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1" r:id="rId1"/>
    <p:sldMasterId id="2147483714" r:id="rId2"/>
    <p:sldMasterId id="2147483726" r:id="rId3"/>
    <p:sldMasterId id="2147483739" r:id="rId4"/>
  </p:sldMasterIdLst>
  <p:notesMasterIdLst>
    <p:notesMasterId r:id="rId36"/>
  </p:notesMasterIdLst>
  <p:handoutMasterIdLst>
    <p:handoutMasterId r:id="rId37"/>
  </p:handoutMasterIdLst>
  <p:sldIdLst>
    <p:sldId id="256" r:id="rId5"/>
    <p:sldId id="257" r:id="rId6"/>
    <p:sldId id="300" r:id="rId7"/>
    <p:sldId id="297" r:id="rId8"/>
    <p:sldId id="296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1" r:id="rId30"/>
    <p:sldId id="322" r:id="rId31"/>
    <p:sldId id="323" r:id="rId32"/>
    <p:sldId id="324" r:id="rId33"/>
    <p:sldId id="325" r:id="rId34"/>
    <p:sldId id="326" r:id="rId3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18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BDDAF-5116-4E45-80CA-D0972463E373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6F2CF-EED0-432C-A68E-38CE48850D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364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25" cy="496701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923" y="0"/>
            <a:ext cx="2946325" cy="496701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r">
              <a:defRPr sz="1100"/>
            </a:lvl1pPr>
          </a:lstStyle>
          <a:p>
            <a:fld id="{B0545093-EDE8-4BAA-B6C9-24F38853F06B}" type="datetimeFigureOut">
              <a:rPr lang="en-US" smtClean="0"/>
              <a:t>5/1/2016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86" tIns="41893" rIns="83786" bIns="41893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82" y="4714969"/>
            <a:ext cx="5438711" cy="4467355"/>
          </a:xfrm>
          <a:prstGeom prst="rect">
            <a:avLst/>
          </a:prstGeom>
        </p:spPr>
        <p:txBody>
          <a:bodyPr vert="horz" lIns="83786" tIns="41893" rIns="83786" bIns="41893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464"/>
            <a:ext cx="2946325" cy="496700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923" y="9428464"/>
            <a:ext cx="2946325" cy="496700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r">
              <a:defRPr sz="1100"/>
            </a:lvl1pPr>
          </a:lstStyle>
          <a:p>
            <a:fld id="{81E5C924-5E32-45B0-81C0-BB2ADB95E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747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62025" y="646113"/>
            <a:ext cx="4241800" cy="31829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616673" y="4032559"/>
            <a:ext cx="4933382" cy="382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4166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62025" y="646113"/>
            <a:ext cx="4241800" cy="31829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616673" y="4032559"/>
            <a:ext cx="4933382" cy="382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41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62025" y="646113"/>
            <a:ext cx="4241800" cy="31829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616673" y="4032559"/>
            <a:ext cx="4933382" cy="382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851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62025" y="646113"/>
            <a:ext cx="4241800" cy="31829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616673" y="4032559"/>
            <a:ext cx="4933382" cy="382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144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62025" y="646113"/>
            <a:ext cx="4241800" cy="31829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616673" y="4032559"/>
            <a:ext cx="4933382" cy="382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50198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62025" y="646113"/>
            <a:ext cx="4241800" cy="31829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616673" y="4032559"/>
            <a:ext cx="4933382" cy="382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787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9C6EA-85EF-4540-BAFF-FFC322DCE52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1050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93A06-BC5E-4454-8280-8AB7A058316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854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7BF08-A96F-4671-880D-C5BF0AC158A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31600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  <a:prstGeom prst="rect">
            <a:avLst/>
          </a:prstGeo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D1A3AAF-3CCE-44B0-8107-7CC6523F752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6093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2E8427-FE65-43D4-B217-2BA040CE788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45821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8156A-A5E1-4834-8D2F-749563AD67D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20461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A0402-AAEF-4691-BD1F-842265B9F01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3386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FF841-A01C-4E9A-8E3B-8D71043E43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84783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F2AF7-1C6C-42A6-B113-B859E789903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9781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3619D-D820-4B5F-9050-2C5199EFDDC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32923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DD05F-BE04-4CF2-9B57-5D873B57F33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286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6961" y="72415"/>
            <a:ext cx="7768127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BAD95-56C5-496A-B5E9-BDA0F415D09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46874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2B86B-7B3D-48EC-8EF2-542C45783B0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04850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21C4D-8F13-410F-8FE9-5BB6B43EFA7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973982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037B3-C916-47C1-9A8D-FA30CC557AC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390445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84FFC-84EE-445F-95F2-310F589F209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437455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OPVK_MU_vlevo_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775" y="5064125"/>
            <a:ext cx="431800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8" y="117475"/>
            <a:ext cx="1466850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2517775" y="255588"/>
            <a:ext cx="5688013" cy="830262"/>
          </a:xfrm>
          <a:prstGeom prst="rect">
            <a:avLst/>
          </a:prstGeom>
          <a:solidFill>
            <a:srgbClr val="FF9900"/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Service</a:t>
            </a:r>
            <a:r>
              <a:rPr lang="cs-CZ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Science, Management and </a:t>
            </a:r>
            <a:r>
              <a:rPr lang="cs-CZ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Egineering</a:t>
            </a:r>
            <a:endParaRPr lang="cs-CZ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53915" y="2728913"/>
            <a:ext cx="7651873" cy="2157412"/>
          </a:xfrm>
        </p:spPr>
        <p:txBody>
          <a:bodyPr tIns="0" bIns="0" anchor="ctr"/>
          <a:lstStyle>
            <a:lvl1pPr>
              <a:defRPr sz="3200"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FB5038F-8625-4142-A340-C3730808802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36104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57460-3D2A-4B42-BCAE-798358548B3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97989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382346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912B6-804A-44ED-9329-B9009092EBC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65105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835392"/>
            <a:ext cx="7827963" cy="647700"/>
          </a:xfrm>
        </p:spPr>
        <p:txBody>
          <a:bodyPr/>
          <a:lstStyle>
            <a:lvl1pPr>
              <a:defRPr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E3F95-2FD9-4A48-89EC-66A3B8FBBC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00579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34785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7857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002F4-B4EC-41DC-8954-9177C239696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20261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9E2DD-3ABF-4B53-BBDA-83B57FDCF6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29227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AD1C7-737A-488E-9B7E-526A3C1D824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57239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04982-33B1-4D17-A56C-8E95AABC341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118807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37977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26357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C74E2-6B54-4EA5-A272-0FFB35F614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77873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13238"/>
            <a:ext cx="5486400" cy="566738"/>
          </a:xfrm>
        </p:spPr>
        <p:txBody>
          <a:bodyPr/>
          <a:lstStyle>
            <a:lvl1pPr algn="l">
              <a:defRPr sz="2000" b="1"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6176"/>
            <a:ext cx="5486400" cy="309379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756638" y="5503985"/>
            <a:ext cx="4006362" cy="6154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99600B-7D58-47A8-A8F7-9E4EA07406F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1049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C0B68-1BAB-402A-B180-5E023D61B08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3597224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DD7AB-0A72-4E0F-A7C4-436D8C6202C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7920863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FF3CA-F8C7-49DB-A71D-7020D87E36A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75385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3F317-CF61-4C59-91F1-B9E218D8F54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1865652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5F5DD-489F-4C99-A620-05F2C4F12B7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0519038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20DBE-2272-4377-A530-309ADF40DEF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523773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7D41D-3CFF-4643-B0EF-688FE423DC3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6703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2A3AE-3DE6-4F5A-BFDF-97EFF565553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88553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3FAD4-CCE0-4A97-9F61-7EA3BCCF6FD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3117005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D41BC-1363-4792-BA74-38BB2C89486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269156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0938D-D8BF-4DD7-9562-8FA72EF62F3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8014759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76501-11C8-421B-9181-EC342C7D64B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0259506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68A33-F2E3-40AA-A094-D2E4CDE66D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85515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48044-FDE4-4A59-9918-4D6077E25B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457495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38ADB-C5A4-4C09-B811-4C38C985752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03227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2BE454-C4BC-46B9-9B13-E0ABDB7D914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9197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F91D6-7AB4-484F-90E3-725EDD0FA58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49403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78B3A-6F44-46A8-B111-B12EA4EA335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52761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DF595-E102-4CFC-829E-7C920FA195F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11281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80533-5CC1-405E-BD7E-43AB46855BF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6376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B99E03A8-2BFA-480E-9EBE-040A3E71FCB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pic>
        <p:nvPicPr>
          <p:cNvPr id="1029" name="Picture 8" descr="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8" y="117475"/>
            <a:ext cx="8128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5033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Calibri Light" panose="020F030202020403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Calibri Light" panose="020F030202020403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Calibri Light" panose="020F030202020403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Calibri Light" panose="020F030202020403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299CA0CA-484A-42D3-8DB0-4C850F57CAE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pic>
        <p:nvPicPr>
          <p:cNvPr id="2053" name="Picture 8" descr="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8" y="117475"/>
            <a:ext cx="8128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8479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DC8A7E07-1017-496A-BAA2-2F4D8AC5CEC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pic>
        <p:nvPicPr>
          <p:cNvPr id="3078" name="Picture 8" descr="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8" y="117475"/>
            <a:ext cx="8128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6109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40669FC7-DAAE-436F-A956-E243585EA00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pic>
        <p:nvPicPr>
          <p:cNvPr id="4101" name="Picture 8" descr="OPVK_MU_stred_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2789238"/>
            <a:ext cx="7697787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8" descr="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8" y="117475"/>
            <a:ext cx="8128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7514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611640" y="1305360"/>
            <a:ext cx="7771680" cy="748080"/>
          </a:xfrm>
          <a:prstGeom prst="roundRect">
            <a:avLst>
              <a:gd name="adj" fmla="val 14400"/>
            </a:avLst>
          </a:prstGeom>
          <a:solidFill>
            <a:schemeClr val="accent2">
              <a:hueOff val="0"/>
              <a:satOff val="0"/>
              <a:lumOff val="0"/>
              <a:alphaOff val="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2">
            <a:scrgbClr r="0" g="0" b="0"/>
          </a:effectRef>
          <a:fontRef idx="minor"/>
        </p:style>
        <p:txBody>
          <a:bodyPr lIns="122040" tIns="158760" rIns="122040" bIns="158400" anchor="ctr"/>
          <a:lstStyle/>
          <a:p>
            <a:pPr>
              <a:lnSpc>
                <a:spcPct val="90000"/>
              </a:lnSpc>
            </a:pPr>
            <a:r>
              <a:rPr lang="en-GB" sz="3200" b="1" strike="noStrike" dirty="0" smtClean="0">
                <a:solidFill>
                  <a:srgbClr val="333399"/>
                </a:solidFill>
                <a:latin typeface="Trebuchet MS"/>
                <a:ea typeface="DejaVu Sans"/>
              </a:rPr>
              <a:t>Is It Possible To Teach Service Science?</a:t>
            </a:r>
            <a:endParaRPr lang="en-GB" dirty="0"/>
          </a:p>
        </p:txBody>
      </p:sp>
      <p:sp>
        <p:nvSpPr>
          <p:cNvPr id="116" name="CustomShape 2"/>
          <p:cNvSpPr/>
          <p:nvPr/>
        </p:nvSpPr>
        <p:spPr>
          <a:xfrm>
            <a:off x="1907640" y="2349000"/>
            <a:ext cx="5839920" cy="1751760"/>
          </a:xfrm>
          <a:prstGeom prst="roundRect">
            <a:avLst>
              <a:gd name="adj" fmla="val 14400"/>
            </a:avLst>
          </a:prstGeom>
          <a:gradFill>
            <a:gsLst>
              <a:gs pos="0">
                <a:schemeClr val="lt1">
                  <a:hueOff val="0"/>
                  <a:satOff val="0"/>
                  <a:lumOff val="0"/>
                  <a:alphaOff val="0"/>
                  <a:shade val="51000"/>
                  <a:satMod val="130000"/>
                </a:schemeClr>
              </a:gs>
              <a:gs pos="80000">
                <a:schemeClr val="lt1">
                  <a:hueOff val="0"/>
                  <a:satOff val="0"/>
                  <a:lumOff val="0"/>
                  <a:alphaOff val="0"/>
                  <a:shade val="93000"/>
                  <a:satMod val="130000"/>
                </a:schemeClr>
              </a:gs>
              <a:gs pos="100000">
                <a:schemeClr val="lt1">
                  <a:hueOff val="0"/>
                  <a:satOff val="0"/>
                  <a:lumOff val="0"/>
                  <a:alphaOff val="0"/>
                  <a:shade val="94000"/>
                  <a:satMod val="135000"/>
                </a:schemeClr>
              </a:gs>
            </a:gsLst>
            <a:lin ang="1620000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3">
            <a:scrgbClr r="0" g="0" b="0"/>
          </a:effectRef>
          <a:fontRef idx="minor"/>
        </p:style>
        <p:txBody>
          <a:bodyPr lIns="102960" tIns="137160" rIns="102960" bIns="136800" anchor="ctr"/>
          <a:lstStyle/>
          <a:p>
            <a:r>
              <a:rPr lang="en-GB" sz="2700" strike="noStrike" dirty="0" smtClean="0">
                <a:solidFill>
                  <a:srgbClr val="333399"/>
                </a:solidFill>
                <a:latin typeface="Trebuchet MS"/>
                <a:ea typeface="DejaVu Sans"/>
              </a:rPr>
              <a:t>© Leonard Walletzký</a:t>
            </a:r>
            <a:endParaRPr lang="en-GB" dirty="0" smtClean="0"/>
          </a:p>
          <a:p>
            <a:pPr algn="ctr">
              <a:lnSpc>
                <a:spcPct val="90000"/>
              </a:lnSpc>
            </a:pPr>
            <a:endParaRPr lang="en-GB" dirty="0"/>
          </a:p>
        </p:txBody>
      </p:sp>
      <p:sp>
        <p:nvSpPr>
          <p:cNvPr id="117" name="CustomShape 3"/>
          <p:cNvSpPr/>
          <p:nvPr/>
        </p:nvSpPr>
        <p:spPr>
          <a:xfrm>
            <a:off x="611640" y="1328760"/>
            <a:ext cx="7771680" cy="724680"/>
          </a:xfrm>
          <a:prstGeom prst="roundRect">
            <a:avLst>
              <a:gd name="adj" fmla="val 14400"/>
            </a:avLst>
          </a:prstGeom>
          <a:solidFill>
            <a:srgbClr val="FFCC00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2">
            <a:scrgbClr r="0" g="0" b="0"/>
          </a:effectRef>
          <a:fontRef idx="minor"/>
        </p:style>
        <p:txBody>
          <a:bodyPr lIns="118080" tIns="153360" rIns="118080" bIns="153720" anchor="ctr"/>
          <a:lstStyle/>
          <a:p>
            <a:pPr>
              <a:lnSpc>
                <a:spcPct val="90000"/>
              </a:lnSpc>
            </a:pPr>
            <a:r>
              <a:rPr lang="en-GB" sz="2400" b="1" strike="noStrike" dirty="0" smtClean="0">
                <a:solidFill>
                  <a:srgbClr val="333399"/>
                </a:solidFill>
                <a:latin typeface="Trebuchet MS"/>
                <a:ea typeface="DejaVu Sans"/>
              </a:rPr>
              <a:t>PA181 – Service Systems, </a:t>
            </a:r>
            <a:r>
              <a:rPr lang="en-GB" sz="2400" b="1" strike="noStrike" dirty="0" err="1" smtClean="0">
                <a:solidFill>
                  <a:srgbClr val="333399"/>
                </a:solidFill>
                <a:latin typeface="Trebuchet MS"/>
                <a:ea typeface="DejaVu Sans"/>
              </a:rPr>
              <a:t>Modeling</a:t>
            </a:r>
            <a:r>
              <a:rPr lang="en-GB" sz="2400" b="1" strike="noStrike" dirty="0" smtClean="0">
                <a:solidFill>
                  <a:srgbClr val="333399"/>
                </a:solidFill>
                <a:latin typeface="Trebuchet MS"/>
                <a:ea typeface="DejaVu Sans"/>
              </a:rPr>
              <a:t> and Execution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Value is always uniquely and </a:t>
            </a:r>
            <a:r>
              <a:rPr lang="en-GB" altLang="cs-CZ" sz="2400" b="1" dirty="0" err="1" smtClean="0">
                <a:solidFill>
                  <a:srgbClr val="00287D"/>
                </a:solidFill>
              </a:rPr>
              <a:t>phenomenologically</a:t>
            </a:r>
            <a:r>
              <a:rPr lang="en-GB" altLang="cs-CZ" sz="2400" b="1" dirty="0" smtClean="0">
                <a:solidFill>
                  <a:srgbClr val="00287D"/>
                </a:solidFill>
              </a:rPr>
              <a:t> determined by the beneficiary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Value is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Idiosyncratic</a:t>
            </a:r>
          </a:p>
          <a:p>
            <a:pPr lvl="2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Designed for particular customer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Experiential</a:t>
            </a:r>
          </a:p>
          <a:p>
            <a:pPr lvl="2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knowledge and information are not static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Contextual</a:t>
            </a:r>
          </a:p>
          <a:p>
            <a:pPr lvl="2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combination of knowledge and information is unique in every particular case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Meaning laden</a:t>
            </a:r>
          </a:p>
          <a:p>
            <a:pPr lvl="2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Client and provider should understand the meaning of the value (must see the value for both)</a:t>
            </a:r>
            <a:endParaRPr lang="en-GB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8476061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500" fill="hold"/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5" dur="500" fill="hold"/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500" fill="hold"/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Advanced SDL Paradigms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Indirect exchange masks the fundamental basis of exchange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Goods are distribution mechanism for service provision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Operant resources are the fundamental source of competitive advantage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All economies are service economies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enterprise cannot deliver value, but only value proposition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A service-</a:t>
            </a:r>
            <a:r>
              <a:rPr lang="en-GB" altLang="cs-CZ" sz="2400" dirty="0" err="1" smtClean="0"/>
              <a:t>centered</a:t>
            </a:r>
            <a:r>
              <a:rPr lang="en-GB" altLang="cs-CZ" sz="2400" dirty="0" smtClean="0"/>
              <a:t> view is inherently customer oriented and relational</a:t>
            </a:r>
            <a:endParaRPr lang="en-GB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3556013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1" dur="10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8" dur="1000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5" dur="1000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1000" fill="hold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1000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3" dur="1000" fill="hold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1000" fill="hold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 smtClean="0"/>
              <a:t>Indirect exchange masks the fundamental basis of exchange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725" y="2017712"/>
            <a:ext cx="8234363" cy="450763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The application of specialized skills and knowledge is the fundamental basis of exchange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Service is provided through complex combinations of goods, money and institutions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Service basis of exchange is not always apparent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Operational leasing of the car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Car is seemed to be a prior goods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Prior is the service for the company – cost saving, additional services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603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 smtClean="0"/>
              <a:t>Goods are distribution mechanism for service provision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725" y="2017712"/>
            <a:ext cx="8234363" cy="43636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Goods deliver their value through use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Using goods is the service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We are not buying goods to own them but to use them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Price difference is based on the difference of service the goods provide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Two phones – cheap and expensive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Both provide the basic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The more expensive one should provide more services including prestige (</a:t>
            </a:r>
            <a:r>
              <a:rPr lang="en-GB" dirty="0" err="1" smtClean="0"/>
              <a:t>Vertu</a:t>
            </a:r>
            <a:r>
              <a:rPr lang="en-GB" dirty="0" smtClean="0"/>
              <a:t> luxury phones)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650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 smtClean="0"/>
              <a:t>Operant resources are the fundamental source of competitive advantage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725" y="2017712"/>
            <a:ext cx="8234363" cy="378755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We speak bout knowledge an information intensive services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The services are provided by combination of specialized knowledge, ownership of information and combination of other resources (labour, capital)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The comparative ability to cause desired change drives competition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Example: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Apple and iPhones – new way of communication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182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 smtClean="0"/>
              <a:t>All economies are service economies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725" y="2017712"/>
            <a:ext cx="8234363" cy="48402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Present economics systems can not exist without services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Even developing countries are dependent on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Example: Payments are done by mobile phones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Services are now becoming more apparent with increased specialization and outsourcing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X as a Service, where X could be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Infrastructure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Software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Payment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Anything else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499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 smtClean="0"/>
              <a:t>The enterprise cannot deliver value, but only value proposition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725" y="2017712"/>
            <a:ext cx="8234363" cy="43636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Not only enterprise, generally every entity providing a service (provider)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School, university, state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Provider can offer their applied resources for the value creation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Collaborate on value creation following acceptance of value propositions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Can not create and/or deliver value independently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University and its study programs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88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 smtClean="0"/>
              <a:t>A service-</a:t>
            </a:r>
            <a:r>
              <a:rPr lang="en-GB" altLang="cs-CZ" dirty="0" err="1" smtClean="0"/>
              <a:t>centered</a:t>
            </a:r>
            <a:r>
              <a:rPr lang="en-GB" altLang="cs-CZ" dirty="0" smtClean="0"/>
              <a:t> view is inherently customer oriented and relational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725" y="2017712"/>
            <a:ext cx="8234363" cy="4219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Service is defined in terms of customer-determined benefit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Service is co-created with the customer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Only customer decide the final version of the service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Co-creation is </a:t>
            </a:r>
            <a:r>
              <a:rPr lang="en-GB" b="1" dirty="0" smtClean="0"/>
              <a:t>inherently</a:t>
            </a:r>
            <a:r>
              <a:rPr lang="en-GB" dirty="0" smtClean="0"/>
              <a:t> customer oriented and relational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Example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Development of the IT services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Always need to ask about the basic of the problem they are solving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47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20725" y="2017712"/>
            <a:ext cx="8234363" cy="3427511"/>
          </a:xfrm>
        </p:spPr>
        <p:txBody>
          <a:bodyPr/>
          <a:lstStyle/>
          <a:p>
            <a:r>
              <a:rPr lang="en-GB" dirty="0" smtClean="0"/>
              <a:t>Service is some kind of action bringing some usefulness to receiver of this action.</a:t>
            </a:r>
          </a:p>
          <a:p>
            <a:r>
              <a:rPr lang="en-GB" dirty="0" smtClean="0"/>
              <a:t>Purpose and/or goal of this action must be </a:t>
            </a:r>
            <a:r>
              <a:rPr lang="en-GB" b="1" dirty="0" smtClean="0"/>
              <a:t>the use</a:t>
            </a:r>
            <a:r>
              <a:rPr lang="en-GB" dirty="0" smtClean="0"/>
              <a:t> (usage) of the action results or outcomes</a:t>
            </a:r>
          </a:p>
          <a:p>
            <a:r>
              <a:rPr lang="en-GB" dirty="0" smtClean="0"/>
              <a:t>Provided actions are strongly connected (related) to knowledge and information. </a:t>
            </a:r>
          </a:p>
          <a:p>
            <a:r>
              <a:rPr lang="en-GB" dirty="0" smtClean="0"/>
              <a:t>Knowledge - information and final usefulness are positively correlated</a:t>
            </a:r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Service modelling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878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Provider – somebody / something that perform the action and by this provide the service</a:t>
            </a:r>
          </a:p>
          <a:p>
            <a:r>
              <a:rPr lang="en-GB" dirty="0" smtClean="0"/>
              <a:t>Client – somebody / something that receives results of this action</a:t>
            </a:r>
          </a:p>
          <a:p>
            <a:r>
              <a:rPr lang="en-GB" dirty="0" smtClean="0"/>
              <a:t>Where somebody / something could be</a:t>
            </a:r>
          </a:p>
          <a:p>
            <a:pPr lvl="1"/>
            <a:r>
              <a:rPr lang="en-GB" dirty="0" smtClean="0"/>
              <a:t>Individuals</a:t>
            </a:r>
          </a:p>
          <a:p>
            <a:pPr lvl="1"/>
            <a:r>
              <a:rPr lang="en-GB" dirty="0" smtClean="0"/>
              <a:t>Organized group of individuals</a:t>
            </a:r>
          </a:p>
          <a:p>
            <a:pPr lvl="1"/>
            <a:r>
              <a:rPr lang="en-GB" dirty="0" smtClean="0"/>
              <a:t>Technology assembled and organized into value adding application</a:t>
            </a:r>
          </a:p>
          <a:p>
            <a:pPr lvl="1"/>
            <a:r>
              <a:rPr lang="en-GB" dirty="0" smtClean="0"/>
              <a:t>Any combination of previous items</a:t>
            </a:r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Service proprieties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819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Organization</a:t>
            </a:r>
            <a:endParaRPr lang="en-GB" dirty="0"/>
          </a:p>
        </p:txBody>
      </p:sp>
      <p:sp>
        <p:nvSpPr>
          <p:cNvPr id="119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The lessons are voluntary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Final project at the end of the semester to present knowledge</a:t>
            </a:r>
          </a:p>
          <a:p>
            <a:pPr lvl="1">
              <a:buBlip>
                <a:blip r:embed="rId2"/>
              </a:buBlip>
            </a:pPr>
            <a:r>
              <a:rPr lang="en-GB" dirty="0" smtClean="0">
                <a:solidFill>
                  <a:srgbClr val="000000"/>
                </a:solidFill>
                <a:latin typeface="Trebuchet MS"/>
              </a:rPr>
              <a:t>Related or similar to the presented case studies</a:t>
            </a:r>
          </a:p>
          <a:p>
            <a:pPr lvl="1">
              <a:buBlip>
                <a:blip r:embed="rId2"/>
              </a:buBlip>
            </a:pPr>
            <a:r>
              <a:rPr lang="en-GB" dirty="0" smtClean="0">
                <a:solidFill>
                  <a:srgbClr val="000000"/>
                </a:solidFill>
                <a:latin typeface="Trebuchet MS"/>
              </a:rPr>
              <a:t>The goal is to present own service</a:t>
            </a:r>
            <a:endParaRPr lang="en-GB" dirty="0"/>
          </a:p>
        </p:txBody>
      </p:sp>
      <p:sp>
        <p:nvSpPr>
          <p:cNvPr id="120" name="CustomShape 3"/>
          <p:cNvSpPr/>
          <p:nvPr/>
        </p:nvSpPr>
        <p:spPr>
          <a:xfrm>
            <a:off x="2517840" y="6248520"/>
            <a:ext cx="403164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1200" strike="noStrike" dirty="0" smtClean="0">
                <a:solidFill>
                  <a:srgbClr val="969696"/>
                </a:solidFill>
                <a:latin typeface="Trebuchet MS"/>
              </a:rPr>
              <a:t>Is It Possible To Teach Service Science?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99089" y="4365104"/>
            <a:ext cx="8234363" cy="1784350"/>
          </a:xfrm>
        </p:spPr>
        <p:txBody>
          <a:bodyPr/>
          <a:lstStyle/>
          <a:p>
            <a:r>
              <a:rPr lang="en-GB" dirty="0" smtClean="0"/>
              <a:t>Target is the part of the reality to be transformed or operated for the sake of client</a:t>
            </a:r>
          </a:p>
          <a:p>
            <a:r>
              <a:rPr lang="en-GB" dirty="0" smtClean="0"/>
              <a:t>It could be practically anything</a:t>
            </a:r>
          </a:p>
          <a:p>
            <a:pPr lvl="1"/>
            <a:r>
              <a:rPr lang="en-GB" dirty="0" smtClean="0"/>
              <a:t>An individual</a:t>
            </a:r>
          </a:p>
          <a:p>
            <a:pPr lvl="1"/>
            <a:r>
              <a:rPr lang="en-GB" dirty="0" smtClean="0"/>
              <a:t>A group of individuals</a:t>
            </a:r>
          </a:p>
          <a:p>
            <a:pPr lvl="1"/>
            <a:r>
              <a:rPr lang="en-GB" dirty="0" smtClean="0"/>
              <a:t>An organization</a:t>
            </a:r>
          </a:p>
          <a:p>
            <a:pPr lvl="1"/>
            <a:r>
              <a:rPr lang="en-GB" dirty="0" smtClean="0"/>
              <a:t>Computer network</a:t>
            </a:r>
          </a:p>
          <a:p>
            <a:pPr lvl="1"/>
            <a:r>
              <a:rPr lang="en-GB" dirty="0" smtClean="0"/>
              <a:t>Technology</a:t>
            </a:r>
          </a:p>
          <a:p>
            <a:r>
              <a:rPr lang="en-GB" dirty="0" smtClean="0"/>
              <a:t>It is the „source of the problem“</a:t>
            </a:r>
          </a:p>
          <a:p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Service proprieties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665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20725" y="2017712"/>
            <a:ext cx="8234363" cy="3787551"/>
          </a:xfrm>
        </p:spPr>
        <p:txBody>
          <a:bodyPr/>
          <a:lstStyle/>
          <a:p>
            <a:r>
              <a:rPr lang="en-GB" dirty="0" smtClean="0"/>
              <a:t>A service can be one shot or repeatable</a:t>
            </a:r>
          </a:p>
          <a:p>
            <a:r>
              <a:rPr lang="en-GB" dirty="0" smtClean="0"/>
              <a:t>Each service is connected with shared information</a:t>
            </a:r>
          </a:p>
          <a:p>
            <a:r>
              <a:rPr lang="en-GB" dirty="0" smtClean="0"/>
              <a:t>Each service is connected with shared knowledge</a:t>
            </a:r>
          </a:p>
          <a:p>
            <a:r>
              <a:rPr lang="en-GB" dirty="0" smtClean="0"/>
              <a:t>The key value is the performance (actions) of the services</a:t>
            </a:r>
          </a:p>
          <a:p>
            <a:pPr lvl="1"/>
            <a:r>
              <a:rPr lang="en-GB" dirty="0" smtClean="0"/>
              <a:t>Done now</a:t>
            </a:r>
          </a:p>
          <a:p>
            <a:pPr lvl="1"/>
            <a:r>
              <a:rPr lang="en-GB" dirty="0" smtClean="0"/>
              <a:t>Or promised in the future</a:t>
            </a:r>
          </a:p>
          <a:p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Service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18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735499" y="47844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Service system</a:t>
            </a:r>
            <a:endParaRPr lang="en-GB" dirty="0"/>
          </a:p>
        </p:txBody>
      </p:sp>
      <p:sp>
        <p:nvSpPr>
          <p:cNvPr id="87" name="CustomShape 2"/>
          <p:cNvSpPr/>
          <p:nvPr/>
        </p:nvSpPr>
        <p:spPr>
          <a:xfrm>
            <a:off x="756245" y="1125360"/>
            <a:ext cx="8233560" cy="52559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 smtClean="0">
                <a:solidFill>
                  <a:srgbClr val="000000"/>
                </a:solidFill>
                <a:latin typeface="Trebuchet MS"/>
              </a:rPr>
              <a:t>Provider</a:t>
            </a:r>
            <a:endParaRPr lang="en-GB" sz="2000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 smtClean="0">
                <a:solidFill>
                  <a:srgbClr val="000000"/>
                </a:solidFill>
                <a:latin typeface="Trebuchet MS"/>
              </a:rPr>
              <a:t>Individual</a:t>
            </a:r>
            <a:endParaRPr lang="en-GB" sz="2000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 smtClean="0">
                <a:solidFill>
                  <a:srgbClr val="000000"/>
                </a:solidFill>
                <a:latin typeface="Trebuchet MS"/>
              </a:rPr>
              <a:t>Organization</a:t>
            </a:r>
            <a:endParaRPr lang="en-GB" sz="2000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 smtClean="0">
                <a:solidFill>
                  <a:srgbClr val="000000"/>
                </a:solidFill>
                <a:latin typeface="Trebuchet MS"/>
              </a:rPr>
              <a:t>Any of previous combined with the technology and/or piece of environment</a:t>
            </a:r>
            <a:endParaRPr lang="en-GB" sz="2000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 smtClean="0">
                <a:solidFill>
                  <a:srgbClr val="000000"/>
                </a:solidFill>
                <a:latin typeface="Trebuchet MS"/>
              </a:rPr>
              <a:t>Technology that provider is responsible for</a:t>
            </a:r>
            <a:endParaRPr lang="en-GB" sz="2000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 smtClean="0">
                <a:solidFill>
                  <a:srgbClr val="000000"/>
                </a:solidFill>
                <a:latin typeface="Trebuchet MS"/>
              </a:rPr>
              <a:t>Client</a:t>
            </a:r>
            <a:endParaRPr lang="en-GB" sz="2000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 smtClean="0">
                <a:solidFill>
                  <a:srgbClr val="000000"/>
                </a:solidFill>
                <a:latin typeface="Trebuchet MS"/>
              </a:rPr>
              <a:t>Individual</a:t>
            </a:r>
            <a:endParaRPr lang="en-GB" sz="2000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 smtClean="0">
                <a:solidFill>
                  <a:srgbClr val="000000"/>
                </a:solidFill>
                <a:latin typeface="Trebuchet MS"/>
              </a:rPr>
              <a:t>Organization</a:t>
            </a:r>
            <a:endParaRPr lang="en-GB" sz="2000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 smtClean="0">
                <a:solidFill>
                  <a:srgbClr val="000000"/>
                </a:solidFill>
                <a:latin typeface="Trebuchet MS"/>
              </a:rPr>
              <a:t>Any of previous combined with the technology and/or piece of environment</a:t>
            </a:r>
            <a:endParaRPr lang="en-GB" sz="2000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 smtClean="0">
                <a:solidFill>
                  <a:srgbClr val="000000"/>
                </a:solidFill>
                <a:latin typeface="Trebuchet MS"/>
              </a:rPr>
              <a:t>Portion of reality owned by Client</a:t>
            </a:r>
            <a:endParaRPr lang="en-GB" sz="2000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 smtClean="0">
                <a:solidFill>
                  <a:srgbClr val="000000"/>
                </a:solidFill>
                <a:latin typeface="Trebuchet MS"/>
              </a:rPr>
              <a:t>Target</a:t>
            </a:r>
            <a:endParaRPr lang="en-GB" sz="2000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 smtClean="0">
                <a:solidFill>
                  <a:srgbClr val="000000"/>
                </a:solidFill>
                <a:latin typeface="Trebuchet MS"/>
              </a:rPr>
              <a:t>The reality to be transformed or operated on by Provider for sake of Client</a:t>
            </a:r>
            <a:endParaRPr lang="en-GB" sz="2000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 smtClean="0">
                <a:solidFill>
                  <a:srgbClr val="000000"/>
                </a:solidFill>
                <a:latin typeface="Trebuchet MS"/>
              </a:rPr>
              <a:t>People, dimensions of business</a:t>
            </a:r>
            <a:endParaRPr lang="en-GB" sz="2000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 smtClean="0">
                <a:solidFill>
                  <a:srgbClr val="000000"/>
                </a:solidFill>
                <a:latin typeface="Trebuchet MS"/>
              </a:rPr>
              <a:t>Dimensions of products, technology artefacts &amp; environment</a:t>
            </a:r>
            <a:endParaRPr lang="en-GB" sz="2000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 smtClean="0">
                <a:solidFill>
                  <a:srgbClr val="000000"/>
                </a:solidFill>
                <a:latin typeface="Trebuchet MS"/>
              </a:rPr>
              <a:t>Information, codified knowledge</a:t>
            </a:r>
            <a:endParaRPr lang="en-GB" sz="2000" dirty="0" smtClean="0"/>
          </a:p>
          <a:p>
            <a:pPr>
              <a:lnSpc>
                <a:spcPct val="100000"/>
              </a:lnSpc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01731889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0" end="2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87">
                                            <p:txEl>
                                              <p:charRg st="0" end="28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87">
                                            <p:txEl>
                                              <p:charRg st="0" end="28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87">
                                            <p:txEl>
                                              <p:charRg st="0" end="28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Service system</a:t>
            </a:r>
            <a:endParaRPr lang="en-GB" dirty="0"/>
          </a:p>
        </p:txBody>
      </p:sp>
      <p:sp>
        <p:nvSpPr>
          <p:cNvPr id="89" name="CustomShape 2"/>
          <p:cNvSpPr/>
          <p:nvPr/>
        </p:nvSpPr>
        <p:spPr>
          <a:xfrm>
            <a:off x="1619640" y="234900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Provider</a:t>
            </a:r>
            <a:endParaRPr lang="en-GB" dirty="0"/>
          </a:p>
        </p:txBody>
      </p:sp>
      <p:sp>
        <p:nvSpPr>
          <p:cNvPr id="90" name="CustomShape 3"/>
          <p:cNvSpPr/>
          <p:nvPr/>
        </p:nvSpPr>
        <p:spPr>
          <a:xfrm>
            <a:off x="6228360" y="237204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Client</a:t>
            </a:r>
            <a:endParaRPr lang="en-GB" dirty="0"/>
          </a:p>
        </p:txBody>
      </p:sp>
      <p:sp>
        <p:nvSpPr>
          <p:cNvPr id="91" name="CustomShape 4"/>
          <p:cNvSpPr/>
          <p:nvPr/>
        </p:nvSpPr>
        <p:spPr>
          <a:xfrm>
            <a:off x="3924000" y="530136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Target</a:t>
            </a:r>
            <a:endParaRPr lang="en-GB" dirty="0"/>
          </a:p>
        </p:txBody>
      </p:sp>
      <p:sp>
        <p:nvSpPr>
          <p:cNvPr id="92" name="CustomShape 5"/>
          <p:cNvSpPr/>
          <p:nvPr/>
        </p:nvSpPr>
        <p:spPr>
          <a:xfrm>
            <a:off x="3204000" y="2709000"/>
            <a:ext cx="3023640" cy="223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93" name="CustomShape 6"/>
          <p:cNvSpPr/>
          <p:nvPr/>
        </p:nvSpPr>
        <p:spPr>
          <a:xfrm>
            <a:off x="2411640" y="3069000"/>
            <a:ext cx="1511280" cy="259164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94" name="CustomShape 7"/>
          <p:cNvSpPr/>
          <p:nvPr/>
        </p:nvSpPr>
        <p:spPr>
          <a:xfrm flipV="1">
            <a:off x="5508000" y="3091320"/>
            <a:ext cx="1511280" cy="2568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95" name="CustomShape 8"/>
          <p:cNvSpPr/>
          <p:nvPr/>
        </p:nvSpPr>
        <p:spPr>
          <a:xfrm>
            <a:off x="7046640" y="3523680"/>
            <a:ext cx="1701360" cy="863280"/>
          </a:xfrm>
          <a:prstGeom prst="borderCallout1">
            <a:avLst>
              <a:gd name="adj1" fmla="val 18750"/>
              <a:gd name="adj2" fmla="val -8333"/>
              <a:gd name="adj3" fmla="val 103948"/>
              <a:gd name="adj4" fmla="val -47745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ownership</a:t>
            </a:r>
            <a:endParaRPr lang="en-GB" dirty="0"/>
          </a:p>
        </p:txBody>
      </p:sp>
      <p:sp>
        <p:nvSpPr>
          <p:cNvPr id="96" name="CustomShape 9"/>
          <p:cNvSpPr/>
          <p:nvPr/>
        </p:nvSpPr>
        <p:spPr>
          <a:xfrm>
            <a:off x="3864960" y="1196640"/>
            <a:ext cx="1786320" cy="863280"/>
          </a:xfrm>
          <a:prstGeom prst="borderCallout1">
            <a:avLst>
              <a:gd name="adj1" fmla="val 116020"/>
              <a:gd name="adj2" fmla="val 48108"/>
              <a:gd name="adj3" fmla="val 174496"/>
              <a:gd name="adj4" fmla="val 41259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relationship</a:t>
            </a:r>
            <a:endParaRPr lang="en-GB" dirty="0"/>
          </a:p>
        </p:txBody>
      </p:sp>
      <p:sp>
        <p:nvSpPr>
          <p:cNvPr id="97" name="CustomShape 10"/>
          <p:cNvSpPr/>
          <p:nvPr/>
        </p:nvSpPr>
        <p:spPr>
          <a:xfrm>
            <a:off x="755640" y="3675960"/>
            <a:ext cx="1833480" cy="863280"/>
          </a:xfrm>
          <a:prstGeom prst="borderCallout1">
            <a:avLst>
              <a:gd name="adj1" fmla="val 15543"/>
              <a:gd name="adj2" fmla="val 104550"/>
              <a:gd name="adj3" fmla="val 123188"/>
              <a:gd name="adj4" fmla="val 143752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responsibility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555481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Client – Provider Relationship	</a:t>
            </a:r>
            <a:endParaRPr lang="en-GB" dirty="0"/>
          </a:p>
        </p:txBody>
      </p:sp>
      <p:sp>
        <p:nvSpPr>
          <p:cNvPr id="196" name="CustomShape 2"/>
          <p:cNvSpPr/>
          <p:nvPr/>
        </p:nvSpPr>
        <p:spPr>
          <a:xfrm>
            <a:off x="720720" y="2420888"/>
            <a:ext cx="8233560" cy="37109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Information Sharing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Knowledge Sharing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Negotiations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Balancing and establishing Value Proposition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Repetitive reviewing of previous items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In Mention Mode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92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Client – Target connection</a:t>
            </a:r>
            <a:endParaRPr lang="en-GB" dirty="0"/>
          </a:p>
        </p:txBody>
      </p:sp>
      <p:sp>
        <p:nvSpPr>
          <p:cNvPr id="198" name="CustomShape 2"/>
          <p:cNvSpPr/>
          <p:nvPr/>
        </p:nvSpPr>
        <p:spPr>
          <a:xfrm>
            <a:off x="720720" y="2348880"/>
            <a:ext cx="8233560" cy="3783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Client owns the Target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Client owns rights to use and/or manipulate the Target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Client has (owns) problem </a:t>
            </a:r>
            <a:endParaRPr lang="en-GB" dirty="0" smtClean="0"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Client recognizes a problem on the Target</a:t>
            </a:r>
            <a:endParaRPr lang="en-GB" dirty="0" smtClean="0"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Client is willing to invest to the problem solution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The solution involves an operating and/or transformation of the Target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Relation is in Use mode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348584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Provider – Target Connection</a:t>
            </a:r>
            <a:endParaRPr lang="en-GB" dirty="0"/>
          </a:p>
        </p:txBody>
      </p:sp>
      <p:sp>
        <p:nvSpPr>
          <p:cNvPr id="200" name="CustomShape 2"/>
          <p:cNvSpPr/>
          <p:nvPr/>
        </p:nvSpPr>
        <p:spPr>
          <a:xfrm>
            <a:off x="720720" y="2420888"/>
            <a:ext cx="8233560" cy="37109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Kind of competence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Provider knows and is able to operate on the Target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Provider knows how and is able to transform the Target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Provider understands the Target and is able to plan  operation on transformation of it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Provider improves in a way the Target for its better utilization by the Client (benefit for the Client)</a:t>
            </a:r>
            <a:endParaRPr lang="en-GB" dirty="0" smtClean="0"/>
          </a:p>
          <a:p>
            <a:pPr>
              <a:lnSpc>
                <a:spcPct val="10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393721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Value creation</a:t>
            </a:r>
            <a:endParaRPr lang="en-GB" dirty="0"/>
          </a:p>
        </p:txBody>
      </p:sp>
      <p:sp>
        <p:nvSpPr>
          <p:cNvPr id="99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What is the value?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Sake of client?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The benefit of the client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Value is strongly related with the target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Value is created by both (client + provider)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Value is co-created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Value can be created only if Client wants (or needs) an added value on Target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Identifying a gap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340977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Value proposition</a:t>
            </a:r>
            <a:endParaRPr lang="en-GB" dirty="0"/>
          </a:p>
        </p:txBody>
      </p:sp>
      <p:sp>
        <p:nvSpPr>
          <p:cNvPr id="101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The most important connection between C and P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The offer done by provider to the client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What he/she is able to do with the target to increase beneficiary of the client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Based on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Knowledge about target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Information about client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Similarities on the market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What we can do for what price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303629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Value proposition</a:t>
            </a:r>
            <a:endParaRPr lang="en-GB" dirty="0"/>
          </a:p>
        </p:txBody>
      </p:sp>
      <p:sp>
        <p:nvSpPr>
          <p:cNvPr id="103" name="CustomShape 2"/>
          <p:cNvSpPr/>
          <p:nvPr/>
        </p:nvSpPr>
        <p:spPr>
          <a:xfrm>
            <a:off x="1619640" y="234900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Provider</a:t>
            </a:r>
            <a:endParaRPr lang="en-GB" dirty="0"/>
          </a:p>
        </p:txBody>
      </p:sp>
      <p:sp>
        <p:nvSpPr>
          <p:cNvPr id="104" name="CustomShape 3"/>
          <p:cNvSpPr/>
          <p:nvPr/>
        </p:nvSpPr>
        <p:spPr>
          <a:xfrm>
            <a:off x="6228360" y="237204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Client</a:t>
            </a:r>
            <a:endParaRPr lang="en-GB" dirty="0"/>
          </a:p>
        </p:txBody>
      </p:sp>
      <p:sp>
        <p:nvSpPr>
          <p:cNvPr id="105" name="CustomShape 4"/>
          <p:cNvSpPr/>
          <p:nvPr/>
        </p:nvSpPr>
        <p:spPr>
          <a:xfrm>
            <a:off x="3924000" y="530136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Target</a:t>
            </a:r>
            <a:endParaRPr lang="en-GB" dirty="0"/>
          </a:p>
        </p:txBody>
      </p:sp>
      <p:sp>
        <p:nvSpPr>
          <p:cNvPr id="106" name="CustomShape 5"/>
          <p:cNvSpPr/>
          <p:nvPr/>
        </p:nvSpPr>
        <p:spPr>
          <a:xfrm>
            <a:off x="3204000" y="2709000"/>
            <a:ext cx="3023640" cy="223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07" name="CustomShape 6"/>
          <p:cNvSpPr/>
          <p:nvPr/>
        </p:nvSpPr>
        <p:spPr>
          <a:xfrm>
            <a:off x="2411640" y="3069000"/>
            <a:ext cx="1511280" cy="259164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08" name="CustomShape 7"/>
          <p:cNvSpPr/>
          <p:nvPr/>
        </p:nvSpPr>
        <p:spPr>
          <a:xfrm flipV="1">
            <a:off x="5508000" y="3091320"/>
            <a:ext cx="1511280" cy="2568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09" name="CustomShape 8"/>
          <p:cNvSpPr/>
          <p:nvPr/>
        </p:nvSpPr>
        <p:spPr>
          <a:xfrm>
            <a:off x="7046640" y="3523680"/>
            <a:ext cx="1989360" cy="863280"/>
          </a:xfrm>
          <a:prstGeom prst="borderCallout1">
            <a:avLst>
              <a:gd name="adj1" fmla="val 18750"/>
              <a:gd name="adj2" fmla="val -8333"/>
              <a:gd name="adj3" fmla="val 117844"/>
              <a:gd name="adj4" fmla="val -44960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ownership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 is owner of T or 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 needs an added</a:t>
            </a:r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value on T</a:t>
            </a:r>
            <a:endParaRPr lang="en-GB" dirty="0"/>
          </a:p>
        </p:txBody>
      </p:sp>
      <p:sp>
        <p:nvSpPr>
          <p:cNvPr id="110" name="CustomShape 9"/>
          <p:cNvSpPr/>
          <p:nvPr/>
        </p:nvSpPr>
        <p:spPr>
          <a:xfrm>
            <a:off x="3864960" y="1196640"/>
            <a:ext cx="1786320" cy="863280"/>
          </a:xfrm>
          <a:prstGeom prst="borderCallout1">
            <a:avLst>
              <a:gd name="adj1" fmla="val 116020"/>
              <a:gd name="adj2" fmla="val 48108"/>
              <a:gd name="adj3" fmla="val 174496"/>
              <a:gd name="adj4" fmla="val 41259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relationship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value co-creation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value proposition</a:t>
            </a:r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information sharing</a:t>
            </a:r>
            <a:endParaRPr lang="en-GB" dirty="0"/>
          </a:p>
        </p:txBody>
      </p:sp>
      <p:sp>
        <p:nvSpPr>
          <p:cNvPr id="111" name="CustomShape 10"/>
          <p:cNvSpPr/>
          <p:nvPr/>
        </p:nvSpPr>
        <p:spPr>
          <a:xfrm>
            <a:off x="755640" y="3675960"/>
            <a:ext cx="1833480" cy="863280"/>
          </a:xfrm>
          <a:prstGeom prst="borderCallout1">
            <a:avLst>
              <a:gd name="adj1" fmla="val 15543"/>
              <a:gd name="adj2" fmla="val 104550"/>
              <a:gd name="adj3" fmla="val 123188"/>
              <a:gd name="adj4" fmla="val 143752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responsibility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P is responsible for </a:t>
            </a:r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the actions with 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17489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 of the course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725" y="2017712"/>
            <a:ext cx="8234363" cy="4075584"/>
          </a:xfrm>
        </p:spPr>
        <p:txBody>
          <a:bodyPr/>
          <a:lstStyle/>
          <a:p>
            <a:r>
              <a:rPr lang="en-GB" dirty="0" smtClean="0"/>
              <a:t>Basic of Service Science</a:t>
            </a:r>
          </a:p>
          <a:p>
            <a:r>
              <a:rPr lang="en-GB" dirty="0" smtClean="0"/>
              <a:t>How to model services (4-diamants model)</a:t>
            </a:r>
          </a:p>
          <a:p>
            <a:r>
              <a:rPr lang="en-GB" dirty="0" smtClean="0"/>
              <a:t>Entrepreneurship ecosystem</a:t>
            </a:r>
          </a:p>
          <a:p>
            <a:r>
              <a:rPr lang="en-GB" dirty="0" smtClean="0"/>
              <a:t>Business models</a:t>
            </a:r>
          </a:p>
          <a:p>
            <a:r>
              <a:rPr lang="en-GB" dirty="0" smtClean="0"/>
              <a:t>Case studies</a:t>
            </a:r>
          </a:p>
          <a:p>
            <a:pPr lvl="1"/>
            <a:r>
              <a:rPr lang="en-GB" dirty="0" smtClean="0"/>
              <a:t>Energy market</a:t>
            </a:r>
          </a:p>
          <a:p>
            <a:pPr lvl="1"/>
            <a:r>
              <a:rPr lang="en-GB" dirty="0" smtClean="0"/>
              <a:t>Fuel distribution</a:t>
            </a:r>
          </a:p>
          <a:p>
            <a:pPr lvl="1"/>
            <a:r>
              <a:rPr lang="en-GB" dirty="0" smtClean="0"/>
              <a:t>Smart Grids</a:t>
            </a:r>
          </a:p>
          <a:p>
            <a:pPr lvl="1"/>
            <a:r>
              <a:rPr lang="en-GB" dirty="0" smtClean="0"/>
              <a:t>Smart Cities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60897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Mentioning and Using</a:t>
            </a:r>
            <a:endParaRPr lang="en-GB" dirty="0"/>
          </a:p>
        </p:txBody>
      </p:sp>
      <p:sp>
        <p:nvSpPr>
          <p:cNvPr id="113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Mentioning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To think about future actions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What / how / who / where / when / why / for how much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Negotiation between client and provider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Using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Use our capabilities to do some action to </a:t>
            </a:r>
            <a:r>
              <a:rPr lang="en-GB" sz="2400" b="1" strike="noStrike" dirty="0" smtClean="0">
                <a:solidFill>
                  <a:srgbClr val="000000"/>
                </a:solidFill>
                <a:latin typeface="Trebuchet MS"/>
              </a:rPr>
              <a:t>bring a value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Duality between mentioning and using</a:t>
            </a:r>
          </a:p>
          <a:p>
            <a:pPr lvl="1">
              <a:buBlip>
                <a:blip r:embed="rId2"/>
              </a:buBlip>
            </a:pPr>
            <a:r>
              <a:rPr lang="en-GB" dirty="0" smtClean="0">
                <a:solidFill>
                  <a:srgbClr val="000000"/>
                </a:solidFill>
                <a:latin typeface="Trebuchet MS"/>
              </a:rPr>
              <a:t>Each entity can mention, use or make both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Project management</a:t>
            </a:r>
          </a:p>
          <a:p>
            <a:pPr lvl="1">
              <a:buBlip>
                <a:blip r:embed="rId2"/>
              </a:buBlip>
            </a:pPr>
            <a:r>
              <a:rPr lang="en-GB" dirty="0" smtClean="0">
                <a:solidFill>
                  <a:srgbClr val="000000"/>
                </a:solidFill>
                <a:latin typeface="Trebuchet MS"/>
              </a:rPr>
              <a:t>Application of the principle of mention / use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875536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Mention - Use</a:t>
            </a:r>
            <a:endParaRPr lang="en-GB" dirty="0"/>
          </a:p>
        </p:txBody>
      </p:sp>
      <p:sp>
        <p:nvSpPr>
          <p:cNvPr id="115" name="CustomShape 2"/>
          <p:cNvSpPr/>
          <p:nvPr/>
        </p:nvSpPr>
        <p:spPr>
          <a:xfrm>
            <a:off x="4068000" y="2732040"/>
            <a:ext cx="136728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Mention</a:t>
            </a:r>
            <a:endParaRPr lang="en-GB" dirty="0"/>
          </a:p>
        </p:txBody>
      </p:sp>
      <p:sp>
        <p:nvSpPr>
          <p:cNvPr id="116" name="CustomShape 3"/>
          <p:cNvSpPr/>
          <p:nvPr/>
        </p:nvSpPr>
        <p:spPr>
          <a:xfrm rot="3444000">
            <a:off x="2781360" y="3979080"/>
            <a:ext cx="188892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Mention/Use</a:t>
            </a:r>
            <a:endParaRPr lang="en-GB" dirty="0"/>
          </a:p>
        </p:txBody>
      </p:sp>
      <p:sp>
        <p:nvSpPr>
          <p:cNvPr id="117" name="CustomShape 4"/>
          <p:cNvSpPr/>
          <p:nvPr/>
        </p:nvSpPr>
        <p:spPr>
          <a:xfrm rot="18117000">
            <a:off x="5147280" y="3955680"/>
            <a:ext cx="136728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Use</a:t>
            </a:r>
            <a:endParaRPr lang="en-GB" dirty="0"/>
          </a:p>
        </p:txBody>
      </p:sp>
      <p:sp>
        <p:nvSpPr>
          <p:cNvPr id="118" name="CustomShape 5"/>
          <p:cNvSpPr/>
          <p:nvPr/>
        </p:nvSpPr>
        <p:spPr>
          <a:xfrm>
            <a:off x="1619640" y="234900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Provider</a:t>
            </a:r>
            <a:endParaRPr lang="en-GB" dirty="0"/>
          </a:p>
        </p:txBody>
      </p:sp>
      <p:sp>
        <p:nvSpPr>
          <p:cNvPr id="119" name="CustomShape 6"/>
          <p:cNvSpPr/>
          <p:nvPr/>
        </p:nvSpPr>
        <p:spPr>
          <a:xfrm>
            <a:off x="6228360" y="237204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Client</a:t>
            </a:r>
            <a:endParaRPr lang="en-GB" dirty="0"/>
          </a:p>
        </p:txBody>
      </p:sp>
      <p:sp>
        <p:nvSpPr>
          <p:cNvPr id="120" name="CustomShape 7"/>
          <p:cNvSpPr/>
          <p:nvPr/>
        </p:nvSpPr>
        <p:spPr>
          <a:xfrm>
            <a:off x="3924000" y="530136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Target</a:t>
            </a:r>
            <a:endParaRPr lang="en-GB" dirty="0"/>
          </a:p>
        </p:txBody>
      </p:sp>
      <p:sp>
        <p:nvSpPr>
          <p:cNvPr id="121" name="CustomShape 8"/>
          <p:cNvSpPr/>
          <p:nvPr/>
        </p:nvSpPr>
        <p:spPr>
          <a:xfrm>
            <a:off x="3204000" y="2709000"/>
            <a:ext cx="3023640" cy="223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22" name="CustomShape 9"/>
          <p:cNvSpPr/>
          <p:nvPr/>
        </p:nvSpPr>
        <p:spPr>
          <a:xfrm>
            <a:off x="2411640" y="3069000"/>
            <a:ext cx="1511280" cy="259164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23" name="CustomShape 10"/>
          <p:cNvSpPr/>
          <p:nvPr/>
        </p:nvSpPr>
        <p:spPr>
          <a:xfrm flipV="1">
            <a:off x="5508000" y="3091320"/>
            <a:ext cx="1511280" cy="2568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24" name="CustomShape 11"/>
          <p:cNvSpPr/>
          <p:nvPr/>
        </p:nvSpPr>
        <p:spPr>
          <a:xfrm>
            <a:off x="7046640" y="3523680"/>
            <a:ext cx="1989360" cy="863280"/>
          </a:xfrm>
          <a:prstGeom prst="borderCallout1">
            <a:avLst>
              <a:gd name="adj1" fmla="val 18750"/>
              <a:gd name="adj2" fmla="val -8333"/>
              <a:gd name="adj3" fmla="val 117844"/>
              <a:gd name="adj4" fmla="val -44960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ownership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 is owner of T or 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 needs an added</a:t>
            </a:r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value on T</a:t>
            </a:r>
            <a:endParaRPr lang="en-GB" dirty="0"/>
          </a:p>
        </p:txBody>
      </p:sp>
      <p:sp>
        <p:nvSpPr>
          <p:cNvPr id="125" name="CustomShape 12"/>
          <p:cNvSpPr/>
          <p:nvPr/>
        </p:nvSpPr>
        <p:spPr>
          <a:xfrm>
            <a:off x="3864960" y="1196640"/>
            <a:ext cx="1786320" cy="863280"/>
          </a:xfrm>
          <a:prstGeom prst="borderCallout1">
            <a:avLst>
              <a:gd name="adj1" fmla="val 116020"/>
              <a:gd name="adj2" fmla="val 48108"/>
              <a:gd name="adj3" fmla="val 174496"/>
              <a:gd name="adj4" fmla="val 41259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relationship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value co-creation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value proposition</a:t>
            </a:r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information sharing</a:t>
            </a:r>
            <a:endParaRPr lang="en-GB" dirty="0"/>
          </a:p>
        </p:txBody>
      </p:sp>
      <p:sp>
        <p:nvSpPr>
          <p:cNvPr id="126" name="CustomShape 13"/>
          <p:cNvSpPr/>
          <p:nvPr/>
        </p:nvSpPr>
        <p:spPr>
          <a:xfrm>
            <a:off x="755640" y="3675960"/>
            <a:ext cx="1833480" cy="863280"/>
          </a:xfrm>
          <a:prstGeom prst="borderCallout1">
            <a:avLst>
              <a:gd name="adj1" fmla="val 15543"/>
              <a:gd name="adj2" fmla="val 104550"/>
              <a:gd name="adj3" fmla="val 123188"/>
              <a:gd name="adj4" fmla="val 143752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responsibility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P is responsible for </a:t>
            </a:r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the actions with 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164721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3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3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4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4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What is service?</a:t>
            </a:r>
            <a:endParaRPr lang="en-GB" dirty="0"/>
          </a:p>
        </p:txBody>
      </p:sp>
      <p:sp>
        <p:nvSpPr>
          <p:cNvPr id="134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services are processes, performances, or experiences that one person or organization does for the benefit of another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In all cases, service involves deployment of knowledge, skills, and competences that one person or organization has for the benefit of another, often done as a single, customized job (</a:t>
            </a:r>
            <a:r>
              <a:rPr lang="en-GB" sz="2400" strike="noStrike" dirty="0" err="1" smtClean="0">
                <a:solidFill>
                  <a:srgbClr val="000000"/>
                </a:solidFill>
                <a:latin typeface="Trebuchet MS"/>
              </a:rPr>
              <a:t>Lusch</a:t>
            </a: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 &amp; </a:t>
            </a:r>
            <a:r>
              <a:rPr lang="en-GB" sz="2400" strike="noStrike" dirty="0" err="1" smtClean="0">
                <a:solidFill>
                  <a:srgbClr val="000000"/>
                </a:solidFill>
                <a:latin typeface="Trebuchet MS"/>
              </a:rPr>
              <a:t>Vargo</a:t>
            </a: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)</a:t>
            </a:r>
            <a:endParaRPr lang="en-GB" dirty="0" smtClean="0"/>
          </a:p>
          <a:p>
            <a:pPr>
              <a:lnSpc>
                <a:spcPct val="100000"/>
              </a:lnSpc>
            </a:pPr>
            <a:endParaRPr lang="en-GB" dirty="0"/>
          </a:p>
        </p:txBody>
      </p:sp>
      <p:sp>
        <p:nvSpPr>
          <p:cNvPr id="135" name="CustomShape 3"/>
          <p:cNvSpPr/>
          <p:nvPr/>
        </p:nvSpPr>
        <p:spPr>
          <a:xfrm>
            <a:off x="2517840" y="6248520"/>
            <a:ext cx="403164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1200" strike="noStrike" dirty="0" smtClean="0">
                <a:solidFill>
                  <a:srgbClr val="969696"/>
                </a:solidFill>
                <a:latin typeface="Trebuchet MS"/>
              </a:rPr>
              <a:t>Is It Possible To Teach Service Science?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693492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Characteristics of a service</a:t>
            </a:r>
            <a:endParaRPr lang="en-GB" dirty="0"/>
          </a:p>
        </p:txBody>
      </p:sp>
      <p:sp>
        <p:nvSpPr>
          <p:cNvPr id="131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Services we speak about are information and knowledge intensive</a:t>
            </a:r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Output is intangible, hard to quantifiable and measurable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Non-storable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Lack of mobility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Consumption runs simultaneously with the supply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The customer is presented on the production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Hardly specifiable</a:t>
            </a:r>
            <a:endParaRPr lang="en-GB" dirty="0"/>
          </a:p>
        </p:txBody>
      </p:sp>
      <p:sp>
        <p:nvSpPr>
          <p:cNvPr id="132" name="CustomShape 3"/>
          <p:cNvSpPr/>
          <p:nvPr/>
        </p:nvSpPr>
        <p:spPr>
          <a:xfrm>
            <a:off x="2517840" y="6248520"/>
            <a:ext cx="403164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1200" strike="noStrike" dirty="0" smtClean="0">
                <a:solidFill>
                  <a:srgbClr val="969696"/>
                </a:solidFill>
                <a:latin typeface="Trebuchet MS"/>
              </a:rPr>
              <a:t>Is It Possible To Teach Service Science?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934629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Basic Service Economy Paradigms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Service is the fundamental basis of exchange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customer is always a co-creator of the value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All social and economics actors are the resource integrators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Value is always uniquely and </a:t>
            </a:r>
            <a:r>
              <a:rPr lang="en-GB" altLang="cs-CZ" sz="2400" dirty="0" err="1" smtClean="0"/>
              <a:t>phenomenologically</a:t>
            </a:r>
            <a:r>
              <a:rPr lang="en-GB" altLang="cs-CZ" sz="2400" dirty="0" smtClean="0"/>
              <a:t> determined by the beneficiary</a:t>
            </a:r>
            <a:endParaRPr lang="en-GB" altLang="cs-CZ" sz="2400" dirty="0"/>
          </a:p>
        </p:txBody>
      </p:sp>
    </p:spTree>
    <p:extLst>
      <p:ext uri="{BB962C8B-B14F-4D97-AF65-F5344CB8AC3E}">
        <p14:creationId xmlns:p14="http://schemas.microsoft.com/office/powerpoint/2010/main" val="41933320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1" dur="10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8" dur="1000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Service is the fundamental basis of exchange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application of operant resources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seller uses his resources to provide the service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basis for all exchange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There is not possible to simply exchange the product without using services or this possibility is only marginal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Service is exchanged for service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Services are used on both sides of the market to finish the transaction</a:t>
            </a:r>
          </a:p>
          <a:p>
            <a:pPr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Example: Credit cards transactions</a:t>
            </a:r>
            <a:endParaRPr lang="en-GB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2345036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9" dur="10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4" dur="1000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5" dur="1000" fill="hold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1000" fill="hold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1" dur="1000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2" dur="1000" fill="hold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" dur="1000" fill="hold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6" dur="1000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7" dur="1000" fill="hold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1000" fill="hold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1" dur="1000"/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2" dur="1000" fill="hold"/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" dur="1000" fill="hold"/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The customer is always a co-creator of the value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720725" y="2103438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role of the customer is interactional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customer can not be ignored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Without interaction with the customer the transaction can not be finished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Value creation is interactional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Example:</a:t>
            </a:r>
          </a:p>
          <a:p>
            <a:pPr lvl="1"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You can not provide the cloud service without communication with the customer and analysing of his/her needs</a:t>
            </a:r>
            <a:endParaRPr lang="en-GB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0763973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1" dur="10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8" dur="10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5" dur="1000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1000" fill="hold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1000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3" dur="1000" fill="hold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1000" fill="hold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All social and economics actors are the resource integrators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Value creation is network of networks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sellers needs to buy other services</a:t>
            </a:r>
          </a:p>
          <a:p>
            <a:pPr lvl="1"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are customers for other providers</a:t>
            </a:r>
          </a:p>
          <a:p>
            <a:pPr lvl="1"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They also participate on value creation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integration of the resources is kind of the service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Example</a:t>
            </a:r>
          </a:p>
          <a:p>
            <a:pPr lvl="1"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Internet provider needs to integrate:</a:t>
            </a:r>
          </a:p>
          <a:p>
            <a:pPr lvl="2"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Wired infrastructure – rent from the other company</a:t>
            </a:r>
          </a:p>
          <a:p>
            <a:pPr lvl="2"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Power supply – from electricity company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endParaRPr lang="en-GB" altLang="cs-CZ" sz="2400" dirty="0"/>
          </a:p>
        </p:txBody>
      </p:sp>
    </p:spTree>
    <p:extLst>
      <p:ext uri="{BB962C8B-B14F-4D97-AF65-F5344CB8AC3E}">
        <p14:creationId xmlns:p14="http://schemas.microsoft.com/office/powerpoint/2010/main" val="41682606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1" dur="1000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8" dur="1000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5" dur="1000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1000" fill="hold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1000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3" dur="1000" fill="hold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1000" fill="hold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9" dur="1000"/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0" dur="1000" fill="hold"/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" dur="1000" fill="hold"/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6" dur="1000"/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7" dur="1000" fill="hold"/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8" dur="1000" fill="hold"/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3" dur="1000"/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4" dur="1000" fill="hold"/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5" dur="1000" fill="hold"/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SME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SME" id="{F16E825F-9453-4829-85DC-537620BC0B0B}" vid="{F8691A97-B312-4BAE-BF20-FE07626EE66C}"/>
    </a:ext>
  </a:extLst>
</a:theme>
</file>

<file path=ppt/theme/theme2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MU_PPTprezentace_sablona_CZ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</TotalTime>
  <Words>1594</Words>
  <Application>Microsoft Office PowerPoint</Application>
  <PresentationFormat>Předvádění na obrazovce (4:3)</PresentationFormat>
  <Paragraphs>264</Paragraphs>
  <Slides>31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31</vt:i4>
      </vt:variant>
    </vt:vector>
  </HeadingPairs>
  <TitlesOfParts>
    <vt:vector size="44" baseType="lpstr">
      <vt:lpstr>Arial</vt:lpstr>
      <vt:lpstr>Calibri</vt:lpstr>
      <vt:lpstr>Calibri Light</vt:lpstr>
      <vt:lpstr>DejaVu Sans</vt:lpstr>
      <vt:lpstr>StarSymbol</vt:lpstr>
      <vt:lpstr>Tahoma</vt:lpstr>
      <vt:lpstr>Times New Roman</vt:lpstr>
      <vt:lpstr>Trebuchet MS</vt:lpstr>
      <vt:lpstr>Wingdings</vt:lpstr>
      <vt:lpstr>SSME</vt:lpstr>
      <vt:lpstr>2_Směsi</vt:lpstr>
      <vt:lpstr>1_MU_PPTprezentace_sablona_CZ</vt:lpstr>
      <vt:lpstr>3_Směsi</vt:lpstr>
      <vt:lpstr>Prezentace aplikace PowerPoint</vt:lpstr>
      <vt:lpstr>Prezentace aplikace PowerPoint</vt:lpstr>
      <vt:lpstr>Content of the course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Indirect exchange masks the fundamental basis of exchange</vt:lpstr>
      <vt:lpstr>Goods are distribution mechanism for service provision</vt:lpstr>
      <vt:lpstr>Operant resources are the fundamental source of competitive advantage</vt:lpstr>
      <vt:lpstr>All economies are service economies</vt:lpstr>
      <vt:lpstr>The enterprise cannot deliver value, but only value proposition</vt:lpstr>
      <vt:lpstr>A service-centered view is inherently customer oriented and relational</vt:lpstr>
      <vt:lpstr>Service modelling</vt:lpstr>
      <vt:lpstr>Service proprieties</vt:lpstr>
      <vt:lpstr>Service proprieties</vt:lpstr>
      <vt:lpstr>Service features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qwalletz</dc:creator>
  <cp:lastModifiedBy>Leonard Walletzký</cp:lastModifiedBy>
  <cp:revision>6</cp:revision>
  <cp:lastPrinted>2016-05-02T05:56:04Z</cp:lastPrinted>
  <dcterms:modified xsi:type="dcterms:W3CDTF">2016-05-02T05:56:19Z</dcterms:modified>
</cp:coreProperties>
</file>