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738" r:id="rId2"/>
    <p:sldMasterId id="2147483750" r:id="rId3"/>
    <p:sldMasterId id="2147483763" r:id="rId4"/>
  </p:sldMasterIdLst>
  <p:notesMasterIdLst>
    <p:notesMasterId r:id="rId16"/>
  </p:notesMasterIdLst>
  <p:sldIdLst>
    <p:sldId id="256" r:id="rId5"/>
    <p:sldId id="264" r:id="rId6"/>
    <p:sldId id="265" r:id="rId7"/>
    <p:sldId id="266" r:id="rId8"/>
    <p:sldId id="269" r:id="rId9"/>
    <p:sldId id="271" r:id="rId10"/>
    <p:sldId id="270" r:id="rId11"/>
    <p:sldId id="267" r:id="rId12"/>
    <p:sldId id="268" r:id="rId13"/>
    <p:sldId id="273" r:id="rId14"/>
    <p:sldId id="27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65E0-7F18-4EFF-AE5D-6AAB23BE57CE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98FF-1F38-4257-A7E9-36B8DD3358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54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18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62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1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357034" y="2565401"/>
            <a:ext cx="7584017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43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8427-FE65-43D4-B217-2BA040CE78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2249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156A-A5E1-4834-8D2F-749563AD6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19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0402-AAEF-4691-BD1F-842265B9F0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4960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361267" y="1125539"/>
            <a:ext cx="418676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51234" y="1125539"/>
            <a:ext cx="4188884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FF841-A01C-4E9A-8E3B-8D71043E4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873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F2AF7-1C6C-42A6-B113-B859E78990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9301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619D-D820-4B5F-9050-2C5199EFD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1130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D05F-BE04-4CF2-9B57-5D873B57F3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14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5" y="72415"/>
            <a:ext cx="10357503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037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B86B-7B3D-48EC-8EF2-542C45783B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2102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1C4D-8F13-410F-8FE9-5BB6B43EF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2724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37B3-C916-47C1-9A8D-FA30CC557A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1244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4FFC-84EE-445F-95F2-310F589F2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3084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PVK_MU_vlevo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034" y="5064126"/>
            <a:ext cx="5757333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6"/>
            <a:ext cx="1955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357034" y="255588"/>
            <a:ext cx="7584017" cy="369332"/>
          </a:xfrm>
          <a:prstGeom prst="rect">
            <a:avLst/>
          </a:prstGeom>
          <a:solidFill>
            <a:srgbClr val="FF990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sz="1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38554" y="2728913"/>
            <a:ext cx="10202497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B5038F-8625-4142-A340-C373080880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65513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7460-3D2A-4B42-BCAE-798358548B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5806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382347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12B6-804A-44ED-9329-B9009092EB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60842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0967" y="835392"/>
            <a:ext cx="10437284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2017713"/>
            <a:ext cx="5386917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2017713"/>
            <a:ext cx="5389033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E3F95-2FD9-4A48-89EC-66A3B8FBB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9099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02F4-B4EC-41DC-8954-9177C23969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0154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E2DD-3ABF-4B53-BBDA-83B57FDCF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46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2719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04982-33B1-4D17-A56C-8E95AABC34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50072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74E2-6B54-4EA5-A272-0FFB35F614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67074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13238"/>
            <a:ext cx="73152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56176"/>
            <a:ext cx="73152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42184" y="5503985"/>
            <a:ext cx="5341816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9600B-7D58-47A8-A8F7-9E4EA07406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4024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C0B68-1BAB-402A-B180-5E023D61B0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3849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7" y="1125539"/>
            <a:ext cx="27432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60967" y="1125539"/>
            <a:ext cx="8032751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DD7AB-0A72-4E0F-A7C4-436D8C6202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4015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F3CA-F8C7-49DB-A71D-7020D87E3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991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3F317-CF61-4C59-91F1-B9E218D8F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47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F5DD-489F-4C99-A620-05F2C4F12B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06147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20DBE-2272-4377-A530-309ADF40DE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79060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D41D-3CFF-4643-B0EF-688FE423D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38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3382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3FAD4-CCE0-4A97-9F61-7EA3BCCF6F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3362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41BC-1363-4792-BA74-38BB2C8948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32555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938D-D8BF-4DD7-9562-8FA72EF62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75590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6501-11C8-421B-9181-EC342C7D64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038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68A33-F2E3-40AA-A094-D2E4CDE66D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6005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8044-FDE4-4A59-9918-4D6077E25B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3463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8ADB-C5A4-4C09-B811-4C38C9857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57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46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0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6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3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45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  <p:pic>
        <p:nvPicPr>
          <p:cNvPr id="1029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71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1267" y="1125539"/>
            <a:ext cx="85788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99CA0CA-484A-42D3-8DB0-4C850F57C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2053" name="Picture 8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07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60967" y="1125538"/>
            <a:ext cx="1043728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2017713"/>
            <a:ext cx="10979151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C8A7E07-1017-496A-BAA2-2F4D8AC5CE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3078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2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0669FC7-DAAE-436F-A956-E243585EA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1" name="Picture 8" descr="OPVK_MU_stred_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2789239"/>
            <a:ext cx="10263716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92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Business ecosystem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© Leonard Walletzký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0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the basis for ecosystem service provision?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Services can not be provided separately</a:t>
            </a:r>
          </a:p>
          <a:p>
            <a:r>
              <a:rPr lang="en-GB" dirty="0" smtClean="0"/>
              <a:t>At the inlet and outlet need to combine a number of resources for the successful completion of the service</a:t>
            </a:r>
          </a:p>
          <a:p>
            <a:r>
              <a:rPr lang="en-GB" dirty="0" smtClean="0"/>
              <a:t>The level of this combination is also a fundamental source of success and competitive advantage</a:t>
            </a:r>
          </a:p>
          <a:p>
            <a:r>
              <a:rPr lang="en-GB" dirty="0" smtClean="0"/>
              <a:t>Without the active cooperation of all members ecosystem can not be reached for further development</a:t>
            </a:r>
          </a:p>
          <a:p>
            <a:r>
              <a:rPr lang="en-GB" dirty="0" smtClean="0"/>
              <a:t>Entry of any monopoly </a:t>
            </a:r>
            <a:r>
              <a:rPr lang="en-GB" dirty="0"/>
              <a:t>into service </a:t>
            </a:r>
            <a:r>
              <a:rPr lang="en-GB" dirty="0" smtClean="0"/>
              <a:t>causes stagnation services or their pseudo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en-GB" dirty="0" smtClean="0"/>
              <a:t> (</a:t>
            </a:r>
            <a:r>
              <a:rPr lang="en-GB" dirty="0" err="1" smtClean="0"/>
              <a:t>eg</a:t>
            </a:r>
            <a:r>
              <a:rPr lang="en-GB" dirty="0" smtClean="0"/>
              <a:t>., UPC, </a:t>
            </a:r>
            <a:r>
              <a:rPr lang="en-GB" dirty="0" err="1" smtClean="0"/>
              <a:t>Skylink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78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89272"/>
            <a:ext cx="10972800" cy="628366"/>
          </a:xfrm>
        </p:spPr>
        <p:txBody>
          <a:bodyPr/>
          <a:lstStyle/>
          <a:p>
            <a:r>
              <a:rPr lang="en-GB" dirty="0" smtClean="0"/>
              <a:t>Founding principles of own ecosystem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Inner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Mastering internal processes</a:t>
            </a:r>
          </a:p>
          <a:p>
            <a:r>
              <a:rPr lang="en-GB" dirty="0" smtClean="0"/>
              <a:t>Communication within the company</a:t>
            </a:r>
          </a:p>
          <a:p>
            <a:r>
              <a:rPr lang="en-GB" dirty="0" smtClean="0"/>
              <a:t>Stable management of financial resources</a:t>
            </a:r>
          </a:p>
          <a:p>
            <a:r>
              <a:rPr lang="en-GB" dirty="0" smtClean="0"/>
              <a:t>Detailed analysis of networks of stakeholders</a:t>
            </a:r>
            <a:endParaRPr lang="en-GB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Outer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Consistent behaviour</a:t>
            </a:r>
          </a:p>
          <a:p>
            <a:r>
              <a:rPr lang="en-GB" dirty="0" smtClean="0"/>
              <a:t>Clear declaration goals</a:t>
            </a:r>
          </a:p>
          <a:p>
            <a:r>
              <a:rPr lang="en-GB" dirty="0" smtClean="0"/>
              <a:t>Sharing common values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0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24000" y="765175"/>
            <a:ext cx="9144000" cy="0"/>
          </a:xfrm>
          <a:prstGeom prst="line">
            <a:avLst/>
          </a:prstGeom>
          <a:noFill/>
          <a:ln w="15875">
            <a:solidFill>
              <a:srgbClr val="991F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1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116143" y="1452569"/>
            <a:ext cx="1847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 smtClean="0"/>
          </a:p>
          <a:p>
            <a:pPr eaLnBrk="1" hangingPunct="1"/>
            <a:endParaRPr lang="en-GB" altLang="cs-CZ" dirty="0"/>
          </a:p>
        </p:txBody>
      </p:sp>
      <p:sp>
        <p:nvSpPr>
          <p:cNvPr id="7" name="Obdélník 10"/>
          <p:cNvSpPr>
            <a:spLocks noChangeArrowheads="1"/>
          </p:cNvSpPr>
          <p:nvPr/>
        </p:nvSpPr>
        <p:spPr bwMode="auto">
          <a:xfrm>
            <a:off x="2135189" y="836619"/>
            <a:ext cx="8358187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 smtClean="0"/>
          </a:p>
          <a:p>
            <a:pPr eaLnBrk="1" hangingPunct="1">
              <a:lnSpc>
                <a:spcPct val="90000"/>
              </a:lnSpc>
            </a:pPr>
            <a:endParaRPr lang="en-GB" altLang="cs-CZ" u="sng" dirty="0"/>
          </a:p>
        </p:txBody>
      </p:sp>
      <p:sp>
        <p:nvSpPr>
          <p:cNvPr id="8" name="Volný tvar 7"/>
          <p:cNvSpPr/>
          <p:nvPr/>
        </p:nvSpPr>
        <p:spPr>
          <a:xfrm>
            <a:off x="3760417" y="1617152"/>
            <a:ext cx="4392489" cy="720080"/>
          </a:xfrm>
          <a:custGeom>
            <a:avLst/>
            <a:gdLst>
              <a:gd name="connsiteX0" fmla="*/ 0 w 1780439"/>
              <a:gd name="connsiteY0" fmla="*/ 92727 h 927270"/>
              <a:gd name="connsiteX1" fmla="*/ 27159 w 1780439"/>
              <a:gd name="connsiteY1" fmla="*/ 27159 h 927270"/>
              <a:gd name="connsiteX2" fmla="*/ 92727 w 1780439"/>
              <a:gd name="connsiteY2" fmla="*/ 0 h 927270"/>
              <a:gd name="connsiteX3" fmla="*/ 1687712 w 1780439"/>
              <a:gd name="connsiteY3" fmla="*/ 0 h 927270"/>
              <a:gd name="connsiteX4" fmla="*/ 1753280 w 1780439"/>
              <a:gd name="connsiteY4" fmla="*/ 27159 h 927270"/>
              <a:gd name="connsiteX5" fmla="*/ 1780439 w 1780439"/>
              <a:gd name="connsiteY5" fmla="*/ 92727 h 927270"/>
              <a:gd name="connsiteX6" fmla="*/ 1780439 w 1780439"/>
              <a:gd name="connsiteY6" fmla="*/ 834543 h 927270"/>
              <a:gd name="connsiteX7" fmla="*/ 1753280 w 1780439"/>
              <a:gd name="connsiteY7" fmla="*/ 900111 h 927270"/>
              <a:gd name="connsiteX8" fmla="*/ 1687712 w 1780439"/>
              <a:gd name="connsiteY8" fmla="*/ 927270 h 927270"/>
              <a:gd name="connsiteX9" fmla="*/ 92727 w 1780439"/>
              <a:gd name="connsiteY9" fmla="*/ 927270 h 927270"/>
              <a:gd name="connsiteX10" fmla="*/ 27159 w 1780439"/>
              <a:gd name="connsiteY10" fmla="*/ 900111 h 927270"/>
              <a:gd name="connsiteX11" fmla="*/ 0 w 1780439"/>
              <a:gd name="connsiteY11" fmla="*/ 834543 h 927270"/>
              <a:gd name="connsiteX12" fmla="*/ 0 w 1780439"/>
              <a:gd name="connsiteY12" fmla="*/ 92727 h 927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0439" h="927270">
                <a:moveTo>
                  <a:pt x="0" y="92727"/>
                </a:moveTo>
                <a:cubicBezTo>
                  <a:pt x="0" y="68134"/>
                  <a:pt x="9769" y="44549"/>
                  <a:pt x="27159" y="27159"/>
                </a:cubicBezTo>
                <a:cubicBezTo>
                  <a:pt x="44549" y="9769"/>
                  <a:pt x="68134" y="0"/>
                  <a:pt x="92727" y="0"/>
                </a:cubicBezTo>
                <a:lnTo>
                  <a:pt x="1687712" y="0"/>
                </a:lnTo>
                <a:cubicBezTo>
                  <a:pt x="1712305" y="0"/>
                  <a:pt x="1735890" y="9769"/>
                  <a:pt x="1753280" y="27159"/>
                </a:cubicBezTo>
                <a:cubicBezTo>
                  <a:pt x="1770670" y="44549"/>
                  <a:pt x="1780439" y="68134"/>
                  <a:pt x="1780439" y="92727"/>
                </a:cubicBezTo>
                <a:lnTo>
                  <a:pt x="1780439" y="834543"/>
                </a:lnTo>
                <a:cubicBezTo>
                  <a:pt x="1780439" y="859136"/>
                  <a:pt x="1770670" y="882721"/>
                  <a:pt x="1753280" y="900111"/>
                </a:cubicBezTo>
                <a:cubicBezTo>
                  <a:pt x="1735890" y="917501"/>
                  <a:pt x="1712305" y="927270"/>
                  <a:pt x="1687712" y="927270"/>
                </a:cubicBezTo>
                <a:lnTo>
                  <a:pt x="92727" y="927270"/>
                </a:lnTo>
                <a:cubicBezTo>
                  <a:pt x="68134" y="927270"/>
                  <a:pt x="44549" y="917501"/>
                  <a:pt x="27159" y="900111"/>
                </a:cubicBezTo>
                <a:cubicBezTo>
                  <a:pt x="9769" y="882721"/>
                  <a:pt x="0" y="859136"/>
                  <a:pt x="0" y="834543"/>
                </a:cubicBezTo>
                <a:lnTo>
                  <a:pt x="0" y="92727"/>
                </a:lnTo>
                <a:close/>
              </a:path>
            </a:pathLst>
          </a:cu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00" tIns="80500" rIns="80500" bIns="80500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>
                <a:solidFill>
                  <a:srgbClr val="991F36"/>
                </a:solidFill>
              </a:rPr>
              <a:t>Innovations</a:t>
            </a:r>
            <a:endParaRPr lang="en-GB" sz="1801" dirty="0">
              <a:solidFill>
                <a:srgbClr val="991F36"/>
              </a:solidFill>
            </a:endParaRPr>
          </a:p>
        </p:txBody>
      </p:sp>
      <p:sp>
        <p:nvSpPr>
          <p:cNvPr id="9" name="Volný tvar 8"/>
          <p:cNvSpPr/>
          <p:nvPr/>
        </p:nvSpPr>
        <p:spPr>
          <a:xfrm>
            <a:off x="2248249" y="2899519"/>
            <a:ext cx="2174327" cy="842052"/>
          </a:xfrm>
          <a:custGeom>
            <a:avLst/>
            <a:gdLst>
              <a:gd name="connsiteX0" fmla="*/ 0 w 1383379"/>
              <a:gd name="connsiteY0" fmla="*/ 61423 h 614232"/>
              <a:gd name="connsiteX1" fmla="*/ 17990 w 1383379"/>
              <a:gd name="connsiteY1" fmla="*/ 17990 h 614232"/>
              <a:gd name="connsiteX2" fmla="*/ 61423 w 1383379"/>
              <a:gd name="connsiteY2" fmla="*/ 0 h 614232"/>
              <a:gd name="connsiteX3" fmla="*/ 1321956 w 1383379"/>
              <a:gd name="connsiteY3" fmla="*/ 0 h 614232"/>
              <a:gd name="connsiteX4" fmla="*/ 1365389 w 1383379"/>
              <a:gd name="connsiteY4" fmla="*/ 17990 h 614232"/>
              <a:gd name="connsiteX5" fmla="*/ 1383379 w 1383379"/>
              <a:gd name="connsiteY5" fmla="*/ 61423 h 614232"/>
              <a:gd name="connsiteX6" fmla="*/ 1383379 w 1383379"/>
              <a:gd name="connsiteY6" fmla="*/ 552809 h 614232"/>
              <a:gd name="connsiteX7" fmla="*/ 1365389 w 1383379"/>
              <a:gd name="connsiteY7" fmla="*/ 596242 h 614232"/>
              <a:gd name="connsiteX8" fmla="*/ 1321956 w 1383379"/>
              <a:gd name="connsiteY8" fmla="*/ 614232 h 614232"/>
              <a:gd name="connsiteX9" fmla="*/ 61423 w 1383379"/>
              <a:gd name="connsiteY9" fmla="*/ 614232 h 614232"/>
              <a:gd name="connsiteX10" fmla="*/ 17990 w 1383379"/>
              <a:gd name="connsiteY10" fmla="*/ 596242 h 614232"/>
              <a:gd name="connsiteX11" fmla="*/ 0 w 1383379"/>
              <a:gd name="connsiteY11" fmla="*/ 552809 h 614232"/>
              <a:gd name="connsiteX12" fmla="*/ 0 w 1383379"/>
              <a:gd name="connsiteY12" fmla="*/ 61423 h 61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3379" h="614232">
                <a:moveTo>
                  <a:pt x="0" y="61423"/>
                </a:moveTo>
                <a:cubicBezTo>
                  <a:pt x="0" y="45133"/>
                  <a:pt x="6471" y="29509"/>
                  <a:pt x="17990" y="17990"/>
                </a:cubicBezTo>
                <a:cubicBezTo>
                  <a:pt x="29509" y="6471"/>
                  <a:pt x="45132" y="0"/>
                  <a:pt x="61423" y="0"/>
                </a:cubicBezTo>
                <a:lnTo>
                  <a:pt x="1321956" y="0"/>
                </a:lnTo>
                <a:cubicBezTo>
                  <a:pt x="1338246" y="0"/>
                  <a:pt x="1353870" y="6471"/>
                  <a:pt x="1365389" y="17990"/>
                </a:cubicBezTo>
                <a:cubicBezTo>
                  <a:pt x="1376908" y="29509"/>
                  <a:pt x="1383379" y="45132"/>
                  <a:pt x="1383379" y="61423"/>
                </a:cubicBezTo>
                <a:lnTo>
                  <a:pt x="1383379" y="552809"/>
                </a:lnTo>
                <a:cubicBezTo>
                  <a:pt x="1383379" y="569099"/>
                  <a:pt x="1376908" y="584723"/>
                  <a:pt x="1365389" y="596242"/>
                </a:cubicBezTo>
                <a:cubicBezTo>
                  <a:pt x="1353870" y="607761"/>
                  <a:pt x="1338247" y="614232"/>
                  <a:pt x="1321956" y="614232"/>
                </a:cubicBezTo>
                <a:lnTo>
                  <a:pt x="61423" y="614232"/>
                </a:lnTo>
                <a:cubicBezTo>
                  <a:pt x="45133" y="614232"/>
                  <a:pt x="29509" y="607761"/>
                  <a:pt x="17990" y="596242"/>
                </a:cubicBezTo>
                <a:cubicBezTo>
                  <a:pt x="6471" y="584723"/>
                  <a:pt x="0" y="569100"/>
                  <a:pt x="0" y="552809"/>
                </a:cubicBezTo>
                <a:lnTo>
                  <a:pt x="0" y="61423"/>
                </a:lnTo>
                <a:close/>
              </a:path>
            </a:pathLst>
          </a:cu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  <a:tileRect/>
          </a:gra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1332" tIns="71332" rIns="71332" bIns="71332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000" dirty="0" smtClean="0"/>
              <a:t>Contracted</a:t>
            </a:r>
            <a:endParaRPr lang="en-GB" sz="2000" dirty="0"/>
          </a:p>
        </p:txBody>
      </p:sp>
      <p:sp>
        <p:nvSpPr>
          <p:cNvPr id="10" name="Volný tvar 9"/>
          <p:cNvSpPr/>
          <p:nvPr/>
        </p:nvSpPr>
        <p:spPr>
          <a:xfrm>
            <a:off x="1816201" y="4123655"/>
            <a:ext cx="1037527" cy="768031"/>
          </a:xfrm>
          <a:custGeom>
            <a:avLst/>
            <a:gdLst>
              <a:gd name="connsiteX0" fmla="*/ 0 w 1074294"/>
              <a:gd name="connsiteY0" fmla="*/ 39438 h 394383"/>
              <a:gd name="connsiteX1" fmla="*/ 11551 w 1074294"/>
              <a:gd name="connsiteY1" fmla="*/ 11551 h 394383"/>
              <a:gd name="connsiteX2" fmla="*/ 39438 w 1074294"/>
              <a:gd name="connsiteY2" fmla="*/ 0 h 394383"/>
              <a:gd name="connsiteX3" fmla="*/ 1034856 w 1074294"/>
              <a:gd name="connsiteY3" fmla="*/ 0 h 394383"/>
              <a:gd name="connsiteX4" fmla="*/ 1062743 w 1074294"/>
              <a:gd name="connsiteY4" fmla="*/ 11551 h 394383"/>
              <a:gd name="connsiteX5" fmla="*/ 1074294 w 1074294"/>
              <a:gd name="connsiteY5" fmla="*/ 39438 h 394383"/>
              <a:gd name="connsiteX6" fmla="*/ 1074294 w 1074294"/>
              <a:gd name="connsiteY6" fmla="*/ 354945 h 394383"/>
              <a:gd name="connsiteX7" fmla="*/ 1062743 w 1074294"/>
              <a:gd name="connsiteY7" fmla="*/ 382832 h 394383"/>
              <a:gd name="connsiteX8" fmla="*/ 1034856 w 1074294"/>
              <a:gd name="connsiteY8" fmla="*/ 394383 h 394383"/>
              <a:gd name="connsiteX9" fmla="*/ 39438 w 1074294"/>
              <a:gd name="connsiteY9" fmla="*/ 394383 h 394383"/>
              <a:gd name="connsiteX10" fmla="*/ 11551 w 1074294"/>
              <a:gd name="connsiteY10" fmla="*/ 382832 h 394383"/>
              <a:gd name="connsiteX11" fmla="*/ 0 w 1074294"/>
              <a:gd name="connsiteY11" fmla="*/ 354945 h 394383"/>
              <a:gd name="connsiteX12" fmla="*/ 0 w 1074294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4294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1034856" y="0"/>
                </a:lnTo>
                <a:cubicBezTo>
                  <a:pt x="1045316" y="0"/>
                  <a:pt x="1055347" y="4155"/>
                  <a:pt x="1062743" y="11551"/>
                </a:cubicBezTo>
                <a:cubicBezTo>
                  <a:pt x="1070139" y="18947"/>
                  <a:pt x="1074294" y="28978"/>
                  <a:pt x="1074294" y="39438"/>
                </a:cubicBezTo>
                <a:lnTo>
                  <a:pt x="1074294" y="354945"/>
                </a:lnTo>
                <a:cubicBezTo>
                  <a:pt x="1074294" y="365405"/>
                  <a:pt x="1070139" y="375436"/>
                  <a:pt x="1062743" y="382832"/>
                </a:cubicBezTo>
                <a:cubicBezTo>
                  <a:pt x="1055347" y="390228"/>
                  <a:pt x="1045316" y="394383"/>
                  <a:pt x="1034856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/>
              <a:t>Licence</a:t>
            </a:r>
            <a:endParaRPr lang="en-GB" sz="1801" dirty="0"/>
          </a:p>
        </p:txBody>
      </p:sp>
      <p:sp>
        <p:nvSpPr>
          <p:cNvPr id="11" name="Volný tvar 10"/>
          <p:cNvSpPr/>
          <p:nvPr/>
        </p:nvSpPr>
        <p:spPr>
          <a:xfrm>
            <a:off x="2970090" y="4123658"/>
            <a:ext cx="1149346" cy="766881"/>
          </a:xfrm>
          <a:custGeom>
            <a:avLst/>
            <a:gdLst>
              <a:gd name="connsiteX0" fmla="*/ 0 w 853899"/>
              <a:gd name="connsiteY0" fmla="*/ 39438 h 394383"/>
              <a:gd name="connsiteX1" fmla="*/ 11551 w 853899"/>
              <a:gd name="connsiteY1" fmla="*/ 11551 h 394383"/>
              <a:gd name="connsiteX2" fmla="*/ 39438 w 853899"/>
              <a:gd name="connsiteY2" fmla="*/ 0 h 394383"/>
              <a:gd name="connsiteX3" fmla="*/ 814461 w 853899"/>
              <a:gd name="connsiteY3" fmla="*/ 0 h 394383"/>
              <a:gd name="connsiteX4" fmla="*/ 842348 w 853899"/>
              <a:gd name="connsiteY4" fmla="*/ 11551 h 394383"/>
              <a:gd name="connsiteX5" fmla="*/ 853899 w 853899"/>
              <a:gd name="connsiteY5" fmla="*/ 39438 h 394383"/>
              <a:gd name="connsiteX6" fmla="*/ 853899 w 853899"/>
              <a:gd name="connsiteY6" fmla="*/ 354945 h 394383"/>
              <a:gd name="connsiteX7" fmla="*/ 842348 w 853899"/>
              <a:gd name="connsiteY7" fmla="*/ 382832 h 394383"/>
              <a:gd name="connsiteX8" fmla="*/ 814461 w 853899"/>
              <a:gd name="connsiteY8" fmla="*/ 394383 h 394383"/>
              <a:gd name="connsiteX9" fmla="*/ 39438 w 853899"/>
              <a:gd name="connsiteY9" fmla="*/ 394383 h 394383"/>
              <a:gd name="connsiteX10" fmla="*/ 11551 w 853899"/>
              <a:gd name="connsiteY10" fmla="*/ 382832 h 394383"/>
              <a:gd name="connsiteX11" fmla="*/ 0 w 853899"/>
              <a:gd name="connsiteY11" fmla="*/ 354945 h 394383"/>
              <a:gd name="connsiteX12" fmla="*/ 0 w 853899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3899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814461" y="0"/>
                </a:lnTo>
                <a:cubicBezTo>
                  <a:pt x="824921" y="0"/>
                  <a:pt x="834952" y="4155"/>
                  <a:pt x="842348" y="11551"/>
                </a:cubicBezTo>
                <a:cubicBezTo>
                  <a:pt x="849744" y="18947"/>
                  <a:pt x="853899" y="28978"/>
                  <a:pt x="853899" y="39438"/>
                </a:cubicBezTo>
                <a:lnTo>
                  <a:pt x="853899" y="354945"/>
                </a:lnTo>
                <a:cubicBezTo>
                  <a:pt x="853899" y="365405"/>
                  <a:pt x="849744" y="375436"/>
                  <a:pt x="842348" y="382832"/>
                </a:cubicBezTo>
                <a:cubicBezTo>
                  <a:pt x="834952" y="390228"/>
                  <a:pt x="824921" y="394383"/>
                  <a:pt x="814461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/>
              <a:t>Alliances</a:t>
            </a:r>
            <a:br>
              <a:rPr lang="en-GB" sz="1801" dirty="0" smtClean="0"/>
            </a:br>
            <a:r>
              <a:rPr lang="en-GB" sz="1801" dirty="0" smtClean="0"/>
              <a:t>Networks</a:t>
            </a:r>
            <a:endParaRPr lang="en-GB" sz="1801" dirty="0"/>
          </a:p>
        </p:txBody>
      </p:sp>
      <p:sp>
        <p:nvSpPr>
          <p:cNvPr id="12" name="Volný tvar 11"/>
          <p:cNvSpPr/>
          <p:nvPr/>
        </p:nvSpPr>
        <p:spPr>
          <a:xfrm>
            <a:off x="4192463" y="4123658"/>
            <a:ext cx="942631" cy="394383"/>
          </a:xfrm>
          <a:custGeom>
            <a:avLst/>
            <a:gdLst>
              <a:gd name="connsiteX0" fmla="*/ 0 w 782761"/>
              <a:gd name="connsiteY0" fmla="*/ 39438 h 394383"/>
              <a:gd name="connsiteX1" fmla="*/ 11551 w 782761"/>
              <a:gd name="connsiteY1" fmla="*/ 11551 h 394383"/>
              <a:gd name="connsiteX2" fmla="*/ 39438 w 782761"/>
              <a:gd name="connsiteY2" fmla="*/ 0 h 394383"/>
              <a:gd name="connsiteX3" fmla="*/ 743323 w 782761"/>
              <a:gd name="connsiteY3" fmla="*/ 0 h 394383"/>
              <a:gd name="connsiteX4" fmla="*/ 771210 w 782761"/>
              <a:gd name="connsiteY4" fmla="*/ 11551 h 394383"/>
              <a:gd name="connsiteX5" fmla="*/ 782761 w 782761"/>
              <a:gd name="connsiteY5" fmla="*/ 39438 h 394383"/>
              <a:gd name="connsiteX6" fmla="*/ 782761 w 782761"/>
              <a:gd name="connsiteY6" fmla="*/ 354945 h 394383"/>
              <a:gd name="connsiteX7" fmla="*/ 771210 w 782761"/>
              <a:gd name="connsiteY7" fmla="*/ 382832 h 394383"/>
              <a:gd name="connsiteX8" fmla="*/ 743323 w 782761"/>
              <a:gd name="connsiteY8" fmla="*/ 394383 h 394383"/>
              <a:gd name="connsiteX9" fmla="*/ 39438 w 782761"/>
              <a:gd name="connsiteY9" fmla="*/ 394383 h 394383"/>
              <a:gd name="connsiteX10" fmla="*/ 11551 w 782761"/>
              <a:gd name="connsiteY10" fmla="*/ 382832 h 394383"/>
              <a:gd name="connsiteX11" fmla="*/ 0 w 782761"/>
              <a:gd name="connsiteY11" fmla="*/ 354945 h 394383"/>
              <a:gd name="connsiteX12" fmla="*/ 0 w 782761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2761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743323" y="0"/>
                </a:lnTo>
                <a:cubicBezTo>
                  <a:pt x="753783" y="0"/>
                  <a:pt x="763814" y="4155"/>
                  <a:pt x="771210" y="11551"/>
                </a:cubicBezTo>
                <a:cubicBezTo>
                  <a:pt x="778606" y="18947"/>
                  <a:pt x="782761" y="28978"/>
                  <a:pt x="782761" y="39438"/>
                </a:cubicBezTo>
                <a:lnTo>
                  <a:pt x="782761" y="354945"/>
                </a:lnTo>
                <a:cubicBezTo>
                  <a:pt x="782761" y="365405"/>
                  <a:pt x="778606" y="375436"/>
                  <a:pt x="771210" y="382832"/>
                </a:cubicBezTo>
                <a:cubicBezTo>
                  <a:pt x="763814" y="390228"/>
                  <a:pt x="753783" y="394383"/>
                  <a:pt x="743323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/>
              <a:t>Others</a:t>
            </a:r>
            <a:endParaRPr lang="en-GB" sz="1801" dirty="0"/>
          </a:p>
        </p:txBody>
      </p:sp>
      <p:sp>
        <p:nvSpPr>
          <p:cNvPr id="13" name="Volný tvar 12"/>
          <p:cNvSpPr/>
          <p:nvPr/>
        </p:nvSpPr>
        <p:spPr>
          <a:xfrm>
            <a:off x="6928763" y="2899516"/>
            <a:ext cx="2078896" cy="864096"/>
          </a:xfrm>
          <a:custGeom>
            <a:avLst/>
            <a:gdLst>
              <a:gd name="connsiteX0" fmla="*/ 0 w 1201186"/>
              <a:gd name="connsiteY0" fmla="*/ 54589 h 545893"/>
              <a:gd name="connsiteX1" fmla="*/ 15989 w 1201186"/>
              <a:gd name="connsiteY1" fmla="*/ 15989 h 545893"/>
              <a:gd name="connsiteX2" fmla="*/ 54589 w 1201186"/>
              <a:gd name="connsiteY2" fmla="*/ 0 h 545893"/>
              <a:gd name="connsiteX3" fmla="*/ 1146597 w 1201186"/>
              <a:gd name="connsiteY3" fmla="*/ 0 h 545893"/>
              <a:gd name="connsiteX4" fmla="*/ 1185197 w 1201186"/>
              <a:gd name="connsiteY4" fmla="*/ 15989 h 545893"/>
              <a:gd name="connsiteX5" fmla="*/ 1201186 w 1201186"/>
              <a:gd name="connsiteY5" fmla="*/ 54589 h 545893"/>
              <a:gd name="connsiteX6" fmla="*/ 1201186 w 1201186"/>
              <a:gd name="connsiteY6" fmla="*/ 491304 h 545893"/>
              <a:gd name="connsiteX7" fmla="*/ 1185197 w 1201186"/>
              <a:gd name="connsiteY7" fmla="*/ 529904 h 545893"/>
              <a:gd name="connsiteX8" fmla="*/ 1146597 w 1201186"/>
              <a:gd name="connsiteY8" fmla="*/ 545893 h 545893"/>
              <a:gd name="connsiteX9" fmla="*/ 54589 w 1201186"/>
              <a:gd name="connsiteY9" fmla="*/ 545893 h 545893"/>
              <a:gd name="connsiteX10" fmla="*/ 15989 w 1201186"/>
              <a:gd name="connsiteY10" fmla="*/ 529904 h 545893"/>
              <a:gd name="connsiteX11" fmla="*/ 0 w 1201186"/>
              <a:gd name="connsiteY11" fmla="*/ 491304 h 545893"/>
              <a:gd name="connsiteX12" fmla="*/ 0 w 1201186"/>
              <a:gd name="connsiteY12" fmla="*/ 54589 h 545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1186" h="545893">
                <a:moveTo>
                  <a:pt x="0" y="54589"/>
                </a:moveTo>
                <a:cubicBezTo>
                  <a:pt x="0" y="40111"/>
                  <a:pt x="5751" y="26226"/>
                  <a:pt x="15989" y="15989"/>
                </a:cubicBezTo>
                <a:cubicBezTo>
                  <a:pt x="26226" y="5752"/>
                  <a:pt x="40111" y="0"/>
                  <a:pt x="54589" y="0"/>
                </a:cubicBezTo>
                <a:lnTo>
                  <a:pt x="1146597" y="0"/>
                </a:lnTo>
                <a:cubicBezTo>
                  <a:pt x="1161075" y="0"/>
                  <a:pt x="1174960" y="5751"/>
                  <a:pt x="1185197" y="15989"/>
                </a:cubicBezTo>
                <a:cubicBezTo>
                  <a:pt x="1195434" y="26226"/>
                  <a:pt x="1201186" y="40111"/>
                  <a:pt x="1201186" y="54589"/>
                </a:cubicBezTo>
                <a:lnTo>
                  <a:pt x="1201186" y="491304"/>
                </a:lnTo>
                <a:cubicBezTo>
                  <a:pt x="1201186" y="505782"/>
                  <a:pt x="1195435" y="519667"/>
                  <a:pt x="1185197" y="529904"/>
                </a:cubicBezTo>
                <a:cubicBezTo>
                  <a:pt x="1174960" y="540141"/>
                  <a:pt x="1161075" y="545893"/>
                  <a:pt x="1146597" y="545893"/>
                </a:cubicBezTo>
                <a:lnTo>
                  <a:pt x="54589" y="545893"/>
                </a:lnTo>
                <a:cubicBezTo>
                  <a:pt x="40111" y="545893"/>
                  <a:pt x="26226" y="540142"/>
                  <a:pt x="15989" y="529904"/>
                </a:cubicBezTo>
                <a:cubicBezTo>
                  <a:pt x="5752" y="519667"/>
                  <a:pt x="0" y="505782"/>
                  <a:pt x="0" y="491304"/>
                </a:cubicBezTo>
                <a:lnTo>
                  <a:pt x="0" y="54589"/>
                </a:lnTo>
                <a:close/>
              </a:path>
            </a:pathLst>
          </a:custGeo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9329" tIns="69329" rIns="69329" bIns="6932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000" dirty="0" smtClean="0"/>
              <a:t>Investment</a:t>
            </a:r>
            <a:endParaRPr lang="en-GB" sz="2000" dirty="0"/>
          </a:p>
        </p:txBody>
      </p:sp>
      <p:sp>
        <p:nvSpPr>
          <p:cNvPr id="14" name="Volný tvar 13"/>
          <p:cNvSpPr/>
          <p:nvPr/>
        </p:nvSpPr>
        <p:spPr>
          <a:xfrm>
            <a:off x="7072779" y="4843733"/>
            <a:ext cx="1152128" cy="575499"/>
          </a:xfrm>
          <a:custGeom>
            <a:avLst/>
            <a:gdLst>
              <a:gd name="connsiteX0" fmla="*/ 0 w 1014596"/>
              <a:gd name="connsiteY0" fmla="*/ 43148 h 431483"/>
              <a:gd name="connsiteX1" fmla="*/ 12638 w 1014596"/>
              <a:gd name="connsiteY1" fmla="*/ 12638 h 431483"/>
              <a:gd name="connsiteX2" fmla="*/ 43148 w 1014596"/>
              <a:gd name="connsiteY2" fmla="*/ 0 h 431483"/>
              <a:gd name="connsiteX3" fmla="*/ 971448 w 1014596"/>
              <a:gd name="connsiteY3" fmla="*/ 0 h 431483"/>
              <a:gd name="connsiteX4" fmla="*/ 1001958 w 1014596"/>
              <a:gd name="connsiteY4" fmla="*/ 12638 h 431483"/>
              <a:gd name="connsiteX5" fmla="*/ 1014596 w 1014596"/>
              <a:gd name="connsiteY5" fmla="*/ 43148 h 431483"/>
              <a:gd name="connsiteX6" fmla="*/ 1014596 w 1014596"/>
              <a:gd name="connsiteY6" fmla="*/ 388335 h 431483"/>
              <a:gd name="connsiteX7" fmla="*/ 1001958 w 1014596"/>
              <a:gd name="connsiteY7" fmla="*/ 418845 h 431483"/>
              <a:gd name="connsiteX8" fmla="*/ 971448 w 1014596"/>
              <a:gd name="connsiteY8" fmla="*/ 431483 h 431483"/>
              <a:gd name="connsiteX9" fmla="*/ 43148 w 1014596"/>
              <a:gd name="connsiteY9" fmla="*/ 431483 h 431483"/>
              <a:gd name="connsiteX10" fmla="*/ 12638 w 1014596"/>
              <a:gd name="connsiteY10" fmla="*/ 418845 h 431483"/>
              <a:gd name="connsiteX11" fmla="*/ 0 w 1014596"/>
              <a:gd name="connsiteY11" fmla="*/ 388335 h 431483"/>
              <a:gd name="connsiteX12" fmla="*/ 0 w 1014596"/>
              <a:gd name="connsiteY12" fmla="*/ 43148 h 43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4596" h="431483">
                <a:moveTo>
                  <a:pt x="0" y="43148"/>
                </a:moveTo>
                <a:cubicBezTo>
                  <a:pt x="0" y="31704"/>
                  <a:pt x="4546" y="20730"/>
                  <a:pt x="12638" y="12638"/>
                </a:cubicBezTo>
                <a:cubicBezTo>
                  <a:pt x="20730" y="4546"/>
                  <a:pt x="31705" y="0"/>
                  <a:pt x="43148" y="0"/>
                </a:cubicBezTo>
                <a:lnTo>
                  <a:pt x="971448" y="0"/>
                </a:lnTo>
                <a:cubicBezTo>
                  <a:pt x="982892" y="0"/>
                  <a:pt x="993866" y="4546"/>
                  <a:pt x="1001958" y="12638"/>
                </a:cubicBezTo>
                <a:cubicBezTo>
                  <a:pt x="1010050" y="20730"/>
                  <a:pt x="1014596" y="31705"/>
                  <a:pt x="1014596" y="43148"/>
                </a:cubicBezTo>
                <a:lnTo>
                  <a:pt x="1014596" y="388335"/>
                </a:lnTo>
                <a:cubicBezTo>
                  <a:pt x="1014596" y="399779"/>
                  <a:pt x="1010050" y="410753"/>
                  <a:pt x="1001958" y="418845"/>
                </a:cubicBezTo>
                <a:cubicBezTo>
                  <a:pt x="993866" y="426937"/>
                  <a:pt x="982891" y="431483"/>
                  <a:pt x="971448" y="431483"/>
                </a:cubicBezTo>
                <a:lnTo>
                  <a:pt x="43148" y="431483"/>
                </a:lnTo>
                <a:cubicBezTo>
                  <a:pt x="31704" y="431483"/>
                  <a:pt x="20730" y="426937"/>
                  <a:pt x="12638" y="418845"/>
                </a:cubicBezTo>
                <a:cubicBezTo>
                  <a:pt x="4546" y="410753"/>
                  <a:pt x="0" y="399778"/>
                  <a:pt x="0" y="388335"/>
                </a:cubicBezTo>
                <a:lnTo>
                  <a:pt x="0" y="43148"/>
                </a:lnTo>
                <a:close/>
              </a:path>
            </a:pathLst>
          </a:custGeom>
          <a:solidFill>
            <a:srgbClr val="92D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5979" tIns="65979" rIns="65979" bIns="6597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/>
              <a:t>Joint venture</a:t>
            </a:r>
            <a:endParaRPr lang="en-GB" sz="1801" dirty="0"/>
          </a:p>
        </p:txBody>
      </p:sp>
      <p:sp>
        <p:nvSpPr>
          <p:cNvPr id="15" name="Volný tvar 14"/>
          <p:cNvSpPr/>
          <p:nvPr/>
        </p:nvSpPr>
        <p:spPr>
          <a:xfrm>
            <a:off x="8800971" y="4771728"/>
            <a:ext cx="1656185" cy="648073"/>
          </a:xfrm>
          <a:custGeom>
            <a:avLst/>
            <a:gdLst>
              <a:gd name="connsiteX0" fmla="*/ 0 w 1505246"/>
              <a:gd name="connsiteY0" fmla="*/ 62987 h 629873"/>
              <a:gd name="connsiteX1" fmla="*/ 18449 w 1505246"/>
              <a:gd name="connsiteY1" fmla="*/ 18448 h 629873"/>
              <a:gd name="connsiteX2" fmla="*/ 62988 w 1505246"/>
              <a:gd name="connsiteY2" fmla="*/ 0 h 629873"/>
              <a:gd name="connsiteX3" fmla="*/ 1442259 w 1505246"/>
              <a:gd name="connsiteY3" fmla="*/ 0 h 629873"/>
              <a:gd name="connsiteX4" fmla="*/ 1486798 w 1505246"/>
              <a:gd name="connsiteY4" fmla="*/ 18449 h 629873"/>
              <a:gd name="connsiteX5" fmla="*/ 1505246 w 1505246"/>
              <a:gd name="connsiteY5" fmla="*/ 62988 h 629873"/>
              <a:gd name="connsiteX6" fmla="*/ 1505246 w 1505246"/>
              <a:gd name="connsiteY6" fmla="*/ 566886 h 629873"/>
              <a:gd name="connsiteX7" fmla="*/ 1486798 w 1505246"/>
              <a:gd name="connsiteY7" fmla="*/ 611425 h 629873"/>
              <a:gd name="connsiteX8" fmla="*/ 1442259 w 1505246"/>
              <a:gd name="connsiteY8" fmla="*/ 629873 h 629873"/>
              <a:gd name="connsiteX9" fmla="*/ 62987 w 1505246"/>
              <a:gd name="connsiteY9" fmla="*/ 629873 h 629873"/>
              <a:gd name="connsiteX10" fmla="*/ 18448 w 1505246"/>
              <a:gd name="connsiteY10" fmla="*/ 611424 h 629873"/>
              <a:gd name="connsiteX11" fmla="*/ 0 w 1505246"/>
              <a:gd name="connsiteY11" fmla="*/ 566885 h 629873"/>
              <a:gd name="connsiteX12" fmla="*/ 0 w 1505246"/>
              <a:gd name="connsiteY12" fmla="*/ 62987 h 629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46" h="629873">
                <a:moveTo>
                  <a:pt x="0" y="62987"/>
                </a:moveTo>
                <a:cubicBezTo>
                  <a:pt x="0" y="46282"/>
                  <a:pt x="6636" y="30261"/>
                  <a:pt x="18449" y="18448"/>
                </a:cubicBezTo>
                <a:cubicBezTo>
                  <a:pt x="30261" y="6636"/>
                  <a:pt x="46282" y="0"/>
                  <a:pt x="62988" y="0"/>
                </a:cubicBezTo>
                <a:lnTo>
                  <a:pt x="1442259" y="0"/>
                </a:lnTo>
                <a:cubicBezTo>
                  <a:pt x="1458964" y="0"/>
                  <a:pt x="1474985" y="6636"/>
                  <a:pt x="1486798" y="18449"/>
                </a:cubicBezTo>
                <a:cubicBezTo>
                  <a:pt x="1498610" y="30261"/>
                  <a:pt x="1505246" y="46282"/>
                  <a:pt x="1505246" y="62988"/>
                </a:cubicBezTo>
                <a:lnTo>
                  <a:pt x="1505246" y="566886"/>
                </a:lnTo>
                <a:cubicBezTo>
                  <a:pt x="1505246" y="583591"/>
                  <a:pt x="1498610" y="599612"/>
                  <a:pt x="1486798" y="611425"/>
                </a:cubicBezTo>
                <a:cubicBezTo>
                  <a:pt x="1474986" y="623237"/>
                  <a:pt x="1458965" y="629873"/>
                  <a:pt x="1442259" y="629873"/>
                </a:cubicBezTo>
                <a:lnTo>
                  <a:pt x="62987" y="629873"/>
                </a:lnTo>
                <a:cubicBezTo>
                  <a:pt x="46282" y="629873"/>
                  <a:pt x="30261" y="623237"/>
                  <a:pt x="18448" y="611424"/>
                </a:cubicBezTo>
                <a:cubicBezTo>
                  <a:pt x="6636" y="599612"/>
                  <a:pt x="0" y="583591"/>
                  <a:pt x="0" y="566885"/>
                </a:cubicBezTo>
                <a:lnTo>
                  <a:pt x="0" y="62987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1788" tIns="71788" rIns="71788" bIns="71788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1" dirty="0" smtClean="0"/>
              <a:t>ownership</a:t>
            </a:r>
            <a:endParaRPr lang="en-GB" sz="1401" dirty="0"/>
          </a:p>
        </p:txBody>
      </p:sp>
      <p:sp>
        <p:nvSpPr>
          <p:cNvPr id="16" name="Volný tvar 15"/>
          <p:cNvSpPr/>
          <p:nvPr/>
        </p:nvSpPr>
        <p:spPr>
          <a:xfrm>
            <a:off x="8152906" y="5923855"/>
            <a:ext cx="1262785" cy="729988"/>
          </a:xfrm>
          <a:custGeom>
            <a:avLst/>
            <a:gdLst>
              <a:gd name="connsiteX0" fmla="*/ 0 w 1118769"/>
              <a:gd name="connsiteY0" fmla="*/ 72999 h 729988"/>
              <a:gd name="connsiteX1" fmla="*/ 21381 w 1118769"/>
              <a:gd name="connsiteY1" fmla="*/ 21381 h 729988"/>
              <a:gd name="connsiteX2" fmla="*/ 72999 w 1118769"/>
              <a:gd name="connsiteY2" fmla="*/ 0 h 729988"/>
              <a:gd name="connsiteX3" fmla="*/ 1045770 w 1118769"/>
              <a:gd name="connsiteY3" fmla="*/ 0 h 729988"/>
              <a:gd name="connsiteX4" fmla="*/ 1097388 w 1118769"/>
              <a:gd name="connsiteY4" fmla="*/ 21381 h 729988"/>
              <a:gd name="connsiteX5" fmla="*/ 1118769 w 1118769"/>
              <a:gd name="connsiteY5" fmla="*/ 72999 h 729988"/>
              <a:gd name="connsiteX6" fmla="*/ 1118769 w 1118769"/>
              <a:gd name="connsiteY6" fmla="*/ 656989 h 729988"/>
              <a:gd name="connsiteX7" fmla="*/ 1097388 w 1118769"/>
              <a:gd name="connsiteY7" fmla="*/ 708607 h 729988"/>
              <a:gd name="connsiteX8" fmla="*/ 1045770 w 1118769"/>
              <a:gd name="connsiteY8" fmla="*/ 729988 h 729988"/>
              <a:gd name="connsiteX9" fmla="*/ 72999 w 1118769"/>
              <a:gd name="connsiteY9" fmla="*/ 729988 h 729988"/>
              <a:gd name="connsiteX10" fmla="*/ 21381 w 1118769"/>
              <a:gd name="connsiteY10" fmla="*/ 708607 h 729988"/>
              <a:gd name="connsiteX11" fmla="*/ 0 w 1118769"/>
              <a:gd name="connsiteY11" fmla="*/ 656989 h 729988"/>
              <a:gd name="connsiteX12" fmla="*/ 0 w 1118769"/>
              <a:gd name="connsiteY12" fmla="*/ 72999 h 72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18769" h="729988">
                <a:moveTo>
                  <a:pt x="0" y="72999"/>
                </a:moveTo>
                <a:cubicBezTo>
                  <a:pt x="0" y="53638"/>
                  <a:pt x="7691" y="35071"/>
                  <a:pt x="21381" y="21381"/>
                </a:cubicBezTo>
                <a:cubicBezTo>
                  <a:pt x="35071" y="7691"/>
                  <a:pt x="53639" y="0"/>
                  <a:pt x="72999" y="0"/>
                </a:cubicBezTo>
                <a:lnTo>
                  <a:pt x="1045770" y="0"/>
                </a:lnTo>
                <a:cubicBezTo>
                  <a:pt x="1065131" y="0"/>
                  <a:pt x="1083698" y="7691"/>
                  <a:pt x="1097388" y="21381"/>
                </a:cubicBezTo>
                <a:cubicBezTo>
                  <a:pt x="1111078" y="35071"/>
                  <a:pt x="1118769" y="53639"/>
                  <a:pt x="1118769" y="72999"/>
                </a:cubicBezTo>
                <a:lnTo>
                  <a:pt x="1118769" y="656989"/>
                </a:lnTo>
                <a:cubicBezTo>
                  <a:pt x="1118769" y="676350"/>
                  <a:pt x="1111078" y="694917"/>
                  <a:pt x="1097388" y="708607"/>
                </a:cubicBezTo>
                <a:cubicBezTo>
                  <a:pt x="1083698" y="722297"/>
                  <a:pt x="1065130" y="729988"/>
                  <a:pt x="1045770" y="729988"/>
                </a:cubicBezTo>
                <a:lnTo>
                  <a:pt x="72999" y="729988"/>
                </a:lnTo>
                <a:cubicBezTo>
                  <a:pt x="53638" y="729988"/>
                  <a:pt x="35071" y="722297"/>
                  <a:pt x="21381" y="708607"/>
                </a:cubicBezTo>
                <a:cubicBezTo>
                  <a:pt x="7691" y="694917"/>
                  <a:pt x="0" y="676349"/>
                  <a:pt x="0" y="656989"/>
                </a:cubicBezTo>
                <a:lnTo>
                  <a:pt x="0" y="72999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4721" tIns="74721" rIns="74721" bIns="7472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600" dirty="0" smtClean="0"/>
              <a:t>Greenfield / Brownfield</a:t>
            </a:r>
            <a:endParaRPr lang="en-GB" sz="1600" dirty="0"/>
          </a:p>
        </p:txBody>
      </p:sp>
      <p:sp>
        <p:nvSpPr>
          <p:cNvPr id="17" name="Volný tvar 16"/>
          <p:cNvSpPr/>
          <p:nvPr/>
        </p:nvSpPr>
        <p:spPr>
          <a:xfrm>
            <a:off x="9521054" y="5995866"/>
            <a:ext cx="1220739" cy="725519"/>
          </a:xfrm>
          <a:custGeom>
            <a:avLst/>
            <a:gdLst>
              <a:gd name="connsiteX0" fmla="*/ 0 w 922012"/>
              <a:gd name="connsiteY0" fmla="*/ 72552 h 725519"/>
              <a:gd name="connsiteX1" fmla="*/ 21250 w 922012"/>
              <a:gd name="connsiteY1" fmla="*/ 21250 h 725519"/>
              <a:gd name="connsiteX2" fmla="*/ 72552 w 922012"/>
              <a:gd name="connsiteY2" fmla="*/ 0 h 725519"/>
              <a:gd name="connsiteX3" fmla="*/ 849460 w 922012"/>
              <a:gd name="connsiteY3" fmla="*/ 0 h 725519"/>
              <a:gd name="connsiteX4" fmla="*/ 900762 w 922012"/>
              <a:gd name="connsiteY4" fmla="*/ 21250 h 725519"/>
              <a:gd name="connsiteX5" fmla="*/ 922012 w 922012"/>
              <a:gd name="connsiteY5" fmla="*/ 72552 h 725519"/>
              <a:gd name="connsiteX6" fmla="*/ 922012 w 922012"/>
              <a:gd name="connsiteY6" fmla="*/ 652967 h 725519"/>
              <a:gd name="connsiteX7" fmla="*/ 900762 w 922012"/>
              <a:gd name="connsiteY7" fmla="*/ 704269 h 725519"/>
              <a:gd name="connsiteX8" fmla="*/ 849460 w 922012"/>
              <a:gd name="connsiteY8" fmla="*/ 725519 h 725519"/>
              <a:gd name="connsiteX9" fmla="*/ 72552 w 922012"/>
              <a:gd name="connsiteY9" fmla="*/ 725519 h 725519"/>
              <a:gd name="connsiteX10" fmla="*/ 21250 w 922012"/>
              <a:gd name="connsiteY10" fmla="*/ 704269 h 725519"/>
              <a:gd name="connsiteX11" fmla="*/ 0 w 922012"/>
              <a:gd name="connsiteY11" fmla="*/ 652967 h 725519"/>
              <a:gd name="connsiteX12" fmla="*/ 0 w 922012"/>
              <a:gd name="connsiteY12" fmla="*/ 72552 h 72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2012" h="725519">
                <a:moveTo>
                  <a:pt x="0" y="72552"/>
                </a:moveTo>
                <a:cubicBezTo>
                  <a:pt x="0" y="53310"/>
                  <a:pt x="7644" y="34856"/>
                  <a:pt x="21250" y="21250"/>
                </a:cubicBezTo>
                <a:cubicBezTo>
                  <a:pt x="34856" y="7644"/>
                  <a:pt x="53310" y="0"/>
                  <a:pt x="72552" y="0"/>
                </a:cubicBezTo>
                <a:lnTo>
                  <a:pt x="849460" y="0"/>
                </a:lnTo>
                <a:cubicBezTo>
                  <a:pt x="868702" y="0"/>
                  <a:pt x="887156" y="7644"/>
                  <a:pt x="900762" y="21250"/>
                </a:cubicBezTo>
                <a:cubicBezTo>
                  <a:pt x="914368" y="34856"/>
                  <a:pt x="922012" y="53310"/>
                  <a:pt x="922012" y="72552"/>
                </a:cubicBezTo>
                <a:lnTo>
                  <a:pt x="922012" y="652967"/>
                </a:lnTo>
                <a:cubicBezTo>
                  <a:pt x="922012" y="672209"/>
                  <a:pt x="914368" y="690663"/>
                  <a:pt x="900762" y="704269"/>
                </a:cubicBezTo>
                <a:cubicBezTo>
                  <a:pt x="887156" y="717875"/>
                  <a:pt x="868702" y="725519"/>
                  <a:pt x="849460" y="725519"/>
                </a:cubicBezTo>
                <a:lnTo>
                  <a:pt x="72552" y="725519"/>
                </a:lnTo>
                <a:cubicBezTo>
                  <a:pt x="53310" y="725519"/>
                  <a:pt x="34856" y="717875"/>
                  <a:pt x="21250" y="704269"/>
                </a:cubicBezTo>
                <a:cubicBezTo>
                  <a:pt x="7644" y="690663"/>
                  <a:pt x="0" y="672209"/>
                  <a:pt x="0" y="652967"/>
                </a:cubicBezTo>
                <a:lnTo>
                  <a:pt x="0" y="72552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4591" tIns="74591" rIns="74591" bIns="745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600" dirty="0" err="1" smtClean="0"/>
              <a:t>Akvizition</a:t>
            </a:r>
            <a:endParaRPr lang="en-GB" sz="1600" dirty="0"/>
          </a:p>
        </p:txBody>
      </p:sp>
      <p:sp>
        <p:nvSpPr>
          <p:cNvPr id="18" name="Šipka dolů 67"/>
          <p:cNvSpPr>
            <a:spLocks noChangeArrowheads="1"/>
          </p:cNvSpPr>
          <p:nvPr/>
        </p:nvSpPr>
        <p:spPr bwMode="auto">
          <a:xfrm>
            <a:off x="4191992" y="3764314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sp>
        <p:nvSpPr>
          <p:cNvPr id="19" name="Šipka dolů 68"/>
          <p:cNvSpPr>
            <a:spLocks noChangeArrowheads="1"/>
          </p:cNvSpPr>
          <p:nvPr/>
        </p:nvSpPr>
        <p:spPr bwMode="auto">
          <a:xfrm>
            <a:off x="2248892" y="3764314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sp>
        <p:nvSpPr>
          <p:cNvPr id="20" name="Šipka dolů 69"/>
          <p:cNvSpPr>
            <a:spLocks noChangeArrowheads="1"/>
          </p:cNvSpPr>
          <p:nvPr/>
        </p:nvSpPr>
        <p:spPr bwMode="auto">
          <a:xfrm>
            <a:off x="3399825" y="3764314"/>
            <a:ext cx="217488" cy="287337"/>
          </a:xfrm>
          <a:prstGeom prst="downArrow">
            <a:avLst>
              <a:gd name="adj1" fmla="val 50000"/>
              <a:gd name="adj2" fmla="val 495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cxnSp>
        <p:nvCxnSpPr>
          <p:cNvPr id="21" name="Přímá spojovací čára 71"/>
          <p:cNvCxnSpPr>
            <a:cxnSpLocks noChangeShapeType="1"/>
          </p:cNvCxnSpPr>
          <p:nvPr/>
        </p:nvCxnSpPr>
        <p:spPr bwMode="auto">
          <a:xfrm rot="5400000">
            <a:off x="7649565" y="4051645"/>
            <a:ext cx="57467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ovací čára 73"/>
          <p:cNvCxnSpPr>
            <a:cxnSpLocks noChangeShapeType="1"/>
          </p:cNvCxnSpPr>
          <p:nvPr/>
        </p:nvCxnSpPr>
        <p:spPr bwMode="auto">
          <a:xfrm>
            <a:off x="7936903" y="4338983"/>
            <a:ext cx="129540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Šipka dolů 74"/>
          <p:cNvSpPr>
            <a:spLocks noChangeArrowheads="1"/>
          </p:cNvSpPr>
          <p:nvPr/>
        </p:nvSpPr>
        <p:spPr bwMode="auto">
          <a:xfrm>
            <a:off x="9089428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sp>
        <p:nvSpPr>
          <p:cNvPr id="24" name="Šipka dolů 75"/>
          <p:cNvSpPr>
            <a:spLocks noChangeArrowheads="1"/>
          </p:cNvSpPr>
          <p:nvPr/>
        </p:nvSpPr>
        <p:spPr bwMode="auto">
          <a:xfrm>
            <a:off x="7505103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cxnSp>
        <p:nvCxnSpPr>
          <p:cNvPr id="25" name="Přímá spojovací šipka 79"/>
          <p:cNvCxnSpPr>
            <a:cxnSpLocks noChangeShapeType="1"/>
          </p:cNvCxnSpPr>
          <p:nvPr/>
        </p:nvCxnSpPr>
        <p:spPr bwMode="auto">
          <a:xfrm rot="5400000">
            <a:off x="7396361" y="5600255"/>
            <a:ext cx="2159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ovací šipka 81"/>
          <p:cNvCxnSpPr>
            <a:cxnSpLocks noChangeShapeType="1"/>
          </p:cNvCxnSpPr>
          <p:nvPr/>
        </p:nvCxnSpPr>
        <p:spPr bwMode="auto">
          <a:xfrm rot="5400000">
            <a:off x="8944964" y="5562949"/>
            <a:ext cx="431801" cy="28892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Přímá spojovací šipka 83"/>
          <p:cNvCxnSpPr>
            <a:cxnSpLocks noChangeShapeType="1"/>
          </p:cNvCxnSpPr>
          <p:nvPr/>
        </p:nvCxnSpPr>
        <p:spPr bwMode="auto">
          <a:xfrm rot="16200000" flipH="1">
            <a:off x="9592664" y="5491509"/>
            <a:ext cx="431801" cy="43180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ovací čára 59"/>
          <p:cNvCxnSpPr>
            <a:cxnSpLocks noChangeShapeType="1"/>
          </p:cNvCxnSpPr>
          <p:nvPr/>
        </p:nvCxnSpPr>
        <p:spPr bwMode="auto">
          <a:xfrm>
            <a:off x="6208119" y="4338983"/>
            <a:ext cx="18018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Volný tvar 28"/>
          <p:cNvSpPr/>
          <p:nvPr/>
        </p:nvSpPr>
        <p:spPr>
          <a:xfrm>
            <a:off x="5704626" y="4843733"/>
            <a:ext cx="1152128" cy="575499"/>
          </a:xfrm>
          <a:custGeom>
            <a:avLst/>
            <a:gdLst>
              <a:gd name="connsiteX0" fmla="*/ 0 w 1014596"/>
              <a:gd name="connsiteY0" fmla="*/ 43148 h 431483"/>
              <a:gd name="connsiteX1" fmla="*/ 12638 w 1014596"/>
              <a:gd name="connsiteY1" fmla="*/ 12638 h 431483"/>
              <a:gd name="connsiteX2" fmla="*/ 43148 w 1014596"/>
              <a:gd name="connsiteY2" fmla="*/ 0 h 431483"/>
              <a:gd name="connsiteX3" fmla="*/ 971448 w 1014596"/>
              <a:gd name="connsiteY3" fmla="*/ 0 h 431483"/>
              <a:gd name="connsiteX4" fmla="*/ 1001958 w 1014596"/>
              <a:gd name="connsiteY4" fmla="*/ 12638 h 431483"/>
              <a:gd name="connsiteX5" fmla="*/ 1014596 w 1014596"/>
              <a:gd name="connsiteY5" fmla="*/ 43148 h 431483"/>
              <a:gd name="connsiteX6" fmla="*/ 1014596 w 1014596"/>
              <a:gd name="connsiteY6" fmla="*/ 388335 h 431483"/>
              <a:gd name="connsiteX7" fmla="*/ 1001958 w 1014596"/>
              <a:gd name="connsiteY7" fmla="*/ 418845 h 431483"/>
              <a:gd name="connsiteX8" fmla="*/ 971448 w 1014596"/>
              <a:gd name="connsiteY8" fmla="*/ 431483 h 431483"/>
              <a:gd name="connsiteX9" fmla="*/ 43148 w 1014596"/>
              <a:gd name="connsiteY9" fmla="*/ 431483 h 431483"/>
              <a:gd name="connsiteX10" fmla="*/ 12638 w 1014596"/>
              <a:gd name="connsiteY10" fmla="*/ 418845 h 431483"/>
              <a:gd name="connsiteX11" fmla="*/ 0 w 1014596"/>
              <a:gd name="connsiteY11" fmla="*/ 388335 h 431483"/>
              <a:gd name="connsiteX12" fmla="*/ 0 w 1014596"/>
              <a:gd name="connsiteY12" fmla="*/ 43148 h 43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4596" h="431483">
                <a:moveTo>
                  <a:pt x="0" y="43148"/>
                </a:moveTo>
                <a:cubicBezTo>
                  <a:pt x="0" y="31704"/>
                  <a:pt x="4546" y="20730"/>
                  <a:pt x="12638" y="12638"/>
                </a:cubicBezTo>
                <a:cubicBezTo>
                  <a:pt x="20730" y="4546"/>
                  <a:pt x="31705" y="0"/>
                  <a:pt x="43148" y="0"/>
                </a:cubicBezTo>
                <a:lnTo>
                  <a:pt x="971448" y="0"/>
                </a:lnTo>
                <a:cubicBezTo>
                  <a:pt x="982892" y="0"/>
                  <a:pt x="993866" y="4546"/>
                  <a:pt x="1001958" y="12638"/>
                </a:cubicBezTo>
                <a:cubicBezTo>
                  <a:pt x="1010050" y="20730"/>
                  <a:pt x="1014596" y="31705"/>
                  <a:pt x="1014596" y="43148"/>
                </a:cubicBezTo>
                <a:lnTo>
                  <a:pt x="1014596" y="388335"/>
                </a:lnTo>
                <a:cubicBezTo>
                  <a:pt x="1014596" y="399779"/>
                  <a:pt x="1010050" y="410753"/>
                  <a:pt x="1001958" y="418845"/>
                </a:cubicBezTo>
                <a:cubicBezTo>
                  <a:pt x="993866" y="426937"/>
                  <a:pt x="982891" y="431483"/>
                  <a:pt x="971448" y="431483"/>
                </a:cubicBezTo>
                <a:lnTo>
                  <a:pt x="43148" y="431483"/>
                </a:lnTo>
                <a:cubicBezTo>
                  <a:pt x="31704" y="431483"/>
                  <a:pt x="20730" y="426937"/>
                  <a:pt x="12638" y="418845"/>
                </a:cubicBezTo>
                <a:cubicBezTo>
                  <a:pt x="4546" y="410753"/>
                  <a:pt x="0" y="399778"/>
                  <a:pt x="0" y="388335"/>
                </a:cubicBezTo>
                <a:lnTo>
                  <a:pt x="0" y="43148"/>
                </a:lnTo>
                <a:close/>
              </a:path>
            </a:pathLst>
          </a:custGeom>
          <a:solidFill>
            <a:srgbClr val="92D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5979" tIns="65979" rIns="65979" bIns="6597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801" dirty="0" smtClean="0"/>
              <a:t>Business angel</a:t>
            </a:r>
            <a:endParaRPr lang="en-GB" sz="1801" dirty="0"/>
          </a:p>
        </p:txBody>
      </p:sp>
      <p:cxnSp>
        <p:nvCxnSpPr>
          <p:cNvPr id="30" name="Přímá spojovací šipka 79"/>
          <p:cNvCxnSpPr>
            <a:cxnSpLocks noChangeShapeType="1"/>
          </p:cNvCxnSpPr>
          <p:nvPr/>
        </p:nvCxnSpPr>
        <p:spPr bwMode="auto">
          <a:xfrm rot="5400000">
            <a:off x="6100961" y="5598667"/>
            <a:ext cx="2159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Šipka dolů 75"/>
          <p:cNvSpPr>
            <a:spLocks noChangeArrowheads="1"/>
          </p:cNvSpPr>
          <p:nvPr/>
        </p:nvSpPr>
        <p:spPr bwMode="auto">
          <a:xfrm>
            <a:off x="6208116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alliances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cs-CZ" dirty="0" smtClean="0"/>
              <a:t>specialization of each of the partners + exploit their strengths</a:t>
            </a:r>
            <a:endParaRPr lang="en-GB" alt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cs-CZ" dirty="0" smtClean="0"/>
              <a:t> </a:t>
            </a:r>
            <a:r>
              <a:rPr lang="en-GB" altLang="cs-CZ" dirty="0" smtClean="0"/>
              <a:t>add missing capabilities</a:t>
            </a:r>
            <a:endParaRPr lang="en-GB" altLang="cs-CZ" dirty="0" smtClean="0"/>
          </a:p>
          <a:p>
            <a:pPr algn="ctr"/>
            <a:r>
              <a:rPr lang="en-GB" altLang="cs-CZ" dirty="0" smtClean="0"/>
              <a:t> </a:t>
            </a:r>
            <a:r>
              <a:rPr lang="en-GB" altLang="cs-CZ" dirty="0" smtClean="0"/>
              <a:t>= Greater flexibility and quicker response to development</a:t>
            </a:r>
            <a:endParaRPr lang="en-GB" alt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68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Environmental concept of innovation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cs-CZ" dirty="0" smtClean="0"/>
              <a:t>The success of innovation reaches only organization with the support of partners - members of the strategic alliance.</a:t>
            </a:r>
          </a:p>
          <a:p>
            <a:pPr marL="0" indent="0">
              <a:buNone/>
            </a:pPr>
            <a:endParaRPr lang="en-GB" altLang="cs-CZ" dirty="0" smtClean="0"/>
          </a:p>
          <a:p>
            <a:pPr marL="0" indent="0">
              <a:buNone/>
            </a:pPr>
            <a:r>
              <a:rPr lang="en-GB" altLang="cs-CZ" dirty="0" smtClean="0"/>
              <a:t>As well as the individual components of biological ecosystem are also individual cells of the business ecosystem mutually dependent</a:t>
            </a:r>
          </a:p>
          <a:p>
            <a:pPr marL="0" indent="0">
              <a:buNone/>
            </a:pPr>
            <a:endParaRPr lang="en-GB" altLang="cs-CZ" dirty="0" smtClean="0"/>
          </a:p>
          <a:p>
            <a:pPr marL="0" indent="0">
              <a:buNone/>
            </a:pPr>
            <a:r>
              <a:rPr lang="en-GB" altLang="cs-CZ" dirty="0" smtClean="0"/>
              <a:t>=</a:t>
            </a:r>
          </a:p>
          <a:p>
            <a:pPr marL="0" indent="0">
              <a:buNone/>
            </a:pPr>
            <a:endParaRPr lang="en-GB" altLang="cs-CZ" dirty="0" smtClean="0"/>
          </a:p>
          <a:p>
            <a:pPr marL="0" indent="0">
              <a:buNone/>
            </a:pPr>
            <a:r>
              <a:rPr lang="en-GB" altLang="cs-CZ" dirty="0" smtClean="0"/>
              <a:t>change in individual development raises the need for changes in the development of the entire ecosystem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ecosystem?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 company can not exist by itself - for its existence must be a reason</a:t>
            </a:r>
          </a:p>
          <a:p>
            <a:r>
              <a:rPr lang="en-GB" dirty="0" smtClean="0"/>
              <a:t>The company must be in an ecosystem helpful</a:t>
            </a:r>
          </a:p>
          <a:p>
            <a:r>
              <a:rPr lang="en-GB" dirty="0" smtClean="0"/>
              <a:t>For customers:</a:t>
            </a:r>
          </a:p>
          <a:p>
            <a:pPr lvl="1"/>
            <a:r>
              <a:rPr lang="en-GB" dirty="0" smtClean="0"/>
              <a:t>They must solve their problem for which they are willing to pay</a:t>
            </a:r>
          </a:p>
          <a:p>
            <a:r>
              <a:rPr lang="en-GB" dirty="0" smtClean="0"/>
              <a:t>For suppliers:</a:t>
            </a:r>
          </a:p>
          <a:p>
            <a:pPr lvl="1"/>
            <a:r>
              <a:rPr lang="en-GB" dirty="0" smtClean="0"/>
              <a:t>Must be stable and trustworthy partner</a:t>
            </a:r>
          </a:p>
          <a:p>
            <a:r>
              <a:rPr lang="en-GB" dirty="0" smtClean="0"/>
              <a:t>For employees</a:t>
            </a:r>
          </a:p>
          <a:p>
            <a:pPr lvl="1"/>
            <a:r>
              <a:rPr lang="en-GB" dirty="0" smtClean="0"/>
              <a:t>stable income</a:t>
            </a:r>
          </a:p>
          <a:p>
            <a:r>
              <a:rPr lang="en-GB" dirty="0" smtClean="0"/>
              <a:t>for investors</a:t>
            </a:r>
          </a:p>
          <a:p>
            <a:pPr lvl="1"/>
            <a:r>
              <a:rPr lang="en-GB" dirty="0" smtClean="0"/>
              <a:t>Delivering profit</a:t>
            </a:r>
          </a:p>
          <a:p>
            <a:r>
              <a:rPr lang="en-GB" dirty="0" smtClean="0"/>
              <a:t>For ?????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85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constitutes the elements of the ecosystem?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only the standard chain and financial relations</a:t>
            </a:r>
          </a:p>
          <a:p>
            <a:r>
              <a:rPr lang="en-GB" dirty="0" smtClean="0"/>
              <a:t>The company builds relationships with other major groups</a:t>
            </a:r>
          </a:p>
          <a:p>
            <a:pPr lvl="1"/>
            <a:r>
              <a:rPr lang="en-GB" dirty="0" smtClean="0"/>
              <a:t>stakeholders</a:t>
            </a:r>
          </a:p>
          <a:p>
            <a:r>
              <a:rPr lang="en-GB" dirty="0" smtClean="0"/>
              <a:t>All those whom the firm affects or is affected by them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07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1026" name="Picture 2" descr="http://image.slidesharecdn.com/business-20ecosystem-20design-130831085446-phpapp01/95/business-ecosystem-design-21-638.jpg?cb=13791815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228460"/>
            <a:ext cx="7946737" cy="562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29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Entrepreneurial ecosystem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altLang="cs-CZ" dirty="0" smtClean="0"/>
              <a:t>Competitive competition shifts from mutual combat various entities in mutual rivalry individual ecosystems (parts)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en-GB" altLang="cs-CZ" dirty="0" smtClean="0"/>
          </a:p>
          <a:p>
            <a:pPr marL="0" indent="0" algn="ctr">
              <a:lnSpc>
                <a:spcPct val="110000"/>
              </a:lnSpc>
              <a:spcBef>
                <a:spcPct val="20000"/>
              </a:spcBef>
              <a:buNone/>
            </a:pPr>
            <a:r>
              <a:rPr lang="en-GB" altLang="cs-CZ" dirty="0" smtClean="0"/>
              <a:t>???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en-GB" altLang="cs-CZ" dirty="0" smtClean="0"/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altLang="cs-CZ" dirty="0" smtClean="0"/>
              <a:t>Possibility of use of force combined resources to implement otherwise impossible to realize an innovative project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altLang="cs-CZ" dirty="0" smtClean="0"/>
              <a:t>Loss of independence when deciding to implement their own innovative projects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altLang="cs-CZ" dirty="0" smtClean="0"/>
              <a:t>The need for a conflict-free functioning of the entire business ecosystem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altLang="cs-CZ" dirty="0" smtClean="0"/>
              <a:t>The division of revenues from the successful 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426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altLang="cs-CZ" dirty="0" smtClean="0"/>
              <a:t>INTEGRATION:</a:t>
            </a:r>
          </a:p>
          <a:p>
            <a:pPr lvl="1">
              <a:lnSpc>
                <a:spcPct val="110000"/>
              </a:lnSpc>
            </a:pPr>
            <a:r>
              <a:rPr lang="en-GB" altLang="cs-CZ" dirty="0" smtClean="0"/>
              <a:t>The creator of innovation ensures its forces management of all steps (including partners) necessary for the successful commercialization of innovative ideas.</a:t>
            </a:r>
          </a:p>
          <a:p>
            <a:pPr>
              <a:lnSpc>
                <a:spcPct val="110000"/>
              </a:lnSpc>
            </a:pPr>
            <a:r>
              <a:rPr lang="en-GB" altLang="cs-CZ" dirty="0" smtClean="0"/>
              <a:t>CONDUCTOR:</a:t>
            </a:r>
          </a:p>
          <a:p>
            <a:pPr lvl="1">
              <a:lnSpc>
                <a:spcPct val="110000"/>
              </a:lnSpc>
            </a:pPr>
            <a:r>
              <a:rPr lang="en-GB" altLang="cs-CZ" dirty="0" smtClean="0"/>
              <a:t>Creator of innovations is coordinated use of all resources alliances, which are involved in the commercialization of innovative solutions to the processing itself contributes only partially.</a:t>
            </a:r>
          </a:p>
          <a:p>
            <a:pPr>
              <a:lnSpc>
                <a:spcPct val="110000"/>
              </a:lnSpc>
            </a:pPr>
            <a:r>
              <a:rPr lang="en-GB" altLang="cs-CZ" dirty="0" smtClean="0"/>
              <a:t>LICENSE:</a:t>
            </a:r>
          </a:p>
          <a:p>
            <a:pPr lvl="1">
              <a:lnSpc>
                <a:spcPct val="110000"/>
              </a:lnSpc>
            </a:pPr>
            <a:r>
              <a:rPr lang="en-GB" altLang="cs-CZ" dirty="0" smtClean="0"/>
              <a:t>Creator of innovative ideas to share in the proceeds of its commercialization, which provides other organizations; himself on the idea no part.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727683"/>
      </p:ext>
    </p:extLst>
  </p:cSld>
  <p:clrMapOvr>
    <a:masterClrMapping/>
  </p:clrMapOvr>
</p:sld>
</file>

<file path=ppt/theme/theme1.xml><?xml version="1.0" encoding="utf-8"?>
<a:theme xmlns:a="http://schemas.openxmlformats.org/drawingml/2006/main" name="SSME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SME" id="{F16E825F-9453-4829-85DC-537620BC0B0B}" vid="{F8691A97-B312-4BAE-BF20-FE07626EE66C}"/>
    </a:ext>
  </a:ext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SSME</Template>
  <TotalTime>336</TotalTime>
  <Words>468</Words>
  <Application>Microsoft Office PowerPoint</Application>
  <PresentationFormat>Širokoúhlá obrazovka</PresentationFormat>
  <Paragraphs>87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Trebuchet MS</vt:lpstr>
      <vt:lpstr>Wingdings</vt:lpstr>
      <vt:lpstr>SSME</vt:lpstr>
      <vt:lpstr>2_Směsi</vt:lpstr>
      <vt:lpstr>1_MU_PPTprezentace_sablona_CZ</vt:lpstr>
      <vt:lpstr>3_Směsi</vt:lpstr>
      <vt:lpstr>Business ecosystem</vt:lpstr>
      <vt:lpstr>Prezentace aplikace PowerPoint</vt:lpstr>
      <vt:lpstr>Strategic alliances</vt:lpstr>
      <vt:lpstr>Environmental concept of innovation</vt:lpstr>
      <vt:lpstr>Why ecosystem?</vt:lpstr>
      <vt:lpstr>What constitutes the elements of the ecosystem?</vt:lpstr>
      <vt:lpstr>Example</vt:lpstr>
      <vt:lpstr>Entrepreneurial ecosystem</vt:lpstr>
      <vt:lpstr>Approaches</vt:lpstr>
      <vt:lpstr>Why is the basis for ecosystem service provision?</vt:lpstr>
      <vt:lpstr>Founding principles of own ecosystem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Podnikatelský ekosystém</dc:title>
  <dc:creator>Leonard Walletzký</dc:creator>
  <cp:lastModifiedBy>Leonard Walletzký</cp:lastModifiedBy>
  <cp:revision>8</cp:revision>
  <dcterms:created xsi:type="dcterms:W3CDTF">2015-11-02T08:21:34Z</dcterms:created>
  <dcterms:modified xsi:type="dcterms:W3CDTF">2016-05-12T13:46:37Z</dcterms:modified>
</cp:coreProperties>
</file>