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61" r:id="rId2"/>
    <p:sldId id="794" r:id="rId3"/>
    <p:sldId id="858" r:id="rId4"/>
    <p:sldId id="710" r:id="rId5"/>
    <p:sldId id="713" r:id="rId6"/>
    <p:sldId id="717" r:id="rId7"/>
    <p:sldId id="798" r:id="rId8"/>
    <p:sldId id="805" r:id="rId9"/>
    <p:sldId id="803" r:id="rId10"/>
    <p:sldId id="804" r:id="rId11"/>
    <p:sldId id="813" r:id="rId12"/>
    <p:sldId id="822" r:id="rId13"/>
    <p:sldId id="814" r:id="rId14"/>
    <p:sldId id="815" r:id="rId15"/>
    <p:sldId id="824" r:id="rId16"/>
    <p:sldId id="829" r:id="rId17"/>
    <p:sldId id="816" r:id="rId18"/>
    <p:sldId id="817" r:id="rId19"/>
    <p:sldId id="823" r:id="rId20"/>
    <p:sldId id="818" r:id="rId21"/>
    <p:sldId id="819" r:id="rId22"/>
    <p:sldId id="820" r:id="rId23"/>
    <p:sldId id="830" r:id="rId24"/>
    <p:sldId id="806" r:id="rId25"/>
    <p:sldId id="807" r:id="rId26"/>
    <p:sldId id="808" r:id="rId27"/>
    <p:sldId id="809" r:id="rId28"/>
    <p:sldId id="810" r:id="rId29"/>
    <p:sldId id="811" r:id="rId30"/>
    <p:sldId id="654" r:id="rId31"/>
    <p:sldId id="831" r:id="rId32"/>
    <p:sldId id="832" r:id="rId33"/>
    <p:sldId id="844" r:id="rId34"/>
    <p:sldId id="839" r:id="rId35"/>
    <p:sldId id="843" r:id="rId36"/>
    <p:sldId id="840" r:id="rId37"/>
    <p:sldId id="841" r:id="rId38"/>
    <p:sldId id="842" r:id="rId39"/>
    <p:sldId id="833" r:id="rId40"/>
    <p:sldId id="758" r:id="rId41"/>
    <p:sldId id="845" r:id="rId42"/>
    <p:sldId id="692" r:id="rId43"/>
    <p:sldId id="848" r:id="rId44"/>
    <p:sldId id="847" r:id="rId45"/>
    <p:sldId id="849" r:id="rId46"/>
    <p:sldId id="693" r:id="rId47"/>
    <p:sldId id="714" r:id="rId48"/>
    <p:sldId id="700" r:id="rId49"/>
    <p:sldId id="701" r:id="rId50"/>
    <p:sldId id="826" r:id="rId51"/>
    <p:sldId id="703" r:id="rId52"/>
    <p:sldId id="743" r:id="rId53"/>
    <p:sldId id="744" r:id="rId54"/>
    <p:sldId id="781" r:id="rId55"/>
    <p:sldId id="783" r:id="rId56"/>
    <p:sldId id="784" r:id="rId57"/>
    <p:sldId id="785" r:id="rId58"/>
    <p:sldId id="786" r:id="rId59"/>
    <p:sldId id="787" r:id="rId60"/>
    <p:sldId id="725" r:id="rId61"/>
    <p:sldId id="788" r:id="rId62"/>
    <p:sldId id="726" r:id="rId63"/>
    <p:sldId id="791" r:id="rId64"/>
    <p:sldId id="789" r:id="rId65"/>
    <p:sldId id="790" r:id="rId66"/>
    <p:sldId id="793" r:id="rId67"/>
    <p:sldId id="768" r:id="rId68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39" autoAdjust="0"/>
    <p:restoredTop sz="91367" autoAdjust="0"/>
  </p:normalViewPr>
  <p:slideViewPr>
    <p:cSldViewPr>
      <p:cViewPr varScale="1">
        <p:scale>
          <a:sx n="71" d="100"/>
          <a:sy n="71" d="100"/>
        </p:scale>
        <p:origin x="66" y="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17. 5. 2016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3734"/>
            <a:ext cx="2946400" cy="472894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17. 5. 2016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868"/>
            <a:ext cx="5438775" cy="4468420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63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improvement, but for what price? And what is important</a:t>
            </a:r>
            <a:r>
              <a:rPr lang="en-US" baseline="0" dirty="0" smtClean="0"/>
              <a:t> currency in battery-powered networks? Number of messages -&gt; Energy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46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3516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8806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http://users.ece.cmu.edu/~adrian/projects/mc2001/mc2001.pdf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10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2939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86368-1695-4D99-A7A5-8E4FF4A32D3A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1132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22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2A3FD-730B-4CEE-AA3B-808A29721DD0}" type="slidenum">
              <a:rPr lang="cs-CZ" altLang="en-US"/>
              <a:pPr/>
              <a:t>38</a:t>
            </a:fld>
            <a:endParaRPr lang="cs-CZ" altLang="en-US"/>
          </a:p>
        </p:txBody>
      </p:sp>
      <p:sp>
        <p:nvSpPr>
          <p:cNvPr id="1101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4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4157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EACC8-B608-4C45-A9D1-E8B7B9DFE246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89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| PA197 Crypto apects in WSN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56150" y="1412875"/>
            <a:ext cx="4137025" cy="23352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56150" y="3900488"/>
            <a:ext cx="4137025" cy="233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A93721-9608-468E-88B4-0254C5D24EE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179388" y="6497638"/>
            <a:ext cx="7129462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| PA197 Crypto apects in WSN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2566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C94C5-815B-4FFB-9016-03F49A5533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| PA197 Crypto apects in WSN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628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37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PA197 Crypto apects in WSN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5" r:id="rId12"/>
    <p:sldLayoutId id="2147483746" r:id="rId13"/>
    <p:sldLayoutId id="214748374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s.uci.edu/~steffenp/files/SASN_piotrowski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.muni.cz/~xsvenda/jcalgtes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cs.cz/papers/wistp201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rocs-muni/WSNProtectLayer" TargetMode="Externa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adrian/projects/mc2001/mc200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7525146" cy="187325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PA197 Secure Network Design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 smtClean="0"/>
              <a:t>Cryptography </a:t>
            </a:r>
            <a:r>
              <a:rPr lang="en-US" dirty="0"/>
              <a:t>aspects in </a:t>
            </a:r>
            <a:r>
              <a:rPr lang="en-US" dirty="0" smtClean="0"/>
              <a:t>Wireless Sensor </a:t>
            </a:r>
            <a:r>
              <a:rPr lang="en-US" dirty="0"/>
              <a:t>N</a:t>
            </a:r>
            <a:r>
              <a:rPr lang="en-US" dirty="0" smtClean="0"/>
              <a:t>etworks</a:t>
            </a:r>
            <a:endParaRPr lang="en-GB" dirty="0" smtClean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smtClean="0"/>
              <a:t>Petr </a:t>
            </a:r>
            <a:r>
              <a:rPr lang="cs-CZ" smtClean="0"/>
              <a:t>Švenda</a:t>
            </a:r>
            <a:r>
              <a:rPr lang="en-US" smtClean="0"/>
              <a:t> </a:t>
            </a:r>
            <a:r>
              <a:rPr lang="cs-CZ" smtClean="0">
                <a:hlinkClick r:id="rId3"/>
              </a:rPr>
              <a:t>svenda</a:t>
            </a:r>
            <a:r>
              <a:rPr lang="en-US" smtClean="0">
                <a:hlinkClick r:id="rId3"/>
              </a:rPr>
              <a:t>@fi.muni.cz</a:t>
            </a:r>
            <a:endParaRPr lang="en-US" smtClean="0"/>
          </a:p>
          <a:p>
            <a:r>
              <a:rPr lang="en-US" smtClean="0"/>
              <a:t>Faculty of Informatics, Masaryk University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Native cryptographic </a:t>
            </a:r>
            <a:r>
              <a:rPr lang="en-GB" dirty="0" smtClean="0"/>
              <a:t>support - examples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IEEE </a:t>
            </a:r>
            <a:r>
              <a:rPr lang="cs-CZ" sz="2400" dirty="0"/>
              <a:t>802.15.4</a:t>
            </a:r>
            <a:r>
              <a:rPr lang="en-GB" sz="2400" dirty="0"/>
              <a:t> (ZigBee, AES-128b)</a:t>
            </a:r>
          </a:p>
          <a:p>
            <a:pPr lvl="1"/>
            <a:r>
              <a:rPr lang="en-GB" sz="2000" dirty="0"/>
              <a:t>AES-CBC-MAC-32/64 (no encryption, 4/8B MAC)</a:t>
            </a:r>
          </a:p>
          <a:p>
            <a:pPr lvl="1"/>
            <a:r>
              <a:rPr lang="en-GB" sz="2000" dirty="0"/>
              <a:t>AES-CTR (CTR mode for encryption, no MAC)</a:t>
            </a:r>
          </a:p>
          <a:p>
            <a:pPr lvl="1"/>
            <a:r>
              <a:rPr lang="en-GB" sz="2000" dirty="0"/>
              <a:t>AES-CCM-32/64 (encryption + MAC)</a:t>
            </a:r>
          </a:p>
          <a:p>
            <a:r>
              <a:rPr lang="en-GB" sz="2400" dirty="0"/>
              <a:t>Bluetooth LE/Smart (AES-128b, ECDH P-256)</a:t>
            </a:r>
          </a:p>
          <a:p>
            <a:pPr lvl="1"/>
            <a:r>
              <a:rPr lang="en-GB" sz="2000" dirty="0"/>
              <a:t>AES-CCM (encryption + MAC)</a:t>
            </a:r>
          </a:p>
          <a:p>
            <a:pPr lvl="1"/>
            <a:r>
              <a:rPr lang="en-GB" sz="2000" dirty="0"/>
              <a:t>ECDH (key establishment</a:t>
            </a:r>
            <a:r>
              <a:rPr lang="en-GB" sz="2000" dirty="0" smtClean="0"/>
              <a:t>)</a:t>
            </a:r>
          </a:p>
          <a:p>
            <a:r>
              <a:rPr lang="en-GB" sz="2400" dirty="0" smtClean="0"/>
              <a:t>…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15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8170167" cy="1362075"/>
          </a:xfrm>
        </p:spPr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n-GB" sz="3600" dirty="0" smtClean="0"/>
              <a:t>Crypto on </a:t>
            </a:r>
            <a:r>
              <a:rPr lang="en-GB" sz="3600" dirty="0"/>
              <a:t>main processor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PA197 Crypto apects in WSN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3284324" cy="25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131840" y="1503015"/>
            <a:ext cx="930131" cy="864096"/>
          </a:xfrm>
          <a:prstGeom prst="rect">
            <a:avLst/>
          </a:prstGeom>
        </p:spPr>
      </p:pic>
      <p:sp>
        <p:nvSpPr>
          <p:cNvPr id="3" name="Volný tvar 2"/>
          <p:cNvSpPr/>
          <p:nvPr/>
        </p:nvSpPr>
        <p:spPr>
          <a:xfrm>
            <a:off x="2178424" y="900953"/>
            <a:ext cx="3980329" cy="3886200"/>
          </a:xfrm>
          <a:custGeom>
            <a:avLst/>
            <a:gdLst>
              <a:gd name="connsiteX0" fmla="*/ 1586752 w 3980329"/>
              <a:gd name="connsiteY0" fmla="*/ 1546412 h 3886200"/>
              <a:gd name="connsiteX1" fmla="*/ 1586752 w 3980329"/>
              <a:gd name="connsiteY1" fmla="*/ 1546412 h 3886200"/>
              <a:gd name="connsiteX2" fmla="*/ 1559858 w 3980329"/>
              <a:gd name="connsiteY2" fmla="*/ 1667435 h 3886200"/>
              <a:gd name="connsiteX3" fmla="*/ 1546411 w 3980329"/>
              <a:gd name="connsiteY3" fmla="*/ 1707776 h 3886200"/>
              <a:gd name="connsiteX4" fmla="*/ 1532964 w 3980329"/>
              <a:gd name="connsiteY4" fmla="*/ 1761565 h 3886200"/>
              <a:gd name="connsiteX5" fmla="*/ 1546411 w 3980329"/>
              <a:gd name="connsiteY5" fmla="*/ 1963271 h 3886200"/>
              <a:gd name="connsiteX6" fmla="*/ 1586752 w 3980329"/>
              <a:gd name="connsiteY6" fmla="*/ 1976718 h 3886200"/>
              <a:gd name="connsiteX7" fmla="*/ 1613647 w 3980329"/>
              <a:gd name="connsiteY7" fmla="*/ 2003612 h 3886200"/>
              <a:gd name="connsiteX8" fmla="*/ 1653988 w 3980329"/>
              <a:gd name="connsiteY8" fmla="*/ 2017059 h 3886200"/>
              <a:gd name="connsiteX9" fmla="*/ 1694329 w 3980329"/>
              <a:gd name="connsiteY9" fmla="*/ 2043953 h 3886200"/>
              <a:gd name="connsiteX10" fmla="*/ 1788458 w 3980329"/>
              <a:gd name="connsiteY10" fmla="*/ 2070847 h 3886200"/>
              <a:gd name="connsiteX11" fmla="*/ 2097741 w 3980329"/>
              <a:gd name="connsiteY11" fmla="*/ 2057400 h 3886200"/>
              <a:gd name="connsiteX12" fmla="*/ 2138082 w 3980329"/>
              <a:gd name="connsiteY12" fmla="*/ 2043953 h 3886200"/>
              <a:gd name="connsiteX13" fmla="*/ 2178423 w 3980329"/>
              <a:gd name="connsiteY13" fmla="*/ 1922929 h 3886200"/>
              <a:gd name="connsiteX14" fmla="*/ 2191870 w 3980329"/>
              <a:gd name="connsiteY14" fmla="*/ 1882588 h 3886200"/>
              <a:gd name="connsiteX15" fmla="*/ 2178423 w 3980329"/>
              <a:gd name="connsiteY15" fmla="*/ 1653988 h 3886200"/>
              <a:gd name="connsiteX16" fmla="*/ 2164976 w 3980329"/>
              <a:gd name="connsiteY16" fmla="*/ 1613647 h 3886200"/>
              <a:gd name="connsiteX17" fmla="*/ 2084294 w 3980329"/>
              <a:gd name="connsiteY17" fmla="*/ 1546412 h 3886200"/>
              <a:gd name="connsiteX18" fmla="*/ 2003611 w 3980329"/>
              <a:gd name="connsiteY18" fmla="*/ 1479176 h 3886200"/>
              <a:gd name="connsiteX19" fmla="*/ 1949823 w 3980329"/>
              <a:gd name="connsiteY19" fmla="*/ 1465729 h 3886200"/>
              <a:gd name="connsiteX20" fmla="*/ 1707776 w 3980329"/>
              <a:gd name="connsiteY20" fmla="*/ 1479176 h 3886200"/>
              <a:gd name="connsiteX21" fmla="*/ 1667435 w 3980329"/>
              <a:gd name="connsiteY21" fmla="*/ 1492623 h 3886200"/>
              <a:gd name="connsiteX22" fmla="*/ 1653988 w 3980329"/>
              <a:gd name="connsiteY22" fmla="*/ 1532965 h 3886200"/>
              <a:gd name="connsiteX23" fmla="*/ 1627094 w 3980329"/>
              <a:gd name="connsiteY23" fmla="*/ 1586753 h 3886200"/>
              <a:gd name="connsiteX24" fmla="*/ 1600200 w 3980329"/>
              <a:gd name="connsiteY24" fmla="*/ 1627094 h 3886200"/>
              <a:gd name="connsiteX25" fmla="*/ 322729 w 3980329"/>
              <a:gd name="connsiteY25" fmla="*/ 1331259 h 3886200"/>
              <a:gd name="connsiteX26" fmla="*/ 295835 w 3980329"/>
              <a:gd name="connsiteY26" fmla="*/ 1828800 h 3886200"/>
              <a:gd name="connsiteX27" fmla="*/ 268941 w 3980329"/>
              <a:gd name="connsiteY27" fmla="*/ 1922929 h 3886200"/>
              <a:gd name="connsiteX28" fmla="*/ 242047 w 3980329"/>
              <a:gd name="connsiteY28" fmla="*/ 2097741 h 3886200"/>
              <a:gd name="connsiteX29" fmla="*/ 228600 w 3980329"/>
              <a:gd name="connsiteY29" fmla="*/ 2138082 h 3886200"/>
              <a:gd name="connsiteX30" fmla="*/ 188258 w 3980329"/>
              <a:gd name="connsiteY30" fmla="*/ 2272553 h 3886200"/>
              <a:gd name="connsiteX31" fmla="*/ 174811 w 3980329"/>
              <a:gd name="connsiteY31" fmla="*/ 2366682 h 3886200"/>
              <a:gd name="connsiteX32" fmla="*/ 161364 w 3980329"/>
              <a:gd name="connsiteY32" fmla="*/ 2407023 h 3886200"/>
              <a:gd name="connsiteX33" fmla="*/ 147917 w 3980329"/>
              <a:gd name="connsiteY33" fmla="*/ 2487706 h 3886200"/>
              <a:gd name="connsiteX34" fmla="*/ 121023 w 3980329"/>
              <a:gd name="connsiteY34" fmla="*/ 2568388 h 3886200"/>
              <a:gd name="connsiteX35" fmla="*/ 80682 w 3980329"/>
              <a:gd name="connsiteY35" fmla="*/ 2675965 h 3886200"/>
              <a:gd name="connsiteX36" fmla="*/ 53788 w 3980329"/>
              <a:gd name="connsiteY36" fmla="*/ 2783541 h 3886200"/>
              <a:gd name="connsiteX37" fmla="*/ 26894 w 3980329"/>
              <a:gd name="connsiteY37" fmla="*/ 2837329 h 3886200"/>
              <a:gd name="connsiteX38" fmla="*/ 0 w 3980329"/>
              <a:gd name="connsiteY38" fmla="*/ 2944906 h 3886200"/>
              <a:gd name="connsiteX39" fmla="*/ 26894 w 3980329"/>
              <a:gd name="connsiteY39" fmla="*/ 3173506 h 3886200"/>
              <a:gd name="connsiteX40" fmla="*/ 40341 w 3980329"/>
              <a:gd name="connsiteY40" fmla="*/ 3227294 h 3886200"/>
              <a:gd name="connsiteX41" fmla="*/ 53788 w 3980329"/>
              <a:gd name="connsiteY41" fmla="*/ 3307976 h 3886200"/>
              <a:gd name="connsiteX42" fmla="*/ 80682 w 3980329"/>
              <a:gd name="connsiteY42" fmla="*/ 3388659 h 3886200"/>
              <a:gd name="connsiteX43" fmla="*/ 107576 w 3980329"/>
              <a:gd name="connsiteY43" fmla="*/ 3482788 h 3886200"/>
              <a:gd name="connsiteX44" fmla="*/ 134470 w 3980329"/>
              <a:gd name="connsiteY44" fmla="*/ 3617259 h 3886200"/>
              <a:gd name="connsiteX45" fmla="*/ 161364 w 3980329"/>
              <a:gd name="connsiteY45" fmla="*/ 3657600 h 3886200"/>
              <a:gd name="connsiteX46" fmla="*/ 242047 w 3980329"/>
              <a:gd name="connsiteY46" fmla="*/ 3711388 h 3886200"/>
              <a:gd name="connsiteX47" fmla="*/ 336176 w 3980329"/>
              <a:gd name="connsiteY47" fmla="*/ 3765176 h 3886200"/>
              <a:gd name="connsiteX48" fmla="*/ 403411 w 3980329"/>
              <a:gd name="connsiteY48" fmla="*/ 3778623 h 3886200"/>
              <a:gd name="connsiteX49" fmla="*/ 443752 w 3980329"/>
              <a:gd name="connsiteY49" fmla="*/ 3805518 h 3886200"/>
              <a:gd name="connsiteX50" fmla="*/ 564776 w 3980329"/>
              <a:gd name="connsiteY50" fmla="*/ 3818965 h 3886200"/>
              <a:gd name="connsiteX51" fmla="*/ 672352 w 3980329"/>
              <a:gd name="connsiteY51" fmla="*/ 3832412 h 3886200"/>
              <a:gd name="connsiteX52" fmla="*/ 833717 w 3980329"/>
              <a:gd name="connsiteY52" fmla="*/ 3859306 h 3886200"/>
              <a:gd name="connsiteX53" fmla="*/ 887505 w 3980329"/>
              <a:gd name="connsiteY53" fmla="*/ 3872753 h 3886200"/>
              <a:gd name="connsiteX54" fmla="*/ 1062317 w 3980329"/>
              <a:gd name="connsiteY54" fmla="*/ 3886200 h 3886200"/>
              <a:gd name="connsiteX55" fmla="*/ 2124635 w 3980329"/>
              <a:gd name="connsiteY55" fmla="*/ 3845859 h 3886200"/>
              <a:gd name="connsiteX56" fmla="*/ 2178423 w 3980329"/>
              <a:gd name="connsiteY56" fmla="*/ 3832412 h 3886200"/>
              <a:gd name="connsiteX57" fmla="*/ 2339788 w 3980329"/>
              <a:gd name="connsiteY57" fmla="*/ 3818965 h 3886200"/>
              <a:gd name="connsiteX58" fmla="*/ 2433917 w 3980329"/>
              <a:gd name="connsiteY58" fmla="*/ 3792071 h 3886200"/>
              <a:gd name="connsiteX59" fmla="*/ 2649070 w 3980329"/>
              <a:gd name="connsiteY59" fmla="*/ 3765176 h 3886200"/>
              <a:gd name="connsiteX60" fmla="*/ 2796988 w 3980329"/>
              <a:gd name="connsiteY60" fmla="*/ 3738282 h 3886200"/>
              <a:gd name="connsiteX61" fmla="*/ 3079376 w 3980329"/>
              <a:gd name="connsiteY61" fmla="*/ 3724835 h 3886200"/>
              <a:gd name="connsiteX62" fmla="*/ 3267635 w 3980329"/>
              <a:gd name="connsiteY62" fmla="*/ 3711388 h 3886200"/>
              <a:gd name="connsiteX63" fmla="*/ 3590364 w 3980329"/>
              <a:gd name="connsiteY63" fmla="*/ 3697941 h 3886200"/>
              <a:gd name="connsiteX64" fmla="*/ 3671047 w 3980329"/>
              <a:gd name="connsiteY64" fmla="*/ 3684494 h 3886200"/>
              <a:gd name="connsiteX65" fmla="*/ 3765176 w 3980329"/>
              <a:gd name="connsiteY65" fmla="*/ 3657600 h 3886200"/>
              <a:gd name="connsiteX66" fmla="*/ 3845858 w 3980329"/>
              <a:gd name="connsiteY66" fmla="*/ 3576918 h 3886200"/>
              <a:gd name="connsiteX67" fmla="*/ 3859305 w 3980329"/>
              <a:gd name="connsiteY67" fmla="*/ 3523129 h 3886200"/>
              <a:gd name="connsiteX68" fmla="*/ 3872752 w 3980329"/>
              <a:gd name="connsiteY68" fmla="*/ 3482788 h 3886200"/>
              <a:gd name="connsiteX69" fmla="*/ 3886200 w 3980329"/>
              <a:gd name="connsiteY69" fmla="*/ 3402106 h 3886200"/>
              <a:gd name="connsiteX70" fmla="*/ 3913094 w 3980329"/>
              <a:gd name="connsiteY70" fmla="*/ 3334871 h 3886200"/>
              <a:gd name="connsiteX71" fmla="*/ 3926541 w 3980329"/>
              <a:gd name="connsiteY71" fmla="*/ 3200400 h 3886200"/>
              <a:gd name="connsiteX72" fmla="*/ 3939988 w 3980329"/>
              <a:gd name="connsiteY72" fmla="*/ 3160059 h 3886200"/>
              <a:gd name="connsiteX73" fmla="*/ 3966882 w 3980329"/>
              <a:gd name="connsiteY73" fmla="*/ 2931459 h 3886200"/>
              <a:gd name="connsiteX74" fmla="*/ 3980329 w 3980329"/>
              <a:gd name="connsiteY74" fmla="*/ 2823882 h 3886200"/>
              <a:gd name="connsiteX75" fmla="*/ 3966882 w 3980329"/>
              <a:gd name="connsiteY75" fmla="*/ 1519518 h 3886200"/>
              <a:gd name="connsiteX76" fmla="*/ 3939988 w 3980329"/>
              <a:gd name="connsiteY76" fmla="*/ 1385047 h 3886200"/>
              <a:gd name="connsiteX77" fmla="*/ 3913094 w 3980329"/>
              <a:gd name="connsiteY77" fmla="*/ 1183341 h 3886200"/>
              <a:gd name="connsiteX78" fmla="*/ 3886200 w 3980329"/>
              <a:gd name="connsiteY78" fmla="*/ 1102659 h 3886200"/>
              <a:gd name="connsiteX79" fmla="*/ 3832411 w 3980329"/>
              <a:gd name="connsiteY79" fmla="*/ 995082 h 3886200"/>
              <a:gd name="connsiteX80" fmla="*/ 3818964 w 3980329"/>
              <a:gd name="connsiteY80" fmla="*/ 941294 h 3886200"/>
              <a:gd name="connsiteX81" fmla="*/ 3778623 w 3980329"/>
              <a:gd name="connsiteY81" fmla="*/ 914400 h 3886200"/>
              <a:gd name="connsiteX82" fmla="*/ 3657600 w 3980329"/>
              <a:gd name="connsiteY82" fmla="*/ 806823 h 3886200"/>
              <a:gd name="connsiteX83" fmla="*/ 3523129 w 3980329"/>
              <a:gd name="connsiteY83" fmla="*/ 726141 h 3886200"/>
              <a:gd name="connsiteX84" fmla="*/ 3455894 w 3980329"/>
              <a:gd name="connsiteY84" fmla="*/ 685800 h 3886200"/>
              <a:gd name="connsiteX85" fmla="*/ 3361764 w 3980329"/>
              <a:gd name="connsiteY85" fmla="*/ 645459 h 3886200"/>
              <a:gd name="connsiteX86" fmla="*/ 3294529 w 3980329"/>
              <a:gd name="connsiteY86" fmla="*/ 605118 h 3886200"/>
              <a:gd name="connsiteX87" fmla="*/ 3200400 w 3980329"/>
              <a:gd name="connsiteY87" fmla="*/ 564776 h 3886200"/>
              <a:gd name="connsiteX88" fmla="*/ 3119717 w 3980329"/>
              <a:gd name="connsiteY88" fmla="*/ 524435 h 3886200"/>
              <a:gd name="connsiteX89" fmla="*/ 2998694 w 3980329"/>
              <a:gd name="connsiteY89" fmla="*/ 484094 h 3886200"/>
              <a:gd name="connsiteX90" fmla="*/ 2918011 w 3980329"/>
              <a:gd name="connsiteY90" fmla="*/ 443753 h 3886200"/>
              <a:gd name="connsiteX91" fmla="*/ 2877670 w 3980329"/>
              <a:gd name="connsiteY91" fmla="*/ 430306 h 3886200"/>
              <a:gd name="connsiteX92" fmla="*/ 2810435 w 3980329"/>
              <a:gd name="connsiteY92" fmla="*/ 389965 h 3886200"/>
              <a:gd name="connsiteX93" fmla="*/ 2770094 w 3980329"/>
              <a:gd name="connsiteY93" fmla="*/ 363071 h 3886200"/>
              <a:gd name="connsiteX94" fmla="*/ 2729752 w 3980329"/>
              <a:gd name="connsiteY94" fmla="*/ 349623 h 3886200"/>
              <a:gd name="connsiteX95" fmla="*/ 2514600 w 3980329"/>
              <a:gd name="connsiteY95" fmla="*/ 268941 h 3886200"/>
              <a:gd name="connsiteX96" fmla="*/ 2433917 w 3980329"/>
              <a:gd name="connsiteY96" fmla="*/ 242047 h 3886200"/>
              <a:gd name="connsiteX97" fmla="*/ 2272552 w 3980329"/>
              <a:gd name="connsiteY97" fmla="*/ 188259 h 3886200"/>
              <a:gd name="connsiteX98" fmla="*/ 2191870 w 3980329"/>
              <a:gd name="connsiteY98" fmla="*/ 174812 h 3886200"/>
              <a:gd name="connsiteX99" fmla="*/ 2030505 w 3980329"/>
              <a:gd name="connsiteY99" fmla="*/ 121023 h 3886200"/>
              <a:gd name="connsiteX100" fmla="*/ 1936376 w 3980329"/>
              <a:gd name="connsiteY100" fmla="*/ 94129 h 3886200"/>
              <a:gd name="connsiteX101" fmla="*/ 1828800 w 3980329"/>
              <a:gd name="connsiteY101" fmla="*/ 67235 h 3886200"/>
              <a:gd name="connsiteX102" fmla="*/ 1788458 w 3980329"/>
              <a:gd name="connsiteY102" fmla="*/ 53788 h 3886200"/>
              <a:gd name="connsiteX103" fmla="*/ 1653988 w 3980329"/>
              <a:gd name="connsiteY103" fmla="*/ 26894 h 3886200"/>
              <a:gd name="connsiteX104" fmla="*/ 1613647 w 3980329"/>
              <a:gd name="connsiteY104" fmla="*/ 13447 h 3886200"/>
              <a:gd name="connsiteX105" fmla="*/ 1398494 w 3980329"/>
              <a:gd name="connsiteY105" fmla="*/ 0 h 3886200"/>
              <a:gd name="connsiteX106" fmla="*/ 1129552 w 3980329"/>
              <a:gd name="connsiteY106" fmla="*/ 26894 h 3886200"/>
              <a:gd name="connsiteX107" fmla="*/ 1089211 w 3980329"/>
              <a:gd name="connsiteY107" fmla="*/ 40341 h 3886200"/>
              <a:gd name="connsiteX108" fmla="*/ 981635 w 3980329"/>
              <a:gd name="connsiteY108" fmla="*/ 147918 h 3886200"/>
              <a:gd name="connsiteX109" fmla="*/ 941294 w 3980329"/>
              <a:gd name="connsiteY109" fmla="*/ 161365 h 3886200"/>
              <a:gd name="connsiteX110" fmla="*/ 900952 w 3980329"/>
              <a:gd name="connsiteY110" fmla="*/ 201706 h 3886200"/>
              <a:gd name="connsiteX111" fmla="*/ 833717 w 3980329"/>
              <a:gd name="connsiteY111" fmla="*/ 255494 h 3886200"/>
              <a:gd name="connsiteX112" fmla="*/ 806823 w 3980329"/>
              <a:gd name="connsiteY112" fmla="*/ 295835 h 3886200"/>
              <a:gd name="connsiteX113" fmla="*/ 726141 w 3980329"/>
              <a:gd name="connsiteY113" fmla="*/ 389965 h 3886200"/>
              <a:gd name="connsiteX114" fmla="*/ 712694 w 3980329"/>
              <a:gd name="connsiteY114" fmla="*/ 443753 h 3886200"/>
              <a:gd name="connsiteX115" fmla="*/ 632011 w 3980329"/>
              <a:gd name="connsiteY115" fmla="*/ 537882 h 3886200"/>
              <a:gd name="connsiteX116" fmla="*/ 605117 w 3980329"/>
              <a:gd name="connsiteY116" fmla="*/ 591671 h 3886200"/>
              <a:gd name="connsiteX117" fmla="*/ 524435 w 3980329"/>
              <a:gd name="connsiteY117" fmla="*/ 712694 h 3886200"/>
              <a:gd name="connsiteX118" fmla="*/ 497541 w 3980329"/>
              <a:gd name="connsiteY118" fmla="*/ 766482 h 3886200"/>
              <a:gd name="connsiteX119" fmla="*/ 457200 w 3980329"/>
              <a:gd name="connsiteY119" fmla="*/ 833718 h 3886200"/>
              <a:gd name="connsiteX120" fmla="*/ 430305 w 3980329"/>
              <a:gd name="connsiteY120" fmla="*/ 900953 h 3886200"/>
              <a:gd name="connsiteX121" fmla="*/ 389964 w 3980329"/>
              <a:gd name="connsiteY121" fmla="*/ 981635 h 3886200"/>
              <a:gd name="connsiteX122" fmla="*/ 349623 w 3980329"/>
              <a:gd name="connsiteY122" fmla="*/ 1075765 h 3886200"/>
              <a:gd name="connsiteX123" fmla="*/ 336176 w 3980329"/>
              <a:gd name="connsiteY123" fmla="*/ 1169894 h 3886200"/>
              <a:gd name="connsiteX124" fmla="*/ 322729 w 3980329"/>
              <a:gd name="connsiteY124" fmla="*/ 1210235 h 3886200"/>
              <a:gd name="connsiteX125" fmla="*/ 322729 w 3980329"/>
              <a:gd name="connsiteY125" fmla="*/ 1358153 h 3886200"/>
              <a:gd name="connsiteX126" fmla="*/ 658905 w 3980329"/>
              <a:gd name="connsiteY126" fmla="*/ 1775012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980329" h="3886200">
                <a:moveTo>
                  <a:pt x="1586752" y="1546412"/>
                </a:moveTo>
                <a:lnTo>
                  <a:pt x="1586752" y="1546412"/>
                </a:lnTo>
                <a:cubicBezTo>
                  <a:pt x="1577787" y="1586753"/>
                  <a:pt x="1569881" y="1627344"/>
                  <a:pt x="1559858" y="1667435"/>
                </a:cubicBezTo>
                <a:cubicBezTo>
                  <a:pt x="1556420" y="1681186"/>
                  <a:pt x="1550305" y="1694147"/>
                  <a:pt x="1546411" y="1707776"/>
                </a:cubicBezTo>
                <a:cubicBezTo>
                  <a:pt x="1541334" y="1725546"/>
                  <a:pt x="1537446" y="1743635"/>
                  <a:pt x="1532964" y="1761565"/>
                </a:cubicBezTo>
                <a:cubicBezTo>
                  <a:pt x="1537446" y="1828800"/>
                  <a:pt x="1530068" y="1897898"/>
                  <a:pt x="1546411" y="1963271"/>
                </a:cubicBezTo>
                <a:cubicBezTo>
                  <a:pt x="1549849" y="1977022"/>
                  <a:pt x="1574598" y="1969425"/>
                  <a:pt x="1586752" y="1976718"/>
                </a:cubicBezTo>
                <a:cubicBezTo>
                  <a:pt x="1597624" y="1983241"/>
                  <a:pt x="1602775" y="1997089"/>
                  <a:pt x="1613647" y="2003612"/>
                </a:cubicBezTo>
                <a:cubicBezTo>
                  <a:pt x="1625801" y="2010905"/>
                  <a:pt x="1641310" y="2010720"/>
                  <a:pt x="1653988" y="2017059"/>
                </a:cubicBezTo>
                <a:cubicBezTo>
                  <a:pt x="1668443" y="2024287"/>
                  <a:pt x="1679874" y="2036725"/>
                  <a:pt x="1694329" y="2043953"/>
                </a:cubicBezTo>
                <a:cubicBezTo>
                  <a:pt x="1713620" y="2053599"/>
                  <a:pt x="1771224" y="2066539"/>
                  <a:pt x="1788458" y="2070847"/>
                </a:cubicBezTo>
                <a:cubicBezTo>
                  <a:pt x="1891552" y="2066365"/>
                  <a:pt x="1994853" y="2065314"/>
                  <a:pt x="2097741" y="2057400"/>
                </a:cubicBezTo>
                <a:cubicBezTo>
                  <a:pt x="2111874" y="2056313"/>
                  <a:pt x="2129843" y="2055487"/>
                  <a:pt x="2138082" y="2043953"/>
                </a:cubicBezTo>
                <a:cubicBezTo>
                  <a:pt x="2138084" y="2043951"/>
                  <a:pt x="2171699" y="1943101"/>
                  <a:pt x="2178423" y="1922929"/>
                </a:cubicBezTo>
                <a:lnTo>
                  <a:pt x="2191870" y="1882588"/>
                </a:lnTo>
                <a:cubicBezTo>
                  <a:pt x="2187388" y="1806388"/>
                  <a:pt x="2186018" y="1729941"/>
                  <a:pt x="2178423" y="1653988"/>
                </a:cubicBezTo>
                <a:cubicBezTo>
                  <a:pt x="2177013" y="1639884"/>
                  <a:pt x="2172839" y="1625441"/>
                  <a:pt x="2164976" y="1613647"/>
                </a:cubicBezTo>
                <a:cubicBezTo>
                  <a:pt x="2135512" y="1569452"/>
                  <a:pt x="2121502" y="1577418"/>
                  <a:pt x="2084294" y="1546412"/>
                </a:cubicBezTo>
                <a:cubicBezTo>
                  <a:pt x="2050087" y="1517907"/>
                  <a:pt x="2044849" y="1496850"/>
                  <a:pt x="2003611" y="1479176"/>
                </a:cubicBezTo>
                <a:cubicBezTo>
                  <a:pt x="1986624" y="1471896"/>
                  <a:pt x="1967752" y="1470211"/>
                  <a:pt x="1949823" y="1465729"/>
                </a:cubicBezTo>
                <a:cubicBezTo>
                  <a:pt x="1869141" y="1470211"/>
                  <a:pt x="1788219" y="1471515"/>
                  <a:pt x="1707776" y="1479176"/>
                </a:cubicBezTo>
                <a:cubicBezTo>
                  <a:pt x="1693665" y="1480520"/>
                  <a:pt x="1677458" y="1482600"/>
                  <a:pt x="1667435" y="1492623"/>
                </a:cubicBezTo>
                <a:cubicBezTo>
                  <a:pt x="1657412" y="1502646"/>
                  <a:pt x="1659572" y="1519936"/>
                  <a:pt x="1653988" y="1532965"/>
                </a:cubicBezTo>
                <a:cubicBezTo>
                  <a:pt x="1646092" y="1551390"/>
                  <a:pt x="1637039" y="1569349"/>
                  <a:pt x="1627094" y="1586753"/>
                </a:cubicBezTo>
                <a:cubicBezTo>
                  <a:pt x="1619076" y="1600785"/>
                  <a:pt x="1600200" y="1627094"/>
                  <a:pt x="1600200" y="1627094"/>
                </a:cubicBezTo>
                <a:lnTo>
                  <a:pt x="322729" y="1331259"/>
                </a:lnTo>
                <a:cubicBezTo>
                  <a:pt x="321475" y="1360108"/>
                  <a:pt x="307534" y="1746904"/>
                  <a:pt x="295835" y="1828800"/>
                </a:cubicBezTo>
                <a:cubicBezTo>
                  <a:pt x="291220" y="1861104"/>
                  <a:pt x="277906" y="1891553"/>
                  <a:pt x="268941" y="1922929"/>
                </a:cubicBezTo>
                <a:cubicBezTo>
                  <a:pt x="264651" y="1952957"/>
                  <a:pt x="249510" y="2064156"/>
                  <a:pt x="242047" y="2097741"/>
                </a:cubicBezTo>
                <a:cubicBezTo>
                  <a:pt x="238972" y="2111578"/>
                  <a:pt x="231675" y="2124245"/>
                  <a:pt x="228600" y="2138082"/>
                </a:cubicBezTo>
                <a:cubicBezTo>
                  <a:pt x="201811" y="2258628"/>
                  <a:pt x="234731" y="2179608"/>
                  <a:pt x="188258" y="2272553"/>
                </a:cubicBezTo>
                <a:cubicBezTo>
                  <a:pt x="183776" y="2303929"/>
                  <a:pt x="181027" y="2335603"/>
                  <a:pt x="174811" y="2366682"/>
                </a:cubicBezTo>
                <a:cubicBezTo>
                  <a:pt x="172031" y="2380581"/>
                  <a:pt x="164439" y="2393186"/>
                  <a:pt x="161364" y="2407023"/>
                </a:cubicBezTo>
                <a:cubicBezTo>
                  <a:pt x="155449" y="2433639"/>
                  <a:pt x="154530" y="2461255"/>
                  <a:pt x="147917" y="2487706"/>
                </a:cubicBezTo>
                <a:cubicBezTo>
                  <a:pt x="141041" y="2515208"/>
                  <a:pt x="131551" y="2542067"/>
                  <a:pt x="121023" y="2568388"/>
                </a:cubicBezTo>
                <a:cubicBezTo>
                  <a:pt x="109375" y="2597507"/>
                  <a:pt x="89717" y="2642835"/>
                  <a:pt x="80682" y="2675965"/>
                </a:cubicBezTo>
                <a:cubicBezTo>
                  <a:pt x="70957" y="2711625"/>
                  <a:pt x="65476" y="2748476"/>
                  <a:pt x="53788" y="2783541"/>
                </a:cubicBezTo>
                <a:cubicBezTo>
                  <a:pt x="47449" y="2802558"/>
                  <a:pt x="34790" y="2818904"/>
                  <a:pt x="26894" y="2837329"/>
                </a:cubicBezTo>
                <a:cubicBezTo>
                  <a:pt x="11389" y="2873509"/>
                  <a:pt x="7892" y="2905445"/>
                  <a:pt x="0" y="2944906"/>
                </a:cubicBezTo>
                <a:cubicBezTo>
                  <a:pt x="7212" y="3017025"/>
                  <a:pt x="13683" y="3100842"/>
                  <a:pt x="26894" y="3173506"/>
                </a:cubicBezTo>
                <a:cubicBezTo>
                  <a:pt x="30200" y="3191689"/>
                  <a:pt x="36717" y="3209172"/>
                  <a:pt x="40341" y="3227294"/>
                </a:cubicBezTo>
                <a:cubicBezTo>
                  <a:pt x="45688" y="3254030"/>
                  <a:pt x="47175" y="3281525"/>
                  <a:pt x="53788" y="3307976"/>
                </a:cubicBezTo>
                <a:cubicBezTo>
                  <a:pt x="60664" y="3335479"/>
                  <a:pt x="71717" y="3361765"/>
                  <a:pt x="80682" y="3388659"/>
                </a:cubicBezTo>
                <a:cubicBezTo>
                  <a:pt x="92203" y="3423223"/>
                  <a:pt x="100822" y="3445641"/>
                  <a:pt x="107576" y="3482788"/>
                </a:cubicBezTo>
                <a:cubicBezTo>
                  <a:pt x="114655" y="3521725"/>
                  <a:pt x="114744" y="3577807"/>
                  <a:pt x="134470" y="3617259"/>
                </a:cubicBezTo>
                <a:cubicBezTo>
                  <a:pt x="141698" y="3631714"/>
                  <a:pt x="149201" y="3646958"/>
                  <a:pt x="161364" y="3657600"/>
                </a:cubicBezTo>
                <a:cubicBezTo>
                  <a:pt x="185690" y="3678885"/>
                  <a:pt x="215153" y="3693459"/>
                  <a:pt x="242047" y="3711388"/>
                </a:cubicBezTo>
                <a:cubicBezTo>
                  <a:pt x="271558" y="3731062"/>
                  <a:pt x="302054" y="3753802"/>
                  <a:pt x="336176" y="3765176"/>
                </a:cubicBezTo>
                <a:cubicBezTo>
                  <a:pt x="357859" y="3772404"/>
                  <a:pt x="380999" y="3774141"/>
                  <a:pt x="403411" y="3778623"/>
                </a:cubicBezTo>
                <a:cubicBezTo>
                  <a:pt x="416858" y="3787588"/>
                  <a:pt x="428073" y="3801598"/>
                  <a:pt x="443752" y="3805518"/>
                </a:cubicBezTo>
                <a:cubicBezTo>
                  <a:pt x="483130" y="3815363"/>
                  <a:pt x="524464" y="3814222"/>
                  <a:pt x="564776" y="3818965"/>
                </a:cubicBezTo>
                <a:lnTo>
                  <a:pt x="672352" y="3832412"/>
                </a:lnTo>
                <a:cubicBezTo>
                  <a:pt x="762435" y="3862439"/>
                  <a:pt x="666435" y="3833570"/>
                  <a:pt x="833717" y="3859306"/>
                </a:cubicBezTo>
                <a:cubicBezTo>
                  <a:pt x="851983" y="3862116"/>
                  <a:pt x="869150" y="3870594"/>
                  <a:pt x="887505" y="3872753"/>
                </a:cubicBezTo>
                <a:cubicBezTo>
                  <a:pt x="945548" y="3879582"/>
                  <a:pt x="1004046" y="3881718"/>
                  <a:pt x="1062317" y="3886200"/>
                </a:cubicBezTo>
                <a:cubicBezTo>
                  <a:pt x="1511278" y="3876223"/>
                  <a:pt x="1699676" y="3879408"/>
                  <a:pt x="2124635" y="3845859"/>
                </a:cubicBezTo>
                <a:cubicBezTo>
                  <a:pt x="2143059" y="3844404"/>
                  <a:pt x="2160085" y="3834704"/>
                  <a:pt x="2178423" y="3832412"/>
                </a:cubicBezTo>
                <a:cubicBezTo>
                  <a:pt x="2231981" y="3825717"/>
                  <a:pt x="2286000" y="3823447"/>
                  <a:pt x="2339788" y="3818965"/>
                </a:cubicBezTo>
                <a:cubicBezTo>
                  <a:pt x="2374353" y="3807443"/>
                  <a:pt x="2396769" y="3798825"/>
                  <a:pt x="2433917" y="3792071"/>
                </a:cubicBezTo>
                <a:cubicBezTo>
                  <a:pt x="2494233" y="3781104"/>
                  <a:pt x="2591305" y="3771594"/>
                  <a:pt x="2649070" y="3765176"/>
                </a:cubicBezTo>
                <a:cubicBezTo>
                  <a:pt x="2713582" y="3743672"/>
                  <a:pt x="2701128" y="3744893"/>
                  <a:pt x="2796988" y="3738282"/>
                </a:cubicBezTo>
                <a:cubicBezTo>
                  <a:pt x="2891001" y="3731798"/>
                  <a:pt x="2985293" y="3730211"/>
                  <a:pt x="3079376" y="3724835"/>
                </a:cubicBezTo>
                <a:cubicBezTo>
                  <a:pt x="3142186" y="3721246"/>
                  <a:pt x="3204809" y="3714695"/>
                  <a:pt x="3267635" y="3711388"/>
                </a:cubicBezTo>
                <a:cubicBezTo>
                  <a:pt x="3375156" y="3705729"/>
                  <a:pt x="3482788" y="3702423"/>
                  <a:pt x="3590364" y="3697941"/>
                </a:cubicBezTo>
                <a:cubicBezTo>
                  <a:pt x="3617258" y="3693459"/>
                  <a:pt x="3644311" y="3689841"/>
                  <a:pt x="3671047" y="3684494"/>
                </a:cubicBezTo>
                <a:cubicBezTo>
                  <a:pt x="3713259" y="3676052"/>
                  <a:pt x="3726728" y="3670416"/>
                  <a:pt x="3765176" y="3657600"/>
                </a:cubicBezTo>
                <a:cubicBezTo>
                  <a:pt x="3803190" y="3629090"/>
                  <a:pt x="3827230" y="3620383"/>
                  <a:pt x="3845858" y="3576918"/>
                </a:cubicBezTo>
                <a:cubicBezTo>
                  <a:pt x="3853138" y="3559931"/>
                  <a:pt x="3854228" y="3540899"/>
                  <a:pt x="3859305" y="3523129"/>
                </a:cubicBezTo>
                <a:cubicBezTo>
                  <a:pt x="3863199" y="3509500"/>
                  <a:pt x="3869677" y="3496625"/>
                  <a:pt x="3872752" y="3482788"/>
                </a:cubicBezTo>
                <a:cubicBezTo>
                  <a:pt x="3878667" y="3456172"/>
                  <a:pt x="3879026" y="3428410"/>
                  <a:pt x="3886200" y="3402106"/>
                </a:cubicBezTo>
                <a:cubicBezTo>
                  <a:pt x="3892551" y="3378818"/>
                  <a:pt x="3904129" y="3357283"/>
                  <a:pt x="3913094" y="3334871"/>
                </a:cubicBezTo>
                <a:cubicBezTo>
                  <a:pt x="3917576" y="3290047"/>
                  <a:pt x="3919691" y="3244923"/>
                  <a:pt x="3926541" y="3200400"/>
                </a:cubicBezTo>
                <a:cubicBezTo>
                  <a:pt x="3928696" y="3186390"/>
                  <a:pt x="3938332" y="3174136"/>
                  <a:pt x="3939988" y="3160059"/>
                </a:cubicBezTo>
                <a:cubicBezTo>
                  <a:pt x="3968902" y="2914291"/>
                  <a:pt x="3930283" y="3041256"/>
                  <a:pt x="3966882" y="2931459"/>
                </a:cubicBezTo>
                <a:cubicBezTo>
                  <a:pt x="3971364" y="2895600"/>
                  <a:pt x="3980329" y="2860020"/>
                  <a:pt x="3980329" y="2823882"/>
                </a:cubicBezTo>
                <a:cubicBezTo>
                  <a:pt x="3980329" y="2389071"/>
                  <a:pt x="3979068" y="1954158"/>
                  <a:pt x="3966882" y="1519518"/>
                </a:cubicBezTo>
                <a:cubicBezTo>
                  <a:pt x="3965601" y="1473825"/>
                  <a:pt x="3947503" y="1430136"/>
                  <a:pt x="3939988" y="1385047"/>
                </a:cubicBezTo>
                <a:cubicBezTo>
                  <a:pt x="3935611" y="1358782"/>
                  <a:pt x="3920249" y="1214346"/>
                  <a:pt x="3913094" y="1183341"/>
                </a:cubicBezTo>
                <a:cubicBezTo>
                  <a:pt x="3906720" y="1155718"/>
                  <a:pt x="3898878" y="1128015"/>
                  <a:pt x="3886200" y="1102659"/>
                </a:cubicBezTo>
                <a:cubicBezTo>
                  <a:pt x="3868270" y="1066800"/>
                  <a:pt x="3842135" y="1033977"/>
                  <a:pt x="3832411" y="995082"/>
                </a:cubicBezTo>
                <a:cubicBezTo>
                  <a:pt x="3827929" y="977153"/>
                  <a:pt x="3829215" y="956671"/>
                  <a:pt x="3818964" y="941294"/>
                </a:cubicBezTo>
                <a:cubicBezTo>
                  <a:pt x="3809999" y="927847"/>
                  <a:pt x="3790702" y="925137"/>
                  <a:pt x="3778623" y="914400"/>
                </a:cubicBezTo>
                <a:cubicBezTo>
                  <a:pt x="3581714" y="739370"/>
                  <a:pt x="3774118" y="890051"/>
                  <a:pt x="3657600" y="806823"/>
                </a:cubicBezTo>
                <a:cubicBezTo>
                  <a:pt x="3543084" y="725026"/>
                  <a:pt x="3673057" y="807920"/>
                  <a:pt x="3523129" y="726141"/>
                </a:cubicBezTo>
                <a:cubicBezTo>
                  <a:pt x="3500184" y="713626"/>
                  <a:pt x="3479271" y="697488"/>
                  <a:pt x="3455894" y="685800"/>
                </a:cubicBezTo>
                <a:cubicBezTo>
                  <a:pt x="3425361" y="670534"/>
                  <a:pt x="3392297" y="660725"/>
                  <a:pt x="3361764" y="645459"/>
                </a:cubicBezTo>
                <a:cubicBezTo>
                  <a:pt x="3338387" y="633771"/>
                  <a:pt x="3317906" y="616807"/>
                  <a:pt x="3294529" y="605118"/>
                </a:cubicBezTo>
                <a:cubicBezTo>
                  <a:pt x="3263996" y="589852"/>
                  <a:pt x="3231395" y="579081"/>
                  <a:pt x="3200400" y="564776"/>
                </a:cubicBezTo>
                <a:cubicBezTo>
                  <a:pt x="3173099" y="552175"/>
                  <a:pt x="3147635" y="535602"/>
                  <a:pt x="3119717" y="524435"/>
                </a:cubicBezTo>
                <a:cubicBezTo>
                  <a:pt x="3080235" y="508642"/>
                  <a:pt x="3038176" y="499887"/>
                  <a:pt x="2998694" y="484094"/>
                </a:cubicBezTo>
                <a:cubicBezTo>
                  <a:pt x="2970776" y="472927"/>
                  <a:pt x="2945488" y="455965"/>
                  <a:pt x="2918011" y="443753"/>
                </a:cubicBezTo>
                <a:cubicBezTo>
                  <a:pt x="2905058" y="437996"/>
                  <a:pt x="2890348" y="436645"/>
                  <a:pt x="2877670" y="430306"/>
                </a:cubicBezTo>
                <a:cubicBezTo>
                  <a:pt x="2854293" y="418618"/>
                  <a:pt x="2832599" y="403817"/>
                  <a:pt x="2810435" y="389965"/>
                </a:cubicBezTo>
                <a:cubicBezTo>
                  <a:pt x="2796730" y="381400"/>
                  <a:pt x="2784549" y="370299"/>
                  <a:pt x="2770094" y="363071"/>
                </a:cubicBezTo>
                <a:cubicBezTo>
                  <a:pt x="2757416" y="356732"/>
                  <a:pt x="2742982" y="354711"/>
                  <a:pt x="2729752" y="349623"/>
                </a:cubicBezTo>
                <a:cubicBezTo>
                  <a:pt x="2520748" y="269236"/>
                  <a:pt x="2669392" y="320538"/>
                  <a:pt x="2514600" y="268941"/>
                </a:cubicBezTo>
                <a:cubicBezTo>
                  <a:pt x="2487706" y="259976"/>
                  <a:pt x="2460238" y="252576"/>
                  <a:pt x="2433917" y="242047"/>
                </a:cubicBezTo>
                <a:cubicBezTo>
                  <a:pt x="2364563" y="214305"/>
                  <a:pt x="2351796" y="206546"/>
                  <a:pt x="2272552" y="188259"/>
                </a:cubicBezTo>
                <a:cubicBezTo>
                  <a:pt x="2245985" y="182128"/>
                  <a:pt x="2218140" y="182109"/>
                  <a:pt x="2191870" y="174812"/>
                </a:cubicBezTo>
                <a:cubicBezTo>
                  <a:pt x="2137241" y="159637"/>
                  <a:pt x="2085021" y="136599"/>
                  <a:pt x="2030505" y="121023"/>
                </a:cubicBezTo>
                <a:lnTo>
                  <a:pt x="1936376" y="94129"/>
                </a:lnTo>
                <a:cubicBezTo>
                  <a:pt x="1900662" y="84605"/>
                  <a:pt x="1863866" y="78923"/>
                  <a:pt x="1828800" y="67235"/>
                </a:cubicBezTo>
                <a:cubicBezTo>
                  <a:pt x="1815353" y="62753"/>
                  <a:pt x="1802270" y="56975"/>
                  <a:pt x="1788458" y="53788"/>
                </a:cubicBezTo>
                <a:cubicBezTo>
                  <a:pt x="1743918" y="43510"/>
                  <a:pt x="1697353" y="41349"/>
                  <a:pt x="1653988" y="26894"/>
                </a:cubicBezTo>
                <a:cubicBezTo>
                  <a:pt x="1640541" y="22412"/>
                  <a:pt x="1627744" y="14931"/>
                  <a:pt x="1613647" y="13447"/>
                </a:cubicBezTo>
                <a:cubicBezTo>
                  <a:pt x="1542184" y="5925"/>
                  <a:pt x="1470212" y="4482"/>
                  <a:pt x="1398494" y="0"/>
                </a:cubicBezTo>
                <a:cubicBezTo>
                  <a:pt x="1308847" y="8965"/>
                  <a:pt x="1218890" y="15241"/>
                  <a:pt x="1129552" y="26894"/>
                </a:cubicBezTo>
                <a:cubicBezTo>
                  <a:pt x="1115497" y="28727"/>
                  <a:pt x="1101231" y="32829"/>
                  <a:pt x="1089211" y="40341"/>
                </a:cubicBezTo>
                <a:cubicBezTo>
                  <a:pt x="898742" y="159384"/>
                  <a:pt x="1121761" y="31145"/>
                  <a:pt x="981635" y="147918"/>
                </a:cubicBezTo>
                <a:cubicBezTo>
                  <a:pt x="970746" y="156992"/>
                  <a:pt x="954741" y="156883"/>
                  <a:pt x="941294" y="161365"/>
                </a:cubicBezTo>
                <a:cubicBezTo>
                  <a:pt x="927847" y="174812"/>
                  <a:pt x="915264" y="189183"/>
                  <a:pt x="900952" y="201706"/>
                </a:cubicBezTo>
                <a:cubicBezTo>
                  <a:pt x="879352" y="220606"/>
                  <a:pt x="854012" y="235199"/>
                  <a:pt x="833717" y="255494"/>
                </a:cubicBezTo>
                <a:cubicBezTo>
                  <a:pt x="822289" y="266922"/>
                  <a:pt x="816217" y="282684"/>
                  <a:pt x="806823" y="295835"/>
                </a:cubicBezTo>
                <a:cubicBezTo>
                  <a:pt x="763697" y="356211"/>
                  <a:pt x="775010" y="341095"/>
                  <a:pt x="726141" y="389965"/>
                </a:cubicBezTo>
                <a:cubicBezTo>
                  <a:pt x="721659" y="407894"/>
                  <a:pt x="720959" y="427223"/>
                  <a:pt x="712694" y="443753"/>
                </a:cubicBezTo>
                <a:cubicBezTo>
                  <a:pt x="695444" y="478252"/>
                  <a:pt x="658923" y="510970"/>
                  <a:pt x="632011" y="537882"/>
                </a:cubicBezTo>
                <a:cubicBezTo>
                  <a:pt x="623046" y="555812"/>
                  <a:pt x="615623" y="574599"/>
                  <a:pt x="605117" y="591671"/>
                </a:cubicBezTo>
                <a:cubicBezTo>
                  <a:pt x="579707" y="632963"/>
                  <a:pt x="546118" y="669329"/>
                  <a:pt x="524435" y="712694"/>
                </a:cubicBezTo>
                <a:cubicBezTo>
                  <a:pt x="515470" y="730623"/>
                  <a:pt x="507276" y="748959"/>
                  <a:pt x="497541" y="766482"/>
                </a:cubicBezTo>
                <a:cubicBezTo>
                  <a:pt x="484848" y="789330"/>
                  <a:pt x="468889" y="810341"/>
                  <a:pt x="457200" y="833718"/>
                </a:cubicBezTo>
                <a:cubicBezTo>
                  <a:pt x="446405" y="855308"/>
                  <a:pt x="440294" y="878978"/>
                  <a:pt x="430305" y="900953"/>
                </a:cubicBezTo>
                <a:cubicBezTo>
                  <a:pt x="417862" y="928326"/>
                  <a:pt x="401131" y="953717"/>
                  <a:pt x="389964" y="981635"/>
                </a:cubicBezTo>
                <a:cubicBezTo>
                  <a:pt x="346546" y="1090180"/>
                  <a:pt x="409550" y="985873"/>
                  <a:pt x="349623" y="1075765"/>
                </a:cubicBezTo>
                <a:cubicBezTo>
                  <a:pt x="345141" y="1107141"/>
                  <a:pt x="342392" y="1138815"/>
                  <a:pt x="336176" y="1169894"/>
                </a:cubicBezTo>
                <a:cubicBezTo>
                  <a:pt x="333396" y="1183793"/>
                  <a:pt x="323739" y="1196097"/>
                  <a:pt x="322729" y="1210235"/>
                </a:cubicBezTo>
                <a:cubicBezTo>
                  <a:pt x="319216" y="1259416"/>
                  <a:pt x="322729" y="1308847"/>
                  <a:pt x="322729" y="1358153"/>
                </a:cubicBezTo>
                <a:lnTo>
                  <a:pt x="658905" y="1775012"/>
                </a:lnTo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Šipka doleva 7"/>
          <p:cNvSpPr/>
          <p:nvPr/>
        </p:nvSpPr>
        <p:spPr>
          <a:xfrm rot="8622267">
            <a:off x="3040494" y="2698510"/>
            <a:ext cx="1003273" cy="750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47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Crypto on main processor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Cryptographic functionality executed on main processor</a:t>
            </a:r>
            <a:endParaRPr lang="en-GB" sz="2000" dirty="0" smtClean="0"/>
          </a:p>
          <a:p>
            <a:pPr lvl="1"/>
            <a:r>
              <a:rPr lang="en-GB" sz="2000" dirty="0"/>
              <a:t>Performance highly depends on main processor </a:t>
            </a:r>
          </a:p>
          <a:p>
            <a:pPr lvl="1"/>
            <a:r>
              <a:rPr lang="en-GB" sz="2000" dirty="0" smtClean="0"/>
              <a:t>Usually less energy efficient and possibly slower than other options</a:t>
            </a:r>
          </a:p>
          <a:p>
            <a:r>
              <a:rPr lang="en-GB" sz="2400" dirty="0" smtClean="0"/>
              <a:t>High flexibility: customized algorithms and protocols</a:t>
            </a:r>
          </a:p>
          <a:p>
            <a:pPr lvl="1"/>
            <a:r>
              <a:rPr lang="en-GB" sz="2000" dirty="0" smtClean="0"/>
              <a:t>Anything that can be compiled, fit and executed on MCU</a:t>
            </a:r>
          </a:p>
          <a:p>
            <a:pPr lvl="1"/>
            <a:r>
              <a:rPr lang="en-GB" sz="2000" dirty="0" smtClean="0"/>
              <a:t>Important parameters: code size (EEPROM), state (RAM), speed</a:t>
            </a:r>
          </a:p>
          <a:p>
            <a:r>
              <a:rPr lang="en-GB" sz="2400" dirty="0" smtClean="0"/>
              <a:t>Introduces additional latency</a:t>
            </a:r>
          </a:p>
          <a:p>
            <a:pPr lvl="1"/>
            <a:r>
              <a:rPr lang="en-GB" sz="2000" dirty="0" smtClean="0"/>
              <a:t>Main processor occupied with crypto operation, serialization</a:t>
            </a:r>
          </a:p>
          <a:p>
            <a:r>
              <a:rPr lang="en-GB" sz="2400" dirty="0"/>
              <a:t>Possibility to update implementation in the field</a:t>
            </a:r>
          </a:p>
          <a:p>
            <a:pPr lvl="1"/>
            <a:r>
              <a:rPr lang="en-GB" sz="2000" dirty="0"/>
              <a:t>Over-the-air (OTA) updates</a:t>
            </a:r>
          </a:p>
          <a:p>
            <a:r>
              <a:rPr lang="en-GB" sz="2400" dirty="0"/>
              <a:t>Keys can be extracted after node capture </a:t>
            </a:r>
            <a:endParaRPr lang="en-GB" sz="2400" dirty="0" smtClean="0"/>
          </a:p>
          <a:p>
            <a:pPr lvl="1"/>
            <a:r>
              <a:rPr lang="en-GB" sz="2000" dirty="0" smtClean="0"/>
              <a:t>no </a:t>
            </a:r>
            <a:r>
              <a:rPr lang="en-GB" sz="2000" dirty="0"/>
              <a:t>tamper </a:t>
            </a:r>
            <a:r>
              <a:rPr lang="en-GB" sz="2000" dirty="0" smtClean="0"/>
              <a:t>resistance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0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 PA197 Crypto </a:t>
            </a:r>
            <a:r>
              <a:rPr lang="en-US" dirty="0" err="1" smtClean="0"/>
              <a:t>apects</a:t>
            </a:r>
            <a:r>
              <a:rPr lang="en-US" dirty="0" smtClean="0"/>
              <a:t> in WSN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66981" y="6273225"/>
            <a:ext cx="73770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Security Frameworks for Wireless Sensor Networks-Review</a:t>
            </a:r>
          </a:p>
          <a:p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Gaurav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Sharma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Suman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Bala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Anil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K.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Verma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DOI: 10.1016/j.protcy.2012.10.119</a:t>
            </a:r>
          </a:p>
        </p:txBody>
      </p:sp>
      <p:pic>
        <p:nvPicPr>
          <p:cNvPr id="6" name="Picture 2" descr="D:\Documents\School\PAeee_NetworkSecurity\ws_sec_framework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50969"/>
            <a:ext cx="7517929" cy="265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implementations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Standalone </a:t>
            </a:r>
            <a:r>
              <a:rPr lang="en-US" dirty="0"/>
              <a:t>algorithms </a:t>
            </a:r>
            <a:r>
              <a:rPr lang="en-US" dirty="0" smtClean="0"/>
              <a:t>(e.g., AES)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General-purpose libraries (mostly 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Platform specific libraries (</a:t>
            </a:r>
            <a:r>
              <a:rPr lang="en-US" dirty="0" err="1" smtClean="0"/>
              <a:t>TinySec</a:t>
            </a:r>
            <a:r>
              <a:rPr lang="en-US" dirty="0" smtClean="0"/>
              <a:t>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Kernel modules (part of embedded OS)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1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  <p:pic>
        <p:nvPicPr>
          <p:cNvPr id="2050" name="Picture 2" descr="D:\Documents\School\PAeee_NetworkSecurity\wsn_sec-frmw_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09"/>
            <a:ext cx="8243789" cy="68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6279862"/>
            <a:ext cx="6732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Security Frameworks for Wireless Sensor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Networks-Review: 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Sharma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Bala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, A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. V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</a:rPr>
              <a:t>erma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DOI: 10.1016/j.protcy.2012.10.119</a:t>
            </a:r>
          </a:p>
        </p:txBody>
      </p:sp>
    </p:spTree>
    <p:extLst>
      <p:ext uri="{BB962C8B-B14F-4D97-AF65-F5344CB8AC3E}">
        <p14:creationId xmlns:p14="http://schemas.microsoft.com/office/powerpoint/2010/main" val="15961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Modes for encryption / integrity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CBC used often in software libraries (simple)</a:t>
            </a:r>
          </a:p>
          <a:p>
            <a:pPr lvl="1"/>
            <a:r>
              <a:rPr lang="en-GB" dirty="0" smtClean="0"/>
              <a:t>Need for initialization vector update and synchronization</a:t>
            </a:r>
          </a:p>
          <a:p>
            <a:r>
              <a:rPr lang="en-GB" dirty="0" smtClean="0"/>
              <a:t>CTR </a:t>
            </a:r>
            <a:r>
              <a:rPr lang="en-GB" dirty="0"/>
              <a:t>mode </a:t>
            </a:r>
            <a:endParaRPr lang="en-GB" dirty="0" smtClean="0"/>
          </a:p>
          <a:p>
            <a:pPr lvl="1"/>
            <a:r>
              <a:rPr lang="en-GB" dirty="0" smtClean="0"/>
              <a:t>possibility </a:t>
            </a:r>
            <a:r>
              <a:rPr lang="en-GB" dirty="0"/>
              <a:t>for precomputation =&gt; lower </a:t>
            </a:r>
            <a:r>
              <a:rPr lang="en-GB" dirty="0" smtClean="0"/>
              <a:t>latency when packet arrives</a:t>
            </a:r>
          </a:p>
          <a:p>
            <a:pPr lvl="1"/>
            <a:r>
              <a:rPr lang="en-GB" dirty="0" smtClean="0"/>
              <a:t>No message length extension</a:t>
            </a:r>
          </a:p>
          <a:p>
            <a:pPr lvl="1"/>
            <a:r>
              <a:rPr lang="en-GB" dirty="0" smtClean="0"/>
              <a:t>(used also in Bluetooth LE </a:t>
            </a:r>
            <a:r>
              <a:rPr lang="en-GB" dirty="0"/>
              <a:t>/ IEEE 802.15.4 ZigBee</a:t>
            </a:r>
            <a:r>
              <a:rPr lang="en-GB" dirty="0" smtClean="0"/>
              <a:t>)</a:t>
            </a:r>
          </a:p>
          <a:p>
            <a:r>
              <a:rPr lang="en-GB" dirty="0"/>
              <a:t>CBC-MAC - same underlying code reused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2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Initialization vector management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IV is send with every packet</a:t>
            </a:r>
          </a:p>
          <a:p>
            <a:pPr lvl="1"/>
            <a:r>
              <a:rPr lang="en-GB" sz="2000" dirty="0" smtClean="0"/>
              <a:t>Shorter than normally (e.g., 2 bytes only), ~10% overhead </a:t>
            </a:r>
          </a:p>
          <a:p>
            <a:pPr lvl="2"/>
            <a:r>
              <a:rPr lang="en-GB" sz="2000" dirty="0" smtClean="0"/>
              <a:t>Relatively low </a:t>
            </a:r>
            <a:r>
              <a:rPr lang="en-GB" sz="2000" dirty="0" smtClean="0"/>
              <a:t>number of messages (65k) before key update</a:t>
            </a:r>
          </a:p>
          <a:p>
            <a:pPr lvl="1"/>
            <a:r>
              <a:rPr lang="en-GB" sz="2000" dirty="0" smtClean="0"/>
              <a:t>Advantage in high packet loss environments</a:t>
            </a:r>
          </a:p>
          <a:p>
            <a:pPr lvl="1"/>
            <a:r>
              <a:rPr lang="en-GB" sz="2000" dirty="0" smtClean="0"/>
              <a:t>Example: </a:t>
            </a:r>
            <a:r>
              <a:rPr lang="en-GB" sz="2000" dirty="0" err="1" smtClean="0"/>
              <a:t>TinySec</a:t>
            </a:r>
            <a:r>
              <a:rPr lang="en-GB" sz="2000" dirty="0" smtClean="0"/>
              <a:t>, ZigBee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IV is kept synchronized (counter), no IV send</a:t>
            </a:r>
          </a:p>
          <a:p>
            <a:pPr lvl="1"/>
            <a:r>
              <a:rPr lang="en-GB" sz="2000" dirty="0" smtClean="0"/>
              <a:t>Resynchronization on packet loss required</a:t>
            </a:r>
          </a:p>
          <a:p>
            <a:pPr lvl="1"/>
            <a:r>
              <a:rPr lang="en-GB" sz="2000" dirty="0" smtClean="0"/>
              <a:t>Example: SPINS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Only part of IV send (last few bits)</a:t>
            </a:r>
          </a:p>
          <a:p>
            <a:pPr lvl="1"/>
            <a:r>
              <a:rPr lang="en-GB" sz="2000" dirty="0" smtClean="0"/>
              <a:t>Balance between overhead and expected number of lost packets</a:t>
            </a:r>
          </a:p>
          <a:p>
            <a:pPr lvl="1"/>
            <a:r>
              <a:rPr lang="en-GB" sz="2000" dirty="0"/>
              <a:t>Example: </a:t>
            </a:r>
            <a:r>
              <a:rPr lang="en-GB" sz="2000" dirty="0" err="1" smtClean="0"/>
              <a:t>MiniSec</a:t>
            </a:r>
            <a:r>
              <a:rPr lang="en-GB" sz="2000" dirty="0" smtClean="0"/>
              <a:t>-U</a:t>
            </a:r>
          </a:p>
          <a:p>
            <a:endParaRPr lang="en-GB" sz="2400" dirty="0" smtClean="0"/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9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SPINS/SNEP (</a:t>
            </a:r>
            <a:r>
              <a:rPr lang="en-US" dirty="0" err="1" smtClean="0"/>
              <a:t>Perrig</a:t>
            </a:r>
            <a:r>
              <a:rPr lang="en-US" dirty="0" smtClean="0"/>
              <a:t> et al., 2002)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Suite of lightweight protocols</a:t>
            </a:r>
          </a:p>
          <a:p>
            <a:pPr lvl="1"/>
            <a:r>
              <a:rPr lang="en-US" dirty="0" smtClean="0"/>
              <a:t>Based on symmetric cryptography only, RC5 (stream c.)</a:t>
            </a:r>
          </a:p>
          <a:p>
            <a:r>
              <a:rPr lang="en-GB" dirty="0" smtClean="0"/>
              <a:t>SNEP: Sensor Network Encryption Protocol</a:t>
            </a:r>
            <a:endParaRPr lang="en-US" dirty="0" smtClean="0"/>
          </a:p>
          <a:p>
            <a:pPr lvl="1"/>
            <a:r>
              <a:rPr lang="en-US" dirty="0" smtClean="0"/>
              <a:t>Semantic security, Data authentication</a:t>
            </a:r>
          </a:p>
          <a:p>
            <a:pPr lvl="1"/>
            <a:r>
              <a:rPr lang="en-US" dirty="0" smtClean="0"/>
              <a:t>Replay protection – synchronized counters</a:t>
            </a:r>
          </a:p>
          <a:p>
            <a:pPr lvl="1"/>
            <a:r>
              <a:rPr lang="en-US" dirty="0" smtClean="0"/>
              <a:t>Freshness – weak (counter), strong (challenge)</a:t>
            </a:r>
          </a:p>
          <a:p>
            <a:pPr lvl="1"/>
            <a:r>
              <a:rPr lang="en-US" dirty="0" smtClean="0"/>
              <a:t>Low communication overhead</a:t>
            </a:r>
          </a:p>
          <a:p>
            <a:r>
              <a:rPr lang="en-US" dirty="0" smtClean="0"/>
              <a:t>De-facto benchmark for protocols proposed later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6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SPINS – energy consumption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  <p:pic>
        <p:nvPicPr>
          <p:cNvPr id="1026" name="Picture 2" descr="D:\Documents\Obrazky\spins_ener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99072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0862" y="5877272"/>
            <a:ext cx="657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http://users.ece.cmu.edu/~adrian/projects/mc2001/mc2001.pdf</a:t>
            </a:r>
          </a:p>
        </p:txBody>
      </p:sp>
    </p:spTree>
    <p:extLst>
      <p:ext uri="{BB962C8B-B14F-4D97-AF65-F5344CB8AC3E}">
        <p14:creationId xmlns:p14="http://schemas.microsoft.com/office/powerpoint/2010/main" val="14986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Asymmetric crypto – energy consumption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dirty="0" smtClean="0"/>
              <a:t>Significantly different ratio w.r.t. symmetric crypto</a:t>
            </a:r>
          </a:p>
          <a:p>
            <a:pPr lvl="1"/>
            <a:r>
              <a:rPr lang="en-GB" sz="2000" dirty="0"/>
              <a:t>Most energy consumed by computation of operation (MCU) </a:t>
            </a:r>
          </a:p>
          <a:p>
            <a:pPr lvl="1"/>
            <a:r>
              <a:rPr lang="en-GB" sz="2000" dirty="0" smtClean="0"/>
              <a:t>Transmission accounts only to about 1% of energy use</a:t>
            </a:r>
          </a:p>
          <a:p>
            <a:pPr lvl="1"/>
            <a:r>
              <a:rPr lang="en-GB" sz="2000" dirty="0" smtClean="0"/>
              <a:t>Even when significantly longer signature is transmitted</a:t>
            </a:r>
          </a:p>
          <a:p>
            <a:pPr lvl="2"/>
            <a:r>
              <a:rPr lang="en-GB" sz="2000" dirty="0" smtClean="0"/>
              <a:t>128B RSA signature vs. 4-8B MAC </a:t>
            </a:r>
          </a:p>
          <a:p>
            <a:r>
              <a:rPr lang="en-GB" sz="2400" dirty="0" smtClean="0"/>
              <a:t>Overall impact on network lifetime is still very small</a:t>
            </a:r>
          </a:p>
          <a:p>
            <a:pPr lvl="1"/>
            <a:r>
              <a:rPr lang="en-GB" sz="2000" dirty="0" smtClean="0"/>
              <a:t>Relevant only to networks with high number of signed messages</a:t>
            </a:r>
          </a:p>
          <a:p>
            <a:r>
              <a:rPr lang="en-GB" sz="2400" dirty="0" smtClean="0"/>
              <a:t>More important factors are code size, state and increased probability of collision during transmission</a:t>
            </a:r>
          </a:p>
          <a:p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://www.ics.uci.edu/~</a:t>
            </a:r>
            <a:r>
              <a:rPr lang="en-GB" sz="2400" dirty="0" smtClean="0">
                <a:hlinkClick r:id="rId2"/>
              </a:rPr>
              <a:t>steffenp/files/SASN_piotrowski.pdf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1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Lecture overview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Cryptography and key management in WSNs</a:t>
            </a:r>
          </a:p>
          <a:p>
            <a:pPr lvl="1"/>
            <a:r>
              <a:rPr lang="en-GB" dirty="0" smtClean="0"/>
              <a:t>Approaches and typical issues</a:t>
            </a:r>
          </a:p>
          <a:p>
            <a:r>
              <a:rPr lang="en-GB" dirty="0" smtClean="0"/>
              <a:t>Partial compromise and what can be </a:t>
            </a:r>
            <a:r>
              <a:rPr lang="en-GB" dirty="0" smtClean="0"/>
              <a:t>done</a:t>
            </a:r>
          </a:p>
          <a:p>
            <a:pPr lvl="1"/>
            <a:r>
              <a:rPr lang="en-GB" dirty="0" smtClean="0"/>
              <a:t>Dealing with partially compromised network</a:t>
            </a:r>
            <a:endParaRPr lang="en-GB" dirty="0" smtClean="0"/>
          </a:p>
          <a:p>
            <a:r>
              <a:rPr lang="en-GB" dirty="0" smtClean="0"/>
              <a:t>Case </a:t>
            </a:r>
            <a:r>
              <a:rPr lang="en-GB" dirty="0" smtClean="0"/>
              <a:t>study: </a:t>
            </a:r>
            <a:r>
              <a:rPr lang="en-GB" dirty="0" err="1" smtClean="0"/>
              <a:t>WSNProtectLayer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0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Authenticated</a:t>
            </a:r>
            <a:r>
              <a:rPr lang="cs-CZ" dirty="0"/>
              <a:t> </a:t>
            </a:r>
            <a:r>
              <a:rPr lang="cs-CZ" dirty="0" err="1"/>
              <a:t>Broadcast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Authenticated message to be delivered to “all” nodes</a:t>
            </a:r>
          </a:p>
          <a:p>
            <a:r>
              <a:rPr lang="en-GB" sz="2400" dirty="0" smtClean="0"/>
              <a:t>Solution1: Asymmetric crypto</a:t>
            </a:r>
          </a:p>
          <a:p>
            <a:pPr lvl="1"/>
            <a:r>
              <a:rPr lang="en-GB" sz="2000" dirty="0" smtClean="0"/>
              <a:t>Potentially high computation and transmission overhead</a:t>
            </a:r>
          </a:p>
          <a:p>
            <a:r>
              <a:rPr lang="en-GB" sz="2400" dirty="0" smtClean="0"/>
              <a:t>Solution2: Single network-wide key for MAC verification</a:t>
            </a:r>
          </a:p>
          <a:p>
            <a:pPr lvl="1"/>
            <a:r>
              <a:rPr lang="en-GB" sz="2000" dirty="0" smtClean="0"/>
              <a:t>Single compromised node =&gt; attacker can forge BS’s messages</a:t>
            </a:r>
          </a:p>
          <a:p>
            <a:r>
              <a:rPr lang="en-GB" sz="2400" dirty="0" smtClean="0"/>
              <a:t>Solution3: Unique key between every node and BS</a:t>
            </a:r>
          </a:p>
          <a:p>
            <a:pPr lvl="1"/>
            <a:r>
              <a:rPr lang="en-GB" sz="2000" dirty="0" smtClean="0"/>
              <a:t>Compromised node =&gt; only messages to this node can be forged</a:t>
            </a:r>
          </a:p>
          <a:p>
            <a:pPr lvl="1"/>
            <a:r>
              <a:rPr lang="en-GB" sz="2000" dirty="0" smtClean="0"/>
              <a:t>But separate message (or at least MAC) for every node needs to be computed and delivered (overhead)</a:t>
            </a:r>
          </a:p>
          <a:p>
            <a:r>
              <a:rPr lang="en-GB" sz="2400" dirty="0" smtClean="0"/>
              <a:t>Can we use symmetric crypto and have only single key?</a:t>
            </a:r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39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en-US" dirty="0" smtClean="0"/>
              <a:t>Tesla: </a:t>
            </a:r>
            <a:r>
              <a:rPr lang="cs-CZ" dirty="0" err="1" smtClean="0"/>
              <a:t>Authenticated</a:t>
            </a:r>
            <a:r>
              <a:rPr lang="cs-CZ" dirty="0" smtClean="0"/>
              <a:t> </a:t>
            </a:r>
            <a:r>
              <a:rPr lang="cs-CZ" dirty="0" err="1" smtClean="0"/>
              <a:t>Broadcast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Message broadcasted from base station with MAC</a:t>
            </a:r>
          </a:p>
          <a:p>
            <a:pPr lvl="1"/>
            <a:r>
              <a:rPr lang="en-US" sz="2000" dirty="0" smtClean="0"/>
              <a:t>Node stores received </a:t>
            </a:r>
            <a:r>
              <a:rPr lang="en-US" sz="2000" dirty="0"/>
              <a:t>message, </a:t>
            </a:r>
            <a:r>
              <a:rPr lang="en-US" sz="2000" dirty="0" smtClean="0"/>
              <a:t>but cannot </a:t>
            </a:r>
            <a:r>
              <a:rPr lang="en-US" sz="2000" dirty="0"/>
              <a:t>verify </a:t>
            </a:r>
            <a:r>
              <a:rPr lang="en-US" sz="2000" dirty="0" smtClean="0"/>
              <a:t>yet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Base station later broadcasts key used for MAC </a:t>
            </a:r>
            <a:r>
              <a:rPr lang="en-US" sz="2400" dirty="0" smtClean="0"/>
              <a:t>(“</a:t>
            </a:r>
            <a:r>
              <a:rPr lang="en-US" sz="2400" dirty="0" smtClean="0"/>
              <a:t>epoch”)</a:t>
            </a:r>
          </a:p>
          <a:p>
            <a:pPr lvl="1"/>
            <a:r>
              <a:rPr lang="en-US" sz="2000" dirty="0" smtClean="0"/>
              <a:t>Once broadcasted, nodes can verify </a:t>
            </a:r>
            <a:r>
              <a:rPr lang="en-US" sz="2000" dirty="0" smtClean="0"/>
              <a:t>messages </a:t>
            </a:r>
            <a:r>
              <a:rPr lang="en-US" sz="2000" dirty="0" smtClean="0"/>
              <a:t>from given epoch</a:t>
            </a:r>
          </a:p>
          <a:p>
            <a:pPr lvl="1"/>
            <a:r>
              <a:rPr lang="en-US" sz="2000" dirty="0" smtClean="0"/>
              <a:t>New messages from previous epoch are not accepted any more</a:t>
            </a:r>
          </a:p>
          <a:p>
            <a:pPr lvl="2"/>
            <a:r>
              <a:rPr lang="en-US" sz="2000" dirty="0" smtClean="0"/>
              <a:t>As MAC </a:t>
            </a:r>
            <a:r>
              <a:rPr lang="en-US" sz="2000" dirty="0" smtClean="0"/>
              <a:t>key for that epoch </a:t>
            </a:r>
            <a:r>
              <a:rPr lang="en-US" sz="2000" dirty="0" smtClean="0"/>
              <a:t>is now public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Message authentication keys form hash key chain</a:t>
            </a:r>
          </a:p>
          <a:p>
            <a:pPr lvl="1"/>
            <a:r>
              <a:rPr lang="en-US" sz="2000" dirty="0"/>
              <a:t>No need to store keys for older epochs </a:t>
            </a:r>
          </a:p>
          <a:p>
            <a:pPr lvl="1"/>
            <a:r>
              <a:rPr lang="en-US" sz="2000" dirty="0"/>
              <a:t>Validity of MAC keys can be verified against pre-distributed </a:t>
            </a:r>
            <a:r>
              <a:rPr lang="en-US" sz="2000" dirty="0" smtClean="0"/>
              <a:t>root</a:t>
            </a:r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6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Hash </a:t>
            </a:r>
            <a:r>
              <a:rPr lang="en-GB" dirty="0" smtClean="0"/>
              <a:t>chains (as used in µTesla)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oot = H</a:t>
            </a:r>
            <a:r>
              <a:rPr lang="en-GB" baseline="30000" dirty="0" smtClean="0"/>
              <a:t>1</a:t>
            </a:r>
            <a:r>
              <a:rPr lang="en-GB" dirty="0" smtClean="0"/>
              <a:t>(H</a:t>
            </a:r>
            <a:r>
              <a:rPr lang="en-GB" baseline="30000" dirty="0" smtClean="0"/>
              <a:t>2</a:t>
            </a:r>
            <a:r>
              <a:rPr lang="en-GB" dirty="0" smtClean="0"/>
              <a:t>(…H</a:t>
            </a:r>
            <a:r>
              <a:rPr lang="en-GB" baseline="30000" dirty="0" smtClean="0"/>
              <a:t>X</a:t>
            </a:r>
            <a:r>
              <a:rPr lang="en-GB" dirty="0" smtClean="0"/>
              <a:t>(seed)…))</a:t>
            </a:r>
          </a:p>
          <a:p>
            <a:r>
              <a:rPr lang="en-GB" dirty="0" smtClean="0"/>
              <a:t>Knowledge of root will not allow to compute any H</a:t>
            </a:r>
            <a:r>
              <a:rPr lang="en-GB" baseline="30000" dirty="0" smtClean="0"/>
              <a:t>i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Inversion of hash function H is hard</a:t>
            </a:r>
          </a:p>
          <a:p>
            <a:r>
              <a:rPr lang="en-GB" dirty="0" smtClean="0"/>
              <a:t>H</a:t>
            </a:r>
            <a:r>
              <a:rPr lang="en-GB" baseline="30000" dirty="0" smtClean="0"/>
              <a:t>i </a:t>
            </a:r>
            <a:r>
              <a:rPr lang="en-GB" dirty="0" smtClean="0"/>
              <a:t>can be quickly verified against H</a:t>
            </a:r>
            <a:r>
              <a:rPr lang="en-GB" baseline="30000" dirty="0" smtClean="0"/>
              <a:t>i-1 </a:t>
            </a:r>
            <a:endParaRPr lang="en-GB" dirty="0" smtClean="0"/>
          </a:p>
          <a:p>
            <a:pPr lvl="1"/>
            <a:r>
              <a:rPr lang="en-GB" dirty="0" smtClean="0"/>
              <a:t>Unlimited length of chain (if root is not required)</a:t>
            </a:r>
          </a:p>
          <a:p>
            <a:pPr lvl="1"/>
            <a:r>
              <a:rPr lang="en-GB" dirty="0" smtClean="0"/>
              <a:t>Length X chosen in advance (if root is pre-distributed)</a:t>
            </a:r>
          </a:p>
          <a:p>
            <a:r>
              <a:rPr lang="en-GB" dirty="0" smtClean="0"/>
              <a:t>Knowledge of </a:t>
            </a:r>
            <a:r>
              <a:rPr lang="en-GB" i="1" dirty="0" smtClean="0"/>
              <a:t>seed</a:t>
            </a:r>
            <a:r>
              <a:rPr lang="en-GB" dirty="0" smtClean="0"/>
              <a:t> allows to compute any </a:t>
            </a:r>
            <a:r>
              <a:rPr lang="en-GB" dirty="0" smtClean="0"/>
              <a:t>chain value</a:t>
            </a:r>
            <a:endParaRPr lang="en-GB" dirty="0" smtClean="0"/>
          </a:p>
          <a:p>
            <a:pPr lvl="1"/>
            <a:r>
              <a:rPr lang="en-GB" dirty="0" smtClean="0"/>
              <a:t>Used by base station for MAC key computation</a:t>
            </a:r>
          </a:p>
          <a:p>
            <a:r>
              <a:rPr lang="en-GB" i="1" dirty="0" smtClean="0"/>
              <a:t>root </a:t>
            </a:r>
            <a:r>
              <a:rPr lang="en-GB" dirty="0" smtClean="0"/>
              <a:t>used for verification of </a:t>
            </a:r>
            <a:r>
              <a:rPr lang="el-GR" dirty="0"/>
              <a:t>μ</a:t>
            </a:r>
            <a:r>
              <a:rPr lang="en-US" dirty="0" smtClean="0"/>
              <a:t>Tesla </a:t>
            </a:r>
            <a:r>
              <a:rPr lang="en-US" dirty="0" smtClean="0"/>
              <a:t>MAC keys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2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</a:t>
            </a:r>
            <a:r>
              <a:rPr lang="en-US" smtClean="0"/>
              <a:t>Tesla properties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low overhead (MAC/message + key/epoch)</a:t>
            </a:r>
          </a:p>
          <a:p>
            <a:r>
              <a:rPr lang="en-US" dirty="0" smtClean="0"/>
              <a:t>Requires loosely synchronized clock (”epochs”) </a:t>
            </a:r>
          </a:p>
          <a:p>
            <a:r>
              <a:rPr lang="en-US" dirty="0" smtClean="0"/>
              <a:t>Robust against packet loss</a:t>
            </a:r>
          </a:p>
          <a:p>
            <a:r>
              <a:rPr lang="en-US" dirty="0" smtClean="0"/>
              <a:t>Overhead independent from number of nodes </a:t>
            </a:r>
          </a:p>
          <a:p>
            <a:pPr lvl="1"/>
            <a:endParaRPr lang="cs-CZ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6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n-GB" dirty="0" smtClean="0"/>
              <a:t>crypto </a:t>
            </a:r>
            <a:r>
              <a:rPr lang="en-GB" dirty="0"/>
              <a:t>co-processor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722313" y="3152949"/>
            <a:ext cx="7772400" cy="1500187"/>
          </a:xfrm>
        </p:spPr>
        <p:txBody>
          <a:bodyPr/>
          <a:lstStyle/>
          <a:p>
            <a:r>
              <a:rPr lang="en-US" dirty="0" smtClean="0"/>
              <a:t>Tamper Resistant Hardware and Asymmetric crypto on WSN node</a:t>
            </a:r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PA197 Crypto apects in WSN</a:t>
            </a:r>
            <a:endParaRPr lang="en-GB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88" y="1636592"/>
            <a:ext cx="3284324" cy="25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337496" y="1156057"/>
            <a:ext cx="930131" cy="864096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>
          <a:xfrm rot="13042564">
            <a:off x="2693961" y="658993"/>
            <a:ext cx="1003273" cy="750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Volný tvar 3"/>
          <p:cNvSpPr/>
          <p:nvPr/>
        </p:nvSpPr>
        <p:spPr>
          <a:xfrm>
            <a:off x="1907704" y="1384969"/>
            <a:ext cx="4908177" cy="2859336"/>
          </a:xfrm>
          <a:custGeom>
            <a:avLst/>
            <a:gdLst>
              <a:gd name="connsiteX0" fmla="*/ 685800 w 4908177"/>
              <a:gd name="connsiteY0" fmla="*/ 497619 h 2859336"/>
              <a:gd name="connsiteX1" fmla="*/ 685800 w 4908177"/>
              <a:gd name="connsiteY1" fmla="*/ 497619 h 2859336"/>
              <a:gd name="connsiteX2" fmla="*/ 618565 w 4908177"/>
              <a:gd name="connsiteY2" fmla="*/ 618643 h 2859336"/>
              <a:gd name="connsiteX3" fmla="*/ 537882 w 4908177"/>
              <a:gd name="connsiteY3" fmla="*/ 753113 h 2859336"/>
              <a:gd name="connsiteX4" fmla="*/ 497541 w 4908177"/>
              <a:gd name="connsiteY4" fmla="*/ 833796 h 2859336"/>
              <a:gd name="connsiteX5" fmla="*/ 470647 w 4908177"/>
              <a:gd name="connsiteY5" fmla="*/ 914478 h 2859336"/>
              <a:gd name="connsiteX6" fmla="*/ 403412 w 4908177"/>
              <a:gd name="connsiteY6" fmla="*/ 995160 h 2859336"/>
              <a:gd name="connsiteX7" fmla="*/ 389965 w 4908177"/>
              <a:gd name="connsiteY7" fmla="*/ 1035502 h 2859336"/>
              <a:gd name="connsiteX8" fmla="*/ 322729 w 4908177"/>
              <a:gd name="connsiteY8" fmla="*/ 1116184 h 2859336"/>
              <a:gd name="connsiteX9" fmla="*/ 282388 w 4908177"/>
              <a:gd name="connsiteY9" fmla="*/ 1196866 h 2859336"/>
              <a:gd name="connsiteX10" fmla="*/ 255494 w 4908177"/>
              <a:gd name="connsiteY10" fmla="*/ 1264102 h 2859336"/>
              <a:gd name="connsiteX11" fmla="*/ 228600 w 4908177"/>
              <a:gd name="connsiteY11" fmla="*/ 1304443 h 2859336"/>
              <a:gd name="connsiteX12" fmla="*/ 215153 w 4908177"/>
              <a:gd name="connsiteY12" fmla="*/ 1344784 h 2859336"/>
              <a:gd name="connsiteX13" fmla="*/ 134471 w 4908177"/>
              <a:gd name="connsiteY13" fmla="*/ 1492702 h 2859336"/>
              <a:gd name="connsiteX14" fmla="*/ 121024 w 4908177"/>
              <a:gd name="connsiteY14" fmla="*/ 1573384 h 2859336"/>
              <a:gd name="connsiteX15" fmla="*/ 107577 w 4908177"/>
              <a:gd name="connsiteY15" fmla="*/ 1627172 h 2859336"/>
              <a:gd name="connsiteX16" fmla="*/ 94129 w 4908177"/>
              <a:gd name="connsiteY16" fmla="*/ 1694407 h 2859336"/>
              <a:gd name="connsiteX17" fmla="*/ 67235 w 4908177"/>
              <a:gd name="connsiteY17" fmla="*/ 1828878 h 2859336"/>
              <a:gd name="connsiteX18" fmla="*/ 26894 w 4908177"/>
              <a:gd name="connsiteY18" fmla="*/ 2151607 h 2859336"/>
              <a:gd name="connsiteX19" fmla="*/ 0 w 4908177"/>
              <a:gd name="connsiteY19" fmla="*/ 2259184 h 2859336"/>
              <a:gd name="connsiteX20" fmla="*/ 13447 w 4908177"/>
              <a:gd name="connsiteY20" fmla="*/ 2541572 h 2859336"/>
              <a:gd name="connsiteX21" fmla="*/ 26894 w 4908177"/>
              <a:gd name="connsiteY21" fmla="*/ 2581913 h 2859336"/>
              <a:gd name="connsiteX22" fmla="*/ 53788 w 4908177"/>
              <a:gd name="connsiteY22" fmla="*/ 2622255 h 2859336"/>
              <a:gd name="connsiteX23" fmla="*/ 94129 w 4908177"/>
              <a:gd name="connsiteY23" fmla="*/ 2662596 h 2859336"/>
              <a:gd name="connsiteX24" fmla="*/ 107577 w 4908177"/>
              <a:gd name="connsiteY24" fmla="*/ 2702937 h 2859336"/>
              <a:gd name="connsiteX25" fmla="*/ 147918 w 4908177"/>
              <a:gd name="connsiteY25" fmla="*/ 2716384 h 2859336"/>
              <a:gd name="connsiteX26" fmla="*/ 188259 w 4908177"/>
              <a:gd name="connsiteY26" fmla="*/ 2743278 h 2859336"/>
              <a:gd name="connsiteX27" fmla="*/ 336177 w 4908177"/>
              <a:gd name="connsiteY27" fmla="*/ 2783619 h 2859336"/>
              <a:gd name="connsiteX28" fmla="*/ 376518 w 4908177"/>
              <a:gd name="connsiteY28" fmla="*/ 2797066 h 2859336"/>
              <a:gd name="connsiteX29" fmla="*/ 1532965 w 4908177"/>
              <a:gd name="connsiteY29" fmla="*/ 2797066 h 2859336"/>
              <a:gd name="connsiteX30" fmla="*/ 1680882 w 4908177"/>
              <a:gd name="connsiteY30" fmla="*/ 2810513 h 2859336"/>
              <a:gd name="connsiteX31" fmla="*/ 1775012 w 4908177"/>
              <a:gd name="connsiteY31" fmla="*/ 2823960 h 2859336"/>
              <a:gd name="connsiteX32" fmla="*/ 2393577 w 4908177"/>
              <a:gd name="connsiteY32" fmla="*/ 2837407 h 2859336"/>
              <a:gd name="connsiteX33" fmla="*/ 3482788 w 4908177"/>
              <a:gd name="connsiteY33" fmla="*/ 2797066 h 2859336"/>
              <a:gd name="connsiteX34" fmla="*/ 3563471 w 4908177"/>
              <a:gd name="connsiteY34" fmla="*/ 2770172 h 2859336"/>
              <a:gd name="connsiteX35" fmla="*/ 3617259 w 4908177"/>
              <a:gd name="connsiteY35" fmla="*/ 2729831 h 2859336"/>
              <a:gd name="connsiteX36" fmla="*/ 3657600 w 4908177"/>
              <a:gd name="connsiteY36" fmla="*/ 2716384 h 2859336"/>
              <a:gd name="connsiteX37" fmla="*/ 3724835 w 4908177"/>
              <a:gd name="connsiteY37" fmla="*/ 2689490 h 2859336"/>
              <a:gd name="connsiteX38" fmla="*/ 3845859 w 4908177"/>
              <a:gd name="connsiteY38" fmla="*/ 2635702 h 2859336"/>
              <a:gd name="connsiteX39" fmla="*/ 3953435 w 4908177"/>
              <a:gd name="connsiteY39" fmla="*/ 2555019 h 2859336"/>
              <a:gd name="connsiteX40" fmla="*/ 4222377 w 4908177"/>
              <a:gd name="connsiteY40" fmla="*/ 2433996 h 2859336"/>
              <a:gd name="connsiteX41" fmla="*/ 4329953 w 4908177"/>
              <a:gd name="connsiteY41" fmla="*/ 2353313 h 2859336"/>
              <a:gd name="connsiteX42" fmla="*/ 4450977 w 4908177"/>
              <a:gd name="connsiteY42" fmla="*/ 2286078 h 2859336"/>
              <a:gd name="connsiteX43" fmla="*/ 4719918 w 4908177"/>
              <a:gd name="connsiteY43" fmla="*/ 1949902 h 2859336"/>
              <a:gd name="connsiteX44" fmla="*/ 4854388 w 4908177"/>
              <a:gd name="connsiteY44" fmla="*/ 1533043 h 2859336"/>
              <a:gd name="connsiteX45" fmla="*/ 4908177 w 4908177"/>
              <a:gd name="connsiteY45" fmla="*/ 1237207 h 2859336"/>
              <a:gd name="connsiteX46" fmla="*/ 4881282 w 4908177"/>
              <a:gd name="connsiteY46" fmla="*/ 806902 h 2859336"/>
              <a:gd name="connsiteX47" fmla="*/ 4867835 w 4908177"/>
              <a:gd name="connsiteY47" fmla="*/ 726219 h 2859336"/>
              <a:gd name="connsiteX48" fmla="*/ 4840941 w 4908177"/>
              <a:gd name="connsiteY48" fmla="*/ 672431 h 2859336"/>
              <a:gd name="connsiteX49" fmla="*/ 4814047 w 4908177"/>
              <a:gd name="connsiteY49" fmla="*/ 605196 h 2859336"/>
              <a:gd name="connsiteX50" fmla="*/ 4800600 w 4908177"/>
              <a:gd name="connsiteY50" fmla="*/ 551407 h 2859336"/>
              <a:gd name="connsiteX51" fmla="*/ 4773706 w 4908177"/>
              <a:gd name="connsiteY51" fmla="*/ 470725 h 2859336"/>
              <a:gd name="connsiteX52" fmla="*/ 4746812 w 4908177"/>
              <a:gd name="connsiteY52" fmla="*/ 376596 h 2859336"/>
              <a:gd name="connsiteX53" fmla="*/ 4666129 w 4908177"/>
              <a:gd name="connsiteY53" fmla="*/ 255572 h 2859336"/>
              <a:gd name="connsiteX54" fmla="*/ 4612341 w 4908177"/>
              <a:gd name="connsiteY54" fmla="*/ 174890 h 2859336"/>
              <a:gd name="connsiteX55" fmla="*/ 4585447 w 4908177"/>
              <a:gd name="connsiteY55" fmla="*/ 134549 h 2859336"/>
              <a:gd name="connsiteX56" fmla="*/ 4531659 w 4908177"/>
              <a:gd name="connsiteY56" fmla="*/ 121102 h 2859336"/>
              <a:gd name="connsiteX57" fmla="*/ 4491318 w 4908177"/>
              <a:gd name="connsiteY57" fmla="*/ 107655 h 2859336"/>
              <a:gd name="connsiteX58" fmla="*/ 4222377 w 4908177"/>
              <a:gd name="connsiteY58" fmla="*/ 67313 h 2859336"/>
              <a:gd name="connsiteX59" fmla="*/ 4182035 w 4908177"/>
              <a:gd name="connsiteY59" fmla="*/ 53866 h 2859336"/>
              <a:gd name="connsiteX60" fmla="*/ 3966882 w 4908177"/>
              <a:gd name="connsiteY60" fmla="*/ 26972 h 2859336"/>
              <a:gd name="connsiteX61" fmla="*/ 3765177 w 4908177"/>
              <a:gd name="connsiteY61" fmla="*/ 13525 h 2859336"/>
              <a:gd name="connsiteX62" fmla="*/ 3684494 w 4908177"/>
              <a:gd name="connsiteY62" fmla="*/ 78 h 2859336"/>
              <a:gd name="connsiteX63" fmla="*/ 3173506 w 4908177"/>
              <a:gd name="connsiteY63" fmla="*/ 26972 h 2859336"/>
              <a:gd name="connsiteX64" fmla="*/ 3119718 w 4908177"/>
              <a:gd name="connsiteY64" fmla="*/ 40419 h 2859336"/>
              <a:gd name="connsiteX65" fmla="*/ 2918012 w 4908177"/>
              <a:gd name="connsiteY65" fmla="*/ 94207 h 2859336"/>
              <a:gd name="connsiteX66" fmla="*/ 2877671 w 4908177"/>
              <a:gd name="connsiteY66" fmla="*/ 107655 h 2859336"/>
              <a:gd name="connsiteX67" fmla="*/ 2770094 w 4908177"/>
              <a:gd name="connsiteY67" fmla="*/ 188337 h 2859336"/>
              <a:gd name="connsiteX68" fmla="*/ 2729753 w 4908177"/>
              <a:gd name="connsiteY68" fmla="*/ 201784 h 2859336"/>
              <a:gd name="connsiteX69" fmla="*/ 2595282 w 4908177"/>
              <a:gd name="connsiteY69" fmla="*/ 282466 h 2859336"/>
              <a:gd name="connsiteX70" fmla="*/ 2528047 w 4908177"/>
              <a:gd name="connsiteY70" fmla="*/ 295913 h 2859336"/>
              <a:gd name="connsiteX71" fmla="*/ 2487706 w 4908177"/>
              <a:gd name="connsiteY71" fmla="*/ 309360 h 2859336"/>
              <a:gd name="connsiteX72" fmla="*/ 2460812 w 4908177"/>
              <a:gd name="connsiteY72" fmla="*/ 336255 h 2859336"/>
              <a:gd name="connsiteX73" fmla="*/ 2420471 w 4908177"/>
              <a:gd name="connsiteY73" fmla="*/ 363149 h 2859336"/>
              <a:gd name="connsiteX74" fmla="*/ 2407024 w 4908177"/>
              <a:gd name="connsiteY74" fmla="*/ 403490 h 2859336"/>
              <a:gd name="connsiteX75" fmla="*/ 2380129 w 4908177"/>
              <a:gd name="connsiteY75" fmla="*/ 430384 h 2859336"/>
              <a:gd name="connsiteX76" fmla="*/ 2366682 w 4908177"/>
              <a:gd name="connsiteY76" fmla="*/ 470725 h 2859336"/>
              <a:gd name="connsiteX77" fmla="*/ 2245659 w 4908177"/>
              <a:gd name="connsiteY77" fmla="*/ 618643 h 2859336"/>
              <a:gd name="connsiteX78" fmla="*/ 2191871 w 4908177"/>
              <a:gd name="connsiteY78" fmla="*/ 658984 h 2859336"/>
              <a:gd name="connsiteX79" fmla="*/ 2151529 w 4908177"/>
              <a:gd name="connsiteY79" fmla="*/ 699325 h 2859336"/>
              <a:gd name="connsiteX80" fmla="*/ 2111188 w 4908177"/>
              <a:gd name="connsiteY80" fmla="*/ 726219 h 2859336"/>
              <a:gd name="connsiteX81" fmla="*/ 2017059 w 4908177"/>
              <a:gd name="connsiteY81" fmla="*/ 780007 h 2859336"/>
              <a:gd name="connsiteX82" fmla="*/ 1963271 w 4908177"/>
              <a:gd name="connsiteY82" fmla="*/ 766560 h 2859336"/>
              <a:gd name="connsiteX83" fmla="*/ 1882588 w 4908177"/>
              <a:gd name="connsiteY83" fmla="*/ 739666 h 2859336"/>
              <a:gd name="connsiteX84" fmla="*/ 1828800 w 4908177"/>
              <a:gd name="connsiteY84" fmla="*/ 726219 h 2859336"/>
              <a:gd name="connsiteX85" fmla="*/ 1788459 w 4908177"/>
              <a:gd name="connsiteY85" fmla="*/ 712772 h 2859336"/>
              <a:gd name="connsiteX86" fmla="*/ 1653988 w 4908177"/>
              <a:gd name="connsiteY86" fmla="*/ 672431 h 2859336"/>
              <a:gd name="connsiteX87" fmla="*/ 1600200 w 4908177"/>
              <a:gd name="connsiteY87" fmla="*/ 645537 h 2859336"/>
              <a:gd name="connsiteX88" fmla="*/ 1546412 w 4908177"/>
              <a:gd name="connsiteY88" fmla="*/ 605196 h 2859336"/>
              <a:gd name="connsiteX89" fmla="*/ 1465729 w 4908177"/>
              <a:gd name="connsiteY89" fmla="*/ 578302 h 2859336"/>
              <a:gd name="connsiteX90" fmla="*/ 1344706 w 4908177"/>
              <a:gd name="connsiteY90" fmla="*/ 484172 h 2859336"/>
              <a:gd name="connsiteX91" fmla="*/ 1304365 w 4908177"/>
              <a:gd name="connsiteY91" fmla="*/ 470725 h 2859336"/>
              <a:gd name="connsiteX92" fmla="*/ 1264024 w 4908177"/>
              <a:gd name="connsiteY92" fmla="*/ 443831 h 2859336"/>
              <a:gd name="connsiteX93" fmla="*/ 1223682 w 4908177"/>
              <a:gd name="connsiteY93" fmla="*/ 430384 h 2859336"/>
              <a:gd name="connsiteX94" fmla="*/ 1089212 w 4908177"/>
              <a:gd name="connsiteY94" fmla="*/ 403490 h 2859336"/>
              <a:gd name="connsiteX95" fmla="*/ 739588 w 4908177"/>
              <a:gd name="connsiteY95" fmla="*/ 443831 h 2859336"/>
              <a:gd name="connsiteX96" fmla="*/ 699247 w 4908177"/>
              <a:gd name="connsiteY96" fmla="*/ 457278 h 2859336"/>
              <a:gd name="connsiteX97" fmla="*/ 618565 w 4908177"/>
              <a:gd name="connsiteY97" fmla="*/ 511066 h 2859336"/>
              <a:gd name="connsiteX98" fmla="*/ 605118 w 4908177"/>
              <a:gd name="connsiteY98" fmla="*/ 551407 h 2859336"/>
              <a:gd name="connsiteX99" fmla="*/ 564777 w 4908177"/>
              <a:gd name="connsiteY99" fmla="*/ 605196 h 2859336"/>
              <a:gd name="connsiteX100" fmla="*/ 537882 w 4908177"/>
              <a:gd name="connsiteY100" fmla="*/ 699325 h 285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908177" h="2859336">
                <a:moveTo>
                  <a:pt x="685800" y="497619"/>
                </a:moveTo>
                <a:lnTo>
                  <a:pt x="685800" y="497619"/>
                </a:lnTo>
                <a:cubicBezTo>
                  <a:pt x="663388" y="537960"/>
                  <a:pt x="640157" y="577857"/>
                  <a:pt x="618565" y="618643"/>
                </a:cubicBezTo>
                <a:cubicBezTo>
                  <a:pt x="551676" y="744990"/>
                  <a:pt x="595476" y="695521"/>
                  <a:pt x="537882" y="753113"/>
                </a:cubicBezTo>
                <a:cubicBezTo>
                  <a:pt x="488843" y="900233"/>
                  <a:pt x="567051" y="677399"/>
                  <a:pt x="497541" y="833796"/>
                </a:cubicBezTo>
                <a:cubicBezTo>
                  <a:pt x="486027" y="859701"/>
                  <a:pt x="490693" y="894432"/>
                  <a:pt x="470647" y="914478"/>
                </a:cubicBezTo>
                <a:cubicBezTo>
                  <a:pt x="418878" y="966247"/>
                  <a:pt x="440855" y="938996"/>
                  <a:pt x="403412" y="995160"/>
                </a:cubicBezTo>
                <a:cubicBezTo>
                  <a:pt x="398930" y="1008607"/>
                  <a:pt x="396998" y="1023195"/>
                  <a:pt x="389965" y="1035502"/>
                </a:cubicBezTo>
                <a:cubicBezTo>
                  <a:pt x="368654" y="1072797"/>
                  <a:pt x="350403" y="1088511"/>
                  <a:pt x="322729" y="1116184"/>
                </a:cubicBezTo>
                <a:cubicBezTo>
                  <a:pt x="288929" y="1217585"/>
                  <a:pt x="334524" y="1092593"/>
                  <a:pt x="282388" y="1196866"/>
                </a:cubicBezTo>
                <a:cubicBezTo>
                  <a:pt x="271593" y="1218456"/>
                  <a:pt x="266289" y="1242512"/>
                  <a:pt x="255494" y="1264102"/>
                </a:cubicBezTo>
                <a:cubicBezTo>
                  <a:pt x="248267" y="1278557"/>
                  <a:pt x="235828" y="1289988"/>
                  <a:pt x="228600" y="1304443"/>
                </a:cubicBezTo>
                <a:cubicBezTo>
                  <a:pt x="222261" y="1317121"/>
                  <a:pt x="222037" y="1332393"/>
                  <a:pt x="215153" y="1344784"/>
                </a:cubicBezTo>
                <a:cubicBezTo>
                  <a:pt x="119187" y="1517524"/>
                  <a:pt x="194869" y="1341706"/>
                  <a:pt x="134471" y="1492702"/>
                </a:cubicBezTo>
                <a:cubicBezTo>
                  <a:pt x="129989" y="1519596"/>
                  <a:pt x="126371" y="1546648"/>
                  <a:pt x="121024" y="1573384"/>
                </a:cubicBezTo>
                <a:cubicBezTo>
                  <a:pt x="117400" y="1591506"/>
                  <a:pt x="111586" y="1609131"/>
                  <a:pt x="107577" y="1627172"/>
                </a:cubicBezTo>
                <a:cubicBezTo>
                  <a:pt x="102619" y="1649483"/>
                  <a:pt x="98218" y="1671920"/>
                  <a:pt x="94129" y="1694407"/>
                </a:cubicBezTo>
                <a:cubicBezTo>
                  <a:pt x="72145" y="1815313"/>
                  <a:pt x="91022" y="1733731"/>
                  <a:pt x="67235" y="1828878"/>
                </a:cubicBezTo>
                <a:cubicBezTo>
                  <a:pt x="53788" y="1936454"/>
                  <a:pt x="53188" y="2046430"/>
                  <a:pt x="26894" y="2151607"/>
                </a:cubicBezTo>
                <a:lnTo>
                  <a:pt x="0" y="2259184"/>
                </a:lnTo>
                <a:cubicBezTo>
                  <a:pt x="4482" y="2353313"/>
                  <a:pt x="5621" y="2447662"/>
                  <a:pt x="13447" y="2541572"/>
                </a:cubicBezTo>
                <a:cubicBezTo>
                  <a:pt x="14624" y="2555697"/>
                  <a:pt x="20555" y="2569235"/>
                  <a:pt x="26894" y="2581913"/>
                </a:cubicBezTo>
                <a:cubicBezTo>
                  <a:pt x="34122" y="2596368"/>
                  <a:pt x="43442" y="2609839"/>
                  <a:pt x="53788" y="2622255"/>
                </a:cubicBezTo>
                <a:cubicBezTo>
                  <a:pt x="65962" y="2636864"/>
                  <a:pt x="80682" y="2649149"/>
                  <a:pt x="94129" y="2662596"/>
                </a:cubicBezTo>
                <a:cubicBezTo>
                  <a:pt x="98612" y="2676043"/>
                  <a:pt x="97554" y="2692914"/>
                  <a:pt x="107577" y="2702937"/>
                </a:cubicBezTo>
                <a:cubicBezTo>
                  <a:pt x="117600" y="2712960"/>
                  <a:pt x="135240" y="2710045"/>
                  <a:pt x="147918" y="2716384"/>
                </a:cubicBezTo>
                <a:cubicBezTo>
                  <a:pt x="162373" y="2723612"/>
                  <a:pt x="173491" y="2736714"/>
                  <a:pt x="188259" y="2743278"/>
                </a:cubicBezTo>
                <a:cubicBezTo>
                  <a:pt x="262441" y="2776248"/>
                  <a:pt x="263865" y="2765541"/>
                  <a:pt x="336177" y="2783619"/>
                </a:cubicBezTo>
                <a:cubicBezTo>
                  <a:pt x="349928" y="2787057"/>
                  <a:pt x="363071" y="2792584"/>
                  <a:pt x="376518" y="2797066"/>
                </a:cubicBezTo>
                <a:cubicBezTo>
                  <a:pt x="960278" y="2781289"/>
                  <a:pt x="884799" y="2775461"/>
                  <a:pt x="1532965" y="2797066"/>
                </a:cubicBezTo>
                <a:cubicBezTo>
                  <a:pt x="1582447" y="2798715"/>
                  <a:pt x="1631676" y="2805046"/>
                  <a:pt x="1680882" y="2810513"/>
                </a:cubicBezTo>
                <a:cubicBezTo>
                  <a:pt x="1712383" y="2814013"/>
                  <a:pt x="1743339" y="2822765"/>
                  <a:pt x="1775012" y="2823960"/>
                </a:cubicBezTo>
                <a:cubicBezTo>
                  <a:pt x="1981102" y="2831737"/>
                  <a:pt x="2187389" y="2832925"/>
                  <a:pt x="2393577" y="2837407"/>
                </a:cubicBezTo>
                <a:cubicBezTo>
                  <a:pt x="3107581" y="2827758"/>
                  <a:pt x="3100558" y="2914675"/>
                  <a:pt x="3482788" y="2797066"/>
                </a:cubicBezTo>
                <a:cubicBezTo>
                  <a:pt x="3509883" y="2788729"/>
                  <a:pt x="3536577" y="2779137"/>
                  <a:pt x="3563471" y="2770172"/>
                </a:cubicBezTo>
                <a:cubicBezTo>
                  <a:pt x="3581400" y="2756725"/>
                  <a:pt x="3597800" y="2740950"/>
                  <a:pt x="3617259" y="2729831"/>
                </a:cubicBezTo>
                <a:cubicBezTo>
                  <a:pt x="3629566" y="2722799"/>
                  <a:pt x="3644328" y="2721361"/>
                  <a:pt x="3657600" y="2716384"/>
                </a:cubicBezTo>
                <a:cubicBezTo>
                  <a:pt x="3680201" y="2707909"/>
                  <a:pt x="3703245" y="2700285"/>
                  <a:pt x="3724835" y="2689490"/>
                </a:cubicBezTo>
                <a:cubicBezTo>
                  <a:pt x="3841151" y="2631333"/>
                  <a:pt x="3743216" y="2661363"/>
                  <a:pt x="3845859" y="2635702"/>
                </a:cubicBezTo>
                <a:cubicBezTo>
                  <a:pt x="3881718" y="2608808"/>
                  <a:pt x="3911817" y="2571666"/>
                  <a:pt x="3953435" y="2555019"/>
                </a:cubicBezTo>
                <a:cubicBezTo>
                  <a:pt x="4044362" y="2518648"/>
                  <a:pt x="4138229" y="2485420"/>
                  <a:pt x="4222377" y="2433996"/>
                </a:cubicBezTo>
                <a:cubicBezTo>
                  <a:pt x="4260624" y="2410623"/>
                  <a:pt x="4292321" y="2377663"/>
                  <a:pt x="4329953" y="2353313"/>
                </a:cubicBezTo>
                <a:cubicBezTo>
                  <a:pt x="4368698" y="2328243"/>
                  <a:pt x="4414941" y="2314907"/>
                  <a:pt x="4450977" y="2286078"/>
                </a:cubicBezTo>
                <a:cubicBezTo>
                  <a:pt x="4543903" y="2211737"/>
                  <a:pt x="4676457" y="2061660"/>
                  <a:pt x="4719918" y="1949902"/>
                </a:cubicBezTo>
                <a:cubicBezTo>
                  <a:pt x="4811958" y="1713228"/>
                  <a:pt x="4810998" y="1749992"/>
                  <a:pt x="4854388" y="1533043"/>
                </a:cubicBezTo>
                <a:cubicBezTo>
                  <a:pt x="4874045" y="1434761"/>
                  <a:pt x="4908177" y="1237207"/>
                  <a:pt x="4908177" y="1237207"/>
                </a:cubicBezTo>
                <a:cubicBezTo>
                  <a:pt x="4899212" y="1093772"/>
                  <a:pt x="4892593" y="950171"/>
                  <a:pt x="4881282" y="806902"/>
                </a:cubicBezTo>
                <a:cubicBezTo>
                  <a:pt x="4879136" y="779721"/>
                  <a:pt x="4875670" y="752334"/>
                  <a:pt x="4867835" y="726219"/>
                </a:cubicBezTo>
                <a:cubicBezTo>
                  <a:pt x="4862075" y="707019"/>
                  <a:pt x="4849082" y="690749"/>
                  <a:pt x="4840941" y="672431"/>
                </a:cubicBezTo>
                <a:cubicBezTo>
                  <a:pt x="4831138" y="650373"/>
                  <a:pt x="4821680" y="628095"/>
                  <a:pt x="4814047" y="605196"/>
                </a:cubicBezTo>
                <a:cubicBezTo>
                  <a:pt x="4808203" y="587663"/>
                  <a:pt x="4805911" y="569109"/>
                  <a:pt x="4800600" y="551407"/>
                </a:cubicBezTo>
                <a:cubicBezTo>
                  <a:pt x="4792454" y="524254"/>
                  <a:pt x="4782043" y="497820"/>
                  <a:pt x="4773706" y="470725"/>
                </a:cubicBezTo>
                <a:cubicBezTo>
                  <a:pt x="4764109" y="439536"/>
                  <a:pt x="4759363" y="406718"/>
                  <a:pt x="4746812" y="376596"/>
                </a:cubicBezTo>
                <a:cubicBezTo>
                  <a:pt x="4730600" y="337687"/>
                  <a:pt x="4691575" y="289500"/>
                  <a:pt x="4666129" y="255572"/>
                </a:cubicBezTo>
                <a:cubicBezTo>
                  <a:pt x="4642497" y="184677"/>
                  <a:pt x="4668301" y="242042"/>
                  <a:pt x="4612341" y="174890"/>
                </a:cubicBezTo>
                <a:cubicBezTo>
                  <a:pt x="4601995" y="162475"/>
                  <a:pt x="4598894" y="143514"/>
                  <a:pt x="4585447" y="134549"/>
                </a:cubicBezTo>
                <a:cubicBezTo>
                  <a:pt x="4570070" y="124298"/>
                  <a:pt x="4549429" y="126179"/>
                  <a:pt x="4531659" y="121102"/>
                </a:cubicBezTo>
                <a:cubicBezTo>
                  <a:pt x="4518030" y="117208"/>
                  <a:pt x="4505217" y="110435"/>
                  <a:pt x="4491318" y="107655"/>
                </a:cubicBezTo>
                <a:cubicBezTo>
                  <a:pt x="4381860" y="85763"/>
                  <a:pt x="4326040" y="80271"/>
                  <a:pt x="4222377" y="67313"/>
                </a:cubicBezTo>
                <a:cubicBezTo>
                  <a:pt x="4208930" y="62831"/>
                  <a:pt x="4195786" y="57304"/>
                  <a:pt x="4182035" y="53866"/>
                </a:cubicBezTo>
                <a:cubicBezTo>
                  <a:pt x="4106066" y="34874"/>
                  <a:pt x="4051317" y="33467"/>
                  <a:pt x="3966882" y="26972"/>
                </a:cubicBezTo>
                <a:cubicBezTo>
                  <a:pt x="3899696" y="21804"/>
                  <a:pt x="3832412" y="18007"/>
                  <a:pt x="3765177" y="13525"/>
                </a:cubicBezTo>
                <a:cubicBezTo>
                  <a:pt x="3738283" y="9043"/>
                  <a:pt x="3711759" y="78"/>
                  <a:pt x="3684494" y="78"/>
                </a:cubicBezTo>
                <a:cubicBezTo>
                  <a:pt x="3533372" y="78"/>
                  <a:pt x="3337458" y="-2838"/>
                  <a:pt x="3173506" y="26972"/>
                </a:cubicBezTo>
                <a:cubicBezTo>
                  <a:pt x="3155323" y="30278"/>
                  <a:pt x="3137789" y="36547"/>
                  <a:pt x="3119718" y="40419"/>
                </a:cubicBezTo>
                <a:cubicBezTo>
                  <a:pt x="2915227" y="84238"/>
                  <a:pt x="3052165" y="43898"/>
                  <a:pt x="2918012" y="94207"/>
                </a:cubicBezTo>
                <a:cubicBezTo>
                  <a:pt x="2904740" y="99184"/>
                  <a:pt x="2890349" y="101316"/>
                  <a:pt x="2877671" y="107655"/>
                </a:cubicBezTo>
                <a:cubicBezTo>
                  <a:pt x="2836115" y="128433"/>
                  <a:pt x="2809696" y="163586"/>
                  <a:pt x="2770094" y="188337"/>
                </a:cubicBezTo>
                <a:cubicBezTo>
                  <a:pt x="2758074" y="195849"/>
                  <a:pt x="2742144" y="194900"/>
                  <a:pt x="2729753" y="201784"/>
                </a:cubicBezTo>
                <a:cubicBezTo>
                  <a:pt x="2683717" y="227360"/>
                  <a:pt x="2646151" y="265510"/>
                  <a:pt x="2595282" y="282466"/>
                </a:cubicBezTo>
                <a:cubicBezTo>
                  <a:pt x="2573599" y="289693"/>
                  <a:pt x="2550220" y="290370"/>
                  <a:pt x="2528047" y="295913"/>
                </a:cubicBezTo>
                <a:cubicBezTo>
                  <a:pt x="2514296" y="299351"/>
                  <a:pt x="2501153" y="304878"/>
                  <a:pt x="2487706" y="309360"/>
                </a:cubicBezTo>
                <a:cubicBezTo>
                  <a:pt x="2478741" y="318325"/>
                  <a:pt x="2470712" y="328335"/>
                  <a:pt x="2460812" y="336255"/>
                </a:cubicBezTo>
                <a:cubicBezTo>
                  <a:pt x="2448192" y="346351"/>
                  <a:pt x="2430567" y="350529"/>
                  <a:pt x="2420471" y="363149"/>
                </a:cubicBezTo>
                <a:cubicBezTo>
                  <a:pt x="2411616" y="374217"/>
                  <a:pt x="2414317" y="391336"/>
                  <a:pt x="2407024" y="403490"/>
                </a:cubicBezTo>
                <a:cubicBezTo>
                  <a:pt x="2400501" y="414361"/>
                  <a:pt x="2389094" y="421419"/>
                  <a:pt x="2380129" y="430384"/>
                </a:cubicBezTo>
                <a:cubicBezTo>
                  <a:pt x="2375647" y="443831"/>
                  <a:pt x="2373566" y="458334"/>
                  <a:pt x="2366682" y="470725"/>
                </a:cubicBezTo>
                <a:cubicBezTo>
                  <a:pt x="2337580" y="523109"/>
                  <a:pt x="2294303" y="582160"/>
                  <a:pt x="2245659" y="618643"/>
                </a:cubicBezTo>
                <a:cubicBezTo>
                  <a:pt x="2227730" y="632090"/>
                  <a:pt x="2208887" y="644399"/>
                  <a:pt x="2191871" y="658984"/>
                </a:cubicBezTo>
                <a:cubicBezTo>
                  <a:pt x="2177432" y="671360"/>
                  <a:pt x="2166138" y="687151"/>
                  <a:pt x="2151529" y="699325"/>
                </a:cubicBezTo>
                <a:cubicBezTo>
                  <a:pt x="2139113" y="709671"/>
                  <a:pt x="2124339" y="716825"/>
                  <a:pt x="2111188" y="726219"/>
                </a:cubicBezTo>
                <a:cubicBezTo>
                  <a:pt x="2039955" y="777100"/>
                  <a:pt x="2082523" y="758186"/>
                  <a:pt x="2017059" y="780007"/>
                </a:cubicBezTo>
                <a:cubicBezTo>
                  <a:pt x="1999130" y="775525"/>
                  <a:pt x="1980973" y="771870"/>
                  <a:pt x="1963271" y="766560"/>
                </a:cubicBezTo>
                <a:cubicBezTo>
                  <a:pt x="1936117" y="758414"/>
                  <a:pt x="1910091" y="746542"/>
                  <a:pt x="1882588" y="739666"/>
                </a:cubicBezTo>
                <a:cubicBezTo>
                  <a:pt x="1864659" y="735184"/>
                  <a:pt x="1846570" y="731296"/>
                  <a:pt x="1828800" y="726219"/>
                </a:cubicBezTo>
                <a:cubicBezTo>
                  <a:pt x="1815171" y="722325"/>
                  <a:pt x="1802088" y="716666"/>
                  <a:pt x="1788459" y="712772"/>
                </a:cubicBezTo>
                <a:cubicBezTo>
                  <a:pt x="1743421" y="699904"/>
                  <a:pt x="1696594" y="693734"/>
                  <a:pt x="1653988" y="672431"/>
                </a:cubicBezTo>
                <a:cubicBezTo>
                  <a:pt x="1636059" y="663466"/>
                  <a:pt x="1617199" y="656161"/>
                  <a:pt x="1600200" y="645537"/>
                </a:cubicBezTo>
                <a:cubicBezTo>
                  <a:pt x="1581195" y="633659"/>
                  <a:pt x="1566458" y="615219"/>
                  <a:pt x="1546412" y="605196"/>
                </a:cubicBezTo>
                <a:cubicBezTo>
                  <a:pt x="1521056" y="592518"/>
                  <a:pt x="1465729" y="578302"/>
                  <a:pt x="1465729" y="578302"/>
                </a:cubicBezTo>
                <a:cubicBezTo>
                  <a:pt x="1430921" y="543494"/>
                  <a:pt x="1392960" y="500257"/>
                  <a:pt x="1344706" y="484172"/>
                </a:cubicBezTo>
                <a:cubicBezTo>
                  <a:pt x="1331259" y="479690"/>
                  <a:pt x="1317043" y="477064"/>
                  <a:pt x="1304365" y="470725"/>
                </a:cubicBezTo>
                <a:cubicBezTo>
                  <a:pt x="1289910" y="463497"/>
                  <a:pt x="1278479" y="451058"/>
                  <a:pt x="1264024" y="443831"/>
                </a:cubicBezTo>
                <a:cubicBezTo>
                  <a:pt x="1251346" y="437492"/>
                  <a:pt x="1237311" y="434278"/>
                  <a:pt x="1223682" y="430384"/>
                </a:cubicBezTo>
                <a:cubicBezTo>
                  <a:pt x="1167513" y="414336"/>
                  <a:pt x="1152613" y="414057"/>
                  <a:pt x="1089212" y="403490"/>
                </a:cubicBezTo>
                <a:cubicBezTo>
                  <a:pt x="997869" y="412189"/>
                  <a:pt x="847864" y="416762"/>
                  <a:pt x="739588" y="443831"/>
                </a:cubicBezTo>
                <a:cubicBezTo>
                  <a:pt x="725837" y="447269"/>
                  <a:pt x="711638" y="450394"/>
                  <a:pt x="699247" y="457278"/>
                </a:cubicBezTo>
                <a:cubicBezTo>
                  <a:pt x="670992" y="472975"/>
                  <a:pt x="618565" y="511066"/>
                  <a:pt x="618565" y="511066"/>
                </a:cubicBezTo>
                <a:cubicBezTo>
                  <a:pt x="614083" y="524513"/>
                  <a:pt x="612150" y="539100"/>
                  <a:pt x="605118" y="551407"/>
                </a:cubicBezTo>
                <a:cubicBezTo>
                  <a:pt x="593999" y="570866"/>
                  <a:pt x="574800" y="585150"/>
                  <a:pt x="564777" y="605196"/>
                </a:cubicBezTo>
                <a:cubicBezTo>
                  <a:pt x="536465" y="661821"/>
                  <a:pt x="537882" y="662005"/>
                  <a:pt x="537882" y="699325"/>
                </a:cubicBezTo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Cryptographic co-processor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 smtClean="0"/>
              <a:t>Additional dedicated co-processor for crypto ops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Only cryptographic speedup (no tamper protection)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Also tamper protection of </a:t>
            </a:r>
            <a:r>
              <a:rPr lang="en-GB" dirty="0" smtClean="0"/>
              <a:t>cryptographic secrets</a:t>
            </a:r>
          </a:p>
          <a:p>
            <a:r>
              <a:rPr lang="en-GB" dirty="0" smtClean="0"/>
              <a:t>Possibility to parallelize (MCU/Crypto/Radio)</a:t>
            </a:r>
          </a:p>
          <a:p>
            <a:r>
              <a:rPr lang="en-GB" dirty="0" smtClean="0"/>
              <a:t>Small to medium flexibility (fixed set of algorithms)</a:t>
            </a:r>
          </a:p>
          <a:p>
            <a:r>
              <a:rPr lang="en-GB" dirty="0" smtClean="0"/>
              <a:t>Energy efficient</a:t>
            </a:r>
          </a:p>
          <a:p>
            <a:r>
              <a:rPr lang="en-GB" dirty="0"/>
              <a:t>E.g., cryptographic smart card provides: </a:t>
            </a:r>
          </a:p>
          <a:p>
            <a:pPr lvl="1"/>
            <a:r>
              <a:rPr lang="en-GB" dirty="0"/>
              <a:t>Strong tamper resistance, RSA-1024/2048, ECC…</a:t>
            </a:r>
          </a:p>
          <a:p>
            <a:pPr lvl="1"/>
            <a:r>
              <a:rPr lang="en-GB" dirty="0"/>
              <a:t>Strong protection also for keys for symmetric crypto </a:t>
            </a:r>
          </a:p>
          <a:p>
            <a:pPr lvl="1"/>
            <a:r>
              <a:rPr lang="en-GB" dirty="0"/>
              <a:t>Relatively cheap ($2, </a:t>
            </a:r>
            <a:r>
              <a:rPr lang="en-GB" dirty="0" err="1"/>
              <a:t>Feitian</a:t>
            </a:r>
            <a:r>
              <a:rPr lang="en-GB" dirty="0"/>
              <a:t> A40 Infineon SLE78)</a:t>
            </a:r>
          </a:p>
          <a:p>
            <a:endParaRPr lang="en-GB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8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smtClean="0"/>
              <a:t>Smart card to sensor node connection</a:t>
            </a:r>
            <a:endParaRPr lang="en-GB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Direct connection via serial interface (UART)</a:t>
            </a:r>
          </a:p>
          <a:p>
            <a:pPr lvl="1"/>
            <a:r>
              <a:rPr lang="en-GB" dirty="0" smtClean="0"/>
              <a:t>Communication speed 9600 baud, APDU commands</a:t>
            </a:r>
          </a:p>
          <a:p>
            <a:r>
              <a:rPr lang="en-GB" dirty="0" smtClean="0"/>
              <a:t>Keys and crypto operation executed only on-card</a:t>
            </a:r>
            <a:endParaRPr lang="en-GB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| PA197 Crypto apects in WSN</a:t>
            </a:r>
            <a:endParaRPr lang="en-GB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5472212" cy="2219652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6391359" y="3216509"/>
            <a:ext cx="2347653" cy="2712549"/>
            <a:chOff x="6828805" y="1834010"/>
            <a:chExt cx="2347653" cy="2712549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805" y="1834010"/>
              <a:ext cx="2000250" cy="228600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2"/>
            <a:stretch/>
          </p:blipFill>
          <p:spPr>
            <a:xfrm>
              <a:off x="7984368" y="3501008"/>
              <a:ext cx="1192090" cy="1045551"/>
            </a:xfrm>
            <a:prstGeom prst="rect">
              <a:avLst/>
            </a:prstGeom>
          </p:spPr>
        </p:pic>
        <p:sp>
          <p:nvSpPr>
            <p:cNvPr id="12" name="Volný tvar 11"/>
            <p:cNvSpPr/>
            <p:nvPr/>
          </p:nvSpPr>
          <p:spPr>
            <a:xfrm>
              <a:off x="7649703" y="3367889"/>
              <a:ext cx="706646" cy="633743"/>
            </a:xfrm>
            <a:custGeom>
              <a:avLst/>
              <a:gdLst>
                <a:gd name="connsiteX0" fmla="*/ 706646 w 706646"/>
                <a:gd name="connsiteY0" fmla="*/ 624689 h 633743"/>
                <a:gd name="connsiteX1" fmla="*/ 308293 w 706646"/>
                <a:gd name="connsiteY1" fmla="*/ 633743 h 633743"/>
                <a:gd name="connsiteX2" fmla="*/ 127224 w 706646"/>
                <a:gd name="connsiteY2" fmla="*/ 615636 h 633743"/>
                <a:gd name="connsiteX3" fmla="*/ 72903 w 706646"/>
                <a:gd name="connsiteY3" fmla="*/ 570368 h 633743"/>
                <a:gd name="connsiteX4" fmla="*/ 18582 w 706646"/>
                <a:gd name="connsiteY4" fmla="*/ 525101 h 633743"/>
                <a:gd name="connsiteX5" fmla="*/ 475 w 706646"/>
                <a:gd name="connsiteY5" fmla="*/ 488887 h 633743"/>
                <a:gd name="connsiteX6" fmla="*/ 9529 w 706646"/>
                <a:gd name="connsiteY6" fmla="*/ 416460 h 633743"/>
                <a:gd name="connsiteX7" fmla="*/ 27636 w 706646"/>
                <a:gd name="connsiteY7" fmla="*/ 389299 h 633743"/>
                <a:gd name="connsiteX8" fmla="*/ 45743 w 706646"/>
                <a:gd name="connsiteY8" fmla="*/ 353085 h 633743"/>
                <a:gd name="connsiteX9" fmla="*/ 63849 w 706646"/>
                <a:gd name="connsiteY9" fmla="*/ 325925 h 633743"/>
                <a:gd name="connsiteX10" fmla="*/ 109117 w 706646"/>
                <a:gd name="connsiteY10" fmla="*/ 262551 h 633743"/>
                <a:gd name="connsiteX11" fmla="*/ 145331 w 706646"/>
                <a:gd name="connsiteY11" fmla="*/ 217283 h 633743"/>
                <a:gd name="connsiteX12" fmla="*/ 181545 w 706646"/>
                <a:gd name="connsiteY12" fmla="*/ 162962 h 633743"/>
                <a:gd name="connsiteX13" fmla="*/ 208705 w 706646"/>
                <a:gd name="connsiteY13" fmla="*/ 135802 h 633743"/>
                <a:gd name="connsiteX14" fmla="*/ 244919 w 706646"/>
                <a:gd name="connsiteY14" fmla="*/ 81481 h 633743"/>
                <a:gd name="connsiteX15" fmla="*/ 244919 w 706646"/>
                <a:gd name="connsiteY15" fmla="*/ 0 h 6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6646" h="633743">
                  <a:moveTo>
                    <a:pt x="706646" y="624689"/>
                  </a:moveTo>
                  <a:cubicBezTo>
                    <a:pt x="573862" y="627707"/>
                    <a:pt x="441112" y="633743"/>
                    <a:pt x="308293" y="633743"/>
                  </a:cubicBezTo>
                  <a:cubicBezTo>
                    <a:pt x="190342" y="633743"/>
                    <a:pt x="200259" y="633894"/>
                    <a:pt x="127224" y="615636"/>
                  </a:cubicBezTo>
                  <a:cubicBezTo>
                    <a:pt x="47873" y="536285"/>
                    <a:pt x="148530" y="633391"/>
                    <a:pt x="72903" y="570368"/>
                  </a:cubicBezTo>
                  <a:cubicBezTo>
                    <a:pt x="3200" y="512282"/>
                    <a:pt x="86013" y="570054"/>
                    <a:pt x="18582" y="525101"/>
                  </a:cubicBezTo>
                  <a:cubicBezTo>
                    <a:pt x="12546" y="513030"/>
                    <a:pt x="1596" y="502337"/>
                    <a:pt x="475" y="488887"/>
                  </a:cubicBezTo>
                  <a:cubicBezTo>
                    <a:pt x="-1545" y="464641"/>
                    <a:pt x="3127" y="439933"/>
                    <a:pt x="9529" y="416460"/>
                  </a:cubicBezTo>
                  <a:cubicBezTo>
                    <a:pt x="12392" y="405962"/>
                    <a:pt x="22237" y="398746"/>
                    <a:pt x="27636" y="389299"/>
                  </a:cubicBezTo>
                  <a:cubicBezTo>
                    <a:pt x="34332" y="377581"/>
                    <a:pt x="39047" y="364803"/>
                    <a:pt x="45743" y="353085"/>
                  </a:cubicBezTo>
                  <a:cubicBezTo>
                    <a:pt x="51141" y="343638"/>
                    <a:pt x="58451" y="335372"/>
                    <a:pt x="63849" y="325925"/>
                  </a:cubicBezTo>
                  <a:cubicBezTo>
                    <a:pt x="95624" y="270317"/>
                    <a:pt x="64878" y="306789"/>
                    <a:pt x="109117" y="262551"/>
                  </a:cubicBezTo>
                  <a:cubicBezTo>
                    <a:pt x="129504" y="201387"/>
                    <a:pt x="101230" y="267684"/>
                    <a:pt x="145331" y="217283"/>
                  </a:cubicBezTo>
                  <a:cubicBezTo>
                    <a:pt x="159661" y="200906"/>
                    <a:pt x="166157" y="178350"/>
                    <a:pt x="181545" y="162962"/>
                  </a:cubicBezTo>
                  <a:cubicBezTo>
                    <a:pt x="190598" y="153909"/>
                    <a:pt x="200845" y="145908"/>
                    <a:pt x="208705" y="135802"/>
                  </a:cubicBezTo>
                  <a:cubicBezTo>
                    <a:pt x="222066" y="118624"/>
                    <a:pt x="244919" y="81481"/>
                    <a:pt x="244919" y="81481"/>
                  </a:cubicBezTo>
                  <a:cubicBezTo>
                    <a:pt x="234911" y="11427"/>
                    <a:pt x="226321" y="37193"/>
                    <a:pt x="244919" y="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8175279" y="3132499"/>
              <a:ext cx="743173" cy="488887"/>
            </a:xfrm>
            <a:custGeom>
              <a:avLst/>
              <a:gdLst>
                <a:gd name="connsiteX0" fmla="*/ 579422 w 807136"/>
                <a:gd name="connsiteY0" fmla="*/ 561315 h 561315"/>
                <a:gd name="connsiteX1" fmla="*/ 715224 w 807136"/>
                <a:gd name="connsiteY1" fmla="*/ 443620 h 561315"/>
                <a:gd name="connsiteX2" fmla="*/ 742384 w 807136"/>
                <a:gd name="connsiteY2" fmla="*/ 416459 h 561315"/>
                <a:gd name="connsiteX3" fmla="*/ 778598 w 807136"/>
                <a:gd name="connsiteY3" fmla="*/ 362139 h 561315"/>
                <a:gd name="connsiteX4" fmla="*/ 796705 w 807136"/>
                <a:gd name="connsiteY4" fmla="*/ 334978 h 561315"/>
                <a:gd name="connsiteX5" fmla="*/ 796705 w 807136"/>
                <a:gd name="connsiteY5" fmla="*/ 217283 h 561315"/>
                <a:gd name="connsiteX6" fmla="*/ 787652 w 807136"/>
                <a:gd name="connsiteY6" fmla="*/ 190123 h 561315"/>
                <a:gd name="connsiteX7" fmla="*/ 679010 w 807136"/>
                <a:gd name="connsiteY7" fmla="*/ 108642 h 561315"/>
                <a:gd name="connsiteX8" fmla="*/ 633743 w 807136"/>
                <a:gd name="connsiteY8" fmla="*/ 90535 h 561315"/>
                <a:gd name="connsiteX9" fmla="*/ 606582 w 807136"/>
                <a:gd name="connsiteY9" fmla="*/ 72428 h 561315"/>
                <a:gd name="connsiteX10" fmla="*/ 570369 w 807136"/>
                <a:gd name="connsiteY10" fmla="*/ 63374 h 561315"/>
                <a:gd name="connsiteX11" fmla="*/ 452673 w 807136"/>
                <a:gd name="connsiteY11" fmla="*/ 36214 h 561315"/>
                <a:gd name="connsiteX12" fmla="*/ 307818 w 807136"/>
                <a:gd name="connsiteY12" fmla="*/ 27160 h 561315"/>
                <a:gd name="connsiteX13" fmla="*/ 54321 w 807136"/>
                <a:gd name="connsiteY13" fmla="*/ 18107 h 561315"/>
                <a:gd name="connsiteX14" fmla="*/ 0 w 807136"/>
                <a:gd name="connsiteY14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7136" h="561315">
                  <a:moveTo>
                    <a:pt x="579422" y="561315"/>
                  </a:moveTo>
                  <a:cubicBezTo>
                    <a:pt x="681110" y="482224"/>
                    <a:pt x="636577" y="522268"/>
                    <a:pt x="715224" y="443620"/>
                  </a:cubicBezTo>
                  <a:cubicBezTo>
                    <a:pt x="724277" y="434566"/>
                    <a:pt x="735282" y="427112"/>
                    <a:pt x="742384" y="416459"/>
                  </a:cubicBezTo>
                  <a:lnTo>
                    <a:pt x="778598" y="362139"/>
                  </a:lnTo>
                  <a:lnTo>
                    <a:pt x="796705" y="334978"/>
                  </a:lnTo>
                  <a:cubicBezTo>
                    <a:pt x="810963" y="277949"/>
                    <a:pt x="810261" y="298619"/>
                    <a:pt x="796705" y="217283"/>
                  </a:cubicBezTo>
                  <a:cubicBezTo>
                    <a:pt x="795136" y="207870"/>
                    <a:pt x="793199" y="197888"/>
                    <a:pt x="787652" y="190123"/>
                  </a:cubicBezTo>
                  <a:cubicBezTo>
                    <a:pt x="765569" y="159207"/>
                    <a:pt x="708775" y="120548"/>
                    <a:pt x="679010" y="108642"/>
                  </a:cubicBezTo>
                  <a:cubicBezTo>
                    <a:pt x="663921" y="102606"/>
                    <a:pt x="648279" y="97803"/>
                    <a:pt x="633743" y="90535"/>
                  </a:cubicBezTo>
                  <a:cubicBezTo>
                    <a:pt x="624011" y="85669"/>
                    <a:pt x="616583" y="76714"/>
                    <a:pt x="606582" y="72428"/>
                  </a:cubicBezTo>
                  <a:cubicBezTo>
                    <a:pt x="595146" y="67527"/>
                    <a:pt x="582287" y="66949"/>
                    <a:pt x="570369" y="63374"/>
                  </a:cubicBezTo>
                  <a:cubicBezTo>
                    <a:pt x="503444" y="43296"/>
                    <a:pt x="526400" y="42625"/>
                    <a:pt x="452673" y="36214"/>
                  </a:cubicBezTo>
                  <a:cubicBezTo>
                    <a:pt x="404476" y="32023"/>
                    <a:pt x="356147" y="29357"/>
                    <a:pt x="307818" y="27160"/>
                  </a:cubicBezTo>
                  <a:lnTo>
                    <a:pt x="54321" y="18107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8130012" y="3195873"/>
              <a:ext cx="407406" cy="425513"/>
            </a:xfrm>
            <a:custGeom>
              <a:avLst/>
              <a:gdLst>
                <a:gd name="connsiteX0" fmla="*/ 298764 w 407406"/>
                <a:gd name="connsiteY0" fmla="*/ 425513 h 425513"/>
                <a:gd name="connsiteX1" fmla="*/ 334978 w 407406"/>
                <a:gd name="connsiteY1" fmla="*/ 380246 h 425513"/>
                <a:gd name="connsiteX2" fmla="*/ 353085 w 407406"/>
                <a:gd name="connsiteY2" fmla="*/ 353085 h 425513"/>
                <a:gd name="connsiteX3" fmla="*/ 380245 w 407406"/>
                <a:gd name="connsiteY3" fmla="*/ 334978 h 425513"/>
                <a:gd name="connsiteX4" fmla="*/ 389299 w 407406"/>
                <a:gd name="connsiteY4" fmla="*/ 307818 h 425513"/>
                <a:gd name="connsiteX5" fmla="*/ 407406 w 407406"/>
                <a:gd name="connsiteY5" fmla="*/ 280658 h 425513"/>
                <a:gd name="connsiteX6" fmla="*/ 362138 w 407406"/>
                <a:gd name="connsiteY6" fmla="*/ 199177 h 425513"/>
                <a:gd name="connsiteX7" fmla="*/ 280657 w 407406"/>
                <a:gd name="connsiteY7" fmla="*/ 153909 h 425513"/>
                <a:gd name="connsiteX8" fmla="*/ 253497 w 407406"/>
                <a:gd name="connsiteY8" fmla="*/ 126749 h 425513"/>
                <a:gd name="connsiteX9" fmla="*/ 199176 w 407406"/>
                <a:gd name="connsiteY9" fmla="*/ 108642 h 425513"/>
                <a:gd name="connsiteX10" fmla="*/ 172016 w 407406"/>
                <a:gd name="connsiteY10" fmla="*/ 99588 h 425513"/>
                <a:gd name="connsiteX11" fmla="*/ 144855 w 407406"/>
                <a:gd name="connsiteY11" fmla="*/ 90535 h 425513"/>
                <a:gd name="connsiteX12" fmla="*/ 117695 w 407406"/>
                <a:gd name="connsiteY12" fmla="*/ 81481 h 425513"/>
                <a:gd name="connsiteX13" fmla="*/ 90535 w 407406"/>
                <a:gd name="connsiteY13" fmla="*/ 54321 h 425513"/>
                <a:gd name="connsiteX14" fmla="*/ 9053 w 407406"/>
                <a:gd name="connsiteY14" fmla="*/ 18107 h 425513"/>
                <a:gd name="connsiteX15" fmla="*/ 0 w 407406"/>
                <a:gd name="connsiteY15" fmla="*/ 0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7406" h="425513">
                  <a:moveTo>
                    <a:pt x="298764" y="425513"/>
                  </a:moveTo>
                  <a:cubicBezTo>
                    <a:pt x="310835" y="410424"/>
                    <a:pt x="323384" y="395705"/>
                    <a:pt x="334978" y="380246"/>
                  </a:cubicBezTo>
                  <a:cubicBezTo>
                    <a:pt x="341507" y="371541"/>
                    <a:pt x="345391" y="360779"/>
                    <a:pt x="353085" y="353085"/>
                  </a:cubicBezTo>
                  <a:cubicBezTo>
                    <a:pt x="360779" y="345391"/>
                    <a:pt x="371192" y="341014"/>
                    <a:pt x="380245" y="334978"/>
                  </a:cubicBezTo>
                  <a:cubicBezTo>
                    <a:pt x="383263" y="325925"/>
                    <a:pt x="385031" y="316354"/>
                    <a:pt x="389299" y="307818"/>
                  </a:cubicBezTo>
                  <a:cubicBezTo>
                    <a:pt x="394165" y="298086"/>
                    <a:pt x="407406" y="291539"/>
                    <a:pt x="407406" y="280658"/>
                  </a:cubicBezTo>
                  <a:cubicBezTo>
                    <a:pt x="407406" y="244889"/>
                    <a:pt x="387933" y="219240"/>
                    <a:pt x="362138" y="199177"/>
                  </a:cubicBezTo>
                  <a:cubicBezTo>
                    <a:pt x="315441" y="162857"/>
                    <a:pt x="321637" y="167570"/>
                    <a:pt x="280657" y="153909"/>
                  </a:cubicBezTo>
                  <a:cubicBezTo>
                    <a:pt x="271604" y="144856"/>
                    <a:pt x="264689" y="132967"/>
                    <a:pt x="253497" y="126749"/>
                  </a:cubicBezTo>
                  <a:cubicBezTo>
                    <a:pt x="236812" y="117480"/>
                    <a:pt x="217283" y="114678"/>
                    <a:pt x="199176" y="108642"/>
                  </a:cubicBezTo>
                  <a:lnTo>
                    <a:pt x="172016" y="99588"/>
                  </a:lnTo>
                  <a:lnTo>
                    <a:pt x="144855" y="90535"/>
                  </a:lnTo>
                  <a:lnTo>
                    <a:pt x="117695" y="81481"/>
                  </a:lnTo>
                  <a:cubicBezTo>
                    <a:pt x="108642" y="72428"/>
                    <a:pt x="101727" y="60539"/>
                    <a:pt x="90535" y="54321"/>
                  </a:cubicBezTo>
                  <a:cubicBezTo>
                    <a:pt x="50197" y="31911"/>
                    <a:pt x="38239" y="47293"/>
                    <a:pt x="9053" y="18107"/>
                  </a:cubicBezTo>
                  <a:cubicBezTo>
                    <a:pt x="4281" y="13335"/>
                    <a:pt x="3018" y="6036"/>
                    <a:pt x="0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8030424" y="3286408"/>
              <a:ext cx="747681" cy="715224"/>
            </a:xfrm>
            <a:custGeom>
              <a:avLst/>
              <a:gdLst>
                <a:gd name="connsiteX0" fmla="*/ 841972 w 841972"/>
                <a:gd name="connsiteY0" fmla="*/ 697117 h 697117"/>
                <a:gd name="connsiteX1" fmla="*/ 733330 w 841972"/>
                <a:gd name="connsiteY1" fmla="*/ 679010 h 697117"/>
                <a:gd name="connsiteX2" fmla="*/ 697117 w 841972"/>
                <a:gd name="connsiteY2" fmla="*/ 669956 h 697117"/>
                <a:gd name="connsiteX3" fmla="*/ 452673 w 841972"/>
                <a:gd name="connsiteY3" fmla="*/ 651849 h 697117"/>
                <a:gd name="connsiteX4" fmla="*/ 380245 w 841972"/>
                <a:gd name="connsiteY4" fmla="*/ 633742 h 697117"/>
                <a:gd name="connsiteX5" fmla="*/ 289711 w 841972"/>
                <a:gd name="connsiteY5" fmla="*/ 606582 h 697117"/>
                <a:gd name="connsiteX6" fmla="*/ 226336 w 841972"/>
                <a:gd name="connsiteY6" fmla="*/ 579422 h 697117"/>
                <a:gd name="connsiteX7" fmla="*/ 172016 w 841972"/>
                <a:gd name="connsiteY7" fmla="*/ 534154 h 697117"/>
                <a:gd name="connsiteX8" fmla="*/ 126748 w 841972"/>
                <a:gd name="connsiteY8" fmla="*/ 488887 h 697117"/>
                <a:gd name="connsiteX9" fmla="*/ 99588 w 841972"/>
                <a:gd name="connsiteY9" fmla="*/ 434566 h 697117"/>
                <a:gd name="connsiteX10" fmla="*/ 72427 w 841972"/>
                <a:gd name="connsiteY10" fmla="*/ 344032 h 697117"/>
                <a:gd name="connsiteX11" fmla="*/ 63374 w 841972"/>
                <a:gd name="connsiteY11" fmla="*/ 316871 h 697117"/>
                <a:gd name="connsiteX12" fmla="*/ 45267 w 841972"/>
                <a:gd name="connsiteY12" fmla="*/ 181069 h 697117"/>
                <a:gd name="connsiteX13" fmla="*/ 27160 w 841972"/>
                <a:gd name="connsiteY13" fmla="*/ 72428 h 697117"/>
                <a:gd name="connsiteX14" fmla="*/ 0 w 841972"/>
                <a:gd name="connsiteY14" fmla="*/ 0 h 69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1972" h="697117">
                  <a:moveTo>
                    <a:pt x="841972" y="697117"/>
                  </a:moveTo>
                  <a:cubicBezTo>
                    <a:pt x="789086" y="689561"/>
                    <a:pt x="780975" y="689598"/>
                    <a:pt x="733330" y="679010"/>
                  </a:cubicBezTo>
                  <a:cubicBezTo>
                    <a:pt x="721184" y="676311"/>
                    <a:pt x="709450" y="671600"/>
                    <a:pt x="697117" y="669956"/>
                  </a:cubicBezTo>
                  <a:cubicBezTo>
                    <a:pt x="637868" y="662056"/>
                    <a:pt x="502319" y="654952"/>
                    <a:pt x="452673" y="651849"/>
                  </a:cubicBezTo>
                  <a:lnTo>
                    <a:pt x="380245" y="633742"/>
                  </a:lnTo>
                  <a:cubicBezTo>
                    <a:pt x="354250" y="627243"/>
                    <a:pt x="311758" y="617605"/>
                    <a:pt x="289711" y="606582"/>
                  </a:cubicBezTo>
                  <a:cubicBezTo>
                    <a:pt x="244961" y="584207"/>
                    <a:pt x="266301" y="592743"/>
                    <a:pt x="226336" y="579422"/>
                  </a:cubicBezTo>
                  <a:cubicBezTo>
                    <a:pt x="199629" y="561617"/>
                    <a:pt x="193801" y="560296"/>
                    <a:pt x="172016" y="534154"/>
                  </a:cubicBezTo>
                  <a:cubicBezTo>
                    <a:pt x="134295" y="488889"/>
                    <a:pt x="176541" y="522081"/>
                    <a:pt x="126748" y="488887"/>
                  </a:cubicBezTo>
                  <a:cubicBezTo>
                    <a:pt x="93734" y="389843"/>
                    <a:pt x="146385" y="539861"/>
                    <a:pt x="99588" y="434566"/>
                  </a:cubicBezTo>
                  <a:cubicBezTo>
                    <a:pt x="82380" y="395849"/>
                    <a:pt x="82959" y="380894"/>
                    <a:pt x="72427" y="344032"/>
                  </a:cubicBezTo>
                  <a:cubicBezTo>
                    <a:pt x="69805" y="334856"/>
                    <a:pt x="66392" y="325925"/>
                    <a:pt x="63374" y="316871"/>
                  </a:cubicBezTo>
                  <a:cubicBezTo>
                    <a:pt x="48241" y="165534"/>
                    <a:pt x="62577" y="279158"/>
                    <a:pt x="45267" y="181069"/>
                  </a:cubicBezTo>
                  <a:cubicBezTo>
                    <a:pt x="38887" y="144914"/>
                    <a:pt x="38770" y="107257"/>
                    <a:pt x="27160" y="72428"/>
                  </a:cubicBezTo>
                  <a:cubicBezTo>
                    <a:pt x="6919" y="11705"/>
                    <a:pt x="17588" y="35179"/>
                    <a:pt x="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148935" y="5960761"/>
            <a:ext cx="8186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err="1" smtClean="0">
                <a:solidFill>
                  <a:schemeClr val="bg1">
                    <a:lumMod val="65000"/>
                  </a:schemeClr>
                </a:solidFill>
              </a:rPr>
              <a:t>Hanáček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, Nagy, </a:t>
            </a:r>
            <a:r>
              <a:rPr lang="en-GB" sz="1400" i="1" dirty="0" err="1" smtClean="0">
                <a:solidFill>
                  <a:schemeClr val="bg1">
                    <a:lumMod val="65000"/>
                  </a:schemeClr>
                </a:solidFill>
              </a:rPr>
              <a:t>Pecho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Power Consumption of Hardware Cryptography Platform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for Wireless Sensor, IEEE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CS, 2009, s. 6, ISBN 978-0-7695-3914-0</a:t>
            </a:r>
          </a:p>
        </p:txBody>
      </p:sp>
    </p:spTree>
    <p:extLst>
      <p:ext uri="{BB962C8B-B14F-4D97-AF65-F5344CB8AC3E}">
        <p14:creationId xmlns:p14="http://schemas.microsoft.com/office/powerpoint/2010/main" val="38634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Performance with cryptographic smartcard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Total time = T(</a:t>
            </a:r>
            <a:r>
              <a:rPr lang="en-GB" sz="2400" dirty="0" err="1" smtClean="0"/>
              <a:t>dataIn</a:t>
            </a:r>
            <a:r>
              <a:rPr lang="en-GB" sz="2400" dirty="0" smtClean="0"/>
              <a:t>) + T(operation) + T(</a:t>
            </a:r>
            <a:r>
              <a:rPr lang="en-GB" sz="2400" dirty="0" err="1" smtClean="0"/>
              <a:t>dataOut</a:t>
            </a:r>
            <a:r>
              <a:rPr lang="en-GB" sz="2400" dirty="0" smtClean="0"/>
              <a:t>) </a:t>
            </a:r>
          </a:p>
          <a:p>
            <a:r>
              <a:rPr lang="en-GB" sz="2400" dirty="0" smtClean="0"/>
              <a:t>Experiment: </a:t>
            </a:r>
            <a:r>
              <a:rPr lang="en-GB" sz="2400" dirty="0" err="1" smtClean="0"/>
              <a:t>MICAz</a:t>
            </a:r>
            <a:r>
              <a:rPr lang="en-GB" sz="2400" dirty="0" smtClean="0"/>
              <a:t> (ATmega128L), </a:t>
            </a:r>
            <a:r>
              <a:rPr lang="en-GB" sz="2400" dirty="0" err="1" smtClean="0"/>
              <a:t>GemXpresso</a:t>
            </a:r>
            <a:r>
              <a:rPr lang="en-GB" sz="2400" dirty="0" smtClean="0"/>
              <a:t> R4</a:t>
            </a:r>
          </a:p>
          <a:p>
            <a:r>
              <a:rPr lang="en-GB" sz="2400" dirty="0" smtClean="0"/>
              <a:t>Performance for RSA-1024b</a:t>
            </a:r>
          </a:p>
          <a:p>
            <a:pPr lvl="1"/>
            <a:r>
              <a:rPr lang="en-GB" sz="2000" dirty="0" smtClean="0"/>
              <a:t>30x faster (750ms), 27x more energy efficient (27mW)</a:t>
            </a:r>
          </a:p>
          <a:p>
            <a:r>
              <a:rPr lang="en-GB" sz="2400" dirty="0"/>
              <a:t>Performance for </a:t>
            </a:r>
            <a:r>
              <a:rPr lang="en-GB" sz="2400" dirty="0" smtClean="0"/>
              <a:t>RSA-2048b</a:t>
            </a:r>
            <a:endParaRPr lang="en-GB" sz="2400" dirty="0"/>
          </a:p>
          <a:p>
            <a:pPr lvl="1"/>
            <a:r>
              <a:rPr lang="en-GB" sz="2000" dirty="0" smtClean="0"/>
              <a:t>88x </a:t>
            </a:r>
            <a:r>
              <a:rPr lang="en-GB" sz="2000" dirty="0"/>
              <a:t>faster </a:t>
            </a:r>
            <a:r>
              <a:rPr lang="en-GB" sz="2000" dirty="0" smtClean="0"/>
              <a:t>(1900ms</a:t>
            </a:r>
            <a:r>
              <a:rPr lang="en-GB" sz="2000" dirty="0"/>
              <a:t>), </a:t>
            </a:r>
            <a:r>
              <a:rPr lang="en-GB" sz="2000" dirty="0" smtClean="0"/>
              <a:t>70x </a:t>
            </a:r>
            <a:r>
              <a:rPr lang="en-GB" sz="2000" dirty="0"/>
              <a:t>more energy efficient </a:t>
            </a:r>
            <a:r>
              <a:rPr lang="en-GB" sz="2000" dirty="0" smtClean="0"/>
              <a:t>(79mW)</a:t>
            </a:r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7322337" y="2223553"/>
            <a:ext cx="1872228" cy="2255757"/>
            <a:chOff x="6828805" y="1834010"/>
            <a:chExt cx="2347653" cy="271254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805" y="1834010"/>
              <a:ext cx="2000250" cy="2286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2"/>
            <a:stretch/>
          </p:blipFill>
          <p:spPr>
            <a:xfrm>
              <a:off x="7984368" y="3501008"/>
              <a:ext cx="1192090" cy="1045551"/>
            </a:xfrm>
            <a:prstGeom prst="rect">
              <a:avLst/>
            </a:prstGeom>
          </p:spPr>
        </p:pic>
        <p:sp>
          <p:nvSpPr>
            <p:cNvPr id="11" name="Volný tvar 10"/>
            <p:cNvSpPr/>
            <p:nvPr/>
          </p:nvSpPr>
          <p:spPr>
            <a:xfrm>
              <a:off x="7649703" y="3367889"/>
              <a:ext cx="706646" cy="633743"/>
            </a:xfrm>
            <a:custGeom>
              <a:avLst/>
              <a:gdLst>
                <a:gd name="connsiteX0" fmla="*/ 706646 w 706646"/>
                <a:gd name="connsiteY0" fmla="*/ 624689 h 633743"/>
                <a:gd name="connsiteX1" fmla="*/ 308293 w 706646"/>
                <a:gd name="connsiteY1" fmla="*/ 633743 h 633743"/>
                <a:gd name="connsiteX2" fmla="*/ 127224 w 706646"/>
                <a:gd name="connsiteY2" fmla="*/ 615636 h 633743"/>
                <a:gd name="connsiteX3" fmla="*/ 72903 w 706646"/>
                <a:gd name="connsiteY3" fmla="*/ 570368 h 633743"/>
                <a:gd name="connsiteX4" fmla="*/ 18582 w 706646"/>
                <a:gd name="connsiteY4" fmla="*/ 525101 h 633743"/>
                <a:gd name="connsiteX5" fmla="*/ 475 w 706646"/>
                <a:gd name="connsiteY5" fmla="*/ 488887 h 633743"/>
                <a:gd name="connsiteX6" fmla="*/ 9529 w 706646"/>
                <a:gd name="connsiteY6" fmla="*/ 416460 h 633743"/>
                <a:gd name="connsiteX7" fmla="*/ 27636 w 706646"/>
                <a:gd name="connsiteY7" fmla="*/ 389299 h 633743"/>
                <a:gd name="connsiteX8" fmla="*/ 45743 w 706646"/>
                <a:gd name="connsiteY8" fmla="*/ 353085 h 633743"/>
                <a:gd name="connsiteX9" fmla="*/ 63849 w 706646"/>
                <a:gd name="connsiteY9" fmla="*/ 325925 h 633743"/>
                <a:gd name="connsiteX10" fmla="*/ 109117 w 706646"/>
                <a:gd name="connsiteY10" fmla="*/ 262551 h 633743"/>
                <a:gd name="connsiteX11" fmla="*/ 145331 w 706646"/>
                <a:gd name="connsiteY11" fmla="*/ 217283 h 633743"/>
                <a:gd name="connsiteX12" fmla="*/ 181545 w 706646"/>
                <a:gd name="connsiteY12" fmla="*/ 162962 h 633743"/>
                <a:gd name="connsiteX13" fmla="*/ 208705 w 706646"/>
                <a:gd name="connsiteY13" fmla="*/ 135802 h 633743"/>
                <a:gd name="connsiteX14" fmla="*/ 244919 w 706646"/>
                <a:gd name="connsiteY14" fmla="*/ 81481 h 633743"/>
                <a:gd name="connsiteX15" fmla="*/ 244919 w 706646"/>
                <a:gd name="connsiteY15" fmla="*/ 0 h 6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6646" h="633743">
                  <a:moveTo>
                    <a:pt x="706646" y="624689"/>
                  </a:moveTo>
                  <a:cubicBezTo>
                    <a:pt x="573862" y="627707"/>
                    <a:pt x="441112" y="633743"/>
                    <a:pt x="308293" y="633743"/>
                  </a:cubicBezTo>
                  <a:cubicBezTo>
                    <a:pt x="190342" y="633743"/>
                    <a:pt x="200259" y="633894"/>
                    <a:pt x="127224" y="615636"/>
                  </a:cubicBezTo>
                  <a:cubicBezTo>
                    <a:pt x="47873" y="536285"/>
                    <a:pt x="148530" y="633391"/>
                    <a:pt x="72903" y="570368"/>
                  </a:cubicBezTo>
                  <a:cubicBezTo>
                    <a:pt x="3200" y="512282"/>
                    <a:pt x="86013" y="570054"/>
                    <a:pt x="18582" y="525101"/>
                  </a:cubicBezTo>
                  <a:cubicBezTo>
                    <a:pt x="12546" y="513030"/>
                    <a:pt x="1596" y="502337"/>
                    <a:pt x="475" y="488887"/>
                  </a:cubicBezTo>
                  <a:cubicBezTo>
                    <a:pt x="-1545" y="464641"/>
                    <a:pt x="3127" y="439933"/>
                    <a:pt x="9529" y="416460"/>
                  </a:cubicBezTo>
                  <a:cubicBezTo>
                    <a:pt x="12392" y="405962"/>
                    <a:pt x="22237" y="398746"/>
                    <a:pt x="27636" y="389299"/>
                  </a:cubicBezTo>
                  <a:cubicBezTo>
                    <a:pt x="34332" y="377581"/>
                    <a:pt x="39047" y="364803"/>
                    <a:pt x="45743" y="353085"/>
                  </a:cubicBezTo>
                  <a:cubicBezTo>
                    <a:pt x="51141" y="343638"/>
                    <a:pt x="58451" y="335372"/>
                    <a:pt x="63849" y="325925"/>
                  </a:cubicBezTo>
                  <a:cubicBezTo>
                    <a:pt x="95624" y="270317"/>
                    <a:pt x="64878" y="306789"/>
                    <a:pt x="109117" y="262551"/>
                  </a:cubicBezTo>
                  <a:cubicBezTo>
                    <a:pt x="129504" y="201387"/>
                    <a:pt x="101230" y="267684"/>
                    <a:pt x="145331" y="217283"/>
                  </a:cubicBezTo>
                  <a:cubicBezTo>
                    <a:pt x="159661" y="200906"/>
                    <a:pt x="166157" y="178350"/>
                    <a:pt x="181545" y="162962"/>
                  </a:cubicBezTo>
                  <a:cubicBezTo>
                    <a:pt x="190598" y="153909"/>
                    <a:pt x="200845" y="145908"/>
                    <a:pt x="208705" y="135802"/>
                  </a:cubicBezTo>
                  <a:cubicBezTo>
                    <a:pt x="222066" y="118624"/>
                    <a:pt x="244919" y="81481"/>
                    <a:pt x="244919" y="81481"/>
                  </a:cubicBezTo>
                  <a:cubicBezTo>
                    <a:pt x="234911" y="11427"/>
                    <a:pt x="226321" y="37193"/>
                    <a:pt x="244919" y="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8175279" y="3132499"/>
              <a:ext cx="743173" cy="488887"/>
            </a:xfrm>
            <a:custGeom>
              <a:avLst/>
              <a:gdLst>
                <a:gd name="connsiteX0" fmla="*/ 579422 w 807136"/>
                <a:gd name="connsiteY0" fmla="*/ 561315 h 561315"/>
                <a:gd name="connsiteX1" fmla="*/ 715224 w 807136"/>
                <a:gd name="connsiteY1" fmla="*/ 443620 h 561315"/>
                <a:gd name="connsiteX2" fmla="*/ 742384 w 807136"/>
                <a:gd name="connsiteY2" fmla="*/ 416459 h 561315"/>
                <a:gd name="connsiteX3" fmla="*/ 778598 w 807136"/>
                <a:gd name="connsiteY3" fmla="*/ 362139 h 561315"/>
                <a:gd name="connsiteX4" fmla="*/ 796705 w 807136"/>
                <a:gd name="connsiteY4" fmla="*/ 334978 h 561315"/>
                <a:gd name="connsiteX5" fmla="*/ 796705 w 807136"/>
                <a:gd name="connsiteY5" fmla="*/ 217283 h 561315"/>
                <a:gd name="connsiteX6" fmla="*/ 787652 w 807136"/>
                <a:gd name="connsiteY6" fmla="*/ 190123 h 561315"/>
                <a:gd name="connsiteX7" fmla="*/ 679010 w 807136"/>
                <a:gd name="connsiteY7" fmla="*/ 108642 h 561315"/>
                <a:gd name="connsiteX8" fmla="*/ 633743 w 807136"/>
                <a:gd name="connsiteY8" fmla="*/ 90535 h 561315"/>
                <a:gd name="connsiteX9" fmla="*/ 606582 w 807136"/>
                <a:gd name="connsiteY9" fmla="*/ 72428 h 561315"/>
                <a:gd name="connsiteX10" fmla="*/ 570369 w 807136"/>
                <a:gd name="connsiteY10" fmla="*/ 63374 h 561315"/>
                <a:gd name="connsiteX11" fmla="*/ 452673 w 807136"/>
                <a:gd name="connsiteY11" fmla="*/ 36214 h 561315"/>
                <a:gd name="connsiteX12" fmla="*/ 307818 w 807136"/>
                <a:gd name="connsiteY12" fmla="*/ 27160 h 561315"/>
                <a:gd name="connsiteX13" fmla="*/ 54321 w 807136"/>
                <a:gd name="connsiteY13" fmla="*/ 18107 h 561315"/>
                <a:gd name="connsiteX14" fmla="*/ 0 w 807136"/>
                <a:gd name="connsiteY14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7136" h="561315">
                  <a:moveTo>
                    <a:pt x="579422" y="561315"/>
                  </a:moveTo>
                  <a:cubicBezTo>
                    <a:pt x="681110" y="482224"/>
                    <a:pt x="636577" y="522268"/>
                    <a:pt x="715224" y="443620"/>
                  </a:cubicBezTo>
                  <a:cubicBezTo>
                    <a:pt x="724277" y="434566"/>
                    <a:pt x="735282" y="427112"/>
                    <a:pt x="742384" y="416459"/>
                  </a:cubicBezTo>
                  <a:lnTo>
                    <a:pt x="778598" y="362139"/>
                  </a:lnTo>
                  <a:lnTo>
                    <a:pt x="796705" y="334978"/>
                  </a:lnTo>
                  <a:cubicBezTo>
                    <a:pt x="810963" y="277949"/>
                    <a:pt x="810261" y="298619"/>
                    <a:pt x="796705" y="217283"/>
                  </a:cubicBezTo>
                  <a:cubicBezTo>
                    <a:pt x="795136" y="207870"/>
                    <a:pt x="793199" y="197888"/>
                    <a:pt x="787652" y="190123"/>
                  </a:cubicBezTo>
                  <a:cubicBezTo>
                    <a:pt x="765569" y="159207"/>
                    <a:pt x="708775" y="120548"/>
                    <a:pt x="679010" y="108642"/>
                  </a:cubicBezTo>
                  <a:cubicBezTo>
                    <a:pt x="663921" y="102606"/>
                    <a:pt x="648279" y="97803"/>
                    <a:pt x="633743" y="90535"/>
                  </a:cubicBezTo>
                  <a:cubicBezTo>
                    <a:pt x="624011" y="85669"/>
                    <a:pt x="616583" y="76714"/>
                    <a:pt x="606582" y="72428"/>
                  </a:cubicBezTo>
                  <a:cubicBezTo>
                    <a:pt x="595146" y="67527"/>
                    <a:pt x="582287" y="66949"/>
                    <a:pt x="570369" y="63374"/>
                  </a:cubicBezTo>
                  <a:cubicBezTo>
                    <a:pt x="503444" y="43296"/>
                    <a:pt x="526400" y="42625"/>
                    <a:pt x="452673" y="36214"/>
                  </a:cubicBezTo>
                  <a:cubicBezTo>
                    <a:pt x="404476" y="32023"/>
                    <a:pt x="356147" y="29357"/>
                    <a:pt x="307818" y="27160"/>
                  </a:cubicBezTo>
                  <a:lnTo>
                    <a:pt x="54321" y="18107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8130012" y="3195873"/>
              <a:ext cx="407406" cy="425513"/>
            </a:xfrm>
            <a:custGeom>
              <a:avLst/>
              <a:gdLst>
                <a:gd name="connsiteX0" fmla="*/ 298764 w 407406"/>
                <a:gd name="connsiteY0" fmla="*/ 425513 h 425513"/>
                <a:gd name="connsiteX1" fmla="*/ 334978 w 407406"/>
                <a:gd name="connsiteY1" fmla="*/ 380246 h 425513"/>
                <a:gd name="connsiteX2" fmla="*/ 353085 w 407406"/>
                <a:gd name="connsiteY2" fmla="*/ 353085 h 425513"/>
                <a:gd name="connsiteX3" fmla="*/ 380245 w 407406"/>
                <a:gd name="connsiteY3" fmla="*/ 334978 h 425513"/>
                <a:gd name="connsiteX4" fmla="*/ 389299 w 407406"/>
                <a:gd name="connsiteY4" fmla="*/ 307818 h 425513"/>
                <a:gd name="connsiteX5" fmla="*/ 407406 w 407406"/>
                <a:gd name="connsiteY5" fmla="*/ 280658 h 425513"/>
                <a:gd name="connsiteX6" fmla="*/ 362138 w 407406"/>
                <a:gd name="connsiteY6" fmla="*/ 199177 h 425513"/>
                <a:gd name="connsiteX7" fmla="*/ 280657 w 407406"/>
                <a:gd name="connsiteY7" fmla="*/ 153909 h 425513"/>
                <a:gd name="connsiteX8" fmla="*/ 253497 w 407406"/>
                <a:gd name="connsiteY8" fmla="*/ 126749 h 425513"/>
                <a:gd name="connsiteX9" fmla="*/ 199176 w 407406"/>
                <a:gd name="connsiteY9" fmla="*/ 108642 h 425513"/>
                <a:gd name="connsiteX10" fmla="*/ 172016 w 407406"/>
                <a:gd name="connsiteY10" fmla="*/ 99588 h 425513"/>
                <a:gd name="connsiteX11" fmla="*/ 144855 w 407406"/>
                <a:gd name="connsiteY11" fmla="*/ 90535 h 425513"/>
                <a:gd name="connsiteX12" fmla="*/ 117695 w 407406"/>
                <a:gd name="connsiteY12" fmla="*/ 81481 h 425513"/>
                <a:gd name="connsiteX13" fmla="*/ 90535 w 407406"/>
                <a:gd name="connsiteY13" fmla="*/ 54321 h 425513"/>
                <a:gd name="connsiteX14" fmla="*/ 9053 w 407406"/>
                <a:gd name="connsiteY14" fmla="*/ 18107 h 425513"/>
                <a:gd name="connsiteX15" fmla="*/ 0 w 407406"/>
                <a:gd name="connsiteY15" fmla="*/ 0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7406" h="425513">
                  <a:moveTo>
                    <a:pt x="298764" y="425513"/>
                  </a:moveTo>
                  <a:cubicBezTo>
                    <a:pt x="310835" y="410424"/>
                    <a:pt x="323384" y="395705"/>
                    <a:pt x="334978" y="380246"/>
                  </a:cubicBezTo>
                  <a:cubicBezTo>
                    <a:pt x="341507" y="371541"/>
                    <a:pt x="345391" y="360779"/>
                    <a:pt x="353085" y="353085"/>
                  </a:cubicBezTo>
                  <a:cubicBezTo>
                    <a:pt x="360779" y="345391"/>
                    <a:pt x="371192" y="341014"/>
                    <a:pt x="380245" y="334978"/>
                  </a:cubicBezTo>
                  <a:cubicBezTo>
                    <a:pt x="383263" y="325925"/>
                    <a:pt x="385031" y="316354"/>
                    <a:pt x="389299" y="307818"/>
                  </a:cubicBezTo>
                  <a:cubicBezTo>
                    <a:pt x="394165" y="298086"/>
                    <a:pt x="407406" y="291539"/>
                    <a:pt x="407406" y="280658"/>
                  </a:cubicBezTo>
                  <a:cubicBezTo>
                    <a:pt x="407406" y="244889"/>
                    <a:pt x="387933" y="219240"/>
                    <a:pt x="362138" y="199177"/>
                  </a:cubicBezTo>
                  <a:cubicBezTo>
                    <a:pt x="315441" y="162857"/>
                    <a:pt x="321637" y="167570"/>
                    <a:pt x="280657" y="153909"/>
                  </a:cubicBezTo>
                  <a:cubicBezTo>
                    <a:pt x="271604" y="144856"/>
                    <a:pt x="264689" y="132967"/>
                    <a:pt x="253497" y="126749"/>
                  </a:cubicBezTo>
                  <a:cubicBezTo>
                    <a:pt x="236812" y="117480"/>
                    <a:pt x="217283" y="114678"/>
                    <a:pt x="199176" y="108642"/>
                  </a:cubicBezTo>
                  <a:lnTo>
                    <a:pt x="172016" y="99588"/>
                  </a:lnTo>
                  <a:lnTo>
                    <a:pt x="144855" y="90535"/>
                  </a:lnTo>
                  <a:lnTo>
                    <a:pt x="117695" y="81481"/>
                  </a:lnTo>
                  <a:cubicBezTo>
                    <a:pt x="108642" y="72428"/>
                    <a:pt x="101727" y="60539"/>
                    <a:pt x="90535" y="54321"/>
                  </a:cubicBezTo>
                  <a:cubicBezTo>
                    <a:pt x="50197" y="31911"/>
                    <a:pt x="38239" y="47293"/>
                    <a:pt x="9053" y="18107"/>
                  </a:cubicBezTo>
                  <a:cubicBezTo>
                    <a:pt x="4281" y="13335"/>
                    <a:pt x="3018" y="6036"/>
                    <a:pt x="0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8030424" y="3286408"/>
              <a:ext cx="747681" cy="715224"/>
            </a:xfrm>
            <a:custGeom>
              <a:avLst/>
              <a:gdLst>
                <a:gd name="connsiteX0" fmla="*/ 841972 w 841972"/>
                <a:gd name="connsiteY0" fmla="*/ 697117 h 697117"/>
                <a:gd name="connsiteX1" fmla="*/ 733330 w 841972"/>
                <a:gd name="connsiteY1" fmla="*/ 679010 h 697117"/>
                <a:gd name="connsiteX2" fmla="*/ 697117 w 841972"/>
                <a:gd name="connsiteY2" fmla="*/ 669956 h 697117"/>
                <a:gd name="connsiteX3" fmla="*/ 452673 w 841972"/>
                <a:gd name="connsiteY3" fmla="*/ 651849 h 697117"/>
                <a:gd name="connsiteX4" fmla="*/ 380245 w 841972"/>
                <a:gd name="connsiteY4" fmla="*/ 633742 h 697117"/>
                <a:gd name="connsiteX5" fmla="*/ 289711 w 841972"/>
                <a:gd name="connsiteY5" fmla="*/ 606582 h 697117"/>
                <a:gd name="connsiteX6" fmla="*/ 226336 w 841972"/>
                <a:gd name="connsiteY6" fmla="*/ 579422 h 697117"/>
                <a:gd name="connsiteX7" fmla="*/ 172016 w 841972"/>
                <a:gd name="connsiteY7" fmla="*/ 534154 h 697117"/>
                <a:gd name="connsiteX8" fmla="*/ 126748 w 841972"/>
                <a:gd name="connsiteY8" fmla="*/ 488887 h 697117"/>
                <a:gd name="connsiteX9" fmla="*/ 99588 w 841972"/>
                <a:gd name="connsiteY9" fmla="*/ 434566 h 697117"/>
                <a:gd name="connsiteX10" fmla="*/ 72427 w 841972"/>
                <a:gd name="connsiteY10" fmla="*/ 344032 h 697117"/>
                <a:gd name="connsiteX11" fmla="*/ 63374 w 841972"/>
                <a:gd name="connsiteY11" fmla="*/ 316871 h 697117"/>
                <a:gd name="connsiteX12" fmla="*/ 45267 w 841972"/>
                <a:gd name="connsiteY12" fmla="*/ 181069 h 697117"/>
                <a:gd name="connsiteX13" fmla="*/ 27160 w 841972"/>
                <a:gd name="connsiteY13" fmla="*/ 72428 h 697117"/>
                <a:gd name="connsiteX14" fmla="*/ 0 w 841972"/>
                <a:gd name="connsiteY14" fmla="*/ 0 h 69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1972" h="697117">
                  <a:moveTo>
                    <a:pt x="841972" y="697117"/>
                  </a:moveTo>
                  <a:cubicBezTo>
                    <a:pt x="789086" y="689561"/>
                    <a:pt x="780975" y="689598"/>
                    <a:pt x="733330" y="679010"/>
                  </a:cubicBezTo>
                  <a:cubicBezTo>
                    <a:pt x="721184" y="676311"/>
                    <a:pt x="709450" y="671600"/>
                    <a:pt x="697117" y="669956"/>
                  </a:cubicBezTo>
                  <a:cubicBezTo>
                    <a:pt x="637868" y="662056"/>
                    <a:pt x="502319" y="654952"/>
                    <a:pt x="452673" y="651849"/>
                  </a:cubicBezTo>
                  <a:lnTo>
                    <a:pt x="380245" y="633742"/>
                  </a:lnTo>
                  <a:cubicBezTo>
                    <a:pt x="354250" y="627243"/>
                    <a:pt x="311758" y="617605"/>
                    <a:pt x="289711" y="606582"/>
                  </a:cubicBezTo>
                  <a:cubicBezTo>
                    <a:pt x="244961" y="584207"/>
                    <a:pt x="266301" y="592743"/>
                    <a:pt x="226336" y="579422"/>
                  </a:cubicBezTo>
                  <a:cubicBezTo>
                    <a:pt x="199629" y="561617"/>
                    <a:pt x="193801" y="560296"/>
                    <a:pt x="172016" y="534154"/>
                  </a:cubicBezTo>
                  <a:cubicBezTo>
                    <a:pt x="134295" y="488889"/>
                    <a:pt x="176541" y="522081"/>
                    <a:pt x="126748" y="488887"/>
                  </a:cubicBezTo>
                  <a:cubicBezTo>
                    <a:pt x="93734" y="389843"/>
                    <a:pt x="146385" y="539861"/>
                    <a:pt x="99588" y="434566"/>
                  </a:cubicBezTo>
                  <a:cubicBezTo>
                    <a:pt x="82380" y="395849"/>
                    <a:pt x="82959" y="380894"/>
                    <a:pt x="72427" y="344032"/>
                  </a:cubicBezTo>
                  <a:cubicBezTo>
                    <a:pt x="69805" y="334856"/>
                    <a:pt x="66392" y="325925"/>
                    <a:pt x="63374" y="316871"/>
                  </a:cubicBezTo>
                  <a:cubicBezTo>
                    <a:pt x="48241" y="165534"/>
                    <a:pt x="62577" y="279158"/>
                    <a:pt x="45267" y="181069"/>
                  </a:cubicBezTo>
                  <a:cubicBezTo>
                    <a:pt x="38887" y="144914"/>
                    <a:pt x="38770" y="107257"/>
                    <a:pt x="27160" y="72428"/>
                  </a:cubicBezTo>
                  <a:cubicBezTo>
                    <a:pt x="6919" y="11705"/>
                    <a:pt x="17588" y="35179"/>
                    <a:pt x="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>
          <a:xfrm>
            <a:off x="-16908" y="4301054"/>
            <a:ext cx="8448811" cy="2026786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140421" y="6311718"/>
            <a:ext cx="81543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err="1" smtClean="0">
                <a:solidFill>
                  <a:schemeClr val="bg1">
                    <a:lumMod val="65000"/>
                  </a:schemeClr>
                </a:solidFill>
              </a:rPr>
              <a:t>Hanáček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, Nagy, </a:t>
            </a:r>
            <a:r>
              <a:rPr lang="en-GB" sz="1400" i="1" dirty="0" err="1" smtClean="0">
                <a:solidFill>
                  <a:schemeClr val="bg1">
                    <a:lumMod val="65000"/>
                  </a:schemeClr>
                </a:solidFill>
              </a:rPr>
              <a:t>Pecho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Power Consumption of Hardware Cryptography Platform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for Wireless Sensor, IEEE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CS, 2009, s. 6, ISBN 978-0-7695-3914-0</a:t>
            </a:r>
          </a:p>
        </p:txBody>
      </p:sp>
    </p:spTree>
    <p:extLst>
      <p:ext uri="{BB962C8B-B14F-4D97-AF65-F5344CB8AC3E}">
        <p14:creationId xmlns:p14="http://schemas.microsoft.com/office/powerpoint/2010/main" val="8061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with newer cards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Even faster with current cards and faster UART</a:t>
            </a:r>
          </a:p>
          <a:p>
            <a:pPr lvl="1"/>
            <a:r>
              <a:rPr lang="en-GB" sz="2400" dirty="0"/>
              <a:t>9600 baud </a:t>
            </a:r>
            <a:r>
              <a:rPr lang="en-GB" sz="2400" dirty="0">
                <a:sym typeface="Symbol" panose="05050102010706020507" pitchFamily="18" charset="2"/>
              </a:rPr>
              <a:t> 128000 baud =&gt; 12x faster </a:t>
            </a:r>
            <a:r>
              <a:rPr lang="en-GB" sz="2400" dirty="0" smtClean="0">
                <a:sym typeface="Symbol" panose="05050102010706020507" pitchFamily="18" charset="2"/>
              </a:rPr>
              <a:t>data I/O</a:t>
            </a:r>
            <a:endParaRPr lang="en-GB" sz="2400" dirty="0">
              <a:sym typeface="Symbol" panose="05050102010706020507" pitchFamily="18" charset="2"/>
            </a:endParaRPr>
          </a:p>
          <a:p>
            <a:r>
              <a:rPr lang="en-GB" sz="2800" dirty="0"/>
              <a:t>$2 </a:t>
            </a:r>
            <a:r>
              <a:rPr lang="en-GB" sz="2800" dirty="0" err="1"/>
              <a:t>Feitian</a:t>
            </a:r>
            <a:r>
              <a:rPr lang="en-GB" sz="2800" dirty="0"/>
              <a:t> A40 smart card (Infineon SLE78)</a:t>
            </a:r>
          </a:p>
          <a:p>
            <a:pPr lvl="1"/>
            <a:r>
              <a:rPr lang="en-GB" sz="2400" dirty="0" smtClean="0"/>
              <a:t>25ms per single RSA-1024b </a:t>
            </a:r>
            <a:r>
              <a:rPr lang="en-GB" sz="2400" dirty="0"/>
              <a:t>operation</a:t>
            </a:r>
            <a:endParaRPr lang="en-GB" sz="2400" dirty="0" smtClean="0"/>
          </a:p>
          <a:p>
            <a:pPr lvl="1"/>
            <a:r>
              <a:rPr lang="en-GB" sz="2400" dirty="0" smtClean="0"/>
              <a:t>150ms per single RSA-2048b operation</a:t>
            </a:r>
            <a:endParaRPr lang="en-GB" sz="2400" dirty="0"/>
          </a:p>
          <a:p>
            <a:r>
              <a:rPr lang="en-GB" sz="2800" dirty="0" smtClean="0">
                <a:sym typeface="Symbol" panose="05050102010706020507" pitchFamily="18" charset="2"/>
              </a:rPr>
              <a:t>Expected performance</a:t>
            </a:r>
          </a:p>
          <a:p>
            <a:pPr lvl="1"/>
            <a:r>
              <a:rPr lang="en-GB" sz="2400" dirty="0" smtClean="0">
                <a:sym typeface="Symbol" panose="05050102010706020507" pitchFamily="18" charset="2"/>
              </a:rPr>
              <a:t>below </a:t>
            </a:r>
            <a:r>
              <a:rPr lang="en-GB" sz="2400" dirty="0"/>
              <a:t>50ms </a:t>
            </a:r>
            <a:r>
              <a:rPr lang="en-GB" sz="2400" dirty="0" smtClean="0"/>
              <a:t>(440x </a:t>
            </a:r>
            <a:r>
              <a:rPr lang="en-GB" sz="2400" dirty="0"/>
              <a:t>faster</a:t>
            </a:r>
            <a:r>
              <a:rPr lang="en-GB" sz="2400" dirty="0" smtClean="0"/>
              <a:t>) </a:t>
            </a:r>
            <a:r>
              <a:rPr lang="en-GB" sz="2400" dirty="0"/>
              <a:t>for </a:t>
            </a:r>
            <a:r>
              <a:rPr lang="en-GB" sz="2400" dirty="0" smtClean="0"/>
              <a:t>RSA-1024 </a:t>
            </a:r>
          </a:p>
          <a:p>
            <a:pPr lvl="1"/>
            <a:r>
              <a:rPr lang="en-GB" sz="2400" dirty="0" smtClean="0">
                <a:sym typeface="Symbol" panose="05050102010706020507" pitchFamily="18" charset="2"/>
              </a:rPr>
              <a:t>below 20</a:t>
            </a:r>
            <a:r>
              <a:rPr lang="en-GB" sz="2400" dirty="0" smtClean="0"/>
              <a:t>0ms (</a:t>
            </a:r>
            <a:r>
              <a:rPr lang="en-GB" sz="2400" dirty="0"/>
              <a:t>900</a:t>
            </a:r>
            <a:r>
              <a:rPr lang="en-GB" sz="2400" dirty="0" smtClean="0"/>
              <a:t>x </a:t>
            </a:r>
            <a:r>
              <a:rPr lang="en-GB" sz="2400" dirty="0"/>
              <a:t>faster</a:t>
            </a:r>
            <a:r>
              <a:rPr lang="en-GB" sz="2400" dirty="0" smtClean="0"/>
              <a:t>) </a:t>
            </a:r>
            <a:r>
              <a:rPr lang="en-GB" sz="2400" dirty="0"/>
              <a:t>for </a:t>
            </a:r>
            <a:r>
              <a:rPr lang="en-GB" sz="2400" dirty="0" smtClean="0"/>
              <a:t>RSA-2048 </a:t>
            </a:r>
          </a:p>
          <a:p>
            <a:r>
              <a:rPr lang="en-GB" sz="2800" dirty="0" smtClean="0"/>
              <a:t>Even cheaper and efficient ASICs available…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8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\Obrazky\numobject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3281"/>
            <a:ext cx="8293536" cy="48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keys / engines can be stored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3238" y="1648637"/>
            <a:ext cx="8229600" cy="4149725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https://www.fi.muni.cz/~</a:t>
            </a:r>
            <a:r>
              <a:rPr lang="en-GB" dirty="0" smtClean="0">
                <a:hlinkClick r:id="rId3"/>
              </a:rPr>
              <a:t>xsvenda/jcalgtest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539552" y="2852936"/>
            <a:ext cx="8293536" cy="507253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39552" y="5817964"/>
            <a:ext cx="8293536" cy="507253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2252" y="4102472"/>
            <a:ext cx="8293536" cy="50725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5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Network lifetime</a:t>
            </a:r>
            <a:endParaRPr lang="en-US" alt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9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| PA197 Wireless sensor networks</a:t>
            </a:r>
            <a:endParaRPr lang="en-GB" altLang="cs-CZ"/>
          </a:p>
        </p:txBody>
      </p:sp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3203575" y="1628775"/>
            <a:ext cx="5761038" cy="28082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59" name="Rectangle 3"/>
          <p:cNvSpPr>
            <a:spLocks noChangeArrowheads="1"/>
          </p:cNvSpPr>
          <p:nvPr/>
        </p:nvSpPr>
        <p:spPr bwMode="auto">
          <a:xfrm>
            <a:off x="827088" y="1628775"/>
            <a:ext cx="2305050" cy="28082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0" name="Rectangle 4"/>
          <p:cNvSpPr>
            <a:spLocks noChangeArrowheads="1"/>
          </p:cNvSpPr>
          <p:nvPr/>
        </p:nvSpPr>
        <p:spPr bwMode="auto">
          <a:xfrm>
            <a:off x="0" y="1628775"/>
            <a:ext cx="755650" cy="4321175"/>
          </a:xfrm>
          <a:prstGeom prst="rect">
            <a:avLst/>
          </a:prstGeom>
          <a:solidFill>
            <a:srgbClr val="99CC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1" name="Line 5"/>
          <p:cNvSpPr>
            <a:spLocks noChangeShapeType="1"/>
          </p:cNvSpPr>
          <p:nvPr/>
        </p:nvSpPr>
        <p:spPr bwMode="auto">
          <a:xfrm flipH="1">
            <a:off x="179388" y="4043363"/>
            <a:ext cx="4176712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97063" name="Line 7"/>
          <p:cNvSpPr>
            <a:spLocks noChangeShapeType="1"/>
          </p:cNvSpPr>
          <p:nvPr/>
        </p:nvSpPr>
        <p:spPr bwMode="auto">
          <a:xfrm>
            <a:off x="5148263" y="4043363"/>
            <a:ext cx="35274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1197064" name="Group 8"/>
          <p:cNvGrpSpPr>
            <a:grpSpLocks/>
          </p:cNvGrpSpPr>
          <p:nvPr/>
        </p:nvGrpSpPr>
        <p:grpSpPr bwMode="auto">
          <a:xfrm>
            <a:off x="250825" y="3970338"/>
            <a:ext cx="2600325" cy="2447925"/>
            <a:chOff x="158" y="2501"/>
            <a:chExt cx="1638" cy="1542"/>
          </a:xfrm>
        </p:grpSpPr>
        <p:sp>
          <p:nvSpPr>
            <p:cNvPr id="1197065" name="Text Box 9"/>
            <p:cNvSpPr txBox="1">
              <a:spLocks noChangeArrowheads="1"/>
            </p:cNvSpPr>
            <p:nvPr/>
          </p:nvSpPr>
          <p:spPr bwMode="auto">
            <a:xfrm>
              <a:off x="417" y="3793"/>
              <a:ext cx="13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2000" b="0">
                  <a:latin typeface="Times New Roman" pitchFamily="18" charset="0"/>
                </a:rPr>
                <a:t>key pre-distribution</a:t>
              </a:r>
            </a:p>
          </p:txBody>
        </p:sp>
        <p:sp>
          <p:nvSpPr>
            <p:cNvPr id="1197066" name="Oval 10"/>
            <p:cNvSpPr>
              <a:spLocks noChangeArrowheads="1"/>
            </p:cNvSpPr>
            <p:nvPr/>
          </p:nvSpPr>
          <p:spPr bwMode="auto">
            <a:xfrm>
              <a:off x="158" y="2501"/>
              <a:ext cx="91" cy="91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067" name="AutoShape 11"/>
            <p:cNvCxnSpPr>
              <a:cxnSpLocks noChangeShapeType="1"/>
              <a:stCxn id="1197066" idx="4"/>
              <a:endCxn id="1197065" idx="1"/>
            </p:cNvCxnSpPr>
            <p:nvPr/>
          </p:nvCxnSpPr>
          <p:spPr bwMode="auto">
            <a:xfrm rot="16200000" flipH="1">
              <a:off x="-348" y="3152"/>
              <a:ext cx="1318" cy="2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068" name="Text Box 12"/>
          <p:cNvSpPr txBox="1">
            <a:spLocks noChangeArrowheads="1"/>
          </p:cNvSpPr>
          <p:nvPr/>
        </p:nvSpPr>
        <p:spPr bwMode="auto">
          <a:xfrm>
            <a:off x="8185150" y="4017963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 b="0" i="1">
                <a:latin typeface="Times New Roman" pitchFamily="18" charset="0"/>
              </a:rPr>
              <a:t>time</a:t>
            </a:r>
          </a:p>
        </p:txBody>
      </p:sp>
      <p:grpSp>
        <p:nvGrpSpPr>
          <p:cNvPr id="1197069" name="Group 13"/>
          <p:cNvGrpSpPr>
            <a:grpSpLocks/>
          </p:cNvGrpSpPr>
          <p:nvPr/>
        </p:nvGrpSpPr>
        <p:grpSpPr bwMode="auto">
          <a:xfrm>
            <a:off x="3563938" y="1882775"/>
            <a:ext cx="3003550" cy="2232025"/>
            <a:chOff x="2245" y="1186"/>
            <a:chExt cx="1892" cy="1406"/>
          </a:xfrm>
        </p:grpSpPr>
        <p:grpSp>
          <p:nvGrpSpPr>
            <p:cNvPr id="1197070" name="Group 14"/>
            <p:cNvGrpSpPr>
              <a:grpSpLocks/>
            </p:cNvGrpSpPr>
            <p:nvPr/>
          </p:nvGrpSpPr>
          <p:grpSpPr bwMode="auto">
            <a:xfrm>
              <a:off x="2245" y="1186"/>
              <a:ext cx="1046" cy="1406"/>
              <a:chOff x="2245" y="1186"/>
              <a:chExt cx="1046" cy="1406"/>
            </a:xfrm>
          </p:grpSpPr>
          <p:sp>
            <p:nvSpPr>
              <p:cNvPr id="1197071" name="Text Box 15"/>
              <p:cNvSpPr txBox="1">
                <a:spLocks noChangeArrowheads="1"/>
              </p:cNvSpPr>
              <p:nvPr/>
            </p:nvSpPr>
            <p:spPr bwMode="auto">
              <a:xfrm>
                <a:off x="2471" y="1186"/>
                <a:ext cx="82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key </a:t>
                </a:r>
                <a:r>
                  <a:rPr lang="en-US" altLang="cs-CZ" sz="2000" b="0" dirty="0" smtClean="0">
                    <a:latin typeface="Times New Roman" pitchFamily="18" charset="0"/>
                  </a:rPr>
                  <a:t>update</a:t>
                </a:r>
                <a:endParaRPr lang="en-US" altLang="cs-CZ" sz="2000" b="0" dirty="0">
                  <a:latin typeface="Times New Roman" pitchFamily="18" charset="0"/>
                </a:endParaRPr>
              </a:p>
            </p:txBody>
          </p:sp>
          <p:sp>
            <p:nvSpPr>
              <p:cNvPr id="1197072" name="Oval 16"/>
              <p:cNvSpPr>
                <a:spLocks noChangeArrowheads="1"/>
              </p:cNvSpPr>
              <p:nvPr/>
            </p:nvSpPr>
            <p:spPr bwMode="auto">
              <a:xfrm>
                <a:off x="2245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3" name="AutoShape 17"/>
              <p:cNvCxnSpPr>
                <a:cxnSpLocks noChangeShapeType="1"/>
                <a:stCxn id="1197072" idx="0"/>
                <a:endCxn id="1197071" idx="1"/>
              </p:cNvCxnSpPr>
              <p:nvPr/>
            </p:nvCxnSpPr>
            <p:spPr bwMode="auto">
              <a:xfrm rot="5400000" flipH="1" flipV="1">
                <a:off x="1786" y="1816"/>
                <a:ext cx="118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74" name="Group 18"/>
            <p:cNvGrpSpPr>
              <a:grpSpLocks/>
            </p:cNvGrpSpPr>
            <p:nvPr/>
          </p:nvGrpSpPr>
          <p:grpSpPr bwMode="auto">
            <a:xfrm>
              <a:off x="2513" y="1389"/>
              <a:ext cx="1624" cy="1203"/>
              <a:chOff x="2513" y="1389"/>
              <a:chExt cx="1624" cy="1203"/>
            </a:xfrm>
          </p:grpSpPr>
          <p:sp>
            <p:nvSpPr>
              <p:cNvPr id="1197075" name="Text Box 19"/>
              <p:cNvSpPr txBox="1">
                <a:spLocks noChangeArrowheads="1"/>
              </p:cNvSpPr>
              <p:nvPr/>
            </p:nvSpPr>
            <p:spPr bwMode="auto">
              <a:xfrm>
                <a:off x="2739" y="1389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76" name="Oval 20"/>
              <p:cNvSpPr>
                <a:spLocks noChangeArrowheads="1"/>
              </p:cNvSpPr>
              <p:nvPr/>
            </p:nvSpPr>
            <p:spPr bwMode="auto">
              <a:xfrm>
                <a:off x="2513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7" name="AutoShape 21"/>
              <p:cNvCxnSpPr>
                <a:cxnSpLocks noChangeShapeType="1"/>
                <a:stCxn id="1197076" idx="0"/>
                <a:endCxn id="1197075" idx="1"/>
              </p:cNvCxnSpPr>
              <p:nvPr/>
            </p:nvCxnSpPr>
            <p:spPr bwMode="auto">
              <a:xfrm rot="16200000">
                <a:off x="2159" y="1914"/>
                <a:ext cx="97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78" name="Group 22"/>
          <p:cNvGrpSpPr>
            <a:grpSpLocks/>
          </p:cNvGrpSpPr>
          <p:nvPr/>
        </p:nvGrpSpPr>
        <p:grpSpPr bwMode="auto">
          <a:xfrm>
            <a:off x="1377950" y="3970338"/>
            <a:ext cx="3481388" cy="2054225"/>
            <a:chOff x="868" y="2501"/>
            <a:chExt cx="2193" cy="1294"/>
          </a:xfrm>
        </p:grpSpPr>
        <p:grpSp>
          <p:nvGrpSpPr>
            <p:cNvPr id="1197079" name="Group 23"/>
            <p:cNvGrpSpPr>
              <a:grpSpLocks/>
            </p:cNvGrpSpPr>
            <p:nvPr/>
          </p:nvGrpSpPr>
          <p:grpSpPr bwMode="auto">
            <a:xfrm>
              <a:off x="868" y="2501"/>
              <a:ext cx="1656" cy="1294"/>
              <a:chOff x="868" y="2501"/>
              <a:chExt cx="1656" cy="1294"/>
            </a:xfrm>
          </p:grpSpPr>
          <p:sp>
            <p:nvSpPr>
              <p:cNvPr id="1197080" name="Text Box 24"/>
              <p:cNvSpPr txBox="1">
                <a:spLocks noChangeArrowheads="1"/>
              </p:cNvSpPr>
              <p:nvPr/>
            </p:nvSpPr>
            <p:spPr bwMode="auto">
              <a:xfrm>
                <a:off x="1082" y="3545"/>
                <a:ext cx="14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physical deployment</a:t>
                </a:r>
              </a:p>
            </p:txBody>
          </p:sp>
          <p:sp>
            <p:nvSpPr>
              <p:cNvPr id="1197081" name="Oval 25"/>
              <p:cNvSpPr>
                <a:spLocks noChangeArrowheads="1"/>
              </p:cNvSpPr>
              <p:nvPr/>
            </p:nvSpPr>
            <p:spPr bwMode="auto">
              <a:xfrm>
                <a:off x="868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2" name="AutoShape 26"/>
              <p:cNvCxnSpPr>
                <a:cxnSpLocks noChangeShapeType="1"/>
                <a:stCxn id="1197081" idx="4"/>
                <a:endCxn id="1197080" idx="1"/>
              </p:cNvCxnSpPr>
              <p:nvPr/>
            </p:nvCxnSpPr>
            <p:spPr bwMode="auto">
              <a:xfrm rot="16200000" flipH="1">
                <a:off x="463" y="3051"/>
                <a:ext cx="1070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3" name="Group 27"/>
            <p:cNvGrpSpPr>
              <a:grpSpLocks/>
            </p:cNvGrpSpPr>
            <p:nvPr/>
          </p:nvGrpSpPr>
          <p:grpSpPr bwMode="auto">
            <a:xfrm>
              <a:off x="1108" y="2502"/>
              <a:ext cx="1621" cy="1066"/>
              <a:chOff x="1108" y="2502"/>
              <a:chExt cx="1621" cy="1066"/>
            </a:xfrm>
          </p:grpSpPr>
          <p:sp>
            <p:nvSpPr>
              <p:cNvPr id="1197084" name="Text Box 28"/>
              <p:cNvSpPr txBox="1">
                <a:spLocks noChangeArrowheads="1"/>
              </p:cNvSpPr>
              <p:nvPr/>
            </p:nvSpPr>
            <p:spPr bwMode="auto">
              <a:xfrm>
                <a:off x="1322" y="3318"/>
                <a:ext cx="1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neighbors discovery</a:t>
                </a:r>
              </a:p>
            </p:txBody>
          </p:sp>
          <p:sp>
            <p:nvSpPr>
              <p:cNvPr id="1197085" name="Oval 29"/>
              <p:cNvSpPr>
                <a:spLocks noChangeArrowheads="1"/>
              </p:cNvSpPr>
              <p:nvPr/>
            </p:nvSpPr>
            <p:spPr bwMode="auto">
              <a:xfrm>
                <a:off x="1108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6" name="AutoShape 30"/>
              <p:cNvCxnSpPr>
                <a:cxnSpLocks noChangeShapeType="1"/>
                <a:stCxn id="1197085" idx="4"/>
                <a:endCxn id="1197084" idx="1"/>
              </p:cNvCxnSpPr>
              <p:nvPr/>
            </p:nvCxnSpPr>
            <p:spPr bwMode="auto">
              <a:xfrm rot="16200000" flipH="1">
                <a:off x="817" y="2938"/>
                <a:ext cx="842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7" name="Group 31"/>
            <p:cNvGrpSpPr>
              <a:grpSpLocks/>
            </p:cNvGrpSpPr>
            <p:nvPr/>
          </p:nvGrpSpPr>
          <p:grpSpPr bwMode="auto">
            <a:xfrm>
              <a:off x="1621" y="2501"/>
              <a:ext cx="1243" cy="613"/>
              <a:chOff x="1621" y="2501"/>
              <a:chExt cx="1243" cy="613"/>
            </a:xfrm>
          </p:grpSpPr>
          <p:sp>
            <p:nvSpPr>
              <p:cNvPr id="1197088" name="Text Box 32"/>
              <p:cNvSpPr txBox="1">
                <a:spLocks noChangeArrowheads="1"/>
              </p:cNvSpPr>
              <p:nvPr/>
            </p:nvSpPr>
            <p:spPr bwMode="auto">
              <a:xfrm>
                <a:off x="1812" y="2864"/>
                <a:ext cx="10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link key setup </a:t>
                </a:r>
              </a:p>
            </p:txBody>
          </p:sp>
          <p:sp>
            <p:nvSpPr>
              <p:cNvPr id="1197089" name="Oval 33"/>
              <p:cNvSpPr>
                <a:spLocks noChangeArrowheads="1"/>
              </p:cNvSpPr>
              <p:nvPr/>
            </p:nvSpPr>
            <p:spPr bwMode="auto">
              <a:xfrm>
                <a:off x="1621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0" name="AutoShape 34"/>
              <p:cNvCxnSpPr>
                <a:cxnSpLocks noChangeShapeType="1"/>
                <a:stCxn id="1197089" idx="4"/>
                <a:endCxn id="1197088" idx="1"/>
              </p:cNvCxnSpPr>
              <p:nvPr/>
            </p:nvCxnSpPr>
            <p:spPr bwMode="auto">
              <a:xfrm rot="16200000" flipH="1">
                <a:off x="1545" y="2722"/>
                <a:ext cx="389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91" name="Group 35"/>
            <p:cNvGrpSpPr>
              <a:grpSpLocks/>
            </p:cNvGrpSpPr>
            <p:nvPr/>
          </p:nvGrpSpPr>
          <p:grpSpPr bwMode="auto">
            <a:xfrm>
              <a:off x="1357" y="2502"/>
              <a:ext cx="1704" cy="839"/>
              <a:chOff x="1357" y="2502"/>
              <a:chExt cx="1704" cy="839"/>
            </a:xfrm>
          </p:grpSpPr>
          <p:sp>
            <p:nvSpPr>
              <p:cNvPr id="1197092" name="Text Box 36"/>
              <p:cNvSpPr txBox="1">
                <a:spLocks noChangeArrowheads="1"/>
              </p:cNvSpPr>
              <p:nvPr/>
            </p:nvSpPr>
            <p:spPr bwMode="auto">
              <a:xfrm>
                <a:off x="1548" y="3091"/>
                <a:ext cx="15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nodes authentication  </a:t>
                </a:r>
              </a:p>
            </p:txBody>
          </p:sp>
          <p:sp>
            <p:nvSpPr>
              <p:cNvPr id="1197093" name="Oval 37"/>
              <p:cNvSpPr>
                <a:spLocks noChangeArrowheads="1"/>
              </p:cNvSpPr>
              <p:nvPr/>
            </p:nvSpPr>
            <p:spPr bwMode="auto">
              <a:xfrm>
                <a:off x="1357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4" name="AutoShape 38"/>
              <p:cNvCxnSpPr>
                <a:cxnSpLocks noChangeShapeType="1"/>
                <a:stCxn id="1197093" idx="4"/>
                <a:endCxn id="1197092" idx="1"/>
              </p:cNvCxnSpPr>
              <p:nvPr/>
            </p:nvCxnSpPr>
            <p:spPr bwMode="auto">
              <a:xfrm rot="16200000" flipH="1">
                <a:off x="1168" y="2836"/>
                <a:ext cx="615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95" name="Group 39"/>
          <p:cNvGrpSpPr>
            <a:grpSpLocks/>
          </p:cNvGrpSpPr>
          <p:nvPr/>
        </p:nvGrpSpPr>
        <p:grpSpPr bwMode="auto">
          <a:xfrm>
            <a:off x="5360988" y="3970338"/>
            <a:ext cx="3748087" cy="2447925"/>
            <a:chOff x="3377" y="2501"/>
            <a:chExt cx="2361" cy="1542"/>
          </a:xfrm>
        </p:grpSpPr>
        <p:grpSp>
          <p:nvGrpSpPr>
            <p:cNvPr id="1197096" name="Group 40"/>
            <p:cNvGrpSpPr>
              <a:grpSpLocks/>
            </p:cNvGrpSpPr>
            <p:nvPr/>
          </p:nvGrpSpPr>
          <p:grpSpPr bwMode="auto">
            <a:xfrm>
              <a:off x="4114" y="2501"/>
              <a:ext cx="1624" cy="681"/>
              <a:chOff x="4114" y="2501"/>
              <a:chExt cx="1624" cy="681"/>
            </a:xfrm>
          </p:grpSpPr>
          <p:sp>
            <p:nvSpPr>
              <p:cNvPr id="1197097" name="Text Box 41"/>
              <p:cNvSpPr txBox="1">
                <a:spLocks noChangeArrowheads="1"/>
              </p:cNvSpPr>
              <p:nvPr/>
            </p:nvSpPr>
            <p:spPr bwMode="auto">
              <a:xfrm>
                <a:off x="4340" y="2932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98" name="Oval 42"/>
              <p:cNvSpPr>
                <a:spLocks noChangeArrowheads="1"/>
              </p:cNvSpPr>
              <p:nvPr/>
            </p:nvSpPr>
            <p:spPr bwMode="auto">
              <a:xfrm>
                <a:off x="4114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9" name="AutoShape 43"/>
              <p:cNvCxnSpPr>
                <a:cxnSpLocks noChangeShapeType="1"/>
                <a:stCxn id="1197098" idx="4"/>
                <a:endCxn id="1197097" idx="1"/>
              </p:cNvCxnSpPr>
              <p:nvPr/>
            </p:nvCxnSpPr>
            <p:spPr bwMode="auto">
              <a:xfrm rot="16200000" flipH="1">
                <a:off x="4021" y="2739"/>
                <a:ext cx="457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100" name="Group 44"/>
            <p:cNvGrpSpPr>
              <a:grpSpLocks/>
            </p:cNvGrpSpPr>
            <p:nvPr/>
          </p:nvGrpSpPr>
          <p:grpSpPr bwMode="auto">
            <a:xfrm>
              <a:off x="3377" y="2501"/>
              <a:ext cx="1745" cy="1542"/>
              <a:chOff x="3377" y="2501"/>
              <a:chExt cx="1745" cy="1542"/>
            </a:xfrm>
          </p:grpSpPr>
          <p:sp>
            <p:nvSpPr>
              <p:cNvPr id="1197101" name="Text Box 45"/>
              <p:cNvSpPr txBox="1">
                <a:spLocks noChangeArrowheads="1"/>
              </p:cNvSpPr>
              <p:nvPr/>
            </p:nvSpPr>
            <p:spPr bwMode="auto">
              <a:xfrm>
                <a:off x="3607" y="3793"/>
                <a:ext cx="15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nodes re-deployment </a:t>
                </a:r>
              </a:p>
            </p:txBody>
          </p:sp>
          <p:sp>
            <p:nvSpPr>
              <p:cNvPr id="1197102" name="Oval 46"/>
              <p:cNvSpPr>
                <a:spLocks noChangeArrowheads="1"/>
              </p:cNvSpPr>
              <p:nvPr/>
            </p:nvSpPr>
            <p:spPr bwMode="auto">
              <a:xfrm>
                <a:off x="3377" y="2501"/>
                <a:ext cx="91" cy="91"/>
              </a:xfrm>
              <a:prstGeom prst="ellipse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03" name="AutoShape 47"/>
              <p:cNvCxnSpPr>
                <a:cxnSpLocks noChangeShapeType="1"/>
                <a:stCxn id="1197102" idx="4"/>
                <a:endCxn id="1197101" idx="1"/>
              </p:cNvCxnSpPr>
              <p:nvPr/>
            </p:nvCxnSpPr>
            <p:spPr bwMode="auto">
              <a:xfrm rot="16200000" flipH="1">
                <a:off x="2856" y="3167"/>
                <a:ext cx="1318" cy="184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97104" name="Group 48"/>
              <p:cNvGrpSpPr>
                <a:grpSpLocks/>
              </p:cNvGrpSpPr>
              <p:nvPr/>
            </p:nvGrpSpPr>
            <p:grpSpPr bwMode="auto">
              <a:xfrm>
                <a:off x="3642" y="2502"/>
                <a:ext cx="1435" cy="1325"/>
                <a:chOff x="3642" y="2502"/>
                <a:chExt cx="1435" cy="1325"/>
              </a:xfrm>
            </p:grpSpPr>
            <p:sp>
              <p:nvSpPr>
                <p:cNvPr id="119710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833" y="3385"/>
                  <a:ext cx="1244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 dirty="0">
                      <a:latin typeface="Times New Roman" pitchFamily="18" charset="0"/>
                    </a:rPr>
                    <a:t>new to old nodes </a:t>
                  </a:r>
                </a:p>
                <a:p>
                  <a:r>
                    <a:rPr lang="en-US" altLang="cs-CZ" sz="2000" b="0" dirty="0">
                      <a:latin typeface="Times New Roman" pitchFamily="18" charset="0"/>
                    </a:rPr>
                    <a:t>authentication  </a:t>
                  </a:r>
                </a:p>
              </p:txBody>
            </p:sp>
            <p:sp>
              <p:nvSpPr>
                <p:cNvPr id="1197106" name="Oval 50"/>
                <p:cNvSpPr>
                  <a:spLocks noChangeArrowheads="1"/>
                </p:cNvSpPr>
                <p:nvPr/>
              </p:nvSpPr>
              <p:spPr bwMode="auto">
                <a:xfrm>
                  <a:off x="3642" y="2502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07" name="AutoShape 51"/>
                <p:cNvCxnSpPr>
                  <a:cxnSpLocks noChangeShapeType="1"/>
                  <a:stCxn id="1197106" idx="4"/>
                  <a:endCxn id="1197105" idx="1"/>
                </p:cNvCxnSpPr>
                <p:nvPr/>
              </p:nvCxnSpPr>
              <p:spPr bwMode="auto">
                <a:xfrm rot="16200000" flipH="1">
                  <a:off x="3258" y="3031"/>
                  <a:ext cx="1005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97108" name="Group 52"/>
              <p:cNvGrpSpPr>
                <a:grpSpLocks/>
              </p:cNvGrpSpPr>
              <p:nvPr/>
            </p:nvGrpSpPr>
            <p:grpSpPr bwMode="auto">
              <a:xfrm>
                <a:off x="3879" y="2501"/>
                <a:ext cx="1243" cy="907"/>
                <a:chOff x="3879" y="2501"/>
                <a:chExt cx="1243" cy="907"/>
              </a:xfrm>
            </p:grpSpPr>
            <p:sp>
              <p:nvSpPr>
                <p:cNvPr id="119710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070" y="3158"/>
                  <a:ext cx="105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>
                      <a:latin typeface="Times New Roman" pitchFamily="18" charset="0"/>
                    </a:rPr>
                    <a:t>link key setup </a:t>
                  </a:r>
                </a:p>
              </p:txBody>
            </p:sp>
            <p:sp>
              <p:nvSpPr>
                <p:cNvPr id="1197110" name="Oval 54"/>
                <p:cNvSpPr>
                  <a:spLocks noChangeArrowheads="1"/>
                </p:cNvSpPr>
                <p:nvPr/>
              </p:nvSpPr>
              <p:spPr bwMode="auto">
                <a:xfrm>
                  <a:off x="3879" y="2501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11" name="AutoShape 55"/>
                <p:cNvCxnSpPr>
                  <a:cxnSpLocks noChangeShapeType="1"/>
                  <a:stCxn id="1197110" idx="4"/>
                  <a:endCxn id="1197109" idx="1"/>
                </p:cNvCxnSpPr>
                <p:nvPr/>
              </p:nvCxnSpPr>
              <p:spPr bwMode="auto">
                <a:xfrm rot="16200000" flipH="1">
                  <a:off x="3656" y="2869"/>
                  <a:ext cx="683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197112" name="Group 56"/>
          <p:cNvGrpSpPr>
            <a:grpSpLocks/>
          </p:cNvGrpSpPr>
          <p:nvPr/>
        </p:nvGrpSpPr>
        <p:grpSpPr bwMode="auto">
          <a:xfrm>
            <a:off x="3203575" y="1557338"/>
            <a:ext cx="5616575" cy="2557462"/>
            <a:chOff x="2018" y="981"/>
            <a:chExt cx="3538" cy="1611"/>
          </a:xfrm>
        </p:grpSpPr>
        <p:grpSp>
          <p:nvGrpSpPr>
            <p:cNvPr id="1197113" name="Group 57"/>
            <p:cNvGrpSpPr>
              <a:grpSpLocks/>
            </p:cNvGrpSpPr>
            <p:nvPr/>
          </p:nvGrpSpPr>
          <p:grpSpPr bwMode="auto">
            <a:xfrm>
              <a:off x="2018" y="981"/>
              <a:ext cx="1651" cy="1611"/>
              <a:chOff x="1927" y="981"/>
              <a:chExt cx="1651" cy="1611"/>
            </a:xfrm>
          </p:grpSpPr>
          <p:sp>
            <p:nvSpPr>
              <p:cNvPr id="1197114" name="Text Box 58"/>
              <p:cNvSpPr txBox="1">
                <a:spLocks noChangeArrowheads="1"/>
              </p:cNvSpPr>
              <p:nvPr/>
            </p:nvSpPr>
            <p:spPr bwMode="auto">
              <a:xfrm>
                <a:off x="2153" y="981"/>
                <a:ext cx="142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i="1" dirty="0" smtClean="0">
                    <a:solidFill>
                      <a:srgbClr val="CC0000"/>
                    </a:solidFill>
                    <a:latin typeface="Times New Roman" pitchFamily="18" charset="0"/>
                  </a:rPr>
                  <a:t>Network operation</a:t>
                </a:r>
                <a:r>
                  <a:rPr lang="en-US" altLang="cs-CZ" sz="2000" b="0" dirty="0" smtClean="0">
                    <a:latin typeface="Times New Roman" pitchFamily="18" charset="0"/>
                  </a:rPr>
                  <a:t> </a:t>
                </a:r>
                <a:endParaRPr lang="en-US" altLang="cs-CZ" sz="2000" b="0" dirty="0">
                  <a:latin typeface="Times New Roman" pitchFamily="18" charset="0"/>
                </a:endParaRPr>
              </a:p>
            </p:txBody>
          </p:sp>
          <p:sp>
            <p:nvSpPr>
              <p:cNvPr id="1197115" name="Oval 59"/>
              <p:cNvSpPr>
                <a:spLocks noChangeArrowheads="1"/>
              </p:cNvSpPr>
              <p:nvPr/>
            </p:nvSpPr>
            <p:spPr bwMode="auto">
              <a:xfrm>
                <a:off x="1927" y="2501"/>
                <a:ext cx="91" cy="91"/>
              </a:xfrm>
              <a:prstGeom prst="ellipse">
                <a:avLst/>
              </a:prstGeom>
              <a:solidFill>
                <a:srgbClr val="CC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16" name="AutoShape 60"/>
              <p:cNvCxnSpPr>
                <a:cxnSpLocks noChangeShapeType="1"/>
                <a:stCxn id="1197115" idx="0"/>
                <a:endCxn id="1197114" idx="1"/>
              </p:cNvCxnSpPr>
              <p:nvPr/>
            </p:nvCxnSpPr>
            <p:spPr bwMode="auto">
              <a:xfrm rot="5400000" flipH="1" flipV="1">
                <a:off x="1366" y="1714"/>
                <a:ext cx="1394" cy="180"/>
              </a:xfrm>
              <a:prstGeom prst="bentConnector2">
                <a:avLst/>
              </a:prstGeom>
              <a:noFill/>
              <a:ln w="25400">
                <a:solidFill>
                  <a:srgbClr val="8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97117" name="Line 61"/>
            <p:cNvSpPr>
              <a:spLocks noChangeShapeType="1"/>
            </p:cNvSpPr>
            <p:nvPr/>
          </p:nvSpPr>
          <p:spPr bwMode="auto">
            <a:xfrm>
              <a:off x="3579" y="1098"/>
              <a:ext cx="1977" cy="19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dash"/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1197118" name="Group 62"/>
          <p:cNvGrpSpPr>
            <a:grpSpLocks/>
          </p:cNvGrpSpPr>
          <p:nvPr/>
        </p:nvGrpSpPr>
        <p:grpSpPr bwMode="auto">
          <a:xfrm>
            <a:off x="827088" y="1557338"/>
            <a:ext cx="2312992" cy="2540000"/>
            <a:chOff x="477" y="992"/>
            <a:chExt cx="1457" cy="1600"/>
          </a:xfrm>
        </p:grpSpPr>
        <p:sp>
          <p:nvSpPr>
            <p:cNvPr id="1197119" name="Text Box 63"/>
            <p:cNvSpPr txBox="1">
              <a:spLocks noChangeArrowheads="1"/>
            </p:cNvSpPr>
            <p:nvPr/>
          </p:nvSpPr>
          <p:spPr bwMode="auto">
            <a:xfrm>
              <a:off x="640" y="992"/>
              <a:ext cx="12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cs-CZ" sz="2000" b="0" i="1" dirty="0" smtClean="0">
                  <a:solidFill>
                    <a:schemeClr val="accent2"/>
                  </a:solidFill>
                  <a:latin typeface="Times New Roman" pitchFamily="18" charset="0"/>
                </a:rPr>
                <a:t>Initial deployment</a:t>
              </a:r>
              <a:endParaRPr lang="en-US" altLang="cs-CZ" sz="2000" b="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97120" name="Oval 64"/>
            <p:cNvSpPr>
              <a:spLocks noChangeArrowheads="1"/>
            </p:cNvSpPr>
            <p:nvPr/>
          </p:nvSpPr>
          <p:spPr bwMode="auto">
            <a:xfrm>
              <a:off x="477" y="2501"/>
              <a:ext cx="91" cy="9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121" name="AutoShape 65"/>
            <p:cNvCxnSpPr>
              <a:cxnSpLocks noChangeShapeType="1"/>
              <a:stCxn id="1197120" idx="0"/>
              <a:endCxn id="1197119" idx="1"/>
            </p:cNvCxnSpPr>
            <p:nvPr/>
          </p:nvCxnSpPr>
          <p:spPr bwMode="auto">
            <a:xfrm rot="5400000" flipH="1" flipV="1">
              <a:off x="-110" y="1751"/>
              <a:ext cx="1383" cy="117"/>
            </a:xfrm>
            <a:prstGeom prst="bentConnector2">
              <a:avLst/>
            </a:prstGeom>
            <a:noFill/>
            <a:ln w="2540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122" name="Line 66"/>
          <p:cNvSpPr>
            <a:spLocks noChangeShapeType="1"/>
          </p:cNvSpPr>
          <p:nvPr/>
        </p:nvSpPr>
        <p:spPr bwMode="auto">
          <a:xfrm flipH="1">
            <a:off x="4356100" y="4043363"/>
            <a:ext cx="7921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cxnSp>
        <p:nvCxnSpPr>
          <p:cNvPr id="1197123" name="AutoShape 67"/>
          <p:cNvCxnSpPr>
            <a:cxnSpLocks noChangeShapeType="1"/>
            <a:stCxn id="1197098" idx="0"/>
            <a:endCxn id="1197076" idx="7"/>
          </p:cNvCxnSpPr>
          <p:nvPr/>
        </p:nvCxnSpPr>
        <p:spPr bwMode="auto">
          <a:xfrm rot="16200000" flipH="1" flipV="1">
            <a:off x="5348288" y="2722563"/>
            <a:ext cx="20637" cy="2490787"/>
          </a:xfrm>
          <a:prstGeom prst="curvedConnector3">
            <a:avLst>
              <a:gd name="adj1" fmla="val -2538463"/>
            </a:avLst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29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9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8" grpId="0" animBg="1"/>
      <p:bldP spid="11970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Key Distribution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Wireless Sensor Networks – Key Distribution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PA197 Crypto apects in WSN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GB" altLang="en-US" smtClean="0"/>
              <a:t>| PA197 Crypto apects in WSN</a:t>
            </a:r>
            <a:endParaRPr lang="en-GB" altLang="en-US"/>
          </a:p>
        </p:txBody>
      </p:sp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Problem: wide range of assumptions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Different works assume different types of WSNs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network architecture and topology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network nodes hardware and required lifetime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degree of (de)centralism, level of nodes mobility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communication medium used, quality of links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computational power, memory limitations, energy source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routing and data collection algorithms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assumptions about attacker capabilities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…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One security approach doesn’t fit all scenarios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7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Level of keys pre-distribution (I.)</a:t>
            </a:r>
            <a:endParaRPr lang="en-US" altLang="en-US" dirty="0"/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No pre-distribution</a:t>
            </a:r>
          </a:p>
          <a:p>
            <a:pPr lvl="1"/>
            <a:r>
              <a:rPr lang="en-US" altLang="en-US" sz="2000" dirty="0" smtClean="0"/>
              <a:t>all keys established after nodes are deployed</a:t>
            </a:r>
          </a:p>
          <a:p>
            <a:pPr lvl="1"/>
            <a:r>
              <a:rPr lang="en-US" altLang="en-US" sz="2000" dirty="0" smtClean="0"/>
              <a:t>e.g., Key Infection (exchange keys in plaintext)</a:t>
            </a:r>
          </a:p>
          <a:p>
            <a:pPr lvl="1"/>
            <a:r>
              <a:rPr lang="en-US" altLang="en-US" sz="2000" dirty="0" smtClean="0"/>
              <a:t>problem: usually assumes period of limited attacker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Fixed network wide “master” key(s)</a:t>
            </a:r>
          </a:p>
          <a:p>
            <a:pPr lvl="1"/>
            <a:r>
              <a:rPr lang="en-US" altLang="en-US" sz="2000" dirty="0" smtClean="0"/>
              <a:t>pre-distributed keys allowing key establishment with all others</a:t>
            </a:r>
          </a:p>
          <a:p>
            <a:pPr lvl="1"/>
            <a:r>
              <a:rPr lang="en-US" altLang="en-US" sz="2000" dirty="0" smtClean="0"/>
              <a:t>problem: very low node capture resilience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 smtClean="0"/>
              <a:t>| PA197 Crypto apects in WSN</a:t>
            </a:r>
            <a:endParaRPr lang="en-GB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4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Fixed network wide “master” key(s)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Single master </a:t>
            </a:r>
            <a:r>
              <a:rPr lang="en-GB" dirty="0"/>
              <a:t>key shared by whole network</a:t>
            </a:r>
          </a:p>
          <a:p>
            <a:r>
              <a:rPr lang="en-GB" dirty="0" smtClean="0">
                <a:sym typeface="Symbol" panose="05050102010706020507" pitchFamily="18" charset="2"/>
              </a:rPr>
              <a:t>All transmission encrypted/MAC by master key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What are possible attacks?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Reuse of key for long time, no origin authentication…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Compromise of master key (node capture)</a:t>
            </a:r>
          </a:p>
          <a:p>
            <a:r>
              <a:rPr lang="en-GB" dirty="0" smtClean="0">
                <a:sym typeface="Symbol" panose="05050102010706020507" pitchFamily="18" charset="2"/>
              </a:rPr>
              <a:t>Link </a:t>
            </a:r>
            <a:r>
              <a:rPr lang="en-GB" dirty="0">
                <a:sym typeface="Symbol" panose="05050102010706020507" pitchFamily="18" charset="2"/>
              </a:rPr>
              <a:t>keys derived </a:t>
            </a:r>
            <a:r>
              <a:rPr lang="en-GB" dirty="0" smtClean="0">
                <a:sym typeface="Symbol" panose="05050102010706020507" pitchFamily="18" charset="2"/>
              </a:rPr>
              <a:t>from master key </a:t>
            </a:r>
          </a:p>
          <a:p>
            <a:pPr lvl="1"/>
            <a:r>
              <a:rPr lang="en-GB" dirty="0" err="1" smtClean="0">
                <a:sym typeface="Symbol" panose="05050102010706020507" pitchFamily="18" charset="2"/>
              </a:rPr>
              <a:t>linkKey</a:t>
            </a:r>
            <a:r>
              <a:rPr lang="en-GB" dirty="0" smtClean="0">
                <a:sym typeface="Symbol" panose="05050102010706020507" pitchFamily="18" charset="2"/>
              </a:rPr>
              <a:t> = KDF(nodeID1 | nodeID2 | random)</a:t>
            </a:r>
          </a:p>
          <a:p>
            <a:r>
              <a:rPr lang="en-GB" dirty="0" smtClean="0">
                <a:sym typeface="Symbol" panose="05050102010706020507" pitchFamily="18" charset="2"/>
              </a:rPr>
              <a:t>What attacks are possible?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6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 smtClean="0"/>
              <a:t>| PA197 Crypto apects in WSN</a:t>
            </a:r>
            <a:endParaRPr lang="en-GB" altLang="cs-CZ"/>
          </a:p>
        </p:txBody>
      </p:sp>
      <p:pic>
        <p:nvPicPr>
          <p:cNvPr id="1240066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525" y="4149725"/>
            <a:ext cx="1344613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0067" name="Group 3"/>
          <p:cNvGrpSpPr>
            <a:grpSpLocks/>
          </p:cNvGrpSpPr>
          <p:nvPr/>
        </p:nvGrpSpPr>
        <p:grpSpPr bwMode="auto">
          <a:xfrm>
            <a:off x="1403350" y="1457325"/>
            <a:ext cx="5978525" cy="3505200"/>
            <a:chOff x="884" y="1162"/>
            <a:chExt cx="3766" cy="2208"/>
          </a:xfrm>
        </p:grpSpPr>
        <p:sp>
          <p:nvSpPr>
            <p:cNvPr id="1240068" name="Oval 4"/>
            <p:cNvSpPr>
              <a:spLocks noChangeArrowheads="1"/>
            </p:cNvSpPr>
            <p:nvPr/>
          </p:nvSpPr>
          <p:spPr bwMode="auto">
            <a:xfrm>
              <a:off x="1006" y="2962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69" name="Oval 5"/>
            <p:cNvSpPr>
              <a:spLocks noChangeArrowheads="1"/>
            </p:cNvSpPr>
            <p:nvPr/>
          </p:nvSpPr>
          <p:spPr bwMode="auto">
            <a:xfrm>
              <a:off x="2426" y="1842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0" name="Oval 6"/>
            <p:cNvSpPr>
              <a:spLocks noChangeArrowheads="1"/>
            </p:cNvSpPr>
            <p:nvPr/>
          </p:nvSpPr>
          <p:spPr bwMode="auto">
            <a:xfrm>
              <a:off x="4241" y="2251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1" name="Oval 7"/>
            <p:cNvSpPr>
              <a:spLocks noChangeArrowheads="1"/>
            </p:cNvSpPr>
            <p:nvPr/>
          </p:nvSpPr>
          <p:spPr bwMode="auto">
            <a:xfrm>
              <a:off x="2971" y="2840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2" name="Oval 8"/>
            <p:cNvSpPr>
              <a:spLocks noChangeArrowheads="1"/>
            </p:cNvSpPr>
            <p:nvPr/>
          </p:nvSpPr>
          <p:spPr bwMode="auto">
            <a:xfrm>
              <a:off x="4014" y="1162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3" name="Oval 9"/>
            <p:cNvSpPr>
              <a:spLocks noChangeArrowheads="1"/>
            </p:cNvSpPr>
            <p:nvPr/>
          </p:nvSpPr>
          <p:spPr bwMode="auto">
            <a:xfrm>
              <a:off x="884" y="1661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4" name="Oval 10"/>
            <p:cNvSpPr>
              <a:spLocks noChangeArrowheads="1"/>
            </p:cNvSpPr>
            <p:nvPr/>
          </p:nvSpPr>
          <p:spPr bwMode="auto">
            <a:xfrm>
              <a:off x="1882" y="2568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5" name="Oval 11"/>
            <p:cNvSpPr>
              <a:spLocks noChangeArrowheads="1"/>
            </p:cNvSpPr>
            <p:nvPr/>
          </p:nvSpPr>
          <p:spPr bwMode="auto">
            <a:xfrm>
              <a:off x="3288" y="1979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</p:grpSp>
      <p:grpSp>
        <p:nvGrpSpPr>
          <p:cNvPr id="1240076" name="Group 12"/>
          <p:cNvGrpSpPr>
            <a:grpSpLocks/>
          </p:cNvGrpSpPr>
          <p:nvPr/>
        </p:nvGrpSpPr>
        <p:grpSpPr bwMode="auto">
          <a:xfrm>
            <a:off x="1403350" y="1455738"/>
            <a:ext cx="5978525" cy="3311525"/>
            <a:chOff x="884" y="1162"/>
            <a:chExt cx="3766" cy="2086"/>
          </a:xfrm>
        </p:grpSpPr>
        <p:sp>
          <p:nvSpPr>
            <p:cNvPr id="1240077" name="Oval 13"/>
            <p:cNvSpPr>
              <a:spLocks noChangeArrowheads="1"/>
            </p:cNvSpPr>
            <p:nvPr/>
          </p:nvSpPr>
          <p:spPr bwMode="auto">
            <a:xfrm>
              <a:off x="884" y="1661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8" name="Oval 14"/>
            <p:cNvSpPr>
              <a:spLocks noChangeArrowheads="1"/>
            </p:cNvSpPr>
            <p:nvPr/>
          </p:nvSpPr>
          <p:spPr bwMode="auto">
            <a:xfrm>
              <a:off x="2426" y="1842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9" name="Oval 15"/>
            <p:cNvSpPr>
              <a:spLocks noChangeArrowheads="1"/>
            </p:cNvSpPr>
            <p:nvPr/>
          </p:nvSpPr>
          <p:spPr bwMode="auto">
            <a:xfrm>
              <a:off x="4014" y="1162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0" name="Oval 16"/>
            <p:cNvSpPr>
              <a:spLocks noChangeArrowheads="1"/>
            </p:cNvSpPr>
            <p:nvPr/>
          </p:nvSpPr>
          <p:spPr bwMode="auto">
            <a:xfrm>
              <a:off x="3288" y="1979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1" name="Oval 17"/>
            <p:cNvSpPr>
              <a:spLocks noChangeArrowheads="1"/>
            </p:cNvSpPr>
            <p:nvPr/>
          </p:nvSpPr>
          <p:spPr bwMode="auto">
            <a:xfrm>
              <a:off x="4241" y="2251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2" name="Oval 18"/>
            <p:cNvSpPr>
              <a:spLocks noChangeArrowheads="1"/>
            </p:cNvSpPr>
            <p:nvPr/>
          </p:nvSpPr>
          <p:spPr bwMode="auto">
            <a:xfrm>
              <a:off x="2971" y="2840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3" name="Oval 19"/>
            <p:cNvSpPr>
              <a:spLocks noChangeArrowheads="1"/>
            </p:cNvSpPr>
            <p:nvPr/>
          </p:nvSpPr>
          <p:spPr bwMode="auto">
            <a:xfrm>
              <a:off x="1882" y="2568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</p:grpSp>
      <p:sp>
        <p:nvSpPr>
          <p:cNvPr id="124008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Why “Master key” pre-distribution fails </a:t>
            </a:r>
            <a:endParaRPr lang="cs-CZ" altLang="cs-CZ" dirty="0"/>
          </a:p>
        </p:txBody>
      </p:sp>
      <p:sp>
        <p:nvSpPr>
          <p:cNvPr id="1240085" name="Oval 21"/>
          <p:cNvSpPr>
            <a:spLocks noChangeArrowheads="1"/>
          </p:cNvSpPr>
          <p:nvPr/>
        </p:nvSpPr>
        <p:spPr bwMode="auto">
          <a:xfrm>
            <a:off x="1403350" y="4119563"/>
            <a:ext cx="1008063" cy="1008062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0086" name="Oval 22"/>
          <p:cNvSpPr>
            <a:spLocks noChangeArrowheads="1"/>
          </p:cNvSpPr>
          <p:nvPr/>
        </p:nvSpPr>
        <p:spPr bwMode="auto">
          <a:xfrm>
            <a:off x="1597025" y="4313238"/>
            <a:ext cx="649288" cy="647700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0087" name="Group 23"/>
          <p:cNvGrpSpPr>
            <a:grpSpLocks/>
          </p:cNvGrpSpPr>
          <p:nvPr/>
        </p:nvGrpSpPr>
        <p:grpSpPr bwMode="auto">
          <a:xfrm>
            <a:off x="1476375" y="1700213"/>
            <a:ext cx="5905500" cy="3101975"/>
            <a:chOff x="912" y="1284"/>
            <a:chExt cx="3720" cy="1954"/>
          </a:xfrm>
        </p:grpSpPr>
        <p:grpSp>
          <p:nvGrpSpPr>
            <p:cNvPr id="1240088" name="Group 24"/>
            <p:cNvGrpSpPr>
              <a:grpSpLocks/>
            </p:cNvGrpSpPr>
            <p:nvPr/>
          </p:nvGrpSpPr>
          <p:grpSpPr bwMode="auto">
            <a:xfrm>
              <a:off x="912" y="1284"/>
              <a:ext cx="3720" cy="1849"/>
              <a:chOff x="912" y="1284"/>
              <a:chExt cx="3720" cy="1849"/>
            </a:xfrm>
          </p:grpSpPr>
          <p:pic>
            <p:nvPicPr>
              <p:cNvPr id="1240089" name="Picture 25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64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0" name="Picture 26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2373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1" name="Picture 27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9" y="2962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2" name="Picture 28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2" y="1284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3" name="Picture 29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783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4" name="Picture 30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0" y="2690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5" name="Picture 31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" y="2101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40096" name="Picture 32" descr="key_trans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067"/>
              <a:ext cx="363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40097" name="Group 33"/>
          <p:cNvGrpSpPr>
            <a:grpSpLocks/>
          </p:cNvGrpSpPr>
          <p:nvPr/>
        </p:nvGrpSpPr>
        <p:grpSpPr bwMode="auto">
          <a:xfrm>
            <a:off x="1476375" y="1628775"/>
            <a:ext cx="5932488" cy="2971800"/>
            <a:chOff x="905" y="1267"/>
            <a:chExt cx="3737" cy="1872"/>
          </a:xfrm>
        </p:grpSpPr>
        <p:pic>
          <p:nvPicPr>
            <p:cNvPr id="1240098" name="Picture 34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" y="2362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099" name="Picture 35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" y="2101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0" name="Picture 36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267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1" name="Picture 37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1966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2" name="Picture 38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" y="2687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3" name="Picture 39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" y="1780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4" name="Picture 40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2962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0105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6840537" cy="4824412"/>
          </a:xfrm>
          <a:noFill/>
          <a:ln/>
        </p:spPr>
        <p:txBody>
          <a:bodyPr/>
          <a:lstStyle/>
          <a:p>
            <a:r>
              <a:rPr lang="en-US" altLang="cs-CZ" sz="2500" dirty="0"/>
              <a:t>Perfect in terms of memory storage</a:t>
            </a:r>
          </a:p>
          <a:p>
            <a:r>
              <a:rPr lang="en-US" altLang="cs-CZ" sz="2500" dirty="0"/>
              <a:t>Completely fails with single node </a:t>
            </a:r>
            <a:endParaRPr lang="cs-CZ" altLang="cs-CZ" sz="25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69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85" grpId="0" animBg="1"/>
      <p:bldP spid="124008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Level of keys pre-distribution </a:t>
            </a:r>
            <a:r>
              <a:rPr lang="en-US" altLang="en-US" dirty="0"/>
              <a:t>(</a:t>
            </a:r>
            <a:r>
              <a:rPr lang="en-US" altLang="en-US" dirty="0" smtClean="0"/>
              <a:t>II.)</a:t>
            </a:r>
            <a:endParaRPr lang="en-US" altLang="en-US" dirty="0"/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No pre-distribution</a:t>
            </a:r>
          </a:p>
          <a:p>
            <a:pPr lvl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all keys established after nodes are deployed</a:t>
            </a:r>
          </a:p>
          <a:p>
            <a:pPr lvl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e.g., Key Infection (exchange keys in plaintext)</a:t>
            </a:r>
          </a:p>
          <a:p>
            <a:pPr lvl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problem: usually assumes period of limited attacker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Fixed network wide “master” key(s)</a:t>
            </a:r>
          </a:p>
          <a:p>
            <a:pPr lvl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pre-distributed keys allowing key establishment with all others</a:t>
            </a:r>
          </a:p>
          <a:p>
            <a:pPr lvl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problem: very low node capture resilience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Partial pre-distribution</a:t>
            </a:r>
          </a:p>
          <a:p>
            <a:pPr lvl="1"/>
            <a:r>
              <a:rPr lang="en-US" altLang="en-US" sz="2000" dirty="0" smtClean="0"/>
              <a:t>not all nodes can establish key directly</a:t>
            </a:r>
          </a:p>
          <a:p>
            <a:pPr lvl="1"/>
            <a:r>
              <a:rPr lang="en-US" altLang="en-US" sz="2000" dirty="0" smtClean="0"/>
              <a:t>e.g., probabilistic pre-distribution [EG02]</a:t>
            </a:r>
          </a:p>
          <a:p>
            <a:pPr lvl="1"/>
            <a:r>
              <a:rPr lang="en-US" altLang="en-US" sz="2000" dirty="0" smtClean="0"/>
              <a:t>problem: node capture resiliency </a:t>
            </a:r>
            <a:endParaRPr lang="en-US" altLang="en-US" sz="20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 smtClean="0"/>
              <a:t>| PA197 Crypto apects in WSN</a:t>
            </a:r>
            <a:endParaRPr lang="en-GB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GB" altLang="en-US" smtClean="0"/>
              <a:t>| PA197 Crypto apects in WSN</a:t>
            </a:r>
            <a:endParaRPr lang="en-GB" altLang="en-US" dirty="0"/>
          </a:p>
        </p:txBody>
      </p:sp>
      <p:grpSp>
        <p:nvGrpSpPr>
          <p:cNvPr id="1131522" name="Group 2"/>
          <p:cNvGrpSpPr>
            <a:grpSpLocks/>
          </p:cNvGrpSpPr>
          <p:nvPr/>
        </p:nvGrpSpPr>
        <p:grpSpPr bwMode="auto">
          <a:xfrm>
            <a:off x="6949057" y="908720"/>
            <a:ext cx="2303463" cy="1728787"/>
            <a:chOff x="4014" y="1071"/>
            <a:chExt cx="1451" cy="1089"/>
          </a:xfrm>
        </p:grpSpPr>
        <p:sp>
          <p:nvSpPr>
            <p:cNvPr id="1131523" name="Oval 3"/>
            <p:cNvSpPr>
              <a:spLocks noChangeArrowheads="1"/>
            </p:cNvSpPr>
            <p:nvPr/>
          </p:nvSpPr>
          <p:spPr bwMode="auto">
            <a:xfrm>
              <a:off x="4014" y="1071"/>
              <a:ext cx="1451" cy="10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>
                  <a:solidFill>
                    <a:schemeClr val="bg1"/>
                  </a:solidFill>
                </a:rPr>
                <a:t>Key pool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</p:txBody>
        </p:sp>
        <p:sp>
          <p:nvSpPr>
            <p:cNvPr id="1131524" name="Rectangle 4"/>
            <p:cNvSpPr>
              <a:spLocks noChangeArrowheads="1"/>
            </p:cNvSpPr>
            <p:nvPr/>
          </p:nvSpPr>
          <p:spPr bwMode="auto">
            <a:xfrm>
              <a:off x="4377" y="139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5" name="Rectangle 5"/>
            <p:cNvSpPr>
              <a:spLocks noChangeArrowheads="1"/>
            </p:cNvSpPr>
            <p:nvPr/>
          </p:nvSpPr>
          <p:spPr bwMode="auto">
            <a:xfrm>
              <a:off x="4649" y="1480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6" name="Rectangle 6"/>
            <p:cNvSpPr>
              <a:spLocks noChangeArrowheads="1"/>
            </p:cNvSpPr>
            <p:nvPr/>
          </p:nvSpPr>
          <p:spPr bwMode="auto">
            <a:xfrm>
              <a:off x="4422" y="1661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53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7" name="Rectangle 7"/>
            <p:cNvSpPr>
              <a:spLocks noChangeArrowheads="1"/>
            </p:cNvSpPr>
            <p:nvPr/>
          </p:nvSpPr>
          <p:spPr bwMode="auto">
            <a:xfrm>
              <a:off x="4876" y="1344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8" name="Rectangle 8"/>
            <p:cNvSpPr>
              <a:spLocks noChangeArrowheads="1"/>
            </p:cNvSpPr>
            <p:nvPr/>
          </p:nvSpPr>
          <p:spPr bwMode="auto">
            <a:xfrm>
              <a:off x="4876" y="161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9" name="Rectangle 9"/>
            <p:cNvSpPr>
              <a:spLocks noChangeArrowheads="1"/>
            </p:cNvSpPr>
            <p:nvPr/>
          </p:nvSpPr>
          <p:spPr bwMode="auto">
            <a:xfrm>
              <a:off x="4604" y="1528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0" name="Rectangle 10"/>
            <p:cNvSpPr>
              <a:spLocks noChangeArrowheads="1"/>
            </p:cNvSpPr>
            <p:nvPr/>
          </p:nvSpPr>
          <p:spPr bwMode="auto">
            <a:xfrm>
              <a:off x="4876" y="161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1" name="Rectangle 11"/>
            <p:cNvSpPr>
              <a:spLocks noChangeArrowheads="1"/>
            </p:cNvSpPr>
            <p:nvPr/>
          </p:nvSpPr>
          <p:spPr bwMode="auto">
            <a:xfrm>
              <a:off x="4649" y="179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2" name="Rectangle 12"/>
            <p:cNvSpPr>
              <a:spLocks noChangeArrowheads="1"/>
            </p:cNvSpPr>
            <p:nvPr/>
          </p:nvSpPr>
          <p:spPr bwMode="auto">
            <a:xfrm>
              <a:off x="5103" y="1480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16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3" name="Rectangle 13"/>
            <p:cNvSpPr>
              <a:spLocks noChangeArrowheads="1"/>
            </p:cNvSpPr>
            <p:nvPr/>
          </p:nvSpPr>
          <p:spPr bwMode="auto">
            <a:xfrm>
              <a:off x="5012" y="170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4" name="Rectangle 14"/>
            <p:cNvSpPr>
              <a:spLocks noChangeArrowheads="1"/>
            </p:cNvSpPr>
            <p:nvPr/>
          </p:nvSpPr>
          <p:spPr bwMode="auto">
            <a:xfrm>
              <a:off x="4196" y="143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27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5" name="Rectangle 15"/>
            <p:cNvSpPr>
              <a:spLocks noChangeArrowheads="1"/>
            </p:cNvSpPr>
            <p:nvPr/>
          </p:nvSpPr>
          <p:spPr bwMode="auto">
            <a:xfrm>
              <a:off x="4241" y="170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75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6" name="Rectangle 16"/>
            <p:cNvSpPr>
              <a:spLocks noChangeArrowheads="1"/>
            </p:cNvSpPr>
            <p:nvPr/>
          </p:nvSpPr>
          <p:spPr bwMode="auto">
            <a:xfrm>
              <a:off x="4468" y="184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8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</p:grpSp>
      <p:sp>
        <p:nvSpPr>
          <p:cNvPr id="113153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Probabilistic key pre-distribution</a:t>
            </a:r>
            <a:endParaRPr lang="en-US" altLang="en-US"/>
          </a:p>
        </p:txBody>
      </p:sp>
      <p:sp>
        <p:nvSpPr>
          <p:cNvPr id="1131538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lnSpc>
                <a:spcPct val="90000"/>
              </a:lnSpc>
            </a:pPr>
            <a:r>
              <a:rPr lang="en-US" altLang="en-US" i="1" smtClean="0"/>
              <a:t>Eschenauer &amp; Gligor 2002</a:t>
            </a:r>
          </a:p>
          <a:p>
            <a:pPr marL="400050" indent="-400050">
              <a:lnSpc>
                <a:spcPct val="90000"/>
              </a:lnSpc>
            </a:pPr>
            <a:r>
              <a:rPr lang="en-US" altLang="en-US" smtClean="0"/>
              <a:t>Elegant idea with low memory requirements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altLang="en-US" sz="2800" smtClean="0"/>
              <a:t>based on birthday paradox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altLang="en-US" sz="2800" smtClean="0"/>
              <a:t>large pool of cryptographic keys with unique IDs used</a:t>
            </a:r>
          </a:p>
          <a:p>
            <a:pPr marL="400050" indent="-400050">
              <a:lnSpc>
                <a:spcPct val="90000"/>
              </a:lnSpc>
            </a:pPr>
            <a:endParaRPr lang="en-US" altLang="en-US" smtClean="0"/>
          </a:p>
          <a:p>
            <a:pPr marL="400050" indent="-400050">
              <a:lnSpc>
                <a:spcPct val="90000"/>
              </a:lnSpc>
            </a:pPr>
            <a:r>
              <a:rPr lang="en-US" altLang="en-US" smtClean="0"/>
              <a:t>For every node prior deployment:</a:t>
            </a:r>
          </a:p>
          <a:p>
            <a:pPr marL="838200" lvl="1" indent="-3810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smtClean="0"/>
              <a:t>randomly select keys from large key pool</a:t>
            </a:r>
          </a:p>
          <a:p>
            <a:pPr marL="838200" lvl="1" indent="-3810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smtClean="0"/>
              <a:t>return selected keys back to pool</a:t>
            </a:r>
          </a:p>
          <a:p>
            <a:pPr marL="838200" lvl="1" indent="-3810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smtClean="0"/>
              <a:t>proceed with next node</a:t>
            </a:r>
            <a:endParaRPr lang="en-US" altLang="en-US" sz="2800"/>
          </a:p>
        </p:txBody>
      </p:sp>
      <p:sp>
        <p:nvSpPr>
          <p:cNvPr id="1131550" name="Oval 30"/>
          <p:cNvSpPr>
            <a:spLocks noChangeArrowheads="1"/>
          </p:cNvSpPr>
          <p:nvPr/>
        </p:nvSpPr>
        <p:spPr bwMode="auto">
          <a:xfrm>
            <a:off x="8290494" y="3715171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31551" name="Oval 31"/>
          <p:cNvSpPr>
            <a:spLocks noChangeArrowheads="1"/>
          </p:cNvSpPr>
          <p:nvPr/>
        </p:nvSpPr>
        <p:spPr bwMode="auto">
          <a:xfrm>
            <a:off x="7498332" y="3715171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31553" name="Rectangle 33"/>
          <p:cNvSpPr>
            <a:spLocks noChangeArrowheads="1"/>
          </p:cNvSpPr>
          <p:nvPr/>
        </p:nvSpPr>
        <p:spPr bwMode="auto">
          <a:xfrm>
            <a:off x="7665019" y="3894559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7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4" name="Rectangle 34"/>
          <p:cNvSpPr>
            <a:spLocks noChangeArrowheads="1"/>
          </p:cNvSpPr>
          <p:nvPr/>
        </p:nvSpPr>
        <p:spPr bwMode="auto">
          <a:xfrm>
            <a:off x="7665019" y="4251746"/>
            <a:ext cx="279400" cy="2968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23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5" name="Rectangle 35"/>
          <p:cNvSpPr>
            <a:spLocks noChangeArrowheads="1"/>
          </p:cNvSpPr>
          <p:nvPr/>
        </p:nvSpPr>
        <p:spPr bwMode="auto">
          <a:xfrm>
            <a:off x="7665019" y="4608934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75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7" name="Rectangle 37"/>
          <p:cNvSpPr>
            <a:spLocks noChangeArrowheads="1"/>
          </p:cNvSpPr>
          <p:nvPr/>
        </p:nvSpPr>
        <p:spPr bwMode="auto">
          <a:xfrm>
            <a:off x="8457182" y="3894559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3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8" name="Rectangle 38"/>
          <p:cNvSpPr>
            <a:spLocks noChangeArrowheads="1"/>
          </p:cNvSpPr>
          <p:nvPr/>
        </p:nvSpPr>
        <p:spPr bwMode="auto">
          <a:xfrm>
            <a:off x="8457182" y="4608934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23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9" name="Rectangle 39"/>
          <p:cNvSpPr>
            <a:spLocks noChangeArrowheads="1"/>
          </p:cNvSpPr>
          <p:nvPr/>
        </p:nvSpPr>
        <p:spPr bwMode="auto">
          <a:xfrm>
            <a:off x="8457182" y="4251746"/>
            <a:ext cx="279400" cy="2968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11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1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50" grpId="0" animBg="1"/>
      <p:bldP spid="1131551" grpId="0" animBg="1"/>
      <p:bldP spid="1131553" grpId="0" animBg="1"/>
      <p:bldP spid="1131554" grpId="0" animBg="1"/>
      <p:bldP spid="1131555" grpId="0" animBg="1"/>
      <p:bldP spid="1131557" grpId="0" animBg="1"/>
      <p:bldP spid="1131558" grpId="0" animBg="1"/>
      <p:bldP spid="11315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GB" altLang="en-US" smtClean="0"/>
              <a:t>| PA197 Crypto apects in WSN</a:t>
            </a:r>
            <a:endParaRPr lang="en-GB" altLang="en-US"/>
          </a:p>
        </p:txBody>
      </p:sp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Probabilistic key pre-distribution (2)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During </a:t>
            </a:r>
            <a:r>
              <a:rPr lang="en-US" altLang="en-US" sz="2400" dirty="0" err="1"/>
              <a:t>neighbour</a:t>
            </a:r>
            <a:r>
              <a:rPr lang="en-US" altLang="en-US" sz="2400" dirty="0"/>
              <a:t> discovery: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 err="1"/>
              <a:t>neighbours</a:t>
            </a:r>
            <a:r>
              <a:rPr lang="en-US" altLang="en-US" dirty="0"/>
              <a:t> establish radio communication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nodes iterate over their keyrings for shared key(s)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if shared (by chance) key(s) are found, secure link is established</a:t>
            </a:r>
          </a:p>
          <a:p>
            <a:pPr lvl="1"/>
            <a:r>
              <a:rPr lang="en-US" altLang="en-US" sz="2500" dirty="0"/>
              <a:t>e.g., 100 keys from 10000 =&gt; 60% probability at least one key shared</a:t>
            </a:r>
          </a:p>
          <a:p>
            <a:r>
              <a:rPr lang="en-US" altLang="en-US" sz="2400" dirty="0"/>
              <a:t>Not all nodes can establish secure link</a:t>
            </a:r>
          </a:p>
          <a:p>
            <a:pPr lvl="1"/>
            <a:r>
              <a:rPr lang="en-US" altLang="en-US" dirty="0"/>
              <a:t>but sufficient connectivity probability can be set</a:t>
            </a:r>
          </a:p>
          <a:p>
            <a:r>
              <a:rPr lang="en-US" altLang="en-US" sz="2400" dirty="0"/>
              <a:t>Node capture resilience (NCR) is a problem</a:t>
            </a:r>
          </a:p>
          <a:p>
            <a:endParaRPr lang="en-US" altLang="en-US" sz="3200" dirty="0"/>
          </a:p>
        </p:txBody>
      </p:sp>
      <p:sp>
        <p:nvSpPr>
          <p:cNvPr id="1191941" name="Oval 5"/>
          <p:cNvSpPr>
            <a:spLocks noChangeArrowheads="1"/>
          </p:cNvSpPr>
          <p:nvPr/>
        </p:nvSpPr>
        <p:spPr bwMode="auto">
          <a:xfrm>
            <a:off x="8351838" y="835025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91942" name="Oval 6"/>
          <p:cNvSpPr>
            <a:spLocks noChangeArrowheads="1"/>
          </p:cNvSpPr>
          <p:nvPr/>
        </p:nvSpPr>
        <p:spPr bwMode="auto">
          <a:xfrm>
            <a:off x="7559675" y="835025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191943" name="Group 7"/>
          <p:cNvGrpSpPr>
            <a:grpSpLocks/>
          </p:cNvGrpSpPr>
          <p:nvPr/>
        </p:nvGrpSpPr>
        <p:grpSpPr bwMode="auto">
          <a:xfrm>
            <a:off x="7726363" y="1014413"/>
            <a:ext cx="279400" cy="1011237"/>
            <a:chOff x="4437" y="2727"/>
            <a:chExt cx="176" cy="637"/>
          </a:xfrm>
        </p:grpSpPr>
        <p:sp>
          <p:nvSpPr>
            <p:cNvPr id="1191944" name="Rectangle 8"/>
            <p:cNvSpPr>
              <a:spLocks noChangeArrowheads="1"/>
            </p:cNvSpPr>
            <p:nvPr/>
          </p:nvSpPr>
          <p:spPr bwMode="auto">
            <a:xfrm>
              <a:off x="4437" y="272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45" name="Rectangle 9"/>
            <p:cNvSpPr>
              <a:spLocks noChangeArrowheads="1"/>
            </p:cNvSpPr>
            <p:nvPr/>
          </p:nvSpPr>
          <p:spPr bwMode="auto">
            <a:xfrm>
              <a:off x="4437" y="295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46" name="Rectangle 10"/>
            <p:cNvSpPr>
              <a:spLocks noChangeArrowheads="1"/>
            </p:cNvSpPr>
            <p:nvPr/>
          </p:nvSpPr>
          <p:spPr bwMode="auto">
            <a:xfrm>
              <a:off x="4437" y="317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75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1191947" name="Group 11"/>
          <p:cNvGrpSpPr>
            <a:grpSpLocks/>
          </p:cNvGrpSpPr>
          <p:nvPr/>
        </p:nvGrpSpPr>
        <p:grpSpPr bwMode="auto">
          <a:xfrm>
            <a:off x="8518525" y="1014413"/>
            <a:ext cx="279400" cy="1011237"/>
            <a:chOff x="5139" y="2727"/>
            <a:chExt cx="176" cy="637"/>
          </a:xfrm>
        </p:grpSpPr>
        <p:sp>
          <p:nvSpPr>
            <p:cNvPr id="1191948" name="Rectangle 12"/>
            <p:cNvSpPr>
              <a:spLocks noChangeArrowheads="1"/>
            </p:cNvSpPr>
            <p:nvPr/>
          </p:nvSpPr>
          <p:spPr bwMode="auto">
            <a:xfrm>
              <a:off x="5139" y="272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49" name="Rectangle 13"/>
            <p:cNvSpPr>
              <a:spLocks noChangeArrowheads="1"/>
            </p:cNvSpPr>
            <p:nvPr/>
          </p:nvSpPr>
          <p:spPr bwMode="auto">
            <a:xfrm>
              <a:off x="5139" y="317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50" name="Rectangle 14"/>
            <p:cNvSpPr>
              <a:spLocks noChangeArrowheads="1"/>
            </p:cNvSpPr>
            <p:nvPr/>
          </p:nvSpPr>
          <p:spPr bwMode="auto">
            <a:xfrm>
              <a:off x="5139" y="295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</p:grpSp>
      <p:sp>
        <p:nvSpPr>
          <p:cNvPr id="1191951" name="Line 15"/>
          <p:cNvSpPr>
            <a:spLocks noChangeShapeType="1"/>
          </p:cNvSpPr>
          <p:nvPr/>
        </p:nvSpPr>
        <p:spPr bwMode="auto">
          <a:xfrm>
            <a:off x="7885113" y="1555750"/>
            <a:ext cx="647700" cy="28733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8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en-US" smtClean="0"/>
              <a:t>| PA197 Crypto apects in WSN</a:t>
            </a:r>
            <a:endParaRPr lang="en-GB" altLang="en-US"/>
          </a:p>
        </p:txBody>
      </p:sp>
      <p:pic>
        <p:nvPicPr>
          <p:cNvPr id="1100802" name="Picture 2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933825"/>
            <a:ext cx="136683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803" name="Picture 3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57563"/>
            <a:ext cx="136683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0804" name="Group 4"/>
          <p:cNvGrpSpPr>
            <a:grpSpLocks/>
          </p:cNvGrpSpPr>
          <p:nvPr/>
        </p:nvGrpSpPr>
        <p:grpSpPr bwMode="auto">
          <a:xfrm>
            <a:off x="1436688" y="1558925"/>
            <a:ext cx="6410325" cy="3814763"/>
            <a:chOff x="884" y="1162"/>
            <a:chExt cx="4038" cy="2403"/>
          </a:xfrm>
        </p:grpSpPr>
        <p:sp>
          <p:nvSpPr>
            <p:cNvPr id="1100805" name="Oval 5"/>
            <p:cNvSpPr>
              <a:spLocks noChangeArrowheads="1"/>
            </p:cNvSpPr>
            <p:nvPr/>
          </p:nvSpPr>
          <p:spPr bwMode="auto">
            <a:xfrm>
              <a:off x="884" y="1345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6" name="Oval 6"/>
            <p:cNvSpPr>
              <a:spLocks noChangeArrowheads="1"/>
            </p:cNvSpPr>
            <p:nvPr/>
          </p:nvSpPr>
          <p:spPr bwMode="auto">
            <a:xfrm>
              <a:off x="2018" y="1344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7" name="Oval 7"/>
            <p:cNvSpPr>
              <a:spLocks noChangeArrowheads="1"/>
            </p:cNvSpPr>
            <p:nvPr/>
          </p:nvSpPr>
          <p:spPr bwMode="auto">
            <a:xfrm>
              <a:off x="1247" y="2750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8" name="Oval 8"/>
            <p:cNvSpPr>
              <a:spLocks noChangeArrowheads="1"/>
            </p:cNvSpPr>
            <p:nvPr/>
          </p:nvSpPr>
          <p:spPr bwMode="auto">
            <a:xfrm>
              <a:off x="3334" y="1162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9" name="Oval 9"/>
            <p:cNvSpPr>
              <a:spLocks noChangeArrowheads="1"/>
            </p:cNvSpPr>
            <p:nvPr/>
          </p:nvSpPr>
          <p:spPr bwMode="auto">
            <a:xfrm>
              <a:off x="2789" y="2069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10" name="Oval 10"/>
            <p:cNvSpPr>
              <a:spLocks noChangeArrowheads="1"/>
            </p:cNvSpPr>
            <p:nvPr/>
          </p:nvSpPr>
          <p:spPr bwMode="auto">
            <a:xfrm>
              <a:off x="4513" y="1389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11" name="Oval 11"/>
            <p:cNvSpPr>
              <a:spLocks noChangeArrowheads="1"/>
            </p:cNvSpPr>
            <p:nvPr/>
          </p:nvSpPr>
          <p:spPr bwMode="auto">
            <a:xfrm>
              <a:off x="4014" y="2478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sp>
        <p:nvSpPr>
          <p:cNvPr id="1100812" name="Oval 12"/>
          <p:cNvSpPr>
            <a:spLocks noChangeArrowheads="1"/>
          </p:cNvSpPr>
          <p:nvPr/>
        </p:nvSpPr>
        <p:spPr bwMode="auto">
          <a:xfrm>
            <a:off x="6410325" y="3646488"/>
            <a:ext cx="649288" cy="1293812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100813" name="Oval 13"/>
          <p:cNvSpPr>
            <a:spLocks noChangeArrowheads="1"/>
          </p:cNvSpPr>
          <p:nvPr/>
        </p:nvSpPr>
        <p:spPr bwMode="auto">
          <a:xfrm>
            <a:off x="4467225" y="2997200"/>
            <a:ext cx="649288" cy="1293813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1008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probabilistic pre-distribution fails</a:t>
            </a:r>
            <a:endParaRPr lang="cs-CZ" altLang="en-US"/>
          </a:p>
        </p:txBody>
      </p:sp>
      <p:grpSp>
        <p:nvGrpSpPr>
          <p:cNvPr id="1100815" name="Group 15"/>
          <p:cNvGrpSpPr>
            <a:grpSpLocks/>
          </p:cNvGrpSpPr>
          <p:nvPr/>
        </p:nvGrpSpPr>
        <p:grpSpPr bwMode="auto">
          <a:xfrm>
            <a:off x="1457325" y="1771650"/>
            <a:ext cx="6354763" cy="3376613"/>
            <a:chOff x="918" y="1297"/>
            <a:chExt cx="4003" cy="2127"/>
          </a:xfrm>
        </p:grpSpPr>
        <p:pic>
          <p:nvPicPr>
            <p:cNvPr id="1100816" name="Picture 16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480"/>
              <a:ext cx="36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0817" name="Picture 17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1842"/>
              <a:ext cx="374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0818" name="Picture 18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661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19" name="Picture 19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79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0" name="Picture 20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" y="1841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1" name="Picture 21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660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2" name="Picture 22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2885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3" name="Picture 23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" y="3247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4" name="Picture 24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3066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5" name="Picture 25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297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6" name="Picture 26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1659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7" name="Picture 27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478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8" name="Picture 28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204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9" name="Picture 29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" y="2566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0" name="Picture 30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385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1" name="Picture 31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1524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2" name="Picture 32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" y="1886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3" name="Picture 33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1705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4" name="Picture 34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2613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5" name="Picture 35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" y="2975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6" name="Picture 36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2794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00837" name="Group 37"/>
          <p:cNvGrpSpPr>
            <a:grpSpLocks/>
          </p:cNvGrpSpPr>
          <p:nvPr/>
        </p:nvGrpSpPr>
        <p:grpSpPr bwMode="auto">
          <a:xfrm>
            <a:off x="2017713" y="1557338"/>
            <a:ext cx="3962400" cy="3814762"/>
            <a:chOff x="1271" y="1162"/>
            <a:chExt cx="2496" cy="2403"/>
          </a:xfrm>
        </p:grpSpPr>
        <p:sp>
          <p:nvSpPr>
            <p:cNvPr id="1100838" name="Oval 38"/>
            <p:cNvSpPr>
              <a:spLocks noChangeArrowheads="1"/>
            </p:cNvSpPr>
            <p:nvPr/>
          </p:nvSpPr>
          <p:spPr bwMode="auto">
            <a:xfrm>
              <a:off x="3358" y="1162"/>
              <a:ext cx="409" cy="815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39" name="Oval 39"/>
            <p:cNvSpPr>
              <a:spLocks noChangeArrowheads="1"/>
            </p:cNvSpPr>
            <p:nvPr/>
          </p:nvSpPr>
          <p:spPr bwMode="auto">
            <a:xfrm>
              <a:off x="1271" y="2750"/>
              <a:ext cx="409" cy="815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grpSp>
        <p:nvGrpSpPr>
          <p:cNvPr id="1100840" name="Group 40"/>
          <p:cNvGrpSpPr>
            <a:grpSpLocks/>
          </p:cNvGrpSpPr>
          <p:nvPr/>
        </p:nvGrpSpPr>
        <p:grpSpPr bwMode="auto">
          <a:xfrm>
            <a:off x="1465263" y="1771650"/>
            <a:ext cx="6356350" cy="3375025"/>
            <a:chOff x="923" y="1298"/>
            <a:chExt cx="4004" cy="2126"/>
          </a:xfrm>
        </p:grpSpPr>
        <p:pic>
          <p:nvPicPr>
            <p:cNvPr id="1100841" name="Picture 41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1480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2" name="Picture 42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067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3" name="Picture 43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298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4" name="Picture 44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249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5" name="Picture 45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387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6" name="Picture 46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525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0847" name="Group 47"/>
          <p:cNvGrpSpPr>
            <a:grpSpLocks/>
          </p:cNvGrpSpPr>
          <p:nvPr/>
        </p:nvGrpSpPr>
        <p:grpSpPr bwMode="auto">
          <a:xfrm>
            <a:off x="1476375" y="2062163"/>
            <a:ext cx="6335713" cy="2503487"/>
            <a:chOff x="930" y="1480"/>
            <a:chExt cx="3991" cy="1577"/>
          </a:xfrm>
        </p:grpSpPr>
        <p:pic>
          <p:nvPicPr>
            <p:cNvPr id="1100848" name="Picture 48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886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9" name="Picture 49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480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50" name="Picture 50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661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51" name="Picture 51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61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52" name="Picture 52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0853" name="Group 53"/>
          <p:cNvGrpSpPr>
            <a:grpSpLocks/>
          </p:cNvGrpSpPr>
          <p:nvPr/>
        </p:nvGrpSpPr>
        <p:grpSpPr bwMode="auto">
          <a:xfrm>
            <a:off x="1331913" y="2027238"/>
            <a:ext cx="6626225" cy="2625725"/>
            <a:chOff x="839" y="1277"/>
            <a:chExt cx="4174" cy="1654"/>
          </a:xfrm>
        </p:grpSpPr>
        <p:sp>
          <p:nvSpPr>
            <p:cNvPr id="1100854" name="Oval 54"/>
            <p:cNvSpPr>
              <a:spLocks noChangeArrowheads="1"/>
            </p:cNvSpPr>
            <p:nvPr/>
          </p:nvSpPr>
          <p:spPr bwMode="auto">
            <a:xfrm>
              <a:off x="3213" y="1277"/>
              <a:ext cx="679" cy="408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0855" name="Oval 55"/>
            <p:cNvSpPr>
              <a:spLocks noChangeArrowheads="1"/>
            </p:cNvSpPr>
            <p:nvPr/>
          </p:nvSpPr>
          <p:spPr bwMode="auto">
            <a:xfrm>
              <a:off x="1201" y="2659"/>
              <a:ext cx="545" cy="272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0856" name="Oval 56"/>
            <p:cNvSpPr>
              <a:spLocks noChangeArrowheads="1"/>
            </p:cNvSpPr>
            <p:nvPr/>
          </p:nvSpPr>
          <p:spPr bwMode="auto">
            <a:xfrm>
              <a:off x="839" y="1434"/>
              <a:ext cx="545" cy="272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0857" name="Oval 57"/>
            <p:cNvSpPr>
              <a:spLocks noChangeArrowheads="1"/>
            </p:cNvSpPr>
            <p:nvPr/>
          </p:nvSpPr>
          <p:spPr bwMode="auto">
            <a:xfrm>
              <a:off x="4468" y="1661"/>
              <a:ext cx="545" cy="272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00858" name="Group 58"/>
          <p:cNvGrpSpPr>
            <a:grpSpLocks/>
          </p:cNvGrpSpPr>
          <p:nvPr/>
        </p:nvGrpSpPr>
        <p:grpSpPr bwMode="auto">
          <a:xfrm>
            <a:off x="2268538" y="2565400"/>
            <a:ext cx="4751387" cy="1800225"/>
            <a:chOff x="1429" y="1616"/>
            <a:chExt cx="2993" cy="1134"/>
          </a:xfrm>
        </p:grpSpPr>
        <p:sp>
          <p:nvSpPr>
            <p:cNvPr id="1100859" name="Line 59"/>
            <p:cNvSpPr>
              <a:spLocks noChangeShapeType="1"/>
            </p:cNvSpPr>
            <p:nvPr/>
          </p:nvSpPr>
          <p:spPr bwMode="auto">
            <a:xfrm flipH="1">
              <a:off x="1791" y="2432"/>
              <a:ext cx="953" cy="318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0860" name="Line 60"/>
            <p:cNvSpPr>
              <a:spLocks noChangeShapeType="1"/>
            </p:cNvSpPr>
            <p:nvPr/>
          </p:nvSpPr>
          <p:spPr bwMode="auto">
            <a:xfrm flipH="1" flipV="1">
              <a:off x="1429" y="1616"/>
              <a:ext cx="1315" cy="680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0861" name="Line 61"/>
            <p:cNvSpPr>
              <a:spLocks noChangeShapeType="1"/>
            </p:cNvSpPr>
            <p:nvPr/>
          </p:nvSpPr>
          <p:spPr bwMode="auto">
            <a:xfrm flipV="1">
              <a:off x="3198" y="1706"/>
              <a:ext cx="181" cy="318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0862" name="Line 62"/>
            <p:cNvSpPr>
              <a:spLocks noChangeShapeType="1"/>
            </p:cNvSpPr>
            <p:nvPr/>
          </p:nvSpPr>
          <p:spPr bwMode="auto">
            <a:xfrm flipV="1">
              <a:off x="3288" y="1842"/>
              <a:ext cx="1134" cy="454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00863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250825" y="5589588"/>
            <a:ext cx="8583613" cy="735012"/>
          </a:xfrm>
          <a:solidFill>
            <a:schemeClr val="accent1"/>
          </a:solidFill>
          <a:ln/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Keys from uncaptured nodes compromised as well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36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12" grpId="0" animBg="1"/>
      <p:bldP spid="1100813" grpId="0" animBg="1"/>
      <p:bldP spid="110086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Level of keys pre-distribution </a:t>
            </a:r>
            <a:r>
              <a:rPr lang="en-US" altLang="en-US" dirty="0"/>
              <a:t>(</a:t>
            </a:r>
            <a:r>
              <a:rPr lang="en-US" altLang="en-US" dirty="0" smtClean="0"/>
              <a:t>III.)</a:t>
            </a:r>
            <a:endParaRPr lang="en-US" altLang="en-US" dirty="0"/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/>
              <a:t>Pairwise keys </a:t>
            </a:r>
            <a:r>
              <a:rPr lang="en-US" altLang="en-US" dirty="0"/>
              <a:t>(node2BS, node2node)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all </a:t>
            </a:r>
            <a:r>
              <a:rPr lang="en-US" altLang="en-US" dirty="0"/>
              <a:t>nodes can establish keys if </a:t>
            </a:r>
            <a:r>
              <a:rPr lang="en-US" altLang="en-US" dirty="0" smtClean="0"/>
              <a:t>necessary</a:t>
            </a:r>
          </a:p>
          <a:p>
            <a:pPr lvl="1"/>
            <a:r>
              <a:rPr lang="en-US" altLang="en-US" dirty="0" smtClean="0"/>
              <a:t>Every node to BS, every node to every node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 smtClean="0"/>
              <a:t>| PA197 Crypto apects in WSN</a:t>
            </a:r>
            <a:endParaRPr lang="en-GB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7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Cryptographic aspects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Wireless Sensor Networks – Crypto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PA197 Crypto apects in WSN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954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Pairwise keys – every node to BS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Predistributed</a:t>
            </a:r>
            <a:r>
              <a:rPr lang="en-GB" sz="2400" dirty="0" smtClean="0"/>
              <a:t> unique key(s) between BS and every node </a:t>
            </a:r>
          </a:p>
          <a:p>
            <a:pPr lvl="1"/>
            <a:r>
              <a:rPr lang="en-GB" sz="2000" dirty="0" smtClean="0"/>
              <a:t>BS holds database of all keys, node holds just single key to BS </a:t>
            </a:r>
          </a:p>
          <a:p>
            <a:r>
              <a:rPr lang="en-GB" sz="2400" dirty="0" smtClean="0"/>
              <a:t>End-to-end encryption/MAC</a:t>
            </a:r>
          </a:p>
          <a:p>
            <a:pPr lvl="1"/>
            <a:r>
              <a:rPr lang="en-GB" sz="2000" dirty="0" smtClean="0"/>
              <a:t>Intermediate nodes just forward towards BS</a:t>
            </a:r>
          </a:p>
          <a:p>
            <a:pPr lvl="1"/>
            <a:r>
              <a:rPr lang="en-GB" sz="2000" dirty="0" smtClean="0"/>
              <a:t>Low latency, memory and computation overhead (no processing on intermediate nodes)</a:t>
            </a:r>
          </a:p>
          <a:p>
            <a:r>
              <a:rPr lang="en-GB" sz="2400" dirty="0" smtClean="0"/>
              <a:t>Possibility for periodic key update</a:t>
            </a:r>
          </a:p>
          <a:p>
            <a:pPr lvl="1"/>
            <a:r>
              <a:rPr lang="en-GB" sz="2000" dirty="0" err="1" smtClean="0"/>
              <a:t>newKey</a:t>
            </a:r>
            <a:r>
              <a:rPr lang="en-GB" sz="2000" dirty="0" smtClean="0"/>
              <a:t> = KDF(</a:t>
            </a:r>
            <a:r>
              <a:rPr lang="en-GB" sz="2000" dirty="0" err="1" smtClean="0"/>
              <a:t>oldKey</a:t>
            </a:r>
            <a:r>
              <a:rPr lang="en-GB" sz="2000" dirty="0" smtClean="0"/>
              <a:t>, “</a:t>
            </a:r>
            <a:r>
              <a:rPr lang="en-GB" sz="2000" dirty="0" err="1" smtClean="0"/>
              <a:t>Period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”), erase previous </a:t>
            </a:r>
            <a:r>
              <a:rPr lang="en-GB" sz="2000" i="1" dirty="0" err="1" smtClean="0"/>
              <a:t>oldKey</a:t>
            </a:r>
            <a:endParaRPr lang="en-GB" sz="2000" i="1" dirty="0" smtClean="0"/>
          </a:p>
          <a:p>
            <a:pPr lvl="1"/>
            <a:r>
              <a:rPr lang="en-GB" sz="2000" dirty="0" smtClean="0"/>
              <a:t>Better than </a:t>
            </a:r>
            <a:r>
              <a:rPr lang="en-GB" sz="2000" dirty="0" err="1" smtClean="0"/>
              <a:t>newKey</a:t>
            </a:r>
            <a:r>
              <a:rPr lang="en-GB" sz="2000" dirty="0" smtClean="0"/>
              <a:t>=KDF(</a:t>
            </a:r>
            <a:r>
              <a:rPr lang="en-GB" sz="2000" dirty="0" err="1" smtClean="0"/>
              <a:t>masterKey</a:t>
            </a:r>
            <a:r>
              <a:rPr lang="en-GB" sz="2000" dirty="0" smtClean="0"/>
              <a:t>,“</a:t>
            </a:r>
            <a:r>
              <a:rPr lang="en-GB" sz="2000" dirty="0" err="1" smtClean="0"/>
              <a:t>Period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”) – why?</a:t>
            </a:r>
          </a:p>
          <a:p>
            <a:r>
              <a:rPr lang="en-GB" sz="2400" dirty="0" smtClean="0"/>
              <a:t>Disadvantages of scheme? </a:t>
            </a:r>
          </a:p>
          <a:p>
            <a:pPr lvl="1"/>
            <a:r>
              <a:rPr lang="en-GB" sz="2000" dirty="0" smtClean="0"/>
              <a:t>No data aggregation, insertion of corrupted packets… </a:t>
            </a:r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6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Pairwise keys – every node to every node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Predistributed</a:t>
            </a:r>
            <a:r>
              <a:rPr lang="en-GB" sz="2400" dirty="0" smtClean="0"/>
              <a:t> unique key(s) between every two nodes </a:t>
            </a:r>
          </a:p>
          <a:p>
            <a:pPr lvl="1"/>
            <a:r>
              <a:rPr lang="en-GB" sz="2000" dirty="0" smtClean="0"/>
              <a:t>Every node holds keys to all other potential neighbours </a:t>
            </a:r>
          </a:p>
          <a:p>
            <a:pPr lvl="1"/>
            <a:r>
              <a:rPr lang="en-GB" sz="2000" dirty="0" smtClean="0"/>
              <a:t>(1MB flash storage =&gt; 65k of 16B keys)</a:t>
            </a:r>
          </a:p>
          <a:p>
            <a:pPr lvl="1"/>
            <a:r>
              <a:rPr lang="en-GB" sz="2000" dirty="0" smtClean="0"/>
              <a:t>Proper key is found and used when needed</a:t>
            </a:r>
          </a:p>
          <a:p>
            <a:r>
              <a:rPr lang="en-GB" sz="2400" dirty="0" smtClean="0"/>
              <a:t>Unused keys may be erased after neighbour discovery</a:t>
            </a:r>
          </a:p>
          <a:p>
            <a:pPr lvl="1"/>
            <a:r>
              <a:rPr lang="en-GB" sz="2000" dirty="0" smtClean="0"/>
              <a:t>When unused keys will not be necessary </a:t>
            </a:r>
          </a:p>
          <a:p>
            <a:pPr lvl="1"/>
            <a:r>
              <a:rPr lang="en-GB" sz="2000" dirty="0" smtClean="0"/>
              <a:t>No need for a priory knowledge of network layout</a:t>
            </a:r>
          </a:p>
          <a:p>
            <a:r>
              <a:rPr lang="en-GB" sz="2400" dirty="0" smtClean="0"/>
              <a:t>Keys to not yet deployed nodes can be also included</a:t>
            </a:r>
          </a:p>
          <a:p>
            <a:pPr lvl="1"/>
            <a:r>
              <a:rPr lang="en-GB" sz="2000" dirty="0" smtClean="0"/>
              <a:t>Later redeployment of fresh nodes</a:t>
            </a:r>
          </a:p>
          <a:p>
            <a:pPr lvl="1"/>
            <a:r>
              <a:rPr lang="en-GB" sz="2000" dirty="0" smtClean="0"/>
              <a:t>Authentication between old and new nodes possible</a:t>
            </a:r>
          </a:p>
          <a:p>
            <a:r>
              <a:rPr lang="en-GB" sz="2400" dirty="0" smtClean="0"/>
              <a:t>Node capture resiliency</a:t>
            </a:r>
          </a:p>
          <a:p>
            <a:pPr lvl="1"/>
            <a:r>
              <a:rPr lang="en-GB" sz="2000" dirty="0" smtClean="0"/>
              <a:t>no keys except for compromised node are revealed </a:t>
            </a:r>
          </a:p>
          <a:p>
            <a:pPr lvl="1"/>
            <a:endParaRPr lang="en-GB" sz="2000" dirty="0" smtClean="0"/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1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 smtClean="0"/>
              <a:t>| PA197 Crypto apects in WSN</a:t>
            </a:r>
            <a:endParaRPr lang="en-GB" altLang="cs-CZ"/>
          </a:p>
        </p:txBody>
      </p:sp>
      <p:pic>
        <p:nvPicPr>
          <p:cNvPr id="1241090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644900"/>
            <a:ext cx="1344612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1097" name="Oval 9"/>
          <p:cNvSpPr>
            <a:spLocks noChangeArrowheads="1"/>
          </p:cNvSpPr>
          <p:nvPr/>
        </p:nvSpPr>
        <p:spPr bwMode="auto">
          <a:xfrm>
            <a:off x="1187450" y="3141663"/>
            <a:ext cx="1223963" cy="1150937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Node1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14</a:t>
            </a:r>
          </a:p>
        </p:txBody>
      </p:sp>
      <p:sp>
        <p:nvSpPr>
          <p:cNvPr id="1241108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635149"/>
            <a:ext cx="8507413" cy="993775"/>
          </a:xfrm>
        </p:spPr>
        <p:txBody>
          <a:bodyPr/>
          <a:lstStyle/>
          <a:p>
            <a:r>
              <a:rPr lang="en-US" altLang="cs-CZ" dirty="0" smtClean="0"/>
              <a:t>How “Pairwise </a:t>
            </a:r>
            <a:r>
              <a:rPr lang="en-US" altLang="cs-CZ" dirty="0"/>
              <a:t>keys” pre-distribution fails? </a:t>
            </a:r>
            <a:endParaRPr lang="cs-CZ" altLang="cs-CZ" dirty="0"/>
          </a:p>
        </p:txBody>
      </p:sp>
      <p:sp>
        <p:nvSpPr>
          <p:cNvPr id="1241109" name="Oval 21"/>
          <p:cNvSpPr>
            <a:spLocks noChangeArrowheads="1"/>
          </p:cNvSpPr>
          <p:nvPr/>
        </p:nvSpPr>
        <p:spPr bwMode="auto">
          <a:xfrm>
            <a:off x="1042988" y="2997200"/>
            <a:ext cx="1512887" cy="1439863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1129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924"/>
            <a:ext cx="8424862" cy="4824412"/>
          </a:xfrm>
          <a:noFill/>
          <a:ln/>
        </p:spPr>
        <p:txBody>
          <a:bodyPr/>
          <a:lstStyle/>
          <a:p>
            <a:r>
              <a:rPr lang="en-US" altLang="cs-CZ" sz="2500" dirty="0"/>
              <a:t>Only links to captured node are compromised</a:t>
            </a:r>
          </a:p>
          <a:p>
            <a:r>
              <a:rPr lang="en-US" altLang="cs-CZ" sz="2500" dirty="0" smtClean="0"/>
              <a:t>Key </a:t>
            </a:r>
            <a:r>
              <a:rPr lang="en-US" altLang="cs-CZ" sz="2500" dirty="0"/>
              <a:t>from captured node can be used everywhere</a:t>
            </a:r>
          </a:p>
        </p:txBody>
      </p:sp>
      <p:sp>
        <p:nvSpPr>
          <p:cNvPr id="1241161" name="Oval 73"/>
          <p:cNvSpPr>
            <a:spLocks noChangeArrowheads="1"/>
          </p:cNvSpPr>
          <p:nvPr/>
        </p:nvSpPr>
        <p:spPr bwMode="auto">
          <a:xfrm>
            <a:off x="4356100" y="2708275"/>
            <a:ext cx="1295400" cy="1296988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24</a:t>
            </a:r>
          </a:p>
        </p:txBody>
      </p:sp>
      <p:sp>
        <p:nvSpPr>
          <p:cNvPr id="1241165" name="Oval 77"/>
          <p:cNvSpPr>
            <a:spLocks noChangeArrowheads="1"/>
          </p:cNvSpPr>
          <p:nvPr/>
        </p:nvSpPr>
        <p:spPr bwMode="auto">
          <a:xfrm>
            <a:off x="6588125" y="3644900"/>
            <a:ext cx="1368425" cy="1296988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Node4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14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24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34</a:t>
            </a:r>
          </a:p>
        </p:txBody>
      </p:sp>
      <p:sp>
        <p:nvSpPr>
          <p:cNvPr id="1241166" name="Oval 78"/>
          <p:cNvSpPr>
            <a:spLocks noChangeArrowheads="1"/>
          </p:cNvSpPr>
          <p:nvPr/>
        </p:nvSpPr>
        <p:spPr bwMode="auto">
          <a:xfrm>
            <a:off x="4356100" y="4292600"/>
            <a:ext cx="1295400" cy="1296988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34</a:t>
            </a:r>
          </a:p>
        </p:txBody>
      </p:sp>
      <p:sp>
        <p:nvSpPr>
          <p:cNvPr id="1241182" name="Line 94"/>
          <p:cNvSpPr>
            <a:spLocks noChangeShapeType="1"/>
          </p:cNvSpPr>
          <p:nvPr/>
        </p:nvSpPr>
        <p:spPr bwMode="auto">
          <a:xfrm>
            <a:off x="5219700" y="3933825"/>
            <a:ext cx="1800225" cy="5032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3" name="Line 95"/>
          <p:cNvSpPr>
            <a:spLocks noChangeShapeType="1"/>
          </p:cNvSpPr>
          <p:nvPr/>
        </p:nvSpPr>
        <p:spPr bwMode="auto">
          <a:xfrm flipV="1">
            <a:off x="5219700" y="4797425"/>
            <a:ext cx="1800225" cy="5778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4" name="Line 96"/>
          <p:cNvSpPr>
            <a:spLocks noChangeShapeType="1"/>
          </p:cNvSpPr>
          <p:nvPr/>
        </p:nvSpPr>
        <p:spPr bwMode="auto">
          <a:xfrm flipV="1">
            <a:off x="2051050" y="3284538"/>
            <a:ext cx="2736850" cy="431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6" name="Line 98"/>
          <p:cNvSpPr>
            <a:spLocks noChangeShapeType="1"/>
          </p:cNvSpPr>
          <p:nvPr/>
        </p:nvSpPr>
        <p:spPr bwMode="auto">
          <a:xfrm flipV="1">
            <a:off x="2051050" y="4149725"/>
            <a:ext cx="49688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7" name="Line 99"/>
          <p:cNvSpPr>
            <a:spLocks noChangeShapeType="1"/>
          </p:cNvSpPr>
          <p:nvPr/>
        </p:nvSpPr>
        <p:spPr bwMode="auto">
          <a:xfrm>
            <a:off x="1979613" y="3933825"/>
            <a:ext cx="2808287" cy="9350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6" name="Line 108"/>
          <p:cNvSpPr>
            <a:spLocks noChangeShapeType="1"/>
          </p:cNvSpPr>
          <p:nvPr/>
        </p:nvSpPr>
        <p:spPr bwMode="auto">
          <a:xfrm>
            <a:off x="4716463" y="3213100"/>
            <a:ext cx="5762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7" name="Line 109"/>
          <p:cNvSpPr>
            <a:spLocks noChangeShapeType="1"/>
          </p:cNvSpPr>
          <p:nvPr/>
        </p:nvSpPr>
        <p:spPr bwMode="auto">
          <a:xfrm>
            <a:off x="7019925" y="4149725"/>
            <a:ext cx="5762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8" name="Line 110"/>
          <p:cNvSpPr>
            <a:spLocks noChangeShapeType="1"/>
          </p:cNvSpPr>
          <p:nvPr/>
        </p:nvSpPr>
        <p:spPr bwMode="auto">
          <a:xfrm>
            <a:off x="4716463" y="4868863"/>
            <a:ext cx="5762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9" name="Oval 111"/>
          <p:cNvSpPr>
            <a:spLocks noChangeArrowheads="1"/>
          </p:cNvSpPr>
          <p:nvPr/>
        </p:nvSpPr>
        <p:spPr bwMode="auto">
          <a:xfrm>
            <a:off x="1187450" y="3141663"/>
            <a:ext cx="1223963" cy="115093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Node1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14</a:t>
            </a:r>
          </a:p>
        </p:txBody>
      </p:sp>
      <p:sp>
        <p:nvSpPr>
          <p:cNvPr id="1241200" name="Freeform 112"/>
          <p:cNvSpPr>
            <a:spLocks/>
          </p:cNvSpPr>
          <p:nvPr/>
        </p:nvSpPr>
        <p:spPr bwMode="auto">
          <a:xfrm>
            <a:off x="4356100" y="3500438"/>
            <a:ext cx="431800" cy="1584325"/>
          </a:xfrm>
          <a:custGeom>
            <a:avLst/>
            <a:gdLst>
              <a:gd name="T0" fmla="*/ 272 w 272"/>
              <a:gd name="T1" fmla="*/ 0 h 998"/>
              <a:gd name="T2" fmla="*/ 0 w 272"/>
              <a:gd name="T3" fmla="*/ 635 h 998"/>
              <a:gd name="T4" fmla="*/ 272 w 272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998">
                <a:moveTo>
                  <a:pt x="272" y="0"/>
                </a:moveTo>
                <a:cubicBezTo>
                  <a:pt x="136" y="234"/>
                  <a:pt x="0" y="469"/>
                  <a:pt x="0" y="635"/>
                </a:cubicBezTo>
                <a:cubicBezTo>
                  <a:pt x="0" y="801"/>
                  <a:pt x="136" y="899"/>
                  <a:pt x="272" y="99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201" name="Rectangle 113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marL="0" indent="0"/>
            <a:endParaRPr lang="en-US" altLang="cs-CZ" sz="22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69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109" grpId="0" animBg="1"/>
      <p:bldP spid="1241182" grpId="0" animBg="1"/>
      <p:bldP spid="1241183" grpId="0" animBg="1"/>
      <p:bldP spid="1241184" grpId="0" animBg="1"/>
      <p:bldP spid="1241184" grpId="1" animBg="1"/>
      <p:bldP spid="1241186" grpId="0" animBg="1"/>
      <p:bldP spid="1241186" grpId="1" animBg="1"/>
      <p:bldP spid="1241187" grpId="0" animBg="1"/>
      <p:bldP spid="1241187" grpId="1" animBg="1"/>
      <p:bldP spid="1241196" grpId="0" animBg="1"/>
      <p:bldP spid="1241197" grpId="0" animBg="1"/>
      <p:bldP spid="1241198" grpId="0" animBg="1"/>
      <p:bldP spid="1241199" grpId="0" animBg="1"/>
      <p:bldP spid="124120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Level of keys pre-distribution (2)</a:t>
            </a:r>
            <a:endParaRPr lang="en-US" altLang="en-US"/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Pairwise keys (node2BS, node2node) </a:t>
            </a:r>
          </a:p>
          <a:p>
            <a:pPr lvl="1"/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all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nodes can establish keys if necessary</a:t>
            </a:r>
            <a:endParaRPr lang="en-US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/>
              <a:t>Asymmetric cryptography</a:t>
            </a:r>
          </a:p>
          <a:p>
            <a:pPr lvl="1"/>
            <a:r>
              <a:rPr lang="en-US" altLang="en-US" dirty="0" smtClean="0"/>
              <a:t>all nodes can establish keys if necessary</a:t>
            </a:r>
          </a:p>
          <a:p>
            <a:pPr lvl="1"/>
            <a:r>
              <a:rPr lang="en-US" altLang="en-US" dirty="0" smtClean="0"/>
              <a:t>e.g., ECC, pairing-based crypto</a:t>
            </a:r>
          </a:p>
          <a:p>
            <a:pPr lvl="1"/>
            <a:r>
              <a:rPr lang="en-US" altLang="en-US" dirty="0" smtClean="0"/>
              <a:t>shown to be feasible (2.5 sec verification, 20KB ROM) </a:t>
            </a:r>
          </a:p>
          <a:p>
            <a:pPr lvl="1"/>
            <a:r>
              <a:rPr lang="en-US" altLang="en-US" dirty="0" smtClean="0"/>
              <a:t>problem: revocation of compromised keys/nodes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 smtClean="0"/>
              <a:t>| PA197 Crypto apects in WSN</a:t>
            </a:r>
            <a:endParaRPr lang="en-GB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2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 smtClean="0"/>
              <a:t>| PA197 Crypto apects in WSN</a:t>
            </a:r>
            <a:endParaRPr lang="en-GB" altLang="cs-CZ"/>
          </a:p>
        </p:txBody>
      </p:sp>
      <p:pic>
        <p:nvPicPr>
          <p:cNvPr id="1242114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4292600"/>
            <a:ext cx="1344612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2132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491133"/>
            <a:ext cx="8507413" cy="993775"/>
          </a:xfrm>
        </p:spPr>
        <p:txBody>
          <a:bodyPr/>
          <a:lstStyle/>
          <a:p>
            <a:r>
              <a:rPr lang="en-US" altLang="cs-CZ" dirty="0"/>
              <a:t>Why asymmetric cryptography </a:t>
            </a:r>
            <a:r>
              <a:rPr lang="en-US" altLang="cs-CZ" dirty="0" smtClean="0"/>
              <a:t>may fail? </a:t>
            </a:r>
            <a:endParaRPr lang="cs-CZ" altLang="cs-CZ" dirty="0"/>
          </a:p>
        </p:txBody>
      </p:sp>
      <p:sp>
        <p:nvSpPr>
          <p:cNvPr id="1242153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908"/>
            <a:ext cx="8424862" cy="4824412"/>
          </a:xfrm>
          <a:noFill/>
          <a:ln/>
        </p:spPr>
        <p:txBody>
          <a:bodyPr/>
          <a:lstStyle/>
          <a:p>
            <a:r>
              <a:rPr lang="en-US" altLang="cs-CZ" sz="2500" dirty="0"/>
              <a:t>Only links to captured node are compromised</a:t>
            </a:r>
          </a:p>
          <a:p>
            <a:r>
              <a:rPr lang="en-US" altLang="cs-CZ" sz="2500" dirty="0"/>
              <a:t>High </a:t>
            </a:r>
            <a:r>
              <a:rPr lang="en-US" altLang="cs-CZ" sz="2500" dirty="0" smtClean="0"/>
              <a:t>computational/transmission </a:t>
            </a:r>
            <a:r>
              <a:rPr lang="en-US" altLang="cs-CZ" sz="2500" dirty="0" smtClean="0"/>
              <a:t>overhead (&gt; 128B)</a:t>
            </a:r>
            <a:endParaRPr lang="en-US" altLang="cs-CZ" sz="2500" dirty="0"/>
          </a:p>
          <a:p>
            <a:r>
              <a:rPr lang="en-US" altLang="cs-CZ" sz="2500" dirty="0" smtClean="0"/>
              <a:t>Private key </a:t>
            </a:r>
            <a:r>
              <a:rPr lang="en-US" altLang="cs-CZ" sz="2500" dirty="0"/>
              <a:t>from captured node can be used everywhere</a:t>
            </a:r>
          </a:p>
          <a:p>
            <a:r>
              <a:rPr lang="en-US" altLang="cs-CZ" sz="2500" dirty="0"/>
              <a:t>Revocation is hard</a:t>
            </a:r>
          </a:p>
        </p:txBody>
      </p:sp>
      <p:sp>
        <p:nvSpPr>
          <p:cNvPr id="1242154" name="Oval 42"/>
          <p:cNvSpPr>
            <a:spLocks noChangeArrowheads="1"/>
          </p:cNvSpPr>
          <p:nvPr/>
        </p:nvSpPr>
        <p:spPr bwMode="auto">
          <a:xfrm>
            <a:off x="1116013" y="3500438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55" name="Group 43"/>
          <p:cNvGrpSpPr>
            <a:grpSpLocks/>
          </p:cNvGrpSpPr>
          <p:nvPr/>
        </p:nvGrpSpPr>
        <p:grpSpPr bwMode="auto">
          <a:xfrm>
            <a:off x="1331913" y="3716338"/>
            <a:ext cx="581025" cy="577850"/>
            <a:chOff x="4297" y="1130"/>
            <a:chExt cx="864" cy="816"/>
          </a:xfrm>
        </p:grpSpPr>
        <p:sp>
          <p:nvSpPr>
            <p:cNvPr id="1242156" name="AutoShape 44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57" name="Text Box 45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58" name="Group 46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59" name="Oval 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60" name="Freeform 48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61" name="Oval 49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66" name="Picture 54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67" name="Oval 55"/>
          <p:cNvSpPr>
            <a:spLocks noChangeArrowheads="1"/>
          </p:cNvSpPr>
          <p:nvPr/>
        </p:nvSpPr>
        <p:spPr bwMode="auto">
          <a:xfrm>
            <a:off x="2411413" y="4652963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68" name="Group 56"/>
          <p:cNvGrpSpPr>
            <a:grpSpLocks/>
          </p:cNvGrpSpPr>
          <p:nvPr/>
        </p:nvGrpSpPr>
        <p:grpSpPr bwMode="auto">
          <a:xfrm>
            <a:off x="2627313" y="4868863"/>
            <a:ext cx="581025" cy="577850"/>
            <a:chOff x="4297" y="1130"/>
            <a:chExt cx="864" cy="816"/>
          </a:xfrm>
        </p:grpSpPr>
        <p:sp>
          <p:nvSpPr>
            <p:cNvPr id="1242169" name="AutoShape 57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70" name="Text Box 58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71" name="Group 59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72" name="Oval 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73" name="Freeform 61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74" name="Oval 62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75" name="Picture 63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133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76" name="Oval 64"/>
          <p:cNvSpPr>
            <a:spLocks noChangeArrowheads="1"/>
          </p:cNvSpPr>
          <p:nvPr/>
        </p:nvSpPr>
        <p:spPr bwMode="auto">
          <a:xfrm>
            <a:off x="3059113" y="3213100"/>
            <a:ext cx="1008062" cy="1008063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77" name="Group 65"/>
          <p:cNvGrpSpPr>
            <a:grpSpLocks/>
          </p:cNvGrpSpPr>
          <p:nvPr/>
        </p:nvGrpSpPr>
        <p:grpSpPr bwMode="auto">
          <a:xfrm>
            <a:off x="3275013" y="3429000"/>
            <a:ext cx="581025" cy="577850"/>
            <a:chOff x="4297" y="1130"/>
            <a:chExt cx="864" cy="816"/>
          </a:xfrm>
        </p:grpSpPr>
        <p:sp>
          <p:nvSpPr>
            <p:cNvPr id="1242178" name="AutoShape 66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79" name="Text Box 67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80" name="Group 68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81" name="Oval 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82" name="Freeform 70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83" name="Oval 71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84" name="Picture 72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573463"/>
            <a:ext cx="576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85" name="Oval 73"/>
          <p:cNvSpPr>
            <a:spLocks noChangeArrowheads="1"/>
          </p:cNvSpPr>
          <p:nvPr/>
        </p:nvSpPr>
        <p:spPr bwMode="auto">
          <a:xfrm>
            <a:off x="6011863" y="4005263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42194" name="Oval 82"/>
          <p:cNvSpPr>
            <a:spLocks noChangeArrowheads="1"/>
          </p:cNvSpPr>
          <p:nvPr/>
        </p:nvSpPr>
        <p:spPr bwMode="auto">
          <a:xfrm>
            <a:off x="4211638" y="4437063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95" name="Group 83"/>
          <p:cNvGrpSpPr>
            <a:grpSpLocks/>
          </p:cNvGrpSpPr>
          <p:nvPr/>
        </p:nvGrpSpPr>
        <p:grpSpPr bwMode="auto">
          <a:xfrm>
            <a:off x="4427538" y="4652963"/>
            <a:ext cx="581025" cy="577850"/>
            <a:chOff x="4297" y="1130"/>
            <a:chExt cx="864" cy="816"/>
          </a:xfrm>
        </p:grpSpPr>
        <p:sp>
          <p:nvSpPr>
            <p:cNvPr id="1242196" name="AutoShape 84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97" name="Text Box 85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98" name="Group 86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99" name="Oval 8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00" name="Freeform 88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01" name="Oval 89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202" name="Picture 90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974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203" name="Oval 91"/>
          <p:cNvSpPr>
            <a:spLocks noChangeArrowheads="1"/>
          </p:cNvSpPr>
          <p:nvPr/>
        </p:nvSpPr>
        <p:spPr bwMode="auto">
          <a:xfrm>
            <a:off x="4859338" y="2852738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204" name="Group 92"/>
          <p:cNvGrpSpPr>
            <a:grpSpLocks/>
          </p:cNvGrpSpPr>
          <p:nvPr/>
        </p:nvGrpSpPr>
        <p:grpSpPr bwMode="auto">
          <a:xfrm>
            <a:off x="5075238" y="3068638"/>
            <a:ext cx="581025" cy="577850"/>
            <a:chOff x="4297" y="1130"/>
            <a:chExt cx="864" cy="816"/>
          </a:xfrm>
        </p:grpSpPr>
        <p:sp>
          <p:nvSpPr>
            <p:cNvPr id="1242205" name="AutoShape 93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206" name="Text Box 94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207" name="Group 95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208" name="Oval 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09" name="Freeform 97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10" name="Oval 98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42213" name="Oval 101"/>
          <p:cNvSpPr>
            <a:spLocks noChangeArrowheads="1"/>
          </p:cNvSpPr>
          <p:nvPr/>
        </p:nvSpPr>
        <p:spPr bwMode="auto">
          <a:xfrm>
            <a:off x="6011863" y="4005263"/>
            <a:ext cx="1008062" cy="100806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1242211" name="Picture 99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213100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212" name="Oval 100"/>
          <p:cNvSpPr>
            <a:spLocks noChangeArrowheads="1"/>
          </p:cNvSpPr>
          <p:nvPr/>
        </p:nvSpPr>
        <p:spPr bwMode="auto">
          <a:xfrm>
            <a:off x="5892800" y="3898900"/>
            <a:ext cx="1225550" cy="1223963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242186" name="Group 74"/>
          <p:cNvGrpSpPr>
            <a:grpSpLocks/>
          </p:cNvGrpSpPr>
          <p:nvPr/>
        </p:nvGrpSpPr>
        <p:grpSpPr bwMode="auto">
          <a:xfrm>
            <a:off x="6227763" y="4221163"/>
            <a:ext cx="581025" cy="577850"/>
            <a:chOff x="4297" y="1130"/>
            <a:chExt cx="864" cy="816"/>
          </a:xfrm>
        </p:grpSpPr>
        <p:sp>
          <p:nvSpPr>
            <p:cNvPr id="1242187" name="AutoShape 75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88" name="Text Box 76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89" name="Group 77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90" name="Oval 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91" name="Freeform 79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92" name="Oval 80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93" name="Picture 81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24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2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4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4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4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4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4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4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4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4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54" grpId="0" animBg="1"/>
      <p:bldP spid="1242167" grpId="0" animBg="1"/>
      <p:bldP spid="1242176" grpId="0" animBg="1"/>
      <p:bldP spid="1242185" grpId="0" animBg="1"/>
      <p:bldP spid="1242194" grpId="0" animBg="1"/>
      <p:bldP spid="1242203" grpId="0" animBg="1"/>
      <p:bldP spid="1242213" grpId="0" animBg="1"/>
      <p:bldP spid="12422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Level of keys pre-distribution (2)</a:t>
            </a:r>
            <a:endParaRPr lang="en-US" altLang="en-US"/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Pairwise keys </a:t>
            </a:r>
          </a:p>
          <a:p>
            <a:pPr lvl="1"/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all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nodes can establish keys if necessary</a:t>
            </a:r>
            <a:endParaRPr lang="en-US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Asymmetric cryptography</a:t>
            </a:r>
          </a:p>
          <a:p>
            <a:pPr lvl="1"/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all nodes can establish keys if necessary</a:t>
            </a:r>
          </a:p>
          <a:p>
            <a:pPr lvl="1"/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e.g., ECC, pairing-based crypto</a:t>
            </a:r>
          </a:p>
          <a:p>
            <a:pPr lvl="1"/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shown to be feasible (2.5 sec verification, 20KB ROM) </a:t>
            </a:r>
          </a:p>
          <a:p>
            <a:pPr lvl="1"/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problem: revocation of compromised keys/nodes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altLang="en-US" dirty="0" smtClean="0"/>
              <a:t>Central key distribution (via Base Station)</a:t>
            </a:r>
          </a:p>
          <a:p>
            <a:pPr lvl="1"/>
            <a:r>
              <a:rPr lang="en-US" altLang="en-US" dirty="0" smtClean="0"/>
              <a:t>BS acts as trusted third party, centralized solution (SPINS)</a:t>
            </a:r>
          </a:p>
          <a:p>
            <a:pPr lvl="1"/>
            <a:r>
              <a:rPr lang="en-US" altLang="en-US" dirty="0" smtClean="0"/>
              <a:t>problem: multi-hop communication to BS</a:t>
            </a:r>
            <a:endParaRPr lang="en-US" altLang="en-US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 smtClean="0"/>
              <a:t>| PA197 Crypto apects in WSN</a:t>
            </a:r>
            <a:endParaRPr lang="en-GB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 smtClean="0"/>
              <a:t>| PA197 Crypto apects in WSN</a:t>
            </a:r>
            <a:endParaRPr lang="en-GB" altLang="cs-CZ"/>
          </a:p>
        </p:txBody>
      </p:sp>
      <p:pic>
        <p:nvPicPr>
          <p:cNvPr id="1261570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4522788"/>
            <a:ext cx="1344612" cy="2335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1572" name="Oval 4"/>
          <p:cNvSpPr>
            <a:spLocks noChangeArrowheads="1"/>
          </p:cNvSpPr>
          <p:nvPr/>
        </p:nvSpPr>
        <p:spPr bwMode="auto">
          <a:xfrm>
            <a:off x="1597025" y="54943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3" name="Oval 5"/>
          <p:cNvSpPr>
            <a:spLocks noChangeArrowheads="1"/>
          </p:cNvSpPr>
          <p:nvPr/>
        </p:nvSpPr>
        <p:spPr bwMode="auto">
          <a:xfrm>
            <a:off x="3851275" y="37163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5" name="Oval 7"/>
          <p:cNvSpPr>
            <a:spLocks noChangeArrowheads="1"/>
          </p:cNvSpPr>
          <p:nvPr/>
        </p:nvSpPr>
        <p:spPr bwMode="auto">
          <a:xfrm>
            <a:off x="4716463" y="5300663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6" name="Oval 8"/>
          <p:cNvSpPr>
            <a:spLocks noChangeArrowheads="1"/>
          </p:cNvSpPr>
          <p:nvPr/>
        </p:nvSpPr>
        <p:spPr bwMode="auto">
          <a:xfrm>
            <a:off x="6372225" y="26368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7" name="Oval 9"/>
          <p:cNvSpPr>
            <a:spLocks noChangeArrowheads="1"/>
          </p:cNvSpPr>
          <p:nvPr/>
        </p:nvSpPr>
        <p:spPr bwMode="auto">
          <a:xfrm>
            <a:off x="1403350" y="3429000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8" name="Oval 10"/>
          <p:cNvSpPr>
            <a:spLocks noChangeArrowheads="1"/>
          </p:cNvSpPr>
          <p:nvPr/>
        </p:nvSpPr>
        <p:spPr bwMode="auto">
          <a:xfrm>
            <a:off x="2987675" y="4868863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9" name="Oval 11"/>
          <p:cNvSpPr>
            <a:spLocks noChangeArrowheads="1"/>
          </p:cNvSpPr>
          <p:nvPr/>
        </p:nvSpPr>
        <p:spPr bwMode="auto">
          <a:xfrm>
            <a:off x="5219700" y="3933825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88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507413" cy="993775"/>
          </a:xfrm>
        </p:spPr>
        <p:txBody>
          <a:bodyPr/>
          <a:lstStyle/>
          <a:p>
            <a:r>
              <a:rPr lang="en-US" altLang="cs-CZ" dirty="0" smtClean="0"/>
              <a:t>How TTP </a:t>
            </a:r>
            <a:r>
              <a:rPr lang="en-US" altLang="cs-CZ" dirty="0"/>
              <a:t>distribution fails? </a:t>
            </a:r>
            <a:endParaRPr lang="cs-CZ" altLang="cs-CZ" dirty="0"/>
          </a:p>
        </p:txBody>
      </p:sp>
      <p:sp>
        <p:nvSpPr>
          <p:cNvPr id="1261589" name="Oval 21"/>
          <p:cNvSpPr>
            <a:spLocks noChangeArrowheads="1"/>
          </p:cNvSpPr>
          <p:nvPr/>
        </p:nvSpPr>
        <p:spPr bwMode="auto">
          <a:xfrm>
            <a:off x="1403350" y="5300663"/>
            <a:ext cx="1008063" cy="1008062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61590" name="Oval 22"/>
          <p:cNvSpPr>
            <a:spLocks noChangeArrowheads="1"/>
          </p:cNvSpPr>
          <p:nvPr/>
        </p:nvSpPr>
        <p:spPr bwMode="auto">
          <a:xfrm>
            <a:off x="1593850" y="5491163"/>
            <a:ext cx="649288" cy="647700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1261600" name="Picture 32" descr="key_trans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3850" y="5708650"/>
            <a:ext cx="576263" cy="271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1609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14463"/>
            <a:ext cx="8424862" cy="4824412"/>
          </a:xfrm>
          <a:noFill/>
          <a:ln/>
        </p:spPr>
        <p:txBody>
          <a:bodyPr/>
          <a:lstStyle/>
          <a:p>
            <a:r>
              <a:rPr lang="en-US" altLang="cs-CZ" sz="2500"/>
              <a:t>Every key is established via base station (good control)</a:t>
            </a:r>
          </a:p>
          <a:p>
            <a:r>
              <a:rPr lang="en-US" altLang="cs-CZ" sz="2500"/>
              <a:t>Communication is multi-hop and energy expensive</a:t>
            </a:r>
          </a:p>
          <a:p>
            <a:r>
              <a:rPr lang="en-US" altLang="cs-CZ" sz="2500"/>
              <a:t>Network may be temporarily disconnected </a:t>
            </a:r>
          </a:p>
        </p:txBody>
      </p:sp>
      <p:pic>
        <p:nvPicPr>
          <p:cNvPr id="1261611" name="Picture 43" descr="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997200"/>
            <a:ext cx="14414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1612" name="Line 44"/>
          <p:cNvSpPr>
            <a:spLocks noChangeShapeType="1"/>
          </p:cNvSpPr>
          <p:nvPr/>
        </p:nvSpPr>
        <p:spPr bwMode="auto">
          <a:xfrm flipH="1" flipV="1">
            <a:off x="1979613" y="4005263"/>
            <a:ext cx="1008062" cy="9366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3" name="Line 45"/>
          <p:cNvSpPr>
            <a:spLocks noChangeShapeType="1"/>
          </p:cNvSpPr>
          <p:nvPr/>
        </p:nvSpPr>
        <p:spPr bwMode="auto">
          <a:xfrm>
            <a:off x="2195513" y="3789363"/>
            <a:ext cx="15843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4" name="Line 46"/>
          <p:cNvSpPr>
            <a:spLocks noChangeShapeType="1"/>
          </p:cNvSpPr>
          <p:nvPr/>
        </p:nvSpPr>
        <p:spPr bwMode="auto">
          <a:xfrm>
            <a:off x="4572000" y="4149725"/>
            <a:ext cx="576263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5" name="Line 47"/>
          <p:cNvSpPr>
            <a:spLocks noChangeShapeType="1"/>
          </p:cNvSpPr>
          <p:nvPr/>
        </p:nvSpPr>
        <p:spPr bwMode="auto">
          <a:xfrm flipV="1">
            <a:off x="5795963" y="3284538"/>
            <a:ext cx="64770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6" name="Line 48"/>
          <p:cNvSpPr>
            <a:spLocks noChangeShapeType="1"/>
          </p:cNvSpPr>
          <p:nvPr/>
        </p:nvSpPr>
        <p:spPr bwMode="auto">
          <a:xfrm>
            <a:off x="6948488" y="3213100"/>
            <a:ext cx="7191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7" name="Line 49"/>
          <p:cNvSpPr>
            <a:spLocks noChangeShapeType="1"/>
          </p:cNvSpPr>
          <p:nvPr/>
        </p:nvSpPr>
        <p:spPr bwMode="auto">
          <a:xfrm flipH="1" flipV="1">
            <a:off x="6877050" y="3357563"/>
            <a:ext cx="719138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261618" name="Picture 50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73463"/>
            <a:ext cx="576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1619" name="Picture 51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133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1620" name="Picture 52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781300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1621" name="Line 53"/>
          <p:cNvSpPr>
            <a:spLocks noChangeShapeType="1"/>
          </p:cNvSpPr>
          <p:nvPr/>
        </p:nvSpPr>
        <p:spPr bwMode="auto">
          <a:xfrm flipH="1">
            <a:off x="5940425" y="3429000"/>
            <a:ext cx="5762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2" name="Line 54"/>
          <p:cNvSpPr>
            <a:spLocks noChangeShapeType="1"/>
          </p:cNvSpPr>
          <p:nvPr/>
        </p:nvSpPr>
        <p:spPr bwMode="auto">
          <a:xfrm flipH="1" flipV="1">
            <a:off x="4500563" y="4292600"/>
            <a:ext cx="64770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3" name="Line 55"/>
          <p:cNvSpPr>
            <a:spLocks noChangeShapeType="1"/>
          </p:cNvSpPr>
          <p:nvPr/>
        </p:nvSpPr>
        <p:spPr bwMode="auto">
          <a:xfrm flipH="1" flipV="1">
            <a:off x="2195513" y="3933825"/>
            <a:ext cx="15113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4" name="Line 56"/>
          <p:cNvSpPr>
            <a:spLocks noChangeShapeType="1"/>
          </p:cNvSpPr>
          <p:nvPr/>
        </p:nvSpPr>
        <p:spPr bwMode="auto">
          <a:xfrm>
            <a:off x="2124075" y="4005263"/>
            <a:ext cx="935038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7" name="Text Box 59"/>
          <p:cNvSpPr txBox="1">
            <a:spLocks noChangeArrowheads="1"/>
          </p:cNvSpPr>
          <p:nvPr/>
        </p:nvSpPr>
        <p:spPr bwMode="auto">
          <a:xfrm>
            <a:off x="7380288" y="4405313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latin typeface="Courier New" pitchFamily="49" charset="0"/>
              </a:rPr>
              <a:t>Base station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9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72" grpId="0" animBg="1"/>
      <p:bldP spid="1261573" grpId="0" animBg="1"/>
      <p:bldP spid="1261575" grpId="0" animBg="1"/>
      <p:bldP spid="1261576" grpId="0" animBg="1"/>
      <p:bldP spid="1261577" grpId="0" animBg="1"/>
      <p:bldP spid="1261578" grpId="0" animBg="1"/>
      <p:bldP spid="1261579" grpId="0" animBg="1"/>
      <p:bldP spid="1261589" grpId="0" animBg="1"/>
      <p:bldP spid="1261590" grpId="0" animBg="1"/>
      <p:bldP spid="1261612" grpId="0" animBg="1"/>
      <p:bldP spid="1261613" grpId="0" animBg="1"/>
      <p:bldP spid="1261614" grpId="0" animBg="1"/>
      <p:bldP spid="1261615" grpId="0" animBg="1"/>
      <p:bldP spid="1261616" grpId="0" animBg="1"/>
      <p:bldP spid="1261617" grpId="0" animBg="1"/>
      <p:bldP spid="1261621" grpId="0" animBg="1"/>
      <p:bldP spid="1261622" grpId="0" animBg="1"/>
      <p:bldP spid="1261623" grpId="0" animBg="1"/>
      <p:bldP spid="12616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Partial compromise</a:t>
            </a:r>
            <a:endParaRPr lang="en-US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PA197 Crypto apects in WSN</a:t>
            </a:r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850" y="1916113"/>
            <a:ext cx="85693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1pPr>
            <a:lvl2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2pPr>
            <a:lvl3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3pPr>
            <a:lvl4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4pPr>
            <a:lvl5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5pPr>
            <a:lvl6pPr marL="10668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6pPr>
            <a:lvl7pPr marL="15240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7pPr>
            <a:lvl8pPr marL="19812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8pPr>
            <a:lvl9pPr marL="24384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cs-CZ" sz="2800" dirty="0">
                <a:solidFill>
                  <a:schemeClr val="bg1">
                    <a:lumMod val="50000"/>
                  </a:schemeClr>
                </a:solidFill>
              </a:rPr>
              <a:t>All </a:t>
            </a:r>
            <a:r>
              <a:rPr lang="en-US" altLang="cs-CZ" sz="2800" dirty="0" smtClean="0">
                <a:solidFill>
                  <a:schemeClr val="bg1">
                    <a:lumMod val="50000"/>
                  </a:schemeClr>
                </a:solidFill>
              </a:rPr>
              <a:t>approaches vulnerable </a:t>
            </a:r>
            <a:r>
              <a:rPr lang="en-US" altLang="cs-CZ" sz="2800" dirty="0">
                <a:solidFill>
                  <a:schemeClr val="bg1">
                    <a:lumMod val="50000"/>
                  </a:schemeClr>
                </a:solidFill>
              </a:rPr>
              <a:t>to some </a:t>
            </a:r>
            <a:r>
              <a:rPr lang="en-US" altLang="cs-CZ" sz="2800" dirty="0" smtClean="0">
                <a:solidFill>
                  <a:schemeClr val="bg1">
                    <a:lumMod val="50000"/>
                  </a:schemeClr>
                </a:solidFill>
              </a:rPr>
              <a:t>extend.</a:t>
            </a:r>
          </a:p>
          <a:p>
            <a:pPr algn="ctr"/>
            <a:r>
              <a:rPr lang="en-US" altLang="cs-CZ" sz="2800" dirty="0" smtClean="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altLang="cs-CZ" sz="2800" dirty="0">
                <a:solidFill>
                  <a:schemeClr val="bg1">
                    <a:lumMod val="50000"/>
                  </a:schemeClr>
                </a:solidFill>
              </a:rPr>
              <a:t>should we do with partial compromise? </a:t>
            </a:r>
            <a:endParaRPr lang="en-US" altLang="cs-CZ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altLang="cs-CZ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altLang="cs-CZ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01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| PA197 Crypto apects in WSN</a:t>
            </a:r>
            <a:endParaRPr lang="en-GB" altLang="cs-CZ"/>
          </a:p>
        </p:txBody>
      </p:sp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Secrecy amplification protocols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1340420" name="Oval 4"/>
          <p:cNvSpPr>
            <a:spLocks noChangeArrowheads="1"/>
          </p:cNvSpPr>
          <p:nvPr/>
        </p:nvSpPr>
        <p:spPr bwMode="auto">
          <a:xfrm>
            <a:off x="1597025" y="54943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1" name="Oval 5"/>
          <p:cNvSpPr>
            <a:spLocks noChangeArrowheads="1"/>
          </p:cNvSpPr>
          <p:nvPr/>
        </p:nvSpPr>
        <p:spPr bwMode="auto">
          <a:xfrm>
            <a:off x="3851275" y="3429000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2" name="Oval 6"/>
          <p:cNvSpPr>
            <a:spLocks noChangeArrowheads="1"/>
          </p:cNvSpPr>
          <p:nvPr/>
        </p:nvSpPr>
        <p:spPr bwMode="auto">
          <a:xfrm>
            <a:off x="4716463" y="5300663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3" name="Oval 7"/>
          <p:cNvSpPr>
            <a:spLocks noChangeArrowheads="1"/>
          </p:cNvSpPr>
          <p:nvPr/>
        </p:nvSpPr>
        <p:spPr bwMode="auto">
          <a:xfrm>
            <a:off x="6372225" y="26368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4" name="Oval 8"/>
          <p:cNvSpPr>
            <a:spLocks noChangeArrowheads="1"/>
          </p:cNvSpPr>
          <p:nvPr/>
        </p:nvSpPr>
        <p:spPr bwMode="auto">
          <a:xfrm>
            <a:off x="1403350" y="3429000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5" name="Oval 9"/>
          <p:cNvSpPr>
            <a:spLocks noChangeArrowheads="1"/>
          </p:cNvSpPr>
          <p:nvPr/>
        </p:nvSpPr>
        <p:spPr bwMode="auto">
          <a:xfrm>
            <a:off x="2987675" y="4868863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6" name="Oval 10"/>
          <p:cNvSpPr>
            <a:spLocks noChangeArrowheads="1"/>
          </p:cNvSpPr>
          <p:nvPr/>
        </p:nvSpPr>
        <p:spPr bwMode="auto">
          <a:xfrm>
            <a:off x="5219700" y="3933825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45" name="Oval 29"/>
          <p:cNvSpPr>
            <a:spLocks noChangeArrowheads="1"/>
          </p:cNvSpPr>
          <p:nvPr/>
        </p:nvSpPr>
        <p:spPr bwMode="auto">
          <a:xfrm>
            <a:off x="2843213" y="2276475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46" name="Oval 30"/>
          <p:cNvSpPr>
            <a:spLocks noChangeArrowheads="1"/>
          </p:cNvSpPr>
          <p:nvPr/>
        </p:nvSpPr>
        <p:spPr bwMode="auto">
          <a:xfrm>
            <a:off x="5219700" y="19891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47" name="Oval 31"/>
          <p:cNvSpPr>
            <a:spLocks noChangeArrowheads="1"/>
          </p:cNvSpPr>
          <p:nvPr/>
        </p:nvSpPr>
        <p:spPr bwMode="auto">
          <a:xfrm>
            <a:off x="6516688" y="4868863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cxnSp>
        <p:nvCxnSpPr>
          <p:cNvPr id="1340449" name="AutoShape 33"/>
          <p:cNvCxnSpPr>
            <a:cxnSpLocks noChangeShapeType="1"/>
            <a:stCxn id="1340425" idx="6"/>
            <a:endCxn id="1340422" idx="2"/>
          </p:cNvCxnSpPr>
          <p:nvPr/>
        </p:nvCxnSpPr>
        <p:spPr bwMode="auto">
          <a:xfrm>
            <a:off x="3649663" y="5192713"/>
            <a:ext cx="10541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0" name="AutoShape 34"/>
          <p:cNvCxnSpPr>
            <a:cxnSpLocks noChangeShapeType="1"/>
            <a:stCxn id="1340421" idx="4"/>
            <a:endCxn id="1340422" idx="1"/>
          </p:cNvCxnSpPr>
          <p:nvPr/>
        </p:nvCxnSpPr>
        <p:spPr bwMode="auto">
          <a:xfrm>
            <a:off x="4176713" y="4089400"/>
            <a:ext cx="635000" cy="1293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1" name="AutoShape 35"/>
          <p:cNvCxnSpPr>
            <a:cxnSpLocks noChangeShapeType="1"/>
            <a:stCxn id="1340426" idx="4"/>
            <a:endCxn id="1340422" idx="7"/>
          </p:cNvCxnSpPr>
          <p:nvPr/>
        </p:nvCxnSpPr>
        <p:spPr bwMode="auto">
          <a:xfrm flipH="1">
            <a:off x="5270500" y="4594225"/>
            <a:ext cx="274638" cy="7889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2" name="AutoShape 36"/>
          <p:cNvCxnSpPr>
            <a:cxnSpLocks noChangeShapeType="1"/>
            <a:stCxn id="1340446" idx="4"/>
            <a:endCxn id="1340426" idx="0"/>
          </p:cNvCxnSpPr>
          <p:nvPr/>
        </p:nvCxnSpPr>
        <p:spPr bwMode="auto">
          <a:xfrm>
            <a:off x="5545138" y="2649538"/>
            <a:ext cx="0" cy="127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3" name="AutoShape 37"/>
          <p:cNvCxnSpPr>
            <a:cxnSpLocks noChangeShapeType="1"/>
            <a:stCxn id="1340421" idx="6"/>
            <a:endCxn id="1340426" idx="2"/>
          </p:cNvCxnSpPr>
          <p:nvPr/>
        </p:nvCxnSpPr>
        <p:spPr bwMode="auto">
          <a:xfrm>
            <a:off x="4513263" y="3752850"/>
            <a:ext cx="693737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4" name="AutoShape 38"/>
          <p:cNvCxnSpPr>
            <a:cxnSpLocks noChangeShapeType="1"/>
            <a:stCxn id="1340445" idx="4"/>
            <a:endCxn id="1340425" idx="0"/>
          </p:cNvCxnSpPr>
          <p:nvPr/>
        </p:nvCxnSpPr>
        <p:spPr bwMode="auto">
          <a:xfrm>
            <a:off x="3168650" y="2936875"/>
            <a:ext cx="144463" cy="191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5" name="AutoShape 39"/>
          <p:cNvCxnSpPr>
            <a:cxnSpLocks noChangeShapeType="1"/>
            <a:stCxn id="1340445" idx="5"/>
            <a:endCxn id="1340421" idx="1"/>
          </p:cNvCxnSpPr>
          <p:nvPr/>
        </p:nvCxnSpPr>
        <p:spPr bwMode="auto">
          <a:xfrm>
            <a:off x="3397250" y="2841625"/>
            <a:ext cx="549275" cy="669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6" name="AutoShape 40"/>
          <p:cNvCxnSpPr>
            <a:cxnSpLocks noChangeShapeType="1"/>
            <a:stCxn id="1340421" idx="2"/>
            <a:endCxn id="1340424" idx="6"/>
          </p:cNvCxnSpPr>
          <p:nvPr/>
        </p:nvCxnSpPr>
        <p:spPr bwMode="auto">
          <a:xfrm flipH="1">
            <a:off x="2065338" y="3752850"/>
            <a:ext cx="177323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7" name="AutoShape 41"/>
          <p:cNvCxnSpPr>
            <a:cxnSpLocks noChangeShapeType="1"/>
            <a:stCxn id="1340420" idx="6"/>
            <a:endCxn id="1340422" idx="3"/>
          </p:cNvCxnSpPr>
          <p:nvPr/>
        </p:nvCxnSpPr>
        <p:spPr bwMode="auto">
          <a:xfrm>
            <a:off x="2259013" y="5818188"/>
            <a:ext cx="2552700" cy="47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8" name="AutoShape 42"/>
          <p:cNvCxnSpPr>
            <a:cxnSpLocks noChangeShapeType="1"/>
            <a:stCxn id="1340425" idx="2"/>
            <a:endCxn id="1340424" idx="5"/>
          </p:cNvCxnSpPr>
          <p:nvPr/>
        </p:nvCxnSpPr>
        <p:spPr bwMode="auto">
          <a:xfrm flipH="1" flipV="1">
            <a:off x="1957388" y="3994150"/>
            <a:ext cx="1017587" cy="11985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9" name="AutoShape 43"/>
          <p:cNvCxnSpPr>
            <a:cxnSpLocks noChangeShapeType="1"/>
            <a:stCxn id="1340446" idx="3"/>
            <a:endCxn id="1340421" idx="7"/>
          </p:cNvCxnSpPr>
          <p:nvPr/>
        </p:nvCxnSpPr>
        <p:spPr bwMode="auto">
          <a:xfrm flipH="1">
            <a:off x="4405313" y="2554288"/>
            <a:ext cx="909637" cy="9572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0" name="AutoShape 44"/>
          <p:cNvCxnSpPr>
            <a:cxnSpLocks noChangeShapeType="1"/>
            <a:stCxn id="1340423" idx="4"/>
            <a:endCxn id="1340447" idx="0"/>
          </p:cNvCxnSpPr>
          <p:nvPr/>
        </p:nvCxnSpPr>
        <p:spPr bwMode="auto">
          <a:xfrm>
            <a:off x="6697663" y="3297238"/>
            <a:ext cx="144462" cy="1558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1" name="AutoShape 45"/>
          <p:cNvCxnSpPr>
            <a:cxnSpLocks noChangeShapeType="1"/>
            <a:stCxn id="1340426" idx="5"/>
            <a:endCxn id="1340447" idx="1"/>
          </p:cNvCxnSpPr>
          <p:nvPr/>
        </p:nvCxnSpPr>
        <p:spPr bwMode="auto">
          <a:xfrm>
            <a:off x="5773738" y="4498975"/>
            <a:ext cx="838200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2" name="AutoShape 46"/>
          <p:cNvCxnSpPr>
            <a:cxnSpLocks noChangeShapeType="1"/>
            <a:stCxn id="1340426" idx="7"/>
            <a:endCxn id="1340423" idx="3"/>
          </p:cNvCxnSpPr>
          <p:nvPr/>
        </p:nvCxnSpPr>
        <p:spPr bwMode="auto">
          <a:xfrm flipV="1">
            <a:off x="5773738" y="3201988"/>
            <a:ext cx="693737" cy="8143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3" name="AutoShape 47"/>
          <p:cNvCxnSpPr>
            <a:cxnSpLocks noChangeShapeType="1"/>
            <a:stCxn id="1340425" idx="2"/>
            <a:endCxn id="1340420" idx="7"/>
          </p:cNvCxnSpPr>
          <p:nvPr/>
        </p:nvCxnSpPr>
        <p:spPr bwMode="auto">
          <a:xfrm flipH="1">
            <a:off x="2151063" y="5192713"/>
            <a:ext cx="823912" cy="384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4" name="AutoShape 48"/>
          <p:cNvCxnSpPr>
            <a:cxnSpLocks noChangeShapeType="1"/>
            <a:stCxn id="1340446" idx="6"/>
            <a:endCxn id="1340423" idx="1"/>
          </p:cNvCxnSpPr>
          <p:nvPr/>
        </p:nvCxnSpPr>
        <p:spPr bwMode="auto">
          <a:xfrm>
            <a:off x="5881688" y="2312988"/>
            <a:ext cx="585787" cy="406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65" name="Picture 49" descr="pushmod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16875"/>
          <a:stretch>
            <a:fillRect/>
          </a:stretch>
        </p:blipFill>
        <p:spPr bwMode="auto">
          <a:xfrm>
            <a:off x="7073900" y="0"/>
            <a:ext cx="2070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66" name="Picture 50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4481513"/>
            <a:ext cx="13668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40482" name="AutoShape 66"/>
          <p:cNvCxnSpPr>
            <a:cxnSpLocks noChangeShapeType="1"/>
          </p:cNvCxnSpPr>
          <p:nvPr/>
        </p:nvCxnSpPr>
        <p:spPr bwMode="auto">
          <a:xfrm>
            <a:off x="3651250" y="5192713"/>
            <a:ext cx="1054100" cy="4318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83" name="AutoShape 67"/>
          <p:cNvCxnSpPr>
            <a:cxnSpLocks noChangeShapeType="1"/>
          </p:cNvCxnSpPr>
          <p:nvPr/>
        </p:nvCxnSpPr>
        <p:spPr bwMode="auto">
          <a:xfrm>
            <a:off x="5546725" y="2636838"/>
            <a:ext cx="0" cy="127158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84" name="AutoShape 68"/>
          <p:cNvCxnSpPr>
            <a:cxnSpLocks noChangeShapeType="1"/>
          </p:cNvCxnSpPr>
          <p:nvPr/>
        </p:nvCxnSpPr>
        <p:spPr bwMode="auto">
          <a:xfrm>
            <a:off x="4514850" y="3752850"/>
            <a:ext cx="693738" cy="5048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85" name="AutoShape 69"/>
          <p:cNvCxnSpPr>
            <a:cxnSpLocks noChangeShapeType="1"/>
          </p:cNvCxnSpPr>
          <p:nvPr/>
        </p:nvCxnSpPr>
        <p:spPr bwMode="auto">
          <a:xfrm>
            <a:off x="3170238" y="2936875"/>
            <a:ext cx="144462" cy="19192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86" name="Picture 70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0487" name="AutoShape 71"/>
          <p:cNvCxnSpPr>
            <a:cxnSpLocks noChangeShapeType="1"/>
          </p:cNvCxnSpPr>
          <p:nvPr/>
        </p:nvCxnSpPr>
        <p:spPr bwMode="auto">
          <a:xfrm>
            <a:off x="5554663" y="2636838"/>
            <a:ext cx="0" cy="1271587"/>
          </a:xfrm>
          <a:prstGeom prst="straightConnector1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88" name="Picture 72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89338"/>
            <a:ext cx="576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0489" name="AutoShape 73"/>
          <p:cNvCxnSpPr>
            <a:cxnSpLocks noChangeShapeType="1"/>
          </p:cNvCxnSpPr>
          <p:nvPr/>
        </p:nvCxnSpPr>
        <p:spPr bwMode="auto">
          <a:xfrm>
            <a:off x="4505325" y="3741738"/>
            <a:ext cx="693738" cy="504825"/>
          </a:xfrm>
          <a:prstGeom prst="straightConnector1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91" name="Picture 75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576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0492" name="AutoShape 76"/>
          <p:cNvCxnSpPr>
            <a:cxnSpLocks noChangeShapeType="1"/>
          </p:cNvCxnSpPr>
          <p:nvPr/>
        </p:nvCxnSpPr>
        <p:spPr bwMode="auto">
          <a:xfrm>
            <a:off x="3178175" y="2946400"/>
            <a:ext cx="144463" cy="1919288"/>
          </a:xfrm>
          <a:prstGeom prst="straightConnector1">
            <a:avLst/>
          </a:prstGeom>
          <a:noFill/>
          <a:ln w="508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94" name="Picture 78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5" name="Picture 79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73463"/>
            <a:ext cx="576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6" name="Picture 80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576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7" name="Picture 81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8" name="Picture 82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510" name="Picture 94" descr="key_transp_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505450"/>
            <a:ext cx="581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3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4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4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3562E-6 C 0.06806 -0.06082 0.13629 -0.12142 0.13629 -0.16998 C 0.13629 -0.21855 0.06806 -0.25509 -5.55556E-7 -0.29163 " pathEditMode="relative" rAng="0" ptsTypes="aaA">
                                      <p:cBhvr>
                                        <p:cTn id="106" dur="2000" fill="hold"/>
                                        <p:tgtEl>
                                          <p:spTgt spid="134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4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48566E-6 C 0.05486 -0.10985 0.10972 -0.2197 0.13333 -0.20652 C 0.15694 -0.19333 0.14948 -0.05712 0.14201 0.07933 " pathEditMode="relative" ptsTypes="aaA">
                                      <p:cBhvr>
                                        <p:cTn id="120" dur="2000" fill="hold"/>
                                        <p:tgtEl>
                                          <p:spTgt spid="134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118 C 0.06858 0.07655 0.13681 0.14154 0.11198 0.16813 C 0.08715 0.19473 -0.13229 0.13575 -0.14878 0.17206 C -0.16528 0.20837 -0.07587 0.29741 0.01354 0.38645 " pathEditMode="relative" rAng="0" ptsTypes="aaaA">
                                      <p:cBhvr>
                                        <p:cTn id="134" dur="3000" fill="hold"/>
                                        <p:tgtEl>
                                          <p:spTgt spid="134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0592E-6 C 0.04514 -0.04094 0.09028 -0.08164 0.14653 -0.08511 C 0.20278 -0.08858 0.27031 -0.05505 0.33785 -0.02128 " pathEditMode="relative" ptsTypes="aaA">
                                      <p:cBhvr>
                                        <p:cTn id="148" dur="2000" fill="hold"/>
                                        <p:tgtEl>
                                          <p:spTgt spid="134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0" grpId="0" animBg="1"/>
      <p:bldP spid="1340421" grpId="0" animBg="1"/>
      <p:bldP spid="1340422" grpId="0" animBg="1"/>
      <p:bldP spid="1340423" grpId="0" animBg="1"/>
      <p:bldP spid="1340424" grpId="0" animBg="1"/>
      <p:bldP spid="1340425" grpId="0" animBg="1"/>
      <p:bldP spid="1340426" grpId="0" animBg="1"/>
      <p:bldP spid="1340445" grpId="0" animBg="1"/>
      <p:bldP spid="1340446" grpId="0" animBg="1"/>
      <p:bldP spid="13404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 smtClean="0"/>
              <a:t>| PA197 Crypto apects in WSN</a:t>
            </a:r>
            <a:endParaRPr lang="en-GB" altLang="cs-CZ"/>
          </a:p>
        </p:txBody>
      </p:sp>
      <p:pic>
        <p:nvPicPr>
          <p:cNvPr id="1133571" name="Picture 3" descr="pullmod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6978" b="21918"/>
          <a:stretch>
            <a:fillRect/>
          </a:stretch>
        </p:blipFill>
        <p:spPr>
          <a:xfrm>
            <a:off x="7146925" y="4860751"/>
            <a:ext cx="1925638" cy="172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3572" name="Picture 4" descr="pushmod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16875"/>
          <a:stretch>
            <a:fillRect/>
          </a:stretch>
        </p:blipFill>
        <p:spPr>
          <a:xfrm>
            <a:off x="5148263" y="4797251"/>
            <a:ext cx="2070100" cy="194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7033"/>
            <a:ext cx="8507413" cy="993775"/>
          </a:xfrm>
        </p:spPr>
        <p:txBody>
          <a:bodyPr/>
          <a:lstStyle/>
          <a:p>
            <a:r>
              <a:rPr lang="en-US" altLang="cs-CZ" dirty="0" smtClean="0"/>
              <a:t>Secrecy amplification protocols</a:t>
            </a:r>
            <a:endParaRPr lang="en-US" altLang="cs-CZ" dirty="0"/>
          </a:p>
        </p:txBody>
      </p:sp>
      <p:sp>
        <p:nvSpPr>
          <p:cNvPr id="11335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6792"/>
            <a:ext cx="8675687" cy="4824413"/>
          </a:xfrm>
        </p:spPr>
        <p:txBody>
          <a:bodyPr/>
          <a:lstStyle/>
          <a:p>
            <a:r>
              <a:rPr lang="en-GB" altLang="cs-CZ" sz="2500" dirty="0" smtClean="0"/>
              <a:t>Additional protocol executed atop of distributed keys</a:t>
            </a:r>
          </a:p>
          <a:p>
            <a:pPr lvl="1"/>
            <a:r>
              <a:rPr lang="en-GB" altLang="cs-CZ" sz="2200" dirty="0" smtClean="0"/>
              <a:t>network partially compromised after some attack</a:t>
            </a:r>
          </a:p>
          <a:p>
            <a:pPr lvl="1"/>
            <a:r>
              <a:rPr lang="en-GB" altLang="cs-CZ" sz="2200" dirty="0" smtClean="0"/>
              <a:t>some link keys known to attacker (eavesdropped, captured)</a:t>
            </a:r>
          </a:p>
          <a:p>
            <a:r>
              <a:rPr lang="en-US" altLang="cs-CZ" sz="2500" dirty="0" smtClean="0"/>
              <a:t>Secrecy amplification is able to secure previously compromised link(s)</a:t>
            </a:r>
          </a:p>
          <a:p>
            <a:pPr lvl="1"/>
            <a:r>
              <a:rPr lang="en-US" altLang="cs-CZ" sz="2200" dirty="0" smtClean="0"/>
              <a:t>transport of fresh link key over secure path</a:t>
            </a:r>
          </a:p>
          <a:p>
            <a:pPr lvl="1"/>
            <a:r>
              <a:rPr lang="en-US" altLang="cs-CZ" sz="2200" dirty="0" smtClean="0"/>
              <a:t>success depends on compromise pattern</a:t>
            </a:r>
          </a:p>
          <a:p>
            <a:r>
              <a:rPr lang="en-US" altLang="cs-CZ" sz="2500" dirty="0" smtClean="0"/>
              <a:t>Protocol can be executed even when information about compromise is not available</a:t>
            </a:r>
          </a:p>
          <a:p>
            <a:pPr lvl="1"/>
            <a:r>
              <a:rPr lang="en-US" altLang="cs-CZ" sz="2200" dirty="0" smtClean="0"/>
              <a:t>old and new key is combined</a:t>
            </a:r>
            <a:endParaRPr lang="en-US" altLang="cs-CZ" sz="2200" dirty="0"/>
          </a:p>
        </p:txBody>
      </p:sp>
      <p:sp>
        <p:nvSpPr>
          <p:cNvPr id="1133575" name="Text Box 7"/>
          <p:cNvSpPr txBox="1">
            <a:spLocks noChangeArrowheads="1"/>
          </p:cNvSpPr>
          <p:nvPr/>
        </p:nvSpPr>
        <p:spPr bwMode="auto">
          <a:xfrm>
            <a:off x="6038850" y="6446663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PUSH</a:t>
            </a:r>
          </a:p>
        </p:txBody>
      </p:sp>
      <p:sp>
        <p:nvSpPr>
          <p:cNvPr id="1133576" name="Text Box 8"/>
          <p:cNvSpPr txBox="1">
            <a:spLocks noChangeArrowheads="1"/>
          </p:cNvSpPr>
          <p:nvPr/>
        </p:nvSpPr>
        <p:spPr bwMode="auto">
          <a:xfrm>
            <a:off x="7650163" y="6446663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/>
              <a:t>PULL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1818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5" grpId="0"/>
      <p:bldP spid="11335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have need for </a:t>
            </a:r>
            <a:r>
              <a:rPr lang="en-US" dirty="0" smtClean="0"/>
              <a:t>on-node </a:t>
            </a:r>
            <a:r>
              <a:rPr lang="en-US" dirty="0" smtClean="0"/>
              <a:t>crypto?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for base-station (end-to-end)</a:t>
            </a:r>
          </a:p>
          <a:p>
            <a:r>
              <a:rPr lang="en-US" dirty="0" smtClean="0"/>
              <a:t>Data for neighbors (hop-by-hop encryption)</a:t>
            </a:r>
          </a:p>
          <a:p>
            <a:r>
              <a:rPr lang="en-US" dirty="0"/>
              <a:t>Nodes authentication</a:t>
            </a:r>
          </a:p>
          <a:p>
            <a:r>
              <a:rPr lang="en-US" dirty="0" smtClean="0"/>
              <a:t>Authenticated broadcast</a:t>
            </a:r>
          </a:p>
          <a:p>
            <a:r>
              <a:rPr lang="en-US" dirty="0" smtClean="0"/>
              <a:t>Group/cluster-keys (aggregation)</a:t>
            </a:r>
          </a:p>
          <a:p>
            <a:r>
              <a:rPr lang="en-US" dirty="0" smtClean="0"/>
              <a:t>Traffic analysis resistance (phantom routing…) </a:t>
            </a:r>
          </a:p>
          <a:p>
            <a:r>
              <a:rPr lang="en-US" dirty="0" smtClean="0"/>
              <a:t>No-keys, symmetric crypto, asymmetric crypto</a:t>
            </a:r>
          </a:p>
          <a:p>
            <a:r>
              <a:rPr lang="en-US" dirty="0" smtClean="0"/>
              <a:t>Random number generation (IV, padding, keys…)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9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total success rate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| PA197 Crypto apects in WSN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D:\Documents\Obrazky\sa_success_rand7.5neig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4"/>
          <a:stretch/>
        </p:blipFill>
        <p:spPr bwMode="auto">
          <a:xfrm>
            <a:off x="162661" y="1772816"/>
            <a:ext cx="52854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azky\sa_totalmsg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1" t="9721" r="-800" b="8877"/>
          <a:stretch/>
        </p:blipFill>
        <p:spPr bwMode="auto">
          <a:xfrm>
            <a:off x="6821436" y="188640"/>
            <a:ext cx="2287068" cy="249679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  <p:sp>
        <p:nvSpPr>
          <p:cNvPr id="8" name="TextovéPole 7"/>
          <p:cNvSpPr txBox="1"/>
          <p:nvPr/>
        </p:nvSpPr>
        <p:spPr>
          <a:xfrm rot="16200000">
            <a:off x="4556579" y="2858983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7.5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neighbours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7867" y="4859889"/>
            <a:ext cx="2641926" cy="576263"/>
          </a:xfrm>
          <a:prstGeom prst="rect">
            <a:avLst/>
          </a:prstGeom>
          <a:solidFill>
            <a:srgbClr val="92D050">
              <a:alpha val="39000"/>
            </a:srgbClr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>
                <a:latin typeface="Verdana" pitchFamily="34" charset="0"/>
              </a:rPr>
              <a:t>before SA: 6</a:t>
            </a:r>
            <a:r>
              <a:rPr lang="en-US" sz="1600" dirty="0" smtClean="0">
                <a:latin typeface="Verdana" pitchFamily="34" charset="0"/>
              </a:rPr>
              <a:t>0 </a:t>
            </a:r>
            <a:r>
              <a:rPr lang="en-US" sz="1600" dirty="0">
                <a:latin typeface="Verdana" pitchFamily="34" charset="0"/>
              </a:rPr>
              <a:t>% secure</a:t>
            </a:r>
          </a:p>
          <a:p>
            <a:r>
              <a:rPr lang="en-US" sz="1600" dirty="0">
                <a:latin typeface="Verdana" pitchFamily="34" charset="0"/>
              </a:rPr>
              <a:t>after SA: </a:t>
            </a:r>
            <a:r>
              <a:rPr lang="en-US" sz="1600" dirty="0" smtClean="0">
                <a:latin typeface="Verdana" pitchFamily="34" charset="0"/>
              </a:rPr>
              <a:t>97 </a:t>
            </a:r>
            <a:r>
              <a:rPr lang="en-US" sz="1600" dirty="0">
                <a:latin typeface="Verdana" pitchFamily="34" charset="0"/>
              </a:rPr>
              <a:t>% secure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266854" y="4509120"/>
            <a:ext cx="360362" cy="360363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266854" y="1895495"/>
            <a:ext cx="215900" cy="215900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AutoShape 9"/>
          <p:cNvCxnSpPr>
            <a:cxnSpLocks noChangeShapeType="1"/>
            <a:stCxn id="13" idx="3"/>
            <a:endCxn id="15" idx="3"/>
          </p:cNvCxnSpPr>
          <p:nvPr/>
        </p:nvCxnSpPr>
        <p:spPr bwMode="auto">
          <a:xfrm flipV="1">
            <a:off x="2699793" y="2079777"/>
            <a:ext cx="598679" cy="3068244"/>
          </a:xfrm>
          <a:prstGeom prst="straightConnector1">
            <a:avLst/>
          </a:prstGeom>
          <a:noFill/>
          <a:ln w="254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0"/>
          <p:cNvCxnSpPr>
            <a:cxnSpLocks noChangeShapeType="1"/>
            <a:stCxn id="13" idx="3"/>
            <a:endCxn id="14" idx="3"/>
          </p:cNvCxnSpPr>
          <p:nvPr/>
        </p:nvCxnSpPr>
        <p:spPr bwMode="auto">
          <a:xfrm flipV="1">
            <a:off x="2699793" y="4816709"/>
            <a:ext cx="619835" cy="331312"/>
          </a:xfrm>
          <a:prstGeom prst="straightConnector1">
            <a:avLst/>
          </a:prstGeom>
          <a:noFill/>
          <a:ln w="254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3" descr="D:\Documents\Obrazky\sa_success_random20neig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8"/>
          <a:stretch/>
        </p:blipFill>
        <p:spPr bwMode="auto">
          <a:xfrm>
            <a:off x="3059832" y="2866833"/>
            <a:ext cx="6048672" cy="365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se zakulaceným příčným rohem 8"/>
          <p:cNvSpPr/>
          <p:nvPr/>
        </p:nvSpPr>
        <p:spPr>
          <a:xfrm>
            <a:off x="162661" y="5589240"/>
            <a:ext cx="8369779" cy="80205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cs-CZ" sz="2800" dirty="0" smtClean="0">
                <a:solidFill>
                  <a:schemeClr val="tx1"/>
                </a:solidFill>
              </a:rPr>
              <a:t>Depending on network density, up to 30 % </a:t>
            </a:r>
            <a:r>
              <a:rPr lang="en-US" altLang="cs-CZ" sz="2800" dirty="0" smtClean="0">
                <a:solidFill>
                  <a:schemeClr val="tx1"/>
                </a:solidFill>
                <a:sym typeface="Symbol"/>
              </a:rPr>
              <a:t> 95 %</a:t>
            </a:r>
            <a:endParaRPr lang="en-US" altLang="cs-CZ" sz="2800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7691571" y="412585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20.3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neighbours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9" grpId="0" animBg="1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 smtClean="0"/>
              <a:t>| PA197 Crypto apects in WSN</a:t>
            </a:r>
            <a:endParaRPr lang="en-GB" altLang="cs-CZ"/>
          </a:p>
        </p:txBody>
      </p:sp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Main advantages of secrecy amplification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2939"/>
            <a:ext cx="8675687" cy="4824413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Is preventive measure (no detection/reaction)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Can work in (partially) compromised environment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Work with different underlying (pre)distributions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Are introducing secrets (keys) usable only locally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Can be (automatically) </a:t>
            </a:r>
            <a:r>
              <a:rPr lang="en-US" altLang="cs-CZ" dirty="0" smtClean="0"/>
              <a:t>parameterized/optimized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 smtClean="0"/>
              <a:t>Can run continuously – attacker must maintain its presence   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altLang="cs-CZ" dirty="0"/>
          </a:p>
          <a:p>
            <a:r>
              <a:rPr lang="en-US" altLang="cs-CZ" dirty="0" smtClean="0"/>
              <a:t>Survey: </a:t>
            </a:r>
            <a:r>
              <a:rPr lang="en-US" altLang="cs-CZ" dirty="0" smtClean="0">
                <a:hlinkClick r:id="rId2"/>
              </a:rPr>
              <a:t>http</a:t>
            </a:r>
            <a:r>
              <a:rPr lang="en-US" altLang="cs-CZ" dirty="0">
                <a:hlinkClick r:id="rId2"/>
              </a:rPr>
              <a:t>://</a:t>
            </a:r>
            <a:r>
              <a:rPr lang="en-US" altLang="cs-CZ" dirty="0" smtClean="0">
                <a:hlinkClick r:id="rId2"/>
              </a:rPr>
              <a:t>www.crcs.cz/papers/wistp2015</a:t>
            </a:r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8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SA - prototype implementation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TelosB</a:t>
            </a:r>
            <a:r>
              <a:rPr lang="en-US" sz="2000" dirty="0" smtClean="0"/>
              <a:t> hardware platform with the </a:t>
            </a:r>
            <a:r>
              <a:rPr lang="en-US" sz="2000" dirty="0" err="1" smtClean="0"/>
              <a:t>TinyOS</a:t>
            </a:r>
            <a:r>
              <a:rPr lang="en-US" sz="2000" dirty="0" smtClean="0"/>
              <a:t> 2.1.2 operating system</a:t>
            </a:r>
          </a:p>
          <a:p>
            <a:r>
              <a:rPr lang="en-US" sz="2000" dirty="0" smtClean="0"/>
              <a:t>Three different roles:</a:t>
            </a:r>
          </a:p>
          <a:p>
            <a:pPr lvl="1"/>
            <a:r>
              <a:rPr lang="en-US" sz="1800" dirty="0" smtClean="0"/>
              <a:t>master: being node </a:t>
            </a:r>
            <a:r>
              <a:rPr lang="en-US" altLang="cs-CZ" sz="1800" i="1" dirty="0"/>
              <a:t>N</a:t>
            </a:r>
            <a:r>
              <a:rPr lang="en-US" altLang="cs-CZ" sz="1800" i="1" baseline="-25000" dirty="0"/>
              <a:t>C</a:t>
            </a:r>
            <a:r>
              <a:rPr lang="en-US" altLang="cs-CZ" sz="1800" dirty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slave: being node </a:t>
            </a:r>
            <a:r>
              <a:rPr lang="en-US" altLang="cs-CZ" sz="1800" i="1" dirty="0" smtClean="0"/>
              <a:t>N</a:t>
            </a:r>
            <a:r>
              <a:rPr lang="en-US" altLang="cs-CZ" sz="1800" i="1" baseline="-25000" dirty="0" smtClean="0"/>
              <a:t>P</a:t>
            </a:r>
          </a:p>
          <a:p>
            <a:pPr lvl="1"/>
            <a:r>
              <a:rPr lang="en-US" sz="1800" dirty="0" smtClean="0"/>
              <a:t>forwarder: being intermediate node</a:t>
            </a:r>
          </a:p>
          <a:p>
            <a:r>
              <a:rPr lang="en-US" sz="2000" dirty="0" smtClean="0"/>
              <a:t>Six phases executed in parallel</a:t>
            </a:r>
          </a:p>
          <a:p>
            <a:pPr lvl="1"/>
            <a:r>
              <a:rPr lang="en-US" sz="1800" dirty="0" smtClean="0"/>
              <a:t>discovery of radio distance to neighbors</a:t>
            </a:r>
          </a:p>
          <a:p>
            <a:pPr lvl="1"/>
            <a:r>
              <a:rPr lang="en-US" sz="1800" dirty="0" smtClean="0"/>
              <a:t>measured distances broadcast</a:t>
            </a:r>
          </a:p>
          <a:p>
            <a:pPr lvl="1"/>
            <a:r>
              <a:rPr lang="en-US" sz="1800" dirty="0" smtClean="0"/>
              <a:t>computation of mapping to real nodes</a:t>
            </a:r>
          </a:p>
          <a:p>
            <a:pPr lvl="1"/>
            <a:r>
              <a:rPr lang="en-US" sz="1800" dirty="0" smtClean="0"/>
              <a:t>execution of hybrid protocol</a:t>
            </a:r>
          </a:p>
          <a:p>
            <a:pPr lvl="1"/>
            <a:r>
              <a:rPr lang="en-US" sz="1800" dirty="0" smtClean="0"/>
              <a:t>verification of shared sub-keys transmitted</a:t>
            </a:r>
          </a:p>
          <a:p>
            <a:pPr lvl="1"/>
            <a:r>
              <a:rPr lang="en-US" sz="1800" dirty="0" smtClean="0"/>
              <a:t>combination of all sub-keys with existing link key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| PA197 Crypto apects in WSN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46" y="227687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v\telos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24" y="1484784"/>
            <a:ext cx="2003741" cy="14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implementation – 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Scenario: 10 </a:t>
            </a:r>
            <a:r>
              <a:rPr lang="en-US" dirty="0" err="1" smtClean="0"/>
              <a:t>neighbours</a:t>
            </a:r>
            <a:r>
              <a:rPr lang="en-US" dirty="0" smtClean="0"/>
              <a:t> on average</a:t>
            </a:r>
          </a:p>
          <a:p>
            <a:r>
              <a:rPr lang="en-US" dirty="0"/>
              <a:t>Hybrid </a:t>
            </a:r>
            <a:r>
              <a:rPr lang="en-US" dirty="0" smtClean="0"/>
              <a:t>secrecy amplification protocol</a:t>
            </a:r>
            <a:endParaRPr lang="en-US" dirty="0"/>
          </a:p>
          <a:p>
            <a:r>
              <a:rPr lang="en-US" dirty="0" err="1" smtClean="0"/>
              <a:t>TinyOS</a:t>
            </a:r>
            <a:r>
              <a:rPr lang="en-US" dirty="0" smtClean="0"/>
              <a:t> 2.1.2 implementation</a:t>
            </a:r>
          </a:p>
          <a:p>
            <a:pPr lvl="1"/>
            <a:r>
              <a:rPr lang="en-US" dirty="0" smtClean="0"/>
              <a:t>&lt; 500B RAM (peak usage, reusable later), ~3KB code</a:t>
            </a:r>
          </a:p>
          <a:p>
            <a:pPr lvl="1"/>
            <a:r>
              <a:rPr lang="en-US" dirty="0" smtClean="0"/>
              <a:t>Seconds to minutes to </a:t>
            </a:r>
            <a:r>
              <a:rPr lang="en-US" dirty="0"/>
              <a:t>reliably map radio </a:t>
            </a:r>
            <a:r>
              <a:rPr lang="en-US" dirty="0" smtClean="0"/>
              <a:t>propagation</a:t>
            </a:r>
          </a:p>
          <a:p>
            <a:pPr lvl="2"/>
            <a:r>
              <a:rPr lang="en-US" dirty="0" smtClean="0"/>
              <a:t>highly depends on </a:t>
            </a:r>
            <a:r>
              <a:rPr lang="en-US" dirty="0"/>
              <a:t>surrounding </a:t>
            </a:r>
            <a:r>
              <a:rPr lang="en-US" dirty="0" smtClean="0"/>
              <a:t>noise, </a:t>
            </a:r>
            <a:r>
              <a:rPr lang="en-US" dirty="0"/>
              <a:t>etc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~1 KB of payload is transmitted during whole secrecy amplification phase (by every node)</a:t>
            </a:r>
          </a:p>
          <a:p>
            <a:pPr lvl="1"/>
            <a:r>
              <a:rPr lang="cs-CZ" dirty="0" smtClean="0"/>
              <a:t>1 </a:t>
            </a:r>
            <a:r>
              <a:rPr lang="cs-CZ" dirty="0"/>
              <a:t>second </a:t>
            </a:r>
            <a:r>
              <a:rPr lang="en-US" dirty="0" smtClean="0"/>
              <a:t>worth local computation</a:t>
            </a:r>
          </a:p>
          <a:p>
            <a:pPr lvl="1"/>
            <a:r>
              <a:rPr lang="en-US" dirty="0" smtClean="0"/>
              <a:t>1-10 seconds to transmit all amplification messages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516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 </a:t>
            </a:r>
            <a:r>
              <a:rPr lang="en-GB" dirty="0" err="1" smtClean="0"/>
              <a:t>wsnProtectLayer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https://github.com/</a:t>
            </a:r>
            <a:r>
              <a:rPr lang="en-GB" dirty="0"/>
              <a:t>crocs-muni</a:t>
            </a:r>
            <a:r>
              <a:rPr lang="cs-CZ" dirty="0" smtClean="0"/>
              <a:t>/</a:t>
            </a:r>
            <a:r>
              <a:rPr lang="cs-CZ" dirty="0" err="1" smtClean="0"/>
              <a:t>WSNProtectLayer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7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v\warehouse_scena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21" y="2726657"/>
            <a:ext cx="5265283" cy="37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Scenario</a:t>
            </a:r>
            <a:r>
              <a:rPr lang="cs-CZ" dirty="0"/>
              <a:t> 1 - </a:t>
            </a:r>
            <a:r>
              <a:rPr lang="en-US" dirty="0" smtClean="0"/>
              <a:t>W</a:t>
            </a:r>
            <a:r>
              <a:rPr lang="cs-CZ" dirty="0" err="1" smtClean="0"/>
              <a:t>arehouse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49725"/>
          </a:xfrm>
        </p:spPr>
        <p:txBody>
          <a:bodyPr/>
          <a:lstStyle/>
          <a:p>
            <a:r>
              <a:rPr lang="en-US" dirty="0" smtClean="0"/>
              <a:t>Monitored devices with RFID-based radio tags </a:t>
            </a:r>
          </a:p>
          <a:p>
            <a:r>
              <a:rPr lang="en-US" dirty="0"/>
              <a:t>Tracking of person movement</a:t>
            </a:r>
          </a:p>
          <a:p>
            <a:r>
              <a:rPr lang="en-US" dirty="0" smtClean="0"/>
              <a:t>Static routes</a:t>
            </a:r>
          </a:p>
          <a:p>
            <a:r>
              <a:rPr lang="en-US" dirty="0" smtClean="0"/>
              <a:t>Long-living </a:t>
            </a:r>
            <a:r>
              <a:rPr lang="en-US" dirty="0"/>
              <a:t>network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9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Scenario</a:t>
            </a:r>
            <a:r>
              <a:rPr lang="cs-CZ" dirty="0"/>
              <a:t> </a:t>
            </a:r>
            <a:r>
              <a:rPr lang="en-US" dirty="0" smtClean="0"/>
              <a:t>2</a:t>
            </a:r>
            <a:r>
              <a:rPr lang="cs-CZ" dirty="0" smtClean="0"/>
              <a:t> – </a:t>
            </a:r>
            <a:r>
              <a:rPr lang="en-US" dirty="0" smtClean="0"/>
              <a:t>Police unit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  <p:pic>
        <p:nvPicPr>
          <p:cNvPr id="9218" name="Picture 2" descr="D:\Documents\My Projects\MVCR_SensorGrant2010-2014\police scenari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76" y="2060848"/>
            <a:ext cx="6084168" cy="44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Defense of central </a:t>
            </a:r>
            <a:r>
              <a:rPr lang="en-US" sz="2400" dirty="0" smtClean="0"/>
              <a:t>point (base station)</a:t>
            </a:r>
          </a:p>
          <a:p>
            <a:r>
              <a:rPr lang="en-US" sz="2400" dirty="0" smtClean="0"/>
              <a:t>Detection of moving attacker</a:t>
            </a:r>
          </a:p>
          <a:p>
            <a:r>
              <a:rPr lang="en-US" sz="2400" dirty="0" smtClean="0"/>
              <a:t>Reporting of moving policeman</a:t>
            </a:r>
          </a:p>
          <a:p>
            <a:r>
              <a:rPr lang="en-US" sz="2400" dirty="0" smtClean="0"/>
              <a:t>Jamming detection</a:t>
            </a:r>
          </a:p>
          <a:p>
            <a:r>
              <a:rPr lang="en-US" sz="2400" dirty="0" smtClean="0"/>
              <a:t>Dynamic routes</a:t>
            </a:r>
          </a:p>
          <a:p>
            <a:r>
              <a:rPr lang="en-US" sz="2400" dirty="0" smtClean="0"/>
              <a:t>Short-living network</a:t>
            </a:r>
          </a:p>
        </p:txBody>
      </p:sp>
    </p:spTree>
    <p:extLst>
      <p:ext uri="{BB962C8B-B14F-4D97-AF65-F5344CB8AC3E}">
        <p14:creationId xmlns:p14="http://schemas.microsoft.com/office/powerpoint/2010/main" val="5315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Scenario</a:t>
            </a:r>
            <a:r>
              <a:rPr lang="cs-CZ" dirty="0"/>
              <a:t> </a:t>
            </a:r>
            <a:r>
              <a:rPr lang="en-US" dirty="0" smtClean="0"/>
              <a:t>3</a:t>
            </a:r>
            <a:r>
              <a:rPr lang="cs-CZ" dirty="0" smtClean="0"/>
              <a:t> – </a:t>
            </a:r>
            <a:r>
              <a:rPr lang="en-US" dirty="0" smtClean="0"/>
              <a:t>Building monitoring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of selected person movement</a:t>
            </a:r>
          </a:p>
          <a:p>
            <a:r>
              <a:rPr lang="en-US" dirty="0" smtClean="0"/>
              <a:t>Multiple levels of privacy protection</a:t>
            </a:r>
          </a:p>
          <a:p>
            <a:r>
              <a:rPr lang="en-US" dirty="0" smtClean="0"/>
              <a:t>Static routes</a:t>
            </a:r>
          </a:p>
          <a:p>
            <a:r>
              <a:rPr lang="en-US" dirty="0" smtClean="0"/>
              <a:t>Long-living network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5"/>
          <a:stretch/>
        </p:blipFill>
        <p:spPr bwMode="auto">
          <a:xfrm>
            <a:off x="70073" y="3789040"/>
            <a:ext cx="9110439" cy="2735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5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1" y="3680916"/>
            <a:ext cx="1639069" cy="16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models assumed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/ global passive eavesdropping</a:t>
            </a:r>
          </a:p>
          <a:p>
            <a:pPr lvl="1"/>
            <a:r>
              <a:rPr lang="en-US" dirty="0" smtClean="0"/>
              <a:t>Packet capture, traffic analysis</a:t>
            </a:r>
          </a:p>
          <a:p>
            <a:r>
              <a:rPr lang="en-US" dirty="0" smtClean="0"/>
              <a:t>Active attacker manipulating traffic</a:t>
            </a:r>
          </a:p>
          <a:p>
            <a:pPr lvl="1"/>
            <a:r>
              <a:rPr lang="en-US" dirty="0" smtClean="0"/>
              <a:t>Packet dropping, injection, jamming </a:t>
            </a:r>
          </a:p>
          <a:p>
            <a:r>
              <a:rPr lang="en-US" dirty="0"/>
              <a:t>Active attacker capturing </a:t>
            </a:r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And extracting cryptographic keys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  <p:pic>
        <p:nvPicPr>
          <p:cNvPr id="43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75127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88828"/>
            <a:ext cx="1361911" cy="9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architecture components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Intrusion detection component</a:t>
            </a:r>
          </a:p>
          <a:p>
            <a:pPr lvl="1"/>
            <a:r>
              <a:rPr lang="en-US" sz="1800" dirty="0" smtClean="0"/>
              <a:t>Distributed packet dropper and jamming detection</a:t>
            </a:r>
          </a:p>
          <a:p>
            <a:pPr lvl="1"/>
            <a:r>
              <a:rPr lang="en-US" sz="1800" dirty="0" smtClean="0"/>
              <a:t>Local </a:t>
            </a:r>
            <a:r>
              <a:rPr lang="en-US" sz="1800" dirty="0" err="1" smtClean="0"/>
              <a:t>neighbour</a:t>
            </a:r>
            <a:r>
              <a:rPr lang="en-US" sz="1800" dirty="0" smtClean="0"/>
              <a:t> reputation metric</a:t>
            </a:r>
          </a:p>
          <a:p>
            <a:pPr lvl="1"/>
            <a:r>
              <a:rPr lang="en-US" sz="1800" dirty="0" smtClean="0"/>
              <a:t>Base station notified when misbehaving node is detected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Privacy protection component</a:t>
            </a:r>
          </a:p>
          <a:p>
            <a:pPr lvl="1"/>
            <a:r>
              <a:rPr lang="en-US" sz="1800" dirty="0" smtClean="0"/>
              <a:t>4 levels of protection, controlled by authenticated </a:t>
            </a:r>
            <a:r>
              <a:rPr lang="en-US" sz="1800" dirty="0"/>
              <a:t>broadcast</a:t>
            </a:r>
            <a:endParaRPr lang="cs-CZ" sz="1800" dirty="0"/>
          </a:p>
          <a:p>
            <a:pPr lvl="1"/>
            <a:r>
              <a:rPr lang="en-US" sz="1800" dirty="0" smtClean="0"/>
              <a:t>Open communication</a:t>
            </a:r>
          </a:p>
          <a:p>
            <a:pPr lvl="1"/>
            <a:r>
              <a:rPr lang="en-US" sz="1800" dirty="0" smtClean="0"/>
              <a:t>Message integrity and authentication</a:t>
            </a:r>
          </a:p>
          <a:p>
            <a:pPr lvl="1"/>
            <a:r>
              <a:rPr lang="en-US" sz="1800" dirty="0" smtClean="0"/>
              <a:t>Packet encryption</a:t>
            </a:r>
          </a:p>
          <a:p>
            <a:pPr lvl="1"/>
            <a:r>
              <a:rPr lang="en-US" sz="1800" dirty="0" smtClean="0"/>
              <a:t>Traffic analysis-resistant phantom routing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Key management component</a:t>
            </a:r>
          </a:p>
          <a:p>
            <a:pPr lvl="1"/>
            <a:r>
              <a:rPr lang="en-US" sz="1800" dirty="0" smtClean="0"/>
              <a:t>Cryptographic key distribution and establishment (node, base stations)</a:t>
            </a:r>
          </a:p>
          <a:p>
            <a:pPr lvl="1"/>
            <a:r>
              <a:rPr lang="en-US" sz="1800" dirty="0" smtClean="0"/>
              <a:t>Cryptographic services for other components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  <p:pic>
        <p:nvPicPr>
          <p:cNvPr id="12290" name="Picture 2" descr="D:\mv\keyrin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98" y="4018960"/>
            <a:ext cx="1656346" cy="16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mv\privacy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66951"/>
            <a:ext cx="1580182" cy="158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mv\ids_ic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8132"/>
            <a:ext cx="1654845" cy="16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WSN specifics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computation </a:t>
            </a:r>
            <a:r>
              <a:rPr lang="en-US" dirty="0" smtClean="0"/>
              <a:t>power and memory</a:t>
            </a:r>
            <a:endParaRPr lang="en-US" dirty="0" smtClean="0"/>
          </a:p>
          <a:p>
            <a:r>
              <a:rPr lang="en-US" dirty="0" smtClean="0"/>
              <a:t>Limited energy</a:t>
            </a:r>
          </a:p>
          <a:p>
            <a:pPr lvl="1"/>
            <a:r>
              <a:rPr lang="en-US" dirty="0" smtClean="0"/>
              <a:t>Consumed by </a:t>
            </a:r>
            <a:r>
              <a:rPr lang="en-US" dirty="0" smtClean="0"/>
              <a:t>communication</a:t>
            </a:r>
            <a:r>
              <a:rPr lang="en-US" dirty="0" smtClean="0"/>
              <a:t>, computation, </a:t>
            </a:r>
            <a:r>
              <a:rPr lang="en-US" dirty="0" smtClean="0"/>
              <a:t>storage…</a:t>
            </a:r>
            <a:endParaRPr lang="en-US" dirty="0" smtClean="0"/>
          </a:p>
          <a:p>
            <a:r>
              <a:rPr lang="en-US" dirty="0" smtClean="0"/>
              <a:t>Limited connectivity</a:t>
            </a:r>
          </a:p>
          <a:p>
            <a:r>
              <a:rPr lang="en-US" dirty="0" smtClean="0"/>
              <a:t>No direct central synchronization</a:t>
            </a:r>
          </a:p>
          <a:p>
            <a:pPr lvl="1"/>
            <a:r>
              <a:rPr lang="en-US" dirty="0" smtClean="0"/>
              <a:t>Low-range radio</a:t>
            </a:r>
          </a:p>
          <a:p>
            <a:pPr lvl="1"/>
            <a:r>
              <a:rPr lang="en-US" dirty="0" smtClean="0"/>
              <a:t>No or loosely synchronized clocks</a:t>
            </a:r>
          </a:p>
          <a:p>
            <a:r>
              <a:rPr lang="en-US" dirty="0" smtClean="0"/>
              <a:t>Limited or </a:t>
            </a:r>
            <a:r>
              <a:rPr lang="en-US" dirty="0"/>
              <a:t>n</a:t>
            </a:r>
            <a:r>
              <a:rPr lang="en-US" dirty="0" smtClean="0"/>
              <a:t>o tamper resistance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  <p:pic>
        <p:nvPicPr>
          <p:cNvPr id="1026" name="Picture 2" descr="D:\mv\stuff\protectLay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68927" cy="48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My Projects\MVCR_SensorGrant2010-2014\MVPrototype\Compon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4" y="692696"/>
            <a:ext cx="909206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489653" y="1931690"/>
            <a:ext cx="259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Calibri" panose="020F0502020204030204" pitchFamily="34" charset="0"/>
              </a:rPr>
              <a:t>ProtectLayer</a:t>
            </a:r>
            <a:r>
              <a:rPr lang="en-US" b="1" i="1" dirty="0" smtClean="0">
                <a:latin typeface="Calibri" panose="020F0502020204030204" pitchFamily="34" charset="0"/>
              </a:rPr>
              <a:t> middleware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716016" y="1863874"/>
            <a:ext cx="4371309" cy="28083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6804248" y="1844824"/>
            <a:ext cx="72008" cy="288032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267744" y="5209113"/>
            <a:ext cx="222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</a:rPr>
              <a:t>Node persistent state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835696" y="1916831"/>
            <a:ext cx="3024336" cy="3661613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09414" y="4186991"/>
            <a:ext cx="152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</a:rPr>
              <a:t>Server control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7504" y="1937395"/>
            <a:ext cx="2016224" cy="345638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732347" y="4540478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</a:rPr>
              <a:t>AM Radio module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60958" y="1530757"/>
            <a:ext cx="254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</a:rPr>
              <a:t>Original user application</a:t>
            </a:r>
            <a:endParaRPr lang="cs-CZ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8" y="20216"/>
            <a:ext cx="8964488" cy="67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used, </a:t>
            </a:r>
            <a:r>
              <a:rPr lang="en-US" dirty="0" err="1" smtClean="0"/>
              <a:t>testbed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5"/>
          <a:stretch/>
        </p:blipFill>
        <p:spPr bwMode="auto">
          <a:xfrm>
            <a:off x="70073" y="3789040"/>
            <a:ext cx="9110439" cy="2735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mv\telo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3904"/>
            <a:ext cx="2723821" cy="19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v\mic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64" y="1573903"/>
            <a:ext cx="3048202" cy="21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v\zilo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19" y="332656"/>
            <a:ext cx="2289609" cy="22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88155" y="5301208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Calibri" panose="020F0502020204030204" pitchFamily="34" charset="0"/>
              </a:rPr>
              <a:t>Laboratory </a:t>
            </a:r>
            <a:r>
              <a:rPr lang="en-US" sz="2000" b="1" i="1" dirty="0" err="1" smtClean="0">
                <a:latin typeface="Calibri" panose="020F0502020204030204" pitchFamily="34" charset="0"/>
              </a:rPr>
              <a:t>testbed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7089" y="3316922"/>
            <a:ext cx="195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>
                <a:latin typeface="Calibri" panose="020F0502020204030204" pitchFamily="34" charset="0"/>
              </a:rPr>
              <a:t>TelosB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110835" y="3316922"/>
            <a:ext cx="19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 smtClean="0">
                <a:latin typeface="Calibri" panose="020F0502020204030204" pitchFamily="34" charset="0"/>
              </a:rPr>
              <a:t>MICAz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86539" y="492641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latin typeface="Calibri" panose="020F0502020204030204" pitchFamily="34" charset="0"/>
              </a:rPr>
              <a:t>Zilog</a:t>
            </a:r>
            <a:r>
              <a:rPr lang="en-US" sz="2000" b="1" i="1" dirty="0" smtClean="0">
                <a:latin typeface="Calibri" panose="020F0502020204030204" pitchFamily="34" charset="0"/>
              </a:rPr>
              <a:t> </a:t>
            </a:r>
            <a:r>
              <a:rPr lang="en-US" sz="2000" b="1" i="1" dirty="0" err="1" smtClean="0">
                <a:latin typeface="Calibri" panose="020F0502020204030204" pitchFamily="34" charset="0"/>
              </a:rPr>
              <a:t>ePIR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pic>
        <p:nvPicPr>
          <p:cNvPr id="19" name="Picture 3" descr="D:\mv\rfi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8213" y="1839682"/>
            <a:ext cx="1512168" cy="21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732240" y="1804754"/>
            <a:ext cx="227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Calibri" panose="020F0502020204030204" pitchFamily="34" charset="0"/>
              </a:rPr>
              <a:t>RFID reader 125kHz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1340768"/>
            <a:ext cx="8229600" cy="792088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2303711"/>
            <a:ext cx="8229600" cy="41497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0949" y="548680"/>
            <a:ext cx="4461478" cy="60631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BlinkToRadioAppC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cs-CZ" sz="12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cs-CZ" sz="12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endParaRPr lang="cs-CZ" sz="12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ActiveMessageC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(AM_BLINKTORADIO);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AMReceiverC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(AM_BLINKTORADIO);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Replaced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by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endParaRPr lang="cs-CZ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Basic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Boot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Timer0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sz="12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App.Packet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App.AMPacket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App.AMControl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ActiveMessageC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App.AMSend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App.Receive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AMReceiverC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200" dirty="0" smtClean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---&gt; </a:t>
            </a:r>
            <a:r>
              <a:rPr lang="en-US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Replaced by new one to </a:t>
            </a:r>
            <a:r>
              <a:rPr lang="en-US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</a:t>
            </a:r>
            <a:endParaRPr lang="en-US" sz="12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cs-CZ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21610" y="549374"/>
            <a:ext cx="4802918" cy="59708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BlinkToRadioAppC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20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100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Basic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Boot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Timer0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App.Packet</a:t>
            </a:r>
            <a:r>
              <a:rPr lang="cs-CZ" sz="1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ProtectLayerC.Packet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App.AMControl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ProtectLayerC.AMControl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App.AMSend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ProtectLayerC.AMSend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App.Receive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ProtectLayerC.Receive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8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cs-CZ" sz="12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Šrafovaná šipka doprava 8"/>
          <p:cNvSpPr/>
          <p:nvPr/>
        </p:nvSpPr>
        <p:spPr>
          <a:xfrm>
            <a:off x="4067944" y="2492896"/>
            <a:ext cx="648072" cy="504056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rafovaná šipka doprava 9"/>
          <p:cNvSpPr/>
          <p:nvPr/>
        </p:nvSpPr>
        <p:spPr>
          <a:xfrm>
            <a:off x="4067944" y="5085184"/>
            <a:ext cx="648072" cy="504056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1887016" y="-127332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Wiring Blink2Radio @ </a:t>
            </a:r>
            <a:r>
              <a:rPr lang="en-US" dirty="0" err="1" smtClean="0">
                <a:solidFill>
                  <a:schemeClr val="bg1"/>
                </a:solidFill>
              </a:rPr>
              <a:t>ProtectLayer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  <p:pic>
        <p:nvPicPr>
          <p:cNvPr id="3074" name="Picture 2" descr="D:\mv\police_scena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827490" cy="57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v\police_attac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mv\police_attack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v\police_attack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82799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v\police_attack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91" y="882799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mv\cikhaj_2013_packe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21" y="3284984"/>
            <a:ext cx="5800697" cy="345638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041376" y="-99392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Police scenario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it!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TinyOS</a:t>
            </a:r>
            <a:r>
              <a:rPr lang="en-GB" dirty="0" smtClean="0"/>
              <a:t> 2.x-based (</a:t>
            </a:r>
            <a:r>
              <a:rPr lang="en-GB" dirty="0" err="1" smtClean="0"/>
              <a:t>TelosB</a:t>
            </a:r>
            <a:r>
              <a:rPr lang="en-GB" dirty="0" smtClean="0"/>
              <a:t> nodes used)</a:t>
            </a:r>
          </a:p>
          <a:p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Václav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MATYÁŠ, Petr ŠVENDA,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Andriy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STETSKO,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Dušan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KLINEC, Filip JURNEČKA a Martin STEHLÍK.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WSNProtectLayer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– security middleware for wireless sensor networks. 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Securing 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Cyber-Physical Systems. USA: CRC Press, 2015. s. 119-162, 44 s. CRC Press. ISBN 978-1-4987-0098-6.</a:t>
            </a: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://github.com/</a:t>
            </a:r>
            <a:r>
              <a:rPr lang="en-GB" dirty="0">
                <a:hlinkClick r:id="rId2"/>
              </a:rPr>
              <a:t>crocs-muni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WSNProtectLayer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3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 security protocols often cannot be used</a:t>
            </a:r>
          </a:p>
          <a:p>
            <a:pPr lvl="1"/>
            <a:r>
              <a:rPr lang="en-GB" dirty="0" smtClean="0"/>
              <a:t>Preference for symmetric crypto-only solutions</a:t>
            </a:r>
          </a:p>
          <a:p>
            <a:pPr lvl="1"/>
            <a:r>
              <a:rPr lang="en-GB" dirty="0" smtClean="0"/>
              <a:t>Low transmission overhead important due to energy</a:t>
            </a:r>
          </a:p>
          <a:p>
            <a:r>
              <a:rPr lang="en-GB" dirty="0" smtClean="0"/>
              <a:t>Key distribution is (as usual) critical factor</a:t>
            </a:r>
            <a:endParaRPr lang="en-GB" dirty="0" smtClean="0"/>
          </a:p>
          <a:p>
            <a:r>
              <a:rPr lang="en-GB" dirty="0" smtClean="0"/>
              <a:t>Partial compromise should be anticipated</a:t>
            </a:r>
          </a:p>
          <a:p>
            <a:pPr lvl="1"/>
            <a:r>
              <a:rPr lang="en-GB" dirty="0" smtClean="0"/>
              <a:t>And protocols designed to be able to cope with it</a:t>
            </a:r>
            <a:endParaRPr lang="en-GB" dirty="0" smtClean="0"/>
          </a:p>
          <a:p>
            <a:r>
              <a:rPr lang="en-GB" dirty="0" smtClean="0"/>
              <a:t>Mandatory </a:t>
            </a:r>
            <a:r>
              <a:rPr lang="en-GB" dirty="0" smtClean="0"/>
              <a:t>reading</a:t>
            </a:r>
          </a:p>
          <a:p>
            <a:pPr lvl="1"/>
            <a:r>
              <a:rPr lang="en-GB" dirty="0" smtClean="0"/>
              <a:t>A. </a:t>
            </a:r>
            <a:r>
              <a:rPr lang="en-GB" dirty="0" err="1" smtClean="0"/>
              <a:t>Perrig</a:t>
            </a:r>
            <a:r>
              <a:rPr lang="en-GB" dirty="0" smtClean="0"/>
              <a:t> et al: SPINS</a:t>
            </a:r>
            <a:r>
              <a:rPr lang="en-GB" dirty="0"/>
              <a:t>: Security Protocols for Sensor </a:t>
            </a:r>
            <a:r>
              <a:rPr lang="en-GB" dirty="0" smtClean="0"/>
              <a:t>Networks</a:t>
            </a:r>
          </a:p>
          <a:p>
            <a:pPr lvl="1"/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://users.ece.cmu.edu/~</a:t>
            </a:r>
            <a:r>
              <a:rPr lang="en-GB" sz="2000" dirty="0" smtClean="0">
                <a:hlinkClick r:id="rId2"/>
              </a:rPr>
              <a:t>adrian/projects/mc2001/mc2001.pdf</a:t>
            </a:r>
            <a:endParaRPr lang="en-GB" sz="2000" dirty="0" smtClean="0"/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6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Native vs. software-only cryptography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Native support inside radio module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Software execution on main processor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Additional cryptographic co-processor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76" y="3945308"/>
            <a:ext cx="3284324" cy="25124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995936" y="3398806"/>
            <a:ext cx="930131" cy="864096"/>
          </a:xfrm>
          <a:prstGeom prst="rect">
            <a:avLst/>
          </a:prstGeom>
        </p:spPr>
      </p:pic>
      <p:sp>
        <p:nvSpPr>
          <p:cNvPr id="16" name="AutoShape 6"/>
          <p:cNvSpPr>
            <a:spLocks/>
          </p:cNvSpPr>
          <p:nvPr/>
        </p:nvSpPr>
        <p:spPr bwMode="auto">
          <a:xfrm>
            <a:off x="6905776" y="5445224"/>
            <a:ext cx="2013565" cy="650082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-103055"/>
              <a:gd name="adj6" fmla="val -62213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 smtClean="0"/>
              <a:t>I. Native support by radio module</a:t>
            </a:r>
            <a:endParaRPr lang="en-US" altLang="en-US" sz="1800" dirty="0"/>
          </a:p>
        </p:txBody>
      </p:sp>
      <p:sp>
        <p:nvSpPr>
          <p:cNvPr id="17" name="AutoShape 6"/>
          <p:cNvSpPr>
            <a:spLocks/>
          </p:cNvSpPr>
          <p:nvPr/>
        </p:nvSpPr>
        <p:spPr bwMode="auto">
          <a:xfrm>
            <a:off x="395536" y="5210436"/>
            <a:ext cx="2447285" cy="666836"/>
          </a:xfrm>
          <a:prstGeom prst="borderCallout2">
            <a:avLst>
              <a:gd name="adj1" fmla="val 61906"/>
              <a:gd name="adj2" fmla="val 103356"/>
              <a:gd name="adj3" fmla="val 60543"/>
              <a:gd name="adj4" fmla="val 121367"/>
              <a:gd name="adj5" fmla="val -83861"/>
              <a:gd name="adj6" fmla="val 17780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 smtClean="0"/>
              <a:t>II. Software execution on main processor</a:t>
            </a:r>
            <a:endParaRPr lang="en-US" altLang="en-US" sz="1800" dirty="0"/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>
            <a:off x="5940152" y="3333403"/>
            <a:ext cx="2979189" cy="650082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70617"/>
              <a:gd name="adj6" fmla="val -50547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 smtClean="0"/>
              <a:t>III. Additional cryptographic co-processor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166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. Crypto in radio module</a:t>
            </a:r>
            <a:endParaRPr lang="en-GB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3284324" cy="25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215796" y="1514346"/>
            <a:ext cx="930131" cy="864096"/>
          </a:xfrm>
          <a:prstGeom prst="rect">
            <a:avLst/>
          </a:prstGeom>
        </p:spPr>
      </p:pic>
      <p:sp>
        <p:nvSpPr>
          <p:cNvPr id="10" name="Volný tvar 9"/>
          <p:cNvSpPr/>
          <p:nvPr/>
        </p:nvSpPr>
        <p:spPr>
          <a:xfrm>
            <a:off x="1987200" y="1185705"/>
            <a:ext cx="4609084" cy="3537020"/>
          </a:xfrm>
          <a:custGeom>
            <a:avLst/>
            <a:gdLst>
              <a:gd name="connsiteX0" fmla="*/ 866532 w 4609084"/>
              <a:gd name="connsiteY0" fmla="*/ 522515 h 3537020"/>
              <a:gd name="connsiteX1" fmla="*/ 866532 w 4609084"/>
              <a:gd name="connsiteY1" fmla="*/ 522515 h 3537020"/>
              <a:gd name="connsiteX2" fmla="*/ 876580 w 4609084"/>
              <a:gd name="connsiteY2" fmla="*/ 612950 h 3537020"/>
              <a:gd name="connsiteX3" fmla="*/ 836387 w 4609084"/>
              <a:gd name="connsiteY3" fmla="*/ 1034981 h 3537020"/>
              <a:gd name="connsiteX4" fmla="*/ 786145 w 4609084"/>
              <a:gd name="connsiteY4" fmla="*/ 1175658 h 3537020"/>
              <a:gd name="connsiteX5" fmla="*/ 735903 w 4609084"/>
              <a:gd name="connsiteY5" fmla="*/ 1276141 h 3537020"/>
              <a:gd name="connsiteX6" fmla="*/ 705758 w 4609084"/>
              <a:gd name="connsiteY6" fmla="*/ 1326383 h 3537020"/>
              <a:gd name="connsiteX7" fmla="*/ 685662 w 4609084"/>
              <a:gd name="connsiteY7" fmla="*/ 1406770 h 3537020"/>
              <a:gd name="connsiteX8" fmla="*/ 705758 w 4609084"/>
              <a:gd name="connsiteY8" fmla="*/ 1738365 h 3537020"/>
              <a:gd name="connsiteX9" fmla="*/ 715807 w 4609084"/>
              <a:gd name="connsiteY9" fmla="*/ 1788607 h 3537020"/>
              <a:gd name="connsiteX10" fmla="*/ 735903 w 4609084"/>
              <a:gd name="connsiteY10" fmla="*/ 1989574 h 3537020"/>
              <a:gd name="connsiteX11" fmla="*/ 756000 w 4609084"/>
              <a:gd name="connsiteY11" fmla="*/ 2110154 h 3537020"/>
              <a:gd name="connsiteX12" fmla="*/ 816290 w 4609084"/>
              <a:gd name="connsiteY12" fmla="*/ 2160396 h 3537020"/>
              <a:gd name="connsiteX13" fmla="*/ 916774 w 4609084"/>
              <a:gd name="connsiteY13" fmla="*/ 2210638 h 3537020"/>
              <a:gd name="connsiteX14" fmla="*/ 967015 w 4609084"/>
              <a:gd name="connsiteY14" fmla="*/ 2230735 h 3537020"/>
              <a:gd name="connsiteX15" fmla="*/ 997160 w 4609084"/>
              <a:gd name="connsiteY15" fmla="*/ 2240783 h 3537020"/>
              <a:gd name="connsiteX16" fmla="*/ 1037354 w 4609084"/>
              <a:gd name="connsiteY16" fmla="*/ 2260880 h 3537020"/>
              <a:gd name="connsiteX17" fmla="*/ 1077547 w 4609084"/>
              <a:gd name="connsiteY17" fmla="*/ 2270928 h 3537020"/>
              <a:gd name="connsiteX18" fmla="*/ 1107692 w 4609084"/>
              <a:gd name="connsiteY18" fmla="*/ 2280976 h 3537020"/>
              <a:gd name="connsiteX19" fmla="*/ 1328756 w 4609084"/>
              <a:gd name="connsiteY19" fmla="*/ 2291025 h 3537020"/>
              <a:gd name="connsiteX20" fmla="*/ 1459385 w 4609084"/>
              <a:gd name="connsiteY20" fmla="*/ 2311121 h 3537020"/>
              <a:gd name="connsiteX21" fmla="*/ 1620158 w 4609084"/>
              <a:gd name="connsiteY21" fmla="*/ 2331218 h 3537020"/>
              <a:gd name="connsiteX22" fmla="*/ 1881415 w 4609084"/>
              <a:gd name="connsiteY22" fmla="*/ 2321170 h 3537020"/>
              <a:gd name="connsiteX23" fmla="*/ 1951754 w 4609084"/>
              <a:gd name="connsiteY23" fmla="*/ 2291025 h 3537020"/>
              <a:gd name="connsiteX24" fmla="*/ 2273301 w 4609084"/>
              <a:gd name="connsiteY24" fmla="*/ 2270928 h 3537020"/>
              <a:gd name="connsiteX25" fmla="*/ 2303446 w 4609084"/>
              <a:gd name="connsiteY25" fmla="*/ 2260880 h 3537020"/>
              <a:gd name="connsiteX26" fmla="*/ 2373785 w 4609084"/>
              <a:gd name="connsiteY26" fmla="*/ 2240783 h 3537020"/>
              <a:gd name="connsiteX27" fmla="*/ 2413978 w 4609084"/>
              <a:gd name="connsiteY27" fmla="*/ 2180493 h 3537020"/>
              <a:gd name="connsiteX28" fmla="*/ 2434075 w 4609084"/>
              <a:gd name="connsiteY28" fmla="*/ 2120203 h 3537020"/>
              <a:gd name="connsiteX29" fmla="*/ 2444123 w 4609084"/>
              <a:gd name="connsiteY29" fmla="*/ 1708220 h 3537020"/>
              <a:gd name="connsiteX30" fmla="*/ 2454171 w 4609084"/>
              <a:gd name="connsiteY30" fmla="*/ 1396721 h 3537020"/>
              <a:gd name="connsiteX31" fmla="*/ 2554655 w 4609084"/>
              <a:gd name="connsiteY31" fmla="*/ 1316335 h 3537020"/>
              <a:gd name="connsiteX32" fmla="*/ 2594848 w 4609084"/>
              <a:gd name="connsiteY32" fmla="*/ 1306286 h 3537020"/>
              <a:gd name="connsiteX33" fmla="*/ 3047024 w 4609084"/>
              <a:gd name="connsiteY33" fmla="*/ 1296238 h 3537020"/>
              <a:gd name="connsiteX34" fmla="*/ 3167604 w 4609084"/>
              <a:gd name="connsiteY34" fmla="*/ 1286190 h 3537020"/>
              <a:gd name="connsiteX35" fmla="*/ 3197749 w 4609084"/>
              <a:gd name="connsiteY35" fmla="*/ 1276141 h 3537020"/>
              <a:gd name="connsiteX36" fmla="*/ 3348475 w 4609084"/>
              <a:gd name="connsiteY36" fmla="*/ 1256044 h 3537020"/>
              <a:gd name="connsiteX37" fmla="*/ 3388668 w 4609084"/>
              <a:gd name="connsiteY37" fmla="*/ 1245996 h 3537020"/>
              <a:gd name="connsiteX38" fmla="*/ 3418813 w 4609084"/>
              <a:gd name="connsiteY38" fmla="*/ 1235948 h 3537020"/>
              <a:gd name="connsiteX39" fmla="*/ 3579587 w 4609084"/>
              <a:gd name="connsiteY39" fmla="*/ 1215851 h 3537020"/>
              <a:gd name="connsiteX40" fmla="*/ 3629829 w 4609084"/>
              <a:gd name="connsiteY40" fmla="*/ 1225899 h 3537020"/>
              <a:gd name="connsiteX41" fmla="*/ 3599684 w 4609084"/>
              <a:gd name="connsiteY41" fmla="*/ 1245996 h 3537020"/>
              <a:gd name="connsiteX42" fmla="*/ 3559490 w 4609084"/>
              <a:gd name="connsiteY42" fmla="*/ 1306286 h 3537020"/>
              <a:gd name="connsiteX43" fmla="*/ 3529345 w 4609084"/>
              <a:gd name="connsiteY43" fmla="*/ 1416818 h 3537020"/>
              <a:gd name="connsiteX44" fmla="*/ 3519297 w 4609084"/>
              <a:gd name="connsiteY44" fmla="*/ 1547447 h 3537020"/>
              <a:gd name="connsiteX45" fmla="*/ 3509248 w 4609084"/>
              <a:gd name="connsiteY45" fmla="*/ 1657979 h 3537020"/>
              <a:gd name="connsiteX46" fmla="*/ 3469055 w 4609084"/>
              <a:gd name="connsiteY46" fmla="*/ 2090058 h 3537020"/>
              <a:gd name="connsiteX47" fmla="*/ 3438910 w 4609084"/>
              <a:gd name="connsiteY47" fmla="*/ 2100106 h 3537020"/>
              <a:gd name="connsiteX48" fmla="*/ 3318330 w 4609084"/>
              <a:gd name="connsiteY48" fmla="*/ 2110154 h 3537020"/>
              <a:gd name="connsiteX49" fmla="*/ 3258040 w 4609084"/>
              <a:gd name="connsiteY49" fmla="*/ 2120203 h 3537020"/>
              <a:gd name="connsiteX50" fmla="*/ 3157556 w 4609084"/>
              <a:gd name="connsiteY50" fmla="*/ 2140299 h 3537020"/>
              <a:gd name="connsiteX51" fmla="*/ 3036976 w 4609084"/>
              <a:gd name="connsiteY51" fmla="*/ 2150348 h 3537020"/>
              <a:gd name="connsiteX52" fmla="*/ 2966637 w 4609084"/>
              <a:gd name="connsiteY52" fmla="*/ 2170444 h 3537020"/>
              <a:gd name="connsiteX53" fmla="*/ 2825960 w 4609084"/>
              <a:gd name="connsiteY53" fmla="*/ 2190541 h 3537020"/>
              <a:gd name="connsiteX54" fmla="*/ 2765670 w 4609084"/>
              <a:gd name="connsiteY54" fmla="*/ 2220686 h 3537020"/>
              <a:gd name="connsiteX55" fmla="*/ 2735525 w 4609084"/>
              <a:gd name="connsiteY55" fmla="*/ 2230735 h 3537020"/>
              <a:gd name="connsiteX56" fmla="*/ 2665187 w 4609084"/>
              <a:gd name="connsiteY56" fmla="*/ 2250831 h 3537020"/>
              <a:gd name="connsiteX57" fmla="*/ 2624993 w 4609084"/>
              <a:gd name="connsiteY57" fmla="*/ 2270928 h 3537020"/>
              <a:gd name="connsiteX58" fmla="*/ 2544607 w 4609084"/>
              <a:gd name="connsiteY58" fmla="*/ 2291025 h 3537020"/>
              <a:gd name="connsiteX59" fmla="*/ 2504413 w 4609084"/>
              <a:gd name="connsiteY59" fmla="*/ 2311121 h 3537020"/>
              <a:gd name="connsiteX60" fmla="*/ 2373785 w 4609084"/>
              <a:gd name="connsiteY60" fmla="*/ 2351315 h 3537020"/>
              <a:gd name="connsiteX61" fmla="*/ 2343640 w 4609084"/>
              <a:gd name="connsiteY61" fmla="*/ 2361363 h 3537020"/>
              <a:gd name="connsiteX62" fmla="*/ 2303446 w 4609084"/>
              <a:gd name="connsiteY62" fmla="*/ 2371411 h 3537020"/>
              <a:gd name="connsiteX63" fmla="*/ 2273301 w 4609084"/>
              <a:gd name="connsiteY63" fmla="*/ 2381460 h 3537020"/>
              <a:gd name="connsiteX64" fmla="*/ 2223059 w 4609084"/>
              <a:gd name="connsiteY64" fmla="*/ 2391508 h 3537020"/>
              <a:gd name="connsiteX65" fmla="*/ 2182866 w 4609084"/>
              <a:gd name="connsiteY65" fmla="*/ 2401557 h 3537020"/>
              <a:gd name="connsiteX66" fmla="*/ 2122576 w 4609084"/>
              <a:gd name="connsiteY66" fmla="*/ 2411605 h 3537020"/>
              <a:gd name="connsiteX67" fmla="*/ 2082382 w 4609084"/>
              <a:gd name="connsiteY67" fmla="*/ 2421653 h 3537020"/>
              <a:gd name="connsiteX68" fmla="*/ 2032141 w 4609084"/>
              <a:gd name="connsiteY68" fmla="*/ 2431702 h 3537020"/>
              <a:gd name="connsiteX69" fmla="*/ 2001996 w 4609084"/>
              <a:gd name="connsiteY69" fmla="*/ 2441750 h 3537020"/>
              <a:gd name="connsiteX70" fmla="*/ 1931657 w 4609084"/>
              <a:gd name="connsiteY70" fmla="*/ 2451798 h 3537020"/>
              <a:gd name="connsiteX71" fmla="*/ 1871367 w 4609084"/>
              <a:gd name="connsiteY71" fmla="*/ 2461847 h 3537020"/>
              <a:gd name="connsiteX72" fmla="*/ 1760835 w 4609084"/>
              <a:gd name="connsiteY72" fmla="*/ 2481943 h 3537020"/>
              <a:gd name="connsiteX73" fmla="*/ 1499578 w 4609084"/>
              <a:gd name="connsiteY73" fmla="*/ 2502040 h 3537020"/>
              <a:gd name="connsiteX74" fmla="*/ 1288563 w 4609084"/>
              <a:gd name="connsiteY74" fmla="*/ 2522137 h 3537020"/>
              <a:gd name="connsiteX75" fmla="*/ 1258418 w 4609084"/>
              <a:gd name="connsiteY75" fmla="*/ 2532185 h 3537020"/>
              <a:gd name="connsiteX76" fmla="*/ 1157934 w 4609084"/>
              <a:gd name="connsiteY76" fmla="*/ 2542233 h 3537020"/>
              <a:gd name="connsiteX77" fmla="*/ 1097644 w 4609084"/>
              <a:gd name="connsiteY77" fmla="*/ 2552282 h 3537020"/>
              <a:gd name="connsiteX78" fmla="*/ 1067499 w 4609084"/>
              <a:gd name="connsiteY78" fmla="*/ 2562330 h 3537020"/>
              <a:gd name="connsiteX79" fmla="*/ 977064 w 4609084"/>
              <a:gd name="connsiteY79" fmla="*/ 2572379 h 3537020"/>
              <a:gd name="connsiteX80" fmla="*/ 946919 w 4609084"/>
              <a:gd name="connsiteY80" fmla="*/ 2582427 h 3537020"/>
              <a:gd name="connsiteX81" fmla="*/ 816290 w 4609084"/>
              <a:gd name="connsiteY81" fmla="*/ 2602524 h 3537020"/>
              <a:gd name="connsiteX82" fmla="*/ 695710 w 4609084"/>
              <a:gd name="connsiteY82" fmla="*/ 2632669 h 3537020"/>
              <a:gd name="connsiteX83" fmla="*/ 655516 w 4609084"/>
              <a:gd name="connsiteY83" fmla="*/ 2642717 h 3537020"/>
              <a:gd name="connsiteX84" fmla="*/ 595226 w 4609084"/>
              <a:gd name="connsiteY84" fmla="*/ 2652765 h 3537020"/>
              <a:gd name="connsiteX85" fmla="*/ 434453 w 4609084"/>
              <a:gd name="connsiteY85" fmla="*/ 2692959 h 3537020"/>
              <a:gd name="connsiteX86" fmla="*/ 394259 w 4609084"/>
              <a:gd name="connsiteY86" fmla="*/ 2703007 h 3537020"/>
              <a:gd name="connsiteX87" fmla="*/ 344018 w 4609084"/>
              <a:gd name="connsiteY87" fmla="*/ 2713055 h 3537020"/>
              <a:gd name="connsiteX88" fmla="*/ 203341 w 4609084"/>
              <a:gd name="connsiteY88" fmla="*/ 2743200 h 3537020"/>
              <a:gd name="connsiteX89" fmla="*/ 173196 w 4609084"/>
              <a:gd name="connsiteY89" fmla="*/ 2763297 h 3537020"/>
              <a:gd name="connsiteX90" fmla="*/ 82760 w 4609084"/>
              <a:gd name="connsiteY90" fmla="*/ 2773346 h 3537020"/>
              <a:gd name="connsiteX91" fmla="*/ 32519 w 4609084"/>
              <a:gd name="connsiteY91" fmla="*/ 2793442 h 3537020"/>
              <a:gd name="connsiteX92" fmla="*/ 2374 w 4609084"/>
              <a:gd name="connsiteY92" fmla="*/ 2813539 h 3537020"/>
              <a:gd name="connsiteX93" fmla="*/ 22470 w 4609084"/>
              <a:gd name="connsiteY93" fmla="*/ 3104941 h 3537020"/>
              <a:gd name="connsiteX94" fmla="*/ 42567 w 4609084"/>
              <a:gd name="connsiteY94" fmla="*/ 3155183 h 3537020"/>
              <a:gd name="connsiteX95" fmla="*/ 72712 w 4609084"/>
              <a:gd name="connsiteY95" fmla="*/ 3255666 h 3537020"/>
              <a:gd name="connsiteX96" fmla="*/ 102857 w 4609084"/>
              <a:gd name="connsiteY96" fmla="*/ 3285811 h 3537020"/>
              <a:gd name="connsiteX97" fmla="*/ 143051 w 4609084"/>
              <a:gd name="connsiteY97" fmla="*/ 3315957 h 3537020"/>
              <a:gd name="connsiteX98" fmla="*/ 183244 w 4609084"/>
              <a:gd name="connsiteY98" fmla="*/ 3326005 h 3537020"/>
              <a:gd name="connsiteX99" fmla="*/ 223437 w 4609084"/>
              <a:gd name="connsiteY99" fmla="*/ 3346102 h 3537020"/>
              <a:gd name="connsiteX100" fmla="*/ 293776 w 4609084"/>
              <a:gd name="connsiteY100" fmla="*/ 3366198 h 3537020"/>
              <a:gd name="connsiteX101" fmla="*/ 354066 w 4609084"/>
              <a:gd name="connsiteY101" fmla="*/ 3396343 h 3537020"/>
              <a:gd name="connsiteX102" fmla="*/ 384211 w 4609084"/>
              <a:gd name="connsiteY102" fmla="*/ 3416440 h 3537020"/>
              <a:gd name="connsiteX103" fmla="*/ 414356 w 4609084"/>
              <a:gd name="connsiteY103" fmla="*/ 3426488 h 3537020"/>
              <a:gd name="connsiteX104" fmla="*/ 504791 w 4609084"/>
              <a:gd name="connsiteY104" fmla="*/ 3446585 h 3537020"/>
              <a:gd name="connsiteX105" fmla="*/ 625371 w 4609084"/>
              <a:gd name="connsiteY105" fmla="*/ 3466682 h 3537020"/>
              <a:gd name="connsiteX106" fmla="*/ 756000 w 4609084"/>
              <a:gd name="connsiteY106" fmla="*/ 3496827 h 3537020"/>
              <a:gd name="connsiteX107" fmla="*/ 886629 w 4609084"/>
              <a:gd name="connsiteY107" fmla="*/ 3516924 h 3537020"/>
              <a:gd name="connsiteX108" fmla="*/ 946919 w 4609084"/>
              <a:gd name="connsiteY108" fmla="*/ 3526972 h 3537020"/>
              <a:gd name="connsiteX109" fmla="*/ 1047402 w 4609084"/>
              <a:gd name="connsiteY109" fmla="*/ 3537020 h 3537020"/>
              <a:gd name="connsiteX110" fmla="*/ 1559868 w 4609084"/>
              <a:gd name="connsiteY110" fmla="*/ 3526972 h 3537020"/>
              <a:gd name="connsiteX111" fmla="*/ 1680448 w 4609084"/>
              <a:gd name="connsiteY111" fmla="*/ 3516924 h 3537020"/>
              <a:gd name="connsiteX112" fmla="*/ 2715429 w 4609084"/>
              <a:gd name="connsiteY112" fmla="*/ 3506875 h 3537020"/>
              <a:gd name="connsiteX113" fmla="*/ 2876202 w 4609084"/>
              <a:gd name="connsiteY113" fmla="*/ 3496827 h 3537020"/>
              <a:gd name="connsiteX114" fmla="*/ 2926444 w 4609084"/>
              <a:gd name="connsiteY114" fmla="*/ 3486779 h 3537020"/>
              <a:gd name="connsiteX115" fmla="*/ 3047024 w 4609084"/>
              <a:gd name="connsiteY115" fmla="*/ 3476730 h 3537020"/>
              <a:gd name="connsiteX116" fmla="*/ 3288185 w 4609084"/>
              <a:gd name="connsiteY116" fmla="*/ 3466682 h 3537020"/>
              <a:gd name="connsiteX117" fmla="*/ 3408765 w 4609084"/>
              <a:gd name="connsiteY117" fmla="*/ 3456633 h 3537020"/>
              <a:gd name="connsiteX118" fmla="*/ 3469055 w 4609084"/>
              <a:gd name="connsiteY118" fmla="*/ 3446585 h 3537020"/>
              <a:gd name="connsiteX119" fmla="*/ 3519297 w 4609084"/>
              <a:gd name="connsiteY119" fmla="*/ 3436537 h 3537020"/>
              <a:gd name="connsiteX120" fmla="*/ 3720264 w 4609084"/>
              <a:gd name="connsiteY120" fmla="*/ 3416440 h 3537020"/>
              <a:gd name="connsiteX121" fmla="*/ 3840844 w 4609084"/>
              <a:gd name="connsiteY121" fmla="*/ 3386295 h 3537020"/>
              <a:gd name="connsiteX122" fmla="*/ 3901134 w 4609084"/>
              <a:gd name="connsiteY122" fmla="*/ 3376247 h 3537020"/>
              <a:gd name="connsiteX123" fmla="*/ 3971473 w 4609084"/>
              <a:gd name="connsiteY123" fmla="*/ 3356150 h 3537020"/>
              <a:gd name="connsiteX124" fmla="*/ 4082004 w 4609084"/>
              <a:gd name="connsiteY124" fmla="*/ 3326005 h 3537020"/>
              <a:gd name="connsiteX125" fmla="*/ 4172440 w 4609084"/>
              <a:gd name="connsiteY125" fmla="*/ 3275763 h 3537020"/>
              <a:gd name="connsiteX126" fmla="*/ 4272923 w 4609084"/>
              <a:gd name="connsiteY126" fmla="*/ 3215473 h 3537020"/>
              <a:gd name="connsiteX127" fmla="*/ 4303068 w 4609084"/>
              <a:gd name="connsiteY127" fmla="*/ 3175280 h 3537020"/>
              <a:gd name="connsiteX128" fmla="*/ 4383455 w 4609084"/>
              <a:gd name="connsiteY128" fmla="*/ 3094893 h 3537020"/>
              <a:gd name="connsiteX129" fmla="*/ 4443745 w 4609084"/>
              <a:gd name="connsiteY129" fmla="*/ 3004458 h 3537020"/>
              <a:gd name="connsiteX130" fmla="*/ 4483938 w 4609084"/>
              <a:gd name="connsiteY130" fmla="*/ 2974313 h 3537020"/>
              <a:gd name="connsiteX131" fmla="*/ 4564325 w 4609084"/>
              <a:gd name="connsiteY131" fmla="*/ 2863781 h 3537020"/>
              <a:gd name="connsiteX132" fmla="*/ 4584422 w 4609084"/>
              <a:gd name="connsiteY132" fmla="*/ 2833636 h 3537020"/>
              <a:gd name="connsiteX133" fmla="*/ 4594470 w 4609084"/>
              <a:gd name="connsiteY133" fmla="*/ 2793442 h 3537020"/>
              <a:gd name="connsiteX134" fmla="*/ 4594470 w 4609084"/>
              <a:gd name="connsiteY134" fmla="*/ 2190541 h 3537020"/>
              <a:gd name="connsiteX135" fmla="*/ 4544229 w 4609084"/>
              <a:gd name="connsiteY135" fmla="*/ 1959429 h 3537020"/>
              <a:gd name="connsiteX136" fmla="*/ 4504035 w 4609084"/>
              <a:gd name="connsiteY136" fmla="*/ 1868994 h 3537020"/>
              <a:gd name="connsiteX137" fmla="*/ 4483938 w 4609084"/>
              <a:gd name="connsiteY137" fmla="*/ 1788607 h 3537020"/>
              <a:gd name="connsiteX138" fmla="*/ 4433697 w 4609084"/>
              <a:gd name="connsiteY138" fmla="*/ 1637882 h 3537020"/>
              <a:gd name="connsiteX139" fmla="*/ 4413600 w 4609084"/>
              <a:gd name="connsiteY139" fmla="*/ 1547447 h 3537020"/>
              <a:gd name="connsiteX140" fmla="*/ 4373407 w 4609084"/>
              <a:gd name="connsiteY140" fmla="*/ 1396721 h 3537020"/>
              <a:gd name="connsiteX141" fmla="*/ 4343262 w 4609084"/>
              <a:gd name="connsiteY141" fmla="*/ 1316335 h 3537020"/>
              <a:gd name="connsiteX142" fmla="*/ 4323165 w 4609084"/>
              <a:gd name="connsiteY142" fmla="*/ 1225899 h 3537020"/>
              <a:gd name="connsiteX143" fmla="*/ 4303068 w 4609084"/>
              <a:gd name="connsiteY143" fmla="*/ 1155561 h 3537020"/>
              <a:gd name="connsiteX144" fmla="*/ 4262875 w 4609084"/>
              <a:gd name="connsiteY144" fmla="*/ 994787 h 3537020"/>
              <a:gd name="connsiteX145" fmla="*/ 4212633 w 4609084"/>
              <a:gd name="connsiteY145" fmla="*/ 864159 h 3537020"/>
              <a:gd name="connsiteX146" fmla="*/ 4192536 w 4609084"/>
              <a:gd name="connsiteY146" fmla="*/ 803869 h 3537020"/>
              <a:gd name="connsiteX147" fmla="*/ 4162391 w 4609084"/>
              <a:gd name="connsiteY147" fmla="*/ 743579 h 3537020"/>
              <a:gd name="connsiteX148" fmla="*/ 4122198 w 4609084"/>
              <a:gd name="connsiteY148" fmla="*/ 643095 h 3537020"/>
              <a:gd name="connsiteX149" fmla="*/ 4102101 w 4609084"/>
              <a:gd name="connsiteY149" fmla="*/ 592853 h 3537020"/>
              <a:gd name="connsiteX150" fmla="*/ 4071956 w 4609084"/>
              <a:gd name="connsiteY150" fmla="*/ 552660 h 3537020"/>
              <a:gd name="connsiteX151" fmla="*/ 3981521 w 4609084"/>
              <a:gd name="connsiteY151" fmla="*/ 422031 h 3537020"/>
              <a:gd name="connsiteX152" fmla="*/ 3881037 w 4609084"/>
              <a:gd name="connsiteY152" fmla="*/ 331596 h 3537020"/>
              <a:gd name="connsiteX153" fmla="*/ 3810699 w 4609084"/>
              <a:gd name="connsiteY153" fmla="*/ 271306 h 3537020"/>
              <a:gd name="connsiteX154" fmla="*/ 3730312 w 4609084"/>
              <a:gd name="connsiteY154" fmla="*/ 211016 h 3537020"/>
              <a:gd name="connsiteX155" fmla="*/ 3629829 w 4609084"/>
              <a:gd name="connsiteY155" fmla="*/ 160774 h 3537020"/>
              <a:gd name="connsiteX156" fmla="*/ 3579587 w 4609084"/>
              <a:gd name="connsiteY156" fmla="*/ 130629 h 3537020"/>
              <a:gd name="connsiteX157" fmla="*/ 3489152 w 4609084"/>
              <a:gd name="connsiteY157" fmla="*/ 110532 h 3537020"/>
              <a:gd name="connsiteX158" fmla="*/ 3448958 w 4609084"/>
              <a:gd name="connsiteY158" fmla="*/ 90436 h 3537020"/>
              <a:gd name="connsiteX159" fmla="*/ 3368571 w 4609084"/>
              <a:gd name="connsiteY159" fmla="*/ 70339 h 3537020"/>
              <a:gd name="connsiteX160" fmla="*/ 3258040 w 4609084"/>
              <a:gd name="connsiteY160" fmla="*/ 50242 h 3537020"/>
              <a:gd name="connsiteX161" fmla="*/ 3147508 w 4609084"/>
              <a:gd name="connsiteY161" fmla="*/ 40194 h 3537020"/>
              <a:gd name="connsiteX162" fmla="*/ 3067121 w 4609084"/>
              <a:gd name="connsiteY162" fmla="*/ 30146 h 3537020"/>
              <a:gd name="connsiteX163" fmla="*/ 2876202 w 4609084"/>
              <a:gd name="connsiteY163" fmla="*/ 20097 h 3537020"/>
              <a:gd name="connsiteX164" fmla="*/ 2765670 w 4609084"/>
              <a:gd name="connsiteY164" fmla="*/ 10049 h 3537020"/>
              <a:gd name="connsiteX165" fmla="*/ 2544607 w 4609084"/>
              <a:gd name="connsiteY165" fmla="*/ 0 h 3537020"/>
              <a:gd name="connsiteX166" fmla="*/ 1941705 w 4609084"/>
              <a:gd name="connsiteY166" fmla="*/ 10049 h 3537020"/>
              <a:gd name="connsiteX167" fmla="*/ 1831174 w 4609084"/>
              <a:gd name="connsiteY167" fmla="*/ 30146 h 3537020"/>
              <a:gd name="connsiteX168" fmla="*/ 1740738 w 4609084"/>
              <a:gd name="connsiteY168" fmla="*/ 50242 h 3537020"/>
              <a:gd name="connsiteX169" fmla="*/ 1620158 w 4609084"/>
              <a:gd name="connsiteY169" fmla="*/ 80387 h 3537020"/>
              <a:gd name="connsiteX170" fmla="*/ 1579965 w 4609084"/>
              <a:gd name="connsiteY170" fmla="*/ 90436 h 3537020"/>
              <a:gd name="connsiteX171" fmla="*/ 1539771 w 4609084"/>
              <a:gd name="connsiteY171" fmla="*/ 110532 h 3537020"/>
              <a:gd name="connsiteX172" fmla="*/ 1479481 w 4609084"/>
              <a:gd name="connsiteY172" fmla="*/ 120581 h 3537020"/>
              <a:gd name="connsiteX173" fmla="*/ 1338804 w 4609084"/>
              <a:gd name="connsiteY173" fmla="*/ 160774 h 3537020"/>
              <a:gd name="connsiteX174" fmla="*/ 1298611 w 4609084"/>
              <a:gd name="connsiteY174" fmla="*/ 170822 h 3537020"/>
              <a:gd name="connsiteX175" fmla="*/ 1248369 w 4609084"/>
              <a:gd name="connsiteY175" fmla="*/ 180871 h 3537020"/>
              <a:gd name="connsiteX176" fmla="*/ 1188079 w 4609084"/>
              <a:gd name="connsiteY176" fmla="*/ 200968 h 3537020"/>
              <a:gd name="connsiteX177" fmla="*/ 1117741 w 4609084"/>
              <a:gd name="connsiteY177" fmla="*/ 261258 h 3537020"/>
              <a:gd name="connsiteX178" fmla="*/ 1037354 w 4609084"/>
              <a:gd name="connsiteY178" fmla="*/ 301451 h 3537020"/>
              <a:gd name="connsiteX179" fmla="*/ 1017257 w 4609084"/>
              <a:gd name="connsiteY179" fmla="*/ 331596 h 3537020"/>
              <a:gd name="connsiteX180" fmla="*/ 956967 w 4609084"/>
              <a:gd name="connsiteY180" fmla="*/ 381838 h 3537020"/>
              <a:gd name="connsiteX181" fmla="*/ 906725 w 4609084"/>
              <a:gd name="connsiteY181" fmla="*/ 442128 h 3537020"/>
              <a:gd name="connsiteX182" fmla="*/ 866532 w 4609084"/>
              <a:gd name="connsiteY182" fmla="*/ 522515 h 35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4609084" h="3537020">
                <a:moveTo>
                  <a:pt x="866532" y="522515"/>
                </a:moveTo>
                <a:lnTo>
                  <a:pt x="866532" y="522515"/>
                </a:lnTo>
                <a:cubicBezTo>
                  <a:pt x="869881" y="552660"/>
                  <a:pt x="877285" y="582628"/>
                  <a:pt x="876580" y="612950"/>
                </a:cubicBezTo>
                <a:cubicBezTo>
                  <a:pt x="872110" y="805162"/>
                  <a:pt x="879976" y="886778"/>
                  <a:pt x="836387" y="1034981"/>
                </a:cubicBezTo>
                <a:cubicBezTo>
                  <a:pt x="827908" y="1063810"/>
                  <a:pt x="802507" y="1140597"/>
                  <a:pt x="786145" y="1175658"/>
                </a:cubicBezTo>
                <a:cubicBezTo>
                  <a:pt x="770309" y="1209593"/>
                  <a:pt x="755170" y="1244030"/>
                  <a:pt x="735903" y="1276141"/>
                </a:cubicBezTo>
                <a:cubicBezTo>
                  <a:pt x="725855" y="1292888"/>
                  <a:pt x="714492" y="1308914"/>
                  <a:pt x="705758" y="1326383"/>
                </a:cubicBezTo>
                <a:cubicBezTo>
                  <a:pt x="695459" y="1346981"/>
                  <a:pt x="689484" y="1387662"/>
                  <a:pt x="685662" y="1406770"/>
                </a:cubicBezTo>
                <a:cubicBezTo>
                  <a:pt x="690624" y="1520901"/>
                  <a:pt x="690896" y="1626901"/>
                  <a:pt x="705758" y="1738365"/>
                </a:cubicBezTo>
                <a:cubicBezTo>
                  <a:pt x="708015" y="1755294"/>
                  <a:pt x="712457" y="1771860"/>
                  <a:pt x="715807" y="1788607"/>
                </a:cubicBezTo>
                <a:cubicBezTo>
                  <a:pt x="733652" y="2020597"/>
                  <a:pt x="716436" y="1833840"/>
                  <a:pt x="735903" y="1989574"/>
                </a:cubicBezTo>
                <a:cubicBezTo>
                  <a:pt x="739617" y="2019282"/>
                  <a:pt x="738982" y="2076118"/>
                  <a:pt x="756000" y="2110154"/>
                </a:cubicBezTo>
                <a:cubicBezTo>
                  <a:pt x="777813" y="2153781"/>
                  <a:pt x="773473" y="2133635"/>
                  <a:pt x="816290" y="2160396"/>
                </a:cubicBezTo>
                <a:cubicBezTo>
                  <a:pt x="907740" y="2217553"/>
                  <a:pt x="797198" y="2167155"/>
                  <a:pt x="916774" y="2210638"/>
                </a:cubicBezTo>
                <a:cubicBezTo>
                  <a:pt x="933725" y="2216802"/>
                  <a:pt x="950126" y="2224402"/>
                  <a:pt x="967015" y="2230735"/>
                </a:cubicBezTo>
                <a:cubicBezTo>
                  <a:pt x="976932" y="2234454"/>
                  <a:pt x="987425" y="2236611"/>
                  <a:pt x="997160" y="2240783"/>
                </a:cubicBezTo>
                <a:cubicBezTo>
                  <a:pt x="1010928" y="2246684"/>
                  <a:pt x="1023328" y="2255620"/>
                  <a:pt x="1037354" y="2260880"/>
                </a:cubicBezTo>
                <a:cubicBezTo>
                  <a:pt x="1050285" y="2265729"/>
                  <a:pt x="1064268" y="2267134"/>
                  <a:pt x="1077547" y="2270928"/>
                </a:cubicBezTo>
                <a:cubicBezTo>
                  <a:pt x="1087731" y="2273838"/>
                  <a:pt x="1097134" y="2280131"/>
                  <a:pt x="1107692" y="2280976"/>
                </a:cubicBezTo>
                <a:cubicBezTo>
                  <a:pt x="1181221" y="2286858"/>
                  <a:pt x="1255068" y="2287675"/>
                  <a:pt x="1328756" y="2291025"/>
                </a:cubicBezTo>
                <a:cubicBezTo>
                  <a:pt x="1385723" y="2300519"/>
                  <a:pt x="1399898" y="2303362"/>
                  <a:pt x="1459385" y="2311121"/>
                </a:cubicBezTo>
                <a:lnTo>
                  <a:pt x="1620158" y="2331218"/>
                </a:lnTo>
                <a:cubicBezTo>
                  <a:pt x="1707244" y="2327869"/>
                  <a:pt x="1794471" y="2327166"/>
                  <a:pt x="1881415" y="2321170"/>
                </a:cubicBezTo>
                <a:cubicBezTo>
                  <a:pt x="1922371" y="2318345"/>
                  <a:pt x="1906894" y="2298941"/>
                  <a:pt x="1951754" y="2291025"/>
                </a:cubicBezTo>
                <a:cubicBezTo>
                  <a:pt x="1989852" y="2284302"/>
                  <a:pt x="2266518" y="2271285"/>
                  <a:pt x="2273301" y="2270928"/>
                </a:cubicBezTo>
                <a:cubicBezTo>
                  <a:pt x="2283349" y="2267579"/>
                  <a:pt x="2293262" y="2263790"/>
                  <a:pt x="2303446" y="2260880"/>
                </a:cubicBezTo>
                <a:cubicBezTo>
                  <a:pt x="2391767" y="2235645"/>
                  <a:pt x="2301508" y="2264874"/>
                  <a:pt x="2373785" y="2240783"/>
                </a:cubicBezTo>
                <a:cubicBezTo>
                  <a:pt x="2387183" y="2220686"/>
                  <a:pt x="2406340" y="2203407"/>
                  <a:pt x="2413978" y="2180493"/>
                </a:cubicBezTo>
                <a:lnTo>
                  <a:pt x="2434075" y="2120203"/>
                </a:lnTo>
                <a:cubicBezTo>
                  <a:pt x="2437424" y="1982875"/>
                  <a:pt x="2440309" y="1845536"/>
                  <a:pt x="2444123" y="1708220"/>
                </a:cubicBezTo>
                <a:cubicBezTo>
                  <a:pt x="2447008" y="1604373"/>
                  <a:pt x="2448070" y="1500429"/>
                  <a:pt x="2454171" y="1396721"/>
                </a:cubicBezTo>
                <a:cubicBezTo>
                  <a:pt x="2457069" y="1347452"/>
                  <a:pt x="2514087" y="1327926"/>
                  <a:pt x="2554655" y="1316335"/>
                </a:cubicBezTo>
                <a:cubicBezTo>
                  <a:pt x="2567934" y="1312541"/>
                  <a:pt x="2581049" y="1306849"/>
                  <a:pt x="2594848" y="1306286"/>
                </a:cubicBezTo>
                <a:cubicBezTo>
                  <a:pt x="2745485" y="1300137"/>
                  <a:pt x="2896299" y="1299587"/>
                  <a:pt x="3047024" y="1296238"/>
                </a:cubicBezTo>
                <a:cubicBezTo>
                  <a:pt x="3087217" y="1292889"/>
                  <a:pt x="3127625" y="1291521"/>
                  <a:pt x="3167604" y="1286190"/>
                </a:cubicBezTo>
                <a:cubicBezTo>
                  <a:pt x="3178103" y="1284790"/>
                  <a:pt x="3187363" y="1278218"/>
                  <a:pt x="3197749" y="1276141"/>
                </a:cubicBezTo>
                <a:cubicBezTo>
                  <a:pt x="3242269" y="1267237"/>
                  <a:pt x="3304504" y="1263373"/>
                  <a:pt x="3348475" y="1256044"/>
                </a:cubicBezTo>
                <a:cubicBezTo>
                  <a:pt x="3362097" y="1253774"/>
                  <a:pt x="3375389" y="1249790"/>
                  <a:pt x="3388668" y="1245996"/>
                </a:cubicBezTo>
                <a:cubicBezTo>
                  <a:pt x="3398852" y="1243086"/>
                  <a:pt x="3408351" y="1237600"/>
                  <a:pt x="3418813" y="1235948"/>
                </a:cubicBezTo>
                <a:cubicBezTo>
                  <a:pt x="3472161" y="1227525"/>
                  <a:pt x="3579587" y="1215851"/>
                  <a:pt x="3579587" y="1215851"/>
                </a:cubicBezTo>
                <a:cubicBezTo>
                  <a:pt x="3596334" y="1219200"/>
                  <a:pt x="3620355" y="1211689"/>
                  <a:pt x="3629829" y="1225899"/>
                </a:cubicBezTo>
                <a:cubicBezTo>
                  <a:pt x="3636528" y="1235947"/>
                  <a:pt x="3607637" y="1236907"/>
                  <a:pt x="3599684" y="1245996"/>
                </a:cubicBezTo>
                <a:cubicBezTo>
                  <a:pt x="3583779" y="1264173"/>
                  <a:pt x="3559490" y="1306286"/>
                  <a:pt x="3559490" y="1306286"/>
                </a:cubicBezTo>
                <a:cubicBezTo>
                  <a:pt x="3533992" y="1382779"/>
                  <a:pt x="3543547" y="1345804"/>
                  <a:pt x="3529345" y="1416818"/>
                </a:cubicBezTo>
                <a:cubicBezTo>
                  <a:pt x="3525996" y="1460361"/>
                  <a:pt x="3522924" y="1503926"/>
                  <a:pt x="3519297" y="1547447"/>
                </a:cubicBezTo>
                <a:cubicBezTo>
                  <a:pt x="3516225" y="1584315"/>
                  <a:pt x="3510670" y="1621010"/>
                  <a:pt x="3509248" y="1657979"/>
                </a:cubicBezTo>
                <a:cubicBezTo>
                  <a:pt x="3503560" y="1805859"/>
                  <a:pt x="3613087" y="2018042"/>
                  <a:pt x="3469055" y="2090058"/>
                </a:cubicBezTo>
                <a:cubicBezTo>
                  <a:pt x="3459581" y="2094795"/>
                  <a:pt x="3449409" y="2098706"/>
                  <a:pt x="3438910" y="2100106"/>
                </a:cubicBezTo>
                <a:cubicBezTo>
                  <a:pt x="3398931" y="2105436"/>
                  <a:pt x="3358523" y="2106805"/>
                  <a:pt x="3318330" y="2110154"/>
                </a:cubicBezTo>
                <a:cubicBezTo>
                  <a:pt x="3298233" y="2113504"/>
                  <a:pt x="3278065" y="2116448"/>
                  <a:pt x="3258040" y="2120203"/>
                </a:cubicBezTo>
                <a:cubicBezTo>
                  <a:pt x="3224467" y="2126498"/>
                  <a:pt x="3191596" y="2137462"/>
                  <a:pt x="3157556" y="2140299"/>
                </a:cubicBezTo>
                <a:lnTo>
                  <a:pt x="3036976" y="2150348"/>
                </a:lnTo>
                <a:cubicBezTo>
                  <a:pt x="3008242" y="2159926"/>
                  <a:pt x="2998184" y="2164135"/>
                  <a:pt x="2966637" y="2170444"/>
                </a:cubicBezTo>
                <a:cubicBezTo>
                  <a:pt x="2918330" y="2180105"/>
                  <a:pt x="2875375" y="2184364"/>
                  <a:pt x="2825960" y="2190541"/>
                </a:cubicBezTo>
                <a:cubicBezTo>
                  <a:pt x="2750189" y="2215800"/>
                  <a:pt x="2843586" y="2181728"/>
                  <a:pt x="2765670" y="2220686"/>
                </a:cubicBezTo>
                <a:cubicBezTo>
                  <a:pt x="2756196" y="2225423"/>
                  <a:pt x="2745709" y="2227825"/>
                  <a:pt x="2735525" y="2230735"/>
                </a:cubicBezTo>
                <a:cubicBezTo>
                  <a:pt x="2710030" y="2238019"/>
                  <a:pt x="2689279" y="2240506"/>
                  <a:pt x="2665187" y="2250831"/>
                </a:cubicBezTo>
                <a:cubicBezTo>
                  <a:pt x="2651419" y="2256732"/>
                  <a:pt x="2638761" y="2265027"/>
                  <a:pt x="2624993" y="2270928"/>
                </a:cubicBezTo>
                <a:cubicBezTo>
                  <a:pt x="2597960" y="2282513"/>
                  <a:pt x="2574091" y="2285128"/>
                  <a:pt x="2544607" y="2291025"/>
                </a:cubicBezTo>
                <a:cubicBezTo>
                  <a:pt x="2531209" y="2297724"/>
                  <a:pt x="2518394" y="2305744"/>
                  <a:pt x="2504413" y="2311121"/>
                </a:cubicBezTo>
                <a:cubicBezTo>
                  <a:pt x="2395566" y="2352985"/>
                  <a:pt x="2447113" y="2330364"/>
                  <a:pt x="2373785" y="2351315"/>
                </a:cubicBezTo>
                <a:cubicBezTo>
                  <a:pt x="2363601" y="2354225"/>
                  <a:pt x="2353824" y="2358453"/>
                  <a:pt x="2343640" y="2361363"/>
                </a:cubicBezTo>
                <a:cubicBezTo>
                  <a:pt x="2330361" y="2365157"/>
                  <a:pt x="2316725" y="2367617"/>
                  <a:pt x="2303446" y="2371411"/>
                </a:cubicBezTo>
                <a:cubicBezTo>
                  <a:pt x="2293262" y="2374321"/>
                  <a:pt x="2283577" y="2378891"/>
                  <a:pt x="2273301" y="2381460"/>
                </a:cubicBezTo>
                <a:cubicBezTo>
                  <a:pt x="2256732" y="2385602"/>
                  <a:pt x="2239731" y="2387803"/>
                  <a:pt x="2223059" y="2391508"/>
                </a:cubicBezTo>
                <a:cubicBezTo>
                  <a:pt x="2209578" y="2394504"/>
                  <a:pt x="2196408" y="2398849"/>
                  <a:pt x="2182866" y="2401557"/>
                </a:cubicBezTo>
                <a:cubicBezTo>
                  <a:pt x="2162888" y="2405553"/>
                  <a:pt x="2142554" y="2407610"/>
                  <a:pt x="2122576" y="2411605"/>
                </a:cubicBezTo>
                <a:cubicBezTo>
                  <a:pt x="2109034" y="2414313"/>
                  <a:pt x="2095863" y="2418657"/>
                  <a:pt x="2082382" y="2421653"/>
                </a:cubicBezTo>
                <a:cubicBezTo>
                  <a:pt x="2065710" y="2425358"/>
                  <a:pt x="2048710" y="2427560"/>
                  <a:pt x="2032141" y="2431702"/>
                </a:cubicBezTo>
                <a:cubicBezTo>
                  <a:pt x="2021865" y="2434271"/>
                  <a:pt x="2012382" y="2439673"/>
                  <a:pt x="2001996" y="2441750"/>
                </a:cubicBezTo>
                <a:cubicBezTo>
                  <a:pt x="1978772" y="2446395"/>
                  <a:pt x="1955066" y="2448197"/>
                  <a:pt x="1931657" y="2451798"/>
                </a:cubicBezTo>
                <a:cubicBezTo>
                  <a:pt x="1911520" y="2454896"/>
                  <a:pt x="1891412" y="2458202"/>
                  <a:pt x="1871367" y="2461847"/>
                </a:cubicBezTo>
                <a:cubicBezTo>
                  <a:pt x="1833899" y="2468659"/>
                  <a:pt x="1798900" y="2477713"/>
                  <a:pt x="1760835" y="2481943"/>
                </a:cubicBezTo>
                <a:cubicBezTo>
                  <a:pt x="1710578" y="2487527"/>
                  <a:pt x="1543909" y="2498874"/>
                  <a:pt x="1499578" y="2502040"/>
                </a:cubicBezTo>
                <a:cubicBezTo>
                  <a:pt x="1334246" y="2529594"/>
                  <a:pt x="1596470" y="2487925"/>
                  <a:pt x="1288563" y="2522137"/>
                </a:cubicBezTo>
                <a:cubicBezTo>
                  <a:pt x="1278036" y="2523307"/>
                  <a:pt x="1268887" y="2530574"/>
                  <a:pt x="1258418" y="2532185"/>
                </a:cubicBezTo>
                <a:cubicBezTo>
                  <a:pt x="1225148" y="2537303"/>
                  <a:pt x="1191336" y="2538058"/>
                  <a:pt x="1157934" y="2542233"/>
                </a:cubicBezTo>
                <a:cubicBezTo>
                  <a:pt x="1137717" y="2544760"/>
                  <a:pt x="1117533" y="2547862"/>
                  <a:pt x="1097644" y="2552282"/>
                </a:cubicBezTo>
                <a:cubicBezTo>
                  <a:pt x="1087304" y="2554580"/>
                  <a:pt x="1077947" y="2560589"/>
                  <a:pt x="1067499" y="2562330"/>
                </a:cubicBezTo>
                <a:cubicBezTo>
                  <a:pt x="1037581" y="2567316"/>
                  <a:pt x="1007209" y="2569029"/>
                  <a:pt x="977064" y="2572379"/>
                </a:cubicBezTo>
                <a:cubicBezTo>
                  <a:pt x="967016" y="2575728"/>
                  <a:pt x="957305" y="2580350"/>
                  <a:pt x="946919" y="2582427"/>
                </a:cubicBezTo>
                <a:cubicBezTo>
                  <a:pt x="866756" y="2598459"/>
                  <a:pt x="891043" y="2585912"/>
                  <a:pt x="816290" y="2602524"/>
                </a:cubicBezTo>
                <a:cubicBezTo>
                  <a:pt x="775846" y="2611512"/>
                  <a:pt x="735903" y="2622621"/>
                  <a:pt x="695710" y="2632669"/>
                </a:cubicBezTo>
                <a:cubicBezTo>
                  <a:pt x="682312" y="2636018"/>
                  <a:pt x="669138" y="2640447"/>
                  <a:pt x="655516" y="2642717"/>
                </a:cubicBezTo>
                <a:cubicBezTo>
                  <a:pt x="635419" y="2646066"/>
                  <a:pt x="615093" y="2648250"/>
                  <a:pt x="595226" y="2652765"/>
                </a:cubicBezTo>
                <a:cubicBezTo>
                  <a:pt x="541359" y="2665008"/>
                  <a:pt x="488044" y="2679561"/>
                  <a:pt x="434453" y="2692959"/>
                </a:cubicBezTo>
                <a:cubicBezTo>
                  <a:pt x="421055" y="2696309"/>
                  <a:pt x="407801" y="2700299"/>
                  <a:pt x="394259" y="2703007"/>
                </a:cubicBezTo>
                <a:lnTo>
                  <a:pt x="344018" y="2713055"/>
                </a:lnTo>
                <a:cubicBezTo>
                  <a:pt x="205946" y="2768284"/>
                  <a:pt x="412038" y="2691026"/>
                  <a:pt x="203341" y="2743200"/>
                </a:cubicBezTo>
                <a:cubicBezTo>
                  <a:pt x="191625" y="2746129"/>
                  <a:pt x="184912" y="2760368"/>
                  <a:pt x="173196" y="2763297"/>
                </a:cubicBezTo>
                <a:cubicBezTo>
                  <a:pt x="143771" y="2770653"/>
                  <a:pt x="112905" y="2769996"/>
                  <a:pt x="82760" y="2773346"/>
                </a:cubicBezTo>
                <a:cubicBezTo>
                  <a:pt x="66013" y="2780045"/>
                  <a:pt x="48652" y="2785376"/>
                  <a:pt x="32519" y="2793442"/>
                </a:cubicBezTo>
                <a:cubicBezTo>
                  <a:pt x="21717" y="2798843"/>
                  <a:pt x="3266" y="2801495"/>
                  <a:pt x="2374" y="2813539"/>
                </a:cubicBezTo>
                <a:cubicBezTo>
                  <a:pt x="-588" y="2853530"/>
                  <a:pt x="-5668" y="3020527"/>
                  <a:pt x="22470" y="3104941"/>
                </a:cubicBezTo>
                <a:cubicBezTo>
                  <a:pt x="28174" y="3122053"/>
                  <a:pt x="36863" y="3138071"/>
                  <a:pt x="42567" y="3155183"/>
                </a:cubicBezTo>
                <a:cubicBezTo>
                  <a:pt x="49398" y="3175677"/>
                  <a:pt x="61063" y="3244017"/>
                  <a:pt x="72712" y="3255666"/>
                </a:cubicBezTo>
                <a:cubicBezTo>
                  <a:pt x="82760" y="3265714"/>
                  <a:pt x="92068" y="3276563"/>
                  <a:pt x="102857" y="3285811"/>
                </a:cubicBezTo>
                <a:cubicBezTo>
                  <a:pt x="115573" y="3296710"/>
                  <a:pt x="128072" y="3308467"/>
                  <a:pt x="143051" y="3315957"/>
                </a:cubicBezTo>
                <a:cubicBezTo>
                  <a:pt x="155403" y="3322133"/>
                  <a:pt x="169846" y="3322656"/>
                  <a:pt x="183244" y="3326005"/>
                </a:cubicBezTo>
                <a:cubicBezTo>
                  <a:pt x="196642" y="3332704"/>
                  <a:pt x="209669" y="3340201"/>
                  <a:pt x="223437" y="3346102"/>
                </a:cubicBezTo>
                <a:cubicBezTo>
                  <a:pt x="243617" y="3354751"/>
                  <a:pt x="273382" y="3361100"/>
                  <a:pt x="293776" y="3366198"/>
                </a:cubicBezTo>
                <a:cubicBezTo>
                  <a:pt x="380168" y="3423794"/>
                  <a:pt x="270862" y="3354741"/>
                  <a:pt x="354066" y="3396343"/>
                </a:cubicBezTo>
                <a:cubicBezTo>
                  <a:pt x="364868" y="3401744"/>
                  <a:pt x="373409" y="3411039"/>
                  <a:pt x="384211" y="3416440"/>
                </a:cubicBezTo>
                <a:cubicBezTo>
                  <a:pt x="393685" y="3421177"/>
                  <a:pt x="404172" y="3423578"/>
                  <a:pt x="414356" y="3426488"/>
                </a:cubicBezTo>
                <a:cubicBezTo>
                  <a:pt x="441464" y="3434233"/>
                  <a:pt x="477680" y="3441801"/>
                  <a:pt x="504791" y="3446585"/>
                </a:cubicBezTo>
                <a:cubicBezTo>
                  <a:pt x="544919" y="3453666"/>
                  <a:pt x="586714" y="3453797"/>
                  <a:pt x="625371" y="3466682"/>
                </a:cubicBezTo>
                <a:cubicBezTo>
                  <a:pt x="708546" y="3494406"/>
                  <a:pt x="578615" y="3452482"/>
                  <a:pt x="756000" y="3496827"/>
                </a:cubicBezTo>
                <a:cubicBezTo>
                  <a:pt x="834650" y="3516489"/>
                  <a:pt x="762630" y="3500391"/>
                  <a:pt x="886629" y="3516924"/>
                </a:cubicBezTo>
                <a:cubicBezTo>
                  <a:pt x="906824" y="3519617"/>
                  <a:pt x="926702" y="3524445"/>
                  <a:pt x="946919" y="3526972"/>
                </a:cubicBezTo>
                <a:cubicBezTo>
                  <a:pt x="980320" y="3531147"/>
                  <a:pt x="1013908" y="3533671"/>
                  <a:pt x="1047402" y="3537020"/>
                </a:cubicBezTo>
                <a:lnTo>
                  <a:pt x="1559868" y="3526972"/>
                </a:lnTo>
                <a:cubicBezTo>
                  <a:pt x="1600180" y="3525692"/>
                  <a:pt x="1640121" y="3517625"/>
                  <a:pt x="1680448" y="3516924"/>
                </a:cubicBezTo>
                <a:lnTo>
                  <a:pt x="2715429" y="3506875"/>
                </a:lnTo>
                <a:cubicBezTo>
                  <a:pt x="2769020" y="3503526"/>
                  <a:pt x="2822748" y="3501918"/>
                  <a:pt x="2876202" y="3496827"/>
                </a:cubicBezTo>
                <a:cubicBezTo>
                  <a:pt x="2893204" y="3495208"/>
                  <a:pt x="2909482" y="3488775"/>
                  <a:pt x="2926444" y="3486779"/>
                </a:cubicBezTo>
                <a:cubicBezTo>
                  <a:pt x="2966500" y="3482066"/>
                  <a:pt x="3006753" y="3478967"/>
                  <a:pt x="3047024" y="3476730"/>
                </a:cubicBezTo>
                <a:cubicBezTo>
                  <a:pt x="3127357" y="3472267"/>
                  <a:pt x="3207798" y="3470031"/>
                  <a:pt x="3288185" y="3466682"/>
                </a:cubicBezTo>
                <a:cubicBezTo>
                  <a:pt x="3328378" y="3463332"/>
                  <a:pt x="3368679" y="3461087"/>
                  <a:pt x="3408765" y="3456633"/>
                </a:cubicBezTo>
                <a:cubicBezTo>
                  <a:pt x="3429014" y="3454383"/>
                  <a:pt x="3449010" y="3450229"/>
                  <a:pt x="3469055" y="3446585"/>
                </a:cubicBezTo>
                <a:cubicBezTo>
                  <a:pt x="3485859" y="3443530"/>
                  <a:pt x="3502322" y="3438423"/>
                  <a:pt x="3519297" y="3436537"/>
                </a:cubicBezTo>
                <a:cubicBezTo>
                  <a:pt x="3678699" y="3418825"/>
                  <a:pt x="3603895" y="3435834"/>
                  <a:pt x="3720264" y="3416440"/>
                </a:cubicBezTo>
                <a:cubicBezTo>
                  <a:pt x="3807942" y="3401827"/>
                  <a:pt x="3734771" y="3410773"/>
                  <a:pt x="3840844" y="3386295"/>
                </a:cubicBezTo>
                <a:cubicBezTo>
                  <a:pt x="3860696" y="3381714"/>
                  <a:pt x="3881282" y="3380828"/>
                  <a:pt x="3901134" y="3376247"/>
                </a:cubicBezTo>
                <a:cubicBezTo>
                  <a:pt x="3924894" y="3370764"/>
                  <a:pt x="3947816" y="3362064"/>
                  <a:pt x="3971473" y="3356150"/>
                </a:cubicBezTo>
                <a:cubicBezTo>
                  <a:pt x="4032960" y="3340778"/>
                  <a:pt x="4017328" y="3352953"/>
                  <a:pt x="4082004" y="3326005"/>
                </a:cubicBezTo>
                <a:cubicBezTo>
                  <a:pt x="4146740" y="3299032"/>
                  <a:pt x="4127016" y="3303716"/>
                  <a:pt x="4172440" y="3275763"/>
                </a:cubicBezTo>
                <a:cubicBezTo>
                  <a:pt x="4205706" y="3255291"/>
                  <a:pt x="4272923" y="3215473"/>
                  <a:pt x="4272923" y="3215473"/>
                </a:cubicBezTo>
                <a:cubicBezTo>
                  <a:pt x="4282971" y="3202075"/>
                  <a:pt x="4291752" y="3187625"/>
                  <a:pt x="4303068" y="3175280"/>
                </a:cubicBezTo>
                <a:cubicBezTo>
                  <a:pt x="4328674" y="3147346"/>
                  <a:pt x="4366508" y="3128787"/>
                  <a:pt x="4383455" y="3094893"/>
                </a:cubicBezTo>
                <a:cubicBezTo>
                  <a:pt x="4404491" y="3052820"/>
                  <a:pt x="4406582" y="3041621"/>
                  <a:pt x="4443745" y="3004458"/>
                </a:cubicBezTo>
                <a:cubicBezTo>
                  <a:pt x="4455587" y="2992616"/>
                  <a:pt x="4472096" y="2986155"/>
                  <a:pt x="4483938" y="2974313"/>
                </a:cubicBezTo>
                <a:cubicBezTo>
                  <a:pt x="4511582" y="2946669"/>
                  <a:pt x="4543361" y="2895227"/>
                  <a:pt x="4564325" y="2863781"/>
                </a:cubicBezTo>
                <a:lnTo>
                  <a:pt x="4584422" y="2833636"/>
                </a:lnTo>
                <a:cubicBezTo>
                  <a:pt x="4587771" y="2820238"/>
                  <a:pt x="4592370" y="2807092"/>
                  <a:pt x="4594470" y="2793442"/>
                </a:cubicBezTo>
                <a:cubicBezTo>
                  <a:pt x="4624253" y="2599853"/>
                  <a:pt x="4600239" y="2357854"/>
                  <a:pt x="4594470" y="2190541"/>
                </a:cubicBezTo>
                <a:cubicBezTo>
                  <a:pt x="4592587" y="2135933"/>
                  <a:pt x="4552902" y="1978942"/>
                  <a:pt x="4544229" y="1959429"/>
                </a:cubicBezTo>
                <a:cubicBezTo>
                  <a:pt x="4530831" y="1929284"/>
                  <a:pt x="4515014" y="1900102"/>
                  <a:pt x="4504035" y="1868994"/>
                </a:cubicBezTo>
                <a:cubicBezTo>
                  <a:pt x="4494842" y="1842948"/>
                  <a:pt x="4492176" y="1814970"/>
                  <a:pt x="4483938" y="1788607"/>
                </a:cubicBezTo>
                <a:cubicBezTo>
                  <a:pt x="4439932" y="1647788"/>
                  <a:pt x="4466170" y="1767774"/>
                  <a:pt x="4433697" y="1637882"/>
                </a:cubicBezTo>
                <a:cubicBezTo>
                  <a:pt x="4426207" y="1607924"/>
                  <a:pt x="4420673" y="1577506"/>
                  <a:pt x="4413600" y="1547447"/>
                </a:cubicBezTo>
                <a:cubicBezTo>
                  <a:pt x="4405338" y="1512334"/>
                  <a:pt x="4385421" y="1432763"/>
                  <a:pt x="4373407" y="1396721"/>
                </a:cubicBezTo>
                <a:cubicBezTo>
                  <a:pt x="4364357" y="1369572"/>
                  <a:pt x="4351337" y="1343790"/>
                  <a:pt x="4343262" y="1316335"/>
                </a:cubicBezTo>
                <a:cubicBezTo>
                  <a:pt x="4334548" y="1286709"/>
                  <a:pt x="4330655" y="1255858"/>
                  <a:pt x="4323165" y="1225899"/>
                </a:cubicBezTo>
                <a:cubicBezTo>
                  <a:pt x="4317251" y="1202243"/>
                  <a:pt x="4309223" y="1179156"/>
                  <a:pt x="4303068" y="1155561"/>
                </a:cubicBezTo>
                <a:cubicBezTo>
                  <a:pt x="4289124" y="1102109"/>
                  <a:pt x="4280344" y="1047193"/>
                  <a:pt x="4262875" y="994787"/>
                </a:cubicBezTo>
                <a:cubicBezTo>
                  <a:pt x="4213402" y="846369"/>
                  <a:pt x="4276783" y="1030947"/>
                  <a:pt x="4212633" y="864159"/>
                </a:cubicBezTo>
                <a:cubicBezTo>
                  <a:pt x="4205028" y="844387"/>
                  <a:pt x="4200684" y="823423"/>
                  <a:pt x="4192536" y="803869"/>
                </a:cubicBezTo>
                <a:cubicBezTo>
                  <a:pt x="4183894" y="783129"/>
                  <a:pt x="4171397" y="764164"/>
                  <a:pt x="4162391" y="743579"/>
                </a:cubicBezTo>
                <a:cubicBezTo>
                  <a:pt x="4147932" y="710529"/>
                  <a:pt x="4135596" y="676590"/>
                  <a:pt x="4122198" y="643095"/>
                </a:cubicBezTo>
                <a:cubicBezTo>
                  <a:pt x="4115499" y="626348"/>
                  <a:pt x="4112924" y="607283"/>
                  <a:pt x="4102101" y="592853"/>
                </a:cubicBezTo>
                <a:cubicBezTo>
                  <a:pt x="4092053" y="579455"/>
                  <a:pt x="4081246" y="566594"/>
                  <a:pt x="4071956" y="552660"/>
                </a:cubicBezTo>
                <a:cubicBezTo>
                  <a:pt x="4036778" y="499894"/>
                  <a:pt x="4032606" y="473115"/>
                  <a:pt x="3981521" y="422031"/>
                </a:cubicBezTo>
                <a:cubicBezTo>
                  <a:pt x="3886680" y="327193"/>
                  <a:pt x="4005792" y="443876"/>
                  <a:pt x="3881037" y="331596"/>
                </a:cubicBezTo>
                <a:cubicBezTo>
                  <a:pt x="3759811" y="222492"/>
                  <a:pt x="3902815" y="340393"/>
                  <a:pt x="3810699" y="271306"/>
                </a:cubicBezTo>
                <a:cubicBezTo>
                  <a:pt x="3788580" y="254717"/>
                  <a:pt x="3757156" y="225471"/>
                  <a:pt x="3730312" y="211016"/>
                </a:cubicBezTo>
                <a:cubicBezTo>
                  <a:pt x="3697340" y="193262"/>
                  <a:pt x="3661940" y="180041"/>
                  <a:pt x="3629829" y="160774"/>
                </a:cubicBezTo>
                <a:cubicBezTo>
                  <a:pt x="3613082" y="150726"/>
                  <a:pt x="3597434" y="138561"/>
                  <a:pt x="3579587" y="130629"/>
                </a:cubicBezTo>
                <a:cubicBezTo>
                  <a:pt x="3567982" y="125471"/>
                  <a:pt x="3497090" y="112120"/>
                  <a:pt x="3489152" y="110532"/>
                </a:cubicBezTo>
                <a:cubicBezTo>
                  <a:pt x="3475754" y="103833"/>
                  <a:pt x="3463169" y="95173"/>
                  <a:pt x="3448958" y="90436"/>
                </a:cubicBezTo>
                <a:cubicBezTo>
                  <a:pt x="3422755" y="81702"/>
                  <a:pt x="3395655" y="75756"/>
                  <a:pt x="3368571" y="70339"/>
                </a:cubicBezTo>
                <a:cubicBezTo>
                  <a:pt x="3336850" y="63995"/>
                  <a:pt x="3289250" y="53914"/>
                  <a:pt x="3258040" y="50242"/>
                </a:cubicBezTo>
                <a:cubicBezTo>
                  <a:pt x="3221297" y="45919"/>
                  <a:pt x="3184301" y="44067"/>
                  <a:pt x="3147508" y="40194"/>
                </a:cubicBezTo>
                <a:cubicBezTo>
                  <a:pt x="3120652" y="37367"/>
                  <a:pt x="3094051" y="32141"/>
                  <a:pt x="3067121" y="30146"/>
                </a:cubicBezTo>
                <a:cubicBezTo>
                  <a:pt x="3003567" y="25438"/>
                  <a:pt x="2939789" y="24336"/>
                  <a:pt x="2876202" y="20097"/>
                </a:cubicBezTo>
                <a:cubicBezTo>
                  <a:pt x="2839288" y="17636"/>
                  <a:pt x="2802598" y="12287"/>
                  <a:pt x="2765670" y="10049"/>
                </a:cubicBezTo>
                <a:cubicBezTo>
                  <a:pt x="2692041" y="5587"/>
                  <a:pt x="2618295" y="3350"/>
                  <a:pt x="2544607" y="0"/>
                </a:cubicBezTo>
                <a:lnTo>
                  <a:pt x="1941705" y="10049"/>
                </a:lnTo>
                <a:cubicBezTo>
                  <a:pt x="1928235" y="10457"/>
                  <a:pt x="1848024" y="26535"/>
                  <a:pt x="1831174" y="30146"/>
                </a:cubicBezTo>
                <a:lnTo>
                  <a:pt x="1740738" y="50242"/>
                </a:lnTo>
                <a:cubicBezTo>
                  <a:pt x="1700409" y="59731"/>
                  <a:pt x="1660351" y="70339"/>
                  <a:pt x="1620158" y="80387"/>
                </a:cubicBezTo>
                <a:cubicBezTo>
                  <a:pt x="1606760" y="83736"/>
                  <a:pt x="1592317" y="84260"/>
                  <a:pt x="1579965" y="90436"/>
                </a:cubicBezTo>
                <a:cubicBezTo>
                  <a:pt x="1566567" y="97135"/>
                  <a:pt x="1554119" y="106228"/>
                  <a:pt x="1539771" y="110532"/>
                </a:cubicBezTo>
                <a:cubicBezTo>
                  <a:pt x="1520256" y="116386"/>
                  <a:pt x="1499403" y="116312"/>
                  <a:pt x="1479481" y="120581"/>
                </a:cubicBezTo>
                <a:cubicBezTo>
                  <a:pt x="1216276" y="176982"/>
                  <a:pt x="1549754" y="108038"/>
                  <a:pt x="1338804" y="160774"/>
                </a:cubicBezTo>
                <a:cubicBezTo>
                  <a:pt x="1325406" y="164123"/>
                  <a:pt x="1312092" y="167826"/>
                  <a:pt x="1298611" y="170822"/>
                </a:cubicBezTo>
                <a:cubicBezTo>
                  <a:pt x="1281939" y="174527"/>
                  <a:pt x="1264846" y="176377"/>
                  <a:pt x="1248369" y="180871"/>
                </a:cubicBezTo>
                <a:cubicBezTo>
                  <a:pt x="1227932" y="186445"/>
                  <a:pt x="1188079" y="200968"/>
                  <a:pt x="1188079" y="200968"/>
                </a:cubicBezTo>
                <a:cubicBezTo>
                  <a:pt x="1163593" y="225454"/>
                  <a:pt x="1148677" y="243212"/>
                  <a:pt x="1117741" y="261258"/>
                </a:cubicBezTo>
                <a:cubicBezTo>
                  <a:pt x="1091864" y="276353"/>
                  <a:pt x="1037354" y="301451"/>
                  <a:pt x="1037354" y="301451"/>
                </a:cubicBezTo>
                <a:cubicBezTo>
                  <a:pt x="1030655" y="311499"/>
                  <a:pt x="1025796" y="323057"/>
                  <a:pt x="1017257" y="331596"/>
                </a:cubicBezTo>
                <a:cubicBezTo>
                  <a:pt x="938215" y="410638"/>
                  <a:pt x="1039275" y="283069"/>
                  <a:pt x="956967" y="381838"/>
                </a:cubicBezTo>
                <a:cubicBezTo>
                  <a:pt x="887019" y="465776"/>
                  <a:pt x="994794" y="354059"/>
                  <a:pt x="906725" y="442128"/>
                </a:cubicBezTo>
                <a:cubicBezTo>
                  <a:pt x="893500" y="481806"/>
                  <a:pt x="873231" y="509117"/>
                  <a:pt x="866532" y="522515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Šipka doleva 2"/>
          <p:cNvSpPr/>
          <p:nvPr/>
        </p:nvSpPr>
        <p:spPr>
          <a:xfrm rot="1438162">
            <a:off x="5063717" y="2803968"/>
            <a:ext cx="1003273" cy="750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4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Native cryptographic support by radio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dirty="0" smtClean="0"/>
              <a:t>Cryptographic functionality provided by radio module</a:t>
            </a:r>
          </a:p>
          <a:p>
            <a:pPr lvl="1"/>
            <a:r>
              <a:rPr lang="en-GB" sz="2000" dirty="0" smtClean="0"/>
              <a:t>Supported algorithms depend on used standard, only very few</a:t>
            </a:r>
          </a:p>
          <a:p>
            <a:pPr lvl="1"/>
            <a:r>
              <a:rPr lang="en-GB" sz="2000" dirty="0" smtClean="0"/>
              <a:t>Usually easy to use and transparent to developer/user</a:t>
            </a:r>
          </a:p>
          <a:p>
            <a:pPr lvl="1"/>
            <a:r>
              <a:rPr lang="en-GB" sz="2000" dirty="0" smtClean="0"/>
              <a:t>Energy </a:t>
            </a:r>
            <a:r>
              <a:rPr lang="en-GB" sz="2000" dirty="0"/>
              <a:t>efficient (ASIC</a:t>
            </a:r>
            <a:r>
              <a:rPr lang="en-GB" sz="2000" dirty="0" smtClean="0"/>
              <a:t>)</a:t>
            </a:r>
          </a:p>
          <a:p>
            <a:r>
              <a:rPr lang="en-GB" sz="2400" dirty="0" smtClean="0"/>
              <a:t>Usually focus only on link-level security</a:t>
            </a:r>
          </a:p>
          <a:p>
            <a:pPr lvl="1"/>
            <a:r>
              <a:rPr lang="en-GB" sz="2000" dirty="0" smtClean="0"/>
              <a:t>Encryption, integrity (MAC), node authentication, key establishment</a:t>
            </a:r>
          </a:p>
          <a:p>
            <a:r>
              <a:rPr lang="en-GB" sz="2400" dirty="0" smtClean="0"/>
              <a:t>Performance matched to radio’s transmission rate</a:t>
            </a:r>
          </a:p>
          <a:p>
            <a:r>
              <a:rPr lang="en-GB" sz="2400" dirty="0" smtClean="0"/>
              <a:t>Allows for better parallelization =&gt; lower latency</a:t>
            </a:r>
          </a:p>
          <a:p>
            <a:pPr lvl="1"/>
            <a:r>
              <a:rPr lang="en-GB" sz="2000" dirty="0" smtClean="0"/>
              <a:t>Main processor not occupied with cryptographic operation</a:t>
            </a:r>
          </a:p>
          <a:p>
            <a:r>
              <a:rPr lang="en-GB" sz="2400" dirty="0" smtClean="0"/>
              <a:t>Customized </a:t>
            </a:r>
            <a:r>
              <a:rPr lang="en-GB" sz="2400" dirty="0"/>
              <a:t>crypto </a:t>
            </a:r>
            <a:r>
              <a:rPr lang="en-GB" sz="2400" dirty="0" smtClean="0"/>
              <a:t>protocols </a:t>
            </a:r>
            <a:r>
              <a:rPr lang="en-GB" sz="2400" dirty="0"/>
              <a:t>usually not possible 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4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11699</TotalTime>
  <Words>3683</Words>
  <Application>Microsoft Office PowerPoint</Application>
  <PresentationFormat>Předvádění na obrazovce (4:3)</PresentationFormat>
  <Paragraphs>713</Paragraphs>
  <Slides>67</Slides>
  <Notes>10</Notes>
  <HiddenSlides>2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5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Motiv systému Office</vt:lpstr>
      <vt:lpstr>PA197 Secure Network Design</vt:lpstr>
      <vt:lpstr>Lecture overview</vt:lpstr>
      <vt:lpstr>Network lifetime</vt:lpstr>
      <vt:lpstr>Cryptographic aspects</vt:lpstr>
      <vt:lpstr>Do we have need for on-node crypto?</vt:lpstr>
      <vt:lpstr>Recall: WSN specifics </vt:lpstr>
      <vt:lpstr>Native vs. software-only cryptography</vt:lpstr>
      <vt:lpstr>I. Crypto in radio module</vt:lpstr>
      <vt:lpstr>Native cryptographic support by radio</vt:lpstr>
      <vt:lpstr>Native cryptographic support - examples</vt:lpstr>
      <vt:lpstr>Crypto on main processor</vt:lpstr>
      <vt:lpstr>Crypto on main processor</vt:lpstr>
      <vt:lpstr>Available implementations</vt:lpstr>
      <vt:lpstr>Prezentace aplikace PowerPoint</vt:lpstr>
      <vt:lpstr>Modes for encryption / integrity</vt:lpstr>
      <vt:lpstr>Initialization vector management</vt:lpstr>
      <vt:lpstr>SPINS/SNEP (Perrig et al., 2002)</vt:lpstr>
      <vt:lpstr>SPINS – energy consumption</vt:lpstr>
      <vt:lpstr>Asymmetric crypto – energy consumption </vt:lpstr>
      <vt:lpstr>Authenticated Broadcast</vt:lpstr>
      <vt:lpstr>μTesla: Authenticated Broadcast</vt:lpstr>
      <vt:lpstr>Hash chains (as used in µTesla)</vt:lpstr>
      <vt:lpstr>μTesla properties</vt:lpstr>
      <vt:lpstr>crypto co-processor</vt:lpstr>
      <vt:lpstr>Cryptographic co-processor</vt:lpstr>
      <vt:lpstr>Smart card to sensor node connection</vt:lpstr>
      <vt:lpstr>Performance with cryptographic smartcard</vt:lpstr>
      <vt:lpstr>Performance with newer cards</vt:lpstr>
      <vt:lpstr>Multiple keys / engines can be stored</vt:lpstr>
      <vt:lpstr>Key Distribution</vt:lpstr>
      <vt:lpstr>Problem: wide range of assumptions</vt:lpstr>
      <vt:lpstr>Level of keys pre-distribution (I.)</vt:lpstr>
      <vt:lpstr>Fixed network wide “master” key(s)</vt:lpstr>
      <vt:lpstr>Why “Master key” pre-distribution fails </vt:lpstr>
      <vt:lpstr>Level of keys pre-distribution (II.)</vt:lpstr>
      <vt:lpstr>Probabilistic key pre-distribution</vt:lpstr>
      <vt:lpstr>Probabilistic key pre-distribution (2)</vt:lpstr>
      <vt:lpstr>How probabilistic pre-distribution fails</vt:lpstr>
      <vt:lpstr>Level of keys pre-distribution (III.)</vt:lpstr>
      <vt:lpstr>Pairwise keys – every node to BS </vt:lpstr>
      <vt:lpstr>Pairwise keys – every node to every node</vt:lpstr>
      <vt:lpstr>How “Pairwise keys” pre-distribution fails? </vt:lpstr>
      <vt:lpstr>Level of keys pre-distribution (2)</vt:lpstr>
      <vt:lpstr>Why asymmetric cryptography may fail? </vt:lpstr>
      <vt:lpstr>Level of keys pre-distribution (2)</vt:lpstr>
      <vt:lpstr>How TTP distribution fails? </vt:lpstr>
      <vt:lpstr>Partial compromise</vt:lpstr>
      <vt:lpstr>Secrecy amplification protocols</vt:lpstr>
      <vt:lpstr>Secrecy amplification protocols</vt:lpstr>
      <vt:lpstr>Comparison: total success rate</vt:lpstr>
      <vt:lpstr>Main advantages of secrecy amplification</vt:lpstr>
      <vt:lpstr>Hybrid SA - prototype implementation</vt:lpstr>
      <vt:lpstr>Practical implementation – results</vt:lpstr>
      <vt:lpstr>Case study: wsnProtectLayer</vt:lpstr>
      <vt:lpstr>Scenario 1 - Warehouse</vt:lpstr>
      <vt:lpstr>Scenario 2 – Police unit</vt:lpstr>
      <vt:lpstr>Scenario 3 – Building monitoring</vt:lpstr>
      <vt:lpstr>Attacker models assumed</vt:lpstr>
      <vt:lpstr>Core architecture components</vt:lpstr>
      <vt:lpstr>Prezentace aplikace PowerPoint</vt:lpstr>
      <vt:lpstr>Architecture</vt:lpstr>
      <vt:lpstr>Prezentace aplikace PowerPoint</vt:lpstr>
      <vt:lpstr>Hardware used, testbed</vt:lpstr>
      <vt:lpstr>Prezentace aplikace PowerPoint</vt:lpstr>
      <vt:lpstr>Prezentace aplikace PowerPoint</vt:lpstr>
      <vt:lpstr>Try it!</vt:lpstr>
      <vt:lpstr>Summary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3683</cp:revision>
  <cp:lastPrinted>2016-05-16T20:04:04Z</cp:lastPrinted>
  <dcterms:created xsi:type="dcterms:W3CDTF">2012-06-27T07:21:19Z</dcterms:created>
  <dcterms:modified xsi:type="dcterms:W3CDTF">2016-05-17T11:52:10Z</dcterms:modified>
</cp:coreProperties>
</file>