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40"/>
  </p:notesMasterIdLst>
  <p:handoutMasterIdLst>
    <p:handoutMasterId r:id="rId41"/>
  </p:handoutMasterIdLst>
  <p:sldIdLst>
    <p:sldId id="256" r:id="rId2"/>
    <p:sldId id="258" r:id="rId3"/>
    <p:sldId id="260" r:id="rId4"/>
    <p:sldId id="262" r:id="rId5"/>
    <p:sldId id="311" r:id="rId6"/>
    <p:sldId id="312" r:id="rId7"/>
    <p:sldId id="263" r:id="rId8"/>
    <p:sldId id="298" r:id="rId9"/>
    <p:sldId id="265" r:id="rId10"/>
    <p:sldId id="316" r:id="rId11"/>
    <p:sldId id="266" r:id="rId12"/>
    <p:sldId id="267" r:id="rId13"/>
    <p:sldId id="300" r:id="rId14"/>
    <p:sldId id="318" r:id="rId15"/>
    <p:sldId id="270" r:id="rId16"/>
    <p:sldId id="302" r:id="rId17"/>
    <p:sldId id="271" r:id="rId18"/>
    <p:sldId id="272" r:id="rId19"/>
    <p:sldId id="273" r:id="rId20"/>
    <p:sldId id="274" r:id="rId21"/>
    <p:sldId id="275" r:id="rId22"/>
    <p:sldId id="276" r:id="rId23"/>
    <p:sldId id="303" r:id="rId24"/>
    <p:sldId id="304" r:id="rId25"/>
    <p:sldId id="277" r:id="rId26"/>
    <p:sldId id="310" r:id="rId27"/>
    <p:sldId id="280" r:id="rId28"/>
    <p:sldId id="281" r:id="rId29"/>
    <p:sldId id="305" r:id="rId30"/>
    <p:sldId id="283" r:id="rId31"/>
    <p:sldId id="284" r:id="rId32"/>
    <p:sldId id="285" r:id="rId33"/>
    <p:sldId id="306" r:id="rId34"/>
    <p:sldId id="308" r:id="rId35"/>
    <p:sldId id="287" r:id="rId36"/>
    <p:sldId id="309" r:id="rId37"/>
    <p:sldId id="307" r:id="rId38"/>
    <p:sldId id="317" r:id="rId39"/>
  </p:sldIdLst>
  <p:sldSz cx="9144000" cy="6858000" type="screen4x3"/>
  <p:notesSz cx="6743700" cy="98933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CC00"/>
    <a:srgbClr val="FF6600"/>
    <a:srgbClr val="FFFF99"/>
    <a:srgbClr val="FFCC66"/>
    <a:srgbClr val="FFFF00"/>
    <a:srgbClr val="33CC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9525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9525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D329890-43CD-4DA5-9A45-0013CF4E2E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26673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9525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8525" y="741363"/>
            <a:ext cx="4946650" cy="3709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36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99000"/>
            <a:ext cx="5394325" cy="445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9525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F49880E-AE78-4CA4-B7A3-592D9D04BC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6549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3929063"/>
            <a:ext cx="871538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338" y="3929063"/>
            <a:ext cx="871537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1100" y="3929063"/>
            <a:ext cx="8699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 sz="1400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6419850"/>
            <a:ext cx="9144000" cy="46038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0"/>
            <a:ext cx="9144000" cy="21431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357298"/>
            <a:ext cx="7772400" cy="2243153"/>
          </a:xfrm>
        </p:spPr>
        <p:txBody>
          <a:bodyPr/>
          <a:lstStyle>
            <a:lvl1pPr>
              <a:lnSpc>
                <a:spcPts val="6000"/>
              </a:lnSpc>
              <a:defRPr sz="6000" spc="-3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428992" y="4071942"/>
            <a:ext cx="5000660" cy="1566858"/>
          </a:xfrm>
        </p:spPr>
        <p:txBody>
          <a:bodyPr/>
          <a:lstStyle>
            <a:lvl1pPr marL="0" indent="0" algn="l">
              <a:buNone/>
              <a:defRPr b="1" spc="-15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096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5" name="Rovnoramenný trojúhelník 4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96000">
              <a:defRPr/>
            </a:lvl1pPr>
            <a:lvl2pPr marL="720000">
              <a:defRPr/>
            </a:lvl2pPr>
            <a:lvl3pPr marL="1080000">
              <a:defRPr/>
            </a:lvl3pPr>
            <a:lvl4pPr marL="1620000">
              <a:defRPr/>
            </a:lvl4pPr>
            <a:lvl5pPr marL="1980000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val="316732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val="4178487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6" name="Rovnoramenný trojúhelník 5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135437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6150" y="1412875"/>
            <a:ext cx="4137025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val="3498489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8" name="Rovnoramenný trojúhelník 7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val="2659227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 2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4" name="Rovnoramenný trojúhelník 3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val="3229102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val="1667707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 spc="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val="1433887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34975" y="1357313"/>
            <a:ext cx="8137525" cy="1754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Výukovou pomůcku zpracovalo </a:t>
            </a:r>
            <a:br>
              <a:rPr lang="cs-CZ" sz="2400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</a:br>
            <a:r>
              <a:rPr lang="cs-CZ" sz="2400" b="1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Servisní středisko pro e-</a:t>
            </a:r>
            <a:r>
              <a:rPr lang="cs-CZ" sz="2400" b="1" dirty="0" err="1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learning</a:t>
            </a:r>
            <a:r>
              <a:rPr lang="cs-CZ" sz="2400" b="1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na MU</a:t>
            </a:r>
          </a:p>
          <a:p>
            <a:pPr algn="ctr"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u="sng" dirty="0">
                <a:solidFill>
                  <a:schemeClr val="accent3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http://is.muni.cz/stech/</a:t>
            </a:r>
          </a:p>
        </p:txBody>
      </p:sp>
      <p:sp>
        <p:nvSpPr>
          <p:cNvPr id="3" name="AutoShape 2" descr="https://is.muni.cz/auth/do/rect/el/opvk22_0041/logolinky/logolink_6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AutoShape 4" descr="https://is.muni.cz/auth/do/rect/el/opvk22_0041/logolinky/logolink_6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cs-CZ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988" y="3643313"/>
            <a:ext cx="59055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val="557895937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424862" cy="482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21431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 sz="1400" dirty="0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7451725" y="6572250"/>
            <a:ext cx="16557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defRPr/>
            </a:pPr>
            <a:fld id="{D3F8DDF8-4ECA-4994-A24A-3E06F912FA94}" type="slidenum">
              <a:rPr lang="en-US" sz="1200" b="1">
                <a:solidFill>
                  <a:schemeClr val="bg1"/>
                </a:solidFill>
              </a:rPr>
              <a:pPr algn="ctr">
                <a:spcBef>
                  <a:spcPct val="50000"/>
                </a:spcBef>
                <a:defRPr/>
              </a:pPr>
              <a:t>‹#›</a:t>
            </a:fld>
            <a:r>
              <a:rPr lang="cs-CZ" sz="1200" b="1">
                <a:solidFill>
                  <a:schemeClr val="bg1"/>
                </a:solidFill>
              </a:rPr>
              <a:t>/</a:t>
            </a:r>
            <a:r>
              <a:rPr lang="cs-CZ" sz="1200" b="1" smtClean="0">
                <a:solidFill>
                  <a:schemeClr val="bg1"/>
                </a:solidFill>
              </a:rPr>
              <a:t>41</a:t>
            </a:r>
            <a:endParaRPr lang="cs-CZ" sz="1200" b="1" dirty="0">
              <a:solidFill>
                <a:schemeClr val="bg1"/>
              </a:solidFill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497638"/>
            <a:ext cx="71294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spc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6419850"/>
            <a:ext cx="9144000" cy="46038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79" r:id="rId3"/>
    <p:sldLayoutId id="2147483784" r:id="rId4"/>
    <p:sldLayoutId id="2147483785" r:id="rId5"/>
    <p:sldLayoutId id="2147483786" r:id="rId6"/>
    <p:sldLayoutId id="2147483780" r:id="rId7"/>
    <p:sldLayoutId id="2147483781" r:id="rId8"/>
    <p:sldLayoutId id="2147483787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 spc="-150">
          <a:solidFill>
            <a:srgbClr val="0D0D28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2pPr>
      <a:lvl3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3pPr>
      <a:lvl4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4pPr>
      <a:lvl5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5pPr>
      <a:lvl6pPr marL="4572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6pPr>
      <a:lvl7pPr marL="9144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7pPr>
      <a:lvl8pPr marL="13716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8pPr>
      <a:lvl9pPr marL="18288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9pPr>
    </p:titleStyle>
    <p:bodyStyle>
      <a:lvl1pPr marL="395288" indent="-395288" algn="l" rtl="0" eaLnBrk="0" fontAlgn="base" hangingPunct="0">
        <a:spcBef>
          <a:spcPts val="1800"/>
        </a:spcBef>
        <a:spcAft>
          <a:spcPct val="0"/>
        </a:spcAft>
        <a:buClr>
          <a:srgbClr val="333399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58775" algn="l" rtl="0" eaLnBrk="0" fontAlgn="base" hangingPunct="0">
        <a:spcBef>
          <a:spcPts val="600"/>
        </a:spcBef>
        <a:spcAft>
          <a:spcPct val="0"/>
        </a:spcAft>
        <a:buClr>
          <a:srgbClr val="3366FF"/>
        </a:buClr>
        <a:buFont typeface="Arial" charset="0"/>
        <a:buChar char="●"/>
        <a:defRPr sz="2400">
          <a:solidFill>
            <a:schemeClr val="tx1"/>
          </a:solidFill>
          <a:latin typeface="+mn-lt"/>
        </a:defRPr>
      </a:lvl2pPr>
      <a:lvl3pPr marL="1079500" indent="-287338" algn="l" rtl="0" eaLnBrk="0" fontAlgn="base" hangingPunct="0">
        <a:spcBef>
          <a:spcPts val="600"/>
        </a:spcBef>
        <a:spcAft>
          <a:spcPct val="0"/>
        </a:spcAft>
        <a:buClr>
          <a:srgbClr val="33CCFF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PB153</a:t>
            </a:r>
            <a:br>
              <a:rPr lang="en-US" dirty="0" smtClean="0"/>
            </a:br>
            <a:r>
              <a:rPr lang="en-US" dirty="0" smtClean="0"/>
              <a:t>OPERA</a:t>
            </a:r>
            <a:r>
              <a:rPr lang="cs-CZ" dirty="0" smtClean="0"/>
              <a:t>ČNÍ SYSTÉMY A JEJICH ROZHRANÍ</a:t>
            </a:r>
            <a:endParaRPr lang="cs-CZ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4071938"/>
            <a:ext cx="5000625" cy="1566862"/>
          </a:xfrm>
        </p:spPr>
        <p:txBody>
          <a:bodyPr/>
          <a:lstStyle/>
          <a:p>
            <a:pPr eaLnBrk="1" hangingPunct="1">
              <a:defRPr/>
            </a:pPr>
            <a:r>
              <a:rPr lang="cs-CZ"/>
              <a:t>Správa paměti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7065963" y="4621213"/>
            <a:ext cx="1819275" cy="1939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cs-CZ" sz="12000" b="1" spc="-300" dirty="0">
                <a:solidFill>
                  <a:srgbClr val="33CCFF"/>
                </a:solidFill>
              </a:rPr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Linux</a:t>
            </a:r>
          </a:p>
          <a:p>
            <a:pPr marL="719138" lvl="1" eaLnBrk="1" hangingPunct="1"/>
            <a:r>
              <a:rPr lang="cs-CZ" smtClean="0"/>
              <a:t>dlopen</a:t>
            </a:r>
          </a:p>
          <a:p>
            <a:pPr marL="719138" lvl="1" eaLnBrk="1" hangingPunct="1"/>
            <a:r>
              <a:rPr lang="cs-CZ" smtClean="0"/>
              <a:t>dlsym</a:t>
            </a:r>
          </a:p>
          <a:p>
            <a:pPr marL="719138" lvl="1" eaLnBrk="1" hangingPunct="1"/>
            <a:r>
              <a:rPr lang="cs-CZ" smtClean="0"/>
              <a:t>dlclose</a:t>
            </a:r>
          </a:p>
          <a:p>
            <a:pPr marL="395288" eaLnBrk="1" hangingPunct="1"/>
            <a:r>
              <a:rPr lang="cs-CZ" smtClean="0"/>
              <a:t>Windows API</a:t>
            </a:r>
          </a:p>
          <a:p>
            <a:pPr marL="719138" lvl="1" eaLnBrk="1" hangingPunct="1"/>
            <a:r>
              <a:rPr lang="cs-CZ" smtClean="0"/>
              <a:t>LoadLibrary(Ex)</a:t>
            </a:r>
          </a:p>
          <a:p>
            <a:pPr marL="719138" lvl="1" eaLnBrk="1" hangingPunct="1"/>
            <a:r>
              <a:rPr lang="cs-CZ" smtClean="0"/>
              <a:t>GetProcAddress</a:t>
            </a:r>
          </a:p>
          <a:p>
            <a:pPr marL="719138" lvl="1" eaLnBrk="1" hangingPunct="1"/>
            <a:r>
              <a:rPr lang="cs-CZ" smtClean="0"/>
              <a:t>FreeLibrary</a:t>
            </a:r>
          </a:p>
        </p:txBody>
      </p:sp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DYNAMICKÉ ZAVÁDĚNÍ - PŘÍKLAD</a:t>
            </a:r>
            <a:endParaRPr lang="cs-CZ" dirty="0"/>
          </a:p>
        </p:txBody>
      </p:sp>
      <p:sp>
        <p:nvSpPr>
          <p:cNvPr id="1741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Dynamic linking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Vázání je odkládáno na dobu běhu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Pro umístění příslušných knihovních programů rezidentních v operační paměti se používá kód malého rozsahu – tzv. stub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Při zavolání stub nahradí sám sebe adresou skutečné funkce a předá jí řízení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OS musí kontrolovat, zda funkce je mapována do paměti procesu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Je to technika vhodná zvláště pro knihovní funkce</a:t>
            </a:r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DYNAMICKÉ VÁZÁNÍ</a:t>
            </a:r>
            <a:endParaRPr lang="cs-CZ" dirty="0"/>
          </a:p>
        </p:txBody>
      </p:sp>
      <p:sp>
        <p:nvSpPr>
          <p:cNvPr id="1843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z="2600" smtClean="0"/>
              <a:t>V operační paměti se uchovávají pouze ty instrukce a data, která jsou potřeba po celou dobu běhu</a:t>
            </a:r>
          </a:p>
          <a:p>
            <a:pPr marL="395288" eaLnBrk="1" hangingPunct="1"/>
            <a:r>
              <a:rPr lang="cs-CZ" sz="2600" smtClean="0"/>
              <a:t>Technika, která je nutná v případech, kdy je přidělený prostor paměti menší než je souhrn potřeb procesu</a:t>
            </a:r>
          </a:p>
          <a:p>
            <a:pPr marL="395288" eaLnBrk="1" hangingPunct="1"/>
            <a:r>
              <a:rPr lang="cs-CZ" sz="2600" smtClean="0"/>
              <a:t>Vyvolávání překryvů je implementované </a:t>
            </a:r>
            <a:r>
              <a:rPr lang="en-US" sz="2600" smtClean="0"/>
              <a:t>program</a:t>
            </a:r>
            <a:r>
              <a:rPr lang="cs-CZ" sz="2600" smtClean="0"/>
              <a:t>á</a:t>
            </a:r>
            <a:r>
              <a:rPr lang="en-US" sz="2600" smtClean="0"/>
              <a:t>torem</a:t>
            </a:r>
            <a:r>
              <a:rPr lang="cs-CZ" sz="2600" smtClean="0"/>
              <a:t>, od OS se nepožaduje žádná speciální podpora</a:t>
            </a:r>
          </a:p>
          <a:p>
            <a:pPr marL="395288" eaLnBrk="1" hangingPunct="1"/>
            <a:r>
              <a:rPr lang="cs-CZ" sz="2600" smtClean="0"/>
              <a:t>Návrh překryvové struktury ze strany programátora je značně složitý</a:t>
            </a:r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PŘEKRYVY, OVERLAYS</a:t>
            </a:r>
            <a:endParaRPr lang="cs-CZ" dirty="0"/>
          </a:p>
        </p:txBody>
      </p:sp>
      <p:sp>
        <p:nvSpPr>
          <p:cNvPr id="1946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OVERLAY: PŘÍKLAD</a:t>
            </a:r>
            <a:endParaRPr lang="cs-CZ" dirty="0"/>
          </a:p>
        </p:txBody>
      </p:sp>
      <p:sp>
        <p:nvSpPr>
          <p:cNvPr id="2048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20484" name="Obdélník 4"/>
          <p:cNvSpPr>
            <a:spLocks noChangeArrowheads="1"/>
          </p:cNvSpPr>
          <p:nvPr/>
        </p:nvSpPr>
        <p:spPr bwMode="auto">
          <a:xfrm>
            <a:off x="3500438" y="1285875"/>
            <a:ext cx="1571625" cy="1643063"/>
          </a:xfrm>
          <a:prstGeom prst="rect">
            <a:avLst/>
          </a:prstGeom>
          <a:solidFill>
            <a:srgbClr val="FFCC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0485" name="Obdélník 5"/>
          <p:cNvSpPr>
            <a:spLocks noChangeArrowheads="1"/>
          </p:cNvSpPr>
          <p:nvPr/>
        </p:nvSpPr>
        <p:spPr bwMode="auto">
          <a:xfrm>
            <a:off x="3500438" y="2928938"/>
            <a:ext cx="1571625" cy="1500187"/>
          </a:xfrm>
          <a:prstGeom prst="rect">
            <a:avLst/>
          </a:prstGeom>
          <a:solidFill>
            <a:srgbClr val="FF99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0486" name="Obdélník 6"/>
          <p:cNvSpPr>
            <a:spLocks noChangeArrowheads="1"/>
          </p:cNvSpPr>
          <p:nvPr/>
        </p:nvSpPr>
        <p:spPr bwMode="auto">
          <a:xfrm>
            <a:off x="3500438" y="4429125"/>
            <a:ext cx="1571625" cy="500063"/>
          </a:xfrm>
          <a:prstGeom prst="rect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0487" name="Obdélník 7"/>
          <p:cNvSpPr>
            <a:spLocks noChangeArrowheads="1"/>
          </p:cNvSpPr>
          <p:nvPr/>
        </p:nvSpPr>
        <p:spPr bwMode="auto">
          <a:xfrm>
            <a:off x="3500438" y="4929188"/>
            <a:ext cx="1571625" cy="1214437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20488" name="Obdélník 10"/>
          <p:cNvSpPr>
            <a:spLocks noChangeArrowheads="1"/>
          </p:cNvSpPr>
          <p:nvPr/>
        </p:nvSpPr>
        <p:spPr bwMode="auto">
          <a:xfrm>
            <a:off x="1071563" y="4214813"/>
            <a:ext cx="1714500" cy="1636712"/>
          </a:xfrm>
          <a:prstGeom prst="rect">
            <a:avLst/>
          </a:prstGeom>
          <a:solidFill>
            <a:srgbClr val="FF66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0489" name="TextovéPole 12"/>
          <p:cNvSpPr txBox="1">
            <a:spLocks noChangeArrowheads="1"/>
          </p:cNvSpPr>
          <p:nvPr/>
        </p:nvSpPr>
        <p:spPr bwMode="auto">
          <a:xfrm>
            <a:off x="1320800" y="4879975"/>
            <a:ext cx="1214438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pass 1</a:t>
            </a:r>
          </a:p>
        </p:txBody>
      </p:sp>
      <p:cxnSp>
        <p:nvCxnSpPr>
          <p:cNvPr id="20490" name="Přímá spojovací šipka 14"/>
          <p:cNvCxnSpPr>
            <a:cxnSpLocks noChangeShapeType="1"/>
          </p:cNvCxnSpPr>
          <p:nvPr/>
        </p:nvCxnSpPr>
        <p:spPr bwMode="auto">
          <a:xfrm>
            <a:off x="2643188" y="5429250"/>
            <a:ext cx="1071562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91" name="Obdélník 15"/>
          <p:cNvSpPr>
            <a:spLocks noChangeArrowheads="1"/>
          </p:cNvSpPr>
          <p:nvPr/>
        </p:nvSpPr>
        <p:spPr bwMode="auto">
          <a:xfrm flipH="1">
            <a:off x="5786438" y="4214813"/>
            <a:ext cx="1714500" cy="1636712"/>
          </a:xfrm>
          <a:prstGeom prst="rect">
            <a:avLst/>
          </a:prstGeom>
          <a:solidFill>
            <a:srgbClr val="FF66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0492" name="TextovéPole 16"/>
          <p:cNvSpPr txBox="1">
            <a:spLocks noChangeArrowheads="1"/>
          </p:cNvSpPr>
          <p:nvPr/>
        </p:nvSpPr>
        <p:spPr bwMode="auto">
          <a:xfrm flipH="1">
            <a:off x="6037263" y="4879975"/>
            <a:ext cx="1214437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pass 2</a:t>
            </a:r>
          </a:p>
        </p:txBody>
      </p:sp>
      <p:cxnSp>
        <p:nvCxnSpPr>
          <p:cNvPr id="20493" name="Přímá spojovací šipka 17"/>
          <p:cNvCxnSpPr>
            <a:cxnSpLocks noChangeShapeType="1"/>
          </p:cNvCxnSpPr>
          <p:nvPr/>
        </p:nvCxnSpPr>
        <p:spPr bwMode="auto">
          <a:xfrm flipH="1">
            <a:off x="4857750" y="5429250"/>
            <a:ext cx="1071563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94" name="TextovéPole 19"/>
          <p:cNvSpPr txBox="1">
            <a:spLocks noChangeArrowheads="1"/>
          </p:cNvSpPr>
          <p:nvPr/>
        </p:nvSpPr>
        <p:spPr bwMode="auto">
          <a:xfrm>
            <a:off x="500063" y="4879975"/>
            <a:ext cx="57150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70K</a:t>
            </a:r>
          </a:p>
        </p:txBody>
      </p:sp>
      <p:sp>
        <p:nvSpPr>
          <p:cNvPr id="20495" name="TextovéPole 20"/>
          <p:cNvSpPr txBox="1">
            <a:spLocks noChangeArrowheads="1"/>
          </p:cNvSpPr>
          <p:nvPr/>
        </p:nvSpPr>
        <p:spPr bwMode="auto">
          <a:xfrm>
            <a:off x="7500938" y="4879975"/>
            <a:ext cx="642937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80K</a:t>
            </a:r>
          </a:p>
        </p:txBody>
      </p:sp>
      <p:sp>
        <p:nvSpPr>
          <p:cNvPr id="20496" name="TextovéPole 21"/>
          <p:cNvSpPr txBox="1">
            <a:spLocks noChangeArrowheads="1"/>
          </p:cNvSpPr>
          <p:nvPr/>
        </p:nvSpPr>
        <p:spPr bwMode="auto">
          <a:xfrm>
            <a:off x="5143500" y="1954213"/>
            <a:ext cx="5715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20K</a:t>
            </a:r>
          </a:p>
        </p:txBody>
      </p:sp>
      <p:sp>
        <p:nvSpPr>
          <p:cNvPr id="20497" name="TextovéPole 24"/>
          <p:cNvSpPr txBox="1">
            <a:spLocks noChangeArrowheads="1"/>
          </p:cNvSpPr>
          <p:nvPr/>
        </p:nvSpPr>
        <p:spPr bwMode="auto">
          <a:xfrm>
            <a:off x="5143500" y="3525838"/>
            <a:ext cx="5715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30K</a:t>
            </a:r>
          </a:p>
        </p:txBody>
      </p:sp>
      <p:sp>
        <p:nvSpPr>
          <p:cNvPr id="20498" name="TextovéPole 25"/>
          <p:cNvSpPr txBox="1">
            <a:spLocks noChangeArrowheads="1"/>
          </p:cNvSpPr>
          <p:nvPr/>
        </p:nvSpPr>
        <p:spPr bwMode="auto">
          <a:xfrm>
            <a:off x="5143500" y="4525963"/>
            <a:ext cx="5715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10K</a:t>
            </a:r>
          </a:p>
        </p:txBody>
      </p:sp>
      <p:sp>
        <p:nvSpPr>
          <p:cNvPr id="20499" name="TextovéPole 26"/>
          <p:cNvSpPr txBox="1">
            <a:spLocks noChangeArrowheads="1"/>
          </p:cNvSpPr>
          <p:nvPr/>
        </p:nvSpPr>
        <p:spPr bwMode="auto">
          <a:xfrm>
            <a:off x="3678238" y="1846263"/>
            <a:ext cx="12160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symbol table</a:t>
            </a:r>
          </a:p>
        </p:txBody>
      </p:sp>
      <p:sp>
        <p:nvSpPr>
          <p:cNvPr id="20500" name="TextovéPole 27"/>
          <p:cNvSpPr txBox="1">
            <a:spLocks noChangeArrowheads="1"/>
          </p:cNvSpPr>
          <p:nvPr/>
        </p:nvSpPr>
        <p:spPr bwMode="auto">
          <a:xfrm>
            <a:off x="3678238" y="3417888"/>
            <a:ext cx="12160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common routines</a:t>
            </a:r>
          </a:p>
        </p:txBody>
      </p:sp>
      <p:sp>
        <p:nvSpPr>
          <p:cNvPr id="20501" name="TextovéPole 28"/>
          <p:cNvSpPr txBox="1">
            <a:spLocks noChangeArrowheads="1"/>
          </p:cNvSpPr>
          <p:nvPr/>
        </p:nvSpPr>
        <p:spPr bwMode="auto">
          <a:xfrm>
            <a:off x="3678238" y="4429125"/>
            <a:ext cx="1216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overlay driver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ANIMACE: OVERLAY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PB 153 OPERAČNÍ SYSTÉMY A JEJICH ROZHRANÍ</a:t>
            </a:r>
            <a:endParaRPr lang="cs-CZ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32" name="ShockwaveFlash1" r:id="rId2" imgW="6095880" imgH="4857840"/>
        </mc:Choice>
        <mc:Fallback>
          <p:control name="ShockwaveFlash1" r:id="rId2" imgW="6095880" imgH="4857840">
            <p:pic>
              <p:nvPicPr>
                <p:cNvPr id="2" name="ShockwaveFlash1"/>
                <p:cNvPicPr preferRelativeResize="0">
                  <a:picLocks noChangeAspect="1" noChangeArrowheads="1" noChangeShapeType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>
                  <a:off x="1524000" y="1341438"/>
                  <a:ext cx="6096000" cy="48577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2004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Operační paměť se dělí do dvou sekcí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rezidentní OS, obvykle na počátku FAP s tabulkou ovladačů přerušení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uživatelské procesy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Přidělování jedné souvislé části paměti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pro ochranu procesů uživatelů mezi sebou a OS lze použít schéma s relokačním registrem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relokační registr: hodnota nejmenší fyzické adresy paměti procesu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mezní registr: rozpětí logických adres, </a:t>
            </a:r>
            <a:br>
              <a:rPr lang="cs-CZ" smtClean="0"/>
            </a:br>
            <a:r>
              <a:rPr lang="cs-CZ" smtClean="0"/>
              <a:t>logická adresa musí být menší nebo rovna meznímu registru</a:t>
            </a:r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SOUVISLÉ OBLASTI</a:t>
            </a:r>
            <a:endParaRPr lang="cs-CZ" dirty="0"/>
          </a:p>
        </p:txBody>
      </p:sp>
      <p:sp>
        <p:nvSpPr>
          <p:cNvPr id="2150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Vývojový diagram: rozhodnutí 9"/>
          <p:cNvSpPr>
            <a:spLocks noChangeArrowheads="1"/>
          </p:cNvSpPr>
          <p:nvPr/>
        </p:nvSpPr>
        <p:spPr bwMode="auto">
          <a:xfrm>
            <a:off x="2773363" y="3608388"/>
            <a:ext cx="1071562" cy="785812"/>
          </a:xfrm>
          <a:prstGeom prst="flowChartDecision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HW PODPORA</a:t>
            </a:r>
            <a:endParaRPr lang="cs-CZ" dirty="0"/>
          </a:p>
        </p:txBody>
      </p:sp>
      <p:sp>
        <p:nvSpPr>
          <p:cNvPr id="2253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22533" name="Obdélník 7"/>
          <p:cNvSpPr>
            <a:spLocks noChangeArrowheads="1"/>
          </p:cNvSpPr>
          <p:nvPr/>
        </p:nvSpPr>
        <p:spPr bwMode="auto">
          <a:xfrm>
            <a:off x="7000875" y="2286000"/>
            <a:ext cx="1500188" cy="3429000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2534" name="Obdélník 5"/>
          <p:cNvSpPr>
            <a:spLocks noChangeArrowheads="1"/>
          </p:cNvSpPr>
          <p:nvPr/>
        </p:nvSpPr>
        <p:spPr bwMode="auto">
          <a:xfrm>
            <a:off x="785813" y="3500438"/>
            <a:ext cx="1000125" cy="10001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2535" name="TextovéPole 14"/>
          <p:cNvSpPr txBox="1">
            <a:spLocks noChangeArrowheads="1"/>
          </p:cNvSpPr>
          <p:nvPr/>
        </p:nvSpPr>
        <p:spPr bwMode="auto">
          <a:xfrm>
            <a:off x="928688" y="3830638"/>
            <a:ext cx="7143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CPU</a:t>
            </a:r>
          </a:p>
        </p:txBody>
      </p:sp>
      <p:sp>
        <p:nvSpPr>
          <p:cNvPr id="22536" name="Obdélník 4"/>
          <p:cNvSpPr>
            <a:spLocks noChangeArrowheads="1"/>
          </p:cNvSpPr>
          <p:nvPr/>
        </p:nvSpPr>
        <p:spPr bwMode="auto">
          <a:xfrm>
            <a:off x="2738438" y="2286000"/>
            <a:ext cx="1143000" cy="71437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2537" name="TextovéPole 15"/>
          <p:cNvSpPr txBox="1">
            <a:spLocks noChangeArrowheads="1"/>
          </p:cNvSpPr>
          <p:nvPr/>
        </p:nvSpPr>
        <p:spPr bwMode="auto">
          <a:xfrm>
            <a:off x="2773363" y="2351088"/>
            <a:ext cx="10715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limit register</a:t>
            </a:r>
          </a:p>
        </p:txBody>
      </p:sp>
      <p:sp>
        <p:nvSpPr>
          <p:cNvPr id="22538" name="Elipsa 8"/>
          <p:cNvSpPr>
            <a:spLocks noChangeArrowheads="1"/>
          </p:cNvSpPr>
          <p:nvPr/>
        </p:nvSpPr>
        <p:spPr bwMode="auto">
          <a:xfrm>
            <a:off x="5156200" y="3714750"/>
            <a:ext cx="571500" cy="571500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2539" name="Obdélník 6"/>
          <p:cNvSpPr>
            <a:spLocks noChangeArrowheads="1"/>
          </p:cNvSpPr>
          <p:nvPr/>
        </p:nvSpPr>
        <p:spPr bwMode="auto">
          <a:xfrm>
            <a:off x="4870450" y="2286000"/>
            <a:ext cx="1143000" cy="71437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2540" name="TextovéPole 16"/>
          <p:cNvSpPr txBox="1">
            <a:spLocks noChangeArrowheads="1"/>
          </p:cNvSpPr>
          <p:nvPr/>
        </p:nvSpPr>
        <p:spPr bwMode="auto">
          <a:xfrm>
            <a:off x="4833938" y="2351088"/>
            <a:ext cx="12144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relocation register</a:t>
            </a:r>
          </a:p>
        </p:txBody>
      </p:sp>
      <p:sp>
        <p:nvSpPr>
          <p:cNvPr id="22541" name="TextovéPole 21"/>
          <p:cNvSpPr txBox="1">
            <a:spLocks noChangeArrowheads="1"/>
          </p:cNvSpPr>
          <p:nvPr/>
        </p:nvSpPr>
        <p:spPr bwMode="auto">
          <a:xfrm>
            <a:off x="7143750" y="3830638"/>
            <a:ext cx="12144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memory</a:t>
            </a:r>
          </a:p>
        </p:txBody>
      </p:sp>
      <p:sp>
        <p:nvSpPr>
          <p:cNvPr id="22542" name="TextovéPole 22"/>
          <p:cNvSpPr txBox="1">
            <a:spLocks noChangeArrowheads="1"/>
          </p:cNvSpPr>
          <p:nvPr/>
        </p:nvSpPr>
        <p:spPr bwMode="auto">
          <a:xfrm>
            <a:off x="5715000" y="3357563"/>
            <a:ext cx="12144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physical address</a:t>
            </a:r>
          </a:p>
        </p:txBody>
      </p:sp>
      <p:sp>
        <p:nvSpPr>
          <p:cNvPr id="22543" name="TextovéPole 23"/>
          <p:cNvSpPr txBox="1">
            <a:spLocks noChangeArrowheads="1"/>
          </p:cNvSpPr>
          <p:nvPr/>
        </p:nvSpPr>
        <p:spPr bwMode="auto">
          <a:xfrm>
            <a:off x="3714750" y="3571875"/>
            <a:ext cx="642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yes</a:t>
            </a:r>
          </a:p>
        </p:txBody>
      </p:sp>
      <p:sp>
        <p:nvSpPr>
          <p:cNvPr id="22544" name="TextovéPole 24"/>
          <p:cNvSpPr txBox="1">
            <a:spLocks noChangeArrowheads="1"/>
          </p:cNvSpPr>
          <p:nvPr/>
        </p:nvSpPr>
        <p:spPr bwMode="auto">
          <a:xfrm>
            <a:off x="3286125" y="4286250"/>
            <a:ext cx="5000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no</a:t>
            </a:r>
          </a:p>
        </p:txBody>
      </p:sp>
      <p:sp>
        <p:nvSpPr>
          <p:cNvPr id="22545" name="TextovéPole 25"/>
          <p:cNvSpPr txBox="1">
            <a:spLocks noChangeArrowheads="1"/>
          </p:cNvSpPr>
          <p:nvPr/>
        </p:nvSpPr>
        <p:spPr bwMode="auto">
          <a:xfrm>
            <a:off x="1785938" y="3357563"/>
            <a:ext cx="12144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logical address</a:t>
            </a:r>
          </a:p>
        </p:txBody>
      </p:sp>
      <p:cxnSp>
        <p:nvCxnSpPr>
          <p:cNvPr id="22546" name="Přímá spojovací šipka 27"/>
          <p:cNvCxnSpPr>
            <a:cxnSpLocks noChangeShapeType="1"/>
            <a:stCxn id="22534" idx="3"/>
            <a:endCxn id="22530" idx="1"/>
          </p:cNvCxnSpPr>
          <p:nvPr/>
        </p:nvCxnSpPr>
        <p:spPr bwMode="auto">
          <a:xfrm>
            <a:off x="1785938" y="4000500"/>
            <a:ext cx="987425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7" name="Přímá spojovací šipka 30"/>
          <p:cNvCxnSpPr>
            <a:cxnSpLocks noChangeShapeType="1"/>
            <a:stCxn id="22530" idx="3"/>
            <a:endCxn id="22538" idx="2"/>
          </p:cNvCxnSpPr>
          <p:nvPr/>
        </p:nvCxnSpPr>
        <p:spPr bwMode="auto">
          <a:xfrm>
            <a:off x="3844925" y="4000500"/>
            <a:ext cx="1311275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8" name="Přímá spojovací šipka 32"/>
          <p:cNvCxnSpPr>
            <a:cxnSpLocks noChangeShapeType="1"/>
            <a:stCxn id="22536" idx="2"/>
            <a:endCxn id="22530" idx="0"/>
          </p:cNvCxnSpPr>
          <p:nvPr/>
        </p:nvCxnSpPr>
        <p:spPr bwMode="auto">
          <a:xfrm rot="5400000">
            <a:off x="3005137" y="3303588"/>
            <a:ext cx="608013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9" name="Přímá spojovací šipka 34"/>
          <p:cNvCxnSpPr>
            <a:cxnSpLocks noChangeShapeType="1"/>
            <a:stCxn id="22539" idx="2"/>
            <a:endCxn id="22538" idx="0"/>
          </p:cNvCxnSpPr>
          <p:nvPr/>
        </p:nvCxnSpPr>
        <p:spPr bwMode="auto">
          <a:xfrm rot="5400000">
            <a:off x="5083175" y="3357563"/>
            <a:ext cx="715963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50" name="Přímá spojovací šipka 36"/>
          <p:cNvCxnSpPr>
            <a:cxnSpLocks noChangeShapeType="1"/>
            <a:stCxn id="22538" idx="6"/>
            <a:endCxn id="22533" idx="1"/>
          </p:cNvCxnSpPr>
          <p:nvPr/>
        </p:nvCxnSpPr>
        <p:spPr bwMode="auto">
          <a:xfrm>
            <a:off x="5727700" y="4000500"/>
            <a:ext cx="1273175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51" name="Přímá spojovací šipka 39"/>
          <p:cNvCxnSpPr>
            <a:cxnSpLocks noChangeShapeType="1"/>
          </p:cNvCxnSpPr>
          <p:nvPr/>
        </p:nvCxnSpPr>
        <p:spPr bwMode="auto">
          <a:xfrm rot="5400000">
            <a:off x="3001963" y="4699000"/>
            <a:ext cx="608012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52" name="TextovéPole 40"/>
          <p:cNvSpPr txBox="1">
            <a:spLocks noChangeArrowheads="1"/>
          </p:cNvSpPr>
          <p:nvPr/>
        </p:nvSpPr>
        <p:spPr bwMode="auto">
          <a:xfrm>
            <a:off x="1928813" y="5072063"/>
            <a:ext cx="27860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trap; addressing error</a:t>
            </a:r>
          </a:p>
        </p:txBody>
      </p:sp>
      <p:sp>
        <p:nvSpPr>
          <p:cNvPr id="22553" name="TextovéPole 23"/>
          <p:cNvSpPr txBox="1">
            <a:spLocks noChangeArrowheads="1"/>
          </p:cNvSpPr>
          <p:nvPr/>
        </p:nvSpPr>
        <p:spPr bwMode="auto">
          <a:xfrm>
            <a:off x="2981325" y="3829050"/>
            <a:ext cx="642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&lt;</a:t>
            </a:r>
          </a:p>
        </p:txBody>
      </p:sp>
      <p:sp>
        <p:nvSpPr>
          <p:cNvPr id="22554" name="TextovéPole 23"/>
          <p:cNvSpPr txBox="1">
            <a:spLocks noChangeArrowheads="1"/>
          </p:cNvSpPr>
          <p:nvPr/>
        </p:nvSpPr>
        <p:spPr bwMode="auto">
          <a:xfrm>
            <a:off x="5124450" y="3819525"/>
            <a:ext cx="642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8424862" cy="1873250"/>
          </a:xfrm>
        </p:spPr>
        <p:txBody>
          <a:bodyPr/>
          <a:lstStyle/>
          <a:p>
            <a:pPr marL="395288" eaLnBrk="1" hangingPunct="1"/>
            <a:r>
              <a:rPr lang="cs-CZ" smtClean="0"/>
              <a:t>Přidělování několika částí paměti</a:t>
            </a:r>
          </a:p>
          <a:p>
            <a:pPr marL="719138" lvl="1" eaLnBrk="1" hangingPunct="1"/>
            <a:r>
              <a:rPr lang="cs-CZ" i="1" smtClean="0"/>
              <a:t>díra</a:t>
            </a:r>
            <a:r>
              <a:rPr lang="cs-CZ" smtClean="0"/>
              <a:t> – blok dostupné paměti</a:t>
            </a:r>
          </a:p>
          <a:p>
            <a:pPr marL="1079500" lvl="2" eaLnBrk="1" hangingPunct="1"/>
            <a:r>
              <a:rPr lang="cs-CZ" smtClean="0"/>
              <a:t>Bloky jsou roztroušeny po FAP</a:t>
            </a:r>
          </a:p>
          <a:p>
            <a:pPr marL="719138" lvl="1" eaLnBrk="1" hangingPunct="1"/>
            <a:r>
              <a:rPr lang="cs-CZ" smtClean="0"/>
              <a:t>evidenci o přidělených a volných sekcí udržuje OS</a:t>
            </a:r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SOUVISLÉ OBLASTI</a:t>
            </a:r>
            <a:endParaRPr lang="cs-CZ" dirty="0"/>
          </a:p>
        </p:txBody>
      </p:sp>
      <p:sp>
        <p:nvSpPr>
          <p:cNvPr id="2355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1057275" y="3500438"/>
            <a:ext cx="1143000" cy="21336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58" name="Line 5"/>
          <p:cNvSpPr>
            <a:spLocks noChangeShapeType="1"/>
          </p:cNvSpPr>
          <p:nvPr/>
        </p:nvSpPr>
        <p:spPr bwMode="auto">
          <a:xfrm>
            <a:off x="1057275" y="3863975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59" name="Line 6"/>
          <p:cNvSpPr>
            <a:spLocks noChangeShapeType="1"/>
          </p:cNvSpPr>
          <p:nvPr/>
        </p:nvSpPr>
        <p:spPr bwMode="auto">
          <a:xfrm>
            <a:off x="1057275" y="4275138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60" name="Line 7"/>
          <p:cNvSpPr>
            <a:spLocks noChangeShapeType="1"/>
          </p:cNvSpPr>
          <p:nvPr/>
        </p:nvSpPr>
        <p:spPr bwMode="auto">
          <a:xfrm>
            <a:off x="1057275" y="52070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61" name="Text Box 8"/>
          <p:cNvSpPr txBox="1">
            <a:spLocks noChangeArrowheads="1"/>
          </p:cNvSpPr>
          <p:nvPr/>
        </p:nvSpPr>
        <p:spPr bwMode="auto">
          <a:xfrm>
            <a:off x="1408113" y="3500438"/>
            <a:ext cx="444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>
                <a:cs typeface="Arial" charset="0"/>
              </a:rPr>
              <a:t>OS</a:t>
            </a:r>
          </a:p>
        </p:txBody>
      </p:sp>
      <p:sp>
        <p:nvSpPr>
          <p:cNvPr id="23562" name="Text Box 9"/>
          <p:cNvSpPr txBox="1">
            <a:spLocks noChangeArrowheads="1"/>
          </p:cNvSpPr>
          <p:nvPr/>
        </p:nvSpPr>
        <p:spPr bwMode="auto">
          <a:xfrm>
            <a:off x="1095375" y="3895725"/>
            <a:ext cx="1066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>
                <a:cs typeface="Arial" charset="0"/>
              </a:rPr>
              <a:t>process 5</a:t>
            </a:r>
          </a:p>
        </p:txBody>
      </p:sp>
      <p:sp>
        <p:nvSpPr>
          <p:cNvPr id="23563" name="Text Box 10"/>
          <p:cNvSpPr txBox="1">
            <a:spLocks noChangeArrowheads="1"/>
          </p:cNvSpPr>
          <p:nvPr/>
        </p:nvSpPr>
        <p:spPr bwMode="auto">
          <a:xfrm>
            <a:off x="1095375" y="4572000"/>
            <a:ext cx="1066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>
                <a:cs typeface="Arial" charset="0"/>
              </a:rPr>
              <a:t>process 8</a:t>
            </a:r>
          </a:p>
        </p:txBody>
      </p:sp>
      <p:sp>
        <p:nvSpPr>
          <p:cNvPr id="23564" name="Text Box 11"/>
          <p:cNvSpPr txBox="1">
            <a:spLocks noChangeArrowheads="1"/>
          </p:cNvSpPr>
          <p:nvPr/>
        </p:nvSpPr>
        <p:spPr bwMode="auto">
          <a:xfrm>
            <a:off x="1071563" y="5257800"/>
            <a:ext cx="1143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400" b="1" dirty="0">
                <a:latin typeface="+mj-lt"/>
              </a:rPr>
              <a:t>process 2</a:t>
            </a:r>
          </a:p>
        </p:txBody>
      </p:sp>
      <p:sp>
        <p:nvSpPr>
          <p:cNvPr id="23565" name="Rectangle 12"/>
          <p:cNvSpPr>
            <a:spLocks noChangeArrowheads="1"/>
          </p:cNvSpPr>
          <p:nvPr/>
        </p:nvSpPr>
        <p:spPr bwMode="auto">
          <a:xfrm>
            <a:off x="2886075" y="3500438"/>
            <a:ext cx="1143000" cy="21336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66" name="Line 13"/>
          <p:cNvSpPr>
            <a:spLocks noChangeShapeType="1"/>
          </p:cNvSpPr>
          <p:nvPr/>
        </p:nvSpPr>
        <p:spPr bwMode="auto">
          <a:xfrm>
            <a:off x="2886075" y="3863975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67" name="Line 14"/>
          <p:cNvSpPr>
            <a:spLocks noChangeShapeType="1"/>
          </p:cNvSpPr>
          <p:nvPr/>
        </p:nvSpPr>
        <p:spPr bwMode="auto">
          <a:xfrm>
            <a:off x="2886075" y="4275138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68" name="Line 15"/>
          <p:cNvSpPr>
            <a:spLocks noChangeShapeType="1"/>
          </p:cNvSpPr>
          <p:nvPr/>
        </p:nvSpPr>
        <p:spPr bwMode="auto">
          <a:xfrm>
            <a:off x="2886075" y="52070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69" name="Text Box 16"/>
          <p:cNvSpPr txBox="1">
            <a:spLocks noChangeArrowheads="1"/>
          </p:cNvSpPr>
          <p:nvPr/>
        </p:nvSpPr>
        <p:spPr bwMode="auto">
          <a:xfrm>
            <a:off x="3236913" y="3500438"/>
            <a:ext cx="4413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>
                <a:cs typeface="Arial" charset="0"/>
              </a:rPr>
              <a:t>OS</a:t>
            </a:r>
          </a:p>
        </p:txBody>
      </p:sp>
      <p:sp>
        <p:nvSpPr>
          <p:cNvPr id="23570" name="Text Box 17"/>
          <p:cNvSpPr txBox="1">
            <a:spLocks noChangeArrowheads="1"/>
          </p:cNvSpPr>
          <p:nvPr/>
        </p:nvSpPr>
        <p:spPr bwMode="auto">
          <a:xfrm>
            <a:off x="2924175" y="3895725"/>
            <a:ext cx="1066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>
                <a:cs typeface="Arial" charset="0"/>
              </a:rPr>
              <a:t>process 5</a:t>
            </a:r>
          </a:p>
        </p:txBody>
      </p:sp>
      <p:sp>
        <p:nvSpPr>
          <p:cNvPr id="23571" name="Text Box 18"/>
          <p:cNvSpPr txBox="1">
            <a:spLocks noChangeArrowheads="1"/>
          </p:cNvSpPr>
          <p:nvPr/>
        </p:nvSpPr>
        <p:spPr bwMode="auto">
          <a:xfrm>
            <a:off x="2924175" y="5267325"/>
            <a:ext cx="1066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>
                <a:cs typeface="Arial" charset="0"/>
              </a:rPr>
              <a:t>process 2</a:t>
            </a:r>
          </a:p>
        </p:txBody>
      </p:sp>
      <p:sp>
        <p:nvSpPr>
          <p:cNvPr id="23572" name="Rectangle 19"/>
          <p:cNvSpPr>
            <a:spLocks noChangeArrowheads="1"/>
          </p:cNvSpPr>
          <p:nvPr/>
        </p:nvSpPr>
        <p:spPr bwMode="auto">
          <a:xfrm>
            <a:off x="4714875" y="3500438"/>
            <a:ext cx="1143000" cy="21336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73" name="Line 20"/>
          <p:cNvSpPr>
            <a:spLocks noChangeShapeType="1"/>
          </p:cNvSpPr>
          <p:nvPr/>
        </p:nvSpPr>
        <p:spPr bwMode="auto">
          <a:xfrm>
            <a:off x="4714875" y="3863975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74" name="Line 21"/>
          <p:cNvSpPr>
            <a:spLocks noChangeShapeType="1"/>
          </p:cNvSpPr>
          <p:nvPr/>
        </p:nvSpPr>
        <p:spPr bwMode="auto">
          <a:xfrm>
            <a:off x="4714875" y="4275138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75" name="Line 22"/>
          <p:cNvSpPr>
            <a:spLocks noChangeShapeType="1"/>
          </p:cNvSpPr>
          <p:nvPr/>
        </p:nvSpPr>
        <p:spPr bwMode="auto">
          <a:xfrm>
            <a:off x="4714875" y="52070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76" name="Text Box 23"/>
          <p:cNvSpPr txBox="1">
            <a:spLocks noChangeArrowheads="1"/>
          </p:cNvSpPr>
          <p:nvPr/>
        </p:nvSpPr>
        <p:spPr bwMode="auto">
          <a:xfrm>
            <a:off x="5065713" y="3500438"/>
            <a:ext cx="4413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>
                <a:cs typeface="Arial" charset="0"/>
              </a:rPr>
              <a:t>OS</a:t>
            </a:r>
          </a:p>
        </p:txBody>
      </p:sp>
      <p:sp>
        <p:nvSpPr>
          <p:cNvPr id="23577" name="Text Box 24"/>
          <p:cNvSpPr txBox="1">
            <a:spLocks noChangeArrowheads="1"/>
          </p:cNvSpPr>
          <p:nvPr/>
        </p:nvSpPr>
        <p:spPr bwMode="auto">
          <a:xfrm>
            <a:off x="4752975" y="3895725"/>
            <a:ext cx="1066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>
                <a:cs typeface="Arial" charset="0"/>
              </a:rPr>
              <a:t>process 5</a:t>
            </a:r>
          </a:p>
        </p:txBody>
      </p:sp>
      <p:sp>
        <p:nvSpPr>
          <p:cNvPr id="23578" name="Text Box 25"/>
          <p:cNvSpPr txBox="1">
            <a:spLocks noChangeArrowheads="1"/>
          </p:cNvSpPr>
          <p:nvPr/>
        </p:nvSpPr>
        <p:spPr bwMode="auto">
          <a:xfrm>
            <a:off x="4752975" y="5267325"/>
            <a:ext cx="1066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>
                <a:cs typeface="Arial" charset="0"/>
              </a:rPr>
              <a:t>process 2</a:t>
            </a:r>
          </a:p>
        </p:txBody>
      </p:sp>
      <p:sp>
        <p:nvSpPr>
          <p:cNvPr id="23579" name="Rectangle 26"/>
          <p:cNvSpPr>
            <a:spLocks noChangeArrowheads="1"/>
          </p:cNvSpPr>
          <p:nvPr/>
        </p:nvSpPr>
        <p:spPr bwMode="auto">
          <a:xfrm>
            <a:off x="6543675" y="3500438"/>
            <a:ext cx="1143000" cy="21336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80" name="Line 27"/>
          <p:cNvSpPr>
            <a:spLocks noChangeShapeType="1"/>
          </p:cNvSpPr>
          <p:nvPr/>
        </p:nvSpPr>
        <p:spPr bwMode="auto">
          <a:xfrm>
            <a:off x="6543675" y="3863975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81" name="Line 28"/>
          <p:cNvSpPr>
            <a:spLocks noChangeShapeType="1"/>
          </p:cNvSpPr>
          <p:nvPr/>
        </p:nvSpPr>
        <p:spPr bwMode="auto">
          <a:xfrm>
            <a:off x="6543675" y="4275138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82" name="Line 29"/>
          <p:cNvSpPr>
            <a:spLocks noChangeShapeType="1"/>
          </p:cNvSpPr>
          <p:nvPr/>
        </p:nvSpPr>
        <p:spPr bwMode="auto">
          <a:xfrm>
            <a:off x="6543675" y="52070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83" name="Text Box 30"/>
          <p:cNvSpPr txBox="1">
            <a:spLocks noChangeArrowheads="1"/>
          </p:cNvSpPr>
          <p:nvPr/>
        </p:nvSpPr>
        <p:spPr bwMode="auto">
          <a:xfrm>
            <a:off x="6894513" y="3500438"/>
            <a:ext cx="4413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>
                <a:cs typeface="Arial" charset="0"/>
              </a:rPr>
              <a:t>OS</a:t>
            </a:r>
          </a:p>
        </p:txBody>
      </p:sp>
      <p:sp>
        <p:nvSpPr>
          <p:cNvPr id="23584" name="Text Box 31"/>
          <p:cNvSpPr txBox="1">
            <a:spLocks noChangeArrowheads="1"/>
          </p:cNvSpPr>
          <p:nvPr/>
        </p:nvSpPr>
        <p:spPr bwMode="auto">
          <a:xfrm>
            <a:off x="6581775" y="3895725"/>
            <a:ext cx="1066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>
                <a:cs typeface="Arial" charset="0"/>
              </a:rPr>
              <a:t>process 5</a:t>
            </a:r>
          </a:p>
        </p:txBody>
      </p:sp>
      <p:sp>
        <p:nvSpPr>
          <p:cNvPr id="23585" name="Text Box 32"/>
          <p:cNvSpPr txBox="1">
            <a:spLocks noChangeArrowheads="1"/>
          </p:cNvSpPr>
          <p:nvPr/>
        </p:nvSpPr>
        <p:spPr bwMode="auto">
          <a:xfrm>
            <a:off x="6581775" y="4281488"/>
            <a:ext cx="1066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>
                <a:cs typeface="Arial" charset="0"/>
              </a:rPr>
              <a:t>process 9</a:t>
            </a:r>
          </a:p>
        </p:txBody>
      </p:sp>
      <p:sp>
        <p:nvSpPr>
          <p:cNvPr id="23586" name="Text Box 33"/>
          <p:cNvSpPr txBox="1">
            <a:spLocks noChangeArrowheads="1"/>
          </p:cNvSpPr>
          <p:nvPr/>
        </p:nvSpPr>
        <p:spPr bwMode="auto">
          <a:xfrm>
            <a:off x="6581775" y="5267325"/>
            <a:ext cx="1066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>
                <a:cs typeface="Arial" charset="0"/>
              </a:rPr>
              <a:t>process 2</a:t>
            </a:r>
          </a:p>
        </p:txBody>
      </p:sp>
      <p:sp>
        <p:nvSpPr>
          <p:cNvPr id="23587" name="Rectangle 34"/>
          <p:cNvSpPr>
            <a:spLocks noChangeArrowheads="1"/>
          </p:cNvSpPr>
          <p:nvPr/>
        </p:nvSpPr>
        <p:spPr bwMode="auto">
          <a:xfrm>
            <a:off x="2886075" y="4262438"/>
            <a:ext cx="1143000" cy="9906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88" name="Rectangle 35"/>
          <p:cNvSpPr>
            <a:spLocks noChangeArrowheads="1"/>
          </p:cNvSpPr>
          <p:nvPr/>
        </p:nvSpPr>
        <p:spPr bwMode="auto">
          <a:xfrm>
            <a:off x="4714875" y="4643438"/>
            <a:ext cx="1143000" cy="6096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89" name="Text Box 36"/>
          <p:cNvSpPr txBox="1">
            <a:spLocks noChangeArrowheads="1"/>
          </p:cNvSpPr>
          <p:nvPr/>
        </p:nvSpPr>
        <p:spPr bwMode="auto">
          <a:xfrm>
            <a:off x="4714875" y="4286250"/>
            <a:ext cx="1143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>
                <a:cs typeface="Arial" charset="0"/>
              </a:rPr>
              <a:t>process 9</a:t>
            </a:r>
          </a:p>
        </p:txBody>
      </p:sp>
      <p:sp>
        <p:nvSpPr>
          <p:cNvPr id="23590" name="Rectangle 37"/>
          <p:cNvSpPr>
            <a:spLocks noChangeArrowheads="1"/>
          </p:cNvSpPr>
          <p:nvPr/>
        </p:nvSpPr>
        <p:spPr bwMode="auto">
          <a:xfrm>
            <a:off x="6543675" y="4948238"/>
            <a:ext cx="1143000" cy="3048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91" name="Line 38"/>
          <p:cNvSpPr>
            <a:spLocks noChangeShapeType="1"/>
          </p:cNvSpPr>
          <p:nvPr/>
        </p:nvSpPr>
        <p:spPr bwMode="auto">
          <a:xfrm>
            <a:off x="6543675" y="4598988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92" name="Text Box 39"/>
          <p:cNvSpPr txBox="1">
            <a:spLocks noChangeArrowheads="1"/>
          </p:cNvSpPr>
          <p:nvPr/>
        </p:nvSpPr>
        <p:spPr bwMode="auto">
          <a:xfrm>
            <a:off x="6500813" y="4643438"/>
            <a:ext cx="12144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>
                <a:cs typeface="Arial" charset="0"/>
              </a:rPr>
              <a:t>process 10</a:t>
            </a:r>
          </a:p>
        </p:txBody>
      </p:sp>
      <p:sp>
        <p:nvSpPr>
          <p:cNvPr id="23593" name="AutoShape 40"/>
          <p:cNvSpPr>
            <a:spLocks noChangeArrowheads="1"/>
          </p:cNvSpPr>
          <p:nvPr/>
        </p:nvSpPr>
        <p:spPr bwMode="auto">
          <a:xfrm>
            <a:off x="2276475" y="4643438"/>
            <a:ext cx="533400" cy="2286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FFC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94" name="AutoShape 41"/>
          <p:cNvSpPr>
            <a:spLocks noChangeArrowheads="1"/>
          </p:cNvSpPr>
          <p:nvPr/>
        </p:nvSpPr>
        <p:spPr bwMode="auto">
          <a:xfrm>
            <a:off x="4105275" y="4643438"/>
            <a:ext cx="533400" cy="2286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FFC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95" name="AutoShape 42"/>
          <p:cNvSpPr>
            <a:spLocks noChangeArrowheads="1"/>
          </p:cNvSpPr>
          <p:nvPr/>
        </p:nvSpPr>
        <p:spPr bwMode="auto">
          <a:xfrm>
            <a:off x="5934075" y="4643438"/>
            <a:ext cx="533400" cy="2286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FFC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000" smtClean="0"/>
              <a:t>Kterou oblast délky n přidělit, když volná paměť je rozmístěna ve více souvislých nesousedních sekcích?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First-fit: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přiděluje se první dostatečně dlouhá volná oblast resp. její počátek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Best-fit: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přiděluje se nejmenší dostatečně dlouhá volná oblast resp. její počátek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generují se velmi malé (nejmenší) možné volné díry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Worst-fit: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přiděluje se největší dostatečně dlouhá volná oblast resp. její počátek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generují se největší možné volné díry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000" smtClean="0"/>
              <a:t>Z hlediska rychlosti a kvality využití paměti jsou First-fit a Best-fit jsou lepší techniky než technika Worst-fit</a:t>
            </a:r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PŘIDĚLOVÁNÍ PAMĚTI</a:t>
            </a:r>
            <a:endParaRPr lang="cs-CZ" dirty="0"/>
          </a:p>
        </p:txBody>
      </p:sp>
      <p:sp>
        <p:nvSpPr>
          <p:cNvPr id="2458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000" smtClean="0"/>
              <a:t>Vnější fragmentace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souhrn volné paměti je dostatečný, ale ne v dostatečné souvislé oblasti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000" smtClean="0"/>
              <a:t>vnitřní fragmentace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přidělená oblast paměti je větší než požadovaná velikost, tj. část přidělené paměti je nevyužitá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000" smtClean="0"/>
              <a:t>Snižování vnější fragmentace setřásáním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přesouvají se obsahy paměti s cílem vytvořit (jeden) velký volný blok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použitelné jen když je možná dynamická relokace (viz MMU)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provádí se v době běhu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problém I/O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800" smtClean="0"/>
              <a:t>s vyrovnávacími paměťmi plněnými z periférií autonomně nelze hýbat – umisťují se proto do prostoru OS</a:t>
            </a:r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PROBLÉM FRAGMENTACE</a:t>
            </a:r>
            <a:endParaRPr lang="cs-CZ" dirty="0"/>
          </a:p>
        </p:txBody>
      </p:sp>
      <p:sp>
        <p:nvSpPr>
          <p:cNvPr id="2560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mtClean="0"/>
              <a:t>Pro běh procesu je nutné, aby program, který </a:t>
            </a:r>
            <a:r>
              <a:rPr lang="en-US" smtClean="0"/>
              <a:t>je vyko</a:t>
            </a:r>
            <a:r>
              <a:rPr lang="cs-CZ" smtClean="0"/>
              <a:t>náván byl umístěn v operační paměti (hlavní paměti)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mtClean="0"/>
              <a:t>Z programu se stává proces (aktivní entita schopná spuštění na CPU) provedením celé řady kroků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naplnění tabulek, umístění do operační paměti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vázání adres instrukcí a dat na adresy operační paměti</a:t>
            </a:r>
          </a:p>
          <a:p>
            <a:pPr marL="719138" lvl="1" eaLnBrk="1" hangingPunct="1">
              <a:lnSpc>
                <a:spcPct val="90000"/>
              </a:lnSpc>
            </a:pPr>
            <a:endParaRPr lang="cs-CZ" smtClean="0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PRINCIPY, ZÁKLADY</a:t>
            </a:r>
            <a:endParaRPr lang="cs-CZ" dirty="0"/>
          </a:p>
        </p:txBody>
      </p:sp>
      <p:sp>
        <p:nvSpPr>
          <p:cNvPr id="922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LAP procesu nemusí být jedinou souvislou sekcí FAP, LAP se zobrazuje do (po částech volných) sekcí FAP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FAP se dělí na sekce zvané rámce (</a:t>
            </a:r>
            <a:r>
              <a:rPr lang="cs-CZ" sz="2000" dirty="0" err="1"/>
              <a:t>frames</a:t>
            </a:r>
            <a:r>
              <a:rPr lang="cs-CZ" sz="2000" dirty="0"/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pevná délka, </a:t>
            </a:r>
            <a:r>
              <a:rPr lang="cs-CZ" sz="2000" dirty="0" err="1"/>
              <a:t>délka</a:t>
            </a:r>
            <a:r>
              <a:rPr lang="cs-CZ" sz="2000" dirty="0"/>
              <a:t> v násobcích mocnin 2 (obvykle mezi 512 až 8192 bajty)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LAP se dělí na sekce zvané stránky (</a:t>
            </a:r>
            <a:r>
              <a:rPr lang="cs-CZ" sz="2000" dirty="0" err="1"/>
              <a:t>pages</a:t>
            </a:r>
            <a:r>
              <a:rPr lang="cs-CZ" sz="2000" dirty="0"/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pevná délka, shodná s délkou rámců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Udržujeme seznam volných rámců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Program délky </a:t>
            </a:r>
            <a:r>
              <a:rPr lang="cs-CZ" sz="2000" i="1" dirty="0"/>
              <a:t>n</a:t>
            </a:r>
            <a:r>
              <a:rPr lang="cs-CZ" sz="2000" dirty="0"/>
              <a:t> stránek se umístí (zavede) do </a:t>
            </a:r>
            <a:r>
              <a:rPr lang="cs-CZ" sz="2000" b="1" dirty="0"/>
              <a:t>n</a:t>
            </a:r>
            <a:r>
              <a:rPr lang="cs-CZ" sz="2000" dirty="0"/>
              <a:t> rámců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Překlad logická adresa </a:t>
            </a:r>
            <a:r>
              <a:rPr lang="cs-CZ" sz="2000" dirty="0">
                <a:cs typeface="Arial" charset="0"/>
              </a:rPr>
              <a:t>→ fyzická adresa − pomocí překladové tabulky nastavované OS a interpretované MMU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>
                <a:cs typeface="Arial" charset="0"/>
              </a:rPr>
              <a:t>V</a:t>
            </a:r>
            <a:r>
              <a:rPr lang="en-US" sz="2000" dirty="0">
                <a:cs typeface="Arial" charset="0"/>
              </a:rPr>
              <a:t>z</a:t>
            </a:r>
            <a:r>
              <a:rPr lang="cs-CZ" sz="2000" dirty="0" err="1">
                <a:cs typeface="Arial" charset="0"/>
              </a:rPr>
              <a:t>niká</a:t>
            </a:r>
            <a:r>
              <a:rPr lang="cs-CZ" sz="2000" dirty="0">
                <a:cs typeface="Arial" charset="0"/>
              </a:rPr>
              <a:t> vnitřní fragmentace, neboť paměť je procesu přidělována v násobcích velikosti rámce</a:t>
            </a:r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STRÁNKOVÁNÍ</a:t>
            </a:r>
            <a:endParaRPr lang="cs-CZ" dirty="0"/>
          </a:p>
        </p:txBody>
      </p:sp>
      <p:sp>
        <p:nvSpPr>
          <p:cNvPr id="2662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8424862" cy="3302000"/>
          </a:xfrm>
        </p:spPr>
        <p:txBody>
          <a:bodyPr/>
          <a:lstStyle/>
          <a:p>
            <a:pPr marL="395288" eaLnBrk="1" hangingPunct="1"/>
            <a:r>
              <a:rPr lang="cs-CZ" smtClean="0"/>
              <a:t>Logická adresa (generovaná CPU) se dělí</a:t>
            </a:r>
          </a:p>
          <a:p>
            <a:pPr marL="719138" lvl="1" eaLnBrk="1" hangingPunct="1"/>
            <a:r>
              <a:rPr lang="cs-CZ" smtClean="0"/>
              <a:t>číslo stránky, p</a:t>
            </a:r>
          </a:p>
          <a:p>
            <a:pPr marL="1079500" lvl="2" eaLnBrk="1" hangingPunct="1"/>
            <a:r>
              <a:rPr lang="cs-CZ" smtClean="0"/>
              <a:t>index do tabulky stránek</a:t>
            </a:r>
          </a:p>
          <a:p>
            <a:pPr marL="1079500" lvl="2" eaLnBrk="1" hangingPunct="1"/>
            <a:r>
              <a:rPr lang="cs-CZ" smtClean="0"/>
              <a:t>index bázové adresy rámce přiděleného stránce, které patří logická adresa</a:t>
            </a:r>
          </a:p>
          <a:p>
            <a:pPr marL="719138" lvl="1" eaLnBrk="1" hangingPunct="1"/>
            <a:r>
              <a:rPr lang="cs-CZ" smtClean="0"/>
              <a:t>offset ve stránce, d</a:t>
            </a:r>
          </a:p>
          <a:p>
            <a:pPr marL="1079500" lvl="2" eaLnBrk="1" hangingPunct="1"/>
            <a:r>
              <a:rPr lang="cs-CZ" smtClean="0"/>
              <a:t>přičítáme k začátku stránky/rámce</a:t>
            </a:r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DYNAMICKÝ PŘEKLAD ADRES</a:t>
            </a:r>
            <a:endParaRPr lang="cs-CZ" dirty="0"/>
          </a:p>
        </p:txBody>
      </p:sp>
      <p:sp>
        <p:nvSpPr>
          <p:cNvPr id="2765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27653" name="Rectangle 9"/>
          <p:cNvSpPr>
            <a:spLocks noChangeArrowheads="1"/>
          </p:cNvSpPr>
          <p:nvPr/>
        </p:nvSpPr>
        <p:spPr bwMode="auto">
          <a:xfrm>
            <a:off x="1628775" y="4572000"/>
            <a:ext cx="1800225" cy="503238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7654" name="Rectangle 4"/>
          <p:cNvSpPr>
            <a:spLocks noChangeArrowheads="1"/>
          </p:cNvSpPr>
          <p:nvPr/>
        </p:nvSpPr>
        <p:spPr bwMode="auto">
          <a:xfrm>
            <a:off x="3429000" y="4572000"/>
            <a:ext cx="2305050" cy="503238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7655" name="Line 5"/>
          <p:cNvSpPr>
            <a:spLocks noChangeShapeType="1"/>
          </p:cNvSpPr>
          <p:nvPr/>
        </p:nvSpPr>
        <p:spPr bwMode="auto">
          <a:xfrm>
            <a:off x="3429000" y="457200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56" name="Text Box 7"/>
          <p:cNvSpPr txBox="1">
            <a:spLocks noChangeArrowheads="1"/>
          </p:cNvSpPr>
          <p:nvPr/>
        </p:nvSpPr>
        <p:spPr bwMode="auto">
          <a:xfrm>
            <a:off x="2071688" y="4654550"/>
            <a:ext cx="914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600" b="1"/>
              <a:t>stránka</a:t>
            </a:r>
          </a:p>
        </p:txBody>
      </p:sp>
      <p:sp>
        <p:nvSpPr>
          <p:cNvPr id="27657" name="Text Box 8"/>
          <p:cNvSpPr txBox="1">
            <a:spLocks noChangeArrowheads="1"/>
          </p:cNvSpPr>
          <p:nvPr/>
        </p:nvSpPr>
        <p:spPr bwMode="auto">
          <a:xfrm>
            <a:off x="4210050" y="4654550"/>
            <a:ext cx="7429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600" b="1"/>
              <a:t>offset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 STRÁNKOVÁNÍ</a:t>
            </a:r>
            <a:endParaRPr lang="cs-CZ" dirty="0"/>
          </a:p>
        </p:txBody>
      </p:sp>
      <p:sp>
        <p:nvSpPr>
          <p:cNvPr id="2867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28676" name="Obdélník 4"/>
          <p:cNvSpPr>
            <a:spLocks noChangeArrowheads="1"/>
          </p:cNvSpPr>
          <p:nvPr/>
        </p:nvSpPr>
        <p:spPr bwMode="auto">
          <a:xfrm>
            <a:off x="1143000" y="2678113"/>
            <a:ext cx="928688" cy="1144587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8677" name="Obdélník 5"/>
          <p:cNvSpPr>
            <a:spLocks noChangeArrowheads="1"/>
          </p:cNvSpPr>
          <p:nvPr/>
        </p:nvSpPr>
        <p:spPr bwMode="auto">
          <a:xfrm>
            <a:off x="2643188" y="3071813"/>
            <a:ext cx="928687" cy="357187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8678" name="Obdélník 6"/>
          <p:cNvSpPr>
            <a:spLocks noChangeArrowheads="1"/>
          </p:cNvSpPr>
          <p:nvPr/>
        </p:nvSpPr>
        <p:spPr bwMode="auto">
          <a:xfrm>
            <a:off x="4643438" y="3071813"/>
            <a:ext cx="928687" cy="357187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8679" name="Obdélník 7"/>
          <p:cNvSpPr>
            <a:spLocks noChangeArrowheads="1"/>
          </p:cNvSpPr>
          <p:nvPr/>
        </p:nvSpPr>
        <p:spPr bwMode="auto">
          <a:xfrm>
            <a:off x="3571875" y="4000500"/>
            <a:ext cx="1143000" cy="178593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8680" name="Obdélník 8"/>
          <p:cNvSpPr>
            <a:spLocks noChangeArrowheads="1"/>
          </p:cNvSpPr>
          <p:nvPr/>
        </p:nvSpPr>
        <p:spPr bwMode="auto">
          <a:xfrm>
            <a:off x="6000750" y="1357313"/>
            <a:ext cx="1571625" cy="3786187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8681" name="TextovéPole 9"/>
          <p:cNvSpPr txBox="1">
            <a:spLocks noChangeArrowheads="1"/>
          </p:cNvSpPr>
          <p:nvPr/>
        </p:nvSpPr>
        <p:spPr bwMode="auto">
          <a:xfrm>
            <a:off x="1320800" y="3097213"/>
            <a:ext cx="5715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CPU</a:t>
            </a:r>
          </a:p>
        </p:txBody>
      </p:sp>
      <p:sp>
        <p:nvSpPr>
          <p:cNvPr id="28682" name="TextovéPole 10"/>
          <p:cNvSpPr txBox="1">
            <a:spLocks noChangeArrowheads="1"/>
          </p:cNvSpPr>
          <p:nvPr/>
        </p:nvSpPr>
        <p:spPr bwMode="auto">
          <a:xfrm>
            <a:off x="2714625" y="3097213"/>
            <a:ext cx="357188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p</a:t>
            </a:r>
          </a:p>
        </p:txBody>
      </p:sp>
      <p:sp>
        <p:nvSpPr>
          <p:cNvPr id="28683" name="TextovéPole 11"/>
          <p:cNvSpPr txBox="1">
            <a:spLocks noChangeArrowheads="1"/>
          </p:cNvSpPr>
          <p:nvPr/>
        </p:nvSpPr>
        <p:spPr bwMode="auto">
          <a:xfrm>
            <a:off x="3143250" y="3097213"/>
            <a:ext cx="357188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d</a:t>
            </a:r>
          </a:p>
        </p:txBody>
      </p:sp>
      <p:cxnSp>
        <p:nvCxnSpPr>
          <p:cNvPr id="28684" name="Přímá spojovací čára 13"/>
          <p:cNvCxnSpPr>
            <a:cxnSpLocks noChangeShapeType="1"/>
            <a:stCxn id="28677" idx="0"/>
            <a:endCxn id="28677" idx="2"/>
          </p:cNvCxnSpPr>
          <p:nvPr/>
        </p:nvCxnSpPr>
        <p:spPr bwMode="auto">
          <a:xfrm rot="16200000" flipH="1">
            <a:off x="2928144" y="3250407"/>
            <a:ext cx="358775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685" name="TextovéPole 14"/>
          <p:cNvSpPr txBox="1">
            <a:spLocks noChangeArrowheads="1"/>
          </p:cNvSpPr>
          <p:nvPr/>
        </p:nvSpPr>
        <p:spPr bwMode="auto">
          <a:xfrm>
            <a:off x="4714875" y="3097213"/>
            <a:ext cx="357188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f</a:t>
            </a:r>
          </a:p>
        </p:txBody>
      </p:sp>
      <p:sp>
        <p:nvSpPr>
          <p:cNvPr id="28686" name="TextovéPole 15"/>
          <p:cNvSpPr txBox="1">
            <a:spLocks noChangeArrowheads="1"/>
          </p:cNvSpPr>
          <p:nvPr/>
        </p:nvSpPr>
        <p:spPr bwMode="auto">
          <a:xfrm>
            <a:off x="5143500" y="3097213"/>
            <a:ext cx="357188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d</a:t>
            </a:r>
          </a:p>
        </p:txBody>
      </p:sp>
      <p:cxnSp>
        <p:nvCxnSpPr>
          <p:cNvPr id="28687" name="Přímá spojovací čára 18"/>
          <p:cNvCxnSpPr>
            <a:cxnSpLocks noChangeShapeType="1"/>
            <a:stCxn id="28678" idx="0"/>
            <a:endCxn id="28678" idx="2"/>
          </p:cNvCxnSpPr>
          <p:nvPr/>
        </p:nvCxnSpPr>
        <p:spPr bwMode="auto">
          <a:xfrm rot="16200000" flipH="1">
            <a:off x="4928394" y="3250407"/>
            <a:ext cx="358775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88" name="Přímá spojovací šipka 20"/>
          <p:cNvCxnSpPr>
            <a:cxnSpLocks noChangeShapeType="1"/>
            <a:stCxn id="28676" idx="3"/>
            <a:endCxn id="28677" idx="1"/>
          </p:cNvCxnSpPr>
          <p:nvPr/>
        </p:nvCxnSpPr>
        <p:spPr bwMode="auto">
          <a:xfrm>
            <a:off x="2071688" y="3249613"/>
            <a:ext cx="571500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89" name="Přímá spojovací šipka 22"/>
          <p:cNvCxnSpPr>
            <a:cxnSpLocks noChangeShapeType="1"/>
            <a:stCxn id="28678" idx="3"/>
            <a:endCxn id="28680" idx="1"/>
          </p:cNvCxnSpPr>
          <p:nvPr/>
        </p:nvCxnSpPr>
        <p:spPr bwMode="auto">
          <a:xfrm>
            <a:off x="5572125" y="3249613"/>
            <a:ext cx="428625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90" name="Tvar 24"/>
          <p:cNvCxnSpPr>
            <a:cxnSpLocks noChangeShapeType="1"/>
          </p:cNvCxnSpPr>
          <p:nvPr/>
        </p:nvCxnSpPr>
        <p:spPr bwMode="auto">
          <a:xfrm rot="16200000" flipH="1">
            <a:off x="2487613" y="3852863"/>
            <a:ext cx="1490662" cy="677862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91" name="Tvar 28"/>
          <p:cNvCxnSpPr>
            <a:cxnSpLocks noChangeShapeType="1"/>
          </p:cNvCxnSpPr>
          <p:nvPr/>
        </p:nvCxnSpPr>
        <p:spPr bwMode="auto">
          <a:xfrm flipV="1">
            <a:off x="4714875" y="3429000"/>
            <a:ext cx="179388" cy="1489075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92" name="Pravoúhlá spojovací čára 32"/>
          <p:cNvCxnSpPr>
            <a:cxnSpLocks noChangeShapeType="1"/>
          </p:cNvCxnSpPr>
          <p:nvPr/>
        </p:nvCxnSpPr>
        <p:spPr bwMode="auto">
          <a:xfrm rot="5400000" flipH="1" flipV="1">
            <a:off x="4285456" y="2072482"/>
            <a:ext cx="1587" cy="2000250"/>
          </a:xfrm>
          <a:prstGeom prst="bentConnector3">
            <a:avLst>
              <a:gd name="adj1" fmla="val 14395468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693" name="TextovéPole 33"/>
          <p:cNvSpPr txBox="1">
            <a:spLocks noChangeArrowheads="1"/>
          </p:cNvSpPr>
          <p:nvPr/>
        </p:nvSpPr>
        <p:spPr bwMode="auto">
          <a:xfrm>
            <a:off x="3000375" y="4275138"/>
            <a:ext cx="3571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</a:t>
            </a:r>
          </a:p>
        </p:txBody>
      </p:sp>
      <p:sp>
        <p:nvSpPr>
          <p:cNvPr id="28694" name="Levá složená závorka 34"/>
          <p:cNvSpPr>
            <a:spLocks/>
          </p:cNvSpPr>
          <p:nvPr/>
        </p:nvSpPr>
        <p:spPr bwMode="auto">
          <a:xfrm>
            <a:off x="3357563" y="4000500"/>
            <a:ext cx="142875" cy="857250"/>
          </a:xfrm>
          <a:prstGeom prst="leftBrace">
            <a:avLst>
              <a:gd name="adj1" fmla="val 8333"/>
              <a:gd name="adj2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8695" name="TextovéPole 35"/>
          <p:cNvSpPr txBox="1">
            <a:spLocks noChangeArrowheads="1"/>
          </p:cNvSpPr>
          <p:nvPr/>
        </p:nvSpPr>
        <p:spPr bwMode="auto">
          <a:xfrm>
            <a:off x="2786063" y="2214563"/>
            <a:ext cx="1000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logical adresses</a:t>
            </a:r>
          </a:p>
        </p:txBody>
      </p:sp>
      <p:sp>
        <p:nvSpPr>
          <p:cNvPr id="28696" name="TextovéPole 36"/>
          <p:cNvSpPr txBox="1">
            <a:spLocks noChangeArrowheads="1"/>
          </p:cNvSpPr>
          <p:nvPr/>
        </p:nvSpPr>
        <p:spPr bwMode="auto">
          <a:xfrm>
            <a:off x="4786313" y="2214563"/>
            <a:ext cx="1000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physical adresses</a:t>
            </a:r>
          </a:p>
        </p:txBody>
      </p:sp>
      <p:sp>
        <p:nvSpPr>
          <p:cNvPr id="28697" name="TextovéPole 37"/>
          <p:cNvSpPr txBox="1">
            <a:spLocks noChangeArrowheads="1"/>
          </p:cNvSpPr>
          <p:nvPr/>
        </p:nvSpPr>
        <p:spPr bwMode="auto">
          <a:xfrm>
            <a:off x="3963988" y="4740275"/>
            <a:ext cx="3571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f</a:t>
            </a:r>
          </a:p>
        </p:txBody>
      </p:sp>
      <p:cxnSp>
        <p:nvCxnSpPr>
          <p:cNvPr id="28698" name="Přímá spojovací čára 39"/>
          <p:cNvCxnSpPr>
            <a:cxnSpLocks noChangeShapeType="1"/>
          </p:cNvCxnSpPr>
          <p:nvPr/>
        </p:nvCxnSpPr>
        <p:spPr bwMode="auto">
          <a:xfrm>
            <a:off x="3571875" y="4714875"/>
            <a:ext cx="1143000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99" name="Přímá spojovací čára 40"/>
          <p:cNvCxnSpPr>
            <a:cxnSpLocks noChangeShapeType="1"/>
          </p:cNvCxnSpPr>
          <p:nvPr/>
        </p:nvCxnSpPr>
        <p:spPr bwMode="auto">
          <a:xfrm>
            <a:off x="3571875" y="5072063"/>
            <a:ext cx="1143000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00" name="Přímá spojovací čára 41"/>
          <p:cNvCxnSpPr>
            <a:cxnSpLocks noChangeShapeType="1"/>
          </p:cNvCxnSpPr>
          <p:nvPr/>
        </p:nvCxnSpPr>
        <p:spPr bwMode="auto">
          <a:xfrm>
            <a:off x="3714750" y="4429125"/>
            <a:ext cx="900113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01" name="Přímá spojovací čára 42"/>
          <p:cNvCxnSpPr>
            <a:cxnSpLocks noChangeShapeType="1"/>
          </p:cNvCxnSpPr>
          <p:nvPr/>
        </p:nvCxnSpPr>
        <p:spPr bwMode="auto">
          <a:xfrm>
            <a:off x="3714750" y="4143375"/>
            <a:ext cx="900113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02" name="Přímá spojovací čára 43"/>
          <p:cNvCxnSpPr>
            <a:cxnSpLocks noChangeShapeType="1"/>
          </p:cNvCxnSpPr>
          <p:nvPr/>
        </p:nvCxnSpPr>
        <p:spPr bwMode="auto">
          <a:xfrm>
            <a:off x="3714750" y="5357813"/>
            <a:ext cx="900113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03" name="Přímá spojovací čára 44"/>
          <p:cNvCxnSpPr>
            <a:cxnSpLocks noChangeShapeType="1"/>
          </p:cNvCxnSpPr>
          <p:nvPr/>
        </p:nvCxnSpPr>
        <p:spPr bwMode="auto">
          <a:xfrm>
            <a:off x="3714750" y="5643563"/>
            <a:ext cx="900113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704" name="TextovéPole 45"/>
          <p:cNvSpPr txBox="1">
            <a:spLocks noChangeArrowheads="1"/>
          </p:cNvSpPr>
          <p:nvPr/>
        </p:nvSpPr>
        <p:spPr bwMode="auto">
          <a:xfrm>
            <a:off x="3606800" y="5857875"/>
            <a:ext cx="1073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page table</a:t>
            </a:r>
          </a:p>
        </p:txBody>
      </p:sp>
      <p:sp>
        <p:nvSpPr>
          <p:cNvPr id="28705" name="TextovéPole 48"/>
          <p:cNvSpPr txBox="1">
            <a:spLocks noChangeArrowheads="1"/>
          </p:cNvSpPr>
          <p:nvPr/>
        </p:nvSpPr>
        <p:spPr bwMode="auto">
          <a:xfrm>
            <a:off x="6251575" y="5214938"/>
            <a:ext cx="10715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physical memory</a:t>
            </a:r>
          </a:p>
        </p:txBody>
      </p:sp>
      <p:sp>
        <p:nvSpPr>
          <p:cNvPr id="28706" name="TextovéPole 49"/>
          <p:cNvSpPr txBox="1">
            <a:spLocks noChangeArrowheads="1"/>
          </p:cNvSpPr>
          <p:nvPr/>
        </p:nvSpPr>
        <p:spPr bwMode="auto">
          <a:xfrm>
            <a:off x="7929563" y="1668463"/>
            <a:ext cx="357187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f</a:t>
            </a:r>
          </a:p>
        </p:txBody>
      </p:sp>
      <p:cxnSp>
        <p:nvCxnSpPr>
          <p:cNvPr id="28707" name="Přímá spojovací čára 51"/>
          <p:cNvCxnSpPr>
            <a:cxnSpLocks noChangeShapeType="1"/>
          </p:cNvCxnSpPr>
          <p:nvPr/>
        </p:nvCxnSpPr>
        <p:spPr bwMode="auto">
          <a:xfrm rot="10800000" flipH="1">
            <a:off x="6000750" y="2286000"/>
            <a:ext cx="157162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08" name="Přímá spojovací čára 55"/>
          <p:cNvCxnSpPr>
            <a:cxnSpLocks noChangeShapeType="1"/>
          </p:cNvCxnSpPr>
          <p:nvPr/>
        </p:nvCxnSpPr>
        <p:spPr bwMode="auto">
          <a:xfrm rot="10800000" flipH="1">
            <a:off x="6000750" y="2714625"/>
            <a:ext cx="157162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709" name="TextovéPole 56"/>
          <p:cNvSpPr txBox="1">
            <a:spLocks noChangeArrowheads="1"/>
          </p:cNvSpPr>
          <p:nvPr/>
        </p:nvSpPr>
        <p:spPr bwMode="auto">
          <a:xfrm>
            <a:off x="6072188" y="2347913"/>
            <a:ext cx="142875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f0000 … 0000</a:t>
            </a:r>
          </a:p>
        </p:txBody>
      </p:sp>
      <p:cxnSp>
        <p:nvCxnSpPr>
          <p:cNvPr id="28710" name="Přímá spojovací čára 60"/>
          <p:cNvCxnSpPr>
            <a:cxnSpLocks noChangeShapeType="1"/>
          </p:cNvCxnSpPr>
          <p:nvPr/>
        </p:nvCxnSpPr>
        <p:spPr bwMode="auto">
          <a:xfrm rot="10800000" flipH="1">
            <a:off x="6000750" y="3786188"/>
            <a:ext cx="1571625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11" name="Přímá spojovací čára 61"/>
          <p:cNvCxnSpPr>
            <a:cxnSpLocks noChangeShapeType="1"/>
          </p:cNvCxnSpPr>
          <p:nvPr/>
        </p:nvCxnSpPr>
        <p:spPr bwMode="auto">
          <a:xfrm rot="10800000" flipH="1">
            <a:off x="6000750" y="4214813"/>
            <a:ext cx="1571625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712" name="TextovéPole 62"/>
          <p:cNvSpPr txBox="1">
            <a:spLocks noChangeArrowheads="1"/>
          </p:cNvSpPr>
          <p:nvPr/>
        </p:nvSpPr>
        <p:spPr bwMode="auto">
          <a:xfrm>
            <a:off x="6072188" y="3848100"/>
            <a:ext cx="142875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f1111 … 1111</a:t>
            </a:r>
          </a:p>
        </p:txBody>
      </p:sp>
      <p:sp>
        <p:nvSpPr>
          <p:cNvPr id="28713" name="Pravá složená závorka 63"/>
          <p:cNvSpPr>
            <a:spLocks/>
          </p:cNvSpPr>
          <p:nvPr/>
        </p:nvSpPr>
        <p:spPr bwMode="auto">
          <a:xfrm>
            <a:off x="7715250" y="1357313"/>
            <a:ext cx="214313" cy="928687"/>
          </a:xfrm>
          <a:prstGeom prst="rightBrace">
            <a:avLst>
              <a:gd name="adj1" fmla="val 8326"/>
              <a:gd name="adj2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 STRÁNKOVÁNÍ (2)</a:t>
            </a:r>
            <a:endParaRPr lang="cs-CZ" dirty="0"/>
          </a:p>
        </p:txBody>
      </p:sp>
      <p:sp>
        <p:nvSpPr>
          <p:cNvPr id="2969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643063" y="2643188"/>
          <a:ext cx="647700" cy="1097176"/>
        </p:xfrm>
        <a:graphic>
          <a:graphicData uri="http://schemas.openxmlformats.org/drawingml/2006/table">
            <a:tbl>
              <a:tblPr/>
              <a:tblGrid>
                <a:gridCol w="323850"/>
                <a:gridCol w="323850"/>
              </a:tblGrid>
              <a:tr h="27424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699" marR="45699" marT="45707" marB="45707" anchor="b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1" marR="9521" marT="952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7424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699" marR="45699" marT="45707" marB="45707" anchor="b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1" marR="9521" marT="952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7424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699" marR="45699" marT="45707" marB="45707" anchor="b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1" marR="9521" marT="952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7424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699" marR="45699" marT="45707" marB="45707" anchor="b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1" marR="9521" marT="952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2643188" y="1714500"/>
          <a:ext cx="1285876" cy="3714752"/>
        </p:xfrm>
        <a:graphic>
          <a:graphicData uri="http://schemas.openxmlformats.org/drawingml/2006/table">
            <a:tbl>
              <a:tblPr/>
              <a:tblGrid>
                <a:gridCol w="642938"/>
                <a:gridCol w="642938"/>
              </a:tblGrid>
              <a:tr h="464344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64344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page</a:t>
                      </a:r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64344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64344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page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64344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page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64344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64344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64344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page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29744" name="TextovéPole 7"/>
          <p:cNvSpPr txBox="1">
            <a:spLocks noChangeArrowheads="1"/>
          </p:cNvSpPr>
          <p:nvPr/>
        </p:nvSpPr>
        <p:spPr bwMode="auto">
          <a:xfrm>
            <a:off x="2649538" y="1143000"/>
            <a:ext cx="8572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400"/>
              <a:t>frame number</a:t>
            </a:r>
          </a:p>
        </p:txBody>
      </p:sp>
      <p:sp>
        <p:nvSpPr>
          <p:cNvPr id="29745" name="TextovéPole 8"/>
          <p:cNvSpPr txBox="1">
            <a:spLocks noChangeArrowheads="1"/>
          </p:cNvSpPr>
          <p:nvPr/>
        </p:nvSpPr>
        <p:spPr bwMode="auto">
          <a:xfrm>
            <a:off x="3106738" y="5572125"/>
            <a:ext cx="1000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physical memory</a:t>
            </a:r>
          </a:p>
        </p:txBody>
      </p:sp>
      <p:sp>
        <p:nvSpPr>
          <p:cNvPr id="29746" name="TextovéPole 9"/>
          <p:cNvSpPr txBox="1">
            <a:spLocks noChangeArrowheads="1"/>
          </p:cNvSpPr>
          <p:nvPr/>
        </p:nvSpPr>
        <p:spPr bwMode="auto">
          <a:xfrm>
            <a:off x="1571625" y="3786188"/>
            <a:ext cx="10715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page table</a:t>
            </a:r>
          </a:p>
        </p:txBody>
      </p:sp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357188" y="2643188"/>
          <a:ext cx="792162" cy="1152524"/>
        </p:xfrm>
        <a:graphic>
          <a:graphicData uri="http://schemas.openxmlformats.org/drawingml/2006/table">
            <a:tbl>
              <a:tblPr/>
              <a:tblGrid>
                <a:gridCol w="792162"/>
              </a:tblGrid>
              <a:tr h="28813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page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7" marR="9527" marT="9529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8813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page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7" marR="9527" marT="9529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8813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page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7" marR="9527" marT="9529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8813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page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7" marR="9527" marT="9529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29759" name="TextovéPole 12"/>
          <p:cNvSpPr txBox="1">
            <a:spLocks noChangeArrowheads="1"/>
          </p:cNvSpPr>
          <p:nvPr/>
        </p:nvSpPr>
        <p:spPr bwMode="auto">
          <a:xfrm>
            <a:off x="252413" y="3857625"/>
            <a:ext cx="1000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logical memory</a:t>
            </a:r>
          </a:p>
        </p:txBody>
      </p:sp>
      <p:graphicFrame>
        <p:nvGraphicFramePr>
          <p:cNvPr id="14" name="Tabulka 13"/>
          <p:cNvGraphicFramePr>
            <a:graphicFrameLocks noGrp="1"/>
          </p:cNvGraphicFramePr>
          <p:nvPr/>
        </p:nvGraphicFramePr>
        <p:xfrm>
          <a:off x="6072188" y="2357438"/>
          <a:ext cx="647700" cy="1097176"/>
        </p:xfrm>
        <a:graphic>
          <a:graphicData uri="http://schemas.openxmlformats.org/drawingml/2006/table">
            <a:tbl>
              <a:tblPr/>
              <a:tblGrid>
                <a:gridCol w="323850"/>
                <a:gridCol w="323850"/>
              </a:tblGrid>
              <a:tr h="27424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699" marR="45699" marT="45707" marB="45707" anchor="b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1" marR="9521" marT="952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7424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699" marR="45699" marT="45707" marB="45707" anchor="b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1" marR="9521" marT="952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7424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699" marR="45699" marT="45707" marB="45707" anchor="b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1" marR="9521" marT="952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7424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699" marR="45699" marT="45707" marB="45707" anchor="b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1" marR="9521" marT="952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ulka 14"/>
          <p:cNvGraphicFramePr>
            <a:graphicFrameLocks noGrp="1"/>
          </p:cNvGraphicFramePr>
          <p:nvPr/>
        </p:nvGraphicFramePr>
        <p:xfrm>
          <a:off x="7429500" y="1143000"/>
          <a:ext cx="1285876" cy="5319080"/>
        </p:xfrm>
        <a:graphic>
          <a:graphicData uri="http://schemas.openxmlformats.org/drawingml/2006/table">
            <a:tbl>
              <a:tblPr/>
              <a:tblGrid>
                <a:gridCol w="642938"/>
                <a:gridCol w="642938"/>
              </a:tblGrid>
              <a:tr h="64968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64968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j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64968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64968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64968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64968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64968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64968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29804" name="TextovéPole 15"/>
          <p:cNvSpPr txBox="1">
            <a:spLocks noChangeArrowheads="1"/>
          </p:cNvSpPr>
          <p:nvPr/>
        </p:nvSpPr>
        <p:spPr bwMode="auto">
          <a:xfrm>
            <a:off x="6000750" y="3500438"/>
            <a:ext cx="10715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page table</a:t>
            </a:r>
          </a:p>
        </p:txBody>
      </p:sp>
      <p:graphicFrame>
        <p:nvGraphicFramePr>
          <p:cNvPr id="17" name="Tabulka 16"/>
          <p:cNvGraphicFramePr>
            <a:graphicFrameLocks noGrp="1"/>
          </p:cNvGraphicFramePr>
          <p:nvPr/>
        </p:nvGraphicFramePr>
        <p:xfrm>
          <a:off x="4786313" y="2000250"/>
          <a:ext cx="857250" cy="2720344"/>
        </p:xfrm>
        <a:graphic>
          <a:graphicData uri="http://schemas.openxmlformats.org/drawingml/2006/table">
            <a:tbl>
              <a:tblPr/>
              <a:tblGrid>
                <a:gridCol w="428625"/>
                <a:gridCol w="428625"/>
              </a:tblGrid>
              <a:tr h="64968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</a:p>
                  </a:txBody>
                  <a:tcPr marL="9525" marR="9525" marT="9526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64968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64968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j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64968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</a:p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29820" name="TextovéPole 17"/>
          <p:cNvSpPr txBox="1">
            <a:spLocks noChangeArrowheads="1"/>
          </p:cNvSpPr>
          <p:nvPr/>
        </p:nvSpPr>
        <p:spPr bwMode="auto">
          <a:xfrm>
            <a:off x="4714875" y="4643438"/>
            <a:ext cx="1000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logical memory</a:t>
            </a:r>
          </a:p>
        </p:txBody>
      </p:sp>
      <p:sp>
        <p:nvSpPr>
          <p:cNvPr id="29821" name="TextovéPole 18"/>
          <p:cNvSpPr txBox="1">
            <a:spLocks noChangeArrowheads="1"/>
          </p:cNvSpPr>
          <p:nvPr/>
        </p:nvSpPr>
        <p:spPr bwMode="auto">
          <a:xfrm>
            <a:off x="6215063" y="5786438"/>
            <a:ext cx="1143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physical memory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 STRÁNKOVÁNÍ (3)</a:t>
            </a:r>
            <a:endParaRPr lang="cs-CZ" dirty="0"/>
          </a:p>
        </p:txBody>
      </p:sp>
      <p:sp>
        <p:nvSpPr>
          <p:cNvPr id="3072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30724" name="Vývojový diagram: magnetický disk 15"/>
          <p:cNvSpPr>
            <a:spLocks noChangeArrowheads="1"/>
          </p:cNvSpPr>
          <p:nvPr/>
        </p:nvSpPr>
        <p:spPr bwMode="auto">
          <a:xfrm>
            <a:off x="963613" y="2643188"/>
            <a:ext cx="1214437" cy="2143125"/>
          </a:xfrm>
          <a:prstGeom prst="flowChartMagneticDisk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grpSp>
        <p:nvGrpSpPr>
          <p:cNvPr id="30725" name="Skupina 16"/>
          <p:cNvGrpSpPr>
            <a:grpSpLocks/>
          </p:cNvGrpSpPr>
          <p:nvPr/>
        </p:nvGrpSpPr>
        <p:grpSpPr bwMode="auto">
          <a:xfrm>
            <a:off x="1000125" y="3500438"/>
            <a:ext cx="1143000" cy="857250"/>
            <a:chOff x="571472" y="3357562"/>
            <a:chExt cx="1143008" cy="857256"/>
          </a:xfrm>
        </p:grpSpPr>
        <p:sp>
          <p:nvSpPr>
            <p:cNvPr id="30819" name="Obdélník 18"/>
            <p:cNvSpPr>
              <a:spLocks noChangeArrowheads="1"/>
            </p:cNvSpPr>
            <p:nvPr/>
          </p:nvSpPr>
          <p:spPr bwMode="auto">
            <a:xfrm>
              <a:off x="857224" y="3357562"/>
              <a:ext cx="571504" cy="857256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0820" name="TextovéPole 19"/>
            <p:cNvSpPr txBox="1">
              <a:spLocks noChangeArrowheads="1"/>
            </p:cNvSpPr>
            <p:nvPr/>
          </p:nvSpPr>
          <p:spPr bwMode="auto">
            <a:xfrm>
              <a:off x="571472" y="3357562"/>
              <a:ext cx="1143008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page 0</a:t>
              </a:r>
            </a:p>
            <a:p>
              <a:pPr algn="ctr" eaLnBrk="1" hangingPunct="1"/>
              <a:r>
                <a:rPr lang="cs-CZ" sz="1200" b="1"/>
                <a:t>page 1</a:t>
              </a:r>
            </a:p>
            <a:p>
              <a:pPr algn="ctr" eaLnBrk="1" hangingPunct="1"/>
              <a:r>
                <a:rPr lang="cs-CZ" sz="1200" b="1"/>
                <a:t>page 2</a:t>
              </a:r>
            </a:p>
            <a:p>
              <a:pPr algn="ctr" eaLnBrk="1" hangingPunct="1"/>
              <a:r>
                <a:rPr lang="cs-CZ" sz="1200" b="1"/>
                <a:t>page 3</a:t>
              </a:r>
            </a:p>
          </p:txBody>
        </p:sp>
      </p:grpSp>
      <p:sp>
        <p:nvSpPr>
          <p:cNvPr id="30726" name="TextovéPole 17"/>
          <p:cNvSpPr txBox="1">
            <a:spLocks noChangeArrowheads="1"/>
          </p:cNvSpPr>
          <p:nvPr/>
        </p:nvSpPr>
        <p:spPr bwMode="auto">
          <a:xfrm>
            <a:off x="1000125" y="4357688"/>
            <a:ext cx="1143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 b="1"/>
              <a:t>new process</a:t>
            </a:r>
          </a:p>
        </p:txBody>
      </p:sp>
      <p:sp>
        <p:nvSpPr>
          <p:cNvPr id="30727" name="TextovéPole 20"/>
          <p:cNvSpPr txBox="1">
            <a:spLocks noChangeArrowheads="1"/>
          </p:cNvSpPr>
          <p:nvPr/>
        </p:nvSpPr>
        <p:spPr bwMode="auto">
          <a:xfrm>
            <a:off x="857250" y="1214438"/>
            <a:ext cx="14287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free-frame list</a:t>
            </a:r>
          </a:p>
        </p:txBody>
      </p:sp>
      <p:sp>
        <p:nvSpPr>
          <p:cNvPr id="30728" name="TextovéPole 21"/>
          <p:cNvSpPr txBox="1">
            <a:spLocks noChangeArrowheads="1"/>
          </p:cNvSpPr>
          <p:nvPr/>
        </p:nvSpPr>
        <p:spPr bwMode="auto">
          <a:xfrm>
            <a:off x="857250" y="1500188"/>
            <a:ext cx="14287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14</a:t>
            </a:r>
          </a:p>
          <a:p>
            <a:pPr algn="ctr" eaLnBrk="1" hangingPunct="1"/>
            <a:r>
              <a:rPr lang="cs-CZ" sz="1200"/>
              <a:t>13</a:t>
            </a:r>
          </a:p>
          <a:p>
            <a:pPr algn="ctr" eaLnBrk="1" hangingPunct="1"/>
            <a:r>
              <a:rPr lang="cs-CZ" sz="1200"/>
              <a:t>18</a:t>
            </a:r>
          </a:p>
          <a:p>
            <a:pPr algn="ctr" eaLnBrk="1" hangingPunct="1"/>
            <a:r>
              <a:rPr lang="cs-CZ" sz="1200"/>
              <a:t>20</a:t>
            </a:r>
          </a:p>
          <a:p>
            <a:pPr algn="ctr" eaLnBrk="1" hangingPunct="1"/>
            <a:r>
              <a:rPr lang="cs-CZ" sz="1200"/>
              <a:t>15</a:t>
            </a:r>
          </a:p>
        </p:txBody>
      </p:sp>
      <p:sp>
        <p:nvSpPr>
          <p:cNvPr id="30729" name="Vývojový diagram: magnetický disk 23"/>
          <p:cNvSpPr>
            <a:spLocks noChangeArrowheads="1"/>
          </p:cNvSpPr>
          <p:nvPr/>
        </p:nvSpPr>
        <p:spPr bwMode="auto">
          <a:xfrm>
            <a:off x="5214938" y="2214563"/>
            <a:ext cx="1214437" cy="2143125"/>
          </a:xfrm>
          <a:prstGeom prst="flowChartMagneticDisk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grpSp>
        <p:nvGrpSpPr>
          <p:cNvPr id="30730" name="Skupina 24"/>
          <p:cNvGrpSpPr>
            <a:grpSpLocks/>
          </p:cNvGrpSpPr>
          <p:nvPr/>
        </p:nvGrpSpPr>
        <p:grpSpPr bwMode="auto">
          <a:xfrm>
            <a:off x="5251450" y="3071813"/>
            <a:ext cx="1143000" cy="857250"/>
            <a:chOff x="571472" y="3357562"/>
            <a:chExt cx="1143008" cy="857256"/>
          </a:xfrm>
        </p:grpSpPr>
        <p:sp>
          <p:nvSpPr>
            <p:cNvPr id="30817" name="Obdélník 26"/>
            <p:cNvSpPr>
              <a:spLocks noChangeArrowheads="1"/>
            </p:cNvSpPr>
            <p:nvPr/>
          </p:nvSpPr>
          <p:spPr bwMode="auto">
            <a:xfrm>
              <a:off x="857224" y="3357562"/>
              <a:ext cx="571504" cy="857256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0818" name="TextovéPole 27"/>
            <p:cNvSpPr txBox="1">
              <a:spLocks noChangeArrowheads="1"/>
            </p:cNvSpPr>
            <p:nvPr/>
          </p:nvSpPr>
          <p:spPr bwMode="auto">
            <a:xfrm>
              <a:off x="571472" y="3357562"/>
              <a:ext cx="1143008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page 0</a:t>
              </a:r>
            </a:p>
            <a:p>
              <a:pPr algn="ctr" eaLnBrk="1" hangingPunct="1"/>
              <a:r>
                <a:rPr lang="cs-CZ" sz="1200" b="1"/>
                <a:t>page 1</a:t>
              </a:r>
            </a:p>
            <a:p>
              <a:pPr algn="ctr" eaLnBrk="1" hangingPunct="1"/>
              <a:r>
                <a:rPr lang="cs-CZ" sz="1200" b="1"/>
                <a:t>page 2</a:t>
              </a:r>
            </a:p>
            <a:p>
              <a:pPr algn="ctr" eaLnBrk="1" hangingPunct="1"/>
              <a:r>
                <a:rPr lang="cs-CZ" sz="1200" b="1"/>
                <a:t>page 3</a:t>
              </a:r>
            </a:p>
          </p:txBody>
        </p:sp>
      </p:grpSp>
      <p:sp>
        <p:nvSpPr>
          <p:cNvPr id="30731" name="TextovéPole 25"/>
          <p:cNvSpPr txBox="1">
            <a:spLocks noChangeArrowheads="1"/>
          </p:cNvSpPr>
          <p:nvPr/>
        </p:nvSpPr>
        <p:spPr bwMode="auto">
          <a:xfrm>
            <a:off x="5251450" y="3929063"/>
            <a:ext cx="1143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 b="1"/>
              <a:t>new process</a:t>
            </a:r>
          </a:p>
        </p:txBody>
      </p:sp>
      <p:sp>
        <p:nvSpPr>
          <p:cNvPr id="30732" name="TextovéPole 28"/>
          <p:cNvSpPr txBox="1">
            <a:spLocks noChangeArrowheads="1"/>
          </p:cNvSpPr>
          <p:nvPr/>
        </p:nvSpPr>
        <p:spPr bwMode="auto">
          <a:xfrm>
            <a:off x="5108575" y="1214438"/>
            <a:ext cx="14287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free-frame list</a:t>
            </a:r>
          </a:p>
        </p:txBody>
      </p:sp>
      <p:sp>
        <p:nvSpPr>
          <p:cNvPr id="30733" name="TextovéPole 29"/>
          <p:cNvSpPr txBox="1">
            <a:spLocks noChangeArrowheads="1"/>
          </p:cNvSpPr>
          <p:nvPr/>
        </p:nvSpPr>
        <p:spPr bwMode="auto">
          <a:xfrm>
            <a:off x="5108575" y="1500188"/>
            <a:ext cx="14287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15</a:t>
            </a:r>
          </a:p>
        </p:txBody>
      </p:sp>
      <p:graphicFrame>
        <p:nvGraphicFramePr>
          <p:cNvPr id="34" name="Tabulka 33"/>
          <p:cNvGraphicFramePr>
            <a:graphicFrameLocks noGrp="1"/>
          </p:cNvGraphicFramePr>
          <p:nvPr/>
        </p:nvGraphicFramePr>
        <p:xfrm>
          <a:off x="2786063" y="1285875"/>
          <a:ext cx="1285876" cy="4465635"/>
        </p:xfrm>
        <a:graphic>
          <a:graphicData uri="http://schemas.openxmlformats.org/drawingml/2006/table">
            <a:tbl>
              <a:tblPr/>
              <a:tblGrid>
                <a:gridCol w="642938"/>
                <a:gridCol w="642938"/>
              </a:tblGrid>
              <a:tr h="285801">
                <a:tc>
                  <a:txBody>
                    <a:bodyPr/>
                    <a:lstStyle/>
                    <a:p>
                      <a:pPr algn="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8" marB="45728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426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8" marB="45728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64426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8" marB="45728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64426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8" marB="45728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64426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8" marB="45728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426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8" marB="45728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426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8" marB="45728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64426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8" marB="45728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426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8" marB="45728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64426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8" marB="45728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7" name="Tabulka 36"/>
          <p:cNvGraphicFramePr>
            <a:graphicFrameLocks noGrp="1"/>
          </p:cNvGraphicFramePr>
          <p:nvPr/>
        </p:nvGraphicFramePr>
        <p:xfrm>
          <a:off x="7000875" y="1285875"/>
          <a:ext cx="1285876" cy="4465635"/>
        </p:xfrm>
        <a:graphic>
          <a:graphicData uri="http://schemas.openxmlformats.org/drawingml/2006/table">
            <a:tbl>
              <a:tblPr/>
              <a:tblGrid>
                <a:gridCol w="642938"/>
                <a:gridCol w="642938"/>
              </a:tblGrid>
              <a:tr h="285801">
                <a:tc>
                  <a:txBody>
                    <a:bodyPr/>
                    <a:lstStyle/>
                    <a:p>
                      <a:pPr algn="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8" marB="45728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7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426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8" marB="45728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page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7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64426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8" marB="45728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page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7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64426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8" marB="45728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7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64426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8" marB="45728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7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426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8" marB="45728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7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426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8" marB="45728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page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7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64426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8" marB="45728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7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426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8" marB="45728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page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7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64426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8" marB="45728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7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2" name="Tabulka 41"/>
          <p:cNvGraphicFramePr>
            <a:graphicFrameLocks noGrp="1"/>
          </p:cNvGraphicFramePr>
          <p:nvPr/>
        </p:nvGraphicFramePr>
        <p:xfrm>
          <a:off x="4929188" y="4572000"/>
          <a:ext cx="1219200" cy="1097176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</a:tblGrid>
              <a:tr h="27424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07" marB="45707" anchor="b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7424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07" marB="45707" anchor="b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7424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07" marB="45707" anchor="b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7424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07" marB="45707" anchor="b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2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30814" name="TextovéPole 42"/>
          <p:cNvSpPr txBox="1">
            <a:spLocks noChangeArrowheads="1"/>
          </p:cNvSpPr>
          <p:nvPr/>
        </p:nvSpPr>
        <p:spPr bwMode="auto">
          <a:xfrm>
            <a:off x="4857750" y="5715000"/>
            <a:ext cx="19288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new process page table</a:t>
            </a:r>
          </a:p>
        </p:txBody>
      </p:sp>
      <p:sp>
        <p:nvSpPr>
          <p:cNvPr id="30815" name="TextovéPole 43"/>
          <p:cNvSpPr txBox="1">
            <a:spLocks noChangeArrowheads="1"/>
          </p:cNvSpPr>
          <p:nvPr/>
        </p:nvSpPr>
        <p:spPr bwMode="auto">
          <a:xfrm>
            <a:off x="1285875" y="6037263"/>
            <a:ext cx="5715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(a)</a:t>
            </a:r>
          </a:p>
        </p:txBody>
      </p:sp>
      <p:sp>
        <p:nvSpPr>
          <p:cNvPr id="30816" name="TextovéPole 44"/>
          <p:cNvSpPr txBox="1">
            <a:spLocks noChangeArrowheads="1"/>
          </p:cNvSpPr>
          <p:nvPr/>
        </p:nvSpPr>
        <p:spPr bwMode="auto">
          <a:xfrm>
            <a:off x="5500688" y="6037263"/>
            <a:ext cx="6429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(b)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Je uložena v operační paměti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Její počátek a konec je odkazován registrem</a:t>
            </a:r>
          </a:p>
          <a:p>
            <a:pPr marL="719138"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mtClean="0"/>
              <a:t>Page-table base register (PTBR), Page-table length register (PTLR)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Zpřístupnění údaje / instrukce v operační paměti vyžaduje dva přístupy do operační paměti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jednou do tabulky stránek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jednou pro údaj/instrukci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Problém zhoršení efektivnosti dvojím přístupem lze řešit speciální rychlou hardwarovou cache pamětí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asociativní paměť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translation look-aside buffers (TLBs)</a:t>
            </a:r>
          </a:p>
        </p:txBody>
      </p:sp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TABULKA STRÁNEK</a:t>
            </a:r>
            <a:endParaRPr lang="cs-CZ" dirty="0"/>
          </a:p>
        </p:txBody>
      </p:sp>
      <p:sp>
        <p:nvSpPr>
          <p:cNvPr id="3174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Obdélník 50"/>
          <p:cNvSpPr>
            <a:spLocks noChangeArrowheads="1"/>
          </p:cNvSpPr>
          <p:nvPr/>
        </p:nvSpPr>
        <p:spPr bwMode="auto">
          <a:xfrm>
            <a:off x="2643188" y="2571750"/>
            <a:ext cx="1571625" cy="101123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STRÁNKOVÁNÍ S TLB</a:t>
            </a:r>
            <a:endParaRPr lang="cs-CZ" dirty="0"/>
          </a:p>
        </p:txBody>
      </p:sp>
      <p:sp>
        <p:nvSpPr>
          <p:cNvPr id="3277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32773" name="Obdélník 4"/>
          <p:cNvSpPr>
            <a:spLocks noChangeArrowheads="1"/>
          </p:cNvSpPr>
          <p:nvPr/>
        </p:nvSpPr>
        <p:spPr bwMode="auto">
          <a:xfrm>
            <a:off x="500063" y="1214438"/>
            <a:ext cx="1000125" cy="10001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2774" name="TextovéPole 5"/>
          <p:cNvSpPr txBox="1">
            <a:spLocks noChangeArrowheads="1"/>
          </p:cNvSpPr>
          <p:nvPr/>
        </p:nvSpPr>
        <p:spPr bwMode="auto">
          <a:xfrm>
            <a:off x="606425" y="1544638"/>
            <a:ext cx="7858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CPU</a:t>
            </a:r>
          </a:p>
        </p:txBody>
      </p:sp>
      <p:grpSp>
        <p:nvGrpSpPr>
          <p:cNvPr id="32775" name="Skupina 6"/>
          <p:cNvGrpSpPr>
            <a:grpSpLocks/>
          </p:cNvGrpSpPr>
          <p:nvPr/>
        </p:nvGrpSpPr>
        <p:grpSpPr bwMode="auto">
          <a:xfrm>
            <a:off x="1857375" y="1516063"/>
            <a:ext cx="1147763" cy="358775"/>
            <a:chOff x="4572000" y="3071810"/>
            <a:chExt cx="1147504" cy="360000"/>
          </a:xfrm>
        </p:grpSpPr>
        <p:sp>
          <p:nvSpPr>
            <p:cNvPr id="32820" name="Obdélník 7"/>
            <p:cNvSpPr>
              <a:spLocks noChangeArrowheads="1"/>
            </p:cNvSpPr>
            <p:nvPr/>
          </p:nvSpPr>
          <p:spPr bwMode="auto">
            <a:xfrm>
              <a:off x="4572000" y="3071810"/>
              <a:ext cx="1143008" cy="360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2821" name="TextovéPole 8"/>
            <p:cNvSpPr txBox="1">
              <a:spLocks noChangeArrowheads="1"/>
            </p:cNvSpPr>
            <p:nvPr/>
          </p:nvSpPr>
          <p:spPr bwMode="auto">
            <a:xfrm>
              <a:off x="5143504" y="3071810"/>
              <a:ext cx="5760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 b="1"/>
                <a:t>d</a:t>
              </a:r>
            </a:p>
          </p:txBody>
        </p:sp>
        <p:cxnSp>
          <p:nvCxnSpPr>
            <p:cNvPr id="32822" name="Přímá spojovací čára 11"/>
            <p:cNvCxnSpPr>
              <a:cxnSpLocks noChangeShapeType="1"/>
            </p:cNvCxnSpPr>
            <p:nvPr/>
          </p:nvCxnSpPr>
          <p:spPr bwMode="auto">
            <a:xfrm rot="5400000">
              <a:off x="4964909" y="3250405"/>
              <a:ext cx="35719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2823" name="TextovéPole 12"/>
            <p:cNvSpPr txBox="1">
              <a:spLocks noChangeArrowheads="1"/>
            </p:cNvSpPr>
            <p:nvPr/>
          </p:nvSpPr>
          <p:spPr bwMode="auto">
            <a:xfrm>
              <a:off x="4572000" y="3071810"/>
              <a:ext cx="5760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 b="1"/>
                <a:t>p</a:t>
              </a:r>
            </a:p>
          </p:txBody>
        </p:sp>
      </p:grpSp>
      <p:grpSp>
        <p:nvGrpSpPr>
          <p:cNvPr id="32776" name="Skupina 13"/>
          <p:cNvGrpSpPr>
            <a:grpSpLocks/>
          </p:cNvGrpSpPr>
          <p:nvPr/>
        </p:nvGrpSpPr>
        <p:grpSpPr bwMode="auto">
          <a:xfrm>
            <a:off x="5214938" y="3357563"/>
            <a:ext cx="1147762" cy="360362"/>
            <a:chOff x="4572000" y="3071810"/>
            <a:chExt cx="1147504" cy="360000"/>
          </a:xfrm>
        </p:grpSpPr>
        <p:sp>
          <p:nvSpPr>
            <p:cNvPr id="32816" name="Obdélník 14"/>
            <p:cNvSpPr>
              <a:spLocks noChangeArrowheads="1"/>
            </p:cNvSpPr>
            <p:nvPr/>
          </p:nvSpPr>
          <p:spPr bwMode="auto">
            <a:xfrm>
              <a:off x="4572000" y="3071810"/>
              <a:ext cx="1143008" cy="360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2817" name="TextovéPole 15"/>
            <p:cNvSpPr txBox="1">
              <a:spLocks noChangeArrowheads="1"/>
            </p:cNvSpPr>
            <p:nvPr/>
          </p:nvSpPr>
          <p:spPr bwMode="auto">
            <a:xfrm>
              <a:off x="5143504" y="3071810"/>
              <a:ext cx="5760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 b="1"/>
                <a:t>d</a:t>
              </a:r>
            </a:p>
          </p:txBody>
        </p:sp>
        <p:cxnSp>
          <p:nvCxnSpPr>
            <p:cNvPr id="32818" name="Přímá spojovací čára 16"/>
            <p:cNvCxnSpPr>
              <a:cxnSpLocks noChangeShapeType="1"/>
            </p:cNvCxnSpPr>
            <p:nvPr/>
          </p:nvCxnSpPr>
          <p:spPr bwMode="auto">
            <a:xfrm rot="5400000">
              <a:off x="4964909" y="3250405"/>
              <a:ext cx="35719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2819" name="TextovéPole 17"/>
            <p:cNvSpPr txBox="1">
              <a:spLocks noChangeArrowheads="1"/>
            </p:cNvSpPr>
            <p:nvPr/>
          </p:nvSpPr>
          <p:spPr bwMode="auto">
            <a:xfrm>
              <a:off x="4572000" y="3071810"/>
              <a:ext cx="5760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 b="1"/>
                <a:t>f</a:t>
              </a:r>
            </a:p>
          </p:txBody>
        </p:sp>
      </p:grpSp>
      <p:sp>
        <p:nvSpPr>
          <p:cNvPr id="32777" name="Obdélník 18"/>
          <p:cNvSpPr>
            <a:spLocks noChangeArrowheads="1"/>
          </p:cNvSpPr>
          <p:nvPr/>
        </p:nvSpPr>
        <p:spPr bwMode="auto">
          <a:xfrm>
            <a:off x="7000875" y="1428750"/>
            <a:ext cx="1857375" cy="378618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2778" name="TextovéPole 19"/>
          <p:cNvSpPr txBox="1">
            <a:spLocks noChangeArrowheads="1"/>
          </p:cNvSpPr>
          <p:nvPr/>
        </p:nvSpPr>
        <p:spPr bwMode="auto">
          <a:xfrm>
            <a:off x="7108825" y="5224463"/>
            <a:ext cx="16430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physical memory</a:t>
            </a:r>
          </a:p>
        </p:txBody>
      </p:sp>
      <p:sp>
        <p:nvSpPr>
          <p:cNvPr id="32779" name="Obdélník 20"/>
          <p:cNvSpPr>
            <a:spLocks noChangeArrowheads="1"/>
          </p:cNvSpPr>
          <p:nvPr/>
        </p:nvSpPr>
        <p:spPr bwMode="auto">
          <a:xfrm>
            <a:off x="3786188" y="4143375"/>
            <a:ext cx="1143000" cy="1928813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2780" name="Obdélník 21"/>
          <p:cNvSpPr>
            <a:spLocks noChangeArrowheads="1"/>
          </p:cNvSpPr>
          <p:nvPr/>
        </p:nvSpPr>
        <p:spPr bwMode="auto">
          <a:xfrm>
            <a:off x="3786188" y="4927600"/>
            <a:ext cx="1143000" cy="360363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2781" name="TextovéPole 22"/>
          <p:cNvSpPr txBox="1">
            <a:spLocks noChangeArrowheads="1"/>
          </p:cNvSpPr>
          <p:nvPr/>
        </p:nvSpPr>
        <p:spPr bwMode="auto">
          <a:xfrm>
            <a:off x="3786188" y="4929188"/>
            <a:ext cx="11477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f</a:t>
            </a:r>
          </a:p>
        </p:txBody>
      </p:sp>
      <p:cxnSp>
        <p:nvCxnSpPr>
          <p:cNvPr id="32782" name="Přímá spojovací čára 24"/>
          <p:cNvCxnSpPr>
            <a:cxnSpLocks noChangeShapeType="1"/>
          </p:cNvCxnSpPr>
          <p:nvPr/>
        </p:nvCxnSpPr>
        <p:spPr bwMode="auto">
          <a:xfrm>
            <a:off x="3963988" y="4357688"/>
            <a:ext cx="787400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83" name="Přímá spojovací čára 25"/>
          <p:cNvCxnSpPr>
            <a:cxnSpLocks noChangeShapeType="1"/>
          </p:cNvCxnSpPr>
          <p:nvPr/>
        </p:nvCxnSpPr>
        <p:spPr bwMode="auto">
          <a:xfrm>
            <a:off x="3963988" y="4643438"/>
            <a:ext cx="787400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84" name="Přímá spojovací čára 26"/>
          <p:cNvCxnSpPr>
            <a:cxnSpLocks noChangeShapeType="1"/>
          </p:cNvCxnSpPr>
          <p:nvPr/>
        </p:nvCxnSpPr>
        <p:spPr bwMode="auto">
          <a:xfrm>
            <a:off x="3963988" y="5572125"/>
            <a:ext cx="787400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85" name="Přímá spojovací čára 27"/>
          <p:cNvCxnSpPr>
            <a:cxnSpLocks noChangeShapeType="1"/>
          </p:cNvCxnSpPr>
          <p:nvPr/>
        </p:nvCxnSpPr>
        <p:spPr bwMode="auto">
          <a:xfrm>
            <a:off x="3963988" y="5857875"/>
            <a:ext cx="787400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86" name="Pravá složená závorka 29"/>
          <p:cNvSpPr>
            <a:spLocks/>
          </p:cNvSpPr>
          <p:nvPr/>
        </p:nvSpPr>
        <p:spPr bwMode="auto">
          <a:xfrm flipH="1">
            <a:off x="3429000" y="4143375"/>
            <a:ext cx="285750" cy="785813"/>
          </a:xfrm>
          <a:prstGeom prst="rightBrace">
            <a:avLst>
              <a:gd name="adj1" fmla="val 8339"/>
              <a:gd name="adj2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2787" name="TextovéPole 30"/>
          <p:cNvSpPr txBox="1">
            <a:spLocks noChangeArrowheads="1"/>
          </p:cNvSpPr>
          <p:nvPr/>
        </p:nvSpPr>
        <p:spPr bwMode="auto">
          <a:xfrm>
            <a:off x="3071813" y="4367213"/>
            <a:ext cx="4333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p</a:t>
            </a:r>
          </a:p>
        </p:txBody>
      </p:sp>
      <p:sp>
        <p:nvSpPr>
          <p:cNvPr id="32788" name="TextovéPole 31"/>
          <p:cNvSpPr txBox="1">
            <a:spLocks noChangeArrowheads="1"/>
          </p:cNvSpPr>
          <p:nvPr/>
        </p:nvSpPr>
        <p:spPr bwMode="auto">
          <a:xfrm>
            <a:off x="3643313" y="6072188"/>
            <a:ext cx="14287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page table</a:t>
            </a:r>
          </a:p>
        </p:txBody>
      </p:sp>
      <p:sp>
        <p:nvSpPr>
          <p:cNvPr id="32789" name="TextovéPole 33"/>
          <p:cNvSpPr txBox="1">
            <a:spLocks noChangeArrowheads="1"/>
          </p:cNvSpPr>
          <p:nvPr/>
        </p:nvSpPr>
        <p:spPr bwMode="auto">
          <a:xfrm>
            <a:off x="2643188" y="2071688"/>
            <a:ext cx="7858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page number</a:t>
            </a:r>
          </a:p>
        </p:txBody>
      </p:sp>
      <p:sp>
        <p:nvSpPr>
          <p:cNvPr id="32790" name="TextovéPole 34"/>
          <p:cNvSpPr txBox="1">
            <a:spLocks noChangeArrowheads="1"/>
          </p:cNvSpPr>
          <p:nvPr/>
        </p:nvSpPr>
        <p:spPr bwMode="auto">
          <a:xfrm>
            <a:off x="3429000" y="2071688"/>
            <a:ext cx="7858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frame</a:t>
            </a:r>
          </a:p>
          <a:p>
            <a:pPr algn="ctr" eaLnBrk="1" hangingPunct="1"/>
            <a:r>
              <a:rPr lang="cs-CZ" sz="1200"/>
              <a:t>number</a:t>
            </a:r>
          </a:p>
        </p:txBody>
      </p:sp>
      <p:sp>
        <p:nvSpPr>
          <p:cNvPr id="32791" name="TextovéPole 35"/>
          <p:cNvSpPr txBox="1">
            <a:spLocks noChangeArrowheads="1"/>
          </p:cNvSpPr>
          <p:nvPr/>
        </p:nvSpPr>
        <p:spPr bwMode="auto">
          <a:xfrm>
            <a:off x="3106738" y="3571875"/>
            <a:ext cx="6429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TLB</a:t>
            </a:r>
          </a:p>
        </p:txBody>
      </p:sp>
      <p:sp>
        <p:nvSpPr>
          <p:cNvPr id="32792" name="TextovéPole 36"/>
          <p:cNvSpPr txBox="1">
            <a:spLocks noChangeArrowheads="1"/>
          </p:cNvSpPr>
          <p:nvPr/>
        </p:nvSpPr>
        <p:spPr bwMode="auto">
          <a:xfrm>
            <a:off x="4286250" y="2714625"/>
            <a:ext cx="10715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TLB hit</a:t>
            </a:r>
          </a:p>
        </p:txBody>
      </p:sp>
      <p:sp>
        <p:nvSpPr>
          <p:cNvPr id="32793" name="TextovéPole 37"/>
          <p:cNvSpPr txBox="1">
            <a:spLocks noChangeArrowheads="1"/>
          </p:cNvSpPr>
          <p:nvPr/>
        </p:nvSpPr>
        <p:spPr bwMode="auto">
          <a:xfrm>
            <a:off x="2000250" y="4714875"/>
            <a:ext cx="1143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TLB miss</a:t>
            </a:r>
          </a:p>
        </p:txBody>
      </p:sp>
      <p:cxnSp>
        <p:nvCxnSpPr>
          <p:cNvPr id="32794" name="Přímá spojovací šipka 43"/>
          <p:cNvCxnSpPr>
            <a:cxnSpLocks noChangeShapeType="1"/>
          </p:cNvCxnSpPr>
          <p:nvPr/>
        </p:nvCxnSpPr>
        <p:spPr bwMode="auto">
          <a:xfrm>
            <a:off x="1500188" y="1714500"/>
            <a:ext cx="360362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95" name="Tvar 45"/>
          <p:cNvCxnSpPr>
            <a:cxnSpLocks noChangeShapeType="1"/>
            <a:endCxn id="32781" idx="1"/>
          </p:cNvCxnSpPr>
          <p:nvPr/>
        </p:nvCxnSpPr>
        <p:spPr bwMode="auto">
          <a:xfrm rot="16200000" flipH="1">
            <a:off x="1273175" y="2584450"/>
            <a:ext cx="3240088" cy="1785938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96" name="Přímá spojovací čára 52"/>
          <p:cNvCxnSpPr>
            <a:cxnSpLocks noChangeShapeType="1"/>
          </p:cNvCxnSpPr>
          <p:nvPr/>
        </p:nvCxnSpPr>
        <p:spPr bwMode="auto">
          <a:xfrm rot="10800000" flipH="1">
            <a:off x="2643188" y="3000375"/>
            <a:ext cx="1571625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97" name="Přímá spojovací čára 53"/>
          <p:cNvCxnSpPr>
            <a:cxnSpLocks noChangeShapeType="1"/>
          </p:cNvCxnSpPr>
          <p:nvPr/>
        </p:nvCxnSpPr>
        <p:spPr bwMode="auto">
          <a:xfrm rot="10800000" flipH="1">
            <a:off x="2643188" y="2714625"/>
            <a:ext cx="1571625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98" name="Přímá spojovací čára 55"/>
          <p:cNvCxnSpPr>
            <a:cxnSpLocks noChangeShapeType="1"/>
          </p:cNvCxnSpPr>
          <p:nvPr/>
        </p:nvCxnSpPr>
        <p:spPr bwMode="auto">
          <a:xfrm rot="10800000" flipH="1">
            <a:off x="2643188" y="2857500"/>
            <a:ext cx="1571625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99" name="Přímá spojovací čára 56"/>
          <p:cNvCxnSpPr>
            <a:cxnSpLocks noChangeShapeType="1"/>
          </p:cNvCxnSpPr>
          <p:nvPr/>
        </p:nvCxnSpPr>
        <p:spPr bwMode="auto">
          <a:xfrm rot="10800000" flipH="1">
            <a:off x="2643188" y="3143250"/>
            <a:ext cx="1571625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00" name="Přímá spojovací čára 57"/>
          <p:cNvCxnSpPr>
            <a:cxnSpLocks noChangeShapeType="1"/>
          </p:cNvCxnSpPr>
          <p:nvPr/>
        </p:nvCxnSpPr>
        <p:spPr bwMode="auto">
          <a:xfrm rot="10800000" flipH="1">
            <a:off x="2643188" y="3286125"/>
            <a:ext cx="1571625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01" name="Přímá spojovací čára 58"/>
          <p:cNvCxnSpPr>
            <a:cxnSpLocks noChangeShapeType="1"/>
          </p:cNvCxnSpPr>
          <p:nvPr/>
        </p:nvCxnSpPr>
        <p:spPr bwMode="auto">
          <a:xfrm rot="10800000" flipH="1">
            <a:off x="2643188" y="3429000"/>
            <a:ext cx="1571625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02" name="Přímá spojovací čára 60"/>
          <p:cNvCxnSpPr>
            <a:cxnSpLocks noChangeShapeType="1"/>
          </p:cNvCxnSpPr>
          <p:nvPr/>
        </p:nvCxnSpPr>
        <p:spPr bwMode="auto">
          <a:xfrm rot="5400000">
            <a:off x="2924968" y="3075782"/>
            <a:ext cx="1008063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03" name="Tvar 62"/>
          <p:cNvCxnSpPr>
            <a:cxnSpLocks noChangeShapeType="1"/>
            <a:endCxn id="32770" idx="1"/>
          </p:cNvCxnSpPr>
          <p:nvPr/>
        </p:nvCxnSpPr>
        <p:spPr bwMode="auto">
          <a:xfrm rot="16200000" flipH="1">
            <a:off x="1832769" y="2267744"/>
            <a:ext cx="1187450" cy="433388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04" name="Tvar 64"/>
          <p:cNvCxnSpPr>
            <a:cxnSpLocks noChangeShapeType="1"/>
            <a:stCxn id="32770" idx="3"/>
            <a:endCxn id="32819" idx="0"/>
          </p:cNvCxnSpPr>
          <p:nvPr/>
        </p:nvCxnSpPr>
        <p:spPr bwMode="auto">
          <a:xfrm>
            <a:off x="4214813" y="3078163"/>
            <a:ext cx="1287462" cy="279400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05" name="Tvar 66"/>
          <p:cNvCxnSpPr>
            <a:cxnSpLocks noChangeShapeType="1"/>
            <a:stCxn id="32781" idx="3"/>
          </p:cNvCxnSpPr>
          <p:nvPr/>
        </p:nvCxnSpPr>
        <p:spPr bwMode="auto">
          <a:xfrm flipV="1">
            <a:off x="4933950" y="3714750"/>
            <a:ext cx="566738" cy="1384300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06" name="Pravoúhlá spojovací čára 68"/>
          <p:cNvCxnSpPr>
            <a:cxnSpLocks noChangeShapeType="1"/>
            <a:stCxn id="32821" idx="0"/>
            <a:endCxn id="32817" idx="0"/>
          </p:cNvCxnSpPr>
          <p:nvPr/>
        </p:nvCxnSpPr>
        <p:spPr bwMode="auto">
          <a:xfrm rot="16200000" flipH="1">
            <a:off x="3475832" y="758031"/>
            <a:ext cx="1841500" cy="3357563"/>
          </a:xfrm>
          <a:prstGeom prst="bentConnector3">
            <a:avLst>
              <a:gd name="adj1" fmla="val -12412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07" name="Přímá spojovací šipka 71"/>
          <p:cNvCxnSpPr>
            <a:cxnSpLocks noChangeShapeType="1"/>
          </p:cNvCxnSpPr>
          <p:nvPr/>
        </p:nvCxnSpPr>
        <p:spPr bwMode="auto">
          <a:xfrm>
            <a:off x="6357938" y="3536950"/>
            <a:ext cx="6477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808" name="TextovéPole 72"/>
          <p:cNvSpPr txBox="1">
            <a:spLocks noChangeArrowheads="1"/>
          </p:cNvSpPr>
          <p:nvPr/>
        </p:nvSpPr>
        <p:spPr bwMode="auto">
          <a:xfrm>
            <a:off x="1928813" y="1071563"/>
            <a:ext cx="7858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logical address</a:t>
            </a:r>
          </a:p>
        </p:txBody>
      </p:sp>
      <p:sp>
        <p:nvSpPr>
          <p:cNvPr id="32809" name="TextovéPole 73"/>
          <p:cNvSpPr txBox="1">
            <a:spLocks noChangeArrowheads="1"/>
          </p:cNvSpPr>
          <p:nvPr/>
        </p:nvSpPr>
        <p:spPr bwMode="auto">
          <a:xfrm>
            <a:off x="6143625" y="2857500"/>
            <a:ext cx="857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physicaladdress</a:t>
            </a:r>
          </a:p>
        </p:txBody>
      </p:sp>
      <p:cxnSp>
        <p:nvCxnSpPr>
          <p:cNvPr id="32810" name="Pravoúhlá spojovací čára 85"/>
          <p:cNvCxnSpPr>
            <a:cxnSpLocks noChangeShapeType="1"/>
          </p:cNvCxnSpPr>
          <p:nvPr/>
        </p:nvCxnSpPr>
        <p:spPr bwMode="auto">
          <a:xfrm flipV="1">
            <a:off x="2357438" y="2928938"/>
            <a:ext cx="285750" cy="142875"/>
          </a:xfrm>
          <a:prstGeom prst="bentConnector3">
            <a:avLst>
              <a:gd name="adj1" fmla="val 3333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11" name="Pravoúhlá spojovací čára 90"/>
          <p:cNvCxnSpPr>
            <a:cxnSpLocks noChangeShapeType="1"/>
          </p:cNvCxnSpPr>
          <p:nvPr/>
        </p:nvCxnSpPr>
        <p:spPr bwMode="auto">
          <a:xfrm>
            <a:off x="2357438" y="3071813"/>
            <a:ext cx="285750" cy="142875"/>
          </a:xfrm>
          <a:prstGeom prst="bentConnector3">
            <a:avLst>
              <a:gd name="adj1" fmla="val 3333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12" name="Pravoúhlá spojovací čára 92"/>
          <p:cNvCxnSpPr>
            <a:cxnSpLocks noChangeShapeType="1"/>
          </p:cNvCxnSpPr>
          <p:nvPr/>
        </p:nvCxnSpPr>
        <p:spPr bwMode="auto">
          <a:xfrm>
            <a:off x="2357438" y="3071813"/>
            <a:ext cx="287337" cy="287337"/>
          </a:xfrm>
          <a:prstGeom prst="bentConnector3">
            <a:avLst>
              <a:gd name="adj1" fmla="val 3593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13" name="Pravoúhlá spojovací čára 93"/>
          <p:cNvCxnSpPr>
            <a:cxnSpLocks noChangeShapeType="1"/>
          </p:cNvCxnSpPr>
          <p:nvPr/>
        </p:nvCxnSpPr>
        <p:spPr bwMode="auto">
          <a:xfrm>
            <a:off x="2357438" y="3071813"/>
            <a:ext cx="287337" cy="431800"/>
          </a:xfrm>
          <a:prstGeom prst="bentConnector3">
            <a:avLst>
              <a:gd name="adj1" fmla="val 3593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14" name="Pravoúhlá spojovací čára 94"/>
          <p:cNvCxnSpPr>
            <a:cxnSpLocks noChangeShapeType="1"/>
          </p:cNvCxnSpPr>
          <p:nvPr/>
        </p:nvCxnSpPr>
        <p:spPr bwMode="auto">
          <a:xfrm flipV="1">
            <a:off x="2357438" y="2786063"/>
            <a:ext cx="285750" cy="287337"/>
          </a:xfrm>
          <a:prstGeom prst="bentConnector3">
            <a:avLst>
              <a:gd name="adj1" fmla="val 3333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15" name="Pravoúhlá spojovací čára 95"/>
          <p:cNvCxnSpPr>
            <a:cxnSpLocks noChangeShapeType="1"/>
          </p:cNvCxnSpPr>
          <p:nvPr/>
        </p:nvCxnSpPr>
        <p:spPr bwMode="auto">
          <a:xfrm flipV="1">
            <a:off x="2357438" y="2643188"/>
            <a:ext cx="285750" cy="431800"/>
          </a:xfrm>
          <a:prstGeom prst="bentConnector3">
            <a:avLst>
              <a:gd name="adj1" fmla="val 3333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32-bitový procesor s 4KB stránkou</a:t>
            </a:r>
          </a:p>
          <a:p>
            <a:pPr marL="395288" eaLnBrk="1" hangingPunct="1"/>
            <a:r>
              <a:rPr lang="cs-CZ" smtClean="0"/>
              <a:t>PT (tabulka stránek) je stránkovaná</a:t>
            </a:r>
          </a:p>
          <a:p>
            <a:pPr marL="395288" eaLnBrk="1" hangingPunct="1"/>
            <a:r>
              <a:rPr lang="cs-CZ" smtClean="0"/>
              <a:t>Logická adresa</a:t>
            </a:r>
          </a:p>
          <a:p>
            <a:pPr marL="719138" lvl="1" eaLnBrk="1" hangingPunct="1"/>
            <a:r>
              <a:rPr lang="cs-CZ" smtClean="0"/>
              <a:t>číslo stránky: 20 bitů</a:t>
            </a:r>
          </a:p>
          <a:p>
            <a:pPr marL="719138" lvl="1" eaLnBrk="1" hangingPunct="1"/>
            <a:r>
              <a:rPr lang="cs-CZ" smtClean="0"/>
              <a:t>adresa ve stránce: 12 bitů</a:t>
            </a:r>
          </a:p>
          <a:p>
            <a:pPr marL="395288" eaLnBrk="1" hangingPunct="1"/>
            <a:r>
              <a:rPr lang="cs-CZ" smtClean="0"/>
              <a:t>Číslo stránky se dále dělí</a:t>
            </a:r>
          </a:p>
          <a:p>
            <a:pPr marL="719138" lvl="1" eaLnBrk="1" hangingPunct="1"/>
            <a:r>
              <a:rPr lang="cs-CZ" smtClean="0"/>
              <a:t>číslo stránky 10-bitů</a:t>
            </a:r>
          </a:p>
          <a:p>
            <a:pPr marL="719138" lvl="1" eaLnBrk="1" hangingPunct="1"/>
            <a:r>
              <a:rPr lang="cs-CZ" smtClean="0"/>
              <a:t>adresa v tabulce stránek 10-bitů</a:t>
            </a:r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DVOUÚROVŇOVÁ TABULKA STRÁNEK</a:t>
            </a:r>
            <a:endParaRPr lang="cs-CZ" dirty="0"/>
          </a:p>
        </p:txBody>
      </p:sp>
      <p:sp>
        <p:nvSpPr>
          <p:cNvPr id="3379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33797" name="Rectangle 4"/>
          <p:cNvSpPr>
            <a:spLocks noChangeArrowheads="1"/>
          </p:cNvSpPr>
          <p:nvPr/>
        </p:nvSpPr>
        <p:spPr bwMode="auto">
          <a:xfrm>
            <a:off x="5643563" y="3754438"/>
            <a:ext cx="3105150" cy="43815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b="1"/>
          </a:p>
        </p:txBody>
      </p:sp>
      <p:sp>
        <p:nvSpPr>
          <p:cNvPr id="33798" name="Line 5"/>
          <p:cNvSpPr>
            <a:spLocks noChangeShapeType="1"/>
          </p:cNvSpPr>
          <p:nvPr/>
        </p:nvSpPr>
        <p:spPr bwMode="auto">
          <a:xfrm>
            <a:off x="6481763" y="3763963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799" name="Line 6"/>
          <p:cNvSpPr>
            <a:spLocks noChangeShapeType="1"/>
          </p:cNvSpPr>
          <p:nvPr/>
        </p:nvSpPr>
        <p:spPr bwMode="auto">
          <a:xfrm flipH="1">
            <a:off x="7277100" y="3744913"/>
            <a:ext cx="3175" cy="4286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800" name="Text Box 7"/>
          <p:cNvSpPr txBox="1">
            <a:spLocks noChangeArrowheads="1"/>
          </p:cNvSpPr>
          <p:nvPr/>
        </p:nvSpPr>
        <p:spPr bwMode="auto">
          <a:xfrm>
            <a:off x="5484813" y="3322638"/>
            <a:ext cx="15446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/>
              <a:t>page number</a:t>
            </a:r>
          </a:p>
        </p:txBody>
      </p:sp>
      <p:sp>
        <p:nvSpPr>
          <p:cNvPr id="33801" name="Text Box 8"/>
          <p:cNvSpPr txBox="1">
            <a:spLocks noChangeArrowheads="1"/>
          </p:cNvSpPr>
          <p:nvPr/>
        </p:nvSpPr>
        <p:spPr bwMode="auto">
          <a:xfrm>
            <a:off x="7348538" y="3335338"/>
            <a:ext cx="13223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/>
              <a:t>page offset</a:t>
            </a:r>
          </a:p>
        </p:txBody>
      </p:sp>
      <p:sp>
        <p:nvSpPr>
          <p:cNvPr id="33802" name="Text Box 9"/>
          <p:cNvSpPr txBox="1">
            <a:spLocks noChangeArrowheads="1"/>
          </p:cNvSpPr>
          <p:nvPr/>
        </p:nvSpPr>
        <p:spPr bwMode="auto">
          <a:xfrm>
            <a:off x="5929313" y="3786188"/>
            <a:ext cx="3683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 i="1">
                <a:cs typeface="Arial" charset="0"/>
              </a:rPr>
              <a:t>p</a:t>
            </a:r>
            <a:r>
              <a:rPr lang="en-US" b="1" baseline="-25000">
                <a:cs typeface="Arial" charset="0"/>
              </a:rPr>
              <a:t>i</a:t>
            </a:r>
            <a:endParaRPr lang="en-US" b="1">
              <a:cs typeface="Arial" charset="0"/>
            </a:endParaRPr>
          </a:p>
        </p:txBody>
      </p:sp>
      <p:sp>
        <p:nvSpPr>
          <p:cNvPr id="33803" name="Text Box 10"/>
          <p:cNvSpPr txBox="1">
            <a:spLocks noChangeArrowheads="1"/>
          </p:cNvSpPr>
          <p:nvPr/>
        </p:nvSpPr>
        <p:spPr bwMode="auto">
          <a:xfrm>
            <a:off x="6715125" y="3786188"/>
            <a:ext cx="4111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 i="1">
                <a:cs typeface="Arial" charset="0"/>
              </a:rPr>
              <a:t>p</a:t>
            </a:r>
            <a:r>
              <a:rPr lang="en-US" b="1" baseline="-25000">
                <a:cs typeface="Arial" charset="0"/>
              </a:rPr>
              <a:t>2</a:t>
            </a:r>
            <a:endParaRPr lang="en-US" b="1">
              <a:cs typeface="Arial" charset="0"/>
            </a:endParaRPr>
          </a:p>
        </p:txBody>
      </p:sp>
      <p:sp>
        <p:nvSpPr>
          <p:cNvPr id="33804" name="Text Box 11"/>
          <p:cNvSpPr txBox="1">
            <a:spLocks noChangeArrowheads="1"/>
          </p:cNvSpPr>
          <p:nvPr/>
        </p:nvSpPr>
        <p:spPr bwMode="auto">
          <a:xfrm>
            <a:off x="7858125" y="3786188"/>
            <a:ext cx="3254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 i="1">
                <a:cs typeface="Arial" charset="0"/>
              </a:rPr>
              <a:t>d</a:t>
            </a:r>
            <a:endParaRPr lang="en-US" b="1">
              <a:cs typeface="Arial" charset="0"/>
            </a:endParaRPr>
          </a:p>
        </p:txBody>
      </p:sp>
      <p:sp>
        <p:nvSpPr>
          <p:cNvPr id="33805" name="Text Box 12"/>
          <p:cNvSpPr txBox="1">
            <a:spLocks noChangeArrowheads="1"/>
          </p:cNvSpPr>
          <p:nvPr/>
        </p:nvSpPr>
        <p:spPr bwMode="auto">
          <a:xfrm>
            <a:off x="5857875" y="4214813"/>
            <a:ext cx="438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/>
              <a:t>10</a:t>
            </a:r>
          </a:p>
        </p:txBody>
      </p:sp>
      <p:sp>
        <p:nvSpPr>
          <p:cNvPr id="33806" name="Text Box 12"/>
          <p:cNvSpPr txBox="1">
            <a:spLocks noChangeArrowheads="1"/>
          </p:cNvSpPr>
          <p:nvPr/>
        </p:nvSpPr>
        <p:spPr bwMode="auto">
          <a:xfrm>
            <a:off x="6715125" y="4214813"/>
            <a:ext cx="438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/>
              <a:t>10</a:t>
            </a:r>
          </a:p>
        </p:txBody>
      </p:sp>
      <p:sp>
        <p:nvSpPr>
          <p:cNvPr id="33807" name="Text Box 12"/>
          <p:cNvSpPr txBox="1">
            <a:spLocks noChangeArrowheads="1"/>
          </p:cNvSpPr>
          <p:nvPr/>
        </p:nvSpPr>
        <p:spPr bwMode="auto">
          <a:xfrm>
            <a:off x="7786688" y="4214813"/>
            <a:ext cx="438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/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DVOUÚROVŇOVÁ TABULKA STRÁNEK</a:t>
            </a:r>
            <a:endParaRPr lang="cs-CZ" dirty="0"/>
          </a:p>
        </p:txBody>
      </p:sp>
      <p:sp>
        <p:nvSpPr>
          <p:cNvPr id="3481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34820" name="Obdélník 4"/>
          <p:cNvSpPr>
            <a:spLocks noChangeArrowheads="1"/>
          </p:cNvSpPr>
          <p:nvPr/>
        </p:nvSpPr>
        <p:spPr bwMode="auto">
          <a:xfrm>
            <a:off x="1428750" y="2643188"/>
            <a:ext cx="1000125" cy="1928812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4821" name="TextovéPole 5"/>
          <p:cNvSpPr txBox="1">
            <a:spLocks noChangeArrowheads="1"/>
          </p:cNvSpPr>
          <p:nvPr/>
        </p:nvSpPr>
        <p:spPr bwMode="auto">
          <a:xfrm>
            <a:off x="1357313" y="4643438"/>
            <a:ext cx="1143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outer-page table</a:t>
            </a:r>
          </a:p>
        </p:txBody>
      </p:sp>
      <p:sp>
        <p:nvSpPr>
          <p:cNvPr id="34822" name="Obdélník 11"/>
          <p:cNvSpPr>
            <a:spLocks noChangeArrowheads="1"/>
          </p:cNvSpPr>
          <p:nvPr/>
        </p:nvSpPr>
        <p:spPr bwMode="auto">
          <a:xfrm>
            <a:off x="1428750" y="2643188"/>
            <a:ext cx="1000125" cy="43180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cxnSp>
        <p:nvCxnSpPr>
          <p:cNvPr id="34823" name="Přímá spojovací čára 12"/>
          <p:cNvCxnSpPr>
            <a:cxnSpLocks noChangeShapeType="1"/>
          </p:cNvCxnSpPr>
          <p:nvPr/>
        </p:nvCxnSpPr>
        <p:spPr bwMode="auto">
          <a:xfrm rot="10800000" flipH="1">
            <a:off x="1428750" y="2857500"/>
            <a:ext cx="100012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24" name="Obdélník 13"/>
          <p:cNvSpPr>
            <a:spLocks noChangeArrowheads="1"/>
          </p:cNvSpPr>
          <p:nvPr/>
        </p:nvSpPr>
        <p:spPr bwMode="auto">
          <a:xfrm>
            <a:off x="1428750" y="4357688"/>
            <a:ext cx="1000125" cy="21590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grpSp>
        <p:nvGrpSpPr>
          <p:cNvPr id="34825" name="Skupina 17"/>
          <p:cNvGrpSpPr>
            <a:grpSpLocks/>
          </p:cNvGrpSpPr>
          <p:nvPr/>
        </p:nvGrpSpPr>
        <p:grpSpPr bwMode="auto">
          <a:xfrm>
            <a:off x="1892300" y="3500438"/>
            <a:ext cx="71438" cy="357187"/>
            <a:chOff x="2857488" y="3357562"/>
            <a:chExt cx="71438" cy="357187"/>
          </a:xfrm>
        </p:grpSpPr>
        <p:sp>
          <p:nvSpPr>
            <p:cNvPr id="34927" name="Elipsa 38"/>
            <p:cNvSpPr>
              <a:spLocks noChangeArrowheads="1"/>
            </p:cNvSpPr>
            <p:nvPr/>
          </p:nvSpPr>
          <p:spPr bwMode="auto">
            <a:xfrm>
              <a:off x="2857488" y="3357562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34928" name="Elipsa 39"/>
            <p:cNvSpPr>
              <a:spLocks noChangeArrowheads="1"/>
            </p:cNvSpPr>
            <p:nvPr/>
          </p:nvSpPr>
          <p:spPr bwMode="auto">
            <a:xfrm>
              <a:off x="2857488" y="3500437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34929" name="Elipsa 40"/>
            <p:cNvSpPr>
              <a:spLocks noChangeArrowheads="1"/>
            </p:cNvSpPr>
            <p:nvPr/>
          </p:nvSpPr>
          <p:spPr bwMode="auto">
            <a:xfrm>
              <a:off x="2857488" y="3643312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</p:grpSp>
      <p:sp>
        <p:nvSpPr>
          <p:cNvPr id="34826" name="Obdélník 18"/>
          <p:cNvSpPr>
            <a:spLocks noChangeArrowheads="1"/>
          </p:cNvSpPr>
          <p:nvPr/>
        </p:nvSpPr>
        <p:spPr bwMode="auto">
          <a:xfrm>
            <a:off x="3357563" y="1143000"/>
            <a:ext cx="1428750" cy="4929188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grpSp>
        <p:nvGrpSpPr>
          <p:cNvPr id="34827" name="Skupina 48"/>
          <p:cNvGrpSpPr>
            <a:grpSpLocks/>
          </p:cNvGrpSpPr>
          <p:nvPr/>
        </p:nvGrpSpPr>
        <p:grpSpPr bwMode="auto">
          <a:xfrm>
            <a:off x="3606800" y="1266825"/>
            <a:ext cx="928688" cy="1098550"/>
            <a:chOff x="3571868" y="1694472"/>
            <a:chExt cx="928693" cy="1154271"/>
          </a:xfrm>
        </p:grpSpPr>
        <p:sp>
          <p:nvSpPr>
            <p:cNvPr id="34918" name="Obdélník 19"/>
            <p:cNvSpPr>
              <a:spLocks noChangeArrowheads="1"/>
            </p:cNvSpPr>
            <p:nvPr/>
          </p:nvSpPr>
          <p:spPr bwMode="auto">
            <a:xfrm>
              <a:off x="3571872" y="1714491"/>
              <a:ext cx="928689" cy="1080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4919" name="Obdélník 20"/>
            <p:cNvSpPr>
              <a:spLocks noChangeArrowheads="1"/>
            </p:cNvSpPr>
            <p:nvPr/>
          </p:nvSpPr>
          <p:spPr bwMode="auto">
            <a:xfrm>
              <a:off x="3571872" y="1714492"/>
              <a:ext cx="928689" cy="252000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4920" name="Obdélník 22"/>
            <p:cNvSpPr>
              <a:spLocks noChangeArrowheads="1"/>
            </p:cNvSpPr>
            <p:nvPr/>
          </p:nvSpPr>
          <p:spPr bwMode="auto">
            <a:xfrm>
              <a:off x="3571868" y="2571744"/>
              <a:ext cx="928689" cy="252000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grpSp>
          <p:nvGrpSpPr>
            <p:cNvPr id="34921" name="Skupina 23"/>
            <p:cNvGrpSpPr>
              <a:grpSpLocks/>
            </p:cNvGrpSpPr>
            <p:nvPr/>
          </p:nvGrpSpPr>
          <p:grpSpPr bwMode="auto">
            <a:xfrm>
              <a:off x="4000497" y="2071678"/>
              <a:ext cx="71438" cy="357187"/>
              <a:chOff x="2857488" y="3357562"/>
              <a:chExt cx="71438" cy="357187"/>
            </a:xfrm>
          </p:grpSpPr>
          <p:sp>
            <p:nvSpPr>
              <p:cNvPr id="34924" name="Elipsa 38"/>
              <p:cNvSpPr>
                <a:spLocks noChangeArrowheads="1"/>
              </p:cNvSpPr>
              <p:nvPr/>
            </p:nvSpPr>
            <p:spPr bwMode="auto">
              <a:xfrm>
                <a:off x="2857488" y="3357562"/>
                <a:ext cx="71438" cy="71437"/>
              </a:xfrm>
              <a:prstGeom prst="ellipse">
                <a:avLst/>
              </a:prstGeom>
              <a:solidFill>
                <a:schemeClr val="tx2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 b="1"/>
              </a:p>
            </p:txBody>
          </p:sp>
          <p:sp>
            <p:nvSpPr>
              <p:cNvPr id="34925" name="Elipsa 39"/>
              <p:cNvSpPr>
                <a:spLocks noChangeArrowheads="1"/>
              </p:cNvSpPr>
              <p:nvPr/>
            </p:nvSpPr>
            <p:spPr bwMode="auto">
              <a:xfrm>
                <a:off x="2857488" y="3500437"/>
                <a:ext cx="71438" cy="71437"/>
              </a:xfrm>
              <a:prstGeom prst="ellipse">
                <a:avLst/>
              </a:prstGeom>
              <a:solidFill>
                <a:schemeClr val="tx2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 b="1"/>
              </a:p>
            </p:txBody>
          </p:sp>
          <p:sp>
            <p:nvSpPr>
              <p:cNvPr id="34926" name="Elipsa 40"/>
              <p:cNvSpPr>
                <a:spLocks noChangeArrowheads="1"/>
              </p:cNvSpPr>
              <p:nvPr/>
            </p:nvSpPr>
            <p:spPr bwMode="auto">
              <a:xfrm>
                <a:off x="2857488" y="3643312"/>
                <a:ext cx="71438" cy="71437"/>
              </a:xfrm>
              <a:prstGeom prst="ellipse">
                <a:avLst/>
              </a:prstGeom>
              <a:solidFill>
                <a:schemeClr val="tx2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 b="1"/>
              </a:p>
            </p:txBody>
          </p:sp>
        </p:grpSp>
        <p:sp>
          <p:nvSpPr>
            <p:cNvPr id="34922" name="TextovéPole 28"/>
            <p:cNvSpPr txBox="1">
              <a:spLocks noChangeArrowheads="1"/>
            </p:cNvSpPr>
            <p:nvPr/>
          </p:nvSpPr>
          <p:spPr bwMode="auto">
            <a:xfrm>
              <a:off x="3821902" y="1694472"/>
              <a:ext cx="42862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1</a:t>
              </a:r>
            </a:p>
          </p:txBody>
        </p:sp>
        <p:sp>
          <p:nvSpPr>
            <p:cNvPr id="34923" name="TextovéPole 29"/>
            <p:cNvSpPr txBox="1">
              <a:spLocks noChangeArrowheads="1"/>
            </p:cNvSpPr>
            <p:nvPr/>
          </p:nvSpPr>
          <p:spPr bwMode="auto">
            <a:xfrm>
              <a:off x="3786183" y="2571744"/>
              <a:ext cx="50006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500</a:t>
              </a:r>
            </a:p>
          </p:txBody>
        </p:sp>
      </p:grpSp>
      <p:grpSp>
        <p:nvGrpSpPr>
          <p:cNvPr id="34828" name="Skupina 49"/>
          <p:cNvGrpSpPr>
            <a:grpSpLocks/>
          </p:cNvGrpSpPr>
          <p:nvPr/>
        </p:nvGrpSpPr>
        <p:grpSpPr bwMode="auto">
          <a:xfrm>
            <a:off x="3606800" y="2828925"/>
            <a:ext cx="928688" cy="1108075"/>
            <a:chOff x="3571864" y="3184659"/>
            <a:chExt cx="928693" cy="1164279"/>
          </a:xfrm>
        </p:grpSpPr>
        <p:sp>
          <p:nvSpPr>
            <p:cNvPr id="34909" name="Obdélník 30"/>
            <p:cNvSpPr>
              <a:spLocks noChangeArrowheads="1"/>
            </p:cNvSpPr>
            <p:nvPr/>
          </p:nvSpPr>
          <p:spPr bwMode="auto">
            <a:xfrm>
              <a:off x="3571868" y="3214686"/>
              <a:ext cx="928689" cy="1080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4910" name="Obdélník 31"/>
            <p:cNvSpPr>
              <a:spLocks noChangeArrowheads="1"/>
            </p:cNvSpPr>
            <p:nvPr/>
          </p:nvSpPr>
          <p:spPr bwMode="auto">
            <a:xfrm>
              <a:off x="3571868" y="3214687"/>
              <a:ext cx="928689" cy="252000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4911" name="Obdélník 32"/>
            <p:cNvSpPr>
              <a:spLocks noChangeArrowheads="1"/>
            </p:cNvSpPr>
            <p:nvPr/>
          </p:nvSpPr>
          <p:spPr bwMode="auto">
            <a:xfrm>
              <a:off x="3571864" y="4071939"/>
              <a:ext cx="928689" cy="252000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grpSp>
          <p:nvGrpSpPr>
            <p:cNvPr id="34912" name="Skupina 33"/>
            <p:cNvGrpSpPr>
              <a:grpSpLocks/>
            </p:cNvGrpSpPr>
            <p:nvPr/>
          </p:nvGrpSpPr>
          <p:grpSpPr bwMode="auto">
            <a:xfrm>
              <a:off x="4000493" y="3571873"/>
              <a:ext cx="71438" cy="357187"/>
              <a:chOff x="2857488" y="3357562"/>
              <a:chExt cx="71438" cy="357187"/>
            </a:xfrm>
          </p:grpSpPr>
          <p:sp>
            <p:nvSpPr>
              <p:cNvPr id="34915" name="Elipsa 38"/>
              <p:cNvSpPr>
                <a:spLocks noChangeArrowheads="1"/>
              </p:cNvSpPr>
              <p:nvPr/>
            </p:nvSpPr>
            <p:spPr bwMode="auto">
              <a:xfrm>
                <a:off x="2857488" y="3357562"/>
                <a:ext cx="71438" cy="71437"/>
              </a:xfrm>
              <a:prstGeom prst="ellipse">
                <a:avLst/>
              </a:prstGeom>
              <a:solidFill>
                <a:schemeClr val="tx2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 b="1"/>
              </a:p>
            </p:txBody>
          </p:sp>
          <p:sp>
            <p:nvSpPr>
              <p:cNvPr id="34916" name="Elipsa 39"/>
              <p:cNvSpPr>
                <a:spLocks noChangeArrowheads="1"/>
              </p:cNvSpPr>
              <p:nvPr/>
            </p:nvSpPr>
            <p:spPr bwMode="auto">
              <a:xfrm>
                <a:off x="2857488" y="3500437"/>
                <a:ext cx="71438" cy="71437"/>
              </a:xfrm>
              <a:prstGeom prst="ellipse">
                <a:avLst/>
              </a:prstGeom>
              <a:solidFill>
                <a:schemeClr val="tx2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 b="1"/>
              </a:p>
            </p:txBody>
          </p:sp>
          <p:sp>
            <p:nvSpPr>
              <p:cNvPr id="34917" name="Elipsa 40"/>
              <p:cNvSpPr>
                <a:spLocks noChangeArrowheads="1"/>
              </p:cNvSpPr>
              <p:nvPr/>
            </p:nvSpPr>
            <p:spPr bwMode="auto">
              <a:xfrm>
                <a:off x="2857488" y="3643312"/>
                <a:ext cx="71438" cy="71437"/>
              </a:xfrm>
              <a:prstGeom prst="ellipse">
                <a:avLst/>
              </a:prstGeom>
              <a:solidFill>
                <a:schemeClr val="tx2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 b="1"/>
              </a:p>
            </p:txBody>
          </p:sp>
        </p:grpSp>
        <p:sp>
          <p:nvSpPr>
            <p:cNvPr id="34913" name="TextovéPole 37"/>
            <p:cNvSpPr txBox="1">
              <a:spLocks noChangeArrowheads="1"/>
            </p:cNvSpPr>
            <p:nvPr/>
          </p:nvSpPr>
          <p:spPr bwMode="auto">
            <a:xfrm>
              <a:off x="3714740" y="3184659"/>
              <a:ext cx="64294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100</a:t>
              </a:r>
            </a:p>
          </p:txBody>
        </p:sp>
        <p:sp>
          <p:nvSpPr>
            <p:cNvPr id="34914" name="TextovéPole 38"/>
            <p:cNvSpPr txBox="1">
              <a:spLocks noChangeArrowheads="1"/>
            </p:cNvSpPr>
            <p:nvPr/>
          </p:nvSpPr>
          <p:spPr bwMode="auto">
            <a:xfrm>
              <a:off x="3786179" y="4071939"/>
              <a:ext cx="50006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708</a:t>
              </a:r>
            </a:p>
          </p:txBody>
        </p:sp>
      </p:grpSp>
      <p:grpSp>
        <p:nvGrpSpPr>
          <p:cNvPr id="34829" name="Skupina 50"/>
          <p:cNvGrpSpPr>
            <a:grpSpLocks/>
          </p:cNvGrpSpPr>
          <p:nvPr/>
        </p:nvGrpSpPr>
        <p:grpSpPr bwMode="auto">
          <a:xfrm>
            <a:off x="3606800" y="4410075"/>
            <a:ext cx="928688" cy="1098550"/>
            <a:chOff x="3571868" y="4623429"/>
            <a:chExt cx="928693" cy="1154272"/>
          </a:xfrm>
        </p:grpSpPr>
        <p:sp>
          <p:nvSpPr>
            <p:cNvPr id="34900" name="Obdélník 39"/>
            <p:cNvSpPr>
              <a:spLocks noChangeArrowheads="1"/>
            </p:cNvSpPr>
            <p:nvPr/>
          </p:nvSpPr>
          <p:spPr bwMode="auto">
            <a:xfrm>
              <a:off x="3571872" y="4643449"/>
              <a:ext cx="928689" cy="1080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4901" name="Obdélník 40"/>
            <p:cNvSpPr>
              <a:spLocks noChangeArrowheads="1"/>
            </p:cNvSpPr>
            <p:nvPr/>
          </p:nvSpPr>
          <p:spPr bwMode="auto">
            <a:xfrm>
              <a:off x="3571872" y="4643450"/>
              <a:ext cx="928689" cy="252000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4902" name="Obdélník 41"/>
            <p:cNvSpPr>
              <a:spLocks noChangeArrowheads="1"/>
            </p:cNvSpPr>
            <p:nvPr/>
          </p:nvSpPr>
          <p:spPr bwMode="auto">
            <a:xfrm>
              <a:off x="3571868" y="5500702"/>
              <a:ext cx="928689" cy="252000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grpSp>
          <p:nvGrpSpPr>
            <p:cNvPr id="34903" name="Skupina 42"/>
            <p:cNvGrpSpPr>
              <a:grpSpLocks/>
            </p:cNvGrpSpPr>
            <p:nvPr/>
          </p:nvGrpSpPr>
          <p:grpSpPr bwMode="auto">
            <a:xfrm>
              <a:off x="4000497" y="5000636"/>
              <a:ext cx="71438" cy="357187"/>
              <a:chOff x="2857488" y="3357562"/>
              <a:chExt cx="71438" cy="357187"/>
            </a:xfrm>
          </p:grpSpPr>
          <p:sp>
            <p:nvSpPr>
              <p:cNvPr id="34906" name="Elipsa 38"/>
              <p:cNvSpPr>
                <a:spLocks noChangeArrowheads="1"/>
              </p:cNvSpPr>
              <p:nvPr/>
            </p:nvSpPr>
            <p:spPr bwMode="auto">
              <a:xfrm>
                <a:off x="2857488" y="3357562"/>
                <a:ext cx="71438" cy="71437"/>
              </a:xfrm>
              <a:prstGeom prst="ellipse">
                <a:avLst/>
              </a:prstGeom>
              <a:solidFill>
                <a:schemeClr val="tx2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 b="1"/>
              </a:p>
            </p:txBody>
          </p:sp>
          <p:sp>
            <p:nvSpPr>
              <p:cNvPr id="34907" name="Elipsa 39"/>
              <p:cNvSpPr>
                <a:spLocks noChangeArrowheads="1"/>
              </p:cNvSpPr>
              <p:nvPr/>
            </p:nvSpPr>
            <p:spPr bwMode="auto">
              <a:xfrm>
                <a:off x="2857488" y="3500437"/>
                <a:ext cx="71438" cy="71437"/>
              </a:xfrm>
              <a:prstGeom prst="ellipse">
                <a:avLst/>
              </a:prstGeom>
              <a:solidFill>
                <a:schemeClr val="tx2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 b="1"/>
              </a:p>
            </p:txBody>
          </p:sp>
          <p:sp>
            <p:nvSpPr>
              <p:cNvPr id="34908" name="Elipsa 40"/>
              <p:cNvSpPr>
                <a:spLocks noChangeArrowheads="1"/>
              </p:cNvSpPr>
              <p:nvPr/>
            </p:nvSpPr>
            <p:spPr bwMode="auto">
              <a:xfrm>
                <a:off x="2857488" y="3643312"/>
                <a:ext cx="71438" cy="71437"/>
              </a:xfrm>
              <a:prstGeom prst="ellipse">
                <a:avLst/>
              </a:prstGeom>
              <a:solidFill>
                <a:schemeClr val="tx2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 b="1"/>
              </a:p>
            </p:txBody>
          </p:sp>
        </p:grpSp>
        <p:sp>
          <p:nvSpPr>
            <p:cNvPr id="34904" name="TextovéPole 46"/>
            <p:cNvSpPr txBox="1">
              <a:spLocks noChangeArrowheads="1"/>
            </p:cNvSpPr>
            <p:nvPr/>
          </p:nvSpPr>
          <p:spPr bwMode="auto">
            <a:xfrm>
              <a:off x="3714744" y="4623429"/>
              <a:ext cx="64294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929</a:t>
              </a:r>
            </a:p>
          </p:txBody>
        </p:sp>
        <p:sp>
          <p:nvSpPr>
            <p:cNvPr id="34905" name="TextovéPole 47"/>
            <p:cNvSpPr txBox="1">
              <a:spLocks noChangeArrowheads="1"/>
            </p:cNvSpPr>
            <p:nvPr/>
          </p:nvSpPr>
          <p:spPr bwMode="auto">
            <a:xfrm>
              <a:off x="3786183" y="5500702"/>
              <a:ext cx="50006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900</a:t>
              </a:r>
            </a:p>
          </p:txBody>
        </p:sp>
      </p:grpSp>
      <p:sp>
        <p:nvSpPr>
          <p:cNvPr id="34830" name="TextovéPole 51"/>
          <p:cNvSpPr txBox="1">
            <a:spLocks noChangeArrowheads="1"/>
          </p:cNvSpPr>
          <p:nvPr/>
        </p:nvSpPr>
        <p:spPr bwMode="auto">
          <a:xfrm>
            <a:off x="3463925" y="5500688"/>
            <a:ext cx="1216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page of page table</a:t>
            </a:r>
          </a:p>
        </p:txBody>
      </p:sp>
      <p:sp>
        <p:nvSpPr>
          <p:cNvPr id="34831" name="TextovéPole 52"/>
          <p:cNvSpPr txBox="1">
            <a:spLocks noChangeArrowheads="1"/>
          </p:cNvSpPr>
          <p:nvPr/>
        </p:nvSpPr>
        <p:spPr bwMode="auto">
          <a:xfrm>
            <a:off x="3463925" y="6072188"/>
            <a:ext cx="12160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page table</a:t>
            </a:r>
          </a:p>
        </p:txBody>
      </p:sp>
      <p:grpSp>
        <p:nvGrpSpPr>
          <p:cNvPr id="34832" name="Skupina 53"/>
          <p:cNvGrpSpPr>
            <a:grpSpLocks/>
          </p:cNvGrpSpPr>
          <p:nvPr/>
        </p:nvGrpSpPr>
        <p:grpSpPr bwMode="auto">
          <a:xfrm>
            <a:off x="4035425" y="4000500"/>
            <a:ext cx="71438" cy="357188"/>
            <a:chOff x="2857488" y="3357562"/>
            <a:chExt cx="71438" cy="357187"/>
          </a:xfrm>
        </p:grpSpPr>
        <p:sp>
          <p:nvSpPr>
            <p:cNvPr id="34897" name="Elipsa 38"/>
            <p:cNvSpPr>
              <a:spLocks noChangeArrowheads="1"/>
            </p:cNvSpPr>
            <p:nvPr/>
          </p:nvSpPr>
          <p:spPr bwMode="auto">
            <a:xfrm>
              <a:off x="2857488" y="3357562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34898" name="Elipsa 39"/>
            <p:cNvSpPr>
              <a:spLocks noChangeArrowheads="1"/>
            </p:cNvSpPr>
            <p:nvPr/>
          </p:nvSpPr>
          <p:spPr bwMode="auto">
            <a:xfrm>
              <a:off x="2857488" y="3500437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34899" name="Elipsa 40"/>
            <p:cNvSpPr>
              <a:spLocks noChangeArrowheads="1"/>
            </p:cNvSpPr>
            <p:nvPr/>
          </p:nvSpPr>
          <p:spPr bwMode="auto">
            <a:xfrm>
              <a:off x="2857488" y="3643312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</p:grpSp>
      <p:grpSp>
        <p:nvGrpSpPr>
          <p:cNvPr id="34833" name="Skupina 57"/>
          <p:cNvGrpSpPr>
            <a:grpSpLocks/>
          </p:cNvGrpSpPr>
          <p:nvPr/>
        </p:nvGrpSpPr>
        <p:grpSpPr bwMode="auto">
          <a:xfrm>
            <a:off x="4035425" y="2428875"/>
            <a:ext cx="71438" cy="357188"/>
            <a:chOff x="2857488" y="3357562"/>
            <a:chExt cx="71438" cy="357187"/>
          </a:xfrm>
        </p:grpSpPr>
        <p:sp>
          <p:nvSpPr>
            <p:cNvPr id="34894" name="Elipsa 38"/>
            <p:cNvSpPr>
              <a:spLocks noChangeArrowheads="1"/>
            </p:cNvSpPr>
            <p:nvPr/>
          </p:nvSpPr>
          <p:spPr bwMode="auto">
            <a:xfrm>
              <a:off x="2857488" y="3357562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34895" name="Elipsa 39"/>
            <p:cNvSpPr>
              <a:spLocks noChangeArrowheads="1"/>
            </p:cNvSpPr>
            <p:nvPr/>
          </p:nvSpPr>
          <p:spPr bwMode="auto">
            <a:xfrm>
              <a:off x="2857488" y="3500437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34896" name="Elipsa 40"/>
            <p:cNvSpPr>
              <a:spLocks noChangeArrowheads="1"/>
            </p:cNvSpPr>
            <p:nvPr/>
          </p:nvSpPr>
          <p:spPr bwMode="auto">
            <a:xfrm>
              <a:off x="2857488" y="3643312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</p:grpSp>
      <p:cxnSp>
        <p:nvCxnSpPr>
          <p:cNvPr id="34834" name="Přímá spojovací šipka 62"/>
          <p:cNvCxnSpPr>
            <a:cxnSpLocks noChangeShapeType="1"/>
          </p:cNvCxnSpPr>
          <p:nvPr/>
        </p:nvCxnSpPr>
        <p:spPr bwMode="auto">
          <a:xfrm rot="5400000" flipH="1" flipV="1">
            <a:off x="2363788" y="1471612"/>
            <a:ext cx="1308100" cy="117792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35" name="Přímá spojovací šipka 64"/>
          <p:cNvCxnSpPr>
            <a:cxnSpLocks noChangeShapeType="1"/>
          </p:cNvCxnSpPr>
          <p:nvPr/>
        </p:nvCxnSpPr>
        <p:spPr bwMode="auto">
          <a:xfrm flipV="1">
            <a:off x="2428875" y="2978150"/>
            <a:ext cx="1177925" cy="2222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36" name="Přímá spojovací šipka 66"/>
          <p:cNvCxnSpPr>
            <a:cxnSpLocks noChangeShapeType="1"/>
            <a:stCxn id="34824" idx="3"/>
          </p:cNvCxnSpPr>
          <p:nvPr/>
        </p:nvCxnSpPr>
        <p:spPr bwMode="auto">
          <a:xfrm>
            <a:off x="2428875" y="4465638"/>
            <a:ext cx="1177925" cy="8413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37" name="Obdélník 72"/>
          <p:cNvSpPr>
            <a:spLocks noChangeArrowheads="1"/>
          </p:cNvSpPr>
          <p:nvPr/>
        </p:nvSpPr>
        <p:spPr bwMode="auto">
          <a:xfrm>
            <a:off x="6572250" y="1285875"/>
            <a:ext cx="1000125" cy="4679950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cxnSp>
        <p:nvCxnSpPr>
          <p:cNvPr id="34838" name="Přímá spojovací čára 74"/>
          <p:cNvCxnSpPr>
            <a:cxnSpLocks noChangeShapeType="1"/>
          </p:cNvCxnSpPr>
          <p:nvPr/>
        </p:nvCxnSpPr>
        <p:spPr bwMode="auto">
          <a:xfrm rot="10800000" flipH="1">
            <a:off x="6572250" y="1643063"/>
            <a:ext cx="1000125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39" name="Přímá spojovací čára 75"/>
          <p:cNvCxnSpPr>
            <a:cxnSpLocks noChangeShapeType="1"/>
          </p:cNvCxnSpPr>
          <p:nvPr/>
        </p:nvCxnSpPr>
        <p:spPr bwMode="auto">
          <a:xfrm rot="10800000" flipH="1">
            <a:off x="6572250" y="2000250"/>
            <a:ext cx="100012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40" name="Přímá spojovací čára 76"/>
          <p:cNvCxnSpPr>
            <a:cxnSpLocks noChangeShapeType="1"/>
          </p:cNvCxnSpPr>
          <p:nvPr/>
        </p:nvCxnSpPr>
        <p:spPr bwMode="auto">
          <a:xfrm rot="10800000" flipH="1">
            <a:off x="6572250" y="2357438"/>
            <a:ext cx="1000125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41" name="Přímá spojovací čára 77"/>
          <p:cNvCxnSpPr>
            <a:cxnSpLocks noChangeShapeType="1"/>
          </p:cNvCxnSpPr>
          <p:nvPr/>
        </p:nvCxnSpPr>
        <p:spPr bwMode="auto">
          <a:xfrm rot="10800000" flipH="1">
            <a:off x="6572250" y="2714625"/>
            <a:ext cx="100012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42" name="Přímá spojovací čára 78"/>
          <p:cNvCxnSpPr>
            <a:cxnSpLocks noChangeShapeType="1"/>
          </p:cNvCxnSpPr>
          <p:nvPr/>
        </p:nvCxnSpPr>
        <p:spPr bwMode="auto">
          <a:xfrm rot="10800000" flipH="1">
            <a:off x="6572250" y="3071813"/>
            <a:ext cx="1000125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43" name="Přímá spojovací čára 79"/>
          <p:cNvCxnSpPr>
            <a:cxnSpLocks noChangeShapeType="1"/>
          </p:cNvCxnSpPr>
          <p:nvPr/>
        </p:nvCxnSpPr>
        <p:spPr bwMode="auto">
          <a:xfrm rot="10800000" flipH="1">
            <a:off x="6572250" y="3429000"/>
            <a:ext cx="100012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44" name="Přímá spojovací čára 80"/>
          <p:cNvCxnSpPr>
            <a:cxnSpLocks noChangeShapeType="1"/>
          </p:cNvCxnSpPr>
          <p:nvPr/>
        </p:nvCxnSpPr>
        <p:spPr bwMode="auto">
          <a:xfrm rot="10800000" flipH="1">
            <a:off x="6572250" y="3786188"/>
            <a:ext cx="1000125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45" name="Přímá spojovací čára 81"/>
          <p:cNvCxnSpPr>
            <a:cxnSpLocks noChangeShapeType="1"/>
          </p:cNvCxnSpPr>
          <p:nvPr/>
        </p:nvCxnSpPr>
        <p:spPr bwMode="auto">
          <a:xfrm rot="10800000" flipH="1">
            <a:off x="6572250" y="4143375"/>
            <a:ext cx="100012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46" name="Přímá spojovací čára 82"/>
          <p:cNvCxnSpPr>
            <a:cxnSpLocks noChangeShapeType="1"/>
          </p:cNvCxnSpPr>
          <p:nvPr/>
        </p:nvCxnSpPr>
        <p:spPr bwMode="auto">
          <a:xfrm rot="10800000" flipH="1">
            <a:off x="6572250" y="4500563"/>
            <a:ext cx="1000125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47" name="Přímá spojovací čára 83"/>
          <p:cNvCxnSpPr>
            <a:cxnSpLocks noChangeShapeType="1"/>
          </p:cNvCxnSpPr>
          <p:nvPr/>
        </p:nvCxnSpPr>
        <p:spPr bwMode="auto">
          <a:xfrm rot="10800000" flipH="1">
            <a:off x="6572250" y="4857750"/>
            <a:ext cx="100012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48" name="Přímá spojovací čára 84"/>
          <p:cNvCxnSpPr>
            <a:cxnSpLocks noChangeShapeType="1"/>
          </p:cNvCxnSpPr>
          <p:nvPr/>
        </p:nvCxnSpPr>
        <p:spPr bwMode="auto">
          <a:xfrm rot="10800000" flipH="1">
            <a:off x="6572250" y="5214938"/>
            <a:ext cx="1000125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49" name="Přímá spojovací čára 85"/>
          <p:cNvCxnSpPr>
            <a:cxnSpLocks noChangeShapeType="1"/>
          </p:cNvCxnSpPr>
          <p:nvPr/>
        </p:nvCxnSpPr>
        <p:spPr bwMode="auto">
          <a:xfrm rot="10800000" flipH="1">
            <a:off x="6572250" y="5572125"/>
            <a:ext cx="100012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34850" name="Skupina 86"/>
          <p:cNvGrpSpPr>
            <a:grpSpLocks/>
          </p:cNvGrpSpPr>
          <p:nvPr/>
        </p:nvGrpSpPr>
        <p:grpSpPr bwMode="auto">
          <a:xfrm>
            <a:off x="7037388" y="2038350"/>
            <a:ext cx="71437" cy="276225"/>
            <a:chOff x="5644757" y="2040731"/>
            <a:chExt cx="71438" cy="276215"/>
          </a:xfrm>
        </p:grpSpPr>
        <p:sp>
          <p:nvSpPr>
            <p:cNvPr id="34891" name="Elipsa 38"/>
            <p:cNvSpPr>
              <a:spLocks noChangeArrowheads="1"/>
            </p:cNvSpPr>
            <p:nvPr/>
          </p:nvSpPr>
          <p:spPr bwMode="auto">
            <a:xfrm>
              <a:off x="5644757" y="2040731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34892" name="Elipsa 39"/>
            <p:cNvSpPr>
              <a:spLocks noChangeArrowheads="1"/>
            </p:cNvSpPr>
            <p:nvPr/>
          </p:nvSpPr>
          <p:spPr bwMode="auto">
            <a:xfrm>
              <a:off x="5644757" y="2143120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34893" name="Elipsa 40"/>
            <p:cNvSpPr>
              <a:spLocks noChangeArrowheads="1"/>
            </p:cNvSpPr>
            <p:nvPr/>
          </p:nvSpPr>
          <p:spPr bwMode="auto">
            <a:xfrm>
              <a:off x="5644757" y="2245509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</p:grpSp>
      <p:grpSp>
        <p:nvGrpSpPr>
          <p:cNvPr id="34851" name="Skupina 87"/>
          <p:cNvGrpSpPr>
            <a:grpSpLocks/>
          </p:cNvGrpSpPr>
          <p:nvPr/>
        </p:nvGrpSpPr>
        <p:grpSpPr bwMode="auto">
          <a:xfrm>
            <a:off x="7037388" y="2757488"/>
            <a:ext cx="71437" cy="276225"/>
            <a:chOff x="5644757" y="2040731"/>
            <a:chExt cx="71438" cy="276215"/>
          </a:xfrm>
        </p:grpSpPr>
        <p:sp>
          <p:nvSpPr>
            <p:cNvPr id="34888" name="Elipsa 38"/>
            <p:cNvSpPr>
              <a:spLocks noChangeArrowheads="1"/>
            </p:cNvSpPr>
            <p:nvPr/>
          </p:nvSpPr>
          <p:spPr bwMode="auto">
            <a:xfrm>
              <a:off x="5644757" y="2040731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34889" name="Elipsa 39"/>
            <p:cNvSpPr>
              <a:spLocks noChangeArrowheads="1"/>
            </p:cNvSpPr>
            <p:nvPr/>
          </p:nvSpPr>
          <p:spPr bwMode="auto">
            <a:xfrm>
              <a:off x="5644757" y="2143120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34890" name="Elipsa 40"/>
            <p:cNvSpPr>
              <a:spLocks noChangeArrowheads="1"/>
            </p:cNvSpPr>
            <p:nvPr/>
          </p:nvSpPr>
          <p:spPr bwMode="auto">
            <a:xfrm>
              <a:off x="5644757" y="2245509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</p:grpSp>
      <p:grpSp>
        <p:nvGrpSpPr>
          <p:cNvPr id="34852" name="Skupina 91"/>
          <p:cNvGrpSpPr>
            <a:grpSpLocks/>
          </p:cNvGrpSpPr>
          <p:nvPr/>
        </p:nvGrpSpPr>
        <p:grpSpPr bwMode="auto">
          <a:xfrm>
            <a:off x="7037388" y="3467100"/>
            <a:ext cx="71437" cy="276225"/>
            <a:chOff x="5644757" y="2040731"/>
            <a:chExt cx="71438" cy="276215"/>
          </a:xfrm>
        </p:grpSpPr>
        <p:sp>
          <p:nvSpPr>
            <p:cNvPr id="34885" name="Elipsa 38"/>
            <p:cNvSpPr>
              <a:spLocks noChangeArrowheads="1"/>
            </p:cNvSpPr>
            <p:nvPr/>
          </p:nvSpPr>
          <p:spPr bwMode="auto">
            <a:xfrm>
              <a:off x="5644757" y="2040731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34886" name="Elipsa 39"/>
            <p:cNvSpPr>
              <a:spLocks noChangeArrowheads="1"/>
            </p:cNvSpPr>
            <p:nvPr/>
          </p:nvSpPr>
          <p:spPr bwMode="auto">
            <a:xfrm>
              <a:off x="5644757" y="2143120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34887" name="Elipsa 40"/>
            <p:cNvSpPr>
              <a:spLocks noChangeArrowheads="1"/>
            </p:cNvSpPr>
            <p:nvPr/>
          </p:nvSpPr>
          <p:spPr bwMode="auto">
            <a:xfrm>
              <a:off x="5644757" y="2245509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</p:grpSp>
      <p:grpSp>
        <p:nvGrpSpPr>
          <p:cNvPr id="34853" name="Skupina 95"/>
          <p:cNvGrpSpPr>
            <a:grpSpLocks/>
          </p:cNvGrpSpPr>
          <p:nvPr/>
        </p:nvGrpSpPr>
        <p:grpSpPr bwMode="auto">
          <a:xfrm>
            <a:off x="7037388" y="4179888"/>
            <a:ext cx="71437" cy="274637"/>
            <a:chOff x="5644757" y="2040731"/>
            <a:chExt cx="71438" cy="276215"/>
          </a:xfrm>
        </p:grpSpPr>
        <p:sp>
          <p:nvSpPr>
            <p:cNvPr id="34882" name="Elipsa 38"/>
            <p:cNvSpPr>
              <a:spLocks noChangeArrowheads="1"/>
            </p:cNvSpPr>
            <p:nvPr/>
          </p:nvSpPr>
          <p:spPr bwMode="auto">
            <a:xfrm>
              <a:off x="5644757" y="2040731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34883" name="Elipsa 39"/>
            <p:cNvSpPr>
              <a:spLocks noChangeArrowheads="1"/>
            </p:cNvSpPr>
            <p:nvPr/>
          </p:nvSpPr>
          <p:spPr bwMode="auto">
            <a:xfrm>
              <a:off x="5644757" y="2143120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34884" name="Elipsa 40"/>
            <p:cNvSpPr>
              <a:spLocks noChangeArrowheads="1"/>
            </p:cNvSpPr>
            <p:nvPr/>
          </p:nvSpPr>
          <p:spPr bwMode="auto">
            <a:xfrm>
              <a:off x="5644757" y="2245509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</p:grpSp>
      <p:grpSp>
        <p:nvGrpSpPr>
          <p:cNvPr id="34854" name="Skupina 99"/>
          <p:cNvGrpSpPr>
            <a:grpSpLocks/>
          </p:cNvGrpSpPr>
          <p:nvPr/>
        </p:nvGrpSpPr>
        <p:grpSpPr bwMode="auto">
          <a:xfrm>
            <a:off x="7037388" y="4894263"/>
            <a:ext cx="71437" cy="276225"/>
            <a:chOff x="5644757" y="2040731"/>
            <a:chExt cx="71438" cy="276215"/>
          </a:xfrm>
        </p:grpSpPr>
        <p:sp>
          <p:nvSpPr>
            <p:cNvPr id="34879" name="Elipsa 38"/>
            <p:cNvSpPr>
              <a:spLocks noChangeArrowheads="1"/>
            </p:cNvSpPr>
            <p:nvPr/>
          </p:nvSpPr>
          <p:spPr bwMode="auto">
            <a:xfrm>
              <a:off x="5644757" y="2040731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34880" name="Elipsa 39"/>
            <p:cNvSpPr>
              <a:spLocks noChangeArrowheads="1"/>
            </p:cNvSpPr>
            <p:nvPr/>
          </p:nvSpPr>
          <p:spPr bwMode="auto">
            <a:xfrm>
              <a:off x="5644757" y="2143120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34881" name="Elipsa 40"/>
            <p:cNvSpPr>
              <a:spLocks noChangeArrowheads="1"/>
            </p:cNvSpPr>
            <p:nvPr/>
          </p:nvSpPr>
          <p:spPr bwMode="auto">
            <a:xfrm>
              <a:off x="5644757" y="2245509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</p:grpSp>
      <p:grpSp>
        <p:nvGrpSpPr>
          <p:cNvPr id="34855" name="Skupina 103"/>
          <p:cNvGrpSpPr>
            <a:grpSpLocks/>
          </p:cNvGrpSpPr>
          <p:nvPr/>
        </p:nvGrpSpPr>
        <p:grpSpPr bwMode="auto">
          <a:xfrm>
            <a:off x="7037388" y="5611813"/>
            <a:ext cx="71437" cy="276225"/>
            <a:chOff x="5644757" y="2040731"/>
            <a:chExt cx="71438" cy="276215"/>
          </a:xfrm>
        </p:grpSpPr>
        <p:sp>
          <p:nvSpPr>
            <p:cNvPr id="34876" name="Elipsa 38"/>
            <p:cNvSpPr>
              <a:spLocks noChangeArrowheads="1"/>
            </p:cNvSpPr>
            <p:nvPr/>
          </p:nvSpPr>
          <p:spPr bwMode="auto">
            <a:xfrm>
              <a:off x="5644757" y="2040731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34877" name="Elipsa 39"/>
            <p:cNvSpPr>
              <a:spLocks noChangeArrowheads="1"/>
            </p:cNvSpPr>
            <p:nvPr/>
          </p:nvSpPr>
          <p:spPr bwMode="auto">
            <a:xfrm>
              <a:off x="5644757" y="2143120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34878" name="Elipsa 40"/>
            <p:cNvSpPr>
              <a:spLocks noChangeArrowheads="1"/>
            </p:cNvSpPr>
            <p:nvPr/>
          </p:nvSpPr>
          <p:spPr bwMode="auto">
            <a:xfrm>
              <a:off x="5644757" y="2245509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</p:grpSp>
      <p:sp>
        <p:nvSpPr>
          <p:cNvPr id="34856" name="Obdélník 108"/>
          <p:cNvSpPr>
            <a:spLocks noChangeArrowheads="1"/>
          </p:cNvSpPr>
          <p:nvPr/>
        </p:nvSpPr>
        <p:spPr bwMode="auto">
          <a:xfrm>
            <a:off x="6572250" y="1643063"/>
            <a:ext cx="1000125" cy="357187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4857" name="Obdélník 109"/>
          <p:cNvSpPr>
            <a:spLocks noChangeArrowheads="1"/>
          </p:cNvSpPr>
          <p:nvPr/>
        </p:nvSpPr>
        <p:spPr bwMode="auto">
          <a:xfrm>
            <a:off x="6572250" y="2357438"/>
            <a:ext cx="1000125" cy="357187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4858" name="Obdélník 110"/>
          <p:cNvSpPr>
            <a:spLocks noChangeArrowheads="1"/>
          </p:cNvSpPr>
          <p:nvPr/>
        </p:nvSpPr>
        <p:spPr bwMode="auto">
          <a:xfrm>
            <a:off x="6572250" y="3071813"/>
            <a:ext cx="1000125" cy="357187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4859" name="Obdélník 111"/>
          <p:cNvSpPr>
            <a:spLocks noChangeArrowheads="1"/>
          </p:cNvSpPr>
          <p:nvPr/>
        </p:nvSpPr>
        <p:spPr bwMode="auto">
          <a:xfrm>
            <a:off x="6572250" y="3786188"/>
            <a:ext cx="1000125" cy="357187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4860" name="Obdélník 112"/>
          <p:cNvSpPr>
            <a:spLocks noChangeArrowheads="1"/>
          </p:cNvSpPr>
          <p:nvPr/>
        </p:nvSpPr>
        <p:spPr bwMode="auto">
          <a:xfrm>
            <a:off x="6572250" y="4500563"/>
            <a:ext cx="1000125" cy="357187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4861" name="Obdélník 113"/>
          <p:cNvSpPr>
            <a:spLocks noChangeArrowheads="1"/>
          </p:cNvSpPr>
          <p:nvPr/>
        </p:nvSpPr>
        <p:spPr bwMode="auto">
          <a:xfrm>
            <a:off x="6572250" y="5214938"/>
            <a:ext cx="1000125" cy="357187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4862" name="TextovéPole 114"/>
          <p:cNvSpPr txBox="1">
            <a:spLocks noChangeArrowheads="1"/>
          </p:cNvSpPr>
          <p:nvPr/>
        </p:nvSpPr>
        <p:spPr bwMode="auto">
          <a:xfrm>
            <a:off x="6500813" y="6000750"/>
            <a:ext cx="12144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memory</a:t>
            </a:r>
          </a:p>
        </p:txBody>
      </p:sp>
      <p:sp>
        <p:nvSpPr>
          <p:cNvPr id="34863" name="TextovéPole 115"/>
          <p:cNvSpPr txBox="1">
            <a:spLocks noChangeArrowheads="1"/>
          </p:cNvSpPr>
          <p:nvPr/>
        </p:nvSpPr>
        <p:spPr bwMode="auto">
          <a:xfrm>
            <a:off x="6138863" y="1143000"/>
            <a:ext cx="5000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0</a:t>
            </a:r>
          </a:p>
        </p:txBody>
      </p:sp>
      <p:cxnSp>
        <p:nvCxnSpPr>
          <p:cNvPr id="34864" name="Přímá spojovací šipka 117"/>
          <p:cNvCxnSpPr>
            <a:cxnSpLocks noChangeShapeType="1"/>
            <a:stCxn id="34919" idx="3"/>
          </p:cNvCxnSpPr>
          <p:nvPr/>
        </p:nvCxnSpPr>
        <p:spPr bwMode="auto">
          <a:xfrm>
            <a:off x="4535488" y="1406525"/>
            <a:ext cx="1965325" cy="23653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65" name="Přímá spojovací šipka 119"/>
          <p:cNvCxnSpPr>
            <a:cxnSpLocks noChangeShapeType="1"/>
            <a:stCxn id="34920" idx="3"/>
          </p:cNvCxnSpPr>
          <p:nvPr/>
        </p:nvCxnSpPr>
        <p:spPr bwMode="auto">
          <a:xfrm>
            <a:off x="4535488" y="2220913"/>
            <a:ext cx="1965325" cy="8509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66" name="Přímá spojovací šipka 121"/>
          <p:cNvCxnSpPr>
            <a:cxnSpLocks noChangeShapeType="1"/>
            <a:stCxn id="34910" idx="3"/>
          </p:cNvCxnSpPr>
          <p:nvPr/>
        </p:nvCxnSpPr>
        <p:spPr bwMode="auto">
          <a:xfrm flipV="1">
            <a:off x="4535488" y="2428875"/>
            <a:ext cx="1965325" cy="54927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67" name="Přímá spojovací šipka 123"/>
          <p:cNvCxnSpPr>
            <a:cxnSpLocks noChangeShapeType="1"/>
            <a:stCxn id="34911" idx="3"/>
          </p:cNvCxnSpPr>
          <p:nvPr/>
        </p:nvCxnSpPr>
        <p:spPr bwMode="auto">
          <a:xfrm flipV="1">
            <a:off x="4535488" y="3786188"/>
            <a:ext cx="1965325" cy="635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68" name="Přímá spojovací šipka 125"/>
          <p:cNvCxnSpPr>
            <a:cxnSpLocks noChangeShapeType="1"/>
            <a:stCxn id="34901" idx="3"/>
          </p:cNvCxnSpPr>
          <p:nvPr/>
        </p:nvCxnSpPr>
        <p:spPr bwMode="auto">
          <a:xfrm>
            <a:off x="4535488" y="4549775"/>
            <a:ext cx="1965325" cy="665163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69" name="Přímá spojovací šipka 127"/>
          <p:cNvCxnSpPr>
            <a:cxnSpLocks noChangeShapeType="1"/>
            <a:stCxn id="34902" idx="3"/>
          </p:cNvCxnSpPr>
          <p:nvPr/>
        </p:nvCxnSpPr>
        <p:spPr bwMode="auto">
          <a:xfrm flipV="1">
            <a:off x="4535488" y="4572000"/>
            <a:ext cx="1965325" cy="792163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70" name="TextovéPole 128"/>
          <p:cNvSpPr txBox="1">
            <a:spLocks noChangeArrowheads="1"/>
          </p:cNvSpPr>
          <p:nvPr/>
        </p:nvSpPr>
        <p:spPr bwMode="auto">
          <a:xfrm>
            <a:off x="6143625" y="1692275"/>
            <a:ext cx="5000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1</a:t>
            </a:r>
          </a:p>
        </p:txBody>
      </p:sp>
      <p:sp>
        <p:nvSpPr>
          <p:cNvPr id="34871" name="TextovéPole 129"/>
          <p:cNvSpPr txBox="1">
            <a:spLocks noChangeArrowheads="1"/>
          </p:cNvSpPr>
          <p:nvPr/>
        </p:nvSpPr>
        <p:spPr bwMode="auto">
          <a:xfrm>
            <a:off x="6072188" y="2114550"/>
            <a:ext cx="5000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100</a:t>
            </a:r>
          </a:p>
        </p:txBody>
      </p:sp>
      <p:sp>
        <p:nvSpPr>
          <p:cNvPr id="34872" name="TextovéPole 131"/>
          <p:cNvSpPr txBox="1">
            <a:spLocks noChangeArrowheads="1"/>
          </p:cNvSpPr>
          <p:nvPr/>
        </p:nvSpPr>
        <p:spPr bwMode="auto">
          <a:xfrm>
            <a:off x="6000750" y="3071813"/>
            <a:ext cx="571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500</a:t>
            </a:r>
          </a:p>
        </p:txBody>
      </p:sp>
      <p:sp>
        <p:nvSpPr>
          <p:cNvPr id="34873" name="TextovéPole 132"/>
          <p:cNvSpPr txBox="1">
            <a:spLocks noChangeArrowheads="1"/>
          </p:cNvSpPr>
          <p:nvPr/>
        </p:nvSpPr>
        <p:spPr bwMode="auto">
          <a:xfrm>
            <a:off x="6000750" y="3835400"/>
            <a:ext cx="571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708</a:t>
            </a:r>
          </a:p>
        </p:txBody>
      </p:sp>
      <p:sp>
        <p:nvSpPr>
          <p:cNvPr id="34874" name="TextovéPole 133"/>
          <p:cNvSpPr txBox="1">
            <a:spLocks noChangeArrowheads="1"/>
          </p:cNvSpPr>
          <p:nvPr/>
        </p:nvSpPr>
        <p:spPr bwMode="auto">
          <a:xfrm>
            <a:off x="6000750" y="4286250"/>
            <a:ext cx="571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900</a:t>
            </a:r>
          </a:p>
        </p:txBody>
      </p:sp>
      <p:sp>
        <p:nvSpPr>
          <p:cNvPr id="34875" name="TextovéPole 134"/>
          <p:cNvSpPr txBox="1">
            <a:spLocks noChangeArrowheads="1"/>
          </p:cNvSpPr>
          <p:nvPr/>
        </p:nvSpPr>
        <p:spPr bwMode="auto">
          <a:xfrm>
            <a:off x="6000750" y="5214938"/>
            <a:ext cx="571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929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TVORBA ADRESY</a:t>
            </a:r>
            <a:endParaRPr lang="cs-CZ" dirty="0"/>
          </a:p>
        </p:txBody>
      </p:sp>
      <p:sp>
        <p:nvSpPr>
          <p:cNvPr id="3584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35844" name="Obdélník 7"/>
          <p:cNvSpPr>
            <a:spLocks noChangeArrowheads="1"/>
          </p:cNvSpPr>
          <p:nvPr/>
        </p:nvSpPr>
        <p:spPr bwMode="auto">
          <a:xfrm>
            <a:off x="928688" y="1714500"/>
            <a:ext cx="2160587" cy="720725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cxnSp>
        <p:nvCxnSpPr>
          <p:cNvPr id="35845" name="Přímá spojovací čára 9"/>
          <p:cNvCxnSpPr>
            <a:cxnSpLocks noChangeShapeType="1"/>
          </p:cNvCxnSpPr>
          <p:nvPr/>
        </p:nvCxnSpPr>
        <p:spPr bwMode="auto">
          <a:xfrm rot="16200000" flipH="1">
            <a:off x="1997869" y="2074069"/>
            <a:ext cx="720725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46" name="Přímá spojovací čára 10"/>
          <p:cNvCxnSpPr>
            <a:cxnSpLocks noChangeShapeType="1"/>
          </p:cNvCxnSpPr>
          <p:nvPr/>
        </p:nvCxnSpPr>
        <p:spPr bwMode="auto">
          <a:xfrm rot="16200000" flipH="1">
            <a:off x="1283494" y="2074069"/>
            <a:ext cx="720725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47" name="TextovéPole 11"/>
          <p:cNvSpPr txBox="1">
            <a:spLocks noChangeArrowheads="1"/>
          </p:cNvSpPr>
          <p:nvPr/>
        </p:nvSpPr>
        <p:spPr bwMode="auto">
          <a:xfrm>
            <a:off x="1071563" y="1920875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p</a:t>
            </a:r>
            <a:r>
              <a:rPr lang="cs-CZ" sz="1400" b="1" baseline="-25000"/>
              <a:t>1</a:t>
            </a:r>
            <a:endParaRPr lang="cs-CZ" sz="1400" b="1"/>
          </a:p>
        </p:txBody>
      </p:sp>
      <p:sp>
        <p:nvSpPr>
          <p:cNvPr id="35848" name="TextovéPole 12"/>
          <p:cNvSpPr txBox="1">
            <a:spLocks noChangeArrowheads="1"/>
          </p:cNvSpPr>
          <p:nvPr/>
        </p:nvSpPr>
        <p:spPr bwMode="auto">
          <a:xfrm>
            <a:off x="1785938" y="1920875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p</a:t>
            </a:r>
            <a:r>
              <a:rPr lang="cs-CZ" sz="1400" b="1" baseline="-25000"/>
              <a:t>2</a:t>
            </a:r>
            <a:endParaRPr lang="cs-CZ" sz="1400" b="1"/>
          </a:p>
        </p:txBody>
      </p:sp>
      <p:sp>
        <p:nvSpPr>
          <p:cNvPr id="35849" name="TextovéPole 13"/>
          <p:cNvSpPr txBox="1">
            <a:spLocks noChangeArrowheads="1"/>
          </p:cNvSpPr>
          <p:nvPr/>
        </p:nvSpPr>
        <p:spPr bwMode="auto">
          <a:xfrm>
            <a:off x="2500313" y="1920875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d</a:t>
            </a:r>
          </a:p>
        </p:txBody>
      </p:sp>
      <p:grpSp>
        <p:nvGrpSpPr>
          <p:cNvPr id="35850" name="Skupina 6"/>
          <p:cNvGrpSpPr>
            <a:grpSpLocks/>
          </p:cNvGrpSpPr>
          <p:nvPr/>
        </p:nvGrpSpPr>
        <p:grpSpPr bwMode="auto">
          <a:xfrm>
            <a:off x="3354388" y="2786063"/>
            <a:ext cx="1006475" cy="1295400"/>
            <a:chOff x="3214678" y="3071810"/>
            <a:chExt cx="1008000" cy="1296000"/>
          </a:xfrm>
        </p:grpSpPr>
        <p:sp>
          <p:nvSpPr>
            <p:cNvPr id="35869" name="Obdélník 4"/>
            <p:cNvSpPr>
              <a:spLocks noChangeArrowheads="1"/>
            </p:cNvSpPr>
            <p:nvPr/>
          </p:nvSpPr>
          <p:spPr bwMode="auto">
            <a:xfrm>
              <a:off x="3214678" y="3071810"/>
              <a:ext cx="1008000" cy="1296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5870" name="Obdélník 5"/>
            <p:cNvSpPr>
              <a:spLocks noChangeArrowheads="1"/>
            </p:cNvSpPr>
            <p:nvPr/>
          </p:nvSpPr>
          <p:spPr bwMode="auto">
            <a:xfrm>
              <a:off x="3218612" y="3576934"/>
              <a:ext cx="1000132" cy="285752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</p:grpSp>
      <p:sp>
        <p:nvSpPr>
          <p:cNvPr id="35851" name="Levá složená závorka 14"/>
          <p:cNvSpPr>
            <a:spLocks/>
          </p:cNvSpPr>
          <p:nvPr/>
        </p:nvSpPr>
        <p:spPr bwMode="auto">
          <a:xfrm>
            <a:off x="3214688" y="2786063"/>
            <a:ext cx="71437" cy="500062"/>
          </a:xfrm>
          <a:prstGeom prst="leftBrace">
            <a:avLst>
              <a:gd name="adj1" fmla="val 8329"/>
              <a:gd name="adj2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5852" name="TextovéPole 15"/>
          <p:cNvSpPr txBox="1">
            <a:spLocks noChangeArrowheads="1"/>
          </p:cNvSpPr>
          <p:nvPr/>
        </p:nvSpPr>
        <p:spPr bwMode="auto">
          <a:xfrm>
            <a:off x="2786063" y="2882900"/>
            <a:ext cx="4286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</a:t>
            </a:r>
            <a:r>
              <a:rPr lang="cs-CZ" sz="1400" baseline="-25000"/>
              <a:t>1</a:t>
            </a:r>
            <a:endParaRPr lang="cs-CZ" sz="1400"/>
          </a:p>
        </p:txBody>
      </p:sp>
      <p:sp>
        <p:nvSpPr>
          <p:cNvPr id="35853" name="TextovéPole 16"/>
          <p:cNvSpPr txBox="1">
            <a:spLocks noChangeArrowheads="1"/>
          </p:cNvSpPr>
          <p:nvPr/>
        </p:nvSpPr>
        <p:spPr bwMode="auto">
          <a:xfrm>
            <a:off x="3286125" y="4143375"/>
            <a:ext cx="1143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outer-page table</a:t>
            </a:r>
          </a:p>
        </p:txBody>
      </p:sp>
      <p:grpSp>
        <p:nvGrpSpPr>
          <p:cNvPr id="35854" name="Skupina 19"/>
          <p:cNvGrpSpPr>
            <a:grpSpLocks/>
          </p:cNvGrpSpPr>
          <p:nvPr/>
        </p:nvGrpSpPr>
        <p:grpSpPr bwMode="auto">
          <a:xfrm>
            <a:off x="5426075" y="3465513"/>
            <a:ext cx="1006475" cy="1295400"/>
            <a:chOff x="3214678" y="3071810"/>
            <a:chExt cx="1008000" cy="1296000"/>
          </a:xfrm>
        </p:grpSpPr>
        <p:sp>
          <p:nvSpPr>
            <p:cNvPr id="35867" name="Obdélník 23"/>
            <p:cNvSpPr>
              <a:spLocks noChangeArrowheads="1"/>
            </p:cNvSpPr>
            <p:nvPr/>
          </p:nvSpPr>
          <p:spPr bwMode="auto">
            <a:xfrm>
              <a:off x="3214678" y="3071810"/>
              <a:ext cx="1008000" cy="1296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5868" name="Obdélník 24"/>
            <p:cNvSpPr>
              <a:spLocks noChangeArrowheads="1"/>
            </p:cNvSpPr>
            <p:nvPr/>
          </p:nvSpPr>
          <p:spPr bwMode="auto">
            <a:xfrm>
              <a:off x="3218612" y="3576934"/>
              <a:ext cx="1000132" cy="285752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</p:grpSp>
      <p:sp>
        <p:nvSpPr>
          <p:cNvPr id="35855" name="Levá složená závorka 20"/>
          <p:cNvSpPr>
            <a:spLocks/>
          </p:cNvSpPr>
          <p:nvPr/>
        </p:nvSpPr>
        <p:spPr bwMode="auto">
          <a:xfrm>
            <a:off x="5286375" y="3465513"/>
            <a:ext cx="71438" cy="500062"/>
          </a:xfrm>
          <a:prstGeom prst="leftBrace">
            <a:avLst>
              <a:gd name="adj1" fmla="val 8329"/>
              <a:gd name="adj2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5856" name="TextovéPole 21"/>
          <p:cNvSpPr txBox="1">
            <a:spLocks noChangeArrowheads="1"/>
          </p:cNvSpPr>
          <p:nvPr/>
        </p:nvSpPr>
        <p:spPr bwMode="auto">
          <a:xfrm>
            <a:off x="4857750" y="3560763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</a:t>
            </a:r>
            <a:r>
              <a:rPr lang="cs-CZ" sz="1400" baseline="-25000"/>
              <a:t>2</a:t>
            </a:r>
            <a:endParaRPr lang="cs-CZ" sz="1400"/>
          </a:p>
        </p:txBody>
      </p:sp>
      <p:sp>
        <p:nvSpPr>
          <p:cNvPr id="35857" name="TextovéPole 22"/>
          <p:cNvSpPr txBox="1">
            <a:spLocks noChangeArrowheads="1"/>
          </p:cNvSpPr>
          <p:nvPr/>
        </p:nvSpPr>
        <p:spPr bwMode="auto">
          <a:xfrm>
            <a:off x="5357813" y="4822825"/>
            <a:ext cx="1143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page of page table</a:t>
            </a:r>
          </a:p>
        </p:txBody>
      </p:sp>
      <p:grpSp>
        <p:nvGrpSpPr>
          <p:cNvPr id="35858" name="Skupina 26"/>
          <p:cNvGrpSpPr>
            <a:grpSpLocks/>
          </p:cNvGrpSpPr>
          <p:nvPr/>
        </p:nvGrpSpPr>
        <p:grpSpPr bwMode="auto">
          <a:xfrm>
            <a:off x="7497763" y="4143375"/>
            <a:ext cx="1006475" cy="1295400"/>
            <a:chOff x="3214678" y="3071810"/>
            <a:chExt cx="1008000" cy="1296000"/>
          </a:xfrm>
        </p:grpSpPr>
        <p:sp>
          <p:nvSpPr>
            <p:cNvPr id="35865" name="Obdélník 30"/>
            <p:cNvSpPr>
              <a:spLocks noChangeArrowheads="1"/>
            </p:cNvSpPr>
            <p:nvPr/>
          </p:nvSpPr>
          <p:spPr bwMode="auto">
            <a:xfrm>
              <a:off x="3214678" y="3071810"/>
              <a:ext cx="1008000" cy="1296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5866" name="Obdélník 31"/>
            <p:cNvSpPr>
              <a:spLocks noChangeArrowheads="1"/>
            </p:cNvSpPr>
            <p:nvPr/>
          </p:nvSpPr>
          <p:spPr bwMode="auto">
            <a:xfrm>
              <a:off x="3218612" y="3576934"/>
              <a:ext cx="1000132" cy="285752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</p:grpSp>
      <p:sp>
        <p:nvSpPr>
          <p:cNvPr id="35859" name="Levá složená závorka 27"/>
          <p:cNvSpPr>
            <a:spLocks/>
          </p:cNvSpPr>
          <p:nvPr/>
        </p:nvSpPr>
        <p:spPr bwMode="auto">
          <a:xfrm>
            <a:off x="7358063" y="4143375"/>
            <a:ext cx="71437" cy="500063"/>
          </a:xfrm>
          <a:prstGeom prst="leftBrace">
            <a:avLst>
              <a:gd name="adj1" fmla="val 8329"/>
              <a:gd name="adj2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5860" name="TextovéPole 28"/>
          <p:cNvSpPr txBox="1">
            <a:spLocks noChangeArrowheads="1"/>
          </p:cNvSpPr>
          <p:nvPr/>
        </p:nvSpPr>
        <p:spPr bwMode="auto">
          <a:xfrm>
            <a:off x="6929438" y="4240213"/>
            <a:ext cx="42862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d</a:t>
            </a:r>
          </a:p>
        </p:txBody>
      </p:sp>
      <p:cxnSp>
        <p:nvCxnSpPr>
          <p:cNvPr id="35861" name="Pravoúhlá spojovací čára 33"/>
          <p:cNvCxnSpPr>
            <a:cxnSpLocks noChangeShapeType="1"/>
            <a:endCxn id="35870" idx="1"/>
          </p:cNvCxnSpPr>
          <p:nvPr/>
        </p:nvCxnSpPr>
        <p:spPr bwMode="auto">
          <a:xfrm>
            <a:off x="1285875" y="2428875"/>
            <a:ext cx="2071688" cy="1004888"/>
          </a:xfrm>
          <a:prstGeom prst="bentConnector3">
            <a:avLst>
              <a:gd name="adj1" fmla="val -23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62" name="Přímá spojovací šipka 36"/>
          <p:cNvCxnSpPr>
            <a:cxnSpLocks noChangeShapeType="1"/>
            <a:stCxn id="35870" idx="3"/>
          </p:cNvCxnSpPr>
          <p:nvPr/>
        </p:nvCxnSpPr>
        <p:spPr bwMode="auto">
          <a:xfrm flipV="1">
            <a:off x="4357688" y="3429000"/>
            <a:ext cx="1000125" cy="4763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63" name="Přímá spojovací šipka 39"/>
          <p:cNvCxnSpPr>
            <a:cxnSpLocks noChangeShapeType="1"/>
          </p:cNvCxnSpPr>
          <p:nvPr/>
        </p:nvCxnSpPr>
        <p:spPr bwMode="auto">
          <a:xfrm flipV="1">
            <a:off x="6429375" y="4110038"/>
            <a:ext cx="1000125" cy="47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64" name="TextovéPole 22"/>
          <p:cNvSpPr txBox="1">
            <a:spLocks noChangeArrowheads="1"/>
          </p:cNvSpPr>
          <p:nvPr/>
        </p:nvSpPr>
        <p:spPr bwMode="auto">
          <a:xfrm>
            <a:off x="752475" y="1381125"/>
            <a:ext cx="25003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logical address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lipsa 11"/>
          <p:cNvSpPr>
            <a:spLocks noChangeArrowheads="1"/>
          </p:cNvSpPr>
          <p:nvPr/>
        </p:nvSpPr>
        <p:spPr bwMode="auto">
          <a:xfrm>
            <a:off x="6715125" y="1285875"/>
            <a:ext cx="2214563" cy="2571750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68313" y="1412875"/>
            <a:ext cx="6246812" cy="30162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600" smtClean="0"/>
              <a:t>Program je složen z částí se vzájemně</a:t>
            </a:r>
            <a:br>
              <a:rPr lang="cs-CZ" sz="2600" smtClean="0"/>
            </a:br>
            <a:r>
              <a:rPr lang="cs-CZ" sz="2600" smtClean="0"/>
              <a:t>odlišnými vlastnostmi</a:t>
            </a:r>
          </a:p>
          <a:p>
            <a:pPr lvl="1" eaLnBrk="1" hangingPunct="1">
              <a:lnSpc>
                <a:spcPct val="80000"/>
              </a:lnSpc>
            </a:pPr>
            <a:r>
              <a:rPr lang="cs-CZ" smtClean="0"/>
              <a:t>moduly s instrukcemi jsou označovány „jen ke spuštění“ (execute-only).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mtClean="0"/>
              <a:t>datové moduly jsou buďto „rea</a:t>
            </a:r>
            <a:r>
              <a:rPr lang="en-US" smtClean="0"/>
              <a:t>d</a:t>
            </a:r>
            <a:r>
              <a:rPr lang="cs-CZ" smtClean="0"/>
              <a:t>-only“ nebo „read/write“</a:t>
            </a:r>
          </a:p>
          <a:p>
            <a:pPr lvl="1" eaLnBrk="1" hangingPunct="1">
              <a:lnSpc>
                <a:spcPct val="80000"/>
              </a:lnSpc>
            </a:pPr>
            <a:r>
              <a:rPr lang="cs-CZ" smtClean="0"/>
              <a:t>některé moduly jsou „soukromé“ (private), jiné jsou veřejné „public“</a:t>
            </a:r>
          </a:p>
        </p:txBody>
      </p:sp>
      <p:sp>
        <p:nvSpPr>
          <p:cNvPr id="10244" name="Zástupný symbol pro obsah 5"/>
          <p:cNvSpPr>
            <a:spLocks noGrp="1"/>
          </p:cNvSpPr>
          <p:nvPr>
            <p:ph sz="half" idx="2"/>
          </p:nvPr>
        </p:nvSpPr>
        <p:spPr>
          <a:xfrm>
            <a:off x="468313" y="4429125"/>
            <a:ext cx="8393112" cy="16430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600" smtClean="0"/>
              <a:t>Více procesů může sdílet společnou část paměti, aniž by se tím porušovala ochrana paměti</a:t>
            </a:r>
          </a:p>
          <a:p>
            <a:pPr lvl="2" eaLnBrk="1" hangingPunct="1">
              <a:lnSpc>
                <a:spcPct val="80000"/>
              </a:lnSpc>
            </a:pPr>
            <a:r>
              <a:rPr lang="en-US" smtClean="0"/>
              <a:t>n</a:t>
            </a:r>
            <a:r>
              <a:rPr lang="cs-CZ" smtClean="0"/>
              <a:t>eboť sdílení jedné datové struktury je lepší řešení než udržování konzistence násobných kopií vlastněných jednotlivými proces</a:t>
            </a:r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SPRÁVA PAMĚTI</a:t>
            </a:r>
            <a:endParaRPr lang="cs-CZ" dirty="0"/>
          </a:p>
        </p:txBody>
      </p:sp>
      <p:sp>
        <p:nvSpPr>
          <p:cNvPr id="1024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10247" name="Obdélník 6"/>
          <p:cNvSpPr>
            <a:spLocks noChangeArrowheads="1"/>
          </p:cNvSpPr>
          <p:nvPr/>
        </p:nvSpPr>
        <p:spPr bwMode="auto">
          <a:xfrm>
            <a:off x="7072313" y="1714500"/>
            <a:ext cx="642937" cy="642938"/>
          </a:xfrm>
          <a:prstGeom prst="rect">
            <a:avLst/>
          </a:prstGeom>
          <a:solidFill>
            <a:srgbClr val="FF99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0248" name="Obdélník 9"/>
          <p:cNvSpPr>
            <a:spLocks noChangeArrowheads="1"/>
          </p:cNvSpPr>
          <p:nvPr/>
        </p:nvSpPr>
        <p:spPr bwMode="auto">
          <a:xfrm>
            <a:off x="7072313" y="2643188"/>
            <a:ext cx="571500" cy="785812"/>
          </a:xfrm>
          <a:prstGeom prst="rect">
            <a:avLst/>
          </a:prstGeom>
          <a:solidFill>
            <a:srgbClr val="FFCC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0249" name="TextovéPole 12"/>
          <p:cNvSpPr txBox="1">
            <a:spLocks noChangeArrowheads="1"/>
          </p:cNvSpPr>
          <p:nvPr/>
        </p:nvSpPr>
        <p:spPr bwMode="auto">
          <a:xfrm>
            <a:off x="6929438" y="1920875"/>
            <a:ext cx="928687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900" b="1"/>
              <a:t>subroutine</a:t>
            </a:r>
          </a:p>
        </p:txBody>
      </p:sp>
      <p:sp>
        <p:nvSpPr>
          <p:cNvPr id="10250" name="Obdélník 7"/>
          <p:cNvSpPr>
            <a:spLocks noChangeArrowheads="1"/>
          </p:cNvSpPr>
          <p:nvPr/>
        </p:nvSpPr>
        <p:spPr bwMode="auto">
          <a:xfrm>
            <a:off x="7858125" y="1643063"/>
            <a:ext cx="571500" cy="428625"/>
          </a:xfrm>
          <a:prstGeom prst="rect">
            <a:avLst/>
          </a:prstGeom>
          <a:solidFill>
            <a:srgbClr val="FFCC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0251" name="TextovéPole 13"/>
          <p:cNvSpPr txBox="1">
            <a:spLocks noChangeArrowheads="1"/>
          </p:cNvSpPr>
          <p:nvPr/>
        </p:nvSpPr>
        <p:spPr bwMode="auto">
          <a:xfrm>
            <a:off x="7858125" y="1741488"/>
            <a:ext cx="5715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900" b="1"/>
              <a:t>stack</a:t>
            </a:r>
          </a:p>
        </p:txBody>
      </p:sp>
      <p:sp>
        <p:nvSpPr>
          <p:cNvPr id="10252" name="Obdélník 8"/>
          <p:cNvSpPr>
            <a:spLocks noChangeArrowheads="1"/>
          </p:cNvSpPr>
          <p:nvPr/>
        </p:nvSpPr>
        <p:spPr bwMode="auto">
          <a:xfrm>
            <a:off x="8143875" y="2178050"/>
            <a:ext cx="642938" cy="571500"/>
          </a:xfrm>
          <a:prstGeom prst="rect">
            <a:avLst/>
          </a:prstGeom>
          <a:solidFill>
            <a:srgbClr val="FF99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0253" name="TextovéPole 14"/>
          <p:cNvSpPr txBox="1">
            <a:spLocks noChangeArrowheads="1"/>
          </p:cNvSpPr>
          <p:nvPr/>
        </p:nvSpPr>
        <p:spPr bwMode="auto">
          <a:xfrm>
            <a:off x="8143875" y="2251075"/>
            <a:ext cx="642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900" b="1"/>
              <a:t>symbol table</a:t>
            </a:r>
          </a:p>
        </p:txBody>
      </p:sp>
      <p:sp>
        <p:nvSpPr>
          <p:cNvPr id="10254" name="Obdélník 10"/>
          <p:cNvSpPr>
            <a:spLocks noChangeArrowheads="1"/>
          </p:cNvSpPr>
          <p:nvPr/>
        </p:nvSpPr>
        <p:spPr bwMode="auto">
          <a:xfrm>
            <a:off x="7929563" y="2857500"/>
            <a:ext cx="642937" cy="571500"/>
          </a:xfrm>
          <a:prstGeom prst="rect">
            <a:avLst/>
          </a:prstGeom>
          <a:solidFill>
            <a:srgbClr val="FFCC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0255" name="TextovéPole 15"/>
          <p:cNvSpPr txBox="1">
            <a:spLocks noChangeArrowheads="1"/>
          </p:cNvSpPr>
          <p:nvPr/>
        </p:nvSpPr>
        <p:spPr bwMode="auto">
          <a:xfrm>
            <a:off x="7858125" y="2959100"/>
            <a:ext cx="7858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900" b="1"/>
              <a:t>main program</a:t>
            </a:r>
          </a:p>
        </p:txBody>
      </p:sp>
      <p:sp>
        <p:nvSpPr>
          <p:cNvPr id="10256" name="TextovéPole 16"/>
          <p:cNvSpPr txBox="1">
            <a:spLocks noChangeArrowheads="1"/>
          </p:cNvSpPr>
          <p:nvPr/>
        </p:nvSpPr>
        <p:spPr bwMode="auto">
          <a:xfrm>
            <a:off x="7072313" y="2921000"/>
            <a:ext cx="5715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900" b="1"/>
              <a:t>sqrt</a:t>
            </a:r>
          </a:p>
        </p:txBody>
      </p:sp>
      <p:sp>
        <p:nvSpPr>
          <p:cNvPr id="10257" name="TextovéPole 17"/>
          <p:cNvSpPr txBox="1">
            <a:spLocks noChangeArrowheads="1"/>
          </p:cNvSpPr>
          <p:nvPr/>
        </p:nvSpPr>
        <p:spPr bwMode="auto">
          <a:xfrm>
            <a:off x="6858000" y="3862388"/>
            <a:ext cx="19288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logical adresses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1 položka v PT pro každý rámec paměti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Obsahuje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logickou (virtuální) adresu stránky uchovávané v odpovídajícím rámci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informaci o procesu, který stránku vlastní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Snižuje se velikost paměti potřebné pro uchovávání PT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Zvyšuje se doba přístupu do PT, indexový přístup je nahrazen prohledáváním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lze zvýšit efektivnost </a:t>
            </a:r>
            <a:r>
              <a:rPr lang="en-US" smtClean="0"/>
              <a:t>vyu</a:t>
            </a:r>
            <a:r>
              <a:rPr lang="cs-CZ" smtClean="0"/>
              <a:t>žitím hašování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2000" smtClean="0"/>
              <a:t>perfektní hašování – 1 přístup k PT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2000" smtClean="0"/>
              <a:t>jinak několik přístupů k PT</a:t>
            </a:r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INVERTOVANÁ TABULKA STRÁNEK</a:t>
            </a:r>
            <a:endParaRPr lang="cs-CZ" dirty="0"/>
          </a:p>
        </p:txBody>
      </p:sp>
      <p:sp>
        <p:nvSpPr>
          <p:cNvPr id="3686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1571625"/>
            <a:ext cx="8207375" cy="657225"/>
          </a:xfrm>
        </p:spPr>
        <p:txBody>
          <a:bodyPr/>
          <a:lstStyle/>
          <a:p>
            <a:pPr marL="395288" eaLnBrk="1" hangingPunct="1"/>
            <a:r>
              <a:rPr lang="cs-CZ" smtClean="0"/>
              <a:t>Např. AS400 (IBM), UltraSPARC, PowerPC</a:t>
            </a:r>
          </a:p>
        </p:txBody>
      </p:sp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INVERTOVANÁ TABULKA: PŘÍKLAD</a:t>
            </a:r>
            <a:endParaRPr lang="cs-CZ" dirty="0"/>
          </a:p>
        </p:txBody>
      </p:sp>
      <p:sp>
        <p:nvSpPr>
          <p:cNvPr id="3789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37893" name="Obdélník 5"/>
          <p:cNvSpPr>
            <a:spLocks noChangeArrowheads="1"/>
          </p:cNvSpPr>
          <p:nvPr/>
        </p:nvSpPr>
        <p:spPr bwMode="auto">
          <a:xfrm>
            <a:off x="571500" y="2857500"/>
            <a:ext cx="1000125" cy="64770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7894" name="TextovéPole 6"/>
          <p:cNvSpPr txBox="1">
            <a:spLocks noChangeArrowheads="1"/>
          </p:cNvSpPr>
          <p:nvPr/>
        </p:nvSpPr>
        <p:spPr bwMode="auto">
          <a:xfrm>
            <a:off x="677863" y="3011488"/>
            <a:ext cx="78581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CPU</a:t>
            </a:r>
          </a:p>
        </p:txBody>
      </p:sp>
      <p:grpSp>
        <p:nvGrpSpPr>
          <p:cNvPr id="37895" name="Skupina 30"/>
          <p:cNvGrpSpPr>
            <a:grpSpLocks/>
          </p:cNvGrpSpPr>
          <p:nvPr/>
        </p:nvGrpSpPr>
        <p:grpSpPr bwMode="auto">
          <a:xfrm>
            <a:off x="2428875" y="3001963"/>
            <a:ext cx="1727200" cy="358775"/>
            <a:chOff x="2071670" y="3071810"/>
            <a:chExt cx="1728000" cy="360000"/>
          </a:xfrm>
        </p:grpSpPr>
        <p:sp>
          <p:nvSpPr>
            <p:cNvPr id="37926" name="Obdélník 10"/>
            <p:cNvSpPr>
              <a:spLocks noChangeArrowheads="1"/>
            </p:cNvSpPr>
            <p:nvPr/>
          </p:nvSpPr>
          <p:spPr bwMode="auto">
            <a:xfrm>
              <a:off x="2071670" y="3071810"/>
              <a:ext cx="1728000" cy="360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7927" name="TextovéPole 12"/>
            <p:cNvSpPr txBox="1">
              <a:spLocks noChangeArrowheads="1"/>
            </p:cNvSpPr>
            <p:nvPr/>
          </p:nvSpPr>
          <p:spPr bwMode="auto">
            <a:xfrm>
              <a:off x="3214678" y="3071810"/>
              <a:ext cx="5760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 b="1"/>
                <a:t>d</a:t>
              </a:r>
            </a:p>
          </p:txBody>
        </p:sp>
        <p:sp>
          <p:nvSpPr>
            <p:cNvPr id="37928" name="TextovéPole 13"/>
            <p:cNvSpPr txBox="1">
              <a:spLocks noChangeArrowheads="1"/>
            </p:cNvSpPr>
            <p:nvPr/>
          </p:nvSpPr>
          <p:spPr bwMode="auto">
            <a:xfrm>
              <a:off x="2643174" y="3071810"/>
              <a:ext cx="5760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 b="1"/>
                <a:t>p</a:t>
              </a:r>
            </a:p>
          </p:txBody>
        </p:sp>
        <p:sp>
          <p:nvSpPr>
            <p:cNvPr id="37929" name="Obdélník 20"/>
            <p:cNvSpPr>
              <a:spLocks noChangeArrowheads="1"/>
            </p:cNvSpPr>
            <p:nvPr/>
          </p:nvSpPr>
          <p:spPr bwMode="auto">
            <a:xfrm>
              <a:off x="2071670" y="3071810"/>
              <a:ext cx="571504" cy="357190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7930" name="TextovéPole 14"/>
            <p:cNvSpPr txBox="1">
              <a:spLocks noChangeArrowheads="1"/>
            </p:cNvSpPr>
            <p:nvPr/>
          </p:nvSpPr>
          <p:spPr bwMode="auto">
            <a:xfrm>
              <a:off x="2071670" y="3071810"/>
              <a:ext cx="5760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 b="1"/>
                <a:t>pid</a:t>
              </a:r>
            </a:p>
          </p:txBody>
        </p:sp>
        <p:cxnSp>
          <p:nvCxnSpPr>
            <p:cNvPr id="37931" name="Přímá spojovací čára 16"/>
            <p:cNvCxnSpPr>
              <a:cxnSpLocks noChangeShapeType="1"/>
            </p:cNvCxnSpPr>
            <p:nvPr/>
          </p:nvCxnSpPr>
          <p:spPr bwMode="auto">
            <a:xfrm rot="5400000">
              <a:off x="2464579" y="3250405"/>
              <a:ext cx="35719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932" name="Přímá spojovací čára 18"/>
            <p:cNvCxnSpPr>
              <a:cxnSpLocks noChangeShapeType="1"/>
            </p:cNvCxnSpPr>
            <p:nvPr/>
          </p:nvCxnSpPr>
          <p:spPr bwMode="auto">
            <a:xfrm rot="5400000">
              <a:off x="3036083" y="3250405"/>
              <a:ext cx="35719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7896" name="Skupina 31"/>
          <p:cNvGrpSpPr>
            <a:grpSpLocks/>
          </p:cNvGrpSpPr>
          <p:nvPr/>
        </p:nvGrpSpPr>
        <p:grpSpPr bwMode="auto">
          <a:xfrm>
            <a:off x="4714875" y="3000375"/>
            <a:ext cx="1147763" cy="360363"/>
            <a:chOff x="4572000" y="3071810"/>
            <a:chExt cx="1147504" cy="360000"/>
          </a:xfrm>
        </p:grpSpPr>
        <p:sp>
          <p:nvSpPr>
            <p:cNvPr id="37921" name="Obdélník 21"/>
            <p:cNvSpPr>
              <a:spLocks noChangeArrowheads="1"/>
            </p:cNvSpPr>
            <p:nvPr/>
          </p:nvSpPr>
          <p:spPr bwMode="auto">
            <a:xfrm>
              <a:off x="4572000" y="3071810"/>
              <a:ext cx="1143008" cy="360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7922" name="TextovéPole 23"/>
            <p:cNvSpPr txBox="1">
              <a:spLocks noChangeArrowheads="1"/>
            </p:cNvSpPr>
            <p:nvPr/>
          </p:nvSpPr>
          <p:spPr bwMode="auto">
            <a:xfrm>
              <a:off x="5143504" y="3071810"/>
              <a:ext cx="5760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 b="1"/>
                <a:t>d</a:t>
              </a:r>
            </a:p>
          </p:txBody>
        </p:sp>
        <p:sp>
          <p:nvSpPr>
            <p:cNvPr id="37923" name="Obdélník 24"/>
            <p:cNvSpPr>
              <a:spLocks noChangeArrowheads="1"/>
            </p:cNvSpPr>
            <p:nvPr/>
          </p:nvSpPr>
          <p:spPr bwMode="auto">
            <a:xfrm>
              <a:off x="4572000" y="3071810"/>
              <a:ext cx="571504" cy="357190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7924" name="TextovéPole 25"/>
            <p:cNvSpPr txBox="1">
              <a:spLocks noChangeArrowheads="1"/>
            </p:cNvSpPr>
            <p:nvPr/>
          </p:nvSpPr>
          <p:spPr bwMode="auto">
            <a:xfrm>
              <a:off x="4572000" y="3071810"/>
              <a:ext cx="5760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 b="1"/>
                <a:t>i</a:t>
              </a:r>
            </a:p>
          </p:txBody>
        </p:sp>
        <p:cxnSp>
          <p:nvCxnSpPr>
            <p:cNvPr id="37925" name="Přímá spojovací čára 26"/>
            <p:cNvCxnSpPr>
              <a:cxnSpLocks noChangeShapeType="1"/>
            </p:cNvCxnSpPr>
            <p:nvPr/>
          </p:nvCxnSpPr>
          <p:spPr bwMode="auto">
            <a:xfrm rot="5400000">
              <a:off x="4964909" y="3250405"/>
              <a:ext cx="35719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7897" name="Obdélník 28"/>
          <p:cNvSpPr>
            <a:spLocks noChangeArrowheads="1"/>
          </p:cNvSpPr>
          <p:nvPr/>
        </p:nvSpPr>
        <p:spPr bwMode="auto">
          <a:xfrm>
            <a:off x="6786563" y="2214563"/>
            <a:ext cx="2071687" cy="3071812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7898" name="TextovéPole 29"/>
          <p:cNvSpPr txBox="1">
            <a:spLocks noChangeArrowheads="1"/>
          </p:cNvSpPr>
          <p:nvPr/>
        </p:nvSpPr>
        <p:spPr bwMode="auto">
          <a:xfrm>
            <a:off x="7008813" y="3457575"/>
            <a:ext cx="1627187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physical memory</a:t>
            </a:r>
          </a:p>
        </p:txBody>
      </p:sp>
      <p:sp>
        <p:nvSpPr>
          <p:cNvPr id="37899" name="TextovéPole 34"/>
          <p:cNvSpPr txBox="1">
            <a:spLocks noChangeArrowheads="1"/>
          </p:cNvSpPr>
          <p:nvPr/>
        </p:nvSpPr>
        <p:spPr bwMode="auto">
          <a:xfrm>
            <a:off x="2543175" y="2428875"/>
            <a:ext cx="15001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logical address</a:t>
            </a:r>
          </a:p>
        </p:txBody>
      </p:sp>
      <p:sp>
        <p:nvSpPr>
          <p:cNvPr id="37900" name="TextovéPole 35"/>
          <p:cNvSpPr txBox="1">
            <a:spLocks noChangeArrowheads="1"/>
          </p:cNvSpPr>
          <p:nvPr/>
        </p:nvSpPr>
        <p:spPr bwMode="auto">
          <a:xfrm>
            <a:off x="5643563" y="2428875"/>
            <a:ext cx="1143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physical address</a:t>
            </a:r>
          </a:p>
        </p:txBody>
      </p:sp>
      <p:sp>
        <p:nvSpPr>
          <p:cNvPr id="37901" name="Obdélník 36"/>
          <p:cNvSpPr>
            <a:spLocks noChangeArrowheads="1"/>
          </p:cNvSpPr>
          <p:nvPr/>
        </p:nvSpPr>
        <p:spPr bwMode="auto">
          <a:xfrm>
            <a:off x="3357563" y="4000500"/>
            <a:ext cx="1143000" cy="1928813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7902" name="Obdélník 39"/>
          <p:cNvSpPr>
            <a:spLocks noChangeArrowheads="1"/>
          </p:cNvSpPr>
          <p:nvPr/>
        </p:nvSpPr>
        <p:spPr bwMode="auto">
          <a:xfrm>
            <a:off x="3357563" y="4784725"/>
            <a:ext cx="1143000" cy="360363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7903" name="TextovéPole 40"/>
          <p:cNvSpPr txBox="1">
            <a:spLocks noChangeArrowheads="1"/>
          </p:cNvSpPr>
          <p:nvPr/>
        </p:nvSpPr>
        <p:spPr bwMode="auto">
          <a:xfrm>
            <a:off x="3929063" y="4795838"/>
            <a:ext cx="576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p</a:t>
            </a:r>
          </a:p>
        </p:txBody>
      </p:sp>
      <p:cxnSp>
        <p:nvCxnSpPr>
          <p:cNvPr id="37904" name="Přímá spojovací čára 43"/>
          <p:cNvCxnSpPr>
            <a:cxnSpLocks noChangeShapeType="1"/>
          </p:cNvCxnSpPr>
          <p:nvPr/>
        </p:nvCxnSpPr>
        <p:spPr bwMode="auto">
          <a:xfrm rot="5400000">
            <a:off x="3749675" y="4964113"/>
            <a:ext cx="357187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05" name="Přímá spojovací čára 45"/>
          <p:cNvCxnSpPr>
            <a:cxnSpLocks noChangeShapeType="1"/>
          </p:cNvCxnSpPr>
          <p:nvPr/>
        </p:nvCxnSpPr>
        <p:spPr bwMode="auto">
          <a:xfrm>
            <a:off x="3535363" y="4214813"/>
            <a:ext cx="785812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06" name="Přímá spojovací čára 47"/>
          <p:cNvCxnSpPr>
            <a:cxnSpLocks noChangeShapeType="1"/>
          </p:cNvCxnSpPr>
          <p:nvPr/>
        </p:nvCxnSpPr>
        <p:spPr bwMode="auto">
          <a:xfrm>
            <a:off x="3535363" y="4500563"/>
            <a:ext cx="785812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07" name="Přímá spojovací čára 48"/>
          <p:cNvCxnSpPr>
            <a:cxnSpLocks noChangeShapeType="1"/>
          </p:cNvCxnSpPr>
          <p:nvPr/>
        </p:nvCxnSpPr>
        <p:spPr bwMode="auto">
          <a:xfrm>
            <a:off x="3535363" y="5429250"/>
            <a:ext cx="785812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08" name="Přímá spojovací čára 49"/>
          <p:cNvCxnSpPr>
            <a:cxnSpLocks noChangeShapeType="1"/>
          </p:cNvCxnSpPr>
          <p:nvPr/>
        </p:nvCxnSpPr>
        <p:spPr bwMode="auto">
          <a:xfrm>
            <a:off x="3535363" y="5715000"/>
            <a:ext cx="785812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909" name="TextovéPole 50"/>
          <p:cNvSpPr txBox="1">
            <a:spLocks noChangeArrowheads="1"/>
          </p:cNvSpPr>
          <p:nvPr/>
        </p:nvSpPr>
        <p:spPr bwMode="auto">
          <a:xfrm>
            <a:off x="3357563" y="4795838"/>
            <a:ext cx="576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pid</a:t>
            </a:r>
          </a:p>
        </p:txBody>
      </p:sp>
      <p:sp>
        <p:nvSpPr>
          <p:cNvPr id="37910" name="TextovéPole 51"/>
          <p:cNvSpPr txBox="1">
            <a:spLocks noChangeArrowheads="1"/>
          </p:cNvSpPr>
          <p:nvPr/>
        </p:nvSpPr>
        <p:spPr bwMode="auto">
          <a:xfrm>
            <a:off x="4765675" y="4213225"/>
            <a:ext cx="285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i</a:t>
            </a:r>
          </a:p>
        </p:txBody>
      </p:sp>
      <p:sp>
        <p:nvSpPr>
          <p:cNvPr id="37911" name="Pravá složená závorka 52"/>
          <p:cNvSpPr>
            <a:spLocks/>
          </p:cNvSpPr>
          <p:nvPr/>
        </p:nvSpPr>
        <p:spPr bwMode="auto">
          <a:xfrm>
            <a:off x="4538663" y="3992563"/>
            <a:ext cx="285750" cy="787400"/>
          </a:xfrm>
          <a:prstGeom prst="rightBrace">
            <a:avLst>
              <a:gd name="adj1" fmla="val 8356"/>
              <a:gd name="adj2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7912" name="TextovéPole 53"/>
          <p:cNvSpPr txBox="1">
            <a:spLocks noChangeArrowheads="1"/>
          </p:cNvSpPr>
          <p:nvPr/>
        </p:nvSpPr>
        <p:spPr bwMode="auto">
          <a:xfrm>
            <a:off x="2286000" y="4286250"/>
            <a:ext cx="9286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search</a:t>
            </a:r>
          </a:p>
        </p:txBody>
      </p:sp>
      <p:sp>
        <p:nvSpPr>
          <p:cNvPr id="37913" name="TextovéPole 54"/>
          <p:cNvSpPr txBox="1">
            <a:spLocks noChangeArrowheads="1"/>
          </p:cNvSpPr>
          <p:nvPr/>
        </p:nvSpPr>
        <p:spPr bwMode="auto">
          <a:xfrm>
            <a:off x="3214688" y="6000750"/>
            <a:ext cx="1428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page table</a:t>
            </a:r>
          </a:p>
        </p:txBody>
      </p:sp>
      <p:cxnSp>
        <p:nvCxnSpPr>
          <p:cNvPr id="37914" name="Přímá spojovací šipka 56"/>
          <p:cNvCxnSpPr>
            <a:cxnSpLocks noChangeShapeType="1"/>
            <a:stCxn id="37893" idx="3"/>
          </p:cNvCxnSpPr>
          <p:nvPr/>
        </p:nvCxnSpPr>
        <p:spPr bwMode="auto">
          <a:xfrm flipV="1">
            <a:off x="1571625" y="3170238"/>
            <a:ext cx="857250" cy="1111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15" name="Pravoúhlá spojovací čára 58"/>
          <p:cNvCxnSpPr>
            <a:cxnSpLocks noChangeShapeType="1"/>
          </p:cNvCxnSpPr>
          <p:nvPr/>
        </p:nvCxnSpPr>
        <p:spPr bwMode="auto">
          <a:xfrm rot="5400000" flipH="1" flipV="1">
            <a:off x="4715669" y="2143919"/>
            <a:ext cx="1588" cy="1714500"/>
          </a:xfrm>
          <a:prstGeom prst="bentConnector3">
            <a:avLst>
              <a:gd name="adj1" fmla="val 20438074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16" name="Tvar 60"/>
          <p:cNvCxnSpPr>
            <a:cxnSpLocks noChangeShapeType="1"/>
          </p:cNvCxnSpPr>
          <p:nvPr/>
        </p:nvCxnSpPr>
        <p:spPr bwMode="auto">
          <a:xfrm rot="16200000" flipH="1">
            <a:off x="2712244" y="3359944"/>
            <a:ext cx="647700" cy="642938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17" name="Přímá spojovací čára 62"/>
          <p:cNvCxnSpPr>
            <a:cxnSpLocks noChangeShapeType="1"/>
          </p:cNvCxnSpPr>
          <p:nvPr/>
        </p:nvCxnSpPr>
        <p:spPr bwMode="auto">
          <a:xfrm rot="5400000">
            <a:off x="2862262" y="3213101"/>
            <a:ext cx="282575" cy="5778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918" name="Šipka dolů 63"/>
          <p:cNvSpPr>
            <a:spLocks noChangeArrowheads="1"/>
          </p:cNvSpPr>
          <p:nvPr/>
        </p:nvSpPr>
        <p:spPr bwMode="auto">
          <a:xfrm>
            <a:off x="3071813" y="4143375"/>
            <a:ext cx="214312" cy="714375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cxnSp>
        <p:nvCxnSpPr>
          <p:cNvPr id="37919" name="Přímá spojovací šipka 69"/>
          <p:cNvCxnSpPr>
            <a:cxnSpLocks noChangeShapeType="1"/>
          </p:cNvCxnSpPr>
          <p:nvPr/>
        </p:nvCxnSpPr>
        <p:spPr bwMode="auto">
          <a:xfrm>
            <a:off x="5857875" y="3179763"/>
            <a:ext cx="936625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20" name="Tvar 71"/>
          <p:cNvCxnSpPr>
            <a:cxnSpLocks noChangeShapeType="1"/>
            <a:stCxn id="37903" idx="3"/>
          </p:cNvCxnSpPr>
          <p:nvPr/>
        </p:nvCxnSpPr>
        <p:spPr bwMode="auto">
          <a:xfrm flipV="1">
            <a:off x="4505325" y="3357563"/>
            <a:ext cx="495300" cy="1608137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700213"/>
            <a:ext cx="8207375" cy="4608512"/>
          </a:xfrm>
        </p:spPr>
        <p:txBody>
          <a:bodyPr/>
          <a:lstStyle/>
          <a:p>
            <a:pPr marL="395288" eaLnBrk="1" hangingPunct="1"/>
            <a:r>
              <a:rPr lang="cs-CZ" smtClean="0"/>
              <a:t>Sdílený kód je umístěn v paměti pouze jednou</a:t>
            </a:r>
          </a:p>
          <a:p>
            <a:pPr marL="719138" lvl="1" eaLnBrk="1" hangingPunct="1"/>
            <a:r>
              <a:rPr lang="cs-CZ" smtClean="0"/>
              <a:t>kód je reentrantní a „read-only“</a:t>
            </a:r>
          </a:p>
          <a:p>
            <a:pPr marL="719138" lvl="1" eaLnBrk="1" hangingPunct="1"/>
            <a:r>
              <a:rPr lang="cs-CZ" smtClean="0"/>
              <a:t>musí se nacházet na stejné logické adrese ve všech procesech</a:t>
            </a:r>
          </a:p>
          <a:p>
            <a:pPr marL="395288" eaLnBrk="1" hangingPunct="1"/>
            <a:r>
              <a:rPr lang="cs-CZ" smtClean="0"/>
              <a:t>Privátní data</a:t>
            </a:r>
          </a:p>
          <a:p>
            <a:pPr marL="719138" lvl="1" eaLnBrk="1" hangingPunct="1"/>
            <a:r>
              <a:rPr lang="cs-CZ" smtClean="0"/>
              <a:t>každý proces udržuje svoji privátní kopii dat</a:t>
            </a:r>
            <a:br>
              <a:rPr lang="cs-CZ" smtClean="0"/>
            </a:br>
            <a:r>
              <a:rPr lang="cs-CZ" smtClean="0"/>
              <a:t>(a nesdíleného kódu)</a:t>
            </a:r>
          </a:p>
          <a:p>
            <a:pPr marL="719138" lvl="1" eaLnBrk="1" hangingPunct="1"/>
            <a:endParaRPr lang="cs-CZ" smtClean="0"/>
          </a:p>
        </p:txBody>
      </p:sp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SDÍLENÍ STRÁNEK</a:t>
            </a:r>
            <a:endParaRPr lang="cs-CZ" dirty="0"/>
          </a:p>
        </p:txBody>
      </p:sp>
      <p:sp>
        <p:nvSpPr>
          <p:cNvPr id="3891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SDÍLENÍ STRÁNEK: PŘÍKLAD</a:t>
            </a:r>
            <a:endParaRPr lang="cs-CZ" dirty="0"/>
          </a:p>
        </p:txBody>
      </p:sp>
      <p:sp>
        <p:nvSpPr>
          <p:cNvPr id="3993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6858000" y="1357313"/>
          <a:ext cx="1285876" cy="4751388"/>
        </p:xfrm>
        <a:graphic>
          <a:graphicData uri="http://schemas.openxmlformats.org/drawingml/2006/table">
            <a:tbl>
              <a:tblPr/>
              <a:tblGrid>
                <a:gridCol w="642938"/>
                <a:gridCol w="642938"/>
              </a:tblGrid>
              <a:tr h="395949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4" marB="45714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95949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4" marB="45714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data 1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95949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4" marB="45714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data 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95949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4" marB="45714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ed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95949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4" marB="45714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ed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95949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4" marB="45714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95949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4" marB="45714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ed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95949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4" marB="45714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data 2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95949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4" marB="45714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95949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4" marB="45714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95949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4" marB="45714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95949">
                <a:tc>
                  <a:txBody>
                    <a:bodyPr/>
                    <a:lstStyle/>
                    <a:p>
                      <a:pPr algn="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4" marB="45714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5410200" y="3143250"/>
          <a:ext cx="323850" cy="863600"/>
        </p:xfrm>
        <a:graphic>
          <a:graphicData uri="http://schemas.openxmlformats.org/drawingml/2006/table">
            <a:tbl>
              <a:tblPr/>
              <a:tblGrid>
                <a:gridCol w="323850"/>
              </a:tblGrid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1" marR="9521" marT="952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1" marR="9521" marT="952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1" marR="9521" marT="952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1" marR="9521" marT="952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143375" y="2786063"/>
          <a:ext cx="714375" cy="1577976"/>
        </p:xfrm>
        <a:graphic>
          <a:graphicData uri="http://schemas.openxmlformats.org/drawingml/2006/table">
            <a:tbl>
              <a:tblPr/>
              <a:tblGrid>
                <a:gridCol w="714375"/>
              </a:tblGrid>
              <a:tr h="3944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ed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3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944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ed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3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944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ed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3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944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data 2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3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40002" name="TextovéPole 7"/>
          <p:cNvSpPr txBox="1">
            <a:spLocks noChangeArrowheads="1"/>
          </p:cNvSpPr>
          <p:nvPr/>
        </p:nvSpPr>
        <p:spPr bwMode="auto">
          <a:xfrm>
            <a:off x="3857625" y="4357688"/>
            <a:ext cx="12858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process </a:t>
            </a:r>
            <a:r>
              <a:rPr lang="cs-CZ" sz="1400" i="1"/>
              <a:t>P</a:t>
            </a:r>
            <a:r>
              <a:rPr lang="cs-CZ" sz="1400" i="1" baseline="-25000"/>
              <a:t>2</a:t>
            </a:r>
            <a:endParaRPr lang="cs-CZ" sz="1400" i="1"/>
          </a:p>
        </p:txBody>
      </p:sp>
      <p:sp>
        <p:nvSpPr>
          <p:cNvPr id="40003" name="TextovéPole 8"/>
          <p:cNvSpPr txBox="1">
            <a:spLocks noChangeArrowheads="1"/>
          </p:cNvSpPr>
          <p:nvPr/>
        </p:nvSpPr>
        <p:spPr bwMode="auto">
          <a:xfrm>
            <a:off x="4929188" y="4000500"/>
            <a:ext cx="1285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page table </a:t>
            </a:r>
            <a:br>
              <a:rPr lang="cs-CZ" sz="1400"/>
            </a:br>
            <a:r>
              <a:rPr lang="cs-CZ" sz="1400"/>
              <a:t>for </a:t>
            </a:r>
            <a:r>
              <a:rPr lang="cs-CZ" sz="1400" i="1"/>
              <a:t>P</a:t>
            </a:r>
            <a:r>
              <a:rPr lang="cs-CZ" sz="1400" i="1" baseline="-25000"/>
              <a:t>2</a:t>
            </a:r>
            <a:endParaRPr lang="cs-CZ" sz="1400" i="1"/>
          </a:p>
        </p:txBody>
      </p:sp>
      <p:graphicFrame>
        <p:nvGraphicFramePr>
          <p:cNvPr id="10" name="Tabulka 9"/>
          <p:cNvGraphicFramePr>
            <a:graphicFrameLocks noGrp="1"/>
          </p:cNvGraphicFramePr>
          <p:nvPr/>
        </p:nvGraphicFramePr>
        <p:xfrm>
          <a:off x="2481263" y="1785938"/>
          <a:ext cx="323850" cy="863600"/>
        </p:xfrm>
        <a:graphic>
          <a:graphicData uri="http://schemas.openxmlformats.org/drawingml/2006/table">
            <a:tbl>
              <a:tblPr/>
              <a:tblGrid>
                <a:gridCol w="323850"/>
              </a:tblGrid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1" marR="9521" marT="952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1" marR="9521" marT="952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1" marR="9521" marT="952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1" marR="9521" marT="952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1214438" y="1428750"/>
          <a:ext cx="714375" cy="1577976"/>
        </p:xfrm>
        <a:graphic>
          <a:graphicData uri="http://schemas.openxmlformats.org/drawingml/2006/table">
            <a:tbl>
              <a:tblPr/>
              <a:tblGrid>
                <a:gridCol w="714375"/>
              </a:tblGrid>
              <a:tr h="3944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ed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3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944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ed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3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944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ed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3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944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data 1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3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40028" name="TextovéPole 11"/>
          <p:cNvSpPr txBox="1">
            <a:spLocks noChangeArrowheads="1"/>
          </p:cNvSpPr>
          <p:nvPr/>
        </p:nvSpPr>
        <p:spPr bwMode="auto">
          <a:xfrm>
            <a:off x="928688" y="3000375"/>
            <a:ext cx="12858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process </a:t>
            </a:r>
            <a:r>
              <a:rPr lang="cs-CZ" sz="1400" i="1"/>
              <a:t>P</a:t>
            </a:r>
            <a:r>
              <a:rPr lang="cs-CZ" sz="1400" i="1" baseline="-25000"/>
              <a:t>1</a:t>
            </a:r>
            <a:endParaRPr lang="cs-CZ" sz="1400" i="1"/>
          </a:p>
        </p:txBody>
      </p:sp>
      <p:sp>
        <p:nvSpPr>
          <p:cNvPr id="40029" name="TextovéPole 12"/>
          <p:cNvSpPr txBox="1">
            <a:spLocks noChangeArrowheads="1"/>
          </p:cNvSpPr>
          <p:nvPr/>
        </p:nvSpPr>
        <p:spPr bwMode="auto">
          <a:xfrm>
            <a:off x="2000250" y="2643188"/>
            <a:ext cx="1285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page table </a:t>
            </a:r>
            <a:br>
              <a:rPr lang="cs-CZ" sz="1400"/>
            </a:br>
            <a:r>
              <a:rPr lang="cs-CZ" sz="1400"/>
              <a:t>for </a:t>
            </a:r>
            <a:r>
              <a:rPr lang="cs-CZ" sz="1400" i="1"/>
              <a:t>P</a:t>
            </a:r>
            <a:r>
              <a:rPr lang="cs-CZ" sz="1400" i="1" baseline="-25000"/>
              <a:t>1</a:t>
            </a:r>
            <a:endParaRPr lang="cs-CZ" sz="1400" i="1"/>
          </a:p>
        </p:txBody>
      </p:sp>
      <p:graphicFrame>
        <p:nvGraphicFramePr>
          <p:cNvPr id="14" name="Tabulka 13"/>
          <p:cNvGraphicFramePr>
            <a:graphicFrameLocks noGrp="1"/>
          </p:cNvGraphicFramePr>
          <p:nvPr/>
        </p:nvGraphicFramePr>
        <p:xfrm>
          <a:off x="2481263" y="4357688"/>
          <a:ext cx="323850" cy="863600"/>
        </p:xfrm>
        <a:graphic>
          <a:graphicData uri="http://schemas.openxmlformats.org/drawingml/2006/table">
            <a:tbl>
              <a:tblPr/>
              <a:tblGrid>
                <a:gridCol w="323850"/>
              </a:tblGrid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1" marR="9521" marT="952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1" marR="9521" marT="952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1" marR="9521" marT="952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1" marR="9521" marT="952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ulka 14"/>
          <p:cNvGraphicFramePr>
            <a:graphicFrameLocks noGrp="1"/>
          </p:cNvGraphicFramePr>
          <p:nvPr/>
        </p:nvGraphicFramePr>
        <p:xfrm>
          <a:off x="1214438" y="4000500"/>
          <a:ext cx="714375" cy="1577976"/>
        </p:xfrm>
        <a:graphic>
          <a:graphicData uri="http://schemas.openxmlformats.org/drawingml/2006/table">
            <a:tbl>
              <a:tblPr/>
              <a:tblGrid>
                <a:gridCol w="714375"/>
              </a:tblGrid>
              <a:tr h="3944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ed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3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944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ed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3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944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ed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3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944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data 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3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40054" name="TextovéPole 15"/>
          <p:cNvSpPr txBox="1">
            <a:spLocks noChangeArrowheads="1"/>
          </p:cNvSpPr>
          <p:nvPr/>
        </p:nvSpPr>
        <p:spPr bwMode="auto">
          <a:xfrm>
            <a:off x="928688" y="5572125"/>
            <a:ext cx="12858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process </a:t>
            </a:r>
            <a:r>
              <a:rPr lang="cs-CZ" sz="1400" i="1"/>
              <a:t>P</a:t>
            </a:r>
            <a:r>
              <a:rPr lang="cs-CZ" sz="1400" i="1" baseline="-25000"/>
              <a:t>3</a:t>
            </a:r>
            <a:endParaRPr lang="cs-CZ" sz="1400" i="1"/>
          </a:p>
        </p:txBody>
      </p:sp>
      <p:sp>
        <p:nvSpPr>
          <p:cNvPr id="40055" name="TextovéPole 16"/>
          <p:cNvSpPr txBox="1">
            <a:spLocks noChangeArrowheads="1"/>
          </p:cNvSpPr>
          <p:nvPr/>
        </p:nvSpPr>
        <p:spPr bwMode="auto">
          <a:xfrm>
            <a:off x="2000250" y="5214938"/>
            <a:ext cx="1285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page table </a:t>
            </a:r>
            <a:br>
              <a:rPr lang="cs-CZ" sz="1400"/>
            </a:br>
            <a:r>
              <a:rPr lang="cs-CZ" sz="1400"/>
              <a:t>for </a:t>
            </a:r>
            <a:r>
              <a:rPr lang="cs-CZ" sz="1400" i="1"/>
              <a:t>P</a:t>
            </a:r>
            <a:r>
              <a:rPr lang="cs-CZ" sz="1400" i="1" baseline="-25000"/>
              <a:t>3</a:t>
            </a:r>
            <a:endParaRPr lang="cs-CZ" sz="140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lipsa 11"/>
          <p:cNvSpPr>
            <a:spLocks noChangeArrowheads="1"/>
          </p:cNvSpPr>
          <p:nvPr/>
        </p:nvSpPr>
        <p:spPr bwMode="auto">
          <a:xfrm>
            <a:off x="3857625" y="1643063"/>
            <a:ext cx="2878138" cy="3343275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SEGMENTOVÁNÍ</a:t>
            </a:r>
            <a:endParaRPr lang="cs-CZ" dirty="0"/>
          </a:p>
        </p:txBody>
      </p:sp>
      <p:sp>
        <p:nvSpPr>
          <p:cNvPr id="4096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40965" name="Rectangle 22"/>
          <p:cNvSpPr>
            <a:spLocks noChangeArrowheads="1"/>
          </p:cNvSpPr>
          <p:nvPr/>
        </p:nvSpPr>
        <p:spPr bwMode="auto">
          <a:xfrm>
            <a:off x="4357688" y="2286000"/>
            <a:ext cx="990600" cy="5334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cs-CZ" b="1">
                <a:cs typeface="Arial" charset="0"/>
              </a:rPr>
              <a:t>1</a:t>
            </a:r>
            <a:endParaRPr lang="en-US" b="1">
              <a:cs typeface="Arial" charset="0"/>
            </a:endParaRPr>
          </a:p>
        </p:txBody>
      </p:sp>
      <p:sp>
        <p:nvSpPr>
          <p:cNvPr id="40966" name="Rectangle 23"/>
          <p:cNvSpPr>
            <a:spLocks noChangeArrowheads="1"/>
          </p:cNvSpPr>
          <p:nvPr/>
        </p:nvSpPr>
        <p:spPr bwMode="auto">
          <a:xfrm>
            <a:off x="4286250" y="3286125"/>
            <a:ext cx="914400" cy="9144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cs-CZ" b="1">
                <a:cs typeface="Arial" charset="0"/>
              </a:rPr>
              <a:t>3</a:t>
            </a:r>
            <a:endParaRPr lang="en-US" b="1">
              <a:cs typeface="Arial" charset="0"/>
            </a:endParaRPr>
          </a:p>
        </p:txBody>
      </p:sp>
      <p:sp>
        <p:nvSpPr>
          <p:cNvPr id="40967" name="Rectangle 24"/>
          <p:cNvSpPr>
            <a:spLocks noChangeArrowheads="1"/>
          </p:cNvSpPr>
          <p:nvPr/>
        </p:nvSpPr>
        <p:spPr bwMode="auto">
          <a:xfrm>
            <a:off x="5572125" y="2714625"/>
            <a:ext cx="914400" cy="3810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cs-CZ" b="1">
                <a:cs typeface="Arial" charset="0"/>
              </a:rPr>
              <a:t>2</a:t>
            </a:r>
            <a:endParaRPr lang="en-US" b="1">
              <a:cs typeface="Arial" charset="0"/>
            </a:endParaRPr>
          </a:p>
        </p:txBody>
      </p:sp>
      <p:sp>
        <p:nvSpPr>
          <p:cNvPr id="40968" name="Rectangle 25"/>
          <p:cNvSpPr>
            <a:spLocks noChangeArrowheads="1"/>
          </p:cNvSpPr>
          <p:nvPr/>
        </p:nvSpPr>
        <p:spPr bwMode="auto">
          <a:xfrm>
            <a:off x="5572125" y="3500438"/>
            <a:ext cx="914400" cy="5334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cs-CZ" b="1">
                <a:cs typeface="Arial" charset="0"/>
              </a:rPr>
              <a:t>4</a:t>
            </a:r>
            <a:endParaRPr lang="en-US" b="1">
              <a:cs typeface="Arial" charset="0"/>
            </a:endParaRPr>
          </a:p>
        </p:txBody>
      </p:sp>
      <p:sp>
        <p:nvSpPr>
          <p:cNvPr id="40969" name="Rectangle 28"/>
          <p:cNvSpPr>
            <a:spLocks noChangeArrowheads="1"/>
          </p:cNvSpPr>
          <p:nvPr/>
        </p:nvSpPr>
        <p:spPr bwMode="auto">
          <a:xfrm>
            <a:off x="7267575" y="1628775"/>
            <a:ext cx="1143000" cy="10668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0970" name="Line 29"/>
          <p:cNvSpPr>
            <a:spLocks noChangeShapeType="1"/>
          </p:cNvSpPr>
          <p:nvPr/>
        </p:nvSpPr>
        <p:spPr bwMode="auto">
          <a:xfrm>
            <a:off x="7267575" y="2162175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0971" name="Rectangle 31"/>
          <p:cNvSpPr>
            <a:spLocks noChangeArrowheads="1"/>
          </p:cNvSpPr>
          <p:nvPr/>
        </p:nvSpPr>
        <p:spPr bwMode="auto">
          <a:xfrm>
            <a:off x="7267575" y="2695575"/>
            <a:ext cx="1143000" cy="10668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0972" name="Line 32"/>
          <p:cNvSpPr>
            <a:spLocks noChangeShapeType="1"/>
          </p:cNvSpPr>
          <p:nvPr/>
        </p:nvSpPr>
        <p:spPr bwMode="auto">
          <a:xfrm>
            <a:off x="7267575" y="3228975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0973" name="Text Box 33"/>
          <p:cNvSpPr txBox="1">
            <a:spLocks noChangeArrowheads="1"/>
          </p:cNvSpPr>
          <p:nvPr/>
        </p:nvSpPr>
        <p:spPr bwMode="auto">
          <a:xfrm>
            <a:off x="7683500" y="1714500"/>
            <a:ext cx="311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b="1">
                <a:cs typeface="Arial" charset="0"/>
              </a:rPr>
              <a:t>1</a:t>
            </a:r>
            <a:endParaRPr lang="en-US" b="1">
              <a:cs typeface="Arial" charset="0"/>
            </a:endParaRPr>
          </a:p>
        </p:txBody>
      </p:sp>
      <p:sp>
        <p:nvSpPr>
          <p:cNvPr id="40974" name="Text Box 34"/>
          <p:cNvSpPr txBox="1">
            <a:spLocks noChangeArrowheads="1"/>
          </p:cNvSpPr>
          <p:nvPr/>
        </p:nvSpPr>
        <p:spPr bwMode="auto">
          <a:xfrm>
            <a:off x="7681913" y="2238375"/>
            <a:ext cx="314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b="1">
                <a:cs typeface="Arial" charset="0"/>
              </a:rPr>
              <a:t>4</a:t>
            </a:r>
            <a:endParaRPr lang="en-US" b="1">
              <a:cs typeface="Arial" charset="0"/>
            </a:endParaRPr>
          </a:p>
        </p:txBody>
      </p:sp>
      <p:sp>
        <p:nvSpPr>
          <p:cNvPr id="40975" name="Rectangle 35"/>
          <p:cNvSpPr>
            <a:spLocks noChangeArrowheads="1"/>
          </p:cNvSpPr>
          <p:nvPr/>
        </p:nvSpPr>
        <p:spPr bwMode="auto">
          <a:xfrm>
            <a:off x="7267575" y="3762375"/>
            <a:ext cx="1143000" cy="14478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0976" name="Rectangle 36"/>
          <p:cNvSpPr>
            <a:spLocks noChangeArrowheads="1"/>
          </p:cNvSpPr>
          <p:nvPr/>
        </p:nvSpPr>
        <p:spPr bwMode="auto">
          <a:xfrm>
            <a:off x="7267575" y="5210175"/>
            <a:ext cx="1143000" cy="3810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0977" name="Line 37"/>
          <p:cNvSpPr>
            <a:spLocks noChangeShapeType="1"/>
          </p:cNvSpPr>
          <p:nvPr/>
        </p:nvSpPr>
        <p:spPr bwMode="auto">
          <a:xfrm>
            <a:off x="7286625" y="4214813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0978" name="Text Box 38"/>
          <p:cNvSpPr txBox="1">
            <a:spLocks noChangeArrowheads="1"/>
          </p:cNvSpPr>
          <p:nvPr/>
        </p:nvSpPr>
        <p:spPr bwMode="auto">
          <a:xfrm>
            <a:off x="7681913" y="3808413"/>
            <a:ext cx="314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b="1">
                <a:cs typeface="Arial" charset="0"/>
              </a:rPr>
              <a:t>2</a:t>
            </a:r>
            <a:endParaRPr lang="en-US" b="1">
              <a:cs typeface="Arial" charset="0"/>
            </a:endParaRPr>
          </a:p>
        </p:txBody>
      </p:sp>
      <p:sp>
        <p:nvSpPr>
          <p:cNvPr id="40979" name="Text Box 39"/>
          <p:cNvSpPr txBox="1">
            <a:spLocks noChangeArrowheads="1"/>
          </p:cNvSpPr>
          <p:nvPr/>
        </p:nvSpPr>
        <p:spPr bwMode="auto">
          <a:xfrm>
            <a:off x="7681913" y="4538663"/>
            <a:ext cx="314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b="1">
                <a:cs typeface="Arial" charset="0"/>
              </a:rPr>
              <a:t>3</a:t>
            </a:r>
            <a:endParaRPr lang="en-US" b="1">
              <a:cs typeface="Arial" charset="0"/>
            </a:endParaRPr>
          </a:p>
        </p:txBody>
      </p:sp>
      <p:sp>
        <p:nvSpPr>
          <p:cNvPr id="40980" name="Text Box 41"/>
          <p:cNvSpPr txBox="1">
            <a:spLocks noChangeArrowheads="1"/>
          </p:cNvSpPr>
          <p:nvPr/>
        </p:nvSpPr>
        <p:spPr bwMode="auto">
          <a:xfrm>
            <a:off x="6643688" y="5643563"/>
            <a:ext cx="23272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physical memory space</a:t>
            </a:r>
          </a:p>
        </p:txBody>
      </p:sp>
      <p:sp>
        <p:nvSpPr>
          <p:cNvPr id="40981" name="Elipsa 11"/>
          <p:cNvSpPr>
            <a:spLocks noChangeArrowheads="1"/>
          </p:cNvSpPr>
          <p:nvPr/>
        </p:nvSpPr>
        <p:spPr bwMode="auto">
          <a:xfrm>
            <a:off x="571500" y="1785938"/>
            <a:ext cx="2878138" cy="3343275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40982" name="Obdélník 6"/>
          <p:cNvSpPr>
            <a:spLocks noChangeArrowheads="1"/>
          </p:cNvSpPr>
          <p:nvPr/>
        </p:nvSpPr>
        <p:spPr bwMode="auto">
          <a:xfrm>
            <a:off x="1035050" y="2343150"/>
            <a:ext cx="836613" cy="835025"/>
          </a:xfrm>
          <a:prstGeom prst="rect">
            <a:avLst/>
          </a:prstGeom>
          <a:solidFill>
            <a:srgbClr val="FF99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40983" name="Obdélník 9"/>
          <p:cNvSpPr>
            <a:spLocks noChangeArrowheads="1"/>
          </p:cNvSpPr>
          <p:nvPr/>
        </p:nvSpPr>
        <p:spPr bwMode="auto">
          <a:xfrm>
            <a:off x="1035050" y="3549650"/>
            <a:ext cx="742950" cy="102235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40984" name="TextovéPole 12"/>
          <p:cNvSpPr txBox="1">
            <a:spLocks noChangeArrowheads="1"/>
          </p:cNvSpPr>
          <p:nvPr/>
        </p:nvSpPr>
        <p:spPr bwMode="auto">
          <a:xfrm>
            <a:off x="849313" y="2622550"/>
            <a:ext cx="12080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 b="1"/>
              <a:t>subroutine</a:t>
            </a:r>
          </a:p>
        </p:txBody>
      </p:sp>
      <p:sp>
        <p:nvSpPr>
          <p:cNvPr id="40985" name="Obdélník 7"/>
          <p:cNvSpPr>
            <a:spLocks noChangeArrowheads="1"/>
          </p:cNvSpPr>
          <p:nvPr/>
        </p:nvSpPr>
        <p:spPr bwMode="auto">
          <a:xfrm>
            <a:off x="2057400" y="2249488"/>
            <a:ext cx="742950" cy="557212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40986" name="TextovéPole 13"/>
          <p:cNvSpPr txBox="1">
            <a:spLocks noChangeArrowheads="1"/>
          </p:cNvSpPr>
          <p:nvPr/>
        </p:nvSpPr>
        <p:spPr bwMode="auto">
          <a:xfrm>
            <a:off x="2057400" y="2390775"/>
            <a:ext cx="7429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 b="1"/>
              <a:t>stack</a:t>
            </a:r>
          </a:p>
        </p:txBody>
      </p:sp>
      <p:sp>
        <p:nvSpPr>
          <p:cNvPr id="40987" name="Obdélník 8"/>
          <p:cNvSpPr>
            <a:spLocks noChangeArrowheads="1"/>
          </p:cNvSpPr>
          <p:nvPr/>
        </p:nvSpPr>
        <p:spPr bwMode="auto">
          <a:xfrm>
            <a:off x="2428875" y="2946400"/>
            <a:ext cx="835025" cy="742950"/>
          </a:xfrm>
          <a:prstGeom prst="rect">
            <a:avLst/>
          </a:prstGeom>
          <a:solidFill>
            <a:srgbClr val="FF99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40988" name="TextovéPole 14"/>
          <p:cNvSpPr txBox="1">
            <a:spLocks noChangeArrowheads="1"/>
          </p:cNvSpPr>
          <p:nvPr/>
        </p:nvSpPr>
        <p:spPr bwMode="auto">
          <a:xfrm>
            <a:off x="2428875" y="3086100"/>
            <a:ext cx="8350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 b="1"/>
              <a:t>symbol table</a:t>
            </a:r>
          </a:p>
        </p:txBody>
      </p:sp>
      <p:sp>
        <p:nvSpPr>
          <p:cNvPr id="40989" name="Obdélník 10"/>
          <p:cNvSpPr>
            <a:spLocks noChangeArrowheads="1"/>
          </p:cNvSpPr>
          <p:nvPr/>
        </p:nvSpPr>
        <p:spPr bwMode="auto">
          <a:xfrm>
            <a:off x="2149475" y="3829050"/>
            <a:ext cx="836613" cy="74295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40990" name="TextovéPole 15"/>
          <p:cNvSpPr txBox="1">
            <a:spLocks noChangeArrowheads="1"/>
          </p:cNvSpPr>
          <p:nvPr/>
        </p:nvSpPr>
        <p:spPr bwMode="auto">
          <a:xfrm>
            <a:off x="2057400" y="3970338"/>
            <a:ext cx="10207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 b="1"/>
              <a:t>main program</a:t>
            </a:r>
          </a:p>
        </p:txBody>
      </p:sp>
      <p:sp>
        <p:nvSpPr>
          <p:cNvPr id="40991" name="TextovéPole 16"/>
          <p:cNvSpPr txBox="1">
            <a:spLocks noChangeArrowheads="1"/>
          </p:cNvSpPr>
          <p:nvPr/>
        </p:nvSpPr>
        <p:spPr bwMode="auto">
          <a:xfrm>
            <a:off x="1035050" y="3922713"/>
            <a:ext cx="7429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 b="1"/>
              <a:t>sqrt</a:t>
            </a:r>
          </a:p>
        </p:txBody>
      </p:sp>
      <p:sp>
        <p:nvSpPr>
          <p:cNvPr id="40992" name="TextovéPole 17"/>
          <p:cNvSpPr txBox="1">
            <a:spLocks noChangeArrowheads="1"/>
          </p:cNvSpPr>
          <p:nvPr/>
        </p:nvSpPr>
        <p:spPr bwMode="auto">
          <a:xfrm>
            <a:off x="757238" y="5221288"/>
            <a:ext cx="250666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logical adresses space</a:t>
            </a:r>
          </a:p>
        </p:txBody>
      </p:sp>
      <p:sp>
        <p:nvSpPr>
          <p:cNvPr id="40993" name="TextovéPole 17"/>
          <p:cNvSpPr txBox="1">
            <a:spLocks noChangeArrowheads="1"/>
          </p:cNvSpPr>
          <p:nvPr/>
        </p:nvSpPr>
        <p:spPr bwMode="auto">
          <a:xfrm>
            <a:off x="4071938" y="5072063"/>
            <a:ext cx="25066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user space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z="2600" smtClean="0"/>
              <a:t>Logická adresa je dvojice (segment s, offset d)</a:t>
            </a:r>
          </a:p>
          <a:p>
            <a:pPr marL="395288" eaLnBrk="1" hangingPunct="1"/>
            <a:r>
              <a:rPr lang="cs-CZ" sz="2600" i="1" smtClean="0"/>
              <a:t>Tabulka segmentů, Segment table</a:t>
            </a:r>
            <a:r>
              <a:rPr lang="cs-CZ" sz="2600" smtClean="0"/>
              <a:t>, ST</a:t>
            </a:r>
          </a:p>
          <a:p>
            <a:pPr marL="719138" lvl="1" eaLnBrk="1" hangingPunct="1"/>
            <a:r>
              <a:rPr lang="cs-CZ" i="1" smtClean="0"/>
              <a:t>base</a:t>
            </a:r>
            <a:r>
              <a:rPr lang="cs-CZ" smtClean="0"/>
              <a:t> – počáteční adresa umístění segmentu ve FAP</a:t>
            </a:r>
          </a:p>
          <a:p>
            <a:pPr marL="719138" lvl="1" eaLnBrk="1" hangingPunct="1"/>
            <a:r>
              <a:rPr lang="cs-CZ" i="1" smtClean="0"/>
              <a:t>limit</a:t>
            </a:r>
            <a:r>
              <a:rPr lang="cs-CZ" smtClean="0"/>
              <a:t> – délka segmentu</a:t>
            </a:r>
          </a:p>
          <a:p>
            <a:pPr marL="395288" eaLnBrk="1" hangingPunct="1"/>
            <a:r>
              <a:rPr lang="cs-CZ" sz="2600" i="1" smtClean="0"/>
              <a:t>Segment-table base register (STBR)</a:t>
            </a:r>
          </a:p>
          <a:p>
            <a:pPr marL="719138" lvl="1" eaLnBrk="1" hangingPunct="1"/>
            <a:r>
              <a:rPr lang="cs-CZ" smtClean="0"/>
              <a:t>odkaz na umístění ST v paměti</a:t>
            </a:r>
          </a:p>
          <a:p>
            <a:pPr marL="395288" eaLnBrk="1" hangingPunct="1"/>
            <a:r>
              <a:rPr lang="cs-CZ" sz="2600" i="1" smtClean="0"/>
              <a:t>Segment-table length register (STLR)</a:t>
            </a:r>
          </a:p>
          <a:p>
            <a:pPr marL="719138" lvl="1" eaLnBrk="1" hangingPunct="1"/>
            <a:r>
              <a:rPr lang="cs-CZ" smtClean="0"/>
              <a:t>počet segmentů, s je legální když </a:t>
            </a:r>
            <a:r>
              <a:rPr lang="cs-CZ" i="1" smtClean="0"/>
              <a:t>s</a:t>
            </a:r>
            <a:r>
              <a:rPr lang="cs-CZ" smtClean="0"/>
              <a:t> </a:t>
            </a:r>
            <a:r>
              <a:rPr lang="en-US" smtClean="0"/>
              <a:t>&lt;</a:t>
            </a:r>
            <a:r>
              <a:rPr lang="cs-CZ" smtClean="0"/>
              <a:t> STLR</a:t>
            </a:r>
          </a:p>
          <a:p>
            <a:pPr marL="395288" eaLnBrk="1" hangingPunct="1"/>
            <a:r>
              <a:rPr lang="cs-CZ" sz="2600" smtClean="0"/>
              <a:t>Relokace – dynamická, pomocí ST</a:t>
            </a:r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SEGMENTOVÁNÍ</a:t>
            </a:r>
            <a:endParaRPr lang="cs-CZ" dirty="0"/>
          </a:p>
        </p:txBody>
      </p:sp>
      <p:sp>
        <p:nvSpPr>
          <p:cNvPr id="4198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 SEGMENTACE</a:t>
            </a:r>
            <a:endParaRPr lang="cs-CZ" dirty="0"/>
          </a:p>
        </p:txBody>
      </p:sp>
      <p:sp>
        <p:nvSpPr>
          <p:cNvPr id="43011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43012" name="Elipsa 11"/>
          <p:cNvSpPr>
            <a:spLocks noChangeArrowheads="1"/>
          </p:cNvSpPr>
          <p:nvPr/>
        </p:nvSpPr>
        <p:spPr bwMode="auto">
          <a:xfrm>
            <a:off x="500063" y="1428750"/>
            <a:ext cx="3357562" cy="3898900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43013" name="TextovéPole 17"/>
          <p:cNvSpPr txBox="1">
            <a:spLocks noChangeArrowheads="1"/>
          </p:cNvSpPr>
          <p:nvPr/>
        </p:nvSpPr>
        <p:spPr bwMode="auto">
          <a:xfrm>
            <a:off x="925513" y="5357813"/>
            <a:ext cx="25066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logical adresses space</a:t>
            </a:r>
          </a:p>
        </p:txBody>
      </p:sp>
      <p:grpSp>
        <p:nvGrpSpPr>
          <p:cNvPr id="43014" name="Skupina 40"/>
          <p:cNvGrpSpPr>
            <a:grpSpLocks/>
          </p:cNvGrpSpPr>
          <p:nvPr/>
        </p:nvGrpSpPr>
        <p:grpSpPr bwMode="auto">
          <a:xfrm>
            <a:off x="928688" y="2000250"/>
            <a:ext cx="1206500" cy="1133475"/>
            <a:chOff x="978670" y="2071678"/>
            <a:chExt cx="1207293" cy="1134255"/>
          </a:xfrm>
        </p:grpSpPr>
        <p:sp>
          <p:nvSpPr>
            <p:cNvPr id="43086" name="Obdélník 6"/>
            <p:cNvSpPr>
              <a:spLocks noChangeArrowheads="1"/>
            </p:cNvSpPr>
            <p:nvPr/>
          </p:nvSpPr>
          <p:spPr bwMode="auto">
            <a:xfrm>
              <a:off x="1164407" y="2071678"/>
              <a:ext cx="835818" cy="835819"/>
            </a:xfrm>
            <a:prstGeom prst="rect">
              <a:avLst/>
            </a:prstGeom>
            <a:solidFill>
              <a:srgbClr val="FF99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43087" name="TextovéPole 12"/>
            <p:cNvSpPr txBox="1">
              <a:spLocks noChangeArrowheads="1"/>
            </p:cNvSpPr>
            <p:nvPr/>
          </p:nvSpPr>
          <p:spPr bwMode="auto">
            <a:xfrm>
              <a:off x="978670" y="2351088"/>
              <a:ext cx="120729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subroutine</a:t>
              </a:r>
            </a:p>
          </p:txBody>
        </p:sp>
        <p:sp>
          <p:nvSpPr>
            <p:cNvPr id="43088" name="TextovéPole 12"/>
            <p:cNvSpPr txBox="1">
              <a:spLocks noChangeArrowheads="1"/>
            </p:cNvSpPr>
            <p:nvPr/>
          </p:nvSpPr>
          <p:spPr bwMode="auto">
            <a:xfrm>
              <a:off x="978670" y="2928934"/>
              <a:ext cx="120729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segment 0</a:t>
              </a:r>
            </a:p>
          </p:txBody>
        </p:sp>
      </p:grpSp>
      <p:grpSp>
        <p:nvGrpSpPr>
          <p:cNvPr id="43015" name="Skupina 39"/>
          <p:cNvGrpSpPr>
            <a:grpSpLocks/>
          </p:cNvGrpSpPr>
          <p:nvPr/>
        </p:nvGrpSpPr>
        <p:grpSpPr bwMode="auto">
          <a:xfrm>
            <a:off x="2071688" y="1857375"/>
            <a:ext cx="1206500" cy="847725"/>
            <a:chOff x="2143108" y="1857364"/>
            <a:chExt cx="1207293" cy="848503"/>
          </a:xfrm>
        </p:grpSpPr>
        <p:sp>
          <p:nvSpPr>
            <p:cNvPr id="43083" name="Obdélník 7"/>
            <p:cNvSpPr>
              <a:spLocks noChangeArrowheads="1"/>
            </p:cNvSpPr>
            <p:nvPr/>
          </p:nvSpPr>
          <p:spPr bwMode="auto">
            <a:xfrm>
              <a:off x="2375279" y="1857364"/>
              <a:ext cx="742950" cy="557213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43084" name="TextovéPole 13"/>
            <p:cNvSpPr txBox="1">
              <a:spLocks noChangeArrowheads="1"/>
            </p:cNvSpPr>
            <p:nvPr/>
          </p:nvSpPr>
          <p:spPr bwMode="auto">
            <a:xfrm>
              <a:off x="2375279" y="1997471"/>
              <a:ext cx="74295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stack</a:t>
              </a:r>
            </a:p>
          </p:txBody>
        </p:sp>
        <p:sp>
          <p:nvSpPr>
            <p:cNvPr id="43085" name="TextovéPole 12"/>
            <p:cNvSpPr txBox="1">
              <a:spLocks noChangeArrowheads="1"/>
            </p:cNvSpPr>
            <p:nvPr/>
          </p:nvSpPr>
          <p:spPr bwMode="auto">
            <a:xfrm>
              <a:off x="2143108" y="2428868"/>
              <a:ext cx="120729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segment 3</a:t>
              </a:r>
            </a:p>
          </p:txBody>
        </p:sp>
      </p:grpSp>
      <p:grpSp>
        <p:nvGrpSpPr>
          <p:cNvPr id="43016" name="Skupina 38"/>
          <p:cNvGrpSpPr>
            <a:grpSpLocks/>
          </p:cNvGrpSpPr>
          <p:nvPr/>
        </p:nvGrpSpPr>
        <p:grpSpPr bwMode="auto">
          <a:xfrm>
            <a:off x="2571750" y="2786063"/>
            <a:ext cx="1206500" cy="990600"/>
            <a:chOff x="2500298" y="2714620"/>
            <a:chExt cx="1207293" cy="991379"/>
          </a:xfrm>
        </p:grpSpPr>
        <p:sp>
          <p:nvSpPr>
            <p:cNvPr id="43080" name="Obdélník 8"/>
            <p:cNvSpPr>
              <a:spLocks noChangeArrowheads="1"/>
            </p:cNvSpPr>
            <p:nvPr/>
          </p:nvSpPr>
          <p:spPr bwMode="auto">
            <a:xfrm>
              <a:off x="2686035" y="2714620"/>
              <a:ext cx="835819" cy="742950"/>
            </a:xfrm>
            <a:prstGeom prst="rect">
              <a:avLst/>
            </a:prstGeom>
            <a:solidFill>
              <a:srgbClr val="FF99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43081" name="TextovéPole 14"/>
            <p:cNvSpPr txBox="1">
              <a:spLocks noChangeArrowheads="1"/>
            </p:cNvSpPr>
            <p:nvPr/>
          </p:nvSpPr>
          <p:spPr bwMode="auto">
            <a:xfrm>
              <a:off x="2686035" y="2855263"/>
              <a:ext cx="8358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symbol table</a:t>
              </a:r>
            </a:p>
          </p:txBody>
        </p:sp>
        <p:sp>
          <p:nvSpPr>
            <p:cNvPr id="43082" name="TextovéPole 12"/>
            <p:cNvSpPr txBox="1">
              <a:spLocks noChangeArrowheads="1"/>
            </p:cNvSpPr>
            <p:nvPr/>
          </p:nvSpPr>
          <p:spPr bwMode="auto">
            <a:xfrm>
              <a:off x="2500298" y="3429000"/>
              <a:ext cx="120729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segment 4</a:t>
              </a:r>
            </a:p>
          </p:txBody>
        </p:sp>
      </p:grpSp>
      <p:grpSp>
        <p:nvGrpSpPr>
          <p:cNvPr id="43017" name="Skupina 37"/>
          <p:cNvGrpSpPr>
            <a:grpSpLocks/>
          </p:cNvGrpSpPr>
          <p:nvPr/>
        </p:nvGrpSpPr>
        <p:grpSpPr bwMode="auto">
          <a:xfrm>
            <a:off x="928688" y="3571875"/>
            <a:ext cx="1206500" cy="1276350"/>
            <a:chOff x="928662" y="3429000"/>
            <a:chExt cx="1207293" cy="1277131"/>
          </a:xfrm>
        </p:grpSpPr>
        <p:sp>
          <p:nvSpPr>
            <p:cNvPr id="43077" name="Obdélník 9"/>
            <p:cNvSpPr>
              <a:spLocks noChangeArrowheads="1"/>
            </p:cNvSpPr>
            <p:nvPr/>
          </p:nvSpPr>
          <p:spPr bwMode="auto">
            <a:xfrm>
              <a:off x="1160833" y="3429000"/>
              <a:ext cx="742950" cy="1021556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43078" name="TextovéPole 16"/>
            <p:cNvSpPr txBox="1">
              <a:spLocks noChangeArrowheads="1"/>
            </p:cNvSpPr>
            <p:nvPr/>
          </p:nvSpPr>
          <p:spPr bwMode="auto">
            <a:xfrm>
              <a:off x="1160833" y="3801279"/>
              <a:ext cx="74295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Sqrt</a:t>
              </a:r>
            </a:p>
          </p:txBody>
        </p:sp>
        <p:sp>
          <p:nvSpPr>
            <p:cNvPr id="43079" name="TextovéPole 12"/>
            <p:cNvSpPr txBox="1">
              <a:spLocks noChangeArrowheads="1"/>
            </p:cNvSpPr>
            <p:nvPr/>
          </p:nvSpPr>
          <p:spPr bwMode="auto">
            <a:xfrm>
              <a:off x="928662" y="4429132"/>
              <a:ext cx="120729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segment 1</a:t>
              </a:r>
            </a:p>
          </p:txBody>
        </p:sp>
      </p:grpSp>
      <p:grpSp>
        <p:nvGrpSpPr>
          <p:cNvPr id="43018" name="Skupina 36"/>
          <p:cNvGrpSpPr>
            <a:grpSpLocks/>
          </p:cNvGrpSpPr>
          <p:nvPr/>
        </p:nvGrpSpPr>
        <p:grpSpPr bwMode="auto">
          <a:xfrm>
            <a:off x="2214563" y="3857625"/>
            <a:ext cx="1206500" cy="990600"/>
            <a:chOff x="2214546" y="3857628"/>
            <a:chExt cx="1207293" cy="991379"/>
          </a:xfrm>
        </p:grpSpPr>
        <p:sp>
          <p:nvSpPr>
            <p:cNvPr id="43074" name="Obdélník 10"/>
            <p:cNvSpPr>
              <a:spLocks noChangeArrowheads="1"/>
            </p:cNvSpPr>
            <p:nvPr/>
          </p:nvSpPr>
          <p:spPr bwMode="auto">
            <a:xfrm>
              <a:off x="2400283" y="3857628"/>
              <a:ext cx="835819" cy="742950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43075" name="TextovéPole 15"/>
            <p:cNvSpPr txBox="1">
              <a:spLocks noChangeArrowheads="1"/>
            </p:cNvSpPr>
            <p:nvPr/>
          </p:nvSpPr>
          <p:spPr bwMode="auto">
            <a:xfrm>
              <a:off x="2307414" y="3998271"/>
              <a:ext cx="102155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main program</a:t>
              </a:r>
            </a:p>
          </p:txBody>
        </p:sp>
        <p:sp>
          <p:nvSpPr>
            <p:cNvPr id="43076" name="TextovéPole 12"/>
            <p:cNvSpPr txBox="1">
              <a:spLocks noChangeArrowheads="1"/>
            </p:cNvSpPr>
            <p:nvPr/>
          </p:nvSpPr>
          <p:spPr bwMode="auto">
            <a:xfrm>
              <a:off x="2214546" y="4572008"/>
              <a:ext cx="120729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segment 2</a:t>
              </a:r>
            </a:p>
          </p:txBody>
        </p:sp>
      </p:grpSp>
      <p:graphicFrame>
        <p:nvGraphicFramePr>
          <p:cNvPr id="42" name="Tabulka 41"/>
          <p:cNvGraphicFramePr>
            <a:graphicFrameLocks noGrp="1"/>
          </p:cNvGraphicFramePr>
          <p:nvPr/>
        </p:nvGraphicFramePr>
        <p:xfrm>
          <a:off x="4071938" y="2555875"/>
          <a:ext cx="1828800" cy="1646238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</a:tblGrid>
              <a:tr h="274373">
                <a:tc>
                  <a:txBody>
                    <a:bodyPr/>
                    <a:lstStyle/>
                    <a:p>
                      <a:pPr algn="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9" marB="45729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limit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9" marB="45729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base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9" marB="45729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74373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9" marB="45729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1000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9" marB="45729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1400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9" marB="45729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274373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9" marB="45729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400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9" marB="45729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6300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9" marB="45729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274373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9" marB="45729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400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9" marB="45729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4300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9" marB="45729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274373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9" marB="45729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1100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9" marB="45729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3200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9" marB="45729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274373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9" marB="45729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1000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9" marB="45729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4700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9" marB="45729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3" name="Tabulka 42"/>
          <p:cNvGraphicFramePr>
            <a:graphicFrameLocks noGrp="1"/>
          </p:cNvGraphicFramePr>
          <p:nvPr/>
        </p:nvGraphicFramePr>
        <p:xfrm>
          <a:off x="6715125" y="1143000"/>
          <a:ext cx="1543050" cy="4857750"/>
        </p:xfrm>
        <a:graphic>
          <a:graphicData uri="http://schemas.openxmlformats.org/drawingml/2006/table">
            <a:tbl>
              <a:tblPr/>
              <a:tblGrid>
                <a:gridCol w="678832"/>
                <a:gridCol w="864218"/>
              </a:tblGrid>
              <a:tr h="855238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1400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9" marR="36009" marT="10800" marB="0" anchor="b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7" marR="9527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78934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2400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9" marR="36009" marT="10800" marB="0" anchor="b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segment 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7" marR="9527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855238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3200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9" marR="36009" marT="10800" marB="0" anchor="b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7" marR="9527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752609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4300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9" marR="36009" marT="10800" marB="0" anchor="b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segment 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7" marR="9527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76304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4700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9" marR="36009" marT="10800" marB="0" anchor="b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segment 2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7" marR="9527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752609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5700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9" marR="36009" marT="10800" marB="0" anchor="b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segment 4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7" marR="9527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10514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6300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9" marR="36009" marT="10800" marB="0" anchor="b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7" marR="9527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76304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6700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9" marR="36009" marT="10800" marB="0" anchor="b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segment 1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7" marR="9527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43072" name="TextovéPole 17"/>
          <p:cNvSpPr txBox="1">
            <a:spLocks noChangeArrowheads="1"/>
          </p:cNvSpPr>
          <p:nvPr/>
        </p:nvSpPr>
        <p:spPr bwMode="auto">
          <a:xfrm>
            <a:off x="6715125" y="6072188"/>
            <a:ext cx="21431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physical memory</a:t>
            </a:r>
          </a:p>
        </p:txBody>
      </p:sp>
      <p:sp>
        <p:nvSpPr>
          <p:cNvPr id="43073" name="TextovéPole 17"/>
          <p:cNvSpPr txBox="1">
            <a:spLocks noChangeArrowheads="1"/>
          </p:cNvSpPr>
          <p:nvPr/>
        </p:nvSpPr>
        <p:spPr bwMode="auto">
          <a:xfrm>
            <a:off x="4429125" y="4214813"/>
            <a:ext cx="16430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segment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000" dirty="0" smtClean="0"/>
              <a:t>STRÁNKOVÁNÍ A SEGMENTOVÁNÍ (INTEL 386)</a:t>
            </a:r>
            <a:endParaRPr lang="cs-CZ" sz="3000" dirty="0"/>
          </a:p>
        </p:txBody>
      </p:sp>
      <p:sp>
        <p:nvSpPr>
          <p:cNvPr id="4403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44036" name="Obdélník 4"/>
          <p:cNvSpPr>
            <a:spLocks noChangeArrowheads="1"/>
          </p:cNvSpPr>
          <p:nvPr/>
        </p:nvSpPr>
        <p:spPr bwMode="auto">
          <a:xfrm>
            <a:off x="2986088" y="1155700"/>
            <a:ext cx="3128962" cy="30003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44037" name="Elipsa 5"/>
          <p:cNvSpPr>
            <a:spLocks noChangeArrowheads="1"/>
          </p:cNvSpPr>
          <p:nvPr/>
        </p:nvSpPr>
        <p:spPr bwMode="auto">
          <a:xfrm>
            <a:off x="4271963" y="2578100"/>
            <a:ext cx="300037" cy="300038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44038" name="Obdélník 6"/>
          <p:cNvSpPr>
            <a:spLocks noChangeArrowheads="1"/>
          </p:cNvSpPr>
          <p:nvPr/>
        </p:nvSpPr>
        <p:spPr bwMode="auto">
          <a:xfrm>
            <a:off x="2343150" y="2171700"/>
            <a:ext cx="1628775" cy="11144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44039" name="Obdélník 7"/>
          <p:cNvSpPr>
            <a:spLocks noChangeArrowheads="1"/>
          </p:cNvSpPr>
          <p:nvPr/>
        </p:nvSpPr>
        <p:spPr bwMode="auto">
          <a:xfrm>
            <a:off x="2343150" y="2557463"/>
            <a:ext cx="1628775" cy="34290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cxnSp>
        <p:nvCxnSpPr>
          <p:cNvPr id="44040" name="Přímá spojovací čára 8"/>
          <p:cNvCxnSpPr>
            <a:cxnSpLocks noChangeShapeType="1"/>
          </p:cNvCxnSpPr>
          <p:nvPr/>
        </p:nvCxnSpPr>
        <p:spPr bwMode="auto">
          <a:xfrm rot="16200000" flipH="1">
            <a:off x="3736975" y="1292225"/>
            <a:ext cx="300038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41" name="TextovéPole 10"/>
          <p:cNvSpPr txBox="1">
            <a:spLocks noChangeArrowheads="1"/>
          </p:cNvSpPr>
          <p:nvPr/>
        </p:nvSpPr>
        <p:spPr bwMode="auto">
          <a:xfrm>
            <a:off x="1785938" y="1143000"/>
            <a:ext cx="12144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logical adress</a:t>
            </a:r>
          </a:p>
        </p:txBody>
      </p:sp>
      <p:sp>
        <p:nvSpPr>
          <p:cNvPr id="44042" name="TextovéPole 11"/>
          <p:cNvSpPr txBox="1">
            <a:spLocks noChangeArrowheads="1"/>
          </p:cNvSpPr>
          <p:nvPr/>
        </p:nvSpPr>
        <p:spPr bwMode="auto">
          <a:xfrm>
            <a:off x="3000375" y="1166813"/>
            <a:ext cx="8572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 b="1"/>
              <a:t>selector</a:t>
            </a:r>
          </a:p>
        </p:txBody>
      </p:sp>
      <p:sp>
        <p:nvSpPr>
          <p:cNvPr id="44043" name="TextovéPole 12"/>
          <p:cNvSpPr txBox="1">
            <a:spLocks noChangeArrowheads="1"/>
          </p:cNvSpPr>
          <p:nvPr/>
        </p:nvSpPr>
        <p:spPr bwMode="auto">
          <a:xfrm>
            <a:off x="4057650" y="1166813"/>
            <a:ext cx="18859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 b="1"/>
              <a:t>offset</a:t>
            </a:r>
          </a:p>
        </p:txBody>
      </p:sp>
      <p:sp>
        <p:nvSpPr>
          <p:cNvPr id="44044" name="TextovéPole 13"/>
          <p:cNvSpPr txBox="1">
            <a:spLocks noChangeArrowheads="1"/>
          </p:cNvSpPr>
          <p:nvPr/>
        </p:nvSpPr>
        <p:spPr bwMode="auto">
          <a:xfrm>
            <a:off x="2406650" y="1909763"/>
            <a:ext cx="1500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descriptor table</a:t>
            </a:r>
          </a:p>
        </p:txBody>
      </p:sp>
      <p:sp>
        <p:nvSpPr>
          <p:cNvPr id="44045" name="TextovéPole 14"/>
          <p:cNvSpPr txBox="1">
            <a:spLocks noChangeArrowheads="1"/>
          </p:cNvSpPr>
          <p:nvPr/>
        </p:nvSpPr>
        <p:spPr bwMode="auto">
          <a:xfrm>
            <a:off x="4306888" y="2573338"/>
            <a:ext cx="233362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+</a:t>
            </a:r>
          </a:p>
        </p:txBody>
      </p:sp>
      <p:sp>
        <p:nvSpPr>
          <p:cNvPr id="44046" name="TextovéPole 15"/>
          <p:cNvSpPr txBox="1">
            <a:spLocks noChangeArrowheads="1"/>
          </p:cNvSpPr>
          <p:nvPr/>
        </p:nvSpPr>
        <p:spPr bwMode="auto">
          <a:xfrm>
            <a:off x="2357438" y="2590800"/>
            <a:ext cx="16430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 b="1"/>
              <a:t>segment descriptor</a:t>
            </a:r>
          </a:p>
        </p:txBody>
      </p:sp>
      <p:cxnSp>
        <p:nvCxnSpPr>
          <p:cNvPr id="44047" name="Tvar 17"/>
          <p:cNvCxnSpPr>
            <a:cxnSpLocks noChangeShapeType="1"/>
            <a:endCxn id="44039" idx="1"/>
          </p:cNvCxnSpPr>
          <p:nvPr/>
        </p:nvCxnSpPr>
        <p:spPr bwMode="auto">
          <a:xfrm rot="5400000">
            <a:off x="2171700" y="1614488"/>
            <a:ext cx="1285875" cy="942975"/>
          </a:xfrm>
          <a:prstGeom prst="bentConnector4">
            <a:avLst>
              <a:gd name="adj1" fmla="val 30394"/>
              <a:gd name="adj2" fmla="val 123130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48" name="Přímá spojovací šipka 18"/>
          <p:cNvCxnSpPr>
            <a:cxnSpLocks noChangeShapeType="1"/>
          </p:cNvCxnSpPr>
          <p:nvPr/>
        </p:nvCxnSpPr>
        <p:spPr bwMode="auto">
          <a:xfrm rot="5400000">
            <a:off x="3244057" y="1699419"/>
            <a:ext cx="514350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49" name="Tvar 19"/>
          <p:cNvCxnSpPr>
            <a:cxnSpLocks noChangeShapeType="1"/>
            <a:endCxn id="44037" idx="6"/>
          </p:cNvCxnSpPr>
          <p:nvPr/>
        </p:nvCxnSpPr>
        <p:spPr bwMode="auto">
          <a:xfrm rot="5400000">
            <a:off x="4121944" y="1893094"/>
            <a:ext cx="1285875" cy="385763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50" name="Přímá spojovací šipka 20"/>
          <p:cNvCxnSpPr>
            <a:cxnSpLocks noChangeShapeType="1"/>
            <a:stCxn id="44039" idx="3"/>
            <a:endCxn id="44037" idx="2"/>
          </p:cNvCxnSpPr>
          <p:nvPr/>
        </p:nvCxnSpPr>
        <p:spPr bwMode="auto">
          <a:xfrm>
            <a:off x="3971925" y="2728913"/>
            <a:ext cx="300038" cy="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51" name="Přímá spojovací šipka 21"/>
          <p:cNvCxnSpPr>
            <a:cxnSpLocks noChangeShapeType="1"/>
          </p:cNvCxnSpPr>
          <p:nvPr/>
        </p:nvCxnSpPr>
        <p:spPr bwMode="auto">
          <a:xfrm rot="5400000">
            <a:off x="4097338" y="3201988"/>
            <a:ext cx="647700" cy="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52" name="Obdélník 31"/>
          <p:cNvSpPr>
            <a:spLocks noChangeArrowheads="1"/>
          </p:cNvSpPr>
          <p:nvPr/>
        </p:nvSpPr>
        <p:spPr bwMode="auto">
          <a:xfrm>
            <a:off x="7000875" y="3714750"/>
            <a:ext cx="1628775" cy="11144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44053" name="Obdélník 32"/>
          <p:cNvSpPr>
            <a:spLocks noChangeArrowheads="1"/>
          </p:cNvSpPr>
          <p:nvPr/>
        </p:nvSpPr>
        <p:spPr bwMode="auto">
          <a:xfrm>
            <a:off x="7000875" y="4100513"/>
            <a:ext cx="1628775" cy="34290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44054" name="TextovéPole 33"/>
          <p:cNvSpPr txBox="1">
            <a:spLocks noChangeArrowheads="1"/>
          </p:cNvSpPr>
          <p:nvPr/>
        </p:nvSpPr>
        <p:spPr bwMode="auto">
          <a:xfrm>
            <a:off x="7065963" y="3424238"/>
            <a:ext cx="15001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page frame</a:t>
            </a:r>
          </a:p>
        </p:txBody>
      </p:sp>
      <p:sp>
        <p:nvSpPr>
          <p:cNvPr id="44055" name="TextovéPole 34"/>
          <p:cNvSpPr txBox="1">
            <a:spLocks noChangeArrowheads="1"/>
          </p:cNvSpPr>
          <p:nvPr/>
        </p:nvSpPr>
        <p:spPr bwMode="auto">
          <a:xfrm>
            <a:off x="7015163" y="4133850"/>
            <a:ext cx="16430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 b="1"/>
              <a:t>physical address</a:t>
            </a:r>
          </a:p>
        </p:txBody>
      </p:sp>
      <p:sp>
        <p:nvSpPr>
          <p:cNvPr id="44056" name="Obdélník 35"/>
          <p:cNvSpPr>
            <a:spLocks noChangeArrowheads="1"/>
          </p:cNvSpPr>
          <p:nvPr/>
        </p:nvSpPr>
        <p:spPr bwMode="auto">
          <a:xfrm>
            <a:off x="4714875" y="4637088"/>
            <a:ext cx="1628775" cy="11144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44057" name="Obdélník 36"/>
          <p:cNvSpPr>
            <a:spLocks noChangeArrowheads="1"/>
          </p:cNvSpPr>
          <p:nvPr/>
        </p:nvSpPr>
        <p:spPr bwMode="auto">
          <a:xfrm>
            <a:off x="4714875" y="5022850"/>
            <a:ext cx="1628775" cy="34290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44058" name="TextovéPole 37"/>
          <p:cNvSpPr txBox="1">
            <a:spLocks noChangeArrowheads="1"/>
          </p:cNvSpPr>
          <p:nvPr/>
        </p:nvSpPr>
        <p:spPr bwMode="auto">
          <a:xfrm>
            <a:off x="4779963" y="4346575"/>
            <a:ext cx="15001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page table</a:t>
            </a:r>
          </a:p>
        </p:txBody>
      </p:sp>
      <p:sp>
        <p:nvSpPr>
          <p:cNvPr id="44059" name="TextovéPole 38"/>
          <p:cNvSpPr txBox="1">
            <a:spLocks noChangeArrowheads="1"/>
          </p:cNvSpPr>
          <p:nvPr/>
        </p:nvSpPr>
        <p:spPr bwMode="auto">
          <a:xfrm>
            <a:off x="4729163" y="5054600"/>
            <a:ext cx="162877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 b="1"/>
              <a:t>page table entry</a:t>
            </a:r>
          </a:p>
        </p:txBody>
      </p:sp>
      <p:grpSp>
        <p:nvGrpSpPr>
          <p:cNvPr id="44060" name="Skupina 54"/>
          <p:cNvGrpSpPr>
            <a:grpSpLocks/>
          </p:cNvGrpSpPr>
          <p:nvPr/>
        </p:nvGrpSpPr>
        <p:grpSpPr bwMode="auto">
          <a:xfrm>
            <a:off x="2357438" y="4346575"/>
            <a:ext cx="1657350" cy="1404938"/>
            <a:chOff x="2571736" y="4352932"/>
            <a:chExt cx="1657360" cy="1404947"/>
          </a:xfrm>
        </p:grpSpPr>
        <p:sp>
          <p:nvSpPr>
            <p:cNvPr id="44077" name="Obdélník 39"/>
            <p:cNvSpPr>
              <a:spLocks noChangeArrowheads="1"/>
            </p:cNvSpPr>
            <p:nvPr/>
          </p:nvSpPr>
          <p:spPr bwMode="auto">
            <a:xfrm>
              <a:off x="2571736" y="4643446"/>
              <a:ext cx="1628787" cy="1114433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cs typeface="Arial" charset="0"/>
              </a:endParaRPr>
            </a:p>
          </p:txBody>
        </p:sp>
        <p:sp>
          <p:nvSpPr>
            <p:cNvPr id="44078" name="Obdélník 40"/>
            <p:cNvSpPr>
              <a:spLocks noChangeArrowheads="1"/>
            </p:cNvSpPr>
            <p:nvPr/>
          </p:nvSpPr>
          <p:spPr bwMode="auto">
            <a:xfrm>
              <a:off x="2571736" y="5029211"/>
              <a:ext cx="1628787" cy="342902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cs typeface="Arial" charset="0"/>
              </a:endParaRPr>
            </a:p>
          </p:txBody>
        </p:sp>
        <p:sp>
          <p:nvSpPr>
            <p:cNvPr id="44079" name="TextovéPole 41"/>
            <p:cNvSpPr txBox="1">
              <a:spLocks noChangeArrowheads="1"/>
            </p:cNvSpPr>
            <p:nvPr/>
          </p:nvSpPr>
          <p:spPr bwMode="auto">
            <a:xfrm>
              <a:off x="2636030" y="4352932"/>
              <a:ext cx="150019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/>
                <a:t>page directory</a:t>
              </a:r>
            </a:p>
          </p:txBody>
        </p:sp>
        <p:sp>
          <p:nvSpPr>
            <p:cNvPr id="44080" name="TextovéPole 42"/>
            <p:cNvSpPr txBox="1">
              <a:spLocks noChangeArrowheads="1"/>
            </p:cNvSpPr>
            <p:nvPr/>
          </p:nvSpPr>
          <p:spPr bwMode="auto">
            <a:xfrm>
              <a:off x="2586023" y="5062163"/>
              <a:ext cx="164307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/>
                <a:t>directory entry</a:t>
              </a:r>
            </a:p>
          </p:txBody>
        </p:sp>
      </p:grpSp>
      <p:sp>
        <p:nvSpPr>
          <p:cNvPr id="44061" name="Obdélník 44"/>
          <p:cNvSpPr>
            <a:spLocks noChangeArrowheads="1"/>
          </p:cNvSpPr>
          <p:nvPr/>
        </p:nvSpPr>
        <p:spPr bwMode="auto">
          <a:xfrm>
            <a:off x="3071813" y="3500438"/>
            <a:ext cx="2700337" cy="342900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cxnSp>
        <p:nvCxnSpPr>
          <p:cNvPr id="44062" name="Přímá spojovací čára 46"/>
          <p:cNvCxnSpPr>
            <a:cxnSpLocks noChangeShapeType="1"/>
          </p:cNvCxnSpPr>
          <p:nvPr/>
        </p:nvCxnSpPr>
        <p:spPr bwMode="auto">
          <a:xfrm rot="16200000" flipH="1">
            <a:off x="4687094" y="3671094"/>
            <a:ext cx="342900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63" name="Přímá spojovací čára 47"/>
          <p:cNvCxnSpPr>
            <a:cxnSpLocks noChangeShapeType="1"/>
          </p:cNvCxnSpPr>
          <p:nvPr/>
        </p:nvCxnSpPr>
        <p:spPr bwMode="auto">
          <a:xfrm rot="16200000" flipH="1">
            <a:off x="3758407" y="3671094"/>
            <a:ext cx="342900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64" name="TextovéPole 49"/>
          <p:cNvSpPr txBox="1">
            <a:spLocks noChangeArrowheads="1"/>
          </p:cNvSpPr>
          <p:nvPr/>
        </p:nvSpPr>
        <p:spPr bwMode="auto">
          <a:xfrm>
            <a:off x="4857750" y="3533775"/>
            <a:ext cx="9001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 b="1"/>
              <a:t>offset</a:t>
            </a:r>
          </a:p>
        </p:txBody>
      </p:sp>
      <p:sp>
        <p:nvSpPr>
          <p:cNvPr id="44065" name="TextovéPole 50"/>
          <p:cNvSpPr txBox="1">
            <a:spLocks noChangeArrowheads="1"/>
          </p:cNvSpPr>
          <p:nvPr/>
        </p:nvSpPr>
        <p:spPr bwMode="auto">
          <a:xfrm>
            <a:off x="3929063" y="3533775"/>
            <a:ext cx="9001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 b="1"/>
              <a:t>page</a:t>
            </a:r>
          </a:p>
        </p:txBody>
      </p:sp>
      <p:sp>
        <p:nvSpPr>
          <p:cNvPr id="44066" name="TextovéPole 51"/>
          <p:cNvSpPr txBox="1">
            <a:spLocks noChangeArrowheads="1"/>
          </p:cNvSpPr>
          <p:nvPr/>
        </p:nvSpPr>
        <p:spPr bwMode="auto">
          <a:xfrm>
            <a:off x="3071813" y="3533775"/>
            <a:ext cx="9001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 b="1"/>
              <a:t>directory</a:t>
            </a:r>
          </a:p>
        </p:txBody>
      </p:sp>
      <p:sp>
        <p:nvSpPr>
          <p:cNvPr id="44067" name="TextovéPole 52"/>
          <p:cNvSpPr txBox="1">
            <a:spLocks noChangeArrowheads="1"/>
          </p:cNvSpPr>
          <p:nvPr/>
        </p:nvSpPr>
        <p:spPr bwMode="auto">
          <a:xfrm>
            <a:off x="1738313" y="3533775"/>
            <a:ext cx="13573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200"/>
              <a:t>linear address</a:t>
            </a:r>
          </a:p>
        </p:txBody>
      </p:sp>
      <p:grpSp>
        <p:nvGrpSpPr>
          <p:cNvPr id="44068" name="Skupina 57"/>
          <p:cNvGrpSpPr>
            <a:grpSpLocks/>
          </p:cNvGrpSpPr>
          <p:nvPr/>
        </p:nvGrpSpPr>
        <p:grpSpPr bwMode="auto">
          <a:xfrm>
            <a:off x="571500" y="5786438"/>
            <a:ext cx="1428750" cy="500062"/>
            <a:chOff x="642910" y="5357826"/>
            <a:chExt cx="1428760" cy="500066"/>
          </a:xfrm>
        </p:grpSpPr>
        <p:sp>
          <p:nvSpPr>
            <p:cNvPr id="44075" name="Obdélník 56"/>
            <p:cNvSpPr>
              <a:spLocks noChangeArrowheads="1"/>
            </p:cNvSpPr>
            <p:nvPr/>
          </p:nvSpPr>
          <p:spPr bwMode="auto">
            <a:xfrm>
              <a:off x="642910" y="5357826"/>
              <a:ext cx="1428760" cy="500066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44076" name="TextovéPole 55"/>
            <p:cNvSpPr txBox="1">
              <a:spLocks noChangeArrowheads="1"/>
            </p:cNvSpPr>
            <p:nvPr/>
          </p:nvSpPr>
          <p:spPr bwMode="auto">
            <a:xfrm>
              <a:off x="714348" y="5377027"/>
              <a:ext cx="128588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page directory base register</a:t>
              </a:r>
            </a:p>
          </p:txBody>
        </p:sp>
      </p:grpSp>
      <p:cxnSp>
        <p:nvCxnSpPr>
          <p:cNvPr id="44069" name="Pravoúhlá spojovací čára 59"/>
          <p:cNvCxnSpPr>
            <a:cxnSpLocks noChangeShapeType="1"/>
            <a:endCxn id="44055" idx="1"/>
          </p:cNvCxnSpPr>
          <p:nvPr/>
        </p:nvCxnSpPr>
        <p:spPr bwMode="auto">
          <a:xfrm>
            <a:off x="5286375" y="3857625"/>
            <a:ext cx="1728788" cy="414338"/>
          </a:xfrm>
          <a:prstGeom prst="bentConnector3">
            <a:avLst>
              <a:gd name="adj1" fmla="val -292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70" name="Tvar 62"/>
          <p:cNvCxnSpPr>
            <a:cxnSpLocks noChangeShapeType="1"/>
            <a:stCxn id="44061" idx="2"/>
            <a:endCxn id="44057" idx="1"/>
          </p:cNvCxnSpPr>
          <p:nvPr/>
        </p:nvCxnSpPr>
        <p:spPr bwMode="auto">
          <a:xfrm rot="16200000" flipH="1">
            <a:off x="3892551" y="4371975"/>
            <a:ext cx="1350962" cy="293687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71" name="Tvar 64"/>
          <p:cNvCxnSpPr>
            <a:cxnSpLocks noChangeShapeType="1"/>
            <a:endCxn id="44080" idx="1"/>
          </p:cNvCxnSpPr>
          <p:nvPr/>
        </p:nvCxnSpPr>
        <p:spPr bwMode="auto">
          <a:xfrm rot="5400000">
            <a:off x="2267744" y="3961606"/>
            <a:ext cx="1336675" cy="1128713"/>
          </a:xfrm>
          <a:prstGeom prst="bentConnector4">
            <a:avLst>
              <a:gd name="adj1" fmla="val 33597"/>
              <a:gd name="adj2" fmla="val 124903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72" name="Tvar 68"/>
          <p:cNvCxnSpPr>
            <a:cxnSpLocks noChangeShapeType="1"/>
            <a:stCxn id="44080" idx="3"/>
            <a:endCxn id="44056" idx="2"/>
          </p:cNvCxnSpPr>
          <p:nvPr/>
        </p:nvCxnSpPr>
        <p:spPr bwMode="auto">
          <a:xfrm>
            <a:off x="4014788" y="5194300"/>
            <a:ext cx="1514475" cy="557213"/>
          </a:xfrm>
          <a:prstGeom prst="bentConnector4">
            <a:avLst>
              <a:gd name="adj1" fmla="val 17671"/>
              <a:gd name="adj2" fmla="val 169273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73" name="Tvar 72"/>
          <p:cNvCxnSpPr>
            <a:cxnSpLocks noChangeShapeType="1"/>
            <a:stCxn id="44075" idx="3"/>
            <a:endCxn id="44077" idx="2"/>
          </p:cNvCxnSpPr>
          <p:nvPr/>
        </p:nvCxnSpPr>
        <p:spPr bwMode="auto">
          <a:xfrm flipV="1">
            <a:off x="2000250" y="5751513"/>
            <a:ext cx="1171575" cy="285750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74" name="Tvar 74"/>
          <p:cNvCxnSpPr>
            <a:cxnSpLocks noChangeShapeType="1"/>
            <a:stCxn id="44057" idx="3"/>
            <a:endCxn id="44052" idx="2"/>
          </p:cNvCxnSpPr>
          <p:nvPr/>
        </p:nvCxnSpPr>
        <p:spPr bwMode="auto">
          <a:xfrm flipV="1">
            <a:off x="6343650" y="4829175"/>
            <a:ext cx="1471613" cy="365125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85750" y="1143000"/>
            <a:ext cx="8501063" cy="2159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100" smtClean="0"/>
              <a:t>Při kompilaci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umístění v paměti je známé a priori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lze generovat absolutní kód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při změně umístění se musí program znovu přeložit</a:t>
            </a:r>
          </a:p>
        </p:txBody>
      </p:sp>
      <p:sp>
        <p:nvSpPr>
          <p:cNvPr id="11267" name="Zástupný symbol pro obsah 31"/>
          <p:cNvSpPr>
            <a:spLocks noGrp="1"/>
          </p:cNvSpPr>
          <p:nvPr>
            <p:ph sz="half" idx="2"/>
          </p:nvPr>
        </p:nvSpPr>
        <p:spPr>
          <a:xfrm>
            <a:off x="285750" y="2643188"/>
            <a:ext cx="5429250" cy="33575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100" smtClean="0"/>
              <a:t>Při zavádění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umístění v paměti není známé v době kompilace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generuje se přemístitelný kód (relocatable code).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smtClean="0"/>
              <a:t>Za běhu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jestliže proces může měnit svoji polohu </a:t>
            </a:r>
            <a:br>
              <a:rPr lang="cs-CZ" sz="2000" smtClean="0"/>
            </a:br>
            <a:r>
              <a:rPr lang="cs-CZ" sz="2000" smtClean="0"/>
              <a:t>během provádění, vázání se zpožďuje </a:t>
            </a:r>
            <a:br>
              <a:rPr lang="cs-CZ" sz="2000" smtClean="0"/>
            </a:br>
            <a:r>
              <a:rPr lang="cs-CZ" sz="2000" smtClean="0"/>
              <a:t>na dobu běhu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musí být dostupná hardwarová podpora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1800" smtClean="0"/>
              <a:t>bázové registry, mezní registry, …</a:t>
            </a:r>
          </a:p>
          <a:p>
            <a:pPr lvl="1" eaLnBrk="1" hangingPunct="1">
              <a:lnSpc>
                <a:spcPct val="90000"/>
              </a:lnSpc>
            </a:pPr>
            <a:endParaRPr lang="cs-CZ" sz="2000" smtClean="0"/>
          </a:p>
          <a:p>
            <a:pPr eaLnBrk="1" hangingPunct="1"/>
            <a:endParaRPr lang="cs-CZ" smtClean="0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VÁZÁNÍ ADRES – MOŽNOSTI</a:t>
            </a:r>
            <a:endParaRPr lang="cs-CZ" dirty="0"/>
          </a:p>
        </p:txBody>
      </p:sp>
      <p:sp>
        <p:nvSpPr>
          <p:cNvPr id="1126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grpSp>
        <p:nvGrpSpPr>
          <p:cNvPr id="11270" name="Skupina 32"/>
          <p:cNvGrpSpPr>
            <a:grpSpLocks/>
          </p:cNvGrpSpPr>
          <p:nvPr/>
        </p:nvGrpSpPr>
        <p:grpSpPr bwMode="auto">
          <a:xfrm>
            <a:off x="5691188" y="2643188"/>
            <a:ext cx="3238500" cy="3070225"/>
            <a:chOff x="5906680" y="2937275"/>
            <a:chExt cx="3318288" cy="2923497"/>
          </a:xfrm>
        </p:grpSpPr>
        <p:grpSp>
          <p:nvGrpSpPr>
            <p:cNvPr id="11271" name="Skupina 8"/>
            <p:cNvGrpSpPr>
              <a:grpSpLocks/>
            </p:cNvGrpSpPr>
            <p:nvPr/>
          </p:nvGrpSpPr>
          <p:grpSpPr bwMode="auto">
            <a:xfrm>
              <a:off x="6507478" y="3022531"/>
              <a:ext cx="1472607" cy="2807900"/>
              <a:chOff x="1357291" y="1643050"/>
              <a:chExt cx="2143140" cy="4286280"/>
            </a:xfrm>
          </p:grpSpPr>
          <p:sp>
            <p:nvSpPr>
              <p:cNvPr id="27" name="Obdélník 26"/>
              <p:cNvSpPr/>
              <p:nvPr/>
            </p:nvSpPr>
            <p:spPr>
              <a:xfrm>
                <a:off x="1356448" y="1642127"/>
                <a:ext cx="2144746" cy="858397"/>
              </a:xfrm>
              <a:prstGeom prst="rect">
                <a:avLst/>
              </a:prstGeom>
              <a:solidFill>
                <a:srgbClr val="FFCC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28" name="Obdélník 27"/>
              <p:cNvSpPr/>
              <p:nvPr/>
            </p:nvSpPr>
            <p:spPr>
              <a:xfrm>
                <a:off x="1356448" y="2500524"/>
                <a:ext cx="2144746" cy="856089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29" name="Obdélník 28"/>
              <p:cNvSpPr/>
              <p:nvPr/>
            </p:nvSpPr>
            <p:spPr>
              <a:xfrm>
                <a:off x="1356448" y="3356612"/>
                <a:ext cx="2144746" cy="858397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30" name="Obdélník 29"/>
              <p:cNvSpPr/>
              <p:nvPr/>
            </p:nvSpPr>
            <p:spPr>
              <a:xfrm>
                <a:off x="1356448" y="4215009"/>
                <a:ext cx="2144746" cy="856090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31" name="Obdélník 30"/>
              <p:cNvSpPr/>
              <p:nvPr/>
            </p:nvSpPr>
            <p:spPr>
              <a:xfrm>
                <a:off x="1356448" y="5071099"/>
                <a:ext cx="2144746" cy="858397"/>
              </a:xfrm>
              <a:prstGeom prst="rect">
                <a:avLst/>
              </a:prstGeom>
              <a:solidFill>
                <a:srgbClr val="FF99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</p:grpSp>
        <p:sp>
          <p:nvSpPr>
            <p:cNvPr id="8" name="Obdélník 7"/>
            <p:cNvSpPr/>
            <p:nvPr/>
          </p:nvSpPr>
          <p:spPr bwMode="auto">
            <a:xfrm>
              <a:off x="8276653" y="4022627"/>
              <a:ext cx="883251" cy="232791"/>
            </a:xfrm>
            <a:prstGeom prst="rect">
              <a:avLst/>
            </a:prstGeom>
            <a:solidFill>
              <a:srgbClr val="FFCC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1273" name="TextovéPole 36"/>
            <p:cNvSpPr txBox="1">
              <a:spLocks noChangeArrowheads="1"/>
            </p:cNvSpPr>
            <p:nvPr/>
          </p:nvSpPr>
          <p:spPr bwMode="auto">
            <a:xfrm>
              <a:off x="6804595" y="3127447"/>
              <a:ext cx="878370" cy="351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900" b="1">
                  <a:cs typeface="Arial" charset="0"/>
                </a:rPr>
                <a:t>operating system</a:t>
              </a:r>
            </a:p>
          </p:txBody>
        </p:sp>
        <p:sp>
          <p:nvSpPr>
            <p:cNvPr id="11274" name="TextovéPole 39"/>
            <p:cNvSpPr txBox="1">
              <a:spLocks noChangeArrowheads="1"/>
            </p:cNvSpPr>
            <p:nvPr/>
          </p:nvSpPr>
          <p:spPr bwMode="auto">
            <a:xfrm>
              <a:off x="6841194" y="4878140"/>
              <a:ext cx="805172" cy="2198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900" b="1">
                  <a:cs typeface="Arial" charset="0"/>
                </a:rPr>
                <a:t>process</a:t>
              </a:r>
            </a:p>
          </p:txBody>
        </p:sp>
        <p:sp>
          <p:nvSpPr>
            <p:cNvPr id="11275" name="TextovéPole 41"/>
            <p:cNvSpPr txBox="1">
              <a:spLocks noChangeArrowheads="1"/>
            </p:cNvSpPr>
            <p:nvPr/>
          </p:nvSpPr>
          <p:spPr bwMode="auto">
            <a:xfrm>
              <a:off x="8398127" y="4028170"/>
              <a:ext cx="638129" cy="2198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900" b="1">
                  <a:cs typeface="Arial" charset="0"/>
                </a:rPr>
                <a:t>300040</a:t>
              </a:r>
            </a:p>
          </p:txBody>
        </p:sp>
        <p:sp>
          <p:nvSpPr>
            <p:cNvPr id="11276" name="TextovéPole 42"/>
            <p:cNvSpPr txBox="1">
              <a:spLocks noChangeArrowheads="1"/>
            </p:cNvSpPr>
            <p:nvPr/>
          </p:nvSpPr>
          <p:spPr bwMode="auto">
            <a:xfrm>
              <a:off x="6309422" y="2937275"/>
              <a:ext cx="245435" cy="2198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900">
                  <a:cs typeface="Arial" charset="0"/>
                </a:rPr>
                <a:t>0</a:t>
              </a:r>
            </a:p>
          </p:txBody>
        </p:sp>
        <p:sp>
          <p:nvSpPr>
            <p:cNvPr id="11277" name="TextovéPole 43"/>
            <p:cNvSpPr txBox="1">
              <a:spLocks noChangeArrowheads="1"/>
            </p:cNvSpPr>
            <p:nvPr/>
          </p:nvSpPr>
          <p:spPr bwMode="auto">
            <a:xfrm>
              <a:off x="5955767" y="3492615"/>
              <a:ext cx="638130" cy="2198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900">
                  <a:cs typeface="Arial" charset="0"/>
                </a:rPr>
                <a:t>256000</a:t>
              </a:r>
            </a:p>
          </p:txBody>
        </p:sp>
        <p:sp>
          <p:nvSpPr>
            <p:cNvPr id="11278" name="TextovéPole 44"/>
            <p:cNvSpPr txBox="1">
              <a:spLocks noChangeArrowheads="1"/>
            </p:cNvSpPr>
            <p:nvPr/>
          </p:nvSpPr>
          <p:spPr bwMode="auto">
            <a:xfrm>
              <a:off x="5955767" y="4047956"/>
              <a:ext cx="638130" cy="2198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900">
                  <a:cs typeface="Arial" charset="0"/>
                </a:rPr>
                <a:t>300040</a:t>
              </a:r>
            </a:p>
          </p:txBody>
        </p:sp>
        <p:sp>
          <p:nvSpPr>
            <p:cNvPr id="11279" name="TextovéPole 45"/>
            <p:cNvSpPr txBox="1">
              <a:spLocks noChangeArrowheads="1"/>
            </p:cNvSpPr>
            <p:nvPr/>
          </p:nvSpPr>
          <p:spPr bwMode="auto">
            <a:xfrm>
              <a:off x="5955767" y="4603296"/>
              <a:ext cx="638130" cy="2198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900">
                  <a:cs typeface="Arial" charset="0"/>
                </a:rPr>
                <a:t>420940</a:t>
              </a:r>
            </a:p>
          </p:txBody>
        </p:sp>
        <p:sp>
          <p:nvSpPr>
            <p:cNvPr id="11280" name="TextovéPole 46"/>
            <p:cNvSpPr txBox="1">
              <a:spLocks noChangeArrowheads="1"/>
            </p:cNvSpPr>
            <p:nvPr/>
          </p:nvSpPr>
          <p:spPr bwMode="auto">
            <a:xfrm>
              <a:off x="5955767" y="5158636"/>
              <a:ext cx="638130" cy="2198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900">
                  <a:cs typeface="Arial" charset="0"/>
                </a:rPr>
                <a:t>880000</a:t>
              </a:r>
            </a:p>
          </p:txBody>
        </p:sp>
        <p:sp>
          <p:nvSpPr>
            <p:cNvPr id="11281" name="TextovéPole 47"/>
            <p:cNvSpPr txBox="1">
              <a:spLocks noChangeArrowheads="1"/>
            </p:cNvSpPr>
            <p:nvPr/>
          </p:nvSpPr>
          <p:spPr bwMode="auto">
            <a:xfrm>
              <a:off x="5906680" y="5640929"/>
              <a:ext cx="687216" cy="2198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900">
                  <a:cs typeface="Arial" charset="0"/>
                </a:rPr>
                <a:t>1024000</a:t>
              </a:r>
            </a:p>
          </p:txBody>
        </p:sp>
        <p:sp>
          <p:nvSpPr>
            <p:cNvPr id="11282" name="TextovéPole 48"/>
            <p:cNvSpPr txBox="1">
              <a:spLocks noChangeArrowheads="1"/>
            </p:cNvSpPr>
            <p:nvPr/>
          </p:nvSpPr>
          <p:spPr bwMode="auto">
            <a:xfrm>
              <a:off x="8248684" y="4228883"/>
              <a:ext cx="976284" cy="2198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900">
                  <a:cs typeface="Arial" charset="0"/>
                </a:rPr>
                <a:t>base</a:t>
              </a:r>
            </a:p>
          </p:txBody>
        </p:sp>
        <p:cxnSp>
          <p:nvCxnSpPr>
            <p:cNvPr id="22" name="Přímá spojovací šipka 21"/>
            <p:cNvCxnSpPr/>
            <p:nvPr/>
          </p:nvCxnSpPr>
          <p:spPr bwMode="auto">
            <a:xfrm rot="10800000">
              <a:off x="7983863" y="4139022"/>
              <a:ext cx="287911" cy="151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bdélník 22"/>
            <p:cNvSpPr/>
            <p:nvPr/>
          </p:nvSpPr>
          <p:spPr bwMode="auto">
            <a:xfrm>
              <a:off x="8276653" y="4587978"/>
              <a:ext cx="883251" cy="234303"/>
            </a:xfrm>
            <a:prstGeom prst="rect">
              <a:avLst/>
            </a:prstGeom>
            <a:solidFill>
              <a:srgbClr val="FFCC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11285" name="TextovéPole 51"/>
            <p:cNvSpPr txBox="1">
              <a:spLocks noChangeArrowheads="1"/>
            </p:cNvSpPr>
            <p:nvPr/>
          </p:nvSpPr>
          <p:spPr bwMode="auto">
            <a:xfrm>
              <a:off x="8398127" y="4594950"/>
              <a:ext cx="638129" cy="2198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900" b="1">
                  <a:cs typeface="Arial" charset="0"/>
                </a:rPr>
                <a:t>120900</a:t>
              </a:r>
            </a:p>
          </p:txBody>
        </p:sp>
        <p:sp>
          <p:nvSpPr>
            <p:cNvPr id="11286" name="TextovéPole 52"/>
            <p:cNvSpPr txBox="1">
              <a:spLocks noChangeArrowheads="1"/>
            </p:cNvSpPr>
            <p:nvPr/>
          </p:nvSpPr>
          <p:spPr bwMode="auto">
            <a:xfrm>
              <a:off x="8273773" y="4813342"/>
              <a:ext cx="927197" cy="2198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900">
                  <a:cs typeface="Arial" charset="0"/>
                </a:rPr>
                <a:t>limit</a:t>
              </a:r>
            </a:p>
          </p:txBody>
        </p:sp>
        <p:cxnSp>
          <p:nvCxnSpPr>
            <p:cNvPr id="26" name="Přímá spojovací šipka 25"/>
            <p:cNvCxnSpPr/>
            <p:nvPr/>
          </p:nvCxnSpPr>
          <p:spPr bwMode="auto">
            <a:xfrm rot="10800000">
              <a:off x="7985490" y="4704373"/>
              <a:ext cx="287910" cy="151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88" name="TextovéPole 39"/>
            <p:cNvSpPr txBox="1">
              <a:spLocks noChangeArrowheads="1"/>
            </p:cNvSpPr>
            <p:nvPr/>
          </p:nvSpPr>
          <p:spPr bwMode="auto">
            <a:xfrm>
              <a:off x="6841194" y="4316560"/>
              <a:ext cx="805172" cy="2198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900" b="1">
                  <a:cs typeface="Arial" charset="0"/>
                </a:rPr>
                <a:t>process</a:t>
              </a:r>
            </a:p>
          </p:txBody>
        </p:sp>
        <p:sp>
          <p:nvSpPr>
            <p:cNvPr id="11289" name="TextovéPole 39"/>
            <p:cNvSpPr txBox="1">
              <a:spLocks noChangeArrowheads="1"/>
            </p:cNvSpPr>
            <p:nvPr/>
          </p:nvSpPr>
          <p:spPr bwMode="auto">
            <a:xfrm>
              <a:off x="6841194" y="3754980"/>
              <a:ext cx="805172" cy="2198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900" b="1">
                  <a:cs typeface="Arial" charset="0"/>
                </a:rPr>
                <a:t>process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Hardwarový modul převádějící </a:t>
            </a:r>
            <a:r>
              <a:rPr lang="en-US" smtClean="0"/>
              <a:t>logick</a:t>
            </a:r>
            <a:r>
              <a:rPr lang="cs-CZ" smtClean="0"/>
              <a:t>é adresy na fyzické adresy</a:t>
            </a:r>
          </a:p>
          <a:p>
            <a:pPr marL="395288" eaLnBrk="1" hangingPunct="1"/>
            <a:r>
              <a:rPr lang="cs-CZ" smtClean="0"/>
              <a:t>Uživatelský program pracuje s logickými adresami, uživatelský program nevidí fyzické adresy</a:t>
            </a:r>
          </a:p>
          <a:p>
            <a:pPr marL="395288" eaLnBrk="1" hangingPunct="1"/>
            <a:r>
              <a:rPr lang="cs-CZ" smtClean="0"/>
              <a:t>Připočítává se obsah „relokačního registru“ k adresám generovaným uživatelským procesem v okamžiku, kdy je předávána jako ukazatel do operační paměti</a:t>
            </a:r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MEMORY-MANAGEMENT UNIT</a:t>
            </a:r>
            <a:endParaRPr lang="cs-CZ" dirty="0"/>
          </a:p>
        </p:txBody>
      </p:sp>
      <p:sp>
        <p:nvSpPr>
          <p:cNvPr id="1229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bdélník 7"/>
          <p:cNvSpPr>
            <a:spLocks noChangeArrowheads="1"/>
          </p:cNvSpPr>
          <p:nvPr/>
        </p:nvSpPr>
        <p:spPr bwMode="auto">
          <a:xfrm>
            <a:off x="3357563" y="2268538"/>
            <a:ext cx="1357312" cy="28924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RELOKAČNÍ REGISTR</a:t>
            </a:r>
            <a:endParaRPr lang="cs-CZ" dirty="0"/>
          </a:p>
        </p:txBody>
      </p:sp>
      <p:sp>
        <p:nvSpPr>
          <p:cNvPr id="1331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13317" name="Obdélník 4"/>
          <p:cNvSpPr>
            <a:spLocks noChangeArrowheads="1"/>
          </p:cNvSpPr>
          <p:nvPr/>
        </p:nvSpPr>
        <p:spPr bwMode="auto">
          <a:xfrm>
            <a:off x="6143625" y="1500188"/>
            <a:ext cx="1357313" cy="4429125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18" name="Elipsa 5"/>
          <p:cNvSpPr>
            <a:spLocks noChangeArrowheads="1"/>
          </p:cNvSpPr>
          <p:nvPr/>
        </p:nvSpPr>
        <p:spPr bwMode="auto">
          <a:xfrm>
            <a:off x="3714750" y="3392488"/>
            <a:ext cx="642938" cy="644525"/>
          </a:xfrm>
          <a:prstGeom prst="ellipse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19" name="Obdélník 8"/>
          <p:cNvSpPr>
            <a:spLocks noChangeArrowheads="1"/>
          </p:cNvSpPr>
          <p:nvPr/>
        </p:nvSpPr>
        <p:spPr bwMode="auto">
          <a:xfrm>
            <a:off x="3606800" y="3011488"/>
            <a:ext cx="857250" cy="28575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20" name="Obdélník 6"/>
          <p:cNvSpPr>
            <a:spLocks noChangeArrowheads="1"/>
          </p:cNvSpPr>
          <p:nvPr/>
        </p:nvSpPr>
        <p:spPr bwMode="auto">
          <a:xfrm>
            <a:off x="1214438" y="3357563"/>
            <a:ext cx="714375" cy="714375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21" name="TextovéPole 9"/>
          <p:cNvSpPr txBox="1">
            <a:spLocks noChangeArrowheads="1"/>
          </p:cNvSpPr>
          <p:nvPr/>
        </p:nvSpPr>
        <p:spPr bwMode="auto">
          <a:xfrm>
            <a:off x="1214438" y="3560763"/>
            <a:ext cx="714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CPU</a:t>
            </a:r>
          </a:p>
        </p:txBody>
      </p:sp>
      <p:sp>
        <p:nvSpPr>
          <p:cNvPr id="13322" name="TextovéPole 12"/>
          <p:cNvSpPr txBox="1">
            <a:spLocks noChangeArrowheads="1"/>
          </p:cNvSpPr>
          <p:nvPr/>
        </p:nvSpPr>
        <p:spPr bwMode="auto">
          <a:xfrm>
            <a:off x="3500438" y="2357438"/>
            <a:ext cx="10715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relocation register</a:t>
            </a:r>
          </a:p>
        </p:txBody>
      </p:sp>
      <p:sp>
        <p:nvSpPr>
          <p:cNvPr id="13323" name="TextovéPole 17"/>
          <p:cNvSpPr txBox="1">
            <a:spLocks noChangeArrowheads="1"/>
          </p:cNvSpPr>
          <p:nvPr/>
        </p:nvSpPr>
        <p:spPr bwMode="auto">
          <a:xfrm>
            <a:off x="3678238" y="3000375"/>
            <a:ext cx="714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14000</a:t>
            </a:r>
          </a:p>
        </p:txBody>
      </p:sp>
      <p:sp>
        <p:nvSpPr>
          <p:cNvPr id="13324" name="TextovéPole 18"/>
          <p:cNvSpPr txBox="1">
            <a:spLocks noChangeArrowheads="1"/>
          </p:cNvSpPr>
          <p:nvPr/>
        </p:nvSpPr>
        <p:spPr bwMode="auto">
          <a:xfrm>
            <a:off x="3749675" y="3560763"/>
            <a:ext cx="571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+</a:t>
            </a:r>
          </a:p>
        </p:txBody>
      </p:sp>
      <p:sp>
        <p:nvSpPr>
          <p:cNvPr id="13325" name="TextovéPole 19"/>
          <p:cNvSpPr txBox="1">
            <a:spLocks noChangeArrowheads="1"/>
          </p:cNvSpPr>
          <p:nvPr/>
        </p:nvSpPr>
        <p:spPr bwMode="auto">
          <a:xfrm>
            <a:off x="3678238" y="5286375"/>
            <a:ext cx="714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MMU</a:t>
            </a:r>
          </a:p>
        </p:txBody>
      </p:sp>
      <p:sp>
        <p:nvSpPr>
          <p:cNvPr id="13326" name="TextovéPole 20"/>
          <p:cNvSpPr txBox="1">
            <a:spLocks noChangeArrowheads="1"/>
          </p:cNvSpPr>
          <p:nvPr/>
        </p:nvSpPr>
        <p:spPr bwMode="auto">
          <a:xfrm>
            <a:off x="6323013" y="3560763"/>
            <a:ext cx="1000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memory</a:t>
            </a:r>
          </a:p>
        </p:txBody>
      </p:sp>
      <p:cxnSp>
        <p:nvCxnSpPr>
          <p:cNvPr id="13327" name="Přímá spojovací šipka 22"/>
          <p:cNvCxnSpPr>
            <a:cxnSpLocks noChangeShapeType="1"/>
            <a:endCxn id="13318" idx="2"/>
          </p:cNvCxnSpPr>
          <p:nvPr/>
        </p:nvCxnSpPr>
        <p:spPr bwMode="auto">
          <a:xfrm flipV="1">
            <a:off x="1928813" y="3714750"/>
            <a:ext cx="1785937" cy="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28" name="Přímá spojovací šipka 23"/>
          <p:cNvCxnSpPr>
            <a:cxnSpLocks noChangeShapeType="1"/>
            <a:stCxn id="13318" idx="6"/>
          </p:cNvCxnSpPr>
          <p:nvPr/>
        </p:nvCxnSpPr>
        <p:spPr bwMode="auto">
          <a:xfrm>
            <a:off x="4357688" y="3714750"/>
            <a:ext cx="1785937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29" name="TextovéPole 24"/>
          <p:cNvSpPr txBox="1">
            <a:spLocks noChangeArrowheads="1"/>
          </p:cNvSpPr>
          <p:nvPr/>
        </p:nvSpPr>
        <p:spPr bwMode="auto">
          <a:xfrm>
            <a:off x="4929188" y="3857625"/>
            <a:ext cx="1000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14346</a:t>
            </a:r>
          </a:p>
        </p:txBody>
      </p:sp>
      <p:sp>
        <p:nvSpPr>
          <p:cNvPr id="13330" name="TextovéPole 27"/>
          <p:cNvSpPr txBox="1">
            <a:spLocks noChangeArrowheads="1"/>
          </p:cNvSpPr>
          <p:nvPr/>
        </p:nvSpPr>
        <p:spPr bwMode="auto">
          <a:xfrm>
            <a:off x="2143125" y="3857625"/>
            <a:ext cx="1000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346</a:t>
            </a:r>
          </a:p>
        </p:txBody>
      </p:sp>
      <p:sp>
        <p:nvSpPr>
          <p:cNvPr id="13331" name="TextovéPole 28"/>
          <p:cNvSpPr txBox="1">
            <a:spLocks noChangeArrowheads="1"/>
          </p:cNvSpPr>
          <p:nvPr/>
        </p:nvSpPr>
        <p:spPr bwMode="auto">
          <a:xfrm>
            <a:off x="2143125" y="3071813"/>
            <a:ext cx="1000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logical adresses</a:t>
            </a:r>
          </a:p>
        </p:txBody>
      </p:sp>
      <p:sp>
        <p:nvSpPr>
          <p:cNvPr id="13332" name="TextovéPole 29"/>
          <p:cNvSpPr txBox="1">
            <a:spLocks noChangeArrowheads="1"/>
          </p:cNvSpPr>
          <p:nvPr/>
        </p:nvSpPr>
        <p:spPr bwMode="auto">
          <a:xfrm>
            <a:off x="4929188" y="3071813"/>
            <a:ext cx="1000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physical adresses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z="2600" smtClean="0"/>
              <a:t>Logický adresový prostor (LAP), fyzický adresový prostor (FAP)</a:t>
            </a:r>
          </a:p>
          <a:p>
            <a:pPr marL="719138" lvl="1" eaLnBrk="1" hangingPunct="1"/>
            <a:r>
              <a:rPr lang="cs-CZ" smtClean="0"/>
              <a:t>LAP – (logická adresa, virtuální adresa) dána adresou ve strojovém jazyku, generuje CPU</a:t>
            </a:r>
          </a:p>
          <a:p>
            <a:pPr marL="719138" lvl="1" eaLnBrk="1" hangingPunct="1"/>
            <a:r>
              <a:rPr lang="cs-CZ" smtClean="0"/>
              <a:t>FAP – (fyzická) adresa akceptovaná operační pamětí</a:t>
            </a:r>
          </a:p>
          <a:p>
            <a:pPr marL="395288" eaLnBrk="1" hangingPunct="1"/>
            <a:r>
              <a:rPr lang="cs-CZ" sz="2600" smtClean="0"/>
              <a:t>Logické a fyzické adresové prostory se shodují v době kompilace a v době zavádění</a:t>
            </a:r>
          </a:p>
          <a:p>
            <a:pPr marL="395288" eaLnBrk="1" hangingPunct="1"/>
            <a:r>
              <a:rPr lang="cs-CZ" sz="2600" smtClean="0"/>
              <a:t>Logické a fyzické adresové prostory mohou být rozdílné při vázání v době běhu</a:t>
            </a:r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ADRESOVÝ PROSTOR</a:t>
            </a:r>
            <a:endParaRPr lang="cs-CZ" dirty="0"/>
          </a:p>
        </p:txBody>
      </p:sp>
      <p:sp>
        <p:nvSpPr>
          <p:cNvPr id="1434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PROCES VYTVÁŘENÍ PROGRAMU</a:t>
            </a:r>
            <a:endParaRPr lang="cs-CZ" dirty="0"/>
          </a:p>
        </p:txBody>
      </p:sp>
      <p:sp>
        <p:nvSpPr>
          <p:cNvPr id="1536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grpSp>
        <p:nvGrpSpPr>
          <p:cNvPr id="15364" name="Skupina 63"/>
          <p:cNvGrpSpPr>
            <a:grpSpLocks/>
          </p:cNvGrpSpPr>
          <p:nvPr/>
        </p:nvGrpSpPr>
        <p:grpSpPr bwMode="auto">
          <a:xfrm>
            <a:off x="2571750" y="1214438"/>
            <a:ext cx="4357688" cy="4953000"/>
            <a:chOff x="2928926" y="1262046"/>
            <a:chExt cx="4357718" cy="4953036"/>
          </a:xfrm>
        </p:grpSpPr>
        <p:sp>
          <p:nvSpPr>
            <p:cNvPr id="15366" name="Elipsa 4"/>
            <p:cNvSpPr>
              <a:spLocks noChangeArrowheads="1"/>
            </p:cNvSpPr>
            <p:nvPr/>
          </p:nvSpPr>
          <p:spPr bwMode="auto">
            <a:xfrm>
              <a:off x="4486917" y="1262046"/>
              <a:ext cx="642942" cy="642942"/>
            </a:xfrm>
            <a:prstGeom prst="ellipse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5367" name="TextovéPole 14"/>
            <p:cNvSpPr txBox="1">
              <a:spLocks noChangeArrowheads="1"/>
            </p:cNvSpPr>
            <p:nvPr/>
          </p:nvSpPr>
          <p:spPr bwMode="auto">
            <a:xfrm>
              <a:off x="4415479" y="1398851"/>
              <a:ext cx="78581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900" b="1"/>
                <a:t>source program</a:t>
              </a:r>
            </a:p>
          </p:txBody>
        </p:sp>
        <p:sp>
          <p:nvSpPr>
            <p:cNvPr id="15368" name="Obdélník 5"/>
            <p:cNvSpPr>
              <a:spLocks noChangeArrowheads="1"/>
            </p:cNvSpPr>
            <p:nvPr/>
          </p:nvSpPr>
          <p:spPr bwMode="auto">
            <a:xfrm>
              <a:off x="4268388" y="2109101"/>
              <a:ext cx="1080000" cy="360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5369" name="TextovéPole 15"/>
            <p:cNvSpPr txBox="1">
              <a:spLocks noChangeArrowheads="1"/>
            </p:cNvSpPr>
            <p:nvPr/>
          </p:nvSpPr>
          <p:spPr bwMode="auto">
            <a:xfrm>
              <a:off x="4344041" y="2104435"/>
              <a:ext cx="92869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900" b="1"/>
                <a:t>compiler or assembler</a:t>
              </a:r>
            </a:p>
          </p:txBody>
        </p:sp>
        <p:sp>
          <p:nvSpPr>
            <p:cNvPr id="15370" name="Elipsa 6"/>
            <p:cNvSpPr>
              <a:spLocks noChangeArrowheads="1"/>
            </p:cNvSpPr>
            <p:nvPr/>
          </p:nvSpPr>
          <p:spPr bwMode="auto">
            <a:xfrm>
              <a:off x="4486917" y="2673214"/>
              <a:ext cx="642942" cy="642942"/>
            </a:xfrm>
            <a:prstGeom prst="ellipse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5371" name="TextovéPole 16"/>
            <p:cNvSpPr txBox="1">
              <a:spLocks noChangeArrowheads="1"/>
            </p:cNvSpPr>
            <p:nvPr/>
          </p:nvSpPr>
          <p:spPr bwMode="auto">
            <a:xfrm>
              <a:off x="4415479" y="2810019"/>
              <a:ext cx="78581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900" b="1"/>
                <a:t>object module</a:t>
              </a:r>
            </a:p>
          </p:txBody>
        </p:sp>
        <p:sp>
          <p:nvSpPr>
            <p:cNvPr id="15372" name="Obdélník 7"/>
            <p:cNvSpPr>
              <a:spLocks noChangeArrowheads="1"/>
            </p:cNvSpPr>
            <p:nvPr/>
          </p:nvSpPr>
          <p:spPr bwMode="auto">
            <a:xfrm>
              <a:off x="4268388" y="3515603"/>
              <a:ext cx="1080000" cy="360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5373" name="TextovéPole 17"/>
            <p:cNvSpPr txBox="1">
              <a:spLocks noChangeArrowheads="1"/>
            </p:cNvSpPr>
            <p:nvPr/>
          </p:nvSpPr>
          <p:spPr bwMode="auto">
            <a:xfrm>
              <a:off x="4344041" y="3580187"/>
              <a:ext cx="928694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900" b="1"/>
                <a:t>linkage editor</a:t>
              </a:r>
            </a:p>
          </p:txBody>
        </p:sp>
        <p:sp>
          <p:nvSpPr>
            <p:cNvPr id="15374" name="Elipsa 8"/>
            <p:cNvSpPr>
              <a:spLocks noChangeArrowheads="1"/>
            </p:cNvSpPr>
            <p:nvPr/>
          </p:nvSpPr>
          <p:spPr bwMode="auto">
            <a:xfrm>
              <a:off x="4486917" y="4075050"/>
              <a:ext cx="642942" cy="642942"/>
            </a:xfrm>
            <a:prstGeom prst="ellipse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5375" name="TextovéPole 18"/>
            <p:cNvSpPr txBox="1">
              <a:spLocks noChangeArrowheads="1"/>
            </p:cNvSpPr>
            <p:nvPr/>
          </p:nvSpPr>
          <p:spPr bwMode="auto">
            <a:xfrm>
              <a:off x="4415479" y="4211855"/>
              <a:ext cx="78581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900" b="1"/>
                <a:t>load module</a:t>
              </a:r>
            </a:p>
          </p:txBody>
        </p:sp>
        <p:sp>
          <p:nvSpPr>
            <p:cNvPr id="15376" name="Obdélník 9"/>
            <p:cNvSpPr>
              <a:spLocks noChangeArrowheads="1"/>
            </p:cNvSpPr>
            <p:nvPr/>
          </p:nvSpPr>
          <p:spPr bwMode="auto">
            <a:xfrm>
              <a:off x="4268388" y="4917439"/>
              <a:ext cx="1080000" cy="360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5377" name="TextovéPole 19"/>
            <p:cNvSpPr txBox="1">
              <a:spLocks noChangeArrowheads="1"/>
            </p:cNvSpPr>
            <p:nvPr/>
          </p:nvSpPr>
          <p:spPr bwMode="auto">
            <a:xfrm>
              <a:off x="4344041" y="4982023"/>
              <a:ext cx="928694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900" b="1"/>
                <a:t>loader</a:t>
              </a:r>
            </a:p>
          </p:txBody>
        </p:sp>
        <p:sp>
          <p:nvSpPr>
            <p:cNvPr id="15378" name="Obdélník 10"/>
            <p:cNvSpPr>
              <a:spLocks noChangeArrowheads="1"/>
            </p:cNvSpPr>
            <p:nvPr/>
          </p:nvSpPr>
          <p:spPr bwMode="auto">
            <a:xfrm>
              <a:off x="4268388" y="5476888"/>
              <a:ext cx="1080000" cy="720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5379" name="TextovéPole 20"/>
            <p:cNvSpPr txBox="1">
              <a:spLocks noChangeArrowheads="1"/>
            </p:cNvSpPr>
            <p:nvPr/>
          </p:nvSpPr>
          <p:spPr bwMode="auto">
            <a:xfrm>
              <a:off x="4344041" y="5513723"/>
              <a:ext cx="928694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900" b="1"/>
                <a:t>in-memory binary memory image</a:t>
              </a:r>
            </a:p>
          </p:txBody>
        </p:sp>
        <p:grpSp>
          <p:nvGrpSpPr>
            <p:cNvPr id="15380" name="Skupina 33"/>
            <p:cNvGrpSpPr>
              <a:grpSpLocks/>
            </p:cNvGrpSpPr>
            <p:nvPr/>
          </p:nvGrpSpPr>
          <p:grpSpPr bwMode="auto">
            <a:xfrm>
              <a:off x="2964645" y="2762244"/>
              <a:ext cx="785818" cy="642942"/>
              <a:chOff x="2928926" y="2762244"/>
              <a:chExt cx="785818" cy="642942"/>
            </a:xfrm>
          </p:grpSpPr>
          <p:sp>
            <p:nvSpPr>
              <p:cNvPr id="15402" name="Elipsa 11"/>
              <p:cNvSpPr>
                <a:spLocks noChangeArrowheads="1"/>
              </p:cNvSpPr>
              <p:nvPr/>
            </p:nvSpPr>
            <p:spPr bwMode="auto">
              <a:xfrm>
                <a:off x="3000364" y="2762244"/>
                <a:ext cx="642942" cy="642942"/>
              </a:xfrm>
              <a:prstGeom prst="ellipse">
                <a:avLst/>
              </a:prstGeom>
              <a:solidFill>
                <a:srgbClr val="FFFF99"/>
              </a:solidFill>
              <a:ln w="381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 b="1">
                  <a:cs typeface="Arial" charset="0"/>
                </a:endParaRPr>
              </a:p>
            </p:txBody>
          </p:sp>
          <p:sp>
            <p:nvSpPr>
              <p:cNvPr id="15403" name="TextovéPole 28"/>
              <p:cNvSpPr txBox="1">
                <a:spLocks noChangeArrowheads="1"/>
              </p:cNvSpPr>
              <p:nvPr/>
            </p:nvSpPr>
            <p:spPr bwMode="auto">
              <a:xfrm>
                <a:off x="2928926" y="2829800"/>
                <a:ext cx="785818" cy="5078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cs-CZ" sz="900" b="1"/>
                  <a:t>other object modules</a:t>
                </a:r>
              </a:p>
            </p:txBody>
          </p:sp>
        </p:grpSp>
        <p:grpSp>
          <p:nvGrpSpPr>
            <p:cNvPr id="15381" name="Skupina 32"/>
            <p:cNvGrpSpPr>
              <a:grpSpLocks/>
            </p:cNvGrpSpPr>
            <p:nvPr/>
          </p:nvGrpSpPr>
          <p:grpSpPr bwMode="auto">
            <a:xfrm>
              <a:off x="2964645" y="4143380"/>
              <a:ext cx="785818" cy="642942"/>
              <a:chOff x="2928926" y="4119566"/>
              <a:chExt cx="785818" cy="642942"/>
            </a:xfrm>
          </p:grpSpPr>
          <p:sp>
            <p:nvSpPr>
              <p:cNvPr id="15400" name="Elipsa 12"/>
              <p:cNvSpPr>
                <a:spLocks noChangeArrowheads="1"/>
              </p:cNvSpPr>
              <p:nvPr/>
            </p:nvSpPr>
            <p:spPr bwMode="auto">
              <a:xfrm>
                <a:off x="3000364" y="4119566"/>
                <a:ext cx="642942" cy="642942"/>
              </a:xfrm>
              <a:prstGeom prst="ellipse">
                <a:avLst/>
              </a:prstGeom>
              <a:solidFill>
                <a:srgbClr val="FFFF99"/>
              </a:solidFill>
              <a:ln w="381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 b="1">
                  <a:cs typeface="Arial" charset="0"/>
                </a:endParaRPr>
              </a:p>
            </p:txBody>
          </p:sp>
          <p:sp>
            <p:nvSpPr>
              <p:cNvPr id="15401" name="TextovéPole 29"/>
              <p:cNvSpPr txBox="1">
                <a:spLocks noChangeArrowheads="1"/>
              </p:cNvSpPr>
              <p:nvPr/>
            </p:nvSpPr>
            <p:spPr bwMode="auto">
              <a:xfrm>
                <a:off x="2928926" y="4256371"/>
                <a:ext cx="78581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cs-CZ" sz="900" b="1"/>
                  <a:t>system library</a:t>
                </a:r>
              </a:p>
            </p:txBody>
          </p:sp>
        </p:grpSp>
        <p:grpSp>
          <p:nvGrpSpPr>
            <p:cNvPr id="15382" name="Skupina 31"/>
            <p:cNvGrpSpPr>
              <a:grpSpLocks/>
            </p:cNvGrpSpPr>
            <p:nvPr/>
          </p:nvGrpSpPr>
          <p:grpSpPr bwMode="auto">
            <a:xfrm>
              <a:off x="2928926" y="5262588"/>
              <a:ext cx="857256" cy="833444"/>
              <a:chOff x="2928926" y="4810148"/>
              <a:chExt cx="857256" cy="833444"/>
            </a:xfrm>
          </p:grpSpPr>
          <p:sp>
            <p:nvSpPr>
              <p:cNvPr id="15398" name="Elipsa 13"/>
              <p:cNvSpPr>
                <a:spLocks noChangeArrowheads="1"/>
              </p:cNvSpPr>
              <p:nvPr/>
            </p:nvSpPr>
            <p:spPr bwMode="auto">
              <a:xfrm>
                <a:off x="2940832" y="4810148"/>
                <a:ext cx="833444" cy="833444"/>
              </a:xfrm>
              <a:prstGeom prst="ellipse">
                <a:avLst/>
              </a:prstGeom>
              <a:solidFill>
                <a:srgbClr val="FFFF99"/>
              </a:solidFill>
              <a:ln w="381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 b="1">
                  <a:cs typeface="Arial" charset="0"/>
                </a:endParaRPr>
              </a:p>
            </p:txBody>
          </p:sp>
          <p:sp>
            <p:nvSpPr>
              <p:cNvPr id="15399" name="TextovéPole 30"/>
              <p:cNvSpPr txBox="1">
                <a:spLocks noChangeArrowheads="1"/>
              </p:cNvSpPr>
              <p:nvPr/>
            </p:nvSpPr>
            <p:spPr bwMode="auto">
              <a:xfrm>
                <a:off x="2928926" y="4927505"/>
                <a:ext cx="85725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cs-CZ" sz="900" b="1"/>
                  <a:t>dynamically loaded system library</a:t>
                </a:r>
              </a:p>
            </p:txBody>
          </p:sp>
        </p:grpSp>
        <p:cxnSp>
          <p:nvCxnSpPr>
            <p:cNvPr id="15383" name="Přímá spojovací šipka 35"/>
            <p:cNvCxnSpPr>
              <a:cxnSpLocks noChangeShapeType="1"/>
              <a:stCxn id="15402" idx="5"/>
              <a:endCxn id="15372" idx="1"/>
            </p:cNvCxnSpPr>
            <p:nvPr/>
          </p:nvCxnSpPr>
          <p:spPr bwMode="auto">
            <a:xfrm rot="16200000" flipH="1">
              <a:off x="3734341" y="3161556"/>
              <a:ext cx="384574" cy="683520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84" name="Přímá spojovací šipka 36"/>
            <p:cNvCxnSpPr>
              <a:cxnSpLocks noChangeShapeType="1"/>
            </p:cNvCxnSpPr>
            <p:nvPr/>
          </p:nvCxnSpPr>
          <p:spPr bwMode="auto">
            <a:xfrm>
              <a:off x="3607587" y="4702978"/>
              <a:ext cx="660801" cy="394461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85" name="Přímá spojovací šipka 41"/>
            <p:cNvCxnSpPr>
              <a:cxnSpLocks noChangeShapeType="1"/>
              <a:stCxn id="15398" idx="7"/>
            </p:cNvCxnSpPr>
            <p:nvPr/>
          </p:nvCxnSpPr>
          <p:spPr bwMode="auto">
            <a:xfrm rot="16200000" flipH="1">
              <a:off x="3773094" y="5263768"/>
              <a:ext cx="358945" cy="600692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86" name="Přímá spojovací šipka 45"/>
            <p:cNvCxnSpPr>
              <a:cxnSpLocks noChangeShapeType="1"/>
              <a:stCxn id="15366" idx="4"/>
              <a:endCxn id="15369" idx="0"/>
            </p:cNvCxnSpPr>
            <p:nvPr/>
          </p:nvCxnSpPr>
          <p:spPr bwMode="auto">
            <a:xfrm rot="5400000">
              <a:off x="4708665" y="2004711"/>
              <a:ext cx="199447" cy="158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87" name="Přímá spojovací šipka 47"/>
            <p:cNvCxnSpPr>
              <a:cxnSpLocks noChangeShapeType="1"/>
              <a:stCxn id="15369" idx="2"/>
              <a:endCxn id="15370" idx="0"/>
            </p:cNvCxnSpPr>
            <p:nvPr/>
          </p:nvCxnSpPr>
          <p:spPr bwMode="auto">
            <a:xfrm rot="5400000">
              <a:off x="4708665" y="2573490"/>
              <a:ext cx="199447" cy="158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88" name="Přímá spojovací šipka 49"/>
            <p:cNvCxnSpPr>
              <a:cxnSpLocks noChangeShapeType="1"/>
              <a:stCxn id="15370" idx="4"/>
              <a:endCxn id="15372" idx="0"/>
            </p:cNvCxnSpPr>
            <p:nvPr/>
          </p:nvCxnSpPr>
          <p:spPr bwMode="auto">
            <a:xfrm rot="5400000">
              <a:off x="4708665" y="3415879"/>
              <a:ext cx="199447" cy="158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89" name="Přímá spojovací šipka 52"/>
            <p:cNvCxnSpPr>
              <a:cxnSpLocks noChangeShapeType="1"/>
              <a:stCxn id="15372" idx="2"/>
              <a:endCxn id="15374" idx="0"/>
            </p:cNvCxnSpPr>
            <p:nvPr/>
          </p:nvCxnSpPr>
          <p:spPr bwMode="auto">
            <a:xfrm rot="5400000">
              <a:off x="4708665" y="3975326"/>
              <a:ext cx="199447" cy="158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90" name="Přímá spojovací šipka 54"/>
            <p:cNvCxnSpPr>
              <a:cxnSpLocks noChangeShapeType="1"/>
              <a:stCxn id="15374" idx="4"/>
              <a:endCxn id="15376" idx="0"/>
            </p:cNvCxnSpPr>
            <p:nvPr/>
          </p:nvCxnSpPr>
          <p:spPr bwMode="auto">
            <a:xfrm rot="5400000">
              <a:off x="4708665" y="4817715"/>
              <a:ext cx="199447" cy="158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91" name="Přímá spojovací šipka 56"/>
            <p:cNvCxnSpPr>
              <a:cxnSpLocks noChangeShapeType="1"/>
              <a:stCxn id="15376" idx="2"/>
              <a:endCxn id="15378" idx="0"/>
            </p:cNvCxnSpPr>
            <p:nvPr/>
          </p:nvCxnSpPr>
          <p:spPr bwMode="auto">
            <a:xfrm rot="5400000">
              <a:off x="4708664" y="5377163"/>
              <a:ext cx="199449" cy="158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392" name="Pravá složená závorka 57"/>
            <p:cNvSpPr>
              <a:spLocks/>
            </p:cNvSpPr>
            <p:nvPr/>
          </p:nvSpPr>
          <p:spPr bwMode="auto">
            <a:xfrm>
              <a:off x="5572132" y="2000240"/>
              <a:ext cx="214314" cy="571504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5393" name="Pravá složená závorka 58"/>
            <p:cNvSpPr>
              <a:spLocks/>
            </p:cNvSpPr>
            <p:nvPr/>
          </p:nvSpPr>
          <p:spPr bwMode="auto">
            <a:xfrm>
              <a:off x="5572132" y="3500438"/>
              <a:ext cx="214314" cy="1785950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5394" name="Pravá složená závorka 59"/>
            <p:cNvSpPr>
              <a:spLocks/>
            </p:cNvSpPr>
            <p:nvPr/>
          </p:nvSpPr>
          <p:spPr bwMode="auto">
            <a:xfrm>
              <a:off x="5572132" y="5500702"/>
              <a:ext cx="214314" cy="714380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5395" name="TextovéPole 60"/>
            <p:cNvSpPr txBox="1">
              <a:spLocks noChangeArrowheads="1"/>
            </p:cNvSpPr>
            <p:nvPr/>
          </p:nvSpPr>
          <p:spPr bwMode="auto">
            <a:xfrm>
              <a:off x="5857884" y="2055160"/>
              <a:ext cx="78581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1200"/>
                <a:t>compile time</a:t>
              </a:r>
            </a:p>
          </p:txBody>
        </p:sp>
        <p:sp>
          <p:nvSpPr>
            <p:cNvPr id="15396" name="TextovéPole 61"/>
            <p:cNvSpPr txBox="1">
              <a:spLocks noChangeArrowheads="1"/>
            </p:cNvSpPr>
            <p:nvPr/>
          </p:nvSpPr>
          <p:spPr bwMode="auto">
            <a:xfrm>
              <a:off x="5857884" y="4162581"/>
              <a:ext cx="78581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/>
                <a:t>load time</a:t>
              </a:r>
            </a:p>
          </p:txBody>
        </p:sp>
        <p:sp>
          <p:nvSpPr>
            <p:cNvPr id="15397" name="TextovéPole 62"/>
            <p:cNvSpPr txBox="1">
              <a:spLocks noChangeArrowheads="1"/>
            </p:cNvSpPr>
            <p:nvPr/>
          </p:nvSpPr>
          <p:spPr bwMode="auto">
            <a:xfrm>
              <a:off x="5929322" y="5627060"/>
              <a:ext cx="135732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1200"/>
                <a:t>execution time (run time)</a:t>
              </a:r>
            </a:p>
          </p:txBody>
        </p:sp>
      </p:grpSp>
      <p:sp>
        <p:nvSpPr>
          <p:cNvPr id="15365" name="TextovéPole 60"/>
          <p:cNvSpPr txBox="1">
            <a:spLocks noChangeArrowheads="1"/>
          </p:cNvSpPr>
          <p:nvPr/>
        </p:nvSpPr>
        <p:spPr bwMode="auto">
          <a:xfrm>
            <a:off x="3162300" y="5919788"/>
            <a:ext cx="7858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/>
              <a:t>dynamic linking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Dynamic loading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Programový kód se nezavádí dokud není zavolán (spuštěn)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Dosahuje se lepšího využití paměti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nepoužívané části kódu se nikdy nezavádí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Užitečná technika v případech, kdy se musí velkými programovými moduly řešit zřídka se vyskytující alternativy</a:t>
            </a:r>
            <a:endParaRPr lang="en-US" sz="2600" smtClean="0"/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Např. tzv. plug-in moduly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Program nevyžaduje žádnou speciální podporu od operačního systému</a:t>
            </a:r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DYNAMICKÉ ZAVÁDĚNÍ</a:t>
            </a:r>
            <a:endParaRPr lang="cs-CZ" dirty="0"/>
          </a:p>
        </p:txBody>
      </p:sp>
      <p:sp>
        <p:nvSpPr>
          <p:cNvPr id="1638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-pb153-operacni-systemy">
  <a:themeElements>
    <a:clrScheme name="PB153-operacni-systemy-a-jejich-rozhrani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70C0"/>
      </a:hlink>
      <a:folHlink>
        <a:srgbClr val="71BEC4"/>
      </a:folHlink>
    </a:clrScheme>
    <a:fontScheme name="2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PB153_vzor</Template>
  <TotalTime>1988</TotalTime>
  <Words>2074</Words>
  <Application>Microsoft Office PowerPoint</Application>
  <PresentationFormat>Předvádění na obrazovce (4:3)</PresentationFormat>
  <Paragraphs>648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4" baseType="lpstr">
      <vt:lpstr>Arial</vt:lpstr>
      <vt:lpstr>Arial Narrow</vt:lpstr>
      <vt:lpstr>Calibri</vt:lpstr>
      <vt:lpstr>Tahoma</vt:lpstr>
      <vt:lpstr>Wingdings</vt:lpstr>
      <vt:lpstr>motiv-pb153-operacni-systemy</vt:lpstr>
      <vt:lpstr>PB153 OPERAČNÍ SYSTÉMY A JEJICH ROZHRANÍ</vt:lpstr>
      <vt:lpstr>PRINCIPY, ZÁKLADY</vt:lpstr>
      <vt:lpstr>SPRÁVA PAMĚTI</vt:lpstr>
      <vt:lpstr>VÁZÁNÍ ADRES – MOŽNOSTI</vt:lpstr>
      <vt:lpstr>MEMORY-MANAGEMENT UNIT</vt:lpstr>
      <vt:lpstr>RELOKAČNÍ REGISTR</vt:lpstr>
      <vt:lpstr>ADRESOVÝ PROSTOR</vt:lpstr>
      <vt:lpstr>PROCES VYTVÁŘENÍ PROGRAMU</vt:lpstr>
      <vt:lpstr>DYNAMICKÉ ZAVÁDĚNÍ</vt:lpstr>
      <vt:lpstr>DYNAMICKÉ ZAVÁDĚNÍ - PŘÍKLAD</vt:lpstr>
      <vt:lpstr>DYNAMICKÉ VÁZÁNÍ</vt:lpstr>
      <vt:lpstr>PŘEKRYVY, OVERLAYS</vt:lpstr>
      <vt:lpstr>OVERLAY: PŘÍKLAD</vt:lpstr>
      <vt:lpstr>ANIMACE: OVERLAY</vt:lpstr>
      <vt:lpstr>SOUVISLÉ OBLASTI</vt:lpstr>
      <vt:lpstr>HW PODPORA</vt:lpstr>
      <vt:lpstr>SOUVISLÉ OBLASTI</vt:lpstr>
      <vt:lpstr>PŘIDĚLOVÁNÍ PAMĚTI</vt:lpstr>
      <vt:lpstr>PROBLÉM FRAGMENTACE</vt:lpstr>
      <vt:lpstr>STRÁNKOVÁNÍ</vt:lpstr>
      <vt:lpstr>DYNAMICKÝ PŘEKLAD ADRES</vt:lpstr>
      <vt:lpstr>PŘÍKLAD STRÁNKOVÁNÍ</vt:lpstr>
      <vt:lpstr>PŘÍKLAD STRÁNKOVÁNÍ (2)</vt:lpstr>
      <vt:lpstr>PŘÍKLAD STRÁNKOVÁNÍ (3)</vt:lpstr>
      <vt:lpstr>TABULKA STRÁNEK</vt:lpstr>
      <vt:lpstr>STRÁNKOVÁNÍ S TLB</vt:lpstr>
      <vt:lpstr>DVOUÚROVŇOVÁ TABULKA STRÁNEK</vt:lpstr>
      <vt:lpstr>DVOUÚROVŇOVÁ TABULKA STRÁNEK</vt:lpstr>
      <vt:lpstr>TVORBA ADRESY</vt:lpstr>
      <vt:lpstr>INVERTOVANÁ TABULKA STRÁNEK</vt:lpstr>
      <vt:lpstr>INVERTOVANÁ TABULKA: PŘÍKLAD</vt:lpstr>
      <vt:lpstr>SDÍLENÍ STRÁNEK</vt:lpstr>
      <vt:lpstr>SDÍLENÍ STRÁNEK: PŘÍKLAD</vt:lpstr>
      <vt:lpstr>SEGMENTOVÁNÍ</vt:lpstr>
      <vt:lpstr>SEGMENTOVÁNÍ</vt:lpstr>
      <vt:lpstr>PŘÍKLAD SEGMENTACE</vt:lpstr>
      <vt:lpstr>STRÁNKOVÁNÍ A SEGMENTOVÁNÍ (INTEL 386)</vt:lpstr>
      <vt:lpstr>Prezentace aplikace PowerPoint</vt:lpstr>
    </vt:vector>
  </TitlesOfParts>
  <Company>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PB153 Operační systémy a jejich rozhraní</dc:title>
  <dc:creator>Zdeněk Říha</dc:creator>
  <cp:lastModifiedBy>zriha</cp:lastModifiedBy>
  <cp:revision>227</cp:revision>
  <dcterms:created xsi:type="dcterms:W3CDTF">2004-04-25T17:46:11Z</dcterms:created>
  <dcterms:modified xsi:type="dcterms:W3CDTF">2014-04-30T05:08:43Z</dcterms:modified>
</cp:coreProperties>
</file>