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32"/>
  </p:notesMasterIdLst>
  <p:handoutMasterIdLst>
    <p:handoutMasterId r:id="rId33"/>
  </p:handoutMasterIdLst>
  <p:sldIdLst>
    <p:sldId id="289" r:id="rId2"/>
    <p:sldId id="257" r:id="rId3"/>
    <p:sldId id="258" r:id="rId4"/>
    <p:sldId id="259" r:id="rId5"/>
    <p:sldId id="260" r:id="rId6"/>
    <p:sldId id="261" r:id="rId7"/>
    <p:sldId id="262" r:id="rId8"/>
    <p:sldId id="291" r:id="rId9"/>
    <p:sldId id="264" r:id="rId10"/>
    <p:sldId id="265" r:id="rId11"/>
    <p:sldId id="266" r:id="rId12"/>
    <p:sldId id="267" r:id="rId13"/>
    <p:sldId id="268" r:id="rId14"/>
    <p:sldId id="283" r:id="rId15"/>
    <p:sldId id="269" r:id="rId16"/>
    <p:sldId id="270" r:id="rId17"/>
    <p:sldId id="271" r:id="rId18"/>
    <p:sldId id="273" r:id="rId19"/>
    <p:sldId id="284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8" r:id="rId30"/>
    <p:sldId id="290" r:id="rId31"/>
  </p:sldIdLst>
  <p:sldSz cx="9144000" cy="6858000" type="screen4x3"/>
  <p:notesSz cx="6743700" cy="9893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CC99"/>
    <a:srgbClr val="FFFF99"/>
    <a:srgbClr val="0066FF"/>
    <a:srgbClr val="FF3300"/>
    <a:srgbClr val="33CCFF"/>
    <a:srgbClr val="BAC7D4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49" autoAdjust="0"/>
  </p:normalViewPr>
  <p:slideViewPr>
    <p:cSldViewPr>
      <p:cViewPr>
        <p:scale>
          <a:sx n="100" d="100"/>
          <a:sy n="100" d="100"/>
        </p:scale>
        <p:origin x="-1104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525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525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21038AF-D19B-4F67-83F0-16B47CB064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0756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525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0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98525" y="741363"/>
            <a:ext cx="4946650" cy="3709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9000"/>
            <a:ext cx="5394325" cy="445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525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D111EB9-34A1-489B-B590-510C9940AE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87700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3929063"/>
            <a:ext cx="871538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338" y="3929063"/>
            <a:ext cx="871537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100" y="3929063"/>
            <a:ext cx="8699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57298"/>
            <a:ext cx="7772400" cy="2243153"/>
          </a:xfrm>
        </p:spPr>
        <p:txBody>
          <a:bodyPr/>
          <a:lstStyle>
            <a:lvl1pPr>
              <a:lnSpc>
                <a:spcPts val="6000"/>
              </a:lnSpc>
              <a:defRPr sz="6000" spc="-3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28992" y="4071942"/>
            <a:ext cx="5000660" cy="1566858"/>
          </a:xfrm>
        </p:spPr>
        <p:txBody>
          <a:bodyPr/>
          <a:lstStyle>
            <a:lvl1pPr marL="0" indent="0" algn="l">
              <a:buNone/>
              <a:defRPr b="1" spc="-15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endParaRPr lang="cs-CZ" dirty="0"/>
          </a:p>
        </p:txBody>
      </p:sp>
      <p:sp>
        <p:nvSpPr>
          <p:cNvPr id="12" name="Zástupný symbol pro zápatí 1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802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151688" cy="152717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68313" y="1905000"/>
            <a:ext cx="4027487" cy="4403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27488" cy="4403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1979613" y="6381750"/>
            <a:ext cx="6696075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468313" y="6381750"/>
            <a:ext cx="12954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B1459-ACD8-49CA-A31C-AF617CE3C4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081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5" name="Rovnoramenný trojúhelník 4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96000">
              <a:spcBef>
                <a:spcPts val="1200"/>
              </a:spcBef>
              <a:defRPr/>
            </a:lvl1pPr>
            <a:lvl2pPr marL="720000">
              <a:defRPr/>
            </a:lvl2pPr>
            <a:lvl3pPr marL="1080000">
              <a:defRPr/>
            </a:lvl3pPr>
            <a:lvl4pPr marL="1620000">
              <a:defRPr/>
            </a:lvl4pPr>
            <a:lvl5pPr marL="1980000">
              <a:defRPr/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2167116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8635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6" name="Rovnoramenný trojúhelník 5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1813491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8" name="Rovnoramenný trojúhelník 7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1020097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4" name="Rovnoramenný trojúhelník 3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4023863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4677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spc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69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34975" y="1357313"/>
            <a:ext cx="8137525" cy="1754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Výukovou pomůcku zpracovalo </a:t>
            </a:r>
            <a:b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</a:b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Servisní středisko pro e-</a:t>
            </a:r>
            <a:r>
              <a:rPr lang="cs-CZ" sz="2400" b="1" dirty="0" err="1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learning</a:t>
            </a: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na MU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u="sng" dirty="0">
                <a:solidFill>
                  <a:schemeClr val="accent3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http://is.muni.cz/stech/</a:t>
            </a:r>
          </a:p>
        </p:txBody>
      </p:sp>
      <p:sp>
        <p:nvSpPr>
          <p:cNvPr id="3" name="AutoShape 2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AutoShape 4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988" y="3643313"/>
            <a:ext cx="59055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9565962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451725" y="6572250"/>
            <a:ext cx="16557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2F10898C-660D-4A42-8652-8847DA34E0F2}" type="slidenum">
              <a:rPr lang="en-US" sz="1200" b="1">
                <a:solidFill>
                  <a:schemeClr val="bg1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r>
              <a:rPr lang="cs-CZ" sz="1200" b="1" dirty="0">
                <a:solidFill>
                  <a:schemeClr val="bg1"/>
                </a:solidFill>
              </a:rPr>
              <a:t>/30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97638"/>
            <a:ext cx="71294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pc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93" r:id="rId2"/>
    <p:sldLayoutId id="2147483994" r:id="rId3"/>
    <p:sldLayoutId id="2147483995" r:id="rId4"/>
    <p:sldLayoutId id="2147483996" r:id="rId5"/>
    <p:sldLayoutId id="2147483997" r:id="rId6"/>
    <p:sldLayoutId id="2147483998" r:id="rId7"/>
    <p:sldLayoutId id="2147483999" r:id="rId8"/>
    <p:sldLayoutId id="2147484000" r:id="rId9"/>
    <p:sldLayoutId id="2147484001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 spc="-150">
          <a:solidFill>
            <a:srgbClr val="0D0D28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5pPr>
      <a:lvl6pPr marL="4572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6pPr>
      <a:lvl7pPr marL="9144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7pPr>
      <a:lvl8pPr marL="13716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8pPr>
      <a:lvl9pPr marL="18288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9pPr>
    </p:titleStyle>
    <p:bodyStyle>
      <a:lvl1pPr marL="395288" indent="-395288" algn="l" rtl="0" eaLnBrk="0" fontAlgn="base" hangingPunct="0">
        <a:spcBef>
          <a:spcPts val="1800"/>
        </a:spcBef>
        <a:spcAft>
          <a:spcPct val="0"/>
        </a:spcAft>
        <a:buClr>
          <a:srgbClr val="333399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58775" algn="l" rtl="0" eaLnBrk="0" fontAlgn="base" hangingPunct="0">
        <a:spcBef>
          <a:spcPts val="600"/>
        </a:spcBef>
        <a:spcAft>
          <a:spcPct val="0"/>
        </a:spcAft>
        <a:buClr>
          <a:srgbClr val="3366FF"/>
        </a:buClr>
        <a:buFont typeface="Arial" charset="0"/>
        <a:buChar char="●"/>
        <a:defRPr sz="2400">
          <a:solidFill>
            <a:schemeClr val="tx1"/>
          </a:solidFill>
          <a:latin typeface="+mn-lt"/>
        </a:defRPr>
      </a:lvl2pPr>
      <a:lvl3pPr marL="1079500" indent="-287338" algn="l" rtl="0" eaLnBrk="0" fontAlgn="base" hangingPunct="0">
        <a:spcBef>
          <a:spcPts val="600"/>
        </a:spcBef>
        <a:spcAft>
          <a:spcPct val="0"/>
        </a:spcAft>
        <a:buClr>
          <a:srgbClr val="33CCFF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PB153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en-US" dirty="0" smtClean="0"/>
              <a:t>OPERA</a:t>
            </a:r>
            <a:r>
              <a:rPr lang="cs-CZ" dirty="0" smtClean="0"/>
              <a:t>ČNÍ SYSTÉMY A JEJICH ROZHRANÍ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3429000" y="4071938"/>
            <a:ext cx="5000625" cy="1566862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Něco málo o hardwaru</a:t>
            </a:r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065963" y="4621213"/>
            <a:ext cx="1819275" cy="1939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cs-CZ" sz="12000" b="1" spc="-300" dirty="0">
                <a:solidFill>
                  <a:srgbClr val="33CCFF"/>
                </a:solidFill>
              </a:rPr>
              <a:t>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Neustálý cyklus</a:t>
            </a:r>
          </a:p>
          <a:p>
            <a:pPr marL="719138" lvl="1" eaLnBrk="1" hangingPunct="1"/>
            <a:r>
              <a:rPr lang="cs-CZ" smtClean="0"/>
              <a:t>loop</a:t>
            </a:r>
          </a:p>
          <a:p>
            <a:pPr marL="719138" lvl="1" eaLnBrk="1" hangingPunct="1"/>
            <a:r>
              <a:rPr lang="cs-CZ" smtClean="0"/>
              <a:t>získej další instrukci</a:t>
            </a:r>
          </a:p>
          <a:p>
            <a:pPr marL="719138" lvl="1" eaLnBrk="1" hangingPunct="1"/>
            <a:r>
              <a:rPr lang="cs-CZ" smtClean="0"/>
              <a:t>proveď instrukci</a:t>
            </a:r>
          </a:p>
          <a:p>
            <a:pPr marL="719138" lvl="1" eaLnBrk="1" hangingPunct="1"/>
            <a:r>
              <a:rPr lang="cs-CZ" smtClean="0"/>
              <a:t>end loop</a:t>
            </a:r>
          </a:p>
          <a:p>
            <a:pPr marL="395288" eaLnBrk="1" hangingPunct="1"/>
            <a:r>
              <a:rPr lang="cs-CZ" sz="2600" smtClean="0"/>
              <a:t>Pokud chci provést I/O operaci a dozvědět se, že již byla dokončena, musím se periodicky ptát I/O zařízení</a:t>
            </a:r>
          </a:p>
          <a:p>
            <a:pPr marL="395288" eaLnBrk="1" hangingPunct="1"/>
            <a:r>
              <a:rPr lang="cs-CZ" sz="2600" smtClean="0"/>
              <a:t>CPU není v těchto chvílích efektivně využit nebo je programování extrémně náročné</a:t>
            </a:r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PROCESOR BEZ PŘERUŠENÍ</a:t>
            </a:r>
            <a:endParaRPr lang="cs-CZ" dirty="0"/>
          </a:p>
        </p:txBody>
      </p:sp>
      <p:sp>
        <p:nvSpPr>
          <p:cNvPr id="2150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Základní cyklus je obohacen o kontrolu příznaku přerušení</a:t>
            </a:r>
          </a:p>
          <a:p>
            <a:pPr marL="719138" lvl="1" eaLnBrk="1" hangingPunct="1"/>
            <a:r>
              <a:rPr lang="cs-CZ" smtClean="0"/>
              <a:t>loop</a:t>
            </a:r>
          </a:p>
          <a:p>
            <a:pPr marL="719138" lvl="1" eaLnBrk="1" hangingPunct="1"/>
            <a:r>
              <a:rPr lang="cs-CZ" smtClean="0"/>
              <a:t>získej další instrukci	</a:t>
            </a:r>
          </a:p>
          <a:p>
            <a:pPr marL="719138" lvl="1" eaLnBrk="1" hangingPunct="1"/>
            <a:r>
              <a:rPr lang="cs-CZ" smtClean="0"/>
              <a:t>proveď instrukci	</a:t>
            </a:r>
          </a:p>
          <a:p>
            <a:pPr marL="719138" lvl="1" eaLnBrk="1" hangingPunct="1"/>
            <a:r>
              <a:rPr lang="cs-CZ" smtClean="0"/>
              <a:t>je-li nastaven příznak přerušení (a přerušení je povoleno), ulož adresu právě prováděného kódu a začni provádět kód obslužné rutiny</a:t>
            </a:r>
          </a:p>
          <a:p>
            <a:pPr marL="719138" lvl="1" eaLnBrk="1" hangingPunct="1"/>
            <a:r>
              <a:rPr lang="cs-CZ" smtClean="0"/>
              <a:t>endloop</a:t>
            </a:r>
          </a:p>
          <a:p>
            <a:pPr marL="395288" eaLnBrk="1" hangingPunct="1"/>
            <a:endParaRPr lang="cs-CZ" smtClean="0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PROCESOR S PŘERUŠENÍM</a:t>
            </a:r>
            <a:endParaRPr lang="cs-CZ" dirty="0"/>
          </a:p>
        </p:txBody>
      </p:sp>
      <p:sp>
        <p:nvSpPr>
          <p:cNvPr id="2253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400" smtClean="0"/>
              <a:t>Přerušení je signál od I/O zařízení, že se stalo něco, co by OS měl zpracovat</a:t>
            </a:r>
          </a:p>
          <a:p>
            <a:pPr marL="395288" eaLnBrk="1" hangingPunct="1">
              <a:lnSpc>
                <a:spcPct val="90000"/>
              </a:lnSpc>
              <a:spcBef>
                <a:spcPts val="1800"/>
              </a:spcBef>
            </a:pPr>
            <a:r>
              <a:rPr lang="cs-CZ" sz="2400" smtClean="0"/>
              <a:t>Přerušení přichází asynchronně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OS nemusí aktivně čekat na událost (efektivní využití CPU)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při výskytu události se automaticky volá patřičná obslužná rutina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umístění obslužných rutin pro jednotlivé typy událostí je typicky dáno tabulkou (v paměti) adres rutin (tzv. vektor přerušení)</a:t>
            </a:r>
          </a:p>
          <a:p>
            <a:pPr marL="395288" eaLnBrk="1" hangingPunct="1">
              <a:lnSpc>
                <a:spcPct val="90000"/>
              </a:lnSpc>
              <a:spcBef>
                <a:spcPts val="1800"/>
              </a:spcBef>
            </a:pPr>
            <a:r>
              <a:rPr lang="cs-CZ" sz="2400" smtClean="0"/>
              <a:t>Aby nedocházelo ke „ztrátě“ přerušení, je při zpracování přerušení další přerušení zakázáno (maskováno)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aby se nepřerušovala rutina obsluhující přerušení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časově náročnější obslužné rutiny však mohou další přerušení explicitně povolit</a:t>
            </a:r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PŘERUŠENÍ</a:t>
            </a:r>
            <a:r>
              <a:rPr lang="en-US" dirty="0" smtClean="0"/>
              <a:t> (2)</a:t>
            </a:r>
            <a:endParaRPr lang="cs-CZ" dirty="0"/>
          </a:p>
        </p:txBody>
      </p:sp>
      <p:sp>
        <p:nvSpPr>
          <p:cNvPr id="2355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Operační systém je řízený přerušeními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(interrupt driven)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CPU zpracovává uživatelský proces, při příchodu přerušení je spuštěna obslužná rutina OS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návratovou adresu ukládá procesor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hodnoty použitých registrů ukládá ovládací rutina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Přerušení nemusí být generováno jen HW, přerušení je možné vyvolat i softwarovými prostředky</a:t>
            </a:r>
            <a:br>
              <a:rPr lang="cs-CZ" smtClean="0"/>
            </a:br>
            <a:r>
              <a:rPr lang="cs-CZ" smtClean="0"/>
              <a:t>(tzv. „trap“ – jde vlastně o synchronní přerušení)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chyby – dělení nulou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speciální instrukce </a:t>
            </a:r>
            <a:br>
              <a:rPr lang="cs-CZ" sz="2000" smtClean="0"/>
            </a:br>
            <a:r>
              <a:rPr lang="cs-CZ" sz="2000" smtClean="0"/>
              <a:t>(např. INT – typicky slouží k systémovému volání)</a:t>
            </a:r>
          </a:p>
          <a:p>
            <a:pPr marL="395288" eaLnBrk="1" hangingPunct="1">
              <a:lnSpc>
                <a:spcPct val="90000"/>
              </a:lnSpc>
            </a:pPr>
            <a:endParaRPr lang="cs-CZ" sz="2600" smtClean="0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PŘERUŠENÍ (3)</a:t>
            </a:r>
            <a:endParaRPr lang="cs-CZ" dirty="0"/>
          </a:p>
        </p:txBody>
      </p:sp>
      <p:sp>
        <p:nvSpPr>
          <p:cNvPr id="2458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PŘERUŠENÍ (4)</a:t>
            </a:r>
            <a:endParaRPr lang="cs-CZ" dirty="0"/>
          </a:p>
        </p:txBody>
      </p:sp>
      <p:sp>
        <p:nvSpPr>
          <p:cNvPr id="2560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215900" y="5562600"/>
            <a:ext cx="866775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rot="5400000" flipH="1" flipV="1">
            <a:off x="5260976" y="3406775"/>
            <a:ext cx="4311650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5400000" flipH="1" flipV="1">
            <a:off x="4106069" y="3405981"/>
            <a:ext cx="43116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5400000" flipH="1" flipV="1">
            <a:off x="2328069" y="3405981"/>
            <a:ext cx="43116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 flipH="1" flipV="1">
            <a:off x="505619" y="3405981"/>
            <a:ext cx="43116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9" name="TextovéPole 11"/>
          <p:cNvSpPr txBox="1">
            <a:spLocks noChangeArrowheads="1"/>
          </p:cNvSpPr>
          <p:nvPr/>
        </p:nvSpPr>
        <p:spPr bwMode="auto">
          <a:xfrm>
            <a:off x="171450" y="1304925"/>
            <a:ext cx="7556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600" b="1">
                <a:cs typeface="Arial" charset="0"/>
              </a:rPr>
              <a:t>CPU</a:t>
            </a:r>
          </a:p>
        </p:txBody>
      </p:sp>
      <p:sp>
        <p:nvSpPr>
          <p:cNvPr id="25610" name="TextovéPole 12"/>
          <p:cNvSpPr txBox="1">
            <a:spLocks noChangeArrowheads="1"/>
          </p:cNvSpPr>
          <p:nvPr/>
        </p:nvSpPr>
        <p:spPr bwMode="auto">
          <a:xfrm>
            <a:off x="171450" y="3963988"/>
            <a:ext cx="8445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600" b="1">
                <a:cs typeface="Arial" charset="0"/>
              </a:rPr>
              <a:t>I/O</a:t>
            </a:r>
          </a:p>
          <a:p>
            <a:pPr eaLnBrk="1" hangingPunct="1"/>
            <a:r>
              <a:rPr lang="cs-CZ" sz="1600" b="1">
                <a:cs typeface="Arial" charset="0"/>
              </a:rPr>
              <a:t>device</a:t>
            </a:r>
          </a:p>
        </p:txBody>
      </p:sp>
      <p:sp>
        <p:nvSpPr>
          <p:cNvPr id="25611" name="TextovéPole 13"/>
          <p:cNvSpPr txBox="1">
            <a:spLocks noChangeArrowheads="1"/>
          </p:cNvSpPr>
          <p:nvPr/>
        </p:nvSpPr>
        <p:spPr bwMode="auto">
          <a:xfrm>
            <a:off x="1104900" y="3975100"/>
            <a:ext cx="844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600">
                <a:cs typeface="Arial" charset="0"/>
              </a:rPr>
              <a:t>idle</a:t>
            </a:r>
          </a:p>
        </p:txBody>
      </p:sp>
      <p:sp>
        <p:nvSpPr>
          <p:cNvPr id="25612" name="TextovéPole 14"/>
          <p:cNvSpPr txBox="1">
            <a:spLocks noChangeArrowheads="1"/>
          </p:cNvSpPr>
          <p:nvPr/>
        </p:nvSpPr>
        <p:spPr bwMode="auto">
          <a:xfrm>
            <a:off x="1104900" y="4664075"/>
            <a:ext cx="1200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600">
                <a:cs typeface="Arial" charset="0"/>
              </a:rPr>
              <a:t>transfering</a:t>
            </a:r>
          </a:p>
        </p:txBody>
      </p:sp>
      <p:sp>
        <p:nvSpPr>
          <p:cNvPr id="25613" name="TextovéPole 15"/>
          <p:cNvSpPr txBox="1">
            <a:spLocks noChangeArrowheads="1"/>
          </p:cNvSpPr>
          <p:nvPr/>
        </p:nvSpPr>
        <p:spPr bwMode="auto">
          <a:xfrm>
            <a:off x="1104900" y="1250950"/>
            <a:ext cx="1066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600">
                <a:cs typeface="Arial" charset="0"/>
              </a:rPr>
              <a:t>user process executing</a:t>
            </a:r>
          </a:p>
        </p:txBody>
      </p:sp>
      <p:sp>
        <p:nvSpPr>
          <p:cNvPr id="25614" name="TextovéPole 16"/>
          <p:cNvSpPr txBox="1">
            <a:spLocks noChangeArrowheads="1"/>
          </p:cNvSpPr>
          <p:nvPr/>
        </p:nvSpPr>
        <p:spPr bwMode="auto">
          <a:xfrm>
            <a:off x="1104900" y="2460625"/>
            <a:ext cx="1333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600">
                <a:cs typeface="Arial" charset="0"/>
              </a:rPr>
              <a:t>I/O interrupt processing</a:t>
            </a:r>
          </a:p>
        </p:txBody>
      </p:sp>
      <p:cxnSp>
        <p:nvCxnSpPr>
          <p:cNvPr id="18" name="Přímá spojovací čára 17"/>
          <p:cNvCxnSpPr/>
          <p:nvPr/>
        </p:nvCxnSpPr>
        <p:spPr>
          <a:xfrm>
            <a:off x="2413000" y="1960563"/>
            <a:ext cx="2355850" cy="1587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4997450" y="1962150"/>
            <a:ext cx="2573338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>
            <a:off x="8154988" y="1958975"/>
            <a:ext cx="720725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5400000">
            <a:off x="4372770" y="2339181"/>
            <a:ext cx="754062" cy="3175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 rot="5400000">
            <a:off x="4639469" y="2339181"/>
            <a:ext cx="755650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4729163" y="2719388"/>
            <a:ext cx="306387" cy="4762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rot="5400000">
            <a:off x="7173119" y="2339181"/>
            <a:ext cx="755650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rot="5400000">
            <a:off x="7795419" y="2339181"/>
            <a:ext cx="755650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>
            <a:off x="7531100" y="2717800"/>
            <a:ext cx="658813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>
            <a:off x="2416175" y="4140200"/>
            <a:ext cx="485775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>
            <a:off x="4464050" y="4137025"/>
            <a:ext cx="1908175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>
            <a:off x="7399338" y="4140200"/>
            <a:ext cx="1466850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 rot="5400000">
            <a:off x="2505869" y="4517231"/>
            <a:ext cx="755650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 rot="5400000">
            <a:off x="4106069" y="4517231"/>
            <a:ext cx="755650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/>
          <p:nvPr/>
        </p:nvCxnSpPr>
        <p:spPr>
          <a:xfrm rot="5400000">
            <a:off x="5972969" y="4517231"/>
            <a:ext cx="755650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 rot="5400000">
            <a:off x="7039769" y="4517231"/>
            <a:ext cx="755650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/>
          <p:nvPr/>
        </p:nvCxnSpPr>
        <p:spPr>
          <a:xfrm>
            <a:off x="6330950" y="4895850"/>
            <a:ext cx="1104900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/>
          <p:nvPr/>
        </p:nvCxnSpPr>
        <p:spPr>
          <a:xfrm>
            <a:off x="2863850" y="4895850"/>
            <a:ext cx="1638300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33" name="TextovéPole 35"/>
          <p:cNvSpPr txBox="1">
            <a:spLocks noChangeArrowheads="1"/>
          </p:cNvSpPr>
          <p:nvPr/>
        </p:nvSpPr>
        <p:spPr bwMode="auto">
          <a:xfrm>
            <a:off x="2127250" y="5689600"/>
            <a:ext cx="106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>
                <a:cs typeface="Arial" charset="0"/>
              </a:rPr>
              <a:t>I/O request</a:t>
            </a:r>
          </a:p>
        </p:txBody>
      </p:sp>
      <p:sp>
        <p:nvSpPr>
          <p:cNvPr id="25634" name="TextovéPole 36"/>
          <p:cNvSpPr txBox="1">
            <a:spLocks noChangeArrowheads="1"/>
          </p:cNvSpPr>
          <p:nvPr/>
        </p:nvSpPr>
        <p:spPr bwMode="auto">
          <a:xfrm>
            <a:off x="5715000" y="5689600"/>
            <a:ext cx="106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>
                <a:cs typeface="Arial" charset="0"/>
              </a:rPr>
              <a:t>I/O request</a:t>
            </a:r>
          </a:p>
        </p:txBody>
      </p:sp>
      <p:sp>
        <p:nvSpPr>
          <p:cNvPr id="25635" name="TextovéPole 37"/>
          <p:cNvSpPr txBox="1">
            <a:spLocks noChangeArrowheads="1"/>
          </p:cNvSpPr>
          <p:nvPr/>
        </p:nvSpPr>
        <p:spPr bwMode="auto">
          <a:xfrm>
            <a:off x="3905250" y="5689600"/>
            <a:ext cx="106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>
                <a:cs typeface="Arial" charset="0"/>
              </a:rPr>
              <a:t>transfer done</a:t>
            </a:r>
          </a:p>
        </p:txBody>
      </p:sp>
      <p:sp>
        <p:nvSpPr>
          <p:cNvPr id="25636" name="TextovéPole 38"/>
          <p:cNvSpPr txBox="1">
            <a:spLocks noChangeArrowheads="1"/>
          </p:cNvSpPr>
          <p:nvPr/>
        </p:nvSpPr>
        <p:spPr bwMode="auto">
          <a:xfrm>
            <a:off x="6927850" y="5689600"/>
            <a:ext cx="106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>
                <a:cs typeface="Arial" charset="0"/>
              </a:rPr>
              <a:t>transfer 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5588"/>
            <a:ext cx="8507413" cy="993775"/>
          </a:xfrm>
        </p:spPr>
        <p:txBody>
          <a:bodyPr/>
          <a:lstStyle/>
          <a:p>
            <a:pPr eaLnBrk="1" hangingPunct="1">
              <a:defRPr/>
            </a:pPr>
            <a:r>
              <a:rPr lang="cs-CZ" sz="2700" dirty="0" smtClean="0"/>
              <a:t>PŘÍKLAD: TABULKA PŘERUŠENÍ INTEL8086&amp;MS-DOS</a:t>
            </a:r>
            <a:endParaRPr lang="cs-CZ" sz="2700" dirty="0"/>
          </a:p>
        </p:txBody>
      </p:sp>
      <p:sp>
        <p:nvSpPr>
          <p:cNvPr id="26627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graphicFrame>
        <p:nvGraphicFramePr>
          <p:cNvPr id="14" name="Tabulka 13"/>
          <p:cNvGraphicFramePr>
            <a:graphicFrameLocks noGrp="1"/>
          </p:cNvGraphicFramePr>
          <p:nvPr/>
        </p:nvGraphicFramePr>
        <p:xfrm>
          <a:off x="285750" y="1285875"/>
          <a:ext cx="8501063" cy="4500563"/>
        </p:xfrm>
        <a:graphic>
          <a:graphicData uri="http://schemas.openxmlformats.org/drawingml/2006/table">
            <a:tbl>
              <a:tblPr/>
              <a:tblGrid>
                <a:gridCol w="2695429"/>
                <a:gridCol w="3248374"/>
                <a:gridCol w="2557261"/>
              </a:tblGrid>
              <a:tr h="26473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Interrupts</a:t>
                      </a:r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6461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Services</a:t>
                      </a:r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6461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Pointers</a:t>
                      </a:r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6461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00H Division by 0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10H Video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services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1dH Video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parms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01H Single-step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11H Equipment list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1eH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Diskette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parms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02H Non-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Maskable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12H Usable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Mem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Size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1fH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Graphics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chars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03H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Breakpoint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13H Disk I/O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04H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Overflow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14H Serial Port I/O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05H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Print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Screen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15H AT Services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41H hard disk 0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parms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06H (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reserved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)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16H Keyboard I/O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46H hard disk 1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parms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07H (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reserved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)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17H Printer I/O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08H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Timer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18H ROM-BASIC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43H EGA graphix chars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09H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Keyboard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19H Bootstrap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0aH-0dH (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hw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ints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)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1aH Time I/O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4aH user alarm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addr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0eH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Diskette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1bH Keyboard Break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50H CMOS timer int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0fH (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hdwr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int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)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1cH User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timer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Int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20H-2fH DOS Interrupts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33H Mouse Support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67H Expanded Memory Fns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6704" name="TextovéPole 14"/>
          <p:cNvSpPr txBox="1">
            <a:spLocks noChangeArrowheads="1"/>
          </p:cNvSpPr>
          <p:nvPr/>
        </p:nvSpPr>
        <p:spPr bwMode="auto">
          <a:xfrm>
            <a:off x="285750" y="5916613"/>
            <a:ext cx="8501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b="1"/>
              <a:t>Vektor přerušení začíná na adrese 0000:0000, přerušení je celkem 256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Synchronní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proces požádá o I/O operaci, řízení se uživatelskému procesu vrací až po ukončení I/O operace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b="1" smtClean="0">
                <a:solidFill>
                  <a:srgbClr val="00B050"/>
                </a:solidFill>
              </a:rPr>
              <a:t>výhody: </a:t>
            </a:r>
            <a:r>
              <a:rPr lang="cs-CZ" smtClean="0"/>
              <a:t>jednoduchost, vyhýbám se souběžnému zpracování I/O požadavků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b="1" smtClean="0">
                <a:solidFill>
                  <a:srgbClr val="FF3300"/>
                </a:solidFill>
              </a:rPr>
              <a:t>nevýhody: </a:t>
            </a:r>
            <a:r>
              <a:rPr lang="cs-CZ" smtClean="0"/>
              <a:t>možná neefektivnost</a:t>
            </a:r>
          </a:p>
          <a:p>
            <a:pPr marL="395288" eaLnBrk="1" hangingPunct="1">
              <a:lnSpc>
                <a:spcPct val="80000"/>
              </a:lnSpc>
              <a:spcBef>
                <a:spcPts val="1800"/>
              </a:spcBef>
            </a:pPr>
            <a:r>
              <a:rPr lang="cs-CZ" sz="2600" smtClean="0"/>
              <a:t>Asynchronní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proces požádá o I/O operaci a řízení se procesu vrací okamžitě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b="1" smtClean="0">
                <a:solidFill>
                  <a:srgbClr val="00B050"/>
                </a:solidFill>
              </a:rPr>
              <a:t>výhody: </a:t>
            </a:r>
            <a:r>
              <a:rPr lang="cs-CZ" smtClean="0"/>
              <a:t>je možné paralelně pracovat s několika I/O zařízeními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b="1" smtClean="0">
                <a:solidFill>
                  <a:srgbClr val="FF3300"/>
                </a:solidFill>
              </a:rPr>
              <a:t>nevýhody: </a:t>
            </a:r>
            <a:r>
              <a:rPr lang="cs-CZ" smtClean="0"/>
              <a:t>komplexnější systém, potřebujeme tabulku stavu I/O zařízení, příkazy pro počkání na dokončení I/O operace apod.</a:t>
            </a:r>
          </a:p>
          <a:p>
            <a:pPr marL="395288" eaLnBrk="1" hangingPunct="1">
              <a:lnSpc>
                <a:spcPct val="80000"/>
              </a:lnSpc>
            </a:pPr>
            <a:endParaRPr lang="cs-CZ" sz="2600" smtClean="0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I/O: DVA PŘÍSTUPY</a:t>
            </a:r>
            <a:endParaRPr lang="cs-CZ" dirty="0"/>
          </a:p>
        </p:txBody>
      </p:sp>
      <p:sp>
        <p:nvSpPr>
          <p:cNvPr id="2765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SYNCHRONNÍ VS. ASYNCHRONNÍ I/O</a:t>
            </a:r>
            <a:endParaRPr lang="cs-CZ" dirty="0"/>
          </a:p>
        </p:txBody>
      </p:sp>
      <p:sp>
        <p:nvSpPr>
          <p:cNvPr id="2867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grpSp>
        <p:nvGrpSpPr>
          <p:cNvPr id="28676" name="Skupina 54"/>
          <p:cNvGrpSpPr>
            <a:grpSpLocks/>
          </p:cNvGrpSpPr>
          <p:nvPr/>
        </p:nvGrpSpPr>
        <p:grpSpPr bwMode="auto">
          <a:xfrm>
            <a:off x="361950" y="1436688"/>
            <a:ext cx="8448675" cy="4840287"/>
            <a:chOff x="66629" y="1357298"/>
            <a:chExt cx="8448747" cy="4840160"/>
          </a:xfrm>
        </p:grpSpPr>
        <p:sp>
          <p:nvSpPr>
            <p:cNvPr id="56" name="Obdélník 55"/>
            <p:cNvSpPr/>
            <p:nvPr/>
          </p:nvSpPr>
          <p:spPr>
            <a:xfrm>
              <a:off x="4786307" y="1357298"/>
              <a:ext cx="2428896" cy="1000099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sp>
          <p:nvSpPr>
            <p:cNvPr id="57" name="Obdélník 56"/>
            <p:cNvSpPr/>
            <p:nvPr/>
          </p:nvSpPr>
          <p:spPr>
            <a:xfrm>
              <a:off x="4786307" y="2357397"/>
              <a:ext cx="2428896" cy="1000099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sp>
          <p:nvSpPr>
            <p:cNvPr id="58" name="Obdélník 57"/>
            <p:cNvSpPr/>
            <p:nvPr/>
          </p:nvSpPr>
          <p:spPr>
            <a:xfrm>
              <a:off x="4786307" y="3357496"/>
              <a:ext cx="2428896" cy="1000099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sp>
          <p:nvSpPr>
            <p:cNvPr id="59" name="Obdélník 58"/>
            <p:cNvSpPr/>
            <p:nvPr/>
          </p:nvSpPr>
          <p:spPr>
            <a:xfrm>
              <a:off x="4786307" y="4357594"/>
              <a:ext cx="2428896" cy="1000099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cxnSp>
          <p:nvCxnSpPr>
            <p:cNvPr id="60" name="Přímá spojovací šipka 59"/>
            <p:cNvCxnSpPr/>
            <p:nvPr/>
          </p:nvCxnSpPr>
          <p:spPr>
            <a:xfrm rot="5400000" flipH="1" flipV="1">
              <a:off x="5495184" y="3470999"/>
              <a:ext cx="3012996" cy="1588"/>
            </a:xfrm>
            <a:prstGeom prst="straightConnector1">
              <a:avLst/>
            </a:prstGeom>
            <a:ln w="25400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Přímá spojovací čára 60"/>
            <p:cNvCxnSpPr/>
            <p:nvPr/>
          </p:nvCxnSpPr>
          <p:spPr>
            <a:xfrm>
              <a:off x="6643698" y="4965590"/>
              <a:ext cx="366715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685" name="TextovéPole 11"/>
            <p:cNvSpPr txBox="1">
              <a:spLocks noChangeArrowheads="1"/>
            </p:cNvSpPr>
            <p:nvPr/>
          </p:nvSpPr>
          <p:spPr bwMode="auto">
            <a:xfrm>
              <a:off x="5322099" y="4536289"/>
              <a:ext cx="142876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>
                  <a:cs typeface="Arial" charset="0"/>
                </a:rPr>
                <a:t>hardware data transfer</a:t>
              </a:r>
            </a:p>
          </p:txBody>
        </p:sp>
        <p:sp>
          <p:nvSpPr>
            <p:cNvPr id="28686" name="TextovéPole 12"/>
            <p:cNvSpPr txBox="1">
              <a:spLocks noChangeArrowheads="1"/>
            </p:cNvSpPr>
            <p:nvPr/>
          </p:nvSpPr>
          <p:spPr bwMode="auto">
            <a:xfrm>
              <a:off x="5217323" y="3674266"/>
              <a:ext cx="1740739" cy="338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>
                  <a:cs typeface="Arial" charset="0"/>
                </a:rPr>
                <a:t>interrupt handler</a:t>
              </a:r>
            </a:p>
          </p:txBody>
        </p:sp>
        <p:sp>
          <p:nvSpPr>
            <p:cNvPr id="28687" name="TextovéPole 13"/>
            <p:cNvSpPr txBox="1">
              <a:spLocks noChangeArrowheads="1"/>
            </p:cNvSpPr>
            <p:nvPr/>
          </p:nvSpPr>
          <p:spPr bwMode="auto">
            <a:xfrm>
              <a:off x="5322099" y="2707472"/>
              <a:ext cx="1428760" cy="338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>
                  <a:cs typeface="Arial" charset="0"/>
                </a:rPr>
                <a:t>device driver</a:t>
              </a:r>
            </a:p>
          </p:txBody>
        </p:sp>
        <p:sp>
          <p:nvSpPr>
            <p:cNvPr id="28688" name="TextovéPole 14"/>
            <p:cNvSpPr txBox="1">
              <a:spLocks noChangeArrowheads="1"/>
            </p:cNvSpPr>
            <p:nvPr/>
          </p:nvSpPr>
          <p:spPr bwMode="auto">
            <a:xfrm>
              <a:off x="5062541" y="1690675"/>
              <a:ext cx="207170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>
                  <a:cs typeface="Arial" charset="0"/>
                </a:rPr>
                <a:t>requesting process</a:t>
              </a:r>
            </a:p>
          </p:txBody>
        </p:sp>
        <p:cxnSp>
          <p:nvCxnSpPr>
            <p:cNvPr id="66" name="Přímá spojovací šipka 65"/>
            <p:cNvCxnSpPr/>
            <p:nvPr/>
          </p:nvCxnSpPr>
          <p:spPr>
            <a:xfrm>
              <a:off x="5637214" y="5675185"/>
              <a:ext cx="1298586" cy="158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690" name="TextovéPole 16"/>
            <p:cNvSpPr txBox="1">
              <a:spLocks noChangeArrowheads="1"/>
            </p:cNvSpPr>
            <p:nvPr/>
          </p:nvSpPr>
          <p:spPr bwMode="auto">
            <a:xfrm>
              <a:off x="4984639" y="5464982"/>
              <a:ext cx="982793" cy="369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b="1">
                  <a:cs typeface="Arial" charset="0"/>
                </a:rPr>
                <a:t>time</a:t>
              </a:r>
            </a:p>
          </p:txBody>
        </p:sp>
        <p:sp>
          <p:nvSpPr>
            <p:cNvPr id="68" name="Pravá složená závorka 67"/>
            <p:cNvSpPr/>
            <p:nvPr/>
          </p:nvSpPr>
          <p:spPr>
            <a:xfrm>
              <a:off x="7334266" y="1374760"/>
              <a:ext cx="214315" cy="965175"/>
            </a:xfrm>
            <a:prstGeom prst="rightBrac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sp>
          <p:nvSpPr>
            <p:cNvPr id="69" name="Pravá složená závorka 68"/>
            <p:cNvSpPr/>
            <p:nvPr/>
          </p:nvSpPr>
          <p:spPr>
            <a:xfrm>
              <a:off x="7334266" y="2403433"/>
              <a:ext cx="214315" cy="2917748"/>
            </a:xfrm>
            <a:prstGeom prst="rightBrac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sp>
          <p:nvSpPr>
            <p:cNvPr id="28693" name="TextovéPole 19"/>
            <p:cNvSpPr txBox="1">
              <a:spLocks noChangeArrowheads="1"/>
            </p:cNvSpPr>
            <p:nvPr/>
          </p:nvSpPr>
          <p:spPr bwMode="auto">
            <a:xfrm>
              <a:off x="5786446" y="5828125"/>
              <a:ext cx="42862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b="1">
                  <a:cs typeface="Arial" charset="0"/>
                </a:rPr>
                <a:t>b)</a:t>
              </a:r>
            </a:p>
          </p:txBody>
        </p:sp>
        <p:sp>
          <p:nvSpPr>
            <p:cNvPr id="28694" name="TextovéPole 20"/>
            <p:cNvSpPr txBox="1">
              <a:spLocks noChangeArrowheads="1"/>
            </p:cNvSpPr>
            <p:nvPr/>
          </p:nvSpPr>
          <p:spPr bwMode="auto">
            <a:xfrm>
              <a:off x="7608059" y="1656171"/>
              <a:ext cx="69300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b="1">
                  <a:cs typeface="Arial" charset="0"/>
                </a:rPr>
                <a:t>user</a:t>
              </a:r>
            </a:p>
          </p:txBody>
        </p:sp>
        <p:sp>
          <p:nvSpPr>
            <p:cNvPr id="28695" name="TextovéPole 21"/>
            <p:cNvSpPr txBox="1">
              <a:spLocks noChangeArrowheads="1"/>
            </p:cNvSpPr>
            <p:nvPr/>
          </p:nvSpPr>
          <p:spPr bwMode="auto">
            <a:xfrm>
              <a:off x="7617611" y="3632598"/>
              <a:ext cx="89776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b="1">
                  <a:cs typeface="Arial" charset="0"/>
                </a:rPr>
                <a:t>kernel</a:t>
              </a:r>
            </a:p>
          </p:txBody>
        </p:sp>
        <p:sp>
          <p:nvSpPr>
            <p:cNvPr id="73" name="Obdélník 72"/>
            <p:cNvSpPr/>
            <p:nvPr/>
          </p:nvSpPr>
          <p:spPr>
            <a:xfrm>
              <a:off x="1857344" y="1357298"/>
              <a:ext cx="2428896" cy="1000099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sp>
          <p:nvSpPr>
            <p:cNvPr id="74" name="Obdélník 73"/>
            <p:cNvSpPr/>
            <p:nvPr/>
          </p:nvSpPr>
          <p:spPr>
            <a:xfrm>
              <a:off x="1857344" y="2357397"/>
              <a:ext cx="2428896" cy="1000099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sp>
          <p:nvSpPr>
            <p:cNvPr id="75" name="Obdélník 74"/>
            <p:cNvSpPr/>
            <p:nvPr/>
          </p:nvSpPr>
          <p:spPr>
            <a:xfrm>
              <a:off x="1857344" y="3357496"/>
              <a:ext cx="2428896" cy="1000099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sp>
          <p:nvSpPr>
            <p:cNvPr id="76" name="Obdélník 75"/>
            <p:cNvSpPr/>
            <p:nvPr/>
          </p:nvSpPr>
          <p:spPr>
            <a:xfrm>
              <a:off x="1857344" y="4357594"/>
              <a:ext cx="2428896" cy="1000099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cxnSp>
          <p:nvCxnSpPr>
            <p:cNvPr id="77" name="Přímá spojovací šipka 76"/>
            <p:cNvCxnSpPr/>
            <p:nvPr/>
          </p:nvCxnSpPr>
          <p:spPr>
            <a:xfrm rot="5400000" flipH="1" flipV="1">
              <a:off x="2599559" y="3470999"/>
              <a:ext cx="3012996" cy="1588"/>
            </a:xfrm>
            <a:prstGeom prst="straightConnector1">
              <a:avLst/>
            </a:prstGeom>
            <a:ln w="25400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Přímá spojovací čára 77"/>
            <p:cNvCxnSpPr/>
            <p:nvPr/>
          </p:nvCxnSpPr>
          <p:spPr>
            <a:xfrm>
              <a:off x="3748073" y="4965590"/>
              <a:ext cx="366715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702" name="TextovéPole 28"/>
            <p:cNvSpPr txBox="1">
              <a:spLocks noChangeArrowheads="1"/>
            </p:cNvSpPr>
            <p:nvPr/>
          </p:nvSpPr>
          <p:spPr bwMode="auto">
            <a:xfrm>
              <a:off x="2426447" y="4536289"/>
              <a:ext cx="142876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>
                  <a:cs typeface="Arial" charset="0"/>
                </a:rPr>
                <a:t>hardware data transfer</a:t>
              </a:r>
            </a:p>
          </p:txBody>
        </p:sp>
        <p:sp>
          <p:nvSpPr>
            <p:cNvPr id="28703" name="TextovéPole 29"/>
            <p:cNvSpPr txBox="1">
              <a:spLocks noChangeArrowheads="1"/>
            </p:cNvSpPr>
            <p:nvPr/>
          </p:nvSpPr>
          <p:spPr bwMode="auto">
            <a:xfrm>
              <a:off x="2212131" y="3674266"/>
              <a:ext cx="1778852" cy="338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>
                  <a:cs typeface="Arial" charset="0"/>
                </a:rPr>
                <a:t>interrupt handler</a:t>
              </a:r>
            </a:p>
          </p:txBody>
        </p:sp>
        <p:sp>
          <p:nvSpPr>
            <p:cNvPr id="28704" name="TextovéPole 30"/>
            <p:cNvSpPr txBox="1">
              <a:spLocks noChangeArrowheads="1"/>
            </p:cNvSpPr>
            <p:nvPr/>
          </p:nvSpPr>
          <p:spPr bwMode="auto">
            <a:xfrm>
              <a:off x="2397872" y="2707472"/>
              <a:ext cx="1428760" cy="338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>
                  <a:cs typeface="Arial" charset="0"/>
                </a:rPr>
                <a:t>device driver</a:t>
              </a:r>
            </a:p>
          </p:txBody>
        </p:sp>
        <p:cxnSp>
          <p:nvCxnSpPr>
            <p:cNvPr id="82" name="Přímá spojovací šipka 81"/>
            <p:cNvCxnSpPr/>
            <p:nvPr/>
          </p:nvCxnSpPr>
          <p:spPr>
            <a:xfrm>
              <a:off x="2741590" y="5675185"/>
              <a:ext cx="1298586" cy="158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706" name="TextovéPole 32"/>
            <p:cNvSpPr txBox="1">
              <a:spLocks noChangeArrowheads="1"/>
            </p:cNvSpPr>
            <p:nvPr/>
          </p:nvSpPr>
          <p:spPr bwMode="auto">
            <a:xfrm>
              <a:off x="2085940" y="5464982"/>
              <a:ext cx="806590" cy="369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b="1">
                  <a:cs typeface="Arial" charset="0"/>
                </a:rPr>
                <a:t>time</a:t>
              </a:r>
            </a:p>
          </p:txBody>
        </p:sp>
        <p:sp>
          <p:nvSpPr>
            <p:cNvPr id="28707" name="TextovéPole 35"/>
            <p:cNvSpPr txBox="1">
              <a:spLocks noChangeArrowheads="1"/>
            </p:cNvSpPr>
            <p:nvPr/>
          </p:nvSpPr>
          <p:spPr bwMode="auto">
            <a:xfrm>
              <a:off x="2890794" y="5828126"/>
              <a:ext cx="42862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b="1">
                  <a:cs typeface="Arial" charset="0"/>
                </a:rPr>
                <a:t>a)</a:t>
              </a:r>
            </a:p>
          </p:txBody>
        </p:sp>
        <p:sp>
          <p:nvSpPr>
            <p:cNvPr id="28708" name="TextovéPole 36"/>
            <p:cNvSpPr txBox="1">
              <a:spLocks noChangeArrowheads="1"/>
            </p:cNvSpPr>
            <p:nvPr/>
          </p:nvSpPr>
          <p:spPr bwMode="auto">
            <a:xfrm>
              <a:off x="66629" y="1654688"/>
              <a:ext cx="141922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b="1">
                  <a:cs typeface="Arial" charset="0"/>
                </a:rPr>
                <a:t>kernel user</a:t>
              </a:r>
            </a:p>
          </p:txBody>
        </p:sp>
        <p:sp>
          <p:nvSpPr>
            <p:cNvPr id="28709" name="TextovéPole 37"/>
            <p:cNvSpPr txBox="1">
              <a:spLocks noChangeArrowheads="1"/>
            </p:cNvSpPr>
            <p:nvPr/>
          </p:nvSpPr>
          <p:spPr bwMode="auto">
            <a:xfrm>
              <a:off x="2143108" y="1523987"/>
              <a:ext cx="207170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>
                  <a:cs typeface="Arial" charset="0"/>
                </a:rPr>
                <a:t>requesting process</a:t>
              </a:r>
            </a:p>
          </p:txBody>
        </p:sp>
        <p:sp>
          <p:nvSpPr>
            <p:cNvPr id="28710" name="TextovéPole 38"/>
            <p:cNvSpPr txBox="1">
              <a:spLocks noChangeArrowheads="1"/>
            </p:cNvSpPr>
            <p:nvPr/>
          </p:nvSpPr>
          <p:spPr bwMode="auto">
            <a:xfrm>
              <a:off x="2462204" y="1804987"/>
              <a:ext cx="128588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>
                  <a:cs typeface="Arial" charset="0"/>
                </a:rPr>
                <a:t>waiting</a:t>
              </a:r>
            </a:p>
          </p:txBody>
        </p:sp>
        <p:cxnSp>
          <p:nvCxnSpPr>
            <p:cNvPr id="90" name="Přímá spojovací čára 89"/>
            <p:cNvCxnSpPr/>
            <p:nvPr/>
          </p:nvCxnSpPr>
          <p:spPr>
            <a:xfrm rot="10800000">
              <a:off x="3532172" y="2000218"/>
              <a:ext cx="46831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Přímá spojovací čára 90"/>
            <p:cNvCxnSpPr/>
            <p:nvPr/>
          </p:nvCxnSpPr>
          <p:spPr>
            <a:xfrm rot="10800000">
              <a:off x="2214535" y="2000218"/>
              <a:ext cx="46831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Přímá spojovací čára 91"/>
            <p:cNvCxnSpPr/>
            <p:nvPr/>
          </p:nvCxnSpPr>
          <p:spPr>
            <a:xfrm>
              <a:off x="2071659" y="4929079"/>
              <a:ext cx="431804" cy="158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Přímá spojovací čára 92"/>
            <p:cNvCxnSpPr/>
            <p:nvPr/>
          </p:nvCxnSpPr>
          <p:spPr>
            <a:xfrm rot="5400000">
              <a:off x="1387464" y="2679651"/>
              <a:ext cx="1368389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Přímá spojovací čára 93"/>
            <p:cNvCxnSpPr/>
            <p:nvPr/>
          </p:nvCxnSpPr>
          <p:spPr>
            <a:xfrm rot="5400000">
              <a:off x="1781155" y="4648099"/>
              <a:ext cx="582597" cy="158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Oblouk 94"/>
            <p:cNvSpPr/>
            <p:nvPr/>
          </p:nvSpPr>
          <p:spPr>
            <a:xfrm flipH="1">
              <a:off x="1960533" y="3367020"/>
              <a:ext cx="214314" cy="990574"/>
            </a:xfrm>
            <a:prstGeom prst="arc">
              <a:avLst>
                <a:gd name="adj1" fmla="val 16200000"/>
                <a:gd name="adj2" fmla="val 5416428"/>
              </a:avLst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cxnSp>
          <p:nvCxnSpPr>
            <p:cNvPr id="96" name="Přímá spojovací čára 95"/>
            <p:cNvCxnSpPr/>
            <p:nvPr/>
          </p:nvCxnSpPr>
          <p:spPr>
            <a:xfrm rot="5400000">
              <a:off x="4268802" y="2681237"/>
              <a:ext cx="1403313" cy="317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Přímá spojovací čára 96"/>
            <p:cNvCxnSpPr/>
            <p:nvPr/>
          </p:nvCxnSpPr>
          <p:spPr>
            <a:xfrm rot="5400000">
              <a:off x="4665666" y="4652862"/>
              <a:ext cx="59053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Oblouk 97"/>
            <p:cNvSpPr/>
            <p:nvPr/>
          </p:nvSpPr>
          <p:spPr>
            <a:xfrm flipH="1">
              <a:off x="4876795" y="3367020"/>
              <a:ext cx="214315" cy="990574"/>
            </a:xfrm>
            <a:prstGeom prst="arc">
              <a:avLst>
                <a:gd name="adj1" fmla="val 16200000"/>
                <a:gd name="adj2" fmla="val 5416428"/>
              </a:avLst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grpSp>
          <p:nvGrpSpPr>
            <p:cNvPr id="28720" name="Skupina 146"/>
            <p:cNvGrpSpPr>
              <a:grpSpLocks/>
            </p:cNvGrpSpPr>
            <p:nvPr/>
          </p:nvGrpSpPr>
          <p:grpSpPr bwMode="auto">
            <a:xfrm>
              <a:off x="5019678" y="3371783"/>
              <a:ext cx="214313" cy="1573172"/>
              <a:chOff x="5377198" y="3089218"/>
              <a:chExt cx="214313" cy="1573172"/>
            </a:xfrm>
          </p:grpSpPr>
          <p:sp>
            <p:nvSpPr>
              <p:cNvPr id="103" name="Oblouk 102"/>
              <p:cNvSpPr/>
              <p:nvPr/>
            </p:nvSpPr>
            <p:spPr>
              <a:xfrm>
                <a:off x="5377191" y="3089217"/>
                <a:ext cx="214315" cy="990574"/>
              </a:xfrm>
              <a:prstGeom prst="arc">
                <a:avLst>
                  <a:gd name="adj1" fmla="val 16200000"/>
                  <a:gd name="adj2" fmla="val 5416428"/>
                </a:avLst>
              </a:prstGeom>
              <a:ln w="254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 b="1"/>
              </a:p>
            </p:txBody>
          </p:sp>
          <p:cxnSp>
            <p:nvCxnSpPr>
              <p:cNvPr id="104" name="Přímá spojovací čára 103"/>
              <p:cNvCxnSpPr/>
              <p:nvPr/>
            </p:nvCxnSpPr>
            <p:spPr>
              <a:xfrm rot="5400000">
                <a:off x="5203369" y="4366328"/>
                <a:ext cx="590535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0" name="Přímá spojovací šipka 99"/>
            <p:cNvCxnSpPr/>
            <p:nvPr/>
          </p:nvCxnSpPr>
          <p:spPr>
            <a:xfrm rot="10800000">
              <a:off x="5118097" y="1958944"/>
              <a:ext cx="7938" cy="137156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Přímá spojovací čára 100"/>
            <p:cNvCxnSpPr/>
            <p:nvPr/>
          </p:nvCxnSpPr>
          <p:spPr>
            <a:xfrm>
              <a:off x="4959346" y="4941779"/>
              <a:ext cx="201615" cy="158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Přímá spojovací čára 101"/>
            <p:cNvCxnSpPr/>
            <p:nvPr/>
          </p:nvCxnSpPr>
          <p:spPr>
            <a:xfrm rot="10800000">
              <a:off x="5138735" y="4941779"/>
              <a:ext cx="214314" cy="1587"/>
            </a:xfrm>
            <a:prstGeom prst="line">
              <a:avLst/>
            </a:prstGeom>
            <a:ln w="254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Pravá složená závorka 63"/>
          <p:cNvSpPr/>
          <p:nvPr/>
        </p:nvSpPr>
        <p:spPr bwMode="auto">
          <a:xfrm flipH="1">
            <a:off x="1838325" y="1471613"/>
            <a:ext cx="209550" cy="965200"/>
          </a:xfrm>
          <a:prstGeom prst="rightBrac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 b="1"/>
          </a:p>
        </p:txBody>
      </p:sp>
      <p:sp>
        <p:nvSpPr>
          <p:cNvPr id="65" name="Pravá složená závorka 64"/>
          <p:cNvSpPr/>
          <p:nvPr/>
        </p:nvSpPr>
        <p:spPr bwMode="auto">
          <a:xfrm flipH="1">
            <a:off x="1838325" y="2500313"/>
            <a:ext cx="209550" cy="2917825"/>
          </a:xfrm>
          <a:prstGeom prst="rightBrac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Způsob jak rychle přenášet data mezi I/O zařízením a pamětí</a:t>
            </a:r>
          </a:p>
          <a:p>
            <a:pPr marL="395288" eaLnBrk="1" hangingPunct="1">
              <a:spcBef>
                <a:spcPts val="1800"/>
              </a:spcBef>
            </a:pPr>
            <a:r>
              <a:rPr lang="cs-CZ" sz="2600" smtClean="0"/>
              <a:t>CPU nemusí přenášet data po jednom bajtu, požádá řadič o přenos celého bloku dat</a:t>
            </a:r>
          </a:p>
          <a:p>
            <a:pPr marL="395288" eaLnBrk="1" hangingPunct="1">
              <a:spcBef>
                <a:spcPts val="1800"/>
              </a:spcBef>
            </a:pPr>
            <a:r>
              <a:rPr lang="cs-CZ" sz="2600" smtClean="0"/>
              <a:t>CPU požádá o přenos dat, po skončení přenosu dat se o tom dozví pomocí přerušení                            </a:t>
            </a:r>
            <a:br>
              <a:rPr lang="cs-CZ" sz="2600" smtClean="0"/>
            </a:br>
            <a:r>
              <a:rPr lang="cs-CZ" sz="2600" smtClean="0"/>
              <a:t>(tj. 1 přerušení/blok dat ne 1 přerušení/bajt-slovo)</a:t>
            </a:r>
          </a:p>
          <a:p>
            <a:pPr marL="395288" eaLnBrk="1" hangingPunct="1">
              <a:spcBef>
                <a:spcPts val="1800"/>
              </a:spcBef>
            </a:pPr>
            <a:r>
              <a:rPr lang="cs-CZ" sz="2600" smtClean="0"/>
              <a:t>V době přenosu dat soupeří I/O řadič a CPU </a:t>
            </a:r>
            <a:br>
              <a:rPr lang="cs-CZ" sz="2600" smtClean="0"/>
            </a:br>
            <a:r>
              <a:rPr lang="cs-CZ" sz="2600" smtClean="0"/>
              <a:t>o přístup do paměti (oba pracují se „stejnou“ pamětí)</a:t>
            </a:r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DMA, </a:t>
            </a:r>
            <a:r>
              <a:rPr lang="cs-CZ" dirty="0" err="1"/>
              <a:t>Direct</a:t>
            </a:r>
            <a:r>
              <a:rPr lang="cs-CZ" dirty="0"/>
              <a:t> </a:t>
            </a:r>
            <a:r>
              <a:rPr lang="cs-CZ" dirty="0" err="1"/>
              <a:t>Memory</a:t>
            </a:r>
            <a:r>
              <a:rPr lang="cs-CZ" dirty="0"/>
              <a:t> Access</a:t>
            </a:r>
          </a:p>
        </p:txBody>
      </p:sp>
      <p:sp>
        <p:nvSpPr>
          <p:cNvPr id="2970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22" name="Přímá spojovací šipka 33"/>
          <p:cNvCxnSpPr>
            <a:cxnSpLocks noChangeShapeType="1"/>
            <a:stCxn id="9" idx="0"/>
            <a:endCxn id="8" idx="1"/>
          </p:cNvCxnSpPr>
          <p:nvPr/>
        </p:nvCxnSpPr>
        <p:spPr bwMode="auto">
          <a:xfrm flipV="1">
            <a:off x="3322638" y="3117850"/>
            <a:ext cx="2535237" cy="181451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23" name="Přímá spojovací šipka 31"/>
          <p:cNvCxnSpPr>
            <a:cxnSpLocks noChangeShapeType="1"/>
            <a:stCxn id="9" idx="0"/>
          </p:cNvCxnSpPr>
          <p:nvPr/>
        </p:nvCxnSpPr>
        <p:spPr bwMode="auto">
          <a:xfrm flipH="1" flipV="1">
            <a:off x="3286125" y="3295650"/>
            <a:ext cx="36513" cy="163671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MODERN</a:t>
            </a:r>
            <a:r>
              <a:rPr lang="cs-CZ" dirty="0" smtClean="0"/>
              <a:t>Í POČÍTAČOVÝ SYSTÉM</a:t>
            </a:r>
            <a:endParaRPr lang="cs-CZ" dirty="0"/>
          </a:p>
        </p:txBody>
      </p:sp>
      <p:sp>
        <p:nvSpPr>
          <p:cNvPr id="3072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grpSp>
        <p:nvGrpSpPr>
          <p:cNvPr id="30726" name="Skupina 4"/>
          <p:cNvGrpSpPr>
            <a:grpSpLocks/>
          </p:cNvGrpSpPr>
          <p:nvPr/>
        </p:nvGrpSpPr>
        <p:grpSpPr bwMode="auto">
          <a:xfrm>
            <a:off x="1571625" y="1509713"/>
            <a:ext cx="6000750" cy="4511675"/>
            <a:chOff x="1571583" y="1357298"/>
            <a:chExt cx="6000813" cy="4511920"/>
          </a:xfrm>
        </p:grpSpPr>
        <p:sp>
          <p:nvSpPr>
            <p:cNvPr id="6" name="Obdélník 5"/>
            <p:cNvSpPr/>
            <p:nvPr/>
          </p:nvSpPr>
          <p:spPr>
            <a:xfrm>
              <a:off x="1571583" y="1357298"/>
              <a:ext cx="1857395" cy="1786034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7" name="Obdélník 6"/>
            <p:cNvSpPr/>
            <p:nvPr/>
          </p:nvSpPr>
          <p:spPr>
            <a:xfrm>
              <a:off x="3428978" y="1357298"/>
              <a:ext cx="285753" cy="1786034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8" name="Obdélník 7"/>
            <p:cNvSpPr/>
            <p:nvPr/>
          </p:nvSpPr>
          <p:spPr>
            <a:xfrm>
              <a:off x="5857878" y="1357298"/>
              <a:ext cx="1714518" cy="3214862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9" name="7cípá hvězda 8"/>
            <p:cNvSpPr/>
            <p:nvPr/>
          </p:nvSpPr>
          <p:spPr>
            <a:xfrm>
              <a:off x="1971637" y="4511831"/>
              <a:ext cx="1500204" cy="1357387"/>
            </a:xfrm>
            <a:prstGeom prst="star7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cxnSp>
          <p:nvCxnSpPr>
            <p:cNvPr id="10" name="Přímá spojovací šipka 9"/>
            <p:cNvCxnSpPr/>
            <p:nvPr/>
          </p:nvCxnSpPr>
          <p:spPr>
            <a:xfrm>
              <a:off x="3714730" y="1857387"/>
              <a:ext cx="2143148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ovací šipka 10"/>
            <p:cNvCxnSpPr/>
            <p:nvPr/>
          </p:nvCxnSpPr>
          <p:spPr>
            <a:xfrm>
              <a:off x="3714730" y="2500360"/>
              <a:ext cx="2143148" cy="1587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šipka 11"/>
            <p:cNvCxnSpPr>
              <a:stCxn id="9" idx="6"/>
            </p:cNvCxnSpPr>
            <p:nvPr/>
          </p:nvCxnSpPr>
          <p:spPr>
            <a:xfrm rot="16200000" flipV="1">
              <a:off x="2034314" y="3823613"/>
              <a:ext cx="1368499" cy="793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šipka 12"/>
            <p:cNvCxnSpPr/>
            <p:nvPr/>
          </p:nvCxnSpPr>
          <p:spPr>
            <a:xfrm rot="5400000">
              <a:off x="1296906" y="3960939"/>
              <a:ext cx="1643152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740" name="TextovéPole 15"/>
            <p:cNvSpPr txBox="1">
              <a:spLocks noChangeArrowheads="1"/>
            </p:cNvSpPr>
            <p:nvPr/>
          </p:nvSpPr>
          <p:spPr bwMode="auto">
            <a:xfrm>
              <a:off x="2357406" y="4981768"/>
              <a:ext cx="71438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sz="1400">
                  <a:cs typeface="Arial" charset="0"/>
                </a:rPr>
                <a:t>device</a:t>
              </a:r>
              <a:endParaRPr lang="cs-CZ" sz="1400">
                <a:cs typeface="Arial" charset="0"/>
              </a:endParaRPr>
            </a:p>
            <a:p>
              <a:pPr algn="ctr" eaLnBrk="1" hangingPunct="1"/>
              <a:r>
                <a:rPr lang="cs-CZ" sz="1400">
                  <a:cs typeface="Arial" charset="0"/>
                </a:rPr>
                <a:t>(*M)</a:t>
              </a:r>
              <a:endParaRPr lang="en-US" sz="1400">
                <a:cs typeface="Arial" charset="0"/>
              </a:endParaRPr>
            </a:p>
          </p:txBody>
        </p:sp>
        <p:sp>
          <p:nvSpPr>
            <p:cNvPr id="30741" name="TextovéPole 16"/>
            <p:cNvSpPr txBox="1">
              <a:spLocks noChangeArrowheads="1"/>
            </p:cNvSpPr>
            <p:nvPr/>
          </p:nvSpPr>
          <p:spPr bwMode="auto">
            <a:xfrm>
              <a:off x="4286248" y="3714753"/>
              <a:ext cx="642942" cy="3077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1400">
                  <a:cs typeface="Arial" charset="0"/>
                </a:rPr>
                <a:t>DMA</a:t>
              </a:r>
            </a:p>
          </p:txBody>
        </p:sp>
        <p:sp>
          <p:nvSpPr>
            <p:cNvPr id="30742" name="TextovéPole 17"/>
            <p:cNvSpPr txBox="1">
              <a:spLocks noChangeArrowheads="1"/>
            </p:cNvSpPr>
            <p:nvPr/>
          </p:nvSpPr>
          <p:spPr bwMode="auto">
            <a:xfrm>
              <a:off x="2143108" y="2786058"/>
              <a:ext cx="11430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1400" b="1">
                  <a:cs typeface="Arial" charset="0"/>
                </a:rPr>
                <a:t>CPU (*N)</a:t>
              </a:r>
              <a:endParaRPr lang="en-US" sz="1400" b="1">
                <a:cs typeface="Arial" charset="0"/>
              </a:endParaRPr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3386115" y="1908190"/>
              <a:ext cx="400054" cy="714414"/>
            </a:xfrm>
            <a:prstGeom prst="rect">
              <a:avLst/>
            </a:prstGeom>
            <a:noFill/>
          </p:spPr>
          <p:txBody>
            <a:bodyPr vert="vert">
              <a:spAutoFit/>
            </a:bodyPr>
            <a:lstStyle/>
            <a:p>
              <a:pPr>
                <a:defRPr/>
              </a:pPr>
              <a:r>
                <a:rPr lang="cs-CZ" sz="1400" b="1" dirty="0" err="1">
                  <a:latin typeface="Arial" pitchFamily="34" charset="0"/>
                  <a:cs typeface="Arial" pitchFamily="34" charset="0"/>
                </a:rPr>
                <a:t>cache</a:t>
              </a:r>
              <a:endParaRPr lang="cs-CZ" sz="1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44" name="TextovéPole 19"/>
            <p:cNvSpPr txBox="1">
              <a:spLocks noChangeArrowheads="1"/>
            </p:cNvSpPr>
            <p:nvPr/>
          </p:nvSpPr>
          <p:spPr bwMode="auto">
            <a:xfrm>
              <a:off x="1571583" y="2257422"/>
              <a:ext cx="1938353" cy="3077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1400" b="1">
                  <a:cs typeface="Arial" charset="0"/>
                </a:rPr>
                <a:t>thread of execution</a:t>
              </a:r>
              <a:endParaRPr lang="en-US" sz="1400" b="1">
                <a:cs typeface="Arial" charset="0"/>
              </a:endParaRPr>
            </a:p>
          </p:txBody>
        </p:sp>
        <p:sp>
          <p:nvSpPr>
            <p:cNvPr id="30745" name="TextovéPole 20"/>
            <p:cNvSpPr txBox="1">
              <a:spLocks noChangeArrowheads="1"/>
            </p:cNvSpPr>
            <p:nvPr/>
          </p:nvSpPr>
          <p:spPr bwMode="auto">
            <a:xfrm>
              <a:off x="4120508" y="2332670"/>
              <a:ext cx="1419228" cy="3077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1400">
                  <a:cs typeface="Arial" charset="0"/>
                </a:rPr>
                <a:t>data movement</a:t>
              </a:r>
            </a:p>
          </p:txBody>
        </p:sp>
        <p:sp>
          <p:nvSpPr>
            <p:cNvPr id="30746" name="TextovéPole 21"/>
            <p:cNvSpPr txBox="1">
              <a:spLocks noChangeArrowheads="1"/>
            </p:cNvSpPr>
            <p:nvPr/>
          </p:nvSpPr>
          <p:spPr bwMode="auto">
            <a:xfrm>
              <a:off x="4018594" y="1587814"/>
              <a:ext cx="1546860" cy="5232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400">
                  <a:cs typeface="Arial" charset="0"/>
                </a:rPr>
                <a:t>instruction execution cycle</a:t>
              </a:r>
            </a:p>
          </p:txBody>
        </p:sp>
        <p:sp>
          <p:nvSpPr>
            <p:cNvPr id="30747" name="TextovéPole 22"/>
            <p:cNvSpPr txBox="1">
              <a:spLocks noChangeArrowheads="1"/>
            </p:cNvSpPr>
            <p:nvPr/>
          </p:nvSpPr>
          <p:spPr bwMode="auto">
            <a:xfrm>
              <a:off x="6072198" y="1785926"/>
              <a:ext cx="121444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400" b="1">
                  <a:cs typeface="Arial" charset="0"/>
                </a:rPr>
                <a:t>instructions and data</a:t>
              </a:r>
              <a:endParaRPr lang="en-US" sz="1400" b="1">
                <a:cs typeface="Arial" charset="0"/>
              </a:endParaRPr>
            </a:p>
          </p:txBody>
        </p:sp>
        <p:sp>
          <p:nvSpPr>
            <p:cNvPr id="30748" name="TextovéPole 23"/>
            <p:cNvSpPr txBox="1">
              <a:spLocks noChangeArrowheads="1"/>
            </p:cNvSpPr>
            <p:nvPr/>
          </p:nvSpPr>
          <p:spPr bwMode="auto">
            <a:xfrm>
              <a:off x="6309372" y="4143376"/>
              <a:ext cx="100013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1400" b="1">
                  <a:cs typeface="Arial" charset="0"/>
                </a:rPr>
                <a:t>memory</a:t>
              </a:r>
            </a:p>
          </p:txBody>
        </p:sp>
        <p:sp>
          <p:nvSpPr>
            <p:cNvPr id="25" name="TextovéPole 24"/>
            <p:cNvSpPr txBox="1"/>
            <p:nvPr/>
          </p:nvSpPr>
          <p:spPr>
            <a:xfrm>
              <a:off x="2539968" y="3595795"/>
              <a:ext cx="400054" cy="515965"/>
            </a:xfrm>
            <a:prstGeom prst="rect">
              <a:avLst/>
            </a:prstGeom>
            <a:solidFill>
              <a:schemeClr val="bg1"/>
            </a:solidFill>
          </p:spPr>
          <p:txBody>
            <a:bodyPr vert="vert">
              <a:spAutoFit/>
            </a:bodyPr>
            <a:lstStyle/>
            <a:p>
              <a:pPr algn="ctr">
                <a:defRPr/>
              </a:pPr>
              <a:r>
                <a:rPr lang="cs-CZ" sz="1400" dirty="0">
                  <a:latin typeface="Arial" pitchFamily="34" charset="0"/>
                  <a:cs typeface="Arial" pitchFamily="34" charset="0"/>
                </a:rPr>
                <a:t>data</a:t>
              </a:r>
            </a:p>
          </p:txBody>
        </p:sp>
        <p:sp>
          <p:nvSpPr>
            <p:cNvPr id="26" name="TextovéPole 25"/>
            <p:cNvSpPr txBox="1"/>
            <p:nvPr/>
          </p:nvSpPr>
          <p:spPr>
            <a:xfrm>
              <a:off x="3127349" y="3462437"/>
              <a:ext cx="400054" cy="841421"/>
            </a:xfrm>
            <a:prstGeom prst="rect">
              <a:avLst/>
            </a:prstGeom>
            <a:solidFill>
              <a:schemeClr val="bg1"/>
            </a:solidFill>
          </p:spPr>
          <p:txBody>
            <a:bodyPr vert="vert">
              <a:spAutoFit/>
            </a:bodyPr>
            <a:lstStyle/>
            <a:p>
              <a:pPr algn="ctr">
                <a:defRPr/>
              </a:pPr>
              <a:r>
                <a:rPr lang="cs-CZ" sz="1400" dirty="0" err="1">
                  <a:latin typeface="Arial" pitchFamily="34" charset="0"/>
                  <a:cs typeface="Arial" pitchFamily="34" charset="0"/>
                </a:rPr>
                <a:t>interrupt</a:t>
              </a:r>
              <a:endParaRPr lang="cs-CZ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ovéPole 26"/>
            <p:cNvSpPr txBox="1"/>
            <p:nvPr/>
          </p:nvSpPr>
          <p:spPr>
            <a:xfrm>
              <a:off x="1928775" y="3357657"/>
              <a:ext cx="400054" cy="1071620"/>
            </a:xfrm>
            <a:prstGeom prst="rect">
              <a:avLst/>
            </a:prstGeom>
            <a:solidFill>
              <a:schemeClr val="bg1"/>
            </a:solidFill>
          </p:spPr>
          <p:txBody>
            <a:bodyPr vert="vert">
              <a:spAutoFit/>
            </a:bodyPr>
            <a:lstStyle/>
            <a:p>
              <a:pPr algn="ctr">
                <a:defRPr/>
              </a:pPr>
              <a:r>
                <a:rPr lang="cs-CZ" sz="1400" dirty="0">
                  <a:latin typeface="Arial" pitchFamily="34" charset="0"/>
                  <a:cs typeface="Arial" pitchFamily="34" charset="0"/>
                </a:rPr>
                <a:t>I/O </a:t>
              </a:r>
              <a:r>
                <a:rPr lang="cs-CZ" sz="1400" dirty="0" err="1">
                  <a:latin typeface="Arial" pitchFamily="34" charset="0"/>
                  <a:cs typeface="Arial" pitchFamily="34" charset="0"/>
                </a:rPr>
                <a:t>request</a:t>
              </a:r>
              <a:endParaRPr lang="cs-CZ" sz="14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0727" name="Skupina 44"/>
          <p:cNvGrpSpPr>
            <a:grpSpLocks/>
          </p:cNvGrpSpPr>
          <p:nvPr/>
        </p:nvGrpSpPr>
        <p:grpSpPr bwMode="auto">
          <a:xfrm>
            <a:off x="2509838" y="1681163"/>
            <a:ext cx="231775" cy="676275"/>
            <a:chOff x="2400285" y="1576375"/>
            <a:chExt cx="314327" cy="914406"/>
          </a:xfrm>
        </p:grpSpPr>
        <p:sp>
          <p:nvSpPr>
            <p:cNvPr id="39" name="Ohnutý pruh 38"/>
            <p:cNvSpPr/>
            <p:nvPr/>
          </p:nvSpPr>
          <p:spPr bwMode="auto">
            <a:xfrm rot="5400000">
              <a:off x="2400713" y="1575947"/>
              <a:ext cx="285483" cy="2863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42" name="Ohnutý pruh 41"/>
            <p:cNvSpPr/>
            <p:nvPr/>
          </p:nvSpPr>
          <p:spPr bwMode="auto">
            <a:xfrm rot="16200000">
              <a:off x="2428700" y="1786304"/>
              <a:ext cx="285483" cy="286340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43" name="Ohnutý pruh 42"/>
            <p:cNvSpPr/>
            <p:nvPr/>
          </p:nvSpPr>
          <p:spPr bwMode="auto">
            <a:xfrm rot="5400000">
              <a:off x="2400713" y="1994513"/>
              <a:ext cx="285484" cy="2863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44" name="Ohnutý pruh 43"/>
            <p:cNvSpPr/>
            <p:nvPr/>
          </p:nvSpPr>
          <p:spPr bwMode="auto">
            <a:xfrm rot="16200000">
              <a:off x="2428700" y="2204869"/>
              <a:ext cx="285484" cy="286340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První počítače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obrovské stroje zabírající patra budov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velice drahé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I/O zařízení: děrné štítky, děrná páska, magnetická páska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job: program + data + řídící informace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řídící informace 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návod co má počítač s programem a daty dělat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typicky kompilace + sestavení (linkování knihoven) + běh programu + dump výsledku (příp. také paměti a registrů)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Vznikají JCL – Job Control Language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jeden uživatel: programátor a operátor v jedné osobě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OS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Neustále v paměti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Úkolem je pouze předání řízení z jednoho jobu na druhý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využití počítače nebylo efektivní</a:t>
            </a:r>
          </a:p>
        </p:txBody>
      </p:sp>
      <p:sp>
        <p:nvSpPr>
          <p:cNvPr id="117780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HISTORIE: DÁVKOVÉ SYSTÉMY</a:t>
            </a:r>
            <a:endParaRPr lang="cs-CZ" dirty="0"/>
          </a:p>
        </p:txBody>
      </p:sp>
      <p:sp>
        <p:nvSpPr>
          <p:cNvPr id="1331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Primární paměť </a:t>
            </a:r>
            <a:br>
              <a:rPr lang="cs-CZ" smtClean="0"/>
            </a:br>
            <a:r>
              <a:rPr lang="cs-CZ" smtClean="0"/>
              <a:t>(též operační paměť, hlavní paměť)</a:t>
            </a:r>
          </a:p>
          <a:p>
            <a:pPr marL="719138" lvl="1" eaLnBrk="1" hangingPunct="1"/>
            <a:r>
              <a:rPr lang="cs-CZ" smtClean="0"/>
              <a:t>jediná větší paměť, kterou může CPU přímo adresovat</a:t>
            </a:r>
          </a:p>
          <a:p>
            <a:pPr marL="719138" lvl="1" eaLnBrk="1" hangingPunct="1"/>
            <a:r>
              <a:rPr lang="cs-CZ" smtClean="0"/>
              <a:t>typicky energeticky závislá (volatilní)</a:t>
            </a:r>
          </a:p>
          <a:p>
            <a:pPr marL="719138" lvl="1" eaLnBrk="1" hangingPunct="1"/>
            <a:r>
              <a:rPr lang="cs-CZ" smtClean="0"/>
              <a:t>současná kapacita: </a:t>
            </a:r>
            <a:r>
              <a:rPr lang="en-US" smtClean="0"/>
              <a:t>stovky</a:t>
            </a:r>
            <a:r>
              <a:rPr lang="cs-CZ" smtClean="0"/>
              <a:t> MB až desítky GB, současná rychlost: nanosekundy</a:t>
            </a:r>
          </a:p>
          <a:p>
            <a:pPr marL="395288" eaLnBrk="1" hangingPunct="1"/>
            <a:endParaRPr lang="cs-CZ" smtClean="0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STRUKTURA PAMĚTI – PRIMÁRNÍ PAMĚŤ</a:t>
            </a:r>
            <a:endParaRPr lang="cs-CZ" sz="3200" dirty="0"/>
          </a:p>
        </p:txBody>
      </p:sp>
      <p:sp>
        <p:nvSpPr>
          <p:cNvPr id="3174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Sekundární paměť rozšiřuje paměťovou kapacitu počítačového systému</a:t>
            </a:r>
          </a:p>
          <a:p>
            <a:pPr marL="719138" lvl="1" eaLnBrk="1" hangingPunct="1"/>
            <a:r>
              <a:rPr lang="cs-CZ" smtClean="0"/>
              <a:t>energeticky nezávislá</a:t>
            </a:r>
          </a:p>
          <a:p>
            <a:pPr marL="719138" lvl="1" eaLnBrk="1" hangingPunct="1"/>
            <a:r>
              <a:rPr lang="cs-CZ" smtClean="0"/>
              <a:t>vysoká paměťová kapacita </a:t>
            </a:r>
            <a:br>
              <a:rPr lang="cs-CZ" smtClean="0"/>
            </a:br>
            <a:r>
              <a:rPr lang="cs-CZ" smtClean="0"/>
              <a:t>(dnes stovky gigabajtů až terabajty)</a:t>
            </a:r>
          </a:p>
          <a:p>
            <a:pPr marL="719138" lvl="1" eaLnBrk="1" hangingPunct="1"/>
            <a:r>
              <a:rPr lang="cs-CZ" smtClean="0"/>
              <a:t>relativně pomalá doba přístupu (velice variabilní – </a:t>
            </a:r>
            <a:br>
              <a:rPr lang="cs-CZ" smtClean="0"/>
            </a:br>
            <a:r>
              <a:rPr lang="cs-CZ" smtClean="0"/>
              <a:t>od mikrosekund až po jednotky sekund)</a:t>
            </a:r>
          </a:p>
          <a:p>
            <a:pPr marL="719138" lvl="1" eaLnBrk="1" hangingPunct="1"/>
            <a:r>
              <a:rPr lang="cs-CZ" smtClean="0"/>
              <a:t>v dnešní době je nejběžnější magnetický disk</a:t>
            </a:r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STRUKTURA PAMĚTI – SEKUNDÁRNÍ PAMĚŤ</a:t>
            </a:r>
            <a:endParaRPr lang="cs-CZ" sz="3200" dirty="0"/>
          </a:p>
        </p:txBody>
      </p:sp>
      <p:sp>
        <p:nvSpPr>
          <p:cNvPr id="3277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Rychlost ↓</a:t>
            </a:r>
          </a:p>
          <a:p>
            <a:pPr marL="395288" eaLnBrk="1" hangingPunct="1"/>
            <a:r>
              <a:rPr lang="cs-CZ" sz="2600" smtClean="0"/>
              <a:t>Kapacita ↑</a:t>
            </a:r>
          </a:p>
          <a:p>
            <a:pPr marL="395288" eaLnBrk="1" hangingPunct="1"/>
            <a:r>
              <a:rPr lang="cs-CZ" sz="2600" smtClean="0"/>
              <a:t>Cena ↓</a:t>
            </a:r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HIERARCHIE PAMĚTI</a:t>
            </a:r>
            <a:endParaRPr lang="cs-CZ" dirty="0"/>
          </a:p>
        </p:txBody>
      </p:sp>
      <p:sp>
        <p:nvSpPr>
          <p:cNvPr id="33796" name="Zástupný symbol pro zápatí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33797" name="Text Box 7"/>
          <p:cNvSpPr txBox="1">
            <a:spLocks noChangeArrowheads="1"/>
          </p:cNvSpPr>
          <p:nvPr/>
        </p:nvSpPr>
        <p:spPr bwMode="auto">
          <a:xfrm>
            <a:off x="7358063" y="1500188"/>
            <a:ext cx="1377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/>
              <a:t>Energeticky</a:t>
            </a:r>
          </a:p>
          <a:p>
            <a:pPr eaLnBrk="1" hangingPunct="1"/>
            <a:r>
              <a:rPr lang="cs-CZ"/>
              <a:t>    závislé</a:t>
            </a:r>
          </a:p>
        </p:txBody>
      </p:sp>
      <p:sp>
        <p:nvSpPr>
          <p:cNvPr id="33798" name="Text Box 8"/>
          <p:cNvSpPr txBox="1">
            <a:spLocks noChangeArrowheads="1"/>
          </p:cNvSpPr>
          <p:nvPr/>
        </p:nvSpPr>
        <p:spPr bwMode="auto">
          <a:xfrm>
            <a:off x="1571625" y="4143375"/>
            <a:ext cx="1377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/>
              <a:t>Energeticky</a:t>
            </a:r>
          </a:p>
          <a:p>
            <a:pPr eaLnBrk="1" hangingPunct="1"/>
            <a:r>
              <a:rPr lang="cs-CZ"/>
              <a:t>  nezávislé</a:t>
            </a:r>
          </a:p>
        </p:txBody>
      </p:sp>
      <p:grpSp>
        <p:nvGrpSpPr>
          <p:cNvPr id="33799" name="Skupina 8"/>
          <p:cNvGrpSpPr>
            <a:grpSpLocks/>
          </p:cNvGrpSpPr>
          <p:nvPr/>
        </p:nvGrpSpPr>
        <p:grpSpPr bwMode="auto">
          <a:xfrm>
            <a:off x="2554288" y="1428750"/>
            <a:ext cx="6275387" cy="4435475"/>
            <a:chOff x="2578162" y="2143116"/>
            <a:chExt cx="5761037" cy="4071966"/>
          </a:xfrm>
        </p:grpSpPr>
        <p:sp>
          <p:nvSpPr>
            <p:cNvPr id="33800" name="Line 6"/>
            <p:cNvSpPr>
              <a:spLocks noChangeShapeType="1"/>
            </p:cNvSpPr>
            <p:nvPr/>
          </p:nvSpPr>
          <p:spPr bwMode="auto">
            <a:xfrm>
              <a:off x="2578162" y="3761018"/>
              <a:ext cx="57610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33801" name="Skupina 41"/>
            <p:cNvGrpSpPr>
              <a:grpSpLocks/>
            </p:cNvGrpSpPr>
            <p:nvPr/>
          </p:nvGrpSpPr>
          <p:grpSpPr bwMode="auto">
            <a:xfrm>
              <a:off x="2786567" y="2143116"/>
              <a:ext cx="5357342" cy="4071966"/>
              <a:chOff x="1857873" y="2071678"/>
              <a:chExt cx="5357342" cy="4071966"/>
            </a:xfrm>
          </p:grpSpPr>
          <p:grpSp>
            <p:nvGrpSpPr>
              <p:cNvPr id="33802" name="Skupina 22"/>
              <p:cNvGrpSpPr>
                <a:grpSpLocks/>
              </p:cNvGrpSpPr>
              <p:nvPr/>
            </p:nvGrpSpPr>
            <p:grpSpPr bwMode="auto">
              <a:xfrm>
                <a:off x="1857873" y="2071678"/>
                <a:ext cx="5357342" cy="4071966"/>
                <a:chOff x="1857873" y="2000240"/>
                <a:chExt cx="5357342" cy="4071966"/>
              </a:xfrm>
            </p:grpSpPr>
            <p:sp>
              <p:nvSpPr>
                <p:cNvPr id="25" name="Krychle 24"/>
                <p:cNvSpPr/>
                <p:nvPr/>
              </p:nvSpPr>
              <p:spPr>
                <a:xfrm>
                  <a:off x="1857873" y="5572319"/>
                  <a:ext cx="5357342" cy="499887"/>
                </a:xfrm>
                <a:prstGeom prst="cube">
                  <a:avLst/>
                </a:prstGeom>
                <a:solidFill>
                  <a:srgbClr val="FFFF9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cs-CZ"/>
                </a:p>
              </p:txBody>
            </p:sp>
            <p:sp>
              <p:nvSpPr>
                <p:cNvPr id="26" name="Krychle 25"/>
                <p:cNvSpPr/>
                <p:nvPr/>
              </p:nvSpPr>
              <p:spPr>
                <a:xfrm>
                  <a:off x="2260111" y="4920863"/>
                  <a:ext cx="4552866" cy="475111"/>
                </a:xfrm>
                <a:prstGeom prst="cube">
                  <a:avLst/>
                </a:prstGeom>
                <a:solidFill>
                  <a:srgbClr val="FFFF9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cs-CZ"/>
                </a:p>
              </p:txBody>
            </p:sp>
            <p:sp>
              <p:nvSpPr>
                <p:cNvPr id="27" name="Krychle 26"/>
                <p:cNvSpPr/>
                <p:nvPr/>
              </p:nvSpPr>
              <p:spPr>
                <a:xfrm>
                  <a:off x="2601139" y="4294182"/>
                  <a:ext cx="3870811" cy="450336"/>
                </a:xfrm>
                <a:prstGeom prst="cube">
                  <a:avLst/>
                </a:prstGeom>
                <a:solidFill>
                  <a:srgbClr val="FFFF9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cs-CZ"/>
                </a:p>
              </p:txBody>
            </p:sp>
            <p:sp>
              <p:nvSpPr>
                <p:cNvPr id="28" name="Krychle 27"/>
                <p:cNvSpPr/>
                <p:nvPr/>
              </p:nvSpPr>
              <p:spPr>
                <a:xfrm>
                  <a:off x="2891158" y="3689363"/>
                  <a:ext cx="3290772" cy="428475"/>
                </a:xfrm>
                <a:prstGeom prst="cube">
                  <a:avLst/>
                </a:prstGeom>
                <a:solidFill>
                  <a:srgbClr val="FFFF9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cs-CZ"/>
                </a:p>
              </p:txBody>
            </p:sp>
            <p:sp>
              <p:nvSpPr>
                <p:cNvPr id="29" name="Krychle 28"/>
                <p:cNvSpPr/>
                <p:nvPr/>
              </p:nvSpPr>
              <p:spPr>
                <a:xfrm>
                  <a:off x="3138914" y="3110776"/>
                  <a:ext cx="2795262" cy="406614"/>
                </a:xfrm>
                <a:prstGeom prst="cube">
                  <a:avLst/>
                </a:prstGeom>
                <a:solidFill>
                  <a:srgbClr val="FFC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cs-CZ"/>
                </a:p>
              </p:txBody>
            </p:sp>
            <p:sp>
              <p:nvSpPr>
                <p:cNvPr id="30" name="Krychle 29"/>
                <p:cNvSpPr/>
                <p:nvPr/>
              </p:nvSpPr>
              <p:spPr>
                <a:xfrm>
                  <a:off x="3348777" y="2549679"/>
                  <a:ext cx="2375535" cy="386210"/>
                </a:xfrm>
                <a:prstGeom prst="cube">
                  <a:avLst/>
                </a:prstGeom>
                <a:solidFill>
                  <a:srgbClr val="FFC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cs-CZ"/>
                </a:p>
              </p:txBody>
            </p:sp>
            <p:sp>
              <p:nvSpPr>
                <p:cNvPr id="31" name="Krychle 30"/>
                <p:cNvSpPr/>
                <p:nvPr/>
              </p:nvSpPr>
              <p:spPr>
                <a:xfrm>
                  <a:off x="3526578" y="2000240"/>
                  <a:ext cx="2019934" cy="368722"/>
                </a:xfrm>
                <a:prstGeom prst="cube">
                  <a:avLst/>
                </a:prstGeom>
                <a:solidFill>
                  <a:srgbClr val="FFC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cs-CZ"/>
                </a:p>
              </p:txBody>
            </p:sp>
            <p:sp>
              <p:nvSpPr>
                <p:cNvPr id="33822" name="TextovéPole 31"/>
                <p:cNvSpPr txBox="1">
                  <a:spLocks noChangeArrowheads="1"/>
                </p:cNvSpPr>
                <p:nvPr/>
              </p:nvSpPr>
              <p:spPr bwMode="auto">
                <a:xfrm>
                  <a:off x="3890958" y="2091361"/>
                  <a:ext cx="1290645" cy="2825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/>
                  <a:r>
                    <a:rPr lang="cs-CZ" sz="1400" b="1">
                      <a:cs typeface="Arial" charset="0"/>
                    </a:rPr>
                    <a:t>registry</a:t>
                  </a:r>
                </a:p>
              </p:txBody>
            </p:sp>
            <p:sp>
              <p:nvSpPr>
                <p:cNvPr id="33823" name="TextovéPole 32"/>
                <p:cNvSpPr txBox="1">
                  <a:spLocks noChangeArrowheads="1"/>
                </p:cNvSpPr>
                <p:nvPr/>
              </p:nvSpPr>
              <p:spPr bwMode="auto">
                <a:xfrm>
                  <a:off x="3890958" y="2658621"/>
                  <a:ext cx="1290645" cy="2825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/>
                  <a:r>
                    <a:rPr lang="cs-CZ" sz="1400" b="1">
                      <a:cs typeface="Arial" charset="0"/>
                    </a:rPr>
                    <a:t>cache</a:t>
                  </a:r>
                </a:p>
              </p:txBody>
            </p:sp>
            <p:sp>
              <p:nvSpPr>
                <p:cNvPr id="33824" name="TextovéPole 33"/>
                <p:cNvSpPr txBox="1">
                  <a:spLocks noChangeArrowheads="1"/>
                </p:cNvSpPr>
                <p:nvPr/>
              </p:nvSpPr>
              <p:spPr bwMode="auto">
                <a:xfrm>
                  <a:off x="3890958" y="3230511"/>
                  <a:ext cx="1290645" cy="2825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/>
                  <a:r>
                    <a:rPr lang="cs-CZ" sz="1400" b="1">
                      <a:cs typeface="Arial" charset="0"/>
                    </a:rPr>
                    <a:t>main memory</a:t>
                  </a:r>
                </a:p>
              </p:txBody>
            </p:sp>
            <p:sp>
              <p:nvSpPr>
                <p:cNvPr id="33825" name="TextovéPole 34"/>
                <p:cNvSpPr txBox="1">
                  <a:spLocks noChangeArrowheads="1"/>
                </p:cNvSpPr>
                <p:nvPr/>
              </p:nvSpPr>
              <p:spPr bwMode="auto">
                <a:xfrm>
                  <a:off x="3786182" y="3819995"/>
                  <a:ext cx="1500198" cy="2825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/>
                  <a:r>
                    <a:rPr lang="cs-CZ" sz="1400" b="1">
                      <a:cs typeface="Arial" charset="0"/>
                    </a:rPr>
                    <a:t>electronic disk</a:t>
                  </a:r>
                </a:p>
              </p:txBody>
            </p:sp>
            <p:sp>
              <p:nvSpPr>
                <p:cNvPr id="33826" name="TextovéPole 35"/>
                <p:cNvSpPr txBox="1">
                  <a:spLocks noChangeArrowheads="1"/>
                </p:cNvSpPr>
                <p:nvPr/>
              </p:nvSpPr>
              <p:spPr bwMode="auto">
                <a:xfrm>
                  <a:off x="3890958" y="4435845"/>
                  <a:ext cx="1290645" cy="2825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/>
                  <a:r>
                    <a:rPr lang="cs-CZ" sz="1400" b="1">
                      <a:cs typeface="Arial" charset="0"/>
                    </a:rPr>
                    <a:t>magnetic disk</a:t>
                  </a:r>
                </a:p>
              </p:txBody>
            </p:sp>
            <p:sp>
              <p:nvSpPr>
                <p:cNvPr id="33827" name="TextovéPole 36"/>
                <p:cNvSpPr txBox="1">
                  <a:spLocks noChangeArrowheads="1"/>
                </p:cNvSpPr>
                <p:nvPr/>
              </p:nvSpPr>
              <p:spPr bwMode="auto">
                <a:xfrm>
                  <a:off x="3890958" y="5074854"/>
                  <a:ext cx="1290645" cy="2825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/>
                  <a:r>
                    <a:rPr lang="cs-CZ" sz="1400" b="1">
                      <a:cs typeface="Arial" charset="0"/>
                    </a:rPr>
                    <a:t>optical disk</a:t>
                  </a:r>
                </a:p>
              </p:txBody>
            </p:sp>
            <p:sp>
              <p:nvSpPr>
                <p:cNvPr id="33828" name="TextovéPole 37"/>
                <p:cNvSpPr txBox="1">
                  <a:spLocks noChangeArrowheads="1"/>
                </p:cNvSpPr>
                <p:nvPr/>
              </p:nvSpPr>
              <p:spPr bwMode="auto">
                <a:xfrm>
                  <a:off x="3571869" y="5738240"/>
                  <a:ext cx="1928825" cy="2825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/>
                  <a:r>
                    <a:rPr lang="cs-CZ" sz="1400" b="1">
                      <a:cs typeface="Arial" charset="0"/>
                    </a:rPr>
                    <a:t>magnetic tapes</a:t>
                  </a:r>
                </a:p>
              </p:txBody>
            </p:sp>
          </p:grpSp>
          <p:sp>
            <p:nvSpPr>
              <p:cNvPr id="13" name="Šipka dolů 12"/>
              <p:cNvSpPr/>
              <p:nvPr/>
            </p:nvSpPr>
            <p:spPr>
              <a:xfrm flipV="1">
                <a:off x="4049778" y="3032103"/>
                <a:ext cx="45179" cy="233183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4" name="Šipka dolů 13"/>
              <p:cNvSpPr/>
              <p:nvPr/>
            </p:nvSpPr>
            <p:spPr>
              <a:xfrm>
                <a:off x="4963558" y="3017529"/>
                <a:ext cx="46636" cy="233183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5" name="Šipka dolů 14"/>
              <p:cNvSpPr/>
              <p:nvPr/>
            </p:nvSpPr>
            <p:spPr>
              <a:xfrm>
                <a:off x="4963558" y="2450601"/>
                <a:ext cx="46636" cy="233183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6" name="Šipka dolů 15"/>
              <p:cNvSpPr/>
              <p:nvPr/>
            </p:nvSpPr>
            <p:spPr>
              <a:xfrm>
                <a:off x="4963558" y="3597573"/>
                <a:ext cx="46636" cy="234640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7" name="Šipka dolů 16"/>
              <p:cNvSpPr/>
              <p:nvPr/>
            </p:nvSpPr>
            <p:spPr>
              <a:xfrm>
                <a:off x="4963558" y="4209679"/>
                <a:ext cx="46636" cy="233183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8" name="Šipka dolů 17"/>
              <p:cNvSpPr/>
              <p:nvPr/>
            </p:nvSpPr>
            <p:spPr>
              <a:xfrm>
                <a:off x="4963558" y="4843646"/>
                <a:ext cx="46636" cy="233183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9" name="Šipka dolů 18"/>
              <p:cNvSpPr/>
              <p:nvPr/>
            </p:nvSpPr>
            <p:spPr>
              <a:xfrm>
                <a:off x="4963558" y="5492188"/>
                <a:ext cx="46636" cy="233183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0" name="Šipka dolů 19"/>
              <p:cNvSpPr/>
              <p:nvPr/>
            </p:nvSpPr>
            <p:spPr>
              <a:xfrm flipV="1">
                <a:off x="4049778" y="2462260"/>
                <a:ext cx="45179" cy="233183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1" name="Šipka dolů 20"/>
              <p:cNvSpPr/>
              <p:nvPr/>
            </p:nvSpPr>
            <p:spPr>
              <a:xfrm flipV="1">
                <a:off x="4049778" y="3606317"/>
                <a:ext cx="45179" cy="236098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2" name="Šipka dolů 21"/>
              <p:cNvSpPr/>
              <p:nvPr/>
            </p:nvSpPr>
            <p:spPr>
              <a:xfrm flipV="1">
                <a:off x="4049778" y="4212594"/>
                <a:ext cx="45179" cy="234640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3" name="Šipka dolů 22"/>
              <p:cNvSpPr/>
              <p:nvPr/>
            </p:nvSpPr>
            <p:spPr>
              <a:xfrm flipV="1">
                <a:off x="4049778" y="4846561"/>
                <a:ext cx="45179" cy="233183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4" name="Šipka dolů 23"/>
              <p:cNvSpPr/>
              <p:nvPr/>
            </p:nvSpPr>
            <p:spPr>
              <a:xfrm flipV="1">
                <a:off x="4049778" y="5506762"/>
                <a:ext cx="45179" cy="234640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279525"/>
            <a:ext cx="8424862" cy="4824413"/>
          </a:xfrm>
        </p:spPr>
        <p:txBody>
          <a:bodyPr/>
          <a:lstStyle/>
          <a:p>
            <a:pPr marL="395288" eaLnBrk="1" hangingPunct="1"/>
            <a:r>
              <a:rPr lang="cs-CZ" sz="2200" smtClean="0"/>
              <a:t>Použití rychlejší paměti pro uchování posledně použitých dat </a:t>
            </a:r>
            <a:br>
              <a:rPr lang="cs-CZ" sz="2200" smtClean="0"/>
            </a:br>
            <a:r>
              <a:rPr lang="cs-CZ" sz="2200" smtClean="0"/>
              <a:t>z paměti pomalejší</a:t>
            </a:r>
          </a:p>
          <a:p>
            <a:pPr marL="719138" lvl="1" eaLnBrk="1" hangingPunct="1"/>
            <a:r>
              <a:rPr lang="cs-CZ" sz="2000" smtClean="0"/>
              <a:t>např. cache procesoru vs. hlavní paměť</a:t>
            </a:r>
          </a:p>
          <a:p>
            <a:pPr marL="719138" lvl="1" eaLnBrk="1" hangingPunct="1"/>
            <a:r>
              <a:rPr lang="cs-CZ" sz="2000" smtClean="0"/>
              <a:t>nebo hlavní paměť vs. disková paměť</a:t>
            </a:r>
          </a:p>
          <a:p>
            <a:pPr marL="719138" lvl="1" eaLnBrk="1" hangingPunct="1"/>
            <a:r>
              <a:rPr lang="cs-CZ" sz="2000" smtClean="0"/>
              <a:t>pokud jsou data v cachi použijí se tato data, pokud ne, musí se získat z pomalejší paměti, zároveň se přenesou i data okolní (princip časové a prostorové lokálnosti)</a:t>
            </a:r>
          </a:p>
          <a:p>
            <a:pPr marL="395288" eaLnBrk="1" hangingPunct="1">
              <a:spcBef>
                <a:spcPts val="1800"/>
              </a:spcBef>
            </a:pPr>
            <a:r>
              <a:rPr lang="cs-CZ" sz="2200" smtClean="0"/>
              <a:t>Velikost cache paměti je omezená</a:t>
            </a:r>
          </a:p>
          <a:p>
            <a:pPr marL="395288" eaLnBrk="1" hangingPunct="1">
              <a:spcBef>
                <a:spcPts val="1800"/>
              </a:spcBef>
            </a:pPr>
            <a:r>
              <a:rPr lang="cs-CZ" sz="2200" smtClean="0"/>
              <a:t>Data se zároveň nacházejí v několika úrovních paměti – problém udržení konzistence</a:t>
            </a:r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KEŠOVÁNÍ, CACHE, MEZIPAMĚŤ</a:t>
            </a:r>
            <a:endParaRPr lang="cs-CZ" dirty="0"/>
          </a:p>
        </p:txBody>
      </p:sp>
      <p:sp>
        <p:nvSpPr>
          <p:cNvPr id="34820" name="Zástupný symbol pro zápatí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grpSp>
        <p:nvGrpSpPr>
          <p:cNvPr id="34821" name="Skupina 5"/>
          <p:cNvGrpSpPr>
            <a:grpSpLocks/>
          </p:cNvGrpSpPr>
          <p:nvPr/>
        </p:nvGrpSpPr>
        <p:grpSpPr bwMode="auto">
          <a:xfrm>
            <a:off x="981075" y="5376863"/>
            <a:ext cx="6929438" cy="893762"/>
            <a:chOff x="881057" y="1888329"/>
            <a:chExt cx="6548465" cy="894414"/>
          </a:xfrm>
        </p:grpSpPr>
        <p:grpSp>
          <p:nvGrpSpPr>
            <p:cNvPr id="34822" name="Skupina 4"/>
            <p:cNvGrpSpPr>
              <a:grpSpLocks/>
            </p:cNvGrpSpPr>
            <p:nvPr/>
          </p:nvGrpSpPr>
          <p:grpSpPr bwMode="auto">
            <a:xfrm>
              <a:off x="881057" y="1888329"/>
              <a:ext cx="1818268" cy="824513"/>
              <a:chOff x="928662" y="1857364"/>
              <a:chExt cx="1818268" cy="824513"/>
            </a:xfrm>
          </p:grpSpPr>
          <p:sp>
            <p:nvSpPr>
              <p:cNvPr id="22" name="Obdélník 2"/>
              <p:cNvSpPr/>
              <p:nvPr/>
            </p:nvSpPr>
            <p:spPr>
              <a:xfrm>
                <a:off x="928662" y="1857364"/>
                <a:ext cx="1023151" cy="824513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3" name="Šipka doprava 3"/>
              <p:cNvSpPr/>
              <p:nvPr/>
            </p:nvSpPr>
            <p:spPr>
              <a:xfrm>
                <a:off x="1960814" y="2019407"/>
                <a:ext cx="786116" cy="500427"/>
              </a:xfrm>
              <a:prstGeom prst="rightArrow">
                <a:avLst/>
              </a:prstGeom>
              <a:solidFill>
                <a:srgbClr val="FFC00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</p:grpSp>
        <p:grpSp>
          <p:nvGrpSpPr>
            <p:cNvPr id="34823" name="Skupina 5"/>
            <p:cNvGrpSpPr>
              <a:grpSpLocks/>
            </p:cNvGrpSpPr>
            <p:nvPr/>
          </p:nvGrpSpPr>
          <p:grpSpPr bwMode="auto">
            <a:xfrm>
              <a:off x="2714327" y="1888329"/>
              <a:ext cx="1855774" cy="824513"/>
              <a:chOff x="928377" y="1857364"/>
              <a:chExt cx="1855774" cy="824513"/>
            </a:xfrm>
          </p:grpSpPr>
          <p:sp>
            <p:nvSpPr>
              <p:cNvPr id="20" name="Obdélník 19"/>
              <p:cNvSpPr/>
              <p:nvPr/>
            </p:nvSpPr>
            <p:spPr>
              <a:xfrm>
                <a:off x="928377" y="1857364"/>
                <a:ext cx="1024651" cy="824513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1" name="Šipka doprava 20"/>
              <p:cNvSpPr/>
              <p:nvPr/>
            </p:nvSpPr>
            <p:spPr>
              <a:xfrm>
                <a:off x="1966530" y="2019407"/>
                <a:ext cx="817621" cy="500427"/>
              </a:xfrm>
              <a:prstGeom prst="rightArrow">
                <a:avLst/>
              </a:prstGeom>
              <a:solidFill>
                <a:srgbClr val="FFC00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</p:grpSp>
        <p:grpSp>
          <p:nvGrpSpPr>
            <p:cNvPr id="34824" name="Skupina 8"/>
            <p:cNvGrpSpPr>
              <a:grpSpLocks/>
            </p:cNvGrpSpPr>
            <p:nvPr/>
          </p:nvGrpSpPr>
          <p:grpSpPr bwMode="auto">
            <a:xfrm>
              <a:off x="4576101" y="1888329"/>
              <a:ext cx="1819768" cy="824513"/>
              <a:chOff x="928003" y="1857364"/>
              <a:chExt cx="1819768" cy="824513"/>
            </a:xfrm>
          </p:grpSpPr>
          <p:sp>
            <p:nvSpPr>
              <p:cNvPr id="18" name="Obdélník 17"/>
              <p:cNvSpPr/>
              <p:nvPr/>
            </p:nvSpPr>
            <p:spPr>
              <a:xfrm>
                <a:off x="928004" y="1857364"/>
                <a:ext cx="1024651" cy="824513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9" name="Šipka doprava 18"/>
              <p:cNvSpPr/>
              <p:nvPr/>
            </p:nvSpPr>
            <p:spPr>
              <a:xfrm>
                <a:off x="1961656" y="2019407"/>
                <a:ext cx="786116" cy="500427"/>
              </a:xfrm>
              <a:prstGeom prst="rightArrow">
                <a:avLst/>
              </a:prstGeom>
              <a:solidFill>
                <a:srgbClr val="FFC00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</p:grpSp>
        <p:sp>
          <p:nvSpPr>
            <p:cNvPr id="10" name="Obdélník 9"/>
            <p:cNvSpPr/>
            <p:nvPr/>
          </p:nvSpPr>
          <p:spPr>
            <a:xfrm>
              <a:off x="6404871" y="1888329"/>
              <a:ext cx="1024651" cy="824513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34826" name="TextovéPole 10"/>
            <p:cNvSpPr txBox="1">
              <a:spLocks noChangeArrowheads="1"/>
            </p:cNvSpPr>
            <p:nvPr/>
          </p:nvSpPr>
          <p:spPr bwMode="auto">
            <a:xfrm>
              <a:off x="2045952" y="2117394"/>
              <a:ext cx="35719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b="1">
                  <a:cs typeface="Arial" charset="0"/>
                </a:rPr>
                <a:t>A</a:t>
              </a:r>
            </a:p>
          </p:txBody>
        </p:sp>
        <p:sp>
          <p:nvSpPr>
            <p:cNvPr id="34827" name="TextovéPole 11"/>
            <p:cNvSpPr txBox="1">
              <a:spLocks noChangeArrowheads="1"/>
            </p:cNvSpPr>
            <p:nvPr/>
          </p:nvSpPr>
          <p:spPr bwMode="auto">
            <a:xfrm>
              <a:off x="5772148" y="2117394"/>
              <a:ext cx="35719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b="1">
                  <a:cs typeface="Arial" charset="0"/>
                </a:rPr>
                <a:t>A</a:t>
              </a:r>
            </a:p>
          </p:txBody>
        </p:sp>
        <p:sp>
          <p:nvSpPr>
            <p:cNvPr id="34828" name="TextovéPole 12"/>
            <p:cNvSpPr txBox="1">
              <a:spLocks noChangeArrowheads="1"/>
            </p:cNvSpPr>
            <p:nvPr/>
          </p:nvSpPr>
          <p:spPr bwMode="auto">
            <a:xfrm>
              <a:off x="3924296" y="2117394"/>
              <a:ext cx="35719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b="1">
                  <a:cs typeface="Arial" charset="0"/>
                </a:rPr>
                <a:t>A</a:t>
              </a:r>
            </a:p>
          </p:txBody>
        </p:sp>
        <p:sp>
          <p:nvSpPr>
            <p:cNvPr id="34829" name="TextovéPole 13"/>
            <p:cNvSpPr txBox="1">
              <a:spLocks noChangeArrowheads="1"/>
            </p:cNvSpPr>
            <p:nvPr/>
          </p:nvSpPr>
          <p:spPr bwMode="auto">
            <a:xfrm>
              <a:off x="928662" y="2053266"/>
              <a:ext cx="92869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400" b="1">
                  <a:cs typeface="Arial" charset="0"/>
                </a:rPr>
                <a:t>magnetic disk</a:t>
              </a:r>
              <a:endParaRPr lang="cs-CZ" sz="1400" b="1" u="sng">
                <a:cs typeface="Arial" charset="0"/>
              </a:endParaRPr>
            </a:p>
          </p:txBody>
        </p:sp>
        <p:sp>
          <p:nvSpPr>
            <p:cNvPr id="34830" name="TextovéPole 14"/>
            <p:cNvSpPr txBox="1">
              <a:spLocks noChangeArrowheads="1"/>
            </p:cNvSpPr>
            <p:nvPr/>
          </p:nvSpPr>
          <p:spPr bwMode="auto">
            <a:xfrm>
              <a:off x="2771121" y="2062472"/>
              <a:ext cx="92869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400" b="1">
                  <a:cs typeface="Arial" charset="0"/>
                </a:rPr>
                <a:t>main memory</a:t>
              </a:r>
            </a:p>
          </p:txBody>
        </p:sp>
        <p:sp>
          <p:nvSpPr>
            <p:cNvPr id="34831" name="TextovéPole 15"/>
            <p:cNvSpPr txBox="1">
              <a:spLocks noChangeArrowheads="1"/>
            </p:cNvSpPr>
            <p:nvPr/>
          </p:nvSpPr>
          <p:spPr bwMode="auto">
            <a:xfrm>
              <a:off x="4636440" y="2125018"/>
              <a:ext cx="92869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400" b="1">
                  <a:cs typeface="Arial" charset="0"/>
                </a:rPr>
                <a:t>cache</a:t>
              </a:r>
            </a:p>
          </p:txBody>
        </p:sp>
        <p:sp>
          <p:nvSpPr>
            <p:cNvPr id="34832" name="TextovéPole 16"/>
            <p:cNvSpPr txBox="1">
              <a:spLocks noChangeArrowheads="1"/>
            </p:cNvSpPr>
            <p:nvPr/>
          </p:nvSpPr>
          <p:spPr bwMode="auto">
            <a:xfrm>
              <a:off x="6456040" y="2044060"/>
              <a:ext cx="928694" cy="7386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400" b="1">
                  <a:cs typeface="Arial" charset="0"/>
                </a:rPr>
                <a:t>hardware register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Je-li v paměti několik procesů, nechceme, aby se procesy mohly navzájem negativně ovlivňovat</a:t>
            </a:r>
          </a:p>
          <a:p>
            <a:pPr marL="719138" lvl="1" eaLnBrk="1" hangingPunct="1"/>
            <a:r>
              <a:rPr lang="cs-CZ" smtClean="0"/>
              <a:t>přepisování paměti</a:t>
            </a:r>
          </a:p>
          <a:p>
            <a:pPr marL="719138" lvl="1" eaLnBrk="1" hangingPunct="1"/>
            <a:r>
              <a:rPr lang="cs-CZ" smtClean="0"/>
              <a:t>nespravedlivé získání času CPU</a:t>
            </a:r>
          </a:p>
          <a:p>
            <a:pPr marL="719138" lvl="1" eaLnBrk="1" hangingPunct="1"/>
            <a:r>
              <a:rPr lang="cs-CZ" smtClean="0"/>
              <a:t>souběžný nekoordinovaný přístup k I/O prostředkům</a:t>
            </a:r>
          </a:p>
          <a:p>
            <a:pPr marL="395288" eaLnBrk="1" hangingPunct="1">
              <a:spcBef>
                <a:spcPts val="1800"/>
              </a:spcBef>
            </a:pPr>
            <a:r>
              <a:rPr lang="cs-CZ" sz="2600" smtClean="0"/>
              <a:t>Proto OS musí tomuto ovlivňování zabránit</a:t>
            </a:r>
          </a:p>
          <a:p>
            <a:pPr marL="719138" lvl="1" eaLnBrk="1" hangingPunct="1"/>
            <a:r>
              <a:rPr lang="cs-CZ" smtClean="0"/>
              <a:t>často to však nemůže zajistit sám a potřebuje podporu HW – např. při ochraně přístupu do paměti, přístupu k I/O portům</a:t>
            </a:r>
          </a:p>
          <a:p>
            <a:pPr marL="395288" eaLnBrk="1" hangingPunct="1"/>
            <a:endParaRPr lang="cs-CZ" sz="2600" smtClean="0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OCHRANNÉ FUNKCE HW</a:t>
            </a:r>
            <a:endParaRPr lang="cs-CZ" dirty="0"/>
          </a:p>
        </p:txBody>
      </p:sp>
      <p:sp>
        <p:nvSpPr>
          <p:cNvPr id="3584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Běžný způsob ochrany je dvojí režim činnosti procesoru </a:t>
            </a:r>
          </a:p>
          <a:p>
            <a:pPr marL="719138" lvl="1" eaLnBrk="1" hangingPunct="1">
              <a:lnSpc>
                <a:spcPct val="90000"/>
              </a:lnSpc>
              <a:buClr>
                <a:srgbClr val="FF3300"/>
              </a:buClr>
            </a:pPr>
            <a:r>
              <a:rPr lang="cs-CZ" smtClean="0">
                <a:solidFill>
                  <a:srgbClr val="FF3300"/>
                </a:solidFill>
              </a:rPr>
              <a:t>uživatelský režim</a:t>
            </a:r>
          </a:p>
          <a:p>
            <a:pPr marL="719138" lvl="1" eaLnBrk="1" hangingPunct="1">
              <a:lnSpc>
                <a:spcPct val="90000"/>
              </a:lnSpc>
              <a:buClr>
                <a:srgbClr val="000099"/>
              </a:buClr>
            </a:pPr>
            <a:r>
              <a:rPr lang="cs-CZ" smtClean="0">
                <a:solidFill>
                  <a:srgbClr val="000099"/>
                </a:solidFill>
              </a:rPr>
              <a:t>privilegovaný režim</a:t>
            </a:r>
          </a:p>
          <a:p>
            <a:pPr marL="395288" eaLnBrk="1" hangingPunct="1">
              <a:lnSpc>
                <a:spcPct val="90000"/>
              </a:lnSpc>
              <a:spcBef>
                <a:spcPts val="1800"/>
              </a:spcBef>
            </a:pPr>
            <a:r>
              <a:rPr lang="cs-CZ" sz="2600" smtClean="0"/>
              <a:t>Některé instrukce je možné provést jen </a:t>
            </a:r>
            <a:br>
              <a:rPr lang="cs-CZ" sz="2600" smtClean="0"/>
            </a:br>
            <a:r>
              <a:rPr lang="cs-CZ" sz="2600" smtClean="0"/>
              <a:t>v privilegovaném režimu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např. instrukce pro I/O, nastavování některých registrů (např. některé segmentové registry)</a:t>
            </a:r>
          </a:p>
          <a:p>
            <a:pPr marL="395288" eaLnBrk="1" hangingPunct="1">
              <a:lnSpc>
                <a:spcPct val="90000"/>
              </a:lnSpc>
              <a:spcBef>
                <a:spcPts val="1800"/>
              </a:spcBef>
            </a:pPr>
            <a:r>
              <a:rPr lang="cs-CZ" sz="2600" smtClean="0"/>
              <a:t>Z privilegovaného režimu do uživatelského režimu se CPU dostane speciální instrukcí, z uživatelského režimu do privilegovaného režimu se CPU dostává při zpracování přerušení</a:t>
            </a:r>
          </a:p>
          <a:p>
            <a:pPr marL="395288" eaLnBrk="1" hangingPunct="1">
              <a:lnSpc>
                <a:spcPct val="80000"/>
              </a:lnSpc>
            </a:pPr>
            <a:endParaRPr lang="cs-CZ" sz="2600" smtClean="0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REŽIMY PROCESORU</a:t>
            </a:r>
            <a:endParaRPr lang="cs-CZ" dirty="0"/>
          </a:p>
        </p:txBody>
      </p:sp>
      <p:sp>
        <p:nvSpPr>
          <p:cNvPr id="3686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Minimálně musíme chránit vektor přerušení a rutiny obsluhy přerušení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jinak by bylo možné získat přístup k privilegovanému režimu procesoru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Každému procesu vyhradíme jeho paměť, jinou paměť nemůže proces používat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ochranu zajišťuje CPU na základě registrů/tabulek nebo principů nastavených OS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např. báze </a:t>
            </a:r>
            <a:r>
              <a:rPr lang="en-US" smtClean="0"/>
              <a:t>a</a:t>
            </a:r>
            <a:r>
              <a:rPr lang="cs-CZ" smtClean="0"/>
              <a:t> limit – proces má přístup jen k adresám báze + 0 až báze + limit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přístup k nepovoleným adresám způsobí přerušení – </a:t>
            </a:r>
            <a:br>
              <a:rPr lang="cs-CZ" smtClean="0"/>
            </a:br>
            <a:r>
              <a:rPr lang="cs-CZ" smtClean="0"/>
              <a:t>to zpracovává OS a např. ukončí činnost procesu</a:t>
            </a:r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OCHRANA PAMĚTI</a:t>
            </a:r>
            <a:endParaRPr lang="cs-CZ" dirty="0"/>
          </a:p>
        </p:txBody>
      </p:sp>
      <p:sp>
        <p:nvSpPr>
          <p:cNvPr id="3789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>
            <a:spLocks noGrp="1" noChangeArrowheads="1"/>
          </p:cNvSpPr>
          <p:nvPr>
            <p:ph idx="1"/>
          </p:nvPr>
        </p:nvSpPr>
        <p:spPr>
          <a:xfrm>
            <a:off x="5572125" y="2028825"/>
            <a:ext cx="3463925" cy="3829050"/>
          </a:xfrm>
        </p:spPr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Jednoduché </a:t>
            </a:r>
            <a:br>
              <a:rPr lang="cs-CZ" sz="2100" smtClean="0"/>
            </a:br>
            <a:r>
              <a:rPr lang="cs-CZ" sz="2100" smtClean="0"/>
              <a:t>na implementaci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dva registry, </a:t>
            </a:r>
            <a:br>
              <a:rPr lang="cs-CZ" sz="1800" smtClean="0"/>
            </a:br>
            <a:r>
              <a:rPr lang="cs-CZ" sz="1800" smtClean="0"/>
              <a:t>jejichž nastavování je privilegovanou operací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CPU kontroluje, zda adresy, které proces používá spadají </a:t>
            </a:r>
            <a:br>
              <a:rPr lang="cs-CZ" sz="1800" smtClean="0"/>
            </a:br>
            <a:r>
              <a:rPr lang="cs-CZ" sz="1800" smtClean="0"/>
              <a:t>do rozsahu daného registry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Jak řešit požadavek procesu o přidělení dalšího bloku paměti?</a:t>
            </a:r>
          </a:p>
          <a:p>
            <a:pPr marL="395288" eaLnBrk="1" hangingPunct="1">
              <a:lnSpc>
                <a:spcPct val="80000"/>
              </a:lnSpc>
            </a:pPr>
            <a:endParaRPr lang="cs-CZ" sz="2100" smtClean="0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BÁZE + LIMIT</a:t>
            </a:r>
            <a:endParaRPr lang="cs-CZ" dirty="0"/>
          </a:p>
        </p:txBody>
      </p:sp>
      <p:sp>
        <p:nvSpPr>
          <p:cNvPr id="3891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grpSp>
        <p:nvGrpSpPr>
          <p:cNvPr id="38917" name="Skupina 29"/>
          <p:cNvGrpSpPr>
            <a:grpSpLocks/>
          </p:cNvGrpSpPr>
          <p:nvPr/>
        </p:nvGrpSpPr>
        <p:grpSpPr bwMode="auto">
          <a:xfrm>
            <a:off x="238125" y="1471613"/>
            <a:ext cx="5302250" cy="4578350"/>
            <a:chOff x="285720" y="1500188"/>
            <a:chExt cx="5302250" cy="4578350"/>
          </a:xfrm>
        </p:grpSpPr>
        <p:grpSp>
          <p:nvGrpSpPr>
            <p:cNvPr id="38918" name="Skupina 8"/>
            <p:cNvGrpSpPr>
              <a:grpSpLocks/>
            </p:cNvGrpSpPr>
            <p:nvPr/>
          </p:nvGrpSpPr>
          <p:grpSpPr bwMode="auto">
            <a:xfrm>
              <a:off x="1335057" y="1643063"/>
              <a:ext cx="2143125" cy="4286250"/>
              <a:chOff x="1357290" y="1643050"/>
              <a:chExt cx="2143140" cy="4286280"/>
            </a:xfrm>
          </p:grpSpPr>
          <p:sp>
            <p:nvSpPr>
              <p:cNvPr id="55" name="Obdélník 54"/>
              <p:cNvSpPr/>
              <p:nvPr/>
            </p:nvSpPr>
            <p:spPr>
              <a:xfrm>
                <a:off x="1357291" y="1643050"/>
                <a:ext cx="2143140" cy="857256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56" name="Obdélník 55"/>
              <p:cNvSpPr/>
              <p:nvPr/>
            </p:nvSpPr>
            <p:spPr>
              <a:xfrm>
                <a:off x="1357291" y="2500306"/>
                <a:ext cx="2143140" cy="857256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57" name="Obdélník 56"/>
              <p:cNvSpPr/>
              <p:nvPr/>
            </p:nvSpPr>
            <p:spPr>
              <a:xfrm>
                <a:off x="1357291" y="3357562"/>
                <a:ext cx="2143140" cy="857256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58" name="Obdélník 57"/>
              <p:cNvSpPr/>
              <p:nvPr/>
            </p:nvSpPr>
            <p:spPr>
              <a:xfrm>
                <a:off x="1357291" y="4214818"/>
                <a:ext cx="2143140" cy="857256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59" name="Obdélník 58"/>
              <p:cNvSpPr/>
              <p:nvPr/>
            </p:nvSpPr>
            <p:spPr>
              <a:xfrm>
                <a:off x="1357291" y="5072074"/>
                <a:ext cx="2143140" cy="857256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</p:grpSp>
        <p:sp>
          <p:nvSpPr>
            <p:cNvPr id="36" name="Obdélník 35"/>
            <p:cNvSpPr/>
            <p:nvPr/>
          </p:nvSpPr>
          <p:spPr>
            <a:xfrm>
              <a:off x="4206845" y="3168650"/>
              <a:ext cx="1285875" cy="357188"/>
            </a:xfrm>
            <a:prstGeom prst="rect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38920" name="TextovéPole 36"/>
            <p:cNvSpPr txBox="1">
              <a:spLocks noChangeArrowheads="1"/>
            </p:cNvSpPr>
            <p:nvPr/>
          </p:nvSpPr>
          <p:spPr bwMode="auto">
            <a:xfrm>
              <a:off x="1906585" y="1909763"/>
              <a:ext cx="104615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>
                  <a:cs typeface="Arial" charset="0"/>
                </a:rPr>
                <a:t>monitor</a:t>
              </a:r>
            </a:p>
          </p:txBody>
        </p:sp>
        <p:sp>
          <p:nvSpPr>
            <p:cNvPr id="38921" name="TextovéPole 37"/>
            <p:cNvSpPr txBox="1">
              <a:spLocks noChangeArrowheads="1"/>
            </p:cNvSpPr>
            <p:nvPr/>
          </p:nvSpPr>
          <p:spPr bwMode="auto">
            <a:xfrm>
              <a:off x="2049460" y="2765425"/>
              <a:ext cx="72426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>
                  <a:cs typeface="Arial" charset="0"/>
                </a:rPr>
                <a:t>job 1</a:t>
              </a:r>
            </a:p>
          </p:txBody>
        </p:sp>
        <p:sp>
          <p:nvSpPr>
            <p:cNvPr id="38922" name="TextovéPole 38"/>
            <p:cNvSpPr txBox="1">
              <a:spLocks noChangeArrowheads="1"/>
            </p:cNvSpPr>
            <p:nvPr/>
          </p:nvSpPr>
          <p:spPr bwMode="auto">
            <a:xfrm>
              <a:off x="2049460" y="3621088"/>
              <a:ext cx="72426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>
                  <a:cs typeface="Arial" charset="0"/>
                </a:rPr>
                <a:t>job 2</a:t>
              </a:r>
            </a:p>
          </p:txBody>
        </p:sp>
        <p:sp>
          <p:nvSpPr>
            <p:cNvPr id="38923" name="TextovéPole 39"/>
            <p:cNvSpPr txBox="1">
              <a:spLocks noChangeArrowheads="1"/>
            </p:cNvSpPr>
            <p:nvPr/>
          </p:nvSpPr>
          <p:spPr bwMode="auto">
            <a:xfrm>
              <a:off x="2049460" y="4476750"/>
              <a:ext cx="72426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>
                  <a:cs typeface="Arial" charset="0"/>
                </a:rPr>
                <a:t>job 3</a:t>
              </a:r>
            </a:p>
          </p:txBody>
        </p:sp>
        <p:sp>
          <p:nvSpPr>
            <p:cNvPr id="38924" name="TextovéPole 40"/>
            <p:cNvSpPr txBox="1">
              <a:spLocks noChangeArrowheads="1"/>
            </p:cNvSpPr>
            <p:nvPr/>
          </p:nvSpPr>
          <p:spPr bwMode="auto">
            <a:xfrm>
              <a:off x="2049460" y="5334000"/>
              <a:ext cx="72426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>
                  <a:cs typeface="Arial" charset="0"/>
                </a:rPr>
                <a:t>job 4</a:t>
              </a:r>
            </a:p>
          </p:txBody>
        </p:sp>
        <p:sp>
          <p:nvSpPr>
            <p:cNvPr id="38925" name="TextovéPole 41"/>
            <p:cNvSpPr txBox="1">
              <a:spLocks noChangeArrowheads="1"/>
            </p:cNvSpPr>
            <p:nvPr/>
          </p:nvSpPr>
          <p:spPr bwMode="auto">
            <a:xfrm>
              <a:off x="4384645" y="3178175"/>
              <a:ext cx="92868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1600">
                  <a:cs typeface="Arial" charset="0"/>
                </a:rPr>
                <a:t>300040</a:t>
              </a:r>
            </a:p>
          </p:txBody>
        </p:sp>
        <p:sp>
          <p:nvSpPr>
            <p:cNvPr id="38926" name="TextovéPole 42"/>
            <p:cNvSpPr txBox="1">
              <a:spLocks noChangeArrowheads="1"/>
            </p:cNvSpPr>
            <p:nvPr/>
          </p:nvSpPr>
          <p:spPr bwMode="auto">
            <a:xfrm>
              <a:off x="928657" y="1500188"/>
              <a:ext cx="357188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1600">
                  <a:cs typeface="Arial" charset="0"/>
                </a:rPr>
                <a:t>0</a:t>
              </a:r>
            </a:p>
          </p:txBody>
        </p:sp>
        <p:sp>
          <p:nvSpPr>
            <p:cNvPr id="38927" name="TextovéPole 43"/>
            <p:cNvSpPr txBox="1">
              <a:spLocks noChangeArrowheads="1"/>
            </p:cNvSpPr>
            <p:nvPr/>
          </p:nvSpPr>
          <p:spPr bwMode="auto">
            <a:xfrm>
              <a:off x="357157" y="2347913"/>
              <a:ext cx="928688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1600">
                  <a:cs typeface="Arial" charset="0"/>
                </a:rPr>
                <a:t>256000</a:t>
              </a:r>
            </a:p>
          </p:txBody>
        </p:sp>
        <p:sp>
          <p:nvSpPr>
            <p:cNvPr id="38928" name="TextovéPole 44"/>
            <p:cNvSpPr txBox="1">
              <a:spLocks noChangeArrowheads="1"/>
            </p:cNvSpPr>
            <p:nvPr/>
          </p:nvSpPr>
          <p:spPr bwMode="auto">
            <a:xfrm>
              <a:off x="357157" y="3195638"/>
              <a:ext cx="928688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1600">
                  <a:cs typeface="Arial" charset="0"/>
                </a:rPr>
                <a:t>300040</a:t>
              </a:r>
            </a:p>
          </p:txBody>
        </p:sp>
        <p:sp>
          <p:nvSpPr>
            <p:cNvPr id="38929" name="TextovéPole 45"/>
            <p:cNvSpPr txBox="1">
              <a:spLocks noChangeArrowheads="1"/>
            </p:cNvSpPr>
            <p:nvPr/>
          </p:nvSpPr>
          <p:spPr bwMode="auto">
            <a:xfrm>
              <a:off x="357157" y="4043363"/>
              <a:ext cx="928688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1600">
                  <a:cs typeface="Arial" charset="0"/>
                </a:rPr>
                <a:t>420940</a:t>
              </a:r>
            </a:p>
          </p:txBody>
        </p:sp>
        <p:sp>
          <p:nvSpPr>
            <p:cNvPr id="38930" name="TextovéPole 46"/>
            <p:cNvSpPr txBox="1">
              <a:spLocks noChangeArrowheads="1"/>
            </p:cNvSpPr>
            <p:nvPr/>
          </p:nvSpPr>
          <p:spPr bwMode="auto">
            <a:xfrm>
              <a:off x="357157" y="4891088"/>
              <a:ext cx="928688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1600">
                  <a:cs typeface="Arial" charset="0"/>
                </a:rPr>
                <a:t>880000</a:t>
              </a:r>
            </a:p>
          </p:txBody>
        </p:sp>
        <p:sp>
          <p:nvSpPr>
            <p:cNvPr id="38931" name="TextovéPole 47"/>
            <p:cNvSpPr txBox="1">
              <a:spLocks noChangeArrowheads="1"/>
            </p:cNvSpPr>
            <p:nvPr/>
          </p:nvSpPr>
          <p:spPr bwMode="auto">
            <a:xfrm>
              <a:off x="285720" y="5740400"/>
              <a:ext cx="1000125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1600">
                  <a:cs typeface="Arial" charset="0"/>
                </a:rPr>
                <a:t>1024000</a:t>
              </a:r>
            </a:p>
          </p:txBody>
        </p:sp>
        <p:sp>
          <p:nvSpPr>
            <p:cNvPr id="38932" name="TextovéPole 48"/>
            <p:cNvSpPr txBox="1">
              <a:spLocks noChangeArrowheads="1"/>
            </p:cNvSpPr>
            <p:nvPr/>
          </p:nvSpPr>
          <p:spPr bwMode="auto">
            <a:xfrm>
              <a:off x="4167157" y="3484563"/>
              <a:ext cx="1420813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>
                  <a:cs typeface="Arial" charset="0"/>
                </a:rPr>
                <a:t>base register</a:t>
              </a:r>
            </a:p>
          </p:txBody>
        </p:sp>
        <p:cxnSp>
          <p:nvCxnSpPr>
            <p:cNvPr id="50" name="Přímá spojovací šipka 49"/>
            <p:cNvCxnSpPr/>
            <p:nvPr/>
          </p:nvCxnSpPr>
          <p:spPr>
            <a:xfrm rot="10800000">
              <a:off x="3486120" y="3348038"/>
              <a:ext cx="714375" cy="1587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Obdélník 50"/>
            <p:cNvSpPr/>
            <p:nvPr/>
          </p:nvSpPr>
          <p:spPr>
            <a:xfrm>
              <a:off x="4206845" y="4033838"/>
              <a:ext cx="1285875" cy="357187"/>
            </a:xfrm>
            <a:prstGeom prst="rect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38935" name="TextovéPole 51"/>
            <p:cNvSpPr txBox="1">
              <a:spLocks noChangeArrowheads="1"/>
            </p:cNvSpPr>
            <p:nvPr/>
          </p:nvSpPr>
          <p:spPr bwMode="auto">
            <a:xfrm>
              <a:off x="4384645" y="4043363"/>
              <a:ext cx="928687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1600">
                  <a:cs typeface="Arial" charset="0"/>
                </a:rPr>
                <a:t>120900</a:t>
              </a:r>
            </a:p>
          </p:txBody>
        </p:sp>
        <p:sp>
          <p:nvSpPr>
            <p:cNvPr id="38936" name="TextovéPole 52"/>
            <p:cNvSpPr txBox="1">
              <a:spLocks noChangeArrowheads="1"/>
            </p:cNvSpPr>
            <p:nvPr/>
          </p:nvSpPr>
          <p:spPr bwMode="auto">
            <a:xfrm>
              <a:off x="4203670" y="4376738"/>
              <a:ext cx="1349375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>
                  <a:cs typeface="Arial" charset="0"/>
                </a:rPr>
                <a:t>limit register</a:t>
              </a:r>
            </a:p>
          </p:txBody>
        </p:sp>
        <p:cxnSp>
          <p:nvCxnSpPr>
            <p:cNvPr id="54" name="Přímá spojovací šipka 53"/>
            <p:cNvCxnSpPr/>
            <p:nvPr/>
          </p:nvCxnSpPr>
          <p:spPr>
            <a:xfrm rot="10800000">
              <a:off x="3487708" y="4210050"/>
              <a:ext cx="714375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Jak zaručit, že vládu nad procesorem </a:t>
            </a:r>
            <a:br>
              <a:rPr lang="cs-CZ" sz="2600" smtClean="0"/>
            </a:br>
            <a:r>
              <a:rPr lang="cs-CZ" sz="2600" smtClean="0"/>
              <a:t>(tj. jaký kód bude CPU vykonávat) bude mít OS?</a:t>
            </a:r>
          </a:p>
          <a:p>
            <a:pPr marL="395288" eaLnBrk="1" hangingPunct="1"/>
            <a:r>
              <a:rPr lang="cs-CZ" sz="2600" smtClean="0"/>
              <a:t>Časovač</a:t>
            </a:r>
          </a:p>
          <a:p>
            <a:pPr marL="719138" lvl="1" eaLnBrk="1" hangingPunct="1"/>
            <a:r>
              <a:rPr lang="cs-CZ" smtClean="0"/>
              <a:t>časovač generuje přerušení</a:t>
            </a:r>
          </a:p>
          <a:p>
            <a:pPr marL="719138" lvl="1" eaLnBrk="1" hangingPunct="1"/>
            <a:r>
              <a:rPr lang="cs-CZ" smtClean="0"/>
              <a:t>přerušení obsluhuje OS </a:t>
            </a:r>
          </a:p>
          <a:p>
            <a:pPr marL="1079500" lvl="2" eaLnBrk="1" hangingPunct="1"/>
            <a:r>
              <a:rPr lang="cs-CZ" sz="2000" smtClean="0"/>
              <a:t>ten rozhodne co dál</a:t>
            </a:r>
          </a:p>
          <a:p>
            <a:pPr marL="1079500" lvl="2" eaLnBrk="1" hangingPunct="1"/>
            <a:r>
              <a:rPr lang="cs-CZ" sz="2000" smtClean="0"/>
              <a:t>např. odebere jednomu procesu, vybere další připravený proces a ten spustí (změní kontext)</a:t>
            </a:r>
          </a:p>
          <a:p>
            <a:pPr marL="719138" lvl="1" eaLnBrk="1" hangingPunct="1"/>
            <a:r>
              <a:rPr lang="cs-CZ" smtClean="0"/>
              <a:t>časovač může generovat přerušení pravidelně nebo je příchod přerušení programovatelný (privilegovanou instrukcí)</a:t>
            </a:r>
          </a:p>
          <a:p>
            <a:pPr marL="395288" eaLnBrk="1" hangingPunct="1"/>
            <a:endParaRPr lang="cs-CZ" sz="2600" smtClean="0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OCHRANA CPU</a:t>
            </a:r>
            <a:endParaRPr lang="cs-CZ" dirty="0"/>
          </a:p>
        </p:txBody>
      </p:sp>
      <p:sp>
        <p:nvSpPr>
          <p:cNvPr id="3994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8253/8254 Programmable Interval Timer (PIT)</a:t>
            </a:r>
            <a:r>
              <a:rPr lang="en-US" sz="2100" smtClean="0"/>
              <a:t> – od roku 1981</a:t>
            </a:r>
            <a:endParaRPr lang="cs-CZ" sz="2100" smtClean="0"/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Jednorázové nebo periodické spouštění (přerušení)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1,193182 MHz krystalový oscilátor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Časovač 0 – systémový časovač</a:t>
            </a:r>
            <a:r>
              <a:rPr lang="en-US" sz="2000" smtClean="0"/>
              <a:t> OS (Windows, Linux)</a:t>
            </a:r>
            <a:r>
              <a:rPr lang="cs-CZ" sz="2000" smtClean="0"/>
              <a:t>, 1 – obnovování RAM (historicky), 2 – PC speaker</a:t>
            </a:r>
          </a:p>
          <a:p>
            <a:pPr marL="395288" eaLnBrk="1" hangingPunct="1">
              <a:lnSpc>
                <a:spcPct val="90000"/>
              </a:lnSpc>
              <a:spcBef>
                <a:spcPts val="1800"/>
              </a:spcBef>
            </a:pPr>
            <a:r>
              <a:rPr lang="cs-CZ" sz="2100" smtClean="0"/>
              <a:t>Real-Time Clock's (RTC)</a:t>
            </a:r>
            <a:r>
              <a:rPr lang="en-US" sz="2100" smtClean="0"/>
              <a:t> – od roku 1984</a:t>
            </a:r>
            <a:endParaRPr lang="cs-CZ" sz="2100" smtClean="0"/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Skutečný čas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32,768 kHz neboli 2</a:t>
            </a:r>
            <a:r>
              <a:rPr lang="cs-CZ" sz="2000" baseline="30000" smtClean="0"/>
              <a:t>15</a:t>
            </a:r>
            <a:r>
              <a:rPr lang="cs-CZ" sz="2000" smtClean="0"/>
              <a:t> cyklů za sekundu</a:t>
            </a:r>
          </a:p>
          <a:p>
            <a:pPr marL="395288" eaLnBrk="1" hangingPunct="1">
              <a:lnSpc>
                <a:spcPct val="90000"/>
              </a:lnSpc>
              <a:spcBef>
                <a:spcPts val="1800"/>
              </a:spcBef>
            </a:pPr>
            <a:r>
              <a:rPr lang="cs-CZ" sz="2100" smtClean="0"/>
              <a:t>High Precision Event Timer (HPET)</a:t>
            </a:r>
            <a:r>
              <a:rPr lang="en-US" sz="2100" smtClean="0"/>
              <a:t> – od roku 2005</a:t>
            </a:r>
            <a:endParaRPr lang="cs-CZ" sz="2100" smtClean="0"/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Pro multimedia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10 MHz, 64 bitů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Snadné naprogramovaní jednorázového časovače</a:t>
            </a:r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ČASOVAČE V PC</a:t>
            </a:r>
            <a:endParaRPr lang="cs-CZ" dirty="0"/>
          </a:p>
        </p:txBody>
      </p:sp>
      <p:sp>
        <p:nvSpPr>
          <p:cNvPr id="4096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Později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Počítače se zmenšují (střediskové počítače)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Oddělení role operátora a programátora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Operátoři úlohy (joby) přeskládají do dávek, tak aby se seskupily úlohy podobného typu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např. zavede se překladač a ten se využije pro přeložení hned několika programů za sebou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Přesto stále nebyly drahé počítače efektivně využity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I/O operace byly a stále jsou řádově pomalejší než procesor (CPU)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vždy, když program čeká na vyřízení I/O požadavku je CPU nevyužit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řešení: multiprogramování</a:t>
            </a:r>
          </a:p>
          <a:p>
            <a:pPr marL="395288" eaLnBrk="1" hangingPunct="1">
              <a:lnSpc>
                <a:spcPct val="90000"/>
              </a:lnSpc>
            </a:pPr>
            <a:endParaRPr lang="cs-CZ" sz="2600" smtClean="0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HISTORIE: DÁVKOVÉ SYSTÉMY (2)</a:t>
            </a:r>
            <a:endParaRPr lang="cs-CZ" dirty="0"/>
          </a:p>
        </p:txBody>
      </p:sp>
      <p:sp>
        <p:nvSpPr>
          <p:cNvPr id="1434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27150"/>
            <a:ext cx="8424862" cy="5087938"/>
          </a:xfrm>
        </p:spPr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1900" smtClean="0"/>
              <a:t>Multiprogramování zvyšuje využití CPU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přidělování CPU jednotlivým úlohám tak, aby CPU byl využit (téměř) vždy</a:t>
            </a:r>
          </a:p>
          <a:p>
            <a:pPr marL="395288" eaLnBrk="1" hangingPunct="1">
              <a:lnSpc>
                <a:spcPct val="80000"/>
              </a:lnSpc>
              <a:spcBef>
                <a:spcPts val="1800"/>
              </a:spcBef>
            </a:pPr>
            <a:r>
              <a:rPr lang="cs-CZ" sz="1900" smtClean="0"/>
              <a:t>V paměti je zároveň několik úloh současně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ne však nutně všechny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plánování úloh (job scheduling) – které úlohy umístit do paměti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musíme zajistit ochranu úloh navzájem</a:t>
            </a:r>
          </a:p>
          <a:p>
            <a:pPr marL="395288" eaLnBrk="1" hangingPunct="1">
              <a:lnSpc>
                <a:spcPct val="80000"/>
              </a:lnSpc>
              <a:spcBef>
                <a:spcPts val="1800"/>
              </a:spcBef>
            </a:pPr>
            <a:r>
              <a:rPr lang="cs-CZ" sz="1900" smtClean="0"/>
              <a:t>CPU je přidělen úloze, jakmile úloha požádá o I/O operaci, je úloha pozastavena a CPU dostává jiná úloha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pro výběr úlohy, která dostane CPU musíme mít CPU plánovací algoritmus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jakmile je I/O operace dokončena, je úloha opět přemístěna do fronty úloh připravených ke spuštění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CPU je vytížen, dokud mám úlohy, které nečekají na dokončení I/O operací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dokud úloha nepožádá o I/O operaci, tak má CPU k dispozici</a:t>
            </a:r>
          </a:p>
          <a:p>
            <a:pPr marL="395288" eaLnBrk="1" hangingPunct="1">
              <a:lnSpc>
                <a:spcPct val="80000"/>
              </a:lnSpc>
              <a:spcBef>
                <a:spcPts val="1800"/>
              </a:spcBef>
            </a:pPr>
            <a:r>
              <a:rPr lang="cs-CZ" sz="1900" smtClean="0"/>
              <a:t>Jde tedy „pouze“ o efektivnost využití CPU</a:t>
            </a:r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HISTORIE: MULTIPROGRAMOVÁNÍ</a:t>
            </a:r>
            <a:endParaRPr lang="cs-CZ" dirty="0"/>
          </a:p>
        </p:txBody>
      </p:sp>
      <p:sp>
        <p:nvSpPr>
          <p:cNvPr id="1536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cs-CZ" sz="2600" smtClean="0"/>
              <a:t>V paměti vždy </a:t>
            </a:r>
            <a:br>
              <a:rPr lang="cs-CZ" sz="2600" smtClean="0"/>
            </a:br>
            <a:r>
              <a:rPr lang="cs-CZ" sz="2600" smtClean="0"/>
              <a:t>jen jedna úloha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pl-PL" sz="2600" smtClean="0"/>
              <a:t>V paměti několik úloh, běží jen jedna z nich</a:t>
            </a:r>
            <a:endParaRPr lang="cs-CZ" sz="2600" smtClean="0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HISTORIE: OBSAZENÍ PAMĚTI</a:t>
            </a:r>
            <a:endParaRPr lang="cs-CZ" dirty="0"/>
          </a:p>
        </p:txBody>
      </p:sp>
      <p:sp>
        <p:nvSpPr>
          <p:cNvPr id="16389" name="Zástupný symbol pro zápatí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grpSp>
        <p:nvGrpSpPr>
          <p:cNvPr id="16390" name="Skupina 15"/>
          <p:cNvGrpSpPr>
            <a:grpSpLocks/>
          </p:cNvGrpSpPr>
          <p:nvPr/>
        </p:nvGrpSpPr>
        <p:grpSpPr bwMode="auto">
          <a:xfrm>
            <a:off x="1000125" y="2786063"/>
            <a:ext cx="1785938" cy="3178175"/>
            <a:chOff x="-714412" y="2857496"/>
            <a:chExt cx="1785950" cy="3178166"/>
          </a:xfrm>
        </p:grpSpPr>
        <p:sp>
          <p:nvSpPr>
            <p:cNvPr id="16404" name="Rectangle 4"/>
            <p:cNvSpPr>
              <a:spLocks noChangeArrowheads="1"/>
            </p:cNvSpPr>
            <p:nvPr/>
          </p:nvSpPr>
          <p:spPr bwMode="auto">
            <a:xfrm>
              <a:off x="-714412" y="2857496"/>
              <a:ext cx="1785950" cy="3178166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405" name="Obdélník 13"/>
            <p:cNvSpPr>
              <a:spLocks noChangeArrowheads="1"/>
            </p:cNvSpPr>
            <p:nvPr/>
          </p:nvSpPr>
          <p:spPr bwMode="auto">
            <a:xfrm>
              <a:off x="-695387" y="2884390"/>
              <a:ext cx="1749612" cy="102870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cs-CZ" sz="1600" b="1">
                  <a:cs typeface="Arial" charset="0"/>
                </a:rPr>
                <a:t>operating system</a:t>
              </a:r>
            </a:p>
          </p:txBody>
        </p:sp>
        <p:cxnSp>
          <p:nvCxnSpPr>
            <p:cNvPr id="16406" name="Přímá spojovací čára 12"/>
            <p:cNvCxnSpPr>
              <a:cxnSpLocks noChangeShapeType="1"/>
            </p:cNvCxnSpPr>
            <p:nvPr/>
          </p:nvCxnSpPr>
          <p:spPr bwMode="auto">
            <a:xfrm>
              <a:off x="-714412" y="3895543"/>
              <a:ext cx="178595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407" name="TextovéPole 14"/>
            <p:cNvSpPr txBox="1">
              <a:spLocks noChangeArrowheads="1"/>
            </p:cNvSpPr>
            <p:nvPr/>
          </p:nvSpPr>
          <p:spPr bwMode="auto">
            <a:xfrm>
              <a:off x="-607239" y="4714884"/>
              <a:ext cx="1571604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/>
                <a:t>user program area</a:t>
              </a:r>
            </a:p>
          </p:txBody>
        </p:sp>
      </p:grpSp>
      <p:grpSp>
        <p:nvGrpSpPr>
          <p:cNvPr id="16391" name="Skupina 27"/>
          <p:cNvGrpSpPr>
            <a:grpSpLocks/>
          </p:cNvGrpSpPr>
          <p:nvPr/>
        </p:nvGrpSpPr>
        <p:grpSpPr bwMode="auto">
          <a:xfrm>
            <a:off x="5143500" y="2428875"/>
            <a:ext cx="2571750" cy="3857625"/>
            <a:chOff x="7072330" y="2500306"/>
            <a:chExt cx="2571768" cy="3857652"/>
          </a:xfrm>
        </p:grpSpPr>
        <p:sp>
          <p:nvSpPr>
            <p:cNvPr id="16392" name="Rectangle 4"/>
            <p:cNvSpPr>
              <a:spLocks noChangeArrowheads="1"/>
            </p:cNvSpPr>
            <p:nvPr/>
          </p:nvSpPr>
          <p:spPr bwMode="auto">
            <a:xfrm>
              <a:off x="7858148" y="2857496"/>
              <a:ext cx="1785950" cy="3178166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393" name="Obdélník 17"/>
            <p:cNvSpPr>
              <a:spLocks noChangeArrowheads="1"/>
            </p:cNvSpPr>
            <p:nvPr/>
          </p:nvSpPr>
          <p:spPr bwMode="auto">
            <a:xfrm>
              <a:off x="7884342" y="2880187"/>
              <a:ext cx="1742412" cy="57600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cs-CZ" sz="1400" b="1">
                  <a:cs typeface="Arial" charset="0"/>
                </a:rPr>
                <a:t>operating system</a:t>
              </a:r>
            </a:p>
          </p:txBody>
        </p:sp>
        <p:cxnSp>
          <p:nvCxnSpPr>
            <p:cNvPr id="16394" name="Přímá spojovací čára 16"/>
            <p:cNvCxnSpPr>
              <a:cxnSpLocks noChangeShapeType="1"/>
            </p:cNvCxnSpPr>
            <p:nvPr/>
          </p:nvCxnSpPr>
          <p:spPr bwMode="auto">
            <a:xfrm>
              <a:off x="7858148" y="3469341"/>
              <a:ext cx="178595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395" name="Přímá spojovací čára 18"/>
            <p:cNvCxnSpPr>
              <a:cxnSpLocks noChangeShapeType="1"/>
            </p:cNvCxnSpPr>
            <p:nvPr/>
          </p:nvCxnSpPr>
          <p:spPr bwMode="auto">
            <a:xfrm>
              <a:off x="7858148" y="4103039"/>
              <a:ext cx="178595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396" name="Přímá spojovací čára 19"/>
            <p:cNvCxnSpPr>
              <a:cxnSpLocks noChangeShapeType="1"/>
            </p:cNvCxnSpPr>
            <p:nvPr/>
          </p:nvCxnSpPr>
          <p:spPr bwMode="auto">
            <a:xfrm>
              <a:off x="7858148" y="4763631"/>
              <a:ext cx="178595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397" name="Přímá spojovací čára 20"/>
            <p:cNvCxnSpPr>
              <a:cxnSpLocks noChangeShapeType="1"/>
            </p:cNvCxnSpPr>
            <p:nvPr/>
          </p:nvCxnSpPr>
          <p:spPr bwMode="auto">
            <a:xfrm>
              <a:off x="7858148" y="5406573"/>
              <a:ext cx="178595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398" name="Obdélník 21"/>
            <p:cNvSpPr>
              <a:spLocks noChangeArrowheads="1"/>
            </p:cNvSpPr>
            <p:nvPr/>
          </p:nvSpPr>
          <p:spPr bwMode="auto">
            <a:xfrm>
              <a:off x="7893867" y="3500438"/>
              <a:ext cx="1714512" cy="571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cs-CZ" sz="1400" b="1">
                  <a:cs typeface="Arial" charset="0"/>
                </a:rPr>
                <a:t>job 1</a:t>
              </a:r>
            </a:p>
          </p:txBody>
        </p:sp>
        <p:sp>
          <p:nvSpPr>
            <p:cNvPr id="16399" name="Obdélník 22"/>
            <p:cNvSpPr>
              <a:spLocks noChangeArrowheads="1"/>
            </p:cNvSpPr>
            <p:nvPr/>
          </p:nvSpPr>
          <p:spPr bwMode="auto">
            <a:xfrm>
              <a:off x="7893867" y="4156827"/>
              <a:ext cx="1714512" cy="571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cs-CZ" sz="1400" b="1">
                  <a:cs typeface="Arial" charset="0"/>
                </a:rPr>
                <a:t>job 2</a:t>
              </a:r>
            </a:p>
          </p:txBody>
        </p:sp>
        <p:sp>
          <p:nvSpPr>
            <p:cNvPr id="16400" name="Obdélník 23"/>
            <p:cNvSpPr>
              <a:spLocks noChangeArrowheads="1"/>
            </p:cNvSpPr>
            <p:nvPr/>
          </p:nvSpPr>
          <p:spPr bwMode="auto">
            <a:xfrm>
              <a:off x="7893867" y="4795566"/>
              <a:ext cx="1714512" cy="571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cs-CZ" sz="1400" b="1">
                  <a:cs typeface="Arial" charset="0"/>
                </a:rPr>
                <a:t>job 3</a:t>
              </a:r>
            </a:p>
          </p:txBody>
        </p:sp>
        <p:sp>
          <p:nvSpPr>
            <p:cNvPr id="16401" name="Obdélník 24"/>
            <p:cNvSpPr>
              <a:spLocks noChangeArrowheads="1"/>
            </p:cNvSpPr>
            <p:nvPr/>
          </p:nvSpPr>
          <p:spPr bwMode="auto">
            <a:xfrm>
              <a:off x="7893867" y="5429264"/>
              <a:ext cx="1714512" cy="571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cs-CZ" sz="1400" b="1">
                  <a:cs typeface="Arial" charset="0"/>
                </a:rPr>
                <a:t>job 4</a:t>
              </a:r>
            </a:p>
          </p:txBody>
        </p:sp>
        <p:sp>
          <p:nvSpPr>
            <p:cNvPr id="16402" name="Obdélník 25"/>
            <p:cNvSpPr>
              <a:spLocks noChangeArrowheads="1"/>
            </p:cNvSpPr>
            <p:nvPr/>
          </p:nvSpPr>
          <p:spPr bwMode="auto">
            <a:xfrm>
              <a:off x="7215206" y="2500306"/>
              <a:ext cx="571504" cy="571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r"/>
              <a:r>
                <a:rPr lang="cs-CZ" sz="1400" b="1">
                  <a:cs typeface="Arial" charset="0"/>
                </a:rPr>
                <a:t>0</a:t>
              </a:r>
            </a:p>
          </p:txBody>
        </p:sp>
        <p:sp>
          <p:nvSpPr>
            <p:cNvPr id="16403" name="Obdélník 26"/>
            <p:cNvSpPr>
              <a:spLocks noChangeArrowheads="1"/>
            </p:cNvSpPr>
            <p:nvPr/>
          </p:nvSpPr>
          <p:spPr bwMode="auto">
            <a:xfrm>
              <a:off x="7072330" y="5786454"/>
              <a:ext cx="714380" cy="571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r"/>
              <a:r>
                <a:rPr lang="cs-CZ" sz="1400" b="1">
                  <a:cs typeface="Arial" charset="0"/>
                </a:rPr>
                <a:t>512K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Time-sharing neboli multitasking</a:t>
            </a:r>
          </a:p>
          <a:p>
            <a:pPr marL="719138" lvl="1" eaLnBrk="1" hangingPunct="1"/>
            <a:r>
              <a:rPr lang="cs-CZ" smtClean="0"/>
              <a:t>Logické rozšíření multiprogramování, kdy úloha (dočasně) ztrácí CPU nejen požadavkem I/O operace, ale také vypršením časového limitu</a:t>
            </a:r>
          </a:p>
          <a:p>
            <a:pPr marL="719138" lvl="1" eaLnBrk="1" hangingPunct="1"/>
            <a:r>
              <a:rPr lang="cs-CZ" smtClean="0"/>
              <a:t>CPU je multiplexován, ve skutečnosti vždy běží jen jedna úloha, mezi těmito úlohami se však CPU přepíná, takže uživatelé získají dojem, že úlohy jsou zpracovávány paralelně</a:t>
            </a:r>
          </a:p>
          <a:p>
            <a:pPr marL="395288" eaLnBrk="1" hangingPunct="1"/>
            <a:endParaRPr lang="cs-CZ" smtClean="0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HISTORIE: MULTITASKING</a:t>
            </a:r>
            <a:endParaRPr lang="cs-CZ" dirty="0"/>
          </a:p>
        </p:txBody>
      </p:sp>
      <p:sp>
        <p:nvSpPr>
          <p:cNvPr id="1741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Multitaskingový systém umožňuje řadě uživatelů počítačový systém </a:t>
            </a:r>
            <a:r>
              <a:rPr lang="cs-CZ" sz="2600" i="1" smtClean="0"/>
              <a:t>sdílet</a:t>
            </a:r>
          </a:p>
          <a:p>
            <a:pPr marL="395288" eaLnBrk="1" hangingPunct="1">
              <a:lnSpc>
                <a:spcPct val="90000"/>
              </a:lnSpc>
              <a:spcBef>
                <a:spcPts val="1800"/>
              </a:spcBef>
            </a:pPr>
            <a:r>
              <a:rPr lang="cs-CZ" sz="2600" smtClean="0"/>
              <a:t>Uživatelé mají dojem, že počítačový systém je vyhrazen jen pro ně</a:t>
            </a:r>
          </a:p>
          <a:p>
            <a:pPr marL="395288" eaLnBrk="1" hangingPunct="1">
              <a:lnSpc>
                <a:spcPct val="90000"/>
              </a:lnSpc>
              <a:spcBef>
                <a:spcPts val="1800"/>
              </a:spcBef>
            </a:pPr>
            <a:r>
              <a:rPr lang="cs-CZ" sz="2600" smtClean="0"/>
              <a:t>Oproti pouhému multiprogramování snižuje dobu odezvy (response time) interaktivních procesů</a:t>
            </a:r>
          </a:p>
          <a:p>
            <a:pPr marL="395288" eaLnBrk="1" hangingPunct="1">
              <a:lnSpc>
                <a:spcPct val="90000"/>
              </a:lnSpc>
              <a:spcBef>
                <a:spcPts val="1800"/>
              </a:spcBef>
            </a:pPr>
            <a:r>
              <a:rPr lang="cs-CZ" sz="2600" smtClean="0"/>
              <a:t>Multitaskingové systémy jsou již značně komplexní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správa a ochrana paměti, virtuální paměť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synchronizace a komunikace procesů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CPU plánovací algoritmy, souborové systémy</a:t>
            </a:r>
          </a:p>
          <a:p>
            <a:pPr marL="395288" eaLnBrk="1" hangingPunct="1">
              <a:lnSpc>
                <a:spcPct val="90000"/>
              </a:lnSpc>
            </a:pPr>
            <a:endParaRPr lang="cs-CZ" sz="2600" smtClean="0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HISTORIE: MULTITASKING (2)</a:t>
            </a:r>
            <a:endParaRPr lang="cs-CZ" dirty="0"/>
          </a:p>
        </p:txBody>
      </p:sp>
      <p:sp>
        <p:nvSpPr>
          <p:cNvPr id="1843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36538"/>
            <a:ext cx="8507413" cy="993775"/>
          </a:xfrm>
        </p:spPr>
        <p:txBody>
          <a:bodyPr/>
          <a:lstStyle/>
          <a:p>
            <a:pPr>
              <a:defRPr/>
            </a:pPr>
            <a:r>
              <a:rPr lang="cs-CZ" sz="2700" dirty="0" smtClean="0"/>
              <a:t>ARCHITEKTURA POČÍTAČOVÉHO SYSTÉMU</a:t>
            </a:r>
            <a:endParaRPr lang="cs-CZ" sz="2700" dirty="0"/>
          </a:p>
        </p:txBody>
      </p:sp>
      <p:sp>
        <p:nvSpPr>
          <p:cNvPr id="1945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19460" name="Obdélník 4"/>
          <p:cNvSpPr>
            <a:spLocks noChangeArrowheads="1"/>
          </p:cNvSpPr>
          <p:nvPr/>
        </p:nvSpPr>
        <p:spPr bwMode="auto">
          <a:xfrm>
            <a:off x="566738" y="3890963"/>
            <a:ext cx="1428750" cy="5715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cs-CZ" sz="1600" b="1">
                <a:cs typeface="Arial" charset="0"/>
              </a:rPr>
              <a:t>CPU</a:t>
            </a:r>
          </a:p>
        </p:txBody>
      </p:sp>
      <p:sp>
        <p:nvSpPr>
          <p:cNvPr id="19461" name="Obdélník 5"/>
          <p:cNvSpPr>
            <a:spLocks noChangeArrowheads="1"/>
          </p:cNvSpPr>
          <p:nvPr/>
        </p:nvSpPr>
        <p:spPr bwMode="auto">
          <a:xfrm>
            <a:off x="2286000" y="3890963"/>
            <a:ext cx="1428750" cy="5715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cs-CZ" sz="1600" b="1">
                <a:cs typeface="Arial" charset="0"/>
              </a:rPr>
              <a:t>disk controller</a:t>
            </a:r>
          </a:p>
        </p:txBody>
      </p:sp>
      <p:sp>
        <p:nvSpPr>
          <p:cNvPr id="19462" name="Obdélník 6"/>
          <p:cNvSpPr>
            <a:spLocks noChangeArrowheads="1"/>
          </p:cNvSpPr>
          <p:nvPr/>
        </p:nvSpPr>
        <p:spPr bwMode="auto">
          <a:xfrm>
            <a:off x="3995738" y="3890963"/>
            <a:ext cx="2714625" cy="5715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cs-CZ" sz="1600" b="1">
                <a:cs typeface="Arial" charset="0"/>
              </a:rPr>
              <a:t>USB controller</a:t>
            </a:r>
          </a:p>
        </p:txBody>
      </p:sp>
      <p:sp>
        <p:nvSpPr>
          <p:cNvPr id="19463" name="Obdélník 7"/>
          <p:cNvSpPr>
            <a:spLocks noChangeArrowheads="1"/>
          </p:cNvSpPr>
          <p:nvPr/>
        </p:nvSpPr>
        <p:spPr bwMode="auto">
          <a:xfrm>
            <a:off x="6996113" y="3890963"/>
            <a:ext cx="1428750" cy="5715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cs-CZ" sz="1600" b="1">
                <a:cs typeface="Arial" charset="0"/>
              </a:rPr>
              <a:t>graphics</a:t>
            </a:r>
          </a:p>
          <a:p>
            <a:pPr algn="ctr"/>
            <a:r>
              <a:rPr lang="cs-CZ" sz="1600" b="1">
                <a:cs typeface="Arial" charset="0"/>
              </a:rPr>
              <a:t>adapter</a:t>
            </a:r>
          </a:p>
        </p:txBody>
      </p:sp>
      <p:sp>
        <p:nvSpPr>
          <p:cNvPr id="19464" name="Obdélník 8"/>
          <p:cNvSpPr>
            <a:spLocks noChangeArrowheads="1"/>
          </p:cNvSpPr>
          <p:nvPr/>
        </p:nvSpPr>
        <p:spPr bwMode="auto">
          <a:xfrm>
            <a:off x="3143250" y="5429250"/>
            <a:ext cx="1428750" cy="57150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cs-CZ" sz="1600" b="1">
                <a:cs typeface="Arial" charset="0"/>
              </a:rPr>
              <a:t>memory</a:t>
            </a:r>
          </a:p>
        </p:txBody>
      </p:sp>
      <p:pic>
        <p:nvPicPr>
          <p:cNvPr id="19465" name="Obrázek 10" descr="keyboar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150" y="1892300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6" name="Obrázek 11" descr="mous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613" y="2035175"/>
            <a:ext cx="7429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7" name="Obrázek 12" descr="printer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3588" y="1892300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8" name="Obrázek 13" descr="scree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6138" y="1892300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469" name="Skupina 15"/>
          <p:cNvGrpSpPr>
            <a:grpSpLocks/>
          </p:cNvGrpSpPr>
          <p:nvPr/>
        </p:nvGrpSpPr>
        <p:grpSpPr bwMode="auto">
          <a:xfrm>
            <a:off x="2371725" y="2071688"/>
            <a:ext cx="1252538" cy="671512"/>
            <a:chOff x="2000232" y="2000240"/>
            <a:chExt cx="1919222" cy="1028628"/>
          </a:xfrm>
        </p:grpSpPr>
        <p:pic>
          <p:nvPicPr>
            <p:cNvPr id="19486" name="Obrázek 9" descr="disc.pn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0232" y="2000240"/>
              <a:ext cx="1028628" cy="1028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87" name="Obrázek 14" descr="disc.pn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0826" y="2000240"/>
              <a:ext cx="1028628" cy="1028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70" name="TextovéPole 14"/>
          <p:cNvSpPr txBox="1">
            <a:spLocks noChangeArrowheads="1"/>
          </p:cNvSpPr>
          <p:nvPr/>
        </p:nvSpPr>
        <p:spPr bwMode="auto">
          <a:xfrm>
            <a:off x="2328863" y="1500188"/>
            <a:ext cx="13573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disks</a:t>
            </a:r>
          </a:p>
        </p:txBody>
      </p:sp>
      <p:sp>
        <p:nvSpPr>
          <p:cNvPr id="19471" name="TextovéPole 14"/>
          <p:cNvSpPr txBox="1">
            <a:spLocks noChangeArrowheads="1"/>
          </p:cNvSpPr>
          <p:nvPr/>
        </p:nvSpPr>
        <p:spPr bwMode="auto">
          <a:xfrm>
            <a:off x="3457575" y="1500188"/>
            <a:ext cx="1357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mouse</a:t>
            </a:r>
          </a:p>
        </p:txBody>
      </p:sp>
      <p:sp>
        <p:nvSpPr>
          <p:cNvPr id="19472" name="TextovéPole 14"/>
          <p:cNvSpPr txBox="1">
            <a:spLocks noChangeArrowheads="1"/>
          </p:cNvSpPr>
          <p:nvPr/>
        </p:nvSpPr>
        <p:spPr bwMode="auto">
          <a:xfrm>
            <a:off x="4471988" y="1500188"/>
            <a:ext cx="13573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keyboard</a:t>
            </a:r>
          </a:p>
        </p:txBody>
      </p:sp>
      <p:sp>
        <p:nvSpPr>
          <p:cNvPr id="19473" name="TextovéPole 14"/>
          <p:cNvSpPr txBox="1">
            <a:spLocks noChangeArrowheads="1"/>
          </p:cNvSpPr>
          <p:nvPr/>
        </p:nvSpPr>
        <p:spPr bwMode="auto">
          <a:xfrm>
            <a:off x="5691188" y="1500188"/>
            <a:ext cx="13573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printer</a:t>
            </a:r>
          </a:p>
        </p:txBody>
      </p:sp>
      <p:sp>
        <p:nvSpPr>
          <p:cNvPr id="19474" name="TextovéPole 14"/>
          <p:cNvSpPr txBox="1">
            <a:spLocks noChangeArrowheads="1"/>
          </p:cNvSpPr>
          <p:nvPr/>
        </p:nvSpPr>
        <p:spPr bwMode="auto">
          <a:xfrm>
            <a:off x="7034213" y="1500188"/>
            <a:ext cx="13573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monitor</a:t>
            </a:r>
          </a:p>
        </p:txBody>
      </p:sp>
      <p:cxnSp>
        <p:nvCxnSpPr>
          <p:cNvPr id="19475" name="Přímá spojovací čára 22"/>
          <p:cNvCxnSpPr>
            <a:cxnSpLocks noChangeShapeType="1"/>
            <a:stCxn id="19461" idx="0"/>
          </p:cNvCxnSpPr>
          <p:nvPr/>
        </p:nvCxnSpPr>
        <p:spPr bwMode="auto">
          <a:xfrm rot="5400000" flipH="1" flipV="1">
            <a:off x="2519362" y="3409951"/>
            <a:ext cx="962025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6" name="Přímá spojovací čára 26"/>
          <p:cNvCxnSpPr>
            <a:cxnSpLocks noChangeShapeType="1"/>
            <a:stCxn id="19463" idx="0"/>
          </p:cNvCxnSpPr>
          <p:nvPr/>
        </p:nvCxnSpPr>
        <p:spPr bwMode="auto">
          <a:xfrm rot="5400000" flipH="1" flipV="1">
            <a:off x="7225506" y="3405982"/>
            <a:ext cx="969963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7" name="Přímá spojovací čára 28"/>
          <p:cNvCxnSpPr>
            <a:cxnSpLocks noChangeShapeType="1"/>
            <a:stCxn id="19464" idx="0"/>
          </p:cNvCxnSpPr>
          <p:nvPr/>
        </p:nvCxnSpPr>
        <p:spPr bwMode="auto">
          <a:xfrm rot="5400000" flipH="1" flipV="1">
            <a:off x="3606800" y="5180013"/>
            <a:ext cx="500063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8" name="Přímá spojovací čára 33"/>
          <p:cNvCxnSpPr>
            <a:cxnSpLocks noChangeShapeType="1"/>
          </p:cNvCxnSpPr>
          <p:nvPr/>
        </p:nvCxnSpPr>
        <p:spPr bwMode="auto">
          <a:xfrm rot="5400000" flipH="1" flipV="1">
            <a:off x="1051718" y="4710907"/>
            <a:ext cx="468313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9" name="Přímá spojovací čára 34"/>
          <p:cNvCxnSpPr>
            <a:cxnSpLocks noChangeShapeType="1"/>
          </p:cNvCxnSpPr>
          <p:nvPr/>
        </p:nvCxnSpPr>
        <p:spPr bwMode="auto">
          <a:xfrm rot="5400000" flipH="1" flipV="1">
            <a:off x="2766219" y="4696619"/>
            <a:ext cx="468312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80" name="Přímá spojovací čára 35"/>
          <p:cNvCxnSpPr>
            <a:cxnSpLocks noChangeShapeType="1"/>
          </p:cNvCxnSpPr>
          <p:nvPr/>
        </p:nvCxnSpPr>
        <p:spPr bwMode="auto">
          <a:xfrm rot="5400000" flipH="1" flipV="1">
            <a:off x="5123656" y="4691857"/>
            <a:ext cx="468313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81" name="Přímá spojovací čára 36"/>
          <p:cNvCxnSpPr>
            <a:cxnSpLocks noChangeShapeType="1"/>
          </p:cNvCxnSpPr>
          <p:nvPr/>
        </p:nvCxnSpPr>
        <p:spPr bwMode="auto">
          <a:xfrm rot="5400000" flipH="1" flipV="1">
            <a:off x="7481094" y="4706144"/>
            <a:ext cx="468312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82" name="Přímá spojovací čára 38"/>
          <p:cNvCxnSpPr>
            <a:cxnSpLocks noChangeShapeType="1"/>
          </p:cNvCxnSpPr>
          <p:nvPr/>
        </p:nvCxnSpPr>
        <p:spPr bwMode="auto">
          <a:xfrm>
            <a:off x="1285875" y="4929188"/>
            <a:ext cx="6429375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83" name="Přímá spojovací čára 40"/>
          <p:cNvCxnSpPr>
            <a:cxnSpLocks noChangeShapeType="1"/>
          </p:cNvCxnSpPr>
          <p:nvPr/>
        </p:nvCxnSpPr>
        <p:spPr bwMode="auto">
          <a:xfrm rot="16200000" flipV="1">
            <a:off x="4143376" y="3109912"/>
            <a:ext cx="857250" cy="71437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84" name="Přímá spojovací čára 42"/>
          <p:cNvCxnSpPr>
            <a:cxnSpLocks noChangeShapeType="1"/>
          </p:cNvCxnSpPr>
          <p:nvPr/>
        </p:nvCxnSpPr>
        <p:spPr bwMode="auto">
          <a:xfrm rot="5400000" flipH="1" flipV="1">
            <a:off x="5643563" y="3181350"/>
            <a:ext cx="857250" cy="5715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85" name="Přímá spojovací čára 43"/>
          <p:cNvCxnSpPr>
            <a:cxnSpLocks noChangeShapeType="1"/>
          </p:cNvCxnSpPr>
          <p:nvPr/>
        </p:nvCxnSpPr>
        <p:spPr bwMode="auto">
          <a:xfrm rot="5400000" flipH="1" flipV="1">
            <a:off x="4853782" y="3413919"/>
            <a:ext cx="969962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mtClean="0"/>
              <a:t>I/O zařízení typicky mají vlastní vyrovnávací paměť (buffer)</a:t>
            </a:r>
          </a:p>
          <a:p>
            <a:pPr marL="395288" eaLnBrk="1" hangingPunct="1">
              <a:lnSpc>
                <a:spcPct val="90000"/>
              </a:lnSpc>
              <a:spcBef>
                <a:spcPts val="1800"/>
              </a:spcBef>
            </a:pPr>
            <a:r>
              <a:rPr lang="cs-CZ" smtClean="0"/>
              <a:t>CPU a I/O zařízení mohou pracovat paralelně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např. řadič disku může ukládat data na disk a CPU může něco počítat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pokud CPU a I/O zařízení pracují paralelně, měli by se nějak synchronizovat 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mtClean="0"/>
              <a:t>neustálé zjišťování stavu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mtClean="0"/>
              <a:t>interrupt</a:t>
            </a:r>
          </a:p>
          <a:p>
            <a:pPr marL="395288" eaLnBrk="1" hangingPunct="1">
              <a:lnSpc>
                <a:spcPct val="90000"/>
              </a:lnSpc>
            </a:pPr>
            <a:endParaRPr lang="cs-CZ" smtClean="0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5588"/>
            <a:ext cx="8507413" cy="993775"/>
          </a:xfrm>
        </p:spPr>
        <p:txBody>
          <a:bodyPr/>
          <a:lstStyle/>
          <a:p>
            <a:pPr eaLnBrk="1" hangingPunct="1">
              <a:defRPr/>
            </a:pPr>
            <a:r>
              <a:rPr lang="cs-CZ" sz="2700" dirty="0" smtClean="0"/>
              <a:t>ZÁKLADNÍ VLASTNOSTI POČÍTAČOVÉHO SYSTÉMU</a:t>
            </a:r>
            <a:endParaRPr lang="cs-CZ" sz="2700" dirty="0"/>
          </a:p>
        </p:txBody>
      </p:sp>
      <p:sp>
        <p:nvSpPr>
          <p:cNvPr id="2048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-pb153-operacni-systemy">
  <a:themeElements>
    <a:clrScheme name="PB153-operacni-systemy-a-jejich-rozhrani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70C0"/>
      </a:hlink>
      <a:folHlink>
        <a:srgbClr val="71BEC4"/>
      </a:folHlink>
    </a:clrScheme>
    <a:fontScheme name="2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3765</TotalTime>
  <Words>1685</Words>
  <Application>Microsoft Office PowerPoint</Application>
  <PresentationFormat>Předvádění na obrazovce (4:3)</PresentationFormat>
  <Paragraphs>357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Wingdings</vt:lpstr>
      <vt:lpstr>Arial Narrow</vt:lpstr>
      <vt:lpstr>Tahoma</vt:lpstr>
      <vt:lpstr>motiv-pb153-operacni-systemy</vt:lpstr>
      <vt:lpstr>PB153  OPERAČNÍ SYSTÉMY A JEJICH ROZHRANÍ</vt:lpstr>
      <vt:lpstr>HISTORIE: DÁVKOVÉ SYSTÉMY</vt:lpstr>
      <vt:lpstr>HISTORIE: DÁVKOVÉ SYSTÉMY (2)</vt:lpstr>
      <vt:lpstr>HISTORIE: MULTIPROGRAMOVÁNÍ</vt:lpstr>
      <vt:lpstr>HISTORIE: OBSAZENÍ PAMĚTI</vt:lpstr>
      <vt:lpstr>HISTORIE: MULTITASKING</vt:lpstr>
      <vt:lpstr>HISTORIE: MULTITASKING (2)</vt:lpstr>
      <vt:lpstr>ARCHITEKTURA POČÍTAČOVÉHO SYSTÉMU</vt:lpstr>
      <vt:lpstr>ZÁKLADNÍ VLASTNOSTI POČÍTAČOVÉHO SYSTÉMU</vt:lpstr>
      <vt:lpstr>PROCESOR BEZ PŘERUŠENÍ</vt:lpstr>
      <vt:lpstr>PROCESOR S PŘERUŠENÍM</vt:lpstr>
      <vt:lpstr>PŘERUŠENÍ (2)</vt:lpstr>
      <vt:lpstr>PŘERUŠENÍ (3)</vt:lpstr>
      <vt:lpstr>PŘERUŠENÍ (4)</vt:lpstr>
      <vt:lpstr>PŘÍKLAD: TABULKA PŘERUŠENÍ INTEL8086&amp;MS-DOS</vt:lpstr>
      <vt:lpstr>I/O: DVA PŘÍSTUPY</vt:lpstr>
      <vt:lpstr>SYNCHRONNÍ VS. ASYNCHRONNÍ I/O</vt:lpstr>
      <vt:lpstr>DMA, Direct Memory Access</vt:lpstr>
      <vt:lpstr>MODERNÍ POČÍTAČOVÝ SYSTÉM</vt:lpstr>
      <vt:lpstr>STRUKTURA PAMĚTI – PRIMÁRNÍ PAMĚŤ</vt:lpstr>
      <vt:lpstr>STRUKTURA PAMĚTI – SEKUNDÁRNÍ PAMĚŤ</vt:lpstr>
      <vt:lpstr>HIERARCHIE PAMĚTI</vt:lpstr>
      <vt:lpstr>KEŠOVÁNÍ, CACHE, MEZIPAMĚŤ</vt:lpstr>
      <vt:lpstr>OCHRANNÉ FUNKCE HW</vt:lpstr>
      <vt:lpstr>REŽIMY PROCESORU</vt:lpstr>
      <vt:lpstr>OCHRANA PAMĚTI</vt:lpstr>
      <vt:lpstr>BÁZE + LIMIT</vt:lpstr>
      <vt:lpstr>OCHRANA CPU</vt:lpstr>
      <vt:lpstr>ČASOVAČE V PC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PB153 Operační systémy a jejich rozhraní</dc:title>
  <dc:creator>Zdeněk Říha</dc:creator>
  <cp:lastModifiedBy>Adam Muras</cp:lastModifiedBy>
  <cp:revision>183</cp:revision>
  <dcterms:created xsi:type="dcterms:W3CDTF">2004-02-26T14:39:38Z</dcterms:created>
  <dcterms:modified xsi:type="dcterms:W3CDTF">2013-04-25T10:49:30Z</dcterms:modified>
</cp:coreProperties>
</file>