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8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88" r:id="rId18"/>
    <p:sldId id="272" r:id="rId19"/>
    <p:sldId id="296" r:id="rId20"/>
    <p:sldId id="297" r:id="rId21"/>
    <p:sldId id="298" r:id="rId22"/>
    <p:sldId id="299" r:id="rId23"/>
    <p:sldId id="301" r:id="rId24"/>
    <p:sldId id="287" r:id="rId25"/>
    <p:sldId id="273" r:id="rId26"/>
    <p:sldId id="290" r:id="rId27"/>
    <p:sldId id="302" r:id="rId28"/>
    <p:sldId id="291" r:id="rId29"/>
    <p:sldId id="293" r:id="rId30"/>
    <p:sldId id="292" r:id="rId31"/>
    <p:sldId id="278" r:id="rId32"/>
    <p:sldId id="276" r:id="rId33"/>
    <p:sldId id="277" r:id="rId34"/>
    <p:sldId id="279" r:id="rId35"/>
    <p:sldId id="280" r:id="rId36"/>
    <p:sldId id="289" r:id="rId37"/>
    <p:sldId id="285" r:id="rId38"/>
    <p:sldId id="294" r:id="rId39"/>
    <p:sldId id="281" r:id="rId40"/>
    <p:sldId id="282" r:id="rId41"/>
    <p:sldId id="283" r:id="rId42"/>
    <p:sldId id="284" r:id="rId43"/>
    <p:sldId id="300" r:id="rId4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000"/>
    <a:srgbClr val="33CCFF"/>
    <a:srgbClr val="0066FF"/>
    <a:srgbClr val="0000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00" autoAdjust="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A61CC50-ACAB-45F9-9DD8-19F603B53F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793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5DA7F7A-81AE-4FC1-B036-4E1A0E1DDD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270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3929063"/>
            <a:ext cx="8715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7338" y="3929063"/>
            <a:ext cx="8715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51100" y="3929063"/>
            <a:ext cx="8699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308850" y="6462713"/>
            <a:ext cx="1835150" cy="395287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cs typeface="+mn-cs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462713"/>
            <a:ext cx="9144000" cy="39528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400" dirty="0">
              <a:cs typeface="+mn-cs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6419850"/>
            <a:ext cx="9144000" cy="46038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21431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2243153"/>
          </a:xfrm>
        </p:spPr>
        <p:txBody>
          <a:bodyPr/>
          <a:lstStyle>
            <a:lvl1pPr>
              <a:lnSpc>
                <a:spcPts val="6000"/>
              </a:lnSpc>
              <a:defRPr sz="6000" spc="-3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28992" y="4071942"/>
            <a:ext cx="5000660" cy="1566858"/>
          </a:xfrm>
        </p:spPr>
        <p:txBody>
          <a:bodyPr/>
          <a:lstStyle>
            <a:lvl1pPr marL="0" indent="0" algn="l">
              <a:buNone/>
              <a:defRPr b="1" spc="-15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 bwMode="black">
          <a:xfrm>
            <a:off x="131763" y="428625"/>
            <a:ext cx="8858250" cy="642938"/>
          </a:xfrm>
          <a:prstGeom prst="roundRect">
            <a:avLst>
              <a:gd name="adj" fmla="val 3521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latin typeface="Arial Narrow" pitchFamily="34" charset="0"/>
              </a:rPr>
              <a:t>        </a:t>
            </a:r>
          </a:p>
        </p:txBody>
      </p:sp>
      <p:sp>
        <p:nvSpPr>
          <p:cNvPr id="5" name="Rovnoramenný trojúhelník 4"/>
          <p:cNvSpPr/>
          <p:nvPr/>
        </p:nvSpPr>
        <p:spPr bwMode="black">
          <a:xfrm rot="10800000">
            <a:off x="1571625" y="1047750"/>
            <a:ext cx="241300" cy="142875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96000">
              <a:defRPr/>
            </a:lvl1pPr>
            <a:lvl2pPr marL="720000">
              <a:defRPr/>
            </a:lvl2pPr>
            <a:lvl3pPr marL="1080000">
              <a:defRPr/>
            </a:lvl3pPr>
            <a:lvl4pPr marL="1620000">
              <a:defRPr/>
            </a:lvl4pPr>
            <a:lvl5pPr marL="1980000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cs-CZ" smtClean="0"/>
              <a:t>Klepnutím lze upravit styl předlohy nadpisů.</a:t>
            </a:r>
            <a:endParaRPr lang="cs-CZ" dirty="0" smtClean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 bwMode="black">
          <a:xfrm>
            <a:off x="131763" y="428625"/>
            <a:ext cx="8858250" cy="642938"/>
          </a:xfrm>
          <a:prstGeom prst="roundRect">
            <a:avLst>
              <a:gd name="adj" fmla="val 3521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latin typeface="Arial Narrow" pitchFamily="34" charset="0"/>
              </a:rPr>
              <a:t>        </a:t>
            </a:r>
          </a:p>
        </p:txBody>
      </p:sp>
      <p:sp>
        <p:nvSpPr>
          <p:cNvPr id="6" name="Rovnoramenný trojúhelník 5"/>
          <p:cNvSpPr/>
          <p:nvPr/>
        </p:nvSpPr>
        <p:spPr bwMode="black">
          <a:xfrm rot="10800000">
            <a:off x="1571625" y="1047750"/>
            <a:ext cx="241300" cy="142875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4135437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6150" y="1412875"/>
            <a:ext cx="4137025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cs-CZ" smtClean="0"/>
              <a:t>Klepnutím lze upravit styl předlohy nadpisů.</a:t>
            </a:r>
            <a:endParaRPr lang="cs-CZ" dirty="0" smtClean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 bwMode="black">
          <a:xfrm>
            <a:off x="131763" y="428625"/>
            <a:ext cx="8858250" cy="642938"/>
          </a:xfrm>
          <a:prstGeom prst="roundRect">
            <a:avLst>
              <a:gd name="adj" fmla="val 3521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latin typeface="Arial Narrow" pitchFamily="34" charset="0"/>
              </a:rPr>
              <a:t>        </a:t>
            </a:r>
          </a:p>
        </p:txBody>
      </p:sp>
      <p:sp>
        <p:nvSpPr>
          <p:cNvPr id="8" name="Rovnoramenný trojúhelník 7"/>
          <p:cNvSpPr/>
          <p:nvPr/>
        </p:nvSpPr>
        <p:spPr bwMode="black">
          <a:xfrm rot="10800000">
            <a:off x="1571625" y="1047750"/>
            <a:ext cx="241300" cy="142875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cs-CZ" smtClean="0"/>
              <a:t>Klepnutím lze upravit styl předlohy nadpisů.</a:t>
            </a:r>
            <a:endParaRPr lang="cs-CZ" dirty="0" smtClean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 bwMode="black">
          <a:xfrm>
            <a:off x="131763" y="428625"/>
            <a:ext cx="8858250" cy="642938"/>
          </a:xfrm>
          <a:prstGeom prst="roundRect">
            <a:avLst>
              <a:gd name="adj" fmla="val 3521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latin typeface="Arial Narrow" pitchFamily="34" charset="0"/>
              </a:rPr>
              <a:t>        </a:t>
            </a:r>
          </a:p>
        </p:txBody>
      </p:sp>
      <p:sp>
        <p:nvSpPr>
          <p:cNvPr id="4" name="Rovnoramenný trojúhelník 3"/>
          <p:cNvSpPr/>
          <p:nvPr/>
        </p:nvSpPr>
        <p:spPr bwMode="black">
          <a:xfrm rot="10800000">
            <a:off x="1571625" y="1047750"/>
            <a:ext cx="241300" cy="142875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cs-CZ" smtClean="0"/>
              <a:t>Klepnutím lze upravit styl předlohy nadpisů.</a:t>
            </a:r>
            <a:endParaRPr lang="cs-CZ" dirty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spc="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4975" y="1357313"/>
            <a:ext cx="8137525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cs-CZ" sz="2400">
                <a:solidFill>
                  <a:schemeClr val="tx2"/>
                </a:solidFill>
                <a:cs typeface="Tahoma" pitchFamily="34" charset="0"/>
              </a:rPr>
              <a:t>Výukovou pomůcku zpracovalo </a:t>
            </a:r>
            <a:br>
              <a:rPr lang="cs-CZ" sz="2400">
                <a:solidFill>
                  <a:schemeClr val="tx2"/>
                </a:solidFill>
                <a:cs typeface="Tahoma" pitchFamily="34" charset="0"/>
              </a:rPr>
            </a:br>
            <a:r>
              <a:rPr lang="cs-CZ" sz="2400" b="1">
                <a:solidFill>
                  <a:schemeClr val="tx2"/>
                </a:solidFill>
                <a:cs typeface="Tahoma" pitchFamily="34" charset="0"/>
              </a:rPr>
              <a:t>Servisní středisko pro e-learning na MU</a:t>
            </a:r>
          </a:p>
          <a:p>
            <a:pPr algn="ctr">
              <a:lnSpc>
                <a:spcPct val="150000"/>
              </a:lnSpc>
              <a:defRPr/>
            </a:pPr>
            <a:r>
              <a:rPr lang="cs-CZ" sz="2400" u="sng">
                <a:solidFill>
                  <a:srgbClr val="FFFFFF"/>
                </a:solidFill>
                <a:cs typeface="Tahoma" pitchFamily="34" charset="0"/>
              </a:rPr>
              <a:t>http://is.muni.cz/stech/</a:t>
            </a:r>
          </a:p>
        </p:txBody>
      </p:sp>
      <p:sp>
        <p:nvSpPr>
          <p:cNvPr id="3" name="AutoShape 2" descr="https://is.muni.cz/auth/do/rect/el/opvk22_0041/logolinky/logolink_6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cs-CZ">
              <a:cs typeface="+mn-cs"/>
            </a:endParaRPr>
          </a:p>
        </p:txBody>
      </p:sp>
      <p:sp>
        <p:nvSpPr>
          <p:cNvPr id="4" name="AutoShape 4" descr="https://is.muni.cz/auth/do/rect/el/opvk22_0041/logolinky/logolink_6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cs-CZ"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0988" y="3643313"/>
            <a:ext cx="5905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12875"/>
            <a:ext cx="842486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21431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cs typeface="+mn-cs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6462713"/>
            <a:ext cx="9144000" cy="39528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400" dirty="0">
              <a:cs typeface="+mn-cs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7308850" y="6462713"/>
            <a:ext cx="1835150" cy="395287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cs typeface="+mn-cs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451725" y="6572250"/>
            <a:ext cx="16557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A01E0E71-5BAF-40CC-AD21-93300BD474BD}" type="slidenum">
              <a:rPr lang="en-US" sz="1200" b="1">
                <a:solidFill>
                  <a:schemeClr val="bg1"/>
                </a:solidFill>
                <a:cs typeface="+mn-cs"/>
              </a:rPr>
              <a:pPr algn="ctr">
                <a:spcBef>
                  <a:spcPct val="50000"/>
                </a:spcBef>
                <a:defRPr/>
              </a:pPr>
              <a:t>‹#›</a:t>
            </a:fld>
            <a:r>
              <a:rPr lang="cs-CZ" sz="1200" b="1" dirty="0">
                <a:solidFill>
                  <a:schemeClr val="bg1"/>
                </a:solidFill>
                <a:cs typeface="+mn-cs"/>
              </a:rPr>
              <a:t>/43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dirty="0" smtClean="0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497638"/>
            <a:ext cx="71294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spc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6419850"/>
            <a:ext cx="9144000" cy="46038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2" r:id="rId3"/>
    <p:sldLayoutId id="2147483685" r:id="rId4"/>
    <p:sldLayoutId id="2147483686" r:id="rId5"/>
    <p:sldLayoutId id="2147483687" r:id="rId6"/>
    <p:sldLayoutId id="2147483681" r:id="rId7"/>
    <p:sldLayoutId id="2147483680" r:id="rId8"/>
    <p:sldLayoutId id="2147483688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 spc="-150">
          <a:solidFill>
            <a:srgbClr val="0D0D2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D0D28"/>
          </a:solidFill>
          <a:latin typeface="Arial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D0D28"/>
          </a:solidFill>
          <a:latin typeface="Arial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D0D28"/>
          </a:solidFill>
          <a:latin typeface="Arial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D0D28"/>
          </a:solidFill>
          <a:latin typeface="Arial" charset="0"/>
        </a:defRPr>
      </a:lvl5pPr>
      <a:lvl6pPr marL="4572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6pPr>
      <a:lvl7pPr marL="9144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7pPr>
      <a:lvl8pPr marL="13716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8pPr>
      <a:lvl9pPr marL="18288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9pPr>
    </p:titleStyle>
    <p:bodyStyle>
      <a:lvl1pPr marL="395288" indent="-395288" algn="l" rtl="0" eaLnBrk="0" fontAlgn="base" hangingPunct="0">
        <a:spcBef>
          <a:spcPts val="1800"/>
        </a:spcBef>
        <a:spcAft>
          <a:spcPct val="0"/>
        </a:spcAft>
        <a:buClr>
          <a:srgbClr val="333399"/>
        </a:buClr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spcBef>
          <a:spcPts val="600"/>
        </a:spcBef>
        <a:spcAft>
          <a:spcPct val="0"/>
        </a:spcAft>
        <a:buClr>
          <a:srgbClr val="3366FF"/>
        </a:buClr>
        <a:buFont typeface="Arial" charset="0"/>
        <a:buChar char="●"/>
        <a:defRPr sz="2400">
          <a:solidFill>
            <a:schemeClr val="tx1"/>
          </a:solidFill>
          <a:latin typeface="+mn-lt"/>
        </a:defRPr>
      </a:lvl2pPr>
      <a:lvl3pPr marL="1079500" indent="-287338" algn="l" rtl="0" eaLnBrk="0" fontAlgn="base" hangingPunct="0">
        <a:spcBef>
          <a:spcPts val="600"/>
        </a:spcBef>
        <a:spcAft>
          <a:spcPct val="0"/>
        </a:spcAft>
        <a:buClr>
          <a:srgbClr val="33CCFF"/>
        </a:buClr>
        <a:buFont typeface="Arial" charset="0"/>
        <a:buChar char="●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●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4071938"/>
            <a:ext cx="5000625" cy="1566862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Struktura a rozhraní OS</a:t>
            </a:r>
          </a:p>
        </p:txBody>
      </p:sp>
      <p:sp>
        <p:nvSpPr>
          <p:cNvPr id="6" name="Nadpis 4"/>
          <p:cNvSpPr>
            <a:spLocks noGrp="1"/>
          </p:cNvSpPr>
          <p:nvPr>
            <p:ph type="ctrTitle"/>
          </p:nvPr>
        </p:nvSpPr>
        <p:spPr>
          <a:xfrm>
            <a:off x="685800" y="1357313"/>
            <a:ext cx="7772400" cy="22431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PB153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en-US" dirty="0" smtClean="0"/>
              <a:t>OPERA</a:t>
            </a:r>
            <a:r>
              <a:rPr lang="cs-CZ" dirty="0" smtClean="0"/>
              <a:t>ČNÍ SYSTÉMY A JEJICH ROZHRANÍ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065963" y="4621213"/>
            <a:ext cx="1819275" cy="1939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cs-CZ" sz="12000" b="1" spc="-300" dirty="0">
                <a:solidFill>
                  <a:srgbClr val="33CCFF"/>
                </a:solidFill>
              </a:rPr>
              <a:t>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mtClean="0"/>
              <a:t>Snaha o skrytí specifik jednotlivých I/O zařízení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co nejjednotnější přístup k jednotlivých I/O zařízením 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mnoho OS zpřístupňuje I/O zařízení přes speciální  soubory</a:t>
            </a:r>
          </a:p>
          <a:p>
            <a:pPr marL="1079500" lvl="2" eaLnBrk="1" hangingPunct="1">
              <a:lnSpc>
                <a:spcPct val="90000"/>
              </a:lnSpc>
            </a:pPr>
            <a:r>
              <a:rPr lang="cs-CZ" smtClean="0"/>
              <a:t>/dev/sda, </a:t>
            </a:r>
            <a:r>
              <a:rPr lang="en-US" smtClean="0"/>
              <a:t>/</a:t>
            </a:r>
            <a:r>
              <a:rPr lang="cs-CZ" smtClean="0"/>
              <a:t>dev</a:t>
            </a:r>
            <a:r>
              <a:rPr lang="en-US" smtClean="0"/>
              <a:t>/lp0</a:t>
            </a:r>
            <a:r>
              <a:rPr lang="cs-CZ" smtClean="0"/>
              <a:t> v UNIXu</a:t>
            </a:r>
          </a:p>
          <a:p>
            <a:pPr marL="1079500" lvl="2" eaLnBrk="1" hangingPunct="1">
              <a:lnSpc>
                <a:spcPct val="90000"/>
              </a:lnSpc>
            </a:pPr>
            <a:r>
              <a:rPr lang="cs-CZ" smtClean="0"/>
              <a:t>\\.\PHYSICALDRIVE2, CONIN$ ve Win32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mtClean="0"/>
              <a:t>Ovladače jednotlivých HW komponent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mtClean="0"/>
              <a:t>Řízení bufferů, kešování, spooling</a:t>
            </a: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SPRÁVA I/O ZAŘÍZENÍ</a:t>
            </a:r>
            <a:endParaRPr lang="cs-CZ" dirty="0"/>
          </a:p>
        </p:txBody>
      </p:sp>
      <p:sp>
        <p:nvSpPr>
          <p:cNvPr id="17412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Typické sekundární paměti jsou disky</a:t>
            </a:r>
          </a:p>
          <a:p>
            <a:pPr marL="395288" eaLnBrk="1" hangingPunct="1"/>
            <a:r>
              <a:rPr lang="cs-CZ" smtClean="0"/>
              <a:t>Správa sekundárních pamětí obvykle formou souborů – souborového systému</a:t>
            </a:r>
          </a:p>
          <a:p>
            <a:pPr marL="395288" eaLnBrk="1" hangingPunct="1"/>
            <a:r>
              <a:rPr lang="cs-CZ" smtClean="0"/>
              <a:t>Typické aktivity OS</a:t>
            </a:r>
          </a:p>
          <a:p>
            <a:pPr marL="719138" lvl="1" eaLnBrk="1" hangingPunct="1"/>
            <a:r>
              <a:rPr lang="cs-CZ" smtClean="0"/>
              <a:t>správa volného místa</a:t>
            </a:r>
          </a:p>
          <a:p>
            <a:pPr marL="719138" lvl="1" eaLnBrk="1" hangingPunct="1"/>
            <a:r>
              <a:rPr lang="cs-CZ" smtClean="0"/>
              <a:t>přidělování místa</a:t>
            </a:r>
          </a:p>
          <a:p>
            <a:pPr marL="719138" lvl="1" eaLnBrk="1" hangingPunct="1"/>
            <a:r>
              <a:rPr lang="cs-CZ" smtClean="0"/>
              <a:t>plánování činnosti disku (které požadavky kdy vyřídit)</a:t>
            </a: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SPRÁVA SEKUNDÁRNÍ PAMĚTI</a:t>
            </a:r>
            <a:endParaRPr lang="cs-CZ" dirty="0"/>
          </a:p>
        </p:txBody>
      </p:sp>
      <p:sp>
        <p:nvSpPr>
          <p:cNvPr id="1843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Komunikace je řízena protokolem</a:t>
            </a:r>
          </a:p>
          <a:p>
            <a:pPr marL="719138" lvl="1" eaLnBrk="1" hangingPunct="1"/>
            <a:r>
              <a:rPr lang="cs-CZ" smtClean="0"/>
              <a:t>protokol je několikastranný algoritmus pro dosažení určitého cíle</a:t>
            </a:r>
          </a:p>
          <a:p>
            <a:pPr marL="395288" eaLnBrk="1" hangingPunct="1"/>
            <a:r>
              <a:rPr lang="cs-CZ" smtClean="0"/>
              <a:t>Snaha o transparentnost</a:t>
            </a:r>
          </a:p>
          <a:p>
            <a:pPr marL="719138" lvl="1" eaLnBrk="1" hangingPunct="1"/>
            <a:r>
              <a:rPr lang="cs-CZ" smtClean="0"/>
              <a:t>síťové souborové systémy (SMB, NFS, …)</a:t>
            </a:r>
          </a:p>
          <a:p>
            <a:pPr marL="719138" lvl="1" eaLnBrk="1" hangingPunct="1"/>
            <a:r>
              <a:rPr lang="cs-CZ" smtClean="0"/>
              <a:t>API podobné jako přístup k souborům</a:t>
            </a:r>
          </a:p>
          <a:p>
            <a:pPr marL="719138" lvl="1" eaLnBrk="1" hangingPunct="1"/>
            <a:endParaRPr lang="cs-CZ" smtClean="0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SPR</a:t>
            </a:r>
            <a:r>
              <a:rPr lang="cs-CZ" dirty="0" smtClean="0"/>
              <a:t>ÁVA SÍŤOVÝCH SLUŽEB</a:t>
            </a:r>
            <a:endParaRPr lang="cs-CZ" dirty="0"/>
          </a:p>
        </p:txBody>
      </p:sp>
      <p:sp>
        <p:nvSpPr>
          <p:cNvPr id="19460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80000"/>
              </a:lnSpc>
            </a:pPr>
            <a:r>
              <a:rPr lang="cs-CZ" sz="2600" smtClean="0"/>
              <a:t>V multitaskingovém a multiuživatelském OS musíme jednotlivé procesy navzájem chránit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600" b="1" smtClean="0"/>
              <a:t>Ochrana</a:t>
            </a:r>
            <a:r>
              <a:rPr lang="cs-CZ" sz="2600" smtClean="0"/>
              <a:t> je mechanismus, který řídí přístup programů, procesů a uživatelů ke zdrojům počítačového systému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mtClean="0"/>
              <a:t>HW za pomocí OS zajišťuje, že proces může používat pouze adresy svého adresového prostoru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mtClean="0"/>
              <a:t>časovač brání jednomu procesu v získání plného přístupu k CPU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mtClean="0"/>
              <a:t>režim CPU brání uživatelským procesům spouštět privilegované instrukce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600" smtClean="0"/>
              <a:t>Ochranný mechanismus rozlišuje autorizované a neautorizované použití prostředků</a:t>
            </a: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OCHRANNÝ SYSTÉM</a:t>
            </a:r>
            <a:endParaRPr lang="cs-CZ" dirty="0"/>
          </a:p>
        </p:txBody>
      </p:sp>
      <p:sp>
        <p:nvSpPr>
          <p:cNvPr id="2048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z="2600" smtClean="0"/>
              <a:t>Interpret příkazů, neboli command-line interpreter (command line interface - CLI), neboli shell</a:t>
            </a:r>
          </a:p>
          <a:p>
            <a:pPr marL="719138" lvl="1" eaLnBrk="1" hangingPunct="1"/>
            <a:r>
              <a:rPr lang="cs-CZ" smtClean="0"/>
              <a:t>úkolem je získávat příkazy od uživatele a provádět je</a:t>
            </a:r>
          </a:p>
          <a:p>
            <a:pPr marL="395288" eaLnBrk="1" hangingPunct="1"/>
            <a:r>
              <a:rPr lang="cs-CZ" sz="2600" smtClean="0"/>
              <a:t>Za tento interpret příkazů můžeme považovat i moderní GUI</a:t>
            </a:r>
          </a:p>
          <a:p>
            <a:pPr marL="395288" eaLnBrk="1" hangingPunct="1"/>
            <a:r>
              <a:rPr lang="cs-CZ" sz="2600" smtClean="0"/>
              <a:t>Někdy je interpret příkazů přímo součást jádra operačního systému, někdy je to jen speciální program</a:t>
            </a: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INTERPRET PŘÍKAZŮ</a:t>
            </a:r>
            <a:endParaRPr lang="cs-CZ" dirty="0"/>
          </a:p>
        </p:txBody>
      </p:sp>
      <p:sp>
        <p:nvSpPr>
          <p:cNvPr id="21508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mtClean="0"/>
              <a:t>Zabezpečují efektivní provoz samotného OS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mtClean="0"/>
              <a:t>Alokace zdrojů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plánovací algoritmy pro přidělování CPU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přidělování přístupu k tiskárnám apod.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mtClean="0"/>
              <a:t>Účtování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máme přehled o tom, kteří uživatelé kdy využily které zdroje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mtClean="0"/>
              <a:t>Ochrana</a:t>
            </a:r>
            <a:endParaRPr lang="en-US" smtClean="0"/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a</a:t>
            </a:r>
            <a:r>
              <a:rPr lang="en-US" smtClean="0"/>
              <a:t>utenti</a:t>
            </a:r>
            <a:r>
              <a:rPr lang="cs-CZ" smtClean="0"/>
              <a:t>z</a:t>
            </a:r>
            <a:r>
              <a:rPr lang="en-US" smtClean="0"/>
              <a:t>ace</a:t>
            </a:r>
            <a:r>
              <a:rPr lang="cs-CZ" smtClean="0"/>
              <a:t>, řízení přístupu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INTERNÍ SLUŽBY OS</a:t>
            </a:r>
            <a:endParaRPr lang="cs-CZ" dirty="0"/>
          </a:p>
        </p:txBody>
      </p:sp>
      <p:sp>
        <p:nvSpPr>
          <p:cNvPr id="22532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mtClean="0"/>
              <a:t>Systémová volání tvoří rozhraní mezi uživatelským procesem a OS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typicky jsou popsána jako instrukce assembleru a jsou uvedena v programátorském manuálu k OS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vyšší programovací jazyky obsahují některé funkce, které odpovídají systémovým voláním (např. open, write) a dále knihovní funkce, které poskytují vyšší funkčnost a v rámci této spouští (třeba hned několik) systémových volání (např. fopen, fwrite).</a:t>
            </a:r>
          </a:p>
          <a:p>
            <a:pPr marL="395288" eaLnBrk="1" hangingPunct="1">
              <a:lnSpc>
                <a:spcPct val="90000"/>
              </a:lnSpc>
            </a:pPr>
            <a:endParaRPr lang="cs-CZ" smtClean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SYST</a:t>
            </a:r>
            <a:r>
              <a:rPr lang="cs-CZ" dirty="0" smtClean="0"/>
              <a:t>ÉMOVÁ VOLÁNÍ</a:t>
            </a:r>
            <a:endParaRPr lang="cs-CZ" dirty="0"/>
          </a:p>
        </p:txBody>
      </p:sp>
      <p:sp>
        <p:nvSpPr>
          <p:cNvPr id="24580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SYSTÉMOVÁ VOLÁNÍ</a:t>
            </a:r>
            <a:endParaRPr lang="cs-CZ" dirty="0"/>
          </a:p>
        </p:txBody>
      </p:sp>
      <p:sp>
        <p:nvSpPr>
          <p:cNvPr id="2560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grpSp>
        <p:nvGrpSpPr>
          <p:cNvPr id="30723" name="Skupina 36"/>
          <p:cNvGrpSpPr>
            <a:grpSpLocks/>
          </p:cNvGrpSpPr>
          <p:nvPr/>
        </p:nvGrpSpPr>
        <p:grpSpPr bwMode="auto">
          <a:xfrm>
            <a:off x="257175" y="1366838"/>
            <a:ext cx="8643938" cy="4838700"/>
            <a:chOff x="188596" y="1366838"/>
            <a:chExt cx="8643937" cy="4838700"/>
          </a:xfrm>
        </p:grpSpPr>
        <p:cxnSp>
          <p:nvCxnSpPr>
            <p:cNvPr id="30724" name="Přímá spojovací čára 8"/>
            <p:cNvCxnSpPr>
              <a:cxnSpLocks noChangeShapeType="1"/>
              <a:stCxn id="30726" idx="3"/>
            </p:cNvCxnSpPr>
            <p:nvPr/>
          </p:nvCxnSpPr>
          <p:spPr bwMode="auto">
            <a:xfrm>
              <a:off x="7903845" y="3367088"/>
              <a:ext cx="928688" cy="1587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" name="Mrak 5"/>
            <p:cNvSpPr/>
            <p:nvPr/>
          </p:nvSpPr>
          <p:spPr bwMode="auto">
            <a:xfrm>
              <a:off x="2974659" y="1366838"/>
              <a:ext cx="2786062" cy="928687"/>
            </a:xfrm>
            <a:prstGeom prst="cloud">
              <a:avLst/>
            </a:prstGeom>
            <a:solidFill>
              <a:srgbClr val="FFFF99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 b="1"/>
            </a:p>
          </p:txBody>
        </p:sp>
        <p:sp>
          <p:nvSpPr>
            <p:cNvPr id="30726" name="Obdélník 6"/>
            <p:cNvSpPr>
              <a:spLocks noChangeArrowheads="1"/>
            </p:cNvSpPr>
            <p:nvPr/>
          </p:nvSpPr>
          <p:spPr bwMode="auto">
            <a:xfrm>
              <a:off x="1188720" y="3081338"/>
              <a:ext cx="6715125" cy="571500"/>
            </a:xfrm>
            <a:prstGeom prst="rect">
              <a:avLst/>
            </a:prstGeom>
            <a:solidFill>
              <a:srgbClr val="FFC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cxnSp>
          <p:nvCxnSpPr>
            <p:cNvPr id="30727" name="Přímá spojovací čára 10"/>
            <p:cNvCxnSpPr>
              <a:cxnSpLocks noChangeShapeType="1"/>
              <a:stCxn id="30726" idx="1"/>
            </p:cNvCxnSpPr>
            <p:nvPr/>
          </p:nvCxnSpPr>
          <p:spPr bwMode="auto">
            <a:xfrm rot="10800000">
              <a:off x="188596" y="3367088"/>
              <a:ext cx="1000124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0728" name="Zahnutá šipka doprava 16"/>
            <p:cNvSpPr>
              <a:spLocks noChangeArrowheads="1"/>
            </p:cNvSpPr>
            <p:nvPr/>
          </p:nvSpPr>
          <p:spPr bwMode="auto">
            <a:xfrm>
              <a:off x="2617470" y="2081213"/>
              <a:ext cx="357188" cy="857250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FFFF99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30729" name="Zahnutá šipka doprava 17"/>
            <p:cNvSpPr>
              <a:spLocks noChangeArrowheads="1"/>
            </p:cNvSpPr>
            <p:nvPr/>
          </p:nvSpPr>
          <p:spPr bwMode="auto">
            <a:xfrm flipH="1" flipV="1">
              <a:off x="5474970" y="2081213"/>
              <a:ext cx="357188" cy="857250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FFFF99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grpSp>
          <p:nvGrpSpPr>
            <p:cNvPr id="30730" name="Skupina 23"/>
            <p:cNvGrpSpPr>
              <a:grpSpLocks/>
            </p:cNvGrpSpPr>
            <p:nvPr/>
          </p:nvGrpSpPr>
          <p:grpSpPr bwMode="auto">
            <a:xfrm>
              <a:off x="2831783" y="4224338"/>
              <a:ext cx="571500" cy="1571625"/>
              <a:chOff x="3143240" y="4214818"/>
              <a:chExt cx="571504" cy="1571636"/>
            </a:xfrm>
          </p:grpSpPr>
          <p:sp>
            <p:nvSpPr>
              <p:cNvPr id="30755" name="Obdélník 11"/>
              <p:cNvSpPr>
                <a:spLocks noChangeArrowheads="1"/>
              </p:cNvSpPr>
              <p:nvPr/>
            </p:nvSpPr>
            <p:spPr bwMode="auto">
              <a:xfrm>
                <a:off x="3143240" y="4214818"/>
                <a:ext cx="571504" cy="1571636"/>
              </a:xfrm>
              <a:prstGeom prst="rect">
                <a:avLst/>
              </a:prstGeom>
              <a:solidFill>
                <a:srgbClr val="FFFF99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b="1"/>
              </a:p>
            </p:txBody>
          </p:sp>
          <p:sp>
            <p:nvSpPr>
              <p:cNvPr id="30756" name="Obdélník 18"/>
              <p:cNvSpPr>
                <a:spLocks noChangeArrowheads="1"/>
              </p:cNvSpPr>
              <p:nvPr/>
            </p:nvSpPr>
            <p:spPr bwMode="auto">
              <a:xfrm>
                <a:off x="3143240" y="4929198"/>
                <a:ext cx="571504" cy="142876"/>
              </a:xfrm>
              <a:prstGeom prst="rect">
                <a:avLst/>
              </a:prstGeom>
              <a:solidFill>
                <a:srgbClr val="FFFF99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b="1"/>
              </a:p>
            </p:txBody>
          </p:sp>
        </p:grpSp>
        <p:cxnSp>
          <p:nvCxnSpPr>
            <p:cNvPr id="30731" name="Pravoúhlá spojovací čára 22"/>
            <p:cNvCxnSpPr>
              <a:cxnSpLocks noChangeShapeType="1"/>
            </p:cNvCxnSpPr>
            <p:nvPr/>
          </p:nvCxnSpPr>
          <p:spPr bwMode="auto">
            <a:xfrm>
              <a:off x="1617345" y="3652838"/>
              <a:ext cx="1143000" cy="928687"/>
            </a:xfrm>
            <a:prstGeom prst="bentConnector3">
              <a:avLst>
                <a:gd name="adj1" fmla="val 50000"/>
              </a:avLst>
            </a:prstGeom>
            <a:noFill/>
            <a:ln w="25400" algn="ctr">
              <a:solidFill>
                <a:schemeClr val="tx1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30732" name="Přímá spojovací šipka 27"/>
            <p:cNvCxnSpPr>
              <a:cxnSpLocks noChangeShapeType="1"/>
            </p:cNvCxnSpPr>
            <p:nvPr/>
          </p:nvCxnSpPr>
          <p:spPr bwMode="auto">
            <a:xfrm>
              <a:off x="3117533" y="5010150"/>
              <a:ext cx="1928812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30733" name="TextovéPole 28"/>
            <p:cNvSpPr txBox="1">
              <a:spLocks noChangeArrowheads="1"/>
            </p:cNvSpPr>
            <p:nvPr/>
          </p:nvSpPr>
          <p:spPr bwMode="auto">
            <a:xfrm>
              <a:off x="1617345" y="2295525"/>
              <a:ext cx="92868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600" b="1"/>
                <a:t>open ()</a:t>
              </a:r>
            </a:p>
          </p:txBody>
        </p:sp>
        <p:sp>
          <p:nvSpPr>
            <p:cNvPr id="30734" name="TextovéPole 30"/>
            <p:cNvSpPr txBox="1">
              <a:spLocks noChangeArrowheads="1"/>
            </p:cNvSpPr>
            <p:nvPr/>
          </p:nvSpPr>
          <p:spPr bwMode="auto">
            <a:xfrm>
              <a:off x="279083" y="2668588"/>
              <a:ext cx="785812" cy="58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600" b="1"/>
                <a:t>user mode</a:t>
              </a:r>
            </a:p>
          </p:txBody>
        </p:sp>
        <p:sp>
          <p:nvSpPr>
            <p:cNvPr id="30735" name="TextovéPole 31"/>
            <p:cNvSpPr txBox="1">
              <a:spLocks noChangeArrowheads="1"/>
            </p:cNvSpPr>
            <p:nvPr/>
          </p:nvSpPr>
          <p:spPr bwMode="auto">
            <a:xfrm>
              <a:off x="279083" y="3509963"/>
              <a:ext cx="785812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600" b="1"/>
                <a:t>kernel mode</a:t>
              </a:r>
            </a:p>
          </p:txBody>
        </p:sp>
        <p:sp>
          <p:nvSpPr>
            <p:cNvPr id="30736" name="TextovéPole 32"/>
            <p:cNvSpPr txBox="1">
              <a:spLocks noChangeArrowheads="1"/>
            </p:cNvSpPr>
            <p:nvPr/>
          </p:nvSpPr>
          <p:spPr bwMode="auto">
            <a:xfrm>
              <a:off x="5117783" y="4224338"/>
              <a:ext cx="928687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600" b="1"/>
                <a:t>open ()</a:t>
              </a:r>
            </a:p>
          </p:txBody>
        </p:sp>
        <p:sp>
          <p:nvSpPr>
            <p:cNvPr id="30737" name="TextovéPole 33"/>
            <p:cNvSpPr txBox="1">
              <a:spLocks noChangeArrowheads="1"/>
            </p:cNvSpPr>
            <p:nvPr/>
          </p:nvSpPr>
          <p:spPr bwMode="auto">
            <a:xfrm>
              <a:off x="3403282" y="3197226"/>
              <a:ext cx="228600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600" b="1"/>
                <a:t>system call interface</a:t>
              </a:r>
            </a:p>
          </p:txBody>
        </p:sp>
        <p:sp>
          <p:nvSpPr>
            <p:cNvPr id="30738" name="TextovéPole 34"/>
            <p:cNvSpPr txBox="1">
              <a:spLocks noChangeArrowheads="1"/>
            </p:cNvSpPr>
            <p:nvPr/>
          </p:nvSpPr>
          <p:spPr bwMode="auto">
            <a:xfrm>
              <a:off x="2403158" y="4867275"/>
              <a:ext cx="2857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600" b="1"/>
                <a:t>i</a:t>
              </a:r>
            </a:p>
          </p:txBody>
        </p:sp>
        <p:sp>
          <p:nvSpPr>
            <p:cNvPr id="30739" name="TextovéPole 35"/>
            <p:cNvSpPr txBox="1">
              <a:spLocks noChangeArrowheads="1"/>
            </p:cNvSpPr>
            <p:nvPr/>
          </p:nvSpPr>
          <p:spPr bwMode="auto">
            <a:xfrm>
              <a:off x="5292408" y="4562475"/>
              <a:ext cx="17145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600" b="1"/>
                <a:t>implementaion</a:t>
              </a:r>
            </a:p>
            <a:p>
              <a:r>
                <a:rPr lang="cs-CZ" sz="1600" b="1"/>
                <a:t>of open ()</a:t>
              </a:r>
            </a:p>
            <a:p>
              <a:r>
                <a:rPr lang="cs-CZ" sz="1600" b="1"/>
                <a:t>system call</a:t>
              </a:r>
            </a:p>
          </p:txBody>
        </p:sp>
        <p:grpSp>
          <p:nvGrpSpPr>
            <p:cNvPr id="30740" name="Skupina 41"/>
            <p:cNvGrpSpPr>
              <a:grpSpLocks/>
            </p:cNvGrpSpPr>
            <p:nvPr/>
          </p:nvGrpSpPr>
          <p:grpSpPr bwMode="auto">
            <a:xfrm>
              <a:off x="3081020" y="4367213"/>
              <a:ext cx="71438" cy="357187"/>
              <a:chOff x="1000100" y="4643446"/>
              <a:chExt cx="71438" cy="357190"/>
            </a:xfrm>
          </p:grpSpPr>
          <p:sp>
            <p:nvSpPr>
              <p:cNvPr id="30752" name="Elipsa 38"/>
              <p:cNvSpPr>
                <a:spLocks noChangeArrowheads="1"/>
              </p:cNvSpPr>
              <p:nvPr/>
            </p:nvSpPr>
            <p:spPr bwMode="auto">
              <a:xfrm>
                <a:off x="1000100" y="4643446"/>
                <a:ext cx="71438" cy="71438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b="1"/>
              </a:p>
            </p:txBody>
          </p:sp>
          <p:sp>
            <p:nvSpPr>
              <p:cNvPr id="30753" name="Elipsa 39"/>
              <p:cNvSpPr>
                <a:spLocks noChangeArrowheads="1"/>
              </p:cNvSpPr>
              <p:nvPr/>
            </p:nvSpPr>
            <p:spPr bwMode="auto">
              <a:xfrm>
                <a:off x="1000100" y="4786322"/>
                <a:ext cx="71438" cy="71438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b="1"/>
              </a:p>
            </p:txBody>
          </p:sp>
          <p:sp>
            <p:nvSpPr>
              <p:cNvPr id="30754" name="Elipsa 40"/>
              <p:cNvSpPr>
                <a:spLocks noChangeArrowheads="1"/>
              </p:cNvSpPr>
              <p:nvPr/>
            </p:nvSpPr>
            <p:spPr bwMode="auto">
              <a:xfrm>
                <a:off x="1000100" y="4929198"/>
                <a:ext cx="71438" cy="71438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b="1"/>
              </a:p>
            </p:txBody>
          </p:sp>
        </p:grpSp>
        <p:grpSp>
          <p:nvGrpSpPr>
            <p:cNvPr id="30741" name="Skupina 42"/>
            <p:cNvGrpSpPr>
              <a:grpSpLocks/>
            </p:cNvGrpSpPr>
            <p:nvPr/>
          </p:nvGrpSpPr>
          <p:grpSpPr bwMode="auto">
            <a:xfrm>
              <a:off x="3081020" y="5295900"/>
              <a:ext cx="71438" cy="357188"/>
              <a:chOff x="1000100" y="4643446"/>
              <a:chExt cx="71438" cy="357190"/>
            </a:xfrm>
          </p:grpSpPr>
          <p:sp>
            <p:nvSpPr>
              <p:cNvPr id="30749" name="Elipsa 43"/>
              <p:cNvSpPr>
                <a:spLocks noChangeArrowheads="1"/>
              </p:cNvSpPr>
              <p:nvPr/>
            </p:nvSpPr>
            <p:spPr bwMode="auto">
              <a:xfrm>
                <a:off x="1000100" y="4643446"/>
                <a:ext cx="71438" cy="71438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b="1"/>
              </a:p>
            </p:txBody>
          </p:sp>
          <p:sp>
            <p:nvSpPr>
              <p:cNvPr id="30750" name="Elipsa 44"/>
              <p:cNvSpPr>
                <a:spLocks noChangeArrowheads="1"/>
              </p:cNvSpPr>
              <p:nvPr/>
            </p:nvSpPr>
            <p:spPr bwMode="auto">
              <a:xfrm>
                <a:off x="1000100" y="4786322"/>
                <a:ext cx="71438" cy="71438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b="1"/>
              </a:p>
            </p:txBody>
          </p:sp>
          <p:sp>
            <p:nvSpPr>
              <p:cNvPr id="30751" name="Elipsa 45"/>
              <p:cNvSpPr>
                <a:spLocks noChangeArrowheads="1"/>
              </p:cNvSpPr>
              <p:nvPr/>
            </p:nvSpPr>
            <p:spPr bwMode="auto">
              <a:xfrm>
                <a:off x="1000100" y="4929198"/>
                <a:ext cx="71438" cy="71438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b="1"/>
              </a:p>
            </p:txBody>
          </p:sp>
        </p:grpSp>
        <p:grpSp>
          <p:nvGrpSpPr>
            <p:cNvPr id="30742" name="Skupina 46"/>
            <p:cNvGrpSpPr>
              <a:grpSpLocks/>
            </p:cNvGrpSpPr>
            <p:nvPr/>
          </p:nvGrpSpPr>
          <p:grpSpPr bwMode="auto">
            <a:xfrm>
              <a:off x="5546408" y="5438775"/>
              <a:ext cx="71437" cy="357188"/>
              <a:chOff x="1000100" y="4643446"/>
              <a:chExt cx="71438" cy="357190"/>
            </a:xfrm>
          </p:grpSpPr>
          <p:sp>
            <p:nvSpPr>
              <p:cNvPr id="30746" name="Elipsa 47"/>
              <p:cNvSpPr>
                <a:spLocks noChangeArrowheads="1"/>
              </p:cNvSpPr>
              <p:nvPr/>
            </p:nvSpPr>
            <p:spPr bwMode="auto">
              <a:xfrm>
                <a:off x="1000100" y="4643446"/>
                <a:ext cx="71438" cy="71438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b="1"/>
              </a:p>
            </p:txBody>
          </p:sp>
          <p:sp>
            <p:nvSpPr>
              <p:cNvPr id="30747" name="Elipsa 48"/>
              <p:cNvSpPr>
                <a:spLocks noChangeArrowheads="1"/>
              </p:cNvSpPr>
              <p:nvPr/>
            </p:nvSpPr>
            <p:spPr bwMode="auto">
              <a:xfrm>
                <a:off x="1000100" y="4786322"/>
                <a:ext cx="71438" cy="71438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b="1"/>
              </a:p>
            </p:txBody>
          </p:sp>
          <p:sp>
            <p:nvSpPr>
              <p:cNvPr id="30748" name="Elipsa 49"/>
              <p:cNvSpPr>
                <a:spLocks noChangeArrowheads="1"/>
              </p:cNvSpPr>
              <p:nvPr/>
            </p:nvSpPr>
            <p:spPr bwMode="auto">
              <a:xfrm>
                <a:off x="1000100" y="4929198"/>
                <a:ext cx="71438" cy="71438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b="1"/>
              </a:p>
            </p:txBody>
          </p:sp>
        </p:grpSp>
        <p:sp>
          <p:nvSpPr>
            <p:cNvPr id="30743" name="TextovéPole 50"/>
            <p:cNvSpPr txBox="1">
              <a:spLocks noChangeArrowheads="1"/>
            </p:cNvSpPr>
            <p:nvPr/>
          </p:nvSpPr>
          <p:spPr bwMode="auto">
            <a:xfrm>
              <a:off x="5403533" y="5867400"/>
              <a:ext cx="928687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600" b="1"/>
                <a:t>return</a:t>
              </a:r>
            </a:p>
          </p:txBody>
        </p:sp>
        <p:cxnSp>
          <p:nvCxnSpPr>
            <p:cNvPr id="30744" name="Tvar 52"/>
            <p:cNvCxnSpPr>
              <a:cxnSpLocks noChangeShapeType="1"/>
              <a:stCxn id="30743" idx="3"/>
            </p:cNvCxnSpPr>
            <p:nvPr/>
          </p:nvCxnSpPr>
          <p:spPr bwMode="auto">
            <a:xfrm flipV="1">
              <a:off x="6332220" y="3721100"/>
              <a:ext cx="1350963" cy="2316163"/>
            </a:xfrm>
            <a:prstGeom prst="bentConnector2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30745" name="TextovéPole 56"/>
            <p:cNvSpPr txBox="1">
              <a:spLocks noChangeArrowheads="1"/>
            </p:cNvSpPr>
            <p:nvPr/>
          </p:nvSpPr>
          <p:spPr bwMode="auto">
            <a:xfrm>
              <a:off x="3474720" y="1662113"/>
              <a:ext cx="178593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600" b="1"/>
                <a:t>user application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80000"/>
              </a:lnSpc>
            </a:pPr>
            <a:r>
              <a:rPr lang="cs-CZ" sz="2600" smtClean="0"/>
              <a:t>Různé OS a různé HW platformy mívají různé způsoby jak volat služby OS a různou strukturu těchto služeb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600" smtClean="0"/>
              <a:t>Nicméně existují určité standardy, které usnadňují přenositelnost programového kódu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mtClean="0"/>
              <a:t>v oblasti UNIXu: POSIX (Portable Operating System Interface) 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mtClean="0"/>
              <a:t>V oblasti Windows: Win32 (Windows API)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600" smtClean="0"/>
              <a:t>Teoreticky kód, který bude psán podle standardu bude přeložitelný na kompatibilních platformách, </a:t>
            </a:r>
            <a:br>
              <a:rPr lang="cs-CZ" sz="2600" smtClean="0"/>
            </a:br>
            <a:r>
              <a:rPr lang="cs-CZ" sz="2600" smtClean="0"/>
              <a:t>v praxi však existuje celá řada verzí standardu a mnoho výjimek co je a není implementováno</a:t>
            </a: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SYSTÉMOVÁ VOLÁNÍ (2)</a:t>
            </a:r>
            <a:endParaRPr lang="cs-CZ" dirty="0"/>
          </a:p>
        </p:txBody>
      </p:sp>
      <p:sp>
        <p:nvSpPr>
          <p:cNvPr id="26628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Od POSIX.1 (1988) po POSIX:2008</a:t>
            </a:r>
          </a:p>
          <a:p>
            <a:pPr marL="719138" lvl="1" eaLnBrk="1" hangingPunct="1"/>
            <a:r>
              <a:rPr lang="cs-CZ" smtClean="0"/>
              <a:t>IEEE Std 1003.1-2008</a:t>
            </a:r>
          </a:p>
          <a:p>
            <a:pPr marL="719138" lvl="1" eaLnBrk="1" hangingPunct="1"/>
            <a:r>
              <a:rPr lang="cs-CZ" smtClean="0"/>
              <a:t>ISO/IEC/IEEE 9945:2009</a:t>
            </a:r>
          </a:p>
          <a:p>
            <a:pPr marL="719138" lvl="1" eaLnBrk="1" hangingPunct="1"/>
            <a:r>
              <a:rPr lang="en-US" smtClean="0"/>
              <a:t>The Open Group </a:t>
            </a:r>
            <a:r>
              <a:rPr lang="cs-CZ" smtClean="0"/>
              <a:t/>
            </a:r>
            <a:br>
              <a:rPr lang="cs-CZ" smtClean="0"/>
            </a:br>
            <a:r>
              <a:rPr lang="en-US" smtClean="0"/>
              <a:t>Technical Standard Base </a:t>
            </a:r>
            <a:r>
              <a:rPr lang="cs-CZ" smtClean="0"/>
              <a:t/>
            </a:r>
            <a:br>
              <a:rPr lang="cs-CZ" smtClean="0"/>
            </a:br>
            <a:r>
              <a:rPr lang="en-US" smtClean="0"/>
              <a:t>Specifications, Issue 7</a:t>
            </a:r>
            <a:r>
              <a:rPr lang="cs-CZ" smtClean="0"/>
              <a:t> </a:t>
            </a:r>
          </a:p>
          <a:p>
            <a:pPr marL="395288" eaLnBrk="1" hangingPunct="1"/>
            <a:r>
              <a:rPr lang="cs-CZ" smtClean="0"/>
              <a:t>V části „System interfaces“</a:t>
            </a:r>
            <a:br>
              <a:rPr lang="cs-CZ" smtClean="0"/>
            </a:br>
            <a:r>
              <a:rPr lang="cs-CZ" smtClean="0"/>
              <a:t>je popsáno 1191 položek.</a:t>
            </a:r>
          </a:p>
          <a:p>
            <a:pPr marL="395288" eaLnBrk="1" hangingPunct="1"/>
            <a:endParaRPr lang="cs-CZ" smtClean="0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POSIX</a:t>
            </a:r>
          </a:p>
        </p:txBody>
      </p:sp>
      <p:sp>
        <p:nvSpPr>
          <p:cNvPr id="27652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2214563"/>
            <a:ext cx="2870200" cy="3776662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81" name="Rectangle 21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dirty="0"/>
              <a:t>Správa procesů</a:t>
            </a:r>
          </a:p>
          <a:p>
            <a:pPr eaLnBrk="1" hangingPunct="1">
              <a:defRPr/>
            </a:pPr>
            <a:r>
              <a:rPr lang="cs-CZ" dirty="0"/>
              <a:t>Správa operační paměti</a:t>
            </a:r>
          </a:p>
          <a:p>
            <a:pPr eaLnBrk="1" hangingPunct="1">
              <a:defRPr/>
            </a:pPr>
            <a:r>
              <a:rPr lang="cs-CZ" dirty="0"/>
              <a:t>Správa souborů</a:t>
            </a:r>
          </a:p>
          <a:p>
            <a:pPr eaLnBrk="1" hangingPunct="1">
              <a:defRPr/>
            </a:pPr>
            <a:r>
              <a:rPr lang="cs-CZ" dirty="0"/>
              <a:t>Správa I/O zařízení</a:t>
            </a:r>
          </a:p>
          <a:p>
            <a:pPr eaLnBrk="1" hangingPunct="1">
              <a:defRPr/>
            </a:pPr>
            <a:r>
              <a:rPr lang="cs-CZ" dirty="0"/>
              <a:t>Správa sekundární</a:t>
            </a:r>
            <a:r>
              <a:rPr lang="en-US" dirty="0" err="1"/>
              <a:t>ch</a:t>
            </a:r>
            <a:r>
              <a:rPr lang="cs-CZ" dirty="0"/>
              <a:t> pamětí</a:t>
            </a:r>
          </a:p>
          <a:p>
            <a:pPr eaLnBrk="1" hangingPunct="1">
              <a:defRPr/>
            </a:pPr>
            <a:r>
              <a:rPr lang="cs-CZ" dirty="0"/>
              <a:t>Správa síťových služeb</a:t>
            </a:r>
          </a:p>
          <a:p>
            <a:pPr eaLnBrk="1" hangingPunct="1">
              <a:defRPr/>
            </a:pPr>
            <a:r>
              <a:rPr lang="cs-CZ" dirty="0"/>
              <a:t>Ochranný systém</a:t>
            </a:r>
          </a:p>
          <a:p>
            <a:pPr eaLnBrk="1" hangingPunct="1">
              <a:defRPr/>
            </a:pPr>
            <a:r>
              <a:rPr lang="cs-CZ" dirty="0"/>
              <a:t>Interpret příkazů (</a:t>
            </a:r>
            <a:r>
              <a:rPr lang="cs-CZ" dirty="0" err="1"/>
              <a:t>shell</a:t>
            </a:r>
            <a:r>
              <a:rPr lang="cs-CZ" dirty="0"/>
              <a:t>)</a:t>
            </a:r>
          </a:p>
        </p:txBody>
      </p:sp>
      <p:sp>
        <p:nvSpPr>
          <p:cNvPr id="117780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KOMPONENTY OS</a:t>
            </a:r>
            <a:endParaRPr lang="cs-CZ" dirty="0"/>
          </a:p>
        </p:txBody>
      </p:sp>
      <p:sp>
        <p:nvSpPr>
          <p:cNvPr id="9220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POSIX PŘÍKLAD - READDIR</a:t>
            </a:r>
            <a:endParaRPr lang="cs-CZ" dirty="0"/>
          </a:p>
        </p:txBody>
      </p:sp>
      <p:sp>
        <p:nvSpPr>
          <p:cNvPr id="28675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pic>
        <p:nvPicPr>
          <p:cNvPr id="3379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1250950"/>
            <a:ext cx="879157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POSIX - DETAILY</a:t>
            </a:r>
            <a:endParaRPr lang="cs-CZ" dirty="0"/>
          </a:p>
        </p:txBody>
      </p:sp>
      <p:sp>
        <p:nvSpPr>
          <p:cNvPr id="29699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49613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608513"/>
            <a:ext cx="66960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1571625"/>
            <a:ext cx="660876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POSIX KOMPATIBILITA</a:t>
            </a:r>
            <a:endParaRPr lang="cs-CZ" dirty="0"/>
          </a:p>
        </p:txBody>
      </p:sp>
      <p:sp>
        <p:nvSpPr>
          <p:cNvPr id="3072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1854200"/>
            <a:ext cx="3352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6775" y="1547813"/>
            <a:ext cx="3963988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100" y="1555750"/>
            <a:ext cx="18383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6643688" y="6008688"/>
            <a:ext cx="22304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/>
              <a:t>Zdroj: Wikipedia, heslo POSIX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Windows API </a:t>
            </a:r>
            <a:br>
              <a:rPr lang="cs-CZ" smtClean="0"/>
            </a:br>
            <a:r>
              <a:rPr lang="cs-CZ" smtClean="0"/>
              <a:t>rozděluje funkce </a:t>
            </a:r>
            <a:br>
              <a:rPr lang="cs-CZ" smtClean="0"/>
            </a:br>
            <a:r>
              <a:rPr lang="cs-CZ" smtClean="0"/>
              <a:t>do přibližně </a:t>
            </a:r>
            <a:br>
              <a:rPr lang="cs-CZ" smtClean="0"/>
            </a:br>
            <a:r>
              <a:rPr lang="cs-CZ" smtClean="0"/>
              <a:t>100 kategorií</a:t>
            </a: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WINDOWS</a:t>
            </a:r>
            <a:endParaRPr lang="cs-CZ" dirty="0"/>
          </a:p>
        </p:txBody>
      </p:sp>
      <p:sp>
        <p:nvSpPr>
          <p:cNvPr id="23556" name="Zástupný symbol pro zápatí 3"/>
          <p:cNvSpPr txBox="1">
            <a:spLocks noGrp="1"/>
          </p:cNvSpPr>
          <p:nvPr/>
        </p:nvSpPr>
        <p:spPr bwMode="auto">
          <a:xfrm>
            <a:off x="179388" y="6497638"/>
            <a:ext cx="7129462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200" b="1">
                <a:solidFill>
                  <a:schemeClr val="bg1"/>
                </a:solidFill>
                <a:cs typeface="+mn-cs"/>
              </a:rPr>
              <a:t>PB 153 OPERAČNÍ SYSTÉMY A JEJICH ROZHRANÍ</a:t>
            </a: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15888"/>
            <a:ext cx="4913313" cy="66690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4116388"/>
            <a:ext cx="8207375" cy="2374900"/>
          </a:xfrm>
        </p:spPr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z="2100" smtClean="0"/>
              <a:t>Popis parametrů funkce</a:t>
            </a:r>
            <a:r>
              <a:rPr lang="en-US" sz="2100" smtClean="0"/>
              <a:t> ReadFile()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en-US" sz="2000" smtClean="0"/>
              <a:t>HANDLE file</a:t>
            </a:r>
            <a:r>
              <a:rPr lang="cs-CZ" sz="2000" smtClean="0"/>
              <a:t> </a:t>
            </a:r>
            <a:r>
              <a:rPr lang="en-US" sz="2000" smtClean="0"/>
              <a:t>—</a:t>
            </a:r>
            <a:r>
              <a:rPr lang="cs-CZ" sz="2000" smtClean="0"/>
              <a:t> deskriptor otevřeného souboru</a:t>
            </a:r>
            <a:endParaRPr lang="en-US" sz="2000" smtClean="0"/>
          </a:p>
          <a:p>
            <a:pPr marL="719138" lvl="1" eaLnBrk="1" hangingPunct="1">
              <a:lnSpc>
                <a:spcPct val="90000"/>
              </a:lnSpc>
            </a:pPr>
            <a:r>
              <a:rPr lang="en-US" sz="2000" smtClean="0"/>
              <a:t>LPVOID buffer</a:t>
            </a:r>
            <a:r>
              <a:rPr lang="cs-CZ" sz="2000" smtClean="0"/>
              <a:t> </a:t>
            </a:r>
            <a:r>
              <a:rPr lang="en-US" sz="2000" smtClean="0"/>
              <a:t>—</a:t>
            </a:r>
            <a:r>
              <a:rPr lang="cs-CZ" sz="2000" smtClean="0"/>
              <a:t> buffer pro čtená data</a:t>
            </a:r>
            <a:endParaRPr lang="en-US" sz="2000" smtClean="0"/>
          </a:p>
          <a:p>
            <a:pPr marL="719138" lvl="1" eaLnBrk="1" hangingPunct="1">
              <a:lnSpc>
                <a:spcPct val="90000"/>
              </a:lnSpc>
            </a:pPr>
            <a:r>
              <a:rPr lang="en-US" sz="2000" smtClean="0"/>
              <a:t>DWORD bytesToRead</a:t>
            </a:r>
            <a:r>
              <a:rPr lang="cs-CZ" sz="2000" smtClean="0"/>
              <a:t> </a:t>
            </a:r>
            <a:r>
              <a:rPr lang="en-US" sz="2000" smtClean="0"/>
              <a:t>—</a:t>
            </a:r>
            <a:r>
              <a:rPr lang="cs-CZ" sz="2000" smtClean="0"/>
              <a:t> počet bajtů, které chceme číst</a:t>
            </a:r>
            <a:endParaRPr lang="en-US" sz="2000" smtClean="0"/>
          </a:p>
          <a:p>
            <a:pPr marL="719138" lvl="1" eaLnBrk="1" hangingPunct="1">
              <a:lnSpc>
                <a:spcPct val="90000"/>
              </a:lnSpc>
            </a:pPr>
            <a:r>
              <a:rPr lang="en-US" sz="2000" smtClean="0"/>
              <a:t>LPDWORD bytesRead</a:t>
            </a:r>
            <a:r>
              <a:rPr lang="cs-CZ" sz="2000" smtClean="0"/>
              <a:t> </a:t>
            </a:r>
            <a:r>
              <a:rPr lang="en-US" sz="2000" smtClean="0"/>
              <a:t>—</a:t>
            </a:r>
            <a:r>
              <a:rPr lang="cs-CZ" sz="2000" smtClean="0"/>
              <a:t> kam uložit počet načtených bajtů</a:t>
            </a:r>
            <a:endParaRPr lang="en-US" sz="2000" smtClean="0"/>
          </a:p>
          <a:p>
            <a:pPr marL="719138" lvl="1" eaLnBrk="1" hangingPunct="1">
              <a:lnSpc>
                <a:spcPct val="90000"/>
              </a:lnSpc>
            </a:pPr>
            <a:r>
              <a:rPr lang="en-US" sz="2000" smtClean="0"/>
              <a:t>LPOVERLAPPED ovl</a:t>
            </a:r>
            <a:r>
              <a:rPr lang="cs-CZ" sz="2000" smtClean="0"/>
              <a:t> </a:t>
            </a:r>
            <a:r>
              <a:rPr lang="en-US" sz="2000" smtClean="0"/>
              <a:t>—</a:t>
            </a:r>
            <a:r>
              <a:rPr lang="cs-CZ" sz="2000" smtClean="0"/>
              <a:t> pro </a:t>
            </a:r>
            <a:r>
              <a:rPr lang="en-US" sz="2000" smtClean="0"/>
              <a:t> </a:t>
            </a:r>
            <a:r>
              <a:rPr lang="cs-CZ" sz="2000" smtClean="0"/>
              <a:t>asynchronní </a:t>
            </a:r>
            <a:r>
              <a:rPr lang="en-US" sz="2000" smtClean="0"/>
              <a:t>I/O</a:t>
            </a:r>
          </a:p>
          <a:p>
            <a:pPr marL="395288" eaLnBrk="1" hangingPunct="1">
              <a:lnSpc>
                <a:spcPct val="90000"/>
              </a:lnSpc>
            </a:pPr>
            <a:endParaRPr lang="cs-CZ" sz="2100" smtClean="0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VOLÁNÍ API (WIN32)</a:t>
            </a:r>
            <a:endParaRPr lang="cs-CZ" dirty="0"/>
          </a:p>
        </p:txBody>
      </p:sp>
      <p:sp>
        <p:nvSpPr>
          <p:cNvPr id="32772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sp>
        <p:nvSpPr>
          <p:cNvPr id="37892" name="TextovéPole 6"/>
          <p:cNvSpPr txBox="1">
            <a:spLocks noChangeArrowheads="1"/>
          </p:cNvSpPr>
          <p:nvPr/>
        </p:nvSpPr>
        <p:spPr bwMode="auto">
          <a:xfrm>
            <a:off x="357188" y="1285875"/>
            <a:ext cx="1357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/>
              <a:t>return value</a:t>
            </a:r>
          </a:p>
        </p:txBody>
      </p:sp>
      <p:sp>
        <p:nvSpPr>
          <p:cNvPr id="37893" name="TextovéPole 7"/>
          <p:cNvSpPr txBox="1">
            <a:spLocks noChangeArrowheads="1"/>
          </p:cNvSpPr>
          <p:nvPr/>
        </p:nvSpPr>
        <p:spPr bwMode="auto">
          <a:xfrm>
            <a:off x="1714500" y="3643313"/>
            <a:ext cx="1785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/>
              <a:t>function value</a:t>
            </a:r>
          </a:p>
        </p:txBody>
      </p:sp>
      <p:sp>
        <p:nvSpPr>
          <p:cNvPr id="37894" name="TextovéPole 8"/>
          <p:cNvSpPr txBox="1">
            <a:spLocks noChangeArrowheads="1"/>
          </p:cNvSpPr>
          <p:nvPr/>
        </p:nvSpPr>
        <p:spPr bwMode="auto">
          <a:xfrm>
            <a:off x="7481888" y="2735263"/>
            <a:ext cx="13573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/>
              <a:t>parameters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1052513" y="2143125"/>
          <a:ext cx="5972174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447"/>
                <a:gridCol w="1528765"/>
                <a:gridCol w="214332"/>
                <a:gridCol w="1781942"/>
                <a:gridCol w="1689688"/>
              </a:tblGrid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BOOL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ReadFile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c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HANDLE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file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cs-CZ" sz="1400" b="1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LPVOID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buffer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DWORD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bytes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To </a:t>
                      </a:r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Read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LPDWORD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bytes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Read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cs-CZ" sz="1400" b="1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LPOVERLAPPED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ovl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);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</a:tr>
            </a:tbl>
          </a:graphicData>
        </a:graphic>
      </p:graphicFrame>
      <p:cxnSp>
        <p:nvCxnSpPr>
          <p:cNvPr id="37933" name="Pravoúhlá spojovací čára 21"/>
          <p:cNvCxnSpPr>
            <a:cxnSpLocks noChangeShapeType="1"/>
          </p:cNvCxnSpPr>
          <p:nvPr/>
        </p:nvCxnSpPr>
        <p:spPr bwMode="auto">
          <a:xfrm rot="10800000" flipH="1" flipV="1">
            <a:off x="7205663" y="2166938"/>
            <a:ext cx="1587" cy="1476375"/>
          </a:xfrm>
          <a:prstGeom prst="bentConnector3">
            <a:avLst>
              <a:gd name="adj1" fmla="val 14395468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34" name="Přímá spojovací šipka 25"/>
          <p:cNvCxnSpPr>
            <a:cxnSpLocks noChangeShapeType="1"/>
          </p:cNvCxnSpPr>
          <p:nvPr/>
        </p:nvCxnSpPr>
        <p:spPr bwMode="auto">
          <a:xfrm rot="5400000" flipH="1" flipV="1">
            <a:off x="2031207" y="2997994"/>
            <a:ext cx="1187450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7935" name="Přímá spojovací šipka 27"/>
          <p:cNvCxnSpPr>
            <a:cxnSpLocks noChangeShapeType="1"/>
          </p:cNvCxnSpPr>
          <p:nvPr/>
        </p:nvCxnSpPr>
        <p:spPr bwMode="auto">
          <a:xfrm rot="5400000">
            <a:off x="1016000" y="1870075"/>
            <a:ext cx="503238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80000"/>
              </a:lnSpc>
            </a:pPr>
            <a:r>
              <a:rPr lang="cs-CZ" sz="2600" smtClean="0"/>
              <a:t>Funkce Win32 „</a:t>
            </a:r>
            <a:r>
              <a:rPr lang="cs-CZ" sz="2600" b="1" smtClean="0"/>
              <a:t>CreateProcessAsUser</a:t>
            </a:r>
            <a:r>
              <a:rPr lang="cs-CZ" sz="2600" smtClean="0"/>
              <a:t>“</a:t>
            </a:r>
          </a:p>
          <a:p>
            <a:pPr marL="39528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200" smtClean="0"/>
              <a:t>BOOL CreateProcessAsUser(</a:t>
            </a:r>
            <a:br>
              <a:rPr lang="cs-CZ" sz="1200" smtClean="0"/>
            </a:br>
            <a:r>
              <a:rPr lang="cs-CZ" sz="1200" smtClean="0"/>
              <a:t>HANDLE hToken,         // handle to a token representing the logged-on user</a:t>
            </a:r>
            <a:br>
              <a:rPr lang="cs-CZ" sz="1200" smtClean="0"/>
            </a:br>
            <a:r>
              <a:rPr lang="cs-CZ" sz="1200" smtClean="0"/>
              <a:t>LPCTSTR lpApplicationName,  // pointer to name of executable module</a:t>
            </a:r>
            <a:br>
              <a:rPr lang="cs-CZ" sz="1200" smtClean="0"/>
            </a:br>
            <a:r>
              <a:rPr lang="cs-CZ" sz="1200" smtClean="0"/>
              <a:t>LPTSTR lpCommandLine,       // pointer to command line string</a:t>
            </a:r>
            <a:br>
              <a:rPr lang="cs-CZ" sz="1200" smtClean="0"/>
            </a:br>
            <a:r>
              <a:rPr lang="cs-CZ" sz="1200" smtClean="0"/>
              <a:t>LPSECURITY_ATTRIBUTES lpProcessAttributes, // process security attributes</a:t>
            </a:r>
            <a:br>
              <a:rPr lang="cs-CZ" sz="1200" smtClean="0"/>
            </a:br>
            <a:r>
              <a:rPr lang="cs-CZ" sz="1200" smtClean="0"/>
              <a:t>LPSECURITY_ATTRIBUTES lpThreadAttributes,  // thread security attributes</a:t>
            </a:r>
            <a:br>
              <a:rPr lang="cs-CZ" sz="1200" smtClean="0"/>
            </a:br>
            <a:r>
              <a:rPr lang="cs-CZ" sz="1200" smtClean="0"/>
              <a:t>BOOL bInheritHandles,         // whether new process inherits handles</a:t>
            </a:r>
            <a:br>
              <a:rPr lang="cs-CZ" sz="1200" smtClean="0"/>
            </a:br>
            <a:r>
              <a:rPr lang="cs-CZ" sz="1200" smtClean="0"/>
              <a:t>DWORD dwCreationFlags,        // creation flags</a:t>
            </a:r>
            <a:br>
              <a:rPr lang="cs-CZ" sz="1200" smtClean="0"/>
            </a:br>
            <a:r>
              <a:rPr lang="cs-CZ" sz="1200" smtClean="0"/>
              <a:t>LPVOID lpEnvironment,         // pointer to new environment block</a:t>
            </a:r>
            <a:br>
              <a:rPr lang="cs-CZ" sz="1200" smtClean="0"/>
            </a:br>
            <a:r>
              <a:rPr lang="cs-CZ" sz="1200" smtClean="0"/>
              <a:t>LPCTSTR lpCurrentDirectory,   // pointer to current directory name</a:t>
            </a:r>
            <a:br>
              <a:rPr lang="cs-CZ" sz="1200" smtClean="0"/>
            </a:br>
            <a:r>
              <a:rPr lang="cs-CZ" sz="1200" smtClean="0"/>
              <a:t>LPSTARTUPINFO lpStartupInfo,  // pointer to STARTUPINFO</a:t>
            </a:r>
            <a:br>
              <a:rPr lang="cs-CZ" sz="1200" smtClean="0"/>
            </a:br>
            <a:r>
              <a:rPr lang="cs-CZ" sz="1200" smtClean="0"/>
              <a:t>LPPROCESS_INFORMATION lpProcessInformation  // pointer to PROCESS_INFORMATION</a:t>
            </a:r>
            <a:br>
              <a:rPr lang="cs-CZ" sz="1200" smtClean="0"/>
            </a:br>
            <a:r>
              <a:rPr lang="cs-CZ" sz="1200" smtClean="0"/>
              <a:t>);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200" b="1" smtClean="0"/>
              <a:t>Windows NT: </a:t>
            </a:r>
            <a:r>
              <a:rPr lang="cs-CZ" sz="2200" smtClean="0"/>
              <a:t>Requires version 3.51 or later.</a:t>
            </a:r>
            <a:br>
              <a:rPr lang="cs-CZ" sz="2200" smtClean="0"/>
            </a:br>
            <a:r>
              <a:rPr lang="cs-CZ" sz="2200" b="1" smtClean="0"/>
              <a:t>Windows: </a:t>
            </a:r>
            <a:r>
              <a:rPr lang="cs-CZ" sz="2200" smtClean="0"/>
              <a:t>Unsupported.</a:t>
            </a:r>
            <a:br>
              <a:rPr lang="cs-CZ" sz="2200" smtClean="0"/>
            </a:br>
            <a:r>
              <a:rPr lang="cs-CZ" sz="2200" b="1" smtClean="0"/>
              <a:t>Windows CE: </a:t>
            </a:r>
            <a:r>
              <a:rPr lang="cs-CZ" sz="2200" smtClean="0"/>
              <a:t>Unsupported.</a:t>
            </a:r>
            <a:br>
              <a:rPr lang="cs-CZ" sz="2200" smtClean="0"/>
            </a:br>
            <a:r>
              <a:rPr lang="cs-CZ" sz="2200" b="1" smtClean="0"/>
              <a:t>Header: </a:t>
            </a:r>
            <a:r>
              <a:rPr lang="cs-CZ" sz="2200" smtClean="0"/>
              <a:t>Declared in winbase.h.</a:t>
            </a:r>
            <a:br>
              <a:rPr lang="cs-CZ" sz="2200" smtClean="0"/>
            </a:br>
            <a:r>
              <a:rPr lang="cs-CZ" sz="2200" b="1" smtClean="0"/>
              <a:t>Import Library: </a:t>
            </a:r>
            <a:r>
              <a:rPr lang="cs-CZ" sz="2200" smtClean="0"/>
              <a:t>Use advapi32.lib.</a:t>
            </a:r>
            <a:br>
              <a:rPr lang="cs-CZ" sz="2200" smtClean="0"/>
            </a:br>
            <a:r>
              <a:rPr lang="cs-CZ" sz="2200" b="1" smtClean="0"/>
              <a:t>Unicode: </a:t>
            </a:r>
            <a:r>
              <a:rPr lang="cs-CZ" sz="2200" smtClean="0"/>
              <a:t>Implemented as Unicode and ANSI versions on Windows NT. </a:t>
            </a:r>
          </a:p>
          <a:p>
            <a:pPr marL="395288" eaLnBrk="1" hangingPunct="1">
              <a:lnSpc>
                <a:spcPct val="80000"/>
              </a:lnSpc>
            </a:pPr>
            <a:endParaRPr lang="cs-CZ" sz="900" smtClean="0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VOLÁNÍ API (WIN32)</a:t>
            </a:r>
            <a:endParaRPr lang="cs-CZ" dirty="0"/>
          </a:p>
        </p:txBody>
      </p:sp>
      <p:sp>
        <p:nvSpPr>
          <p:cNvPr id="3379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idx="1"/>
          </p:nvPr>
        </p:nvSpPr>
        <p:spPr>
          <a:xfrm>
            <a:off x="5235575" y="1428750"/>
            <a:ext cx="3908425" cy="4403725"/>
          </a:xfrm>
        </p:spPr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en-US" smtClean="0"/>
              <a:t>Program</a:t>
            </a:r>
            <a:r>
              <a:rPr lang="cs-CZ" smtClean="0"/>
              <a:t>átorské rozhraní není definováno na úrovni systémových volání jádra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mtClean="0"/>
              <a:t>Windows API 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dříve Win32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kernel32.dll, user</a:t>
            </a:r>
            <a:r>
              <a:rPr lang="en-US" smtClean="0"/>
              <a:t>32</a:t>
            </a:r>
            <a:r>
              <a:rPr lang="cs-CZ" smtClean="0"/>
              <a:t>.dll</a:t>
            </a:r>
            <a:r>
              <a:rPr lang="en-US" smtClean="0"/>
              <a:t>, dgi32.dll</a:t>
            </a:r>
            <a:endParaRPr lang="cs-CZ" smtClean="0"/>
          </a:p>
          <a:p>
            <a:pPr marL="395288" eaLnBrk="1" hangingPunct="1">
              <a:lnSpc>
                <a:spcPct val="90000"/>
              </a:lnSpc>
            </a:pPr>
            <a:r>
              <a:rPr lang="cs-CZ" smtClean="0"/>
              <a:t>Nižší vrstva ntdll.dll</a:t>
            </a: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WINDOWS API</a:t>
            </a:r>
            <a:endParaRPr lang="cs-CZ" dirty="0"/>
          </a:p>
        </p:txBody>
      </p:sp>
      <p:sp>
        <p:nvSpPr>
          <p:cNvPr id="34820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sp>
        <p:nvSpPr>
          <p:cNvPr id="39940" name="Obdélník 8"/>
          <p:cNvSpPr>
            <a:spLocks noChangeArrowheads="1"/>
          </p:cNvSpPr>
          <p:nvPr/>
        </p:nvSpPr>
        <p:spPr bwMode="auto">
          <a:xfrm>
            <a:off x="527050" y="3644900"/>
            <a:ext cx="4578350" cy="2187575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9941" name="Obdélník 11"/>
          <p:cNvSpPr>
            <a:spLocks noChangeArrowheads="1"/>
          </p:cNvSpPr>
          <p:nvPr/>
        </p:nvSpPr>
        <p:spPr bwMode="auto">
          <a:xfrm>
            <a:off x="749300" y="1873250"/>
            <a:ext cx="857250" cy="1071563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9942" name="Obdélník 12"/>
          <p:cNvSpPr>
            <a:spLocks noChangeArrowheads="1"/>
          </p:cNvSpPr>
          <p:nvPr/>
        </p:nvSpPr>
        <p:spPr bwMode="auto">
          <a:xfrm>
            <a:off x="1812925" y="2006600"/>
            <a:ext cx="2266950" cy="731838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cxnSp>
        <p:nvCxnSpPr>
          <p:cNvPr id="39943" name="Přímá spojovací čára 16"/>
          <p:cNvCxnSpPr>
            <a:cxnSpLocks noChangeShapeType="1"/>
          </p:cNvCxnSpPr>
          <p:nvPr/>
        </p:nvCxnSpPr>
        <p:spPr bwMode="auto">
          <a:xfrm>
            <a:off x="365125" y="3433763"/>
            <a:ext cx="4932363" cy="1587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44" name="Přímá spojovací čára 20"/>
          <p:cNvCxnSpPr>
            <a:cxnSpLocks noChangeShapeType="1"/>
          </p:cNvCxnSpPr>
          <p:nvPr/>
        </p:nvCxnSpPr>
        <p:spPr bwMode="auto">
          <a:xfrm>
            <a:off x="749300" y="2273300"/>
            <a:ext cx="84455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45" name="Přímá spojovací čára 21"/>
          <p:cNvCxnSpPr>
            <a:cxnSpLocks noChangeShapeType="1"/>
          </p:cNvCxnSpPr>
          <p:nvPr/>
        </p:nvCxnSpPr>
        <p:spPr bwMode="auto">
          <a:xfrm>
            <a:off x="749300" y="2540000"/>
            <a:ext cx="84455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9946" name="TextovéPole 22"/>
          <p:cNvSpPr txBox="1">
            <a:spLocks noChangeArrowheads="1"/>
          </p:cNvSpPr>
          <p:nvPr/>
        </p:nvSpPr>
        <p:spPr bwMode="auto">
          <a:xfrm>
            <a:off x="800100" y="1873250"/>
            <a:ext cx="755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Session Manager</a:t>
            </a:r>
          </a:p>
        </p:txBody>
      </p:sp>
      <p:sp>
        <p:nvSpPr>
          <p:cNvPr id="39947" name="TextovéPole 23"/>
          <p:cNvSpPr txBox="1">
            <a:spLocks noChangeArrowheads="1"/>
          </p:cNvSpPr>
          <p:nvPr/>
        </p:nvSpPr>
        <p:spPr bwMode="auto">
          <a:xfrm>
            <a:off x="755650" y="2284413"/>
            <a:ext cx="8445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WinLogon</a:t>
            </a:r>
          </a:p>
        </p:txBody>
      </p:sp>
      <p:sp>
        <p:nvSpPr>
          <p:cNvPr id="39948" name="TextovéPole 24"/>
          <p:cNvSpPr txBox="1">
            <a:spLocks noChangeArrowheads="1"/>
          </p:cNvSpPr>
          <p:nvPr/>
        </p:nvSpPr>
        <p:spPr bwMode="auto">
          <a:xfrm>
            <a:off x="1820863" y="1997075"/>
            <a:ext cx="2251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Win32 API</a:t>
            </a:r>
          </a:p>
          <a:p>
            <a:pPr algn="ctr"/>
            <a:r>
              <a:rPr lang="cs-CZ" sz="900" i="1"/>
              <a:t>(Kernel32.dll, User32.dll, GD32.dll)</a:t>
            </a:r>
          </a:p>
        </p:txBody>
      </p:sp>
      <p:sp>
        <p:nvSpPr>
          <p:cNvPr id="39949" name="TextovéPole 25"/>
          <p:cNvSpPr txBox="1">
            <a:spLocks noChangeArrowheads="1"/>
          </p:cNvSpPr>
          <p:nvPr/>
        </p:nvSpPr>
        <p:spPr bwMode="auto">
          <a:xfrm>
            <a:off x="1946275" y="2432050"/>
            <a:ext cx="20002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Environment Functions</a:t>
            </a:r>
          </a:p>
        </p:txBody>
      </p:sp>
      <p:sp>
        <p:nvSpPr>
          <p:cNvPr id="39950" name="Obdélník 9"/>
          <p:cNvSpPr>
            <a:spLocks noChangeArrowheads="1"/>
          </p:cNvSpPr>
          <p:nvPr/>
        </p:nvSpPr>
        <p:spPr bwMode="auto">
          <a:xfrm>
            <a:off x="527050" y="6061075"/>
            <a:ext cx="4578350" cy="214313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9951" name="TextovéPole 26"/>
          <p:cNvSpPr txBox="1">
            <a:spLocks noChangeArrowheads="1"/>
          </p:cNvSpPr>
          <p:nvPr/>
        </p:nvSpPr>
        <p:spPr bwMode="auto">
          <a:xfrm>
            <a:off x="1662113" y="6045200"/>
            <a:ext cx="22193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000" b="1"/>
              <a:t>Hardware</a:t>
            </a:r>
          </a:p>
        </p:txBody>
      </p:sp>
      <p:sp>
        <p:nvSpPr>
          <p:cNvPr id="39952" name="Obdélník 10"/>
          <p:cNvSpPr>
            <a:spLocks noChangeArrowheads="1"/>
          </p:cNvSpPr>
          <p:nvPr/>
        </p:nvSpPr>
        <p:spPr bwMode="auto">
          <a:xfrm>
            <a:off x="1816100" y="3000375"/>
            <a:ext cx="2759075" cy="214313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9953" name="TextovéPole 29"/>
          <p:cNvSpPr txBox="1">
            <a:spLocks noChangeArrowheads="1"/>
          </p:cNvSpPr>
          <p:nvPr/>
        </p:nvSpPr>
        <p:spPr bwMode="auto">
          <a:xfrm>
            <a:off x="2136775" y="2984500"/>
            <a:ext cx="21685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b="1"/>
              <a:t>NTDLL.DLL</a:t>
            </a:r>
          </a:p>
        </p:txBody>
      </p:sp>
      <p:cxnSp>
        <p:nvCxnSpPr>
          <p:cNvPr id="39954" name="Přímá spojovací čára 33"/>
          <p:cNvCxnSpPr>
            <a:cxnSpLocks noChangeShapeType="1"/>
          </p:cNvCxnSpPr>
          <p:nvPr/>
        </p:nvCxnSpPr>
        <p:spPr bwMode="auto">
          <a:xfrm rot="5400000" flipH="1">
            <a:off x="996950" y="2736850"/>
            <a:ext cx="395288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39955" name="TextovéPole 34"/>
          <p:cNvSpPr txBox="1">
            <a:spLocks noChangeArrowheads="1"/>
          </p:cNvSpPr>
          <p:nvPr/>
        </p:nvSpPr>
        <p:spPr bwMode="auto">
          <a:xfrm>
            <a:off x="1949450" y="1739900"/>
            <a:ext cx="20002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100" b="1"/>
              <a:t>Win32 Subsystem</a:t>
            </a:r>
          </a:p>
        </p:txBody>
      </p:sp>
      <p:sp>
        <p:nvSpPr>
          <p:cNvPr id="39956" name="Obdélník 14"/>
          <p:cNvSpPr>
            <a:spLocks noChangeArrowheads="1"/>
          </p:cNvSpPr>
          <p:nvPr/>
        </p:nvSpPr>
        <p:spPr bwMode="auto">
          <a:xfrm>
            <a:off x="1816100" y="1517650"/>
            <a:ext cx="2759075" cy="169863"/>
          </a:xfrm>
          <a:prstGeom prst="rect">
            <a:avLst/>
          </a:prstGeom>
          <a:solidFill>
            <a:srgbClr val="FFFF99"/>
          </a:solidFill>
          <a:ln w="349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9957" name="TextovéPole 35"/>
          <p:cNvSpPr txBox="1">
            <a:spLocks noChangeArrowheads="1"/>
          </p:cNvSpPr>
          <p:nvPr/>
        </p:nvSpPr>
        <p:spPr bwMode="auto">
          <a:xfrm>
            <a:off x="2100263" y="1206500"/>
            <a:ext cx="2190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100" b="1"/>
              <a:t>User Applications</a:t>
            </a:r>
          </a:p>
        </p:txBody>
      </p:sp>
      <p:sp>
        <p:nvSpPr>
          <p:cNvPr id="39958" name="TextovéPole 38"/>
          <p:cNvSpPr txBox="1">
            <a:spLocks noChangeArrowheads="1"/>
          </p:cNvSpPr>
          <p:nvPr/>
        </p:nvSpPr>
        <p:spPr bwMode="auto">
          <a:xfrm>
            <a:off x="660400" y="1295400"/>
            <a:ext cx="1066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100" b="1"/>
              <a:t>User Mode</a:t>
            </a:r>
          </a:p>
          <a:p>
            <a:pPr algn="ctr"/>
            <a:r>
              <a:rPr lang="cs-CZ" sz="1100" b="1"/>
              <a:t>System</a:t>
            </a:r>
          </a:p>
          <a:p>
            <a:pPr algn="ctr"/>
            <a:r>
              <a:rPr lang="cs-CZ" sz="1100" b="1"/>
              <a:t>Processes</a:t>
            </a:r>
          </a:p>
        </p:txBody>
      </p:sp>
      <p:cxnSp>
        <p:nvCxnSpPr>
          <p:cNvPr id="39959" name="Přímá spojovací čára 42"/>
          <p:cNvCxnSpPr>
            <a:cxnSpLocks noChangeShapeType="1"/>
            <a:stCxn id="39942" idx="1"/>
            <a:endCxn id="39942" idx="3"/>
          </p:cNvCxnSpPr>
          <p:nvPr/>
        </p:nvCxnSpPr>
        <p:spPr bwMode="auto">
          <a:xfrm rot="10800000" flipH="1">
            <a:off x="1812925" y="2373313"/>
            <a:ext cx="226695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9960" name="TextovéPole 43"/>
          <p:cNvSpPr txBox="1">
            <a:spLocks noChangeArrowheads="1"/>
          </p:cNvSpPr>
          <p:nvPr/>
        </p:nvSpPr>
        <p:spPr bwMode="auto">
          <a:xfrm>
            <a:off x="1816100" y="3625850"/>
            <a:ext cx="20002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100" b="1"/>
              <a:t>Executive Services</a:t>
            </a:r>
          </a:p>
        </p:txBody>
      </p:sp>
      <p:sp>
        <p:nvSpPr>
          <p:cNvPr id="39961" name="Obdélník 46"/>
          <p:cNvSpPr>
            <a:spLocks noChangeArrowheads="1"/>
          </p:cNvSpPr>
          <p:nvPr/>
        </p:nvSpPr>
        <p:spPr bwMode="auto">
          <a:xfrm>
            <a:off x="615950" y="4178300"/>
            <a:ext cx="889000" cy="1511300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9962" name="Obdélník 52"/>
          <p:cNvSpPr>
            <a:spLocks noChangeArrowheads="1"/>
          </p:cNvSpPr>
          <p:nvPr/>
        </p:nvSpPr>
        <p:spPr bwMode="auto">
          <a:xfrm>
            <a:off x="1593850" y="4178300"/>
            <a:ext cx="577850" cy="977900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9963" name="Obdélník 53"/>
          <p:cNvSpPr>
            <a:spLocks noChangeArrowheads="1"/>
          </p:cNvSpPr>
          <p:nvPr/>
        </p:nvSpPr>
        <p:spPr bwMode="auto">
          <a:xfrm>
            <a:off x="2216150" y="4178300"/>
            <a:ext cx="577850" cy="977900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9964" name="Obdélník 54"/>
          <p:cNvSpPr>
            <a:spLocks noChangeArrowheads="1"/>
          </p:cNvSpPr>
          <p:nvPr/>
        </p:nvSpPr>
        <p:spPr bwMode="auto">
          <a:xfrm>
            <a:off x="2838450" y="4178300"/>
            <a:ext cx="577850" cy="977900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9965" name="Obdélník 55"/>
          <p:cNvSpPr>
            <a:spLocks noChangeArrowheads="1"/>
          </p:cNvSpPr>
          <p:nvPr/>
        </p:nvSpPr>
        <p:spPr bwMode="auto">
          <a:xfrm>
            <a:off x="3460750" y="4178300"/>
            <a:ext cx="577850" cy="977900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9966" name="Obdélník 56"/>
          <p:cNvSpPr>
            <a:spLocks noChangeArrowheads="1"/>
          </p:cNvSpPr>
          <p:nvPr/>
        </p:nvSpPr>
        <p:spPr bwMode="auto">
          <a:xfrm>
            <a:off x="4127500" y="4178300"/>
            <a:ext cx="889000" cy="977900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9967" name="TextovéPole 58"/>
          <p:cNvSpPr txBox="1">
            <a:spLocks noChangeArrowheads="1"/>
          </p:cNvSpPr>
          <p:nvPr/>
        </p:nvSpPr>
        <p:spPr bwMode="auto">
          <a:xfrm>
            <a:off x="1504950" y="4413250"/>
            <a:ext cx="7556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Runtime</a:t>
            </a:r>
          </a:p>
          <a:p>
            <a:pPr algn="ctr"/>
            <a:r>
              <a:rPr lang="cs-CZ" sz="900" i="1"/>
              <a:t>Library</a:t>
            </a:r>
          </a:p>
          <a:p>
            <a:pPr algn="ctr"/>
            <a:r>
              <a:rPr lang="cs-CZ" sz="900" i="1"/>
              <a:t>Functions</a:t>
            </a:r>
          </a:p>
        </p:txBody>
      </p:sp>
      <p:sp>
        <p:nvSpPr>
          <p:cNvPr id="39968" name="TextovéPole 59"/>
          <p:cNvSpPr txBox="1">
            <a:spLocks noChangeArrowheads="1"/>
          </p:cNvSpPr>
          <p:nvPr/>
        </p:nvSpPr>
        <p:spPr bwMode="auto">
          <a:xfrm>
            <a:off x="2171700" y="4343400"/>
            <a:ext cx="666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Process</a:t>
            </a:r>
          </a:p>
          <a:p>
            <a:pPr algn="ctr"/>
            <a:r>
              <a:rPr lang="cs-CZ" sz="900" i="1"/>
              <a:t>and</a:t>
            </a:r>
          </a:p>
          <a:p>
            <a:pPr algn="ctr"/>
            <a:r>
              <a:rPr lang="cs-CZ" sz="900" i="1"/>
              <a:t>Thread</a:t>
            </a:r>
          </a:p>
          <a:p>
            <a:pPr algn="ctr"/>
            <a:r>
              <a:rPr lang="cs-CZ" sz="900" i="1"/>
              <a:t>Manager</a:t>
            </a:r>
          </a:p>
        </p:txBody>
      </p:sp>
      <p:sp>
        <p:nvSpPr>
          <p:cNvPr id="39969" name="TextovéPole 60"/>
          <p:cNvSpPr txBox="1">
            <a:spLocks noChangeArrowheads="1"/>
          </p:cNvSpPr>
          <p:nvPr/>
        </p:nvSpPr>
        <p:spPr bwMode="auto">
          <a:xfrm>
            <a:off x="2794000" y="4483100"/>
            <a:ext cx="666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Object Manager</a:t>
            </a:r>
          </a:p>
        </p:txBody>
      </p:sp>
      <p:sp>
        <p:nvSpPr>
          <p:cNvPr id="39970" name="TextovéPole 63"/>
          <p:cNvSpPr txBox="1">
            <a:spLocks noChangeArrowheads="1"/>
          </p:cNvSpPr>
          <p:nvPr/>
        </p:nvSpPr>
        <p:spPr bwMode="auto">
          <a:xfrm>
            <a:off x="3416300" y="4413250"/>
            <a:ext cx="6667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Virtual</a:t>
            </a:r>
          </a:p>
          <a:p>
            <a:pPr algn="ctr"/>
            <a:r>
              <a:rPr lang="cs-CZ" sz="900" i="1"/>
              <a:t>Memory</a:t>
            </a:r>
          </a:p>
          <a:p>
            <a:pPr algn="ctr"/>
            <a:r>
              <a:rPr lang="cs-CZ" sz="900" i="1"/>
              <a:t>Manager</a:t>
            </a:r>
          </a:p>
        </p:txBody>
      </p:sp>
      <p:sp>
        <p:nvSpPr>
          <p:cNvPr id="39971" name="Obdélník 44"/>
          <p:cNvSpPr>
            <a:spLocks noChangeArrowheads="1"/>
          </p:cNvSpPr>
          <p:nvPr/>
        </p:nvSpPr>
        <p:spPr bwMode="auto">
          <a:xfrm>
            <a:off x="619125" y="3871913"/>
            <a:ext cx="2160588" cy="222250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9972" name="TextovéPole 64"/>
          <p:cNvSpPr txBox="1">
            <a:spLocks noChangeArrowheads="1"/>
          </p:cNvSpPr>
          <p:nvPr/>
        </p:nvSpPr>
        <p:spPr bwMode="auto">
          <a:xfrm>
            <a:off x="704850" y="3867150"/>
            <a:ext cx="20002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Kernel Mode System Processes</a:t>
            </a:r>
          </a:p>
        </p:txBody>
      </p:sp>
      <p:sp>
        <p:nvSpPr>
          <p:cNvPr id="39973" name="Obdélník 45"/>
          <p:cNvSpPr>
            <a:spLocks noChangeArrowheads="1"/>
          </p:cNvSpPr>
          <p:nvPr/>
        </p:nvSpPr>
        <p:spPr bwMode="auto">
          <a:xfrm>
            <a:off x="2849563" y="3871913"/>
            <a:ext cx="2159000" cy="222250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9974" name="TextovéPole 65"/>
          <p:cNvSpPr txBox="1">
            <a:spLocks noChangeArrowheads="1"/>
          </p:cNvSpPr>
          <p:nvPr/>
        </p:nvSpPr>
        <p:spPr bwMode="auto">
          <a:xfrm>
            <a:off x="3371850" y="3867150"/>
            <a:ext cx="11112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System Services</a:t>
            </a:r>
          </a:p>
        </p:txBody>
      </p:sp>
      <p:sp>
        <p:nvSpPr>
          <p:cNvPr id="39975" name="Obdélník 50"/>
          <p:cNvSpPr>
            <a:spLocks noChangeArrowheads="1"/>
          </p:cNvSpPr>
          <p:nvPr/>
        </p:nvSpPr>
        <p:spPr bwMode="auto">
          <a:xfrm>
            <a:off x="1593850" y="5205413"/>
            <a:ext cx="2447925" cy="222250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9976" name="TextovéPole 66"/>
          <p:cNvSpPr txBox="1">
            <a:spLocks noChangeArrowheads="1"/>
          </p:cNvSpPr>
          <p:nvPr/>
        </p:nvSpPr>
        <p:spPr bwMode="auto">
          <a:xfrm>
            <a:off x="2262188" y="5200650"/>
            <a:ext cx="11112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Kernel</a:t>
            </a:r>
          </a:p>
        </p:txBody>
      </p:sp>
      <p:sp>
        <p:nvSpPr>
          <p:cNvPr id="39977" name="Obdélník 57"/>
          <p:cNvSpPr>
            <a:spLocks noChangeArrowheads="1"/>
          </p:cNvSpPr>
          <p:nvPr/>
        </p:nvSpPr>
        <p:spPr bwMode="auto">
          <a:xfrm>
            <a:off x="1593850" y="5472113"/>
            <a:ext cx="2447925" cy="222250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9978" name="TextovéPole 67"/>
          <p:cNvSpPr txBox="1">
            <a:spLocks noChangeArrowheads="1"/>
          </p:cNvSpPr>
          <p:nvPr/>
        </p:nvSpPr>
        <p:spPr bwMode="auto">
          <a:xfrm>
            <a:off x="1684338" y="5467350"/>
            <a:ext cx="22669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Hardware Abstraction Layer (HAL)</a:t>
            </a:r>
          </a:p>
        </p:txBody>
      </p:sp>
      <p:sp>
        <p:nvSpPr>
          <p:cNvPr id="39979" name="TextovéPole 68"/>
          <p:cNvSpPr txBox="1">
            <a:spLocks noChangeArrowheads="1"/>
          </p:cNvSpPr>
          <p:nvPr/>
        </p:nvSpPr>
        <p:spPr bwMode="auto">
          <a:xfrm>
            <a:off x="615950" y="4222750"/>
            <a:ext cx="889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I/O Manager</a:t>
            </a:r>
          </a:p>
        </p:txBody>
      </p:sp>
      <p:sp>
        <p:nvSpPr>
          <p:cNvPr id="39980" name="TextovéPole 69"/>
          <p:cNvSpPr txBox="1">
            <a:spLocks noChangeArrowheads="1"/>
          </p:cNvSpPr>
          <p:nvPr/>
        </p:nvSpPr>
        <p:spPr bwMode="auto">
          <a:xfrm>
            <a:off x="615950" y="4471988"/>
            <a:ext cx="889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Cache Manager</a:t>
            </a:r>
          </a:p>
        </p:txBody>
      </p:sp>
      <p:sp>
        <p:nvSpPr>
          <p:cNvPr id="39981" name="TextovéPole 70"/>
          <p:cNvSpPr txBox="1">
            <a:spLocks noChangeArrowheads="1"/>
          </p:cNvSpPr>
          <p:nvPr/>
        </p:nvSpPr>
        <p:spPr bwMode="auto">
          <a:xfrm>
            <a:off x="615950" y="4857750"/>
            <a:ext cx="88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File System</a:t>
            </a:r>
          </a:p>
          <a:p>
            <a:pPr algn="ctr"/>
            <a:r>
              <a:rPr lang="cs-CZ" sz="900" i="1"/>
              <a:t>Manager</a:t>
            </a:r>
          </a:p>
        </p:txBody>
      </p:sp>
      <p:sp>
        <p:nvSpPr>
          <p:cNvPr id="39982" name="TextovéPole 71"/>
          <p:cNvSpPr txBox="1">
            <a:spLocks noChangeArrowheads="1"/>
          </p:cNvSpPr>
          <p:nvPr/>
        </p:nvSpPr>
        <p:spPr bwMode="auto">
          <a:xfrm>
            <a:off x="571500" y="5245100"/>
            <a:ext cx="977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Hardware Device Drivers</a:t>
            </a:r>
          </a:p>
        </p:txBody>
      </p:sp>
      <p:sp>
        <p:nvSpPr>
          <p:cNvPr id="39983" name="TextovéPole 72"/>
          <p:cNvSpPr txBox="1">
            <a:spLocks noChangeArrowheads="1"/>
          </p:cNvSpPr>
          <p:nvPr/>
        </p:nvSpPr>
        <p:spPr bwMode="auto">
          <a:xfrm>
            <a:off x="4127500" y="4164013"/>
            <a:ext cx="889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Win32K.SYS</a:t>
            </a:r>
          </a:p>
        </p:txBody>
      </p:sp>
      <p:sp>
        <p:nvSpPr>
          <p:cNvPr id="39984" name="TextovéPole 73"/>
          <p:cNvSpPr txBox="1">
            <a:spLocks noChangeArrowheads="1"/>
          </p:cNvSpPr>
          <p:nvPr/>
        </p:nvSpPr>
        <p:spPr bwMode="auto">
          <a:xfrm>
            <a:off x="4127500" y="4352925"/>
            <a:ext cx="88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Windows Manager</a:t>
            </a:r>
          </a:p>
        </p:txBody>
      </p:sp>
      <p:sp>
        <p:nvSpPr>
          <p:cNvPr id="39985" name="TextovéPole 74"/>
          <p:cNvSpPr txBox="1">
            <a:spLocks noChangeArrowheads="1"/>
          </p:cNvSpPr>
          <p:nvPr/>
        </p:nvSpPr>
        <p:spPr bwMode="auto">
          <a:xfrm>
            <a:off x="4216400" y="4686300"/>
            <a:ext cx="7556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Graphical Digital Interface</a:t>
            </a:r>
          </a:p>
        </p:txBody>
      </p:sp>
      <p:sp>
        <p:nvSpPr>
          <p:cNvPr id="39986" name="Obdélník 83"/>
          <p:cNvSpPr>
            <a:spLocks noChangeArrowheads="1"/>
          </p:cNvSpPr>
          <p:nvPr/>
        </p:nvSpPr>
        <p:spPr bwMode="auto">
          <a:xfrm>
            <a:off x="4127500" y="5200650"/>
            <a:ext cx="889000" cy="488950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9987" name="TextovéPole 84"/>
          <p:cNvSpPr txBox="1">
            <a:spLocks noChangeArrowheads="1"/>
          </p:cNvSpPr>
          <p:nvPr/>
        </p:nvSpPr>
        <p:spPr bwMode="auto">
          <a:xfrm>
            <a:off x="4083050" y="5260975"/>
            <a:ext cx="977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00" i="1"/>
              <a:t>Graphics Device Drivers</a:t>
            </a:r>
          </a:p>
        </p:txBody>
      </p:sp>
      <p:cxnSp>
        <p:nvCxnSpPr>
          <p:cNvPr id="39988" name="Přímá spojovací čára 87"/>
          <p:cNvCxnSpPr>
            <a:cxnSpLocks noChangeShapeType="1"/>
          </p:cNvCxnSpPr>
          <p:nvPr/>
        </p:nvCxnSpPr>
        <p:spPr bwMode="auto">
          <a:xfrm>
            <a:off x="615950" y="4489450"/>
            <a:ext cx="900113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9989" name="Přímá spojovací čára 88"/>
          <p:cNvCxnSpPr>
            <a:cxnSpLocks noChangeShapeType="1"/>
          </p:cNvCxnSpPr>
          <p:nvPr/>
        </p:nvCxnSpPr>
        <p:spPr bwMode="auto">
          <a:xfrm>
            <a:off x="615950" y="4845050"/>
            <a:ext cx="900113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9990" name="Přímá spojovací čára 89"/>
          <p:cNvCxnSpPr>
            <a:cxnSpLocks noChangeShapeType="1"/>
          </p:cNvCxnSpPr>
          <p:nvPr/>
        </p:nvCxnSpPr>
        <p:spPr bwMode="auto">
          <a:xfrm>
            <a:off x="615950" y="5245100"/>
            <a:ext cx="900113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9991" name="Přímá spojovací čára 90"/>
          <p:cNvCxnSpPr>
            <a:cxnSpLocks noChangeShapeType="1"/>
          </p:cNvCxnSpPr>
          <p:nvPr/>
        </p:nvCxnSpPr>
        <p:spPr bwMode="auto">
          <a:xfrm>
            <a:off x="4127500" y="4711700"/>
            <a:ext cx="88265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92" name="Přímá spojovací šipka 93"/>
          <p:cNvCxnSpPr>
            <a:cxnSpLocks noChangeShapeType="1"/>
          </p:cNvCxnSpPr>
          <p:nvPr/>
        </p:nvCxnSpPr>
        <p:spPr bwMode="auto">
          <a:xfrm rot="5400000">
            <a:off x="882650" y="5867400"/>
            <a:ext cx="3556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9993" name="Přímá spojovací šipka 95"/>
          <p:cNvCxnSpPr>
            <a:cxnSpLocks noChangeShapeType="1"/>
          </p:cNvCxnSpPr>
          <p:nvPr/>
        </p:nvCxnSpPr>
        <p:spPr bwMode="auto">
          <a:xfrm rot="5400000">
            <a:off x="2640013" y="5867400"/>
            <a:ext cx="3556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9994" name="Přímá spojovací šipka 96"/>
          <p:cNvCxnSpPr>
            <a:cxnSpLocks noChangeShapeType="1"/>
          </p:cNvCxnSpPr>
          <p:nvPr/>
        </p:nvCxnSpPr>
        <p:spPr bwMode="auto">
          <a:xfrm rot="5400000">
            <a:off x="4394200" y="5867400"/>
            <a:ext cx="3556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9995" name="Přímá spojovací šipka 97"/>
          <p:cNvCxnSpPr>
            <a:cxnSpLocks noChangeShapeType="1"/>
          </p:cNvCxnSpPr>
          <p:nvPr/>
        </p:nvCxnSpPr>
        <p:spPr bwMode="auto">
          <a:xfrm rot="5400000">
            <a:off x="861219" y="3296444"/>
            <a:ext cx="66675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9996" name="Přímá spojovací šipka 98"/>
          <p:cNvCxnSpPr>
            <a:cxnSpLocks noChangeShapeType="1"/>
            <a:endCxn id="39960" idx="0"/>
          </p:cNvCxnSpPr>
          <p:nvPr/>
        </p:nvCxnSpPr>
        <p:spPr bwMode="auto">
          <a:xfrm rot="5400000">
            <a:off x="2607470" y="3415506"/>
            <a:ext cx="417512" cy="31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9997" name="Přímá spojovací šipka 103"/>
          <p:cNvCxnSpPr>
            <a:cxnSpLocks noChangeShapeType="1"/>
          </p:cNvCxnSpPr>
          <p:nvPr/>
        </p:nvCxnSpPr>
        <p:spPr bwMode="auto">
          <a:xfrm rot="5400000">
            <a:off x="2672557" y="2869406"/>
            <a:ext cx="242888" cy="31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9998" name="Přímá spojovací šipka 104"/>
          <p:cNvCxnSpPr>
            <a:cxnSpLocks noChangeShapeType="1"/>
          </p:cNvCxnSpPr>
          <p:nvPr/>
        </p:nvCxnSpPr>
        <p:spPr bwMode="auto">
          <a:xfrm rot="5400000">
            <a:off x="3851275" y="1838325"/>
            <a:ext cx="287338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9999" name="Přímá spojovací šipka 105"/>
          <p:cNvCxnSpPr>
            <a:cxnSpLocks noChangeShapeType="1"/>
          </p:cNvCxnSpPr>
          <p:nvPr/>
        </p:nvCxnSpPr>
        <p:spPr bwMode="auto">
          <a:xfrm rot="5400000">
            <a:off x="3794919" y="2339181"/>
            <a:ext cx="128905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000" name="Přímá spojovací čára 108"/>
          <p:cNvCxnSpPr>
            <a:cxnSpLocks noChangeShapeType="1"/>
          </p:cNvCxnSpPr>
          <p:nvPr/>
        </p:nvCxnSpPr>
        <p:spPr bwMode="auto">
          <a:xfrm>
            <a:off x="4127500" y="4371975"/>
            <a:ext cx="88265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0001" name="TextovéPole 71"/>
          <p:cNvSpPr txBox="1">
            <a:spLocks noChangeArrowheads="1"/>
          </p:cNvSpPr>
          <p:nvPr/>
        </p:nvSpPr>
        <p:spPr bwMode="auto">
          <a:xfrm rot="-5400000">
            <a:off x="-288131" y="2112169"/>
            <a:ext cx="1100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/>
              <a:t>User Mode</a:t>
            </a:r>
          </a:p>
        </p:txBody>
      </p:sp>
      <p:sp>
        <p:nvSpPr>
          <p:cNvPr id="40002" name="TextovéPole 72"/>
          <p:cNvSpPr txBox="1">
            <a:spLocks noChangeArrowheads="1"/>
          </p:cNvSpPr>
          <p:nvPr/>
        </p:nvSpPr>
        <p:spPr bwMode="auto">
          <a:xfrm rot="-5400000">
            <a:off x="-367506" y="4645819"/>
            <a:ext cx="12588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/>
              <a:t>Kernel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100" smtClean="0"/>
              <a:t>Registry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>
                <a:latin typeface="Courier New" pitchFamily="49" charset="0"/>
                <a:cs typeface="Courier New" pitchFamily="49" charset="0"/>
              </a:rPr>
              <a:t>mov ah,01h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>
                <a:latin typeface="Courier New" pitchFamily="49" charset="0"/>
                <a:cs typeface="Courier New" pitchFamily="49" charset="0"/>
              </a:rPr>
              <a:t>mov cx,2000h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>
                <a:latin typeface="Courier New" pitchFamily="49" charset="0"/>
                <a:cs typeface="Courier New" pitchFamily="49" charset="0"/>
              </a:rPr>
              <a:t>int 10h</a:t>
            </a:r>
          </a:p>
          <a:p>
            <a:pPr eaLnBrk="1" hangingPunct="1">
              <a:lnSpc>
                <a:spcPct val="80000"/>
              </a:lnSpc>
            </a:pPr>
            <a:r>
              <a:rPr lang="cs-CZ" sz="2100" smtClean="0"/>
              <a:t>Zásobník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>
                <a:latin typeface="Courier New" pitchFamily="49" charset="0"/>
                <a:cs typeface="Courier New" pitchFamily="49" charset="0"/>
              </a:rPr>
              <a:t>mov ax,0001h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>
                <a:latin typeface="Courier New" pitchFamily="49" charset="0"/>
                <a:cs typeface="Courier New" pitchFamily="49" charset="0"/>
              </a:rPr>
              <a:t>push ax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>
                <a:latin typeface="Courier New" pitchFamily="49" charset="0"/>
                <a:cs typeface="Courier New" pitchFamily="49" charset="0"/>
              </a:rPr>
              <a:t>int 10h</a:t>
            </a:r>
          </a:p>
          <a:p>
            <a:pPr eaLnBrk="1" hangingPunct="1">
              <a:lnSpc>
                <a:spcPct val="80000"/>
              </a:lnSpc>
            </a:pPr>
            <a:r>
              <a:rPr lang="cs-CZ" sz="2100" smtClean="0"/>
              <a:t>Blok (struktura, tabulka) v paměti </a:t>
            </a:r>
            <a:r>
              <a:rPr lang="en-US" sz="2100" smtClean="0"/>
              <a:t>&amp;</a:t>
            </a:r>
            <a:r>
              <a:rPr lang="cs-CZ" sz="2100" smtClean="0"/>
              <a:t> pointer</a:t>
            </a:r>
            <a:endParaRPr lang="en-US" sz="210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mov ax,0001h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mov [tabulka1],ax</a:t>
            </a:r>
            <a:endParaRPr lang="cs-CZ" sz="2000" smtClean="0">
              <a:latin typeface="Courier New" pitchFamily="49" charset="0"/>
              <a:cs typeface="Courier New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sz="2000" smtClean="0">
                <a:latin typeface="Courier New" pitchFamily="49" charset="0"/>
                <a:cs typeface="Courier New" pitchFamily="49" charset="0"/>
              </a:rPr>
              <a:t>mov bx,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tabulka1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int 10h</a:t>
            </a:r>
            <a:endParaRPr lang="cs-CZ" sz="200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ZPŮSOB PŘEDÁNÍ PARAMETRŮ</a:t>
            </a:r>
            <a:endParaRPr lang="cs-CZ" dirty="0"/>
          </a:p>
        </p:txBody>
      </p:sp>
      <p:sp>
        <p:nvSpPr>
          <p:cNvPr id="31748" name="Zástupný symbol pro zápatí 3"/>
          <p:cNvSpPr txBox="1">
            <a:spLocks noGrp="1"/>
          </p:cNvSpPr>
          <p:nvPr/>
        </p:nvSpPr>
        <p:spPr bwMode="auto">
          <a:xfrm>
            <a:off x="179388" y="6497638"/>
            <a:ext cx="7129462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200" b="1">
                <a:solidFill>
                  <a:schemeClr val="bg1"/>
                </a:solidFill>
                <a:cs typeface="+mn-cs"/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z="2200" smtClean="0"/>
              <a:t>Přerušení 0x2E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200" smtClean="0"/>
              <a:t>Příklad ReadFile z ntdll.dll:</a:t>
            </a:r>
          </a:p>
          <a:p>
            <a:pPr marL="719138" lvl="1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600" smtClean="0"/>
              <a:t>Ntdll!ZwReadFile</a:t>
            </a:r>
            <a:br>
              <a:rPr lang="cs-CZ" sz="1600" smtClean="0"/>
            </a:br>
            <a:r>
              <a:rPr lang="cs-CZ" sz="1600" smtClean="0"/>
              <a:t>77f8c552 mov eax, 0xa1 </a:t>
            </a:r>
            <a:r>
              <a:rPr lang="en-US" sz="1600" smtClean="0"/>
              <a:t>; the service number</a:t>
            </a:r>
            <a:r>
              <a:rPr lang="cs-CZ" sz="1600" smtClean="0"/>
              <a:t/>
            </a:r>
            <a:br>
              <a:rPr lang="cs-CZ" sz="1600" smtClean="0"/>
            </a:br>
            <a:r>
              <a:rPr lang="cs-CZ" sz="1600" smtClean="0"/>
              <a:t>77f8c557 lea edx, [esp+4]</a:t>
            </a:r>
            <a:br>
              <a:rPr lang="cs-CZ" sz="1600" smtClean="0"/>
            </a:br>
            <a:r>
              <a:rPr lang="cs-CZ" sz="1600" smtClean="0">
                <a:solidFill>
                  <a:srgbClr val="D60093"/>
                </a:solidFill>
              </a:rPr>
              <a:t>77f8c55b int 2e</a:t>
            </a:r>
            <a:br>
              <a:rPr lang="cs-CZ" sz="1600" smtClean="0">
                <a:solidFill>
                  <a:srgbClr val="D60093"/>
                </a:solidFill>
              </a:rPr>
            </a:br>
            <a:r>
              <a:rPr lang="cs-CZ" sz="1600" smtClean="0"/>
              <a:t>77f8c55d ret 0x24</a:t>
            </a:r>
            <a:endParaRPr lang="en-US" sz="1600" smtClean="0"/>
          </a:p>
          <a:p>
            <a:pPr marL="395288" eaLnBrk="1" hangingPunct="1">
              <a:lnSpc>
                <a:spcPct val="90000"/>
              </a:lnSpc>
            </a:pPr>
            <a:r>
              <a:rPr lang="en-US" sz="2200" smtClean="0"/>
              <a:t>P</a:t>
            </a:r>
            <a:r>
              <a:rPr lang="cs-CZ" sz="2200" smtClean="0"/>
              <a:t>ří</a:t>
            </a:r>
            <a:r>
              <a:rPr lang="en-US" sz="2200" smtClean="0"/>
              <a:t>klad</a:t>
            </a:r>
            <a:r>
              <a:rPr lang="cs-CZ" sz="2200" smtClean="0"/>
              <a:t> používající SYSENTER:</a:t>
            </a:r>
            <a:r>
              <a:rPr lang="en-US" sz="2200" smtClean="0"/>
              <a:t> </a:t>
            </a:r>
            <a:endParaRPr lang="cs-CZ" sz="2200" smtClean="0"/>
          </a:p>
          <a:p>
            <a:pPr marL="719138" lvl="1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600" smtClean="0"/>
              <a:t>mov aex, 112h</a:t>
            </a:r>
            <a:br>
              <a:rPr lang="cs-CZ" sz="1600" smtClean="0"/>
            </a:br>
            <a:r>
              <a:rPr lang="cs-CZ" sz="1600" smtClean="0"/>
              <a:t>mov edx, 7FFE0300h</a:t>
            </a:r>
            <a:br>
              <a:rPr lang="cs-CZ" sz="1600" smtClean="0"/>
            </a:br>
            <a:r>
              <a:rPr lang="cs-CZ" sz="1600" smtClean="0"/>
              <a:t>call dword prt ds:[edx]</a:t>
            </a:r>
            <a:br>
              <a:rPr lang="cs-CZ" sz="1600" smtClean="0"/>
            </a:br>
            <a:r>
              <a:rPr lang="cs-CZ" sz="1600" smtClean="0"/>
              <a:t>retn 24</a:t>
            </a:r>
          </a:p>
          <a:p>
            <a:pPr marL="719138" lvl="1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600" i="1" smtClean="0"/>
              <a:t>Přičemž voláme funkci s kódem:</a:t>
            </a:r>
            <a:br>
              <a:rPr lang="cs-CZ" sz="1600" i="1" smtClean="0"/>
            </a:br>
            <a:r>
              <a:rPr lang="cs-CZ" sz="1600" smtClean="0"/>
              <a:t>mov edx, esp</a:t>
            </a:r>
            <a:br>
              <a:rPr lang="cs-CZ" sz="1600" smtClean="0"/>
            </a:br>
            <a:r>
              <a:rPr lang="cs-CZ" sz="1600" smtClean="0">
                <a:solidFill>
                  <a:srgbClr val="D60093"/>
                </a:solidFill>
              </a:rPr>
              <a:t>sysenter</a:t>
            </a:r>
          </a:p>
          <a:p>
            <a:pPr marL="395288" eaLnBrk="1" hangingPunct="1">
              <a:lnSpc>
                <a:spcPct val="90000"/>
              </a:lnSpc>
            </a:pPr>
            <a:endParaRPr lang="cs-CZ" sz="1700" smtClean="0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SYSTÉMOVÁ VOLÁNÍ WINDOWS</a:t>
            </a:r>
            <a:endParaRPr lang="cs-CZ" dirty="0"/>
          </a:p>
        </p:txBody>
      </p:sp>
      <p:sp>
        <p:nvSpPr>
          <p:cNvPr id="3584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z="2200" smtClean="0"/>
              <a:t>„</a:t>
            </a:r>
            <a:r>
              <a:rPr lang="en-US" sz="2200" smtClean="0"/>
              <a:t>The SYSENTER instruction is part of the "Fast System Call" facility introduced on the Pentium® II processor. The SYSENTER instruction is optimized to provide the maximum performance for transitions to protection ring 0 (CPL = 0). The SYSENTER instruction sets the following registers according to values specified by the operating system in certain model-specific registers.</a:t>
            </a:r>
            <a:endParaRPr lang="cs-CZ" sz="2200" smtClean="0"/>
          </a:p>
          <a:p>
            <a:pPr marL="719138" lvl="1" eaLnBrk="1" hangingPunct="1">
              <a:lnSpc>
                <a:spcPct val="80000"/>
              </a:lnSpc>
            </a:pPr>
            <a:r>
              <a:rPr lang="en-US" sz="1800" smtClean="0"/>
              <a:t>CS register set to the value of (SYSENTER_CS_MSR</a:t>
            </a:r>
            <a:r>
              <a:rPr lang="cs-CZ" sz="1800" smtClean="0"/>
              <a:t>)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en-US" sz="1800" smtClean="0"/>
              <a:t>EIP register set to the value of (SYSENTER_EIP_MSR</a:t>
            </a:r>
            <a:r>
              <a:rPr lang="cs-CZ" sz="1800" smtClean="0"/>
              <a:t>)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en-US" sz="1800" smtClean="0"/>
              <a:t>SS register set to the sum of (8 plus the value in SYSENTER_CS_MSR)</a:t>
            </a:r>
            <a:endParaRPr lang="cs-CZ" sz="1800" smtClean="0"/>
          </a:p>
          <a:p>
            <a:pPr marL="719138" lvl="1" eaLnBrk="1" hangingPunct="1">
              <a:lnSpc>
                <a:spcPct val="80000"/>
              </a:lnSpc>
            </a:pPr>
            <a:r>
              <a:rPr lang="en-US" sz="1800" smtClean="0"/>
              <a:t>ESP register set to the value of (SYSENTER_ESP_MSR)</a:t>
            </a:r>
            <a:r>
              <a:rPr lang="cs-CZ" sz="1800" smtClean="0"/>
              <a:t>“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200" smtClean="0"/>
              <a:t>SYSENTER/SYSEXIT pro procesory Intel (od Pentia II)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200" smtClean="0"/>
              <a:t>SYSCALL/SYSRET pro procesory AMD (od K7)</a:t>
            </a: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PŘÍKLAD: SYSENTER</a:t>
            </a:r>
            <a:endParaRPr lang="cs-CZ" dirty="0"/>
          </a:p>
        </p:txBody>
      </p:sp>
      <p:sp>
        <p:nvSpPr>
          <p:cNvPr id="36868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Skupina 16"/>
          <p:cNvGrpSpPr>
            <a:grpSpLocks/>
          </p:cNvGrpSpPr>
          <p:nvPr/>
        </p:nvGrpSpPr>
        <p:grpSpPr bwMode="auto">
          <a:xfrm>
            <a:off x="198438" y="1376363"/>
            <a:ext cx="8715375" cy="4767262"/>
            <a:chOff x="214282" y="1357298"/>
            <a:chExt cx="8572560" cy="4714908"/>
          </a:xfrm>
        </p:grpSpPr>
        <p:sp>
          <p:nvSpPr>
            <p:cNvPr id="15396" name="Obdélník 5"/>
            <p:cNvSpPr>
              <a:spLocks noChangeArrowheads="1"/>
            </p:cNvSpPr>
            <p:nvPr/>
          </p:nvSpPr>
          <p:spPr bwMode="auto">
            <a:xfrm>
              <a:off x="214282" y="1357298"/>
              <a:ext cx="8572560" cy="4714908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15397" name="TextovéPole 10"/>
            <p:cNvSpPr txBox="1">
              <a:spLocks noChangeArrowheads="1"/>
            </p:cNvSpPr>
            <p:nvPr/>
          </p:nvSpPr>
          <p:spPr bwMode="auto">
            <a:xfrm>
              <a:off x="2791302" y="1391044"/>
              <a:ext cx="3414748" cy="273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200" b="1"/>
                <a:t>user and other system programs</a:t>
              </a:r>
            </a:p>
          </p:txBody>
        </p:sp>
        <p:sp>
          <p:nvSpPr>
            <p:cNvPr id="15398" name="TextovéPole 11"/>
            <p:cNvSpPr txBox="1">
              <a:spLocks noChangeArrowheads="1"/>
            </p:cNvSpPr>
            <p:nvPr/>
          </p:nvSpPr>
          <p:spPr bwMode="auto">
            <a:xfrm>
              <a:off x="3649342" y="5767772"/>
              <a:ext cx="1698668" cy="273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200" b="1"/>
                <a:t>hardware</a:t>
              </a:r>
            </a:p>
          </p:txBody>
        </p:sp>
      </p:grpSp>
      <p:sp>
        <p:nvSpPr>
          <p:cNvPr id="15362" name="Obdélník 5"/>
          <p:cNvSpPr>
            <a:spLocks noChangeArrowheads="1"/>
          </p:cNvSpPr>
          <p:nvPr/>
        </p:nvSpPr>
        <p:spPr bwMode="auto">
          <a:xfrm>
            <a:off x="198438" y="1689100"/>
            <a:ext cx="8715375" cy="408940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STRUKTURA OS</a:t>
            </a:r>
            <a:endParaRPr lang="cs-CZ" dirty="0"/>
          </a:p>
        </p:txBody>
      </p:sp>
      <p:sp>
        <p:nvSpPr>
          <p:cNvPr id="10245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sp>
        <p:nvSpPr>
          <p:cNvPr id="13" name="TextovéPole 12"/>
          <p:cNvSpPr txBox="1"/>
          <p:nvPr/>
        </p:nvSpPr>
        <p:spPr bwMode="auto">
          <a:xfrm>
            <a:off x="3371850" y="5480050"/>
            <a:ext cx="23637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b="1" dirty="0" err="1">
                <a:cs typeface="+mn-cs"/>
              </a:rPr>
              <a:t>operating</a:t>
            </a:r>
            <a:r>
              <a:rPr lang="cs-CZ" sz="1200" b="1" dirty="0">
                <a:cs typeface="+mn-cs"/>
              </a:rPr>
              <a:t> </a:t>
            </a:r>
            <a:r>
              <a:rPr lang="cs-CZ" sz="1200" b="1" dirty="0" err="1">
                <a:cs typeface="+mn-cs"/>
              </a:rPr>
              <a:t>system</a:t>
            </a:r>
            <a:endParaRPr lang="cs-CZ" sz="1200" b="1" dirty="0">
              <a:cs typeface="+mn-cs"/>
            </a:endParaRPr>
          </a:p>
        </p:txBody>
      </p:sp>
      <p:sp>
        <p:nvSpPr>
          <p:cNvPr id="15366" name="Obdélník 7"/>
          <p:cNvSpPr>
            <a:spLocks noChangeArrowheads="1"/>
          </p:cNvSpPr>
          <p:nvPr/>
        </p:nvSpPr>
        <p:spPr bwMode="auto">
          <a:xfrm>
            <a:off x="2389188" y="1806575"/>
            <a:ext cx="4348162" cy="950913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grpSp>
        <p:nvGrpSpPr>
          <p:cNvPr id="15367" name="Skupina 18"/>
          <p:cNvGrpSpPr>
            <a:grpSpLocks/>
          </p:cNvGrpSpPr>
          <p:nvPr/>
        </p:nvGrpSpPr>
        <p:grpSpPr bwMode="auto">
          <a:xfrm>
            <a:off x="306388" y="3379788"/>
            <a:ext cx="8499475" cy="2073275"/>
            <a:chOff x="321439" y="3643314"/>
            <a:chExt cx="8358246" cy="1714512"/>
          </a:xfrm>
        </p:grpSpPr>
        <p:sp>
          <p:nvSpPr>
            <p:cNvPr id="15394" name="Obdélník 9"/>
            <p:cNvSpPr>
              <a:spLocks noChangeArrowheads="1"/>
            </p:cNvSpPr>
            <p:nvPr/>
          </p:nvSpPr>
          <p:spPr bwMode="auto">
            <a:xfrm>
              <a:off x="321439" y="3643314"/>
              <a:ext cx="8358246" cy="1714512"/>
            </a:xfrm>
            <a:prstGeom prst="rect">
              <a:avLst/>
            </a:prstGeom>
            <a:solidFill>
              <a:srgbClr val="FFC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15395" name="TextovéPole 13"/>
            <p:cNvSpPr txBox="1">
              <a:spLocks noChangeArrowheads="1"/>
            </p:cNvSpPr>
            <p:nvPr/>
          </p:nvSpPr>
          <p:spPr bwMode="auto">
            <a:xfrm>
              <a:off x="3970029" y="5069965"/>
              <a:ext cx="1057295" cy="229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200" b="1"/>
                <a:t>services</a:t>
              </a:r>
            </a:p>
          </p:txBody>
        </p:sp>
      </p:grpSp>
      <p:grpSp>
        <p:nvGrpSpPr>
          <p:cNvPr id="15368" name="Skupina 19"/>
          <p:cNvGrpSpPr>
            <a:grpSpLocks/>
          </p:cNvGrpSpPr>
          <p:nvPr/>
        </p:nvGrpSpPr>
        <p:grpSpPr bwMode="auto">
          <a:xfrm>
            <a:off x="198438" y="2895600"/>
            <a:ext cx="8718550" cy="346075"/>
            <a:chOff x="219075" y="3143248"/>
            <a:chExt cx="8565356" cy="357190"/>
          </a:xfrm>
        </p:grpSpPr>
        <p:sp>
          <p:nvSpPr>
            <p:cNvPr id="15392" name="Obdélník 8"/>
            <p:cNvSpPr>
              <a:spLocks noChangeArrowheads="1"/>
            </p:cNvSpPr>
            <p:nvPr/>
          </p:nvSpPr>
          <p:spPr bwMode="auto">
            <a:xfrm>
              <a:off x="219075" y="3143248"/>
              <a:ext cx="8565356" cy="357190"/>
            </a:xfrm>
            <a:prstGeom prst="rect">
              <a:avLst/>
            </a:prstGeom>
            <a:solidFill>
              <a:srgbClr val="FFC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15393" name="TextovéPole 14"/>
            <p:cNvSpPr txBox="1">
              <a:spLocks noChangeArrowheads="1"/>
            </p:cNvSpPr>
            <p:nvPr/>
          </p:nvSpPr>
          <p:spPr bwMode="auto">
            <a:xfrm>
              <a:off x="3778734" y="3190511"/>
              <a:ext cx="1450203" cy="28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200" b="1"/>
                <a:t>system calls</a:t>
              </a:r>
            </a:p>
          </p:txBody>
        </p:sp>
      </p:grpSp>
      <p:sp>
        <p:nvSpPr>
          <p:cNvPr id="15369" name="Obdélník 23"/>
          <p:cNvSpPr>
            <a:spLocks noChangeArrowheads="1"/>
          </p:cNvSpPr>
          <p:nvPr/>
        </p:nvSpPr>
        <p:spPr bwMode="auto">
          <a:xfrm>
            <a:off x="5302250" y="1798638"/>
            <a:ext cx="1433513" cy="344487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15370" name="Obdélník 24"/>
          <p:cNvSpPr>
            <a:spLocks noChangeArrowheads="1"/>
          </p:cNvSpPr>
          <p:nvPr/>
        </p:nvSpPr>
        <p:spPr bwMode="auto">
          <a:xfrm>
            <a:off x="2392363" y="1798638"/>
            <a:ext cx="1444625" cy="344487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15371" name="Obdélník 25"/>
          <p:cNvSpPr>
            <a:spLocks noChangeArrowheads="1"/>
          </p:cNvSpPr>
          <p:nvPr/>
        </p:nvSpPr>
        <p:spPr bwMode="auto">
          <a:xfrm>
            <a:off x="3835400" y="1798638"/>
            <a:ext cx="1463675" cy="344487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15372" name="TextovéPole 26"/>
          <p:cNvSpPr txBox="1">
            <a:spLocks noChangeArrowheads="1"/>
          </p:cNvSpPr>
          <p:nvPr/>
        </p:nvSpPr>
        <p:spPr bwMode="auto">
          <a:xfrm>
            <a:off x="2371725" y="1843088"/>
            <a:ext cx="14525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100" b="1"/>
              <a:t>GUI</a:t>
            </a:r>
          </a:p>
        </p:txBody>
      </p:sp>
      <p:sp>
        <p:nvSpPr>
          <p:cNvPr id="15373" name="TextovéPole 27"/>
          <p:cNvSpPr txBox="1">
            <a:spLocks noChangeArrowheads="1"/>
          </p:cNvSpPr>
          <p:nvPr/>
        </p:nvSpPr>
        <p:spPr bwMode="auto">
          <a:xfrm>
            <a:off x="3830638" y="1843088"/>
            <a:ext cx="14509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100" b="1"/>
              <a:t>batch</a:t>
            </a:r>
          </a:p>
        </p:txBody>
      </p:sp>
      <p:sp>
        <p:nvSpPr>
          <p:cNvPr id="15374" name="TextovéPole 28"/>
          <p:cNvSpPr txBox="1">
            <a:spLocks noChangeArrowheads="1"/>
          </p:cNvSpPr>
          <p:nvPr/>
        </p:nvSpPr>
        <p:spPr bwMode="auto">
          <a:xfrm>
            <a:off x="5295900" y="1843088"/>
            <a:ext cx="14382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100" b="1"/>
              <a:t>command line</a:t>
            </a:r>
          </a:p>
        </p:txBody>
      </p:sp>
      <p:sp>
        <p:nvSpPr>
          <p:cNvPr id="15375" name="TextovéPole 29"/>
          <p:cNvSpPr txBox="1">
            <a:spLocks noChangeArrowheads="1"/>
          </p:cNvSpPr>
          <p:nvPr/>
        </p:nvSpPr>
        <p:spPr bwMode="auto">
          <a:xfrm>
            <a:off x="3563938" y="2343150"/>
            <a:ext cx="1981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/>
              <a:t>user interfaces</a:t>
            </a:r>
          </a:p>
        </p:txBody>
      </p:sp>
      <p:sp>
        <p:nvSpPr>
          <p:cNvPr id="15376" name="Obdélník 30"/>
          <p:cNvSpPr>
            <a:spLocks noChangeArrowheads="1"/>
          </p:cNvSpPr>
          <p:nvPr/>
        </p:nvSpPr>
        <p:spPr bwMode="auto">
          <a:xfrm>
            <a:off x="488950" y="3517900"/>
            <a:ext cx="1235075" cy="62230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15377" name="Obdélník 31"/>
          <p:cNvSpPr>
            <a:spLocks noChangeArrowheads="1"/>
          </p:cNvSpPr>
          <p:nvPr/>
        </p:nvSpPr>
        <p:spPr bwMode="auto">
          <a:xfrm>
            <a:off x="1868488" y="3517900"/>
            <a:ext cx="1235075" cy="62230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15378" name="Obdélník 32"/>
          <p:cNvSpPr>
            <a:spLocks noChangeArrowheads="1"/>
          </p:cNvSpPr>
          <p:nvPr/>
        </p:nvSpPr>
        <p:spPr bwMode="auto">
          <a:xfrm>
            <a:off x="3249613" y="3517900"/>
            <a:ext cx="1233487" cy="62230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15379" name="Obdélník 33"/>
          <p:cNvSpPr>
            <a:spLocks noChangeArrowheads="1"/>
          </p:cNvSpPr>
          <p:nvPr/>
        </p:nvSpPr>
        <p:spPr bwMode="auto">
          <a:xfrm>
            <a:off x="4629150" y="3517900"/>
            <a:ext cx="1233488" cy="62230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15380" name="Obdélník 34"/>
          <p:cNvSpPr>
            <a:spLocks noChangeArrowheads="1"/>
          </p:cNvSpPr>
          <p:nvPr/>
        </p:nvSpPr>
        <p:spPr bwMode="auto">
          <a:xfrm>
            <a:off x="6008688" y="3517900"/>
            <a:ext cx="1235075" cy="62230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15381" name="Obdélník 35"/>
          <p:cNvSpPr>
            <a:spLocks noChangeArrowheads="1"/>
          </p:cNvSpPr>
          <p:nvPr/>
        </p:nvSpPr>
        <p:spPr bwMode="auto">
          <a:xfrm>
            <a:off x="7388225" y="3517900"/>
            <a:ext cx="1235075" cy="62230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15382" name="Obdélník 36"/>
          <p:cNvSpPr>
            <a:spLocks noChangeArrowheads="1"/>
          </p:cNvSpPr>
          <p:nvPr/>
        </p:nvSpPr>
        <p:spPr bwMode="auto">
          <a:xfrm>
            <a:off x="1216025" y="4346575"/>
            <a:ext cx="1233488" cy="62230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15383" name="Obdélník 37"/>
          <p:cNvSpPr>
            <a:spLocks noChangeArrowheads="1"/>
          </p:cNvSpPr>
          <p:nvPr/>
        </p:nvSpPr>
        <p:spPr bwMode="auto">
          <a:xfrm>
            <a:off x="6737350" y="4332288"/>
            <a:ext cx="1233488" cy="620712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15384" name="TextovéPole 38"/>
          <p:cNvSpPr txBox="1">
            <a:spLocks noChangeArrowheads="1"/>
          </p:cNvSpPr>
          <p:nvPr/>
        </p:nvSpPr>
        <p:spPr bwMode="auto">
          <a:xfrm>
            <a:off x="561975" y="3614738"/>
            <a:ext cx="10890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/>
              <a:t>program</a:t>
            </a:r>
          </a:p>
          <a:p>
            <a:pPr algn="ctr"/>
            <a:r>
              <a:rPr lang="cs-CZ" sz="1200" b="1"/>
              <a:t>execution</a:t>
            </a:r>
          </a:p>
        </p:txBody>
      </p:sp>
      <p:sp>
        <p:nvSpPr>
          <p:cNvPr id="15385" name="TextovéPole 39"/>
          <p:cNvSpPr txBox="1">
            <a:spLocks noChangeArrowheads="1"/>
          </p:cNvSpPr>
          <p:nvPr/>
        </p:nvSpPr>
        <p:spPr bwMode="auto">
          <a:xfrm>
            <a:off x="1917700" y="3614738"/>
            <a:ext cx="11382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/>
              <a:t>I/O</a:t>
            </a:r>
          </a:p>
          <a:p>
            <a:pPr algn="ctr"/>
            <a:r>
              <a:rPr lang="cs-CZ" sz="1200" b="1"/>
              <a:t>operations</a:t>
            </a:r>
          </a:p>
        </p:txBody>
      </p:sp>
      <p:sp>
        <p:nvSpPr>
          <p:cNvPr id="15386" name="TextovéPole 40"/>
          <p:cNvSpPr txBox="1">
            <a:spLocks noChangeArrowheads="1"/>
          </p:cNvSpPr>
          <p:nvPr/>
        </p:nvSpPr>
        <p:spPr bwMode="auto">
          <a:xfrm>
            <a:off x="4572000" y="3714750"/>
            <a:ext cx="1357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/>
              <a:t>communication</a:t>
            </a:r>
          </a:p>
        </p:txBody>
      </p:sp>
      <p:sp>
        <p:nvSpPr>
          <p:cNvPr id="15387" name="TextovéPole 41"/>
          <p:cNvSpPr txBox="1">
            <a:spLocks noChangeArrowheads="1"/>
          </p:cNvSpPr>
          <p:nvPr/>
        </p:nvSpPr>
        <p:spPr bwMode="auto">
          <a:xfrm>
            <a:off x="3297238" y="3706813"/>
            <a:ext cx="11382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/>
              <a:t>file systems</a:t>
            </a:r>
          </a:p>
        </p:txBody>
      </p:sp>
      <p:sp>
        <p:nvSpPr>
          <p:cNvPr id="15388" name="TextovéPole 42"/>
          <p:cNvSpPr txBox="1">
            <a:spLocks noChangeArrowheads="1"/>
          </p:cNvSpPr>
          <p:nvPr/>
        </p:nvSpPr>
        <p:spPr bwMode="auto">
          <a:xfrm>
            <a:off x="6056313" y="3614738"/>
            <a:ext cx="11382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/>
              <a:t>resource</a:t>
            </a:r>
          </a:p>
          <a:p>
            <a:pPr algn="ctr"/>
            <a:r>
              <a:rPr lang="cs-CZ" sz="1200" b="1"/>
              <a:t>allocation</a:t>
            </a:r>
          </a:p>
        </p:txBody>
      </p:sp>
      <p:sp>
        <p:nvSpPr>
          <p:cNvPr id="15389" name="TextovéPole 43"/>
          <p:cNvSpPr txBox="1">
            <a:spLocks noChangeArrowheads="1"/>
          </p:cNvSpPr>
          <p:nvPr/>
        </p:nvSpPr>
        <p:spPr bwMode="auto">
          <a:xfrm>
            <a:off x="7415213" y="3706813"/>
            <a:ext cx="1182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/>
              <a:t>accounting</a:t>
            </a:r>
          </a:p>
        </p:txBody>
      </p:sp>
      <p:sp>
        <p:nvSpPr>
          <p:cNvPr id="15390" name="TextovéPole 44"/>
          <p:cNvSpPr txBox="1">
            <a:spLocks noChangeArrowheads="1"/>
          </p:cNvSpPr>
          <p:nvPr/>
        </p:nvSpPr>
        <p:spPr bwMode="auto">
          <a:xfrm>
            <a:off x="6762750" y="4338638"/>
            <a:ext cx="1184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/>
              <a:t>protection</a:t>
            </a:r>
          </a:p>
          <a:p>
            <a:pPr algn="ctr"/>
            <a:r>
              <a:rPr lang="cs-CZ" sz="1200" b="1"/>
              <a:t>and</a:t>
            </a:r>
          </a:p>
          <a:p>
            <a:pPr algn="ctr"/>
            <a:r>
              <a:rPr lang="cs-CZ" sz="1200" b="1"/>
              <a:t>security</a:t>
            </a:r>
          </a:p>
        </p:txBody>
      </p:sp>
      <p:sp>
        <p:nvSpPr>
          <p:cNvPr id="15391" name="TextovéPole 45"/>
          <p:cNvSpPr txBox="1">
            <a:spLocks noChangeArrowheads="1"/>
          </p:cNvSpPr>
          <p:nvPr/>
        </p:nvSpPr>
        <p:spPr bwMode="auto">
          <a:xfrm>
            <a:off x="1287463" y="4430713"/>
            <a:ext cx="1090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/>
              <a:t>error detection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SYSTÉMOVÁ VOLÁNÍ WINDOWS</a:t>
            </a:r>
            <a:endParaRPr lang="cs-CZ" dirty="0"/>
          </a:p>
        </p:txBody>
      </p:sp>
      <p:sp>
        <p:nvSpPr>
          <p:cNvPr id="37891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1214438"/>
            <a:ext cx="8550275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95288" eaLnBrk="1" hangingPunct="1">
              <a:lnSpc>
                <a:spcPct val="80000"/>
              </a:lnSpc>
              <a:defRPr/>
            </a:pPr>
            <a:r>
              <a:rPr lang="cs-CZ" sz="1700" dirty="0" smtClean="0"/>
              <a:t>DOS </a:t>
            </a:r>
            <a:r>
              <a:rPr lang="cs-CZ" sz="1700" dirty="0" err="1" smtClean="0"/>
              <a:t>interrupts</a:t>
            </a:r>
            <a:endParaRPr lang="cs-CZ" sz="1700" dirty="0" smtClean="0"/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20H </a:t>
            </a:r>
            <a:r>
              <a:rPr lang="cs-CZ" sz="1400" dirty="0" err="1" smtClean="0"/>
              <a:t>Terminate</a:t>
            </a:r>
            <a:r>
              <a:rPr lang="cs-CZ" sz="1400" dirty="0" smtClean="0"/>
              <a:t> a program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21H DOS </a:t>
            </a:r>
            <a:r>
              <a:rPr lang="cs-CZ" sz="1400" dirty="0" err="1" smtClean="0"/>
              <a:t>Services</a:t>
            </a:r>
            <a:endParaRPr lang="cs-CZ" sz="1400" dirty="0" smtClean="0"/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25H/26H </a:t>
            </a:r>
            <a:r>
              <a:rPr lang="cs-CZ" sz="1400" dirty="0" err="1" smtClean="0"/>
              <a:t>Absolute</a:t>
            </a:r>
            <a:r>
              <a:rPr lang="cs-CZ" sz="1400" dirty="0" smtClean="0"/>
              <a:t> Disk </a:t>
            </a:r>
            <a:r>
              <a:rPr lang="cs-CZ" sz="1400" dirty="0" err="1" smtClean="0"/>
              <a:t>Read</a:t>
            </a:r>
            <a:r>
              <a:rPr lang="cs-CZ" sz="1400" dirty="0" smtClean="0"/>
              <a:t>/</a:t>
            </a:r>
            <a:r>
              <a:rPr lang="cs-CZ" sz="1400" dirty="0" err="1" smtClean="0"/>
              <a:t>Write</a:t>
            </a:r>
            <a:endParaRPr lang="cs-CZ" sz="1400" dirty="0" smtClean="0"/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27H </a:t>
            </a:r>
            <a:r>
              <a:rPr lang="cs-CZ" sz="1400" dirty="0" err="1" smtClean="0"/>
              <a:t>Terminate</a:t>
            </a:r>
            <a:r>
              <a:rPr lang="cs-CZ" sz="1400" dirty="0" smtClean="0"/>
              <a:t> </a:t>
            </a:r>
            <a:r>
              <a:rPr lang="cs-CZ" sz="1400" dirty="0" err="1" smtClean="0"/>
              <a:t>but</a:t>
            </a:r>
            <a:r>
              <a:rPr lang="cs-CZ" sz="1400" dirty="0" smtClean="0"/>
              <a:t> </a:t>
            </a:r>
            <a:r>
              <a:rPr lang="cs-CZ" sz="1400" dirty="0" err="1" smtClean="0"/>
              <a:t>Stay</a:t>
            </a:r>
            <a:r>
              <a:rPr lang="cs-CZ" sz="1400" dirty="0" smtClean="0"/>
              <a:t> Resident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28H DOS Safe </a:t>
            </a:r>
            <a:r>
              <a:rPr lang="cs-CZ" sz="1400" dirty="0" err="1" smtClean="0"/>
              <a:t>Interrupt</a:t>
            </a:r>
            <a:r>
              <a:rPr lang="cs-CZ" sz="1400" dirty="0" smtClean="0"/>
              <a:t> / DOS </a:t>
            </a:r>
            <a:r>
              <a:rPr lang="cs-CZ" sz="1400" dirty="0" err="1" smtClean="0"/>
              <a:t>Timeslice</a:t>
            </a:r>
            <a:r>
              <a:rPr lang="cs-CZ" sz="1400" dirty="0" smtClean="0"/>
              <a:t> (UNDOCUMENTED)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2eH </a:t>
            </a:r>
            <a:r>
              <a:rPr lang="cs-CZ" sz="1400" dirty="0" err="1" smtClean="0"/>
              <a:t>Perform</a:t>
            </a:r>
            <a:r>
              <a:rPr lang="cs-CZ" sz="1400" dirty="0" smtClean="0"/>
              <a:t> DOS </a:t>
            </a:r>
            <a:r>
              <a:rPr lang="cs-CZ" sz="1400" dirty="0" err="1" smtClean="0"/>
              <a:t>Command</a:t>
            </a:r>
            <a:r>
              <a:rPr lang="cs-CZ" sz="1400" dirty="0" smtClean="0"/>
              <a:t> (UNDOCUMENTED)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2fH  Multiplex </a:t>
            </a:r>
            <a:r>
              <a:rPr lang="cs-CZ" sz="1400" dirty="0" err="1" smtClean="0"/>
              <a:t>Interrupt</a:t>
            </a:r>
            <a:r>
              <a:rPr lang="cs-CZ" sz="1400" dirty="0" smtClean="0"/>
              <a:t> (</a:t>
            </a:r>
            <a:r>
              <a:rPr lang="cs-CZ" sz="1400" dirty="0" err="1" smtClean="0"/>
              <a:t>print</a:t>
            </a:r>
            <a:r>
              <a:rPr lang="cs-CZ" sz="1400" dirty="0" smtClean="0"/>
              <a:t> </a:t>
            </a:r>
            <a:r>
              <a:rPr lang="cs-CZ" sz="1400" dirty="0" err="1" smtClean="0"/>
              <a:t>spooler</a:t>
            </a:r>
            <a:r>
              <a:rPr lang="cs-CZ" sz="1400" dirty="0" smtClean="0"/>
              <a:t>, TSR </a:t>
            </a:r>
            <a:r>
              <a:rPr lang="cs-CZ" sz="1400" dirty="0" err="1" smtClean="0"/>
              <a:t>control</a:t>
            </a:r>
            <a:r>
              <a:rPr lang="cs-CZ" sz="1400" dirty="0" smtClean="0"/>
              <a:t>)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33H Mouse Support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67H </a:t>
            </a:r>
            <a:r>
              <a:rPr lang="cs-CZ" sz="1400" dirty="0" err="1" smtClean="0"/>
              <a:t>Expanded</a:t>
            </a:r>
            <a:r>
              <a:rPr lang="cs-CZ" sz="1400" dirty="0" smtClean="0"/>
              <a:t> </a:t>
            </a:r>
            <a:r>
              <a:rPr lang="cs-CZ" sz="1400" dirty="0" err="1" smtClean="0"/>
              <a:t>Memory</a:t>
            </a:r>
            <a:r>
              <a:rPr lang="cs-CZ" sz="1400" dirty="0" smtClean="0"/>
              <a:t> </a:t>
            </a:r>
            <a:r>
              <a:rPr lang="cs-CZ" sz="1400" dirty="0" err="1" smtClean="0"/>
              <a:t>Manager</a:t>
            </a:r>
            <a:r>
              <a:rPr lang="cs-CZ" sz="1400" dirty="0" smtClean="0"/>
              <a:t> (LIM-EMS)</a:t>
            </a:r>
            <a:endParaRPr lang="cs-CZ" sz="1600" dirty="0" smtClean="0"/>
          </a:p>
          <a:p>
            <a:pPr marL="395288" eaLnBrk="1" hangingPunct="1">
              <a:lnSpc>
                <a:spcPct val="80000"/>
              </a:lnSpc>
              <a:defRPr/>
            </a:pPr>
            <a:r>
              <a:rPr lang="cs-CZ" sz="1700" dirty="0" err="1" smtClean="0"/>
              <a:t>Address</a:t>
            </a:r>
            <a:r>
              <a:rPr lang="cs-CZ" sz="1700" dirty="0" smtClean="0"/>
              <a:t> </a:t>
            </a:r>
            <a:r>
              <a:rPr lang="cs-CZ" sz="1700" dirty="0" err="1" smtClean="0"/>
              <a:t>Pointers</a:t>
            </a:r>
            <a:r>
              <a:rPr lang="cs-CZ" sz="1700" dirty="0" smtClean="0"/>
              <a:t> (not </a:t>
            </a:r>
            <a:r>
              <a:rPr lang="cs-CZ" sz="1700" dirty="0" err="1" smtClean="0"/>
              <a:t>used</a:t>
            </a:r>
            <a:r>
              <a:rPr lang="cs-CZ" sz="1700" dirty="0" smtClean="0"/>
              <a:t> as software </a:t>
            </a:r>
            <a:r>
              <a:rPr lang="cs-CZ" sz="1700" dirty="0" err="1" smtClean="0"/>
              <a:t>interrupts</a:t>
            </a:r>
            <a:r>
              <a:rPr lang="cs-CZ" sz="1700" dirty="0" smtClean="0"/>
              <a:t>)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22H </a:t>
            </a:r>
            <a:r>
              <a:rPr lang="cs-CZ" sz="1400" dirty="0" err="1" smtClean="0"/>
              <a:t>Terminate</a:t>
            </a:r>
            <a:r>
              <a:rPr lang="cs-CZ" sz="1400" dirty="0" smtClean="0"/>
              <a:t> </a:t>
            </a:r>
            <a:r>
              <a:rPr lang="cs-CZ" sz="1400" dirty="0" err="1" smtClean="0"/>
              <a:t>address</a:t>
            </a:r>
            <a:endParaRPr lang="cs-CZ" sz="1400" dirty="0" smtClean="0"/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23H </a:t>
            </a:r>
            <a:r>
              <a:rPr lang="cs-CZ" sz="1400" dirty="0" err="1" smtClean="0"/>
              <a:t>Control</a:t>
            </a:r>
            <a:r>
              <a:rPr lang="cs-CZ" sz="1400" dirty="0" smtClean="0"/>
              <a:t>-</a:t>
            </a:r>
            <a:r>
              <a:rPr lang="cs-CZ" sz="1400" dirty="0" err="1" smtClean="0"/>
              <a:t>Break</a:t>
            </a:r>
            <a:r>
              <a:rPr lang="cs-CZ" sz="1400" dirty="0" smtClean="0"/>
              <a:t> </a:t>
            </a:r>
            <a:r>
              <a:rPr lang="cs-CZ" sz="1400" dirty="0" err="1" smtClean="0"/>
              <a:t>address</a:t>
            </a:r>
            <a:endParaRPr lang="cs-CZ" sz="1400" dirty="0" smtClean="0"/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24H </a:t>
            </a:r>
            <a:r>
              <a:rPr lang="cs-CZ" sz="1400" dirty="0" err="1" smtClean="0"/>
              <a:t>Critical</a:t>
            </a:r>
            <a:r>
              <a:rPr lang="cs-CZ" sz="1400" dirty="0" smtClean="0"/>
              <a:t> </a:t>
            </a:r>
            <a:r>
              <a:rPr lang="cs-CZ" sz="1400" dirty="0" err="1" smtClean="0"/>
              <a:t>Error</a:t>
            </a:r>
            <a:r>
              <a:rPr lang="cs-CZ" sz="1400" dirty="0" smtClean="0"/>
              <a:t> </a:t>
            </a:r>
            <a:r>
              <a:rPr lang="cs-CZ" sz="1400" dirty="0" err="1" smtClean="0"/>
              <a:t>Handler</a:t>
            </a:r>
            <a:r>
              <a:rPr lang="cs-CZ" sz="1400" dirty="0" smtClean="0"/>
              <a:t> </a:t>
            </a:r>
            <a:r>
              <a:rPr lang="cs-CZ" sz="1400" dirty="0" err="1" smtClean="0"/>
              <a:t>address</a:t>
            </a:r>
            <a:endParaRPr lang="cs-CZ" sz="1400" dirty="0" smtClean="0"/>
          </a:p>
          <a:p>
            <a:pPr marL="395288" eaLnBrk="1" hangingPunct="1">
              <a:lnSpc>
                <a:spcPct val="80000"/>
              </a:lnSpc>
              <a:defRPr/>
            </a:pPr>
            <a:r>
              <a:rPr lang="cs-CZ" sz="1700" dirty="0" smtClean="0"/>
              <a:t>Volání služeb </a:t>
            </a:r>
            <a:r>
              <a:rPr lang="cs-CZ" sz="1700" dirty="0" err="1" smtClean="0"/>
              <a:t>DOSu</a:t>
            </a:r>
            <a:r>
              <a:rPr lang="cs-CZ" sz="1700" dirty="0" smtClean="0"/>
              <a:t>: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AH </a:t>
            </a:r>
            <a:r>
              <a:rPr lang="en-US" sz="1400" dirty="0" smtClean="0"/>
              <a:t>=</a:t>
            </a:r>
            <a:r>
              <a:rPr lang="cs-CZ" sz="1400" dirty="0" smtClean="0"/>
              <a:t> číslo služby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ostatní registry (AL, DL, DX, CX, DS:DX, DS:SI, ES:DI, ES:BX) = parametry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21H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návratová hodnota bývá v AL</a:t>
            </a: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1: MS-DOS</a:t>
            </a:r>
            <a:endParaRPr lang="cs-CZ" dirty="0"/>
          </a:p>
        </p:txBody>
      </p:sp>
      <p:sp>
        <p:nvSpPr>
          <p:cNvPr id="3891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en-US" sz="2600" smtClean="0"/>
              <a:t>S</a:t>
            </a:r>
            <a:r>
              <a:rPr lang="cs-CZ" sz="2600" smtClean="0"/>
              <a:t>ystémové volání pro o</a:t>
            </a:r>
            <a:r>
              <a:rPr lang="en-US" sz="2600" smtClean="0"/>
              <a:t>tev</a:t>
            </a:r>
            <a:r>
              <a:rPr lang="cs-CZ" sz="2600" smtClean="0"/>
              <a:t>ření existujícího souboru</a:t>
            </a:r>
            <a:r>
              <a:rPr lang="en-US" sz="2600" smtClean="0"/>
              <a:t> </a:t>
            </a:r>
          </a:p>
          <a:p>
            <a:pPr marL="395288" eaLnBrk="1" hangingPunct="1"/>
            <a:r>
              <a:rPr lang="cs-CZ" sz="2600" smtClean="0"/>
              <a:t>DOS Fn 3dH: Open a File Handle</a:t>
            </a:r>
          </a:p>
          <a:p>
            <a:pPr marL="719138" lvl="1" eaLnBrk="1" hangingPunct="1"/>
            <a:r>
              <a:rPr lang="cs-CZ" smtClean="0"/>
              <a:t>Expects:</a:t>
            </a:r>
            <a:endParaRPr lang="en-US" smtClean="0"/>
          </a:p>
          <a:p>
            <a:pPr marL="1079500" lvl="2" eaLnBrk="1" hangingPunct="1"/>
            <a:r>
              <a:rPr lang="cs-CZ" sz="2000" smtClean="0"/>
              <a:t>AH</a:t>
            </a:r>
            <a:r>
              <a:rPr lang="en-US" sz="2000" smtClean="0"/>
              <a:t>=</a:t>
            </a:r>
            <a:r>
              <a:rPr lang="cs-CZ" sz="2000" smtClean="0"/>
              <a:t>3dH </a:t>
            </a:r>
          </a:p>
          <a:p>
            <a:pPr marL="1079500" lvl="2" eaLnBrk="1" hangingPunct="1"/>
            <a:r>
              <a:rPr lang="cs-CZ" sz="2000" smtClean="0"/>
              <a:t>DS:DX</a:t>
            </a:r>
            <a:r>
              <a:rPr lang="en-US" sz="2000" smtClean="0"/>
              <a:t>=</a:t>
            </a:r>
            <a:r>
              <a:rPr lang="cs-CZ" sz="2000" smtClean="0"/>
              <a:t>address of an ASCIIZ string of a filespec</a:t>
            </a:r>
          </a:p>
          <a:p>
            <a:pPr marL="1079500" lvl="2" eaLnBrk="1" hangingPunct="1"/>
            <a:r>
              <a:rPr lang="cs-CZ" sz="2000" smtClean="0"/>
              <a:t>AL</a:t>
            </a:r>
            <a:r>
              <a:rPr lang="en-US" sz="2000" smtClean="0"/>
              <a:t>=</a:t>
            </a:r>
            <a:r>
              <a:rPr lang="cs-CZ" sz="2000" smtClean="0"/>
              <a:t>Open Mode</a:t>
            </a:r>
          </a:p>
          <a:p>
            <a:pPr marL="1619250" lvl="3" eaLnBrk="1" hangingPunct="1"/>
            <a:r>
              <a:rPr lang="cs-CZ" sz="1800" smtClean="0"/>
              <a:t>AL = 0 to open for reading</a:t>
            </a:r>
          </a:p>
          <a:p>
            <a:pPr marL="1619250" lvl="3" eaLnBrk="1" hangingPunct="1"/>
            <a:r>
              <a:rPr lang="cs-CZ" sz="1800" smtClean="0"/>
              <a:t>AL = 1 to open for writing</a:t>
            </a:r>
          </a:p>
          <a:p>
            <a:pPr marL="1619250" lvl="3" eaLnBrk="1" hangingPunct="1"/>
            <a:r>
              <a:rPr lang="cs-CZ" sz="1800" smtClean="0"/>
              <a:t>AL = 2 to open for reading and writing</a:t>
            </a:r>
          </a:p>
          <a:p>
            <a:pPr marL="719138" lvl="1" eaLnBrk="1" hangingPunct="1"/>
            <a:r>
              <a:rPr lang="cs-CZ" smtClean="0"/>
              <a:t>Returns: AX=error code if CF is set to CY</a:t>
            </a:r>
          </a:p>
          <a:p>
            <a:pPr marL="395288" eaLnBrk="1" hangingPunct="1">
              <a:buFont typeface="Wingdings" pitchFamily="2" charset="2"/>
              <a:buNone/>
            </a:pPr>
            <a:r>
              <a:rPr lang="cs-CZ" sz="2600" smtClean="0"/>
              <a:t>                        =file handle if no error</a:t>
            </a: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1: MS-DOS (2)</a:t>
            </a:r>
            <a:endParaRPr lang="cs-CZ" dirty="0"/>
          </a:p>
        </p:txBody>
      </p:sp>
      <p:sp>
        <p:nvSpPr>
          <p:cNvPr id="39940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Programový kód</a:t>
            </a:r>
            <a:endParaRPr lang="en-US" smtClean="0"/>
          </a:p>
          <a:p>
            <a:pPr marL="395288" eaLnBrk="1" hangingPunct="1">
              <a:buFont typeface="Wingdings" pitchFamily="2" charset="2"/>
              <a:buNone/>
            </a:pPr>
            <a:endParaRPr lang="en-US" smtClean="0">
              <a:latin typeface="Courier"/>
            </a:endParaRPr>
          </a:p>
          <a:p>
            <a:pPr marL="395288" eaLnBrk="1" hangingPunct="1">
              <a:buFont typeface="Wingdings" pitchFamily="2" charset="2"/>
              <a:buNone/>
            </a:pPr>
            <a:r>
              <a:rPr lang="cs-CZ" smtClean="0">
                <a:latin typeface="Courier New" pitchFamily="49" charset="0"/>
                <a:cs typeface="Courier New" pitchFamily="49" charset="0"/>
              </a:rPr>
              <a:t>filename: DATA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“c:\autoexec.bat”,0</a:t>
            </a:r>
            <a:endParaRPr lang="cs-CZ" smtClean="0">
              <a:latin typeface="Courier New" pitchFamily="49" charset="0"/>
              <a:cs typeface="Courier New" pitchFamily="49" charset="0"/>
            </a:endParaRPr>
          </a:p>
          <a:p>
            <a:pPr marL="395288" eaLnBrk="1" hangingPunct="1">
              <a:buFont typeface="Wingdings" pitchFamily="2" charset="2"/>
              <a:buNone/>
            </a:pPr>
            <a:endParaRPr lang="cs-CZ" smtClean="0">
              <a:latin typeface="Courier New" pitchFamily="49" charset="0"/>
              <a:cs typeface="Courier New" pitchFamily="49" charset="0"/>
            </a:endParaRPr>
          </a:p>
          <a:p>
            <a:pPr marL="395288" eaLnBrk="1" hangingPunct="1">
              <a:buFont typeface="Wingdings" pitchFamily="2" charset="2"/>
              <a:buNone/>
            </a:pPr>
            <a:r>
              <a:rPr lang="cs-CZ" smtClean="0">
                <a:latin typeface="Courier New" pitchFamily="49" charset="0"/>
                <a:cs typeface="Courier New" pitchFamily="49" charset="0"/>
              </a:rPr>
              <a:t>mov ax,3d00h</a:t>
            </a:r>
          </a:p>
          <a:p>
            <a:pPr marL="395288" eaLnBrk="1" hangingPunct="1">
              <a:buFont typeface="Wingdings" pitchFamily="2" charset="2"/>
              <a:buNone/>
            </a:pPr>
            <a:r>
              <a:rPr lang="cs-CZ" smtClean="0">
                <a:latin typeface="Courier New" pitchFamily="49" charset="0"/>
                <a:cs typeface="Courier New" pitchFamily="49" charset="0"/>
              </a:rPr>
              <a:t>mov dx,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[filename]</a:t>
            </a:r>
          </a:p>
          <a:p>
            <a:pPr marL="395288" eaLnBrk="1" hangingPunct="1">
              <a:buFont typeface="Wingdings" pitchFamily="2" charset="2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int 21h</a:t>
            </a:r>
            <a:endParaRPr lang="cs-CZ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1: MS-DOS (3)</a:t>
            </a:r>
            <a:endParaRPr lang="cs-CZ" dirty="0"/>
          </a:p>
        </p:txBody>
      </p:sp>
      <p:sp>
        <p:nvSpPr>
          <p:cNvPr id="4096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95288" eaLnBrk="1" hangingPunct="1">
              <a:lnSpc>
                <a:spcPct val="80000"/>
              </a:lnSpc>
              <a:defRPr/>
            </a:pPr>
            <a:r>
              <a:rPr lang="cs-CZ" sz="2600" dirty="0" smtClean="0"/>
              <a:t>Systémová volání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dirty="0" smtClean="0"/>
              <a:t>standardně přes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 0x80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dirty="0" smtClean="0"/>
              <a:t>nově i přes instrukci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syscall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sysenter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95288" eaLnBrk="1" hangingPunct="1">
              <a:lnSpc>
                <a:spcPct val="80000"/>
              </a:lnSpc>
              <a:defRPr/>
            </a:pPr>
            <a:r>
              <a:rPr lang="cs-CZ" sz="2600" dirty="0" smtClean="0"/>
              <a:t>Číslo systémového volání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dirty="0" smtClean="0"/>
              <a:t>v registru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eax</a:t>
            </a:r>
            <a:endParaRPr lang="cs-CZ" dirty="0" smtClean="0">
              <a:latin typeface="Courier New" pitchFamily="49" charset="0"/>
              <a:cs typeface="Courier New" pitchFamily="49" charset="0"/>
            </a:endParaRP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dirty="0" smtClean="0"/>
              <a:t>v jádře 2.2 přibližně 200 volání</a:t>
            </a:r>
            <a:r>
              <a:rPr lang="en-US" dirty="0" smtClean="0"/>
              <a:t>, v </a:t>
            </a:r>
            <a:r>
              <a:rPr lang="cs-CZ" dirty="0" smtClean="0"/>
              <a:t>jádře 2.6 přes 300 volání</a:t>
            </a:r>
          </a:p>
          <a:p>
            <a:pPr marL="395288" eaLnBrk="1" hangingPunct="1">
              <a:lnSpc>
                <a:spcPct val="80000"/>
              </a:lnSpc>
              <a:defRPr/>
            </a:pPr>
            <a:r>
              <a:rPr lang="cs-CZ" sz="2600" dirty="0" smtClean="0"/>
              <a:t>Parametry systémového volání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dirty="0" smtClean="0"/>
              <a:t>v registrech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ebx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ecx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edx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esi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edi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ebp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dirty="0" smtClean="0"/>
              <a:t>kromě </a:t>
            </a:r>
            <a:r>
              <a:rPr lang="cs-CZ" dirty="0" err="1" smtClean="0"/>
              <a:t>fce</a:t>
            </a:r>
            <a:r>
              <a:rPr lang="cs-CZ" dirty="0" smtClean="0"/>
              <a:t> 117 (parametrem je odkaz na strukturu)</a:t>
            </a:r>
          </a:p>
          <a:p>
            <a:pPr marL="395288" eaLnBrk="1" hangingPunct="1">
              <a:lnSpc>
                <a:spcPct val="80000"/>
              </a:lnSpc>
              <a:defRPr/>
            </a:pPr>
            <a:r>
              <a:rPr lang="cs-CZ" sz="2600" dirty="0" smtClean="0"/>
              <a:t>Výsledek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dirty="0" smtClean="0"/>
              <a:t>uložen v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eax</a:t>
            </a:r>
            <a:endParaRPr lang="cs-CZ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2: LINUX</a:t>
            </a:r>
            <a:endParaRPr lang="cs-CZ" dirty="0"/>
          </a:p>
        </p:txBody>
      </p:sp>
      <p:sp>
        <p:nvSpPr>
          <p:cNvPr id="41988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z="2100" smtClean="0"/>
              <a:t>Hello world v assembleru pod Linuxem</a:t>
            </a:r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smtClean="0"/>
              <a:t>section .text </a:t>
            </a:r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smtClean="0"/>
              <a:t>global _start 	</a:t>
            </a:r>
            <a:endParaRPr lang="en-US" sz="2000" smtClean="0"/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smtClean="0"/>
              <a:t>msg db 'Hello, world!',0xa</a:t>
            </a:r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smtClean="0"/>
              <a:t>len equ $ - msg</a:t>
            </a:r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smtClean="0"/>
              <a:t>_start:</a:t>
            </a:r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smtClean="0"/>
              <a:t>	</a:t>
            </a:r>
            <a:r>
              <a:rPr lang="cs-CZ" sz="2000" i="1" smtClean="0"/>
              <a:t>mov edx,len ;message length </a:t>
            </a:r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i="1" smtClean="0"/>
              <a:t>	mov ecx,msg ;message to write </a:t>
            </a:r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i="1" smtClean="0"/>
              <a:t>	mov ebx,1 ;file descriptor (stdout) </a:t>
            </a:r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i="1" smtClean="0"/>
              <a:t>	mov eax,4 ;system call number (sys_write) </a:t>
            </a:r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i="1" smtClean="0"/>
              <a:t>	int 0x80 ;call kernel </a:t>
            </a:r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smtClean="0"/>
              <a:t>	</a:t>
            </a:r>
            <a:r>
              <a:rPr lang="cs-CZ" sz="2000" smtClean="0"/>
              <a:t>mov eax,1 ;system call number (sys_exit) </a:t>
            </a:r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smtClean="0"/>
              <a:t>	int 0x80 ;call kernel </a:t>
            </a:r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2: LINUX (2)</a:t>
            </a:r>
            <a:endParaRPr lang="cs-CZ" dirty="0"/>
          </a:p>
        </p:txBody>
      </p:sp>
      <p:sp>
        <p:nvSpPr>
          <p:cNvPr id="43012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2: LINUX (3)</a:t>
            </a:r>
            <a:endParaRPr lang="cs-CZ" dirty="0"/>
          </a:p>
        </p:txBody>
      </p:sp>
      <p:sp>
        <p:nvSpPr>
          <p:cNvPr id="44035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sp>
        <p:nvSpPr>
          <p:cNvPr id="8" name="Mrak 7"/>
          <p:cNvSpPr/>
          <p:nvPr/>
        </p:nvSpPr>
        <p:spPr bwMode="auto">
          <a:xfrm>
            <a:off x="3429000" y="5214938"/>
            <a:ext cx="2286000" cy="928687"/>
          </a:xfrm>
          <a:prstGeom prst="cloud">
            <a:avLst/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cs-CZ" b="1"/>
          </a:p>
        </p:txBody>
      </p:sp>
      <p:sp>
        <p:nvSpPr>
          <p:cNvPr id="49156" name="Obdélník 6"/>
          <p:cNvSpPr>
            <a:spLocks noChangeArrowheads="1"/>
          </p:cNvSpPr>
          <p:nvPr/>
        </p:nvSpPr>
        <p:spPr bwMode="auto">
          <a:xfrm>
            <a:off x="2017713" y="4143375"/>
            <a:ext cx="5602287" cy="500063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cxnSp>
        <p:nvCxnSpPr>
          <p:cNvPr id="49157" name="Přímá spojovací čára 14"/>
          <p:cNvCxnSpPr>
            <a:cxnSpLocks noChangeShapeType="1"/>
          </p:cNvCxnSpPr>
          <p:nvPr/>
        </p:nvCxnSpPr>
        <p:spPr bwMode="auto">
          <a:xfrm>
            <a:off x="936625" y="4392613"/>
            <a:ext cx="1079500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58" name="Přímá spojovací čára 15"/>
          <p:cNvCxnSpPr>
            <a:cxnSpLocks noChangeShapeType="1"/>
          </p:cNvCxnSpPr>
          <p:nvPr/>
        </p:nvCxnSpPr>
        <p:spPr bwMode="auto">
          <a:xfrm>
            <a:off x="7624763" y="4392613"/>
            <a:ext cx="1116012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9159" name="Zahnutá šipka doprava 17"/>
          <p:cNvSpPr>
            <a:spLocks noChangeArrowheads="1"/>
          </p:cNvSpPr>
          <p:nvPr/>
        </p:nvSpPr>
        <p:spPr bwMode="auto">
          <a:xfrm>
            <a:off x="3151188" y="4714875"/>
            <a:ext cx="285750" cy="714375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49160" name="Zahnutá šipka doprava 18"/>
          <p:cNvSpPr>
            <a:spLocks noChangeArrowheads="1"/>
          </p:cNvSpPr>
          <p:nvPr/>
        </p:nvSpPr>
        <p:spPr bwMode="auto">
          <a:xfrm flipH="1" flipV="1">
            <a:off x="5794375" y="4714875"/>
            <a:ext cx="285750" cy="714375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49161" name="TextovéPole 37"/>
          <p:cNvSpPr txBox="1">
            <a:spLocks noChangeArrowheads="1"/>
          </p:cNvSpPr>
          <p:nvPr/>
        </p:nvSpPr>
        <p:spPr bwMode="auto">
          <a:xfrm>
            <a:off x="971550" y="3714750"/>
            <a:ext cx="928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 b="1"/>
              <a:t>user</a:t>
            </a:r>
          </a:p>
          <a:p>
            <a:pPr algn="ctr"/>
            <a:r>
              <a:rPr lang="cs-CZ" sz="1600" b="1"/>
              <a:t>mode</a:t>
            </a:r>
          </a:p>
        </p:txBody>
      </p:sp>
      <p:sp>
        <p:nvSpPr>
          <p:cNvPr id="49162" name="TextovéPole 38"/>
          <p:cNvSpPr txBox="1">
            <a:spLocks noChangeArrowheads="1"/>
          </p:cNvSpPr>
          <p:nvPr/>
        </p:nvSpPr>
        <p:spPr bwMode="auto">
          <a:xfrm>
            <a:off x="971550" y="4500563"/>
            <a:ext cx="928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 b="1"/>
              <a:t>kernel</a:t>
            </a:r>
          </a:p>
          <a:p>
            <a:pPr algn="ctr"/>
            <a:r>
              <a:rPr lang="cs-CZ" sz="1600" b="1"/>
              <a:t>mode</a:t>
            </a:r>
          </a:p>
        </p:txBody>
      </p:sp>
      <p:sp>
        <p:nvSpPr>
          <p:cNvPr id="49163" name="TextovéPole 39"/>
          <p:cNvSpPr txBox="1">
            <a:spLocks noChangeArrowheads="1"/>
          </p:cNvSpPr>
          <p:nvPr/>
        </p:nvSpPr>
        <p:spPr bwMode="auto">
          <a:xfrm>
            <a:off x="3817938" y="4224338"/>
            <a:ext cx="2000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 b="1"/>
              <a:t>standard C library</a:t>
            </a:r>
          </a:p>
        </p:txBody>
      </p:sp>
      <p:sp>
        <p:nvSpPr>
          <p:cNvPr id="49164" name="TextovéPole 41"/>
          <p:cNvSpPr txBox="1">
            <a:spLocks noChangeArrowheads="1"/>
          </p:cNvSpPr>
          <p:nvPr/>
        </p:nvSpPr>
        <p:spPr bwMode="auto">
          <a:xfrm>
            <a:off x="3365500" y="4857750"/>
            <a:ext cx="928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 b="1"/>
              <a:t>write ()</a:t>
            </a:r>
          </a:p>
        </p:txBody>
      </p:sp>
      <p:sp>
        <p:nvSpPr>
          <p:cNvPr id="49165" name="TextovéPole 42"/>
          <p:cNvSpPr txBox="1">
            <a:spLocks noChangeArrowheads="1"/>
          </p:cNvSpPr>
          <p:nvPr/>
        </p:nvSpPr>
        <p:spPr bwMode="auto">
          <a:xfrm>
            <a:off x="3865563" y="5386388"/>
            <a:ext cx="1357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 b="1"/>
              <a:t>write ()</a:t>
            </a:r>
          </a:p>
          <a:p>
            <a:pPr algn="ctr"/>
            <a:r>
              <a:rPr lang="cs-CZ" sz="1600" b="1"/>
              <a:t>system call</a:t>
            </a:r>
          </a:p>
        </p:txBody>
      </p:sp>
      <p:sp>
        <p:nvSpPr>
          <p:cNvPr id="49166" name="Obdélník 8"/>
          <p:cNvSpPr>
            <a:spLocks noChangeArrowheads="1"/>
          </p:cNvSpPr>
          <p:nvPr/>
        </p:nvSpPr>
        <p:spPr bwMode="auto">
          <a:xfrm>
            <a:off x="3243263" y="1370013"/>
            <a:ext cx="2643187" cy="2487612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grpSp>
        <p:nvGrpSpPr>
          <p:cNvPr id="49167" name="Skupina 19"/>
          <p:cNvGrpSpPr>
            <a:grpSpLocks/>
          </p:cNvGrpSpPr>
          <p:nvPr/>
        </p:nvGrpSpPr>
        <p:grpSpPr bwMode="auto">
          <a:xfrm>
            <a:off x="3643313" y="2109788"/>
            <a:ext cx="71437" cy="327025"/>
            <a:chOff x="1000100" y="4643446"/>
            <a:chExt cx="71438" cy="357190"/>
          </a:xfrm>
        </p:grpSpPr>
        <p:sp>
          <p:nvSpPr>
            <p:cNvPr id="49178" name="Elipsa 20"/>
            <p:cNvSpPr>
              <a:spLocks noChangeArrowheads="1"/>
            </p:cNvSpPr>
            <p:nvPr/>
          </p:nvSpPr>
          <p:spPr bwMode="auto">
            <a:xfrm>
              <a:off x="1000100" y="4643446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49179" name="Elipsa 21"/>
            <p:cNvSpPr>
              <a:spLocks noChangeArrowheads="1"/>
            </p:cNvSpPr>
            <p:nvPr/>
          </p:nvSpPr>
          <p:spPr bwMode="auto">
            <a:xfrm>
              <a:off x="1000100" y="4786322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49180" name="Elipsa 22"/>
            <p:cNvSpPr>
              <a:spLocks noChangeArrowheads="1"/>
            </p:cNvSpPr>
            <p:nvPr/>
          </p:nvSpPr>
          <p:spPr bwMode="auto">
            <a:xfrm>
              <a:off x="1000100" y="4929198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</p:grpSp>
      <p:grpSp>
        <p:nvGrpSpPr>
          <p:cNvPr id="49168" name="Skupina 33"/>
          <p:cNvGrpSpPr>
            <a:grpSpLocks/>
          </p:cNvGrpSpPr>
          <p:nvPr/>
        </p:nvGrpSpPr>
        <p:grpSpPr bwMode="auto">
          <a:xfrm>
            <a:off x="3643313" y="2744788"/>
            <a:ext cx="71437" cy="327025"/>
            <a:chOff x="1000100" y="4643446"/>
            <a:chExt cx="71438" cy="357190"/>
          </a:xfrm>
        </p:grpSpPr>
        <p:sp>
          <p:nvSpPr>
            <p:cNvPr id="49175" name="Elipsa 34"/>
            <p:cNvSpPr>
              <a:spLocks noChangeArrowheads="1"/>
            </p:cNvSpPr>
            <p:nvPr/>
          </p:nvSpPr>
          <p:spPr bwMode="auto">
            <a:xfrm>
              <a:off x="1000100" y="4643446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49176" name="Elipsa 35"/>
            <p:cNvSpPr>
              <a:spLocks noChangeArrowheads="1"/>
            </p:cNvSpPr>
            <p:nvPr/>
          </p:nvSpPr>
          <p:spPr bwMode="auto">
            <a:xfrm>
              <a:off x="1000100" y="4786322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49177" name="Elipsa 36"/>
            <p:cNvSpPr>
              <a:spLocks noChangeArrowheads="1"/>
            </p:cNvSpPr>
            <p:nvPr/>
          </p:nvSpPr>
          <p:spPr bwMode="auto">
            <a:xfrm>
              <a:off x="1000100" y="4929198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</p:grpSp>
      <p:sp>
        <p:nvSpPr>
          <p:cNvPr id="49169" name="TextovéPole 43"/>
          <p:cNvSpPr txBox="1">
            <a:spLocks noChangeArrowheads="1"/>
          </p:cNvSpPr>
          <p:nvPr/>
        </p:nvSpPr>
        <p:spPr bwMode="auto">
          <a:xfrm>
            <a:off x="3409950" y="1357313"/>
            <a:ext cx="22145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dirty="0"/>
              <a:t>#</a:t>
            </a:r>
            <a:r>
              <a:rPr lang="cs-CZ" sz="1600" b="1" dirty="0" err="1"/>
              <a:t>include</a:t>
            </a:r>
            <a:r>
              <a:rPr lang="cs-CZ" sz="1600" b="1" dirty="0"/>
              <a:t> &lt;</a:t>
            </a:r>
            <a:r>
              <a:rPr lang="cs-CZ" sz="1600" b="1" dirty="0" err="1" smtClean="0"/>
              <a:t>stdio.h</a:t>
            </a:r>
            <a:r>
              <a:rPr lang="cs-CZ" sz="1600" b="1" dirty="0"/>
              <a:t>&gt;</a:t>
            </a:r>
          </a:p>
          <a:p>
            <a:r>
              <a:rPr lang="cs-CZ" sz="1600" b="1" dirty="0" err="1"/>
              <a:t>int</a:t>
            </a:r>
            <a:r>
              <a:rPr lang="cs-CZ" sz="1600" b="1" dirty="0"/>
              <a:t> </a:t>
            </a:r>
            <a:r>
              <a:rPr lang="cs-CZ" sz="1600" b="1" dirty="0" err="1"/>
              <a:t>main</a:t>
            </a:r>
            <a:r>
              <a:rPr lang="cs-CZ" sz="1600" b="1" dirty="0"/>
              <a:t> ()</a:t>
            </a:r>
          </a:p>
          <a:p>
            <a:r>
              <a:rPr lang="cs-CZ" sz="1600" b="1" dirty="0"/>
              <a:t>{</a:t>
            </a:r>
          </a:p>
          <a:p>
            <a:endParaRPr lang="cs-CZ" sz="1600" b="1" dirty="0"/>
          </a:p>
        </p:txBody>
      </p:sp>
      <p:sp>
        <p:nvSpPr>
          <p:cNvPr id="49170" name="TextovéPole 44"/>
          <p:cNvSpPr txBox="1">
            <a:spLocks noChangeArrowheads="1"/>
          </p:cNvSpPr>
          <p:nvPr/>
        </p:nvSpPr>
        <p:spPr bwMode="auto">
          <a:xfrm>
            <a:off x="3473450" y="2393950"/>
            <a:ext cx="2182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smtClean="0"/>
              <a:t>printf</a:t>
            </a:r>
            <a:r>
              <a:rPr lang="cs-CZ" sz="1600" b="1" dirty="0" smtClean="0"/>
              <a:t> </a:t>
            </a:r>
            <a:r>
              <a:rPr lang="cs-CZ" sz="1600" b="1" dirty="0"/>
              <a:t>(„</a:t>
            </a:r>
            <a:r>
              <a:rPr lang="cs-CZ" sz="1600" b="1" dirty="0" err="1"/>
              <a:t>Greetings</a:t>
            </a:r>
            <a:r>
              <a:rPr lang="cs-CZ" sz="1600" b="1" dirty="0"/>
              <a:t>“);</a:t>
            </a:r>
          </a:p>
        </p:txBody>
      </p:sp>
      <p:sp>
        <p:nvSpPr>
          <p:cNvPr id="49171" name="TextovéPole 45"/>
          <p:cNvSpPr txBox="1">
            <a:spLocks noChangeArrowheads="1"/>
          </p:cNvSpPr>
          <p:nvPr/>
        </p:nvSpPr>
        <p:spPr bwMode="auto">
          <a:xfrm>
            <a:off x="3500438" y="3136900"/>
            <a:ext cx="10096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/>
              <a:t>return 0;</a:t>
            </a:r>
          </a:p>
        </p:txBody>
      </p:sp>
      <p:sp>
        <p:nvSpPr>
          <p:cNvPr id="49172" name="TextovéPole 46"/>
          <p:cNvSpPr txBox="1">
            <a:spLocks noChangeArrowheads="1"/>
          </p:cNvSpPr>
          <p:nvPr/>
        </p:nvSpPr>
        <p:spPr bwMode="auto">
          <a:xfrm>
            <a:off x="3414713" y="3405188"/>
            <a:ext cx="28575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/>
              <a:t>}</a:t>
            </a:r>
          </a:p>
        </p:txBody>
      </p:sp>
      <p:cxnSp>
        <p:nvCxnSpPr>
          <p:cNvPr id="49173" name="Tvar 48"/>
          <p:cNvCxnSpPr>
            <a:cxnSpLocks noChangeShapeType="1"/>
          </p:cNvCxnSpPr>
          <p:nvPr/>
        </p:nvCxnSpPr>
        <p:spPr bwMode="auto">
          <a:xfrm rot="10800000" flipV="1">
            <a:off x="3033713" y="2547938"/>
            <a:ext cx="401637" cy="1595437"/>
          </a:xfrm>
          <a:prstGeom prst="bentConnector2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49174" name="Tvar 50"/>
          <p:cNvCxnSpPr>
            <a:cxnSpLocks noChangeShapeType="1"/>
          </p:cNvCxnSpPr>
          <p:nvPr/>
        </p:nvCxnSpPr>
        <p:spPr bwMode="auto">
          <a:xfrm rot="16200000" flipV="1">
            <a:off x="5288756" y="3212307"/>
            <a:ext cx="1525587" cy="330200"/>
          </a:xfrm>
          <a:prstGeom prst="bentConnector3">
            <a:avLst>
              <a:gd name="adj1" fmla="val 100574"/>
            </a:avLst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424862" cy="512762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300" b="1" dirty="0" err="1" smtClean="0"/>
              <a:t>anxur</a:t>
            </a:r>
            <a:r>
              <a:rPr lang="cs-CZ" sz="1300" b="1" dirty="0" smtClean="0"/>
              <a:t>:~$ strace echo "Ahoj“</a:t>
            </a:r>
            <a:br>
              <a:rPr lang="cs-CZ" sz="1300" b="1" dirty="0" smtClean="0"/>
            </a:br>
            <a:r>
              <a:rPr lang="cs-CZ" sz="1300" dirty="0" err="1" smtClean="0"/>
              <a:t>execve</a:t>
            </a:r>
            <a:r>
              <a:rPr lang="cs-CZ" sz="1300" dirty="0" smtClean="0"/>
              <a:t>("/</a:t>
            </a:r>
            <a:r>
              <a:rPr lang="cs-CZ" sz="1300" dirty="0" err="1" smtClean="0"/>
              <a:t>bin</a:t>
            </a:r>
            <a:r>
              <a:rPr lang="cs-CZ" sz="1300" dirty="0" smtClean="0"/>
              <a:t>/echo", ["echo", "Ahoj"], [/* 33 </a:t>
            </a:r>
            <a:r>
              <a:rPr lang="cs-CZ" sz="1300" dirty="0" err="1" smtClean="0"/>
              <a:t>vars</a:t>
            </a:r>
            <a:r>
              <a:rPr lang="cs-CZ" sz="1300" dirty="0" smtClean="0"/>
              <a:t> */]) = 0</a:t>
            </a:r>
            <a:br>
              <a:rPr lang="cs-CZ" sz="1300" dirty="0" smtClean="0"/>
            </a:br>
            <a:r>
              <a:rPr lang="cs-CZ" sz="1300" dirty="0" smtClean="0"/>
              <a:t>brk(0)                                  = 0x1a4fe000</a:t>
            </a:r>
            <a:br>
              <a:rPr lang="cs-CZ" sz="1300" dirty="0" smtClean="0"/>
            </a:br>
            <a:r>
              <a:rPr lang="cs-CZ" sz="1300" dirty="0" err="1" smtClean="0"/>
              <a:t>mmap</a:t>
            </a:r>
            <a:r>
              <a:rPr lang="cs-CZ" sz="1300" dirty="0" smtClean="0"/>
              <a:t>(NULL, 4096, PROT_READ|PROT_WRITE, MAP_PRIVATE|MAP_ANONYMOUS, -1, 0) = 0x2b0d6f209000</a:t>
            </a:r>
            <a:br>
              <a:rPr lang="cs-CZ" sz="1300" dirty="0" smtClean="0"/>
            </a:br>
            <a:r>
              <a:rPr lang="cs-CZ" sz="1300" dirty="0" err="1" smtClean="0"/>
              <a:t>uname</a:t>
            </a:r>
            <a:r>
              <a:rPr lang="cs-CZ" sz="1300" dirty="0" smtClean="0"/>
              <a:t>({</a:t>
            </a:r>
            <a:r>
              <a:rPr lang="cs-CZ" sz="1300" dirty="0" err="1" smtClean="0"/>
              <a:t>sys</a:t>
            </a:r>
            <a:r>
              <a:rPr lang="cs-CZ" sz="1300" dirty="0" smtClean="0"/>
              <a:t>="Linux", node="</a:t>
            </a:r>
            <a:r>
              <a:rPr lang="cs-CZ" sz="1300" dirty="0" err="1" smtClean="0"/>
              <a:t>anxur.fi.muni.cz</a:t>
            </a:r>
            <a:r>
              <a:rPr lang="cs-CZ" sz="1300" dirty="0" smtClean="0"/>
              <a:t>", ...}) = 0</a:t>
            </a:r>
            <a:br>
              <a:rPr lang="cs-CZ" sz="1300" dirty="0" smtClean="0"/>
            </a:br>
            <a:r>
              <a:rPr lang="cs-CZ" sz="1300" dirty="0" err="1" smtClean="0"/>
              <a:t>access</a:t>
            </a:r>
            <a:r>
              <a:rPr lang="cs-CZ" sz="1300" dirty="0" smtClean="0"/>
              <a:t>("/</a:t>
            </a:r>
            <a:r>
              <a:rPr lang="cs-CZ" sz="1300" dirty="0" err="1" smtClean="0"/>
              <a:t>etc</a:t>
            </a:r>
            <a:r>
              <a:rPr lang="cs-CZ" sz="1300" dirty="0" smtClean="0"/>
              <a:t>/</a:t>
            </a:r>
            <a:r>
              <a:rPr lang="cs-CZ" sz="1300" dirty="0" err="1" smtClean="0"/>
              <a:t>ld.so.preload</a:t>
            </a:r>
            <a:r>
              <a:rPr lang="cs-CZ" sz="1300" dirty="0" smtClean="0"/>
              <a:t>", R_OK)      = -1 ENOENT (No such </a:t>
            </a:r>
            <a:r>
              <a:rPr lang="cs-CZ" sz="1300" dirty="0" err="1" smtClean="0"/>
              <a:t>file</a:t>
            </a:r>
            <a:r>
              <a:rPr lang="cs-CZ" sz="1300" dirty="0" smtClean="0"/>
              <a:t> </a:t>
            </a:r>
            <a:r>
              <a:rPr lang="cs-CZ" sz="1300" dirty="0" err="1" smtClean="0"/>
              <a:t>or</a:t>
            </a:r>
            <a:r>
              <a:rPr lang="cs-CZ" sz="1300" dirty="0" smtClean="0"/>
              <a:t> </a:t>
            </a:r>
            <a:r>
              <a:rPr lang="cs-CZ" sz="1300" dirty="0" err="1" smtClean="0"/>
              <a:t>directory</a:t>
            </a:r>
            <a:r>
              <a:rPr lang="cs-CZ" sz="1300" dirty="0" smtClean="0"/>
              <a:t>)</a:t>
            </a:r>
            <a:br>
              <a:rPr lang="cs-CZ" sz="1300" dirty="0" smtClean="0"/>
            </a:br>
            <a:r>
              <a:rPr lang="cs-CZ" sz="1300" dirty="0" smtClean="0"/>
              <a:t>open("/</a:t>
            </a:r>
            <a:r>
              <a:rPr lang="cs-CZ" sz="1300" dirty="0" err="1" smtClean="0"/>
              <a:t>etc</a:t>
            </a:r>
            <a:r>
              <a:rPr lang="cs-CZ" sz="1300" dirty="0" smtClean="0"/>
              <a:t>/</a:t>
            </a:r>
            <a:r>
              <a:rPr lang="cs-CZ" sz="1300" dirty="0" err="1" smtClean="0"/>
              <a:t>ld.so.cache</a:t>
            </a:r>
            <a:r>
              <a:rPr lang="cs-CZ" sz="1300" dirty="0" smtClean="0"/>
              <a:t>", O_RDONLY)      = 3</a:t>
            </a:r>
            <a:br>
              <a:rPr lang="cs-CZ" sz="1300" dirty="0" smtClean="0"/>
            </a:br>
            <a:r>
              <a:rPr lang="cs-CZ" sz="1300" dirty="0" err="1" smtClean="0"/>
              <a:t>fstat</a:t>
            </a:r>
            <a:r>
              <a:rPr lang="cs-CZ" sz="1300" dirty="0" smtClean="0"/>
              <a:t>(3, {</a:t>
            </a:r>
            <a:r>
              <a:rPr lang="cs-CZ" sz="1300" dirty="0" err="1" smtClean="0"/>
              <a:t>st</a:t>
            </a:r>
            <a:r>
              <a:rPr lang="cs-CZ" sz="1300" dirty="0" smtClean="0"/>
              <a:t>_mode=S_IFREG|0644, </a:t>
            </a:r>
            <a:r>
              <a:rPr lang="cs-CZ" sz="1300" dirty="0" err="1" smtClean="0"/>
              <a:t>st</a:t>
            </a:r>
            <a:r>
              <a:rPr lang="cs-CZ" sz="1300" dirty="0" smtClean="0"/>
              <a:t>_</a:t>
            </a:r>
            <a:r>
              <a:rPr lang="cs-CZ" sz="1300" dirty="0" err="1" smtClean="0"/>
              <a:t>size</a:t>
            </a:r>
            <a:r>
              <a:rPr lang="cs-CZ" sz="1300" dirty="0" smtClean="0"/>
              <a:t>=104404, ...}) = 0</a:t>
            </a:r>
            <a:br>
              <a:rPr lang="cs-CZ" sz="1300" dirty="0" smtClean="0"/>
            </a:br>
            <a:r>
              <a:rPr lang="cs-CZ" sz="1300" dirty="0" err="1" smtClean="0"/>
              <a:t>close</a:t>
            </a:r>
            <a:r>
              <a:rPr lang="cs-CZ" sz="1300" dirty="0" smtClean="0"/>
              <a:t>(3)                                = 0</a:t>
            </a:r>
            <a:br>
              <a:rPr lang="cs-CZ" sz="1300" dirty="0" smtClean="0"/>
            </a:br>
            <a:r>
              <a:rPr lang="cs-CZ" sz="1300" dirty="0" smtClean="0"/>
              <a:t>open("/lib64/libc.so.6", O_RDONLY)      = 3</a:t>
            </a:r>
            <a:br>
              <a:rPr lang="cs-CZ" sz="1300" dirty="0" smtClean="0"/>
            </a:br>
            <a:r>
              <a:rPr lang="cs-CZ" sz="1300" dirty="0" err="1" smtClean="0"/>
              <a:t>read</a:t>
            </a:r>
            <a:r>
              <a:rPr lang="cs-CZ" sz="1300" dirty="0" smtClean="0"/>
              <a:t>(3, "\177ELF\2\1\1\0\0\0\0\0\0\0\0\0\3\0&gt;\0\1\0\0\0\220\332\1Y7\0\0\0"..., 832) = </a:t>
            </a:r>
            <a:r>
              <a:rPr lang="cs-CZ" sz="1300" dirty="0" err="1" smtClean="0"/>
              <a:t>832</a:t>
            </a:r>
            <a:r>
              <a:rPr lang="cs-CZ" sz="1300" dirty="0" smtClean="0"/>
              <a:t/>
            </a:r>
            <a:br>
              <a:rPr lang="cs-CZ" sz="1300" dirty="0" smtClean="0"/>
            </a:br>
            <a:r>
              <a:rPr lang="cs-CZ" sz="1300" dirty="0" err="1" smtClean="0"/>
              <a:t>fstat</a:t>
            </a:r>
            <a:r>
              <a:rPr lang="cs-CZ" sz="1300" dirty="0" smtClean="0"/>
              <a:t>(3, {</a:t>
            </a:r>
            <a:r>
              <a:rPr lang="cs-CZ" sz="1300" dirty="0" err="1" smtClean="0"/>
              <a:t>st</a:t>
            </a:r>
            <a:r>
              <a:rPr lang="cs-CZ" sz="1300" dirty="0" smtClean="0"/>
              <a:t>_mode=S_IFREG|0755, </a:t>
            </a:r>
            <a:r>
              <a:rPr lang="cs-CZ" sz="1300" dirty="0" err="1" smtClean="0"/>
              <a:t>st</a:t>
            </a:r>
            <a:r>
              <a:rPr lang="cs-CZ" sz="1300" dirty="0" smtClean="0"/>
              <a:t>_</a:t>
            </a:r>
            <a:r>
              <a:rPr lang="cs-CZ" sz="1300" dirty="0" err="1" smtClean="0"/>
              <a:t>size</a:t>
            </a:r>
            <a:r>
              <a:rPr lang="cs-CZ" sz="1300" dirty="0" smtClean="0"/>
              <a:t>=1717800, ...}) = 0</a:t>
            </a:r>
            <a:br>
              <a:rPr lang="cs-CZ" sz="1300" dirty="0" smtClean="0"/>
            </a:br>
            <a:r>
              <a:rPr lang="cs-CZ" sz="1300" dirty="0" err="1" smtClean="0"/>
              <a:t>mmap</a:t>
            </a:r>
            <a:r>
              <a:rPr lang="cs-CZ" sz="1300" dirty="0" smtClean="0"/>
              <a:t>(NULL, 4096, PROT_READ|PROT_WRITE, MAP_PRIVATE|MAP_ANONYMOUS, -1, 0) = 0x2b0d6f224000</a:t>
            </a:r>
            <a:br>
              <a:rPr lang="cs-CZ" sz="1300" dirty="0" smtClean="0"/>
            </a:br>
            <a:r>
              <a:rPr lang="cs-CZ" sz="1300" dirty="0" err="1" smtClean="0"/>
              <a:t>close</a:t>
            </a:r>
            <a:r>
              <a:rPr lang="cs-CZ" sz="1300" dirty="0" smtClean="0"/>
              <a:t>(3)                                = 0</a:t>
            </a:r>
            <a:br>
              <a:rPr lang="cs-CZ" sz="1300" dirty="0" smtClean="0"/>
            </a:br>
            <a:r>
              <a:rPr lang="cs-CZ" sz="1300" dirty="0" smtClean="0"/>
              <a:t>arch_</a:t>
            </a:r>
            <a:r>
              <a:rPr lang="cs-CZ" sz="1300" dirty="0" err="1" smtClean="0"/>
              <a:t>prctl</a:t>
            </a:r>
            <a:r>
              <a:rPr lang="cs-CZ" sz="1300" dirty="0" smtClean="0"/>
              <a:t>(ARCH_SET_FS, 0x2b0d6f225260) = 0</a:t>
            </a:r>
            <a:br>
              <a:rPr lang="cs-CZ" sz="1300" dirty="0" smtClean="0"/>
            </a:br>
            <a:r>
              <a:rPr lang="cs-CZ" sz="1300" dirty="0" err="1" smtClean="0"/>
              <a:t>munmap</a:t>
            </a:r>
            <a:r>
              <a:rPr lang="cs-CZ" sz="1300" dirty="0" smtClean="0"/>
              <a:t>(0x2b0d6f20a000, 104404)          = 0</a:t>
            </a:r>
            <a:br>
              <a:rPr lang="cs-CZ" sz="1300" dirty="0" smtClean="0"/>
            </a:br>
            <a:r>
              <a:rPr lang="cs-CZ" sz="1300" dirty="0" smtClean="0"/>
              <a:t>open("/</a:t>
            </a:r>
            <a:r>
              <a:rPr lang="cs-CZ" sz="1300" dirty="0" err="1" smtClean="0"/>
              <a:t>usr</a:t>
            </a:r>
            <a:r>
              <a:rPr lang="cs-CZ" sz="1300" dirty="0" smtClean="0"/>
              <a:t>/lib/</a:t>
            </a:r>
            <a:r>
              <a:rPr lang="cs-CZ" sz="1300" dirty="0" err="1" smtClean="0"/>
              <a:t>locale</a:t>
            </a:r>
            <a:r>
              <a:rPr lang="cs-CZ" sz="1300" dirty="0" smtClean="0"/>
              <a:t>/</a:t>
            </a:r>
            <a:r>
              <a:rPr lang="cs-CZ" sz="1300" dirty="0" err="1" smtClean="0"/>
              <a:t>locale</a:t>
            </a:r>
            <a:r>
              <a:rPr lang="cs-CZ" sz="1300" dirty="0" smtClean="0"/>
              <a:t>-archive", O_RDONLY) = 3</a:t>
            </a:r>
            <a:br>
              <a:rPr lang="cs-CZ" sz="1300" dirty="0" smtClean="0"/>
            </a:br>
            <a:r>
              <a:rPr lang="cs-CZ" sz="1300" dirty="0" err="1" smtClean="0"/>
              <a:t>fstat</a:t>
            </a:r>
            <a:r>
              <a:rPr lang="cs-CZ" sz="1300" dirty="0" smtClean="0"/>
              <a:t>(3, {</a:t>
            </a:r>
            <a:r>
              <a:rPr lang="cs-CZ" sz="1300" dirty="0" err="1" smtClean="0"/>
              <a:t>st</a:t>
            </a:r>
            <a:r>
              <a:rPr lang="cs-CZ" sz="1300" dirty="0" smtClean="0"/>
              <a:t>_mode=S_IFREG|0644, </a:t>
            </a:r>
            <a:r>
              <a:rPr lang="cs-CZ" sz="1300" dirty="0" err="1" smtClean="0"/>
              <a:t>st</a:t>
            </a:r>
            <a:r>
              <a:rPr lang="cs-CZ" sz="1300" dirty="0" smtClean="0"/>
              <a:t>_</a:t>
            </a:r>
            <a:r>
              <a:rPr lang="cs-CZ" sz="1300" dirty="0" err="1" smtClean="0"/>
              <a:t>size</a:t>
            </a:r>
            <a:r>
              <a:rPr lang="cs-CZ" sz="1300" dirty="0" smtClean="0"/>
              <a:t>=56454288, ...}) = 0</a:t>
            </a:r>
            <a:br>
              <a:rPr lang="cs-CZ" sz="1300" dirty="0" smtClean="0"/>
            </a:br>
            <a:r>
              <a:rPr lang="cs-CZ" sz="1300" dirty="0" err="1" smtClean="0"/>
              <a:t>mmap</a:t>
            </a:r>
            <a:r>
              <a:rPr lang="cs-CZ" sz="1300" dirty="0" smtClean="0"/>
              <a:t>(NULL, 56454288, PROT_READ, MAP_PRIVATE, 3, 0) = 0x2b0d6f226000</a:t>
            </a:r>
            <a:br>
              <a:rPr lang="cs-CZ" sz="1300" dirty="0" smtClean="0"/>
            </a:br>
            <a:r>
              <a:rPr lang="cs-CZ" sz="1300" dirty="0" err="1" smtClean="0"/>
              <a:t>close</a:t>
            </a:r>
            <a:r>
              <a:rPr lang="cs-CZ" sz="1300" dirty="0" smtClean="0"/>
              <a:t>(3)                                = 0</a:t>
            </a:r>
            <a:br>
              <a:rPr lang="cs-CZ" sz="1300" dirty="0" smtClean="0"/>
            </a:br>
            <a:r>
              <a:rPr lang="cs-CZ" sz="1300" dirty="0" smtClean="0"/>
              <a:t>brk(0)                                  = 0x1a4fe000</a:t>
            </a:r>
            <a:br>
              <a:rPr lang="cs-CZ" sz="1300" dirty="0" smtClean="0"/>
            </a:br>
            <a:r>
              <a:rPr lang="cs-CZ" sz="1300" dirty="0" smtClean="0"/>
              <a:t>brk(0x1a51f000)                         = </a:t>
            </a:r>
            <a:r>
              <a:rPr lang="cs-CZ" sz="1300" dirty="0" err="1" smtClean="0"/>
              <a:t>0x1a51f000</a:t>
            </a:r>
            <a:r>
              <a:rPr lang="cs-CZ" sz="1300" dirty="0" smtClean="0"/>
              <a:t/>
            </a:r>
            <a:br>
              <a:rPr lang="cs-CZ" sz="1300" dirty="0" smtClean="0"/>
            </a:br>
            <a:r>
              <a:rPr lang="cs-CZ" sz="1300" dirty="0" err="1" smtClean="0"/>
              <a:t>fstat</a:t>
            </a:r>
            <a:r>
              <a:rPr lang="cs-CZ" sz="1300" dirty="0" smtClean="0"/>
              <a:t>(1, {</a:t>
            </a:r>
            <a:r>
              <a:rPr lang="cs-CZ" sz="1300" dirty="0" err="1" smtClean="0"/>
              <a:t>st</a:t>
            </a:r>
            <a:r>
              <a:rPr lang="cs-CZ" sz="1300" dirty="0" smtClean="0"/>
              <a:t>_mode=S_IFCHR|0620, </a:t>
            </a:r>
            <a:r>
              <a:rPr lang="cs-CZ" sz="1300" dirty="0" err="1" smtClean="0"/>
              <a:t>st</a:t>
            </a:r>
            <a:r>
              <a:rPr lang="cs-CZ" sz="1300" dirty="0" smtClean="0"/>
              <a:t>_</a:t>
            </a:r>
            <a:r>
              <a:rPr lang="cs-CZ" sz="1300" dirty="0" err="1" smtClean="0"/>
              <a:t>rdev</a:t>
            </a:r>
            <a:r>
              <a:rPr lang="cs-CZ" sz="1300" dirty="0" smtClean="0"/>
              <a:t>=</a:t>
            </a:r>
            <a:r>
              <a:rPr lang="cs-CZ" sz="1300" dirty="0" err="1" smtClean="0"/>
              <a:t>makedev</a:t>
            </a:r>
            <a:r>
              <a:rPr lang="cs-CZ" sz="1300" dirty="0" smtClean="0"/>
              <a:t>(136, 110), ...}) = 0</a:t>
            </a:r>
            <a:br>
              <a:rPr lang="cs-CZ" sz="1300" dirty="0" smtClean="0"/>
            </a:br>
            <a:r>
              <a:rPr lang="cs-CZ" sz="1300" dirty="0" err="1" smtClean="0"/>
              <a:t>mmap</a:t>
            </a:r>
            <a:r>
              <a:rPr lang="cs-CZ" sz="1300" dirty="0" smtClean="0"/>
              <a:t>(NULL, 4096, PROT_READ|PROT_WRITE, MAP_PRIVATE|MAP_ANONYMOUS, -1, 0) = 0x2b0d727fd000</a:t>
            </a:r>
            <a:br>
              <a:rPr lang="cs-CZ" sz="1300" dirty="0" smtClean="0"/>
            </a:br>
            <a:r>
              <a:rPr lang="cs-CZ" sz="1300" b="1" dirty="0" err="1" smtClean="0"/>
              <a:t>write</a:t>
            </a:r>
            <a:r>
              <a:rPr lang="cs-CZ" sz="1300" b="1" dirty="0" smtClean="0"/>
              <a:t>(1, "Ahoj\n", 5Ahoj)                   = 5</a:t>
            </a:r>
            <a:br>
              <a:rPr lang="cs-CZ" sz="1300" b="1" dirty="0" smtClean="0"/>
            </a:br>
            <a:r>
              <a:rPr lang="cs-CZ" sz="1300" dirty="0" err="1" smtClean="0"/>
              <a:t>close</a:t>
            </a:r>
            <a:r>
              <a:rPr lang="cs-CZ" sz="1300" dirty="0" smtClean="0"/>
              <a:t>(1)                                = 0</a:t>
            </a:r>
            <a:br>
              <a:rPr lang="cs-CZ" sz="1300" dirty="0" smtClean="0"/>
            </a:br>
            <a:r>
              <a:rPr lang="cs-CZ" sz="1300" dirty="0" smtClean="0"/>
              <a:t>exit_</a:t>
            </a:r>
            <a:r>
              <a:rPr lang="cs-CZ" sz="1300" dirty="0" err="1" smtClean="0"/>
              <a:t>group</a:t>
            </a:r>
            <a:r>
              <a:rPr lang="cs-CZ" sz="1300" dirty="0" smtClean="0"/>
              <a:t>(0)                           = ?</a:t>
            </a: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2: LINUX (4) - STRACE</a:t>
            </a:r>
            <a:endParaRPr lang="cs-CZ" dirty="0"/>
          </a:p>
        </p:txBody>
      </p:sp>
      <p:sp>
        <p:nvSpPr>
          <p:cNvPr id="45060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2: LINUX (5) </a:t>
            </a:r>
            <a:endParaRPr lang="cs-CZ" dirty="0"/>
          </a:p>
        </p:txBody>
      </p:sp>
      <p:sp>
        <p:nvSpPr>
          <p:cNvPr id="4608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285750" y="1357313"/>
          <a:ext cx="8501064" cy="4643432"/>
        </p:xfrm>
        <a:graphic>
          <a:graphicData uri="http://schemas.openxmlformats.org/drawingml/2006/table">
            <a:tbl>
              <a:tblPr/>
              <a:tblGrid>
                <a:gridCol w="293529"/>
                <a:gridCol w="1332172"/>
                <a:gridCol w="4752919"/>
                <a:gridCol w="2122444"/>
              </a:tblGrid>
              <a:tr h="300740"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System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Call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Quick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Reference</a:t>
                      </a:r>
                    </a:p>
                  </a:txBody>
                  <a:tcPr marL="36000" marR="0" marT="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07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Func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Name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Description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Source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exit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terminate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a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current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process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kernel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/exit.c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fork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create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a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child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process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arch/i386/</a:t>
                      </a:r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kernel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/proces.c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read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read from a file descriptor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fs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read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_</a:t>
                      </a:r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write.c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write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write to a file descriptor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fs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read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_</a:t>
                      </a:r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write.c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open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open a file or device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fs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/open.c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close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close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a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file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descriptor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fs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/open.c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waitpid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wait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for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process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termination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kernel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/exit.c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creat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create a file or device ("man 2 open" for information)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fs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/open.c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link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make a new name for a file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fs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namei.c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unlink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delete a name and possibly the file it refers to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fs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namei.c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execve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execute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program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arch/i386/</a:t>
                      </a:r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kernel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/proces.c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chdir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change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working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directory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fs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/open.c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time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get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time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in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seconds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kernel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time.c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mknod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create a special or ordinary file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fs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namei.c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chmod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change permissions of a file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fs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/open.c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lchown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change ownership of a file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fs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/open.c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Systémová volání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přes VOLÁNÍ FUNKCE, která obsahuje </a:t>
            </a:r>
            <a:r>
              <a:rPr lang="cs-CZ" smtClean="0">
                <a:latin typeface="Courier New" pitchFamily="49" charset="0"/>
                <a:cs typeface="Courier New" pitchFamily="49" charset="0"/>
              </a:rPr>
              <a:t>int 0x80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nebo přes volání brány </a:t>
            </a:r>
            <a:r>
              <a:rPr lang="cs-CZ" smtClean="0">
                <a:latin typeface="Courier New" pitchFamily="49" charset="0"/>
                <a:cs typeface="Courier New" pitchFamily="49" charset="0"/>
              </a:rPr>
              <a:t>call 7:0 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Číslo systémového volání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v registru </a:t>
            </a:r>
            <a:r>
              <a:rPr lang="cs-CZ" smtClean="0">
                <a:latin typeface="Courier New" pitchFamily="49" charset="0"/>
                <a:cs typeface="Courier New" pitchFamily="49" charset="0"/>
              </a:rPr>
              <a:t>eax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Parametry systémového volání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na zásobníku (první parametr je ukládán poslední)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Výsledek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v registru </a:t>
            </a:r>
            <a:r>
              <a:rPr lang="cs-CZ" smtClean="0">
                <a:latin typeface="Courier New" pitchFamily="49" charset="0"/>
                <a:cs typeface="Courier New" pitchFamily="49" charset="0"/>
              </a:rPr>
              <a:t>eax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volající proces musí vyčistit zásobník (parametry)</a:t>
            </a:r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3: FREEBSD</a:t>
            </a:r>
            <a:endParaRPr lang="cs-CZ" dirty="0"/>
          </a:p>
        </p:txBody>
      </p:sp>
      <p:sp>
        <p:nvSpPr>
          <p:cNvPr id="47108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z="2600" smtClean="0"/>
              <a:t>Proces (aktivní entita) je spuštěný program (pasivní entita)</a:t>
            </a:r>
          </a:p>
          <a:p>
            <a:pPr marL="719138" lvl="1" eaLnBrk="1" hangingPunct="1"/>
            <a:r>
              <a:rPr lang="cs-CZ" smtClean="0"/>
              <a:t>jeden program může být zároveň spuštěn řadou uživatelů</a:t>
            </a:r>
          </a:p>
          <a:p>
            <a:pPr marL="719138" lvl="1" eaLnBrk="1" hangingPunct="1"/>
            <a:r>
              <a:rPr lang="cs-CZ" smtClean="0"/>
              <a:t>proces je jednotkou práce systému</a:t>
            </a:r>
          </a:p>
          <a:p>
            <a:pPr marL="1079500" lvl="2" eaLnBrk="1" hangingPunct="1"/>
            <a:r>
              <a:rPr lang="cs-CZ" sz="2000" smtClean="0"/>
              <a:t>procesy jádra OS</a:t>
            </a:r>
          </a:p>
          <a:p>
            <a:pPr marL="1079500" lvl="2" eaLnBrk="1" hangingPunct="1"/>
            <a:r>
              <a:rPr lang="cs-CZ" sz="2000" smtClean="0"/>
              <a:t>uživatelské procesy</a:t>
            </a:r>
          </a:p>
          <a:p>
            <a:pPr marL="395288" eaLnBrk="1" hangingPunct="1"/>
            <a:r>
              <a:rPr lang="cs-CZ" sz="2600" smtClean="0"/>
              <a:t>Proces pro svou činnost potřebuje zdroje</a:t>
            </a:r>
          </a:p>
          <a:p>
            <a:pPr marL="719138" lvl="1" eaLnBrk="1" hangingPunct="1"/>
            <a:r>
              <a:rPr lang="cs-CZ" smtClean="0"/>
              <a:t>procesor, paměť, soubory</a:t>
            </a:r>
          </a:p>
          <a:p>
            <a:pPr marL="719138" lvl="1" eaLnBrk="1" hangingPunct="1"/>
            <a:r>
              <a:rPr lang="cs-CZ" smtClean="0"/>
              <a:t>zdroje se alokují při spuštění nebo při běhu</a:t>
            </a:r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SPRÁVA PROCESŮ</a:t>
            </a:r>
            <a:endParaRPr lang="cs-CZ" dirty="0"/>
          </a:p>
        </p:txBody>
      </p:sp>
      <p:sp>
        <p:nvSpPr>
          <p:cNvPr id="11268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80000"/>
              </a:lnSpc>
            </a:pPr>
            <a:r>
              <a:rPr lang="cs-CZ" sz="1900" smtClean="0"/>
              <a:t>Hello World v assembleru ve FreeBSD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section .text 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	global _start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msg db "Hello, world!",0xa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len equ $ - msg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 _syscall: int 0x80 ;system call 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	ret 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_start: ;tell linker entry point 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	push dword len ;message length 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	push dword msg ;message to write 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	push dword 1 ;file descriptor (stdout) 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	mov eax,0x4 ;system call number (sys_write) 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	call _syscall ;call kernel 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	add esp,12 ;clean stack (3 arguments * 4) 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	push dword 0 ;exit code 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	mov eax,0x1 ;system call number (sys_exit) 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	call _syscall ;call kernel</a:t>
            </a: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3: FREEBSD (2)</a:t>
            </a:r>
            <a:endParaRPr lang="cs-CZ" dirty="0"/>
          </a:p>
        </p:txBody>
      </p:sp>
      <p:sp>
        <p:nvSpPr>
          <p:cNvPr id="48132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424862" cy="444500"/>
          </a:xfrm>
        </p:spPr>
        <p:txBody>
          <a:bodyPr/>
          <a:lstStyle/>
          <a:p>
            <a:pPr marL="395288" eaLnBrk="1" hangingPunct="1">
              <a:lnSpc>
                <a:spcPct val="80000"/>
              </a:lnSpc>
            </a:pPr>
            <a:r>
              <a:rPr lang="en-US" sz="2600" smtClean="0"/>
              <a:t>Po</a:t>
            </a:r>
            <a:r>
              <a:rPr lang="cs-CZ" sz="2600" smtClean="0"/>
              <a:t>čet systémových volání OS / API volání</a:t>
            </a: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KOMPLEXITA OS</a:t>
            </a:r>
            <a:endParaRPr lang="cs-CZ" dirty="0"/>
          </a:p>
        </p:txBody>
      </p:sp>
      <p:sp>
        <p:nvSpPr>
          <p:cNvPr id="4915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00125" y="1857375"/>
          <a:ext cx="6929438" cy="4300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12"/>
                <a:gridCol w="1285875"/>
                <a:gridCol w="3714751"/>
              </a:tblGrid>
              <a:tr h="642941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OS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Rok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Počet systémových/API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</a:rPr>
                        <a:t> volání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UNIX</a:t>
                      </a:r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1971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33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UNIX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1979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47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Windows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1985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450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SunOS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1985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171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4.3 BSD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1991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136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SunOS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1992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219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SunOS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1997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190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Linux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1998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229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NT 4.0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1999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3443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Linux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2009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336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424862" cy="444500"/>
          </a:xfrm>
        </p:spPr>
        <p:txBody>
          <a:bodyPr/>
          <a:lstStyle/>
          <a:p>
            <a:pPr marL="571500" indent="-571500" eaLnBrk="1" hangingPunct="1">
              <a:lnSpc>
                <a:spcPct val="80000"/>
              </a:lnSpc>
            </a:pPr>
            <a:r>
              <a:rPr lang="en-US" sz="2600" smtClean="0"/>
              <a:t>Rozsah zdrojov</a:t>
            </a:r>
            <a:r>
              <a:rPr lang="cs-CZ" sz="2600" smtClean="0"/>
              <a:t>ého kódu Windows</a:t>
            </a: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KOMPLEXITA OS (2)</a:t>
            </a:r>
            <a:endParaRPr lang="cs-CZ" dirty="0"/>
          </a:p>
        </p:txBody>
      </p:sp>
      <p:sp>
        <p:nvSpPr>
          <p:cNvPr id="50180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143000" y="1857375"/>
          <a:ext cx="6357938" cy="3935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735"/>
                <a:gridCol w="1179824"/>
                <a:gridCol w="3408379"/>
              </a:tblGrid>
              <a:tr h="643045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Verze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7" marB="457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Rok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7" marB="457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Miliony řádků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7" marB="457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6581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NT 3.1</a:t>
                      </a:r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1993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4-5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81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NT 3.5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1994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7-8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81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95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1995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10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81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NT 4.0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1996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11-12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81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98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1998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18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819">
                <a:tc>
                  <a:txBody>
                    <a:bodyPr/>
                    <a:lstStyle/>
                    <a:p>
                      <a:r>
                        <a:rPr lang="cs-CZ" sz="1800" smtClean="0"/>
                        <a:t>2000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2000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29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81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XP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2001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40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81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2003 </a:t>
                      </a:r>
                      <a:r>
                        <a:rPr lang="cs-CZ" sz="1800" dirty="0" err="1" smtClean="0"/>
                        <a:t>Svr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2003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50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81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Vista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2009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64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Typické aktivity OS v oblasti správy procesů</a:t>
            </a:r>
          </a:p>
          <a:p>
            <a:pPr marL="719138" lvl="1" eaLnBrk="1" hangingPunct="1"/>
            <a:r>
              <a:rPr lang="cs-CZ" smtClean="0"/>
              <a:t>vytváření a ukončování uživatelských a systémových procesů</a:t>
            </a:r>
          </a:p>
          <a:p>
            <a:pPr marL="719138" lvl="1" eaLnBrk="1" hangingPunct="1"/>
            <a:r>
              <a:rPr lang="cs-CZ" smtClean="0"/>
              <a:t>potlačování (suspending) a obnovování (resuming) procesů</a:t>
            </a:r>
          </a:p>
          <a:p>
            <a:pPr marL="719138" lvl="1" eaLnBrk="1" hangingPunct="1"/>
            <a:r>
              <a:rPr lang="cs-CZ" smtClean="0"/>
              <a:t>mechanismy pro synchronizaci procesů</a:t>
            </a:r>
          </a:p>
          <a:p>
            <a:pPr marL="719138" lvl="1" eaLnBrk="1" hangingPunct="1"/>
            <a:r>
              <a:rPr lang="cs-CZ" smtClean="0"/>
              <a:t>mechanismy pro komunikaci mezi procesy</a:t>
            </a:r>
          </a:p>
          <a:p>
            <a:pPr marL="719138" lvl="1" eaLnBrk="1" hangingPunct="1"/>
            <a:r>
              <a:rPr lang="cs-CZ" smtClean="0"/>
              <a:t>mechanismy pro detekci a řešení uváznutí (deadlock)</a:t>
            </a: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SPRÁVA PROCESŮ (2)</a:t>
            </a:r>
            <a:endParaRPr lang="cs-CZ" dirty="0"/>
          </a:p>
        </p:txBody>
      </p:sp>
      <p:sp>
        <p:nvSpPr>
          <p:cNvPr id="12292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Při spuštění procesu musíme program </a:t>
            </a:r>
            <a:br>
              <a:rPr lang="cs-CZ" smtClean="0"/>
            </a:br>
            <a:r>
              <a:rPr lang="cs-CZ" smtClean="0"/>
              <a:t>nahrát do paměti</a:t>
            </a:r>
          </a:p>
          <a:p>
            <a:pPr marL="395288" eaLnBrk="1" hangingPunct="1"/>
            <a:r>
              <a:rPr lang="cs-CZ" smtClean="0"/>
              <a:t>Později může proces vyžadovat dodatečnou paměť pro data a tuto paměť OS vracet</a:t>
            </a:r>
          </a:p>
          <a:p>
            <a:pPr marL="395288" eaLnBrk="1" hangingPunct="1"/>
            <a:r>
              <a:rPr lang="cs-CZ" smtClean="0"/>
              <a:t>Jakmile proces končí, musí OS veškerou paměť užívanou procesem opět uvolnit</a:t>
            </a: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SPRÁVA OPERAČNÍ PAMĚTI</a:t>
            </a:r>
            <a:endParaRPr lang="cs-CZ" dirty="0"/>
          </a:p>
        </p:txBody>
      </p:sp>
      <p:sp>
        <p:nvSpPr>
          <p:cNvPr id="1331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Typické aktivity OS v oblasti správy paměti</a:t>
            </a:r>
          </a:p>
          <a:p>
            <a:pPr marL="719138" lvl="1" eaLnBrk="1" hangingPunct="1"/>
            <a:r>
              <a:rPr lang="cs-CZ" smtClean="0"/>
              <a:t>znalost, která část paměti je využívána a kým (kterým procesem)</a:t>
            </a:r>
          </a:p>
          <a:p>
            <a:pPr marL="719138" lvl="1" eaLnBrk="1" hangingPunct="1"/>
            <a:r>
              <a:rPr lang="cs-CZ" smtClean="0"/>
              <a:t>přidělování (alokace) a uvolňování (dealokace) paměti podle požadavků procesů</a:t>
            </a:r>
          </a:p>
          <a:p>
            <a:pPr marL="719138" lvl="1" eaLnBrk="1" hangingPunct="1"/>
            <a:r>
              <a:rPr lang="cs-CZ" smtClean="0"/>
              <a:t>rozhodování o tom, který proces kdy zavést do paměti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SPRÁVA OPERAČNÍ PAMĚTI</a:t>
            </a:r>
            <a:endParaRPr lang="cs-CZ" dirty="0"/>
          </a:p>
        </p:txBody>
      </p:sp>
      <p:sp>
        <p:nvSpPr>
          <p:cNvPr id="14340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z="2600" smtClean="0"/>
              <a:t>Soubor</a:t>
            </a:r>
          </a:p>
          <a:p>
            <a:pPr marL="719138" lvl="1" eaLnBrk="1" hangingPunct="1"/>
            <a:r>
              <a:rPr lang="cs-CZ" smtClean="0"/>
              <a:t>kolekce souvisejících informací definovaná svým tvůrcem</a:t>
            </a:r>
          </a:p>
          <a:p>
            <a:pPr marL="719138" lvl="1" eaLnBrk="1" hangingPunct="1"/>
            <a:r>
              <a:rPr lang="cs-CZ" smtClean="0"/>
              <a:t>může mít strukturu, ale nemusí</a:t>
            </a:r>
          </a:p>
          <a:p>
            <a:pPr marL="719138" lvl="1" eaLnBrk="1" hangingPunct="1"/>
            <a:r>
              <a:rPr lang="cs-CZ" smtClean="0"/>
              <a:t>z hlediska OS typicky jen posloupnost bajtů</a:t>
            </a:r>
          </a:p>
          <a:p>
            <a:pPr marL="395288" eaLnBrk="1" hangingPunct="1"/>
            <a:r>
              <a:rPr lang="cs-CZ" sz="2600" smtClean="0"/>
              <a:t>I/O zařízení na kterých jsou soubory uloženy mohou být nejrůznějšího typu</a:t>
            </a:r>
          </a:p>
          <a:p>
            <a:pPr marL="719138" lvl="1" eaLnBrk="1" hangingPunct="1"/>
            <a:r>
              <a:rPr lang="cs-CZ" smtClean="0"/>
              <a:t>magnetické disky, optické disky, magnetické pásky</a:t>
            </a:r>
          </a:p>
          <a:p>
            <a:pPr marL="719138" lvl="1" eaLnBrk="1" hangingPunct="1"/>
            <a:r>
              <a:rPr lang="cs-CZ" smtClean="0"/>
              <a:t>OS zavádí abstraktní koncept souboru</a:t>
            </a: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SPRÁVA SOUBORŮ</a:t>
            </a:r>
            <a:endParaRPr lang="cs-CZ" dirty="0"/>
          </a:p>
        </p:txBody>
      </p:sp>
      <p:sp>
        <p:nvSpPr>
          <p:cNvPr id="1536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Typické aktivity OS v oblasti správy souborů</a:t>
            </a:r>
          </a:p>
          <a:p>
            <a:pPr marL="719138" lvl="1" eaLnBrk="1" hangingPunct="1"/>
            <a:r>
              <a:rPr lang="cs-CZ" smtClean="0"/>
              <a:t>vytváření a rušení souborů</a:t>
            </a:r>
          </a:p>
          <a:p>
            <a:pPr marL="719138" lvl="1" eaLnBrk="1" hangingPunct="1"/>
            <a:r>
              <a:rPr lang="cs-CZ" smtClean="0"/>
              <a:t>vytváření a rušení adresářů (složek)</a:t>
            </a:r>
          </a:p>
          <a:p>
            <a:pPr marL="719138" lvl="1" eaLnBrk="1" hangingPunct="1"/>
            <a:r>
              <a:rPr lang="cs-CZ" smtClean="0"/>
              <a:t>základní operace pro manipulaci se soubory a adresáři (např. čtení ze souboru, zápis do souboru, seznam souborů v adresáři)</a:t>
            </a:r>
          </a:p>
          <a:p>
            <a:pPr marL="719138" lvl="1" eaLnBrk="1" hangingPunct="1"/>
            <a:r>
              <a:rPr lang="cs-CZ" smtClean="0"/>
              <a:t>zálohování</a:t>
            </a: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SPRÁVA SOUBORŮ (2)</a:t>
            </a:r>
            <a:endParaRPr lang="cs-CZ" dirty="0"/>
          </a:p>
        </p:txBody>
      </p:sp>
      <p:sp>
        <p:nvSpPr>
          <p:cNvPr id="16388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-pb153-operacni-systemy">
  <a:themeElements>
    <a:clrScheme name="PB153-operacni-systemy-a-jejich-rozhrani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0C0"/>
      </a:hlink>
      <a:folHlink>
        <a:srgbClr val="71BEC4"/>
      </a:folHlink>
    </a:clrScheme>
    <a:fontScheme name="2_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PB153_vzor</Template>
  <TotalTime>3647</TotalTime>
  <Words>2136</Words>
  <Application>Microsoft Office PowerPoint</Application>
  <PresentationFormat>Předvádění na obrazovce (4:3)</PresentationFormat>
  <Paragraphs>543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0" baseType="lpstr">
      <vt:lpstr>Arial</vt:lpstr>
      <vt:lpstr>Arial Narrow</vt:lpstr>
      <vt:lpstr>Courier</vt:lpstr>
      <vt:lpstr>Courier New</vt:lpstr>
      <vt:lpstr>Tahoma</vt:lpstr>
      <vt:lpstr>Wingdings</vt:lpstr>
      <vt:lpstr>motiv-pb153-operacni-systemy</vt:lpstr>
      <vt:lpstr>PB153  OPERAČNÍ SYSTÉMY A JEJICH ROZHRANÍ</vt:lpstr>
      <vt:lpstr>KOMPONENTY OS</vt:lpstr>
      <vt:lpstr>STRUKTURA OS</vt:lpstr>
      <vt:lpstr>SPRÁVA PROCESŮ</vt:lpstr>
      <vt:lpstr>SPRÁVA PROCESŮ (2)</vt:lpstr>
      <vt:lpstr>SPRÁVA OPERAČNÍ PAMĚTI</vt:lpstr>
      <vt:lpstr>SPRÁVA OPERAČNÍ PAMĚTI</vt:lpstr>
      <vt:lpstr>SPRÁVA SOUBORŮ</vt:lpstr>
      <vt:lpstr>SPRÁVA SOUBORŮ (2)</vt:lpstr>
      <vt:lpstr>SPRÁVA I/O ZAŘÍZENÍ</vt:lpstr>
      <vt:lpstr>SPRÁVA SEKUNDÁRNÍ PAMĚTI</vt:lpstr>
      <vt:lpstr>SPRÁVA SÍŤOVÝCH SLUŽEB</vt:lpstr>
      <vt:lpstr>OCHRANNÝ SYSTÉM</vt:lpstr>
      <vt:lpstr>INTERPRET PŘÍKAZŮ</vt:lpstr>
      <vt:lpstr>INTERNÍ SLUŽBY OS</vt:lpstr>
      <vt:lpstr>SYSTÉMOVÁ VOLÁNÍ</vt:lpstr>
      <vt:lpstr>SYSTÉMOVÁ VOLÁNÍ</vt:lpstr>
      <vt:lpstr>SYSTÉMOVÁ VOLÁNÍ (2)</vt:lpstr>
      <vt:lpstr>POSIX</vt:lpstr>
      <vt:lpstr>POSIX PŘÍKLAD - READDIR</vt:lpstr>
      <vt:lpstr>POSIX - DETAILY</vt:lpstr>
      <vt:lpstr>POSIX KOMPATIBILITA</vt:lpstr>
      <vt:lpstr>WINDOWS</vt:lpstr>
      <vt:lpstr>PŘÍKLAD VOLÁNÍ API (WIN32)</vt:lpstr>
      <vt:lpstr>PŘÍKLAD VOLÁNÍ API (WIN32)</vt:lpstr>
      <vt:lpstr>WINDOWS API</vt:lpstr>
      <vt:lpstr>ZPŮSOB PŘEDÁNÍ PARAMETRŮ</vt:lpstr>
      <vt:lpstr>SYSTÉMOVÁ VOLÁNÍ WINDOWS</vt:lpstr>
      <vt:lpstr>PŘÍKLAD: SYSENTER</vt:lpstr>
      <vt:lpstr>SYSTÉMOVÁ VOLÁNÍ WINDOWS</vt:lpstr>
      <vt:lpstr>PŘÍKLAD 1: MS-DOS</vt:lpstr>
      <vt:lpstr>PŘÍKLAD 1: MS-DOS (2)</vt:lpstr>
      <vt:lpstr>PŘÍKLAD 1: MS-DOS (3)</vt:lpstr>
      <vt:lpstr>PŘÍKLAD 2: LINUX</vt:lpstr>
      <vt:lpstr>PŘÍKLAD 2: LINUX (2)</vt:lpstr>
      <vt:lpstr>PŘÍKLAD 2: LINUX (3)</vt:lpstr>
      <vt:lpstr>PŘÍKLAD 2: LINUX (4) - STRACE</vt:lpstr>
      <vt:lpstr>PŘÍKLAD 2: LINUX (5) </vt:lpstr>
      <vt:lpstr>PŘÍKLAD 3: FREEBSD</vt:lpstr>
      <vt:lpstr>PŘÍKLAD 3: FREEBSD (2)</vt:lpstr>
      <vt:lpstr>KOMPLEXITA OS</vt:lpstr>
      <vt:lpstr>KOMPLEXITA OS (2)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PB153 Operační systémy a jejich rozhraní</dc:title>
  <dc:creator>Zdeněk Říha</dc:creator>
  <cp:lastModifiedBy>zriha</cp:lastModifiedBy>
  <cp:revision>173</cp:revision>
  <dcterms:created xsi:type="dcterms:W3CDTF">2004-03-06T10:07:29Z</dcterms:created>
  <dcterms:modified xsi:type="dcterms:W3CDTF">2014-03-05T14:38:34Z</dcterms:modified>
</cp:coreProperties>
</file>