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86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6" r:id="rId20"/>
    <p:sldId id="277" r:id="rId21"/>
    <p:sldId id="278" r:id="rId22"/>
    <p:sldId id="275" r:id="rId23"/>
    <p:sldId id="279" r:id="rId24"/>
    <p:sldId id="280" r:id="rId25"/>
    <p:sldId id="281" r:id="rId26"/>
    <p:sldId id="282" r:id="rId27"/>
    <p:sldId id="284" r:id="rId28"/>
    <p:sldId id="283" r:id="rId29"/>
    <p:sldId id="285" r:id="rId30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8BDB97-F2E5-4418-9F98-73DE14B51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731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7100FC-54E8-4955-AAD3-7278797ED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086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92C5D69-9002-430C-B4F7-7177C64DE10B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/29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69" r:id="rId3"/>
    <p:sldLayoutId id="2147483874" r:id="rId4"/>
    <p:sldLayoutId id="2147483875" r:id="rId5"/>
    <p:sldLayoutId id="2147483876" r:id="rId6"/>
    <p:sldLayoutId id="2147483870" r:id="rId7"/>
    <p:sldLayoutId id="2147483871" r:id="rId8"/>
    <p:sldLayoutId id="214748387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Vlákna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PROBLÉMU KONZISTENCE</a:t>
            </a:r>
            <a:endParaRPr lang="cs-CZ" dirty="0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2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08100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Tři klíčové stavy vláken: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běží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připravený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čekající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Vlákna se (samostatně) neodkládají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všechny vlákna jednoho procesu sdílejí stejný adresový prostor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Ukončení procesu ukončuje všechny vlákna existující v rámci tohoto procesu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VLÁKEN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500" smtClean="0"/>
              <a:t>User-Level Threads (ULT) </a:t>
            </a:r>
          </a:p>
          <a:p>
            <a:pPr marL="719138" lvl="1" eaLnBrk="1" hangingPunct="1"/>
            <a:r>
              <a:rPr lang="cs-CZ" smtClean="0"/>
              <a:t>Správa vláken se provádí prostřednictvím vláknové knihovny („thread library“) na úrovni uživatelského / aplikačního programu</a:t>
            </a:r>
          </a:p>
          <a:p>
            <a:pPr marL="719138" lvl="1" eaLnBrk="1" hangingPunct="1"/>
            <a:r>
              <a:rPr lang="cs-CZ" smtClean="0"/>
              <a:t>Jádro o jejich existenci neví</a:t>
            </a:r>
          </a:p>
          <a:p>
            <a:pPr marL="1079500" lvl="2" eaLnBrk="1" hangingPunct="1"/>
            <a:r>
              <a:rPr lang="cs-CZ" sz="2000" smtClean="0"/>
              <a:t>přepojování mezi vlákny nepožaduje provádění funkcí jádra</a:t>
            </a:r>
          </a:p>
          <a:p>
            <a:pPr marL="1079500" lvl="2" eaLnBrk="1" hangingPunct="1"/>
            <a:r>
              <a:rPr lang="cs-CZ" sz="2000" smtClean="0"/>
              <a:t>nepřepíná se ani kontext procesu ani režim procesoru</a:t>
            </a:r>
          </a:p>
          <a:p>
            <a:pPr marL="719138" lvl="1" eaLnBrk="1" hangingPunct="1"/>
            <a:r>
              <a:rPr lang="cs-CZ" smtClean="0"/>
              <a:t>Plánování přepínání vláken je specifické pro konkrétní aplikaci</a:t>
            </a:r>
          </a:p>
          <a:p>
            <a:pPr marL="1079500" lvl="2" eaLnBrk="1" hangingPunct="1"/>
            <a:r>
              <a:rPr lang="cs-CZ" sz="2000" smtClean="0"/>
              <a:t>aplikace si volí pro sebe nejvhodnější (např. plánovací) algoritmus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UŽIVATELSKÉ ÚROVNI</a:t>
            </a:r>
            <a:endParaRPr lang="cs-CZ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„Threads library“ obsahuje funkce pro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vytváření a rušení vláken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předávání zpráv a dat mezi vlákny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plánování běhů vláken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uchovávání a obnova kontextů vláken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Co dělá jádro pro vlákna na uživatelské úrovni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jádro neví o aktivitě vláken, proto manipuluje s celými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když některé vlákno zavolá službu jádra, je blokován celý proces dokud se služba nesplní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„thread library“ je takové vlákno ale stále ve stavu „běží“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stavy vláken jsou na stavech procesu nezávislé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UŽIVATELSKÉ ÚROVNI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000" b="1" smtClean="0"/>
              <a:t>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přepojování mezi vlák</a:t>
            </a:r>
            <a:r>
              <a:rPr lang="en-US" sz="2000" smtClean="0"/>
              <a:t>n</a:t>
            </a:r>
            <a:r>
              <a:rPr lang="cs-CZ" sz="2000" smtClean="0"/>
              <a:t>y nepožaduje provádění jádra (tj.vyšší rychlost)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nepřepíná se ani kontext ani režim procesoru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plánování je specifické pro konkrétní aplikaci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aplikace volí si pro sebe nejvhodnější algoritmus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ULT mohou běžet pod kterýmkoliv OS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není vyžadována podpora na úrovní jádra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ULT potřebují uživatelskou knihovnu (ke slinkovaní s aplikací)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000" b="1" smtClean="0"/>
              <a:t>Nevýhody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většina volání služeb OS způsobí blokování celého procesu (tj. všech vláken procesu)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jádro může přidělovat procesor pouze procesům, dvě vlák</a:t>
            </a:r>
            <a:r>
              <a:rPr lang="en-US" sz="2000" smtClean="0"/>
              <a:t>n</a:t>
            </a:r>
            <a:r>
              <a:rPr lang="cs-CZ" sz="2000" smtClean="0"/>
              <a:t>a stejného procesu nemohou běžet na dvou procesorech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UŽIVATELSKÉ ÚROVNI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dirty="0" smtClean="0"/>
              <a:t>Kernel-</a:t>
            </a:r>
            <a:r>
              <a:rPr lang="cs-CZ" sz="2100" dirty="0" err="1" smtClean="0"/>
              <a:t>Level</a:t>
            </a:r>
            <a:r>
              <a:rPr lang="cs-CZ" sz="2100" dirty="0" smtClean="0"/>
              <a:t> </a:t>
            </a:r>
            <a:r>
              <a:rPr lang="cs-CZ" sz="2100" dirty="0" err="1" smtClean="0"/>
              <a:t>Threads</a:t>
            </a:r>
            <a:r>
              <a:rPr lang="cs-CZ" sz="2100" dirty="0" smtClean="0"/>
              <a:t> (KLT) 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dirty="0" smtClean="0"/>
              <a:t>Správu vláken podporuje jádro, nepoužívá se „</a:t>
            </a:r>
            <a:r>
              <a:rPr lang="cs-CZ" sz="2100" dirty="0" err="1" smtClean="0"/>
              <a:t>thread</a:t>
            </a:r>
            <a:r>
              <a:rPr lang="cs-CZ" sz="2100" dirty="0" smtClean="0"/>
              <a:t> </a:t>
            </a:r>
            <a:r>
              <a:rPr lang="cs-CZ" sz="2100" dirty="0" err="1" smtClean="0"/>
              <a:t>library</a:t>
            </a:r>
            <a:r>
              <a:rPr lang="cs-CZ" sz="2100" dirty="0" smtClean="0"/>
              <a:t>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používá se API pro vláknové služby jádra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informaci o kontextu procesů a vláken udržuje jádro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přepojování mezi vlákny aktivuje jádro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plánování na bázi vláken již v jádře OS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dirty="0" smtClean="0"/>
              <a:t>Příklady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OS/2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Windows </a:t>
            </a:r>
            <a:r>
              <a:rPr lang="cs-CZ" sz="2000" dirty="0" smtClean="0"/>
              <a:t>95/98/NT/2000/XP</a:t>
            </a:r>
            <a:r>
              <a:rPr lang="en-US" sz="2000" dirty="0" smtClean="0"/>
              <a:t>/7/8</a:t>
            </a:r>
            <a:endParaRPr lang="cs-CZ" sz="2000" dirty="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err="1" smtClean="0"/>
              <a:t>Solaris</a:t>
            </a:r>
            <a:endParaRPr lang="cs-CZ" sz="2000" dirty="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Tru64 UNIX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err="1" smtClean="0"/>
              <a:t>BeOS</a:t>
            </a:r>
            <a:endParaRPr lang="cs-CZ" sz="2000" dirty="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2000" dirty="0" smtClean="0"/>
              <a:t>Linux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ÚROVNI JÁDRA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Výhody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jádro může současně plánovat běh více váken stejného procesu na více procesorech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 blokování dochází na úrovni vlákna (není blokován celý proces)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I programy jádra mohou mít multivláknový charakter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Nevýhody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přepojování mezi vlákny stejného procesu zprostředkovává jádro (tj. pomaleji)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při přepnutí vlákna se 2x přepíná režim procesoru </a:t>
            </a:r>
            <a:br>
              <a:rPr lang="cs-CZ" smtClean="0"/>
            </a:br>
            <a:r>
              <a:rPr lang="cs-CZ" smtClean="0"/>
              <a:t>(tj. režie navíc)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ÚROVNI JÁDRA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Vlákna se vytvářejí v uživatelském prostoru</a:t>
            </a:r>
          </a:p>
          <a:p>
            <a:pPr marL="395288" eaLnBrk="1" hangingPunct="1"/>
            <a:r>
              <a:rPr lang="cs-CZ" smtClean="0"/>
              <a:t>Většina plánování a synchronizace se dělá </a:t>
            </a:r>
            <a:br>
              <a:rPr lang="cs-CZ" smtClean="0"/>
            </a:br>
            <a:r>
              <a:rPr lang="cs-CZ" smtClean="0"/>
              <a:t>v uživatelském prostoru</a:t>
            </a:r>
          </a:p>
          <a:p>
            <a:pPr marL="395288" eaLnBrk="1" hangingPunct="1"/>
            <a:r>
              <a:rPr lang="cs-CZ" smtClean="0"/>
              <a:t>Programátor může nastavit počet vláken </a:t>
            </a:r>
            <a:br>
              <a:rPr lang="cs-CZ" smtClean="0"/>
            </a:br>
            <a:r>
              <a:rPr lang="cs-CZ" smtClean="0"/>
              <a:t>na úrovni jádra</a:t>
            </a:r>
          </a:p>
          <a:p>
            <a:pPr marL="395288" eaLnBrk="1" hangingPunct="1"/>
            <a:r>
              <a:rPr lang="cs-CZ" smtClean="0"/>
              <a:t>Lze kombinovat přínosy oboru přístupů</a:t>
            </a:r>
          </a:p>
          <a:p>
            <a:pPr marL="395288" eaLnBrk="1" hangingPunct="1"/>
            <a:r>
              <a:rPr lang="cs-CZ" smtClean="0"/>
              <a:t>Např. OS Solaris</a:t>
            </a:r>
            <a:r>
              <a:rPr lang="en-US" smtClean="0"/>
              <a:t> &lt;=8</a:t>
            </a:r>
            <a:endParaRPr lang="cs-CZ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KOMBINACE VLÁKEN ULT/KLT 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n : 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více ULT se zobrazuje do 1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používá se na systémech, které nepodporují KLT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1 : 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každý ULT se zobrazuje do 1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Windows </a:t>
            </a:r>
            <a:r>
              <a:rPr lang="cs-CZ" dirty="0" smtClean="0"/>
              <a:t>95/98/NT/2000/XP</a:t>
            </a:r>
            <a:r>
              <a:rPr lang="en-US" dirty="0" smtClean="0"/>
              <a:t>/7/8</a:t>
            </a:r>
            <a:r>
              <a:rPr lang="cs-CZ" dirty="0" smtClean="0"/>
              <a:t>, </a:t>
            </a:r>
            <a:r>
              <a:rPr lang="cs-CZ" dirty="0" smtClean="0"/>
              <a:t>OS/2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dirty="0" smtClean="0"/>
              <a:t>n : 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více ULT se může zobrazovat do více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smtClean="0"/>
              <a:t>OS může vytvořit dostatečný počet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dirty="0" err="1" smtClean="0"/>
              <a:t>Solaris</a:t>
            </a:r>
            <a:r>
              <a:rPr lang="cs-CZ" dirty="0" smtClean="0"/>
              <a:t> 2, Windows NT/2000 </a:t>
            </a:r>
            <a:r>
              <a:rPr lang="en-US" dirty="0" smtClean="0"/>
              <a:t>s</a:t>
            </a:r>
            <a:r>
              <a:rPr lang="cs-CZ" dirty="0" smtClean="0"/>
              <a:t> </a:t>
            </a:r>
            <a:r>
              <a:rPr lang="cs-CZ" i="1" dirty="0" err="1" smtClean="0"/>
              <a:t>ThreadFiber</a:t>
            </a:r>
            <a:r>
              <a:rPr lang="cs-CZ" i="1" dirty="0" smtClean="0"/>
              <a:t> </a:t>
            </a:r>
            <a:r>
              <a:rPr lang="cs-CZ" dirty="0" err="1" smtClean="0"/>
              <a:t>package</a:t>
            </a:r>
            <a:endParaRPr lang="cs-CZ" dirty="0" smtClean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MULTIVLÁKNOVÉ MODELY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 n:1</a:t>
            </a:r>
            <a:endParaRPr lang="cs-CZ" dirty="0"/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7" name="Ohnutý pruh 6"/>
          <p:cNvSpPr/>
          <p:nvPr/>
        </p:nvSpPr>
        <p:spPr bwMode="auto">
          <a:xfrm rot="5400000">
            <a:off x="2714625" y="201453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8" name="Ohnutý pruh 7"/>
          <p:cNvSpPr/>
          <p:nvPr/>
        </p:nvSpPr>
        <p:spPr bwMode="auto">
          <a:xfrm rot="16200000">
            <a:off x="2735263" y="217011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9" name="Ohnutý pruh 8"/>
          <p:cNvSpPr/>
          <p:nvPr/>
        </p:nvSpPr>
        <p:spPr bwMode="auto">
          <a:xfrm rot="5400000">
            <a:off x="2714625" y="23241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0" name="Ohnutý pruh 9"/>
          <p:cNvSpPr/>
          <p:nvPr/>
        </p:nvSpPr>
        <p:spPr bwMode="auto">
          <a:xfrm rot="16200000">
            <a:off x="2735263" y="247967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2" name="Ohnutý pruh 11"/>
          <p:cNvSpPr/>
          <p:nvPr/>
        </p:nvSpPr>
        <p:spPr bwMode="auto">
          <a:xfrm rot="5400000">
            <a:off x="3714750" y="130016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3" name="Ohnutý pruh 12"/>
          <p:cNvSpPr/>
          <p:nvPr/>
        </p:nvSpPr>
        <p:spPr bwMode="auto">
          <a:xfrm rot="16200000">
            <a:off x="3735388" y="145573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4" name="Ohnutý pruh 13"/>
          <p:cNvSpPr/>
          <p:nvPr/>
        </p:nvSpPr>
        <p:spPr bwMode="auto">
          <a:xfrm rot="5400000">
            <a:off x="3714750" y="160972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5" name="Ohnutý pruh 14"/>
          <p:cNvSpPr/>
          <p:nvPr/>
        </p:nvSpPr>
        <p:spPr bwMode="auto">
          <a:xfrm rot="16200000">
            <a:off x="3735388" y="17653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7" name="Ohnutý pruh 16"/>
          <p:cNvSpPr/>
          <p:nvPr/>
        </p:nvSpPr>
        <p:spPr bwMode="auto">
          <a:xfrm rot="5400000">
            <a:off x="4786313" y="130016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8" name="Ohnutý pruh 17"/>
          <p:cNvSpPr/>
          <p:nvPr/>
        </p:nvSpPr>
        <p:spPr bwMode="auto">
          <a:xfrm rot="16200000">
            <a:off x="4806950" y="145573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9" name="Ohnutý pruh 18"/>
          <p:cNvSpPr/>
          <p:nvPr/>
        </p:nvSpPr>
        <p:spPr bwMode="auto">
          <a:xfrm rot="5400000">
            <a:off x="4786313" y="160972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0" name="Ohnutý pruh 19"/>
          <p:cNvSpPr/>
          <p:nvPr/>
        </p:nvSpPr>
        <p:spPr bwMode="auto">
          <a:xfrm rot="16200000">
            <a:off x="4806950" y="17653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2" name="Ohnutý pruh 21"/>
          <p:cNvSpPr/>
          <p:nvPr/>
        </p:nvSpPr>
        <p:spPr bwMode="auto">
          <a:xfrm rot="5400000">
            <a:off x="5786438" y="201453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3" name="Ohnutý pruh 22"/>
          <p:cNvSpPr/>
          <p:nvPr/>
        </p:nvSpPr>
        <p:spPr bwMode="auto">
          <a:xfrm rot="16200000">
            <a:off x="5807075" y="217011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4" name="Ohnutý pruh 23"/>
          <p:cNvSpPr/>
          <p:nvPr/>
        </p:nvSpPr>
        <p:spPr bwMode="auto">
          <a:xfrm rot="5400000">
            <a:off x="5786438" y="23241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5" name="Ohnutý pruh 24"/>
          <p:cNvSpPr/>
          <p:nvPr/>
        </p:nvSpPr>
        <p:spPr bwMode="auto">
          <a:xfrm rot="16200000">
            <a:off x="5807075" y="247967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6644" name="Elipsa 25"/>
          <p:cNvSpPr>
            <a:spLocks noChangeArrowheads="1"/>
          </p:cNvSpPr>
          <p:nvPr/>
        </p:nvSpPr>
        <p:spPr bwMode="auto">
          <a:xfrm>
            <a:off x="3857625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6645" name="TextovéPole 26"/>
          <p:cNvSpPr txBox="1">
            <a:spLocks noChangeArrowheads="1"/>
          </p:cNvSpPr>
          <p:nvPr/>
        </p:nvSpPr>
        <p:spPr bwMode="auto">
          <a:xfrm>
            <a:off x="4143375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sp>
        <p:nvSpPr>
          <p:cNvPr id="26646" name="TextovéPole 28"/>
          <p:cNvSpPr txBox="1">
            <a:spLocks noChangeArrowheads="1"/>
          </p:cNvSpPr>
          <p:nvPr/>
        </p:nvSpPr>
        <p:spPr bwMode="auto">
          <a:xfrm>
            <a:off x="6643688" y="2119313"/>
            <a:ext cx="1333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user thread</a:t>
            </a:r>
          </a:p>
        </p:txBody>
      </p:sp>
      <p:cxnSp>
        <p:nvCxnSpPr>
          <p:cNvPr id="26647" name="Přímá spojovací šipka 29"/>
          <p:cNvCxnSpPr>
            <a:cxnSpLocks noChangeShapeType="1"/>
          </p:cNvCxnSpPr>
          <p:nvPr/>
        </p:nvCxnSpPr>
        <p:spPr bwMode="auto">
          <a:xfrm flipH="1">
            <a:off x="6089650" y="2295525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8" name="Přímá spojovací čára 31"/>
          <p:cNvCxnSpPr>
            <a:cxnSpLocks noChangeShapeType="1"/>
          </p:cNvCxnSpPr>
          <p:nvPr/>
        </p:nvCxnSpPr>
        <p:spPr bwMode="auto">
          <a:xfrm rot="5400000">
            <a:off x="3967957" y="4321969"/>
            <a:ext cx="7794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9" name="Přímá spojovací čára 35"/>
          <p:cNvCxnSpPr>
            <a:cxnSpLocks noChangeShapeType="1"/>
          </p:cNvCxnSpPr>
          <p:nvPr/>
        </p:nvCxnSpPr>
        <p:spPr bwMode="auto">
          <a:xfrm rot="5400000" flipH="1" flipV="1">
            <a:off x="4357688" y="2547938"/>
            <a:ext cx="1357312" cy="13573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0" name="Přímá spojovací čára 36"/>
          <p:cNvCxnSpPr>
            <a:cxnSpLocks noChangeShapeType="1"/>
          </p:cNvCxnSpPr>
          <p:nvPr/>
        </p:nvCxnSpPr>
        <p:spPr bwMode="auto">
          <a:xfrm rot="16200000" flipH="1">
            <a:off x="2995613" y="2538413"/>
            <a:ext cx="1357312" cy="13573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1" name="Přímá spojovací čára 38"/>
          <p:cNvCxnSpPr>
            <a:cxnSpLocks noChangeShapeType="1"/>
          </p:cNvCxnSpPr>
          <p:nvPr/>
        </p:nvCxnSpPr>
        <p:spPr bwMode="auto">
          <a:xfrm rot="5400000">
            <a:off x="3631407" y="2750343"/>
            <a:ext cx="1879600" cy="4175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2" name="Přímá spojovací čára 40"/>
          <p:cNvCxnSpPr>
            <a:cxnSpLocks noChangeShapeType="1"/>
          </p:cNvCxnSpPr>
          <p:nvPr/>
        </p:nvCxnSpPr>
        <p:spPr bwMode="auto">
          <a:xfrm rot="16200000" flipH="1">
            <a:off x="3206751" y="2755900"/>
            <a:ext cx="1879600" cy="4159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3" name="Vývojový diagram: spojka 33"/>
          <p:cNvSpPr>
            <a:spLocks noChangeArrowheads="1"/>
          </p:cNvSpPr>
          <p:nvPr/>
        </p:nvSpPr>
        <p:spPr bwMode="auto">
          <a:xfrm>
            <a:off x="4319588" y="3857625"/>
            <a:ext cx="73025" cy="71438"/>
          </a:xfrm>
          <a:prstGeom prst="flowChartConnector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6654" name="TextovéPole 28"/>
          <p:cNvSpPr txBox="1">
            <a:spLocks noChangeArrowheads="1"/>
          </p:cNvSpPr>
          <p:nvPr/>
        </p:nvSpPr>
        <p:spPr bwMode="auto">
          <a:xfrm>
            <a:off x="5554663" y="5038725"/>
            <a:ext cx="180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kernel thread</a:t>
            </a:r>
          </a:p>
        </p:txBody>
      </p:sp>
      <p:cxnSp>
        <p:nvCxnSpPr>
          <p:cNvPr id="26655" name="Přímá spojovací šipka 29"/>
          <p:cNvCxnSpPr>
            <a:cxnSpLocks noChangeShapeType="1"/>
          </p:cNvCxnSpPr>
          <p:nvPr/>
        </p:nvCxnSpPr>
        <p:spPr bwMode="auto">
          <a:xfrm flipH="1">
            <a:off x="5000625" y="5214938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</a:t>
            </a:r>
            <a:r>
              <a:rPr lang="cs-CZ" sz="2000" dirty="0" err="1"/>
              <a:t>oubor</a:t>
            </a:r>
            <a:r>
              <a:rPr lang="cs-CZ" sz="2000" dirty="0"/>
              <a:t> definovaného formátu obsahující instrukce, data a další informace potřebné k provedení daného úkolu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Proces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systémový objekt charakterizovaný svým paměťovým prostorem a kontextem (paměť i některé další zdroje jsou přidělovány procesům)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Vlákno, také „sled“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objekt, který vzniká v rámci procesu, je viditelný pouze uvnitř procesu a je charakterizován svým stavem (CPU se přidělují vláknům)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Model – jen procesy (ne vlákna)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proces: jednotka plánování činnosti i jednotka vlastnící prostředky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Model – procesy a vlákna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proces: jednotka vlastnící zdroje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vlákno: jednotka plánování činnosti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A VLÁKNA</a:t>
            </a:r>
            <a:endParaRPr lang="cs-CZ" dirty="0"/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 1:1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7652" name="Elipsa 5"/>
          <p:cNvSpPr>
            <a:spLocks noChangeArrowheads="1"/>
          </p:cNvSpPr>
          <p:nvPr/>
        </p:nvSpPr>
        <p:spPr bwMode="auto">
          <a:xfrm>
            <a:off x="642938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53" name="TextovéPole 6"/>
          <p:cNvSpPr txBox="1">
            <a:spLocks noChangeArrowheads="1"/>
          </p:cNvSpPr>
          <p:nvPr/>
        </p:nvSpPr>
        <p:spPr bwMode="auto">
          <a:xfrm>
            <a:off x="928688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54" name="Přímá spojovací čára 7"/>
          <p:cNvCxnSpPr>
            <a:cxnSpLocks noChangeShapeType="1"/>
          </p:cNvCxnSpPr>
          <p:nvPr/>
        </p:nvCxnSpPr>
        <p:spPr bwMode="auto">
          <a:xfrm rot="5400000">
            <a:off x="396081" y="3625057"/>
            <a:ext cx="14954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55" name="Skupina 25"/>
          <p:cNvGrpSpPr>
            <a:grpSpLocks/>
          </p:cNvGrpSpPr>
          <p:nvPr/>
        </p:nvGrpSpPr>
        <p:grpSpPr bwMode="auto">
          <a:xfrm>
            <a:off x="1001713" y="2000250"/>
            <a:ext cx="231775" cy="676275"/>
            <a:chOff x="2786050" y="2000240"/>
            <a:chExt cx="231775" cy="676275"/>
          </a:xfrm>
        </p:grpSpPr>
        <p:sp>
          <p:nvSpPr>
            <p:cNvPr id="22" name="Ohnutý pruh 21"/>
            <p:cNvSpPr/>
            <p:nvPr/>
          </p:nvSpPr>
          <p:spPr bwMode="auto">
            <a:xfrm rot="5400000">
              <a:off x="2786050" y="2000240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23" name="Ohnutý pruh 22"/>
            <p:cNvSpPr/>
            <p:nvPr/>
          </p:nvSpPr>
          <p:spPr bwMode="auto">
            <a:xfrm rot="16200000">
              <a:off x="2806687" y="2155815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24" name="Ohnutý pruh 23"/>
            <p:cNvSpPr/>
            <p:nvPr/>
          </p:nvSpPr>
          <p:spPr bwMode="auto">
            <a:xfrm rot="5400000">
              <a:off x="2786050" y="2309803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25" name="Ohnutý pruh 24"/>
            <p:cNvSpPr/>
            <p:nvPr/>
          </p:nvSpPr>
          <p:spPr bwMode="auto">
            <a:xfrm rot="16200000">
              <a:off x="2806687" y="2465378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56" name="Elipsa 29"/>
          <p:cNvSpPr>
            <a:spLocks noChangeArrowheads="1"/>
          </p:cNvSpPr>
          <p:nvPr/>
        </p:nvSpPr>
        <p:spPr bwMode="auto">
          <a:xfrm>
            <a:off x="2286000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57" name="TextovéPole 30"/>
          <p:cNvSpPr txBox="1">
            <a:spLocks noChangeArrowheads="1"/>
          </p:cNvSpPr>
          <p:nvPr/>
        </p:nvSpPr>
        <p:spPr bwMode="auto">
          <a:xfrm>
            <a:off x="2571750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58" name="Přímá spojovací čára 31"/>
          <p:cNvCxnSpPr>
            <a:cxnSpLocks noChangeShapeType="1"/>
          </p:cNvCxnSpPr>
          <p:nvPr/>
        </p:nvCxnSpPr>
        <p:spPr bwMode="auto">
          <a:xfrm rot="5400000">
            <a:off x="2039144" y="3625057"/>
            <a:ext cx="14954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59" name="Skupina 32"/>
          <p:cNvGrpSpPr>
            <a:grpSpLocks/>
          </p:cNvGrpSpPr>
          <p:nvPr/>
        </p:nvGrpSpPr>
        <p:grpSpPr bwMode="auto">
          <a:xfrm>
            <a:off x="2644775" y="2000250"/>
            <a:ext cx="231775" cy="676275"/>
            <a:chOff x="2786050" y="2000240"/>
            <a:chExt cx="231775" cy="676275"/>
          </a:xfrm>
        </p:grpSpPr>
        <p:sp>
          <p:nvSpPr>
            <p:cNvPr id="34" name="Ohnutý pruh 33"/>
            <p:cNvSpPr/>
            <p:nvPr/>
          </p:nvSpPr>
          <p:spPr bwMode="auto">
            <a:xfrm rot="5400000">
              <a:off x="2786050" y="2000240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35" name="Ohnutý pruh 34"/>
            <p:cNvSpPr/>
            <p:nvPr/>
          </p:nvSpPr>
          <p:spPr bwMode="auto">
            <a:xfrm rot="16200000">
              <a:off x="2806688" y="2155815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36" name="Ohnutý pruh 35"/>
            <p:cNvSpPr/>
            <p:nvPr/>
          </p:nvSpPr>
          <p:spPr bwMode="auto">
            <a:xfrm rot="5400000">
              <a:off x="2786050" y="2309803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37" name="Ohnutý pruh 36"/>
            <p:cNvSpPr/>
            <p:nvPr/>
          </p:nvSpPr>
          <p:spPr bwMode="auto">
            <a:xfrm rot="16200000">
              <a:off x="2806688" y="2465378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60" name="Elipsa 38"/>
          <p:cNvSpPr>
            <a:spLocks noChangeArrowheads="1"/>
          </p:cNvSpPr>
          <p:nvPr/>
        </p:nvSpPr>
        <p:spPr bwMode="auto">
          <a:xfrm>
            <a:off x="3929063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61" name="TextovéPole 39"/>
          <p:cNvSpPr txBox="1">
            <a:spLocks noChangeArrowheads="1"/>
          </p:cNvSpPr>
          <p:nvPr/>
        </p:nvSpPr>
        <p:spPr bwMode="auto">
          <a:xfrm>
            <a:off x="4214813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62" name="Přímá spojovací čára 40"/>
          <p:cNvCxnSpPr>
            <a:cxnSpLocks noChangeShapeType="1"/>
          </p:cNvCxnSpPr>
          <p:nvPr/>
        </p:nvCxnSpPr>
        <p:spPr bwMode="auto">
          <a:xfrm rot="5400000">
            <a:off x="3682206" y="3625057"/>
            <a:ext cx="14954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63" name="Skupina 41"/>
          <p:cNvGrpSpPr>
            <a:grpSpLocks/>
          </p:cNvGrpSpPr>
          <p:nvPr/>
        </p:nvGrpSpPr>
        <p:grpSpPr bwMode="auto">
          <a:xfrm>
            <a:off x="4287838" y="2000250"/>
            <a:ext cx="231775" cy="676275"/>
            <a:chOff x="2786050" y="2000240"/>
            <a:chExt cx="231775" cy="676275"/>
          </a:xfrm>
        </p:grpSpPr>
        <p:sp>
          <p:nvSpPr>
            <p:cNvPr id="43" name="Ohnutý pruh 42"/>
            <p:cNvSpPr/>
            <p:nvPr/>
          </p:nvSpPr>
          <p:spPr bwMode="auto">
            <a:xfrm rot="5400000">
              <a:off x="2786050" y="2000240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4" name="Ohnutý pruh 43"/>
            <p:cNvSpPr/>
            <p:nvPr/>
          </p:nvSpPr>
          <p:spPr bwMode="auto">
            <a:xfrm rot="16200000">
              <a:off x="2806687" y="2155815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5" name="Ohnutý pruh 44"/>
            <p:cNvSpPr/>
            <p:nvPr/>
          </p:nvSpPr>
          <p:spPr bwMode="auto">
            <a:xfrm rot="5400000">
              <a:off x="2786050" y="2309803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6" name="Ohnutý pruh 45"/>
            <p:cNvSpPr/>
            <p:nvPr/>
          </p:nvSpPr>
          <p:spPr bwMode="auto">
            <a:xfrm rot="16200000">
              <a:off x="2806687" y="2465378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64" name="Elipsa 47"/>
          <p:cNvSpPr>
            <a:spLocks noChangeArrowheads="1"/>
          </p:cNvSpPr>
          <p:nvPr/>
        </p:nvSpPr>
        <p:spPr bwMode="auto">
          <a:xfrm>
            <a:off x="5572125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65" name="TextovéPole 48"/>
          <p:cNvSpPr txBox="1">
            <a:spLocks noChangeArrowheads="1"/>
          </p:cNvSpPr>
          <p:nvPr/>
        </p:nvSpPr>
        <p:spPr bwMode="auto">
          <a:xfrm>
            <a:off x="5857875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66" name="Přímá spojovací čára 49"/>
          <p:cNvCxnSpPr>
            <a:cxnSpLocks noChangeShapeType="1"/>
          </p:cNvCxnSpPr>
          <p:nvPr/>
        </p:nvCxnSpPr>
        <p:spPr bwMode="auto">
          <a:xfrm rot="5400000">
            <a:off x="5325269" y="3625057"/>
            <a:ext cx="14954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67" name="Skupina 50"/>
          <p:cNvGrpSpPr>
            <a:grpSpLocks/>
          </p:cNvGrpSpPr>
          <p:nvPr/>
        </p:nvGrpSpPr>
        <p:grpSpPr bwMode="auto">
          <a:xfrm>
            <a:off x="5930900" y="2000250"/>
            <a:ext cx="231775" cy="676275"/>
            <a:chOff x="2786050" y="2000240"/>
            <a:chExt cx="231775" cy="676275"/>
          </a:xfrm>
        </p:grpSpPr>
        <p:sp>
          <p:nvSpPr>
            <p:cNvPr id="52" name="Ohnutý pruh 51"/>
            <p:cNvSpPr/>
            <p:nvPr/>
          </p:nvSpPr>
          <p:spPr bwMode="auto">
            <a:xfrm rot="5400000">
              <a:off x="2786050" y="2000240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53" name="Ohnutý pruh 52"/>
            <p:cNvSpPr/>
            <p:nvPr/>
          </p:nvSpPr>
          <p:spPr bwMode="auto">
            <a:xfrm rot="16200000">
              <a:off x="2806688" y="2155815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54" name="Ohnutý pruh 53"/>
            <p:cNvSpPr/>
            <p:nvPr/>
          </p:nvSpPr>
          <p:spPr bwMode="auto">
            <a:xfrm rot="5400000">
              <a:off x="2786050" y="2309803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55" name="Ohnutý pruh 54"/>
            <p:cNvSpPr/>
            <p:nvPr/>
          </p:nvSpPr>
          <p:spPr bwMode="auto">
            <a:xfrm rot="16200000">
              <a:off x="2806688" y="2465378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68" name="TextovéPole 55"/>
          <p:cNvSpPr txBox="1">
            <a:spLocks noChangeArrowheads="1"/>
          </p:cNvSpPr>
          <p:nvPr/>
        </p:nvSpPr>
        <p:spPr bwMode="auto">
          <a:xfrm>
            <a:off x="7215188" y="207168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user thread</a:t>
            </a:r>
          </a:p>
        </p:txBody>
      </p:sp>
      <p:cxnSp>
        <p:nvCxnSpPr>
          <p:cNvPr id="27669" name="Přímá spojovací šipka 56"/>
          <p:cNvCxnSpPr>
            <a:cxnSpLocks noChangeShapeType="1"/>
          </p:cNvCxnSpPr>
          <p:nvPr/>
        </p:nvCxnSpPr>
        <p:spPr bwMode="auto">
          <a:xfrm flipH="1">
            <a:off x="6565900" y="2371725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7670" name="TextovéPole 57"/>
          <p:cNvSpPr txBox="1">
            <a:spLocks noChangeArrowheads="1"/>
          </p:cNvSpPr>
          <p:nvPr/>
        </p:nvSpPr>
        <p:spPr bwMode="auto">
          <a:xfrm>
            <a:off x="7429500" y="4500563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kernel thread</a:t>
            </a:r>
          </a:p>
        </p:txBody>
      </p:sp>
      <p:cxnSp>
        <p:nvCxnSpPr>
          <p:cNvPr id="27671" name="Přímá spojovací šipka 58"/>
          <p:cNvCxnSpPr>
            <a:cxnSpLocks noChangeShapeType="1"/>
          </p:cNvCxnSpPr>
          <p:nvPr/>
        </p:nvCxnSpPr>
        <p:spPr bwMode="auto">
          <a:xfrm flipH="1">
            <a:off x="6780213" y="4800600"/>
            <a:ext cx="5000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 m:n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0" name="Ohnutý pruh 9"/>
          <p:cNvSpPr/>
          <p:nvPr/>
        </p:nvSpPr>
        <p:spPr bwMode="auto">
          <a:xfrm rot="5400000">
            <a:off x="2500313" y="20066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1" name="Ohnutý pruh 10"/>
          <p:cNvSpPr/>
          <p:nvPr/>
        </p:nvSpPr>
        <p:spPr bwMode="auto">
          <a:xfrm rot="16200000">
            <a:off x="2520950" y="216217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2" name="Ohnutý pruh 11"/>
          <p:cNvSpPr/>
          <p:nvPr/>
        </p:nvSpPr>
        <p:spPr bwMode="auto">
          <a:xfrm rot="5400000">
            <a:off x="2500313" y="231616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3" name="Ohnutý pruh 12"/>
          <p:cNvSpPr/>
          <p:nvPr/>
        </p:nvSpPr>
        <p:spPr bwMode="auto">
          <a:xfrm rot="16200000">
            <a:off x="2520950" y="247173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4" name="Ohnutý pruh 13"/>
          <p:cNvSpPr/>
          <p:nvPr/>
        </p:nvSpPr>
        <p:spPr bwMode="auto">
          <a:xfrm rot="5400000">
            <a:off x="3500438" y="129222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5" name="Ohnutý pruh 14"/>
          <p:cNvSpPr/>
          <p:nvPr/>
        </p:nvSpPr>
        <p:spPr bwMode="auto">
          <a:xfrm rot="16200000">
            <a:off x="3521075" y="14478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6" name="Ohnutý pruh 15"/>
          <p:cNvSpPr/>
          <p:nvPr/>
        </p:nvSpPr>
        <p:spPr bwMode="auto">
          <a:xfrm rot="5400000">
            <a:off x="3500438" y="160178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7" name="Ohnutý pruh 16"/>
          <p:cNvSpPr/>
          <p:nvPr/>
        </p:nvSpPr>
        <p:spPr bwMode="auto">
          <a:xfrm rot="16200000">
            <a:off x="3521075" y="175736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8" name="Ohnutý pruh 17"/>
          <p:cNvSpPr/>
          <p:nvPr/>
        </p:nvSpPr>
        <p:spPr bwMode="auto">
          <a:xfrm rot="5400000">
            <a:off x="4572000" y="129222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9" name="Ohnutý pruh 18"/>
          <p:cNvSpPr/>
          <p:nvPr/>
        </p:nvSpPr>
        <p:spPr bwMode="auto">
          <a:xfrm rot="16200000">
            <a:off x="4592638" y="14478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0" name="Ohnutý pruh 19"/>
          <p:cNvSpPr/>
          <p:nvPr/>
        </p:nvSpPr>
        <p:spPr bwMode="auto">
          <a:xfrm rot="5400000">
            <a:off x="4572000" y="160178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1" name="Ohnutý pruh 20"/>
          <p:cNvSpPr/>
          <p:nvPr/>
        </p:nvSpPr>
        <p:spPr bwMode="auto">
          <a:xfrm rot="16200000">
            <a:off x="4592638" y="175736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2" name="Ohnutý pruh 21"/>
          <p:cNvSpPr/>
          <p:nvPr/>
        </p:nvSpPr>
        <p:spPr bwMode="auto">
          <a:xfrm rot="5400000">
            <a:off x="5572125" y="20066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3" name="Ohnutý pruh 22"/>
          <p:cNvSpPr/>
          <p:nvPr/>
        </p:nvSpPr>
        <p:spPr bwMode="auto">
          <a:xfrm rot="16200000">
            <a:off x="5592763" y="216217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4" name="Ohnutý pruh 23"/>
          <p:cNvSpPr/>
          <p:nvPr/>
        </p:nvSpPr>
        <p:spPr bwMode="auto">
          <a:xfrm rot="5400000">
            <a:off x="5572125" y="231616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5" name="Ohnutý pruh 24"/>
          <p:cNvSpPr/>
          <p:nvPr/>
        </p:nvSpPr>
        <p:spPr bwMode="auto">
          <a:xfrm rot="16200000">
            <a:off x="5592763" y="247173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8692" name="Elipsa 25"/>
          <p:cNvSpPr>
            <a:spLocks noChangeArrowheads="1"/>
          </p:cNvSpPr>
          <p:nvPr/>
        </p:nvSpPr>
        <p:spPr bwMode="auto">
          <a:xfrm>
            <a:off x="3643313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93" name="TextovéPole 26"/>
          <p:cNvSpPr txBox="1">
            <a:spLocks noChangeArrowheads="1"/>
          </p:cNvSpPr>
          <p:nvPr/>
        </p:nvSpPr>
        <p:spPr bwMode="auto">
          <a:xfrm>
            <a:off x="3929063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sp>
        <p:nvSpPr>
          <p:cNvPr id="28694" name="TextovéPole 27"/>
          <p:cNvSpPr txBox="1">
            <a:spLocks noChangeArrowheads="1"/>
          </p:cNvSpPr>
          <p:nvPr/>
        </p:nvSpPr>
        <p:spPr bwMode="auto">
          <a:xfrm>
            <a:off x="6524625" y="198913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user thread</a:t>
            </a:r>
          </a:p>
        </p:txBody>
      </p:sp>
      <p:cxnSp>
        <p:nvCxnSpPr>
          <p:cNvPr id="28695" name="Přímá spojovací šipka 28"/>
          <p:cNvCxnSpPr>
            <a:cxnSpLocks noChangeShapeType="1"/>
          </p:cNvCxnSpPr>
          <p:nvPr/>
        </p:nvCxnSpPr>
        <p:spPr bwMode="auto">
          <a:xfrm flipH="1">
            <a:off x="5875338" y="2289175"/>
            <a:ext cx="5000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96" name="Přímá spojovací čára 29"/>
          <p:cNvCxnSpPr>
            <a:cxnSpLocks noChangeShapeType="1"/>
          </p:cNvCxnSpPr>
          <p:nvPr/>
        </p:nvCxnSpPr>
        <p:spPr bwMode="auto">
          <a:xfrm rot="5400000">
            <a:off x="3753643" y="4314032"/>
            <a:ext cx="7794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7" name="Přímá spojovací čára 30"/>
          <p:cNvCxnSpPr>
            <a:cxnSpLocks noChangeShapeType="1"/>
          </p:cNvCxnSpPr>
          <p:nvPr/>
        </p:nvCxnSpPr>
        <p:spPr bwMode="auto">
          <a:xfrm rot="5400000" flipH="1" flipV="1">
            <a:off x="4142582" y="2540793"/>
            <a:ext cx="1358900" cy="13573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8" name="Přímá spojovací čára 31"/>
          <p:cNvCxnSpPr>
            <a:cxnSpLocks noChangeShapeType="1"/>
          </p:cNvCxnSpPr>
          <p:nvPr/>
        </p:nvCxnSpPr>
        <p:spPr bwMode="auto">
          <a:xfrm rot="16200000" flipH="1">
            <a:off x="2780507" y="2531268"/>
            <a:ext cx="1358900" cy="13573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9" name="Přímá spojovací čára 32"/>
          <p:cNvCxnSpPr>
            <a:cxnSpLocks noChangeShapeType="1"/>
          </p:cNvCxnSpPr>
          <p:nvPr/>
        </p:nvCxnSpPr>
        <p:spPr bwMode="auto">
          <a:xfrm rot="5400000">
            <a:off x="3416300" y="2743201"/>
            <a:ext cx="1881187" cy="4175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00" name="Přímá spojovací čára 33"/>
          <p:cNvCxnSpPr>
            <a:cxnSpLocks noChangeShapeType="1"/>
          </p:cNvCxnSpPr>
          <p:nvPr/>
        </p:nvCxnSpPr>
        <p:spPr bwMode="auto">
          <a:xfrm rot="16200000" flipH="1">
            <a:off x="2992438" y="2749550"/>
            <a:ext cx="1879600" cy="4159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1" name="Vývojový diagram: spojka 34"/>
          <p:cNvSpPr>
            <a:spLocks noChangeArrowheads="1"/>
          </p:cNvSpPr>
          <p:nvPr/>
        </p:nvSpPr>
        <p:spPr bwMode="auto">
          <a:xfrm>
            <a:off x="4105275" y="3851275"/>
            <a:ext cx="71438" cy="71438"/>
          </a:xfrm>
          <a:prstGeom prst="flowChartConnector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702" name="Elipsa 35"/>
          <p:cNvSpPr>
            <a:spLocks noChangeArrowheads="1"/>
          </p:cNvSpPr>
          <p:nvPr/>
        </p:nvSpPr>
        <p:spPr bwMode="auto">
          <a:xfrm>
            <a:off x="2000250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703" name="TextovéPole 36"/>
          <p:cNvSpPr txBox="1">
            <a:spLocks noChangeArrowheads="1"/>
          </p:cNvSpPr>
          <p:nvPr/>
        </p:nvSpPr>
        <p:spPr bwMode="auto">
          <a:xfrm>
            <a:off x="2286000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sp>
        <p:nvSpPr>
          <p:cNvPr id="28704" name="Elipsa 37"/>
          <p:cNvSpPr>
            <a:spLocks noChangeArrowheads="1"/>
          </p:cNvSpPr>
          <p:nvPr/>
        </p:nvSpPr>
        <p:spPr bwMode="auto">
          <a:xfrm>
            <a:off x="5286375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705" name="TextovéPole 38"/>
          <p:cNvSpPr txBox="1">
            <a:spLocks noChangeArrowheads="1"/>
          </p:cNvSpPr>
          <p:nvPr/>
        </p:nvSpPr>
        <p:spPr bwMode="auto">
          <a:xfrm>
            <a:off x="5572125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8706" name="Přímá spojovací čára 43"/>
          <p:cNvCxnSpPr>
            <a:cxnSpLocks noChangeShapeType="1"/>
            <a:stCxn id="28702" idx="0"/>
            <a:endCxn id="28701" idx="3"/>
          </p:cNvCxnSpPr>
          <p:nvPr/>
        </p:nvCxnSpPr>
        <p:spPr bwMode="auto">
          <a:xfrm rot="5400000" flipH="1" flipV="1">
            <a:off x="2906713" y="3505200"/>
            <a:ext cx="803275" cy="16160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07" name="Přímá spojovací čára 44"/>
          <p:cNvCxnSpPr>
            <a:cxnSpLocks noChangeShapeType="1"/>
          </p:cNvCxnSpPr>
          <p:nvPr/>
        </p:nvCxnSpPr>
        <p:spPr bwMode="auto">
          <a:xfrm rot="16200000" flipH="1">
            <a:off x="4584700" y="3506788"/>
            <a:ext cx="803275" cy="16160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8" name="TextovéPole 45"/>
          <p:cNvSpPr txBox="1">
            <a:spLocks noChangeArrowheads="1"/>
          </p:cNvSpPr>
          <p:nvPr/>
        </p:nvSpPr>
        <p:spPr bwMode="auto">
          <a:xfrm>
            <a:off x="7143750" y="486568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kernel thread</a:t>
            </a:r>
          </a:p>
        </p:txBody>
      </p:sp>
      <p:cxnSp>
        <p:nvCxnSpPr>
          <p:cNvPr id="28709" name="Přímá spojovací šipka 46"/>
          <p:cNvCxnSpPr>
            <a:cxnSpLocks noChangeShapeType="1"/>
          </p:cNvCxnSpPr>
          <p:nvPr/>
        </p:nvCxnSpPr>
        <p:spPr bwMode="auto">
          <a:xfrm flipH="1">
            <a:off x="6494463" y="5165725"/>
            <a:ext cx="5000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Proces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uživatelský adresový prostor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zásobník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PCB (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block</a:t>
            </a:r>
            <a:r>
              <a:rPr lang="cs-CZ" dirty="0" smtClean="0"/>
              <a:t>)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ULT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OS je nevidí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KLT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jednotka pro přidělování času procesoru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err="1" smtClean="0"/>
              <a:t>Lightweight</a:t>
            </a:r>
            <a:r>
              <a:rPr lang="cs-CZ" sz="2600" dirty="0" smtClean="0"/>
              <a:t> </a:t>
            </a:r>
            <a:r>
              <a:rPr lang="cs-CZ" sz="2600" dirty="0" err="1" smtClean="0"/>
              <a:t>processes</a:t>
            </a:r>
            <a:r>
              <a:rPr lang="cs-CZ" sz="2600" dirty="0" smtClean="0"/>
              <a:t> (LWP)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LWP podporuje 1 nebo více ULT a zobrazuje je do 1 KLT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LWP – rozhraní pro paralelismus pro aplikace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SOLARIS 2</a:t>
            </a:r>
            <a:endParaRPr lang="cs-CZ" dirty="0"/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aoblený obdélník 6"/>
          <p:cNvSpPr>
            <a:spLocks noChangeArrowheads="1"/>
          </p:cNvSpPr>
          <p:nvPr/>
        </p:nvSpPr>
        <p:spPr bwMode="auto">
          <a:xfrm>
            <a:off x="1209675" y="2643188"/>
            <a:ext cx="6357938" cy="30718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635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0723" name="Přímá spojovací čára 120"/>
          <p:cNvCxnSpPr>
            <a:cxnSpLocks noChangeShapeType="1"/>
          </p:cNvCxnSpPr>
          <p:nvPr/>
        </p:nvCxnSpPr>
        <p:spPr bwMode="auto">
          <a:xfrm rot="5400000">
            <a:off x="4317206" y="2891632"/>
            <a:ext cx="1501775" cy="47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4" name="Přímá spojovací čára 121"/>
          <p:cNvCxnSpPr>
            <a:cxnSpLocks noChangeShapeType="1"/>
          </p:cNvCxnSpPr>
          <p:nvPr/>
        </p:nvCxnSpPr>
        <p:spPr bwMode="auto">
          <a:xfrm rot="5400000">
            <a:off x="4817269" y="2886869"/>
            <a:ext cx="1501775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5" name="Přímá spojovací čára 122"/>
          <p:cNvCxnSpPr>
            <a:cxnSpLocks noChangeShapeType="1"/>
          </p:cNvCxnSpPr>
          <p:nvPr/>
        </p:nvCxnSpPr>
        <p:spPr bwMode="auto">
          <a:xfrm rot="5400000">
            <a:off x="5317331" y="2886870"/>
            <a:ext cx="1501775" cy="47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6" name="Přímá spojovací čára 123"/>
          <p:cNvCxnSpPr>
            <a:cxnSpLocks noChangeShapeType="1"/>
          </p:cNvCxnSpPr>
          <p:nvPr/>
        </p:nvCxnSpPr>
        <p:spPr bwMode="auto">
          <a:xfrm rot="5400000">
            <a:off x="5817394" y="2877344"/>
            <a:ext cx="1501775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Přímá spojovací čára 118"/>
          <p:cNvCxnSpPr>
            <a:cxnSpLocks noChangeShapeType="1"/>
          </p:cNvCxnSpPr>
          <p:nvPr/>
        </p:nvCxnSpPr>
        <p:spPr bwMode="auto">
          <a:xfrm rot="5400000">
            <a:off x="3347244" y="2877344"/>
            <a:ext cx="1501775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8" name="Přímá spojovací čára 115"/>
          <p:cNvCxnSpPr>
            <a:cxnSpLocks noChangeShapeType="1"/>
          </p:cNvCxnSpPr>
          <p:nvPr/>
        </p:nvCxnSpPr>
        <p:spPr bwMode="auto">
          <a:xfrm rot="5400000">
            <a:off x="2355851" y="2846387"/>
            <a:ext cx="1420812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9" name="Přímá spojovací čára 109"/>
          <p:cNvCxnSpPr>
            <a:cxnSpLocks noChangeShapeType="1"/>
          </p:cNvCxnSpPr>
          <p:nvPr/>
        </p:nvCxnSpPr>
        <p:spPr bwMode="auto">
          <a:xfrm rot="5400000">
            <a:off x="1640681" y="2931319"/>
            <a:ext cx="1344613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SOLARIS 2 (2)</a:t>
            </a:r>
            <a:endParaRPr lang="cs-CZ" dirty="0"/>
          </a:p>
        </p:txBody>
      </p:sp>
      <p:sp>
        <p:nvSpPr>
          <p:cNvPr id="307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0732" name="Zaoblený obdélník 7"/>
          <p:cNvSpPr>
            <a:spLocks noChangeArrowheads="1"/>
          </p:cNvSpPr>
          <p:nvPr/>
        </p:nvSpPr>
        <p:spPr bwMode="auto">
          <a:xfrm>
            <a:off x="1781175" y="1571625"/>
            <a:ext cx="1643063" cy="1714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3" name="Zaoblený obdélník 8"/>
          <p:cNvSpPr>
            <a:spLocks noChangeArrowheads="1"/>
          </p:cNvSpPr>
          <p:nvPr/>
        </p:nvSpPr>
        <p:spPr bwMode="auto">
          <a:xfrm>
            <a:off x="3781425" y="1571625"/>
            <a:ext cx="642938" cy="1714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4" name="Zaoblený obdélník 9"/>
          <p:cNvSpPr>
            <a:spLocks noChangeArrowheads="1"/>
          </p:cNvSpPr>
          <p:nvPr/>
        </p:nvSpPr>
        <p:spPr bwMode="auto">
          <a:xfrm>
            <a:off x="4710113" y="1571625"/>
            <a:ext cx="2286000" cy="1714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5" name="TextovéPole 10"/>
          <p:cNvSpPr txBox="1">
            <a:spLocks noChangeArrowheads="1"/>
          </p:cNvSpPr>
          <p:nvPr/>
        </p:nvSpPr>
        <p:spPr bwMode="auto">
          <a:xfrm>
            <a:off x="2066925" y="11430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task 1</a:t>
            </a:r>
          </a:p>
        </p:txBody>
      </p:sp>
      <p:sp>
        <p:nvSpPr>
          <p:cNvPr id="30736" name="TextovéPole 12"/>
          <p:cNvSpPr txBox="1">
            <a:spLocks noChangeArrowheads="1"/>
          </p:cNvSpPr>
          <p:nvPr/>
        </p:nvSpPr>
        <p:spPr bwMode="auto">
          <a:xfrm>
            <a:off x="3567113" y="11430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task 2</a:t>
            </a:r>
          </a:p>
        </p:txBody>
      </p:sp>
      <p:sp>
        <p:nvSpPr>
          <p:cNvPr id="30737" name="TextovéPole 13"/>
          <p:cNvSpPr txBox="1">
            <a:spLocks noChangeArrowheads="1"/>
          </p:cNvSpPr>
          <p:nvPr/>
        </p:nvSpPr>
        <p:spPr bwMode="auto">
          <a:xfrm>
            <a:off x="5281613" y="11430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task 3</a:t>
            </a:r>
          </a:p>
        </p:txBody>
      </p:sp>
      <p:sp>
        <p:nvSpPr>
          <p:cNvPr id="30738" name="Obdélník 14"/>
          <p:cNvSpPr>
            <a:spLocks noChangeArrowheads="1"/>
          </p:cNvSpPr>
          <p:nvPr/>
        </p:nvSpPr>
        <p:spPr bwMode="auto">
          <a:xfrm>
            <a:off x="2446338" y="586422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9" name="Obdélník 15"/>
          <p:cNvSpPr>
            <a:spLocks noChangeArrowheads="1"/>
          </p:cNvSpPr>
          <p:nvPr/>
        </p:nvSpPr>
        <p:spPr bwMode="auto">
          <a:xfrm>
            <a:off x="3494088" y="586422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0" name="Obdélník 16"/>
          <p:cNvSpPr>
            <a:spLocks noChangeArrowheads="1"/>
          </p:cNvSpPr>
          <p:nvPr/>
        </p:nvSpPr>
        <p:spPr bwMode="auto">
          <a:xfrm>
            <a:off x="4541838" y="586422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1" name="Obdélník 17"/>
          <p:cNvSpPr>
            <a:spLocks noChangeArrowheads="1"/>
          </p:cNvSpPr>
          <p:nvPr/>
        </p:nvSpPr>
        <p:spPr bwMode="auto">
          <a:xfrm>
            <a:off x="5576888" y="585787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42" name="Skupina 23"/>
          <p:cNvGrpSpPr>
            <a:grpSpLocks/>
          </p:cNvGrpSpPr>
          <p:nvPr/>
        </p:nvGrpSpPr>
        <p:grpSpPr bwMode="auto">
          <a:xfrm>
            <a:off x="2298700" y="3673475"/>
            <a:ext cx="142875" cy="428625"/>
            <a:chOff x="2071670" y="3643314"/>
            <a:chExt cx="142876" cy="428628"/>
          </a:xfrm>
        </p:grpSpPr>
        <p:cxnSp>
          <p:nvCxnSpPr>
            <p:cNvPr id="30845" name="Přímá spojovací čára 1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6" name="Přímá spojovací čára 21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7" name="Přímá spojovací čára 22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3" name="Skupina 24"/>
          <p:cNvGrpSpPr>
            <a:grpSpLocks/>
          </p:cNvGrpSpPr>
          <p:nvPr/>
        </p:nvGrpSpPr>
        <p:grpSpPr bwMode="auto">
          <a:xfrm>
            <a:off x="2066925" y="1643063"/>
            <a:ext cx="142875" cy="428625"/>
            <a:chOff x="2071670" y="3643314"/>
            <a:chExt cx="142876" cy="428628"/>
          </a:xfrm>
        </p:grpSpPr>
        <p:cxnSp>
          <p:nvCxnSpPr>
            <p:cNvPr id="30842" name="Přímá spojovací čára 25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3" name="Přímá spojovací čára 26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4" name="Přímá spojovací čára 27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4" name="Skupina 28"/>
          <p:cNvGrpSpPr>
            <a:grpSpLocks/>
          </p:cNvGrpSpPr>
          <p:nvPr/>
        </p:nvGrpSpPr>
        <p:grpSpPr bwMode="auto">
          <a:xfrm>
            <a:off x="2352675" y="1643063"/>
            <a:ext cx="142875" cy="428625"/>
            <a:chOff x="2071670" y="3643314"/>
            <a:chExt cx="142876" cy="428628"/>
          </a:xfrm>
        </p:grpSpPr>
        <p:cxnSp>
          <p:nvCxnSpPr>
            <p:cNvPr id="30839" name="Přímá spojovací čára 2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0" name="Přímá spojovací čára 30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1" name="Přímá spojovací čára 31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5" name="Skupina 32"/>
          <p:cNvGrpSpPr>
            <a:grpSpLocks/>
          </p:cNvGrpSpPr>
          <p:nvPr/>
        </p:nvGrpSpPr>
        <p:grpSpPr bwMode="auto">
          <a:xfrm>
            <a:off x="2924175" y="1643063"/>
            <a:ext cx="142875" cy="428625"/>
            <a:chOff x="2071670" y="3643314"/>
            <a:chExt cx="142876" cy="428628"/>
          </a:xfrm>
        </p:grpSpPr>
        <p:cxnSp>
          <p:nvCxnSpPr>
            <p:cNvPr id="30836" name="Přímá spojovací čára 33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7" name="Přímá spojovací čára 34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8" name="Přímá spojovací čára 35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6" name="Skupina 36"/>
          <p:cNvGrpSpPr>
            <a:grpSpLocks/>
          </p:cNvGrpSpPr>
          <p:nvPr/>
        </p:nvGrpSpPr>
        <p:grpSpPr bwMode="auto">
          <a:xfrm>
            <a:off x="4008438" y="1622425"/>
            <a:ext cx="142875" cy="428625"/>
            <a:chOff x="2071670" y="3643314"/>
            <a:chExt cx="142876" cy="428628"/>
          </a:xfrm>
        </p:grpSpPr>
        <p:cxnSp>
          <p:nvCxnSpPr>
            <p:cNvPr id="30833" name="Přímá spojovací čára 3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4" name="Přímá spojovací čára 3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5" name="Přímá spojovací čára 3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7" name="Skupina 40"/>
          <p:cNvGrpSpPr>
            <a:grpSpLocks/>
          </p:cNvGrpSpPr>
          <p:nvPr/>
        </p:nvGrpSpPr>
        <p:grpSpPr bwMode="auto">
          <a:xfrm>
            <a:off x="4924425" y="1643063"/>
            <a:ext cx="142875" cy="428625"/>
            <a:chOff x="2071670" y="3643314"/>
            <a:chExt cx="142876" cy="428628"/>
          </a:xfrm>
        </p:grpSpPr>
        <p:cxnSp>
          <p:nvCxnSpPr>
            <p:cNvPr id="30830" name="Přímá spojovací čára 41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1" name="Přímá spojovací čára 42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2" name="Přímá spojovací čára 43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8" name="Skupina 44"/>
          <p:cNvGrpSpPr>
            <a:grpSpLocks/>
          </p:cNvGrpSpPr>
          <p:nvPr/>
        </p:nvGrpSpPr>
        <p:grpSpPr bwMode="auto">
          <a:xfrm>
            <a:off x="5210175" y="1643063"/>
            <a:ext cx="142875" cy="428625"/>
            <a:chOff x="2071670" y="3643314"/>
            <a:chExt cx="142876" cy="428628"/>
          </a:xfrm>
        </p:grpSpPr>
        <p:cxnSp>
          <p:nvCxnSpPr>
            <p:cNvPr id="30827" name="Přímá spojovací čára 45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8" name="Přímá spojovací čára 46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9" name="Přímá spojovací čára 47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9" name="Skupina 48"/>
          <p:cNvGrpSpPr>
            <a:grpSpLocks/>
          </p:cNvGrpSpPr>
          <p:nvPr/>
        </p:nvGrpSpPr>
        <p:grpSpPr bwMode="auto">
          <a:xfrm>
            <a:off x="5495925" y="1643063"/>
            <a:ext cx="142875" cy="428625"/>
            <a:chOff x="2071670" y="3643314"/>
            <a:chExt cx="142876" cy="428628"/>
          </a:xfrm>
        </p:grpSpPr>
        <p:cxnSp>
          <p:nvCxnSpPr>
            <p:cNvPr id="30824" name="Přímá spojovací čára 4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5" name="Přímá spojovací čára 50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6" name="Přímá spojovací čára 51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50" name="Skupina 52"/>
          <p:cNvGrpSpPr>
            <a:grpSpLocks/>
          </p:cNvGrpSpPr>
          <p:nvPr/>
        </p:nvGrpSpPr>
        <p:grpSpPr bwMode="auto">
          <a:xfrm>
            <a:off x="5995988" y="1643063"/>
            <a:ext cx="142875" cy="428625"/>
            <a:chOff x="2071670" y="3643314"/>
            <a:chExt cx="142876" cy="428628"/>
          </a:xfrm>
        </p:grpSpPr>
        <p:cxnSp>
          <p:nvCxnSpPr>
            <p:cNvPr id="30821" name="Přímá spojovací čára 53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2" name="Přímá spojovací čára 54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3" name="Přímá spojovací čára 55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51" name="Skupina 56"/>
          <p:cNvGrpSpPr>
            <a:grpSpLocks/>
          </p:cNvGrpSpPr>
          <p:nvPr/>
        </p:nvGrpSpPr>
        <p:grpSpPr bwMode="auto">
          <a:xfrm>
            <a:off x="6496050" y="1643063"/>
            <a:ext cx="142875" cy="428625"/>
            <a:chOff x="2071670" y="3643314"/>
            <a:chExt cx="142876" cy="428628"/>
          </a:xfrm>
        </p:grpSpPr>
        <p:cxnSp>
          <p:nvCxnSpPr>
            <p:cNvPr id="30818" name="Přímá spojovací čára 5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9" name="Přímá spojovací čára 5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0" name="Přímá spojovací čára 5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52" name="Elipsa 60"/>
          <p:cNvSpPr>
            <a:spLocks noChangeArrowheads="1"/>
          </p:cNvSpPr>
          <p:nvPr/>
        </p:nvSpPr>
        <p:spPr bwMode="auto">
          <a:xfrm>
            <a:off x="2098675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3" name="Elipsa 61"/>
          <p:cNvSpPr>
            <a:spLocks noChangeArrowheads="1"/>
          </p:cNvSpPr>
          <p:nvPr/>
        </p:nvSpPr>
        <p:spPr bwMode="auto">
          <a:xfrm>
            <a:off x="2852738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4" name="Elipsa 62"/>
          <p:cNvSpPr>
            <a:spLocks noChangeArrowheads="1"/>
          </p:cNvSpPr>
          <p:nvPr/>
        </p:nvSpPr>
        <p:spPr bwMode="auto">
          <a:xfrm>
            <a:off x="3884613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5" name="Elipsa 63"/>
          <p:cNvSpPr>
            <a:spLocks noChangeArrowheads="1"/>
          </p:cNvSpPr>
          <p:nvPr/>
        </p:nvSpPr>
        <p:spPr bwMode="auto">
          <a:xfrm>
            <a:off x="4852988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6" name="Elipsa 64"/>
          <p:cNvSpPr>
            <a:spLocks noChangeArrowheads="1"/>
          </p:cNvSpPr>
          <p:nvPr/>
        </p:nvSpPr>
        <p:spPr bwMode="auto">
          <a:xfrm>
            <a:off x="5353050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7" name="Elipsa 65"/>
          <p:cNvSpPr>
            <a:spLocks noChangeArrowheads="1"/>
          </p:cNvSpPr>
          <p:nvPr/>
        </p:nvSpPr>
        <p:spPr bwMode="auto">
          <a:xfrm>
            <a:off x="5853113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8" name="Elipsa 66"/>
          <p:cNvSpPr>
            <a:spLocks noChangeArrowheads="1"/>
          </p:cNvSpPr>
          <p:nvPr/>
        </p:nvSpPr>
        <p:spPr bwMode="auto">
          <a:xfrm>
            <a:off x="6353175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59" name="Skupina 67"/>
          <p:cNvGrpSpPr>
            <a:grpSpLocks/>
          </p:cNvGrpSpPr>
          <p:nvPr/>
        </p:nvGrpSpPr>
        <p:grpSpPr bwMode="auto">
          <a:xfrm>
            <a:off x="2995613" y="3673475"/>
            <a:ext cx="142875" cy="428625"/>
            <a:chOff x="2071670" y="3643314"/>
            <a:chExt cx="142876" cy="428628"/>
          </a:xfrm>
        </p:grpSpPr>
        <p:cxnSp>
          <p:nvCxnSpPr>
            <p:cNvPr id="30815" name="Přímá spojovací čára 68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6" name="Přímá spojovací čára 69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7" name="Přímá spojovací čára 70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0" name="Skupina 76"/>
          <p:cNvGrpSpPr>
            <a:grpSpLocks/>
          </p:cNvGrpSpPr>
          <p:nvPr/>
        </p:nvGrpSpPr>
        <p:grpSpPr bwMode="auto">
          <a:xfrm>
            <a:off x="3567113" y="3673475"/>
            <a:ext cx="142875" cy="428625"/>
            <a:chOff x="2071670" y="3643314"/>
            <a:chExt cx="142876" cy="428628"/>
          </a:xfrm>
        </p:grpSpPr>
        <p:cxnSp>
          <p:nvCxnSpPr>
            <p:cNvPr id="30812" name="Přímá spojovací čára 7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3" name="Přímá spojovací čára 7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4" name="Přímá spojovací čára 7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1" name="Skupina 80"/>
          <p:cNvGrpSpPr>
            <a:grpSpLocks/>
          </p:cNvGrpSpPr>
          <p:nvPr/>
        </p:nvGrpSpPr>
        <p:grpSpPr bwMode="auto">
          <a:xfrm>
            <a:off x="4100513" y="3673475"/>
            <a:ext cx="142875" cy="428625"/>
            <a:chOff x="2071670" y="3643314"/>
            <a:chExt cx="142876" cy="428628"/>
          </a:xfrm>
        </p:grpSpPr>
        <p:cxnSp>
          <p:nvCxnSpPr>
            <p:cNvPr id="30809" name="Přímá spojovací čára 81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0" name="Přímá spojovací čára 82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1" name="Přímá spojovací čára 83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2" name="Skupina 84"/>
          <p:cNvGrpSpPr>
            <a:grpSpLocks/>
          </p:cNvGrpSpPr>
          <p:nvPr/>
        </p:nvGrpSpPr>
        <p:grpSpPr bwMode="auto">
          <a:xfrm>
            <a:off x="4562475" y="3673475"/>
            <a:ext cx="142875" cy="428625"/>
            <a:chOff x="2071670" y="3643314"/>
            <a:chExt cx="142876" cy="428628"/>
          </a:xfrm>
        </p:grpSpPr>
        <p:cxnSp>
          <p:nvCxnSpPr>
            <p:cNvPr id="30806" name="Přímá spojovací čára 85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7" name="Přímá spojovací čára 86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8" name="Přímá spojovací čára 87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3" name="Skupina 88"/>
          <p:cNvGrpSpPr>
            <a:grpSpLocks/>
          </p:cNvGrpSpPr>
          <p:nvPr/>
        </p:nvGrpSpPr>
        <p:grpSpPr bwMode="auto">
          <a:xfrm>
            <a:off x="5026025" y="3673475"/>
            <a:ext cx="142875" cy="428625"/>
            <a:chOff x="2071670" y="3643314"/>
            <a:chExt cx="142876" cy="428628"/>
          </a:xfrm>
        </p:grpSpPr>
        <p:cxnSp>
          <p:nvCxnSpPr>
            <p:cNvPr id="30803" name="Přímá spojovací čára 8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4" name="Přímá spojovací čára 90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5" name="Přímá spojovací čára 91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4" name="Skupina 92"/>
          <p:cNvGrpSpPr>
            <a:grpSpLocks/>
          </p:cNvGrpSpPr>
          <p:nvPr/>
        </p:nvGrpSpPr>
        <p:grpSpPr bwMode="auto">
          <a:xfrm>
            <a:off x="5540375" y="3673475"/>
            <a:ext cx="142875" cy="428625"/>
            <a:chOff x="2071670" y="3643314"/>
            <a:chExt cx="142876" cy="428628"/>
          </a:xfrm>
        </p:grpSpPr>
        <p:cxnSp>
          <p:nvCxnSpPr>
            <p:cNvPr id="30800" name="Přímá spojovací čára 93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1" name="Přímá spojovací čára 94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2" name="Přímá spojovací čára 95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5" name="Skupina 96"/>
          <p:cNvGrpSpPr>
            <a:grpSpLocks/>
          </p:cNvGrpSpPr>
          <p:nvPr/>
        </p:nvGrpSpPr>
        <p:grpSpPr bwMode="auto">
          <a:xfrm>
            <a:off x="5999163" y="3673475"/>
            <a:ext cx="142875" cy="428625"/>
            <a:chOff x="2071670" y="3643314"/>
            <a:chExt cx="142876" cy="428628"/>
          </a:xfrm>
        </p:grpSpPr>
        <p:cxnSp>
          <p:nvCxnSpPr>
            <p:cNvPr id="30797" name="Přímá spojovací čára 9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8" name="Přímá spojovací čára 9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9" name="Přímá spojovací čára 9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6" name="Skupina 100"/>
          <p:cNvGrpSpPr>
            <a:grpSpLocks/>
          </p:cNvGrpSpPr>
          <p:nvPr/>
        </p:nvGrpSpPr>
        <p:grpSpPr bwMode="auto">
          <a:xfrm>
            <a:off x="6523038" y="3673475"/>
            <a:ext cx="142875" cy="428625"/>
            <a:chOff x="2071670" y="3643314"/>
            <a:chExt cx="142876" cy="428628"/>
          </a:xfrm>
        </p:grpSpPr>
        <p:cxnSp>
          <p:nvCxnSpPr>
            <p:cNvPr id="30794" name="Přímá spojovací čára 101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5" name="Přímá spojovací čára 102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6" name="Přímá spojovací čára 103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67" name="TextovéPole 104"/>
          <p:cNvSpPr txBox="1">
            <a:spLocks noChangeArrowheads="1"/>
          </p:cNvSpPr>
          <p:nvPr/>
        </p:nvSpPr>
        <p:spPr bwMode="auto">
          <a:xfrm>
            <a:off x="6608763" y="58912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CPU</a:t>
            </a:r>
          </a:p>
        </p:txBody>
      </p:sp>
      <p:sp>
        <p:nvSpPr>
          <p:cNvPr id="30768" name="TextovéPole 105"/>
          <p:cNvSpPr txBox="1">
            <a:spLocks noChangeArrowheads="1"/>
          </p:cNvSpPr>
          <p:nvPr/>
        </p:nvSpPr>
        <p:spPr bwMode="auto">
          <a:xfrm>
            <a:off x="4781550" y="47863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kernel</a:t>
            </a:r>
          </a:p>
        </p:txBody>
      </p:sp>
      <p:cxnSp>
        <p:nvCxnSpPr>
          <p:cNvPr id="30769" name="Přímá spojovací čára 107"/>
          <p:cNvCxnSpPr>
            <a:cxnSpLocks noChangeShapeType="1"/>
          </p:cNvCxnSpPr>
          <p:nvPr/>
        </p:nvCxnSpPr>
        <p:spPr bwMode="auto">
          <a:xfrm rot="10800000">
            <a:off x="5886450" y="6072188"/>
            <a:ext cx="8572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0" name="Přímá spojovací čára 112"/>
          <p:cNvCxnSpPr>
            <a:cxnSpLocks noChangeShapeType="1"/>
          </p:cNvCxnSpPr>
          <p:nvPr/>
        </p:nvCxnSpPr>
        <p:spPr bwMode="auto">
          <a:xfrm rot="16200000" flipV="1">
            <a:off x="2171700" y="2116138"/>
            <a:ext cx="142875" cy="142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1" name="Přímá spojovací čára 113"/>
          <p:cNvCxnSpPr>
            <a:cxnSpLocks noChangeShapeType="1"/>
          </p:cNvCxnSpPr>
          <p:nvPr/>
        </p:nvCxnSpPr>
        <p:spPr bwMode="auto">
          <a:xfrm rot="10800000" flipV="1">
            <a:off x="2314575" y="2116138"/>
            <a:ext cx="142875" cy="144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2" name="Přímá spojovací čára 125"/>
          <p:cNvCxnSpPr>
            <a:cxnSpLocks noChangeShapeType="1"/>
          </p:cNvCxnSpPr>
          <p:nvPr/>
        </p:nvCxnSpPr>
        <p:spPr bwMode="auto">
          <a:xfrm rot="5400000" flipH="1" flipV="1">
            <a:off x="5243513" y="4714875"/>
            <a:ext cx="1857375" cy="714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3" name="Přímá spojovací čára 127"/>
          <p:cNvCxnSpPr>
            <a:cxnSpLocks noChangeShapeType="1"/>
          </p:cNvCxnSpPr>
          <p:nvPr/>
        </p:nvCxnSpPr>
        <p:spPr bwMode="auto">
          <a:xfrm rot="5400000" flipH="1" flipV="1">
            <a:off x="3171032" y="5331619"/>
            <a:ext cx="10795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4" name="Přímá spojovací čára 129"/>
          <p:cNvCxnSpPr>
            <a:cxnSpLocks noChangeShapeType="1"/>
          </p:cNvCxnSpPr>
          <p:nvPr/>
        </p:nvCxnSpPr>
        <p:spPr bwMode="auto">
          <a:xfrm rot="5400000" flipH="1" flipV="1">
            <a:off x="2646363" y="4792663"/>
            <a:ext cx="1060450" cy="1060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5" name="Přímá spojovací čára 132"/>
          <p:cNvCxnSpPr>
            <a:cxnSpLocks noChangeShapeType="1"/>
          </p:cNvCxnSpPr>
          <p:nvPr/>
        </p:nvCxnSpPr>
        <p:spPr bwMode="auto">
          <a:xfrm rot="16200000" flipH="1">
            <a:off x="3709988" y="4792663"/>
            <a:ext cx="1060450" cy="1060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6" name="Přímá spojovací čára 135"/>
          <p:cNvCxnSpPr>
            <a:cxnSpLocks noChangeShapeType="1"/>
          </p:cNvCxnSpPr>
          <p:nvPr/>
        </p:nvCxnSpPr>
        <p:spPr bwMode="auto">
          <a:xfrm>
            <a:off x="2495550" y="4143375"/>
            <a:ext cx="1214438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7" name="Přímá spojovací čára 140"/>
          <p:cNvCxnSpPr>
            <a:cxnSpLocks noChangeShapeType="1"/>
          </p:cNvCxnSpPr>
          <p:nvPr/>
        </p:nvCxnSpPr>
        <p:spPr bwMode="auto">
          <a:xfrm rot="16200000" flipH="1">
            <a:off x="3138488" y="4214812"/>
            <a:ext cx="642938" cy="5000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8" name="Přímá spojovací čára 142"/>
          <p:cNvCxnSpPr>
            <a:cxnSpLocks noChangeShapeType="1"/>
          </p:cNvCxnSpPr>
          <p:nvPr/>
        </p:nvCxnSpPr>
        <p:spPr bwMode="auto">
          <a:xfrm rot="5400000">
            <a:off x="3387725" y="4465638"/>
            <a:ext cx="642937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9" name="Přímá spojovací čára 144"/>
          <p:cNvCxnSpPr>
            <a:cxnSpLocks noChangeShapeType="1"/>
          </p:cNvCxnSpPr>
          <p:nvPr/>
        </p:nvCxnSpPr>
        <p:spPr bwMode="auto">
          <a:xfrm rot="5400000">
            <a:off x="3638550" y="4214813"/>
            <a:ext cx="642938" cy="5000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0" name="Přímá spojovací čára 146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1000125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1" name="Přímá spojovací čára 148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1428750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2" name="Přímá spojovací čára 150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1928812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3" name="Přímá spojovací čára 154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2428875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4" name="Přímá spojovací čára 157"/>
          <p:cNvCxnSpPr>
            <a:cxnSpLocks noChangeShapeType="1"/>
            <a:stCxn id="30755" idx="0"/>
          </p:cNvCxnSpPr>
          <p:nvPr/>
        </p:nvCxnSpPr>
        <p:spPr bwMode="auto">
          <a:xfrm rot="5400000" flipH="1" flipV="1">
            <a:off x="5033962" y="2141538"/>
            <a:ext cx="320675" cy="254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5" name="Přímá spojovací čára 158"/>
          <p:cNvCxnSpPr>
            <a:cxnSpLocks noChangeShapeType="1"/>
          </p:cNvCxnSpPr>
          <p:nvPr/>
        </p:nvCxnSpPr>
        <p:spPr bwMode="auto">
          <a:xfrm flipV="1">
            <a:off x="5053013" y="2124075"/>
            <a:ext cx="481012" cy="3111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6" name="Přímá spojovací čára 161"/>
          <p:cNvCxnSpPr>
            <a:cxnSpLocks noChangeShapeType="1"/>
          </p:cNvCxnSpPr>
          <p:nvPr/>
        </p:nvCxnSpPr>
        <p:spPr bwMode="auto">
          <a:xfrm rot="10800000">
            <a:off x="5103813" y="2114550"/>
            <a:ext cx="455612" cy="3111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7" name="Přímá spojovací čára 163"/>
          <p:cNvCxnSpPr>
            <a:cxnSpLocks noChangeShapeType="1"/>
          </p:cNvCxnSpPr>
          <p:nvPr/>
        </p:nvCxnSpPr>
        <p:spPr bwMode="auto">
          <a:xfrm rot="16200000" flipV="1">
            <a:off x="5308600" y="2166938"/>
            <a:ext cx="300037" cy="2111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8" name="Přímá spojovací čára 166"/>
          <p:cNvCxnSpPr>
            <a:cxnSpLocks noChangeShapeType="1"/>
          </p:cNvCxnSpPr>
          <p:nvPr/>
        </p:nvCxnSpPr>
        <p:spPr bwMode="auto">
          <a:xfrm rot="10800000">
            <a:off x="1089025" y="3857625"/>
            <a:ext cx="111601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89" name="TextovéPole 167"/>
          <p:cNvSpPr txBox="1">
            <a:spLocks noChangeArrowheads="1"/>
          </p:cNvSpPr>
          <p:nvPr/>
        </p:nvSpPr>
        <p:spPr bwMode="auto">
          <a:xfrm>
            <a:off x="138113" y="3500438"/>
            <a:ext cx="1000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kernel</a:t>
            </a:r>
          </a:p>
          <a:p>
            <a:pPr algn="ctr"/>
            <a:r>
              <a:rPr lang="cs-CZ" b="1"/>
              <a:t>thread</a:t>
            </a:r>
          </a:p>
        </p:txBody>
      </p:sp>
      <p:sp>
        <p:nvSpPr>
          <p:cNvPr id="30790" name="TextovéPole 104"/>
          <p:cNvSpPr txBox="1">
            <a:spLocks noChangeArrowheads="1"/>
          </p:cNvSpPr>
          <p:nvPr/>
        </p:nvSpPr>
        <p:spPr bwMode="auto">
          <a:xfrm>
            <a:off x="7353300" y="1357313"/>
            <a:ext cx="165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user-level thread</a:t>
            </a:r>
          </a:p>
        </p:txBody>
      </p:sp>
      <p:cxnSp>
        <p:nvCxnSpPr>
          <p:cNvPr id="30791" name="Přímá spojovací čára 107"/>
          <p:cNvCxnSpPr>
            <a:cxnSpLocks noChangeShapeType="1"/>
          </p:cNvCxnSpPr>
          <p:nvPr/>
        </p:nvCxnSpPr>
        <p:spPr bwMode="auto">
          <a:xfrm rot="10800000">
            <a:off x="6742113" y="1833563"/>
            <a:ext cx="611187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92" name="TextovéPole 104"/>
          <p:cNvSpPr txBox="1">
            <a:spLocks noChangeArrowheads="1"/>
          </p:cNvSpPr>
          <p:nvPr/>
        </p:nvSpPr>
        <p:spPr bwMode="auto">
          <a:xfrm>
            <a:off x="7410450" y="2139950"/>
            <a:ext cx="1657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lightweight process</a:t>
            </a:r>
          </a:p>
        </p:txBody>
      </p:sp>
      <p:cxnSp>
        <p:nvCxnSpPr>
          <p:cNvPr id="30793" name="Přímá spojovací čára 107"/>
          <p:cNvCxnSpPr>
            <a:cxnSpLocks noChangeShapeType="1"/>
          </p:cNvCxnSpPr>
          <p:nvPr/>
        </p:nvCxnSpPr>
        <p:spPr bwMode="auto">
          <a:xfrm rot="10800000" flipV="1">
            <a:off x="6567488" y="2386013"/>
            <a:ext cx="842962" cy="1809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Implementuje vlákna na úrovni jádra OS (implementace je zdařilá, umožňuje mimo jiné paralelní běh vláken jednoho procesu na různých procesorech)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Služby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CreateThread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ExitThread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GetExitCodeThread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CreateRemoteThread (vytváří vlákno jiného procesu)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SuspendThread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ResumeThread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GetProcessAffinityMask (běh vlákna na procesorech)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SetProcessAffinityMask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SetThreadIdealProcessor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SwitchToThread (spusť jiný thread – je-li připraven)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TlsAlloc, TlsFree, TlsSetValue, TlsGetValue (thread local storage)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WIN32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„A Win32®-based application consists of one or more processes. A </a:t>
            </a:r>
            <a:r>
              <a:rPr lang="cs-CZ" sz="1900" i="1" smtClean="0"/>
              <a:t>process</a:t>
            </a:r>
            <a:r>
              <a:rPr lang="cs-CZ" sz="1900" smtClean="0"/>
              <a:t>, in the simplest terms, is an executing program. One or more threads run in the context of the process. A </a:t>
            </a:r>
            <a:r>
              <a:rPr lang="cs-CZ" sz="1900" i="1" smtClean="0"/>
              <a:t>thread</a:t>
            </a:r>
            <a:r>
              <a:rPr lang="cs-CZ" sz="1900" smtClean="0"/>
              <a:t> is the basic unit to which the operating system allocates processor time. A thread can execute any part of the process code, including parts currently being executed by another thread. A </a:t>
            </a:r>
            <a:r>
              <a:rPr lang="cs-CZ" sz="1900" i="1" smtClean="0"/>
              <a:t>fiber</a:t>
            </a:r>
            <a:r>
              <a:rPr lang="cs-CZ" sz="1900" smtClean="0"/>
              <a:t> is a unit of execution that must be manually scheduled by the application. Fibers run in the context of the threads that schedule them“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Služby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ConvertThreadToFiber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CreateFiber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DeleteFiber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GetFiberData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SwitchToFiber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(2)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en-US" smtClean="0"/>
              <a:t>K</a:t>
            </a:r>
            <a:r>
              <a:rPr lang="cs-CZ" smtClean="0"/>
              <a:t>nihovna „pthreads“</a:t>
            </a:r>
          </a:p>
          <a:p>
            <a:pPr marL="395288" eaLnBrk="1" hangingPunct="1"/>
            <a:r>
              <a:rPr lang="cs-CZ" smtClean="0"/>
              <a:t>Služby knihovny</a:t>
            </a:r>
          </a:p>
          <a:p>
            <a:pPr marL="719138" lvl="1" eaLnBrk="1" hangingPunct="1"/>
            <a:r>
              <a:rPr lang="cs-CZ" smtClean="0"/>
              <a:t>pthread_create</a:t>
            </a:r>
          </a:p>
          <a:p>
            <a:pPr marL="719138" lvl="1" eaLnBrk="1" hangingPunct="1"/>
            <a:r>
              <a:rPr lang="cs-CZ" smtClean="0"/>
              <a:t>pthread_exit</a:t>
            </a:r>
          </a:p>
          <a:p>
            <a:pPr marL="719138" lvl="1" eaLnBrk="1" hangingPunct="1"/>
            <a:r>
              <a:rPr lang="cs-CZ" smtClean="0"/>
              <a:t>pthread_join</a:t>
            </a:r>
          </a:p>
          <a:p>
            <a:pPr marL="719138" lvl="1" eaLnBrk="1" hangingPunct="1"/>
            <a:r>
              <a:rPr lang="cs-CZ" smtClean="0"/>
              <a:t>pthread_detach</a:t>
            </a:r>
          </a:p>
          <a:p>
            <a:pPr marL="719138" lvl="1" eaLnBrk="1" hangingPunct="1"/>
            <a:r>
              <a:rPr lang="cs-CZ" smtClean="0"/>
              <a:t>pthread_attr_init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</a:t>
            </a:r>
            <a:r>
              <a:rPr lang="en-US" dirty="0" smtClean="0"/>
              <a:t> – UNIX - POSIX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Implementace POSIX threads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LinuxThreads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Odpovídá POSIX standardu IEEE 1003.1c až na ovladače signálů.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Vlákna mají různá PID (Process Identifier)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Není nadále vyvíjeno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NTPL (Native POSIX Threads Library for Linux)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Nahradilo LinuxThreads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Lepší výkon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Vyžaduje jádro řady 2.6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Dnes součást knihovny GNU C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Model 1:1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 NGPT (Next Generation POSIX Threads)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Alternativa k NTPL, které se neprosadila 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</a:t>
            </a:r>
            <a:endParaRPr lang="cs-CZ" dirty="0"/>
          </a:p>
        </p:txBody>
      </p:sp>
      <p:sp>
        <p:nvSpPr>
          <p:cNvPr id="348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Služby jádra OS</a:t>
            </a:r>
          </a:p>
          <a:p>
            <a:pPr marL="395288" eaLnBrk="1" hangingPunct="1">
              <a:buFont typeface="Wingdings" pitchFamily="2" charset="2"/>
              <a:buNone/>
            </a:pPr>
            <a:r>
              <a:rPr lang="cs-CZ" sz="1800" smtClean="0">
                <a:latin typeface="Courier New" pitchFamily="49" charset="0"/>
                <a:cs typeface="Courier New" pitchFamily="49" charset="0"/>
              </a:rPr>
              <a:t>#include &lt;sched.h&gt;</a:t>
            </a:r>
          </a:p>
          <a:p>
            <a:pPr marL="395288" eaLnBrk="1" hangingPunct="1">
              <a:buFont typeface="Wingdings" pitchFamily="2" charset="2"/>
              <a:buNone/>
            </a:pPr>
            <a:r>
              <a:rPr lang="cs-CZ" sz="1800" smtClean="0">
                <a:latin typeface="Courier New" pitchFamily="49" charset="0"/>
                <a:cs typeface="Courier New" pitchFamily="49" charset="0"/>
              </a:rPr>
              <a:t>int clone(int (*fn)(void *), void *child_stack,int flags, void *arg);</a:t>
            </a:r>
          </a:p>
          <a:p>
            <a:pPr marL="395288" eaLnBrk="1" hangingPunct="1">
              <a:buFont typeface="Wingdings" pitchFamily="2" charset="2"/>
              <a:buNone/>
            </a:pPr>
            <a:r>
              <a:rPr lang="cs-CZ" sz="1800" smtClean="0">
                <a:latin typeface="Courier New" pitchFamily="49" charset="0"/>
                <a:cs typeface="Courier New" pitchFamily="49" charset="0"/>
              </a:rPr>
              <a:t>_syscall2(int, clone, int, flags, void *, child_stack);</a:t>
            </a:r>
          </a:p>
          <a:p>
            <a:pPr marL="395288" eaLnBrk="1" hangingPunct="1">
              <a:buFont typeface="Wingdings" pitchFamily="2" charset="2"/>
              <a:buNone/>
            </a:pPr>
            <a:endParaRPr lang="cs-CZ" sz="1800" smtClean="0">
              <a:latin typeface="Courier" pitchFamily="49" charset="0"/>
            </a:endParaRPr>
          </a:p>
          <a:p>
            <a:pPr marL="395288" eaLnBrk="1" hangingPunct="1"/>
            <a:r>
              <a:rPr lang="cs-CZ" smtClean="0"/>
              <a:t>služba jádra sys_clone a knihovní funkce clone</a:t>
            </a:r>
          </a:p>
          <a:p>
            <a:pPr marL="719138" lvl="1" eaLnBrk="1" hangingPunct="1"/>
            <a:r>
              <a:rPr lang="cs-CZ" sz="2200" smtClean="0"/>
              <a:t>vytvoří vlákno, které sdílí (v rámci procesu) adresový prostor, tabulku deskriptorů souborů, tabulku ovladačů signálů, trasovací informace, process ID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58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Každé vlákno si udržuje svůj vlastní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zásobník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PC (program counter)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registry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TCB (Thread </a:t>
            </a:r>
            <a:r>
              <a:rPr lang="en-US" smtClean="0"/>
              <a:t>Context Block</a:t>
            </a:r>
            <a:r>
              <a:rPr lang="cs-CZ" smtClean="0"/>
              <a:t>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Vlákno může přistupovat k paměti a ostatním zdrojům svého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zdroje procesu sdílí všechny vlákna jednoho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jakmile jedn</a:t>
            </a:r>
            <a:r>
              <a:rPr lang="en-US" smtClean="0"/>
              <a:t>o</a:t>
            </a:r>
            <a:r>
              <a:rPr lang="cs-CZ" smtClean="0"/>
              <a:t> </a:t>
            </a:r>
            <a:r>
              <a:rPr lang="en-US" smtClean="0"/>
              <a:t>vl</a:t>
            </a:r>
            <a:r>
              <a:rPr lang="cs-CZ" smtClean="0"/>
              <a:t>ákno změní obsah (nelokální – mimo zásobník) buňky, všechny ostatní vlákna (téhož procesu) to vidí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soubor otevřený jedním vláknem mají k dispozici všechny ostatní vlákna (téhož procesu)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A VLÁKNA</a:t>
            </a:r>
            <a:endParaRPr lang="cs-CZ" dirty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Proč využít vlákna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1900" smtClean="0"/>
              <a:t>využití multiprocesorových strojů (vlákna jednoho procesu mohou běžet na různých CPU)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1900" smtClean="0"/>
              <a:t>jednodušší programovaní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1900" smtClean="0"/>
              <a:t>typický příklad: jedno vlákno provádí uživatelem požadovaný úkol a druhé vlákno překresluje obrazovku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1:1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UNIX Systém V, (MS-DOS)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pojem vlákno neznámý, každé „vlákno“ je procesem s vlastním adresovým prostorem a s vlastními prostředky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1:M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OS/2, Windows XP, Mach, …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 rámci 1 procesu lze vytvořit více vláken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proces je vlastníkem zdrojů (vlákna sdílejí zdroje procesu)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A VLÁKNA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vs. VLÁKNA</a:t>
            </a:r>
            <a:endParaRPr lang="cs-CZ" dirty="0"/>
          </a:p>
        </p:txBody>
      </p:sp>
      <p:sp>
        <p:nvSpPr>
          <p:cNvPr id="1331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3316" name="Obdélník 5"/>
          <p:cNvSpPr>
            <a:spLocks noChangeArrowheads="1"/>
          </p:cNvSpPr>
          <p:nvPr/>
        </p:nvSpPr>
        <p:spPr bwMode="auto">
          <a:xfrm>
            <a:off x="428625" y="1500188"/>
            <a:ext cx="3429000" cy="4000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7" name="Obdélník 6"/>
          <p:cNvSpPr>
            <a:spLocks noChangeArrowheads="1"/>
          </p:cNvSpPr>
          <p:nvPr/>
        </p:nvSpPr>
        <p:spPr bwMode="auto">
          <a:xfrm>
            <a:off x="4500563" y="1500188"/>
            <a:ext cx="3429000" cy="4000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8" name="Obdélník 7"/>
          <p:cNvSpPr>
            <a:spLocks noChangeArrowheads="1"/>
          </p:cNvSpPr>
          <p:nvPr/>
        </p:nvSpPr>
        <p:spPr bwMode="auto">
          <a:xfrm>
            <a:off x="428625" y="15001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9" name="Obdélník 8"/>
          <p:cNvSpPr>
            <a:spLocks noChangeArrowheads="1"/>
          </p:cNvSpPr>
          <p:nvPr/>
        </p:nvSpPr>
        <p:spPr bwMode="auto">
          <a:xfrm>
            <a:off x="428625" y="20716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0" name="TextovéPole 9"/>
          <p:cNvSpPr txBox="1">
            <a:spLocks noChangeArrowheads="1"/>
          </p:cNvSpPr>
          <p:nvPr/>
        </p:nvSpPr>
        <p:spPr bwMode="auto">
          <a:xfrm>
            <a:off x="733425" y="557688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single-threaded process</a:t>
            </a:r>
          </a:p>
        </p:txBody>
      </p:sp>
      <p:sp>
        <p:nvSpPr>
          <p:cNvPr id="13321" name="TextovéPole 10"/>
          <p:cNvSpPr txBox="1">
            <a:spLocks noChangeArrowheads="1"/>
          </p:cNvSpPr>
          <p:nvPr/>
        </p:nvSpPr>
        <p:spPr bwMode="auto">
          <a:xfrm>
            <a:off x="4876800" y="557688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multithreaded process</a:t>
            </a:r>
          </a:p>
        </p:txBody>
      </p:sp>
      <p:sp>
        <p:nvSpPr>
          <p:cNvPr id="13322" name="Obdélník 11"/>
          <p:cNvSpPr>
            <a:spLocks noChangeArrowheads="1"/>
          </p:cNvSpPr>
          <p:nvPr/>
        </p:nvSpPr>
        <p:spPr bwMode="auto">
          <a:xfrm>
            <a:off x="500063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3" name="Obdélník 12"/>
          <p:cNvSpPr>
            <a:spLocks noChangeArrowheads="1"/>
          </p:cNvSpPr>
          <p:nvPr/>
        </p:nvSpPr>
        <p:spPr bwMode="auto">
          <a:xfrm>
            <a:off x="1643063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4" name="Obdélník 13"/>
          <p:cNvSpPr>
            <a:spLocks noChangeArrowheads="1"/>
          </p:cNvSpPr>
          <p:nvPr/>
        </p:nvSpPr>
        <p:spPr bwMode="auto">
          <a:xfrm>
            <a:off x="2786063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5" name="Obdélník 14"/>
          <p:cNvSpPr>
            <a:spLocks noChangeArrowheads="1"/>
          </p:cNvSpPr>
          <p:nvPr/>
        </p:nvSpPr>
        <p:spPr bwMode="auto">
          <a:xfrm>
            <a:off x="500063" y="21431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6" name="Obdélník 15"/>
          <p:cNvSpPr>
            <a:spLocks noChangeArrowheads="1"/>
          </p:cNvSpPr>
          <p:nvPr/>
        </p:nvSpPr>
        <p:spPr bwMode="auto">
          <a:xfrm>
            <a:off x="2786063" y="21431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7" name="TextovéPole 16"/>
          <p:cNvSpPr txBox="1">
            <a:spLocks noChangeArrowheads="1"/>
          </p:cNvSpPr>
          <p:nvPr/>
        </p:nvSpPr>
        <p:spPr bwMode="auto">
          <a:xfrm>
            <a:off x="6429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code</a:t>
            </a:r>
          </a:p>
        </p:txBody>
      </p:sp>
      <p:sp>
        <p:nvSpPr>
          <p:cNvPr id="13328" name="TextovéPole 19"/>
          <p:cNvSpPr txBox="1">
            <a:spLocks noChangeArrowheads="1"/>
          </p:cNvSpPr>
          <p:nvPr/>
        </p:nvSpPr>
        <p:spPr bwMode="auto">
          <a:xfrm>
            <a:off x="428625" y="2187575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registers</a:t>
            </a:r>
          </a:p>
        </p:txBody>
      </p:sp>
      <p:sp>
        <p:nvSpPr>
          <p:cNvPr id="13329" name="TextovéPole 20"/>
          <p:cNvSpPr txBox="1">
            <a:spLocks noChangeArrowheads="1"/>
          </p:cNvSpPr>
          <p:nvPr/>
        </p:nvSpPr>
        <p:spPr bwMode="auto">
          <a:xfrm>
            <a:off x="17859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data</a:t>
            </a:r>
          </a:p>
        </p:txBody>
      </p:sp>
      <p:sp>
        <p:nvSpPr>
          <p:cNvPr id="13330" name="TextovéPole 21"/>
          <p:cNvSpPr txBox="1">
            <a:spLocks noChangeArrowheads="1"/>
          </p:cNvSpPr>
          <p:nvPr/>
        </p:nvSpPr>
        <p:spPr bwMode="auto">
          <a:xfrm>
            <a:off x="29289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files</a:t>
            </a:r>
          </a:p>
        </p:txBody>
      </p:sp>
      <p:sp>
        <p:nvSpPr>
          <p:cNvPr id="13331" name="TextovéPole 22"/>
          <p:cNvSpPr txBox="1">
            <a:spLocks noChangeArrowheads="1"/>
          </p:cNvSpPr>
          <p:nvPr/>
        </p:nvSpPr>
        <p:spPr bwMode="auto">
          <a:xfrm>
            <a:off x="2928938" y="21875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stack</a:t>
            </a:r>
          </a:p>
        </p:txBody>
      </p:sp>
      <p:sp>
        <p:nvSpPr>
          <p:cNvPr id="13332" name="Obdélník 23"/>
          <p:cNvSpPr>
            <a:spLocks noChangeArrowheads="1"/>
          </p:cNvSpPr>
          <p:nvPr/>
        </p:nvSpPr>
        <p:spPr bwMode="auto">
          <a:xfrm>
            <a:off x="4500563" y="15001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3" name="Obdélník 24"/>
          <p:cNvSpPr>
            <a:spLocks noChangeArrowheads="1"/>
          </p:cNvSpPr>
          <p:nvPr/>
        </p:nvSpPr>
        <p:spPr bwMode="auto">
          <a:xfrm>
            <a:off x="4572000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4" name="Obdélník 25"/>
          <p:cNvSpPr>
            <a:spLocks noChangeArrowheads="1"/>
          </p:cNvSpPr>
          <p:nvPr/>
        </p:nvSpPr>
        <p:spPr bwMode="auto">
          <a:xfrm>
            <a:off x="5715000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5" name="Obdélník 26"/>
          <p:cNvSpPr>
            <a:spLocks noChangeArrowheads="1"/>
          </p:cNvSpPr>
          <p:nvPr/>
        </p:nvSpPr>
        <p:spPr bwMode="auto">
          <a:xfrm>
            <a:off x="6858000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6" name="TextovéPole 27"/>
          <p:cNvSpPr txBox="1">
            <a:spLocks noChangeArrowheads="1"/>
          </p:cNvSpPr>
          <p:nvPr/>
        </p:nvSpPr>
        <p:spPr bwMode="auto">
          <a:xfrm>
            <a:off x="4714875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code</a:t>
            </a:r>
          </a:p>
        </p:txBody>
      </p:sp>
      <p:sp>
        <p:nvSpPr>
          <p:cNvPr id="13337" name="TextovéPole 28"/>
          <p:cNvSpPr txBox="1">
            <a:spLocks noChangeArrowheads="1"/>
          </p:cNvSpPr>
          <p:nvPr/>
        </p:nvSpPr>
        <p:spPr bwMode="auto">
          <a:xfrm>
            <a:off x="5857875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data</a:t>
            </a:r>
          </a:p>
        </p:txBody>
      </p:sp>
      <p:sp>
        <p:nvSpPr>
          <p:cNvPr id="13338" name="TextovéPole 29"/>
          <p:cNvSpPr txBox="1">
            <a:spLocks noChangeArrowheads="1"/>
          </p:cNvSpPr>
          <p:nvPr/>
        </p:nvSpPr>
        <p:spPr bwMode="auto">
          <a:xfrm>
            <a:off x="69294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files</a:t>
            </a:r>
          </a:p>
        </p:txBody>
      </p:sp>
      <p:sp>
        <p:nvSpPr>
          <p:cNvPr id="13339" name="Obdélník 30"/>
          <p:cNvSpPr>
            <a:spLocks noChangeArrowheads="1"/>
          </p:cNvSpPr>
          <p:nvPr/>
        </p:nvSpPr>
        <p:spPr bwMode="auto">
          <a:xfrm>
            <a:off x="4500563" y="20716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3340" name="Skupina 41"/>
          <p:cNvGrpSpPr>
            <a:grpSpLocks/>
          </p:cNvGrpSpPr>
          <p:nvPr/>
        </p:nvGrpSpPr>
        <p:grpSpPr bwMode="auto">
          <a:xfrm>
            <a:off x="4500563" y="2143125"/>
            <a:ext cx="1143000" cy="428625"/>
            <a:chOff x="4786314" y="2143116"/>
            <a:chExt cx="1143008" cy="428628"/>
          </a:xfrm>
        </p:grpSpPr>
        <p:sp>
          <p:nvSpPr>
            <p:cNvPr id="13383" name="Obdélník 31"/>
            <p:cNvSpPr>
              <a:spLocks noChangeArrowheads="1"/>
            </p:cNvSpPr>
            <p:nvPr/>
          </p:nvSpPr>
          <p:spPr bwMode="auto">
            <a:xfrm>
              <a:off x="485775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84" name="TextovéPole 33"/>
            <p:cNvSpPr txBox="1">
              <a:spLocks noChangeArrowheads="1"/>
            </p:cNvSpPr>
            <p:nvPr/>
          </p:nvSpPr>
          <p:spPr bwMode="auto">
            <a:xfrm>
              <a:off x="4786314" y="2188153"/>
              <a:ext cx="114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registers</a:t>
              </a:r>
            </a:p>
          </p:txBody>
        </p:sp>
      </p:grpSp>
      <p:sp>
        <p:nvSpPr>
          <p:cNvPr id="13341" name="Obdélník 40"/>
          <p:cNvSpPr>
            <a:spLocks noChangeArrowheads="1"/>
          </p:cNvSpPr>
          <p:nvPr/>
        </p:nvSpPr>
        <p:spPr bwMode="auto">
          <a:xfrm>
            <a:off x="4500563" y="26431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3342" name="Skupina 43"/>
          <p:cNvGrpSpPr>
            <a:grpSpLocks/>
          </p:cNvGrpSpPr>
          <p:nvPr/>
        </p:nvGrpSpPr>
        <p:grpSpPr bwMode="auto">
          <a:xfrm>
            <a:off x="6858000" y="2714625"/>
            <a:ext cx="1000125" cy="428625"/>
            <a:chOff x="7000892" y="2143116"/>
            <a:chExt cx="1000132" cy="428628"/>
          </a:xfrm>
        </p:grpSpPr>
        <p:sp>
          <p:nvSpPr>
            <p:cNvPr id="13381" name="Obdélník 44"/>
            <p:cNvSpPr>
              <a:spLocks noChangeArrowheads="1"/>
            </p:cNvSpPr>
            <p:nvPr/>
          </p:nvSpPr>
          <p:spPr bwMode="auto">
            <a:xfrm>
              <a:off x="700089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82" name="TextovéPole 45"/>
            <p:cNvSpPr txBox="1">
              <a:spLocks noChangeArrowheads="1"/>
            </p:cNvSpPr>
            <p:nvPr/>
          </p:nvSpPr>
          <p:spPr bwMode="auto">
            <a:xfrm>
              <a:off x="7143768" y="2188153"/>
              <a:ext cx="714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stack</a:t>
              </a:r>
            </a:p>
          </p:txBody>
        </p:sp>
      </p:grpSp>
      <p:grpSp>
        <p:nvGrpSpPr>
          <p:cNvPr id="13343" name="Skupina 46"/>
          <p:cNvGrpSpPr>
            <a:grpSpLocks/>
          </p:cNvGrpSpPr>
          <p:nvPr/>
        </p:nvGrpSpPr>
        <p:grpSpPr bwMode="auto">
          <a:xfrm>
            <a:off x="5715000" y="2714625"/>
            <a:ext cx="1000125" cy="428625"/>
            <a:chOff x="7000892" y="2143116"/>
            <a:chExt cx="1000132" cy="428628"/>
          </a:xfrm>
        </p:grpSpPr>
        <p:sp>
          <p:nvSpPr>
            <p:cNvPr id="13379" name="Obdélník 47"/>
            <p:cNvSpPr>
              <a:spLocks noChangeArrowheads="1"/>
            </p:cNvSpPr>
            <p:nvPr/>
          </p:nvSpPr>
          <p:spPr bwMode="auto">
            <a:xfrm>
              <a:off x="700089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80" name="TextovéPole 48"/>
            <p:cNvSpPr txBox="1">
              <a:spLocks noChangeArrowheads="1"/>
            </p:cNvSpPr>
            <p:nvPr/>
          </p:nvSpPr>
          <p:spPr bwMode="auto">
            <a:xfrm>
              <a:off x="7143768" y="2188153"/>
              <a:ext cx="714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stack</a:t>
              </a:r>
            </a:p>
          </p:txBody>
        </p:sp>
      </p:grpSp>
      <p:grpSp>
        <p:nvGrpSpPr>
          <p:cNvPr id="13344" name="Skupina 49"/>
          <p:cNvGrpSpPr>
            <a:grpSpLocks/>
          </p:cNvGrpSpPr>
          <p:nvPr/>
        </p:nvGrpSpPr>
        <p:grpSpPr bwMode="auto">
          <a:xfrm>
            <a:off x="4572000" y="2714625"/>
            <a:ext cx="1000125" cy="428625"/>
            <a:chOff x="7000892" y="2143116"/>
            <a:chExt cx="1000132" cy="428628"/>
          </a:xfrm>
        </p:grpSpPr>
        <p:sp>
          <p:nvSpPr>
            <p:cNvPr id="13377" name="Obdélník 50"/>
            <p:cNvSpPr>
              <a:spLocks noChangeArrowheads="1"/>
            </p:cNvSpPr>
            <p:nvPr/>
          </p:nvSpPr>
          <p:spPr bwMode="auto">
            <a:xfrm>
              <a:off x="700089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78" name="TextovéPole 51"/>
            <p:cNvSpPr txBox="1">
              <a:spLocks noChangeArrowheads="1"/>
            </p:cNvSpPr>
            <p:nvPr/>
          </p:nvSpPr>
          <p:spPr bwMode="auto">
            <a:xfrm>
              <a:off x="7143768" y="2188153"/>
              <a:ext cx="714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stack</a:t>
              </a:r>
            </a:p>
          </p:txBody>
        </p:sp>
      </p:grpSp>
      <p:grpSp>
        <p:nvGrpSpPr>
          <p:cNvPr id="13345" name="Skupina 58"/>
          <p:cNvGrpSpPr>
            <a:grpSpLocks/>
          </p:cNvGrpSpPr>
          <p:nvPr/>
        </p:nvGrpSpPr>
        <p:grpSpPr bwMode="auto">
          <a:xfrm>
            <a:off x="5643563" y="2143125"/>
            <a:ext cx="1143000" cy="428625"/>
            <a:chOff x="4786314" y="2143116"/>
            <a:chExt cx="1143008" cy="428628"/>
          </a:xfrm>
        </p:grpSpPr>
        <p:sp>
          <p:nvSpPr>
            <p:cNvPr id="13375" name="Obdélník 59"/>
            <p:cNvSpPr>
              <a:spLocks noChangeArrowheads="1"/>
            </p:cNvSpPr>
            <p:nvPr/>
          </p:nvSpPr>
          <p:spPr bwMode="auto">
            <a:xfrm>
              <a:off x="485775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76" name="TextovéPole 60"/>
            <p:cNvSpPr txBox="1">
              <a:spLocks noChangeArrowheads="1"/>
            </p:cNvSpPr>
            <p:nvPr/>
          </p:nvSpPr>
          <p:spPr bwMode="auto">
            <a:xfrm>
              <a:off x="4786314" y="2188153"/>
              <a:ext cx="114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registers</a:t>
              </a:r>
            </a:p>
          </p:txBody>
        </p:sp>
      </p:grpSp>
      <p:grpSp>
        <p:nvGrpSpPr>
          <p:cNvPr id="13346" name="Skupina 61"/>
          <p:cNvGrpSpPr>
            <a:grpSpLocks/>
          </p:cNvGrpSpPr>
          <p:nvPr/>
        </p:nvGrpSpPr>
        <p:grpSpPr bwMode="auto">
          <a:xfrm>
            <a:off x="6786563" y="2143125"/>
            <a:ext cx="1143000" cy="428625"/>
            <a:chOff x="4786314" y="2143116"/>
            <a:chExt cx="1143008" cy="428628"/>
          </a:xfrm>
        </p:grpSpPr>
        <p:sp>
          <p:nvSpPr>
            <p:cNvPr id="13373" name="Obdélník 62"/>
            <p:cNvSpPr>
              <a:spLocks noChangeArrowheads="1"/>
            </p:cNvSpPr>
            <p:nvPr/>
          </p:nvSpPr>
          <p:spPr bwMode="auto">
            <a:xfrm>
              <a:off x="485775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74" name="TextovéPole 63"/>
            <p:cNvSpPr txBox="1">
              <a:spLocks noChangeArrowheads="1"/>
            </p:cNvSpPr>
            <p:nvPr/>
          </p:nvSpPr>
          <p:spPr bwMode="auto">
            <a:xfrm>
              <a:off x="4786314" y="2188153"/>
              <a:ext cx="114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registers</a:t>
              </a:r>
            </a:p>
          </p:txBody>
        </p:sp>
      </p:grpSp>
      <p:cxnSp>
        <p:nvCxnSpPr>
          <p:cNvPr id="13347" name="Přímá spojovací čára 65"/>
          <p:cNvCxnSpPr>
            <a:cxnSpLocks noChangeShapeType="1"/>
          </p:cNvCxnSpPr>
          <p:nvPr/>
        </p:nvCxnSpPr>
        <p:spPr bwMode="auto">
          <a:xfrm rot="5400000">
            <a:off x="3929857" y="3785394"/>
            <a:ext cx="34290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8" name="Přímá spojovací čára 66"/>
          <p:cNvCxnSpPr>
            <a:cxnSpLocks noChangeShapeType="1"/>
          </p:cNvCxnSpPr>
          <p:nvPr/>
        </p:nvCxnSpPr>
        <p:spPr bwMode="auto">
          <a:xfrm rot="5400000">
            <a:off x="5072857" y="3785394"/>
            <a:ext cx="34290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3349" name="Skupina 44"/>
          <p:cNvGrpSpPr>
            <a:grpSpLocks/>
          </p:cNvGrpSpPr>
          <p:nvPr/>
        </p:nvGrpSpPr>
        <p:grpSpPr bwMode="auto">
          <a:xfrm>
            <a:off x="2027238" y="3679825"/>
            <a:ext cx="231775" cy="676275"/>
            <a:chOff x="2400285" y="1576375"/>
            <a:chExt cx="314327" cy="914406"/>
          </a:xfrm>
        </p:grpSpPr>
        <p:sp>
          <p:nvSpPr>
            <p:cNvPr id="69" name="Ohnutý pruh 68"/>
            <p:cNvSpPr/>
            <p:nvPr/>
          </p:nvSpPr>
          <p:spPr bwMode="auto">
            <a:xfrm rot="5400000">
              <a:off x="2400713" y="1575947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0" name="Ohnutý pruh 69"/>
            <p:cNvSpPr/>
            <p:nvPr/>
          </p:nvSpPr>
          <p:spPr bwMode="auto">
            <a:xfrm rot="16200000">
              <a:off x="2428700" y="1786304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1" name="Ohnutý pruh 70"/>
            <p:cNvSpPr/>
            <p:nvPr/>
          </p:nvSpPr>
          <p:spPr bwMode="auto">
            <a:xfrm rot="5400000">
              <a:off x="2400713" y="1994514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2" name="Ohnutý pruh 71"/>
            <p:cNvSpPr/>
            <p:nvPr/>
          </p:nvSpPr>
          <p:spPr bwMode="auto">
            <a:xfrm rot="16200000">
              <a:off x="2428700" y="2204870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grpSp>
        <p:nvGrpSpPr>
          <p:cNvPr id="13350" name="Skupina 44"/>
          <p:cNvGrpSpPr>
            <a:grpSpLocks/>
          </p:cNvGrpSpPr>
          <p:nvPr/>
        </p:nvGrpSpPr>
        <p:grpSpPr bwMode="auto">
          <a:xfrm>
            <a:off x="4929188" y="3679825"/>
            <a:ext cx="231775" cy="676275"/>
            <a:chOff x="2400285" y="1576375"/>
            <a:chExt cx="314327" cy="914406"/>
          </a:xfrm>
        </p:grpSpPr>
        <p:sp>
          <p:nvSpPr>
            <p:cNvPr id="74" name="Ohnutý pruh 73"/>
            <p:cNvSpPr/>
            <p:nvPr/>
          </p:nvSpPr>
          <p:spPr bwMode="auto">
            <a:xfrm rot="5400000">
              <a:off x="2400713" y="1575947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5" name="Ohnutý pruh 74"/>
            <p:cNvSpPr/>
            <p:nvPr/>
          </p:nvSpPr>
          <p:spPr bwMode="auto">
            <a:xfrm rot="16200000">
              <a:off x="2428700" y="1786304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6" name="Ohnutý pruh 75"/>
            <p:cNvSpPr/>
            <p:nvPr/>
          </p:nvSpPr>
          <p:spPr bwMode="auto">
            <a:xfrm rot="5400000">
              <a:off x="2400713" y="1994514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7" name="Ohnutý pruh 76"/>
            <p:cNvSpPr/>
            <p:nvPr/>
          </p:nvSpPr>
          <p:spPr bwMode="auto">
            <a:xfrm rot="16200000">
              <a:off x="2428700" y="2204870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grpSp>
        <p:nvGrpSpPr>
          <p:cNvPr id="13351" name="Skupina 44"/>
          <p:cNvGrpSpPr>
            <a:grpSpLocks/>
          </p:cNvGrpSpPr>
          <p:nvPr/>
        </p:nvGrpSpPr>
        <p:grpSpPr bwMode="auto">
          <a:xfrm>
            <a:off x="6143625" y="3679825"/>
            <a:ext cx="231775" cy="676275"/>
            <a:chOff x="2400285" y="1576375"/>
            <a:chExt cx="314327" cy="914406"/>
          </a:xfrm>
        </p:grpSpPr>
        <p:sp>
          <p:nvSpPr>
            <p:cNvPr id="79" name="Ohnutý pruh 78"/>
            <p:cNvSpPr/>
            <p:nvPr/>
          </p:nvSpPr>
          <p:spPr bwMode="auto">
            <a:xfrm rot="5400000">
              <a:off x="2400713" y="1575947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80" name="Ohnutý pruh 79"/>
            <p:cNvSpPr/>
            <p:nvPr/>
          </p:nvSpPr>
          <p:spPr bwMode="auto">
            <a:xfrm rot="16200000">
              <a:off x="2428701" y="1786304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81" name="Ohnutý pruh 80"/>
            <p:cNvSpPr/>
            <p:nvPr/>
          </p:nvSpPr>
          <p:spPr bwMode="auto">
            <a:xfrm rot="5400000">
              <a:off x="2400713" y="1994514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82" name="Ohnutý pruh 81"/>
            <p:cNvSpPr/>
            <p:nvPr/>
          </p:nvSpPr>
          <p:spPr bwMode="auto">
            <a:xfrm rot="16200000">
              <a:off x="2428701" y="2204870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grpSp>
        <p:nvGrpSpPr>
          <p:cNvPr id="13352" name="Skupina 44"/>
          <p:cNvGrpSpPr>
            <a:grpSpLocks/>
          </p:cNvGrpSpPr>
          <p:nvPr/>
        </p:nvGrpSpPr>
        <p:grpSpPr bwMode="auto">
          <a:xfrm>
            <a:off x="7286625" y="3679825"/>
            <a:ext cx="231775" cy="676275"/>
            <a:chOff x="2400285" y="1576375"/>
            <a:chExt cx="314327" cy="914406"/>
          </a:xfrm>
        </p:grpSpPr>
        <p:sp>
          <p:nvSpPr>
            <p:cNvPr id="96" name="Ohnutý pruh 95"/>
            <p:cNvSpPr/>
            <p:nvPr/>
          </p:nvSpPr>
          <p:spPr bwMode="auto">
            <a:xfrm rot="5400000">
              <a:off x="2400713" y="1575947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97" name="Ohnutý pruh 96"/>
            <p:cNvSpPr/>
            <p:nvPr/>
          </p:nvSpPr>
          <p:spPr bwMode="auto">
            <a:xfrm rot="16200000">
              <a:off x="2428701" y="1786304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98" name="Ohnutý pruh 97"/>
            <p:cNvSpPr/>
            <p:nvPr/>
          </p:nvSpPr>
          <p:spPr bwMode="auto">
            <a:xfrm rot="5400000">
              <a:off x="2400713" y="1994514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99" name="Ohnutý pruh 98"/>
            <p:cNvSpPr/>
            <p:nvPr/>
          </p:nvSpPr>
          <p:spPr bwMode="auto">
            <a:xfrm rot="16200000">
              <a:off x="2428701" y="2204870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13353" name="TextovéPole 99"/>
          <p:cNvSpPr txBox="1">
            <a:spLocks noChangeArrowheads="1"/>
          </p:cNvSpPr>
          <p:nvPr/>
        </p:nvSpPr>
        <p:spPr bwMode="auto">
          <a:xfrm>
            <a:off x="500063" y="3857625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thread</a:t>
            </a:r>
          </a:p>
        </p:txBody>
      </p:sp>
      <p:cxnSp>
        <p:nvCxnSpPr>
          <p:cNvPr id="13354" name="Přímá spojovací šipka 101"/>
          <p:cNvCxnSpPr>
            <a:cxnSpLocks noChangeShapeType="1"/>
          </p:cNvCxnSpPr>
          <p:nvPr/>
        </p:nvCxnSpPr>
        <p:spPr bwMode="auto">
          <a:xfrm>
            <a:off x="1298575" y="4017963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3355" name="TextovéPole 102"/>
          <p:cNvSpPr txBox="1">
            <a:spLocks noChangeArrowheads="1"/>
          </p:cNvSpPr>
          <p:nvPr/>
        </p:nvSpPr>
        <p:spPr bwMode="auto">
          <a:xfrm>
            <a:off x="8108950" y="3849688"/>
            <a:ext cx="857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thread</a:t>
            </a:r>
          </a:p>
        </p:txBody>
      </p:sp>
      <p:cxnSp>
        <p:nvCxnSpPr>
          <p:cNvPr id="13356" name="Přímá spojovací šipka 103"/>
          <p:cNvCxnSpPr>
            <a:cxnSpLocks noChangeShapeType="1"/>
          </p:cNvCxnSpPr>
          <p:nvPr/>
        </p:nvCxnSpPr>
        <p:spPr bwMode="auto">
          <a:xfrm flipH="1">
            <a:off x="7569200" y="4030663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Jednovláknový OS: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nepodporuje koncept vláken (nezná pojem vlákno)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MS-DOS: 1 proces, 1 vlákno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UNIX: n procesů, 1 vlákno / 1 proces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Multivláknový OS: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podporuje koncept více vláken v rámci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Windows XP, Solaris, …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JEDNO/MULTIVLÁKNOVÝ OS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se vytvoří rychleji než proces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se ukončí rychleji než proces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mezi vlákny se rychleji přepíná než mezi procesy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jednodušší programování (jednodušší struktura programu)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u multiprocesorových systémů může na různých procesorech běžet více vláken jednoho procesu současně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Příklady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síťový souborový (nebo i jiný </a:t>
            </a:r>
            <a:r>
              <a:rPr lang="cs-CZ" sz="2000" smtClean="0">
                <a:sym typeface="Wingdings" pitchFamily="2" charset="2"/>
              </a:rPr>
              <a:t></a:t>
            </a:r>
            <a:r>
              <a:rPr lang="cs-CZ" sz="2000" smtClean="0"/>
              <a:t>) server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musí vyřizovat řadu požadavků klientů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pro vyřízení každého požadavku vytváří samostatné vlákno (efektivnější než samostatný proces)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1 vlákno zobrazuje menu a čte vstup od uživatele a současně 1 vlákno provádí příkazy uživatele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překreslování obrazovky souběžně se zpracováním dat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VÝHODY VYUŽITÍ VLÁKEN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Program se skládá z několika vláken</a:t>
            </a:r>
            <a:r>
              <a:rPr lang="en-US" sz="2600" smtClean="0"/>
              <a:t>,</a:t>
            </a:r>
            <a:r>
              <a:rPr lang="cs-CZ" sz="2600" smtClean="0"/>
              <a:t> která běží paralelně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200" smtClean="0"/>
              <a:t>když vlákno čeká na ukončení I/O operace, může běžet jiné vlákno téhož procesu, aniž by se přepínalo mezi procesy (což je časově náročné)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200" smtClean="0"/>
              <a:t>vlákna jednoho procesu sdílí paměť a deskriptory otevřených souborů a mohou mezi sebou komunikovat, aniž by k tomu potřebovaly služby jádra (což by bylo pomalejší)</a:t>
            </a:r>
            <a:endParaRPr lang="en-US" sz="2200" smtClean="0"/>
          </a:p>
          <a:p>
            <a:pPr marL="395288" eaLnBrk="1" hangingPunct="1">
              <a:lnSpc>
                <a:spcPct val="80000"/>
              </a:lnSpc>
            </a:pPr>
            <a:r>
              <a:rPr lang="en-US" sz="2600" smtClean="0"/>
              <a:t>Konzistence</a:t>
            </a:r>
            <a:endParaRPr lang="cs-CZ" sz="2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2200" smtClean="0"/>
              <a:t>vlákna jedné aplikace se proto musí mezi sebou synchronizovat, aby se zachovala konzistentnost dat (musíme zabránit současné modifikaci stejných dat dvěmi vlákny apod.)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KONZISTENCE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Situace: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3 proměnné: A, B, C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2 vlákna: T1, T2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T1 počítá C = A+B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T2 přesouvá hodnotu X z A do B (jakoby z účtu na účet)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Představa o chování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T2 dělá A = A-X a B = B+X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T1 počítá konstantní C, tj.  A + B se nezmění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Ale jestliže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T1 spočítá A+B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 té co T2 udělá A = A-X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ale dříve než co T2 udělá B = B+X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pak T1 nezíská správný výsledek C = A+B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(PROBLÉM KONZISTENCE)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654</TotalTime>
  <Words>1737</Words>
  <Application>Microsoft Office PowerPoint</Application>
  <PresentationFormat>Předvádění na obrazovce (4:3)</PresentationFormat>
  <Paragraphs>296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Courier</vt:lpstr>
      <vt:lpstr>Courier New</vt:lpstr>
      <vt:lpstr>Tahoma</vt:lpstr>
      <vt:lpstr>Wingdings</vt:lpstr>
      <vt:lpstr>motiv-pb153-operacni-systemy</vt:lpstr>
      <vt:lpstr>PB153 OPERAČNÍ SYSTÉMY A JEJICH ROZHRANÍ</vt:lpstr>
      <vt:lpstr>PROCESY A VLÁKNA</vt:lpstr>
      <vt:lpstr>PROCESY A VLÁKNA</vt:lpstr>
      <vt:lpstr>PROCESY A VLÁKNA</vt:lpstr>
      <vt:lpstr>PROCESY vs. VLÁKNA</vt:lpstr>
      <vt:lpstr>JEDNO/MULTIVLÁKNOVÝ OS</vt:lpstr>
      <vt:lpstr>VÝHODY VYUŽITÍ VLÁKEN</vt:lpstr>
      <vt:lpstr>PROBLÉM KONZISTENCE</vt:lpstr>
      <vt:lpstr>PŘÍKLAD (PROBLÉM KONZISTENCE)</vt:lpstr>
      <vt:lpstr>ANIMACE PROBLÉMU KONZISTENCE</vt:lpstr>
      <vt:lpstr>STAVY VLÁKEN</vt:lpstr>
      <vt:lpstr>VLÁKNA NA UŽIVATELSKÉ ÚROVNI</vt:lpstr>
      <vt:lpstr>VLÁKNA NA UŽIVATELSKÉ ÚROVNI</vt:lpstr>
      <vt:lpstr>VLÁKNA NA UŽIVATELSKÉ ÚROVNI</vt:lpstr>
      <vt:lpstr>VLÁKNA NA ÚROVNI JÁDRA</vt:lpstr>
      <vt:lpstr>VLÁKNA NA ÚROVNI JÁDRA</vt:lpstr>
      <vt:lpstr>KOMBINACE VLÁKEN ULT/KLT </vt:lpstr>
      <vt:lpstr>MULTIVLÁKNOVÉ MODELY</vt:lpstr>
      <vt:lpstr>MODEL n:1</vt:lpstr>
      <vt:lpstr>MODEL 1:1</vt:lpstr>
      <vt:lpstr>MODEL m:n</vt:lpstr>
      <vt:lpstr>PŘÍKLAD: SOLARIS 2</vt:lpstr>
      <vt:lpstr>PŘÍKLAD: SOLARIS 2 (2)</vt:lpstr>
      <vt:lpstr>PŘÍKLAD: WIN32</vt:lpstr>
      <vt:lpstr>PŘÍKLAD: WIN32 (2)</vt:lpstr>
      <vt:lpstr>PŘÍKLAD: LINUX – UNIX - POSIX</vt:lpstr>
      <vt:lpstr>PŘÍKLAD: LINUX</vt:lpstr>
      <vt:lpstr>PŘÍKLAD: LINUX (2)</vt:lpstr>
      <vt:lpstr>Prezentace aplikace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zriha</cp:lastModifiedBy>
  <cp:revision>109</cp:revision>
  <dcterms:created xsi:type="dcterms:W3CDTF">2004-03-28T11:14:07Z</dcterms:created>
  <dcterms:modified xsi:type="dcterms:W3CDTF">2015-03-25T16:10:29Z</dcterms:modified>
</cp:coreProperties>
</file>