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activeX/activeX5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7" r:id="rId3"/>
    <p:sldId id="276" r:id="rId4"/>
    <p:sldId id="258" r:id="rId5"/>
    <p:sldId id="259" r:id="rId6"/>
    <p:sldId id="261" r:id="rId7"/>
    <p:sldId id="262" r:id="rId8"/>
    <p:sldId id="263" r:id="rId9"/>
    <p:sldId id="264" r:id="rId10"/>
    <p:sldId id="290" r:id="rId11"/>
    <p:sldId id="265" r:id="rId12"/>
    <p:sldId id="292" r:id="rId13"/>
    <p:sldId id="266" r:id="rId14"/>
    <p:sldId id="267" r:id="rId15"/>
    <p:sldId id="293" r:id="rId16"/>
    <p:sldId id="268" r:id="rId17"/>
    <p:sldId id="294" r:id="rId18"/>
    <p:sldId id="269" r:id="rId19"/>
    <p:sldId id="270" r:id="rId20"/>
    <p:sldId id="271" r:id="rId21"/>
    <p:sldId id="272" r:id="rId22"/>
    <p:sldId id="273" r:id="rId23"/>
    <p:sldId id="291" r:id="rId24"/>
    <p:sldId id="274" r:id="rId25"/>
    <p:sldId id="275" r:id="rId26"/>
    <p:sldId id="277" r:id="rId27"/>
    <p:sldId id="278" r:id="rId28"/>
    <p:sldId id="280" r:id="rId29"/>
    <p:sldId id="281" r:id="rId30"/>
    <p:sldId id="288" r:id="rId31"/>
    <p:sldId id="282" r:id="rId32"/>
    <p:sldId id="283" r:id="rId33"/>
    <p:sldId id="279" r:id="rId34"/>
    <p:sldId id="284" r:id="rId35"/>
    <p:sldId id="286" r:id="rId36"/>
    <p:sldId id="287" r:id="rId37"/>
    <p:sldId id="289" r:id="rId38"/>
  </p:sldIdLst>
  <p:sldSz cx="9144000" cy="6858000" type="screen4x3"/>
  <p:notesSz cx="6743700" cy="9893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6">
          <p15:clr>
            <a:srgbClr val="A4A3A4"/>
          </p15:clr>
        </p15:guide>
        <p15:guide id="2" pos="21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CC"/>
    <a:srgbClr val="FFCC66"/>
    <a:srgbClr val="FFFF99"/>
    <a:srgbClr val="FF9933"/>
    <a:srgbClr val="FF6600"/>
    <a:srgbClr val="FF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-2874" y="-102"/>
      </p:cViewPr>
      <p:guideLst>
        <p:guide orient="horz" pos="3116"/>
        <p:guide pos="2124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14" tIns="46607" rIns="93214" bIns="46607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1113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14" tIns="46607" rIns="93214" bIns="46607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6413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14" tIns="46607" rIns="93214" bIns="46607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1113" y="9396413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14" tIns="46607" rIns="93214" bIns="46607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CD582A27-A5E1-42D8-940D-A26F0D15F2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5116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14" tIns="46607" rIns="93214" bIns="46607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14" tIns="46607" rIns="93214" bIns="46607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41363"/>
            <a:ext cx="4946650" cy="3709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700588"/>
            <a:ext cx="5394325" cy="445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14" tIns="46607" rIns="93214" bIns="466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6413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14" tIns="46607" rIns="93214" bIns="46607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396413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14" tIns="46607" rIns="93214" bIns="46607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F03E0CC7-DA69-4D72-81AC-F753CCC9DC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1683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50" y="3929063"/>
            <a:ext cx="871538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7338" y="3929063"/>
            <a:ext cx="871537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51100" y="3929063"/>
            <a:ext cx="8699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57298"/>
            <a:ext cx="7772400" cy="2243153"/>
          </a:xfrm>
        </p:spPr>
        <p:txBody>
          <a:bodyPr/>
          <a:lstStyle>
            <a:lvl1pPr>
              <a:lnSpc>
                <a:spcPts val="6000"/>
              </a:lnSpc>
              <a:defRPr sz="6000" spc="-3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28992" y="4071942"/>
            <a:ext cx="5000660" cy="1566858"/>
          </a:xfrm>
        </p:spPr>
        <p:txBody>
          <a:bodyPr/>
          <a:lstStyle>
            <a:lvl1pPr marL="0" indent="0" algn="l">
              <a:buNone/>
              <a:defRPr b="1" spc="-15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5" name="Rovnoramenný trojúhelník 4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96000">
              <a:defRPr/>
            </a:lvl1pPr>
            <a:lvl2pPr marL="720000">
              <a:defRPr/>
            </a:lvl2pPr>
            <a:lvl3pPr marL="1080000">
              <a:defRPr/>
            </a:lvl3pPr>
            <a:lvl4pPr marL="1620000">
              <a:defRPr/>
            </a:lvl4pPr>
            <a:lvl5pPr marL="1980000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6" name="Rovnoramenný trojúhelník 5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8" name="Rovnoramenný trojúhelník 7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4" name="Rovnoramenný trojúhelník 3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spc="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34975" y="1357313"/>
            <a:ext cx="8137525" cy="1754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Výukovou pomůcku zpracovalo </a:t>
            </a:r>
            <a:b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</a:b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Servisní středisko pro e-</a:t>
            </a:r>
            <a:r>
              <a:rPr lang="cs-CZ" sz="2400" b="1" dirty="0" err="1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learning</a:t>
            </a: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na MU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u="sng" dirty="0">
                <a:solidFill>
                  <a:schemeClr val="accent3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http://is.muni.cz/stech/</a:t>
            </a:r>
          </a:p>
        </p:txBody>
      </p:sp>
      <p:sp>
        <p:nvSpPr>
          <p:cNvPr id="3" name="AutoShape 2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AutoShape 4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0988" y="3643313"/>
            <a:ext cx="59055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451725" y="6572250"/>
            <a:ext cx="16557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7969D90D-6519-47CD-8C84-6FDE96DD4622}" type="slidenum">
              <a:rPr lang="en-US" sz="1200" b="1">
                <a:solidFill>
                  <a:schemeClr val="bg1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r>
              <a:rPr lang="cs-CZ" sz="1200" b="1" dirty="0">
                <a:solidFill>
                  <a:schemeClr val="bg1"/>
                </a:solidFill>
              </a:rPr>
              <a:t>/</a:t>
            </a:r>
            <a:r>
              <a:rPr lang="cs-CZ" sz="1200" b="1" dirty="0" smtClean="0">
                <a:solidFill>
                  <a:schemeClr val="bg1"/>
                </a:solidFill>
              </a:rPr>
              <a:t>37</a:t>
            </a:r>
            <a:endParaRPr lang="cs-CZ" sz="1200" b="1" dirty="0">
              <a:solidFill>
                <a:schemeClr val="bg1"/>
              </a:solidFill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97638"/>
            <a:ext cx="71294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spc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4" r:id="rId3"/>
    <p:sldLayoutId id="2147483769" r:id="rId4"/>
    <p:sldLayoutId id="2147483770" r:id="rId5"/>
    <p:sldLayoutId id="2147483771" r:id="rId6"/>
    <p:sldLayoutId id="2147483765" r:id="rId7"/>
    <p:sldLayoutId id="2147483766" r:id="rId8"/>
    <p:sldLayoutId id="2147483772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 spc="-150">
          <a:solidFill>
            <a:srgbClr val="0D0D28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5pPr>
      <a:lvl6pPr marL="4572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6pPr>
      <a:lvl7pPr marL="9144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7pPr>
      <a:lvl8pPr marL="13716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8pPr>
      <a:lvl9pPr marL="18288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9pPr>
    </p:titleStyle>
    <p:bodyStyle>
      <a:lvl1pPr marL="395288" indent="-395288" algn="l" rtl="0" eaLnBrk="0" fontAlgn="base" hangingPunct="0">
        <a:spcBef>
          <a:spcPts val="1800"/>
        </a:spcBef>
        <a:spcAft>
          <a:spcPct val="0"/>
        </a:spcAft>
        <a:buClr>
          <a:srgbClr val="333399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58775" algn="l" rtl="0" eaLnBrk="0" fontAlgn="base" hangingPunct="0">
        <a:spcBef>
          <a:spcPts val="600"/>
        </a:spcBef>
        <a:spcAft>
          <a:spcPct val="0"/>
        </a:spcAft>
        <a:buClr>
          <a:srgbClr val="3366FF"/>
        </a:buClr>
        <a:buFont typeface="Arial" charset="0"/>
        <a:buChar char="●"/>
        <a:defRPr sz="2400">
          <a:solidFill>
            <a:schemeClr val="tx1"/>
          </a:solidFill>
          <a:latin typeface="+mn-lt"/>
        </a:defRPr>
      </a:lvl2pPr>
      <a:lvl3pPr marL="1079500" indent="-287338" algn="l" rtl="0" eaLnBrk="0" fontAlgn="base" hangingPunct="0">
        <a:spcBef>
          <a:spcPts val="600"/>
        </a:spcBef>
        <a:spcAft>
          <a:spcPct val="0"/>
        </a:spcAft>
        <a:buClr>
          <a:srgbClr val="33CCFF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5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PB153</a:t>
            </a:r>
            <a:br>
              <a:rPr lang="en-US" dirty="0" smtClean="0"/>
            </a:br>
            <a:r>
              <a:rPr lang="en-US" dirty="0" smtClean="0"/>
              <a:t>OPERA</a:t>
            </a:r>
            <a:r>
              <a:rPr lang="cs-CZ" dirty="0" smtClean="0"/>
              <a:t>ČNÍ SYSTÉMY A JEJICH ROZHRANÍ</a:t>
            </a: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4071938"/>
            <a:ext cx="5000625" cy="15668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Pl</a:t>
            </a:r>
            <a:r>
              <a:rPr lang="cs-CZ" dirty="0" err="1"/>
              <a:t>ánování</a:t>
            </a:r>
            <a:r>
              <a:rPr lang="cs-CZ" dirty="0"/>
              <a:t> </a:t>
            </a:r>
            <a:r>
              <a:rPr lang="en-US" dirty="0"/>
              <a:t>CPU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065963" y="4621213"/>
            <a:ext cx="1819275" cy="1939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cs-CZ" sz="12000" b="1" spc="-300" dirty="0">
                <a:solidFill>
                  <a:srgbClr val="33CCFF"/>
                </a:solidFill>
              </a:rPr>
              <a:t>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ANIMACE ALGORITMU FCFS</a:t>
            </a:r>
            <a:endParaRPr lang="cs-CZ" dirty="0"/>
          </a:p>
        </p:txBody>
      </p:sp>
      <p:sp>
        <p:nvSpPr>
          <p:cNvPr id="102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44" name="ShockwaveFlash1" r:id="rId2" imgW="6095880" imgH="4857840"/>
        </mc:Choice>
        <mc:Fallback>
          <p:control name="ShockwaveFlash1" r:id="rId2" imgW="6095880" imgH="4857840">
            <p:pic>
              <p:nvPicPr>
                <p:cNvPr id="2" name="ShockwaveFlash1"/>
                <p:cNvPicPr preferRelativeResize="0">
                  <a:picLocks noChangeAspect="1" noChangeArrowheads="1" noChangeShapeType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1524000" y="1316038"/>
                  <a:ext cx="6096000" cy="48577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Varianta jiná: procesy vznikly v pořadí P2, P3, P1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 err="1"/>
              <a:t>Ganttovo</a:t>
            </a:r>
            <a:r>
              <a:rPr lang="cs-CZ" sz="2600" dirty="0"/>
              <a:t> </a:t>
            </a:r>
            <a:r>
              <a:rPr lang="cs-CZ" sz="2600" dirty="0" err="1"/>
              <a:t>schématické</a:t>
            </a:r>
            <a:r>
              <a:rPr lang="cs-CZ" sz="2600" dirty="0"/>
              <a:t> vyjádření plánu: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600" dirty="0"/>
          </a:p>
          <a:p>
            <a:pPr eaLnBrk="1" hangingPunct="1">
              <a:lnSpc>
                <a:spcPct val="80000"/>
              </a:lnSpc>
              <a:defRPr/>
            </a:pPr>
            <a:endParaRPr lang="cs-CZ" sz="3200" dirty="0"/>
          </a:p>
          <a:p>
            <a:pPr eaLnBrk="1" hangingPunct="1">
              <a:lnSpc>
                <a:spcPct val="80000"/>
              </a:lnSpc>
              <a:defRPr/>
            </a:pPr>
            <a:endParaRPr lang="cs-CZ" sz="26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Doby čekání: P2 = 0, P3 = 3, P1 = 6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Průměrná doba čekání: (6+0+3)/3 = </a:t>
            </a:r>
            <a:r>
              <a:rPr lang="cs-CZ" sz="2600" dirty="0" err="1"/>
              <a:t>3</a:t>
            </a:r>
            <a:endParaRPr lang="cs-CZ" sz="2600" dirty="0"/>
          </a:p>
          <a:p>
            <a:pPr eaLnBrk="1" hangingPunct="1">
              <a:lnSpc>
                <a:spcPct val="110000"/>
              </a:lnSpc>
              <a:defRPr/>
            </a:pPr>
            <a:r>
              <a:rPr lang="cs-CZ" sz="2600" dirty="0"/>
              <a:t>To je mnohem lepší výsledek než v předchozím případě, i když se jedná o stejné procesy a stejný plánovací algoritmus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sz="2600" dirty="0"/>
              <a:t>Krátké procesy následující po dlouhém procesu ovlivňuje „konvojový efekt“</a:t>
            </a:r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ALG</a:t>
            </a:r>
            <a:r>
              <a:rPr lang="en-US" dirty="0" smtClean="0"/>
              <a:t>O</a:t>
            </a:r>
            <a:r>
              <a:rPr lang="cs-CZ" dirty="0" smtClean="0"/>
              <a:t>RITMUS FCFS (2)</a:t>
            </a:r>
            <a:endParaRPr lang="cs-CZ" dirty="0"/>
          </a:p>
        </p:txBody>
      </p:sp>
      <p:sp>
        <p:nvSpPr>
          <p:cNvPr id="2048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20485" name="Rectangle 20"/>
          <p:cNvSpPr>
            <a:spLocks noChangeArrowheads="1"/>
          </p:cNvSpPr>
          <p:nvPr/>
        </p:nvSpPr>
        <p:spPr bwMode="auto">
          <a:xfrm flipH="1">
            <a:off x="1871663" y="2286000"/>
            <a:ext cx="5257800" cy="609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486" name="Text Box 21"/>
          <p:cNvSpPr txBox="1">
            <a:spLocks noChangeArrowheads="1"/>
          </p:cNvSpPr>
          <p:nvPr/>
        </p:nvSpPr>
        <p:spPr bwMode="auto">
          <a:xfrm flipH="1">
            <a:off x="5410200" y="2357438"/>
            <a:ext cx="423863" cy="3698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P</a:t>
            </a:r>
            <a:r>
              <a:rPr lang="cs-CZ" baseline="-25000">
                <a:latin typeface="Helvetica" pitchFamily="34" charset="0"/>
              </a:rPr>
              <a:t>1</a:t>
            </a:r>
            <a:endParaRPr lang="en-US">
              <a:latin typeface="Helvetica" pitchFamily="34" charset="0"/>
            </a:endParaRPr>
          </a:p>
        </p:txBody>
      </p:sp>
      <p:sp>
        <p:nvSpPr>
          <p:cNvPr id="20487" name="Text Box 22"/>
          <p:cNvSpPr txBox="1">
            <a:spLocks noChangeArrowheads="1"/>
          </p:cNvSpPr>
          <p:nvPr/>
        </p:nvSpPr>
        <p:spPr bwMode="auto">
          <a:xfrm flipH="1">
            <a:off x="3048000" y="2357438"/>
            <a:ext cx="423863" cy="3698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P</a:t>
            </a:r>
            <a:r>
              <a:rPr lang="cs-CZ" baseline="-25000">
                <a:latin typeface="Helvetica" pitchFamily="34" charset="0"/>
              </a:rPr>
              <a:t>3</a:t>
            </a:r>
            <a:endParaRPr lang="en-US">
              <a:latin typeface="Helvetica" pitchFamily="34" charset="0"/>
            </a:endParaRPr>
          </a:p>
        </p:txBody>
      </p:sp>
      <p:sp>
        <p:nvSpPr>
          <p:cNvPr id="20488" name="Text Box 23"/>
          <p:cNvSpPr txBox="1">
            <a:spLocks noChangeArrowheads="1"/>
          </p:cNvSpPr>
          <p:nvPr/>
        </p:nvSpPr>
        <p:spPr bwMode="auto">
          <a:xfrm flipH="1">
            <a:off x="2133600" y="2357438"/>
            <a:ext cx="430213" cy="37623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2</a:t>
            </a:r>
            <a:endParaRPr lang="en-US">
              <a:latin typeface="Helvetica" pitchFamily="34" charset="0"/>
            </a:endParaRPr>
          </a:p>
        </p:txBody>
      </p:sp>
      <p:sp>
        <p:nvSpPr>
          <p:cNvPr id="20489" name="Line 26"/>
          <p:cNvSpPr>
            <a:spLocks noChangeShapeType="1"/>
          </p:cNvSpPr>
          <p:nvPr/>
        </p:nvSpPr>
        <p:spPr bwMode="auto">
          <a:xfrm flipH="1">
            <a:off x="3776663" y="22860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490" name="Line 27"/>
          <p:cNvSpPr>
            <a:spLocks noChangeShapeType="1"/>
          </p:cNvSpPr>
          <p:nvPr/>
        </p:nvSpPr>
        <p:spPr bwMode="auto">
          <a:xfrm flipH="1">
            <a:off x="2862263" y="2286000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491" name="Text Box 30"/>
          <p:cNvSpPr txBox="1">
            <a:spLocks noChangeArrowheads="1"/>
          </p:cNvSpPr>
          <p:nvPr/>
        </p:nvSpPr>
        <p:spPr bwMode="auto">
          <a:xfrm flipH="1">
            <a:off x="3625850" y="3043238"/>
            <a:ext cx="312738" cy="3698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cs-CZ">
                <a:latin typeface="Helvetica" pitchFamily="34" charset="0"/>
              </a:rPr>
              <a:t>6</a:t>
            </a:r>
            <a:endParaRPr lang="en-US">
              <a:latin typeface="Helvetica" pitchFamily="34" charset="0"/>
            </a:endParaRPr>
          </a:p>
        </p:txBody>
      </p:sp>
      <p:sp>
        <p:nvSpPr>
          <p:cNvPr id="20492" name="Text Box 31"/>
          <p:cNvSpPr txBox="1">
            <a:spLocks noChangeArrowheads="1"/>
          </p:cNvSpPr>
          <p:nvPr/>
        </p:nvSpPr>
        <p:spPr bwMode="auto">
          <a:xfrm flipH="1">
            <a:off x="2711450" y="3043238"/>
            <a:ext cx="312738" cy="3698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cs-CZ">
                <a:latin typeface="Helvetica" pitchFamily="34" charset="0"/>
              </a:rPr>
              <a:t>3</a:t>
            </a:r>
            <a:endParaRPr lang="en-US">
              <a:latin typeface="Helvetica" pitchFamily="34" charset="0"/>
            </a:endParaRPr>
          </a:p>
        </p:txBody>
      </p:sp>
      <p:sp>
        <p:nvSpPr>
          <p:cNvPr id="20493" name="Text Box 32"/>
          <p:cNvSpPr txBox="1">
            <a:spLocks noChangeArrowheads="1"/>
          </p:cNvSpPr>
          <p:nvPr/>
        </p:nvSpPr>
        <p:spPr bwMode="auto">
          <a:xfrm flipH="1">
            <a:off x="6918325" y="3043238"/>
            <a:ext cx="441325" cy="3698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cs-CZ">
                <a:latin typeface="Helvetica" pitchFamily="34" charset="0"/>
              </a:rPr>
              <a:t>30</a:t>
            </a:r>
            <a:endParaRPr lang="en-US">
              <a:latin typeface="Helvetica" pitchFamily="34" charset="0"/>
            </a:endParaRPr>
          </a:p>
        </p:txBody>
      </p:sp>
      <p:sp>
        <p:nvSpPr>
          <p:cNvPr id="20494" name="Text Box 33"/>
          <p:cNvSpPr txBox="1">
            <a:spLocks noChangeArrowheads="1"/>
          </p:cNvSpPr>
          <p:nvPr/>
        </p:nvSpPr>
        <p:spPr bwMode="auto">
          <a:xfrm flipH="1">
            <a:off x="1714500" y="3043238"/>
            <a:ext cx="312738" cy="3698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cs-CZ">
                <a:latin typeface="Helvetica" pitchFamily="34" charset="0"/>
              </a:rPr>
              <a:t>0</a:t>
            </a:r>
            <a:endParaRPr lang="en-US">
              <a:latin typeface="Helvetica" pitchFamily="34" charset="0"/>
            </a:endParaRPr>
          </a:p>
        </p:txBody>
      </p:sp>
      <p:sp>
        <p:nvSpPr>
          <p:cNvPr id="20495" name="Line 24"/>
          <p:cNvSpPr>
            <a:spLocks noChangeShapeType="1"/>
          </p:cNvSpPr>
          <p:nvPr/>
        </p:nvSpPr>
        <p:spPr bwMode="auto">
          <a:xfrm flipH="1">
            <a:off x="7129463" y="2895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496" name="Line 25"/>
          <p:cNvSpPr>
            <a:spLocks noChangeShapeType="1"/>
          </p:cNvSpPr>
          <p:nvPr/>
        </p:nvSpPr>
        <p:spPr bwMode="auto">
          <a:xfrm flipH="1">
            <a:off x="1871663" y="2895600"/>
            <a:ext cx="0" cy="2301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497" name="Line 28"/>
          <p:cNvSpPr>
            <a:spLocks noChangeShapeType="1"/>
          </p:cNvSpPr>
          <p:nvPr/>
        </p:nvSpPr>
        <p:spPr bwMode="auto">
          <a:xfrm flipH="1">
            <a:off x="3776663" y="2895600"/>
            <a:ext cx="0" cy="2301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498" name="Line 29"/>
          <p:cNvSpPr>
            <a:spLocks noChangeShapeType="1"/>
          </p:cNvSpPr>
          <p:nvPr/>
        </p:nvSpPr>
        <p:spPr bwMode="auto">
          <a:xfrm flipH="1">
            <a:off x="2862263" y="2895600"/>
            <a:ext cx="0" cy="2301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ANIMACE ALG</a:t>
            </a:r>
            <a:r>
              <a:rPr lang="en-US"/>
              <a:t>O</a:t>
            </a:r>
            <a:r>
              <a:rPr lang="cs-CZ" smtClean="0"/>
              <a:t>RITMU </a:t>
            </a:r>
            <a:r>
              <a:rPr lang="cs-CZ"/>
              <a:t>FCFS (2)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PB 153 OPERAČNÍ SYSTÉMY A JEJICH ROZHRANÍ</a:t>
            </a:r>
            <a:endParaRPr lang="cs-CZ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4109" name="ShockwaveFlash1" r:id="rId2" imgW="6095880" imgH="4857840"/>
        </mc:Choice>
        <mc:Fallback>
          <p:control name="ShockwaveFlash1" r:id="rId2" imgW="6095880" imgH="4857840">
            <p:pic>
              <p:nvPicPr>
                <p:cNvPr id="2" name="ShockwaveFlash1"/>
                <p:cNvPicPr preferRelativeResize="0">
                  <a:picLocks noChangeAspect="1" noChangeArrowheads="1" noChangeShapeType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1524000" y="1316038"/>
                  <a:ext cx="6096000" cy="48577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70286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000" dirty="0"/>
              <a:t>Algoritmus </a:t>
            </a:r>
            <a:r>
              <a:rPr lang="cs-CZ" sz="2000" dirty="0" err="1"/>
              <a:t>Shortest</a:t>
            </a:r>
            <a:r>
              <a:rPr lang="cs-CZ" sz="2000" dirty="0"/>
              <a:t>-</a:t>
            </a:r>
            <a:r>
              <a:rPr lang="cs-CZ" sz="2000" dirty="0" err="1"/>
              <a:t>Job</a:t>
            </a:r>
            <a:r>
              <a:rPr lang="cs-CZ" sz="2000" dirty="0"/>
              <a:t>-</a:t>
            </a:r>
            <a:r>
              <a:rPr lang="cs-CZ" sz="2000" dirty="0" err="1"/>
              <a:t>First</a:t>
            </a:r>
            <a:endParaRPr lang="cs-CZ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/>
              <a:t>Musíme znát délku příštího požadavku na dávku CPU pro každý proces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/>
              <a:t>Vybírá se proces s nejkratším požadavkem na CPU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/>
              <a:t>Dvě varianty: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nepreemptivní, bez předbíhání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/>
              <a:t>jakmile se CPU předá vybranému procesu, tento nemůže být předběhnut žádným jiným procesem, dokud přidělenou dávku CPU nedokončí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preemptivní, s předbíháním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/>
              <a:t>jakmile se ve frontě připravených procesů objeví proces s délkou dávky CPU kratší než je doba zbývající k dokončení dávky právě běžícího procesu, je právě běžící proces ve využívání CPU předběhnut novým procesem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/>
              <a:t>tato varianta se rovněž nazývá </a:t>
            </a:r>
            <a:r>
              <a:rPr lang="cs-CZ" sz="1800" dirty="0" err="1"/>
              <a:t>Shortest</a:t>
            </a:r>
            <a:r>
              <a:rPr lang="cs-CZ" sz="1800" dirty="0"/>
              <a:t>-</a:t>
            </a:r>
            <a:r>
              <a:rPr lang="cs-CZ" sz="1800" dirty="0" err="1"/>
              <a:t>Remaining</a:t>
            </a:r>
            <a:r>
              <a:rPr lang="cs-CZ" sz="1800" dirty="0"/>
              <a:t>-</a:t>
            </a:r>
            <a:r>
              <a:rPr lang="cs-CZ" sz="1800" dirty="0" err="1"/>
              <a:t>Time</a:t>
            </a:r>
            <a:r>
              <a:rPr lang="cs-CZ" sz="1800" dirty="0"/>
              <a:t>-</a:t>
            </a:r>
            <a:r>
              <a:rPr lang="cs-CZ" sz="1800" dirty="0" err="1"/>
              <a:t>First</a:t>
            </a:r>
            <a:r>
              <a:rPr lang="cs-CZ" sz="1800" dirty="0"/>
              <a:t> (SRTF)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/>
              <a:t>SJF je optimální algoritmus (pro danou množinu procesů dává minimální </a:t>
            </a:r>
            <a:r>
              <a:rPr lang="cs-CZ" sz="2000" b="1" dirty="0"/>
              <a:t>průměrnou</a:t>
            </a:r>
            <a:r>
              <a:rPr lang="cs-CZ" sz="2000" dirty="0"/>
              <a:t> dobu čekání)</a:t>
            </a:r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ALGORITMUS SJF</a:t>
            </a:r>
            <a:endParaRPr lang="cs-CZ" dirty="0"/>
          </a:p>
        </p:txBody>
      </p:sp>
      <p:sp>
        <p:nvSpPr>
          <p:cNvPr id="2150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Proces	Doba příchodu	Délka dávky CPU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P1		0.0			7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P2		2.0			4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P3		4.0			1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P4		5.0			4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 err="1"/>
              <a:t>Ganttovo</a:t>
            </a:r>
            <a:r>
              <a:rPr lang="cs-CZ" sz="2600" dirty="0"/>
              <a:t> </a:t>
            </a:r>
            <a:r>
              <a:rPr lang="cs-CZ" sz="2600" dirty="0" err="1"/>
              <a:t>schématické</a:t>
            </a:r>
            <a:r>
              <a:rPr lang="cs-CZ" sz="2600" dirty="0"/>
              <a:t> vyjádření plánu: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600" dirty="0"/>
          </a:p>
          <a:p>
            <a:pPr eaLnBrk="1" hangingPunct="1">
              <a:lnSpc>
                <a:spcPct val="80000"/>
              </a:lnSpc>
              <a:defRPr/>
            </a:pPr>
            <a:endParaRPr lang="cs-CZ" sz="2600" dirty="0"/>
          </a:p>
          <a:p>
            <a:pPr eaLnBrk="1" hangingPunct="1">
              <a:lnSpc>
                <a:spcPct val="80000"/>
              </a:lnSpc>
              <a:defRPr/>
            </a:pPr>
            <a:endParaRPr lang="cs-CZ" sz="2600" dirty="0"/>
          </a:p>
          <a:p>
            <a:pPr eaLnBrk="1" hangingPunct="1">
              <a:lnSpc>
                <a:spcPct val="80000"/>
              </a:lnSpc>
              <a:defRPr/>
            </a:pPr>
            <a:endParaRPr lang="cs-CZ" sz="26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Průměrná doba čekání: (0+6+3+7)/4 = </a:t>
            </a:r>
            <a:r>
              <a:rPr lang="cs-CZ" sz="2600" dirty="0" err="1"/>
              <a:t>4</a:t>
            </a:r>
            <a:endParaRPr lang="cs-CZ" sz="2600" dirty="0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100" dirty="0" smtClean="0">
                <a:solidFill>
                  <a:schemeClr val="tx1"/>
                </a:solidFill>
              </a:rPr>
              <a:t>PŘÍKLAD </a:t>
            </a:r>
            <a:r>
              <a:rPr lang="cs-CZ" sz="3100" i="1" dirty="0" smtClean="0">
                <a:solidFill>
                  <a:schemeClr val="tx1"/>
                </a:solidFill>
              </a:rPr>
              <a:t>NEPREEMPTIVNÍHO</a:t>
            </a:r>
            <a:r>
              <a:rPr lang="cs-CZ" sz="3100" dirty="0" smtClean="0">
                <a:solidFill>
                  <a:schemeClr val="tx1"/>
                </a:solidFill>
              </a:rPr>
              <a:t> ALGORITMU SJF</a:t>
            </a:r>
            <a:endParaRPr lang="cs-CZ" sz="3100" dirty="0">
              <a:solidFill>
                <a:schemeClr val="tx1"/>
              </a:solidFill>
            </a:endParaRPr>
          </a:p>
        </p:txBody>
      </p:sp>
      <p:sp>
        <p:nvSpPr>
          <p:cNvPr id="2253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 flipH="1">
            <a:off x="1585913" y="4071938"/>
            <a:ext cx="525780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 flipH="1">
            <a:off x="2268538" y="4143375"/>
            <a:ext cx="430212" cy="37623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1</a:t>
            </a:r>
            <a:endParaRPr lang="en-US">
              <a:latin typeface="Helvetica" pitchFamily="34" charset="0"/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 flipH="1">
            <a:off x="3917950" y="4140200"/>
            <a:ext cx="430213" cy="37623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3</a:t>
            </a:r>
            <a:endParaRPr lang="en-US">
              <a:latin typeface="Helvetica" pitchFamily="34" charset="0"/>
            </a:endParaRP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 flipH="1">
            <a:off x="4783138" y="4143375"/>
            <a:ext cx="430212" cy="37623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2</a:t>
            </a:r>
            <a:endParaRPr lang="en-US">
              <a:latin typeface="Helvetica" pitchFamily="34" charset="0"/>
            </a:endParaRPr>
          </a:p>
        </p:txBody>
      </p:sp>
      <p:sp>
        <p:nvSpPr>
          <p:cNvPr id="22537" name="Line 11"/>
          <p:cNvSpPr>
            <a:spLocks noChangeShapeType="1"/>
          </p:cNvSpPr>
          <p:nvPr/>
        </p:nvSpPr>
        <p:spPr bwMode="auto">
          <a:xfrm flipH="1">
            <a:off x="4376738" y="4071938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38" name="Line 12"/>
          <p:cNvSpPr>
            <a:spLocks noChangeShapeType="1"/>
          </p:cNvSpPr>
          <p:nvPr/>
        </p:nvSpPr>
        <p:spPr bwMode="auto">
          <a:xfrm flipH="1">
            <a:off x="3871913" y="4071938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39" name="Line 14"/>
          <p:cNvSpPr>
            <a:spLocks noChangeShapeType="1"/>
          </p:cNvSpPr>
          <p:nvPr/>
        </p:nvSpPr>
        <p:spPr bwMode="auto">
          <a:xfrm flipH="1">
            <a:off x="2271713" y="45688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40" name="Text Box 15"/>
          <p:cNvSpPr txBox="1">
            <a:spLocks noChangeArrowheads="1"/>
          </p:cNvSpPr>
          <p:nvPr/>
        </p:nvSpPr>
        <p:spPr bwMode="auto">
          <a:xfrm flipH="1">
            <a:off x="3714750" y="4829175"/>
            <a:ext cx="320675" cy="37623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7</a:t>
            </a:r>
          </a:p>
        </p:txBody>
      </p:sp>
      <p:sp>
        <p:nvSpPr>
          <p:cNvPr id="22541" name="Text Box 16"/>
          <p:cNvSpPr txBox="1">
            <a:spLocks noChangeArrowheads="1"/>
          </p:cNvSpPr>
          <p:nvPr/>
        </p:nvSpPr>
        <p:spPr bwMode="auto">
          <a:xfrm flipH="1">
            <a:off x="2492375" y="4829175"/>
            <a:ext cx="320675" cy="37623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3</a:t>
            </a:r>
          </a:p>
        </p:txBody>
      </p:sp>
      <p:sp>
        <p:nvSpPr>
          <p:cNvPr id="22542" name="Text Box 17"/>
          <p:cNvSpPr txBox="1">
            <a:spLocks noChangeArrowheads="1"/>
          </p:cNvSpPr>
          <p:nvPr/>
        </p:nvSpPr>
        <p:spPr bwMode="auto">
          <a:xfrm flipH="1">
            <a:off x="6565900" y="4829175"/>
            <a:ext cx="447675" cy="37623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16</a:t>
            </a:r>
          </a:p>
        </p:txBody>
      </p:sp>
      <p:sp>
        <p:nvSpPr>
          <p:cNvPr id="22543" name="Text Box 18"/>
          <p:cNvSpPr txBox="1">
            <a:spLocks noChangeArrowheads="1"/>
          </p:cNvSpPr>
          <p:nvPr/>
        </p:nvSpPr>
        <p:spPr bwMode="auto">
          <a:xfrm flipH="1">
            <a:off x="1428750" y="4829175"/>
            <a:ext cx="320675" cy="37623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0</a:t>
            </a:r>
          </a:p>
        </p:txBody>
      </p:sp>
      <p:sp>
        <p:nvSpPr>
          <p:cNvPr id="22544" name="Text Box 19"/>
          <p:cNvSpPr txBox="1">
            <a:spLocks noChangeArrowheads="1"/>
          </p:cNvSpPr>
          <p:nvPr/>
        </p:nvSpPr>
        <p:spPr bwMode="auto">
          <a:xfrm flipH="1">
            <a:off x="5926138" y="4143375"/>
            <a:ext cx="430212" cy="37623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4</a:t>
            </a:r>
            <a:endParaRPr lang="en-US">
              <a:latin typeface="Helvetica" pitchFamily="34" charset="0"/>
            </a:endParaRPr>
          </a:p>
        </p:txBody>
      </p:sp>
      <p:sp>
        <p:nvSpPr>
          <p:cNvPr id="22545" name="Line 20"/>
          <p:cNvSpPr>
            <a:spLocks noChangeShapeType="1"/>
          </p:cNvSpPr>
          <p:nvPr/>
        </p:nvSpPr>
        <p:spPr bwMode="auto">
          <a:xfrm flipH="1">
            <a:off x="5548313" y="4071938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46" name="Line 21"/>
          <p:cNvSpPr>
            <a:spLocks noChangeShapeType="1"/>
          </p:cNvSpPr>
          <p:nvPr/>
        </p:nvSpPr>
        <p:spPr bwMode="auto">
          <a:xfrm flipH="1">
            <a:off x="1890713" y="45688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47" name="Line 23"/>
          <p:cNvSpPr>
            <a:spLocks noChangeShapeType="1"/>
          </p:cNvSpPr>
          <p:nvPr/>
        </p:nvSpPr>
        <p:spPr bwMode="auto">
          <a:xfrm flipH="1">
            <a:off x="3033713" y="45688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48" name="Line 24"/>
          <p:cNvSpPr>
            <a:spLocks noChangeShapeType="1"/>
          </p:cNvSpPr>
          <p:nvPr/>
        </p:nvSpPr>
        <p:spPr bwMode="auto">
          <a:xfrm flipH="1">
            <a:off x="3338513" y="45688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49" name="Line 25"/>
          <p:cNvSpPr>
            <a:spLocks noChangeShapeType="1"/>
          </p:cNvSpPr>
          <p:nvPr/>
        </p:nvSpPr>
        <p:spPr bwMode="auto">
          <a:xfrm flipH="1">
            <a:off x="3643313" y="45688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50" name="Text Box 27"/>
          <p:cNvSpPr txBox="1">
            <a:spLocks noChangeArrowheads="1"/>
          </p:cNvSpPr>
          <p:nvPr/>
        </p:nvSpPr>
        <p:spPr bwMode="auto">
          <a:xfrm flipH="1">
            <a:off x="4219575" y="4829175"/>
            <a:ext cx="320675" cy="37623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8</a:t>
            </a:r>
          </a:p>
        </p:txBody>
      </p:sp>
      <p:sp>
        <p:nvSpPr>
          <p:cNvPr id="22551" name="Line 28"/>
          <p:cNvSpPr>
            <a:spLocks noChangeShapeType="1"/>
          </p:cNvSpPr>
          <p:nvPr/>
        </p:nvSpPr>
        <p:spPr bwMode="auto">
          <a:xfrm flipH="1">
            <a:off x="4710113" y="45688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52" name="Line 29"/>
          <p:cNvSpPr>
            <a:spLocks noChangeShapeType="1"/>
          </p:cNvSpPr>
          <p:nvPr/>
        </p:nvSpPr>
        <p:spPr bwMode="auto">
          <a:xfrm flipH="1">
            <a:off x="5014913" y="45688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53" name="Line 30"/>
          <p:cNvSpPr>
            <a:spLocks noChangeShapeType="1"/>
          </p:cNvSpPr>
          <p:nvPr/>
        </p:nvSpPr>
        <p:spPr bwMode="auto">
          <a:xfrm flipH="1">
            <a:off x="5319713" y="45688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54" name="Text Box 32"/>
          <p:cNvSpPr txBox="1">
            <a:spLocks noChangeArrowheads="1"/>
          </p:cNvSpPr>
          <p:nvPr/>
        </p:nvSpPr>
        <p:spPr bwMode="auto">
          <a:xfrm flipH="1">
            <a:off x="5314950" y="4829175"/>
            <a:ext cx="447675" cy="37623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12</a:t>
            </a:r>
          </a:p>
        </p:txBody>
      </p:sp>
      <p:sp>
        <p:nvSpPr>
          <p:cNvPr id="22555" name="Line 33"/>
          <p:cNvSpPr>
            <a:spLocks noChangeShapeType="1"/>
          </p:cNvSpPr>
          <p:nvPr/>
        </p:nvSpPr>
        <p:spPr bwMode="auto">
          <a:xfrm flipH="1">
            <a:off x="5929313" y="45688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56" name="Line 34"/>
          <p:cNvSpPr>
            <a:spLocks noChangeShapeType="1"/>
          </p:cNvSpPr>
          <p:nvPr/>
        </p:nvSpPr>
        <p:spPr bwMode="auto">
          <a:xfrm flipH="1">
            <a:off x="6234113" y="45688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57" name="Line 35"/>
          <p:cNvSpPr>
            <a:spLocks noChangeShapeType="1"/>
          </p:cNvSpPr>
          <p:nvPr/>
        </p:nvSpPr>
        <p:spPr bwMode="auto">
          <a:xfrm flipH="1">
            <a:off x="6538913" y="45688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58" name="Line 9"/>
          <p:cNvSpPr>
            <a:spLocks noChangeShapeType="1"/>
          </p:cNvSpPr>
          <p:nvPr/>
        </p:nvSpPr>
        <p:spPr bwMode="auto">
          <a:xfrm flipH="1">
            <a:off x="6843713" y="468153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59" name="Line 10"/>
          <p:cNvSpPr>
            <a:spLocks noChangeShapeType="1"/>
          </p:cNvSpPr>
          <p:nvPr/>
        </p:nvSpPr>
        <p:spPr bwMode="auto">
          <a:xfrm flipH="1">
            <a:off x="1585913" y="468153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60" name="Line 13"/>
          <p:cNvSpPr>
            <a:spLocks noChangeShapeType="1"/>
          </p:cNvSpPr>
          <p:nvPr/>
        </p:nvSpPr>
        <p:spPr bwMode="auto">
          <a:xfrm flipH="1">
            <a:off x="3871913" y="468153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61" name="Line 22"/>
          <p:cNvSpPr>
            <a:spLocks noChangeShapeType="1"/>
          </p:cNvSpPr>
          <p:nvPr/>
        </p:nvSpPr>
        <p:spPr bwMode="auto">
          <a:xfrm flipH="1">
            <a:off x="2652713" y="45688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62" name="Line 26"/>
          <p:cNvSpPr>
            <a:spLocks noChangeShapeType="1"/>
          </p:cNvSpPr>
          <p:nvPr/>
        </p:nvSpPr>
        <p:spPr bwMode="auto">
          <a:xfrm flipH="1">
            <a:off x="4376738" y="468153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63" name="Line 31"/>
          <p:cNvSpPr>
            <a:spLocks noChangeShapeType="1"/>
          </p:cNvSpPr>
          <p:nvPr/>
        </p:nvSpPr>
        <p:spPr bwMode="auto">
          <a:xfrm flipH="1">
            <a:off x="5548313" y="468153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64" name="Line 13"/>
          <p:cNvSpPr>
            <a:spLocks noChangeShapeType="1"/>
          </p:cNvSpPr>
          <p:nvPr/>
        </p:nvSpPr>
        <p:spPr bwMode="auto">
          <a:xfrm flipH="1">
            <a:off x="2654300" y="466407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600" smtClean="0">
                <a:solidFill>
                  <a:schemeClr val="tx1"/>
                </a:solidFill>
              </a:rPr>
              <a:t>ANIMACE: PŘÍKLAD </a:t>
            </a:r>
            <a:r>
              <a:rPr lang="cs-CZ" sz="2600" i="1">
                <a:solidFill>
                  <a:schemeClr val="tx1"/>
                </a:solidFill>
              </a:rPr>
              <a:t>NEPREEMPTIVNÍHO</a:t>
            </a:r>
            <a:r>
              <a:rPr lang="cs-CZ" sz="2600">
                <a:solidFill>
                  <a:schemeClr val="tx1"/>
                </a:solidFill>
              </a:rPr>
              <a:t> ALGORITMU SJF</a:t>
            </a:r>
            <a:endParaRPr lang="cs-CZ" sz="260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PB 153 OPERAČNÍ SYSTÉMY A JEJICH ROZHRANÍ</a:t>
            </a:r>
            <a:endParaRPr lang="cs-CZ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5133" name="ShockwaveFlash1" r:id="rId2" imgW="6095880" imgH="4857840"/>
        </mc:Choice>
        <mc:Fallback>
          <p:control name="ShockwaveFlash1" r:id="rId2" imgW="6095880" imgH="4857840">
            <p:pic>
              <p:nvPicPr>
                <p:cNvPr id="2" name="ShockwaveFlash1"/>
                <p:cNvPicPr preferRelativeResize="0">
                  <a:picLocks noChangeAspect="1" noChangeArrowheads="1" noChangeShapeType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1524000" y="1314450"/>
                  <a:ext cx="6096000" cy="48577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5649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ln w="38100"/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600" dirty="0"/>
              <a:t>Proces	Doba příchodu	Délka dávky CPU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/>
              <a:t>P1		0.0			7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/>
              <a:t>P2		2.0			4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/>
              <a:t>P3		4.0			1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/>
              <a:t>P4		5.0			4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err="1"/>
              <a:t>Ganttovo</a:t>
            </a:r>
            <a:r>
              <a:rPr lang="cs-CZ" sz="2600" dirty="0"/>
              <a:t> </a:t>
            </a:r>
            <a:r>
              <a:rPr lang="cs-CZ" sz="2600" dirty="0" err="1"/>
              <a:t>schématické</a:t>
            </a:r>
            <a:r>
              <a:rPr lang="cs-CZ" sz="2600" dirty="0"/>
              <a:t> vyjádření plánu: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600" dirty="0"/>
          </a:p>
          <a:p>
            <a:pPr eaLnBrk="1" hangingPunct="1">
              <a:lnSpc>
                <a:spcPct val="90000"/>
              </a:lnSpc>
              <a:defRPr/>
            </a:pPr>
            <a:endParaRPr lang="cs-CZ" sz="2600" dirty="0"/>
          </a:p>
          <a:p>
            <a:pPr eaLnBrk="1" hangingPunct="1">
              <a:lnSpc>
                <a:spcPct val="90000"/>
              </a:lnSpc>
              <a:defRPr/>
            </a:pPr>
            <a:endParaRPr lang="cs-CZ" sz="26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/>
              <a:t>Průměrná délka čekání: (9+1+0+2)/4 = 3</a:t>
            </a:r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ln w="38100"/>
        </p:spPr>
        <p:txBody>
          <a:bodyPr/>
          <a:lstStyle/>
          <a:p>
            <a:pPr eaLnBrk="1" hangingPunct="1">
              <a:defRPr/>
            </a:pPr>
            <a:r>
              <a:rPr lang="cs-CZ" sz="3200" dirty="0" smtClean="0">
                <a:solidFill>
                  <a:schemeClr val="tx1"/>
                </a:solidFill>
              </a:rPr>
              <a:t>PŘÍKLAD </a:t>
            </a:r>
            <a:r>
              <a:rPr lang="cs-CZ" sz="3200" i="1" dirty="0" smtClean="0">
                <a:solidFill>
                  <a:schemeClr val="tx1"/>
                </a:solidFill>
              </a:rPr>
              <a:t>PREEMPTIVNÍHO</a:t>
            </a:r>
            <a:r>
              <a:rPr lang="cs-CZ" sz="3200" dirty="0" smtClean="0">
                <a:solidFill>
                  <a:schemeClr val="tx1"/>
                </a:solidFill>
              </a:rPr>
              <a:t> ALGORITMU SJF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2355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ln w="38100"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 flipH="1">
            <a:off x="1514475" y="4157663"/>
            <a:ext cx="556260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 flipH="1">
            <a:off x="1587500" y="4214813"/>
            <a:ext cx="430213" cy="37623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1</a:t>
            </a:r>
            <a:endParaRPr lang="en-US">
              <a:latin typeface="Helvetica" pitchFamily="34" charset="0"/>
            </a:endParaRP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 flipH="1">
            <a:off x="2940050" y="4214813"/>
            <a:ext cx="430213" cy="37623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3</a:t>
            </a:r>
            <a:endParaRPr lang="en-US">
              <a:latin typeface="Helvetica" pitchFamily="34" charset="0"/>
            </a:endParaRP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 flipH="1">
            <a:off x="2349500" y="4214813"/>
            <a:ext cx="430213" cy="37623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2</a:t>
            </a:r>
            <a:endParaRPr lang="en-US">
              <a:latin typeface="Helvetica" pitchFamily="34" charset="0"/>
            </a:endParaRPr>
          </a:p>
        </p:txBody>
      </p:sp>
      <p:sp>
        <p:nvSpPr>
          <p:cNvPr id="23561" name="Line 11"/>
          <p:cNvSpPr>
            <a:spLocks noChangeShapeType="1"/>
          </p:cNvSpPr>
          <p:nvPr/>
        </p:nvSpPr>
        <p:spPr bwMode="auto">
          <a:xfrm flipH="1">
            <a:off x="4257675" y="4157663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62" name="Line 13"/>
          <p:cNvSpPr>
            <a:spLocks noChangeShapeType="1"/>
          </p:cNvSpPr>
          <p:nvPr/>
        </p:nvSpPr>
        <p:spPr bwMode="auto">
          <a:xfrm flipH="1">
            <a:off x="3800475" y="46624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63" name="Text Box 14"/>
          <p:cNvSpPr txBox="1">
            <a:spLocks noChangeArrowheads="1"/>
          </p:cNvSpPr>
          <p:nvPr/>
        </p:nvSpPr>
        <p:spPr bwMode="auto">
          <a:xfrm flipH="1">
            <a:off x="2728913" y="4929188"/>
            <a:ext cx="320675" cy="37623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4</a:t>
            </a:r>
          </a:p>
        </p:txBody>
      </p:sp>
      <p:sp>
        <p:nvSpPr>
          <p:cNvPr id="23564" name="Text Box 15"/>
          <p:cNvSpPr txBox="1">
            <a:spLocks noChangeArrowheads="1"/>
          </p:cNvSpPr>
          <p:nvPr/>
        </p:nvSpPr>
        <p:spPr bwMode="auto">
          <a:xfrm flipH="1">
            <a:off x="1966913" y="4929188"/>
            <a:ext cx="320675" cy="37623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2</a:t>
            </a:r>
          </a:p>
        </p:txBody>
      </p:sp>
      <p:sp>
        <p:nvSpPr>
          <p:cNvPr id="23565" name="Text Box 16"/>
          <p:cNvSpPr txBox="1">
            <a:spLocks noChangeArrowheads="1"/>
          </p:cNvSpPr>
          <p:nvPr/>
        </p:nvSpPr>
        <p:spPr bwMode="auto">
          <a:xfrm flipH="1">
            <a:off x="5243513" y="4932363"/>
            <a:ext cx="423862" cy="3698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11</a:t>
            </a:r>
          </a:p>
        </p:txBody>
      </p:sp>
      <p:sp>
        <p:nvSpPr>
          <p:cNvPr id="23566" name="Text Box 17"/>
          <p:cNvSpPr txBox="1">
            <a:spLocks noChangeArrowheads="1"/>
          </p:cNvSpPr>
          <p:nvPr/>
        </p:nvSpPr>
        <p:spPr bwMode="auto">
          <a:xfrm flipH="1">
            <a:off x="1357313" y="4929188"/>
            <a:ext cx="320675" cy="37623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0</a:t>
            </a:r>
          </a:p>
        </p:txBody>
      </p:sp>
      <p:sp>
        <p:nvSpPr>
          <p:cNvPr id="23567" name="Text Box 18"/>
          <p:cNvSpPr txBox="1">
            <a:spLocks noChangeArrowheads="1"/>
          </p:cNvSpPr>
          <p:nvPr/>
        </p:nvSpPr>
        <p:spPr bwMode="auto">
          <a:xfrm flipH="1">
            <a:off x="4711700" y="4214813"/>
            <a:ext cx="430213" cy="37623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4</a:t>
            </a:r>
            <a:endParaRPr lang="en-US">
              <a:latin typeface="Helvetica" pitchFamily="34" charset="0"/>
            </a:endParaRPr>
          </a:p>
        </p:txBody>
      </p:sp>
      <p:sp>
        <p:nvSpPr>
          <p:cNvPr id="23568" name="Line 19"/>
          <p:cNvSpPr>
            <a:spLocks noChangeShapeType="1"/>
          </p:cNvSpPr>
          <p:nvPr/>
        </p:nvSpPr>
        <p:spPr bwMode="auto">
          <a:xfrm flipH="1">
            <a:off x="5476875" y="4157663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69" name="Line 20"/>
          <p:cNvSpPr>
            <a:spLocks noChangeShapeType="1"/>
          </p:cNvSpPr>
          <p:nvPr/>
        </p:nvSpPr>
        <p:spPr bwMode="auto">
          <a:xfrm flipH="1">
            <a:off x="1819275" y="465455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70" name="Line 21"/>
          <p:cNvSpPr>
            <a:spLocks noChangeShapeType="1"/>
          </p:cNvSpPr>
          <p:nvPr/>
        </p:nvSpPr>
        <p:spPr bwMode="auto">
          <a:xfrm flipH="1">
            <a:off x="2581275" y="465455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71" name="Text Box 23"/>
          <p:cNvSpPr txBox="1">
            <a:spLocks noChangeArrowheads="1"/>
          </p:cNvSpPr>
          <p:nvPr/>
        </p:nvSpPr>
        <p:spPr bwMode="auto">
          <a:xfrm flipH="1">
            <a:off x="3262313" y="4929188"/>
            <a:ext cx="320675" cy="37623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5</a:t>
            </a:r>
          </a:p>
        </p:txBody>
      </p:sp>
      <p:sp>
        <p:nvSpPr>
          <p:cNvPr id="23572" name="Line 24"/>
          <p:cNvSpPr>
            <a:spLocks noChangeShapeType="1"/>
          </p:cNvSpPr>
          <p:nvPr/>
        </p:nvSpPr>
        <p:spPr bwMode="auto">
          <a:xfrm flipH="1">
            <a:off x="4638675" y="465455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73" name="Line 25"/>
          <p:cNvSpPr>
            <a:spLocks noChangeShapeType="1"/>
          </p:cNvSpPr>
          <p:nvPr/>
        </p:nvSpPr>
        <p:spPr bwMode="auto">
          <a:xfrm flipH="1">
            <a:off x="4943475" y="465455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74" name="Line 26"/>
          <p:cNvSpPr>
            <a:spLocks noChangeShapeType="1"/>
          </p:cNvSpPr>
          <p:nvPr/>
        </p:nvSpPr>
        <p:spPr bwMode="auto">
          <a:xfrm flipH="1">
            <a:off x="5248275" y="465455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75" name="Line 27"/>
          <p:cNvSpPr>
            <a:spLocks noChangeShapeType="1"/>
          </p:cNvSpPr>
          <p:nvPr/>
        </p:nvSpPr>
        <p:spPr bwMode="auto">
          <a:xfrm flipH="1">
            <a:off x="5476875" y="476726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76" name="Text Box 28"/>
          <p:cNvSpPr txBox="1">
            <a:spLocks noChangeArrowheads="1"/>
          </p:cNvSpPr>
          <p:nvPr/>
        </p:nvSpPr>
        <p:spPr bwMode="auto">
          <a:xfrm flipH="1">
            <a:off x="4100513" y="4929188"/>
            <a:ext cx="320675" cy="37623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7</a:t>
            </a:r>
          </a:p>
        </p:txBody>
      </p:sp>
      <p:sp>
        <p:nvSpPr>
          <p:cNvPr id="23577" name="Line 29"/>
          <p:cNvSpPr>
            <a:spLocks noChangeShapeType="1"/>
          </p:cNvSpPr>
          <p:nvPr/>
        </p:nvSpPr>
        <p:spPr bwMode="auto">
          <a:xfrm flipH="1">
            <a:off x="5857875" y="465455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78" name="Line 30"/>
          <p:cNvSpPr>
            <a:spLocks noChangeShapeType="1"/>
          </p:cNvSpPr>
          <p:nvPr/>
        </p:nvSpPr>
        <p:spPr bwMode="auto">
          <a:xfrm flipH="1">
            <a:off x="6162675" y="465455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79" name="Line 31"/>
          <p:cNvSpPr>
            <a:spLocks noChangeShapeType="1"/>
          </p:cNvSpPr>
          <p:nvPr/>
        </p:nvSpPr>
        <p:spPr bwMode="auto">
          <a:xfrm flipH="1">
            <a:off x="6467475" y="465455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80" name="Line 32"/>
          <p:cNvSpPr>
            <a:spLocks noChangeShapeType="1"/>
          </p:cNvSpPr>
          <p:nvPr/>
        </p:nvSpPr>
        <p:spPr bwMode="auto">
          <a:xfrm flipH="1">
            <a:off x="2886075" y="4143375"/>
            <a:ext cx="0" cy="86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81" name="Line 33"/>
          <p:cNvSpPr>
            <a:spLocks noChangeShapeType="1"/>
          </p:cNvSpPr>
          <p:nvPr/>
        </p:nvSpPr>
        <p:spPr bwMode="auto">
          <a:xfrm flipH="1">
            <a:off x="3419475" y="4143375"/>
            <a:ext cx="0" cy="86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82" name="Text Box 34"/>
          <p:cNvSpPr txBox="1">
            <a:spLocks noChangeArrowheads="1"/>
          </p:cNvSpPr>
          <p:nvPr/>
        </p:nvSpPr>
        <p:spPr bwMode="auto">
          <a:xfrm flipH="1">
            <a:off x="3568700" y="4214813"/>
            <a:ext cx="430213" cy="37623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2</a:t>
            </a:r>
            <a:endParaRPr lang="en-US">
              <a:latin typeface="Helvetica" pitchFamily="34" charset="0"/>
            </a:endParaRPr>
          </a:p>
        </p:txBody>
      </p:sp>
      <p:sp>
        <p:nvSpPr>
          <p:cNvPr id="23583" name="Text Box 35"/>
          <p:cNvSpPr txBox="1">
            <a:spLocks noChangeArrowheads="1"/>
          </p:cNvSpPr>
          <p:nvPr/>
        </p:nvSpPr>
        <p:spPr bwMode="auto">
          <a:xfrm flipH="1">
            <a:off x="6083300" y="4214813"/>
            <a:ext cx="430213" cy="37623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1</a:t>
            </a:r>
            <a:endParaRPr lang="en-US">
              <a:latin typeface="Helvetica" pitchFamily="34" charset="0"/>
            </a:endParaRPr>
          </a:p>
        </p:txBody>
      </p:sp>
      <p:sp>
        <p:nvSpPr>
          <p:cNvPr id="23584" name="Line 36"/>
          <p:cNvSpPr>
            <a:spLocks noChangeShapeType="1"/>
          </p:cNvSpPr>
          <p:nvPr/>
        </p:nvSpPr>
        <p:spPr bwMode="auto">
          <a:xfrm flipH="1">
            <a:off x="6772275" y="465455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85" name="Text Box 37"/>
          <p:cNvSpPr txBox="1">
            <a:spLocks noChangeArrowheads="1"/>
          </p:cNvSpPr>
          <p:nvPr/>
        </p:nvSpPr>
        <p:spPr bwMode="auto">
          <a:xfrm flipH="1">
            <a:off x="6843713" y="4929188"/>
            <a:ext cx="447675" cy="37623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16</a:t>
            </a:r>
          </a:p>
        </p:txBody>
      </p:sp>
      <p:sp>
        <p:nvSpPr>
          <p:cNvPr id="23586" name="Line 9"/>
          <p:cNvSpPr>
            <a:spLocks noChangeShapeType="1"/>
          </p:cNvSpPr>
          <p:nvPr/>
        </p:nvSpPr>
        <p:spPr bwMode="auto">
          <a:xfrm flipH="1">
            <a:off x="7077075" y="47625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87" name="Line 10"/>
          <p:cNvSpPr>
            <a:spLocks noChangeShapeType="1"/>
          </p:cNvSpPr>
          <p:nvPr/>
        </p:nvSpPr>
        <p:spPr bwMode="auto">
          <a:xfrm flipH="1">
            <a:off x="1514475" y="476726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88" name="Line 22"/>
          <p:cNvSpPr>
            <a:spLocks noChangeShapeType="1"/>
          </p:cNvSpPr>
          <p:nvPr/>
        </p:nvSpPr>
        <p:spPr bwMode="auto">
          <a:xfrm flipH="1">
            <a:off x="4257675" y="476726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89" name="Line 12"/>
          <p:cNvSpPr>
            <a:spLocks noChangeShapeType="1"/>
          </p:cNvSpPr>
          <p:nvPr/>
        </p:nvSpPr>
        <p:spPr bwMode="auto">
          <a:xfrm flipH="1">
            <a:off x="2124075" y="4143375"/>
            <a:ext cx="0" cy="86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600" smtClean="0">
                <a:solidFill>
                  <a:schemeClr val="tx1"/>
                </a:solidFill>
              </a:rPr>
              <a:t>ANIMACE: PŘÍKLAD </a:t>
            </a:r>
            <a:r>
              <a:rPr lang="cs-CZ" sz="2600" i="1">
                <a:solidFill>
                  <a:schemeClr val="tx1"/>
                </a:solidFill>
              </a:rPr>
              <a:t>PREEMPTIVNÍHO</a:t>
            </a:r>
            <a:r>
              <a:rPr lang="cs-CZ" sz="2600">
                <a:solidFill>
                  <a:schemeClr val="tx1"/>
                </a:solidFill>
              </a:rPr>
              <a:t> ALGORITMU SJF</a:t>
            </a:r>
            <a:endParaRPr lang="cs-CZ" sz="260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PB 153 OPERAČNÍ SYSTÉMY A JEJICH ROZHRANÍ</a:t>
            </a:r>
            <a:endParaRPr lang="cs-CZ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6158" name="ShockwaveFlash1" r:id="rId2" imgW="6095880" imgH="4857840"/>
        </mc:Choice>
        <mc:Fallback>
          <p:control name="ShockwaveFlash1" r:id="rId2" imgW="6095880" imgH="4857840">
            <p:pic>
              <p:nvPicPr>
                <p:cNvPr id="2" name="ShockwaveFlash1"/>
                <p:cNvPicPr preferRelativeResize="0">
                  <a:picLocks noChangeAspect="1" noChangeArrowheads="1" noChangeShapeType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1524000" y="1316038"/>
                  <a:ext cx="6096000" cy="48577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93245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Délku příští dávky CPU procesu neznáme, můžeme ji pouze odhadovat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To můžeme udělat na základě historie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Musíme znát délky předchozích dávek CPU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Použijeme exponenciální průměrování:</a:t>
            </a:r>
          </a:p>
          <a:p>
            <a:pPr marL="719138" lvl="1" eaLnBrk="1" hangingPunct="1">
              <a:lnSpc>
                <a:spcPct val="90000"/>
              </a:lnSpc>
            </a:pPr>
            <a:endParaRPr lang="cs-CZ" smtClean="0"/>
          </a:p>
          <a:p>
            <a:pPr marL="719138" lvl="1" eaLnBrk="1" hangingPunct="1">
              <a:lnSpc>
                <a:spcPct val="90000"/>
              </a:lnSpc>
            </a:pPr>
            <a:endParaRPr lang="cs-CZ" smtClean="0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>URČENÍ DÉLKY PŘÍŠTÍ DÁVKY CPU PROCESU</a:t>
            </a:r>
            <a:endParaRPr lang="cs-CZ" sz="3200" dirty="0"/>
          </a:p>
        </p:txBody>
      </p:sp>
      <p:sp>
        <p:nvSpPr>
          <p:cNvPr id="205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2143125" y="3857625"/>
          <a:ext cx="4767263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Rovnice" r:id="rId3" imgW="3288960" imgH="914400" progId="Equation.3">
                  <p:embed/>
                </p:oleObj>
              </mc:Choice>
              <mc:Fallback>
                <p:oleObj name="Rovnice" r:id="rId3" imgW="3288960" imgH="914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25" y="3857625"/>
                        <a:ext cx="4767263" cy="1325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5"/>
          <p:cNvGraphicFramePr>
            <a:graphicFrameLocks noChangeAspect="1"/>
          </p:cNvGraphicFramePr>
          <p:nvPr/>
        </p:nvGraphicFramePr>
        <p:xfrm>
          <a:off x="3638550" y="5340350"/>
          <a:ext cx="3529013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Rovnice" r:id="rId5" imgW="1320480" imgH="228600" progId="Equation.3">
                  <p:embed/>
                </p:oleObj>
              </mc:Choice>
              <mc:Fallback>
                <p:oleObj name="Rovnice" r:id="rId5" imgW="132048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50" y="5340350"/>
                        <a:ext cx="3529013" cy="606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el-GR" sz="2600" smtClean="0">
                <a:cs typeface="Times New Roman" pitchFamily="18" charset="0"/>
              </a:rPr>
              <a:t>α</a:t>
            </a:r>
            <a:r>
              <a:rPr lang="cs-CZ" sz="2600" smtClean="0">
                <a:cs typeface="Times New Roman" pitchFamily="18" charset="0"/>
              </a:rPr>
              <a:t> = 0 (historii nebereme v úvahu)</a:t>
            </a:r>
          </a:p>
          <a:p>
            <a:pPr marL="719138" lvl="1" eaLnBrk="1" hangingPunct="1"/>
            <a:r>
              <a:rPr lang="el-GR" smtClean="0">
                <a:cs typeface="Times New Roman" pitchFamily="18" charset="0"/>
              </a:rPr>
              <a:t>τ</a:t>
            </a:r>
            <a:r>
              <a:rPr lang="cs-CZ" baseline="-25000" smtClean="0">
                <a:cs typeface="Times New Roman" pitchFamily="18" charset="0"/>
              </a:rPr>
              <a:t>n+1</a:t>
            </a:r>
            <a:r>
              <a:rPr lang="cs-CZ" smtClean="0">
                <a:cs typeface="Times New Roman" pitchFamily="18" charset="0"/>
              </a:rPr>
              <a:t> = </a:t>
            </a:r>
            <a:r>
              <a:rPr lang="el-GR" smtClean="0">
                <a:cs typeface="Times New Roman" pitchFamily="18" charset="0"/>
              </a:rPr>
              <a:t>τ</a:t>
            </a:r>
            <a:r>
              <a:rPr lang="cs-CZ" baseline="-25000" smtClean="0">
                <a:cs typeface="Times New Roman" pitchFamily="18" charset="0"/>
              </a:rPr>
              <a:t>n</a:t>
            </a:r>
            <a:endParaRPr lang="cs-CZ" smtClean="0">
              <a:cs typeface="Times New Roman" pitchFamily="18" charset="0"/>
            </a:endParaRPr>
          </a:p>
          <a:p>
            <a:pPr marL="395288" eaLnBrk="1" hangingPunct="1"/>
            <a:r>
              <a:rPr lang="el-GR" sz="2600" smtClean="0">
                <a:cs typeface="Times New Roman" pitchFamily="18" charset="0"/>
              </a:rPr>
              <a:t>α</a:t>
            </a:r>
            <a:r>
              <a:rPr lang="cs-CZ" sz="2600" smtClean="0">
                <a:cs typeface="Times New Roman" pitchFamily="18" charset="0"/>
              </a:rPr>
              <a:t> = 1 (budoucí odhad = skutečná minulá hodnota)</a:t>
            </a:r>
          </a:p>
          <a:p>
            <a:pPr marL="719138" lvl="1" eaLnBrk="1" hangingPunct="1"/>
            <a:r>
              <a:rPr lang="el-GR" smtClean="0">
                <a:cs typeface="Times New Roman" pitchFamily="18" charset="0"/>
              </a:rPr>
              <a:t>τ</a:t>
            </a:r>
            <a:r>
              <a:rPr lang="cs-CZ" baseline="-25000" smtClean="0">
                <a:cs typeface="Times New Roman" pitchFamily="18" charset="0"/>
              </a:rPr>
              <a:t>n+1</a:t>
            </a:r>
            <a:r>
              <a:rPr lang="cs-CZ" smtClean="0">
                <a:cs typeface="Times New Roman" pitchFamily="18" charset="0"/>
              </a:rPr>
              <a:t> = t</a:t>
            </a:r>
            <a:r>
              <a:rPr lang="cs-CZ" baseline="-25000" smtClean="0">
                <a:cs typeface="Times New Roman" pitchFamily="18" charset="0"/>
              </a:rPr>
              <a:t>n</a:t>
            </a:r>
          </a:p>
          <a:p>
            <a:pPr marL="395288" eaLnBrk="1" hangingPunct="1"/>
            <a:r>
              <a:rPr lang="cs-CZ" sz="2600" smtClean="0">
                <a:cs typeface="Times New Roman" pitchFamily="18" charset="0"/>
              </a:rPr>
              <a:t>Když formuli rozvineme, dostaneme</a:t>
            </a:r>
            <a:br>
              <a:rPr lang="cs-CZ" sz="2600" smtClean="0">
                <a:cs typeface="Times New Roman" pitchFamily="18" charset="0"/>
              </a:rPr>
            </a:br>
            <a:r>
              <a:rPr lang="cs-CZ" sz="2600" smtClean="0">
                <a:cs typeface="Times New Roman" pitchFamily="18" charset="0"/>
              </a:rPr>
              <a:t> </a:t>
            </a:r>
            <a:r>
              <a:rPr lang="el-GR" sz="2600" smtClean="0">
                <a:cs typeface="Times New Roman" pitchFamily="18" charset="0"/>
              </a:rPr>
              <a:t>τ</a:t>
            </a:r>
            <a:r>
              <a:rPr lang="cs-CZ" sz="2600" baseline="-25000" smtClean="0">
                <a:cs typeface="Times New Roman" pitchFamily="18" charset="0"/>
              </a:rPr>
              <a:t>n+1</a:t>
            </a:r>
            <a:r>
              <a:rPr lang="cs-CZ" sz="2600" smtClean="0">
                <a:cs typeface="Times New Roman" pitchFamily="18" charset="0"/>
              </a:rPr>
              <a:t>=</a:t>
            </a:r>
            <a:r>
              <a:rPr lang="el-GR" sz="2600" smtClean="0">
                <a:cs typeface="Times New Roman" pitchFamily="18" charset="0"/>
              </a:rPr>
              <a:t>α</a:t>
            </a:r>
            <a:r>
              <a:rPr lang="cs-CZ" sz="2600" smtClean="0">
                <a:cs typeface="Times New Roman" pitchFamily="18" charset="0"/>
              </a:rPr>
              <a:t> t</a:t>
            </a:r>
            <a:r>
              <a:rPr lang="cs-CZ" sz="2600" baseline="-25000" smtClean="0">
                <a:cs typeface="Times New Roman" pitchFamily="18" charset="0"/>
              </a:rPr>
              <a:t>n </a:t>
            </a:r>
            <a:r>
              <a:rPr lang="cs-CZ" sz="2600" smtClean="0">
                <a:cs typeface="Times New Roman" pitchFamily="18" charset="0"/>
              </a:rPr>
              <a:t>+ (1- </a:t>
            </a:r>
            <a:r>
              <a:rPr lang="el-GR" sz="2600" smtClean="0">
                <a:cs typeface="Times New Roman" pitchFamily="18" charset="0"/>
              </a:rPr>
              <a:t>α</a:t>
            </a:r>
            <a:r>
              <a:rPr lang="cs-CZ" sz="2600" smtClean="0">
                <a:cs typeface="Times New Roman" pitchFamily="18" charset="0"/>
              </a:rPr>
              <a:t>)</a:t>
            </a:r>
            <a:r>
              <a:rPr lang="el-GR" sz="2600" smtClean="0">
                <a:cs typeface="Times New Roman" pitchFamily="18" charset="0"/>
              </a:rPr>
              <a:t>α</a:t>
            </a:r>
            <a:r>
              <a:rPr lang="cs-CZ" sz="2600" smtClean="0">
                <a:cs typeface="Times New Roman" pitchFamily="18" charset="0"/>
              </a:rPr>
              <a:t>t</a:t>
            </a:r>
            <a:r>
              <a:rPr lang="cs-CZ" sz="2600" baseline="-25000" smtClean="0">
                <a:cs typeface="Times New Roman" pitchFamily="18" charset="0"/>
              </a:rPr>
              <a:t>n-1</a:t>
            </a:r>
            <a:r>
              <a:rPr lang="cs-CZ" sz="2600" smtClean="0">
                <a:cs typeface="Times New Roman" pitchFamily="18" charset="0"/>
              </a:rPr>
              <a:t>+ … + (1- </a:t>
            </a:r>
            <a:r>
              <a:rPr lang="el-GR" sz="2600" smtClean="0">
                <a:cs typeface="Times New Roman" pitchFamily="18" charset="0"/>
              </a:rPr>
              <a:t>α</a:t>
            </a:r>
            <a:r>
              <a:rPr lang="cs-CZ" sz="2600" smtClean="0">
                <a:cs typeface="Times New Roman" pitchFamily="18" charset="0"/>
              </a:rPr>
              <a:t>)</a:t>
            </a:r>
            <a:r>
              <a:rPr lang="cs-CZ" sz="2600" baseline="30000" smtClean="0">
                <a:cs typeface="Times New Roman" pitchFamily="18" charset="0"/>
              </a:rPr>
              <a:t>i</a:t>
            </a:r>
            <a:r>
              <a:rPr lang="cs-CZ" sz="2600" smtClean="0">
                <a:cs typeface="Times New Roman" pitchFamily="18" charset="0"/>
              </a:rPr>
              <a:t> </a:t>
            </a:r>
            <a:r>
              <a:rPr lang="el-GR" sz="2600" smtClean="0">
                <a:cs typeface="Times New Roman" pitchFamily="18" charset="0"/>
              </a:rPr>
              <a:t>α</a:t>
            </a:r>
            <a:r>
              <a:rPr lang="cs-CZ" sz="2600" smtClean="0">
                <a:cs typeface="Times New Roman" pitchFamily="18" charset="0"/>
              </a:rPr>
              <a:t>t</a:t>
            </a:r>
            <a:r>
              <a:rPr lang="cs-CZ" sz="2600" baseline="-25000" smtClean="0">
                <a:cs typeface="Times New Roman" pitchFamily="18" charset="0"/>
              </a:rPr>
              <a:t>n-i </a:t>
            </a:r>
            <a:r>
              <a:rPr lang="cs-CZ" sz="2600" smtClean="0">
                <a:cs typeface="Times New Roman" pitchFamily="18" charset="0"/>
              </a:rPr>
              <a:t>+ … + (1- </a:t>
            </a:r>
            <a:r>
              <a:rPr lang="el-GR" sz="2600" smtClean="0">
                <a:cs typeface="Times New Roman" pitchFamily="18" charset="0"/>
              </a:rPr>
              <a:t>α</a:t>
            </a:r>
            <a:r>
              <a:rPr lang="cs-CZ" sz="2600" smtClean="0">
                <a:cs typeface="Times New Roman" pitchFamily="18" charset="0"/>
              </a:rPr>
              <a:t>)</a:t>
            </a:r>
            <a:r>
              <a:rPr lang="cs-CZ" sz="2600" baseline="30000" smtClean="0">
                <a:cs typeface="Times New Roman" pitchFamily="18" charset="0"/>
              </a:rPr>
              <a:t>n</a:t>
            </a:r>
            <a:r>
              <a:rPr lang="cs-CZ" sz="2600" smtClean="0">
                <a:cs typeface="Times New Roman" pitchFamily="18" charset="0"/>
              </a:rPr>
              <a:t>t</a:t>
            </a:r>
            <a:r>
              <a:rPr lang="cs-CZ" sz="2600" baseline="-25000" smtClean="0">
                <a:cs typeface="Times New Roman" pitchFamily="18" charset="0"/>
              </a:rPr>
              <a:t>0</a:t>
            </a:r>
          </a:p>
          <a:p>
            <a:pPr marL="395288" eaLnBrk="1" hangingPunct="1"/>
            <a:r>
              <a:rPr lang="el-GR" sz="2600" smtClean="0">
                <a:cs typeface="Times New Roman" pitchFamily="18" charset="0"/>
              </a:rPr>
              <a:t>α</a:t>
            </a:r>
            <a:r>
              <a:rPr lang="cs-CZ" sz="2600" smtClean="0">
                <a:cs typeface="Times New Roman" pitchFamily="18" charset="0"/>
              </a:rPr>
              <a:t> a (1- </a:t>
            </a:r>
            <a:r>
              <a:rPr lang="el-GR" sz="2600" smtClean="0">
                <a:cs typeface="Times New Roman" pitchFamily="18" charset="0"/>
              </a:rPr>
              <a:t>α</a:t>
            </a:r>
            <a:r>
              <a:rPr lang="cs-CZ" sz="2600" smtClean="0">
                <a:cs typeface="Times New Roman" pitchFamily="18" charset="0"/>
              </a:rPr>
              <a:t>) jsou </a:t>
            </a:r>
            <a:r>
              <a:rPr lang="en-US" sz="2600" smtClean="0">
                <a:cs typeface="Times New Roman" pitchFamily="18" charset="0"/>
              </a:rPr>
              <a:t>&lt;</a:t>
            </a:r>
            <a:r>
              <a:rPr lang="cs-CZ" sz="2600" smtClean="0">
                <a:cs typeface="Times New Roman" pitchFamily="18" charset="0"/>
              </a:rPr>
              <a:t>= 1,</a:t>
            </a:r>
          </a:p>
          <a:p>
            <a:pPr marL="395288" eaLnBrk="1" hangingPunct="1"/>
            <a:r>
              <a:rPr lang="cs-CZ" sz="2600" smtClean="0">
                <a:cs typeface="Times New Roman" pitchFamily="18" charset="0"/>
              </a:rPr>
              <a:t>Každý další člen výrazu má na výslednou hodnotu menší vliv než jeho předchůdce</a:t>
            </a:r>
            <a:endParaRPr lang="el-GR" sz="2600" smtClean="0">
              <a:cs typeface="Times New Roman" pitchFamily="18" charset="0"/>
            </a:endParaRPr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2458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Multiprogramování zvyšuje využití CPU</a:t>
            </a:r>
          </a:p>
          <a:p>
            <a:pPr marL="395288" eaLnBrk="1" hangingPunct="1"/>
            <a:r>
              <a:rPr lang="cs-CZ" smtClean="0"/>
              <a:t>Pokud jeden proces čeká na dokončení I/O operace může jiný proces CPU využít</a:t>
            </a:r>
          </a:p>
          <a:p>
            <a:pPr marL="395288" eaLnBrk="1" hangingPunct="1"/>
            <a:r>
              <a:rPr lang="cs-CZ" smtClean="0"/>
              <a:t>Nejlepšího výsledku dosáhneme při vhodné kombinaci procesů orientovaných na I/O a na využití CPU</a:t>
            </a:r>
          </a:p>
        </p:txBody>
      </p:sp>
      <p:sp>
        <p:nvSpPr>
          <p:cNvPr id="117780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MULTIPROGRAMOV</a:t>
            </a:r>
            <a:r>
              <a:rPr lang="cs-CZ" dirty="0" smtClean="0"/>
              <a:t>ÁNÍ</a:t>
            </a:r>
            <a:endParaRPr lang="cs-CZ" dirty="0"/>
          </a:p>
        </p:txBody>
      </p:sp>
      <p:sp>
        <p:nvSpPr>
          <p:cNvPr id="1229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1800" smtClean="0"/>
              <a:t>S každým procesem je spojeno prioritní číslo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prioritní číslo – preference procesu pro výběr příště běžícího procesu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CPU se přiděluje procesu s největší prioritou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nejvyšší prioritě obvykle odpovídá nejnižší prioritní číslo </a:t>
            </a:r>
            <a:r>
              <a:rPr lang="cs-CZ" sz="1800" smtClean="0">
                <a:sym typeface="Wingdings" pitchFamily="2" charset="2"/>
              </a:rPr>
              <a:t></a:t>
            </a:r>
            <a:endParaRPr lang="cs-CZ" sz="1800" smtClean="0"/>
          </a:p>
          <a:p>
            <a:pPr marL="395288" eaLnBrk="1" hangingPunct="1">
              <a:lnSpc>
                <a:spcPct val="80000"/>
              </a:lnSpc>
            </a:pPr>
            <a:r>
              <a:rPr lang="cs-CZ" sz="1800" smtClean="0"/>
              <a:t>Opět dvě varianty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nepreemptivní, bez předbíhání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600" smtClean="0"/>
              <a:t>jakmile proces získá přístup k CPU nemůže být předběhnut jiným procesem dokud dávku neukončí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preemptivní, s předbíháním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600" smtClean="0"/>
              <a:t>jakmile se ve frontě připravených procesů objeví proces s vyšší prioritou než je priorita běžícího procesu, je běžící proces předběhnut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1800" smtClean="0"/>
              <a:t>SJF je prioritní plánování, prioritou je předpokládaná délka příští CPU dávky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1800" smtClean="0"/>
              <a:t>stárnutí 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700" smtClean="0"/>
              <a:t>procesy s nižší prioritou se nemusí nikdy provést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700" smtClean="0"/>
              <a:t>řešení: </a:t>
            </a:r>
            <a:r>
              <a:rPr lang="cs-CZ" sz="1700" smtClean="0">
                <a:cs typeface="Arial" charset="0"/>
              </a:rPr>
              <a:t>zrání – priorita se s postupem času zvyšuje</a:t>
            </a:r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PRIORITNÍ PLÁNOVÁNÍ</a:t>
            </a:r>
            <a:endParaRPr lang="cs-CZ" dirty="0"/>
          </a:p>
        </p:txBody>
      </p:sp>
      <p:sp>
        <p:nvSpPr>
          <p:cNvPr id="2560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100" dirty="0"/>
              <a:t>Každý proces dostává CPU na malou jednotku času – časové kvantum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Desítky až stovky </a:t>
            </a:r>
            <a:r>
              <a:rPr lang="cs-CZ" sz="2000" dirty="0" err="1"/>
              <a:t>ms</a:t>
            </a:r>
            <a:endParaRPr lang="cs-CZ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100" dirty="0"/>
              <a:t>Po uplynutí této doby je běžící proces předběhnut nejstarším procesem ve frontě připravených procesů a zařazuje se na konec této fronty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100" dirty="0"/>
              <a:t>Je-li ve frontě připravených procesů n procesů a časové kvantum je </a:t>
            </a:r>
            <a:r>
              <a:rPr lang="cs-CZ" sz="2100" i="1" dirty="0"/>
              <a:t>q</a:t>
            </a:r>
            <a:r>
              <a:rPr lang="cs-CZ" sz="2100" dirty="0"/>
              <a:t>, pak každý proces získává </a:t>
            </a:r>
            <a:r>
              <a:rPr lang="cs-CZ" sz="2100" i="1" dirty="0"/>
              <a:t>1/n</a:t>
            </a:r>
            <a:r>
              <a:rPr lang="cs-CZ" sz="2100" dirty="0"/>
              <a:t> doby CPU, najednou nejvýše </a:t>
            </a:r>
            <a:r>
              <a:rPr lang="cs-CZ" sz="2100" i="1" dirty="0"/>
              <a:t>q</a:t>
            </a:r>
            <a:r>
              <a:rPr lang="cs-CZ" sz="2100" dirty="0"/>
              <a:t> časových jednotek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100" dirty="0"/>
              <a:t>Žádný proces nečeká na přidělení CPU déle než </a:t>
            </a:r>
            <a:r>
              <a:rPr lang="cs-CZ" sz="2100" i="1" dirty="0"/>
              <a:t>(n-1)q</a:t>
            </a:r>
            <a:r>
              <a:rPr lang="cs-CZ" sz="2100" dirty="0"/>
              <a:t> časových jednotek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100" dirty="0"/>
              <a:t>Výkonnostní hodnocení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q velké </a:t>
            </a:r>
            <a:r>
              <a:rPr lang="cs-CZ" sz="2000" dirty="0">
                <a:cs typeface="Arial" charset="0"/>
              </a:rPr>
              <a:t>→ ekvivalent </a:t>
            </a:r>
            <a:r>
              <a:rPr lang="cs-CZ" sz="2000" dirty="0"/>
              <a:t>FIFO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q malé  </a:t>
            </a:r>
            <a:r>
              <a:rPr lang="cs-CZ" sz="2000" dirty="0">
                <a:cs typeface="Arial" charset="0"/>
              </a:rPr>
              <a:t>→ velká režie</a:t>
            </a:r>
            <a:r>
              <a:rPr lang="en-US" sz="2000" dirty="0">
                <a:cs typeface="Arial" charset="0"/>
              </a:rPr>
              <a:t>; </a:t>
            </a:r>
            <a:r>
              <a:rPr lang="cs-CZ" sz="2000" dirty="0">
                <a:cs typeface="Arial" charset="0"/>
              </a:rPr>
              <a:t>v praxi musí být </a:t>
            </a:r>
            <a:r>
              <a:rPr lang="cs-CZ" sz="2000" dirty="0"/>
              <a:t>q musí být dostatečně velké s ohledem na režii přepínání kontextu</a:t>
            </a:r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ROUND ROBIN (RR)</a:t>
            </a:r>
            <a:endParaRPr lang="cs-CZ" dirty="0"/>
          </a:p>
        </p:txBody>
      </p:sp>
      <p:sp>
        <p:nvSpPr>
          <p:cNvPr id="2662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Proces	Délka dávky CPU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P1		53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P2		17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P3		68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dirty="0"/>
              <a:t>P4		24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 err="1"/>
              <a:t>Ganttovo</a:t>
            </a:r>
            <a:r>
              <a:rPr lang="cs-CZ" sz="2600" dirty="0"/>
              <a:t> </a:t>
            </a:r>
            <a:r>
              <a:rPr lang="cs-CZ" sz="2600" dirty="0" err="1"/>
              <a:t>schématické</a:t>
            </a:r>
            <a:r>
              <a:rPr lang="cs-CZ" sz="2600" dirty="0"/>
              <a:t> vyjádření plánu: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600" dirty="0"/>
          </a:p>
          <a:p>
            <a:pPr eaLnBrk="1" hangingPunct="1">
              <a:lnSpc>
                <a:spcPct val="80000"/>
              </a:lnSpc>
              <a:defRPr/>
            </a:pPr>
            <a:endParaRPr lang="cs-CZ" sz="45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600" dirty="0"/>
              <a:t>Typicky se dosahuje delší </a:t>
            </a:r>
            <a:r>
              <a:rPr lang="cs-CZ" sz="2600" i="1" dirty="0"/>
              <a:t>průměrné</a:t>
            </a:r>
            <a:r>
              <a:rPr lang="cs-CZ" sz="2600" dirty="0"/>
              <a:t> doby obrátky než při plánování SJF, avšak doba odpovědi je výrazně nižší</a:t>
            </a:r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>PŘÍKLAD RR S ČASOVÝM KVANTEM = 20</a:t>
            </a:r>
            <a:endParaRPr lang="cs-CZ" sz="3200" dirty="0"/>
          </a:p>
        </p:txBody>
      </p:sp>
      <p:sp>
        <p:nvSpPr>
          <p:cNvPr id="2765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27653" name="Rectangle 6"/>
          <p:cNvSpPr>
            <a:spLocks noChangeArrowheads="1"/>
          </p:cNvSpPr>
          <p:nvPr/>
        </p:nvSpPr>
        <p:spPr bwMode="auto">
          <a:xfrm>
            <a:off x="1357313" y="3786188"/>
            <a:ext cx="563562" cy="609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1</a:t>
            </a:r>
            <a:endParaRPr lang="en-US">
              <a:latin typeface="Helvetica" pitchFamily="34" charset="0"/>
            </a:endParaRPr>
          </a:p>
        </p:txBody>
      </p:sp>
      <p:sp>
        <p:nvSpPr>
          <p:cNvPr id="27654" name="Rectangle 7"/>
          <p:cNvSpPr>
            <a:spLocks noChangeArrowheads="1"/>
          </p:cNvSpPr>
          <p:nvPr/>
        </p:nvSpPr>
        <p:spPr bwMode="auto">
          <a:xfrm>
            <a:off x="1920875" y="3786188"/>
            <a:ext cx="563563" cy="609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2</a:t>
            </a:r>
          </a:p>
        </p:txBody>
      </p:sp>
      <p:sp>
        <p:nvSpPr>
          <p:cNvPr id="27655" name="Rectangle 8"/>
          <p:cNvSpPr>
            <a:spLocks noChangeArrowheads="1"/>
          </p:cNvSpPr>
          <p:nvPr/>
        </p:nvSpPr>
        <p:spPr bwMode="auto">
          <a:xfrm>
            <a:off x="2484438" y="3786188"/>
            <a:ext cx="565150" cy="609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3</a:t>
            </a:r>
          </a:p>
        </p:txBody>
      </p:sp>
      <p:sp>
        <p:nvSpPr>
          <p:cNvPr id="27656" name="Rectangle 9"/>
          <p:cNvSpPr>
            <a:spLocks noChangeArrowheads="1"/>
          </p:cNvSpPr>
          <p:nvPr/>
        </p:nvSpPr>
        <p:spPr bwMode="auto">
          <a:xfrm>
            <a:off x="3049588" y="3786188"/>
            <a:ext cx="563562" cy="609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4</a:t>
            </a:r>
          </a:p>
        </p:txBody>
      </p:sp>
      <p:sp>
        <p:nvSpPr>
          <p:cNvPr id="27657" name="Rectangle 10"/>
          <p:cNvSpPr>
            <a:spLocks noChangeArrowheads="1"/>
          </p:cNvSpPr>
          <p:nvPr/>
        </p:nvSpPr>
        <p:spPr bwMode="auto">
          <a:xfrm>
            <a:off x="3613150" y="3786188"/>
            <a:ext cx="563563" cy="609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1</a:t>
            </a:r>
          </a:p>
        </p:txBody>
      </p:sp>
      <p:sp>
        <p:nvSpPr>
          <p:cNvPr id="27658" name="Rectangle 11"/>
          <p:cNvSpPr>
            <a:spLocks noChangeArrowheads="1"/>
          </p:cNvSpPr>
          <p:nvPr/>
        </p:nvSpPr>
        <p:spPr bwMode="auto">
          <a:xfrm>
            <a:off x="4176713" y="3786188"/>
            <a:ext cx="563562" cy="609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3</a:t>
            </a:r>
          </a:p>
        </p:txBody>
      </p:sp>
      <p:sp>
        <p:nvSpPr>
          <p:cNvPr id="27659" name="Rectangle 12"/>
          <p:cNvSpPr>
            <a:spLocks noChangeArrowheads="1"/>
          </p:cNvSpPr>
          <p:nvPr/>
        </p:nvSpPr>
        <p:spPr bwMode="auto">
          <a:xfrm>
            <a:off x="4740275" y="3786188"/>
            <a:ext cx="563563" cy="609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4</a:t>
            </a:r>
          </a:p>
        </p:txBody>
      </p:sp>
      <p:sp>
        <p:nvSpPr>
          <p:cNvPr id="27660" name="Rectangle 13"/>
          <p:cNvSpPr>
            <a:spLocks noChangeArrowheads="1"/>
          </p:cNvSpPr>
          <p:nvPr/>
        </p:nvSpPr>
        <p:spPr bwMode="auto">
          <a:xfrm>
            <a:off x="5303838" y="3786188"/>
            <a:ext cx="565150" cy="609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1</a:t>
            </a:r>
          </a:p>
        </p:txBody>
      </p:sp>
      <p:sp>
        <p:nvSpPr>
          <p:cNvPr id="27661" name="Rectangle 14"/>
          <p:cNvSpPr>
            <a:spLocks noChangeArrowheads="1"/>
          </p:cNvSpPr>
          <p:nvPr/>
        </p:nvSpPr>
        <p:spPr bwMode="auto">
          <a:xfrm>
            <a:off x="5868988" y="3786188"/>
            <a:ext cx="563562" cy="609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3</a:t>
            </a:r>
          </a:p>
        </p:txBody>
      </p:sp>
      <p:sp>
        <p:nvSpPr>
          <p:cNvPr id="27662" name="Rectangle 15"/>
          <p:cNvSpPr>
            <a:spLocks noChangeArrowheads="1"/>
          </p:cNvSpPr>
          <p:nvPr/>
        </p:nvSpPr>
        <p:spPr bwMode="auto">
          <a:xfrm>
            <a:off x="6432550" y="3786188"/>
            <a:ext cx="563563" cy="609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3</a:t>
            </a:r>
          </a:p>
        </p:txBody>
      </p:sp>
      <p:sp>
        <p:nvSpPr>
          <p:cNvPr id="27663" name="Text Box 16"/>
          <p:cNvSpPr txBox="1">
            <a:spLocks noChangeArrowheads="1"/>
          </p:cNvSpPr>
          <p:nvPr/>
        </p:nvSpPr>
        <p:spPr bwMode="auto">
          <a:xfrm>
            <a:off x="1074738" y="4403725"/>
            <a:ext cx="5651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0</a:t>
            </a:r>
          </a:p>
        </p:txBody>
      </p:sp>
      <p:sp>
        <p:nvSpPr>
          <p:cNvPr id="27664" name="Text Box 17"/>
          <p:cNvSpPr txBox="1">
            <a:spLocks noChangeArrowheads="1"/>
          </p:cNvSpPr>
          <p:nvPr/>
        </p:nvSpPr>
        <p:spPr bwMode="auto">
          <a:xfrm>
            <a:off x="1633538" y="4403725"/>
            <a:ext cx="5651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20</a:t>
            </a:r>
          </a:p>
        </p:txBody>
      </p:sp>
      <p:sp>
        <p:nvSpPr>
          <p:cNvPr id="27665" name="Text Box 18"/>
          <p:cNvSpPr txBox="1">
            <a:spLocks noChangeArrowheads="1"/>
          </p:cNvSpPr>
          <p:nvPr/>
        </p:nvSpPr>
        <p:spPr bwMode="auto">
          <a:xfrm>
            <a:off x="2200275" y="4403725"/>
            <a:ext cx="5651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37</a:t>
            </a:r>
          </a:p>
        </p:txBody>
      </p:sp>
      <p:sp>
        <p:nvSpPr>
          <p:cNvPr id="27666" name="Text Box 19"/>
          <p:cNvSpPr txBox="1">
            <a:spLocks noChangeArrowheads="1"/>
          </p:cNvSpPr>
          <p:nvPr/>
        </p:nvSpPr>
        <p:spPr bwMode="auto">
          <a:xfrm>
            <a:off x="2787650" y="4403725"/>
            <a:ext cx="5651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57</a:t>
            </a:r>
          </a:p>
        </p:txBody>
      </p:sp>
      <p:sp>
        <p:nvSpPr>
          <p:cNvPr id="27667" name="Text Box 20"/>
          <p:cNvSpPr txBox="1">
            <a:spLocks noChangeArrowheads="1"/>
          </p:cNvSpPr>
          <p:nvPr/>
        </p:nvSpPr>
        <p:spPr bwMode="auto">
          <a:xfrm>
            <a:off x="3335338" y="4403725"/>
            <a:ext cx="5651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77</a:t>
            </a:r>
          </a:p>
        </p:txBody>
      </p:sp>
      <p:sp>
        <p:nvSpPr>
          <p:cNvPr id="27668" name="Text Box 21"/>
          <p:cNvSpPr txBox="1">
            <a:spLocks noChangeArrowheads="1"/>
          </p:cNvSpPr>
          <p:nvPr/>
        </p:nvSpPr>
        <p:spPr bwMode="auto">
          <a:xfrm>
            <a:off x="3884613" y="4403725"/>
            <a:ext cx="5651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97</a:t>
            </a:r>
          </a:p>
        </p:txBody>
      </p:sp>
      <p:sp>
        <p:nvSpPr>
          <p:cNvPr id="27669" name="Text Box 22"/>
          <p:cNvSpPr txBox="1">
            <a:spLocks noChangeArrowheads="1"/>
          </p:cNvSpPr>
          <p:nvPr/>
        </p:nvSpPr>
        <p:spPr bwMode="auto">
          <a:xfrm>
            <a:off x="4433888" y="4403725"/>
            <a:ext cx="5651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117</a:t>
            </a:r>
          </a:p>
        </p:txBody>
      </p:sp>
      <p:sp>
        <p:nvSpPr>
          <p:cNvPr id="27670" name="Text Box 23"/>
          <p:cNvSpPr txBox="1">
            <a:spLocks noChangeArrowheads="1"/>
          </p:cNvSpPr>
          <p:nvPr/>
        </p:nvSpPr>
        <p:spPr bwMode="auto">
          <a:xfrm>
            <a:off x="4981575" y="4403725"/>
            <a:ext cx="5651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121</a:t>
            </a:r>
          </a:p>
        </p:txBody>
      </p:sp>
      <p:sp>
        <p:nvSpPr>
          <p:cNvPr id="27671" name="Text Box 24"/>
          <p:cNvSpPr txBox="1">
            <a:spLocks noChangeArrowheads="1"/>
          </p:cNvSpPr>
          <p:nvPr/>
        </p:nvSpPr>
        <p:spPr bwMode="auto">
          <a:xfrm>
            <a:off x="5530850" y="4403725"/>
            <a:ext cx="5651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134</a:t>
            </a:r>
          </a:p>
        </p:txBody>
      </p:sp>
      <p:sp>
        <p:nvSpPr>
          <p:cNvPr id="27672" name="Text Box 25"/>
          <p:cNvSpPr txBox="1">
            <a:spLocks noChangeArrowheads="1"/>
          </p:cNvSpPr>
          <p:nvPr/>
        </p:nvSpPr>
        <p:spPr bwMode="auto">
          <a:xfrm>
            <a:off x="6126163" y="4403725"/>
            <a:ext cx="5651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154</a:t>
            </a:r>
          </a:p>
        </p:txBody>
      </p:sp>
      <p:sp>
        <p:nvSpPr>
          <p:cNvPr id="27673" name="Text Box 26"/>
          <p:cNvSpPr txBox="1">
            <a:spLocks noChangeArrowheads="1"/>
          </p:cNvSpPr>
          <p:nvPr/>
        </p:nvSpPr>
        <p:spPr bwMode="auto">
          <a:xfrm>
            <a:off x="6694488" y="4403725"/>
            <a:ext cx="565150" cy="3667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162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ANIMACE ROUND ROBIN</a:t>
            </a:r>
            <a:endParaRPr lang="cs-CZ" dirty="0"/>
          </a:p>
        </p:txBody>
      </p:sp>
      <p:sp>
        <p:nvSpPr>
          <p:cNvPr id="307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3091" name="ShockwaveFlash1" r:id="rId2" imgW="6095880" imgH="4857840"/>
        </mc:Choice>
        <mc:Fallback>
          <p:control name="ShockwaveFlash1" r:id="rId2" imgW="6095880" imgH="4857840">
            <p:pic>
              <p:nvPicPr>
                <p:cNvPr id="2" name="ShockwaveFlash1"/>
                <p:cNvPicPr preferRelativeResize="0">
                  <a:picLocks noChangeAspect="1" noChangeArrowheads="1" noChangeShapeType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1524000" y="1316038"/>
                  <a:ext cx="6096000" cy="48577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900" dirty="0" smtClean="0"/>
              <a:t>ČASOVÉ KVANTUM A DOBA PŘEPNUTÍ KONTEXTU</a:t>
            </a:r>
            <a:endParaRPr lang="cs-CZ" sz="2900" dirty="0"/>
          </a:p>
        </p:txBody>
      </p:sp>
      <p:sp>
        <p:nvSpPr>
          <p:cNvPr id="2867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28676" name="Obdélník 6"/>
          <p:cNvSpPr>
            <a:spLocks noChangeArrowheads="1"/>
          </p:cNvSpPr>
          <p:nvPr/>
        </p:nvSpPr>
        <p:spPr bwMode="auto">
          <a:xfrm>
            <a:off x="1571625" y="1590675"/>
            <a:ext cx="3600450" cy="500063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8677" name="Obdélník 7"/>
          <p:cNvSpPr>
            <a:spLocks noChangeArrowheads="1"/>
          </p:cNvSpPr>
          <p:nvPr/>
        </p:nvSpPr>
        <p:spPr bwMode="auto">
          <a:xfrm>
            <a:off x="1571625" y="2447925"/>
            <a:ext cx="3600450" cy="500063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8678" name="Obdélník 8"/>
          <p:cNvSpPr>
            <a:spLocks noChangeArrowheads="1"/>
          </p:cNvSpPr>
          <p:nvPr/>
        </p:nvSpPr>
        <p:spPr bwMode="auto">
          <a:xfrm>
            <a:off x="1571625" y="3376613"/>
            <a:ext cx="3600450" cy="500062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28679" name="Přímá spojovací čára 10"/>
          <p:cNvCxnSpPr>
            <a:cxnSpLocks noChangeShapeType="1"/>
          </p:cNvCxnSpPr>
          <p:nvPr/>
        </p:nvCxnSpPr>
        <p:spPr bwMode="auto">
          <a:xfrm rot="5400000">
            <a:off x="1677194" y="3626644"/>
            <a:ext cx="501650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80" name="Přímá spojovací čára 11"/>
          <p:cNvCxnSpPr>
            <a:cxnSpLocks noChangeShapeType="1"/>
          </p:cNvCxnSpPr>
          <p:nvPr/>
        </p:nvCxnSpPr>
        <p:spPr bwMode="auto">
          <a:xfrm rot="5400000">
            <a:off x="2036763" y="3625850"/>
            <a:ext cx="500062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81" name="Přímá spojovací čára 12"/>
          <p:cNvCxnSpPr>
            <a:cxnSpLocks noChangeShapeType="1"/>
          </p:cNvCxnSpPr>
          <p:nvPr/>
        </p:nvCxnSpPr>
        <p:spPr bwMode="auto">
          <a:xfrm rot="5400000">
            <a:off x="2393951" y="3625850"/>
            <a:ext cx="500062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82" name="Přímá spojovací čára 13"/>
          <p:cNvCxnSpPr>
            <a:cxnSpLocks noChangeShapeType="1"/>
          </p:cNvCxnSpPr>
          <p:nvPr/>
        </p:nvCxnSpPr>
        <p:spPr bwMode="auto">
          <a:xfrm rot="5400000">
            <a:off x="2751138" y="3625850"/>
            <a:ext cx="500062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83" name="Přímá spojovací čára 14"/>
          <p:cNvCxnSpPr>
            <a:cxnSpLocks noChangeShapeType="1"/>
          </p:cNvCxnSpPr>
          <p:nvPr/>
        </p:nvCxnSpPr>
        <p:spPr bwMode="auto">
          <a:xfrm rot="5400000">
            <a:off x="3108326" y="3625850"/>
            <a:ext cx="500062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84" name="Přímá spojovací čára 15"/>
          <p:cNvCxnSpPr>
            <a:cxnSpLocks noChangeShapeType="1"/>
          </p:cNvCxnSpPr>
          <p:nvPr/>
        </p:nvCxnSpPr>
        <p:spPr bwMode="auto">
          <a:xfrm rot="5400000">
            <a:off x="3465513" y="3625850"/>
            <a:ext cx="500062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85" name="Přímá spojovací čára 16"/>
          <p:cNvCxnSpPr>
            <a:cxnSpLocks noChangeShapeType="1"/>
          </p:cNvCxnSpPr>
          <p:nvPr/>
        </p:nvCxnSpPr>
        <p:spPr bwMode="auto">
          <a:xfrm rot="5400000">
            <a:off x="3822701" y="3625850"/>
            <a:ext cx="500062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86" name="Přímá spojovací čára 17"/>
          <p:cNvCxnSpPr>
            <a:cxnSpLocks noChangeShapeType="1"/>
          </p:cNvCxnSpPr>
          <p:nvPr/>
        </p:nvCxnSpPr>
        <p:spPr bwMode="auto">
          <a:xfrm rot="5400000">
            <a:off x="4179888" y="3625850"/>
            <a:ext cx="500062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87" name="Přímá spojovací čára 18"/>
          <p:cNvCxnSpPr>
            <a:cxnSpLocks noChangeShapeType="1"/>
          </p:cNvCxnSpPr>
          <p:nvPr/>
        </p:nvCxnSpPr>
        <p:spPr bwMode="auto">
          <a:xfrm rot="5400000">
            <a:off x="4537076" y="3625850"/>
            <a:ext cx="500062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688" name="Zástupný symbol pro obsah 19"/>
          <p:cNvSpPr>
            <a:spLocks noGrp="1"/>
          </p:cNvSpPr>
          <p:nvPr>
            <p:ph idx="1"/>
          </p:nvPr>
        </p:nvSpPr>
        <p:spPr>
          <a:xfrm>
            <a:off x="468313" y="4286250"/>
            <a:ext cx="8424862" cy="1951038"/>
          </a:xfrm>
        </p:spPr>
        <p:txBody>
          <a:bodyPr/>
          <a:lstStyle/>
          <a:p>
            <a:pPr marL="395288" eaLnBrk="1" hangingPunct="1"/>
            <a:r>
              <a:rPr lang="cs-CZ" smtClean="0"/>
              <a:t>Příklad: doba přepnutí kontextu = 0,01</a:t>
            </a:r>
          </a:p>
          <a:p>
            <a:pPr marL="395288" eaLnBrk="1" hangingPunct="1"/>
            <a:r>
              <a:rPr lang="en-US" smtClean="0"/>
              <a:t>Z</a:t>
            </a:r>
            <a:r>
              <a:rPr lang="cs-CZ" smtClean="0"/>
              <a:t>tráty související s režií OS při q = 12, 6 a 1 jsou 0,08</a:t>
            </a:r>
            <a:r>
              <a:rPr lang="en-US" smtClean="0"/>
              <a:t>;</a:t>
            </a:r>
            <a:r>
              <a:rPr lang="cs-CZ" smtClean="0"/>
              <a:t> 0</a:t>
            </a:r>
            <a:r>
              <a:rPr lang="en-US" smtClean="0"/>
              <a:t>,</a:t>
            </a:r>
            <a:r>
              <a:rPr lang="cs-CZ" smtClean="0"/>
              <a:t>16 a 1</a:t>
            </a:r>
            <a:r>
              <a:rPr lang="en-US" smtClean="0"/>
              <a:t> </a:t>
            </a:r>
            <a:r>
              <a:rPr lang="cs-CZ" smtClean="0"/>
              <a:t>%</a:t>
            </a:r>
          </a:p>
        </p:txBody>
      </p:sp>
      <p:cxnSp>
        <p:nvCxnSpPr>
          <p:cNvPr id="28689" name="Přímá spojovací čára 20"/>
          <p:cNvCxnSpPr>
            <a:cxnSpLocks noChangeShapeType="1"/>
          </p:cNvCxnSpPr>
          <p:nvPr/>
        </p:nvCxnSpPr>
        <p:spPr bwMode="auto">
          <a:xfrm rot="5400000">
            <a:off x="3394075" y="2697163"/>
            <a:ext cx="642937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690" name="TextovéPole 22"/>
          <p:cNvSpPr txBox="1">
            <a:spLocks noChangeArrowheads="1"/>
          </p:cNvSpPr>
          <p:nvPr/>
        </p:nvSpPr>
        <p:spPr bwMode="auto">
          <a:xfrm>
            <a:off x="1428750" y="2090738"/>
            <a:ext cx="285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0</a:t>
            </a:r>
          </a:p>
        </p:txBody>
      </p:sp>
      <p:sp>
        <p:nvSpPr>
          <p:cNvPr id="28691" name="TextovéPole 23"/>
          <p:cNvSpPr txBox="1">
            <a:spLocks noChangeArrowheads="1"/>
          </p:cNvSpPr>
          <p:nvPr/>
        </p:nvSpPr>
        <p:spPr bwMode="auto">
          <a:xfrm>
            <a:off x="1428750" y="2947988"/>
            <a:ext cx="285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0</a:t>
            </a:r>
          </a:p>
        </p:txBody>
      </p:sp>
      <p:sp>
        <p:nvSpPr>
          <p:cNvPr id="28692" name="TextovéPole 24"/>
          <p:cNvSpPr txBox="1">
            <a:spLocks noChangeArrowheads="1"/>
          </p:cNvSpPr>
          <p:nvPr/>
        </p:nvSpPr>
        <p:spPr bwMode="auto">
          <a:xfrm>
            <a:off x="1428750" y="3876675"/>
            <a:ext cx="285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0</a:t>
            </a:r>
          </a:p>
        </p:txBody>
      </p:sp>
      <p:sp>
        <p:nvSpPr>
          <p:cNvPr id="28693" name="TextovéPole 25"/>
          <p:cNvSpPr txBox="1">
            <a:spLocks noChangeArrowheads="1"/>
          </p:cNvSpPr>
          <p:nvPr/>
        </p:nvSpPr>
        <p:spPr bwMode="auto">
          <a:xfrm>
            <a:off x="4929188" y="2090738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10</a:t>
            </a:r>
          </a:p>
        </p:txBody>
      </p:sp>
      <p:sp>
        <p:nvSpPr>
          <p:cNvPr id="28694" name="TextovéPole 26"/>
          <p:cNvSpPr txBox="1">
            <a:spLocks noChangeArrowheads="1"/>
          </p:cNvSpPr>
          <p:nvPr/>
        </p:nvSpPr>
        <p:spPr bwMode="auto">
          <a:xfrm>
            <a:off x="4929188" y="2947988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10</a:t>
            </a:r>
          </a:p>
        </p:txBody>
      </p:sp>
      <p:sp>
        <p:nvSpPr>
          <p:cNvPr id="28695" name="TextovéPole 28"/>
          <p:cNvSpPr txBox="1">
            <a:spLocks noChangeArrowheads="1"/>
          </p:cNvSpPr>
          <p:nvPr/>
        </p:nvSpPr>
        <p:spPr bwMode="auto">
          <a:xfrm>
            <a:off x="3500438" y="3019425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6</a:t>
            </a:r>
          </a:p>
        </p:txBody>
      </p:sp>
      <p:sp>
        <p:nvSpPr>
          <p:cNvPr id="28696" name="TextovéPole 29"/>
          <p:cNvSpPr txBox="1">
            <a:spLocks noChangeArrowheads="1"/>
          </p:cNvSpPr>
          <p:nvPr/>
        </p:nvSpPr>
        <p:spPr bwMode="auto">
          <a:xfrm>
            <a:off x="3500438" y="3876675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6</a:t>
            </a:r>
          </a:p>
        </p:txBody>
      </p:sp>
      <p:sp>
        <p:nvSpPr>
          <p:cNvPr id="28697" name="TextovéPole 30"/>
          <p:cNvSpPr txBox="1">
            <a:spLocks noChangeArrowheads="1"/>
          </p:cNvSpPr>
          <p:nvPr/>
        </p:nvSpPr>
        <p:spPr bwMode="auto">
          <a:xfrm>
            <a:off x="3857625" y="3876675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7</a:t>
            </a:r>
          </a:p>
        </p:txBody>
      </p:sp>
      <p:sp>
        <p:nvSpPr>
          <p:cNvPr id="28698" name="TextovéPole 32"/>
          <p:cNvSpPr txBox="1">
            <a:spLocks noChangeArrowheads="1"/>
          </p:cNvSpPr>
          <p:nvPr/>
        </p:nvSpPr>
        <p:spPr bwMode="auto">
          <a:xfrm>
            <a:off x="4214813" y="3876675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8</a:t>
            </a:r>
          </a:p>
        </p:txBody>
      </p:sp>
      <p:sp>
        <p:nvSpPr>
          <p:cNvPr id="28699" name="TextovéPole 33"/>
          <p:cNvSpPr txBox="1">
            <a:spLocks noChangeArrowheads="1"/>
          </p:cNvSpPr>
          <p:nvPr/>
        </p:nvSpPr>
        <p:spPr bwMode="auto">
          <a:xfrm>
            <a:off x="4572000" y="3876675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9</a:t>
            </a:r>
          </a:p>
        </p:txBody>
      </p:sp>
      <p:sp>
        <p:nvSpPr>
          <p:cNvPr id="28700" name="TextovéPole 35"/>
          <p:cNvSpPr txBox="1">
            <a:spLocks noChangeArrowheads="1"/>
          </p:cNvSpPr>
          <p:nvPr/>
        </p:nvSpPr>
        <p:spPr bwMode="auto">
          <a:xfrm>
            <a:off x="4929188" y="3876675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10</a:t>
            </a:r>
          </a:p>
        </p:txBody>
      </p:sp>
      <p:sp>
        <p:nvSpPr>
          <p:cNvPr id="28701" name="TextovéPole 36"/>
          <p:cNvSpPr txBox="1">
            <a:spLocks noChangeArrowheads="1"/>
          </p:cNvSpPr>
          <p:nvPr/>
        </p:nvSpPr>
        <p:spPr bwMode="auto">
          <a:xfrm>
            <a:off x="3143250" y="3876675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5</a:t>
            </a:r>
          </a:p>
        </p:txBody>
      </p:sp>
      <p:sp>
        <p:nvSpPr>
          <p:cNvPr id="28702" name="TextovéPole 37"/>
          <p:cNvSpPr txBox="1">
            <a:spLocks noChangeArrowheads="1"/>
          </p:cNvSpPr>
          <p:nvPr/>
        </p:nvSpPr>
        <p:spPr bwMode="auto">
          <a:xfrm>
            <a:off x="2786063" y="3876675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4</a:t>
            </a:r>
          </a:p>
        </p:txBody>
      </p:sp>
      <p:sp>
        <p:nvSpPr>
          <p:cNvPr id="28703" name="TextovéPole 38"/>
          <p:cNvSpPr txBox="1">
            <a:spLocks noChangeArrowheads="1"/>
          </p:cNvSpPr>
          <p:nvPr/>
        </p:nvSpPr>
        <p:spPr bwMode="auto">
          <a:xfrm>
            <a:off x="2428875" y="3876675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3</a:t>
            </a:r>
          </a:p>
        </p:txBody>
      </p:sp>
      <p:sp>
        <p:nvSpPr>
          <p:cNvPr id="28704" name="TextovéPole 39"/>
          <p:cNvSpPr txBox="1">
            <a:spLocks noChangeArrowheads="1"/>
          </p:cNvSpPr>
          <p:nvPr/>
        </p:nvSpPr>
        <p:spPr bwMode="auto">
          <a:xfrm>
            <a:off x="2071688" y="3876675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2</a:t>
            </a:r>
          </a:p>
        </p:txBody>
      </p:sp>
      <p:sp>
        <p:nvSpPr>
          <p:cNvPr id="28705" name="TextovéPole 40"/>
          <p:cNvSpPr txBox="1">
            <a:spLocks noChangeArrowheads="1"/>
          </p:cNvSpPr>
          <p:nvPr/>
        </p:nvSpPr>
        <p:spPr bwMode="auto">
          <a:xfrm>
            <a:off x="1714500" y="3876675"/>
            <a:ext cx="42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1</a:t>
            </a:r>
          </a:p>
        </p:txBody>
      </p:sp>
      <p:sp>
        <p:nvSpPr>
          <p:cNvPr id="28706" name="TextovéPole 41"/>
          <p:cNvSpPr txBox="1">
            <a:spLocks noChangeArrowheads="1"/>
          </p:cNvSpPr>
          <p:nvPr/>
        </p:nvSpPr>
        <p:spPr bwMode="auto">
          <a:xfrm>
            <a:off x="2335213" y="1233488"/>
            <a:ext cx="2071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process time = 10</a:t>
            </a:r>
          </a:p>
        </p:txBody>
      </p:sp>
      <p:sp>
        <p:nvSpPr>
          <p:cNvPr id="28707" name="TextovéPole 42"/>
          <p:cNvSpPr txBox="1">
            <a:spLocks noChangeArrowheads="1"/>
          </p:cNvSpPr>
          <p:nvPr/>
        </p:nvSpPr>
        <p:spPr bwMode="auto">
          <a:xfrm>
            <a:off x="6215063" y="1304925"/>
            <a:ext cx="12144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quantum</a:t>
            </a:r>
          </a:p>
        </p:txBody>
      </p:sp>
      <p:sp>
        <p:nvSpPr>
          <p:cNvPr id="28708" name="TextovéPole 43"/>
          <p:cNvSpPr txBox="1">
            <a:spLocks noChangeArrowheads="1"/>
          </p:cNvSpPr>
          <p:nvPr/>
        </p:nvSpPr>
        <p:spPr bwMode="auto">
          <a:xfrm>
            <a:off x="7429500" y="1162050"/>
            <a:ext cx="12144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context switches</a:t>
            </a:r>
          </a:p>
        </p:txBody>
      </p:sp>
      <p:sp>
        <p:nvSpPr>
          <p:cNvPr id="28709" name="TextovéPole 44"/>
          <p:cNvSpPr txBox="1">
            <a:spLocks noChangeArrowheads="1"/>
          </p:cNvSpPr>
          <p:nvPr/>
        </p:nvSpPr>
        <p:spPr bwMode="auto">
          <a:xfrm>
            <a:off x="6608763" y="1687513"/>
            <a:ext cx="42862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12</a:t>
            </a:r>
          </a:p>
        </p:txBody>
      </p:sp>
      <p:sp>
        <p:nvSpPr>
          <p:cNvPr id="28710" name="TextovéPole 45"/>
          <p:cNvSpPr txBox="1">
            <a:spLocks noChangeArrowheads="1"/>
          </p:cNvSpPr>
          <p:nvPr/>
        </p:nvSpPr>
        <p:spPr bwMode="auto">
          <a:xfrm>
            <a:off x="7823200" y="1687513"/>
            <a:ext cx="42862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0</a:t>
            </a:r>
          </a:p>
        </p:txBody>
      </p:sp>
      <p:sp>
        <p:nvSpPr>
          <p:cNvPr id="28711" name="TextovéPole 46"/>
          <p:cNvSpPr txBox="1">
            <a:spLocks noChangeArrowheads="1"/>
          </p:cNvSpPr>
          <p:nvPr/>
        </p:nvSpPr>
        <p:spPr bwMode="auto">
          <a:xfrm>
            <a:off x="6608763" y="2544763"/>
            <a:ext cx="42862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6</a:t>
            </a:r>
          </a:p>
        </p:txBody>
      </p:sp>
      <p:sp>
        <p:nvSpPr>
          <p:cNvPr id="28712" name="TextovéPole 47"/>
          <p:cNvSpPr txBox="1">
            <a:spLocks noChangeArrowheads="1"/>
          </p:cNvSpPr>
          <p:nvPr/>
        </p:nvSpPr>
        <p:spPr bwMode="auto">
          <a:xfrm>
            <a:off x="7823200" y="2544763"/>
            <a:ext cx="42862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1</a:t>
            </a:r>
          </a:p>
        </p:txBody>
      </p:sp>
      <p:sp>
        <p:nvSpPr>
          <p:cNvPr id="28713" name="TextovéPole 48"/>
          <p:cNvSpPr txBox="1">
            <a:spLocks noChangeArrowheads="1"/>
          </p:cNvSpPr>
          <p:nvPr/>
        </p:nvSpPr>
        <p:spPr bwMode="auto">
          <a:xfrm>
            <a:off x="6608763" y="3473450"/>
            <a:ext cx="42862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1</a:t>
            </a:r>
          </a:p>
        </p:txBody>
      </p:sp>
      <p:sp>
        <p:nvSpPr>
          <p:cNvPr id="28714" name="TextovéPole 49"/>
          <p:cNvSpPr txBox="1">
            <a:spLocks noChangeArrowheads="1"/>
          </p:cNvSpPr>
          <p:nvPr/>
        </p:nvSpPr>
        <p:spPr bwMode="auto">
          <a:xfrm>
            <a:off x="7823200" y="3473450"/>
            <a:ext cx="42862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Obdélník 72"/>
          <p:cNvSpPr>
            <a:spLocks noChangeArrowheads="1"/>
          </p:cNvSpPr>
          <p:nvPr/>
        </p:nvSpPr>
        <p:spPr bwMode="auto">
          <a:xfrm>
            <a:off x="2616200" y="2540000"/>
            <a:ext cx="2178050" cy="3155950"/>
          </a:xfrm>
          <a:prstGeom prst="rect">
            <a:avLst/>
          </a:prstGeom>
          <a:solidFill>
            <a:srgbClr val="FFFF99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29699" name="Přímá spojovací čára 30"/>
          <p:cNvCxnSpPr>
            <a:cxnSpLocks noChangeShapeType="1"/>
          </p:cNvCxnSpPr>
          <p:nvPr/>
        </p:nvCxnSpPr>
        <p:spPr bwMode="auto">
          <a:xfrm rot="5400000" flipH="1" flipV="1">
            <a:off x="1339057" y="4110831"/>
            <a:ext cx="3143250" cy="1587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29700" name="Přímá spojovací čára 35"/>
          <p:cNvCxnSpPr>
            <a:cxnSpLocks noChangeShapeType="1"/>
          </p:cNvCxnSpPr>
          <p:nvPr/>
        </p:nvCxnSpPr>
        <p:spPr bwMode="auto">
          <a:xfrm rot="5400000" flipH="1" flipV="1">
            <a:off x="1658144" y="4110831"/>
            <a:ext cx="3143250" cy="1588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29701" name="Přímá spojovací čára 36"/>
          <p:cNvCxnSpPr>
            <a:cxnSpLocks noChangeShapeType="1"/>
          </p:cNvCxnSpPr>
          <p:nvPr/>
        </p:nvCxnSpPr>
        <p:spPr bwMode="auto">
          <a:xfrm rot="5400000" flipH="1" flipV="1">
            <a:off x="1978819" y="4110831"/>
            <a:ext cx="3143250" cy="1588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29702" name="Přímá spojovací čára 37"/>
          <p:cNvCxnSpPr>
            <a:cxnSpLocks noChangeShapeType="1"/>
          </p:cNvCxnSpPr>
          <p:nvPr/>
        </p:nvCxnSpPr>
        <p:spPr bwMode="auto">
          <a:xfrm rot="5400000" flipH="1" flipV="1">
            <a:off x="2298700" y="4111625"/>
            <a:ext cx="3143250" cy="0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29703" name="Přímá spojovací čára 38"/>
          <p:cNvCxnSpPr>
            <a:cxnSpLocks noChangeShapeType="1"/>
          </p:cNvCxnSpPr>
          <p:nvPr/>
        </p:nvCxnSpPr>
        <p:spPr bwMode="auto">
          <a:xfrm rot="5400000" flipH="1" flipV="1">
            <a:off x="2618582" y="4110831"/>
            <a:ext cx="3143250" cy="1587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29704" name="Přímá spojovací čára 39"/>
          <p:cNvCxnSpPr>
            <a:cxnSpLocks noChangeShapeType="1"/>
          </p:cNvCxnSpPr>
          <p:nvPr/>
        </p:nvCxnSpPr>
        <p:spPr bwMode="auto">
          <a:xfrm rot="5400000" flipH="1" flipV="1">
            <a:off x="2939257" y="4110831"/>
            <a:ext cx="3143250" cy="1587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29705" name="Přímá spojovací čára 70"/>
          <p:cNvCxnSpPr>
            <a:cxnSpLocks noChangeShapeType="1"/>
          </p:cNvCxnSpPr>
          <p:nvPr/>
        </p:nvCxnSpPr>
        <p:spPr bwMode="auto">
          <a:xfrm rot="5400000" flipH="1" flipV="1">
            <a:off x="3223419" y="4110831"/>
            <a:ext cx="3143250" cy="1588"/>
          </a:xfrm>
          <a:prstGeom prst="line">
            <a:avLst/>
          </a:prstGeom>
          <a:noFill/>
          <a:ln w="19050" cap="rnd" algn="ctr">
            <a:solidFill>
              <a:srgbClr val="FF9900"/>
            </a:solidFill>
            <a:round/>
            <a:headEnd/>
            <a:tailEnd/>
          </a:ln>
        </p:spPr>
      </p:cxnSp>
      <p:sp>
        <p:nvSpPr>
          <p:cNvPr id="29706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424862" cy="904875"/>
          </a:xfrm>
        </p:spPr>
        <p:txBody>
          <a:bodyPr/>
          <a:lstStyle/>
          <a:p>
            <a:pPr marL="395288" eaLnBrk="1" hangingPunct="1"/>
            <a:r>
              <a:rPr lang="cs-CZ" smtClean="0"/>
              <a:t>Doba obrátky se mění se změnou délky časového kvanta</a:t>
            </a:r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DOBA OBRÁTKY</a:t>
            </a:r>
            <a:endParaRPr lang="cs-CZ" dirty="0"/>
          </a:p>
        </p:txBody>
      </p:sp>
      <p:sp>
        <p:nvSpPr>
          <p:cNvPr id="2970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cxnSp>
        <p:nvCxnSpPr>
          <p:cNvPr id="29709" name="Přímá spojovací čára 40"/>
          <p:cNvCxnSpPr>
            <a:cxnSpLocks noChangeShapeType="1"/>
          </p:cNvCxnSpPr>
          <p:nvPr/>
        </p:nvCxnSpPr>
        <p:spPr bwMode="auto">
          <a:xfrm rot="10800000">
            <a:off x="2616200" y="5384800"/>
            <a:ext cx="2178050" cy="1588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29710" name="Přímá spojovací čára 44"/>
          <p:cNvCxnSpPr>
            <a:cxnSpLocks noChangeShapeType="1"/>
          </p:cNvCxnSpPr>
          <p:nvPr/>
        </p:nvCxnSpPr>
        <p:spPr bwMode="auto">
          <a:xfrm rot="10800000">
            <a:off x="2616200" y="5073650"/>
            <a:ext cx="2178050" cy="1588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29711" name="Přímá spojovací čára 45"/>
          <p:cNvCxnSpPr>
            <a:cxnSpLocks noChangeShapeType="1"/>
          </p:cNvCxnSpPr>
          <p:nvPr/>
        </p:nvCxnSpPr>
        <p:spPr bwMode="auto">
          <a:xfrm rot="10800000">
            <a:off x="2616200" y="4762500"/>
            <a:ext cx="2178050" cy="1588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29712" name="Přímá spojovací čára 46"/>
          <p:cNvCxnSpPr>
            <a:cxnSpLocks noChangeShapeType="1"/>
          </p:cNvCxnSpPr>
          <p:nvPr/>
        </p:nvCxnSpPr>
        <p:spPr bwMode="auto">
          <a:xfrm rot="10800000">
            <a:off x="2616200" y="4451350"/>
            <a:ext cx="2178050" cy="1588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29713" name="Přímá spojovací čára 47"/>
          <p:cNvCxnSpPr>
            <a:cxnSpLocks noChangeShapeType="1"/>
          </p:cNvCxnSpPr>
          <p:nvPr/>
        </p:nvCxnSpPr>
        <p:spPr bwMode="auto">
          <a:xfrm rot="10800000">
            <a:off x="2616200" y="4140200"/>
            <a:ext cx="2178050" cy="1588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29714" name="Přímá spojovací čára 48"/>
          <p:cNvCxnSpPr>
            <a:cxnSpLocks noChangeShapeType="1"/>
          </p:cNvCxnSpPr>
          <p:nvPr/>
        </p:nvCxnSpPr>
        <p:spPr bwMode="auto">
          <a:xfrm rot="10800000">
            <a:off x="2616200" y="3784600"/>
            <a:ext cx="2178050" cy="1588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29715" name="Přímá spojovací čára 49"/>
          <p:cNvCxnSpPr>
            <a:cxnSpLocks noChangeShapeType="1"/>
          </p:cNvCxnSpPr>
          <p:nvPr/>
        </p:nvCxnSpPr>
        <p:spPr bwMode="auto">
          <a:xfrm rot="10800000">
            <a:off x="2616200" y="3473450"/>
            <a:ext cx="2178050" cy="1588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29716" name="Přímá spojovací čára 50"/>
          <p:cNvCxnSpPr>
            <a:cxnSpLocks noChangeShapeType="1"/>
          </p:cNvCxnSpPr>
          <p:nvPr/>
        </p:nvCxnSpPr>
        <p:spPr bwMode="auto">
          <a:xfrm rot="10800000">
            <a:off x="2616200" y="3162300"/>
            <a:ext cx="2178050" cy="1588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29717" name="Přímá spojovací čára 51"/>
          <p:cNvCxnSpPr>
            <a:cxnSpLocks noChangeShapeType="1"/>
          </p:cNvCxnSpPr>
          <p:nvPr/>
        </p:nvCxnSpPr>
        <p:spPr bwMode="auto">
          <a:xfrm rot="10800000">
            <a:off x="2616200" y="2851150"/>
            <a:ext cx="2178050" cy="1588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29718" name="Přímá spojovací čára 52"/>
          <p:cNvCxnSpPr>
            <a:cxnSpLocks noChangeShapeType="1"/>
          </p:cNvCxnSpPr>
          <p:nvPr/>
        </p:nvCxnSpPr>
        <p:spPr bwMode="auto">
          <a:xfrm rot="10800000">
            <a:off x="2616200" y="2540000"/>
            <a:ext cx="2178050" cy="1588"/>
          </a:xfrm>
          <a:prstGeom prst="line">
            <a:avLst/>
          </a:prstGeom>
          <a:noFill/>
          <a:ln w="19050" cap="rnd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29719" name="Přímá spojovací šipka 56"/>
          <p:cNvCxnSpPr>
            <a:cxnSpLocks noChangeShapeType="1"/>
          </p:cNvCxnSpPr>
          <p:nvPr/>
        </p:nvCxnSpPr>
        <p:spPr bwMode="auto">
          <a:xfrm>
            <a:off x="2616200" y="5695950"/>
            <a:ext cx="2355850" cy="1588"/>
          </a:xfrm>
          <a:prstGeom prst="straightConnector1">
            <a:avLst/>
          </a:prstGeom>
          <a:noFill/>
          <a:ln w="38100" cap="rnd" algn="ctr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29720" name="Skupina 29"/>
          <p:cNvGrpSpPr>
            <a:grpSpLocks/>
          </p:cNvGrpSpPr>
          <p:nvPr/>
        </p:nvGrpSpPr>
        <p:grpSpPr bwMode="auto">
          <a:xfrm>
            <a:off x="2627313" y="3014663"/>
            <a:ext cx="1885950" cy="1127125"/>
            <a:chOff x="2400300" y="2974182"/>
            <a:chExt cx="1885948" cy="1126330"/>
          </a:xfrm>
        </p:grpSpPr>
        <p:cxnSp>
          <p:nvCxnSpPr>
            <p:cNvPr id="29752" name="Přímá spojovací čára 12"/>
            <p:cNvCxnSpPr>
              <a:cxnSpLocks noChangeShapeType="1"/>
            </p:cNvCxnSpPr>
            <p:nvPr/>
          </p:nvCxnSpPr>
          <p:spPr bwMode="auto">
            <a:xfrm rot="10800000" flipV="1">
              <a:off x="3989388" y="4097342"/>
              <a:ext cx="296860" cy="2375"/>
            </a:xfrm>
            <a:prstGeom prst="line">
              <a:avLst/>
            </a:prstGeom>
            <a:noFill/>
            <a:ln w="38100" cap="rnd" algn="ctr">
              <a:solidFill>
                <a:srgbClr val="0066FF"/>
              </a:solidFill>
              <a:round/>
              <a:headEnd/>
              <a:tailEnd/>
            </a:ln>
          </p:spPr>
        </p:cxnSp>
        <p:cxnSp>
          <p:nvCxnSpPr>
            <p:cNvPr id="29753" name="Přímá spojovací čára 14"/>
            <p:cNvCxnSpPr>
              <a:cxnSpLocks noChangeShapeType="1"/>
            </p:cNvCxnSpPr>
            <p:nvPr/>
          </p:nvCxnSpPr>
          <p:spPr bwMode="auto">
            <a:xfrm rot="16200000" flipV="1">
              <a:off x="3259935" y="3383758"/>
              <a:ext cx="1121568" cy="311939"/>
            </a:xfrm>
            <a:prstGeom prst="line">
              <a:avLst/>
            </a:prstGeom>
            <a:noFill/>
            <a:ln w="38100" cap="rnd" algn="ctr">
              <a:solidFill>
                <a:srgbClr val="0066FF"/>
              </a:solidFill>
              <a:round/>
              <a:headEnd/>
              <a:tailEnd/>
            </a:ln>
          </p:spPr>
        </p:cxnSp>
        <p:cxnSp>
          <p:nvCxnSpPr>
            <p:cNvPr id="29754" name="Přímá spojovací čára 16"/>
            <p:cNvCxnSpPr>
              <a:cxnSpLocks noChangeShapeType="1"/>
            </p:cNvCxnSpPr>
            <p:nvPr/>
          </p:nvCxnSpPr>
          <p:spPr bwMode="auto">
            <a:xfrm rot="5400000">
              <a:off x="2905126" y="3076575"/>
              <a:ext cx="857250" cy="652463"/>
            </a:xfrm>
            <a:prstGeom prst="line">
              <a:avLst/>
            </a:prstGeom>
            <a:noFill/>
            <a:ln w="38100" cap="rnd" algn="ctr">
              <a:solidFill>
                <a:srgbClr val="0066FF"/>
              </a:solidFill>
              <a:round/>
              <a:headEnd/>
              <a:tailEnd/>
            </a:ln>
          </p:spPr>
        </p:cxnSp>
        <p:cxnSp>
          <p:nvCxnSpPr>
            <p:cNvPr id="29755" name="Přímá spojovací čára 19"/>
            <p:cNvCxnSpPr>
              <a:cxnSpLocks noChangeShapeType="1"/>
            </p:cNvCxnSpPr>
            <p:nvPr/>
          </p:nvCxnSpPr>
          <p:spPr bwMode="auto">
            <a:xfrm rot="16200000" flipV="1">
              <a:off x="2651525" y="3475435"/>
              <a:ext cx="388145" cy="314323"/>
            </a:xfrm>
            <a:prstGeom prst="line">
              <a:avLst/>
            </a:prstGeom>
            <a:noFill/>
            <a:ln w="38100" cap="rnd" algn="ctr">
              <a:solidFill>
                <a:srgbClr val="0066FF"/>
              </a:solidFill>
              <a:round/>
              <a:headEnd/>
              <a:tailEnd/>
            </a:ln>
          </p:spPr>
        </p:cxnSp>
        <p:cxnSp>
          <p:nvCxnSpPr>
            <p:cNvPr id="29756" name="Přímá spojovací čára 25"/>
            <p:cNvCxnSpPr>
              <a:cxnSpLocks noChangeShapeType="1"/>
            </p:cNvCxnSpPr>
            <p:nvPr/>
          </p:nvCxnSpPr>
          <p:spPr bwMode="auto">
            <a:xfrm rot="5400000">
              <a:off x="2384823" y="3456384"/>
              <a:ext cx="316706" cy="285751"/>
            </a:xfrm>
            <a:prstGeom prst="line">
              <a:avLst/>
            </a:prstGeom>
            <a:noFill/>
            <a:ln w="38100" cap="rnd" algn="ctr">
              <a:solidFill>
                <a:srgbClr val="0066FF"/>
              </a:solidFill>
              <a:round/>
              <a:headEnd/>
              <a:tailEnd/>
            </a:ln>
          </p:spPr>
        </p:cxnSp>
      </p:grpSp>
      <p:sp>
        <p:nvSpPr>
          <p:cNvPr id="29721" name="TextovéPole 73"/>
          <p:cNvSpPr txBox="1">
            <a:spLocks noChangeArrowheads="1"/>
          </p:cNvSpPr>
          <p:nvPr/>
        </p:nvSpPr>
        <p:spPr bwMode="auto">
          <a:xfrm>
            <a:off x="3060700" y="6007100"/>
            <a:ext cx="14668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time quantum</a:t>
            </a:r>
          </a:p>
        </p:txBody>
      </p:sp>
      <p:sp>
        <p:nvSpPr>
          <p:cNvPr id="29722" name="TextovéPole 74"/>
          <p:cNvSpPr txBox="1">
            <a:spLocks noChangeArrowheads="1"/>
          </p:cNvSpPr>
          <p:nvPr/>
        </p:nvSpPr>
        <p:spPr bwMode="auto">
          <a:xfrm rot="-5400000">
            <a:off x="709613" y="3937000"/>
            <a:ext cx="20447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average turnaround time</a:t>
            </a:r>
          </a:p>
        </p:txBody>
      </p:sp>
      <p:sp>
        <p:nvSpPr>
          <p:cNvPr id="29723" name="TextovéPole 75"/>
          <p:cNvSpPr txBox="1">
            <a:spLocks noChangeArrowheads="1"/>
          </p:cNvSpPr>
          <p:nvPr/>
        </p:nvSpPr>
        <p:spPr bwMode="auto">
          <a:xfrm>
            <a:off x="2482850" y="5695950"/>
            <a:ext cx="3111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</a:t>
            </a:r>
          </a:p>
        </p:txBody>
      </p:sp>
      <p:sp>
        <p:nvSpPr>
          <p:cNvPr id="29724" name="TextovéPole 76"/>
          <p:cNvSpPr txBox="1">
            <a:spLocks noChangeArrowheads="1"/>
          </p:cNvSpPr>
          <p:nvPr/>
        </p:nvSpPr>
        <p:spPr bwMode="auto">
          <a:xfrm>
            <a:off x="2794000" y="5695950"/>
            <a:ext cx="3111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2</a:t>
            </a:r>
          </a:p>
        </p:txBody>
      </p:sp>
      <p:sp>
        <p:nvSpPr>
          <p:cNvPr id="29725" name="TextovéPole 77"/>
          <p:cNvSpPr txBox="1">
            <a:spLocks noChangeArrowheads="1"/>
          </p:cNvSpPr>
          <p:nvPr/>
        </p:nvSpPr>
        <p:spPr bwMode="auto">
          <a:xfrm>
            <a:off x="3105150" y="5695950"/>
            <a:ext cx="3111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3</a:t>
            </a:r>
          </a:p>
        </p:txBody>
      </p:sp>
      <p:sp>
        <p:nvSpPr>
          <p:cNvPr id="29726" name="TextovéPole 78"/>
          <p:cNvSpPr txBox="1">
            <a:spLocks noChangeArrowheads="1"/>
          </p:cNvSpPr>
          <p:nvPr/>
        </p:nvSpPr>
        <p:spPr bwMode="auto">
          <a:xfrm>
            <a:off x="3416300" y="5695950"/>
            <a:ext cx="3111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4</a:t>
            </a:r>
          </a:p>
        </p:txBody>
      </p:sp>
      <p:sp>
        <p:nvSpPr>
          <p:cNvPr id="29727" name="TextovéPole 79"/>
          <p:cNvSpPr txBox="1">
            <a:spLocks noChangeArrowheads="1"/>
          </p:cNvSpPr>
          <p:nvPr/>
        </p:nvSpPr>
        <p:spPr bwMode="auto">
          <a:xfrm>
            <a:off x="3727450" y="5695950"/>
            <a:ext cx="3111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5</a:t>
            </a:r>
          </a:p>
        </p:txBody>
      </p:sp>
      <p:sp>
        <p:nvSpPr>
          <p:cNvPr id="29728" name="TextovéPole 82"/>
          <p:cNvSpPr txBox="1">
            <a:spLocks noChangeArrowheads="1"/>
          </p:cNvSpPr>
          <p:nvPr/>
        </p:nvSpPr>
        <p:spPr bwMode="auto">
          <a:xfrm>
            <a:off x="4038600" y="5695950"/>
            <a:ext cx="3111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6</a:t>
            </a:r>
          </a:p>
        </p:txBody>
      </p:sp>
      <p:sp>
        <p:nvSpPr>
          <p:cNvPr id="29729" name="TextovéPole 83"/>
          <p:cNvSpPr txBox="1">
            <a:spLocks noChangeArrowheads="1"/>
          </p:cNvSpPr>
          <p:nvPr/>
        </p:nvSpPr>
        <p:spPr bwMode="auto">
          <a:xfrm>
            <a:off x="4349750" y="5695950"/>
            <a:ext cx="3111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7</a:t>
            </a:r>
          </a:p>
        </p:txBody>
      </p:sp>
      <p:sp>
        <p:nvSpPr>
          <p:cNvPr id="29730" name="TextovéPole 84"/>
          <p:cNvSpPr txBox="1">
            <a:spLocks noChangeArrowheads="1"/>
          </p:cNvSpPr>
          <p:nvPr/>
        </p:nvSpPr>
        <p:spPr bwMode="auto">
          <a:xfrm>
            <a:off x="2127250" y="4940300"/>
            <a:ext cx="4889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9.0</a:t>
            </a:r>
          </a:p>
        </p:txBody>
      </p:sp>
      <p:sp>
        <p:nvSpPr>
          <p:cNvPr id="29731" name="TextovéPole 86"/>
          <p:cNvSpPr txBox="1">
            <a:spLocks noChangeArrowheads="1"/>
          </p:cNvSpPr>
          <p:nvPr/>
        </p:nvSpPr>
        <p:spPr bwMode="auto">
          <a:xfrm>
            <a:off x="2127250" y="4622800"/>
            <a:ext cx="4889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9.5</a:t>
            </a:r>
          </a:p>
        </p:txBody>
      </p:sp>
      <p:sp>
        <p:nvSpPr>
          <p:cNvPr id="29732" name="TextovéPole 87"/>
          <p:cNvSpPr txBox="1">
            <a:spLocks noChangeArrowheads="1"/>
          </p:cNvSpPr>
          <p:nvPr/>
        </p:nvSpPr>
        <p:spPr bwMode="auto">
          <a:xfrm>
            <a:off x="2127250" y="4305300"/>
            <a:ext cx="4889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10.0</a:t>
            </a:r>
          </a:p>
        </p:txBody>
      </p:sp>
      <p:sp>
        <p:nvSpPr>
          <p:cNvPr id="29733" name="TextovéPole 88"/>
          <p:cNvSpPr txBox="1">
            <a:spLocks noChangeArrowheads="1"/>
          </p:cNvSpPr>
          <p:nvPr/>
        </p:nvSpPr>
        <p:spPr bwMode="auto">
          <a:xfrm>
            <a:off x="2127250" y="3987800"/>
            <a:ext cx="4889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10.5</a:t>
            </a:r>
          </a:p>
        </p:txBody>
      </p:sp>
      <p:sp>
        <p:nvSpPr>
          <p:cNvPr id="29734" name="TextovéPole 89"/>
          <p:cNvSpPr txBox="1">
            <a:spLocks noChangeArrowheads="1"/>
          </p:cNvSpPr>
          <p:nvPr/>
        </p:nvSpPr>
        <p:spPr bwMode="auto">
          <a:xfrm>
            <a:off x="2127250" y="3670300"/>
            <a:ext cx="4889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11.0</a:t>
            </a:r>
          </a:p>
        </p:txBody>
      </p:sp>
      <p:sp>
        <p:nvSpPr>
          <p:cNvPr id="29735" name="TextovéPole 90"/>
          <p:cNvSpPr txBox="1">
            <a:spLocks noChangeArrowheads="1"/>
          </p:cNvSpPr>
          <p:nvPr/>
        </p:nvSpPr>
        <p:spPr bwMode="auto">
          <a:xfrm>
            <a:off x="2127250" y="3352800"/>
            <a:ext cx="4889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11.5</a:t>
            </a:r>
          </a:p>
        </p:txBody>
      </p:sp>
      <p:sp>
        <p:nvSpPr>
          <p:cNvPr id="29736" name="TextovéPole 91"/>
          <p:cNvSpPr txBox="1">
            <a:spLocks noChangeArrowheads="1"/>
          </p:cNvSpPr>
          <p:nvPr/>
        </p:nvSpPr>
        <p:spPr bwMode="auto">
          <a:xfrm>
            <a:off x="2127250" y="3035300"/>
            <a:ext cx="4889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12.0</a:t>
            </a:r>
          </a:p>
        </p:txBody>
      </p:sp>
      <p:sp>
        <p:nvSpPr>
          <p:cNvPr id="29737" name="TextovéPole 92"/>
          <p:cNvSpPr txBox="1">
            <a:spLocks noChangeArrowheads="1"/>
          </p:cNvSpPr>
          <p:nvPr/>
        </p:nvSpPr>
        <p:spPr bwMode="auto">
          <a:xfrm>
            <a:off x="2127250" y="2717800"/>
            <a:ext cx="4889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12.5</a:t>
            </a:r>
          </a:p>
        </p:txBody>
      </p:sp>
      <p:sp>
        <p:nvSpPr>
          <p:cNvPr id="29738" name="Obdélník 94"/>
          <p:cNvSpPr>
            <a:spLocks noChangeArrowheads="1"/>
          </p:cNvSpPr>
          <p:nvPr/>
        </p:nvSpPr>
        <p:spPr bwMode="auto">
          <a:xfrm>
            <a:off x="5372100" y="2584450"/>
            <a:ext cx="2016125" cy="160020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9739" name="Obdélník 95"/>
          <p:cNvSpPr>
            <a:spLocks noChangeArrowheads="1"/>
          </p:cNvSpPr>
          <p:nvPr/>
        </p:nvSpPr>
        <p:spPr bwMode="auto">
          <a:xfrm>
            <a:off x="5372100" y="2584450"/>
            <a:ext cx="2016125" cy="355600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9740" name="TextovéPole 93"/>
          <p:cNvSpPr txBox="1">
            <a:spLocks noChangeArrowheads="1"/>
          </p:cNvSpPr>
          <p:nvPr/>
        </p:nvSpPr>
        <p:spPr bwMode="auto">
          <a:xfrm>
            <a:off x="5416550" y="2628900"/>
            <a:ext cx="889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process</a:t>
            </a:r>
          </a:p>
        </p:txBody>
      </p:sp>
      <p:cxnSp>
        <p:nvCxnSpPr>
          <p:cNvPr id="29741" name="Přímá spojovací čára 97"/>
          <p:cNvCxnSpPr>
            <a:cxnSpLocks noChangeShapeType="1"/>
            <a:stCxn id="29738" idx="2"/>
            <a:endCxn id="29739" idx="0"/>
          </p:cNvCxnSpPr>
          <p:nvPr/>
        </p:nvCxnSpPr>
        <p:spPr bwMode="auto">
          <a:xfrm rot="5400000" flipH="1">
            <a:off x="5579269" y="3385344"/>
            <a:ext cx="1600200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9742" name="TextovéPole 98"/>
          <p:cNvSpPr txBox="1">
            <a:spLocks noChangeArrowheads="1"/>
          </p:cNvSpPr>
          <p:nvPr/>
        </p:nvSpPr>
        <p:spPr bwMode="auto">
          <a:xfrm>
            <a:off x="6438900" y="2628900"/>
            <a:ext cx="889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time</a:t>
            </a:r>
          </a:p>
        </p:txBody>
      </p:sp>
      <p:sp>
        <p:nvSpPr>
          <p:cNvPr id="29743" name="TextovéPole 99"/>
          <p:cNvSpPr txBox="1">
            <a:spLocks noChangeArrowheads="1"/>
          </p:cNvSpPr>
          <p:nvPr/>
        </p:nvSpPr>
        <p:spPr bwMode="auto">
          <a:xfrm>
            <a:off x="5683250" y="2940050"/>
            <a:ext cx="355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 i="1"/>
              <a:t>P</a:t>
            </a:r>
            <a:r>
              <a:rPr lang="cs-CZ" sz="1200" b="1" i="1" baseline="-25000"/>
              <a:t>1</a:t>
            </a:r>
            <a:endParaRPr lang="cs-CZ" sz="1200" b="1" i="1"/>
          </a:p>
        </p:txBody>
      </p:sp>
      <p:sp>
        <p:nvSpPr>
          <p:cNvPr id="29744" name="TextovéPole 100"/>
          <p:cNvSpPr txBox="1">
            <a:spLocks noChangeArrowheads="1"/>
          </p:cNvSpPr>
          <p:nvPr/>
        </p:nvSpPr>
        <p:spPr bwMode="auto">
          <a:xfrm>
            <a:off x="5683250" y="3251200"/>
            <a:ext cx="355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 i="1"/>
              <a:t>P</a:t>
            </a:r>
            <a:r>
              <a:rPr lang="cs-CZ" sz="1200" b="1" i="1" baseline="-25000"/>
              <a:t>2</a:t>
            </a:r>
            <a:endParaRPr lang="cs-CZ" sz="1200" b="1" i="1"/>
          </a:p>
        </p:txBody>
      </p:sp>
      <p:sp>
        <p:nvSpPr>
          <p:cNvPr id="29745" name="TextovéPole 101"/>
          <p:cNvSpPr txBox="1">
            <a:spLocks noChangeArrowheads="1"/>
          </p:cNvSpPr>
          <p:nvPr/>
        </p:nvSpPr>
        <p:spPr bwMode="auto">
          <a:xfrm>
            <a:off x="5683250" y="3562350"/>
            <a:ext cx="355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 i="1"/>
              <a:t>P</a:t>
            </a:r>
            <a:r>
              <a:rPr lang="cs-CZ" sz="1200" b="1" i="1" baseline="-25000"/>
              <a:t>3</a:t>
            </a:r>
            <a:endParaRPr lang="cs-CZ" sz="1200" b="1" i="1"/>
          </a:p>
        </p:txBody>
      </p:sp>
      <p:sp>
        <p:nvSpPr>
          <p:cNvPr id="29746" name="TextovéPole 102"/>
          <p:cNvSpPr txBox="1">
            <a:spLocks noChangeArrowheads="1"/>
          </p:cNvSpPr>
          <p:nvPr/>
        </p:nvSpPr>
        <p:spPr bwMode="auto">
          <a:xfrm>
            <a:off x="5683250" y="3873500"/>
            <a:ext cx="355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 i="1"/>
              <a:t>P</a:t>
            </a:r>
            <a:r>
              <a:rPr lang="cs-CZ" sz="1200" b="1" i="1" baseline="-25000"/>
              <a:t>4</a:t>
            </a:r>
            <a:endParaRPr lang="cs-CZ" sz="1200" b="1" i="1"/>
          </a:p>
        </p:txBody>
      </p:sp>
      <p:sp>
        <p:nvSpPr>
          <p:cNvPr id="29747" name="TextovéPole 104"/>
          <p:cNvSpPr txBox="1">
            <a:spLocks noChangeArrowheads="1"/>
          </p:cNvSpPr>
          <p:nvPr/>
        </p:nvSpPr>
        <p:spPr bwMode="auto">
          <a:xfrm>
            <a:off x="6705600" y="2940050"/>
            <a:ext cx="355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6</a:t>
            </a:r>
          </a:p>
        </p:txBody>
      </p:sp>
      <p:sp>
        <p:nvSpPr>
          <p:cNvPr id="29748" name="TextovéPole 105"/>
          <p:cNvSpPr txBox="1">
            <a:spLocks noChangeArrowheads="1"/>
          </p:cNvSpPr>
          <p:nvPr/>
        </p:nvSpPr>
        <p:spPr bwMode="auto">
          <a:xfrm>
            <a:off x="6705600" y="3251200"/>
            <a:ext cx="355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3</a:t>
            </a:r>
          </a:p>
        </p:txBody>
      </p:sp>
      <p:sp>
        <p:nvSpPr>
          <p:cNvPr id="29749" name="TextovéPole 106"/>
          <p:cNvSpPr txBox="1">
            <a:spLocks noChangeArrowheads="1"/>
          </p:cNvSpPr>
          <p:nvPr/>
        </p:nvSpPr>
        <p:spPr bwMode="auto">
          <a:xfrm>
            <a:off x="6705600" y="3562350"/>
            <a:ext cx="355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</a:t>
            </a:r>
          </a:p>
        </p:txBody>
      </p:sp>
      <p:sp>
        <p:nvSpPr>
          <p:cNvPr id="29750" name="TextovéPole 107"/>
          <p:cNvSpPr txBox="1">
            <a:spLocks noChangeArrowheads="1"/>
          </p:cNvSpPr>
          <p:nvPr/>
        </p:nvSpPr>
        <p:spPr bwMode="auto">
          <a:xfrm>
            <a:off x="6705600" y="3873500"/>
            <a:ext cx="355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7</a:t>
            </a:r>
          </a:p>
        </p:txBody>
      </p:sp>
      <p:cxnSp>
        <p:nvCxnSpPr>
          <p:cNvPr id="29751" name="Přímá spojovací šipka 54"/>
          <p:cNvCxnSpPr>
            <a:cxnSpLocks noChangeShapeType="1"/>
          </p:cNvCxnSpPr>
          <p:nvPr/>
        </p:nvCxnSpPr>
        <p:spPr bwMode="auto">
          <a:xfrm rot="5400000" flipH="1" flipV="1">
            <a:off x="993776" y="4073525"/>
            <a:ext cx="3244850" cy="317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424862" cy="1801813"/>
          </a:xfrm>
        </p:spPr>
        <p:txBody>
          <a:bodyPr/>
          <a:lstStyle/>
          <a:p>
            <a:pPr marL="395288" eaLnBrk="1" hangingPunct="1"/>
            <a:r>
              <a:rPr lang="cs-CZ" sz="2600" smtClean="0"/>
              <a:t>Fronta „připravených“ procesů nemusí být jediná</a:t>
            </a:r>
          </a:p>
          <a:p>
            <a:pPr marL="719138" lvl="1" eaLnBrk="1" hangingPunct="1"/>
            <a:r>
              <a:rPr lang="cs-CZ" smtClean="0"/>
              <a:t>procesy můžeme dělit na interaktivní, dávkové, apod.</a:t>
            </a:r>
          </a:p>
          <a:p>
            <a:pPr marL="719138" lvl="1" eaLnBrk="1" hangingPunct="1"/>
            <a:r>
              <a:rPr lang="cs-CZ" smtClean="0"/>
              <a:t>pro každou frontu můžeme použít jiný plánovací algoritmus</a:t>
            </a:r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FRONTA PROCESŮ</a:t>
            </a:r>
            <a:endParaRPr lang="cs-CZ" dirty="0"/>
          </a:p>
        </p:txBody>
      </p:sp>
      <p:sp>
        <p:nvSpPr>
          <p:cNvPr id="3072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30725" name="Obdélník 6"/>
          <p:cNvSpPr>
            <a:spLocks noChangeArrowheads="1"/>
          </p:cNvSpPr>
          <p:nvPr/>
        </p:nvSpPr>
        <p:spPr bwMode="auto">
          <a:xfrm>
            <a:off x="2825750" y="3509963"/>
            <a:ext cx="3429000" cy="395287"/>
          </a:xfrm>
          <a:prstGeom prst="rect">
            <a:avLst/>
          </a:prstGeom>
          <a:solidFill>
            <a:srgbClr val="FF66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26" name="Obdélník 7"/>
          <p:cNvSpPr>
            <a:spLocks noChangeArrowheads="1"/>
          </p:cNvSpPr>
          <p:nvPr/>
        </p:nvSpPr>
        <p:spPr bwMode="auto">
          <a:xfrm>
            <a:off x="2825750" y="4016375"/>
            <a:ext cx="3429000" cy="396875"/>
          </a:xfrm>
          <a:prstGeom prst="rect">
            <a:avLst/>
          </a:prstGeom>
          <a:solidFill>
            <a:srgbClr val="FF9933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27" name="Obdélník 8"/>
          <p:cNvSpPr>
            <a:spLocks noChangeArrowheads="1"/>
          </p:cNvSpPr>
          <p:nvPr/>
        </p:nvSpPr>
        <p:spPr bwMode="auto">
          <a:xfrm>
            <a:off x="2825750" y="4516438"/>
            <a:ext cx="3429000" cy="396875"/>
          </a:xfrm>
          <a:prstGeom prst="rect">
            <a:avLst/>
          </a:prstGeom>
          <a:solidFill>
            <a:srgbClr val="FFCC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28" name="Obdélník 9"/>
          <p:cNvSpPr>
            <a:spLocks noChangeArrowheads="1"/>
          </p:cNvSpPr>
          <p:nvPr/>
        </p:nvSpPr>
        <p:spPr bwMode="auto">
          <a:xfrm>
            <a:off x="2825750" y="5016500"/>
            <a:ext cx="3429000" cy="39687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29" name="Obdélník 10"/>
          <p:cNvSpPr>
            <a:spLocks noChangeArrowheads="1"/>
          </p:cNvSpPr>
          <p:nvPr/>
        </p:nvSpPr>
        <p:spPr bwMode="auto">
          <a:xfrm>
            <a:off x="2825750" y="5516563"/>
            <a:ext cx="3429000" cy="396875"/>
          </a:xfrm>
          <a:prstGeom prst="rect">
            <a:avLst/>
          </a:prstGeom>
          <a:solidFill>
            <a:srgbClr val="FFFFFF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30" name="TextovéPole 11"/>
          <p:cNvSpPr txBox="1">
            <a:spLocks noChangeArrowheads="1"/>
          </p:cNvSpPr>
          <p:nvPr/>
        </p:nvSpPr>
        <p:spPr bwMode="auto">
          <a:xfrm>
            <a:off x="3289300" y="3538538"/>
            <a:ext cx="25019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system processes</a:t>
            </a:r>
          </a:p>
        </p:txBody>
      </p:sp>
      <p:sp>
        <p:nvSpPr>
          <p:cNvPr id="30731" name="TextovéPole 12"/>
          <p:cNvSpPr txBox="1">
            <a:spLocks noChangeArrowheads="1"/>
          </p:cNvSpPr>
          <p:nvPr/>
        </p:nvSpPr>
        <p:spPr bwMode="auto">
          <a:xfrm>
            <a:off x="3289300" y="4046538"/>
            <a:ext cx="25019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interactive processes</a:t>
            </a:r>
          </a:p>
        </p:txBody>
      </p:sp>
      <p:sp>
        <p:nvSpPr>
          <p:cNvPr id="30732" name="TextovéPole 13"/>
          <p:cNvSpPr txBox="1">
            <a:spLocks noChangeArrowheads="1"/>
          </p:cNvSpPr>
          <p:nvPr/>
        </p:nvSpPr>
        <p:spPr bwMode="auto">
          <a:xfrm>
            <a:off x="2925763" y="4546600"/>
            <a:ext cx="32861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interactive editing processes</a:t>
            </a:r>
          </a:p>
        </p:txBody>
      </p:sp>
      <p:sp>
        <p:nvSpPr>
          <p:cNvPr id="30733" name="TextovéPole 14"/>
          <p:cNvSpPr txBox="1">
            <a:spLocks noChangeArrowheads="1"/>
          </p:cNvSpPr>
          <p:nvPr/>
        </p:nvSpPr>
        <p:spPr bwMode="auto">
          <a:xfrm>
            <a:off x="3289300" y="5046663"/>
            <a:ext cx="25019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batch processes</a:t>
            </a:r>
          </a:p>
        </p:txBody>
      </p:sp>
      <p:sp>
        <p:nvSpPr>
          <p:cNvPr id="30734" name="TextovéPole 15"/>
          <p:cNvSpPr txBox="1">
            <a:spLocks noChangeArrowheads="1"/>
          </p:cNvSpPr>
          <p:nvPr/>
        </p:nvSpPr>
        <p:spPr bwMode="auto">
          <a:xfrm>
            <a:off x="3289300" y="5546725"/>
            <a:ext cx="25019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student processes</a:t>
            </a:r>
          </a:p>
        </p:txBody>
      </p:sp>
      <p:sp>
        <p:nvSpPr>
          <p:cNvPr id="30735" name="TextovéPole 16"/>
          <p:cNvSpPr txBox="1">
            <a:spLocks noChangeArrowheads="1"/>
          </p:cNvSpPr>
          <p:nvPr/>
        </p:nvSpPr>
        <p:spPr bwMode="auto">
          <a:xfrm>
            <a:off x="1182688" y="3295650"/>
            <a:ext cx="1643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highest priority</a:t>
            </a:r>
          </a:p>
        </p:txBody>
      </p:sp>
      <p:sp>
        <p:nvSpPr>
          <p:cNvPr id="30736" name="TextovéPole 17"/>
          <p:cNvSpPr txBox="1">
            <a:spLocks noChangeArrowheads="1"/>
          </p:cNvSpPr>
          <p:nvPr/>
        </p:nvSpPr>
        <p:spPr bwMode="auto">
          <a:xfrm>
            <a:off x="1182688" y="5867400"/>
            <a:ext cx="1643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/>
              <a:t>lowest priority</a:t>
            </a:r>
          </a:p>
        </p:txBody>
      </p:sp>
      <p:sp>
        <p:nvSpPr>
          <p:cNvPr id="30737" name="Šipka doprava 26"/>
          <p:cNvSpPr>
            <a:spLocks noChangeArrowheads="1"/>
          </p:cNvSpPr>
          <p:nvPr/>
        </p:nvSpPr>
        <p:spPr bwMode="auto">
          <a:xfrm>
            <a:off x="6254750" y="3605213"/>
            <a:ext cx="1428750" cy="215900"/>
          </a:xfrm>
          <a:prstGeom prst="rightArrow">
            <a:avLst>
              <a:gd name="adj1" fmla="val 50000"/>
              <a:gd name="adj2" fmla="val 50031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38" name="Šipka doprava 27"/>
          <p:cNvSpPr>
            <a:spLocks noChangeArrowheads="1"/>
          </p:cNvSpPr>
          <p:nvPr/>
        </p:nvSpPr>
        <p:spPr bwMode="auto">
          <a:xfrm>
            <a:off x="6254750" y="4105275"/>
            <a:ext cx="1428750" cy="215900"/>
          </a:xfrm>
          <a:prstGeom prst="rightArrow">
            <a:avLst>
              <a:gd name="adj1" fmla="val 50000"/>
              <a:gd name="adj2" fmla="val 50031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39" name="Šipka doprava 28"/>
          <p:cNvSpPr>
            <a:spLocks noChangeArrowheads="1"/>
          </p:cNvSpPr>
          <p:nvPr/>
        </p:nvSpPr>
        <p:spPr bwMode="auto">
          <a:xfrm>
            <a:off x="6254750" y="4605338"/>
            <a:ext cx="1428750" cy="215900"/>
          </a:xfrm>
          <a:prstGeom prst="rightArrow">
            <a:avLst>
              <a:gd name="adj1" fmla="val 50000"/>
              <a:gd name="adj2" fmla="val 50031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40" name="Šipka doprava 29"/>
          <p:cNvSpPr>
            <a:spLocks noChangeArrowheads="1"/>
          </p:cNvSpPr>
          <p:nvPr/>
        </p:nvSpPr>
        <p:spPr bwMode="auto">
          <a:xfrm>
            <a:off x="6254750" y="5105400"/>
            <a:ext cx="1428750" cy="215900"/>
          </a:xfrm>
          <a:prstGeom prst="rightArrow">
            <a:avLst>
              <a:gd name="adj1" fmla="val 50000"/>
              <a:gd name="adj2" fmla="val 50031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41" name="Šipka doprava 30"/>
          <p:cNvSpPr>
            <a:spLocks noChangeArrowheads="1"/>
          </p:cNvSpPr>
          <p:nvPr/>
        </p:nvSpPr>
        <p:spPr bwMode="auto">
          <a:xfrm>
            <a:off x="6254750" y="5605463"/>
            <a:ext cx="1428750" cy="215900"/>
          </a:xfrm>
          <a:prstGeom prst="rightArrow">
            <a:avLst>
              <a:gd name="adj1" fmla="val 50000"/>
              <a:gd name="adj2" fmla="val 50031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42" name="Šipka doprava 31"/>
          <p:cNvSpPr>
            <a:spLocks noChangeArrowheads="1"/>
          </p:cNvSpPr>
          <p:nvPr/>
        </p:nvSpPr>
        <p:spPr bwMode="auto">
          <a:xfrm>
            <a:off x="1397000" y="3605213"/>
            <a:ext cx="1428750" cy="215900"/>
          </a:xfrm>
          <a:prstGeom prst="rightArrow">
            <a:avLst>
              <a:gd name="adj1" fmla="val 50000"/>
              <a:gd name="adj2" fmla="val 50031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43" name="Šipka doprava 32"/>
          <p:cNvSpPr>
            <a:spLocks noChangeArrowheads="1"/>
          </p:cNvSpPr>
          <p:nvPr/>
        </p:nvSpPr>
        <p:spPr bwMode="auto">
          <a:xfrm>
            <a:off x="1397000" y="4105275"/>
            <a:ext cx="1428750" cy="215900"/>
          </a:xfrm>
          <a:prstGeom prst="rightArrow">
            <a:avLst>
              <a:gd name="adj1" fmla="val 50000"/>
              <a:gd name="adj2" fmla="val 50031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44" name="Šipka doprava 33"/>
          <p:cNvSpPr>
            <a:spLocks noChangeArrowheads="1"/>
          </p:cNvSpPr>
          <p:nvPr/>
        </p:nvSpPr>
        <p:spPr bwMode="auto">
          <a:xfrm>
            <a:off x="1397000" y="4605338"/>
            <a:ext cx="1428750" cy="215900"/>
          </a:xfrm>
          <a:prstGeom prst="rightArrow">
            <a:avLst>
              <a:gd name="adj1" fmla="val 50000"/>
              <a:gd name="adj2" fmla="val 50031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45" name="Šipka doprava 34"/>
          <p:cNvSpPr>
            <a:spLocks noChangeArrowheads="1"/>
          </p:cNvSpPr>
          <p:nvPr/>
        </p:nvSpPr>
        <p:spPr bwMode="auto">
          <a:xfrm>
            <a:off x="1397000" y="5105400"/>
            <a:ext cx="1428750" cy="215900"/>
          </a:xfrm>
          <a:prstGeom prst="rightArrow">
            <a:avLst>
              <a:gd name="adj1" fmla="val 50000"/>
              <a:gd name="adj2" fmla="val 50031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46" name="Šipka doprava 35"/>
          <p:cNvSpPr>
            <a:spLocks noChangeArrowheads="1"/>
          </p:cNvSpPr>
          <p:nvPr/>
        </p:nvSpPr>
        <p:spPr bwMode="auto">
          <a:xfrm>
            <a:off x="1397000" y="5605463"/>
            <a:ext cx="1428750" cy="215900"/>
          </a:xfrm>
          <a:prstGeom prst="rightArrow">
            <a:avLst>
              <a:gd name="adj1" fmla="val 50000"/>
              <a:gd name="adj2" fmla="val 50031"/>
            </a:avLst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Plánovací algoritmus je součástí jádra OS</a:t>
            </a:r>
          </a:p>
          <a:p>
            <a:pPr marL="395288" eaLnBrk="1" hangingPunct="1"/>
            <a:r>
              <a:rPr lang="cs-CZ" smtClean="0"/>
              <a:t>Skládá se ze 2 funkcí</a:t>
            </a:r>
          </a:p>
          <a:p>
            <a:pPr marL="719138" lvl="1" eaLnBrk="1" hangingPunct="1"/>
            <a:r>
              <a:rPr lang="cs-CZ" smtClean="0"/>
              <a:t>schedule() – plánování procesů</a:t>
            </a:r>
          </a:p>
          <a:p>
            <a:pPr marL="719138" lvl="1" eaLnBrk="1" hangingPunct="1"/>
            <a:r>
              <a:rPr lang="cs-CZ" smtClean="0"/>
              <a:t>do_timer() – aktualizuje informace o procesech (spotřebovaný čas v uživatelském režimu, v režimu jádra, priority apod.)</a:t>
            </a:r>
          </a:p>
          <a:p>
            <a:pPr marL="395288" eaLnBrk="1" hangingPunct="1"/>
            <a:r>
              <a:rPr lang="cs-CZ" smtClean="0"/>
              <a:t>Časové kvantum je 1/100 sekundy</a:t>
            </a:r>
          </a:p>
          <a:p>
            <a:pPr marL="395288" eaLnBrk="1" hangingPunct="1"/>
            <a:r>
              <a:rPr lang="en-US" smtClean="0"/>
              <a:t>Pl</a:t>
            </a:r>
            <a:r>
              <a:rPr lang="cs-CZ" smtClean="0"/>
              <a:t>ánovací algoritmus byl předmětem vývoje</a:t>
            </a:r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LINUX</a:t>
            </a:r>
            <a:endParaRPr lang="cs-CZ" dirty="0"/>
          </a:p>
        </p:txBody>
      </p:sp>
      <p:sp>
        <p:nvSpPr>
          <p:cNvPr id="3174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1800" smtClean="0"/>
              <a:t>Plánovací algoritmus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en-US" sz="1800" smtClean="0"/>
              <a:t>4</a:t>
            </a:r>
            <a:r>
              <a:rPr lang="cs-CZ" sz="1800" smtClean="0"/>
              <a:t> kategorie procesů z hlediska plánování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600" smtClean="0"/>
              <a:t>SCHED_FIFO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600" smtClean="0"/>
              <a:t>SCHED_RR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600" smtClean="0"/>
              <a:t>SCHED_OTHER</a:t>
            </a:r>
            <a:endParaRPr lang="en-US" sz="1600" smtClean="0"/>
          </a:p>
          <a:p>
            <a:pPr marL="1079500" lvl="2" eaLnBrk="1" hangingPunct="1">
              <a:lnSpc>
                <a:spcPct val="80000"/>
              </a:lnSpc>
            </a:pPr>
            <a:r>
              <a:rPr lang="en-US" sz="1600" smtClean="0"/>
              <a:t>SCHED_BATCH</a:t>
            </a:r>
            <a:endParaRPr lang="cs-CZ" sz="1600" smtClean="0"/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první dva typy jsou procesy se zvláštními nároky na plánování (soft real time), mají přednost před ostatními procesy a může je vytvářet pouze root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procesy SCHED_FIFO jsou plánovány metodou FIFO</a:t>
            </a:r>
            <a:endParaRPr lang="en-US" sz="1800" smtClean="0"/>
          </a:p>
          <a:p>
            <a:pPr marL="1079500" lvl="2" eaLnBrk="1" hangingPunct="1">
              <a:lnSpc>
                <a:spcPct val="80000"/>
              </a:lnSpc>
            </a:pPr>
            <a:r>
              <a:rPr lang="en-US" sz="1600" smtClean="0"/>
              <a:t>B</a:t>
            </a:r>
            <a:r>
              <a:rPr lang="cs-CZ" sz="1600" smtClean="0"/>
              <a:t>ěží</a:t>
            </a:r>
            <a:r>
              <a:rPr lang="en-US" sz="1600" smtClean="0"/>
              <a:t> dokud</a:t>
            </a:r>
            <a:r>
              <a:rPr lang="cs-CZ" sz="1600" smtClean="0"/>
              <a:t> není předběhnut, blokován I/O nebo se vzdá procesoru</a:t>
            </a:r>
            <a:r>
              <a:rPr lang="en-US" sz="1600" smtClean="0"/>
              <a:t> </a:t>
            </a:r>
            <a:endParaRPr lang="cs-CZ" sz="1600" smtClean="0"/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procesy SCHED_RR jsou plánovány metodou RR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600" smtClean="0"/>
              <a:t>Upravené SCHED_FIFO s časovým kvantem podle sched_rr_get_interval()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1800" smtClean="0"/>
              <a:t>procesy SCHED_FIFO a SCHED_RR mají přirazenu prioritu (</a:t>
            </a:r>
            <a:r>
              <a:rPr lang="en-US" sz="1800" smtClean="0"/>
              <a:t>1</a:t>
            </a:r>
            <a:r>
              <a:rPr lang="cs-CZ" sz="1800" smtClean="0"/>
              <a:t>-99), při plánování jsou vybírány procesy s vyšší prioritou, plánovací algoritmu je preemptivní</a:t>
            </a:r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LINUX (2)</a:t>
            </a:r>
            <a:endParaRPr lang="cs-CZ" dirty="0"/>
          </a:p>
        </p:txBody>
      </p:sp>
      <p:sp>
        <p:nvSpPr>
          <p:cNvPr id="3277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Plánovací algoritmus – pokračování</a:t>
            </a:r>
          </a:p>
          <a:p>
            <a:pPr marL="719138" lvl="1" eaLnBrk="1" hangingPunct="1"/>
            <a:r>
              <a:rPr lang="cs-CZ" smtClean="0"/>
              <a:t>do SCHED_OTHER patří všechny klasické timesharingové procesy</a:t>
            </a:r>
          </a:p>
          <a:p>
            <a:pPr marL="719138" lvl="1" eaLnBrk="1" hangingPunct="1"/>
            <a:r>
              <a:rPr lang="cs-CZ" smtClean="0"/>
              <a:t>v rámci SCHED_OTHER jsou procesy plánovány na základě dynamických priorit </a:t>
            </a:r>
          </a:p>
          <a:p>
            <a:pPr marL="1079500" lvl="2" eaLnBrk="1" hangingPunct="1"/>
            <a:r>
              <a:rPr lang="cs-CZ" sz="2000" smtClean="0"/>
              <a:t>tzv. hodnota nice</a:t>
            </a:r>
            <a:endParaRPr lang="en-US" sz="2000" smtClean="0"/>
          </a:p>
          <a:p>
            <a:pPr marL="1079500" lvl="2" eaLnBrk="1" hangingPunct="1"/>
            <a:r>
              <a:rPr lang="en-US" sz="2000" smtClean="0"/>
              <a:t>priorita je 0</a:t>
            </a:r>
            <a:endParaRPr lang="cs-CZ" sz="2000" smtClean="0"/>
          </a:p>
          <a:p>
            <a:pPr marL="1079500" lvl="2" eaLnBrk="1" hangingPunct="1"/>
            <a:r>
              <a:rPr lang="cs-CZ" sz="2000" smtClean="0"/>
              <a:t>zvyšována při stárnutí procesu</a:t>
            </a:r>
          </a:p>
          <a:p>
            <a:pPr marL="1079500" lvl="2" eaLnBrk="1" hangingPunct="1"/>
            <a:r>
              <a:rPr lang="cs-CZ" sz="2000" smtClean="0"/>
              <a:t>neadministrátorský proces může jen zhoršit prioritu	</a:t>
            </a:r>
          </a:p>
          <a:p>
            <a:pPr marL="1619250" lvl="3" eaLnBrk="1" hangingPunct="1"/>
            <a:r>
              <a:rPr lang="cs-CZ" sz="1800" smtClean="0"/>
              <a:t>resp. od jádra 2.6.12 limit RLIMIT_RTPRIO</a:t>
            </a:r>
          </a:p>
          <a:p>
            <a:pPr marL="1079500" lvl="2" eaLnBrk="1" hangingPunct="1"/>
            <a:r>
              <a:rPr lang="cs-CZ" sz="2000" smtClean="0"/>
              <a:t>procesy se stejnou prioritou jsou plánovaný pomocí RR</a:t>
            </a:r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LINUX (3)</a:t>
            </a:r>
            <a:endParaRPr lang="cs-CZ" dirty="0"/>
          </a:p>
        </p:txBody>
      </p:sp>
      <p:sp>
        <p:nvSpPr>
          <p:cNvPr id="3379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9"/>
          <p:cNvSpPr>
            <a:spLocks noGrp="1" noChangeArrowheads="1"/>
          </p:cNvSpPr>
          <p:nvPr>
            <p:ph idx="1"/>
          </p:nvPr>
        </p:nvSpPr>
        <p:spPr>
          <a:xfrm>
            <a:off x="4714875" y="1643063"/>
            <a:ext cx="3959225" cy="4403725"/>
          </a:xfrm>
        </p:spPr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Proces obvykle střídá části využívající CPU a části vyžadující I/O.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Při zahájení </a:t>
            </a:r>
            <a:r>
              <a:rPr lang="en-US" sz="2600" smtClean="0"/>
              <a:t>I/O</a:t>
            </a:r>
            <a:r>
              <a:rPr lang="cs-CZ" sz="2600" smtClean="0"/>
              <a:t> je proces zařazen mezi procesy čekající na událost.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Teprve při ukončení I/O operace se proces opět dostává mezi procesy „připravené“.</a:t>
            </a:r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STŘÍDÁNÍ VYUŽITÍ CPU A I/O</a:t>
            </a:r>
            <a:endParaRPr lang="cs-CZ" dirty="0"/>
          </a:p>
        </p:txBody>
      </p:sp>
      <p:sp>
        <p:nvSpPr>
          <p:cNvPr id="1331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grpSp>
        <p:nvGrpSpPr>
          <p:cNvPr id="13317" name="Skupina 35"/>
          <p:cNvGrpSpPr>
            <a:grpSpLocks/>
          </p:cNvGrpSpPr>
          <p:nvPr/>
        </p:nvGrpSpPr>
        <p:grpSpPr bwMode="auto">
          <a:xfrm>
            <a:off x="1571625" y="5857875"/>
            <a:ext cx="71438" cy="357188"/>
            <a:chOff x="1571604" y="5929332"/>
            <a:chExt cx="71438" cy="357187"/>
          </a:xfrm>
        </p:grpSpPr>
        <p:sp>
          <p:nvSpPr>
            <p:cNvPr id="13346" name="Elipsa 38"/>
            <p:cNvSpPr>
              <a:spLocks noChangeArrowheads="1"/>
            </p:cNvSpPr>
            <p:nvPr/>
          </p:nvSpPr>
          <p:spPr bwMode="auto">
            <a:xfrm>
              <a:off x="1571604" y="5929332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13347" name="Elipsa 39"/>
            <p:cNvSpPr>
              <a:spLocks noChangeArrowheads="1"/>
            </p:cNvSpPr>
            <p:nvPr/>
          </p:nvSpPr>
          <p:spPr bwMode="auto">
            <a:xfrm>
              <a:off x="1571604" y="6072207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13348" name="Elipsa 40"/>
            <p:cNvSpPr>
              <a:spLocks noChangeArrowheads="1"/>
            </p:cNvSpPr>
            <p:nvPr/>
          </p:nvSpPr>
          <p:spPr bwMode="auto">
            <a:xfrm>
              <a:off x="1571604" y="6215082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</p:grpSp>
      <p:grpSp>
        <p:nvGrpSpPr>
          <p:cNvPr id="13318" name="Skupina 34"/>
          <p:cNvGrpSpPr>
            <a:grpSpLocks/>
          </p:cNvGrpSpPr>
          <p:nvPr/>
        </p:nvGrpSpPr>
        <p:grpSpPr bwMode="auto">
          <a:xfrm>
            <a:off x="1571625" y="1285875"/>
            <a:ext cx="71438" cy="357188"/>
            <a:chOff x="1571604" y="1357298"/>
            <a:chExt cx="71438" cy="357187"/>
          </a:xfrm>
        </p:grpSpPr>
        <p:sp>
          <p:nvSpPr>
            <p:cNvPr id="13343" name="Elipsa 38"/>
            <p:cNvSpPr>
              <a:spLocks noChangeArrowheads="1"/>
            </p:cNvSpPr>
            <p:nvPr/>
          </p:nvSpPr>
          <p:spPr bwMode="auto">
            <a:xfrm>
              <a:off x="1571604" y="1357298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13344" name="Elipsa 39"/>
            <p:cNvSpPr>
              <a:spLocks noChangeArrowheads="1"/>
            </p:cNvSpPr>
            <p:nvPr/>
          </p:nvSpPr>
          <p:spPr bwMode="auto">
            <a:xfrm>
              <a:off x="1571604" y="1500173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  <p:sp>
          <p:nvSpPr>
            <p:cNvPr id="13345" name="Elipsa 40"/>
            <p:cNvSpPr>
              <a:spLocks noChangeArrowheads="1"/>
            </p:cNvSpPr>
            <p:nvPr/>
          </p:nvSpPr>
          <p:spPr bwMode="auto">
            <a:xfrm>
              <a:off x="1571604" y="1643048"/>
              <a:ext cx="71438" cy="71437"/>
            </a:xfrm>
            <a:prstGeom prst="ellipse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/>
            </a:p>
          </p:txBody>
        </p:sp>
      </p:grpSp>
      <p:grpSp>
        <p:nvGrpSpPr>
          <p:cNvPr id="13319" name="Skupina 23"/>
          <p:cNvGrpSpPr>
            <a:grpSpLocks/>
          </p:cNvGrpSpPr>
          <p:nvPr/>
        </p:nvGrpSpPr>
        <p:grpSpPr bwMode="auto">
          <a:xfrm>
            <a:off x="928688" y="5286375"/>
            <a:ext cx="1357312" cy="500063"/>
            <a:chOff x="928662" y="5429264"/>
            <a:chExt cx="1357322" cy="500066"/>
          </a:xfrm>
        </p:grpSpPr>
        <p:sp>
          <p:nvSpPr>
            <p:cNvPr id="13341" name="Obdélník 18"/>
            <p:cNvSpPr>
              <a:spLocks noChangeArrowheads="1"/>
            </p:cNvSpPr>
            <p:nvPr/>
          </p:nvSpPr>
          <p:spPr bwMode="auto">
            <a:xfrm>
              <a:off x="928662" y="5429264"/>
              <a:ext cx="1357322" cy="500066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 b="1">
                <a:cs typeface="Arial" charset="0"/>
              </a:endParaRPr>
            </a:p>
          </p:txBody>
        </p:sp>
        <p:sp>
          <p:nvSpPr>
            <p:cNvPr id="13342" name="TextovéPole 20"/>
            <p:cNvSpPr txBox="1">
              <a:spLocks noChangeArrowheads="1"/>
            </p:cNvSpPr>
            <p:nvPr/>
          </p:nvSpPr>
          <p:spPr bwMode="auto">
            <a:xfrm>
              <a:off x="1000100" y="5525409"/>
              <a:ext cx="121444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/>
                <a:t>wait for I/O</a:t>
              </a:r>
            </a:p>
          </p:txBody>
        </p:sp>
      </p:grpSp>
      <p:grpSp>
        <p:nvGrpSpPr>
          <p:cNvPr id="13320" name="Skupina 24"/>
          <p:cNvGrpSpPr>
            <a:grpSpLocks/>
          </p:cNvGrpSpPr>
          <p:nvPr/>
        </p:nvGrpSpPr>
        <p:grpSpPr bwMode="auto">
          <a:xfrm>
            <a:off x="928688" y="3905250"/>
            <a:ext cx="1357312" cy="500063"/>
            <a:chOff x="928662" y="5429264"/>
            <a:chExt cx="1357322" cy="500066"/>
          </a:xfrm>
        </p:grpSpPr>
        <p:sp>
          <p:nvSpPr>
            <p:cNvPr id="13339" name="Obdélník 25"/>
            <p:cNvSpPr>
              <a:spLocks noChangeArrowheads="1"/>
            </p:cNvSpPr>
            <p:nvPr/>
          </p:nvSpPr>
          <p:spPr bwMode="auto">
            <a:xfrm>
              <a:off x="928662" y="5429264"/>
              <a:ext cx="1357322" cy="500066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 b="1">
                <a:cs typeface="Arial" charset="0"/>
              </a:endParaRPr>
            </a:p>
          </p:txBody>
        </p:sp>
        <p:sp>
          <p:nvSpPr>
            <p:cNvPr id="13340" name="TextovéPole 26"/>
            <p:cNvSpPr txBox="1">
              <a:spLocks noChangeArrowheads="1"/>
            </p:cNvSpPr>
            <p:nvPr/>
          </p:nvSpPr>
          <p:spPr bwMode="auto">
            <a:xfrm>
              <a:off x="1000100" y="5525409"/>
              <a:ext cx="121444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/>
                <a:t>wait for I/O</a:t>
              </a:r>
            </a:p>
          </p:txBody>
        </p:sp>
      </p:grpSp>
      <p:grpSp>
        <p:nvGrpSpPr>
          <p:cNvPr id="13321" name="Skupina 27"/>
          <p:cNvGrpSpPr>
            <a:grpSpLocks/>
          </p:cNvGrpSpPr>
          <p:nvPr/>
        </p:nvGrpSpPr>
        <p:grpSpPr bwMode="auto">
          <a:xfrm>
            <a:off x="928688" y="2524125"/>
            <a:ext cx="1357312" cy="500063"/>
            <a:chOff x="928662" y="5429264"/>
            <a:chExt cx="1357322" cy="500066"/>
          </a:xfrm>
        </p:grpSpPr>
        <p:sp>
          <p:nvSpPr>
            <p:cNvPr id="13337" name="Obdélník 28"/>
            <p:cNvSpPr>
              <a:spLocks noChangeArrowheads="1"/>
            </p:cNvSpPr>
            <p:nvPr/>
          </p:nvSpPr>
          <p:spPr bwMode="auto">
            <a:xfrm>
              <a:off x="928662" y="5429264"/>
              <a:ext cx="1357322" cy="500066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sz="1600" b="1">
                <a:cs typeface="Arial" charset="0"/>
              </a:endParaRPr>
            </a:p>
          </p:txBody>
        </p:sp>
        <p:sp>
          <p:nvSpPr>
            <p:cNvPr id="13338" name="TextovéPole 29"/>
            <p:cNvSpPr txBox="1">
              <a:spLocks noChangeArrowheads="1"/>
            </p:cNvSpPr>
            <p:nvPr/>
          </p:nvSpPr>
          <p:spPr bwMode="auto">
            <a:xfrm>
              <a:off x="1000100" y="5525409"/>
              <a:ext cx="121444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400" b="1"/>
                <a:t>wait for I/O</a:t>
              </a:r>
            </a:p>
          </p:txBody>
        </p:sp>
      </p:grpSp>
      <p:sp>
        <p:nvSpPr>
          <p:cNvPr id="13322" name="TextovéPole 30"/>
          <p:cNvSpPr txBox="1">
            <a:spLocks noChangeArrowheads="1"/>
          </p:cNvSpPr>
          <p:nvPr/>
        </p:nvSpPr>
        <p:spPr bwMode="auto">
          <a:xfrm>
            <a:off x="714375" y="1714500"/>
            <a:ext cx="1785938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load store</a:t>
            </a:r>
          </a:p>
          <a:p>
            <a:pPr algn="ctr"/>
            <a:r>
              <a:rPr lang="cs-CZ" sz="1400" b="1"/>
              <a:t>add store</a:t>
            </a:r>
          </a:p>
          <a:p>
            <a:pPr algn="ctr"/>
            <a:r>
              <a:rPr lang="cs-CZ" sz="1400" b="1"/>
              <a:t>read </a:t>
            </a:r>
            <a:r>
              <a:rPr lang="cs-CZ" sz="1400"/>
              <a:t>from file</a:t>
            </a:r>
          </a:p>
        </p:txBody>
      </p:sp>
      <p:sp>
        <p:nvSpPr>
          <p:cNvPr id="13323" name="TextovéPole 31"/>
          <p:cNvSpPr txBox="1">
            <a:spLocks noChangeArrowheads="1"/>
          </p:cNvSpPr>
          <p:nvPr/>
        </p:nvSpPr>
        <p:spPr bwMode="auto">
          <a:xfrm>
            <a:off x="714375" y="3095625"/>
            <a:ext cx="1785938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store increment</a:t>
            </a:r>
          </a:p>
          <a:p>
            <a:pPr algn="ctr"/>
            <a:r>
              <a:rPr lang="cs-CZ" sz="1400" b="1"/>
              <a:t>index</a:t>
            </a:r>
          </a:p>
          <a:p>
            <a:pPr algn="ctr"/>
            <a:r>
              <a:rPr lang="cs-CZ" sz="1400" b="1"/>
              <a:t>write </a:t>
            </a:r>
            <a:r>
              <a:rPr lang="cs-CZ" sz="1400"/>
              <a:t>to file</a:t>
            </a:r>
          </a:p>
        </p:txBody>
      </p:sp>
      <p:sp>
        <p:nvSpPr>
          <p:cNvPr id="13324" name="TextovéPole 33"/>
          <p:cNvSpPr txBox="1">
            <a:spLocks noChangeArrowheads="1"/>
          </p:cNvSpPr>
          <p:nvPr/>
        </p:nvSpPr>
        <p:spPr bwMode="auto">
          <a:xfrm>
            <a:off x="714375" y="4476750"/>
            <a:ext cx="1785938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load store</a:t>
            </a:r>
          </a:p>
          <a:p>
            <a:pPr algn="ctr"/>
            <a:r>
              <a:rPr lang="cs-CZ" sz="1400" b="1"/>
              <a:t>add store</a:t>
            </a:r>
          </a:p>
          <a:p>
            <a:pPr algn="ctr"/>
            <a:r>
              <a:rPr lang="cs-CZ" sz="1400" b="1"/>
              <a:t>read </a:t>
            </a:r>
            <a:r>
              <a:rPr lang="cs-CZ" sz="1400"/>
              <a:t>from file</a:t>
            </a:r>
          </a:p>
        </p:txBody>
      </p:sp>
      <p:sp>
        <p:nvSpPr>
          <p:cNvPr id="13325" name="TextovéPole 36"/>
          <p:cNvSpPr txBox="1">
            <a:spLocks noChangeArrowheads="1"/>
          </p:cNvSpPr>
          <p:nvPr/>
        </p:nvSpPr>
        <p:spPr bwMode="auto">
          <a:xfrm>
            <a:off x="3222625" y="1973263"/>
            <a:ext cx="12160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CPU burst</a:t>
            </a:r>
          </a:p>
        </p:txBody>
      </p:sp>
      <p:sp>
        <p:nvSpPr>
          <p:cNvPr id="13326" name="TextovéPole 38"/>
          <p:cNvSpPr txBox="1">
            <a:spLocks noChangeArrowheads="1"/>
          </p:cNvSpPr>
          <p:nvPr/>
        </p:nvSpPr>
        <p:spPr bwMode="auto">
          <a:xfrm>
            <a:off x="3222625" y="2652713"/>
            <a:ext cx="12144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I/O burst</a:t>
            </a:r>
          </a:p>
        </p:txBody>
      </p:sp>
      <p:sp>
        <p:nvSpPr>
          <p:cNvPr id="13327" name="Pravá složená závorka 39"/>
          <p:cNvSpPr>
            <a:spLocks/>
          </p:cNvSpPr>
          <p:nvPr/>
        </p:nvSpPr>
        <p:spPr bwMode="auto">
          <a:xfrm>
            <a:off x="2928938" y="1785938"/>
            <a:ext cx="142875" cy="684212"/>
          </a:xfrm>
          <a:prstGeom prst="rightBrace">
            <a:avLst>
              <a:gd name="adj1" fmla="val 8336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28" name="Pravá složená závorka 40"/>
          <p:cNvSpPr>
            <a:spLocks/>
          </p:cNvSpPr>
          <p:nvPr/>
        </p:nvSpPr>
        <p:spPr bwMode="auto">
          <a:xfrm>
            <a:off x="2928938" y="2500313"/>
            <a:ext cx="142875" cy="612775"/>
          </a:xfrm>
          <a:prstGeom prst="rightBrace">
            <a:avLst>
              <a:gd name="adj1" fmla="val 8340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29" name="Pravá složená závorka 41"/>
          <p:cNvSpPr>
            <a:spLocks/>
          </p:cNvSpPr>
          <p:nvPr/>
        </p:nvSpPr>
        <p:spPr bwMode="auto">
          <a:xfrm>
            <a:off x="2928938" y="3143250"/>
            <a:ext cx="142875" cy="684213"/>
          </a:xfrm>
          <a:prstGeom prst="rightBrace">
            <a:avLst>
              <a:gd name="adj1" fmla="val 8336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30" name="Pravá složená závorka 42"/>
          <p:cNvSpPr>
            <a:spLocks/>
          </p:cNvSpPr>
          <p:nvPr/>
        </p:nvSpPr>
        <p:spPr bwMode="auto">
          <a:xfrm>
            <a:off x="2928938" y="3857625"/>
            <a:ext cx="142875" cy="612775"/>
          </a:xfrm>
          <a:prstGeom prst="rightBrace">
            <a:avLst>
              <a:gd name="adj1" fmla="val 8340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31" name="Pravá složená závorka 43"/>
          <p:cNvSpPr>
            <a:spLocks/>
          </p:cNvSpPr>
          <p:nvPr/>
        </p:nvSpPr>
        <p:spPr bwMode="auto">
          <a:xfrm>
            <a:off x="2928938" y="4500563"/>
            <a:ext cx="142875" cy="684212"/>
          </a:xfrm>
          <a:prstGeom prst="rightBrace">
            <a:avLst>
              <a:gd name="adj1" fmla="val 8336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32" name="Pravá složená závorka 44"/>
          <p:cNvSpPr>
            <a:spLocks/>
          </p:cNvSpPr>
          <p:nvPr/>
        </p:nvSpPr>
        <p:spPr bwMode="auto">
          <a:xfrm>
            <a:off x="2928938" y="5214938"/>
            <a:ext cx="142875" cy="612775"/>
          </a:xfrm>
          <a:prstGeom prst="rightBrace">
            <a:avLst>
              <a:gd name="adj1" fmla="val 8340"/>
              <a:gd name="adj2" fmla="val 50000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33" name="TextovéPole 45"/>
          <p:cNvSpPr txBox="1">
            <a:spLocks noChangeArrowheads="1"/>
          </p:cNvSpPr>
          <p:nvPr/>
        </p:nvSpPr>
        <p:spPr bwMode="auto">
          <a:xfrm>
            <a:off x="3222625" y="3330575"/>
            <a:ext cx="12160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CPU burst</a:t>
            </a:r>
          </a:p>
        </p:txBody>
      </p:sp>
      <p:sp>
        <p:nvSpPr>
          <p:cNvPr id="13334" name="TextovéPole 46"/>
          <p:cNvSpPr txBox="1">
            <a:spLocks noChangeArrowheads="1"/>
          </p:cNvSpPr>
          <p:nvPr/>
        </p:nvSpPr>
        <p:spPr bwMode="auto">
          <a:xfrm>
            <a:off x="3222625" y="4689475"/>
            <a:ext cx="121602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CPU burst</a:t>
            </a:r>
          </a:p>
        </p:txBody>
      </p:sp>
      <p:sp>
        <p:nvSpPr>
          <p:cNvPr id="13335" name="TextovéPole 47"/>
          <p:cNvSpPr txBox="1">
            <a:spLocks noChangeArrowheads="1"/>
          </p:cNvSpPr>
          <p:nvPr/>
        </p:nvSpPr>
        <p:spPr bwMode="auto">
          <a:xfrm>
            <a:off x="3222625" y="4010025"/>
            <a:ext cx="12160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I/O burst</a:t>
            </a:r>
          </a:p>
        </p:txBody>
      </p:sp>
      <p:sp>
        <p:nvSpPr>
          <p:cNvPr id="13336" name="TextovéPole 48"/>
          <p:cNvSpPr txBox="1">
            <a:spLocks noChangeArrowheads="1"/>
          </p:cNvSpPr>
          <p:nvPr/>
        </p:nvSpPr>
        <p:spPr bwMode="auto">
          <a:xfrm>
            <a:off x="3222625" y="5367338"/>
            <a:ext cx="12160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I/O burst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Plánovací algoritmus</a:t>
            </a:r>
          </a:p>
          <a:p>
            <a:pPr marL="719138" lvl="1" eaLnBrk="1" hangingPunct="1"/>
            <a:r>
              <a:rPr lang="cs-CZ" smtClean="0"/>
              <a:t>Do jádra 2.4 algoritmus procházející globální </a:t>
            </a:r>
            <a:br>
              <a:rPr lang="cs-CZ" smtClean="0"/>
            </a:br>
            <a:r>
              <a:rPr lang="cs-CZ" smtClean="0"/>
              <a:t>(pro všechny procesory) frontu a hledající vhodný proces (složitost O(n) kde n počet čekajících procesů)</a:t>
            </a:r>
          </a:p>
          <a:p>
            <a:pPr marL="719138" lvl="1" eaLnBrk="1" hangingPunct="1"/>
            <a:r>
              <a:rPr lang="cs-CZ" smtClean="0"/>
              <a:t>Od jádra 2.6 (resp 2.5) nový, tzv. O(1) algoritmus, fronty procesů per-CPU</a:t>
            </a:r>
          </a:p>
          <a:p>
            <a:pPr marL="719138" lvl="1" eaLnBrk="1" hangingPunct="1"/>
            <a:r>
              <a:rPr lang="cs-CZ" smtClean="0"/>
              <a:t>Od 2.6.23 nahrazen algoritmem CFS (completely fair scheduler), který pro seznamy procesů používá červeno-černý strom. Výběr procesu pro běh na procesoru v konstantním čase, jeho znovuvložení </a:t>
            </a:r>
            <a:br>
              <a:rPr lang="cs-CZ" smtClean="0"/>
            </a:br>
            <a:r>
              <a:rPr lang="cs-CZ" smtClean="0"/>
              <a:t>O(log n).</a:t>
            </a:r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LINUX (4)</a:t>
            </a:r>
            <a:endParaRPr lang="cs-CZ" dirty="0"/>
          </a:p>
        </p:txBody>
      </p:sp>
      <p:sp>
        <p:nvSpPr>
          <p:cNvPr id="3482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LINUX (5)</a:t>
            </a:r>
            <a:endParaRPr lang="cs-CZ" dirty="0"/>
          </a:p>
        </p:txBody>
      </p:sp>
      <p:sp>
        <p:nvSpPr>
          <p:cNvPr id="3584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graphicFrame>
        <p:nvGraphicFramePr>
          <p:cNvPr id="152733" name="Group 157"/>
          <p:cNvGraphicFramePr>
            <a:graphicFrameLocks noGrp="1"/>
          </p:cNvGraphicFramePr>
          <p:nvPr/>
        </p:nvGraphicFramePr>
        <p:xfrm>
          <a:off x="714375" y="1357313"/>
          <a:ext cx="8001056" cy="4680000"/>
        </p:xfrm>
        <a:graphic>
          <a:graphicData uri="http://schemas.openxmlformats.org/drawingml/2006/table">
            <a:tbl>
              <a:tblPr/>
              <a:tblGrid>
                <a:gridCol w="2336591"/>
                <a:gridCol w="5664465"/>
              </a:tblGrid>
              <a:tr h="360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System</a:t>
                      </a: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Calls </a:t>
                      </a: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Related</a:t>
                      </a: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to </a:t>
                      </a: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Scheduling</a:t>
                      </a: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System</a:t>
                      </a: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Call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Description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nice( )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Change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the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priority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of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a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conventional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process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.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getpriority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( )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Get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the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maximum priority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of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a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group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of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conventional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processes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.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setpriority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( )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Set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the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priority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of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a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group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of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conventional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processes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.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sched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_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getscheduler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( )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Get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the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scheduling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policy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of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a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process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.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sched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_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setscheduler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( )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Set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the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scheduling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policy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and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priority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of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a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process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.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sched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_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getparam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( )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Get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the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scheduling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priority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of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a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process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.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sched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_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setparam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( )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Set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the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priority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of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a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process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.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sched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_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yield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( )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Relinquish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the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processor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voluntarily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without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blocking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.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sched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_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get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_ priority_min( )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Get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the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minimum priority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value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for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a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policy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.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sched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_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get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_ priority_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max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( )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Get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the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maximum priority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value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for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a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policy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.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sched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_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rr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_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get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_interval( )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Get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the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time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quantum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value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for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the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Round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 Robin </a:t>
                      </a:r>
                      <a:r>
                        <a:rPr kumimoji="0" lang="cs-CZ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policy</a:t>
                      </a: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  <a:cs typeface="Arial" pitchFamily="34" charset="0"/>
                        </a:rPr>
                        <a:t>.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Z pohledu</a:t>
            </a:r>
            <a:r>
              <a:rPr lang="en-GB" sz="2100" smtClean="0"/>
              <a:t> Win32: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p</a:t>
            </a:r>
            <a:r>
              <a:rPr lang="en-GB" sz="2000" smtClean="0"/>
              <a:t>roces</a:t>
            </a:r>
            <a:r>
              <a:rPr lang="cs-CZ" sz="2000" smtClean="0"/>
              <a:t>y</a:t>
            </a:r>
            <a:r>
              <a:rPr lang="en-GB" sz="2000" smtClean="0"/>
              <a:t> </a:t>
            </a:r>
            <a:r>
              <a:rPr lang="cs-CZ" sz="2000" smtClean="0"/>
              <a:t>při vytvoření přiděleny do jedné z následujících tříd</a:t>
            </a:r>
            <a:endParaRPr lang="en-GB" sz="2000" smtClean="0"/>
          </a:p>
          <a:p>
            <a:pPr marL="1079500" lvl="2" eaLnBrk="1" hangingPunct="1">
              <a:lnSpc>
                <a:spcPct val="80000"/>
              </a:lnSpc>
            </a:pPr>
            <a:r>
              <a:rPr lang="en-GB" sz="1800" smtClean="0"/>
              <a:t>Idle</a:t>
            </a:r>
            <a:endParaRPr lang="cs-CZ" sz="1800" smtClean="0"/>
          </a:p>
          <a:p>
            <a:pPr marL="1079500" lvl="2" eaLnBrk="1" hangingPunct="1">
              <a:lnSpc>
                <a:spcPct val="80000"/>
              </a:lnSpc>
            </a:pPr>
            <a:r>
              <a:rPr lang="en-GB" sz="1800" smtClean="0"/>
              <a:t>Below Normal</a:t>
            </a:r>
            <a:endParaRPr lang="cs-CZ" sz="1800" smtClean="0"/>
          </a:p>
          <a:p>
            <a:pPr marL="1079500" lvl="2" eaLnBrk="1" hangingPunct="1">
              <a:lnSpc>
                <a:spcPct val="80000"/>
              </a:lnSpc>
            </a:pPr>
            <a:r>
              <a:rPr lang="en-GB" sz="1800" smtClean="0"/>
              <a:t>Normal</a:t>
            </a:r>
            <a:endParaRPr lang="cs-CZ" sz="1800" smtClean="0"/>
          </a:p>
          <a:p>
            <a:pPr marL="1079500" lvl="2" eaLnBrk="1" hangingPunct="1">
              <a:lnSpc>
                <a:spcPct val="80000"/>
              </a:lnSpc>
            </a:pPr>
            <a:r>
              <a:rPr lang="en-GB" sz="1800" smtClean="0"/>
              <a:t>Above Normal</a:t>
            </a:r>
            <a:endParaRPr lang="cs-CZ" sz="1800" smtClean="0"/>
          </a:p>
          <a:p>
            <a:pPr marL="1079500" lvl="2" eaLnBrk="1" hangingPunct="1">
              <a:lnSpc>
                <a:spcPct val="80000"/>
              </a:lnSpc>
            </a:pPr>
            <a:r>
              <a:rPr lang="en-GB" sz="1800" smtClean="0"/>
              <a:t>High</a:t>
            </a:r>
            <a:endParaRPr lang="cs-CZ" sz="1800" smtClean="0"/>
          </a:p>
          <a:p>
            <a:pPr marL="1079500" lvl="2" eaLnBrk="1" hangingPunct="1">
              <a:lnSpc>
                <a:spcPct val="80000"/>
              </a:lnSpc>
            </a:pPr>
            <a:r>
              <a:rPr lang="en-GB" sz="1800" smtClean="0"/>
              <a:t>Realtime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Vlákna dále mají relativní prioritu v rámci třídy, do které patří</a:t>
            </a:r>
            <a:endParaRPr lang="en-GB" sz="2000" smtClean="0"/>
          </a:p>
          <a:p>
            <a:pPr marL="1079500" lvl="2" eaLnBrk="1" hangingPunct="1">
              <a:lnSpc>
                <a:spcPct val="80000"/>
              </a:lnSpc>
            </a:pPr>
            <a:r>
              <a:rPr lang="en-GB" sz="1800" smtClean="0"/>
              <a:t>Idle</a:t>
            </a:r>
            <a:endParaRPr lang="cs-CZ" sz="1800" smtClean="0"/>
          </a:p>
          <a:p>
            <a:pPr marL="1079500" lvl="2" eaLnBrk="1" hangingPunct="1">
              <a:lnSpc>
                <a:spcPct val="80000"/>
              </a:lnSpc>
            </a:pPr>
            <a:r>
              <a:rPr lang="en-GB" sz="1800" smtClean="0"/>
              <a:t>Lowest</a:t>
            </a:r>
            <a:endParaRPr lang="cs-CZ" sz="1800" smtClean="0"/>
          </a:p>
          <a:p>
            <a:pPr marL="1079500" lvl="2" eaLnBrk="1" hangingPunct="1">
              <a:lnSpc>
                <a:spcPct val="80000"/>
              </a:lnSpc>
            </a:pPr>
            <a:r>
              <a:rPr lang="en-GB" sz="1800" smtClean="0"/>
              <a:t>Below_Normal</a:t>
            </a:r>
            <a:endParaRPr lang="cs-CZ" sz="1800" smtClean="0"/>
          </a:p>
          <a:p>
            <a:pPr marL="1079500" lvl="2" eaLnBrk="1" hangingPunct="1">
              <a:lnSpc>
                <a:spcPct val="80000"/>
              </a:lnSpc>
            </a:pPr>
            <a:r>
              <a:rPr lang="en-GB" sz="1800" smtClean="0"/>
              <a:t>Normal</a:t>
            </a:r>
            <a:endParaRPr lang="cs-CZ" sz="1800" smtClean="0"/>
          </a:p>
          <a:p>
            <a:pPr marL="1079500" lvl="2" eaLnBrk="1" hangingPunct="1">
              <a:lnSpc>
                <a:spcPct val="80000"/>
              </a:lnSpc>
            </a:pPr>
            <a:r>
              <a:rPr lang="en-GB" sz="1800" smtClean="0"/>
              <a:t>Above_Normal</a:t>
            </a:r>
            <a:endParaRPr lang="cs-CZ" sz="1800" smtClean="0"/>
          </a:p>
          <a:p>
            <a:pPr marL="1079500" lvl="2" eaLnBrk="1" hangingPunct="1">
              <a:lnSpc>
                <a:spcPct val="80000"/>
              </a:lnSpc>
            </a:pPr>
            <a:r>
              <a:rPr lang="en-GB" sz="1800" smtClean="0"/>
              <a:t>Highest</a:t>
            </a:r>
            <a:endParaRPr lang="cs-CZ" sz="1800" smtClean="0"/>
          </a:p>
          <a:p>
            <a:pPr marL="1079500" lvl="2" eaLnBrk="1" hangingPunct="1">
              <a:lnSpc>
                <a:spcPct val="80000"/>
              </a:lnSpc>
            </a:pPr>
            <a:r>
              <a:rPr lang="en-GB" sz="1800" smtClean="0"/>
              <a:t>Time_Critical</a:t>
            </a:r>
            <a:endParaRPr lang="cs-CZ" sz="1800" smtClean="0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WIN32 (1)</a:t>
            </a:r>
            <a:endParaRPr lang="cs-CZ" dirty="0"/>
          </a:p>
        </p:txBody>
      </p:sp>
      <p:sp>
        <p:nvSpPr>
          <p:cNvPr id="3686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Přehled priorit ve Win32</a:t>
            </a:r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WIN32 (3)</a:t>
            </a:r>
            <a:endParaRPr lang="cs-CZ" dirty="0"/>
          </a:p>
        </p:txBody>
      </p:sp>
      <p:sp>
        <p:nvSpPr>
          <p:cNvPr id="3789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214313" y="2357438"/>
          <a:ext cx="8669339" cy="3205160"/>
        </p:xfrm>
        <a:graphic>
          <a:graphicData uri="http://schemas.openxmlformats.org/drawingml/2006/table">
            <a:tbl>
              <a:tblPr/>
              <a:tblGrid>
                <a:gridCol w="1238477"/>
                <a:gridCol w="1238477"/>
                <a:gridCol w="1238477"/>
                <a:gridCol w="1238477"/>
                <a:gridCol w="1238477"/>
                <a:gridCol w="1238477"/>
                <a:gridCol w="1238477"/>
              </a:tblGrid>
              <a:tr h="40064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real</a:t>
                      </a:r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cs-CZ" sz="13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time</a:t>
                      </a:r>
                      <a:endParaRPr lang="cs-CZ" sz="13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high</a:t>
                      </a:r>
                      <a:endParaRPr lang="cs-CZ" sz="13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above</a:t>
                      </a:r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3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normal</a:t>
                      </a:r>
                      <a:endParaRPr lang="cs-CZ" sz="13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normal</a:t>
                      </a:r>
                      <a:endParaRPr lang="cs-CZ" sz="13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below</a:t>
                      </a:r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3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normal</a:t>
                      </a:r>
                      <a:endParaRPr lang="cs-CZ" sz="13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idle</a:t>
                      </a:r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priority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</a:tr>
              <a:tr h="40064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3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time</a:t>
                      </a:r>
                      <a:r>
                        <a:rPr lang="cs-CZ" sz="13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cs-CZ" sz="13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critical</a:t>
                      </a:r>
                      <a:endParaRPr lang="cs-CZ" sz="13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064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3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highest</a:t>
                      </a:r>
                      <a:endParaRPr lang="cs-CZ" sz="13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0064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3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above</a:t>
                      </a:r>
                      <a:r>
                        <a:rPr lang="cs-CZ" sz="1300" b="1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300" b="1" i="0" u="none" strike="noStrike" baseline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normal</a:t>
                      </a:r>
                      <a:endParaRPr lang="cs-CZ" sz="13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064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3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normal</a:t>
                      </a:r>
                      <a:endParaRPr lang="cs-CZ" sz="13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0064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3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below</a:t>
                      </a:r>
                      <a:r>
                        <a:rPr lang="cs-CZ" sz="13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3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normal</a:t>
                      </a:r>
                      <a:endParaRPr lang="cs-CZ" sz="13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064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3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lowest</a:t>
                      </a:r>
                      <a:endParaRPr lang="cs-CZ" sz="13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0064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3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idle</a:t>
                      </a:r>
                      <a:endParaRPr lang="cs-CZ" sz="13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424862" cy="1516063"/>
          </a:xfrm>
        </p:spPr>
        <p:txBody>
          <a:bodyPr/>
          <a:lstStyle/>
          <a:p>
            <a:pPr marL="395288" eaLnBrk="1" hangingPunct="1"/>
            <a:r>
              <a:rPr lang="cs-CZ" smtClean="0"/>
              <a:t>Plánovací algoritmu ve Windows 200</a:t>
            </a:r>
            <a:r>
              <a:rPr lang="en-US" smtClean="0"/>
              <a:t>0</a:t>
            </a:r>
            <a:endParaRPr lang="en-GB" smtClean="0"/>
          </a:p>
          <a:p>
            <a:pPr marL="719138" lvl="1" eaLnBrk="1" hangingPunct="1"/>
            <a:r>
              <a:rPr lang="cs-CZ" smtClean="0"/>
              <a:t>plánuje vlákna, ne procesy</a:t>
            </a:r>
            <a:endParaRPr lang="en-GB" smtClean="0"/>
          </a:p>
          <a:p>
            <a:pPr marL="719138" lvl="1" eaLnBrk="1" hangingPunct="1"/>
            <a:r>
              <a:rPr lang="cs-CZ" smtClean="0"/>
              <a:t>vlákna mají</a:t>
            </a:r>
            <a:r>
              <a:rPr lang="en-GB" smtClean="0"/>
              <a:t> priorit</a:t>
            </a:r>
            <a:r>
              <a:rPr lang="cs-CZ" smtClean="0"/>
              <a:t>y</a:t>
            </a:r>
            <a:r>
              <a:rPr lang="en-GB" smtClean="0"/>
              <a:t> 0 </a:t>
            </a:r>
            <a:r>
              <a:rPr lang="cs-CZ" smtClean="0"/>
              <a:t>až</a:t>
            </a:r>
            <a:r>
              <a:rPr lang="en-GB" smtClean="0"/>
              <a:t> 31</a:t>
            </a:r>
          </a:p>
          <a:p>
            <a:pPr marL="395288" eaLnBrk="1" hangingPunct="1"/>
            <a:endParaRPr lang="cs-CZ" smtClean="0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WIN32/W2K (2)</a:t>
            </a:r>
            <a:endParaRPr lang="cs-CZ" dirty="0"/>
          </a:p>
        </p:txBody>
      </p:sp>
      <p:sp>
        <p:nvSpPr>
          <p:cNvPr id="3891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38917" name="Obdélník 26"/>
          <p:cNvSpPr>
            <a:spLocks noChangeArrowheads="1"/>
          </p:cNvSpPr>
          <p:nvPr/>
        </p:nvSpPr>
        <p:spPr bwMode="auto">
          <a:xfrm>
            <a:off x="1571625" y="3071813"/>
            <a:ext cx="1071563" cy="1187450"/>
          </a:xfrm>
          <a:prstGeom prst="rect">
            <a:avLst/>
          </a:prstGeom>
          <a:solidFill>
            <a:srgbClr val="FFCC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8918" name="Obdélník 27"/>
          <p:cNvSpPr>
            <a:spLocks noChangeArrowheads="1"/>
          </p:cNvSpPr>
          <p:nvPr/>
        </p:nvSpPr>
        <p:spPr bwMode="auto">
          <a:xfrm>
            <a:off x="1571625" y="4357688"/>
            <a:ext cx="1071563" cy="1187450"/>
          </a:xfrm>
          <a:prstGeom prst="rect">
            <a:avLst/>
          </a:prstGeom>
          <a:solidFill>
            <a:srgbClr val="00B05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8919" name="Obdélník 28"/>
          <p:cNvSpPr>
            <a:spLocks noChangeArrowheads="1"/>
          </p:cNvSpPr>
          <p:nvPr/>
        </p:nvSpPr>
        <p:spPr bwMode="auto">
          <a:xfrm>
            <a:off x="1571625" y="5624513"/>
            <a:ext cx="1071563" cy="142875"/>
          </a:xfrm>
          <a:prstGeom prst="rect">
            <a:avLst/>
          </a:prstGeom>
          <a:solidFill>
            <a:srgbClr val="7030A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6872" name="Obdélník 29"/>
          <p:cNvSpPr>
            <a:spLocks noChangeArrowheads="1"/>
          </p:cNvSpPr>
          <p:nvPr/>
        </p:nvSpPr>
        <p:spPr bwMode="auto">
          <a:xfrm>
            <a:off x="1571625" y="5857875"/>
            <a:ext cx="1071563" cy="142875"/>
          </a:xfrm>
          <a:prstGeom prst="rect">
            <a:avLst/>
          </a:prstGeom>
          <a:solidFill>
            <a:schemeClr val="accent3">
              <a:lumMod val="85000"/>
            </a:schemeClr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38921" name="TextovéPole 30"/>
          <p:cNvSpPr txBox="1">
            <a:spLocks noChangeArrowheads="1"/>
          </p:cNvSpPr>
          <p:nvPr/>
        </p:nvSpPr>
        <p:spPr bwMode="auto">
          <a:xfrm>
            <a:off x="2643188" y="2928938"/>
            <a:ext cx="4286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31</a:t>
            </a:r>
          </a:p>
        </p:txBody>
      </p:sp>
      <p:sp>
        <p:nvSpPr>
          <p:cNvPr id="38922" name="TextovéPole 31"/>
          <p:cNvSpPr txBox="1">
            <a:spLocks noChangeArrowheads="1"/>
          </p:cNvSpPr>
          <p:nvPr/>
        </p:nvSpPr>
        <p:spPr bwMode="auto">
          <a:xfrm>
            <a:off x="2643188" y="4033838"/>
            <a:ext cx="4286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16</a:t>
            </a:r>
          </a:p>
        </p:txBody>
      </p:sp>
      <p:sp>
        <p:nvSpPr>
          <p:cNvPr id="38923" name="TextovéPole 32"/>
          <p:cNvSpPr txBox="1">
            <a:spLocks noChangeArrowheads="1"/>
          </p:cNvSpPr>
          <p:nvPr/>
        </p:nvSpPr>
        <p:spPr bwMode="auto">
          <a:xfrm>
            <a:off x="2643188" y="4262438"/>
            <a:ext cx="4286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15</a:t>
            </a:r>
          </a:p>
        </p:txBody>
      </p:sp>
      <p:sp>
        <p:nvSpPr>
          <p:cNvPr id="38924" name="TextovéPole 33"/>
          <p:cNvSpPr txBox="1">
            <a:spLocks noChangeArrowheads="1"/>
          </p:cNvSpPr>
          <p:nvPr/>
        </p:nvSpPr>
        <p:spPr bwMode="auto">
          <a:xfrm>
            <a:off x="2643188" y="5310188"/>
            <a:ext cx="4286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1</a:t>
            </a:r>
          </a:p>
        </p:txBody>
      </p:sp>
      <p:sp>
        <p:nvSpPr>
          <p:cNvPr id="38925" name="TextovéPole 34"/>
          <p:cNvSpPr txBox="1">
            <a:spLocks noChangeArrowheads="1"/>
          </p:cNvSpPr>
          <p:nvPr/>
        </p:nvSpPr>
        <p:spPr bwMode="auto">
          <a:xfrm>
            <a:off x="2643188" y="5572125"/>
            <a:ext cx="4286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0</a:t>
            </a:r>
          </a:p>
        </p:txBody>
      </p:sp>
      <p:sp>
        <p:nvSpPr>
          <p:cNvPr id="38926" name="TextovéPole 35"/>
          <p:cNvSpPr txBox="1">
            <a:spLocks noChangeArrowheads="1"/>
          </p:cNvSpPr>
          <p:nvPr/>
        </p:nvSpPr>
        <p:spPr bwMode="auto">
          <a:xfrm>
            <a:off x="2643188" y="5800725"/>
            <a:ext cx="4286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i</a:t>
            </a:r>
          </a:p>
        </p:txBody>
      </p:sp>
      <p:sp>
        <p:nvSpPr>
          <p:cNvPr id="38927" name="TextovéPole 54"/>
          <p:cNvSpPr txBox="1">
            <a:spLocks noChangeArrowheads="1"/>
          </p:cNvSpPr>
          <p:nvPr/>
        </p:nvSpPr>
        <p:spPr bwMode="auto">
          <a:xfrm>
            <a:off x="3714750" y="3497263"/>
            <a:ext cx="22145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/>
              <a:t>16 „real-time“ levels</a:t>
            </a:r>
          </a:p>
        </p:txBody>
      </p:sp>
      <p:sp>
        <p:nvSpPr>
          <p:cNvPr id="38928" name="TextovéPole 55"/>
          <p:cNvSpPr txBox="1">
            <a:spLocks noChangeArrowheads="1"/>
          </p:cNvSpPr>
          <p:nvPr/>
        </p:nvSpPr>
        <p:spPr bwMode="auto">
          <a:xfrm>
            <a:off x="3714750" y="4783138"/>
            <a:ext cx="22145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/>
              <a:t>15 variable levels</a:t>
            </a:r>
          </a:p>
        </p:txBody>
      </p:sp>
      <p:sp>
        <p:nvSpPr>
          <p:cNvPr id="38929" name="TextovéPole 56"/>
          <p:cNvSpPr txBox="1">
            <a:spLocks noChangeArrowheads="1"/>
          </p:cNvSpPr>
          <p:nvPr/>
        </p:nvSpPr>
        <p:spPr bwMode="auto">
          <a:xfrm>
            <a:off x="3714750" y="5500688"/>
            <a:ext cx="27860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/>
              <a:t>Used by zero page thread</a:t>
            </a:r>
          </a:p>
        </p:txBody>
      </p:sp>
      <p:sp>
        <p:nvSpPr>
          <p:cNvPr id="38930" name="TextovéPole 57"/>
          <p:cNvSpPr txBox="1">
            <a:spLocks noChangeArrowheads="1"/>
          </p:cNvSpPr>
          <p:nvPr/>
        </p:nvSpPr>
        <p:spPr bwMode="auto">
          <a:xfrm>
            <a:off x="3714750" y="5857875"/>
            <a:ext cx="27860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/>
              <a:t>Used by idle thread(s)</a:t>
            </a:r>
          </a:p>
        </p:txBody>
      </p:sp>
      <p:cxnSp>
        <p:nvCxnSpPr>
          <p:cNvPr id="38931" name="Přímá spojovací čára 59"/>
          <p:cNvCxnSpPr>
            <a:cxnSpLocks noChangeShapeType="1"/>
            <a:stCxn id="38921" idx="3"/>
            <a:endCxn id="38927" idx="1"/>
          </p:cNvCxnSpPr>
          <p:nvPr/>
        </p:nvCxnSpPr>
        <p:spPr bwMode="auto">
          <a:xfrm>
            <a:off x="3071813" y="3098800"/>
            <a:ext cx="642937" cy="568325"/>
          </a:xfrm>
          <a:prstGeom prst="line">
            <a:avLst/>
          </a:prstGeom>
          <a:noFill/>
          <a:ln w="127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32" name="Přímá spojovací čára 61"/>
          <p:cNvCxnSpPr>
            <a:cxnSpLocks noChangeShapeType="1"/>
            <a:stCxn id="38922" idx="3"/>
            <a:endCxn id="38927" idx="1"/>
          </p:cNvCxnSpPr>
          <p:nvPr/>
        </p:nvCxnSpPr>
        <p:spPr bwMode="auto">
          <a:xfrm flipV="1">
            <a:off x="3071813" y="3667125"/>
            <a:ext cx="642937" cy="536575"/>
          </a:xfrm>
          <a:prstGeom prst="line">
            <a:avLst/>
          </a:prstGeom>
          <a:noFill/>
          <a:ln w="127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33" name="Přímá spojovací čára 63"/>
          <p:cNvCxnSpPr>
            <a:cxnSpLocks noChangeShapeType="1"/>
            <a:stCxn id="38923" idx="3"/>
            <a:endCxn id="38928" idx="1"/>
          </p:cNvCxnSpPr>
          <p:nvPr/>
        </p:nvCxnSpPr>
        <p:spPr bwMode="auto">
          <a:xfrm>
            <a:off x="3071813" y="4432300"/>
            <a:ext cx="642937" cy="520700"/>
          </a:xfrm>
          <a:prstGeom prst="line">
            <a:avLst/>
          </a:prstGeom>
          <a:noFill/>
          <a:ln w="127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34" name="Přímá spojovací čára 65"/>
          <p:cNvCxnSpPr>
            <a:cxnSpLocks noChangeShapeType="1"/>
            <a:stCxn id="38924" idx="3"/>
            <a:endCxn id="38928" idx="1"/>
          </p:cNvCxnSpPr>
          <p:nvPr/>
        </p:nvCxnSpPr>
        <p:spPr bwMode="auto">
          <a:xfrm flipV="1">
            <a:off x="3071813" y="4953000"/>
            <a:ext cx="642937" cy="527050"/>
          </a:xfrm>
          <a:prstGeom prst="line">
            <a:avLst/>
          </a:prstGeom>
          <a:noFill/>
          <a:ln w="127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35" name="Přímá spojovací čára 67"/>
          <p:cNvCxnSpPr>
            <a:cxnSpLocks noChangeShapeType="1"/>
            <a:stCxn id="38925" idx="3"/>
            <a:endCxn id="38929" idx="1"/>
          </p:cNvCxnSpPr>
          <p:nvPr/>
        </p:nvCxnSpPr>
        <p:spPr bwMode="auto">
          <a:xfrm flipV="1">
            <a:off x="3071813" y="5670550"/>
            <a:ext cx="642937" cy="71438"/>
          </a:xfrm>
          <a:prstGeom prst="line">
            <a:avLst/>
          </a:prstGeom>
          <a:noFill/>
          <a:ln w="127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36" name="Přímá spojovací čára 69"/>
          <p:cNvCxnSpPr>
            <a:cxnSpLocks noChangeShapeType="1"/>
            <a:stCxn id="38926" idx="3"/>
            <a:endCxn id="38930" idx="1"/>
          </p:cNvCxnSpPr>
          <p:nvPr/>
        </p:nvCxnSpPr>
        <p:spPr bwMode="auto">
          <a:xfrm>
            <a:off x="3071813" y="5970588"/>
            <a:ext cx="642937" cy="57150"/>
          </a:xfrm>
          <a:prstGeom prst="line">
            <a:avLst/>
          </a:prstGeom>
          <a:noFill/>
          <a:ln w="12700" cap="rnd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GB" sz="2600" i="1" dirty="0"/>
              <a:t>Get/</a:t>
            </a:r>
            <a:r>
              <a:rPr lang="en-GB" sz="2600" i="1" dirty="0" err="1"/>
              <a:t>SetPriorityClass</a:t>
            </a:r>
            <a:r>
              <a:rPr lang="en-GB" sz="2600" dirty="0"/>
              <a:t> </a:t>
            </a:r>
          </a:p>
          <a:p>
            <a:pPr eaLnBrk="1" hangingPunct="1">
              <a:defRPr/>
            </a:pPr>
            <a:r>
              <a:rPr lang="en-GB" sz="2600" i="1" dirty="0"/>
              <a:t>Get/</a:t>
            </a:r>
            <a:r>
              <a:rPr lang="en-GB" sz="2600" i="1" dirty="0" err="1"/>
              <a:t>SetThreadPriority</a:t>
            </a:r>
            <a:r>
              <a:rPr lang="en-GB" sz="2600" dirty="0"/>
              <a:t> – </a:t>
            </a:r>
            <a:r>
              <a:rPr lang="en-GB" sz="2600" dirty="0" err="1"/>
              <a:t>relativ</a:t>
            </a:r>
            <a:r>
              <a:rPr lang="cs-CZ" sz="2600" dirty="0"/>
              <a:t>ní vůči základní prioritě procesu</a:t>
            </a:r>
            <a:endParaRPr lang="en-GB" sz="2600" dirty="0"/>
          </a:p>
          <a:p>
            <a:pPr eaLnBrk="1" hangingPunct="1">
              <a:defRPr/>
            </a:pPr>
            <a:r>
              <a:rPr lang="en-GB" sz="2600" i="1" dirty="0"/>
              <a:t>Get/</a:t>
            </a:r>
            <a:r>
              <a:rPr lang="en-GB" sz="2600" i="1" dirty="0" err="1"/>
              <a:t>SetProcessAffinityMask</a:t>
            </a:r>
            <a:endParaRPr lang="en-GB" sz="2600" i="1" dirty="0"/>
          </a:p>
          <a:p>
            <a:pPr eaLnBrk="1" hangingPunct="1">
              <a:defRPr/>
            </a:pPr>
            <a:r>
              <a:rPr lang="en-GB" sz="2600" i="1" dirty="0" err="1"/>
              <a:t>SetThreadAffinityMask</a:t>
            </a:r>
            <a:r>
              <a:rPr lang="en-GB" sz="2600" i="1" dirty="0"/>
              <a:t> </a:t>
            </a:r>
            <a:r>
              <a:rPr lang="en-GB" sz="2600" dirty="0"/>
              <a:t>– </a:t>
            </a:r>
            <a:r>
              <a:rPr lang="cs-CZ" sz="2600" dirty="0"/>
              <a:t>musí být </a:t>
            </a:r>
            <a:r>
              <a:rPr lang="cs-CZ" sz="2600" dirty="0" err="1"/>
              <a:t>podmožinou</a:t>
            </a:r>
            <a:r>
              <a:rPr lang="cs-CZ" sz="2600" dirty="0"/>
              <a:t> masky procesu</a:t>
            </a:r>
            <a:endParaRPr lang="en-GB" sz="2600" dirty="0"/>
          </a:p>
          <a:p>
            <a:pPr eaLnBrk="1" hangingPunct="1">
              <a:defRPr/>
            </a:pPr>
            <a:r>
              <a:rPr lang="en-GB" sz="2600" i="1" dirty="0" err="1"/>
              <a:t>SetThreadIdealProcessor</a:t>
            </a:r>
            <a:r>
              <a:rPr lang="en-GB" sz="2600" i="1" dirty="0"/>
              <a:t> </a:t>
            </a:r>
            <a:r>
              <a:rPr lang="en-GB" sz="2600" dirty="0"/>
              <a:t>– </a:t>
            </a:r>
            <a:r>
              <a:rPr lang="cs-CZ" sz="2600" dirty="0"/>
              <a:t>preferovaný procesor</a:t>
            </a:r>
            <a:endParaRPr lang="en-GB" sz="2600" dirty="0"/>
          </a:p>
          <a:p>
            <a:pPr eaLnBrk="1" hangingPunct="1">
              <a:defRPr/>
            </a:pPr>
            <a:r>
              <a:rPr lang="en-GB" sz="2600" i="1" dirty="0"/>
              <a:t>Get/</a:t>
            </a:r>
            <a:r>
              <a:rPr lang="en-GB" sz="2600" i="1" dirty="0" err="1"/>
              <a:t>SetProcessPriorityBoost</a:t>
            </a:r>
            <a:endParaRPr lang="en-GB" sz="2600" i="1" dirty="0"/>
          </a:p>
          <a:p>
            <a:pPr eaLnBrk="1" hangingPunct="1">
              <a:defRPr/>
            </a:pPr>
            <a:r>
              <a:rPr lang="en-GB" sz="2600" i="1" dirty="0"/>
              <a:t>Suspend/</a:t>
            </a:r>
            <a:r>
              <a:rPr lang="en-GB" sz="2600" i="1" dirty="0" err="1"/>
              <a:t>ResumeThread</a:t>
            </a:r>
            <a:endParaRPr lang="cs-CZ" sz="2600" i="1" dirty="0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WIN32 (4)</a:t>
            </a:r>
            <a:endParaRPr lang="cs-CZ" dirty="0"/>
          </a:p>
        </p:txBody>
      </p:sp>
      <p:sp>
        <p:nvSpPr>
          <p:cNvPr id="3994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Plánovací algoritmus je řízen především prioritami</a:t>
            </a:r>
            <a:endParaRPr lang="en-GB" sz="2600" smtClean="0"/>
          </a:p>
          <a:p>
            <a:pPr marL="719138" lvl="1" eaLnBrk="1" hangingPunct="1">
              <a:lnSpc>
                <a:spcPct val="80000"/>
              </a:lnSpc>
            </a:pPr>
            <a:r>
              <a:rPr lang="en-GB" smtClean="0"/>
              <a:t>32 </a:t>
            </a:r>
            <a:r>
              <a:rPr lang="cs-CZ" smtClean="0"/>
              <a:t>front</a:t>
            </a:r>
            <a:r>
              <a:rPr lang="en-GB" smtClean="0"/>
              <a:t> (FIFO </a:t>
            </a:r>
            <a:r>
              <a:rPr lang="cs-CZ" smtClean="0"/>
              <a:t>seznamů</a:t>
            </a:r>
            <a:r>
              <a:rPr lang="en-GB" smtClean="0"/>
              <a:t>) </a:t>
            </a:r>
            <a:r>
              <a:rPr lang="cs-CZ" smtClean="0"/>
              <a:t>vláken, která jsou „připravena“</a:t>
            </a:r>
            <a:endParaRPr lang="en-GB" smtClean="0"/>
          </a:p>
          <a:p>
            <a:pPr marL="1079500" lvl="2" eaLnBrk="1" hangingPunct="1">
              <a:lnSpc>
                <a:spcPct val="80000"/>
              </a:lnSpc>
            </a:pPr>
            <a:r>
              <a:rPr lang="cs-CZ" sz="2000" smtClean="0"/>
              <a:t>pro každou úroveň priority jedna fronta</a:t>
            </a:r>
            <a:endParaRPr lang="en-GB" sz="2000" smtClean="0"/>
          </a:p>
          <a:p>
            <a:pPr marL="1079500" lvl="2" eaLnBrk="1" hangingPunct="1">
              <a:lnSpc>
                <a:spcPct val="80000"/>
              </a:lnSpc>
            </a:pPr>
            <a:r>
              <a:rPr lang="cs-CZ" sz="2000" smtClean="0"/>
              <a:t>fronty jsou společné pro všechny procesory</a:t>
            </a:r>
            <a:endParaRPr lang="en-GB" sz="2000" smtClean="0"/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když je vlákno „připraveno“</a:t>
            </a:r>
            <a:endParaRPr lang="en-GB" smtClean="0"/>
          </a:p>
          <a:p>
            <a:pPr marL="1079500" lvl="2" eaLnBrk="1" hangingPunct="1">
              <a:lnSpc>
                <a:spcPct val="80000"/>
              </a:lnSpc>
            </a:pPr>
            <a:r>
              <a:rPr lang="cs-CZ" sz="2000" smtClean="0"/>
              <a:t>buď běží okamžitě</a:t>
            </a:r>
            <a:endParaRPr lang="en-GB" sz="2000" smtClean="0"/>
          </a:p>
          <a:p>
            <a:pPr marL="1079500" lvl="2" eaLnBrk="1" hangingPunct="1">
              <a:lnSpc>
                <a:spcPct val="80000"/>
              </a:lnSpc>
            </a:pPr>
            <a:r>
              <a:rPr lang="cs-CZ" sz="2000" smtClean="0"/>
              <a:t>nebo je umístěno na konec fronty „připravených“ procesů ve své prioritě</a:t>
            </a:r>
            <a:endParaRPr lang="en-GB" sz="2000" smtClean="0"/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na jednoprocesorovém stroji vždy běží vlákno s nejvyšší prioritou</a:t>
            </a:r>
            <a:endParaRPr lang="en-GB" smtClean="0"/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V rámci jedné prioritní skupiny se plánuje algoritmem round-robin pomocí časových kvant</a:t>
            </a:r>
            <a:endParaRPr lang="en-GB" sz="2600" smtClean="0"/>
          </a:p>
          <a:p>
            <a:pPr marL="395288" eaLnBrk="1" hangingPunct="1">
              <a:lnSpc>
                <a:spcPct val="80000"/>
              </a:lnSpc>
            </a:pPr>
            <a:endParaRPr lang="cs-CZ" sz="2600" smtClean="0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WIN32 (5)</a:t>
            </a:r>
            <a:endParaRPr lang="cs-CZ" dirty="0"/>
          </a:p>
        </p:txBody>
      </p:sp>
      <p:sp>
        <p:nvSpPr>
          <p:cNvPr id="4096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bdélník 125"/>
          <p:cNvSpPr>
            <a:spLocks noChangeArrowheads="1"/>
          </p:cNvSpPr>
          <p:nvPr/>
        </p:nvSpPr>
        <p:spPr bwMode="auto">
          <a:xfrm>
            <a:off x="2281238" y="2047875"/>
            <a:ext cx="5000625" cy="3143250"/>
          </a:xfrm>
          <a:prstGeom prst="rect">
            <a:avLst/>
          </a:prstGeom>
          <a:solidFill>
            <a:srgbClr val="FFFF99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HISTOGRAM </a:t>
            </a:r>
            <a:r>
              <a:rPr lang="cs-CZ" dirty="0" smtClean="0"/>
              <a:t>DOBY VYUŽITÍ CPU</a:t>
            </a:r>
            <a:endParaRPr lang="cs-CZ" dirty="0"/>
          </a:p>
        </p:txBody>
      </p:sp>
      <p:sp>
        <p:nvSpPr>
          <p:cNvPr id="1434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cxnSp>
        <p:nvCxnSpPr>
          <p:cNvPr id="14341" name="Přímá spojovací čára 63"/>
          <p:cNvCxnSpPr>
            <a:cxnSpLocks noChangeShapeType="1"/>
          </p:cNvCxnSpPr>
          <p:nvPr/>
        </p:nvCxnSpPr>
        <p:spPr bwMode="auto">
          <a:xfrm>
            <a:off x="2281238" y="2047875"/>
            <a:ext cx="5000625" cy="1588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14342" name="Přímá spojovací čára 64"/>
          <p:cNvCxnSpPr>
            <a:cxnSpLocks noChangeShapeType="1"/>
          </p:cNvCxnSpPr>
          <p:nvPr/>
        </p:nvCxnSpPr>
        <p:spPr bwMode="auto">
          <a:xfrm>
            <a:off x="2281238" y="2446338"/>
            <a:ext cx="5003800" cy="0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14343" name="Přímá spojovací čára 65"/>
          <p:cNvCxnSpPr>
            <a:cxnSpLocks noChangeShapeType="1"/>
          </p:cNvCxnSpPr>
          <p:nvPr/>
        </p:nvCxnSpPr>
        <p:spPr bwMode="auto">
          <a:xfrm>
            <a:off x="2281238" y="2843213"/>
            <a:ext cx="5003800" cy="3175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14344" name="Přímá spojovací čára 66"/>
          <p:cNvCxnSpPr>
            <a:cxnSpLocks noChangeShapeType="1"/>
          </p:cNvCxnSpPr>
          <p:nvPr/>
        </p:nvCxnSpPr>
        <p:spPr bwMode="auto">
          <a:xfrm>
            <a:off x="2281238" y="3241675"/>
            <a:ext cx="5003800" cy="3175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14345" name="Přímá spojovací čára 67"/>
          <p:cNvCxnSpPr>
            <a:cxnSpLocks noChangeShapeType="1"/>
          </p:cNvCxnSpPr>
          <p:nvPr/>
        </p:nvCxnSpPr>
        <p:spPr bwMode="auto">
          <a:xfrm>
            <a:off x="2281238" y="3640138"/>
            <a:ext cx="5003800" cy="1587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14346" name="Přímá spojovací čára 68"/>
          <p:cNvCxnSpPr>
            <a:cxnSpLocks noChangeShapeType="1"/>
          </p:cNvCxnSpPr>
          <p:nvPr/>
        </p:nvCxnSpPr>
        <p:spPr bwMode="auto">
          <a:xfrm>
            <a:off x="2281238" y="4038600"/>
            <a:ext cx="5003800" cy="1588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14347" name="Přímá spojovací čára 69"/>
          <p:cNvCxnSpPr>
            <a:cxnSpLocks noChangeShapeType="1"/>
          </p:cNvCxnSpPr>
          <p:nvPr/>
        </p:nvCxnSpPr>
        <p:spPr bwMode="auto">
          <a:xfrm>
            <a:off x="2281238" y="4435475"/>
            <a:ext cx="5003800" cy="3175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14348" name="Přímá spojovací čára 70"/>
          <p:cNvCxnSpPr>
            <a:cxnSpLocks noChangeShapeType="1"/>
          </p:cNvCxnSpPr>
          <p:nvPr/>
        </p:nvCxnSpPr>
        <p:spPr bwMode="auto">
          <a:xfrm>
            <a:off x="2281238" y="4833938"/>
            <a:ext cx="5003800" cy="3175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14349" name="Přímá spojovací čára 71"/>
          <p:cNvCxnSpPr>
            <a:cxnSpLocks noChangeShapeType="1"/>
          </p:cNvCxnSpPr>
          <p:nvPr/>
        </p:nvCxnSpPr>
        <p:spPr bwMode="auto">
          <a:xfrm rot="5400000" flipH="1" flipV="1">
            <a:off x="1710532" y="3618706"/>
            <a:ext cx="3143250" cy="1587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14350" name="Přímá spojovací čára 72"/>
          <p:cNvCxnSpPr>
            <a:cxnSpLocks noChangeShapeType="1"/>
          </p:cNvCxnSpPr>
          <p:nvPr/>
        </p:nvCxnSpPr>
        <p:spPr bwMode="auto">
          <a:xfrm rot="5400000" flipH="1" flipV="1">
            <a:off x="2710657" y="3618706"/>
            <a:ext cx="3143250" cy="1587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14351" name="Přímá spojovací čára 73"/>
          <p:cNvCxnSpPr>
            <a:cxnSpLocks noChangeShapeType="1"/>
          </p:cNvCxnSpPr>
          <p:nvPr/>
        </p:nvCxnSpPr>
        <p:spPr bwMode="auto">
          <a:xfrm rot="5400000" flipH="1" flipV="1">
            <a:off x="3710782" y="3618706"/>
            <a:ext cx="3143250" cy="1587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14352" name="Přímá spojovací čára 74"/>
          <p:cNvCxnSpPr>
            <a:cxnSpLocks noChangeShapeType="1"/>
          </p:cNvCxnSpPr>
          <p:nvPr/>
        </p:nvCxnSpPr>
        <p:spPr bwMode="auto">
          <a:xfrm rot="5400000" flipH="1" flipV="1">
            <a:off x="4710907" y="3618706"/>
            <a:ext cx="3143250" cy="1587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14353" name="Přímá spojovací čára 75"/>
          <p:cNvCxnSpPr>
            <a:cxnSpLocks noChangeShapeType="1"/>
          </p:cNvCxnSpPr>
          <p:nvPr/>
        </p:nvCxnSpPr>
        <p:spPr bwMode="auto">
          <a:xfrm rot="5400000" flipH="1" flipV="1">
            <a:off x="5711032" y="3618706"/>
            <a:ext cx="3143250" cy="1587"/>
          </a:xfrm>
          <a:prstGeom prst="line">
            <a:avLst/>
          </a:prstGeom>
          <a:noFill/>
          <a:ln w="19050" algn="ctr">
            <a:solidFill>
              <a:srgbClr val="FF9900"/>
            </a:solidFill>
            <a:round/>
            <a:headEnd/>
            <a:tailEnd/>
          </a:ln>
        </p:spPr>
      </p:cxnSp>
      <p:cxnSp>
        <p:nvCxnSpPr>
          <p:cNvPr id="14354" name="Přímá spojovací čára 76"/>
          <p:cNvCxnSpPr>
            <a:cxnSpLocks noChangeShapeType="1"/>
          </p:cNvCxnSpPr>
          <p:nvPr/>
        </p:nvCxnSpPr>
        <p:spPr bwMode="auto">
          <a:xfrm rot="5400000" flipH="1" flipV="1">
            <a:off x="1190625" y="3217863"/>
            <a:ext cx="2332037" cy="134938"/>
          </a:xfrm>
          <a:prstGeom prst="line">
            <a:avLst/>
          </a:prstGeom>
          <a:noFill/>
          <a:ln w="38100" cap="rnd" algn="ctr">
            <a:solidFill>
              <a:srgbClr val="0066FF"/>
            </a:solidFill>
            <a:round/>
            <a:headEnd/>
            <a:tailEnd/>
          </a:ln>
        </p:spPr>
      </p:cxnSp>
      <p:cxnSp>
        <p:nvCxnSpPr>
          <p:cNvPr id="14355" name="Přímá spojovací čára 77"/>
          <p:cNvCxnSpPr>
            <a:cxnSpLocks noChangeShapeType="1"/>
          </p:cNvCxnSpPr>
          <p:nvPr/>
        </p:nvCxnSpPr>
        <p:spPr bwMode="auto">
          <a:xfrm rot="16200000" flipH="1">
            <a:off x="1401763" y="3141663"/>
            <a:ext cx="2452687" cy="407987"/>
          </a:xfrm>
          <a:prstGeom prst="line">
            <a:avLst/>
          </a:prstGeom>
          <a:noFill/>
          <a:ln w="38100" cap="rnd" algn="ctr">
            <a:solidFill>
              <a:srgbClr val="0066FF"/>
            </a:solidFill>
            <a:round/>
            <a:headEnd/>
            <a:tailEnd/>
          </a:ln>
        </p:spPr>
      </p:cxnSp>
      <p:cxnSp>
        <p:nvCxnSpPr>
          <p:cNvPr id="14356" name="Přímá spojovací čára 78"/>
          <p:cNvCxnSpPr>
            <a:cxnSpLocks noChangeShapeType="1"/>
          </p:cNvCxnSpPr>
          <p:nvPr/>
        </p:nvCxnSpPr>
        <p:spPr bwMode="auto">
          <a:xfrm rot="16200000" flipH="1">
            <a:off x="2799556" y="4601369"/>
            <a:ext cx="517525" cy="452438"/>
          </a:xfrm>
          <a:prstGeom prst="line">
            <a:avLst/>
          </a:prstGeom>
          <a:noFill/>
          <a:ln w="38100" cap="rnd" algn="ctr">
            <a:solidFill>
              <a:srgbClr val="0066FF"/>
            </a:solidFill>
            <a:round/>
            <a:headEnd/>
            <a:tailEnd/>
          </a:ln>
        </p:spPr>
      </p:cxnSp>
      <p:cxnSp>
        <p:nvCxnSpPr>
          <p:cNvPr id="14357" name="Přímá spojovací čára 79"/>
          <p:cNvCxnSpPr>
            <a:cxnSpLocks noChangeShapeType="1"/>
          </p:cNvCxnSpPr>
          <p:nvPr/>
        </p:nvCxnSpPr>
        <p:spPr bwMode="auto">
          <a:xfrm>
            <a:off x="3286125" y="5091113"/>
            <a:ext cx="3929063" cy="1587"/>
          </a:xfrm>
          <a:prstGeom prst="line">
            <a:avLst/>
          </a:prstGeom>
          <a:noFill/>
          <a:ln w="38100" cap="rnd" algn="ctr">
            <a:solidFill>
              <a:srgbClr val="0066FF"/>
            </a:solidFill>
            <a:round/>
            <a:headEnd/>
            <a:tailEnd/>
          </a:ln>
        </p:spPr>
      </p:cxnSp>
      <p:cxnSp>
        <p:nvCxnSpPr>
          <p:cNvPr id="14358" name="Přímá spojovací šipka 80"/>
          <p:cNvCxnSpPr>
            <a:cxnSpLocks noChangeShapeType="1"/>
          </p:cNvCxnSpPr>
          <p:nvPr/>
        </p:nvCxnSpPr>
        <p:spPr bwMode="auto">
          <a:xfrm>
            <a:off x="2281238" y="5191125"/>
            <a:ext cx="5219700" cy="1588"/>
          </a:xfrm>
          <a:prstGeom prst="straightConnector1">
            <a:avLst/>
          </a:prstGeom>
          <a:noFill/>
          <a:ln w="38100" cap="rnd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4359" name="Přímá spojovací šipka 81"/>
          <p:cNvCxnSpPr>
            <a:cxnSpLocks noChangeShapeType="1"/>
          </p:cNvCxnSpPr>
          <p:nvPr/>
        </p:nvCxnSpPr>
        <p:spPr bwMode="auto">
          <a:xfrm rot="5400000" flipH="1" flipV="1">
            <a:off x="572294" y="3471069"/>
            <a:ext cx="3419475" cy="1587"/>
          </a:xfrm>
          <a:prstGeom prst="straightConnector1">
            <a:avLst/>
          </a:prstGeom>
          <a:noFill/>
          <a:ln w="38100" cap="rnd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4360" name="TextovéPole 109"/>
          <p:cNvSpPr txBox="1">
            <a:spLocks noChangeArrowheads="1"/>
          </p:cNvSpPr>
          <p:nvPr/>
        </p:nvSpPr>
        <p:spPr bwMode="auto">
          <a:xfrm>
            <a:off x="1781175" y="1905000"/>
            <a:ext cx="500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160</a:t>
            </a:r>
          </a:p>
        </p:txBody>
      </p:sp>
      <p:sp>
        <p:nvSpPr>
          <p:cNvPr id="14361" name="TextovéPole 110"/>
          <p:cNvSpPr txBox="1">
            <a:spLocks noChangeArrowheads="1"/>
          </p:cNvSpPr>
          <p:nvPr/>
        </p:nvSpPr>
        <p:spPr bwMode="auto">
          <a:xfrm>
            <a:off x="1781175" y="2297113"/>
            <a:ext cx="5000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140</a:t>
            </a:r>
          </a:p>
        </p:txBody>
      </p:sp>
      <p:sp>
        <p:nvSpPr>
          <p:cNvPr id="14362" name="TextovéPole 111"/>
          <p:cNvSpPr txBox="1">
            <a:spLocks noChangeArrowheads="1"/>
          </p:cNvSpPr>
          <p:nvPr/>
        </p:nvSpPr>
        <p:spPr bwMode="auto">
          <a:xfrm>
            <a:off x="1781175" y="2690813"/>
            <a:ext cx="500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120</a:t>
            </a:r>
          </a:p>
        </p:txBody>
      </p:sp>
      <p:sp>
        <p:nvSpPr>
          <p:cNvPr id="14363" name="TextovéPole 112"/>
          <p:cNvSpPr txBox="1">
            <a:spLocks noChangeArrowheads="1"/>
          </p:cNvSpPr>
          <p:nvPr/>
        </p:nvSpPr>
        <p:spPr bwMode="auto">
          <a:xfrm>
            <a:off x="1781175" y="3082925"/>
            <a:ext cx="5000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100</a:t>
            </a:r>
          </a:p>
        </p:txBody>
      </p:sp>
      <p:sp>
        <p:nvSpPr>
          <p:cNvPr id="14364" name="TextovéPole 113"/>
          <p:cNvSpPr txBox="1">
            <a:spLocks noChangeArrowheads="1"/>
          </p:cNvSpPr>
          <p:nvPr/>
        </p:nvSpPr>
        <p:spPr bwMode="auto">
          <a:xfrm>
            <a:off x="1781175" y="3476625"/>
            <a:ext cx="500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80</a:t>
            </a:r>
          </a:p>
        </p:txBody>
      </p:sp>
      <p:sp>
        <p:nvSpPr>
          <p:cNvPr id="14365" name="TextovéPole 114"/>
          <p:cNvSpPr txBox="1">
            <a:spLocks noChangeArrowheads="1"/>
          </p:cNvSpPr>
          <p:nvPr/>
        </p:nvSpPr>
        <p:spPr bwMode="auto">
          <a:xfrm>
            <a:off x="1781175" y="3870325"/>
            <a:ext cx="500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60</a:t>
            </a:r>
          </a:p>
        </p:txBody>
      </p:sp>
      <p:sp>
        <p:nvSpPr>
          <p:cNvPr id="14366" name="TextovéPole 115"/>
          <p:cNvSpPr txBox="1">
            <a:spLocks noChangeArrowheads="1"/>
          </p:cNvSpPr>
          <p:nvPr/>
        </p:nvSpPr>
        <p:spPr bwMode="auto">
          <a:xfrm>
            <a:off x="1781175" y="4262438"/>
            <a:ext cx="500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40</a:t>
            </a:r>
          </a:p>
        </p:txBody>
      </p:sp>
      <p:sp>
        <p:nvSpPr>
          <p:cNvPr id="14367" name="TextovéPole 116"/>
          <p:cNvSpPr txBox="1">
            <a:spLocks noChangeArrowheads="1"/>
          </p:cNvSpPr>
          <p:nvPr/>
        </p:nvSpPr>
        <p:spPr bwMode="auto">
          <a:xfrm>
            <a:off x="1781175" y="4656138"/>
            <a:ext cx="500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20</a:t>
            </a:r>
          </a:p>
        </p:txBody>
      </p:sp>
      <p:sp>
        <p:nvSpPr>
          <p:cNvPr id="14368" name="TextovéPole 117"/>
          <p:cNvSpPr txBox="1">
            <a:spLocks noChangeArrowheads="1"/>
          </p:cNvSpPr>
          <p:nvPr/>
        </p:nvSpPr>
        <p:spPr bwMode="auto">
          <a:xfrm>
            <a:off x="1781175" y="5048250"/>
            <a:ext cx="500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0</a:t>
            </a:r>
          </a:p>
        </p:txBody>
      </p:sp>
      <p:sp>
        <p:nvSpPr>
          <p:cNvPr id="14369" name="TextovéPole 118"/>
          <p:cNvSpPr txBox="1">
            <a:spLocks noChangeArrowheads="1"/>
          </p:cNvSpPr>
          <p:nvPr/>
        </p:nvSpPr>
        <p:spPr bwMode="auto">
          <a:xfrm>
            <a:off x="2995613" y="5191125"/>
            <a:ext cx="5715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8</a:t>
            </a:r>
          </a:p>
        </p:txBody>
      </p:sp>
      <p:sp>
        <p:nvSpPr>
          <p:cNvPr id="14370" name="TextovéPole 119"/>
          <p:cNvSpPr txBox="1">
            <a:spLocks noChangeArrowheads="1"/>
          </p:cNvSpPr>
          <p:nvPr/>
        </p:nvSpPr>
        <p:spPr bwMode="auto">
          <a:xfrm>
            <a:off x="3978275" y="5191125"/>
            <a:ext cx="660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16</a:t>
            </a:r>
          </a:p>
        </p:txBody>
      </p:sp>
      <p:sp>
        <p:nvSpPr>
          <p:cNvPr id="14371" name="TextovéPole 120"/>
          <p:cNvSpPr txBox="1">
            <a:spLocks noChangeArrowheads="1"/>
          </p:cNvSpPr>
          <p:nvPr/>
        </p:nvSpPr>
        <p:spPr bwMode="auto">
          <a:xfrm>
            <a:off x="4959350" y="5191125"/>
            <a:ext cx="6794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24</a:t>
            </a:r>
          </a:p>
        </p:txBody>
      </p:sp>
      <p:sp>
        <p:nvSpPr>
          <p:cNvPr id="14372" name="TextovéPole 121"/>
          <p:cNvSpPr txBox="1">
            <a:spLocks noChangeArrowheads="1"/>
          </p:cNvSpPr>
          <p:nvPr/>
        </p:nvSpPr>
        <p:spPr bwMode="auto">
          <a:xfrm>
            <a:off x="5942013" y="5191125"/>
            <a:ext cx="6969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32</a:t>
            </a:r>
          </a:p>
        </p:txBody>
      </p:sp>
      <p:sp>
        <p:nvSpPr>
          <p:cNvPr id="14373" name="TextovéPole 122"/>
          <p:cNvSpPr txBox="1">
            <a:spLocks noChangeArrowheads="1"/>
          </p:cNvSpPr>
          <p:nvPr/>
        </p:nvSpPr>
        <p:spPr bwMode="auto">
          <a:xfrm>
            <a:off x="6924675" y="5191125"/>
            <a:ext cx="714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 b="1"/>
              <a:t>40</a:t>
            </a:r>
          </a:p>
        </p:txBody>
      </p:sp>
      <p:sp>
        <p:nvSpPr>
          <p:cNvPr id="14374" name="TextovéPole 123"/>
          <p:cNvSpPr txBox="1">
            <a:spLocks noChangeArrowheads="1"/>
          </p:cNvSpPr>
          <p:nvPr/>
        </p:nvSpPr>
        <p:spPr bwMode="auto">
          <a:xfrm>
            <a:off x="3238500" y="5654675"/>
            <a:ext cx="32432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burst duration (miliseconds)</a:t>
            </a:r>
          </a:p>
        </p:txBody>
      </p:sp>
      <p:sp>
        <p:nvSpPr>
          <p:cNvPr id="14375" name="TextovéPole 123"/>
          <p:cNvSpPr txBox="1">
            <a:spLocks noChangeArrowheads="1"/>
          </p:cNvSpPr>
          <p:nvPr/>
        </p:nvSpPr>
        <p:spPr bwMode="auto">
          <a:xfrm rot="-5400000">
            <a:off x="-318293" y="3253581"/>
            <a:ext cx="32432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b="1"/>
              <a:t>frequency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STAVY PROCESU</a:t>
            </a:r>
            <a:endParaRPr lang="cs-CZ" dirty="0"/>
          </a:p>
        </p:txBody>
      </p:sp>
      <p:sp>
        <p:nvSpPr>
          <p:cNvPr id="1536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5364" name="Elipsa 6"/>
          <p:cNvSpPr>
            <a:spLocks noChangeArrowheads="1"/>
          </p:cNvSpPr>
          <p:nvPr/>
        </p:nvSpPr>
        <p:spPr bwMode="auto">
          <a:xfrm>
            <a:off x="919163" y="1735138"/>
            <a:ext cx="1428750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5365" name="Elipsa 7"/>
          <p:cNvSpPr>
            <a:spLocks noChangeArrowheads="1"/>
          </p:cNvSpPr>
          <p:nvPr/>
        </p:nvSpPr>
        <p:spPr bwMode="auto">
          <a:xfrm>
            <a:off x="6562725" y="1735138"/>
            <a:ext cx="1428750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5366" name="Elipsa 8"/>
          <p:cNvSpPr>
            <a:spLocks noChangeArrowheads="1"/>
          </p:cNvSpPr>
          <p:nvPr/>
        </p:nvSpPr>
        <p:spPr bwMode="auto">
          <a:xfrm>
            <a:off x="2330450" y="3128963"/>
            <a:ext cx="1428750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5367" name="Elipsa 9"/>
          <p:cNvSpPr>
            <a:spLocks noChangeArrowheads="1"/>
          </p:cNvSpPr>
          <p:nvPr/>
        </p:nvSpPr>
        <p:spPr bwMode="auto">
          <a:xfrm>
            <a:off x="5151438" y="3128963"/>
            <a:ext cx="1428750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5368" name="Elipsa 10"/>
          <p:cNvSpPr>
            <a:spLocks noChangeArrowheads="1"/>
          </p:cNvSpPr>
          <p:nvPr/>
        </p:nvSpPr>
        <p:spPr bwMode="auto">
          <a:xfrm>
            <a:off x="3740150" y="4772025"/>
            <a:ext cx="1430338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5369" name="TextovéPole 11"/>
          <p:cNvSpPr txBox="1">
            <a:spLocks noChangeArrowheads="1"/>
          </p:cNvSpPr>
          <p:nvPr/>
        </p:nvSpPr>
        <p:spPr bwMode="auto">
          <a:xfrm>
            <a:off x="1276350" y="2066925"/>
            <a:ext cx="7143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new</a:t>
            </a:r>
          </a:p>
        </p:txBody>
      </p:sp>
      <p:sp>
        <p:nvSpPr>
          <p:cNvPr id="15370" name="TextovéPole 12"/>
          <p:cNvSpPr txBox="1">
            <a:spLocks noChangeArrowheads="1"/>
          </p:cNvSpPr>
          <p:nvPr/>
        </p:nvSpPr>
        <p:spPr bwMode="auto">
          <a:xfrm>
            <a:off x="6634163" y="2066925"/>
            <a:ext cx="12858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terminated</a:t>
            </a:r>
          </a:p>
        </p:txBody>
      </p:sp>
      <p:sp>
        <p:nvSpPr>
          <p:cNvPr id="15371" name="TextovéPole 13"/>
          <p:cNvSpPr txBox="1">
            <a:spLocks noChangeArrowheads="1"/>
          </p:cNvSpPr>
          <p:nvPr/>
        </p:nvSpPr>
        <p:spPr bwMode="auto">
          <a:xfrm>
            <a:off x="2651125" y="3459163"/>
            <a:ext cx="7858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ready</a:t>
            </a:r>
          </a:p>
        </p:txBody>
      </p:sp>
      <p:sp>
        <p:nvSpPr>
          <p:cNvPr id="15372" name="TextovéPole 14"/>
          <p:cNvSpPr txBox="1">
            <a:spLocks noChangeArrowheads="1"/>
          </p:cNvSpPr>
          <p:nvPr/>
        </p:nvSpPr>
        <p:spPr bwMode="auto">
          <a:xfrm>
            <a:off x="5294313" y="3459163"/>
            <a:ext cx="11430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running</a:t>
            </a:r>
          </a:p>
        </p:txBody>
      </p:sp>
      <p:sp>
        <p:nvSpPr>
          <p:cNvPr id="15373" name="TextovéPole 15"/>
          <p:cNvSpPr txBox="1">
            <a:spLocks noChangeArrowheads="1"/>
          </p:cNvSpPr>
          <p:nvPr/>
        </p:nvSpPr>
        <p:spPr bwMode="auto">
          <a:xfrm>
            <a:off x="3919538" y="5102225"/>
            <a:ext cx="107156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waiting</a:t>
            </a:r>
          </a:p>
        </p:txBody>
      </p:sp>
      <p:cxnSp>
        <p:nvCxnSpPr>
          <p:cNvPr id="15374" name="Tvar 17"/>
          <p:cNvCxnSpPr>
            <a:cxnSpLocks noChangeShapeType="1"/>
            <a:stCxn id="15364" idx="6"/>
            <a:endCxn id="15366" idx="0"/>
          </p:cNvCxnSpPr>
          <p:nvPr/>
        </p:nvCxnSpPr>
        <p:spPr bwMode="auto">
          <a:xfrm>
            <a:off x="2347913" y="2235200"/>
            <a:ext cx="696912" cy="893763"/>
          </a:xfrm>
          <a:prstGeom prst="curved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5375" name="Zakřivená spojovací čára 19"/>
          <p:cNvCxnSpPr>
            <a:cxnSpLocks noChangeShapeType="1"/>
            <a:stCxn id="15367" idx="1"/>
            <a:endCxn id="15366" idx="7"/>
          </p:cNvCxnSpPr>
          <p:nvPr/>
        </p:nvCxnSpPr>
        <p:spPr bwMode="auto">
          <a:xfrm rot="16200000" flipV="1">
            <a:off x="4455319" y="2369344"/>
            <a:ext cx="1587" cy="1812925"/>
          </a:xfrm>
          <a:prstGeom prst="curvedConnector3">
            <a:avLst>
              <a:gd name="adj1" fmla="val 23618759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5376" name="Tvar 21"/>
          <p:cNvCxnSpPr>
            <a:cxnSpLocks noChangeShapeType="1"/>
            <a:stCxn id="15367" idx="0"/>
            <a:endCxn id="15365" idx="2"/>
          </p:cNvCxnSpPr>
          <p:nvPr/>
        </p:nvCxnSpPr>
        <p:spPr bwMode="auto">
          <a:xfrm rot="5400000" flipH="1" flipV="1">
            <a:off x="5767387" y="2333626"/>
            <a:ext cx="893763" cy="696912"/>
          </a:xfrm>
          <a:prstGeom prst="curved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5377" name="Tvar 23"/>
          <p:cNvCxnSpPr>
            <a:cxnSpLocks noChangeShapeType="1"/>
            <a:stCxn id="15367" idx="4"/>
            <a:endCxn id="15368" idx="6"/>
          </p:cNvCxnSpPr>
          <p:nvPr/>
        </p:nvCxnSpPr>
        <p:spPr bwMode="auto">
          <a:xfrm rot="5400000">
            <a:off x="4946651" y="4352925"/>
            <a:ext cx="1143000" cy="695325"/>
          </a:xfrm>
          <a:prstGeom prst="curved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5378" name="Zakřivená spojovací čára 25"/>
          <p:cNvCxnSpPr>
            <a:cxnSpLocks noChangeShapeType="1"/>
            <a:stCxn id="15366" idx="5"/>
            <a:endCxn id="15367" idx="3"/>
          </p:cNvCxnSpPr>
          <p:nvPr/>
        </p:nvCxnSpPr>
        <p:spPr bwMode="auto">
          <a:xfrm rot="16200000" flipH="1">
            <a:off x="4455319" y="3075781"/>
            <a:ext cx="1588" cy="1812925"/>
          </a:xfrm>
          <a:prstGeom prst="curvedConnector3">
            <a:avLst>
              <a:gd name="adj1" fmla="val 23618759"/>
            </a:avLst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5379" name="Tvar 27"/>
          <p:cNvCxnSpPr>
            <a:cxnSpLocks noChangeShapeType="1"/>
            <a:stCxn id="15368" idx="2"/>
            <a:endCxn id="15366" idx="4"/>
          </p:cNvCxnSpPr>
          <p:nvPr/>
        </p:nvCxnSpPr>
        <p:spPr bwMode="auto">
          <a:xfrm rot="10800000">
            <a:off x="3044825" y="4129088"/>
            <a:ext cx="695325" cy="1143000"/>
          </a:xfrm>
          <a:prstGeom prst="curvedConnector2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15380" name="TextovéPole 28"/>
          <p:cNvSpPr txBox="1">
            <a:spLocks noChangeArrowheads="1"/>
          </p:cNvSpPr>
          <p:nvPr/>
        </p:nvSpPr>
        <p:spPr bwMode="auto">
          <a:xfrm>
            <a:off x="2633663" y="2057400"/>
            <a:ext cx="10715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admitted</a:t>
            </a:r>
          </a:p>
        </p:txBody>
      </p:sp>
      <p:sp>
        <p:nvSpPr>
          <p:cNvPr id="15381" name="TextovéPole 29"/>
          <p:cNvSpPr txBox="1">
            <a:spLocks noChangeArrowheads="1"/>
          </p:cNvSpPr>
          <p:nvPr/>
        </p:nvSpPr>
        <p:spPr bwMode="auto">
          <a:xfrm>
            <a:off x="3848100" y="2557463"/>
            <a:ext cx="11430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interrupt</a:t>
            </a:r>
          </a:p>
        </p:txBody>
      </p:sp>
      <p:sp>
        <p:nvSpPr>
          <p:cNvPr id="15382" name="TextovéPole 30"/>
          <p:cNvSpPr txBox="1">
            <a:spLocks noChangeArrowheads="1"/>
          </p:cNvSpPr>
          <p:nvPr/>
        </p:nvSpPr>
        <p:spPr bwMode="auto">
          <a:xfrm>
            <a:off x="5491163" y="2057400"/>
            <a:ext cx="7143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exit</a:t>
            </a:r>
          </a:p>
        </p:txBody>
      </p:sp>
      <p:sp>
        <p:nvSpPr>
          <p:cNvPr id="15383" name="TextovéPole 31"/>
          <p:cNvSpPr txBox="1">
            <a:spLocks noChangeArrowheads="1"/>
          </p:cNvSpPr>
          <p:nvPr/>
        </p:nvSpPr>
        <p:spPr bwMode="auto">
          <a:xfrm>
            <a:off x="704850" y="4914900"/>
            <a:ext cx="25717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I/O or event completion</a:t>
            </a:r>
          </a:p>
        </p:txBody>
      </p:sp>
      <p:sp>
        <p:nvSpPr>
          <p:cNvPr id="15384" name="TextovéPole 32"/>
          <p:cNvSpPr txBox="1">
            <a:spLocks noChangeArrowheads="1"/>
          </p:cNvSpPr>
          <p:nvPr/>
        </p:nvSpPr>
        <p:spPr bwMode="auto">
          <a:xfrm>
            <a:off x="5634038" y="4843463"/>
            <a:ext cx="21431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I/O or event wait</a:t>
            </a:r>
          </a:p>
        </p:txBody>
      </p:sp>
      <p:sp>
        <p:nvSpPr>
          <p:cNvPr id="15385" name="TextovéPole 33"/>
          <p:cNvSpPr txBox="1">
            <a:spLocks noChangeArrowheads="1"/>
          </p:cNvSpPr>
          <p:nvPr/>
        </p:nvSpPr>
        <p:spPr bwMode="auto">
          <a:xfrm>
            <a:off x="3333750" y="4332288"/>
            <a:ext cx="21431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/>
              <a:t>scheduler dispatch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Krátkodobý plánovač – dispečer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Vybírá proces, kterému bude přidělen CPU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Vybírá jeden z procesů, které jsou zavedeny operační paměti a které jsou „připravené“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Plánovací rozhodnutí může vydat v okamžiku, kdy proces: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2000" smtClean="0"/>
              <a:t>1. přechází ze stavu běžící do stavu čekající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2000" smtClean="0"/>
              <a:t>2. přechází ze stavu běžící do stavu připravený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2000" smtClean="0"/>
              <a:t>3. přechází ze stavu čekající do stavu připravený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2000" smtClean="0"/>
              <a:t>4. končí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Případy 1 a 4 se označují jako nepreemptivní plánování (plánování bez předbíhání)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Případy 2 a 3 se označují jako preemptivní plánování (plánování s předbíháním)</a:t>
            </a:r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PLÁNOVÁNÍ CPU</a:t>
            </a:r>
            <a:endParaRPr lang="cs-CZ" dirty="0"/>
          </a:p>
        </p:txBody>
      </p:sp>
      <p:sp>
        <p:nvSpPr>
          <p:cNvPr id="1638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Výstupní modul krátkodobého plánovače nebo plánovač sám, který předává procesor procesu vybranému krátkodobým plánovačem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Předání zahrnuje: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přepnutí kontextu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přepnutí režimu procesoru na uživatelský režim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skok na odpovídající místo v uživatelském programu pro opětovné pokračování v běhu procesu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Dispečerské zpoždění (Dispatch latency)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Doba, kterou potřebuje dispečer pro pozastavení běhu jednoho procesu a start běhu jiného procesu</a:t>
            </a:r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DISPEČER</a:t>
            </a:r>
            <a:endParaRPr lang="cs-CZ" dirty="0"/>
          </a:p>
        </p:txBody>
      </p:sp>
      <p:sp>
        <p:nvSpPr>
          <p:cNvPr id="1741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Využití CPU 	</a:t>
            </a:r>
            <a:r>
              <a:rPr lang="en-US" sz="2100" smtClean="0"/>
              <a:t>[</a:t>
            </a:r>
            <a:r>
              <a:rPr lang="cs-CZ" sz="2100" smtClean="0"/>
              <a:t>maximalizace</a:t>
            </a:r>
            <a:r>
              <a:rPr lang="en-US" sz="2100" smtClean="0"/>
              <a:t>]</a:t>
            </a:r>
            <a:endParaRPr lang="cs-CZ" sz="2100" smtClean="0"/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cílem je udržení CPU v kontinuální užitečné činnosti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Propustnost 	</a:t>
            </a:r>
            <a:r>
              <a:rPr lang="en-US" sz="2100" smtClean="0"/>
              <a:t>[</a:t>
            </a:r>
            <a:r>
              <a:rPr lang="cs-CZ" sz="2100" smtClean="0"/>
              <a:t>maximalizace</a:t>
            </a:r>
            <a:r>
              <a:rPr lang="en-US" sz="2100" smtClean="0"/>
              <a:t>]</a:t>
            </a:r>
            <a:endParaRPr lang="cs-CZ" sz="2100" smtClean="0"/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počet procesů, které dokončí svůj běh za jednotku času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Doba obrátky 	</a:t>
            </a:r>
            <a:r>
              <a:rPr lang="en-US" sz="2100" smtClean="0"/>
              <a:t>[</a:t>
            </a:r>
            <a:r>
              <a:rPr lang="cs-CZ" sz="2100" smtClean="0"/>
              <a:t>minimalizace</a:t>
            </a:r>
            <a:r>
              <a:rPr lang="en-US" sz="2100" smtClean="0"/>
              <a:t>]</a:t>
            </a:r>
            <a:endParaRPr lang="cs-CZ" sz="2100" smtClean="0"/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doba potřebná pro provedení konkrétního procesu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Doba čekání 	</a:t>
            </a:r>
            <a:r>
              <a:rPr lang="en-US" sz="2100" smtClean="0"/>
              <a:t>[</a:t>
            </a:r>
            <a:r>
              <a:rPr lang="cs-CZ" sz="2100" smtClean="0"/>
              <a:t>minimalizace</a:t>
            </a:r>
            <a:r>
              <a:rPr lang="en-US" sz="2100" smtClean="0"/>
              <a:t>]</a:t>
            </a:r>
            <a:endParaRPr lang="cs-CZ" sz="2100" smtClean="0"/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doba, po kterou proces čekal ve frontě „připravených“ procesů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Doba odpovědi 	</a:t>
            </a:r>
            <a:r>
              <a:rPr lang="en-US" sz="2100" smtClean="0"/>
              <a:t>[</a:t>
            </a:r>
            <a:r>
              <a:rPr lang="cs-CZ" sz="2100" smtClean="0"/>
              <a:t>minimalizace</a:t>
            </a:r>
            <a:r>
              <a:rPr lang="en-US" sz="2100" smtClean="0"/>
              <a:t>]</a:t>
            </a:r>
            <a:endParaRPr lang="cs-CZ" sz="2100" smtClean="0"/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doba, která uplyne od okamžiku zadání požadavku do doby první reakce (první odpovědi, nikoli poskytnutí plného výstupu)</a:t>
            </a:r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400" dirty="0" smtClean="0"/>
              <a:t>KRITÉRIA PLÁNOVÁNÍ </a:t>
            </a:r>
            <a:r>
              <a:rPr lang="en-US" sz="3400" dirty="0" smtClean="0"/>
              <a:t>[</a:t>
            </a:r>
            <a:r>
              <a:rPr lang="cs-CZ" sz="3400" dirty="0" smtClean="0"/>
              <a:t>A OPTIMALIZACE</a:t>
            </a:r>
            <a:r>
              <a:rPr lang="en-US" sz="3400" dirty="0" smtClean="0"/>
              <a:t>]</a:t>
            </a:r>
            <a:endParaRPr lang="cs-CZ" sz="3400" dirty="0"/>
          </a:p>
        </p:txBody>
      </p:sp>
      <p:sp>
        <p:nvSpPr>
          <p:cNvPr id="1843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Algoritmus „Kdo dřív přijde, ten dřív mele“ (</a:t>
            </a:r>
            <a:r>
              <a:rPr lang="cs-CZ" sz="2100" dirty="0" err="1"/>
              <a:t>First</a:t>
            </a:r>
            <a:r>
              <a:rPr lang="cs-CZ" sz="2100" dirty="0"/>
              <a:t> </a:t>
            </a:r>
            <a:r>
              <a:rPr lang="cs-CZ" sz="2100" dirty="0" err="1"/>
              <a:t>Come</a:t>
            </a:r>
            <a:r>
              <a:rPr lang="cs-CZ" sz="2100" dirty="0"/>
              <a:t>, </a:t>
            </a:r>
            <a:r>
              <a:rPr lang="cs-CZ" sz="2100" dirty="0" err="1"/>
              <a:t>First</a:t>
            </a:r>
            <a:r>
              <a:rPr lang="cs-CZ" sz="2100" dirty="0"/>
              <a:t> </a:t>
            </a:r>
            <a:r>
              <a:rPr lang="cs-CZ" sz="2100" dirty="0" err="1"/>
              <a:t>Served</a:t>
            </a:r>
            <a:r>
              <a:rPr lang="cs-CZ" sz="2100" dirty="0"/>
              <a:t>), FCFS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Máme 3 procesy P1 (vyžaduje 24 dávek CPU), P2 (vyžaduje 3 dávky CPU), P3 (vyžaduje 3 dávky CPU)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Procesy vznikly v pořadí: P1, P2, P3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 err="1"/>
              <a:t>Ganttovo</a:t>
            </a:r>
            <a:r>
              <a:rPr lang="cs-CZ" sz="2100" dirty="0"/>
              <a:t> </a:t>
            </a:r>
            <a:r>
              <a:rPr lang="cs-CZ" sz="2100" dirty="0" err="1"/>
              <a:t>schématické</a:t>
            </a:r>
            <a:r>
              <a:rPr lang="cs-CZ" sz="2100" dirty="0"/>
              <a:t> vyjádření plánu: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100" dirty="0"/>
          </a:p>
          <a:p>
            <a:pPr eaLnBrk="1" hangingPunct="1">
              <a:lnSpc>
                <a:spcPct val="90000"/>
              </a:lnSpc>
              <a:defRPr/>
            </a:pPr>
            <a:endParaRPr lang="cs-CZ" sz="2100" dirty="0"/>
          </a:p>
          <a:p>
            <a:pPr eaLnBrk="1" hangingPunct="1">
              <a:lnSpc>
                <a:spcPct val="90000"/>
              </a:lnSpc>
              <a:defRPr/>
            </a:pPr>
            <a:endParaRPr lang="cs-CZ" sz="2100" dirty="0"/>
          </a:p>
          <a:p>
            <a:pPr eaLnBrk="1" hangingPunct="1">
              <a:lnSpc>
                <a:spcPct val="90000"/>
              </a:lnSpc>
              <a:defRPr/>
            </a:pPr>
            <a:endParaRPr lang="cs-CZ" sz="21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Doby čekání: P1 = 0, P2 = 24, P3 = 27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Průměrná doba čekání: (0+24+27)/3 = 17</a:t>
            </a:r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ALGORITMUS FCFS</a:t>
            </a:r>
            <a:endParaRPr lang="cs-CZ" dirty="0"/>
          </a:p>
        </p:txBody>
      </p:sp>
      <p:sp>
        <p:nvSpPr>
          <p:cNvPr id="1946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884363" y="3786188"/>
            <a:ext cx="525780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3175000" y="3857625"/>
            <a:ext cx="423863" cy="3698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P</a:t>
            </a:r>
            <a:r>
              <a:rPr lang="cs-CZ" baseline="-25000">
                <a:latin typeface="Helvetica" pitchFamily="34" charset="0"/>
              </a:rPr>
              <a:t>1</a:t>
            </a:r>
            <a:endParaRPr lang="en-US">
              <a:latin typeface="Helvetica" pitchFamily="34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5537200" y="3857625"/>
            <a:ext cx="430213" cy="37623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P</a:t>
            </a:r>
            <a:r>
              <a:rPr lang="en-US" baseline="-25000">
                <a:latin typeface="Helvetica" pitchFamily="34" charset="0"/>
              </a:rPr>
              <a:t>2</a:t>
            </a:r>
            <a:endParaRPr lang="en-US">
              <a:latin typeface="Helvetica" pitchFamily="34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6451600" y="3857625"/>
            <a:ext cx="423863" cy="3698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latin typeface="Helvetica" pitchFamily="34" charset="0"/>
              </a:rPr>
              <a:t>P</a:t>
            </a:r>
            <a:r>
              <a:rPr lang="cs-CZ" baseline="-25000">
                <a:latin typeface="Helvetica" pitchFamily="34" charset="0"/>
              </a:rPr>
              <a:t>3</a:t>
            </a:r>
            <a:endParaRPr lang="en-US">
              <a:latin typeface="Helvetica" pitchFamily="34" charset="0"/>
            </a:endParaRPr>
          </a:p>
        </p:txBody>
      </p:sp>
      <p:sp>
        <p:nvSpPr>
          <p:cNvPr id="19465" name="Line 11"/>
          <p:cNvSpPr>
            <a:spLocks noChangeShapeType="1"/>
          </p:cNvSpPr>
          <p:nvPr/>
        </p:nvSpPr>
        <p:spPr bwMode="auto">
          <a:xfrm>
            <a:off x="5237163" y="3786188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466" name="Line 12"/>
          <p:cNvSpPr>
            <a:spLocks noChangeShapeType="1"/>
          </p:cNvSpPr>
          <p:nvPr/>
        </p:nvSpPr>
        <p:spPr bwMode="auto">
          <a:xfrm>
            <a:off x="6151563" y="3786188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467" name="Text Box 15"/>
          <p:cNvSpPr txBox="1">
            <a:spLocks noChangeArrowheads="1"/>
          </p:cNvSpPr>
          <p:nvPr/>
        </p:nvSpPr>
        <p:spPr bwMode="auto">
          <a:xfrm>
            <a:off x="5003800" y="4572000"/>
            <a:ext cx="441325" cy="3698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cs-CZ">
                <a:latin typeface="Helvetica" pitchFamily="34" charset="0"/>
              </a:rPr>
              <a:t>24</a:t>
            </a:r>
            <a:endParaRPr lang="en-US">
              <a:latin typeface="Helvetica" pitchFamily="34" charset="0"/>
            </a:endParaRPr>
          </a:p>
        </p:txBody>
      </p:sp>
      <p:sp>
        <p:nvSpPr>
          <p:cNvPr id="19468" name="Text Box 16"/>
          <p:cNvSpPr txBox="1">
            <a:spLocks noChangeArrowheads="1"/>
          </p:cNvSpPr>
          <p:nvPr/>
        </p:nvSpPr>
        <p:spPr bwMode="auto">
          <a:xfrm>
            <a:off x="5918200" y="4572000"/>
            <a:ext cx="441325" cy="3698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cs-CZ">
                <a:latin typeface="Helvetica" pitchFamily="34" charset="0"/>
              </a:rPr>
              <a:t>27</a:t>
            </a:r>
            <a:endParaRPr lang="en-US">
              <a:latin typeface="Helvetica" pitchFamily="34" charset="0"/>
            </a:endParaRPr>
          </a:p>
        </p:txBody>
      </p:sp>
      <p:sp>
        <p:nvSpPr>
          <p:cNvPr id="19469" name="Text Box 17"/>
          <p:cNvSpPr txBox="1">
            <a:spLocks noChangeArrowheads="1"/>
          </p:cNvSpPr>
          <p:nvPr/>
        </p:nvSpPr>
        <p:spPr bwMode="auto">
          <a:xfrm>
            <a:off x="6832600" y="4572000"/>
            <a:ext cx="441325" cy="3698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cs-CZ">
                <a:latin typeface="Helvetica" pitchFamily="34" charset="0"/>
              </a:rPr>
              <a:t>30</a:t>
            </a:r>
            <a:endParaRPr lang="en-US">
              <a:latin typeface="Helvetica" pitchFamily="34" charset="0"/>
            </a:endParaRPr>
          </a:p>
        </p:txBody>
      </p:sp>
      <p:sp>
        <p:nvSpPr>
          <p:cNvPr id="19470" name="Text Box 18"/>
          <p:cNvSpPr txBox="1">
            <a:spLocks noChangeArrowheads="1"/>
          </p:cNvSpPr>
          <p:nvPr/>
        </p:nvSpPr>
        <p:spPr bwMode="auto">
          <a:xfrm>
            <a:off x="1714500" y="4572000"/>
            <a:ext cx="312738" cy="3698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cs-CZ">
                <a:latin typeface="Helvetica" pitchFamily="34" charset="0"/>
              </a:rPr>
              <a:t>0</a:t>
            </a:r>
            <a:endParaRPr lang="en-US">
              <a:latin typeface="Helvetica" pitchFamily="34" charset="0"/>
            </a:endParaRPr>
          </a:p>
        </p:txBody>
      </p:sp>
      <p:sp>
        <p:nvSpPr>
          <p:cNvPr id="19471" name="Line 10"/>
          <p:cNvSpPr>
            <a:spLocks noChangeShapeType="1"/>
          </p:cNvSpPr>
          <p:nvPr/>
        </p:nvSpPr>
        <p:spPr bwMode="auto">
          <a:xfrm>
            <a:off x="7142163" y="43957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472" name="Line 13"/>
          <p:cNvSpPr>
            <a:spLocks noChangeShapeType="1"/>
          </p:cNvSpPr>
          <p:nvPr/>
        </p:nvSpPr>
        <p:spPr bwMode="auto">
          <a:xfrm>
            <a:off x="5237163" y="43957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473" name="Line 14"/>
          <p:cNvSpPr>
            <a:spLocks noChangeShapeType="1"/>
          </p:cNvSpPr>
          <p:nvPr/>
        </p:nvSpPr>
        <p:spPr bwMode="auto">
          <a:xfrm>
            <a:off x="6151563" y="43957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474" name="Line 9"/>
          <p:cNvSpPr>
            <a:spLocks noChangeShapeType="1"/>
          </p:cNvSpPr>
          <p:nvPr/>
        </p:nvSpPr>
        <p:spPr bwMode="auto">
          <a:xfrm>
            <a:off x="1884363" y="43957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-pb153-operacni-systemy">
  <a:themeElements>
    <a:clrScheme name="PB153-operacni-systemy-a-jejich-rozhrani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70C0"/>
      </a:hlink>
      <a:folHlink>
        <a:srgbClr val="71BEC4"/>
      </a:folHlink>
    </a:clrScheme>
    <a:fontScheme name="2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3979</TotalTime>
  <Words>2011</Words>
  <Application>Microsoft Office PowerPoint</Application>
  <PresentationFormat>Předvádění na obrazovce (4:3)</PresentationFormat>
  <Paragraphs>524</Paragraphs>
  <Slides>37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6" baseType="lpstr">
      <vt:lpstr>MS Mincho</vt:lpstr>
      <vt:lpstr>Arial</vt:lpstr>
      <vt:lpstr>Arial Narrow</vt:lpstr>
      <vt:lpstr>Helvetica</vt:lpstr>
      <vt:lpstr>Tahoma</vt:lpstr>
      <vt:lpstr>Times New Roman</vt:lpstr>
      <vt:lpstr>Wingdings</vt:lpstr>
      <vt:lpstr>motiv-pb153-operacni-systemy</vt:lpstr>
      <vt:lpstr>Rovnice</vt:lpstr>
      <vt:lpstr>PB153 OPERAČNÍ SYSTÉMY A JEJICH ROZHRANÍ</vt:lpstr>
      <vt:lpstr>MULTIPROGRAMOVÁNÍ</vt:lpstr>
      <vt:lpstr>STŘÍDÁNÍ VYUŽITÍ CPU A I/O</vt:lpstr>
      <vt:lpstr>HISTOGRAM DOBY VYUŽITÍ CPU</vt:lpstr>
      <vt:lpstr>STAVY PROCESU</vt:lpstr>
      <vt:lpstr>PLÁNOVÁNÍ CPU</vt:lpstr>
      <vt:lpstr>DISPEČER</vt:lpstr>
      <vt:lpstr>KRITÉRIA PLÁNOVÁNÍ [A OPTIMALIZACE]</vt:lpstr>
      <vt:lpstr>ALGORITMUS FCFS</vt:lpstr>
      <vt:lpstr>ANIMACE ALGORITMU FCFS</vt:lpstr>
      <vt:lpstr>ALGORITMUS FCFS (2)</vt:lpstr>
      <vt:lpstr>ANIMACE ALGORITMU FCFS (2)</vt:lpstr>
      <vt:lpstr>ALGORITMUS SJF</vt:lpstr>
      <vt:lpstr>PŘÍKLAD NEPREEMPTIVNÍHO ALGORITMU SJF</vt:lpstr>
      <vt:lpstr>ANIMACE: PŘÍKLAD NEPREEMPTIVNÍHO ALGORITMU SJF</vt:lpstr>
      <vt:lpstr>PŘÍKLAD PREEMPTIVNÍHO ALGORITMU SJF</vt:lpstr>
      <vt:lpstr>ANIMACE: PŘÍKLAD PREEMPTIVNÍHO ALGORITMU SJF</vt:lpstr>
      <vt:lpstr>URČENÍ DÉLKY PŘÍŠTÍ DÁVKY CPU PROCESU</vt:lpstr>
      <vt:lpstr>PŘÍKLAD</vt:lpstr>
      <vt:lpstr>PRIORITNÍ PLÁNOVÁNÍ</vt:lpstr>
      <vt:lpstr>ROUND ROBIN (RR)</vt:lpstr>
      <vt:lpstr>PŘÍKLAD RR S ČASOVÝM KVANTEM = 20</vt:lpstr>
      <vt:lpstr>ANIMACE ROUND ROBIN</vt:lpstr>
      <vt:lpstr>ČASOVÉ KVANTUM A DOBA PŘEPNUTÍ KONTEXTU</vt:lpstr>
      <vt:lpstr>DOBA OBRÁTKY</vt:lpstr>
      <vt:lpstr>FRONTA PROCESŮ</vt:lpstr>
      <vt:lpstr>PŘÍKLAD: LINUX</vt:lpstr>
      <vt:lpstr>PŘÍKLAD: LINUX (2)</vt:lpstr>
      <vt:lpstr>PŘÍKLAD: LINUX (3)</vt:lpstr>
      <vt:lpstr>PŘÍKLAD: LINUX (4)</vt:lpstr>
      <vt:lpstr>PŘÍKLAD: LINUX (5)</vt:lpstr>
      <vt:lpstr>PŘÍKLAD: WIN32 (1)</vt:lpstr>
      <vt:lpstr>PŘÍKLAD: WIN32 (3)</vt:lpstr>
      <vt:lpstr>PŘÍKLAD: WIN32/W2K (2)</vt:lpstr>
      <vt:lpstr>PŘÍKLAD: WIN32 (4)</vt:lpstr>
      <vt:lpstr>PŘÍKLAD: WIN32 (5)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PB153 Operační systémy a jejich rozhraní</dc:title>
  <dc:creator>Zdeněk Říha</dc:creator>
  <cp:lastModifiedBy>zriha</cp:lastModifiedBy>
  <cp:revision>175</cp:revision>
  <dcterms:created xsi:type="dcterms:W3CDTF">2004-02-26T14:39:38Z</dcterms:created>
  <dcterms:modified xsi:type="dcterms:W3CDTF">2015-04-01T13:24:41Z</dcterms:modified>
</cp:coreProperties>
</file>