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8" r:id="rId3"/>
    <p:sldId id="259" r:id="rId4"/>
    <p:sldId id="281" r:id="rId5"/>
    <p:sldId id="282" r:id="rId6"/>
    <p:sldId id="283" r:id="rId7"/>
    <p:sldId id="284" r:id="rId8"/>
    <p:sldId id="285" r:id="rId9"/>
    <p:sldId id="293" r:id="rId10"/>
    <p:sldId id="261" r:id="rId11"/>
    <p:sldId id="262" r:id="rId12"/>
    <p:sldId id="263" r:id="rId13"/>
    <p:sldId id="264" r:id="rId14"/>
    <p:sldId id="265" r:id="rId15"/>
    <p:sldId id="286" r:id="rId16"/>
    <p:sldId id="287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781800" cy="99187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B0C4DD-704E-458A-A05F-D4B946D9D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CAD1B0-BED1-482F-BFDD-2EE2415B8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 sz="14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9"/>
          <p:cNvSpPr txBox="1">
            <a:spLocks noChangeArrowheads="1"/>
          </p:cNvSpPr>
          <p:nvPr/>
        </p:nvSpPr>
        <p:spPr bwMode="auto">
          <a:xfrm>
            <a:off x="434975" y="1357313"/>
            <a:ext cx="81375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cs-CZ" sz="2400">
                <a:solidFill>
                  <a:schemeClr val="tx2"/>
                </a:solidFill>
                <a:ea typeface="Tahoma" pitchFamily="34" charset="0"/>
                <a:cs typeface="Arial" charset="0"/>
              </a:rPr>
              <a:t>Výukovou pomůcku zpracovalo </a:t>
            </a:r>
            <a:br>
              <a:rPr lang="cs-CZ" sz="2400">
                <a:solidFill>
                  <a:schemeClr val="tx2"/>
                </a:solidFill>
                <a:ea typeface="Tahoma" pitchFamily="34" charset="0"/>
                <a:cs typeface="Arial" charset="0"/>
              </a:rPr>
            </a:br>
            <a:r>
              <a:rPr lang="cs-CZ" sz="2400" b="1">
                <a:solidFill>
                  <a:schemeClr val="tx2"/>
                </a:solidFill>
                <a:ea typeface="Tahoma" pitchFamily="34" charset="0"/>
                <a:cs typeface="Arial" charset="0"/>
              </a:rPr>
              <a:t>Servisní středisko pro e-learning na MU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cs-CZ" sz="2400" u="sng">
                <a:solidFill>
                  <a:srgbClr val="FFFFFF"/>
                </a:solidFill>
                <a:ea typeface="Tahoma" pitchFamily="34" charset="0"/>
                <a:cs typeface="Arial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 sz="1400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AF13B71F-F321-4A97-AF05-06116269ECDD}" type="slidenum">
              <a:rPr lang="en-US" sz="1200" b="1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r>
              <a:rPr lang="cs-CZ" sz="1200" b="1">
                <a:solidFill>
                  <a:schemeClr val="bg1"/>
                </a:solidFill>
              </a:rPr>
              <a:t>/35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0" r:id="rId3"/>
    <p:sldLayoutId id="2147483685" r:id="rId4"/>
    <p:sldLayoutId id="2147483686" r:id="rId5"/>
    <p:sldLayoutId id="2147483687" r:id="rId6"/>
    <p:sldLayoutId id="2147483681" r:id="rId7"/>
    <p:sldLayoutId id="2147483682" r:id="rId8"/>
    <p:sldLayoutId id="2147483688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</a:t>
            </a:r>
            <a:r>
              <a:rPr lang="cs-CZ" dirty="0" err="1"/>
              <a:t>ynchronizace</a:t>
            </a:r>
            <a:r>
              <a:rPr lang="cs-CZ" dirty="0"/>
              <a:t> procesů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Race condition (podmínka soupeření</a:t>
            </a:r>
            <a:r>
              <a:rPr lang="en-US" smtClean="0"/>
              <a:t>, SOUB</a:t>
            </a:r>
            <a:r>
              <a:rPr lang="cs-CZ" smtClean="0"/>
              <a:t>ĚH):</a:t>
            </a:r>
          </a:p>
          <a:p>
            <a:pPr marL="719138" lvl="1" eaLnBrk="1" hangingPunct="1"/>
            <a:r>
              <a:rPr lang="cs-CZ" smtClean="0"/>
              <a:t>více procesů současně přistupuje ke sdíleným zdrojům a manipulují s nimi</a:t>
            </a:r>
          </a:p>
          <a:p>
            <a:pPr marL="719138" lvl="1" eaLnBrk="1" hangingPunct="1"/>
            <a:r>
              <a:rPr lang="cs-CZ" smtClean="0"/>
              <a:t>konečnou hodnotu zdroje určuje poslední z procesů, který zdroj po manipulaci opustí</a:t>
            </a:r>
          </a:p>
          <a:p>
            <a:pPr marL="395288" eaLnBrk="1" hangingPunct="1"/>
            <a:r>
              <a:rPr lang="cs-CZ" smtClean="0"/>
              <a:t>Ochrana procesů před negativními dopady race condition</a:t>
            </a:r>
          </a:p>
          <a:p>
            <a:pPr marL="719138" lvl="1" eaLnBrk="1" hangingPunct="1"/>
            <a:r>
              <a:rPr lang="cs-CZ" smtClean="0"/>
              <a:t>je potřeba procesy synchronizovat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RACE CONDITION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N procesů soupeří o právo používat </a:t>
            </a:r>
            <a:br>
              <a:rPr lang="cs-CZ" smtClean="0"/>
            </a:br>
            <a:r>
              <a:rPr lang="cs-CZ" smtClean="0"/>
              <a:t>jistá sdílená data</a:t>
            </a:r>
          </a:p>
          <a:p>
            <a:pPr marL="395288" eaLnBrk="1" hangingPunct="1"/>
            <a:r>
              <a:rPr lang="cs-CZ" smtClean="0"/>
              <a:t>V každém procesu se nachází segment kódu programu nazývaný </a:t>
            </a:r>
            <a:r>
              <a:rPr lang="cs-CZ" i="1" smtClean="0"/>
              <a:t>kritická sekce</a:t>
            </a:r>
            <a:r>
              <a:rPr lang="cs-CZ" smtClean="0"/>
              <a:t>, ve kterém proces přistupuje ke sdíleným zdrojům</a:t>
            </a:r>
          </a:p>
          <a:p>
            <a:pPr marL="395288" eaLnBrk="1" hangingPunct="1"/>
            <a:r>
              <a:rPr lang="cs-CZ" smtClean="0"/>
              <a:t>Problém:</a:t>
            </a:r>
          </a:p>
          <a:p>
            <a:pPr marL="719138" lvl="1" eaLnBrk="1" hangingPunct="1"/>
            <a:r>
              <a:rPr lang="cs-CZ" smtClean="0"/>
              <a:t>je potřeba zajistit, že v kritické sekci, sdružené s jistým zdrojem, se bude nacházet nejvýše jeden proces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KRITICKÉ SEKCE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vzájemného vyloučení (mutual exclusion), podmínka bezpečnosti, „safety“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jestliže proces P1 provádí svoji kritickou sekci, žádný jiný proces nemůže provádět svoji kritickou sekci sdruženou se stejným zdrojem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trvalosti postupu (progress), podmínka živosti, „liveliness“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jestliže žádný proces neprovádí svoji sekci sdruženou s jistým zdrojem a existuje alespoň jeden proces, který si přeje vstoupit do kritické sekce sdružené s tímto zdroje, pak výběr procesu, který do takové kritické sekce vstoupí, se nesmí odkládat nekonečně dlouho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Podmínka konečnosti doby čekání (bounded waiting), podmínka spravedlivosti, „fairness“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musí existovat horní mez počtu, kolikrát může být povolen vstup do kritické sekce sdružené s jistým zdrojem jiným procesům než procesu, který vydal žádost o vstup do kritické sekce sdružené s tímto zdrojem, po vydání takové žádosti a před tím, než je takový požadavek uspokojen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předpokládáme, že každý proces běží nenulovou rychlostí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o relativní rychlosti procesů nic nevíme</a:t>
            </a:r>
          </a:p>
          <a:p>
            <a:pPr marL="719138" lvl="1" eaLnBrk="1" hangingPunct="1"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000" dirty="0" smtClean="0"/>
              <a:t>PODMÍNKY ŘEŠENÍ PROBLÉMU KRITICKÉ SEKCE</a:t>
            </a:r>
            <a:endParaRPr lang="cs-CZ" sz="3000" dirty="0"/>
          </a:p>
        </p:txBody>
      </p:sp>
      <p:sp>
        <p:nvSpPr>
          <p:cNvPr id="2560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Máme pouze 2 procesy, P</a:t>
            </a:r>
            <a:r>
              <a:rPr lang="cs-CZ" sz="2100" baseline="-25000" dirty="0"/>
              <a:t>0</a:t>
            </a:r>
            <a:r>
              <a:rPr lang="cs-CZ" sz="2100" dirty="0"/>
              <a:t> a P</a:t>
            </a:r>
            <a:r>
              <a:rPr lang="cs-CZ" sz="2100" baseline="-25000" dirty="0"/>
              <a:t>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Generická struktura procesu </a:t>
            </a:r>
            <a:r>
              <a:rPr lang="cs-CZ" sz="2100" dirty="0" err="1"/>
              <a:t>P</a:t>
            </a:r>
            <a:r>
              <a:rPr lang="cs-CZ" sz="2100" baseline="-25000" dirty="0" err="1"/>
              <a:t>i</a:t>
            </a:r>
            <a:endParaRPr lang="cs-CZ" sz="2100" baseline="-25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b="1" dirty="0"/>
              <a:t>    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  <a:endParaRPr lang="en-US" sz="21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} </a:t>
            </a:r>
            <a:r>
              <a:rPr lang="en-US" sz="2100" b="1" dirty="0"/>
              <a:t>while (1)</a:t>
            </a:r>
            <a:r>
              <a:rPr lang="en-US" sz="2100" dirty="0"/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Procesy mohou za účelem dosažení synchronizace svých akcí sdílet společné proměnné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Činné čekání na splnění podmínky v „</a:t>
            </a:r>
            <a:r>
              <a:rPr lang="cs-CZ" sz="2100" dirty="0" err="1"/>
              <a:t>entry</a:t>
            </a:r>
            <a:r>
              <a:rPr lang="cs-CZ" sz="2100" dirty="0"/>
              <a:t> </a:t>
            </a:r>
            <a:r>
              <a:rPr lang="cs-CZ" sz="2100" dirty="0" err="1"/>
              <a:t>section</a:t>
            </a:r>
            <a:r>
              <a:rPr lang="cs-CZ" sz="2100" dirty="0"/>
              <a:t>“ – „busy </a:t>
            </a:r>
            <a:r>
              <a:rPr lang="cs-CZ" sz="2100" dirty="0" err="1"/>
              <a:t>waiting</a:t>
            </a:r>
            <a:r>
              <a:rPr lang="cs-CZ" sz="2100" dirty="0"/>
              <a:t>“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POČÁTEČNÍ NÁVRHY ŘEŠENÍ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6628" name="Skupina 14"/>
          <p:cNvGrpSpPr>
            <a:grpSpLocks/>
          </p:cNvGrpSpPr>
          <p:nvPr/>
        </p:nvGrpSpPr>
        <p:grpSpPr bwMode="auto">
          <a:xfrm>
            <a:off x="2643188" y="2643188"/>
            <a:ext cx="2714625" cy="1552575"/>
            <a:chOff x="1857356" y="2786058"/>
            <a:chExt cx="2714644" cy="1553000"/>
          </a:xfrm>
        </p:grpSpPr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1857356" y="2786058"/>
              <a:ext cx="1716472" cy="3810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0" name="TextovéPole 9"/>
            <p:cNvSpPr txBox="1">
              <a:spLocks noChangeArrowheads="1"/>
            </p:cNvSpPr>
            <p:nvPr/>
          </p:nvSpPr>
          <p:spPr bwMode="auto">
            <a:xfrm>
              <a:off x="1929774" y="2807281"/>
              <a:ext cx="15716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entry section</a:t>
              </a:r>
            </a:p>
          </p:txBody>
        </p:sp>
        <p:sp>
          <p:nvSpPr>
            <p:cNvPr id="26631" name="TextovéPole 10"/>
            <p:cNvSpPr txBox="1">
              <a:spLocks noChangeArrowheads="1"/>
            </p:cNvSpPr>
            <p:nvPr/>
          </p:nvSpPr>
          <p:spPr bwMode="auto">
            <a:xfrm>
              <a:off x="2714612" y="3214686"/>
              <a:ext cx="178595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critical section</a:t>
              </a:r>
            </a:p>
          </p:txBody>
        </p:sp>
        <p:sp>
          <p:nvSpPr>
            <p:cNvPr id="26632" name="Rectangle 5"/>
            <p:cNvSpPr>
              <a:spLocks noChangeArrowheads="1"/>
            </p:cNvSpPr>
            <p:nvPr/>
          </p:nvSpPr>
          <p:spPr bwMode="auto">
            <a:xfrm>
              <a:off x="1857356" y="3571876"/>
              <a:ext cx="1716472" cy="381000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633" name="TextovéPole 12"/>
            <p:cNvSpPr txBox="1">
              <a:spLocks noChangeArrowheads="1"/>
            </p:cNvSpPr>
            <p:nvPr/>
          </p:nvSpPr>
          <p:spPr bwMode="auto">
            <a:xfrm>
              <a:off x="1929774" y="3593099"/>
              <a:ext cx="15716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exit section</a:t>
              </a:r>
            </a:p>
          </p:txBody>
        </p:sp>
        <p:sp>
          <p:nvSpPr>
            <p:cNvPr id="26634" name="TextovéPole 13"/>
            <p:cNvSpPr txBox="1">
              <a:spLocks noChangeArrowheads="1"/>
            </p:cNvSpPr>
            <p:nvPr/>
          </p:nvSpPr>
          <p:spPr bwMode="auto">
            <a:xfrm>
              <a:off x="2643174" y="4000504"/>
              <a:ext cx="192882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reminder section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Softwarová řešení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algoritmy, jejichž správnost se nespoléhá na žádné další předpoklady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aktivním čekáním „busy waiting“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Hardwarová řešení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vyžadují speciální instrukce procesoru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aktivním čekáním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Řešení zprostředkované operačním systémem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potřebné funkce a datové struktury poskytuje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 pasivním čekáním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podpora v programovacím systému/jazyku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semafory, monitory, zasílání zpráv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ŘEŠENÍ PROBLÉMU KS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Sdílené proměnné</a:t>
            </a:r>
            <a:endParaRPr lang="en-US" sz="21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turn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cs-CZ" sz="2000" dirty="0"/>
              <a:t>počátečně</a:t>
            </a:r>
            <a:r>
              <a:rPr lang="en-US" sz="2000" dirty="0"/>
              <a:t> </a:t>
            </a:r>
            <a:r>
              <a:rPr lang="en-US" sz="2000" b="1" dirty="0"/>
              <a:t>turn = 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turn </a:t>
            </a:r>
            <a:r>
              <a:rPr lang="cs-CZ" sz="2000" b="1" dirty="0"/>
              <a:t>=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 </a:t>
            </a:r>
            <a:r>
              <a:rPr lang="en-US" sz="2000" i="1" dirty="0">
                <a:sym typeface="Symbol" pitchFamily="18" charset="2"/>
              </a:rPr>
              <a:t>P</a:t>
            </a:r>
            <a:r>
              <a:rPr lang="cs-CZ" sz="2000" i="1" baseline="-25000" dirty="0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cs-CZ" sz="2000" dirty="0">
                <a:sym typeface="Symbol" pitchFamily="18" charset="2"/>
              </a:rPr>
              <a:t>může vstoupit do KS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 err="1"/>
              <a:t>Proces</a:t>
            </a:r>
            <a:r>
              <a:rPr lang="en-US" sz="2100" dirty="0"/>
              <a:t> </a:t>
            </a:r>
            <a:r>
              <a:rPr lang="en-US" sz="2100" i="1" dirty="0"/>
              <a:t>P</a:t>
            </a:r>
            <a:r>
              <a:rPr lang="en-US" sz="2100" i="1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while (turn !=</a:t>
            </a:r>
            <a:r>
              <a:rPr lang="en-US" sz="2100" b="1" dirty="0">
                <a:sym typeface="Symbol" pitchFamily="18" charset="2"/>
              </a:rPr>
              <a:t> </a:t>
            </a:r>
            <a:r>
              <a:rPr lang="en-US" sz="2100" b="1" dirty="0" err="1">
                <a:sym typeface="Symbol" pitchFamily="18" charset="2"/>
              </a:rPr>
              <a:t>i</a:t>
            </a:r>
            <a:r>
              <a:rPr lang="en-US" sz="2100" b="1" dirty="0">
                <a:sym typeface="Symbol" pitchFamily="18" charset="2"/>
              </a:rPr>
              <a:t>) 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	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</a:t>
            </a:r>
            <a:r>
              <a:rPr lang="en-US" sz="2100" b="1" dirty="0">
                <a:sym typeface="Symbol" pitchFamily="18" charset="2"/>
              </a:rPr>
              <a:t>turn = j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		reminder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Symbol" pitchFamily="18" charset="2"/>
              </a:rPr>
              <a:t>		} </a:t>
            </a:r>
            <a:r>
              <a:rPr lang="en-US" sz="2100" b="1" dirty="0">
                <a:sym typeface="Symbol" pitchFamily="18" charset="2"/>
              </a:rPr>
              <a:t>while (1)</a:t>
            </a:r>
            <a:r>
              <a:rPr lang="en-US" sz="2100" dirty="0">
                <a:sym typeface="Symbol" pitchFamily="18" charset="2"/>
              </a:rPr>
              <a:t>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Splňuje vzájemné vyloučení</a:t>
            </a:r>
            <a:r>
              <a:rPr lang="en-US" sz="2100" dirty="0"/>
              <a:t>,</a:t>
            </a:r>
            <a:r>
              <a:rPr lang="cs-CZ" sz="2100" dirty="0"/>
              <a:t> ale ne trvalost postupu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1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Sdílené proměnné</a:t>
            </a:r>
            <a:endParaRPr lang="en-US" sz="21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boolean flag[2]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cs-CZ" sz="2000" dirty="0"/>
              <a:t>počátečně</a:t>
            </a:r>
            <a:r>
              <a:rPr lang="en-US" sz="2000" dirty="0"/>
              <a:t> </a:t>
            </a:r>
            <a:r>
              <a:rPr lang="en-US" sz="2000" b="1" dirty="0"/>
              <a:t>flag [0] = flag [1] = false.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flag [</a:t>
            </a:r>
            <a:r>
              <a:rPr lang="en-US" sz="2000" b="1" dirty="0" err="1"/>
              <a:t>i</a:t>
            </a:r>
            <a:r>
              <a:rPr lang="en-US" sz="2000" b="1" dirty="0"/>
              <a:t>] = true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 </a:t>
            </a:r>
            <a:r>
              <a:rPr lang="en-US" sz="2000" i="1" dirty="0">
                <a:sym typeface="Symbol" pitchFamily="18" charset="2"/>
              </a:rPr>
              <a:t>P</a:t>
            </a:r>
            <a:r>
              <a:rPr lang="en-US" sz="2000" i="1" baseline="-25000" dirty="0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cs-CZ" sz="2000" dirty="0">
                <a:sym typeface="Symbol" pitchFamily="18" charset="2"/>
              </a:rPr>
              <a:t>může vstoupit do své KS</a:t>
            </a:r>
            <a:endParaRPr lang="en-US" sz="2000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/>
              <a:t>Process </a:t>
            </a:r>
            <a:r>
              <a:rPr lang="en-US" sz="2100" i="1" dirty="0"/>
              <a:t>P</a:t>
            </a:r>
            <a:r>
              <a:rPr lang="en-US" sz="2100" i="1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flag[</a:t>
            </a:r>
            <a:r>
              <a:rPr lang="en-US" sz="2100" b="1" dirty="0" err="1"/>
              <a:t>i</a:t>
            </a:r>
            <a:r>
              <a:rPr lang="en-US" sz="2100" b="1" dirty="0"/>
              <a:t>] := true;</a:t>
            </a:r>
            <a:br>
              <a:rPr lang="en-US" sz="2100" b="1" dirty="0"/>
            </a:br>
            <a:r>
              <a:rPr lang="en-US" sz="2100" b="1" dirty="0"/>
              <a:t>		while (flag[j]) ;						</a:t>
            </a:r>
            <a:r>
              <a:rPr lang="en-US" sz="2100" dirty="0"/>
              <a:t>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flag [</a:t>
            </a:r>
            <a:r>
              <a:rPr lang="en-US" sz="2100" b="1" dirty="0" err="1"/>
              <a:t>i</a:t>
            </a:r>
            <a:r>
              <a:rPr lang="en-US" sz="2100" b="1" dirty="0"/>
              <a:t>]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} while (1);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Splňuje vzájemné vyloučení</a:t>
            </a:r>
            <a:r>
              <a:rPr lang="en-US" sz="2100" dirty="0"/>
              <a:t>,</a:t>
            </a:r>
            <a:r>
              <a:rPr lang="cs-CZ" sz="2100" dirty="0"/>
              <a:t> ale ne trvalost postupu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2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Kombinuje sdílené proměnné algoritmů 1 a 2</a:t>
            </a:r>
            <a:endParaRPr lang="en-US" sz="2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100" dirty="0" err="1"/>
              <a:t>Proces</a:t>
            </a:r>
            <a:r>
              <a:rPr lang="en-US" sz="2100" dirty="0"/>
              <a:t> P</a:t>
            </a:r>
            <a:r>
              <a:rPr lang="en-US" sz="2100" baseline="-25000" dirty="0"/>
              <a:t>i</a:t>
            </a:r>
            <a:endParaRPr lang="en-US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b="1" dirty="0"/>
              <a:t>do</a:t>
            </a:r>
            <a:r>
              <a:rPr lang="en-US" sz="2100" dirty="0"/>
              <a:t>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flag [</a:t>
            </a:r>
            <a:r>
              <a:rPr lang="en-US" sz="2100" b="1" dirty="0" err="1"/>
              <a:t>i</a:t>
            </a:r>
            <a:r>
              <a:rPr lang="en-US" sz="2100" b="1" dirty="0"/>
              <a:t>]:= true;</a:t>
            </a:r>
            <a:br>
              <a:rPr lang="en-US" sz="2100" b="1" dirty="0"/>
            </a:br>
            <a:r>
              <a:rPr lang="en-US" sz="2100" b="1" dirty="0"/>
              <a:t>		turn = j;</a:t>
            </a:r>
            <a:br>
              <a:rPr lang="en-US" sz="2100" b="1" dirty="0"/>
            </a:br>
            <a:r>
              <a:rPr lang="en-US" sz="2100" b="1" dirty="0"/>
              <a:t>		while (flag [j] and turn == j)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	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</a:t>
            </a:r>
            <a:r>
              <a:rPr lang="en-US" sz="2100" b="1" dirty="0"/>
              <a:t>flag [</a:t>
            </a:r>
            <a:r>
              <a:rPr lang="en-US" sz="2100" b="1" dirty="0" err="1"/>
              <a:t>i</a:t>
            </a:r>
            <a:r>
              <a:rPr lang="en-US" sz="2100" b="1" dirty="0"/>
              <a:t>]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		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} </a:t>
            </a:r>
            <a:r>
              <a:rPr lang="en-US" sz="2100" b="1" dirty="0"/>
              <a:t>while (1);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Jsou splněny všechny tři podmínky správnosti řešení problému kritické sekce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3 (PETERSONŮV)</a:t>
            </a:r>
            <a:endParaRPr lang="cs-CZ" dirty="0"/>
          </a:p>
        </p:txBody>
      </p:sp>
      <p:sp>
        <p:nvSpPr>
          <p:cNvPr id="3072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Speciální instrukce strojového jazyka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/>
              <a:t>test_</a:t>
            </a:r>
            <a:r>
              <a:rPr lang="cs-CZ" sz="1600" dirty="0" err="1"/>
              <a:t>and</a:t>
            </a:r>
            <a:r>
              <a:rPr lang="cs-CZ" sz="1600" dirty="0"/>
              <a:t>_set, </a:t>
            </a:r>
            <a:r>
              <a:rPr lang="cs-CZ" sz="1600" dirty="0" err="1"/>
              <a:t>exchange</a:t>
            </a:r>
            <a:r>
              <a:rPr lang="cs-CZ" sz="1600" dirty="0"/>
              <a:t> / swap,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Stále zachována idea používání „busy </a:t>
            </a:r>
            <a:r>
              <a:rPr lang="cs-CZ" sz="1700" dirty="0" err="1"/>
              <a:t>waiting</a:t>
            </a:r>
            <a:r>
              <a:rPr lang="cs-CZ" sz="1700" dirty="0"/>
              <a:t>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700" dirty="0"/>
              <a:t>Test_</a:t>
            </a:r>
            <a:r>
              <a:rPr lang="cs-CZ" sz="1700" dirty="0" err="1"/>
              <a:t>and</a:t>
            </a:r>
            <a:r>
              <a:rPr lang="cs-CZ" sz="1700" dirty="0"/>
              <a:t>_set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600" dirty="0"/>
              <a:t>testování a modifikace hodnoty proměnné – atomicky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sz="1700" dirty="0"/>
              <a:t>     </a:t>
            </a:r>
            <a:r>
              <a:rPr lang="cs-CZ" sz="1700" dirty="0" err="1"/>
              <a:t>boolean</a:t>
            </a:r>
            <a:r>
              <a:rPr lang="cs-CZ" sz="1700" dirty="0"/>
              <a:t> </a:t>
            </a:r>
            <a:r>
              <a:rPr lang="cs-CZ" sz="1700" dirty="0" err="1"/>
              <a:t>TestAndSet</a:t>
            </a:r>
            <a:r>
              <a:rPr lang="cs-CZ" sz="1700" dirty="0"/>
              <a:t> (</a:t>
            </a:r>
            <a:r>
              <a:rPr lang="cs-CZ" sz="1700" dirty="0" err="1"/>
              <a:t>boolean</a:t>
            </a:r>
            <a:r>
              <a:rPr lang="cs-CZ" sz="1700" dirty="0"/>
              <a:t> </a:t>
            </a:r>
            <a:r>
              <a:rPr lang="en-US" sz="1700" dirty="0"/>
              <a:t>&amp;</a:t>
            </a:r>
            <a:r>
              <a:rPr lang="cs-CZ" sz="1700" dirty="0" err="1"/>
              <a:t>target</a:t>
            </a:r>
            <a:r>
              <a:rPr lang="cs-CZ" sz="1700" dirty="0"/>
              <a:t>) </a:t>
            </a:r>
            <a:r>
              <a:rPr lang="en-US" sz="1700" dirty="0" smtClean="0"/>
              <a:t>{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boolean </a:t>
            </a:r>
            <a:r>
              <a:rPr lang="en-US" sz="1700" dirty="0" err="1"/>
              <a:t>rv</a:t>
            </a:r>
            <a:r>
              <a:rPr lang="en-US" sz="1700" dirty="0"/>
              <a:t> = target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target = true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         </a:t>
            </a:r>
            <a:r>
              <a:rPr lang="en-US" sz="1700" dirty="0"/>
              <a:t>return </a:t>
            </a:r>
            <a:r>
              <a:rPr lang="en-US" sz="1700" dirty="0" err="1"/>
              <a:t>rv</a:t>
            </a:r>
            <a:r>
              <a:rPr lang="en-US" sz="1700" dirty="0" smtClean="0"/>
              <a:t>;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en-US" sz="1700" dirty="0" smtClean="0"/>
              <a:t>                  }</a:t>
            </a:r>
            <a:endParaRPr lang="en-US" sz="17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/>
              <a:t>Swap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dirty="0" err="1"/>
              <a:t>Atomick</a:t>
            </a:r>
            <a:r>
              <a:rPr lang="cs-CZ" sz="1600" dirty="0"/>
              <a:t>á výměna dvou proměnných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sz="1600" dirty="0" err="1"/>
              <a:t>Void</a:t>
            </a:r>
            <a:r>
              <a:rPr lang="cs-CZ" sz="1600" dirty="0"/>
              <a:t> Swap (</a:t>
            </a:r>
            <a:r>
              <a:rPr lang="cs-CZ" sz="1600" dirty="0" err="1"/>
              <a:t>boolean</a:t>
            </a:r>
            <a:r>
              <a:rPr lang="cs-CZ" sz="1600" dirty="0"/>
              <a:t> </a:t>
            </a:r>
            <a:r>
              <a:rPr lang="en-US" sz="1600" dirty="0"/>
              <a:t>&amp;</a:t>
            </a:r>
            <a:r>
              <a:rPr lang="en-US" sz="1600" dirty="0" err="1"/>
              <a:t>ra</a:t>
            </a:r>
            <a:r>
              <a:rPr lang="en-US" sz="1600" dirty="0"/>
              <a:t>, boolean &amp;</a:t>
            </a:r>
            <a:r>
              <a:rPr lang="en-US" sz="1600" dirty="0" err="1"/>
              <a:t>rb</a:t>
            </a:r>
            <a:r>
              <a:rPr lang="en-US" sz="1600" dirty="0"/>
              <a:t>] </a:t>
            </a:r>
            <a:r>
              <a:rPr lang="en-US" sz="1600" dirty="0" smtClean="0"/>
              <a:t>{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 boolean </a:t>
            </a:r>
            <a:r>
              <a:rPr lang="en-US" sz="1600" dirty="0"/>
              <a:t>temp = a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</a:t>
            </a:r>
            <a:r>
              <a:rPr lang="cs-CZ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/>
              <a:t>= b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      b </a:t>
            </a:r>
            <a:r>
              <a:rPr lang="en-US" sz="1600" dirty="0"/>
              <a:t>= temp</a:t>
            </a:r>
            <a:r>
              <a:rPr lang="en-US" sz="1600" dirty="0" smtClean="0"/>
              <a:t>;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en-US" sz="1600" dirty="0" smtClean="0"/>
              <a:t>             }</a:t>
            </a:r>
            <a:endParaRPr lang="cs-CZ" sz="16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SYNCHRONIZAČNÍ HARDWARE</a:t>
            </a:r>
            <a:endParaRPr lang="cs-CZ" dirty="0"/>
          </a:p>
        </p:txBody>
      </p:sp>
      <p:sp>
        <p:nvSpPr>
          <p:cNvPr id="3174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600" dirty="0"/>
              <a:t>Sdílená data (inicializováno na </a:t>
            </a:r>
            <a:r>
              <a:rPr lang="cs-CZ" sz="2600" dirty="0" err="1"/>
              <a:t>false</a:t>
            </a:r>
            <a:r>
              <a:rPr lang="cs-CZ" sz="2600" dirty="0"/>
              <a:t>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        </a:t>
            </a:r>
            <a:r>
              <a:rPr lang="cs-CZ" sz="2600" dirty="0" err="1"/>
              <a:t>boolean</a:t>
            </a:r>
            <a:r>
              <a:rPr lang="cs-CZ" sz="2600" dirty="0"/>
              <a:t> </a:t>
            </a:r>
            <a:r>
              <a:rPr lang="cs-CZ" sz="2600" dirty="0" err="1"/>
              <a:t>lock</a:t>
            </a:r>
            <a:r>
              <a:rPr lang="en-US" sz="2600" dirty="0"/>
              <a:t>:</a:t>
            </a:r>
            <a:endParaRPr lang="cs-CZ" sz="2600" dirty="0"/>
          </a:p>
          <a:p>
            <a:pPr eaLnBrk="1" hangingPunct="1">
              <a:defRPr/>
            </a:pPr>
            <a:r>
              <a:rPr lang="cs-CZ" sz="2600" dirty="0"/>
              <a:t>Proces </a:t>
            </a:r>
            <a:r>
              <a:rPr lang="cs-CZ" sz="2600" dirty="0" err="1"/>
              <a:t>Pi</a:t>
            </a:r>
            <a:endParaRPr lang="cs-CZ" sz="26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</a:t>
            </a:r>
            <a:r>
              <a:rPr lang="en-US" sz="2600" b="1" dirty="0"/>
              <a:t>do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while (</a:t>
            </a:r>
            <a:r>
              <a:rPr lang="en-US" sz="2600" b="1" dirty="0" err="1"/>
              <a:t>TestAndSet</a:t>
            </a:r>
            <a:r>
              <a:rPr lang="en-US" sz="2600" b="1" dirty="0"/>
              <a:t>(lock))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	</a:t>
            </a:r>
            <a:r>
              <a:rPr lang="en-US" sz="2600" dirty="0"/>
              <a:t>critical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lock = false;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		</a:t>
            </a:r>
            <a:r>
              <a:rPr lang="en-US" sz="2600" dirty="0"/>
              <a:t>remainder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/>
              <a:t>		}</a:t>
            </a:r>
            <a:endParaRPr lang="cs-CZ" sz="2600" b="1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VYUŽITÍ TESTANDSET</a:t>
            </a:r>
            <a:endParaRPr lang="cs-CZ" dirty="0"/>
          </a:p>
        </p:txBody>
      </p:sp>
      <p:sp>
        <p:nvSpPr>
          <p:cNvPr id="3277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Synchronizace běhu procesů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jeden proces čeká na událost z druhého procesu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Komunikace mezi procesy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komunikace – způsob synchronizace, koordinace různých aktivit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může dojít k uváznutí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každý proces čeká na zprávu od nějakého jiného procesu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může dojít ke stárnutí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dva procesy si opakovaně posílají zprávy zatímco třetí proces čeká na zprávu nekonečně dlouho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Sdílení prostředků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procesy používají a modifikují sdílená data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operace zápisu musí být vzájemně výlučné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operace zápisu musí být vzájemně výlučné s operacemi čtení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operace čtení mohou být realizovány souběžně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 zabezpečení integrity dat se používají kritické sekce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PARALELN</a:t>
            </a:r>
            <a:r>
              <a:rPr lang="cs-CZ" dirty="0" smtClean="0"/>
              <a:t>Í BĚH PROCESŮ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Sdílená data (inicializováno na </a:t>
            </a:r>
            <a:r>
              <a:rPr lang="cs-CZ" sz="2000" dirty="0" err="1"/>
              <a:t>false</a:t>
            </a:r>
            <a:r>
              <a:rPr lang="cs-CZ" sz="2000" dirty="0"/>
              <a:t>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/>
              <a:t>                    </a:t>
            </a:r>
            <a:r>
              <a:rPr lang="cs-CZ" sz="2000" dirty="0" err="1"/>
              <a:t>boolean</a:t>
            </a:r>
            <a:r>
              <a:rPr lang="cs-CZ" sz="2000" dirty="0"/>
              <a:t> </a:t>
            </a:r>
            <a:r>
              <a:rPr lang="cs-CZ" sz="2000" dirty="0" err="1"/>
              <a:t>lock</a:t>
            </a:r>
            <a:r>
              <a:rPr lang="en-US" sz="2000" dirty="0"/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/>
              <a:t>                    boolean waiting[n];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/>
              <a:t>Proces</a:t>
            </a:r>
            <a:r>
              <a:rPr lang="en-US" sz="2000" dirty="0"/>
              <a:t> Pi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b="1" dirty="0"/>
              <a:t>     </a:t>
            </a:r>
            <a:r>
              <a:rPr lang="en-US" sz="2100" b="1" dirty="0"/>
              <a:t>do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key = true</a:t>
            </a:r>
            <a:r>
              <a:rPr lang="en-US" sz="2100" b="1" dirty="0" smtClean="0"/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 smtClean="0"/>
              <a:t>			while (key == true)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	Swap(</a:t>
            </a:r>
            <a:r>
              <a:rPr lang="en-US" sz="2100" b="1" dirty="0" err="1"/>
              <a:t>lock,key</a:t>
            </a:r>
            <a:r>
              <a:rPr lang="en-US" sz="2100" b="1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critical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lock = false;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		</a:t>
            </a:r>
            <a:r>
              <a:rPr lang="en-US" sz="2100" dirty="0"/>
              <a:t>remainder section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b="1" dirty="0"/>
              <a:t>		}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VYUŽITÍ SWAP</a:t>
            </a:r>
            <a:endParaRPr lang="cs-CZ" dirty="0"/>
          </a:p>
        </p:txBody>
      </p:sp>
      <p:sp>
        <p:nvSpPr>
          <p:cNvPr id="3379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Nedostatek softwarového řešení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procesy, které žádají o vstup do svých KS to dělají metodou „busy waiting“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po nezanedbatelnou dobu spotřebovávají čas procesoru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Speciální instrukce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vhodné i pro multiprocesory (na rozdíl od prostého maskování/povolení přerušení)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nevýhody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opět „busy waiting“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možnost stárnutí – náhodnost řešení konfliktu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možnost uváznutí v prioritním prostředí (proces v KS nedostává čas CPU)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SITUACE BEZ PODPORY OS</a:t>
            </a:r>
            <a:endParaRPr lang="cs-CZ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Synchronizační nástroj, který lze implementovat i bez „busy </a:t>
            </a:r>
            <a:r>
              <a:rPr lang="cs-CZ" sz="2600" dirty="0" err="1"/>
              <a:t>waiting</a:t>
            </a:r>
            <a:r>
              <a:rPr lang="cs-CZ" sz="2600" dirty="0"/>
              <a:t>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proces je (operačním systémem) „uspán“ a „probuzen“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tj. řešení na úrovni 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Definice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</a:t>
            </a:r>
            <a:r>
              <a:rPr lang="cs-CZ" sz="2600" dirty="0" err="1"/>
              <a:t>Semaphore</a:t>
            </a:r>
            <a:r>
              <a:rPr lang="cs-CZ" sz="2600" dirty="0"/>
              <a:t> S : </a:t>
            </a:r>
            <a:r>
              <a:rPr lang="cs-CZ" sz="2600" dirty="0" err="1"/>
              <a:t>integer</a:t>
            </a: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Lze ho zpřístupnit pouze pomocí dvou atomických operací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</a:t>
            </a:r>
            <a:r>
              <a:rPr lang="cs-CZ" sz="2600" b="1" dirty="0" err="1"/>
              <a:t>wait</a:t>
            </a:r>
            <a:r>
              <a:rPr lang="cs-CZ" sz="2600" b="1" dirty="0"/>
              <a:t> (S):</a:t>
            </a:r>
            <a:r>
              <a:rPr lang="en-US" sz="2600" dirty="0"/>
              <a:t>                                   </a:t>
            </a:r>
            <a:r>
              <a:rPr lang="en-US" sz="2600" b="1" dirty="0"/>
              <a:t>signal(S):</a:t>
            </a:r>
            <a:endParaRPr lang="cs-CZ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</a:t>
            </a:r>
            <a:r>
              <a:rPr lang="cs-CZ" sz="2600" dirty="0" err="1"/>
              <a:t>while</a:t>
            </a:r>
            <a:r>
              <a:rPr lang="cs-CZ" sz="2600" dirty="0"/>
              <a:t> S </a:t>
            </a:r>
            <a:r>
              <a:rPr lang="cs-CZ" sz="2600" dirty="0">
                <a:cs typeface="Arial" charset="0"/>
              </a:rPr>
              <a:t>≤ 0 do no-</a:t>
            </a:r>
            <a:r>
              <a:rPr lang="cs-CZ" sz="2600" dirty="0" err="1">
                <a:cs typeface="Arial" charset="0"/>
              </a:rPr>
              <a:t>op</a:t>
            </a:r>
            <a:r>
              <a:rPr lang="en-US" sz="2600" dirty="0">
                <a:cs typeface="Arial" charset="0"/>
              </a:rPr>
              <a:t>;                  S ++;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>
                <a:cs typeface="Arial" charset="0"/>
              </a:rPr>
              <a:t>      S --;</a:t>
            </a:r>
            <a:endParaRPr lang="cs-CZ" sz="2600" dirty="0">
              <a:cs typeface="Arial" charset="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SEMAFORY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600" dirty="0"/>
              <a:t>Sdílená data: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</a:t>
            </a:r>
            <a:r>
              <a:rPr lang="cs-CZ" sz="2600" dirty="0" err="1"/>
              <a:t>semaphore</a:t>
            </a:r>
            <a:r>
              <a:rPr lang="cs-CZ" sz="2600" dirty="0"/>
              <a:t> </a:t>
            </a:r>
            <a:r>
              <a:rPr lang="cs-CZ" sz="2600" dirty="0" err="1"/>
              <a:t>mutex</a:t>
            </a:r>
            <a:r>
              <a:rPr lang="en-US" sz="2600" dirty="0"/>
              <a:t>;     // </a:t>
            </a:r>
            <a:r>
              <a:rPr lang="en-US" sz="2600" dirty="0" err="1"/>
              <a:t>po</a:t>
            </a:r>
            <a:r>
              <a:rPr lang="cs-CZ" sz="2600" dirty="0" err="1"/>
              <a:t>čátečně</a:t>
            </a:r>
            <a:r>
              <a:rPr lang="cs-CZ" sz="2600" dirty="0"/>
              <a:t> </a:t>
            </a:r>
            <a:r>
              <a:rPr lang="cs-CZ" sz="2600" dirty="0" err="1"/>
              <a:t>mutex</a:t>
            </a:r>
            <a:r>
              <a:rPr lang="cs-CZ" sz="2600" dirty="0"/>
              <a:t> = 1 </a:t>
            </a:r>
          </a:p>
          <a:p>
            <a:pPr eaLnBrk="1" hangingPunct="1">
              <a:defRPr/>
            </a:pPr>
            <a:r>
              <a:rPr lang="cs-CZ" sz="2600" dirty="0"/>
              <a:t>Proces </a:t>
            </a:r>
            <a:r>
              <a:rPr lang="cs-CZ" sz="2600" dirty="0" err="1"/>
              <a:t>P</a:t>
            </a:r>
            <a:r>
              <a:rPr lang="cs-CZ" sz="2600" baseline="-25000" dirty="0" err="1"/>
              <a:t>i</a:t>
            </a:r>
            <a:r>
              <a:rPr lang="cs-CZ" sz="2600" dirty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</a:t>
            </a:r>
            <a:r>
              <a:rPr lang="en-US" sz="2600" dirty="0"/>
              <a:t>do {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wait(</a:t>
            </a:r>
            <a:r>
              <a:rPr lang="en-US" sz="2600" dirty="0" err="1"/>
              <a:t>mutex</a:t>
            </a:r>
            <a:r>
              <a:rPr lang="en-US" sz="2600" dirty="0"/>
              <a:t>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       critical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signal(</a:t>
            </a:r>
            <a:r>
              <a:rPr lang="en-US" sz="2600" dirty="0" err="1"/>
              <a:t>mutex</a:t>
            </a:r>
            <a:r>
              <a:rPr lang="en-US" sz="2600" dirty="0"/>
              <a:t>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            remainder section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    } while (1);</a:t>
            </a:r>
            <a:endParaRPr lang="cs-CZ" sz="2600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KRITICK</a:t>
            </a:r>
            <a:r>
              <a:rPr lang="cs-CZ" dirty="0" smtClean="0"/>
              <a:t>Á SEKCE</a:t>
            </a:r>
            <a:endParaRPr lang="cs-CZ" dirty="0"/>
          </a:p>
        </p:txBody>
      </p:sp>
      <p:sp>
        <p:nvSpPr>
          <p:cNvPr id="3686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600" dirty="0"/>
              <a:t>Má se provést </a:t>
            </a:r>
            <a:r>
              <a:rPr lang="en-US" sz="2600" dirty="0" err="1"/>
              <a:t>akce</a:t>
            </a:r>
            <a:r>
              <a:rPr lang="en-US" sz="2600" dirty="0"/>
              <a:t> </a:t>
            </a:r>
            <a:r>
              <a:rPr lang="cs-CZ" sz="2600" dirty="0"/>
              <a:t>B v P</a:t>
            </a:r>
            <a:r>
              <a:rPr lang="en-US" sz="2600" baseline="-25000" dirty="0"/>
              <a:t>j</a:t>
            </a:r>
            <a:r>
              <a:rPr lang="cs-CZ" sz="2600" dirty="0"/>
              <a:t> pouze po té, co se provede </a:t>
            </a:r>
            <a:r>
              <a:rPr lang="en-US" sz="2600" dirty="0" err="1"/>
              <a:t>akce</a:t>
            </a:r>
            <a:r>
              <a:rPr lang="en-US" sz="2600" dirty="0"/>
              <a:t> </a:t>
            </a:r>
            <a:r>
              <a:rPr lang="cs-CZ" sz="2600" dirty="0"/>
              <a:t>A </a:t>
            </a:r>
            <a:r>
              <a:rPr lang="en-US" sz="2600" dirty="0"/>
              <a:t>v </a:t>
            </a:r>
            <a:r>
              <a:rPr lang="cs-CZ" sz="2600" dirty="0" err="1"/>
              <a:t>P</a:t>
            </a:r>
            <a:r>
              <a:rPr lang="cs-CZ" sz="2600" baseline="-25000" dirty="0" err="1"/>
              <a:t>i</a:t>
            </a:r>
            <a:endParaRPr lang="cs-CZ" sz="2600" baseline="-25000" dirty="0"/>
          </a:p>
          <a:p>
            <a:pPr eaLnBrk="1" hangingPunct="1">
              <a:defRPr/>
            </a:pPr>
            <a:r>
              <a:rPr lang="cs-CZ" sz="2600" dirty="0"/>
              <a:t>Použije se semafor flag inicializovaný na 0</a:t>
            </a:r>
          </a:p>
          <a:p>
            <a:pPr eaLnBrk="1" hangingPunct="1">
              <a:defRPr/>
            </a:pPr>
            <a:r>
              <a:rPr lang="en-US" sz="2600" dirty="0"/>
              <a:t>Program: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i="1" dirty="0"/>
              <a:t>		P</a:t>
            </a:r>
            <a:r>
              <a:rPr lang="en-US" sz="2600" i="1" baseline="-25000" dirty="0"/>
              <a:t>i</a:t>
            </a:r>
            <a:r>
              <a:rPr lang="en-US" sz="2600" i="1" dirty="0"/>
              <a:t>			</a:t>
            </a:r>
            <a:r>
              <a:rPr lang="en-US" sz="2600" i="1" dirty="0" err="1"/>
              <a:t>P</a:t>
            </a:r>
            <a:r>
              <a:rPr lang="en-US" sz="2600" i="1" baseline="-25000" dirty="0" err="1"/>
              <a:t>j</a:t>
            </a:r>
            <a:endParaRPr lang="en-US" sz="2600" i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/>
              <a:t>		 </a:t>
            </a:r>
            <a:r>
              <a:rPr lang="en-US" sz="2600" dirty="0">
                <a:sym typeface="MT Extra" pitchFamily="18" charset="2"/>
              </a:rPr>
              <a:t></a:t>
            </a:r>
            <a:r>
              <a:rPr lang="en-US" sz="2600" dirty="0"/>
              <a:t> </a:t>
            </a:r>
            <a:r>
              <a:rPr lang="en-US" sz="2600" dirty="0">
                <a:sym typeface="MT Extra" pitchFamily="18" charset="2"/>
              </a:rPr>
              <a:t>	 		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>
                <a:sym typeface="MT Extra" pitchFamily="18" charset="2"/>
              </a:rPr>
              <a:t>		</a:t>
            </a:r>
            <a:r>
              <a:rPr lang="en-US" sz="2600" i="1" dirty="0">
                <a:sym typeface="MT Extra" pitchFamily="18" charset="2"/>
              </a:rPr>
              <a:t>A</a:t>
            </a:r>
            <a:r>
              <a:rPr lang="en-US" sz="2600" dirty="0">
                <a:sym typeface="MT Extra" pitchFamily="18" charset="2"/>
              </a:rPr>
              <a:t>		     </a:t>
            </a:r>
            <a:r>
              <a:rPr lang="en-US" sz="2600" i="1" dirty="0">
                <a:sym typeface="MT Extra" pitchFamily="18" charset="2"/>
              </a:rPr>
              <a:t>wait</a:t>
            </a:r>
            <a:r>
              <a:rPr lang="en-US" sz="2600" dirty="0">
                <a:sym typeface="MT Extra" pitchFamily="18" charset="2"/>
              </a:rPr>
              <a:t>(</a:t>
            </a:r>
            <a:r>
              <a:rPr lang="en-US" sz="2600" i="1" dirty="0">
                <a:sym typeface="MT Extra" pitchFamily="18" charset="2"/>
              </a:rPr>
              <a:t>flag</a:t>
            </a:r>
            <a:r>
              <a:rPr lang="en-US" sz="2600" dirty="0">
                <a:sym typeface="MT Extra" pitchFamily="18" charset="2"/>
              </a:rPr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dirty="0">
                <a:sym typeface="MT Extra" pitchFamily="18" charset="2"/>
              </a:rPr>
              <a:t>	</a:t>
            </a:r>
            <a:r>
              <a:rPr lang="en-US" sz="2600" i="1" dirty="0">
                <a:sym typeface="MT Extra" pitchFamily="18" charset="2"/>
              </a:rPr>
              <a:t>signal</a:t>
            </a:r>
            <a:r>
              <a:rPr lang="en-US" sz="2600" dirty="0">
                <a:sym typeface="MT Extra" pitchFamily="18" charset="2"/>
              </a:rPr>
              <a:t>(</a:t>
            </a:r>
            <a:r>
              <a:rPr lang="en-US" sz="2600" i="1" dirty="0">
                <a:sym typeface="MT Extra" pitchFamily="18" charset="2"/>
              </a:rPr>
              <a:t>flag</a:t>
            </a:r>
            <a:r>
              <a:rPr lang="en-US" sz="2600" dirty="0">
                <a:sym typeface="MT Extra" pitchFamily="18" charset="2"/>
              </a:rPr>
              <a:t>)		</a:t>
            </a:r>
            <a:r>
              <a:rPr lang="en-US" sz="2600" i="1" dirty="0">
                <a:sym typeface="MT Extra" pitchFamily="18" charset="2"/>
              </a:rPr>
              <a:t>B</a:t>
            </a:r>
            <a:endParaRPr lang="en-US" sz="2600" dirty="0">
              <a:sym typeface="MT Extra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600" dirty="0"/>
              <a:t>    .                 .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</a:t>
            </a:r>
            <a:r>
              <a:rPr lang="cs-CZ" dirty="0" smtClean="0"/>
              <a:t>YNCHRONIZ</a:t>
            </a:r>
            <a:r>
              <a:rPr lang="en-US" dirty="0" smtClean="0"/>
              <a:t>ACE SEMAFOREM</a:t>
            </a:r>
            <a:endParaRPr lang="cs-CZ" dirty="0"/>
          </a:p>
        </p:txBody>
      </p:sp>
      <p:sp>
        <p:nvSpPr>
          <p:cNvPr id="378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d</a:t>
            </a:r>
            <a:r>
              <a:rPr lang="cs-CZ" sz="2000" dirty="0" err="1"/>
              <a:t>va</a:t>
            </a:r>
            <a:r>
              <a:rPr lang="cs-CZ" sz="2000" dirty="0"/>
              <a:t> nebo více procesů neomezeně dlouho </a:t>
            </a:r>
            <a:r>
              <a:rPr lang="cs-CZ" sz="2000" dirty="0" err="1"/>
              <a:t>ček</a:t>
            </a:r>
            <a:r>
              <a:rPr lang="en-US" sz="2000" dirty="0" err="1"/>
              <a:t>aj</a:t>
            </a:r>
            <a:r>
              <a:rPr lang="cs-CZ" sz="2000" dirty="0"/>
              <a:t>í na událost, kterou může generovat pouze jeden z čekajících procesů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Nechť S a Q jsou dva semafory inicializované na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100" i="1" dirty="0"/>
              <a:t>		   </a:t>
            </a:r>
            <a:r>
              <a:rPr lang="en-US" sz="2100" i="1" dirty="0"/>
              <a:t>P</a:t>
            </a:r>
            <a:r>
              <a:rPr lang="en-US" sz="2100" i="1" baseline="-25000" dirty="0"/>
              <a:t>0</a:t>
            </a:r>
            <a:r>
              <a:rPr lang="en-US" sz="2100" dirty="0"/>
              <a:t>	</a:t>
            </a:r>
            <a:r>
              <a:rPr lang="cs-CZ" sz="2100" dirty="0"/>
              <a:t>	   </a:t>
            </a:r>
            <a:r>
              <a:rPr lang="en-US" sz="2100" i="1" dirty="0"/>
              <a:t>P</a:t>
            </a:r>
            <a:r>
              <a:rPr lang="en-US" sz="2100" i="1" baseline="-25000" dirty="0"/>
              <a:t>1</a:t>
            </a:r>
            <a:endParaRPr lang="en-US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S</a:t>
            </a:r>
            <a:r>
              <a:rPr lang="en-US" sz="2100" dirty="0"/>
              <a:t>);	</a:t>
            </a:r>
            <a:r>
              <a:rPr lang="cs-CZ" sz="2100" dirty="0"/>
              <a:t>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Q</a:t>
            </a:r>
            <a:r>
              <a:rPr lang="en-US" sz="2100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en-US" sz="2100" i="1" dirty="0"/>
              <a:t>wait</a:t>
            </a:r>
            <a:r>
              <a:rPr lang="en-US" sz="2100" dirty="0"/>
              <a:t>(</a:t>
            </a:r>
            <a:r>
              <a:rPr lang="en-US" sz="2100" i="1" dirty="0"/>
              <a:t>Q</a:t>
            </a:r>
            <a:r>
              <a:rPr lang="en-US" sz="2100" dirty="0"/>
              <a:t>);	</a:t>
            </a:r>
            <a:r>
              <a:rPr lang="cs-CZ" sz="2100" dirty="0" smtClean="0"/>
              <a:t>	</a:t>
            </a:r>
            <a:r>
              <a:rPr lang="en-US" sz="2100" i="1" dirty="0" smtClean="0"/>
              <a:t>wait</a:t>
            </a:r>
            <a:r>
              <a:rPr lang="en-US" sz="2100" dirty="0" smtClean="0"/>
              <a:t>(</a:t>
            </a:r>
            <a:r>
              <a:rPr lang="en-US" sz="2100" i="1" dirty="0" smtClean="0"/>
              <a:t>S</a:t>
            </a:r>
            <a:r>
              <a:rPr lang="en-US" sz="2100" dirty="0"/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/>
              <a:t>		</a:t>
            </a:r>
            <a:r>
              <a:rPr lang="cs-CZ" sz="2100" dirty="0" smtClean="0"/>
              <a:t>    </a:t>
            </a:r>
            <a:r>
              <a:rPr lang="en-US" sz="2100" dirty="0" smtClean="0"/>
              <a:t> </a:t>
            </a:r>
            <a:r>
              <a:rPr lang="en-US" sz="2100" dirty="0">
                <a:sym typeface="MT Extra" pitchFamily="18" charset="2"/>
              </a:rPr>
              <a:t>	 </a:t>
            </a:r>
            <a:r>
              <a:rPr lang="cs-CZ" sz="2100" dirty="0">
                <a:sym typeface="MT Extra" pitchFamily="18" charset="2"/>
              </a:rPr>
              <a:t>	    </a:t>
            </a:r>
            <a:r>
              <a:rPr lang="en-US" sz="2100" dirty="0">
                <a:sym typeface="MT Extra" pitchFamily="18" charset="2"/>
              </a:rPr>
              <a:t>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MT Extra" pitchFamily="18" charset="2"/>
              </a:rPr>
              <a:t>	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S</a:t>
            </a:r>
            <a:r>
              <a:rPr lang="en-US" sz="2100" dirty="0">
                <a:sym typeface="MT Extra" pitchFamily="18" charset="2"/>
              </a:rPr>
              <a:t>);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Q</a:t>
            </a:r>
            <a:r>
              <a:rPr lang="en-US" sz="2100" dirty="0">
                <a:sym typeface="MT Extra" pitchFamily="18" charset="2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100" dirty="0">
                <a:sym typeface="MT Extra" pitchFamily="18" charset="2"/>
              </a:rPr>
              <a:t>	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Q</a:t>
            </a:r>
            <a:r>
              <a:rPr lang="en-US" sz="2100" dirty="0">
                <a:sym typeface="MT Extra" pitchFamily="18" charset="2"/>
              </a:rPr>
              <a:t>)	</a:t>
            </a:r>
            <a:r>
              <a:rPr lang="en-US" sz="2100" i="1" dirty="0">
                <a:sym typeface="MT Extra" pitchFamily="18" charset="2"/>
              </a:rPr>
              <a:t>signal</a:t>
            </a:r>
            <a:r>
              <a:rPr lang="en-US" sz="2100" dirty="0">
                <a:sym typeface="MT Extra" pitchFamily="18" charset="2"/>
              </a:rPr>
              <a:t>(</a:t>
            </a:r>
            <a:r>
              <a:rPr lang="en-US" sz="2100" i="1" dirty="0">
                <a:sym typeface="MT Extra" pitchFamily="18" charset="2"/>
              </a:rPr>
              <a:t>S</a:t>
            </a:r>
            <a:r>
              <a:rPr lang="en-US" sz="2100" dirty="0">
                <a:sym typeface="MT Extra" pitchFamily="18" charset="2"/>
              </a:rPr>
              <a:t>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Stárnutí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neomezené blokování, proces nemusí být odstraněný z fonty na semafor nikdy (předbíhání vyššími prioritami, …)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UVÁZNUTÍ A STÁRNUTÍ</a:t>
            </a:r>
            <a:endParaRPr lang="cs-CZ" dirty="0"/>
          </a:p>
        </p:txBody>
      </p:sp>
      <p:sp>
        <p:nvSpPr>
          <p:cNvPr id="389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Obecný semafor 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celočíselná hodnota z neomezovaného intervalu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Binární semafor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celočíselná hodnota z intervalu </a:t>
            </a:r>
            <a:r>
              <a:rPr lang="en-US" smtClean="0"/>
              <a:t>&lt;0,1&gt;</a:t>
            </a:r>
            <a:endParaRPr lang="cs-CZ" smtClean="0"/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Implementovatelnost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binární semafor lze snadněji implementovat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obecný semafor lze implementovat semaforem binárním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DVA TYPY SEMAFORŮ</a:t>
            </a:r>
            <a:endParaRPr lang="cs-CZ" dirty="0"/>
          </a:p>
        </p:txBody>
      </p:sp>
      <p:sp>
        <p:nvSpPr>
          <p:cNvPr id="399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Semafory jsou mocný nástroj pro dosažení vzájemného vyloučení a koordinaci procesů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Operace </a:t>
            </a:r>
            <a:r>
              <a:rPr lang="cs-CZ" sz="2600" dirty="0" err="1"/>
              <a:t>wait</a:t>
            </a:r>
            <a:r>
              <a:rPr lang="cs-CZ" sz="2600" dirty="0"/>
              <a:t>(S) a </a:t>
            </a:r>
            <a:r>
              <a:rPr lang="cs-CZ" sz="2600" dirty="0" err="1"/>
              <a:t>signal</a:t>
            </a:r>
            <a:r>
              <a:rPr lang="cs-CZ" sz="2600" dirty="0"/>
              <a:t> (S) jsou prováděny více procesy a jejich účinek nemusí být vždy explicitně zřejmý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semafor s explicitním ovládáním </a:t>
            </a:r>
            <a:r>
              <a:rPr lang="cs-CZ" dirty="0" err="1"/>
              <a:t>wait</a:t>
            </a:r>
            <a:r>
              <a:rPr lang="cs-CZ" dirty="0"/>
              <a:t>/</a:t>
            </a:r>
            <a:r>
              <a:rPr lang="cs-CZ" dirty="0" err="1"/>
              <a:t>signal</a:t>
            </a:r>
            <a:r>
              <a:rPr lang="cs-CZ" dirty="0"/>
              <a:t> je nástroj nízké úrovně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Chybné použití semaforu v jednom procesu hroutí souhru všech </a:t>
            </a:r>
            <a:r>
              <a:rPr lang="en-US" sz="2600" dirty="0" err="1"/>
              <a:t>spolupracu</a:t>
            </a:r>
            <a:r>
              <a:rPr lang="cs-CZ" sz="2600" dirty="0" err="1"/>
              <a:t>jících</a:t>
            </a:r>
            <a:r>
              <a:rPr lang="cs-CZ" sz="2600" dirty="0"/>
              <a:t> procesů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Patologické případy použití semaforů: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600" dirty="0"/>
              <a:t>   </a:t>
            </a:r>
            <a:r>
              <a:rPr lang="en-US" sz="2600" dirty="0"/>
              <a:t>  </a:t>
            </a:r>
            <a:r>
              <a:rPr lang="cs-CZ" sz="2600" dirty="0" err="1"/>
              <a:t>wait</a:t>
            </a:r>
            <a:r>
              <a:rPr lang="en-US" sz="2600" dirty="0"/>
              <a:t>(x) 			         wait(x)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       KS                      	   	  </a:t>
            </a:r>
            <a:r>
              <a:rPr lang="en-US" sz="2600" dirty="0" err="1"/>
              <a:t>KS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     wait(x)                                 signal(y)</a:t>
            </a:r>
            <a:endParaRPr lang="cs-CZ" sz="2600" dirty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PROBLÉMY SE SEMAFORY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Konstrukt programovacího jazyka vysoké úrovně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Sdílená proměnná v typu T, je deklarována jako: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        v: </a:t>
            </a:r>
            <a:r>
              <a:rPr lang="cs-CZ" sz="2600" dirty="0" err="1"/>
              <a:t>shared</a:t>
            </a:r>
            <a:r>
              <a:rPr lang="cs-CZ" sz="2600" dirty="0"/>
              <a:t> 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Proměnná v je dostupná pouze v příkazu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    region v </a:t>
            </a:r>
            <a:r>
              <a:rPr lang="cs-CZ" sz="2600" dirty="0" err="1"/>
              <a:t>when</a:t>
            </a:r>
            <a:r>
              <a:rPr lang="cs-CZ" sz="2600" dirty="0"/>
              <a:t> B do 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kde B je booleovský výraz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Po dobu, po kterou se provádí příkaz S, je proměnná v pro jiné procesy nedostupná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Oblasti referující stejnou sídlenou proměnnou se v čase vzájemně vylučují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KRITICKÉ OBLASTI</a:t>
            </a:r>
            <a:endParaRPr lang="cs-CZ" dirty="0"/>
          </a:p>
        </p:txBody>
      </p:sp>
      <p:sp>
        <p:nvSpPr>
          <p:cNvPr id="419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Když se proces pokusí provést příkaz region, vyhodnotí se Booleovský výraz B</a:t>
            </a:r>
          </a:p>
          <a:p>
            <a:pPr marL="395288" eaLnBrk="1" hangingPunct="1"/>
            <a:r>
              <a:rPr lang="cs-CZ" smtClean="0"/>
              <a:t>Je-li B pravdivý, příkaz S se provede</a:t>
            </a:r>
          </a:p>
          <a:p>
            <a:pPr marL="395288" eaLnBrk="1" hangingPunct="1"/>
            <a:r>
              <a:rPr lang="cs-CZ" smtClean="0"/>
              <a:t>Je-li B nepravdivý, provedení příkazu S se oddálí do doby až bude B pravdivý a v oblasti (region) spojené s V se nenachází žádný proces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KRITICKÉ OBLASTI (2)</a:t>
            </a:r>
            <a:endParaRPr lang="cs-CZ" dirty="0"/>
          </a:p>
        </p:txBody>
      </p:sp>
      <p:sp>
        <p:nvSpPr>
          <p:cNvPr id="430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900" smtClean="0"/>
              <a:t>Paralelní přístup ke sdíleným údajům může být příčinou nekonzistence dat</a:t>
            </a:r>
          </a:p>
          <a:p>
            <a:pPr marL="395288" eaLnBrk="1" hangingPunct="1"/>
            <a:r>
              <a:rPr lang="cs-CZ" sz="2900" smtClean="0"/>
              <a:t>Udržování konzistence dat vyžaduje používání mechanismů, které zajistí patřičné provádění spolupracujících procesů</a:t>
            </a:r>
          </a:p>
          <a:p>
            <a:pPr marL="395288" eaLnBrk="1" hangingPunct="1"/>
            <a:r>
              <a:rPr lang="cs-CZ" sz="2900" smtClean="0"/>
              <a:t>Problém komunikace procesů v úloze typu Producent-Konzument přes vyrovnávací paměť s omezenou kapacitou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NEKONZISTENCE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412875"/>
            <a:ext cx="4246562" cy="4824413"/>
          </a:xfrm>
        </p:spPr>
        <p:txBody>
          <a:bodyPr/>
          <a:lstStyle/>
          <a:p>
            <a:pPr eaLnBrk="1" hangingPunct="1"/>
            <a:r>
              <a:rPr lang="cs-CZ" sz="2600" smtClean="0"/>
              <a:t>Synchronizační nástroj vysoké úrovně</a:t>
            </a:r>
          </a:p>
          <a:p>
            <a:pPr eaLnBrk="1" hangingPunct="1"/>
            <a:r>
              <a:rPr lang="cs-CZ" sz="2600" smtClean="0"/>
              <a:t>Umožňuje bezpečné sdílení abstraktního datového typu souběžnými procesy</a:t>
            </a:r>
          </a:p>
          <a:p>
            <a:pPr eaLnBrk="1" hangingPunct="1"/>
            <a:r>
              <a:rPr lang="cs-CZ" sz="2600" smtClean="0"/>
              <a:t>Provádění P</a:t>
            </a:r>
            <a:r>
              <a:rPr lang="cs-CZ" sz="2600" baseline="-25000" smtClean="0"/>
              <a:t>1</a:t>
            </a:r>
            <a:r>
              <a:rPr lang="cs-CZ" sz="2600" smtClean="0"/>
              <a:t>, P</a:t>
            </a:r>
            <a:r>
              <a:rPr lang="cs-CZ" sz="2600" baseline="-25000" smtClean="0"/>
              <a:t>2</a:t>
            </a:r>
            <a:r>
              <a:rPr lang="cs-CZ" sz="2600" smtClean="0"/>
              <a:t>, … se implicitně vzájemně vylučují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MONITORY</a:t>
            </a:r>
            <a:endParaRPr lang="cs-CZ" dirty="0"/>
          </a:p>
        </p:txBody>
      </p:sp>
      <p:sp>
        <p:nvSpPr>
          <p:cNvPr id="440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857750" y="1428750"/>
            <a:ext cx="3959225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</a:rPr>
              <a:t>monitor </a:t>
            </a:r>
            <a:r>
              <a:rPr lang="en-US" sz="1600" b="1" i="1">
                <a:solidFill>
                  <a:schemeClr val="tx2"/>
                </a:solidFill>
              </a:rPr>
              <a:t>monitor-name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</a:rPr>
              <a:t>{</a:t>
            </a:r>
            <a:endParaRPr lang="en-US" sz="1600" i="1">
              <a:solidFill>
                <a:schemeClr val="tx2"/>
              </a:solidFill>
            </a:endParaRP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>
                <a:solidFill>
                  <a:schemeClr val="tx2"/>
                </a:solidFill>
              </a:rPr>
              <a:t>   </a:t>
            </a:r>
            <a:r>
              <a:rPr lang="en-US" sz="1600">
                <a:solidFill>
                  <a:schemeClr val="tx2"/>
                </a:solidFill>
              </a:rPr>
              <a:t>shared variable declarations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procedure body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i="1">
                <a:solidFill>
                  <a:schemeClr val="tx2"/>
                </a:solidFill>
              </a:rPr>
              <a:t>P</a:t>
            </a:r>
            <a:r>
              <a:rPr lang="en-US" sz="1600" i="1" baseline="-25000">
                <a:solidFill>
                  <a:schemeClr val="tx2"/>
                </a:solidFill>
              </a:rPr>
              <a:t>1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}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procedure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body</a:t>
            </a:r>
            <a:r>
              <a:rPr lang="en-US" sz="1600">
                <a:solidFill>
                  <a:schemeClr val="tx2"/>
                </a:solidFill>
              </a:rPr>
              <a:t> </a:t>
            </a:r>
            <a:r>
              <a:rPr lang="en-US" sz="1600" i="1">
                <a:solidFill>
                  <a:schemeClr val="tx2"/>
                </a:solidFill>
              </a:rPr>
              <a:t>P</a:t>
            </a:r>
            <a:r>
              <a:rPr lang="en-US" sz="1600" i="1" baseline="-25000">
                <a:solidFill>
                  <a:schemeClr val="tx2"/>
                </a:solidFill>
              </a:rPr>
              <a:t>2</a:t>
            </a:r>
            <a:r>
              <a:rPr lang="en-US" sz="1600" i="1">
                <a:solidFill>
                  <a:schemeClr val="tx2"/>
                </a:solidFill>
              </a:rPr>
              <a:t> </a:t>
            </a:r>
            <a:r>
              <a:rPr lang="en-US" sz="1600" b="1">
                <a:solidFill>
                  <a:schemeClr val="tx2"/>
                </a:solidFill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</a:rPr>
              <a:t>   </a:t>
            </a:r>
            <a:r>
              <a:rPr lang="en-US" sz="1600" b="1">
                <a:solidFill>
                  <a:schemeClr val="tx2"/>
                </a:solidFill>
              </a:rPr>
              <a:t>} 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procedure body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 </a:t>
            </a:r>
            <a:r>
              <a:rPr lang="en-US" sz="1600" i="1">
                <a:solidFill>
                  <a:schemeClr val="tx2"/>
                </a:solidFill>
                <a:sym typeface="MT Extra" pitchFamily="18" charset="2"/>
              </a:rPr>
              <a:t>P</a:t>
            </a:r>
            <a:r>
              <a:rPr lang="en-US" sz="1600" i="1" baseline="-25000">
                <a:solidFill>
                  <a:schemeClr val="tx2"/>
                </a:solidFill>
                <a:sym typeface="MT Extra" pitchFamily="18" charset="2"/>
              </a:rPr>
              <a:t>n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(…) {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 . . .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 			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{</a:t>
            </a:r>
            <a:endParaRPr lang="en-US" sz="1600">
              <a:solidFill>
                <a:schemeClr val="tx2"/>
              </a:solidFill>
              <a:sym typeface="MT Extra" pitchFamily="18" charset="2"/>
            </a:endParaRP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>
                <a:solidFill>
                  <a:schemeClr val="tx2"/>
                </a:solidFill>
                <a:sym typeface="MT Extra" pitchFamily="18" charset="2"/>
              </a:rPr>
              <a:t>initialization code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cs-CZ" sz="1600" b="1">
                <a:solidFill>
                  <a:schemeClr val="tx2"/>
                </a:solidFill>
                <a:sym typeface="MT Extra" pitchFamily="18" charset="2"/>
              </a:rPr>
              <a:t>   </a:t>
            </a: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</a:t>
            </a:r>
          </a:p>
          <a:p>
            <a:pPr marL="342900" indent="-342900">
              <a:spcBef>
                <a:spcPct val="15000"/>
              </a:spcBef>
              <a:buClr>
                <a:srgbClr val="0066FF"/>
              </a:buClr>
              <a:buSzPct val="70000"/>
              <a:buFont typeface="Wingdings" pitchFamily="2" charset="2"/>
              <a:buNone/>
            </a:pPr>
            <a:r>
              <a:rPr lang="en-US" sz="1600" b="1">
                <a:solidFill>
                  <a:schemeClr val="tx2"/>
                </a:solidFill>
                <a:sym typeface="MT Extra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IPC (InterProcess Communication)</a:t>
            </a:r>
          </a:p>
          <a:p>
            <a:pPr marL="719138" lvl="1" eaLnBrk="1" hangingPunct="1"/>
            <a:r>
              <a:rPr lang="cs-CZ" smtClean="0"/>
              <a:t>signály (asynchronní události)</a:t>
            </a:r>
          </a:p>
          <a:p>
            <a:pPr marL="719138" lvl="1" eaLnBrk="1" hangingPunct="1"/>
            <a:r>
              <a:rPr lang="cs-CZ" smtClean="0"/>
              <a:t>roury (</a:t>
            </a:r>
            <a:r>
              <a:rPr lang="en-US" smtClean="0"/>
              <a:t> </a:t>
            </a:r>
            <a:r>
              <a:rPr lang="cs-CZ" smtClean="0"/>
              <a:t>ls</a:t>
            </a:r>
            <a:r>
              <a:rPr lang="en-US" smtClean="0"/>
              <a:t>|pr|lpr </a:t>
            </a:r>
            <a:r>
              <a:rPr lang="cs-CZ" smtClean="0"/>
              <a:t>)</a:t>
            </a:r>
            <a:endParaRPr lang="en-US" smtClean="0"/>
          </a:p>
          <a:p>
            <a:pPr marL="719138" lvl="1" eaLnBrk="1" hangingPunct="1"/>
            <a:r>
              <a:rPr lang="cs-CZ" smtClean="0"/>
              <a:t>zprávy (messages)</a:t>
            </a:r>
          </a:p>
          <a:p>
            <a:pPr marL="719138" lvl="1" eaLnBrk="1" hangingPunct="1"/>
            <a:r>
              <a:rPr lang="cs-CZ" smtClean="0"/>
              <a:t>semafory (semaphores)</a:t>
            </a:r>
          </a:p>
          <a:p>
            <a:pPr marL="719138" lvl="1" eaLnBrk="1" hangingPunct="1"/>
            <a:r>
              <a:rPr lang="cs-CZ" smtClean="0"/>
              <a:t>sdílená paměť (shared memory)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 (1)</a:t>
            </a:r>
            <a:endParaRPr lang="cs-CZ" dirty="0"/>
          </a:p>
        </p:txBody>
      </p:sp>
      <p:sp>
        <p:nvSpPr>
          <p:cNvPr id="450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73250"/>
          </a:xfrm>
        </p:spPr>
        <p:txBody>
          <a:bodyPr/>
          <a:lstStyle/>
          <a:p>
            <a:pPr marL="395288" eaLnBrk="1" hangingPunct="1"/>
            <a:r>
              <a:rPr lang="cs-CZ" smtClean="0"/>
              <a:t>Semafory</a:t>
            </a:r>
            <a:r>
              <a:rPr lang="en-US" smtClean="0"/>
              <a:t> podle SYS V IPC</a:t>
            </a:r>
            <a:r>
              <a:rPr lang="cs-CZ" smtClean="0"/>
              <a:t>, volání jádra</a:t>
            </a:r>
          </a:p>
          <a:p>
            <a:pPr marL="719138" lvl="1" eaLnBrk="1" hangingPunct="1"/>
            <a:r>
              <a:rPr lang="cs-CZ" smtClean="0"/>
              <a:t>semget</a:t>
            </a:r>
          </a:p>
          <a:p>
            <a:pPr marL="719138" lvl="1" eaLnBrk="1" hangingPunct="1"/>
            <a:r>
              <a:rPr lang="cs-CZ" smtClean="0"/>
              <a:t>semctl</a:t>
            </a:r>
          </a:p>
          <a:p>
            <a:pPr marL="719138" lvl="1" eaLnBrk="1" hangingPunct="1"/>
            <a:r>
              <a:rPr lang="cs-CZ" smtClean="0"/>
              <a:t>semop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460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6084" name="Obdélník 6"/>
          <p:cNvSpPr>
            <a:spLocks noChangeArrowheads="1"/>
          </p:cNvSpPr>
          <p:nvPr/>
        </p:nvSpPr>
        <p:spPr bwMode="auto">
          <a:xfrm>
            <a:off x="2786063" y="2857500"/>
            <a:ext cx="1357312" cy="2016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5" name="Obdélník 7"/>
          <p:cNvSpPr>
            <a:spLocks noChangeArrowheads="1"/>
          </p:cNvSpPr>
          <p:nvPr/>
        </p:nvSpPr>
        <p:spPr bwMode="auto">
          <a:xfrm>
            <a:off x="5357813" y="2143125"/>
            <a:ext cx="785812" cy="14398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6" name="Obdélník 8"/>
          <p:cNvSpPr>
            <a:spLocks noChangeArrowheads="1"/>
          </p:cNvSpPr>
          <p:nvPr/>
        </p:nvSpPr>
        <p:spPr bwMode="auto">
          <a:xfrm>
            <a:off x="4643438" y="4286250"/>
            <a:ext cx="1000125" cy="11525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7" name="Obdélník 9"/>
          <p:cNvSpPr>
            <a:spLocks noChangeArrowheads="1"/>
          </p:cNvSpPr>
          <p:nvPr/>
        </p:nvSpPr>
        <p:spPr bwMode="auto">
          <a:xfrm>
            <a:off x="5929313" y="5143500"/>
            <a:ext cx="500062" cy="1143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8" name="Obdélník 10"/>
          <p:cNvSpPr>
            <a:spLocks noChangeArrowheads="1"/>
          </p:cNvSpPr>
          <p:nvPr/>
        </p:nvSpPr>
        <p:spPr bwMode="auto">
          <a:xfrm>
            <a:off x="8215313" y="5143500"/>
            <a:ext cx="500062" cy="11430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46089" name="Obdélník 11"/>
          <p:cNvSpPr>
            <a:spLocks noChangeArrowheads="1"/>
          </p:cNvSpPr>
          <p:nvPr/>
        </p:nvSpPr>
        <p:spPr bwMode="auto">
          <a:xfrm>
            <a:off x="6786563" y="3429000"/>
            <a:ext cx="1000125" cy="25923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46090" name="Přímá spojovací čára 13"/>
          <p:cNvCxnSpPr>
            <a:cxnSpLocks noChangeShapeType="1"/>
          </p:cNvCxnSpPr>
          <p:nvPr/>
        </p:nvCxnSpPr>
        <p:spPr bwMode="auto">
          <a:xfrm rot="10800000" flipH="1">
            <a:off x="5357813" y="300037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1" name="Přímá spojovací čára 16"/>
          <p:cNvCxnSpPr>
            <a:cxnSpLocks noChangeShapeType="1"/>
          </p:cNvCxnSpPr>
          <p:nvPr/>
        </p:nvCxnSpPr>
        <p:spPr bwMode="auto">
          <a:xfrm rot="10800000" flipH="1">
            <a:off x="5357813" y="328612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2" name="Přímá spojovací čára 17"/>
          <p:cNvCxnSpPr>
            <a:cxnSpLocks noChangeShapeType="1"/>
          </p:cNvCxnSpPr>
          <p:nvPr/>
        </p:nvCxnSpPr>
        <p:spPr bwMode="auto">
          <a:xfrm rot="10800000" flipH="1">
            <a:off x="5357813" y="271462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Přímá spojovací čára 18"/>
          <p:cNvCxnSpPr>
            <a:cxnSpLocks noChangeShapeType="1"/>
          </p:cNvCxnSpPr>
          <p:nvPr/>
        </p:nvCxnSpPr>
        <p:spPr bwMode="auto">
          <a:xfrm rot="10800000" flipH="1">
            <a:off x="5357813" y="2428875"/>
            <a:ext cx="78581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4" name="Přímá spojovací čára 19"/>
          <p:cNvCxnSpPr>
            <a:cxnSpLocks noChangeShapeType="1"/>
          </p:cNvCxnSpPr>
          <p:nvPr/>
        </p:nvCxnSpPr>
        <p:spPr bwMode="auto">
          <a:xfrm flipV="1">
            <a:off x="4643438" y="4572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5" name="Přímá spojovací čára 21"/>
          <p:cNvCxnSpPr>
            <a:cxnSpLocks noChangeShapeType="1"/>
          </p:cNvCxnSpPr>
          <p:nvPr/>
        </p:nvCxnSpPr>
        <p:spPr bwMode="auto">
          <a:xfrm flipV="1">
            <a:off x="4643438" y="5143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6" name="Přímá spojovací čára 22"/>
          <p:cNvCxnSpPr>
            <a:cxnSpLocks noChangeShapeType="1"/>
          </p:cNvCxnSpPr>
          <p:nvPr/>
        </p:nvCxnSpPr>
        <p:spPr bwMode="auto">
          <a:xfrm flipV="1">
            <a:off x="4643438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7" name="Přímá spojovací čára 23"/>
          <p:cNvCxnSpPr>
            <a:cxnSpLocks noChangeShapeType="1"/>
          </p:cNvCxnSpPr>
          <p:nvPr/>
        </p:nvCxnSpPr>
        <p:spPr bwMode="auto">
          <a:xfrm flipV="1">
            <a:off x="2786063" y="31432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8" name="Přímá spojovací čára 26"/>
          <p:cNvCxnSpPr>
            <a:cxnSpLocks noChangeShapeType="1"/>
          </p:cNvCxnSpPr>
          <p:nvPr/>
        </p:nvCxnSpPr>
        <p:spPr bwMode="auto">
          <a:xfrm flipV="1">
            <a:off x="2786063" y="34290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9" name="Přímá spojovací čára 27"/>
          <p:cNvCxnSpPr>
            <a:cxnSpLocks noChangeShapeType="1"/>
          </p:cNvCxnSpPr>
          <p:nvPr/>
        </p:nvCxnSpPr>
        <p:spPr bwMode="auto">
          <a:xfrm flipV="1">
            <a:off x="2786063" y="37147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0" name="Přímá spojovací čára 28"/>
          <p:cNvCxnSpPr>
            <a:cxnSpLocks noChangeShapeType="1"/>
          </p:cNvCxnSpPr>
          <p:nvPr/>
        </p:nvCxnSpPr>
        <p:spPr bwMode="auto">
          <a:xfrm flipV="1">
            <a:off x="2786063" y="40005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1" name="Přímá spojovací čára 29"/>
          <p:cNvCxnSpPr>
            <a:cxnSpLocks noChangeShapeType="1"/>
          </p:cNvCxnSpPr>
          <p:nvPr/>
        </p:nvCxnSpPr>
        <p:spPr bwMode="auto">
          <a:xfrm flipV="1">
            <a:off x="2786063" y="428625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2" name="Přímá spojovací čára 32"/>
          <p:cNvCxnSpPr>
            <a:cxnSpLocks noChangeShapeType="1"/>
          </p:cNvCxnSpPr>
          <p:nvPr/>
        </p:nvCxnSpPr>
        <p:spPr bwMode="auto">
          <a:xfrm flipV="1">
            <a:off x="2786063" y="4572000"/>
            <a:ext cx="1357312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3" name="Přímá spojovací čára 33"/>
          <p:cNvCxnSpPr>
            <a:cxnSpLocks noChangeShapeType="1"/>
          </p:cNvCxnSpPr>
          <p:nvPr/>
        </p:nvCxnSpPr>
        <p:spPr bwMode="auto">
          <a:xfrm flipV="1">
            <a:off x="6786563" y="3714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4" name="Přímá spojovací čára 34"/>
          <p:cNvCxnSpPr>
            <a:cxnSpLocks noChangeShapeType="1"/>
          </p:cNvCxnSpPr>
          <p:nvPr/>
        </p:nvCxnSpPr>
        <p:spPr bwMode="auto">
          <a:xfrm flipV="1">
            <a:off x="6786563" y="4000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5" name="Přímá spojovací čára 35"/>
          <p:cNvCxnSpPr>
            <a:cxnSpLocks noChangeShapeType="1"/>
          </p:cNvCxnSpPr>
          <p:nvPr/>
        </p:nvCxnSpPr>
        <p:spPr bwMode="auto">
          <a:xfrm flipV="1">
            <a:off x="6786563" y="4286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6" name="Přímá spojovací čára 36"/>
          <p:cNvCxnSpPr>
            <a:cxnSpLocks noChangeShapeType="1"/>
          </p:cNvCxnSpPr>
          <p:nvPr/>
        </p:nvCxnSpPr>
        <p:spPr bwMode="auto">
          <a:xfrm flipV="1">
            <a:off x="6786563" y="4572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7" name="Přímá spojovací čára 37"/>
          <p:cNvCxnSpPr>
            <a:cxnSpLocks noChangeShapeType="1"/>
          </p:cNvCxnSpPr>
          <p:nvPr/>
        </p:nvCxnSpPr>
        <p:spPr bwMode="auto">
          <a:xfrm flipV="1">
            <a:off x="6786563" y="48577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8" name="Přímá spojovací čára 38"/>
          <p:cNvCxnSpPr>
            <a:cxnSpLocks noChangeShapeType="1"/>
          </p:cNvCxnSpPr>
          <p:nvPr/>
        </p:nvCxnSpPr>
        <p:spPr bwMode="auto">
          <a:xfrm flipV="1">
            <a:off x="6786563" y="51435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09" name="Přímá spojovací čára 39"/>
          <p:cNvCxnSpPr>
            <a:cxnSpLocks noChangeShapeType="1"/>
          </p:cNvCxnSpPr>
          <p:nvPr/>
        </p:nvCxnSpPr>
        <p:spPr bwMode="auto">
          <a:xfrm flipV="1">
            <a:off x="6786563" y="542925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10" name="Přímá spojovací čára 40"/>
          <p:cNvCxnSpPr>
            <a:cxnSpLocks noChangeShapeType="1"/>
          </p:cNvCxnSpPr>
          <p:nvPr/>
        </p:nvCxnSpPr>
        <p:spPr bwMode="auto">
          <a:xfrm flipV="1">
            <a:off x="6786563" y="5715000"/>
            <a:ext cx="10001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111" name="Pravoúhlá spojovací čára 42"/>
          <p:cNvCxnSpPr>
            <a:cxnSpLocks noChangeShapeType="1"/>
          </p:cNvCxnSpPr>
          <p:nvPr/>
        </p:nvCxnSpPr>
        <p:spPr bwMode="auto">
          <a:xfrm flipV="1">
            <a:off x="4143375" y="2357438"/>
            <a:ext cx="1214438" cy="1071562"/>
          </a:xfrm>
          <a:prstGeom prst="bentConnector3">
            <a:avLst>
              <a:gd name="adj1" fmla="val 49375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46112" name="Přímá spojovací šipka 45"/>
          <p:cNvCxnSpPr>
            <a:cxnSpLocks noChangeShapeType="1"/>
          </p:cNvCxnSpPr>
          <p:nvPr/>
        </p:nvCxnSpPr>
        <p:spPr bwMode="auto">
          <a:xfrm flipV="1">
            <a:off x="4143375" y="3929063"/>
            <a:ext cx="2643188" cy="79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46113" name="Přímá spojovací šipka 47"/>
          <p:cNvCxnSpPr>
            <a:cxnSpLocks noChangeShapeType="1"/>
          </p:cNvCxnSpPr>
          <p:nvPr/>
        </p:nvCxnSpPr>
        <p:spPr bwMode="auto">
          <a:xfrm>
            <a:off x="4143375" y="44291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46114" name="Přímá spojovací šipka 48"/>
          <p:cNvCxnSpPr>
            <a:cxnSpLocks noChangeShapeType="1"/>
          </p:cNvCxnSpPr>
          <p:nvPr/>
        </p:nvCxnSpPr>
        <p:spPr bwMode="auto">
          <a:xfrm>
            <a:off x="5643563" y="5286375"/>
            <a:ext cx="2857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46115" name="Přímá spojovací šipka 50"/>
          <p:cNvCxnSpPr>
            <a:cxnSpLocks noChangeShapeType="1"/>
          </p:cNvCxnSpPr>
          <p:nvPr/>
        </p:nvCxnSpPr>
        <p:spPr bwMode="auto">
          <a:xfrm>
            <a:off x="7786688" y="5572125"/>
            <a:ext cx="4286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46116" name="TextovéPole 54"/>
          <p:cNvSpPr txBox="1">
            <a:spLocks noChangeArrowheads="1"/>
          </p:cNvSpPr>
          <p:nvPr/>
        </p:nvSpPr>
        <p:spPr bwMode="auto">
          <a:xfrm>
            <a:off x="6143625" y="2286000"/>
            <a:ext cx="1214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array of semaphores</a:t>
            </a:r>
          </a:p>
        </p:txBody>
      </p:sp>
      <p:sp>
        <p:nvSpPr>
          <p:cNvPr id="46117" name="TextovéPole 55"/>
          <p:cNvSpPr txBox="1">
            <a:spLocks noChangeArrowheads="1"/>
          </p:cNvSpPr>
          <p:nvPr/>
        </p:nvSpPr>
        <p:spPr bwMode="auto">
          <a:xfrm>
            <a:off x="6786563" y="3143250"/>
            <a:ext cx="121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sem_queue</a:t>
            </a:r>
          </a:p>
        </p:txBody>
      </p:sp>
      <p:sp>
        <p:nvSpPr>
          <p:cNvPr id="46118" name="TextovéPole 56"/>
          <p:cNvSpPr txBox="1">
            <a:spLocks noChangeArrowheads="1"/>
          </p:cNvSpPr>
          <p:nvPr/>
        </p:nvSpPr>
        <p:spPr bwMode="auto">
          <a:xfrm>
            <a:off x="4643438" y="4000500"/>
            <a:ext cx="121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sem_undo</a:t>
            </a:r>
          </a:p>
        </p:txBody>
      </p:sp>
      <p:sp>
        <p:nvSpPr>
          <p:cNvPr id="46119" name="TextovéPole 57"/>
          <p:cNvSpPr txBox="1">
            <a:spLocks noChangeArrowheads="1"/>
          </p:cNvSpPr>
          <p:nvPr/>
        </p:nvSpPr>
        <p:spPr bwMode="auto">
          <a:xfrm>
            <a:off x="2786063" y="2571750"/>
            <a:ext cx="1428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semid_ds</a:t>
            </a:r>
          </a:p>
        </p:txBody>
      </p:sp>
      <p:sp>
        <p:nvSpPr>
          <p:cNvPr id="46120" name="TextovéPole 58"/>
          <p:cNvSpPr txBox="1">
            <a:spLocks noChangeArrowheads="1"/>
          </p:cNvSpPr>
          <p:nvPr/>
        </p:nvSpPr>
        <p:spPr bwMode="auto">
          <a:xfrm>
            <a:off x="2786063" y="285750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ipc</a:t>
            </a:r>
          </a:p>
        </p:txBody>
      </p:sp>
      <p:sp>
        <p:nvSpPr>
          <p:cNvPr id="46121" name="TextovéPole 59"/>
          <p:cNvSpPr txBox="1">
            <a:spLocks noChangeArrowheads="1"/>
          </p:cNvSpPr>
          <p:nvPr/>
        </p:nvSpPr>
        <p:spPr bwMode="auto">
          <a:xfrm>
            <a:off x="2786063" y="314325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times</a:t>
            </a:r>
          </a:p>
        </p:txBody>
      </p:sp>
      <p:sp>
        <p:nvSpPr>
          <p:cNvPr id="46122" name="TextovéPole 60"/>
          <p:cNvSpPr txBox="1">
            <a:spLocks noChangeArrowheads="1"/>
          </p:cNvSpPr>
          <p:nvPr/>
        </p:nvSpPr>
        <p:spPr bwMode="auto">
          <a:xfrm>
            <a:off x="2786063" y="342900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sem_base</a:t>
            </a:r>
          </a:p>
        </p:txBody>
      </p:sp>
      <p:sp>
        <p:nvSpPr>
          <p:cNvPr id="46123" name="TextovéPole 61"/>
          <p:cNvSpPr txBox="1">
            <a:spLocks noChangeArrowheads="1"/>
          </p:cNvSpPr>
          <p:nvPr/>
        </p:nvSpPr>
        <p:spPr bwMode="auto">
          <a:xfrm>
            <a:off x="2786063" y="371475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sem_pending</a:t>
            </a:r>
          </a:p>
        </p:txBody>
      </p:sp>
      <p:sp>
        <p:nvSpPr>
          <p:cNvPr id="46124" name="TextovéPole 62"/>
          <p:cNvSpPr txBox="1">
            <a:spLocks noChangeArrowheads="1"/>
          </p:cNvSpPr>
          <p:nvPr/>
        </p:nvSpPr>
        <p:spPr bwMode="auto">
          <a:xfrm>
            <a:off x="2786063" y="4000500"/>
            <a:ext cx="14287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100" b="1"/>
              <a:t>sem_pending_last</a:t>
            </a:r>
          </a:p>
        </p:txBody>
      </p:sp>
      <p:sp>
        <p:nvSpPr>
          <p:cNvPr id="46125" name="TextovéPole 63"/>
          <p:cNvSpPr txBox="1">
            <a:spLocks noChangeArrowheads="1"/>
          </p:cNvSpPr>
          <p:nvPr/>
        </p:nvSpPr>
        <p:spPr bwMode="auto">
          <a:xfrm>
            <a:off x="2786063" y="428625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undo</a:t>
            </a:r>
          </a:p>
        </p:txBody>
      </p:sp>
      <p:sp>
        <p:nvSpPr>
          <p:cNvPr id="46126" name="TextovéPole 64"/>
          <p:cNvSpPr txBox="1">
            <a:spLocks noChangeArrowheads="1"/>
          </p:cNvSpPr>
          <p:nvPr/>
        </p:nvSpPr>
        <p:spPr bwMode="auto">
          <a:xfrm>
            <a:off x="2786063" y="4572000"/>
            <a:ext cx="1239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sem_nsems</a:t>
            </a:r>
          </a:p>
        </p:txBody>
      </p:sp>
      <p:sp>
        <p:nvSpPr>
          <p:cNvPr id="46127" name="TextovéPole 65"/>
          <p:cNvSpPr txBox="1">
            <a:spLocks noChangeArrowheads="1"/>
          </p:cNvSpPr>
          <p:nvPr/>
        </p:nvSpPr>
        <p:spPr bwMode="auto">
          <a:xfrm>
            <a:off x="4643438" y="42862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proc_next</a:t>
            </a:r>
          </a:p>
        </p:txBody>
      </p:sp>
      <p:sp>
        <p:nvSpPr>
          <p:cNvPr id="46128" name="TextovéPole 66"/>
          <p:cNvSpPr txBox="1">
            <a:spLocks noChangeArrowheads="1"/>
          </p:cNvSpPr>
          <p:nvPr/>
        </p:nvSpPr>
        <p:spPr bwMode="auto">
          <a:xfrm>
            <a:off x="4643438" y="45720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id_next</a:t>
            </a:r>
          </a:p>
        </p:txBody>
      </p:sp>
      <p:sp>
        <p:nvSpPr>
          <p:cNvPr id="46129" name="TextovéPole 67"/>
          <p:cNvSpPr txBox="1">
            <a:spLocks noChangeArrowheads="1"/>
          </p:cNvSpPr>
          <p:nvPr/>
        </p:nvSpPr>
        <p:spPr bwMode="auto">
          <a:xfrm>
            <a:off x="4643438" y="48577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semid</a:t>
            </a:r>
          </a:p>
        </p:txBody>
      </p:sp>
      <p:sp>
        <p:nvSpPr>
          <p:cNvPr id="46130" name="TextovéPole 68"/>
          <p:cNvSpPr txBox="1">
            <a:spLocks noChangeArrowheads="1"/>
          </p:cNvSpPr>
          <p:nvPr/>
        </p:nvSpPr>
        <p:spPr bwMode="auto">
          <a:xfrm>
            <a:off x="4643438" y="51435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semadj</a:t>
            </a:r>
          </a:p>
        </p:txBody>
      </p:sp>
      <p:sp>
        <p:nvSpPr>
          <p:cNvPr id="46131" name="TextovéPole 69"/>
          <p:cNvSpPr txBox="1">
            <a:spLocks noChangeArrowheads="1"/>
          </p:cNvSpPr>
          <p:nvPr/>
        </p:nvSpPr>
        <p:spPr bwMode="auto">
          <a:xfrm>
            <a:off x="6786563" y="34290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next</a:t>
            </a:r>
          </a:p>
        </p:txBody>
      </p:sp>
      <p:sp>
        <p:nvSpPr>
          <p:cNvPr id="46132" name="TextovéPole 70"/>
          <p:cNvSpPr txBox="1">
            <a:spLocks noChangeArrowheads="1"/>
          </p:cNvSpPr>
          <p:nvPr/>
        </p:nvSpPr>
        <p:spPr bwMode="auto">
          <a:xfrm>
            <a:off x="6786563" y="37147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prev</a:t>
            </a:r>
          </a:p>
        </p:txBody>
      </p:sp>
      <p:sp>
        <p:nvSpPr>
          <p:cNvPr id="46133" name="TextovéPole 71"/>
          <p:cNvSpPr txBox="1">
            <a:spLocks noChangeArrowheads="1"/>
          </p:cNvSpPr>
          <p:nvPr/>
        </p:nvSpPr>
        <p:spPr bwMode="auto">
          <a:xfrm>
            <a:off x="6786563" y="40005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sleeper</a:t>
            </a:r>
          </a:p>
        </p:txBody>
      </p:sp>
      <p:sp>
        <p:nvSpPr>
          <p:cNvPr id="46134" name="TextovéPole 72"/>
          <p:cNvSpPr txBox="1">
            <a:spLocks noChangeArrowheads="1"/>
          </p:cNvSpPr>
          <p:nvPr/>
        </p:nvSpPr>
        <p:spPr bwMode="auto">
          <a:xfrm>
            <a:off x="6786563" y="42862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undo</a:t>
            </a:r>
          </a:p>
        </p:txBody>
      </p:sp>
      <p:sp>
        <p:nvSpPr>
          <p:cNvPr id="46135" name="TextovéPole 73"/>
          <p:cNvSpPr txBox="1">
            <a:spLocks noChangeArrowheads="1"/>
          </p:cNvSpPr>
          <p:nvPr/>
        </p:nvSpPr>
        <p:spPr bwMode="auto">
          <a:xfrm>
            <a:off x="6786563" y="45720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pid</a:t>
            </a:r>
          </a:p>
        </p:txBody>
      </p:sp>
      <p:sp>
        <p:nvSpPr>
          <p:cNvPr id="46136" name="TextovéPole 74"/>
          <p:cNvSpPr txBox="1">
            <a:spLocks noChangeArrowheads="1"/>
          </p:cNvSpPr>
          <p:nvPr/>
        </p:nvSpPr>
        <p:spPr bwMode="auto">
          <a:xfrm>
            <a:off x="6786563" y="48577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status</a:t>
            </a:r>
          </a:p>
        </p:txBody>
      </p:sp>
      <p:sp>
        <p:nvSpPr>
          <p:cNvPr id="46137" name="TextovéPole 75"/>
          <p:cNvSpPr txBox="1">
            <a:spLocks noChangeArrowheads="1"/>
          </p:cNvSpPr>
          <p:nvPr/>
        </p:nvSpPr>
        <p:spPr bwMode="auto">
          <a:xfrm>
            <a:off x="6786563" y="51435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sma</a:t>
            </a:r>
          </a:p>
        </p:txBody>
      </p:sp>
      <p:sp>
        <p:nvSpPr>
          <p:cNvPr id="46138" name="TextovéPole 76"/>
          <p:cNvSpPr txBox="1">
            <a:spLocks noChangeArrowheads="1"/>
          </p:cNvSpPr>
          <p:nvPr/>
        </p:nvSpPr>
        <p:spPr bwMode="auto">
          <a:xfrm>
            <a:off x="6786563" y="54292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sops</a:t>
            </a:r>
          </a:p>
        </p:txBody>
      </p:sp>
      <p:sp>
        <p:nvSpPr>
          <p:cNvPr id="46139" name="TextovéPole 77"/>
          <p:cNvSpPr txBox="1">
            <a:spLocks noChangeArrowheads="1"/>
          </p:cNvSpPr>
          <p:nvPr/>
        </p:nvSpPr>
        <p:spPr bwMode="auto">
          <a:xfrm>
            <a:off x="6786563" y="571500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nsops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(1)</a:t>
            </a:r>
            <a:endParaRPr lang="cs-CZ" dirty="0"/>
          </a:p>
        </p:txBody>
      </p:sp>
      <p:sp>
        <p:nvSpPr>
          <p:cNvPr id="4710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pic>
        <p:nvPicPr>
          <p:cNvPr id="47107" name="Picture 4" descr="win_ipc_li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975" y="2133600"/>
            <a:ext cx="8497888" cy="304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Semafory (obecné semafory), volání jádra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CreateSemaphore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OpenSemaphore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ReleaseSemaphore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Wait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SignalObjectAndWait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WaitForSingleObject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WaitForSingleObjectEx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WaitForMultipleObjects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WaitForMultipleObjectsEx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MsgWaitForMultipleObjects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MsgWaitForMultipleObjectsEx 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(2)</a:t>
            </a:r>
            <a:endParaRPr lang="cs-CZ" dirty="0"/>
          </a:p>
        </p:txBody>
      </p:sp>
      <p:sp>
        <p:nvSpPr>
          <p:cNvPr id="481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Sdílená data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#define BUFFER_SIZE 10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typedef struct {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	. . .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} item</a:t>
            </a:r>
            <a:r>
              <a:rPr lang="en-US" sz="2400" smtClean="0"/>
              <a:t>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item buffer[BUFFER_SIZE];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in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out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int counter = 0;</a:t>
            </a:r>
          </a:p>
          <a:p>
            <a:pPr marL="1619250" lvl="3"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  <a:p>
            <a:pPr marL="395288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(1)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Producent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n-US" sz="2600" b="1" dirty="0"/>
              <a:t>item </a:t>
            </a:r>
            <a:r>
              <a:rPr lang="en-US" sz="2600" b="1" dirty="0" err="1"/>
              <a:t>nextProduced</a:t>
            </a:r>
            <a:r>
              <a:rPr lang="en-US" sz="2600" b="1" dirty="0"/>
              <a:t>;</a:t>
            </a:r>
            <a:br>
              <a:rPr lang="en-US" sz="2600" b="1" dirty="0"/>
            </a:br>
            <a:endParaRPr lang="en-US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while (1)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while (counter == BUFFER_SIZE)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	; /* do nothing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buffer[in] = </a:t>
            </a:r>
            <a:r>
              <a:rPr lang="en-US" sz="2600" b="1" dirty="0" err="1"/>
              <a:t>nextProduced</a:t>
            </a:r>
            <a:r>
              <a:rPr lang="en-US" sz="26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in = (in + 1) % BUFFER_SIZE;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counter++;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600" dirty="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(2)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Konzument</a:t>
            </a: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n-US" sz="2600" b="1" dirty="0"/>
              <a:t>item </a:t>
            </a:r>
            <a:r>
              <a:rPr lang="en-US" sz="2600" b="1" dirty="0" err="1"/>
              <a:t>nextConsumed</a:t>
            </a:r>
            <a:r>
              <a:rPr lang="en-US" sz="2600" b="1" dirty="0"/>
              <a:t>;</a:t>
            </a:r>
            <a:br>
              <a:rPr lang="en-US" sz="2600" b="1" dirty="0"/>
            </a:br>
            <a:endParaRPr lang="en-US" sz="2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while (1) 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while (counter == 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	; /* do nothing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</a:t>
            </a:r>
            <a:r>
              <a:rPr lang="en-US" sz="2600" b="1" dirty="0" err="1"/>
              <a:t>nextConsumed</a:t>
            </a:r>
            <a:r>
              <a:rPr lang="en-US" sz="2600" b="1" dirty="0"/>
              <a:t> = buffer[out];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out = (out + 1) % BUFFER_SIZE;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	counter--;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dirty="0"/>
              <a:t>	}</a:t>
            </a:r>
            <a:endParaRPr lang="cs-CZ" sz="2600" dirty="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(3)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Atomická operace je taková operace, která vždy proběhne bez přerušení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Následující příkazy musí být atomické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counter++;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counter--;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count</a:t>
            </a:r>
            <a:r>
              <a:rPr lang="en-US" sz="2100" dirty="0"/>
              <a:t>++</a:t>
            </a:r>
            <a:r>
              <a:rPr lang="cs-CZ" sz="2100" dirty="0"/>
              <a:t> v assembleru může vypadat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register1 = counter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register1 = register1 + 1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 = register1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count</a:t>
            </a:r>
            <a:r>
              <a:rPr lang="cs-CZ" sz="2100" dirty="0"/>
              <a:t>-- v assembleru může vypadat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register2 = counter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register2 = register2 – 1</a:t>
            </a:r>
            <a:endParaRPr lang="cs-CZ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counter = register2</a:t>
            </a:r>
            <a:endParaRPr lang="cs-CZ" sz="2000" b="1" dirty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(4)</a:t>
            </a:r>
            <a:endParaRPr lang="cs-CZ" dirty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Protože takto implementované operace </a:t>
            </a:r>
            <a:r>
              <a:rPr lang="cs-CZ" sz="2600" dirty="0" err="1"/>
              <a:t>count</a:t>
            </a:r>
            <a:r>
              <a:rPr lang="cs-CZ" sz="2600" dirty="0"/>
              <a:t>++ a </a:t>
            </a:r>
            <a:r>
              <a:rPr lang="cs-CZ" sz="2600" dirty="0" err="1"/>
              <a:t>count</a:t>
            </a:r>
            <a:r>
              <a:rPr lang="cs-CZ" sz="2600" dirty="0"/>
              <a:t>-- nejsou atomické, můžeme se dostat do problémů s konzistencí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Nechť je hodnota</a:t>
            </a:r>
            <a:r>
              <a:rPr lang="en-US" sz="2600" dirty="0"/>
              <a:t> </a:t>
            </a:r>
            <a:r>
              <a:rPr lang="en-US" sz="2600" b="1" dirty="0"/>
              <a:t>counter</a:t>
            </a:r>
            <a:r>
              <a:rPr lang="en-US" sz="2600" dirty="0"/>
              <a:t> </a:t>
            </a:r>
            <a:r>
              <a:rPr lang="cs-CZ" sz="2600" dirty="0"/>
              <a:t>nastavena na</a:t>
            </a:r>
            <a:r>
              <a:rPr lang="en-US" sz="2600" dirty="0"/>
              <a:t> 5</a:t>
            </a:r>
            <a:r>
              <a:rPr lang="cs-CZ" sz="2600" dirty="0"/>
              <a:t>. Může nastat</a:t>
            </a:r>
            <a:r>
              <a:rPr lang="en-US" sz="2600" dirty="0"/>
              <a:t>:</a:t>
            </a:r>
            <a:endParaRPr lang="cs-CZ" sz="26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register1 = counter</a:t>
            </a:r>
            <a:r>
              <a:rPr lang="en-US" dirty="0"/>
              <a:t> (</a:t>
            </a:r>
            <a:r>
              <a:rPr lang="en-US" i="1" dirty="0"/>
              <a:t>register1 = 5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register1 = register1 + 1</a:t>
            </a:r>
            <a:r>
              <a:rPr lang="en-US" dirty="0"/>
              <a:t> (</a:t>
            </a:r>
            <a:r>
              <a:rPr lang="en-US" i="1" dirty="0"/>
              <a:t>register1 = 6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register2 = counter</a:t>
            </a:r>
            <a:r>
              <a:rPr lang="en-US" dirty="0"/>
              <a:t> (</a:t>
            </a:r>
            <a:r>
              <a:rPr lang="en-US" i="1" dirty="0"/>
              <a:t>register2 = 5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register2 = register2 – 1</a:t>
            </a:r>
            <a:r>
              <a:rPr lang="en-US" dirty="0"/>
              <a:t> (</a:t>
            </a:r>
            <a:r>
              <a:rPr lang="en-US" i="1" dirty="0"/>
              <a:t>register2 = 4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producer: </a:t>
            </a:r>
            <a:r>
              <a:rPr lang="en-US" b="1" dirty="0"/>
              <a:t>counter = register1</a:t>
            </a:r>
            <a:r>
              <a:rPr lang="en-US" dirty="0"/>
              <a:t> (</a:t>
            </a:r>
            <a:r>
              <a:rPr lang="en-US" i="1" dirty="0"/>
              <a:t>counter = 6</a:t>
            </a:r>
            <a:r>
              <a:rPr lang="en-US" dirty="0"/>
              <a:t>)</a:t>
            </a:r>
            <a:endParaRPr lang="cs-CZ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consumer: </a:t>
            </a:r>
            <a:r>
              <a:rPr lang="en-US" b="1" dirty="0"/>
              <a:t>counter = register2</a:t>
            </a:r>
            <a:r>
              <a:rPr lang="en-US" dirty="0"/>
              <a:t> (</a:t>
            </a:r>
            <a:r>
              <a:rPr lang="en-US" i="1" dirty="0"/>
              <a:t>counter = 4</a:t>
            </a:r>
            <a:r>
              <a:rPr lang="en-US" dirty="0"/>
              <a:t>)</a:t>
            </a:r>
            <a:endParaRPr lang="cs-CZ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Výsledná hodnota proměnné</a:t>
            </a:r>
            <a:r>
              <a:rPr lang="en-US" sz="2600" dirty="0"/>
              <a:t> </a:t>
            </a:r>
            <a:r>
              <a:rPr lang="en-US" sz="2600" b="1" dirty="0"/>
              <a:t>count</a:t>
            </a:r>
            <a:r>
              <a:rPr lang="cs-CZ" sz="2600" b="1" dirty="0" err="1"/>
              <a:t>er</a:t>
            </a:r>
            <a:r>
              <a:rPr lang="en-US" sz="2600" dirty="0"/>
              <a:t> </a:t>
            </a:r>
            <a:r>
              <a:rPr lang="cs-CZ" sz="2600" dirty="0"/>
              <a:t>bude buďto</a:t>
            </a:r>
            <a:r>
              <a:rPr lang="en-US" sz="2600" dirty="0"/>
              <a:t> 4 </a:t>
            </a:r>
            <a:r>
              <a:rPr lang="cs-CZ" sz="2600" dirty="0"/>
              <a:t>nebo</a:t>
            </a:r>
            <a:r>
              <a:rPr lang="en-US" sz="2600" dirty="0"/>
              <a:t> 6, </a:t>
            </a:r>
            <a:r>
              <a:rPr lang="cs-CZ" sz="2600" dirty="0"/>
              <a:t>zatímco správný výsledek má být</a:t>
            </a:r>
            <a:r>
              <a:rPr lang="en-US" sz="2600" dirty="0"/>
              <a:t> 5.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PRODUCENT-KONZUMENT (5)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07413" cy="993775"/>
          </a:xfrm>
        </p:spPr>
        <p:txBody>
          <a:bodyPr/>
          <a:lstStyle/>
          <a:p>
            <a:pPr>
              <a:defRPr/>
            </a:pPr>
            <a:r>
              <a:rPr lang="cs-CZ" smtClean="0"/>
              <a:t>ANIMACE: PRODUCENT-KONZUMENT (5)</a:t>
            </a:r>
            <a:endParaRPr lang="cs-CZ"/>
          </a:p>
        </p:txBody>
      </p:sp>
      <p:sp>
        <p:nvSpPr>
          <p:cNvPr id="103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2377</TotalTime>
  <Words>1651</Words>
  <Application>Microsoft Office PowerPoint</Application>
  <PresentationFormat>Předvádění na obrazovce (4:3)</PresentationFormat>
  <Paragraphs>376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35</vt:i4>
      </vt:variant>
    </vt:vector>
  </HeadingPairs>
  <TitlesOfParts>
    <vt:vector size="48" baseType="lpstr">
      <vt:lpstr>Arial</vt:lpstr>
      <vt:lpstr>Wingdings</vt:lpstr>
      <vt:lpstr>Arial Narrow</vt:lpstr>
      <vt:lpstr>Tahoma</vt:lpstr>
      <vt:lpstr>Symbol</vt:lpstr>
      <vt:lpstr>MT Extra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PB153 OPERAČNÍ SYSTÉMY A JEJICH ROZHRANÍ</vt:lpstr>
      <vt:lpstr>PARALELNÍ BĚH PROCESŮ</vt:lpstr>
      <vt:lpstr>NEKONZISTENCE</vt:lpstr>
      <vt:lpstr>PRODUCENT-KONZUMENT (1)</vt:lpstr>
      <vt:lpstr>PRODUCENT-KONZUMENT (2)</vt:lpstr>
      <vt:lpstr>PRODUCENT-KONZUMENT (3)</vt:lpstr>
      <vt:lpstr>PRODUCENT-KONZUMENT (4)</vt:lpstr>
      <vt:lpstr>PRODUCENT-KONZUMENT (5)</vt:lpstr>
      <vt:lpstr>ANIMACE: PRODUCENT-KONZUMENT (5)</vt:lpstr>
      <vt:lpstr>RACE CONDITION</vt:lpstr>
      <vt:lpstr>PROBLÉM KRITICKÉ SEKCE</vt:lpstr>
      <vt:lpstr>PODMÍNKY ŘEŠENÍ PROBLÉMU KRITICKÉ SEKCE</vt:lpstr>
      <vt:lpstr>POČÁTEČNÍ NÁVRHY ŘEŠENÍ</vt:lpstr>
      <vt:lpstr>ŘEŠENÍ PROBLÉMU KS</vt:lpstr>
      <vt:lpstr>ALGORITMUS 1</vt:lpstr>
      <vt:lpstr>ALGORITMUS 2</vt:lpstr>
      <vt:lpstr>ALGORITMUS 3 (PETERSONŮV)</vt:lpstr>
      <vt:lpstr>SYNCHRONIZAČNÍ HARDWARE</vt:lpstr>
      <vt:lpstr>VYUŽITÍ TESTANDSET</vt:lpstr>
      <vt:lpstr>VYUŽITÍ SWAP</vt:lpstr>
      <vt:lpstr>SITUACE BEZ PODPORY OS</vt:lpstr>
      <vt:lpstr>SEMAFORY</vt:lpstr>
      <vt:lpstr>KRITICKÁ SEKCE</vt:lpstr>
      <vt:lpstr>SYNCHRONIZACE SEMAFOREM</vt:lpstr>
      <vt:lpstr>UVÁZNUTÍ A STÁRNUTÍ</vt:lpstr>
      <vt:lpstr>DVA TYPY SEMAFORŮ</vt:lpstr>
      <vt:lpstr>PROBLÉMY SE SEMAFORY</vt:lpstr>
      <vt:lpstr>KRITICKÉ OBLASTI</vt:lpstr>
      <vt:lpstr>KRITICKÉ OBLASTI (2)</vt:lpstr>
      <vt:lpstr>MONITORY</vt:lpstr>
      <vt:lpstr>PŘÍKLAD: LINUX (1)</vt:lpstr>
      <vt:lpstr>PŘÍKLAD: LINUX (2)</vt:lpstr>
      <vt:lpstr>PŘÍKLAD: WIN32 (1)</vt:lpstr>
      <vt:lpstr>PŘÍKLAD: WIN32 (2)</vt:lpstr>
      <vt:lpstr>Snímek 35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Administrator</cp:lastModifiedBy>
  <cp:revision>86</cp:revision>
  <dcterms:created xsi:type="dcterms:W3CDTF">2004-04-12T19:03:21Z</dcterms:created>
  <dcterms:modified xsi:type="dcterms:W3CDTF">2015-06-14T12:16:48Z</dcterms:modified>
</cp:coreProperties>
</file>