
<file path=[Content_Types].xml><?xml version="1.0" encoding="utf-8"?>
<Types xmlns="http://schemas.openxmlformats.org/package/2006/content-types">
  <Default Extension="png" ContentType="image/png"/>
  <Default Extension="bin" ContentType="application/vnd.ms-office.activeX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activeX/activeX1.xml" ContentType="application/vnd.ms-office.activeX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notesMasterIdLst>
    <p:notesMasterId r:id="rId30"/>
  </p:notesMasterIdLst>
  <p:handoutMasterIdLst>
    <p:handoutMasterId r:id="rId31"/>
  </p:handoutMasterIdLst>
  <p:sldIdLst>
    <p:sldId id="256" r:id="rId2"/>
    <p:sldId id="257" r:id="rId3"/>
    <p:sldId id="258" r:id="rId4"/>
    <p:sldId id="284" r:id="rId5"/>
    <p:sldId id="259" r:id="rId6"/>
    <p:sldId id="265" r:id="rId7"/>
    <p:sldId id="266" r:id="rId8"/>
    <p:sldId id="267" r:id="rId9"/>
    <p:sldId id="268" r:id="rId10"/>
    <p:sldId id="281" r:id="rId11"/>
    <p:sldId id="282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7" r:id="rId21"/>
    <p:sldId id="278" r:id="rId22"/>
    <p:sldId id="279" r:id="rId23"/>
    <p:sldId id="285" r:id="rId24"/>
    <p:sldId id="286" r:id="rId25"/>
    <p:sldId id="288" r:id="rId26"/>
    <p:sldId id="289" r:id="rId27"/>
    <p:sldId id="290" r:id="rId28"/>
    <p:sldId id="287" r:id="rId29"/>
  </p:sldIdLst>
  <p:sldSz cx="9144000" cy="6858000" type="screen4x3"/>
  <p:notesSz cx="6743700" cy="98933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99"/>
    <a:srgbClr val="FFFF99"/>
    <a:srgbClr val="33CCFF"/>
    <a:srgbClr val="0066FF"/>
    <a:srgbClr val="D6009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600" y="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/Relationships>
</file>

<file path=ppt/activeX/_rels/activeX1.xml.rels><?xml version="1.0" encoding="UTF-8" standalone="yes"?>
<Relationships xmlns="http://schemas.openxmlformats.org/package/2006/relationships"><Relationship Id="rId1" Type="http://schemas.microsoft.com/office/2006/relationships/activeXControlBinary" Target="activeX1.bin"/></Relationships>
</file>

<file path=ppt/activeX/activeX1.xml><?xml version="1.0" encoding="utf-8"?>
<ax:ocx xmlns:ax="http://schemas.microsoft.com/office/2006/activeX" xmlns:r="http://schemas.openxmlformats.org/officeDocument/2006/relationships" ax:classid="{D27CDB6E-AE6D-11CF-96B8-444553540000}" ax:persistence="persistStorage" r:id="rId1"/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22588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9525" y="0"/>
            <a:ext cx="2922588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843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96413"/>
            <a:ext cx="2922588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843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9525" y="9396413"/>
            <a:ext cx="2922588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2D331429-D138-41BF-90CC-03694EACD27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0143665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22588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19525" y="0"/>
            <a:ext cx="2922588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17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98525" y="741363"/>
            <a:ext cx="4946650" cy="37099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36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4688" y="4699000"/>
            <a:ext cx="5394325" cy="4452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1136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96413"/>
            <a:ext cx="2922588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136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9525" y="9396413"/>
            <a:ext cx="2922588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97EB4C89-5BBD-4CD7-9EEE-B72FD0D9D5B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8193934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66750" y="3929063"/>
            <a:ext cx="871538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557338" y="3929063"/>
            <a:ext cx="871537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6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451100" y="3929063"/>
            <a:ext cx="869950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7308850" y="6462713"/>
            <a:ext cx="1835150" cy="395287"/>
          </a:xfrm>
          <a:prstGeom prst="rect">
            <a:avLst/>
          </a:prstGeom>
          <a:solidFill>
            <a:srgbClr val="0066FF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cs-CZ"/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0" y="6462713"/>
            <a:ext cx="9144000" cy="395287"/>
          </a:xfrm>
          <a:prstGeom prst="rect">
            <a:avLst/>
          </a:prstGeom>
          <a:solidFill>
            <a:srgbClr val="333399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cs-CZ" sz="1400" dirty="0"/>
          </a:p>
        </p:txBody>
      </p:sp>
      <p:sp>
        <p:nvSpPr>
          <p:cNvPr id="10" name="Rectangle 5"/>
          <p:cNvSpPr>
            <a:spLocks noChangeArrowheads="1"/>
          </p:cNvSpPr>
          <p:nvPr/>
        </p:nvSpPr>
        <p:spPr bwMode="auto">
          <a:xfrm>
            <a:off x="0" y="6419850"/>
            <a:ext cx="9144000" cy="46038"/>
          </a:xfrm>
          <a:prstGeom prst="rect">
            <a:avLst/>
          </a:prstGeom>
          <a:solidFill>
            <a:srgbClr val="000066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cs-CZ"/>
          </a:p>
        </p:txBody>
      </p:sp>
      <p:sp>
        <p:nvSpPr>
          <p:cNvPr id="11" name="Rectangle 5"/>
          <p:cNvSpPr>
            <a:spLocks noChangeArrowheads="1"/>
          </p:cNvSpPr>
          <p:nvPr/>
        </p:nvSpPr>
        <p:spPr bwMode="auto">
          <a:xfrm>
            <a:off x="0" y="0"/>
            <a:ext cx="9144000" cy="214313"/>
          </a:xfrm>
          <a:prstGeom prst="rect">
            <a:avLst/>
          </a:prstGeom>
          <a:solidFill>
            <a:srgbClr val="000066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1357298"/>
            <a:ext cx="7772400" cy="2243153"/>
          </a:xfrm>
        </p:spPr>
        <p:txBody>
          <a:bodyPr/>
          <a:lstStyle>
            <a:lvl1pPr>
              <a:lnSpc>
                <a:spcPts val="6000"/>
              </a:lnSpc>
              <a:defRPr sz="6000" spc="-300"/>
            </a:lvl1pPr>
          </a:lstStyle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428992" y="4071942"/>
            <a:ext cx="5000660" cy="1566858"/>
          </a:xfrm>
        </p:spPr>
        <p:txBody>
          <a:bodyPr/>
          <a:lstStyle>
            <a:lvl1pPr marL="0" indent="0" algn="l">
              <a:buNone/>
              <a:defRPr b="1" spc="-150"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aoblený obdélník 3"/>
          <p:cNvSpPr/>
          <p:nvPr/>
        </p:nvSpPr>
        <p:spPr bwMode="black">
          <a:xfrm>
            <a:off x="131763" y="428625"/>
            <a:ext cx="8858250" cy="642938"/>
          </a:xfrm>
          <a:prstGeom prst="roundRect">
            <a:avLst>
              <a:gd name="adj" fmla="val 3521"/>
            </a:avLst>
          </a:prstGeom>
          <a:solidFill>
            <a:schemeClr val="bg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sz="1600" dirty="0">
                <a:latin typeface="Arial Narrow" pitchFamily="34" charset="0"/>
              </a:rPr>
              <a:t>        </a:t>
            </a:r>
          </a:p>
        </p:txBody>
      </p:sp>
      <p:sp>
        <p:nvSpPr>
          <p:cNvPr id="5" name="Rovnoramenný trojúhelník 4"/>
          <p:cNvSpPr/>
          <p:nvPr/>
        </p:nvSpPr>
        <p:spPr bwMode="black">
          <a:xfrm rot="10800000">
            <a:off x="1571625" y="1047750"/>
            <a:ext cx="241300" cy="142875"/>
          </a:xfrm>
          <a:prstGeom prst="triangle">
            <a:avLst/>
          </a:prstGeom>
          <a:solidFill>
            <a:schemeClr val="bg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96000">
              <a:defRPr/>
            </a:lvl1pPr>
            <a:lvl2pPr marL="720000">
              <a:defRPr/>
            </a:lvl2pPr>
            <a:lvl3pPr marL="1080000">
              <a:defRPr/>
            </a:lvl3pPr>
            <a:lvl4pPr marL="1620000">
              <a:defRPr/>
            </a:lvl4pPr>
            <a:lvl5pPr marL="1980000">
              <a:defRPr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507413" cy="993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lvl="0"/>
            <a:r>
              <a:rPr lang="cs-CZ" smtClean="0"/>
              <a:t>Klepnutím lze upravit styl předlohy nadpisů.</a:t>
            </a:r>
            <a:endParaRPr lang="cs-CZ" dirty="0" smtClean="0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PB 153 Operační systémy a jejich rozhraní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PB 153 Operační systémy a jejich rozhraní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aoblený obdélník 4"/>
          <p:cNvSpPr/>
          <p:nvPr/>
        </p:nvSpPr>
        <p:spPr bwMode="black">
          <a:xfrm>
            <a:off x="131763" y="428625"/>
            <a:ext cx="8858250" cy="642938"/>
          </a:xfrm>
          <a:prstGeom prst="roundRect">
            <a:avLst>
              <a:gd name="adj" fmla="val 3521"/>
            </a:avLst>
          </a:prstGeom>
          <a:solidFill>
            <a:schemeClr val="bg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sz="1600" dirty="0">
                <a:latin typeface="Arial Narrow" pitchFamily="34" charset="0"/>
              </a:rPr>
              <a:t>        </a:t>
            </a:r>
          </a:p>
        </p:txBody>
      </p:sp>
      <p:sp>
        <p:nvSpPr>
          <p:cNvPr id="6" name="Rovnoramenný trojúhelník 5"/>
          <p:cNvSpPr/>
          <p:nvPr/>
        </p:nvSpPr>
        <p:spPr bwMode="black">
          <a:xfrm rot="10800000">
            <a:off x="1571625" y="1047750"/>
            <a:ext cx="241300" cy="142875"/>
          </a:xfrm>
          <a:prstGeom prst="triangle">
            <a:avLst/>
          </a:prstGeom>
          <a:solidFill>
            <a:schemeClr val="bg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68313" y="1412875"/>
            <a:ext cx="4135437" cy="48244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756150" y="1412875"/>
            <a:ext cx="4137025" cy="48244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8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507413" cy="993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lvl="0"/>
            <a:r>
              <a:rPr lang="cs-CZ" smtClean="0"/>
              <a:t>Klepnutím lze upravit styl předlohy nadpisů.</a:t>
            </a:r>
            <a:endParaRPr lang="cs-CZ" dirty="0" smtClean="0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PB 153 Operační systémy a jejich rozhraní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aoblený obdélník 6"/>
          <p:cNvSpPr/>
          <p:nvPr/>
        </p:nvSpPr>
        <p:spPr bwMode="black">
          <a:xfrm>
            <a:off x="131763" y="428625"/>
            <a:ext cx="8858250" cy="642938"/>
          </a:xfrm>
          <a:prstGeom prst="roundRect">
            <a:avLst>
              <a:gd name="adj" fmla="val 3521"/>
            </a:avLst>
          </a:prstGeom>
          <a:solidFill>
            <a:schemeClr val="bg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sz="1600" dirty="0">
                <a:latin typeface="Arial Narrow" pitchFamily="34" charset="0"/>
              </a:rPr>
              <a:t>        </a:t>
            </a:r>
          </a:p>
        </p:txBody>
      </p:sp>
      <p:sp>
        <p:nvSpPr>
          <p:cNvPr id="8" name="Rovnoramenný trojúhelník 7"/>
          <p:cNvSpPr/>
          <p:nvPr/>
        </p:nvSpPr>
        <p:spPr bwMode="black">
          <a:xfrm rot="10800000">
            <a:off x="1571625" y="1047750"/>
            <a:ext cx="241300" cy="142875"/>
          </a:xfrm>
          <a:prstGeom prst="triangle">
            <a:avLst/>
          </a:prstGeom>
          <a:solidFill>
            <a:schemeClr val="bg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10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507413" cy="993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lvl="0"/>
            <a:r>
              <a:rPr lang="cs-CZ" smtClean="0"/>
              <a:t>Klepnutím lze upravit styl předlohy nadpisů.</a:t>
            </a:r>
            <a:endParaRPr lang="cs-CZ" dirty="0" smtClean="0"/>
          </a:p>
        </p:txBody>
      </p:sp>
      <p:sp>
        <p:nvSpPr>
          <p:cNvPr id="9" name="Rectangle 10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PB 153 Operační systémy a jejich rozhraní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aoblený obdélník 2"/>
          <p:cNvSpPr/>
          <p:nvPr/>
        </p:nvSpPr>
        <p:spPr bwMode="black">
          <a:xfrm>
            <a:off x="131763" y="428625"/>
            <a:ext cx="8858250" cy="642938"/>
          </a:xfrm>
          <a:prstGeom prst="roundRect">
            <a:avLst>
              <a:gd name="adj" fmla="val 3521"/>
            </a:avLst>
          </a:prstGeom>
          <a:solidFill>
            <a:schemeClr val="bg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sz="1600" dirty="0">
                <a:latin typeface="Arial Narrow" pitchFamily="34" charset="0"/>
              </a:rPr>
              <a:t>        </a:t>
            </a:r>
          </a:p>
        </p:txBody>
      </p:sp>
      <p:sp>
        <p:nvSpPr>
          <p:cNvPr id="4" name="Rovnoramenný trojúhelník 3"/>
          <p:cNvSpPr/>
          <p:nvPr/>
        </p:nvSpPr>
        <p:spPr bwMode="black">
          <a:xfrm rot="10800000">
            <a:off x="1571625" y="1047750"/>
            <a:ext cx="241300" cy="142875"/>
          </a:xfrm>
          <a:prstGeom prst="triangle">
            <a:avLst/>
          </a:prstGeom>
          <a:solidFill>
            <a:schemeClr val="bg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507413" cy="993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lvl="0"/>
            <a:r>
              <a:rPr lang="cs-CZ" smtClean="0"/>
              <a:t>Klepnutím lze upravit styl předlohy nadpisů.</a:t>
            </a:r>
            <a:endParaRPr lang="cs-CZ" dirty="0" smtClean="0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PB 153 Operační systémy a jejich rozhraní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PB 153 Operační systémy a jejich rozhraní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 spc="0"/>
            </a:lvl1pPr>
          </a:lstStyle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 smtClean="0"/>
              <a:t>Klepnutím na ikonu přidáte obrázek.</a:t>
            </a:r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PB 153 Operační systémy a jejich rozhraní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lastní rozlože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434975" y="1357313"/>
            <a:ext cx="8137525" cy="17541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lnSpc>
                <a:spcPct val="150000"/>
              </a:lnSpc>
              <a:spcBef>
                <a:spcPts val="0"/>
              </a:spcBef>
              <a:defRPr/>
            </a:pPr>
            <a:r>
              <a:rPr lang="cs-CZ" sz="2400" dirty="0">
                <a:solidFill>
                  <a:schemeClr val="tx2"/>
                </a:solidFill>
                <a:latin typeface="Arial" pitchFamily="34" charset="0"/>
                <a:ea typeface="Tahoma" pitchFamily="34" charset="0"/>
                <a:cs typeface="Arial" pitchFamily="34" charset="0"/>
              </a:rPr>
              <a:t>Výukovou pomůcku zpracovalo </a:t>
            </a:r>
            <a:br>
              <a:rPr lang="cs-CZ" sz="2400" dirty="0">
                <a:solidFill>
                  <a:schemeClr val="tx2"/>
                </a:solidFill>
                <a:latin typeface="Arial" pitchFamily="34" charset="0"/>
                <a:ea typeface="Tahoma" pitchFamily="34" charset="0"/>
                <a:cs typeface="Arial" pitchFamily="34" charset="0"/>
              </a:rPr>
            </a:br>
            <a:r>
              <a:rPr lang="cs-CZ" sz="2400" b="1" dirty="0">
                <a:solidFill>
                  <a:schemeClr val="tx2"/>
                </a:solidFill>
                <a:latin typeface="Arial" pitchFamily="34" charset="0"/>
                <a:ea typeface="Tahoma" pitchFamily="34" charset="0"/>
                <a:cs typeface="Arial" pitchFamily="34" charset="0"/>
              </a:rPr>
              <a:t>Servisní středisko pro e-</a:t>
            </a:r>
            <a:r>
              <a:rPr lang="cs-CZ" sz="2400" b="1" dirty="0" err="1">
                <a:solidFill>
                  <a:schemeClr val="tx2"/>
                </a:solidFill>
                <a:latin typeface="Arial" pitchFamily="34" charset="0"/>
                <a:ea typeface="Tahoma" pitchFamily="34" charset="0"/>
                <a:cs typeface="Arial" pitchFamily="34" charset="0"/>
              </a:rPr>
              <a:t>learning</a:t>
            </a:r>
            <a:r>
              <a:rPr lang="cs-CZ" sz="2400" b="1" dirty="0">
                <a:solidFill>
                  <a:schemeClr val="tx2"/>
                </a:solidFill>
                <a:latin typeface="Arial" pitchFamily="34" charset="0"/>
                <a:ea typeface="Tahoma" pitchFamily="34" charset="0"/>
                <a:cs typeface="Arial" pitchFamily="34" charset="0"/>
              </a:rPr>
              <a:t> na MU</a:t>
            </a:r>
          </a:p>
          <a:p>
            <a:pPr algn="ctr">
              <a:lnSpc>
                <a:spcPct val="150000"/>
              </a:lnSpc>
              <a:spcBef>
                <a:spcPts val="0"/>
              </a:spcBef>
              <a:defRPr/>
            </a:pPr>
            <a:r>
              <a:rPr lang="cs-CZ" sz="2400" u="sng" dirty="0">
                <a:solidFill>
                  <a:schemeClr val="accent3"/>
                </a:solidFill>
                <a:latin typeface="Arial" pitchFamily="34" charset="0"/>
                <a:ea typeface="Tahoma" pitchFamily="34" charset="0"/>
                <a:cs typeface="Arial" pitchFamily="34" charset="0"/>
              </a:rPr>
              <a:t>http://is.muni.cz/stech/</a:t>
            </a:r>
          </a:p>
        </p:txBody>
      </p:sp>
      <p:sp>
        <p:nvSpPr>
          <p:cNvPr id="3" name="AutoShape 2" descr="https://is.muni.cz/auth/do/rect/el/opvk22_0041/logolinky/logolink_620.pn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4" name="AutoShape 4" descr="https://is.muni.cz/auth/do/rect/el/opvk22_0041/logolinky/logolink_620.pn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/>
          <a:lstStyle/>
          <a:p>
            <a:pPr>
              <a:defRPr/>
            </a:pPr>
            <a:endParaRPr lang="cs-CZ"/>
          </a:p>
        </p:txBody>
      </p:sp>
      <p:pic>
        <p:nvPicPr>
          <p:cNvPr id="5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50988" y="3643313"/>
            <a:ext cx="59055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PB 153 Operační systémy a jejich rozhraní</a:t>
            </a:r>
          </a:p>
        </p:txBody>
      </p:sp>
    </p:spTree>
  </p:cSld>
  <p:clrMapOvr>
    <a:masterClrMapping/>
  </p:clrMapOvr>
  <p:hf hd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68313" y="1412875"/>
            <a:ext cx="8424862" cy="4824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0" y="0"/>
            <a:ext cx="9144000" cy="214313"/>
          </a:xfrm>
          <a:prstGeom prst="rect">
            <a:avLst/>
          </a:prstGeom>
          <a:solidFill>
            <a:srgbClr val="000066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cs-CZ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0" y="6462713"/>
            <a:ext cx="9144000" cy="395287"/>
          </a:xfrm>
          <a:prstGeom prst="rect">
            <a:avLst/>
          </a:prstGeom>
          <a:solidFill>
            <a:srgbClr val="333399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cs-CZ" sz="1400" dirty="0"/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7308850" y="6462713"/>
            <a:ext cx="1835150" cy="395287"/>
          </a:xfrm>
          <a:prstGeom prst="rect">
            <a:avLst/>
          </a:prstGeom>
          <a:solidFill>
            <a:srgbClr val="0066FF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cs-CZ"/>
          </a:p>
        </p:txBody>
      </p:sp>
      <p:sp>
        <p:nvSpPr>
          <p:cNvPr id="2056" name="Text Box 8"/>
          <p:cNvSpPr txBox="1">
            <a:spLocks noChangeArrowheads="1"/>
          </p:cNvSpPr>
          <p:nvPr/>
        </p:nvSpPr>
        <p:spPr bwMode="auto">
          <a:xfrm>
            <a:off x="7451725" y="6572250"/>
            <a:ext cx="165576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>
              <a:spcBef>
                <a:spcPct val="50000"/>
              </a:spcBef>
              <a:defRPr/>
            </a:pPr>
            <a:fld id="{BB11D350-616B-4C86-84A2-F0E2E86A3C43}" type="slidenum">
              <a:rPr lang="en-US" sz="1200" b="1">
                <a:solidFill>
                  <a:schemeClr val="bg1"/>
                </a:solidFill>
              </a:rPr>
              <a:pPr algn="ctr">
                <a:spcBef>
                  <a:spcPct val="50000"/>
                </a:spcBef>
                <a:defRPr/>
              </a:pPr>
              <a:t>‹#›</a:t>
            </a:fld>
            <a:r>
              <a:rPr lang="cs-CZ" sz="1200" b="1" dirty="0">
                <a:solidFill>
                  <a:schemeClr val="bg1"/>
                </a:solidFill>
              </a:rPr>
              <a:t>/23</a:t>
            </a:r>
          </a:p>
          <a:p>
            <a:pPr algn="ctr">
              <a:spcBef>
                <a:spcPct val="50000"/>
              </a:spcBef>
              <a:defRPr/>
            </a:pPr>
            <a:endParaRPr lang="cs-CZ" sz="1200" b="1" dirty="0">
              <a:solidFill>
                <a:schemeClr val="bg1"/>
              </a:solidFill>
            </a:endParaRPr>
          </a:p>
        </p:txBody>
      </p:sp>
      <p:sp>
        <p:nvSpPr>
          <p:cNvPr id="2057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507413" cy="993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cs-CZ" dirty="0" smtClean="0"/>
          </a:p>
        </p:txBody>
      </p:sp>
      <p:sp>
        <p:nvSpPr>
          <p:cNvPr id="2058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79388" y="6497638"/>
            <a:ext cx="7129462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1" spc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cs-CZ"/>
              <a:t>PB 153 Operační systémy a jejich rozhraní</a:t>
            </a:r>
          </a:p>
        </p:txBody>
      </p:sp>
      <p:sp>
        <p:nvSpPr>
          <p:cNvPr id="11" name="Rectangle 5"/>
          <p:cNvSpPr>
            <a:spLocks noChangeArrowheads="1"/>
          </p:cNvSpPr>
          <p:nvPr/>
        </p:nvSpPr>
        <p:spPr bwMode="auto">
          <a:xfrm>
            <a:off x="0" y="6419850"/>
            <a:ext cx="9144000" cy="46038"/>
          </a:xfrm>
          <a:prstGeom prst="rect">
            <a:avLst/>
          </a:prstGeom>
          <a:solidFill>
            <a:srgbClr val="000066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7" r:id="rId1"/>
    <p:sldLayoutId id="2147483738" r:id="rId2"/>
    <p:sldLayoutId id="2147483734" r:id="rId3"/>
    <p:sldLayoutId id="2147483739" r:id="rId4"/>
    <p:sldLayoutId id="2147483740" r:id="rId5"/>
    <p:sldLayoutId id="2147483741" r:id="rId6"/>
    <p:sldLayoutId id="2147483735" r:id="rId7"/>
    <p:sldLayoutId id="2147483736" r:id="rId8"/>
    <p:sldLayoutId id="2147483742" r:id="rId9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0" fontAlgn="base" hangingPunct="0">
        <a:lnSpc>
          <a:spcPts val="4000"/>
        </a:lnSpc>
        <a:spcBef>
          <a:spcPct val="0"/>
        </a:spcBef>
        <a:spcAft>
          <a:spcPct val="0"/>
        </a:spcAft>
        <a:defRPr sz="3600" b="1" spc="-150">
          <a:solidFill>
            <a:srgbClr val="0D0D28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ts val="4000"/>
        </a:lnSpc>
        <a:spcBef>
          <a:spcPct val="0"/>
        </a:spcBef>
        <a:spcAft>
          <a:spcPct val="0"/>
        </a:spcAft>
        <a:defRPr sz="3600" b="1">
          <a:solidFill>
            <a:srgbClr val="0D0D28"/>
          </a:solidFill>
          <a:latin typeface="Arial" charset="0"/>
        </a:defRPr>
      </a:lvl2pPr>
      <a:lvl3pPr algn="l" rtl="0" eaLnBrk="0" fontAlgn="base" hangingPunct="0">
        <a:lnSpc>
          <a:spcPts val="4000"/>
        </a:lnSpc>
        <a:spcBef>
          <a:spcPct val="0"/>
        </a:spcBef>
        <a:spcAft>
          <a:spcPct val="0"/>
        </a:spcAft>
        <a:defRPr sz="3600" b="1">
          <a:solidFill>
            <a:srgbClr val="0D0D28"/>
          </a:solidFill>
          <a:latin typeface="Arial" charset="0"/>
        </a:defRPr>
      </a:lvl3pPr>
      <a:lvl4pPr algn="l" rtl="0" eaLnBrk="0" fontAlgn="base" hangingPunct="0">
        <a:lnSpc>
          <a:spcPts val="4000"/>
        </a:lnSpc>
        <a:spcBef>
          <a:spcPct val="0"/>
        </a:spcBef>
        <a:spcAft>
          <a:spcPct val="0"/>
        </a:spcAft>
        <a:defRPr sz="3600" b="1">
          <a:solidFill>
            <a:srgbClr val="0D0D28"/>
          </a:solidFill>
          <a:latin typeface="Arial" charset="0"/>
        </a:defRPr>
      </a:lvl4pPr>
      <a:lvl5pPr algn="l" rtl="0" eaLnBrk="0" fontAlgn="base" hangingPunct="0">
        <a:lnSpc>
          <a:spcPts val="4000"/>
        </a:lnSpc>
        <a:spcBef>
          <a:spcPct val="0"/>
        </a:spcBef>
        <a:spcAft>
          <a:spcPct val="0"/>
        </a:spcAft>
        <a:defRPr sz="3600" b="1">
          <a:solidFill>
            <a:srgbClr val="0D0D28"/>
          </a:solidFill>
          <a:latin typeface="Arial" charset="0"/>
        </a:defRPr>
      </a:lvl5pPr>
      <a:lvl6pPr marL="457200"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3200" b="1">
          <a:solidFill>
            <a:srgbClr val="131313"/>
          </a:solidFill>
          <a:latin typeface="Arial" charset="0"/>
        </a:defRPr>
      </a:lvl6pPr>
      <a:lvl7pPr marL="914400"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3200" b="1">
          <a:solidFill>
            <a:srgbClr val="131313"/>
          </a:solidFill>
          <a:latin typeface="Arial" charset="0"/>
        </a:defRPr>
      </a:lvl7pPr>
      <a:lvl8pPr marL="1371600"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3200" b="1">
          <a:solidFill>
            <a:srgbClr val="131313"/>
          </a:solidFill>
          <a:latin typeface="Arial" charset="0"/>
        </a:defRPr>
      </a:lvl8pPr>
      <a:lvl9pPr marL="1828800"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3200" b="1">
          <a:solidFill>
            <a:srgbClr val="131313"/>
          </a:solidFill>
          <a:latin typeface="Arial" charset="0"/>
        </a:defRPr>
      </a:lvl9pPr>
    </p:titleStyle>
    <p:bodyStyle>
      <a:lvl1pPr marL="395288" indent="-395288" algn="l" rtl="0" eaLnBrk="0" fontAlgn="base" hangingPunct="0">
        <a:spcBef>
          <a:spcPts val="1800"/>
        </a:spcBef>
        <a:spcAft>
          <a:spcPct val="0"/>
        </a:spcAft>
        <a:buClr>
          <a:srgbClr val="333399"/>
        </a:buClr>
        <a:buFont typeface="Wingdings" pitchFamily="2" charset="2"/>
        <a:buChar char="l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19138" indent="-358775" algn="l" rtl="0" eaLnBrk="0" fontAlgn="base" hangingPunct="0">
        <a:spcBef>
          <a:spcPts val="600"/>
        </a:spcBef>
        <a:spcAft>
          <a:spcPct val="0"/>
        </a:spcAft>
        <a:buClr>
          <a:srgbClr val="3366FF"/>
        </a:buClr>
        <a:buFont typeface="Arial" charset="0"/>
        <a:buChar char="●"/>
        <a:defRPr sz="2400">
          <a:solidFill>
            <a:schemeClr val="tx1"/>
          </a:solidFill>
          <a:latin typeface="+mn-lt"/>
        </a:defRPr>
      </a:lvl2pPr>
      <a:lvl3pPr marL="1079500" indent="-287338" algn="l" rtl="0" eaLnBrk="0" fontAlgn="base" hangingPunct="0">
        <a:spcBef>
          <a:spcPts val="600"/>
        </a:spcBef>
        <a:spcAft>
          <a:spcPct val="0"/>
        </a:spcAft>
        <a:buClr>
          <a:srgbClr val="33CCFF"/>
        </a:buClr>
        <a:buFont typeface="Arial" charset="0"/>
        <a:buChar char="●"/>
        <a:defRPr sz="22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969696"/>
        </a:buClr>
        <a:buFont typeface="Arial" charset="0"/>
        <a:buChar char="●"/>
        <a:defRPr sz="22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●"/>
        <a:defRPr sz="22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●"/>
        <a:defRPr sz="22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●"/>
        <a:defRPr sz="22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●"/>
        <a:defRPr sz="22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●"/>
        <a:defRPr sz="22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control" Target="../activeX/activeX1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6.w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9" name="Rectangle 11"/>
          <p:cNvSpPr>
            <a:spLocks noGrp="1" noChangeArrowheads="1"/>
          </p:cNvSpPr>
          <p:nvPr>
            <p:ph type="ctrTitle"/>
          </p:nvPr>
        </p:nvSpPr>
        <p:spPr>
          <a:xfrm>
            <a:off x="685800" y="1357313"/>
            <a:ext cx="7772400" cy="2243137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/>
              <a:t>PB153</a:t>
            </a:r>
            <a:br>
              <a:rPr lang="en-US" dirty="0"/>
            </a:br>
            <a:r>
              <a:rPr lang="en-US" dirty="0"/>
              <a:t>Opera</a:t>
            </a:r>
            <a:r>
              <a:rPr lang="cs-CZ" dirty="0"/>
              <a:t>ční systémy a jejich rozhraní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429000" y="4071938"/>
            <a:ext cx="5000625" cy="1566862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err="1"/>
              <a:t>Uv</a:t>
            </a:r>
            <a:r>
              <a:rPr lang="cs-CZ" dirty="0" err="1"/>
              <a:t>áznutí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7065963" y="4621213"/>
            <a:ext cx="1819275" cy="193992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r">
              <a:defRPr/>
            </a:pPr>
            <a:r>
              <a:rPr lang="cs-CZ" sz="12000" b="1" spc="-300" dirty="0">
                <a:solidFill>
                  <a:srgbClr val="33CCFF"/>
                </a:solidFill>
              </a:rPr>
              <a:t>09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PŘÍKLAD RAG (S UVÁZNUTÍM)</a:t>
            </a:r>
            <a:endParaRPr lang="cs-CZ" dirty="0"/>
          </a:p>
        </p:txBody>
      </p:sp>
      <p:sp>
        <p:nvSpPr>
          <p:cNvPr id="17411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cs-CZ" smtClean="0"/>
              <a:t>PB 153 OPERAČNÍ SYSTÉMY A JEJICH ROZHRANÍ</a:t>
            </a:r>
          </a:p>
        </p:txBody>
      </p:sp>
      <p:sp>
        <p:nvSpPr>
          <p:cNvPr id="17412" name="Obdélník 5"/>
          <p:cNvSpPr>
            <a:spLocks noChangeArrowheads="1"/>
          </p:cNvSpPr>
          <p:nvPr/>
        </p:nvSpPr>
        <p:spPr bwMode="auto">
          <a:xfrm>
            <a:off x="3000375" y="1714500"/>
            <a:ext cx="1000125" cy="642938"/>
          </a:xfrm>
          <a:prstGeom prst="rect">
            <a:avLst/>
          </a:prstGeom>
          <a:solidFill>
            <a:srgbClr val="FFFF99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>
              <a:cs typeface="Arial" charset="0"/>
            </a:endParaRPr>
          </a:p>
        </p:txBody>
      </p:sp>
      <p:sp>
        <p:nvSpPr>
          <p:cNvPr id="17413" name="Obdélník 6"/>
          <p:cNvSpPr>
            <a:spLocks noChangeArrowheads="1"/>
          </p:cNvSpPr>
          <p:nvPr/>
        </p:nvSpPr>
        <p:spPr bwMode="auto">
          <a:xfrm>
            <a:off x="4786313" y="1714500"/>
            <a:ext cx="1000125" cy="642938"/>
          </a:xfrm>
          <a:prstGeom prst="rect">
            <a:avLst/>
          </a:prstGeom>
          <a:solidFill>
            <a:srgbClr val="FFFF99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>
              <a:cs typeface="Arial" charset="0"/>
            </a:endParaRPr>
          </a:p>
        </p:txBody>
      </p:sp>
      <p:sp>
        <p:nvSpPr>
          <p:cNvPr id="17414" name="Obdélník 7"/>
          <p:cNvSpPr>
            <a:spLocks noChangeArrowheads="1"/>
          </p:cNvSpPr>
          <p:nvPr/>
        </p:nvSpPr>
        <p:spPr bwMode="auto">
          <a:xfrm>
            <a:off x="3143250" y="4214813"/>
            <a:ext cx="1000125" cy="928687"/>
          </a:xfrm>
          <a:prstGeom prst="rect">
            <a:avLst/>
          </a:prstGeom>
          <a:solidFill>
            <a:srgbClr val="FFFF99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>
              <a:cs typeface="Arial" charset="0"/>
            </a:endParaRPr>
          </a:p>
        </p:txBody>
      </p:sp>
      <p:sp>
        <p:nvSpPr>
          <p:cNvPr id="17415" name="Obdélník 8"/>
          <p:cNvSpPr>
            <a:spLocks noChangeArrowheads="1"/>
          </p:cNvSpPr>
          <p:nvPr/>
        </p:nvSpPr>
        <p:spPr bwMode="auto">
          <a:xfrm>
            <a:off x="4929188" y="4286250"/>
            <a:ext cx="1000125" cy="1500188"/>
          </a:xfrm>
          <a:prstGeom prst="rect">
            <a:avLst/>
          </a:prstGeom>
          <a:solidFill>
            <a:srgbClr val="FFFF99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>
              <a:cs typeface="Arial" charset="0"/>
            </a:endParaRPr>
          </a:p>
        </p:txBody>
      </p:sp>
      <p:sp>
        <p:nvSpPr>
          <p:cNvPr id="17416" name="Elipsa 9"/>
          <p:cNvSpPr>
            <a:spLocks noChangeArrowheads="1"/>
          </p:cNvSpPr>
          <p:nvPr/>
        </p:nvSpPr>
        <p:spPr bwMode="auto">
          <a:xfrm>
            <a:off x="2357438" y="3143250"/>
            <a:ext cx="714375" cy="714375"/>
          </a:xfrm>
          <a:prstGeom prst="ellipse">
            <a:avLst/>
          </a:prstGeom>
          <a:solidFill>
            <a:srgbClr val="FFC000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>
              <a:cs typeface="Arial" charset="0"/>
            </a:endParaRPr>
          </a:p>
        </p:txBody>
      </p:sp>
      <p:sp>
        <p:nvSpPr>
          <p:cNvPr id="17417" name="Elipsa 10"/>
          <p:cNvSpPr>
            <a:spLocks noChangeArrowheads="1"/>
          </p:cNvSpPr>
          <p:nvPr/>
        </p:nvSpPr>
        <p:spPr bwMode="auto">
          <a:xfrm>
            <a:off x="4071938" y="3143250"/>
            <a:ext cx="714375" cy="714375"/>
          </a:xfrm>
          <a:prstGeom prst="ellipse">
            <a:avLst/>
          </a:prstGeom>
          <a:solidFill>
            <a:srgbClr val="FFC000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>
              <a:cs typeface="Arial" charset="0"/>
            </a:endParaRPr>
          </a:p>
        </p:txBody>
      </p:sp>
      <p:sp>
        <p:nvSpPr>
          <p:cNvPr id="17418" name="Elipsa 11"/>
          <p:cNvSpPr>
            <a:spLocks noChangeArrowheads="1"/>
          </p:cNvSpPr>
          <p:nvPr/>
        </p:nvSpPr>
        <p:spPr bwMode="auto">
          <a:xfrm>
            <a:off x="5786438" y="3143250"/>
            <a:ext cx="714375" cy="714375"/>
          </a:xfrm>
          <a:prstGeom prst="ellipse">
            <a:avLst/>
          </a:prstGeom>
          <a:solidFill>
            <a:srgbClr val="FFC000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>
              <a:cs typeface="Arial" charset="0"/>
            </a:endParaRPr>
          </a:p>
        </p:txBody>
      </p:sp>
      <p:sp>
        <p:nvSpPr>
          <p:cNvPr id="17419" name="Elipsa 38"/>
          <p:cNvSpPr>
            <a:spLocks noChangeArrowheads="1"/>
          </p:cNvSpPr>
          <p:nvPr/>
        </p:nvSpPr>
        <p:spPr bwMode="auto">
          <a:xfrm>
            <a:off x="3463925" y="2000250"/>
            <a:ext cx="71438" cy="71438"/>
          </a:xfrm>
          <a:prstGeom prst="ellipse">
            <a:avLst/>
          </a:prstGeom>
          <a:solidFill>
            <a:schemeClr val="tx2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/>
          </a:p>
        </p:txBody>
      </p:sp>
      <p:sp>
        <p:nvSpPr>
          <p:cNvPr id="17420" name="Elipsa 39"/>
          <p:cNvSpPr>
            <a:spLocks noChangeArrowheads="1"/>
          </p:cNvSpPr>
          <p:nvPr/>
        </p:nvSpPr>
        <p:spPr bwMode="auto">
          <a:xfrm>
            <a:off x="5251450" y="2000250"/>
            <a:ext cx="71438" cy="71438"/>
          </a:xfrm>
          <a:prstGeom prst="ellipse">
            <a:avLst/>
          </a:prstGeom>
          <a:solidFill>
            <a:schemeClr val="tx2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/>
          </a:p>
        </p:txBody>
      </p:sp>
      <p:sp>
        <p:nvSpPr>
          <p:cNvPr id="17421" name="Elipsa 38"/>
          <p:cNvSpPr>
            <a:spLocks noChangeArrowheads="1"/>
          </p:cNvSpPr>
          <p:nvPr/>
        </p:nvSpPr>
        <p:spPr bwMode="auto">
          <a:xfrm>
            <a:off x="3606800" y="4462463"/>
            <a:ext cx="71438" cy="71437"/>
          </a:xfrm>
          <a:prstGeom prst="ellipse">
            <a:avLst/>
          </a:prstGeom>
          <a:solidFill>
            <a:schemeClr val="tx2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/>
          </a:p>
        </p:txBody>
      </p:sp>
      <p:sp>
        <p:nvSpPr>
          <p:cNvPr id="17422" name="Elipsa 38"/>
          <p:cNvSpPr>
            <a:spLocks noChangeArrowheads="1"/>
          </p:cNvSpPr>
          <p:nvPr/>
        </p:nvSpPr>
        <p:spPr bwMode="auto">
          <a:xfrm>
            <a:off x="3606800" y="4819650"/>
            <a:ext cx="71438" cy="71438"/>
          </a:xfrm>
          <a:prstGeom prst="ellipse">
            <a:avLst/>
          </a:prstGeom>
          <a:solidFill>
            <a:schemeClr val="tx2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/>
          </a:p>
        </p:txBody>
      </p:sp>
      <p:sp>
        <p:nvSpPr>
          <p:cNvPr id="17423" name="Elipsa 38"/>
          <p:cNvSpPr>
            <a:spLocks noChangeArrowheads="1"/>
          </p:cNvSpPr>
          <p:nvPr/>
        </p:nvSpPr>
        <p:spPr bwMode="auto">
          <a:xfrm>
            <a:off x="5394325" y="4643438"/>
            <a:ext cx="71438" cy="71437"/>
          </a:xfrm>
          <a:prstGeom prst="ellipse">
            <a:avLst/>
          </a:prstGeom>
          <a:solidFill>
            <a:schemeClr val="tx2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/>
          </a:p>
        </p:txBody>
      </p:sp>
      <p:sp>
        <p:nvSpPr>
          <p:cNvPr id="17424" name="Elipsa 38"/>
          <p:cNvSpPr>
            <a:spLocks noChangeArrowheads="1"/>
          </p:cNvSpPr>
          <p:nvPr/>
        </p:nvSpPr>
        <p:spPr bwMode="auto">
          <a:xfrm>
            <a:off x="5394325" y="5000625"/>
            <a:ext cx="71438" cy="71438"/>
          </a:xfrm>
          <a:prstGeom prst="ellipse">
            <a:avLst/>
          </a:prstGeom>
          <a:solidFill>
            <a:schemeClr val="tx2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/>
          </a:p>
        </p:txBody>
      </p:sp>
      <p:sp>
        <p:nvSpPr>
          <p:cNvPr id="17425" name="Elipsa 38"/>
          <p:cNvSpPr>
            <a:spLocks noChangeArrowheads="1"/>
          </p:cNvSpPr>
          <p:nvPr/>
        </p:nvSpPr>
        <p:spPr bwMode="auto">
          <a:xfrm>
            <a:off x="5394325" y="5357813"/>
            <a:ext cx="71438" cy="71437"/>
          </a:xfrm>
          <a:prstGeom prst="ellipse">
            <a:avLst/>
          </a:prstGeom>
          <a:solidFill>
            <a:schemeClr val="tx2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/>
          </a:p>
        </p:txBody>
      </p:sp>
      <p:sp>
        <p:nvSpPr>
          <p:cNvPr id="17426" name="TextovéPole 19"/>
          <p:cNvSpPr txBox="1">
            <a:spLocks noChangeArrowheads="1"/>
          </p:cNvSpPr>
          <p:nvPr/>
        </p:nvSpPr>
        <p:spPr bwMode="auto">
          <a:xfrm>
            <a:off x="2428875" y="3316288"/>
            <a:ext cx="57150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b="1" i="1"/>
              <a:t>P</a:t>
            </a:r>
            <a:r>
              <a:rPr lang="cs-CZ" b="1" i="1" baseline="-25000"/>
              <a:t>1</a:t>
            </a:r>
            <a:endParaRPr lang="cs-CZ" b="1" i="1"/>
          </a:p>
        </p:txBody>
      </p:sp>
      <p:sp>
        <p:nvSpPr>
          <p:cNvPr id="17427" name="TextovéPole 20"/>
          <p:cNvSpPr txBox="1">
            <a:spLocks noChangeArrowheads="1"/>
          </p:cNvSpPr>
          <p:nvPr/>
        </p:nvSpPr>
        <p:spPr bwMode="auto">
          <a:xfrm>
            <a:off x="4143375" y="3316288"/>
            <a:ext cx="57150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b="1" i="1"/>
              <a:t>P</a:t>
            </a:r>
            <a:r>
              <a:rPr lang="cs-CZ" b="1" i="1" baseline="-25000"/>
              <a:t>2</a:t>
            </a:r>
            <a:endParaRPr lang="cs-CZ" b="1" i="1"/>
          </a:p>
        </p:txBody>
      </p:sp>
      <p:sp>
        <p:nvSpPr>
          <p:cNvPr id="17428" name="TextovéPole 21"/>
          <p:cNvSpPr txBox="1">
            <a:spLocks noChangeArrowheads="1"/>
          </p:cNvSpPr>
          <p:nvPr/>
        </p:nvSpPr>
        <p:spPr bwMode="auto">
          <a:xfrm>
            <a:off x="5857875" y="3316288"/>
            <a:ext cx="57150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b="1" i="1"/>
              <a:t>P</a:t>
            </a:r>
            <a:r>
              <a:rPr lang="cs-CZ" b="1" i="1" baseline="-25000"/>
              <a:t>3</a:t>
            </a:r>
            <a:endParaRPr lang="cs-CZ" b="1" i="1"/>
          </a:p>
        </p:txBody>
      </p:sp>
      <p:sp>
        <p:nvSpPr>
          <p:cNvPr id="17429" name="TextovéPole 22"/>
          <p:cNvSpPr txBox="1">
            <a:spLocks noChangeArrowheads="1"/>
          </p:cNvSpPr>
          <p:nvPr/>
        </p:nvSpPr>
        <p:spPr bwMode="auto">
          <a:xfrm>
            <a:off x="3214688" y="1357313"/>
            <a:ext cx="5715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b="1" i="1"/>
              <a:t>R</a:t>
            </a:r>
            <a:r>
              <a:rPr lang="cs-CZ" b="1" i="1" baseline="-25000"/>
              <a:t>1</a:t>
            </a:r>
            <a:endParaRPr lang="cs-CZ" b="1" i="1"/>
          </a:p>
        </p:txBody>
      </p:sp>
      <p:sp>
        <p:nvSpPr>
          <p:cNvPr id="17430" name="TextovéPole 23"/>
          <p:cNvSpPr txBox="1">
            <a:spLocks noChangeArrowheads="1"/>
          </p:cNvSpPr>
          <p:nvPr/>
        </p:nvSpPr>
        <p:spPr bwMode="auto">
          <a:xfrm>
            <a:off x="5000625" y="1357313"/>
            <a:ext cx="5715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b="1" i="1"/>
              <a:t>R</a:t>
            </a:r>
            <a:r>
              <a:rPr lang="cs-CZ" b="1" i="1" baseline="-25000"/>
              <a:t>3</a:t>
            </a:r>
            <a:endParaRPr lang="cs-CZ" b="1" i="1"/>
          </a:p>
        </p:txBody>
      </p:sp>
      <p:sp>
        <p:nvSpPr>
          <p:cNvPr id="17431" name="TextovéPole 24"/>
          <p:cNvSpPr txBox="1">
            <a:spLocks noChangeArrowheads="1"/>
          </p:cNvSpPr>
          <p:nvPr/>
        </p:nvSpPr>
        <p:spPr bwMode="auto">
          <a:xfrm>
            <a:off x="3357563" y="5143500"/>
            <a:ext cx="5715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b="1" i="1"/>
              <a:t>R</a:t>
            </a:r>
            <a:r>
              <a:rPr lang="cs-CZ" b="1" i="1" baseline="-25000"/>
              <a:t>2</a:t>
            </a:r>
            <a:endParaRPr lang="cs-CZ" b="1" i="1"/>
          </a:p>
        </p:txBody>
      </p:sp>
      <p:sp>
        <p:nvSpPr>
          <p:cNvPr id="17432" name="TextovéPole 25"/>
          <p:cNvSpPr txBox="1">
            <a:spLocks noChangeArrowheads="1"/>
          </p:cNvSpPr>
          <p:nvPr/>
        </p:nvSpPr>
        <p:spPr bwMode="auto">
          <a:xfrm>
            <a:off x="5143500" y="5786438"/>
            <a:ext cx="5715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b="1" i="1"/>
              <a:t>R</a:t>
            </a:r>
            <a:r>
              <a:rPr lang="cs-CZ" b="1" i="1" baseline="-25000"/>
              <a:t>4</a:t>
            </a:r>
            <a:endParaRPr lang="cs-CZ" b="1" i="1"/>
          </a:p>
        </p:txBody>
      </p:sp>
      <p:cxnSp>
        <p:nvCxnSpPr>
          <p:cNvPr id="17433" name="Přímá spojovací šipka 26"/>
          <p:cNvCxnSpPr>
            <a:cxnSpLocks noChangeShapeType="1"/>
            <a:stCxn id="17416" idx="7"/>
            <a:endCxn id="17412" idx="2"/>
          </p:cNvCxnSpPr>
          <p:nvPr/>
        </p:nvCxnSpPr>
        <p:spPr bwMode="auto">
          <a:xfrm rot="5400000" flipH="1" flipV="1">
            <a:off x="2788444" y="2536032"/>
            <a:ext cx="890587" cy="533400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/>
            <a:tailEnd type="triangle" w="lg" len="lg"/>
          </a:ln>
        </p:spPr>
      </p:cxnSp>
      <p:cxnSp>
        <p:nvCxnSpPr>
          <p:cNvPr id="17434" name="Přímá spojovací šipka 27"/>
          <p:cNvCxnSpPr>
            <a:cxnSpLocks noChangeShapeType="1"/>
            <a:endCxn id="17417" idx="0"/>
          </p:cNvCxnSpPr>
          <p:nvPr/>
        </p:nvCxnSpPr>
        <p:spPr bwMode="auto">
          <a:xfrm rot="16200000" flipH="1">
            <a:off x="3464719" y="2178844"/>
            <a:ext cx="1071562" cy="857250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/>
            <a:tailEnd type="triangle" w="lg" len="lg"/>
          </a:ln>
        </p:spPr>
      </p:cxnSp>
      <p:cxnSp>
        <p:nvCxnSpPr>
          <p:cNvPr id="17435" name="Přímá spojovací šipka 28"/>
          <p:cNvCxnSpPr>
            <a:cxnSpLocks noChangeShapeType="1"/>
            <a:stCxn id="17417" idx="7"/>
            <a:endCxn id="17413" idx="2"/>
          </p:cNvCxnSpPr>
          <p:nvPr/>
        </p:nvCxnSpPr>
        <p:spPr bwMode="auto">
          <a:xfrm rot="5400000" flipH="1" flipV="1">
            <a:off x="4538663" y="2500313"/>
            <a:ext cx="890587" cy="604837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/>
            <a:tailEnd type="triangle" w="lg" len="lg"/>
          </a:ln>
        </p:spPr>
      </p:cxnSp>
      <p:cxnSp>
        <p:nvCxnSpPr>
          <p:cNvPr id="17436" name="Přímá spojovací šipka 29"/>
          <p:cNvCxnSpPr>
            <a:cxnSpLocks noChangeShapeType="1"/>
          </p:cNvCxnSpPr>
          <p:nvPr/>
        </p:nvCxnSpPr>
        <p:spPr bwMode="auto">
          <a:xfrm rot="16200000" flipH="1">
            <a:off x="5250657" y="2178844"/>
            <a:ext cx="1071562" cy="857250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/>
            <a:tailEnd type="triangle" w="lg" len="lg"/>
          </a:ln>
        </p:spPr>
      </p:cxnSp>
      <p:cxnSp>
        <p:nvCxnSpPr>
          <p:cNvPr id="17437" name="Přímá spojovací šipka 30"/>
          <p:cNvCxnSpPr>
            <a:cxnSpLocks noChangeShapeType="1"/>
            <a:endCxn id="17417" idx="3"/>
          </p:cNvCxnSpPr>
          <p:nvPr/>
        </p:nvCxnSpPr>
        <p:spPr bwMode="auto">
          <a:xfrm rot="5400000" flipH="1" flipV="1">
            <a:off x="3571875" y="3824288"/>
            <a:ext cx="676275" cy="533400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/>
            <a:tailEnd type="triangle" w="lg" len="lg"/>
          </a:ln>
        </p:spPr>
      </p:cxnSp>
      <p:cxnSp>
        <p:nvCxnSpPr>
          <p:cNvPr id="17438" name="Přímá spojovací šipka 31"/>
          <p:cNvCxnSpPr>
            <a:cxnSpLocks noChangeShapeType="1"/>
            <a:endCxn id="17416" idx="5"/>
          </p:cNvCxnSpPr>
          <p:nvPr/>
        </p:nvCxnSpPr>
        <p:spPr bwMode="auto">
          <a:xfrm rot="16200000" flipV="1">
            <a:off x="2788444" y="3931444"/>
            <a:ext cx="1033463" cy="676275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/>
            <a:tailEnd type="triangle" w="lg" len="lg"/>
          </a:ln>
        </p:spPr>
      </p:cxnSp>
      <p:cxnSp>
        <p:nvCxnSpPr>
          <p:cNvPr id="17439" name="Přímá spojovací šipka 33"/>
          <p:cNvCxnSpPr>
            <a:cxnSpLocks noChangeShapeType="1"/>
            <a:stCxn id="17418" idx="3"/>
          </p:cNvCxnSpPr>
          <p:nvPr/>
        </p:nvCxnSpPr>
        <p:spPr bwMode="auto">
          <a:xfrm rot="5400000">
            <a:off x="4643437" y="3252788"/>
            <a:ext cx="747713" cy="1747838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/>
            <a:tailEnd type="triangle" w="lg" len="lg"/>
          </a:ln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PŘÍKLAD RAG (BEZ UVÁZNUTÍ)</a:t>
            </a:r>
            <a:endParaRPr lang="cs-CZ" dirty="0"/>
          </a:p>
        </p:txBody>
      </p:sp>
      <p:sp>
        <p:nvSpPr>
          <p:cNvPr id="18435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cs-CZ" smtClean="0"/>
              <a:t>PB 153 OPERAČNÍ SYSTÉMY A JEJICH ROZHRANÍ</a:t>
            </a:r>
          </a:p>
        </p:txBody>
      </p:sp>
      <p:sp>
        <p:nvSpPr>
          <p:cNvPr id="18436" name="Elipsa 5"/>
          <p:cNvSpPr>
            <a:spLocks noChangeArrowheads="1"/>
          </p:cNvSpPr>
          <p:nvPr/>
        </p:nvSpPr>
        <p:spPr bwMode="auto">
          <a:xfrm>
            <a:off x="1857375" y="3286125"/>
            <a:ext cx="714375" cy="714375"/>
          </a:xfrm>
          <a:prstGeom prst="ellipse">
            <a:avLst/>
          </a:prstGeom>
          <a:solidFill>
            <a:srgbClr val="FFC000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>
              <a:cs typeface="Arial" charset="0"/>
            </a:endParaRPr>
          </a:p>
        </p:txBody>
      </p:sp>
      <p:sp>
        <p:nvSpPr>
          <p:cNvPr id="18437" name="TextovéPole 6"/>
          <p:cNvSpPr txBox="1">
            <a:spLocks noChangeArrowheads="1"/>
          </p:cNvSpPr>
          <p:nvPr/>
        </p:nvSpPr>
        <p:spPr bwMode="auto">
          <a:xfrm>
            <a:off x="1928813" y="3459163"/>
            <a:ext cx="57150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b="1" i="1"/>
              <a:t>P</a:t>
            </a:r>
            <a:r>
              <a:rPr lang="cs-CZ" b="1" i="1" baseline="-25000"/>
              <a:t>1</a:t>
            </a:r>
            <a:endParaRPr lang="cs-CZ" b="1" i="1"/>
          </a:p>
        </p:txBody>
      </p:sp>
      <p:sp>
        <p:nvSpPr>
          <p:cNvPr id="18438" name="Elipsa 7"/>
          <p:cNvSpPr>
            <a:spLocks noChangeArrowheads="1"/>
          </p:cNvSpPr>
          <p:nvPr/>
        </p:nvSpPr>
        <p:spPr bwMode="auto">
          <a:xfrm>
            <a:off x="5929313" y="1571625"/>
            <a:ext cx="714375" cy="714375"/>
          </a:xfrm>
          <a:prstGeom prst="ellipse">
            <a:avLst/>
          </a:prstGeom>
          <a:solidFill>
            <a:srgbClr val="FFC000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>
              <a:cs typeface="Arial" charset="0"/>
            </a:endParaRPr>
          </a:p>
        </p:txBody>
      </p:sp>
      <p:sp>
        <p:nvSpPr>
          <p:cNvPr id="18439" name="TextovéPole 8"/>
          <p:cNvSpPr txBox="1">
            <a:spLocks noChangeArrowheads="1"/>
          </p:cNvSpPr>
          <p:nvPr/>
        </p:nvSpPr>
        <p:spPr bwMode="auto">
          <a:xfrm>
            <a:off x="6000750" y="1744663"/>
            <a:ext cx="57150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b="1" i="1"/>
              <a:t>P</a:t>
            </a:r>
            <a:r>
              <a:rPr lang="cs-CZ" b="1" i="1" baseline="-25000"/>
              <a:t>2</a:t>
            </a:r>
            <a:endParaRPr lang="cs-CZ" b="1" i="1"/>
          </a:p>
        </p:txBody>
      </p:sp>
      <p:sp>
        <p:nvSpPr>
          <p:cNvPr id="18440" name="Elipsa 9"/>
          <p:cNvSpPr>
            <a:spLocks noChangeArrowheads="1"/>
          </p:cNvSpPr>
          <p:nvPr/>
        </p:nvSpPr>
        <p:spPr bwMode="auto">
          <a:xfrm>
            <a:off x="5929313" y="2928938"/>
            <a:ext cx="714375" cy="714375"/>
          </a:xfrm>
          <a:prstGeom prst="ellipse">
            <a:avLst/>
          </a:prstGeom>
          <a:solidFill>
            <a:srgbClr val="FFC000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>
              <a:cs typeface="Arial" charset="0"/>
            </a:endParaRPr>
          </a:p>
        </p:txBody>
      </p:sp>
      <p:sp>
        <p:nvSpPr>
          <p:cNvPr id="18441" name="TextovéPole 10"/>
          <p:cNvSpPr txBox="1">
            <a:spLocks noChangeArrowheads="1"/>
          </p:cNvSpPr>
          <p:nvPr/>
        </p:nvSpPr>
        <p:spPr bwMode="auto">
          <a:xfrm>
            <a:off x="6000750" y="3101975"/>
            <a:ext cx="57150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b="1" i="1"/>
              <a:t>P</a:t>
            </a:r>
            <a:r>
              <a:rPr lang="cs-CZ" b="1" i="1" baseline="-25000"/>
              <a:t>3</a:t>
            </a:r>
            <a:endParaRPr lang="cs-CZ" b="1" i="1"/>
          </a:p>
        </p:txBody>
      </p:sp>
      <p:sp>
        <p:nvSpPr>
          <p:cNvPr id="18442" name="Elipsa 11"/>
          <p:cNvSpPr>
            <a:spLocks noChangeArrowheads="1"/>
          </p:cNvSpPr>
          <p:nvPr/>
        </p:nvSpPr>
        <p:spPr bwMode="auto">
          <a:xfrm>
            <a:off x="5929313" y="5000625"/>
            <a:ext cx="714375" cy="714375"/>
          </a:xfrm>
          <a:prstGeom prst="ellipse">
            <a:avLst/>
          </a:prstGeom>
          <a:solidFill>
            <a:srgbClr val="FFC000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>
              <a:cs typeface="Arial" charset="0"/>
            </a:endParaRPr>
          </a:p>
        </p:txBody>
      </p:sp>
      <p:sp>
        <p:nvSpPr>
          <p:cNvPr id="18443" name="TextovéPole 12"/>
          <p:cNvSpPr txBox="1">
            <a:spLocks noChangeArrowheads="1"/>
          </p:cNvSpPr>
          <p:nvPr/>
        </p:nvSpPr>
        <p:spPr bwMode="auto">
          <a:xfrm>
            <a:off x="6000750" y="5173663"/>
            <a:ext cx="57150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b="1" i="1"/>
              <a:t>P</a:t>
            </a:r>
            <a:r>
              <a:rPr lang="cs-CZ" b="1" i="1" baseline="-25000"/>
              <a:t>4</a:t>
            </a:r>
            <a:endParaRPr lang="cs-CZ" b="1" i="1"/>
          </a:p>
        </p:txBody>
      </p:sp>
      <p:sp>
        <p:nvSpPr>
          <p:cNvPr id="18444" name="Obdélník 13"/>
          <p:cNvSpPr>
            <a:spLocks noChangeArrowheads="1"/>
          </p:cNvSpPr>
          <p:nvPr/>
        </p:nvSpPr>
        <p:spPr bwMode="auto">
          <a:xfrm>
            <a:off x="3500438" y="2214563"/>
            <a:ext cx="1000125" cy="928687"/>
          </a:xfrm>
          <a:prstGeom prst="rect">
            <a:avLst/>
          </a:prstGeom>
          <a:solidFill>
            <a:srgbClr val="FFFF99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>
              <a:cs typeface="Arial" charset="0"/>
            </a:endParaRPr>
          </a:p>
        </p:txBody>
      </p:sp>
      <p:sp>
        <p:nvSpPr>
          <p:cNvPr id="18445" name="Elipsa 38"/>
          <p:cNvSpPr>
            <a:spLocks noChangeArrowheads="1"/>
          </p:cNvSpPr>
          <p:nvPr/>
        </p:nvSpPr>
        <p:spPr bwMode="auto">
          <a:xfrm>
            <a:off x="3963988" y="2462213"/>
            <a:ext cx="71437" cy="71437"/>
          </a:xfrm>
          <a:prstGeom prst="ellipse">
            <a:avLst/>
          </a:prstGeom>
          <a:solidFill>
            <a:schemeClr val="tx2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/>
          </a:p>
        </p:txBody>
      </p:sp>
      <p:sp>
        <p:nvSpPr>
          <p:cNvPr id="18446" name="Elipsa 38"/>
          <p:cNvSpPr>
            <a:spLocks noChangeArrowheads="1"/>
          </p:cNvSpPr>
          <p:nvPr/>
        </p:nvSpPr>
        <p:spPr bwMode="auto">
          <a:xfrm>
            <a:off x="3963988" y="2819400"/>
            <a:ext cx="71437" cy="71438"/>
          </a:xfrm>
          <a:prstGeom prst="ellipse">
            <a:avLst/>
          </a:prstGeom>
          <a:solidFill>
            <a:schemeClr val="tx2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/>
          </a:p>
        </p:txBody>
      </p:sp>
      <p:sp>
        <p:nvSpPr>
          <p:cNvPr id="18447" name="Obdélník 16"/>
          <p:cNvSpPr>
            <a:spLocks noChangeArrowheads="1"/>
          </p:cNvSpPr>
          <p:nvPr/>
        </p:nvSpPr>
        <p:spPr bwMode="auto">
          <a:xfrm>
            <a:off x="3500438" y="4143375"/>
            <a:ext cx="1000125" cy="928688"/>
          </a:xfrm>
          <a:prstGeom prst="rect">
            <a:avLst/>
          </a:prstGeom>
          <a:solidFill>
            <a:srgbClr val="FFFF99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>
              <a:cs typeface="Arial" charset="0"/>
            </a:endParaRPr>
          </a:p>
        </p:txBody>
      </p:sp>
      <p:sp>
        <p:nvSpPr>
          <p:cNvPr id="18448" name="Elipsa 38"/>
          <p:cNvSpPr>
            <a:spLocks noChangeArrowheads="1"/>
          </p:cNvSpPr>
          <p:nvPr/>
        </p:nvSpPr>
        <p:spPr bwMode="auto">
          <a:xfrm>
            <a:off x="3963988" y="4391025"/>
            <a:ext cx="71437" cy="71438"/>
          </a:xfrm>
          <a:prstGeom prst="ellipse">
            <a:avLst/>
          </a:prstGeom>
          <a:solidFill>
            <a:schemeClr val="tx2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/>
          </a:p>
        </p:txBody>
      </p:sp>
      <p:sp>
        <p:nvSpPr>
          <p:cNvPr id="18449" name="Elipsa 38"/>
          <p:cNvSpPr>
            <a:spLocks noChangeArrowheads="1"/>
          </p:cNvSpPr>
          <p:nvPr/>
        </p:nvSpPr>
        <p:spPr bwMode="auto">
          <a:xfrm>
            <a:off x="3963988" y="4748213"/>
            <a:ext cx="71437" cy="71437"/>
          </a:xfrm>
          <a:prstGeom prst="ellipse">
            <a:avLst/>
          </a:prstGeom>
          <a:solidFill>
            <a:schemeClr val="tx2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/>
          </a:p>
        </p:txBody>
      </p:sp>
      <p:sp>
        <p:nvSpPr>
          <p:cNvPr id="18450" name="TextovéPole 22"/>
          <p:cNvSpPr txBox="1">
            <a:spLocks noChangeArrowheads="1"/>
          </p:cNvSpPr>
          <p:nvPr/>
        </p:nvSpPr>
        <p:spPr bwMode="auto">
          <a:xfrm>
            <a:off x="3714750" y="1857375"/>
            <a:ext cx="5715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b="1" i="1"/>
              <a:t>R</a:t>
            </a:r>
            <a:r>
              <a:rPr lang="cs-CZ" b="1" i="1" baseline="-25000"/>
              <a:t>1</a:t>
            </a:r>
            <a:endParaRPr lang="cs-CZ" b="1" i="1"/>
          </a:p>
        </p:txBody>
      </p:sp>
      <p:sp>
        <p:nvSpPr>
          <p:cNvPr id="18451" name="TextovéPole 23"/>
          <p:cNvSpPr txBox="1">
            <a:spLocks noChangeArrowheads="1"/>
          </p:cNvSpPr>
          <p:nvPr/>
        </p:nvSpPr>
        <p:spPr bwMode="auto">
          <a:xfrm>
            <a:off x="3714750" y="3786188"/>
            <a:ext cx="5715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b="1" i="1"/>
              <a:t>R</a:t>
            </a:r>
            <a:r>
              <a:rPr lang="cs-CZ" b="1" i="1" baseline="-25000"/>
              <a:t>2</a:t>
            </a:r>
            <a:endParaRPr lang="cs-CZ" b="1" i="1"/>
          </a:p>
        </p:txBody>
      </p:sp>
      <p:cxnSp>
        <p:nvCxnSpPr>
          <p:cNvPr id="18452" name="Přímá spojovací šipka 25"/>
          <p:cNvCxnSpPr>
            <a:cxnSpLocks noChangeShapeType="1"/>
            <a:stCxn id="18436" idx="7"/>
            <a:endCxn id="18444" idx="1"/>
          </p:cNvCxnSpPr>
          <p:nvPr/>
        </p:nvCxnSpPr>
        <p:spPr bwMode="auto">
          <a:xfrm rot="5400000" flipH="1" flipV="1">
            <a:off x="2627313" y="2517775"/>
            <a:ext cx="712787" cy="1033463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/>
            <a:tailEnd type="triangle" w="lg" len="lg"/>
          </a:ln>
        </p:spPr>
      </p:cxnSp>
      <p:cxnSp>
        <p:nvCxnSpPr>
          <p:cNvPr id="18453" name="Přímá spojovací šipka 27"/>
          <p:cNvCxnSpPr>
            <a:cxnSpLocks noChangeShapeType="1"/>
            <a:stCxn id="18440" idx="3"/>
          </p:cNvCxnSpPr>
          <p:nvPr/>
        </p:nvCxnSpPr>
        <p:spPr bwMode="auto">
          <a:xfrm rot="5400000">
            <a:off x="4964907" y="3074194"/>
            <a:ext cx="604837" cy="1533525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/>
            <a:tailEnd type="triangle" w="lg" len="lg"/>
          </a:ln>
        </p:spPr>
      </p:cxnSp>
      <p:cxnSp>
        <p:nvCxnSpPr>
          <p:cNvPr id="18454" name="Přímá spojovací šipka 29"/>
          <p:cNvCxnSpPr>
            <a:cxnSpLocks noChangeShapeType="1"/>
            <a:endCxn id="18438" idx="2"/>
          </p:cNvCxnSpPr>
          <p:nvPr/>
        </p:nvCxnSpPr>
        <p:spPr bwMode="auto">
          <a:xfrm flipV="1">
            <a:off x="4071938" y="1928813"/>
            <a:ext cx="1857375" cy="500062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/>
            <a:tailEnd type="triangle" w="lg" len="lg"/>
          </a:ln>
        </p:spPr>
      </p:cxnSp>
      <p:cxnSp>
        <p:nvCxnSpPr>
          <p:cNvPr id="18455" name="Přímá spojovací šipka 32"/>
          <p:cNvCxnSpPr>
            <a:cxnSpLocks noChangeShapeType="1"/>
            <a:endCxn id="18440" idx="2"/>
          </p:cNvCxnSpPr>
          <p:nvPr/>
        </p:nvCxnSpPr>
        <p:spPr bwMode="auto">
          <a:xfrm>
            <a:off x="4071938" y="2928938"/>
            <a:ext cx="1857375" cy="357187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/>
            <a:tailEnd type="triangle" w="lg" len="lg"/>
          </a:ln>
        </p:spPr>
      </p:cxnSp>
      <p:cxnSp>
        <p:nvCxnSpPr>
          <p:cNvPr id="18456" name="Přímá spojovací šipka 36"/>
          <p:cNvCxnSpPr>
            <a:cxnSpLocks noChangeShapeType="1"/>
            <a:endCxn id="18436" idx="5"/>
          </p:cNvCxnSpPr>
          <p:nvPr/>
        </p:nvCxnSpPr>
        <p:spPr bwMode="auto">
          <a:xfrm rot="10800000">
            <a:off x="2466975" y="3895725"/>
            <a:ext cx="1462088" cy="461963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/>
            <a:tailEnd type="triangle" w="lg" len="lg"/>
          </a:ln>
        </p:spPr>
      </p:cxnSp>
      <p:cxnSp>
        <p:nvCxnSpPr>
          <p:cNvPr id="18457" name="Přímá spojovací šipka 39"/>
          <p:cNvCxnSpPr>
            <a:cxnSpLocks noChangeShapeType="1"/>
            <a:endCxn id="18442" idx="2"/>
          </p:cNvCxnSpPr>
          <p:nvPr/>
        </p:nvCxnSpPr>
        <p:spPr bwMode="auto">
          <a:xfrm>
            <a:off x="4071938" y="4857750"/>
            <a:ext cx="1857375" cy="500063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/>
            <a:tailEnd type="triangle" w="lg" len="lg"/>
          </a:ln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4"/>
          <p:cNvSpPr>
            <a:spLocks noGrp="1" noChangeArrowheads="1"/>
          </p:cNvSpPr>
          <p:nvPr>
            <p:ph sz="half" idx="1"/>
          </p:nvPr>
        </p:nvSpPr>
        <p:spPr>
          <a:xfrm>
            <a:off x="468313" y="1916113"/>
            <a:ext cx="8135937" cy="4403725"/>
          </a:xfrm>
        </p:spPr>
        <p:txBody>
          <a:bodyPr/>
          <a:lstStyle/>
          <a:p>
            <a:pPr eaLnBrk="1" hangingPunct="1"/>
            <a:r>
              <a:rPr lang="cs-CZ" sz="2600" smtClean="0"/>
              <a:t>Jestliže se v RAG nevyskytuje cyklus – k uváznutí nedošlo</a:t>
            </a:r>
          </a:p>
          <a:p>
            <a:pPr eaLnBrk="1" hangingPunct="1"/>
            <a:r>
              <a:rPr lang="cs-CZ" sz="2600" smtClean="0"/>
              <a:t>Jestliže se v RAG vyskytuje cyklus</a:t>
            </a:r>
          </a:p>
          <a:p>
            <a:pPr lvl="1" eaLnBrk="1" hangingPunct="1"/>
            <a:r>
              <a:rPr lang="cs-CZ" smtClean="0"/>
              <a:t>existuje pouze jedna instance zdroje daného typu </a:t>
            </a:r>
            <a:br>
              <a:rPr lang="cs-CZ" smtClean="0"/>
            </a:br>
            <a:r>
              <a:rPr lang="cs-CZ" smtClean="0">
                <a:cs typeface="Arial" charset="0"/>
              </a:rPr>
              <a:t>→</a:t>
            </a:r>
            <a:r>
              <a:rPr lang="cs-CZ" smtClean="0"/>
              <a:t> k uváznutí došlo</a:t>
            </a:r>
          </a:p>
          <a:p>
            <a:pPr lvl="1" eaLnBrk="1" hangingPunct="1"/>
            <a:r>
              <a:rPr lang="cs-CZ" smtClean="0"/>
              <a:t>existuje více instancí zdroje daného typu </a:t>
            </a:r>
            <a:br>
              <a:rPr lang="cs-CZ" smtClean="0"/>
            </a:br>
            <a:r>
              <a:rPr lang="cs-CZ" smtClean="0">
                <a:cs typeface="Arial" charset="0"/>
              </a:rPr>
              <a:t>→</a:t>
            </a:r>
            <a:r>
              <a:rPr lang="cs-CZ" smtClean="0"/>
              <a:t> k uváznutí může (ale nemusí) dojít</a:t>
            </a:r>
          </a:p>
        </p:txBody>
      </p:sp>
      <p:sp>
        <p:nvSpPr>
          <p:cNvPr id="139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RAG: ZÁVĚRY</a:t>
            </a:r>
            <a:endParaRPr lang="cs-CZ" dirty="0"/>
          </a:p>
        </p:txBody>
      </p:sp>
      <p:sp>
        <p:nvSpPr>
          <p:cNvPr id="19460" name="Zástupný symbol pro zápatí 4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cs-CZ" smtClean="0"/>
              <a:t>PB 153 OPERAČNÍ SYSTÉMY A JEJICH ROZHRANÍ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  <a:defRPr/>
            </a:pPr>
            <a:r>
              <a:rPr lang="cs-CZ" sz="2100" dirty="0"/>
              <a:t>Ochrana před uváznutím prevencí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sz="2000" dirty="0"/>
              <a:t>zajistíme, že se systém nikdy nedostane do stavu uváznutí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sz="2000" dirty="0"/>
              <a:t>zrušíme platnost některé nutné podmínky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sz="2100" dirty="0"/>
              <a:t>Obcházení uváznutí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sz="2000" dirty="0"/>
              <a:t>detekce potenciální možnosti vzniku uváznutí a nepřipuštění takového stavu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sz="2000" dirty="0"/>
              <a:t>zamezujeme současné platnosti všech nutných podmínek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sz="2000" dirty="0"/>
              <a:t>prostředek se nepřidělí, pokud by hrozilo uváznutí (hrozí stárnutí)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sz="2100" dirty="0"/>
              <a:t>Obnova po uváznutí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sz="2000" dirty="0"/>
              <a:t>uváznutí povolíme, ale jeho vznik detekujeme a řešíme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sz="2100" dirty="0"/>
              <a:t>Ignorování hrozby uváznutí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sz="2000" dirty="0"/>
              <a:t>uváznutí je věc aplikace ne systému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sz="2000" dirty="0"/>
              <a:t>způsob řešení zvolený většinou OS</a:t>
            </a:r>
          </a:p>
        </p:txBody>
      </p:sp>
      <p:sp>
        <p:nvSpPr>
          <p:cNvPr id="141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PROBLÉM UVÁZNUTÍ</a:t>
            </a:r>
            <a:endParaRPr lang="cs-CZ" dirty="0"/>
          </a:p>
        </p:txBody>
      </p:sp>
      <p:sp>
        <p:nvSpPr>
          <p:cNvPr id="20484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cs-CZ" smtClean="0"/>
              <a:t>PB 153 OPERAČNÍ SYSTÉMY A JEJICH ROZHRANÍ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395288" eaLnBrk="1" hangingPunct="1">
              <a:lnSpc>
                <a:spcPct val="90000"/>
              </a:lnSpc>
            </a:pPr>
            <a:r>
              <a:rPr lang="cs-CZ" smtClean="0"/>
              <a:t>Nepřímé metody</a:t>
            </a:r>
          </a:p>
          <a:p>
            <a:pPr marL="719138" lvl="1" eaLnBrk="1" hangingPunct="1">
              <a:lnSpc>
                <a:spcPct val="90000"/>
              </a:lnSpc>
            </a:pPr>
            <a:r>
              <a:rPr lang="cs-CZ" smtClean="0"/>
              <a:t>zneplatnění některé nutné podmínky</a:t>
            </a:r>
          </a:p>
          <a:p>
            <a:pPr marL="1079500" lvl="2" eaLnBrk="1" hangingPunct="1">
              <a:lnSpc>
                <a:spcPct val="90000"/>
              </a:lnSpc>
            </a:pPr>
            <a:r>
              <a:rPr lang="cs-CZ" smtClean="0"/>
              <a:t>Virtualizací prostředků, ruším nutnost vzájemné výlučnosti při přístupu</a:t>
            </a:r>
          </a:p>
          <a:p>
            <a:pPr marL="1079500" lvl="2" eaLnBrk="1" hangingPunct="1">
              <a:lnSpc>
                <a:spcPct val="90000"/>
              </a:lnSpc>
            </a:pPr>
            <a:r>
              <a:rPr lang="cs-CZ" smtClean="0"/>
              <a:t>požadováním všech prostředků najednou</a:t>
            </a:r>
          </a:p>
          <a:p>
            <a:pPr marL="1079500" lvl="2" eaLnBrk="1" hangingPunct="1">
              <a:lnSpc>
                <a:spcPct val="90000"/>
              </a:lnSpc>
            </a:pPr>
            <a:r>
              <a:rPr lang="cs-CZ" smtClean="0"/>
              <a:t>odebíráním prostředků</a:t>
            </a:r>
          </a:p>
          <a:p>
            <a:pPr marL="395288" eaLnBrk="1" hangingPunct="1">
              <a:lnSpc>
                <a:spcPct val="90000"/>
              </a:lnSpc>
            </a:pPr>
            <a:r>
              <a:rPr lang="cs-CZ" smtClean="0"/>
              <a:t>Přímé metody</a:t>
            </a:r>
          </a:p>
          <a:p>
            <a:pPr marL="719138" lvl="1" eaLnBrk="1" hangingPunct="1">
              <a:lnSpc>
                <a:spcPct val="90000"/>
              </a:lnSpc>
            </a:pPr>
            <a:r>
              <a:rPr lang="cs-CZ" smtClean="0"/>
              <a:t>nepřipuštění platnosti postačující podmínky (cyklus v grafu)</a:t>
            </a:r>
          </a:p>
          <a:p>
            <a:pPr marL="1079500" lvl="2" eaLnBrk="1" hangingPunct="1">
              <a:lnSpc>
                <a:spcPct val="90000"/>
              </a:lnSpc>
            </a:pPr>
            <a:r>
              <a:rPr lang="cs-CZ" smtClean="0"/>
              <a:t>uspořádání pořadí vyžadování prostředků</a:t>
            </a:r>
          </a:p>
        </p:txBody>
      </p:sp>
      <p:sp>
        <p:nvSpPr>
          <p:cNvPr id="142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OCHRANA PREVENCÍ</a:t>
            </a:r>
            <a:endParaRPr lang="cs-CZ" dirty="0"/>
          </a:p>
        </p:txBody>
      </p:sp>
      <p:sp>
        <p:nvSpPr>
          <p:cNvPr id="21508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cs-CZ" smtClean="0"/>
              <a:t>PB 153 OPERAČNÍ SYSTÉMY A JEJICH ROZHRANÍ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395288" eaLnBrk="1" hangingPunct="1">
              <a:lnSpc>
                <a:spcPct val="90000"/>
              </a:lnSpc>
            </a:pPr>
            <a:r>
              <a:rPr lang="cs-CZ" sz="2500" smtClean="0"/>
              <a:t>Vzájemné vyloučení</a:t>
            </a:r>
          </a:p>
          <a:p>
            <a:pPr marL="719138" lvl="1" eaLnBrk="1" hangingPunct="1">
              <a:lnSpc>
                <a:spcPct val="90000"/>
              </a:lnSpc>
            </a:pPr>
            <a:r>
              <a:rPr lang="cs-CZ" smtClean="0"/>
              <a:t>podmínka není nutná pro sdílené zdroje</a:t>
            </a:r>
          </a:p>
          <a:p>
            <a:pPr marL="719138" lvl="1" eaLnBrk="1" hangingPunct="1">
              <a:lnSpc>
                <a:spcPct val="90000"/>
              </a:lnSpc>
            </a:pPr>
            <a:r>
              <a:rPr lang="cs-CZ" smtClean="0"/>
              <a:t>u nesdílených zdrojů musí podmínka platit</a:t>
            </a:r>
          </a:p>
          <a:p>
            <a:pPr marL="719138" lvl="1" eaLnBrk="1" hangingPunct="1">
              <a:lnSpc>
                <a:spcPct val="90000"/>
              </a:lnSpc>
            </a:pPr>
            <a:r>
              <a:rPr lang="cs-CZ" smtClean="0"/>
              <a:t>řeší se např. virtualizací prostředků (např. tiskárny)</a:t>
            </a:r>
          </a:p>
          <a:p>
            <a:pPr marL="395288" eaLnBrk="1" hangingPunct="1">
              <a:lnSpc>
                <a:spcPct val="90000"/>
              </a:lnSpc>
            </a:pPr>
            <a:r>
              <a:rPr lang="cs-CZ" sz="2500" smtClean="0"/>
              <a:t>Ponechání zdrojů a čekání na další</a:t>
            </a:r>
          </a:p>
          <a:p>
            <a:pPr marL="719138" lvl="1" eaLnBrk="1" hangingPunct="1">
              <a:lnSpc>
                <a:spcPct val="90000"/>
              </a:lnSpc>
            </a:pPr>
            <a:r>
              <a:rPr lang="cs-CZ" smtClean="0"/>
              <a:t>při žádosti o zdroje proces žádné zdroje „vlastnit“ nesmí</a:t>
            </a:r>
          </a:p>
          <a:p>
            <a:pPr marL="719138" lvl="1" eaLnBrk="1" hangingPunct="1">
              <a:lnSpc>
                <a:spcPct val="90000"/>
              </a:lnSpc>
            </a:pPr>
            <a:r>
              <a:rPr lang="cs-CZ" smtClean="0"/>
              <a:t>proces musí požádat o zdroje a obdržet je dříve než je spuštěn běh procesu </a:t>
            </a:r>
          </a:p>
          <a:p>
            <a:pPr marL="719138" lvl="1" eaLnBrk="1" hangingPunct="1">
              <a:lnSpc>
                <a:spcPct val="90000"/>
              </a:lnSpc>
            </a:pPr>
            <a:r>
              <a:rPr lang="cs-CZ" smtClean="0"/>
              <a:t>důsledkem je nízká efektivita využití zdrojů a možnost stárnutí</a:t>
            </a:r>
          </a:p>
        </p:txBody>
      </p:sp>
      <p:sp>
        <p:nvSpPr>
          <p:cNvPr id="143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PREVENCE UVÁZNUTÍ (1)</a:t>
            </a:r>
            <a:endParaRPr lang="cs-CZ" dirty="0"/>
          </a:p>
        </p:txBody>
      </p:sp>
      <p:sp>
        <p:nvSpPr>
          <p:cNvPr id="22532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cs-CZ" smtClean="0"/>
              <a:t>PB 153 OPERAČNÍ SYSTÉMY A JEJICH ROZHRANÍ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395288" eaLnBrk="1" hangingPunct="1">
              <a:lnSpc>
                <a:spcPct val="80000"/>
              </a:lnSpc>
            </a:pPr>
            <a:r>
              <a:rPr lang="cs-CZ" sz="2600" smtClean="0"/>
              <a:t>Zakázané předbíhání</a:t>
            </a:r>
          </a:p>
          <a:p>
            <a:pPr marL="719138" lvl="1" eaLnBrk="1" hangingPunct="1">
              <a:lnSpc>
                <a:spcPct val="80000"/>
              </a:lnSpc>
            </a:pPr>
            <a:r>
              <a:rPr lang="cs-CZ" smtClean="0"/>
              <a:t>jestliže proces držící nějaké zdroje a požadující přidělení dalšího zdroje, nemůže zdroje získat okamžitě, pak se uvolní všechny tímto procesem držené zdroje</a:t>
            </a:r>
          </a:p>
          <a:p>
            <a:pPr marL="719138" lvl="1" eaLnBrk="1" hangingPunct="1">
              <a:lnSpc>
                <a:spcPct val="80000"/>
              </a:lnSpc>
            </a:pPr>
            <a:r>
              <a:rPr lang="cs-CZ" smtClean="0"/>
              <a:t>„odebrané“ zdroje se zapíší do seznamu zdrojů, na které proces čeká</a:t>
            </a:r>
          </a:p>
          <a:p>
            <a:pPr marL="719138" lvl="1" eaLnBrk="1" hangingPunct="1">
              <a:lnSpc>
                <a:spcPct val="80000"/>
              </a:lnSpc>
            </a:pPr>
            <a:r>
              <a:rPr lang="cs-CZ" smtClean="0"/>
              <a:t>proces bude obnoven, pouze jakmile může získat jak jím původně držené zdroje, tak jím nově požadované zdroje</a:t>
            </a:r>
          </a:p>
          <a:p>
            <a:pPr marL="395288" eaLnBrk="1" hangingPunct="1">
              <a:lnSpc>
                <a:spcPct val="80000"/>
              </a:lnSpc>
            </a:pPr>
            <a:r>
              <a:rPr lang="cs-CZ" sz="2600" smtClean="0"/>
              <a:t>Zabránění kruhovému pořadí</a:t>
            </a:r>
          </a:p>
          <a:p>
            <a:pPr marL="719138" lvl="1" eaLnBrk="1" hangingPunct="1">
              <a:lnSpc>
                <a:spcPct val="80000"/>
              </a:lnSpc>
            </a:pPr>
            <a:r>
              <a:rPr lang="cs-CZ" smtClean="0"/>
              <a:t>zavedeme úplné uspořádání typů zdrojů a každý proces bude žádat o prostředky v pořadí daném vzrůstajícím pořadí výčtu</a:t>
            </a:r>
          </a:p>
        </p:txBody>
      </p:sp>
      <p:sp>
        <p:nvSpPr>
          <p:cNvPr id="144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PREVENCE UVÁZNUTÍ (2)</a:t>
            </a:r>
            <a:endParaRPr lang="cs-CZ" dirty="0"/>
          </a:p>
        </p:txBody>
      </p:sp>
      <p:sp>
        <p:nvSpPr>
          <p:cNvPr id="23556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cs-CZ" smtClean="0"/>
              <a:t>PB 153 OPERAČNÍ SYSTÉMY A JEJICH ROZHRANÍ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395288" eaLnBrk="1" hangingPunct="1">
              <a:lnSpc>
                <a:spcPct val="80000"/>
              </a:lnSpc>
            </a:pPr>
            <a:r>
              <a:rPr lang="cs-CZ" sz="2600" smtClean="0"/>
              <a:t>Systém musí mít nějaké dodatečné apriorní informace</a:t>
            </a:r>
          </a:p>
          <a:p>
            <a:pPr marL="395288" eaLnBrk="1" hangingPunct="1">
              <a:lnSpc>
                <a:spcPct val="80000"/>
              </a:lnSpc>
            </a:pPr>
            <a:r>
              <a:rPr lang="cs-CZ" sz="2600" smtClean="0"/>
              <a:t>Nejjednodušší a nejužitečnější model požaduje, aby každý proces udal maxima počtu prostředků každého typu, které může požadovat</a:t>
            </a:r>
          </a:p>
          <a:p>
            <a:pPr marL="395288" eaLnBrk="1" hangingPunct="1">
              <a:lnSpc>
                <a:spcPct val="80000"/>
              </a:lnSpc>
            </a:pPr>
            <a:r>
              <a:rPr lang="cs-CZ" sz="2600" smtClean="0"/>
              <a:t>Algoritmus řešící obcházení uváznutí dynamicky zkouší, zda stav systému přidělování zdrojů zaručuje, že se procesy v žádném případě nedostanou do cyklické fronty čekání</a:t>
            </a:r>
          </a:p>
          <a:p>
            <a:pPr marL="395288" eaLnBrk="1" hangingPunct="1">
              <a:lnSpc>
                <a:spcPct val="80000"/>
              </a:lnSpc>
            </a:pPr>
            <a:r>
              <a:rPr lang="cs-CZ" sz="2600" smtClean="0"/>
              <a:t>Stav systému přidělování zdrojů se definuje počtem dostupných a přidělených zdrojů a maximem žádostí procesů</a:t>
            </a:r>
          </a:p>
        </p:txBody>
      </p:sp>
      <p:sp>
        <p:nvSpPr>
          <p:cNvPr id="145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OBCHÁZENÍ UVÁZNUTÍ</a:t>
            </a:r>
            <a:endParaRPr lang="cs-CZ" dirty="0"/>
          </a:p>
        </p:txBody>
      </p:sp>
      <p:sp>
        <p:nvSpPr>
          <p:cNvPr id="24580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cs-CZ" smtClean="0"/>
              <a:t>PB 153 OPERAČNÍ SYSTÉMY A JEJICH ROZHRANÍ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395288" eaLnBrk="1" hangingPunct="1"/>
            <a:r>
              <a:rPr lang="cs-CZ" smtClean="0"/>
              <a:t>Umožníme, aby došlo k uváznutí</a:t>
            </a:r>
          </a:p>
          <a:p>
            <a:pPr marL="395288" eaLnBrk="1" hangingPunct="1"/>
            <a:r>
              <a:rPr lang="cs-CZ" smtClean="0"/>
              <a:t>Ale toto uváznutí detekujeme</a:t>
            </a:r>
          </a:p>
          <a:p>
            <a:pPr marL="395288" eaLnBrk="1" hangingPunct="1"/>
            <a:r>
              <a:rPr lang="cs-CZ" smtClean="0"/>
              <a:t>Aplikujeme plán obnovy</a:t>
            </a:r>
          </a:p>
          <a:p>
            <a:pPr marL="395288" eaLnBrk="1" hangingPunct="1"/>
            <a:endParaRPr lang="cs-CZ" smtClean="0"/>
          </a:p>
        </p:txBody>
      </p:sp>
      <p:sp>
        <p:nvSpPr>
          <p:cNvPr id="146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DETEKCE UVÁZNUTÍ</a:t>
            </a:r>
            <a:endParaRPr lang="cs-CZ" dirty="0"/>
          </a:p>
        </p:txBody>
      </p:sp>
      <p:sp>
        <p:nvSpPr>
          <p:cNvPr id="25604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cs-CZ" smtClean="0"/>
              <a:t>PB 153 OPERAČNÍ SYSTÉMY A JEJICH ROZHRANÍ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395288" eaLnBrk="1" hangingPunct="1"/>
            <a:r>
              <a:rPr lang="cs-CZ" smtClean="0"/>
              <a:t>Udržuje se graf čekání (wait-for graph)</a:t>
            </a:r>
          </a:p>
          <a:p>
            <a:pPr marL="719138" lvl="1" eaLnBrk="1" hangingPunct="1"/>
            <a:r>
              <a:rPr lang="cs-CZ" smtClean="0"/>
              <a:t>uzly jsou procesy</a:t>
            </a:r>
          </a:p>
          <a:p>
            <a:pPr marL="719138" lvl="1" eaLnBrk="1" hangingPunct="1"/>
            <a:r>
              <a:rPr lang="cs-CZ" smtClean="0"/>
              <a:t>P</a:t>
            </a:r>
            <a:r>
              <a:rPr lang="cs-CZ" baseline="-10000" smtClean="0"/>
              <a:t>i</a:t>
            </a:r>
            <a:r>
              <a:rPr lang="cs-CZ" smtClean="0"/>
              <a:t> </a:t>
            </a:r>
            <a:r>
              <a:rPr lang="cs-CZ" smtClean="0">
                <a:cs typeface="Arial" charset="0"/>
              </a:rPr>
              <a:t>→ P</a:t>
            </a:r>
            <a:r>
              <a:rPr lang="cs-CZ" baseline="-10000" smtClean="0">
                <a:cs typeface="Arial" charset="0"/>
              </a:rPr>
              <a:t>j</a:t>
            </a:r>
            <a:r>
              <a:rPr lang="cs-CZ" smtClean="0">
                <a:cs typeface="Arial" charset="0"/>
              </a:rPr>
              <a:t> jestliže P</a:t>
            </a:r>
            <a:r>
              <a:rPr lang="cs-CZ" baseline="-10000" smtClean="0">
                <a:cs typeface="Arial" charset="0"/>
              </a:rPr>
              <a:t>i</a:t>
            </a:r>
            <a:r>
              <a:rPr lang="cs-CZ" smtClean="0">
                <a:cs typeface="Arial" charset="0"/>
              </a:rPr>
              <a:t> čeká na P</a:t>
            </a:r>
            <a:r>
              <a:rPr lang="cs-CZ" baseline="-10000" smtClean="0">
                <a:cs typeface="Arial" charset="0"/>
              </a:rPr>
              <a:t>j</a:t>
            </a:r>
          </a:p>
          <a:p>
            <a:pPr marL="395288" eaLnBrk="1" hangingPunct="1"/>
            <a:r>
              <a:rPr lang="cs-CZ" smtClean="0">
                <a:cs typeface="Arial" charset="0"/>
              </a:rPr>
              <a:t>Periodicky se provádí algoritmus, který v grafu hledá cykly</a:t>
            </a:r>
          </a:p>
          <a:p>
            <a:pPr marL="395288" eaLnBrk="1" hangingPunct="1"/>
            <a:r>
              <a:rPr lang="cs-CZ" smtClean="0">
                <a:cs typeface="Arial" charset="0"/>
              </a:rPr>
              <a:t>Algoritmus pro detekci cyklu v grafu požaduje provedení </a:t>
            </a:r>
            <a:r>
              <a:rPr lang="cs-CZ" i="1" smtClean="0">
                <a:cs typeface="Arial" charset="0"/>
              </a:rPr>
              <a:t>n</a:t>
            </a:r>
            <a:r>
              <a:rPr lang="cs-CZ" i="1" baseline="20000" smtClean="0">
                <a:cs typeface="Arial" charset="0"/>
              </a:rPr>
              <a:t>2</a:t>
            </a:r>
            <a:r>
              <a:rPr lang="cs-CZ" smtClean="0">
                <a:cs typeface="Arial" charset="0"/>
              </a:rPr>
              <a:t> operací, kde </a:t>
            </a:r>
            <a:r>
              <a:rPr lang="cs-CZ" i="1" smtClean="0">
                <a:cs typeface="Arial" charset="0"/>
              </a:rPr>
              <a:t>n</a:t>
            </a:r>
            <a:r>
              <a:rPr lang="cs-CZ" smtClean="0">
                <a:cs typeface="Arial" charset="0"/>
              </a:rPr>
              <a:t> je počet uzlů v grafu</a:t>
            </a:r>
          </a:p>
        </p:txBody>
      </p:sp>
      <p:sp>
        <p:nvSpPr>
          <p:cNvPr id="147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3200" dirty="0" smtClean="0"/>
              <a:t>1 INSTANCE PROSTŘEDKU KAŽDÉHO TYPU</a:t>
            </a:r>
            <a:endParaRPr lang="cs-CZ" sz="3200" dirty="0"/>
          </a:p>
        </p:txBody>
      </p:sp>
      <p:sp>
        <p:nvSpPr>
          <p:cNvPr id="26628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cs-CZ" smtClean="0"/>
              <a:t>PB 153 OPERAČNÍ SYSTÉMY A JEJICH ROZHRANÍ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1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395288" eaLnBrk="1" hangingPunct="1">
              <a:lnSpc>
                <a:spcPct val="80000"/>
              </a:lnSpc>
            </a:pPr>
            <a:r>
              <a:rPr lang="cs-CZ" sz="2600" smtClean="0"/>
              <a:t>Existuje množina blokovaných procesů, každý </a:t>
            </a:r>
            <a:r>
              <a:rPr lang="en-US" sz="2600" smtClean="0"/>
              <a:t>proces </a:t>
            </a:r>
            <a:r>
              <a:rPr lang="cs-CZ" sz="2600" smtClean="0"/>
              <a:t>vlastní nějaký prostředek (zdroj) a čeká na zdroj držený jiným procesem z této množiny</a:t>
            </a:r>
          </a:p>
          <a:p>
            <a:pPr marL="395288" eaLnBrk="1" hangingPunct="1">
              <a:lnSpc>
                <a:spcPct val="80000"/>
              </a:lnSpc>
            </a:pPr>
            <a:r>
              <a:rPr lang="cs-CZ" sz="2600" smtClean="0"/>
              <a:t>Příklad 1</a:t>
            </a:r>
          </a:p>
          <a:p>
            <a:pPr marL="719138" lvl="1" eaLnBrk="1" hangingPunct="1">
              <a:lnSpc>
                <a:spcPct val="80000"/>
              </a:lnSpc>
            </a:pPr>
            <a:r>
              <a:rPr lang="cs-CZ" smtClean="0"/>
              <a:t>v systému existují 2 páskové mechaniky</a:t>
            </a:r>
          </a:p>
          <a:p>
            <a:pPr marL="719138" lvl="1" eaLnBrk="1" hangingPunct="1">
              <a:lnSpc>
                <a:spcPct val="80000"/>
              </a:lnSpc>
            </a:pPr>
            <a:r>
              <a:rPr lang="cs-CZ" smtClean="0"/>
              <a:t>procesy P</a:t>
            </a:r>
            <a:r>
              <a:rPr lang="cs-CZ" baseline="-10000" smtClean="0"/>
              <a:t>1</a:t>
            </a:r>
            <a:r>
              <a:rPr lang="cs-CZ" smtClean="0"/>
              <a:t> a P</a:t>
            </a:r>
            <a:r>
              <a:rPr lang="cs-CZ" baseline="-10000" smtClean="0"/>
              <a:t>2</a:t>
            </a:r>
            <a:r>
              <a:rPr lang="cs-CZ" smtClean="0"/>
              <a:t> chtějí kopírovat data z pásky na pásku, každý z procesů „vlastní“ jednu mechaniku a požaduje alokací druhé</a:t>
            </a:r>
          </a:p>
          <a:p>
            <a:pPr marL="395288" eaLnBrk="1" hangingPunct="1">
              <a:lnSpc>
                <a:spcPct val="80000"/>
              </a:lnSpc>
            </a:pPr>
            <a:r>
              <a:rPr lang="cs-CZ" sz="2600" smtClean="0"/>
              <a:t>Příklad 2</a:t>
            </a:r>
          </a:p>
          <a:p>
            <a:pPr marL="719138" lvl="1" eaLnBrk="1" hangingPunct="1">
              <a:lnSpc>
                <a:spcPct val="80000"/>
              </a:lnSpc>
            </a:pPr>
            <a:r>
              <a:rPr lang="cs-CZ" smtClean="0"/>
              <a:t>Semafory A a B, inicializované na 1</a:t>
            </a:r>
          </a:p>
          <a:p>
            <a:pPr marL="1979613" lvl="4" eaLnBrk="1" hangingPunct="1">
              <a:lnSpc>
                <a:spcPct val="80000"/>
              </a:lnSpc>
              <a:buFontTx/>
              <a:buNone/>
            </a:pPr>
            <a:r>
              <a:rPr lang="en-US" sz="2800" smtClean="0"/>
              <a:t> </a:t>
            </a:r>
            <a:r>
              <a:rPr lang="en-US" sz="1800" i="1" smtClean="0"/>
              <a:t>P</a:t>
            </a:r>
            <a:r>
              <a:rPr lang="en-US" sz="1800" baseline="-25000" smtClean="0"/>
              <a:t>0</a:t>
            </a:r>
            <a:r>
              <a:rPr lang="en-US" sz="1800" smtClean="0"/>
              <a:t>		   </a:t>
            </a:r>
            <a:r>
              <a:rPr lang="en-US" sz="1800" i="1" smtClean="0"/>
              <a:t>P</a:t>
            </a:r>
            <a:r>
              <a:rPr lang="en-US" sz="1800" baseline="-25000" smtClean="0"/>
              <a:t>1</a:t>
            </a:r>
            <a:endParaRPr lang="en-US" sz="1800" smtClean="0"/>
          </a:p>
          <a:p>
            <a:pPr marL="1979613" lvl="4" eaLnBrk="1" hangingPunct="1">
              <a:lnSpc>
                <a:spcPct val="80000"/>
              </a:lnSpc>
              <a:buFontTx/>
              <a:buNone/>
            </a:pPr>
            <a:r>
              <a:rPr lang="en-US" sz="1800" i="1" smtClean="0"/>
              <a:t>wait (A);		wait(B)</a:t>
            </a:r>
          </a:p>
          <a:p>
            <a:pPr marL="1979613" lvl="4" eaLnBrk="1" hangingPunct="1">
              <a:lnSpc>
                <a:spcPct val="80000"/>
              </a:lnSpc>
              <a:buFontTx/>
              <a:buNone/>
            </a:pPr>
            <a:r>
              <a:rPr lang="en-US" sz="1800" i="1" smtClean="0"/>
              <a:t>wait (B);		wait(A)</a:t>
            </a:r>
            <a:endParaRPr lang="cs-CZ" sz="1800" smtClean="0"/>
          </a:p>
        </p:txBody>
      </p:sp>
      <p:sp>
        <p:nvSpPr>
          <p:cNvPr id="117780" name="Rectangle 2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PROBLÉM UVÁZNUTÍ</a:t>
            </a:r>
            <a:endParaRPr lang="cs-CZ" dirty="0"/>
          </a:p>
        </p:txBody>
      </p:sp>
      <p:sp>
        <p:nvSpPr>
          <p:cNvPr id="10244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cs-CZ" smtClean="0"/>
              <a:t>PB 153 OPERAČNÍ SYSTÉMY A JEJICH ROZHRANÍ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4"/>
          <p:cNvSpPr>
            <a:spLocks noGrp="1" noChangeArrowheads="1"/>
          </p:cNvSpPr>
          <p:nvPr>
            <p:ph sz="half" idx="1"/>
          </p:nvPr>
        </p:nvSpPr>
        <p:spPr>
          <a:xfrm>
            <a:off x="500063" y="1320800"/>
            <a:ext cx="3525837" cy="5715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cs-CZ" sz="2600" b="1" smtClean="0">
                <a:cs typeface="Arial" charset="0"/>
              </a:rPr>
              <a:t>Graf přidělení zdrojů</a:t>
            </a:r>
          </a:p>
        </p:txBody>
      </p:sp>
      <p:sp>
        <p:nvSpPr>
          <p:cNvPr id="27651" name="Rectangle 5"/>
          <p:cNvSpPr>
            <a:spLocks noGrp="1" noChangeArrowheads="1"/>
          </p:cNvSpPr>
          <p:nvPr>
            <p:ph sz="half" idx="2"/>
          </p:nvPr>
        </p:nvSpPr>
        <p:spPr>
          <a:xfrm>
            <a:off x="4756150" y="1312863"/>
            <a:ext cx="4137025" cy="587375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cs-CZ" sz="2600" b="1" smtClean="0">
                <a:cs typeface="Arial" charset="0"/>
              </a:rPr>
              <a:t>Odpovídající graf čekání</a:t>
            </a:r>
          </a:p>
        </p:txBody>
      </p:sp>
      <p:sp>
        <p:nvSpPr>
          <p:cNvPr id="148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GRAFY</a:t>
            </a:r>
            <a:endParaRPr lang="cs-CZ" dirty="0"/>
          </a:p>
        </p:txBody>
      </p:sp>
      <p:sp>
        <p:nvSpPr>
          <p:cNvPr id="27653" name="Zástupný symbol pro zápatí 4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cs-CZ" smtClean="0"/>
              <a:t>PB 153 OPERAČNÍ SYSTÉMY A JEJICH ROZHRANÍ</a:t>
            </a:r>
          </a:p>
        </p:txBody>
      </p:sp>
      <p:grpSp>
        <p:nvGrpSpPr>
          <p:cNvPr id="27654" name="Skupina 73"/>
          <p:cNvGrpSpPr>
            <a:grpSpLocks/>
          </p:cNvGrpSpPr>
          <p:nvPr/>
        </p:nvGrpSpPr>
        <p:grpSpPr bwMode="auto">
          <a:xfrm>
            <a:off x="1897063" y="2005013"/>
            <a:ext cx="714375" cy="714375"/>
            <a:chOff x="1928794" y="2000240"/>
            <a:chExt cx="714380" cy="714380"/>
          </a:xfrm>
        </p:grpSpPr>
        <p:sp>
          <p:nvSpPr>
            <p:cNvPr id="27716" name="Elipsa 25"/>
            <p:cNvSpPr>
              <a:spLocks noChangeArrowheads="1"/>
            </p:cNvSpPr>
            <p:nvPr/>
          </p:nvSpPr>
          <p:spPr bwMode="auto">
            <a:xfrm>
              <a:off x="1928794" y="2000240"/>
              <a:ext cx="714380" cy="714380"/>
            </a:xfrm>
            <a:prstGeom prst="ellipse">
              <a:avLst/>
            </a:prstGeom>
            <a:solidFill>
              <a:srgbClr val="FFC000"/>
            </a:solidFill>
            <a:ln w="381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 b="1">
                <a:cs typeface="Arial" charset="0"/>
              </a:endParaRPr>
            </a:p>
          </p:txBody>
        </p:sp>
        <p:sp>
          <p:nvSpPr>
            <p:cNvPr id="27717" name="TextovéPole 26"/>
            <p:cNvSpPr txBox="1">
              <a:spLocks noChangeArrowheads="1"/>
            </p:cNvSpPr>
            <p:nvPr/>
          </p:nvSpPr>
          <p:spPr bwMode="auto">
            <a:xfrm>
              <a:off x="2000232" y="2172764"/>
              <a:ext cx="571504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cs-CZ" b="1" i="1"/>
                <a:t>P</a:t>
              </a:r>
              <a:r>
                <a:rPr lang="cs-CZ" b="1" i="1" baseline="-25000"/>
                <a:t>5</a:t>
              </a:r>
              <a:endParaRPr lang="cs-CZ" b="1" i="1"/>
            </a:p>
          </p:txBody>
        </p:sp>
      </p:grpSp>
      <p:grpSp>
        <p:nvGrpSpPr>
          <p:cNvPr id="27655" name="Skupina 74"/>
          <p:cNvGrpSpPr>
            <a:grpSpLocks/>
          </p:cNvGrpSpPr>
          <p:nvPr/>
        </p:nvGrpSpPr>
        <p:grpSpPr bwMode="auto">
          <a:xfrm>
            <a:off x="500063" y="3143250"/>
            <a:ext cx="720725" cy="720725"/>
            <a:chOff x="428596" y="3000372"/>
            <a:chExt cx="720000" cy="720000"/>
          </a:xfrm>
        </p:grpSpPr>
        <p:sp>
          <p:nvSpPr>
            <p:cNvPr id="27714" name="Obdélník 9"/>
            <p:cNvSpPr>
              <a:spLocks noChangeArrowheads="1"/>
            </p:cNvSpPr>
            <p:nvPr/>
          </p:nvSpPr>
          <p:spPr bwMode="auto">
            <a:xfrm>
              <a:off x="428596" y="3000372"/>
              <a:ext cx="720000" cy="720000"/>
            </a:xfrm>
            <a:prstGeom prst="rect">
              <a:avLst/>
            </a:prstGeom>
            <a:solidFill>
              <a:srgbClr val="FFFF99"/>
            </a:solidFill>
            <a:ln w="381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 b="1">
                <a:cs typeface="Arial" charset="0"/>
              </a:endParaRPr>
            </a:p>
          </p:txBody>
        </p:sp>
        <p:sp>
          <p:nvSpPr>
            <p:cNvPr id="27715" name="TextovéPole 34"/>
            <p:cNvSpPr txBox="1">
              <a:spLocks noChangeArrowheads="1"/>
            </p:cNvSpPr>
            <p:nvPr/>
          </p:nvSpPr>
          <p:spPr bwMode="auto">
            <a:xfrm>
              <a:off x="502844" y="3175706"/>
              <a:ext cx="571504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cs-CZ" b="1" i="1"/>
                <a:t>R</a:t>
              </a:r>
              <a:r>
                <a:rPr lang="cs-CZ" b="1" i="1" baseline="-25000"/>
                <a:t>1</a:t>
              </a:r>
              <a:endParaRPr lang="cs-CZ" b="1" i="1"/>
            </a:p>
          </p:txBody>
        </p:sp>
      </p:grpSp>
      <p:grpSp>
        <p:nvGrpSpPr>
          <p:cNvPr id="27656" name="Skupina 72"/>
          <p:cNvGrpSpPr>
            <a:grpSpLocks/>
          </p:cNvGrpSpPr>
          <p:nvPr/>
        </p:nvGrpSpPr>
        <p:grpSpPr bwMode="auto">
          <a:xfrm>
            <a:off x="1893888" y="3144838"/>
            <a:ext cx="720725" cy="719137"/>
            <a:chOff x="1904997" y="2995608"/>
            <a:chExt cx="720000" cy="720000"/>
          </a:xfrm>
        </p:grpSpPr>
        <p:sp>
          <p:nvSpPr>
            <p:cNvPr id="27712" name="Obdélník 31"/>
            <p:cNvSpPr>
              <a:spLocks noChangeArrowheads="1"/>
            </p:cNvSpPr>
            <p:nvPr/>
          </p:nvSpPr>
          <p:spPr bwMode="auto">
            <a:xfrm>
              <a:off x="1904997" y="2995608"/>
              <a:ext cx="720000" cy="720000"/>
            </a:xfrm>
            <a:prstGeom prst="rect">
              <a:avLst/>
            </a:prstGeom>
            <a:solidFill>
              <a:srgbClr val="FFFF99"/>
            </a:solidFill>
            <a:ln w="381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 b="1">
                <a:cs typeface="Arial" charset="0"/>
              </a:endParaRPr>
            </a:p>
          </p:txBody>
        </p:sp>
        <p:sp>
          <p:nvSpPr>
            <p:cNvPr id="27713" name="TextovéPole 35"/>
            <p:cNvSpPr txBox="1">
              <a:spLocks noChangeArrowheads="1"/>
            </p:cNvSpPr>
            <p:nvPr/>
          </p:nvSpPr>
          <p:spPr bwMode="auto">
            <a:xfrm>
              <a:off x="2003042" y="3175706"/>
              <a:ext cx="571504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cs-CZ" b="1" i="1"/>
                <a:t>R</a:t>
              </a:r>
              <a:r>
                <a:rPr lang="cs-CZ" b="1" i="1" baseline="-25000"/>
                <a:t>3</a:t>
              </a:r>
              <a:endParaRPr lang="cs-CZ" b="1" i="1"/>
            </a:p>
          </p:txBody>
        </p:sp>
      </p:grpSp>
      <p:grpSp>
        <p:nvGrpSpPr>
          <p:cNvPr id="27657" name="Skupina 75"/>
          <p:cNvGrpSpPr>
            <a:grpSpLocks/>
          </p:cNvGrpSpPr>
          <p:nvPr/>
        </p:nvGrpSpPr>
        <p:grpSpPr bwMode="auto">
          <a:xfrm>
            <a:off x="3286125" y="3143250"/>
            <a:ext cx="720725" cy="720725"/>
            <a:chOff x="3178959" y="3000372"/>
            <a:chExt cx="720000" cy="720000"/>
          </a:xfrm>
        </p:grpSpPr>
        <p:sp>
          <p:nvSpPr>
            <p:cNvPr id="27710" name="Obdélník 32"/>
            <p:cNvSpPr>
              <a:spLocks noChangeArrowheads="1"/>
            </p:cNvSpPr>
            <p:nvPr/>
          </p:nvSpPr>
          <p:spPr bwMode="auto">
            <a:xfrm>
              <a:off x="3178959" y="3000372"/>
              <a:ext cx="720000" cy="720000"/>
            </a:xfrm>
            <a:prstGeom prst="rect">
              <a:avLst/>
            </a:prstGeom>
            <a:solidFill>
              <a:srgbClr val="FFFF99"/>
            </a:solidFill>
            <a:ln w="381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 b="1">
                <a:cs typeface="Arial" charset="0"/>
              </a:endParaRPr>
            </a:p>
          </p:txBody>
        </p:sp>
        <p:sp>
          <p:nvSpPr>
            <p:cNvPr id="27711" name="TextovéPole 36"/>
            <p:cNvSpPr txBox="1">
              <a:spLocks noChangeArrowheads="1"/>
            </p:cNvSpPr>
            <p:nvPr/>
          </p:nvSpPr>
          <p:spPr bwMode="auto">
            <a:xfrm>
              <a:off x="3253207" y="3175706"/>
              <a:ext cx="571504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cs-CZ" b="1" i="1"/>
                <a:t>R</a:t>
              </a:r>
              <a:r>
                <a:rPr lang="cs-CZ" b="1" i="1" baseline="-25000"/>
                <a:t>4</a:t>
              </a:r>
              <a:endParaRPr lang="cs-CZ" b="1" i="1"/>
            </a:p>
          </p:txBody>
        </p:sp>
      </p:grpSp>
      <p:grpSp>
        <p:nvGrpSpPr>
          <p:cNvPr id="27658" name="Skupina 76"/>
          <p:cNvGrpSpPr>
            <a:grpSpLocks/>
          </p:cNvGrpSpPr>
          <p:nvPr/>
        </p:nvGrpSpPr>
        <p:grpSpPr bwMode="auto">
          <a:xfrm>
            <a:off x="3268663" y="5429250"/>
            <a:ext cx="719137" cy="720725"/>
            <a:chOff x="3178959" y="5429264"/>
            <a:chExt cx="720000" cy="720000"/>
          </a:xfrm>
        </p:grpSpPr>
        <p:sp>
          <p:nvSpPr>
            <p:cNvPr id="27708" name="Obdélník 12"/>
            <p:cNvSpPr>
              <a:spLocks noChangeArrowheads="1"/>
            </p:cNvSpPr>
            <p:nvPr/>
          </p:nvSpPr>
          <p:spPr bwMode="auto">
            <a:xfrm>
              <a:off x="3178959" y="5429264"/>
              <a:ext cx="720000" cy="720000"/>
            </a:xfrm>
            <a:prstGeom prst="rect">
              <a:avLst/>
            </a:prstGeom>
            <a:solidFill>
              <a:srgbClr val="FFFF99"/>
            </a:solidFill>
            <a:ln w="381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 b="1" i="1">
                <a:cs typeface="Arial" charset="0"/>
              </a:endParaRPr>
            </a:p>
          </p:txBody>
        </p:sp>
        <p:sp>
          <p:nvSpPr>
            <p:cNvPr id="27709" name="TextovéPole 37"/>
            <p:cNvSpPr txBox="1">
              <a:spLocks noChangeArrowheads="1"/>
            </p:cNvSpPr>
            <p:nvPr/>
          </p:nvSpPr>
          <p:spPr bwMode="auto">
            <a:xfrm>
              <a:off x="3253207" y="5604598"/>
              <a:ext cx="571504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cs-CZ" b="1" i="1"/>
                <a:t>R</a:t>
              </a:r>
              <a:r>
                <a:rPr lang="cs-CZ" b="1" i="1" baseline="-25000"/>
                <a:t>5</a:t>
              </a:r>
              <a:endParaRPr lang="cs-CZ" b="1" i="1"/>
            </a:p>
          </p:txBody>
        </p:sp>
      </p:grpSp>
      <p:grpSp>
        <p:nvGrpSpPr>
          <p:cNvPr id="27659" name="Skupina 77"/>
          <p:cNvGrpSpPr>
            <a:grpSpLocks/>
          </p:cNvGrpSpPr>
          <p:nvPr/>
        </p:nvGrpSpPr>
        <p:grpSpPr bwMode="auto">
          <a:xfrm>
            <a:off x="500063" y="5429250"/>
            <a:ext cx="720725" cy="720725"/>
            <a:chOff x="428596" y="5429264"/>
            <a:chExt cx="720000" cy="720000"/>
          </a:xfrm>
        </p:grpSpPr>
        <p:sp>
          <p:nvSpPr>
            <p:cNvPr id="27706" name="Obdélník 13"/>
            <p:cNvSpPr>
              <a:spLocks noChangeArrowheads="1"/>
            </p:cNvSpPr>
            <p:nvPr/>
          </p:nvSpPr>
          <p:spPr bwMode="auto">
            <a:xfrm>
              <a:off x="428596" y="5429264"/>
              <a:ext cx="720000" cy="720000"/>
            </a:xfrm>
            <a:prstGeom prst="rect">
              <a:avLst/>
            </a:prstGeom>
            <a:solidFill>
              <a:srgbClr val="FFFF99"/>
            </a:solidFill>
            <a:ln w="381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 b="1" i="1">
                <a:cs typeface="Arial" charset="0"/>
              </a:endParaRPr>
            </a:p>
          </p:txBody>
        </p:sp>
        <p:sp>
          <p:nvSpPr>
            <p:cNvPr id="27707" name="TextovéPole 38"/>
            <p:cNvSpPr txBox="1">
              <a:spLocks noChangeArrowheads="1"/>
            </p:cNvSpPr>
            <p:nvPr/>
          </p:nvSpPr>
          <p:spPr bwMode="auto">
            <a:xfrm>
              <a:off x="502844" y="5604598"/>
              <a:ext cx="571504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cs-CZ" b="1" i="1"/>
                <a:t>R</a:t>
              </a:r>
              <a:r>
                <a:rPr lang="cs-CZ" b="1" i="1" baseline="-25000"/>
                <a:t>2</a:t>
              </a:r>
              <a:endParaRPr lang="cs-CZ" b="1" i="1"/>
            </a:p>
          </p:txBody>
        </p:sp>
      </p:grpSp>
      <p:grpSp>
        <p:nvGrpSpPr>
          <p:cNvPr id="27660" name="Skupina 55"/>
          <p:cNvGrpSpPr>
            <a:grpSpLocks/>
          </p:cNvGrpSpPr>
          <p:nvPr/>
        </p:nvGrpSpPr>
        <p:grpSpPr bwMode="auto">
          <a:xfrm>
            <a:off x="4929188" y="3786188"/>
            <a:ext cx="714375" cy="714375"/>
            <a:chOff x="4893471" y="4214818"/>
            <a:chExt cx="714380" cy="714380"/>
          </a:xfrm>
        </p:grpSpPr>
        <p:sp>
          <p:nvSpPr>
            <p:cNvPr id="27704" name="Elipsa 45"/>
            <p:cNvSpPr>
              <a:spLocks noChangeArrowheads="1"/>
            </p:cNvSpPr>
            <p:nvPr/>
          </p:nvSpPr>
          <p:spPr bwMode="auto">
            <a:xfrm>
              <a:off x="4893471" y="4214818"/>
              <a:ext cx="714380" cy="714380"/>
            </a:xfrm>
            <a:prstGeom prst="ellipse">
              <a:avLst/>
            </a:prstGeom>
            <a:solidFill>
              <a:srgbClr val="FFC000"/>
            </a:solidFill>
            <a:ln w="381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 b="1" i="1">
                <a:cs typeface="Arial" charset="0"/>
              </a:endParaRPr>
            </a:p>
          </p:txBody>
        </p:sp>
        <p:sp>
          <p:nvSpPr>
            <p:cNvPr id="27705" name="TextovéPole 46"/>
            <p:cNvSpPr txBox="1">
              <a:spLocks noChangeArrowheads="1"/>
            </p:cNvSpPr>
            <p:nvPr/>
          </p:nvSpPr>
          <p:spPr bwMode="auto">
            <a:xfrm>
              <a:off x="4964909" y="4387342"/>
              <a:ext cx="571504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cs-CZ" b="1" i="1"/>
                <a:t>P</a:t>
              </a:r>
              <a:r>
                <a:rPr lang="cs-CZ" b="1" i="1" baseline="-25000"/>
                <a:t>1</a:t>
              </a:r>
              <a:endParaRPr lang="cs-CZ" b="1" i="1"/>
            </a:p>
          </p:txBody>
        </p:sp>
      </p:grpSp>
      <p:grpSp>
        <p:nvGrpSpPr>
          <p:cNvPr id="27661" name="Skupina 56"/>
          <p:cNvGrpSpPr>
            <a:grpSpLocks/>
          </p:cNvGrpSpPr>
          <p:nvPr/>
        </p:nvGrpSpPr>
        <p:grpSpPr bwMode="auto">
          <a:xfrm>
            <a:off x="6313488" y="3786188"/>
            <a:ext cx="714375" cy="714375"/>
            <a:chOff x="6252198" y="4214818"/>
            <a:chExt cx="714380" cy="714380"/>
          </a:xfrm>
        </p:grpSpPr>
        <p:sp>
          <p:nvSpPr>
            <p:cNvPr id="27702" name="Elipsa 47"/>
            <p:cNvSpPr>
              <a:spLocks noChangeArrowheads="1"/>
            </p:cNvSpPr>
            <p:nvPr/>
          </p:nvSpPr>
          <p:spPr bwMode="auto">
            <a:xfrm>
              <a:off x="6252198" y="4214818"/>
              <a:ext cx="714380" cy="714380"/>
            </a:xfrm>
            <a:prstGeom prst="ellipse">
              <a:avLst/>
            </a:prstGeom>
            <a:solidFill>
              <a:srgbClr val="FFC000"/>
            </a:solidFill>
            <a:ln w="381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 b="1" i="1">
                <a:cs typeface="Arial" charset="0"/>
              </a:endParaRPr>
            </a:p>
          </p:txBody>
        </p:sp>
        <p:sp>
          <p:nvSpPr>
            <p:cNvPr id="27703" name="TextovéPole 48"/>
            <p:cNvSpPr txBox="1">
              <a:spLocks noChangeArrowheads="1"/>
            </p:cNvSpPr>
            <p:nvPr/>
          </p:nvSpPr>
          <p:spPr bwMode="auto">
            <a:xfrm>
              <a:off x="6323636" y="4387342"/>
              <a:ext cx="571504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cs-CZ" b="1" i="1"/>
                <a:t>P</a:t>
              </a:r>
              <a:r>
                <a:rPr lang="cs-CZ" b="1" i="1" baseline="-25000"/>
                <a:t>2</a:t>
              </a:r>
              <a:endParaRPr lang="cs-CZ" b="1" i="1"/>
            </a:p>
          </p:txBody>
        </p:sp>
      </p:grpSp>
      <p:grpSp>
        <p:nvGrpSpPr>
          <p:cNvPr id="27662" name="Skupina 57"/>
          <p:cNvGrpSpPr>
            <a:grpSpLocks/>
          </p:cNvGrpSpPr>
          <p:nvPr/>
        </p:nvGrpSpPr>
        <p:grpSpPr bwMode="auto">
          <a:xfrm>
            <a:off x="7680325" y="3786188"/>
            <a:ext cx="714375" cy="714375"/>
            <a:chOff x="7643834" y="4214818"/>
            <a:chExt cx="714380" cy="714380"/>
          </a:xfrm>
        </p:grpSpPr>
        <p:sp>
          <p:nvSpPr>
            <p:cNvPr id="27700" name="Elipsa 49"/>
            <p:cNvSpPr>
              <a:spLocks noChangeArrowheads="1"/>
            </p:cNvSpPr>
            <p:nvPr/>
          </p:nvSpPr>
          <p:spPr bwMode="auto">
            <a:xfrm>
              <a:off x="7643834" y="4214818"/>
              <a:ext cx="714380" cy="714380"/>
            </a:xfrm>
            <a:prstGeom prst="ellipse">
              <a:avLst/>
            </a:prstGeom>
            <a:solidFill>
              <a:srgbClr val="FFC000"/>
            </a:solidFill>
            <a:ln w="381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 b="1" i="1">
                <a:cs typeface="Arial" charset="0"/>
              </a:endParaRPr>
            </a:p>
          </p:txBody>
        </p:sp>
        <p:sp>
          <p:nvSpPr>
            <p:cNvPr id="27701" name="TextovéPole 50"/>
            <p:cNvSpPr txBox="1">
              <a:spLocks noChangeArrowheads="1"/>
            </p:cNvSpPr>
            <p:nvPr/>
          </p:nvSpPr>
          <p:spPr bwMode="auto">
            <a:xfrm>
              <a:off x="7715272" y="4387342"/>
              <a:ext cx="571504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cs-CZ" b="1" i="1"/>
                <a:t>P</a:t>
              </a:r>
              <a:r>
                <a:rPr lang="cs-CZ" b="1" i="1" baseline="-25000"/>
                <a:t>3</a:t>
              </a:r>
              <a:endParaRPr lang="cs-CZ" b="1" i="1"/>
            </a:p>
          </p:txBody>
        </p:sp>
      </p:grpSp>
      <p:grpSp>
        <p:nvGrpSpPr>
          <p:cNvPr id="27663" name="Skupina 59"/>
          <p:cNvGrpSpPr>
            <a:grpSpLocks/>
          </p:cNvGrpSpPr>
          <p:nvPr/>
        </p:nvGrpSpPr>
        <p:grpSpPr bwMode="auto">
          <a:xfrm>
            <a:off x="6313488" y="5000625"/>
            <a:ext cx="714375" cy="714375"/>
            <a:chOff x="6252198" y="5432074"/>
            <a:chExt cx="714380" cy="714380"/>
          </a:xfrm>
        </p:grpSpPr>
        <p:sp>
          <p:nvSpPr>
            <p:cNvPr id="27698" name="Elipsa 51"/>
            <p:cNvSpPr>
              <a:spLocks noChangeArrowheads="1"/>
            </p:cNvSpPr>
            <p:nvPr/>
          </p:nvSpPr>
          <p:spPr bwMode="auto">
            <a:xfrm>
              <a:off x="6252198" y="5432074"/>
              <a:ext cx="714380" cy="714380"/>
            </a:xfrm>
            <a:prstGeom prst="ellipse">
              <a:avLst/>
            </a:prstGeom>
            <a:solidFill>
              <a:srgbClr val="FFC000"/>
            </a:solidFill>
            <a:ln w="381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 b="1" i="1">
                <a:cs typeface="Arial" charset="0"/>
              </a:endParaRPr>
            </a:p>
          </p:txBody>
        </p:sp>
        <p:sp>
          <p:nvSpPr>
            <p:cNvPr id="27699" name="TextovéPole 52"/>
            <p:cNvSpPr txBox="1">
              <a:spLocks noChangeArrowheads="1"/>
            </p:cNvSpPr>
            <p:nvPr/>
          </p:nvSpPr>
          <p:spPr bwMode="auto">
            <a:xfrm>
              <a:off x="6323636" y="5604598"/>
              <a:ext cx="571504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cs-CZ" b="1" i="1"/>
                <a:t>P</a:t>
              </a:r>
              <a:r>
                <a:rPr lang="cs-CZ" b="1" i="1" baseline="-25000"/>
                <a:t>4</a:t>
              </a:r>
              <a:endParaRPr lang="cs-CZ" b="1" i="1"/>
            </a:p>
          </p:txBody>
        </p:sp>
      </p:grpSp>
      <p:grpSp>
        <p:nvGrpSpPr>
          <p:cNvPr id="27664" name="Skupina 58"/>
          <p:cNvGrpSpPr>
            <a:grpSpLocks/>
          </p:cNvGrpSpPr>
          <p:nvPr/>
        </p:nvGrpSpPr>
        <p:grpSpPr bwMode="auto">
          <a:xfrm>
            <a:off x="6313488" y="2571750"/>
            <a:ext cx="714375" cy="714375"/>
            <a:chOff x="6286512" y="3000372"/>
            <a:chExt cx="714380" cy="714380"/>
          </a:xfrm>
        </p:grpSpPr>
        <p:sp>
          <p:nvSpPr>
            <p:cNvPr id="27696" name="Elipsa 53"/>
            <p:cNvSpPr>
              <a:spLocks noChangeArrowheads="1"/>
            </p:cNvSpPr>
            <p:nvPr/>
          </p:nvSpPr>
          <p:spPr bwMode="auto">
            <a:xfrm>
              <a:off x="6286512" y="3000372"/>
              <a:ext cx="714380" cy="714380"/>
            </a:xfrm>
            <a:prstGeom prst="ellipse">
              <a:avLst/>
            </a:prstGeom>
            <a:solidFill>
              <a:srgbClr val="FFC000"/>
            </a:solidFill>
            <a:ln w="381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 b="1" i="1">
                <a:cs typeface="Arial" charset="0"/>
              </a:endParaRPr>
            </a:p>
          </p:txBody>
        </p:sp>
        <p:sp>
          <p:nvSpPr>
            <p:cNvPr id="27697" name="TextovéPole 54"/>
            <p:cNvSpPr txBox="1">
              <a:spLocks noChangeArrowheads="1"/>
            </p:cNvSpPr>
            <p:nvPr/>
          </p:nvSpPr>
          <p:spPr bwMode="auto">
            <a:xfrm>
              <a:off x="6357950" y="3172896"/>
              <a:ext cx="571504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cs-CZ" b="1" i="1"/>
                <a:t>P</a:t>
              </a:r>
              <a:r>
                <a:rPr lang="cs-CZ" b="1" i="1" baseline="-25000"/>
                <a:t>5</a:t>
              </a:r>
              <a:endParaRPr lang="cs-CZ" b="1" i="1"/>
            </a:p>
          </p:txBody>
        </p:sp>
      </p:grpSp>
      <p:grpSp>
        <p:nvGrpSpPr>
          <p:cNvPr id="27665" name="Skupina 60"/>
          <p:cNvGrpSpPr>
            <a:grpSpLocks/>
          </p:cNvGrpSpPr>
          <p:nvPr/>
        </p:nvGrpSpPr>
        <p:grpSpPr bwMode="auto">
          <a:xfrm>
            <a:off x="500063" y="4286250"/>
            <a:ext cx="714375" cy="714375"/>
            <a:chOff x="4893471" y="4214818"/>
            <a:chExt cx="714380" cy="714380"/>
          </a:xfrm>
        </p:grpSpPr>
        <p:sp>
          <p:nvSpPr>
            <p:cNvPr id="27694" name="Elipsa 61"/>
            <p:cNvSpPr>
              <a:spLocks noChangeArrowheads="1"/>
            </p:cNvSpPr>
            <p:nvPr/>
          </p:nvSpPr>
          <p:spPr bwMode="auto">
            <a:xfrm>
              <a:off x="4893471" y="4214818"/>
              <a:ext cx="714380" cy="714380"/>
            </a:xfrm>
            <a:prstGeom prst="ellipse">
              <a:avLst/>
            </a:prstGeom>
            <a:solidFill>
              <a:srgbClr val="FFC000"/>
            </a:solidFill>
            <a:ln w="381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 b="1">
                <a:cs typeface="Arial" charset="0"/>
              </a:endParaRPr>
            </a:p>
          </p:txBody>
        </p:sp>
        <p:sp>
          <p:nvSpPr>
            <p:cNvPr id="27695" name="TextovéPole 62"/>
            <p:cNvSpPr txBox="1">
              <a:spLocks noChangeArrowheads="1"/>
            </p:cNvSpPr>
            <p:nvPr/>
          </p:nvSpPr>
          <p:spPr bwMode="auto">
            <a:xfrm>
              <a:off x="4964909" y="4387342"/>
              <a:ext cx="571504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cs-CZ" b="1" i="1"/>
                <a:t>P</a:t>
              </a:r>
              <a:r>
                <a:rPr lang="cs-CZ" b="1" i="1" baseline="-25000"/>
                <a:t>1</a:t>
              </a:r>
              <a:endParaRPr lang="cs-CZ" b="1" i="1"/>
            </a:p>
          </p:txBody>
        </p:sp>
      </p:grpSp>
      <p:grpSp>
        <p:nvGrpSpPr>
          <p:cNvPr id="27666" name="Skupina 63"/>
          <p:cNvGrpSpPr>
            <a:grpSpLocks/>
          </p:cNvGrpSpPr>
          <p:nvPr/>
        </p:nvGrpSpPr>
        <p:grpSpPr bwMode="auto">
          <a:xfrm>
            <a:off x="1897063" y="4289425"/>
            <a:ext cx="714375" cy="714375"/>
            <a:chOff x="6252198" y="4214818"/>
            <a:chExt cx="714380" cy="714380"/>
          </a:xfrm>
        </p:grpSpPr>
        <p:sp>
          <p:nvSpPr>
            <p:cNvPr id="27692" name="Elipsa 64"/>
            <p:cNvSpPr>
              <a:spLocks noChangeArrowheads="1"/>
            </p:cNvSpPr>
            <p:nvPr/>
          </p:nvSpPr>
          <p:spPr bwMode="auto">
            <a:xfrm>
              <a:off x="6252198" y="4214818"/>
              <a:ext cx="714380" cy="714380"/>
            </a:xfrm>
            <a:prstGeom prst="ellipse">
              <a:avLst/>
            </a:prstGeom>
            <a:solidFill>
              <a:srgbClr val="FFC000"/>
            </a:solidFill>
            <a:ln w="381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 b="1">
                <a:cs typeface="Arial" charset="0"/>
              </a:endParaRPr>
            </a:p>
          </p:txBody>
        </p:sp>
        <p:sp>
          <p:nvSpPr>
            <p:cNvPr id="27693" name="TextovéPole 65"/>
            <p:cNvSpPr txBox="1">
              <a:spLocks noChangeArrowheads="1"/>
            </p:cNvSpPr>
            <p:nvPr/>
          </p:nvSpPr>
          <p:spPr bwMode="auto">
            <a:xfrm>
              <a:off x="6323636" y="4387342"/>
              <a:ext cx="571504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cs-CZ" b="1"/>
                <a:t>P</a:t>
              </a:r>
              <a:r>
                <a:rPr lang="cs-CZ" b="1" baseline="-25000"/>
                <a:t>2</a:t>
              </a:r>
              <a:endParaRPr lang="cs-CZ" b="1"/>
            </a:p>
          </p:txBody>
        </p:sp>
      </p:grpSp>
      <p:grpSp>
        <p:nvGrpSpPr>
          <p:cNvPr id="27667" name="Skupina 66"/>
          <p:cNvGrpSpPr>
            <a:grpSpLocks/>
          </p:cNvGrpSpPr>
          <p:nvPr/>
        </p:nvGrpSpPr>
        <p:grpSpPr bwMode="auto">
          <a:xfrm>
            <a:off x="3286125" y="4286250"/>
            <a:ext cx="714375" cy="714375"/>
            <a:chOff x="7643834" y="4214818"/>
            <a:chExt cx="714380" cy="714380"/>
          </a:xfrm>
        </p:grpSpPr>
        <p:sp>
          <p:nvSpPr>
            <p:cNvPr id="27690" name="Elipsa 67"/>
            <p:cNvSpPr>
              <a:spLocks noChangeArrowheads="1"/>
            </p:cNvSpPr>
            <p:nvPr/>
          </p:nvSpPr>
          <p:spPr bwMode="auto">
            <a:xfrm>
              <a:off x="7643834" y="4214818"/>
              <a:ext cx="714380" cy="714380"/>
            </a:xfrm>
            <a:prstGeom prst="ellipse">
              <a:avLst/>
            </a:prstGeom>
            <a:solidFill>
              <a:srgbClr val="FFC000"/>
            </a:solidFill>
            <a:ln w="381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 b="1" i="1">
                <a:cs typeface="Arial" charset="0"/>
              </a:endParaRPr>
            </a:p>
          </p:txBody>
        </p:sp>
        <p:sp>
          <p:nvSpPr>
            <p:cNvPr id="27691" name="TextovéPole 68"/>
            <p:cNvSpPr txBox="1">
              <a:spLocks noChangeArrowheads="1"/>
            </p:cNvSpPr>
            <p:nvPr/>
          </p:nvSpPr>
          <p:spPr bwMode="auto">
            <a:xfrm>
              <a:off x="7715272" y="4387342"/>
              <a:ext cx="571504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cs-CZ" b="1" i="1"/>
                <a:t>P</a:t>
              </a:r>
              <a:r>
                <a:rPr lang="cs-CZ" b="1" i="1" baseline="-25000"/>
                <a:t>3</a:t>
              </a:r>
              <a:endParaRPr lang="cs-CZ" b="1" i="1"/>
            </a:p>
          </p:txBody>
        </p:sp>
      </p:grpSp>
      <p:grpSp>
        <p:nvGrpSpPr>
          <p:cNvPr id="27668" name="Skupina 69"/>
          <p:cNvGrpSpPr>
            <a:grpSpLocks/>
          </p:cNvGrpSpPr>
          <p:nvPr/>
        </p:nvGrpSpPr>
        <p:grpSpPr bwMode="auto">
          <a:xfrm>
            <a:off x="1897063" y="5429250"/>
            <a:ext cx="714375" cy="714375"/>
            <a:chOff x="6252198" y="5432074"/>
            <a:chExt cx="714380" cy="714380"/>
          </a:xfrm>
        </p:grpSpPr>
        <p:sp>
          <p:nvSpPr>
            <p:cNvPr id="27688" name="Elipsa 70"/>
            <p:cNvSpPr>
              <a:spLocks noChangeArrowheads="1"/>
            </p:cNvSpPr>
            <p:nvPr/>
          </p:nvSpPr>
          <p:spPr bwMode="auto">
            <a:xfrm>
              <a:off x="6252198" y="5432074"/>
              <a:ext cx="714380" cy="714380"/>
            </a:xfrm>
            <a:prstGeom prst="ellipse">
              <a:avLst/>
            </a:prstGeom>
            <a:solidFill>
              <a:srgbClr val="FFC000"/>
            </a:solidFill>
            <a:ln w="381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 b="1" i="1">
                <a:cs typeface="Arial" charset="0"/>
              </a:endParaRPr>
            </a:p>
          </p:txBody>
        </p:sp>
        <p:sp>
          <p:nvSpPr>
            <p:cNvPr id="27689" name="TextovéPole 71"/>
            <p:cNvSpPr txBox="1">
              <a:spLocks noChangeArrowheads="1"/>
            </p:cNvSpPr>
            <p:nvPr/>
          </p:nvSpPr>
          <p:spPr bwMode="auto">
            <a:xfrm>
              <a:off x="6323636" y="5604598"/>
              <a:ext cx="571504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cs-CZ" b="1" i="1"/>
                <a:t>P</a:t>
              </a:r>
              <a:r>
                <a:rPr lang="cs-CZ" b="1" i="1" baseline="-25000"/>
                <a:t>4</a:t>
              </a:r>
              <a:endParaRPr lang="cs-CZ" b="1" i="1"/>
            </a:p>
          </p:txBody>
        </p:sp>
      </p:grpSp>
      <p:cxnSp>
        <p:nvCxnSpPr>
          <p:cNvPr id="27669" name="Přímá spojovací šipka 79"/>
          <p:cNvCxnSpPr>
            <a:cxnSpLocks noChangeShapeType="1"/>
            <a:stCxn id="27712" idx="0"/>
            <a:endCxn id="27716" idx="4"/>
          </p:cNvCxnSpPr>
          <p:nvPr/>
        </p:nvCxnSpPr>
        <p:spPr bwMode="auto">
          <a:xfrm rot="5400000" flipH="1" flipV="1">
            <a:off x="2042319" y="2931319"/>
            <a:ext cx="425450" cy="1588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/>
            <a:tailEnd type="triangle" w="lg" len="lg"/>
          </a:ln>
        </p:spPr>
      </p:cxnSp>
      <p:cxnSp>
        <p:nvCxnSpPr>
          <p:cNvPr id="27670" name="Přímá spojovací šipka 81"/>
          <p:cNvCxnSpPr>
            <a:cxnSpLocks noChangeShapeType="1"/>
            <a:stCxn id="27694" idx="0"/>
            <a:endCxn id="27714" idx="2"/>
          </p:cNvCxnSpPr>
          <p:nvPr/>
        </p:nvCxnSpPr>
        <p:spPr bwMode="auto">
          <a:xfrm rot="5400000" flipH="1" flipV="1">
            <a:off x="647700" y="4073525"/>
            <a:ext cx="422275" cy="3175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/>
            <a:tailEnd type="triangle" w="lg" len="lg"/>
          </a:ln>
        </p:spPr>
      </p:cxnSp>
      <p:cxnSp>
        <p:nvCxnSpPr>
          <p:cNvPr id="27671" name="Přímá spojovací šipka 83"/>
          <p:cNvCxnSpPr>
            <a:cxnSpLocks noChangeShapeType="1"/>
            <a:stCxn id="27706" idx="0"/>
            <a:endCxn id="27694" idx="4"/>
          </p:cNvCxnSpPr>
          <p:nvPr/>
        </p:nvCxnSpPr>
        <p:spPr bwMode="auto">
          <a:xfrm rot="16200000" flipV="1">
            <a:off x="644525" y="5213350"/>
            <a:ext cx="428625" cy="3175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/>
            <a:tailEnd type="triangle" w="lg" len="lg"/>
          </a:ln>
        </p:spPr>
      </p:cxnSp>
      <p:cxnSp>
        <p:nvCxnSpPr>
          <p:cNvPr id="27672" name="Přímá spojovací šipka 85"/>
          <p:cNvCxnSpPr>
            <a:cxnSpLocks noChangeShapeType="1"/>
            <a:stCxn id="27688" idx="2"/>
            <a:endCxn id="27706" idx="3"/>
          </p:cNvCxnSpPr>
          <p:nvPr/>
        </p:nvCxnSpPr>
        <p:spPr bwMode="auto">
          <a:xfrm rot="10800000" flipV="1">
            <a:off x="1220788" y="5786438"/>
            <a:ext cx="676275" cy="3175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/>
            <a:tailEnd type="triangle" w="lg" len="lg"/>
          </a:ln>
        </p:spPr>
      </p:cxnSp>
      <p:cxnSp>
        <p:nvCxnSpPr>
          <p:cNvPr id="27673" name="Přímá spojovací šipka 87"/>
          <p:cNvCxnSpPr>
            <a:cxnSpLocks noChangeShapeType="1"/>
            <a:stCxn id="27708" idx="1"/>
            <a:endCxn id="27688" idx="6"/>
          </p:cNvCxnSpPr>
          <p:nvPr/>
        </p:nvCxnSpPr>
        <p:spPr bwMode="auto">
          <a:xfrm rot="10800000">
            <a:off x="2611438" y="5786438"/>
            <a:ext cx="657225" cy="3175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/>
            <a:tailEnd type="triangle" w="lg" len="lg"/>
          </a:ln>
        </p:spPr>
      </p:cxnSp>
      <p:cxnSp>
        <p:nvCxnSpPr>
          <p:cNvPr id="27674" name="Přímá spojovací šipka 89"/>
          <p:cNvCxnSpPr>
            <a:cxnSpLocks noChangeShapeType="1"/>
            <a:endCxn id="27692" idx="1"/>
          </p:cNvCxnSpPr>
          <p:nvPr/>
        </p:nvCxnSpPr>
        <p:spPr bwMode="auto">
          <a:xfrm>
            <a:off x="1214438" y="3857625"/>
            <a:ext cx="787400" cy="536575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/>
            <a:tailEnd type="triangle" w="lg" len="lg"/>
          </a:ln>
        </p:spPr>
      </p:cxnSp>
      <p:cxnSp>
        <p:nvCxnSpPr>
          <p:cNvPr id="27675" name="Přímá spojovací šipka 91"/>
          <p:cNvCxnSpPr>
            <a:cxnSpLocks noChangeShapeType="1"/>
            <a:stCxn id="27692" idx="0"/>
            <a:endCxn id="27712" idx="2"/>
          </p:cNvCxnSpPr>
          <p:nvPr/>
        </p:nvCxnSpPr>
        <p:spPr bwMode="auto">
          <a:xfrm rot="5400000" flipH="1" flipV="1">
            <a:off x="2042319" y="4077494"/>
            <a:ext cx="425450" cy="1588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/>
            <a:tailEnd type="triangle" w="lg" len="lg"/>
          </a:ln>
        </p:spPr>
      </p:cxnSp>
      <p:cxnSp>
        <p:nvCxnSpPr>
          <p:cNvPr id="27676" name="Přímá spojovací šipka 93"/>
          <p:cNvCxnSpPr>
            <a:cxnSpLocks noChangeShapeType="1"/>
            <a:stCxn id="27692" idx="7"/>
          </p:cNvCxnSpPr>
          <p:nvPr/>
        </p:nvCxnSpPr>
        <p:spPr bwMode="auto">
          <a:xfrm rot="5400000" flipH="1" flipV="1">
            <a:off x="2628106" y="3736182"/>
            <a:ext cx="536575" cy="779462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/>
            <a:tailEnd type="triangle" w="lg" len="lg"/>
          </a:ln>
        </p:spPr>
      </p:cxnSp>
      <p:cxnSp>
        <p:nvCxnSpPr>
          <p:cNvPr id="27677" name="Přímá spojovací šipka 95"/>
          <p:cNvCxnSpPr>
            <a:cxnSpLocks noChangeShapeType="1"/>
            <a:stCxn id="27710" idx="2"/>
            <a:endCxn id="27690" idx="0"/>
          </p:cNvCxnSpPr>
          <p:nvPr/>
        </p:nvCxnSpPr>
        <p:spPr bwMode="auto">
          <a:xfrm rot="5400000">
            <a:off x="3433763" y="4073525"/>
            <a:ext cx="422275" cy="3175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/>
            <a:tailEnd type="triangle" w="lg" len="lg"/>
          </a:ln>
        </p:spPr>
      </p:cxnSp>
      <p:cxnSp>
        <p:nvCxnSpPr>
          <p:cNvPr id="27678" name="Přímá spojovací šipka 97"/>
          <p:cNvCxnSpPr>
            <a:cxnSpLocks noChangeShapeType="1"/>
            <a:stCxn id="27690" idx="4"/>
            <a:endCxn id="27708" idx="0"/>
          </p:cNvCxnSpPr>
          <p:nvPr/>
        </p:nvCxnSpPr>
        <p:spPr bwMode="auto">
          <a:xfrm rot="5400000">
            <a:off x="3421856" y="5207794"/>
            <a:ext cx="428625" cy="14288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/>
            <a:tailEnd type="triangle" w="lg" len="lg"/>
          </a:ln>
        </p:spPr>
      </p:cxnSp>
      <p:cxnSp>
        <p:nvCxnSpPr>
          <p:cNvPr id="27679" name="Přímá spojovací šipka 99"/>
          <p:cNvCxnSpPr>
            <a:cxnSpLocks noChangeShapeType="1"/>
            <a:stCxn id="27692" idx="5"/>
          </p:cNvCxnSpPr>
          <p:nvPr/>
        </p:nvCxnSpPr>
        <p:spPr bwMode="auto">
          <a:xfrm rot="16200000" flipH="1">
            <a:off x="2631281" y="4774407"/>
            <a:ext cx="530225" cy="779462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/>
            <a:tailEnd type="triangle" w="lg" len="lg"/>
          </a:ln>
        </p:spPr>
      </p:cxnSp>
      <p:cxnSp>
        <p:nvCxnSpPr>
          <p:cNvPr id="27680" name="Přímá spojovací šipka 101"/>
          <p:cNvCxnSpPr>
            <a:cxnSpLocks noChangeShapeType="1"/>
            <a:stCxn id="27702" idx="0"/>
            <a:endCxn id="27696" idx="4"/>
          </p:cNvCxnSpPr>
          <p:nvPr/>
        </p:nvCxnSpPr>
        <p:spPr bwMode="auto">
          <a:xfrm rot="5400000" flipH="1" flipV="1">
            <a:off x="6419057" y="3536156"/>
            <a:ext cx="501650" cy="1587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/>
            <a:tailEnd type="triangle" w="lg" len="lg"/>
          </a:ln>
        </p:spPr>
      </p:cxnSp>
      <p:cxnSp>
        <p:nvCxnSpPr>
          <p:cNvPr id="27681" name="Přímá spojovací šipka 104"/>
          <p:cNvCxnSpPr>
            <a:cxnSpLocks noChangeShapeType="1"/>
            <a:stCxn id="27704" idx="6"/>
            <a:endCxn id="27702" idx="2"/>
          </p:cNvCxnSpPr>
          <p:nvPr/>
        </p:nvCxnSpPr>
        <p:spPr bwMode="auto">
          <a:xfrm>
            <a:off x="5643563" y="4143375"/>
            <a:ext cx="669925" cy="1588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/>
            <a:tailEnd type="triangle" w="lg" len="lg"/>
          </a:ln>
        </p:spPr>
      </p:cxnSp>
      <p:cxnSp>
        <p:nvCxnSpPr>
          <p:cNvPr id="27682" name="Přímá spojovací šipka 106"/>
          <p:cNvCxnSpPr>
            <a:cxnSpLocks noChangeShapeType="1"/>
            <a:stCxn id="27702" idx="6"/>
            <a:endCxn id="27700" idx="2"/>
          </p:cNvCxnSpPr>
          <p:nvPr/>
        </p:nvCxnSpPr>
        <p:spPr bwMode="auto">
          <a:xfrm>
            <a:off x="7027863" y="4143375"/>
            <a:ext cx="652462" cy="1588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/>
            <a:tailEnd type="triangle" w="lg" len="lg"/>
          </a:ln>
        </p:spPr>
      </p:cxnSp>
      <p:cxnSp>
        <p:nvCxnSpPr>
          <p:cNvPr id="27683" name="Přímá spojovací šipka 110"/>
          <p:cNvCxnSpPr>
            <a:cxnSpLocks noChangeShapeType="1"/>
            <a:stCxn id="27702" idx="4"/>
            <a:endCxn id="27698" idx="0"/>
          </p:cNvCxnSpPr>
          <p:nvPr/>
        </p:nvCxnSpPr>
        <p:spPr bwMode="auto">
          <a:xfrm rot="5400000">
            <a:off x="6419850" y="4751388"/>
            <a:ext cx="500063" cy="1587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/>
            <a:tailEnd type="triangle" w="lg" len="lg"/>
          </a:ln>
        </p:spPr>
      </p:cxnSp>
      <p:cxnSp>
        <p:nvCxnSpPr>
          <p:cNvPr id="27684" name="Přímá spojovací šipka 112"/>
          <p:cNvCxnSpPr>
            <a:cxnSpLocks noChangeShapeType="1"/>
            <a:stCxn id="27698" idx="1"/>
            <a:endCxn id="27704" idx="5"/>
          </p:cNvCxnSpPr>
          <p:nvPr/>
        </p:nvCxnSpPr>
        <p:spPr bwMode="auto">
          <a:xfrm rot="16200000" flipV="1">
            <a:off x="5623720" y="4310856"/>
            <a:ext cx="709612" cy="879475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/>
            <a:tailEnd type="triangle" w="lg" len="lg"/>
          </a:ln>
        </p:spPr>
      </p:cxnSp>
      <p:cxnSp>
        <p:nvCxnSpPr>
          <p:cNvPr id="27685" name="Přímá spojovací šipka 114"/>
          <p:cNvCxnSpPr>
            <a:cxnSpLocks noChangeShapeType="1"/>
            <a:stCxn id="27700" idx="3"/>
            <a:endCxn id="27698" idx="7"/>
          </p:cNvCxnSpPr>
          <p:nvPr/>
        </p:nvCxnSpPr>
        <p:spPr bwMode="auto">
          <a:xfrm rot="5400000">
            <a:off x="6998495" y="4320381"/>
            <a:ext cx="709612" cy="860425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/>
            <a:tailEnd type="triangle" w="lg" len="lg"/>
          </a:ln>
        </p:spPr>
      </p:cxnSp>
      <p:sp>
        <p:nvSpPr>
          <p:cNvPr id="27686" name="TextovéPole 115"/>
          <p:cNvSpPr txBox="1">
            <a:spLocks noChangeArrowheads="1"/>
          </p:cNvSpPr>
          <p:nvPr/>
        </p:nvSpPr>
        <p:spPr bwMode="auto">
          <a:xfrm>
            <a:off x="357188" y="2035175"/>
            <a:ext cx="500062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/>
              <a:t>(a)</a:t>
            </a:r>
          </a:p>
        </p:txBody>
      </p:sp>
      <p:sp>
        <p:nvSpPr>
          <p:cNvPr id="27687" name="TextovéPole 116"/>
          <p:cNvSpPr txBox="1">
            <a:spLocks noChangeArrowheads="1"/>
          </p:cNvSpPr>
          <p:nvPr/>
        </p:nvSpPr>
        <p:spPr bwMode="auto">
          <a:xfrm>
            <a:off x="4500563" y="2035175"/>
            <a:ext cx="500062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/>
              <a:t>(b)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395288" eaLnBrk="1" hangingPunct="1">
              <a:lnSpc>
                <a:spcPct val="80000"/>
              </a:lnSpc>
            </a:pPr>
            <a:r>
              <a:rPr lang="cs-CZ" sz="2600" smtClean="0"/>
              <a:t>Násilné ukončení uváznutých procesů</a:t>
            </a:r>
          </a:p>
          <a:p>
            <a:pPr marL="395288" eaLnBrk="1" hangingPunct="1">
              <a:lnSpc>
                <a:spcPct val="80000"/>
              </a:lnSpc>
            </a:pPr>
            <a:r>
              <a:rPr lang="cs-CZ" sz="2600" smtClean="0"/>
              <a:t>Násilně se ukončuje jednotlivě proces po procesu, dokud se neodstraní cyklus</a:t>
            </a:r>
          </a:p>
          <a:p>
            <a:pPr marL="395288" eaLnBrk="1" hangingPunct="1">
              <a:lnSpc>
                <a:spcPct val="80000"/>
              </a:lnSpc>
            </a:pPr>
            <a:r>
              <a:rPr lang="cs-CZ" sz="2600" smtClean="0"/>
              <a:t>Čím je dáno pořadí násilného ukončení?</a:t>
            </a:r>
          </a:p>
          <a:p>
            <a:pPr marL="719138" lvl="1" eaLnBrk="1" hangingPunct="1">
              <a:lnSpc>
                <a:spcPct val="80000"/>
              </a:lnSpc>
            </a:pPr>
            <a:r>
              <a:rPr lang="cs-CZ" smtClean="0"/>
              <a:t>priorita procesu</a:t>
            </a:r>
          </a:p>
          <a:p>
            <a:pPr marL="719138" lvl="1" eaLnBrk="1" hangingPunct="1">
              <a:lnSpc>
                <a:spcPct val="80000"/>
              </a:lnSpc>
            </a:pPr>
            <a:r>
              <a:rPr lang="cs-CZ" smtClean="0"/>
              <a:t>doba běhu procesu, doba potřebná k ukončení procesu</a:t>
            </a:r>
          </a:p>
          <a:p>
            <a:pPr marL="719138" lvl="1" eaLnBrk="1" hangingPunct="1">
              <a:lnSpc>
                <a:spcPct val="80000"/>
              </a:lnSpc>
            </a:pPr>
            <a:r>
              <a:rPr lang="cs-CZ" smtClean="0"/>
              <a:t>prostředky, které proces použil</a:t>
            </a:r>
          </a:p>
          <a:p>
            <a:pPr marL="719138" lvl="1" eaLnBrk="1" hangingPunct="1">
              <a:lnSpc>
                <a:spcPct val="80000"/>
              </a:lnSpc>
            </a:pPr>
            <a:r>
              <a:rPr lang="cs-CZ" smtClean="0"/>
              <a:t>prostředky, které proces potřebuje k ukončení</a:t>
            </a:r>
          </a:p>
          <a:p>
            <a:pPr marL="719138" lvl="1" eaLnBrk="1" hangingPunct="1">
              <a:lnSpc>
                <a:spcPct val="80000"/>
              </a:lnSpc>
            </a:pPr>
            <a:r>
              <a:rPr lang="cs-CZ" smtClean="0"/>
              <a:t>počet procesů, které bude potřeba ukončit</a:t>
            </a:r>
          </a:p>
          <a:p>
            <a:pPr marL="719138" lvl="1" eaLnBrk="1" hangingPunct="1">
              <a:lnSpc>
                <a:spcPct val="80000"/>
              </a:lnSpc>
            </a:pPr>
            <a:r>
              <a:rPr lang="cs-CZ" smtClean="0"/>
              <a:t>preference interaktivních nebo dávkových procesů</a:t>
            </a:r>
          </a:p>
        </p:txBody>
      </p:sp>
      <p:sp>
        <p:nvSpPr>
          <p:cNvPr id="150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OBNOVA: UKONČENÍ PROCESU</a:t>
            </a:r>
            <a:endParaRPr lang="cs-CZ" dirty="0"/>
          </a:p>
        </p:txBody>
      </p:sp>
      <p:sp>
        <p:nvSpPr>
          <p:cNvPr id="28676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cs-CZ" smtClean="0"/>
              <a:t>PB 153 OPERAČNÍ SYSTÉMY A JEJICH ROZHRANÍ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395288" eaLnBrk="1" hangingPunct="1"/>
            <a:r>
              <a:rPr lang="cs-CZ" smtClean="0"/>
              <a:t>Výběr oběti: minimalizace ceny</a:t>
            </a:r>
          </a:p>
          <a:p>
            <a:pPr marL="395288" eaLnBrk="1" hangingPunct="1"/>
            <a:r>
              <a:rPr lang="cs-CZ" smtClean="0"/>
              <a:t>Návrat zpět (rollback) – návrat do některého bezpečného stavu, proces restartujeme z tohoto stavu</a:t>
            </a:r>
          </a:p>
          <a:p>
            <a:pPr marL="395288" eaLnBrk="1" hangingPunct="1"/>
            <a:r>
              <a:rPr lang="cs-CZ" smtClean="0"/>
              <a:t>Stárnutí – některý proces může být vybírán jako oběť trvale</a:t>
            </a:r>
          </a:p>
          <a:p>
            <a:pPr marL="719138" lvl="1" eaLnBrk="1" hangingPunct="1"/>
            <a:r>
              <a:rPr lang="cs-CZ" smtClean="0"/>
              <a:t>řešení: do cenové funkce zahrneme počet restartů (rollbacků)</a:t>
            </a:r>
          </a:p>
        </p:txBody>
      </p:sp>
      <p:sp>
        <p:nvSpPr>
          <p:cNvPr id="151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3200" dirty="0" smtClean="0"/>
              <a:t>OBNOVA: NOVÉ ROZDĚLENÍ PROSTŘEDKŮ</a:t>
            </a:r>
            <a:endParaRPr lang="cs-CZ" sz="3200" dirty="0"/>
          </a:p>
        </p:txBody>
      </p:sp>
      <p:sp>
        <p:nvSpPr>
          <p:cNvPr id="29700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cs-CZ" smtClean="0"/>
              <a:t>PB 153 OPERAČNÍ SYSTÉMY A JEJICH ROZHRANÍ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Zástupný symbol pro obsah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23403" y="1628800"/>
            <a:ext cx="8641085" cy="3429169"/>
          </a:xfrm>
          <a:prstGeom prst="rect">
            <a:avLst/>
          </a:prstGeom>
        </p:spPr>
      </p:pic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Windows: </a:t>
            </a:r>
            <a:r>
              <a:rPr lang="cs-CZ" dirty="0" smtClean="0"/>
              <a:t>řetězec čekání (1)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PB 153 Operační systémy a jejich rozhraní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99547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Zástupný symbol pro obsah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7624" y="1295088"/>
            <a:ext cx="6192688" cy="4798208"/>
          </a:xfrm>
        </p:spPr>
      </p:pic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Windows: řetězec čekání (2)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PB 153 Operační systémy a jejich rozhraní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67979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 smtClean="0"/>
              <a:t>Driver </a:t>
            </a:r>
            <a:r>
              <a:rPr lang="cs-CZ" sz="2400" dirty="0" err="1" smtClean="0"/>
              <a:t>verifier</a:t>
            </a:r>
            <a:r>
              <a:rPr lang="cs-CZ" sz="2400" dirty="0" smtClean="0"/>
              <a:t> – </a:t>
            </a:r>
            <a:r>
              <a:rPr lang="cs-CZ" sz="2400" dirty="0" err="1" smtClean="0"/>
              <a:t>Deadlock</a:t>
            </a:r>
            <a:r>
              <a:rPr lang="cs-CZ" sz="2400" dirty="0" smtClean="0"/>
              <a:t> </a:t>
            </a:r>
            <a:r>
              <a:rPr lang="cs-CZ" sz="2400" dirty="0" err="1" smtClean="0"/>
              <a:t>detection</a:t>
            </a:r>
            <a:r>
              <a:rPr lang="cs-CZ" sz="2400" dirty="0" smtClean="0"/>
              <a:t> (viz MSDN)</a:t>
            </a:r>
          </a:p>
          <a:p>
            <a:pPr lvl="1"/>
            <a:r>
              <a:rPr lang="en-US" sz="2000" dirty="0"/>
              <a:t>When Deadlock Detection finds a violation, it will issue bug check 0xC4. The first parameter of this bug check will indicate the exact violation. Possible violations include:</a:t>
            </a:r>
          </a:p>
          <a:p>
            <a:pPr lvl="2"/>
            <a:r>
              <a:rPr lang="en-US" sz="2000" dirty="0"/>
              <a:t>Two or more threads involved in a lock hierarchy violation</a:t>
            </a:r>
          </a:p>
          <a:p>
            <a:pPr lvl="2"/>
            <a:r>
              <a:rPr lang="en-US" sz="2000" dirty="0"/>
              <a:t>A resource that is released out of sequence</a:t>
            </a:r>
          </a:p>
          <a:p>
            <a:pPr lvl="2"/>
            <a:r>
              <a:rPr lang="en-US" sz="2000" dirty="0"/>
              <a:t>A thread that tries to acquire the same resource twice (a self-deadlock)</a:t>
            </a:r>
          </a:p>
          <a:p>
            <a:pPr lvl="2"/>
            <a:r>
              <a:rPr lang="en-US" sz="2000" dirty="0"/>
              <a:t>A resource that is released without having been acquired first</a:t>
            </a:r>
          </a:p>
          <a:p>
            <a:pPr lvl="2"/>
            <a:r>
              <a:rPr lang="en-US" sz="2000" dirty="0"/>
              <a:t>A resource that is released by a different thread than the one that acquired it</a:t>
            </a:r>
          </a:p>
          <a:p>
            <a:pPr lvl="2"/>
            <a:r>
              <a:rPr lang="en-US" sz="2000" dirty="0"/>
              <a:t>A resource that is initialized more than once, or not initialized at all</a:t>
            </a:r>
          </a:p>
          <a:p>
            <a:pPr lvl="2"/>
            <a:r>
              <a:rPr lang="en-US" sz="2000" dirty="0"/>
              <a:t>A thread that is deleted while still owning resources</a:t>
            </a:r>
            <a:endParaRPr lang="en-US" dirty="0"/>
          </a:p>
          <a:p>
            <a:pPr lvl="1"/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Windows: nástroje pro vývojáře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PB 153 Operační systémy a jejich rozhraní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0734815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Windows </a:t>
            </a:r>
            <a:r>
              <a:rPr lang="cs-CZ" dirty="0" err="1" smtClean="0"/>
              <a:t>Applications</a:t>
            </a:r>
            <a:r>
              <a:rPr lang="cs-CZ" dirty="0" smtClean="0"/>
              <a:t>: </a:t>
            </a:r>
            <a:r>
              <a:rPr lang="cs-CZ" dirty="0"/>
              <a:t>B</a:t>
            </a:r>
            <a:r>
              <a:rPr lang="cs-CZ" dirty="0" smtClean="0"/>
              <a:t>est </a:t>
            </a:r>
            <a:r>
              <a:rPr lang="cs-CZ" dirty="0" err="1"/>
              <a:t>P</a:t>
            </a:r>
            <a:r>
              <a:rPr lang="cs-CZ" dirty="0" err="1" smtClean="0"/>
              <a:t>ractices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PB 153 Operační systémy a jejich rozhraní</a:t>
            </a:r>
            <a:endParaRPr lang="cs-CZ"/>
          </a:p>
        </p:txBody>
      </p:sp>
      <p:sp>
        <p:nvSpPr>
          <p:cNvPr id="5" name="TextovéPole 4"/>
          <p:cNvSpPr txBox="1"/>
          <p:nvPr/>
        </p:nvSpPr>
        <p:spPr>
          <a:xfrm>
            <a:off x="179388" y="1556792"/>
            <a:ext cx="8641084" cy="4247317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endParaRPr lang="cs-CZ" dirty="0" smtClean="0"/>
          </a:p>
          <a:p>
            <a:r>
              <a:rPr lang="en-US" dirty="0" smtClean="0"/>
              <a:t>Users </a:t>
            </a:r>
            <a:r>
              <a:rPr lang="en-US" dirty="0"/>
              <a:t>like responsive applications. When they click a menu, they want the application to react instantly, even if it is currently printing their work. When they save a lengthy document in their favorite word processor, they want to continue typing while the disk is still spinning. Users get impatient rather quickly when the application does not react in a timely fashion to their input</a:t>
            </a:r>
            <a:r>
              <a:rPr lang="en-US" dirty="0" smtClean="0"/>
              <a:t>.</a:t>
            </a:r>
            <a:endParaRPr lang="cs-CZ" dirty="0" smtClean="0"/>
          </a:p>
          <a:p>
            <a:endParaRPr lang="en-US" dirty="0"/>
          </a:p>
          <a:p>
            <a:r>
              <a:rPr lang="en-US" dirty="0"/>
              <a:t>A programmer might recognize many legitimate reasons for an application not to instantly respond to user input. The application might be busy recalculating some data, or simply waiting for its disk I/O to complete. However, from user research, we know that users get annoyed and frustrated after just a couple of seconds of unresponsiveness. After 5 seconds, they will try to terminate a hung application. Next to crashes, application hangs are the most common source of user disruption when working with Win32 applications.</a:t>
            </a:r>
          </a:p>
          <a:p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7518132" y="6021288"/>
            <a:ext cx="1518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Zdroj: MSDN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2398134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Windows </a:t>
            </a:r>
            <a:r>
              <a:rPr lang="cs-CZ" dirty="0" err="1"/>
              <a:t>Applications</a:t>
            </a:r>
            <a:r>
              <a:rPr lang="cs-CZ" dirty="0"/>
              <a:t>: Best </a:t>
            </a:r>
            <a:r>
              <a:rPr lang="cs-CZ" dirty="0" err="1"/>
              <a:t>Practices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PB 153 Operační systémy a jejich rozhraní</a:t>
            </a:r>
            <a:endParaRPr lang="cs-CZ"/>
          </a:p>
        </p:txBody>
      </p:sp>
      <p:sp>
        <p:nvSpPr>
          <p:cNvPr id="5" name="TextovéPole 4"/>
          <p:cNvSpPr txBox="1"/>
          <p:nvPr/>
        </p:nvSpPr>
        <p:spPr>
          <a:xfrm>
            <a:off x="179512" y="1177582"/>
            <a:ext cx="8785101" cy="5047536"/>
          </a:xfrm>
          <a:prstGeom prst="rect">
            <a:avLst/>
          </a:prstGeom>
          <a:noFill/>
          <a:ln>
            <a:solidFill>
              <a:srgbClr val="000099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rgbClr val="454545"/>
                </a:solidFill>
                <a:latin typeface="Segoe UI" panose="020B0502040204020203" pitchFamily="34" charset="0"/>
              </a:rPr>
              <a:t>Do:</a:t>
            </a:r>
            <a:endParaRPr lang="en-US" sz="1400" dirty="0">
              <a:solidFill>
                <a:srgbClr val="454545"/>
              </a:solidFill>
              <a:latin typeface="Segoe UI" panose="020B0502040204020203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454545"/>
                </a:solidFill>
                <a:latin typeface="Segoe UI" panose="020B0502040204020203" pitchFamily="34" charset="0"/>
              </a:rPr>
              <a:t>Design a lock hierarchy and obey it. Add all the necessary locks. There are many more synchronization primitives than just </a:t>
            </a:r>
            <a:r>
              <a:rPr lang="en-US" sz="1400" dirty="0" err="1">
                <a:solidFill>
                  <a:srgbClr val="454545"/>
                </a:solidFill>
                <a:latin typeface="Segoe UI" panose="020B0502040204020203" pitchFamily="34" charset="0"/>
              </a:rPr>
              <a:t>Mutex</a:t>
            </a:r>
            <a:r>
              <a:rPr lang="en-US" sz="1400" dirty="0">
                <a:solidFill>
                  <a:srgbClr val="454545"/>
                </a:solidFill>
                <a:latin typeface="Segoe UI" panose="020B0502040204020203" pitchFamily="34" charset="0"/>
              </a:rPr>
              <a:t> and </a:t>
            </a:r>
            <a:r>
              <a:rPr lang="en-US" sz="1400" dirty="0" err="1">
                <a:solidFill>
                  <a:srgbClr val="454545"/>
                </a:solidFill>
                <a:latin typeface="Segoe UI" panose="020B0502040204020203" pitchFamily="34" charset="0"/>
              </a:rPr>
              <a:t>CriticalSections</a:t>
            </a:r>
            <a:r>
              <a:rPr lang="en-US" sz="1400" dirty="0">
                <a:solidFill>
                  <a:srgbClr val="454545"/>
                </a:solidFill>
                <a:latin typeface="Segoe UI" panose="020B0502040204020203" pitchFamily="34" charset="0"/>
              </a:rPr>
              <a:t>; they all need to be included. Include the loader lock in your hierarchy if you take any locks in </a:t>
            </a:r>
            <a:r>
              <a:rPr lang="en-US" sz="1400" dirty="0" err="1">
                <a:solidFill>
                  <a:srgbClr val="454545"/>
                </a:solidFill>
                <a:latin typeface="Segoe UI" panose="020B0502040204020203" pitchFamily="34" charset="0"/>
              </a:rPr>
              <a:t>DllMain</a:t>
            </a:r>
            <a:r>
              <a:rPr lang="en-US" sz="1400" dirty="0">
                <a:solidFill>
                  <a:srgbClr val="454545"/>
                </a:solidFill>
                <a:latin typeface="Segoe UI" panose="020B0502040204020203" pitchFamily="34" charset="0"/>
              </a:rPr>
              <a:t>()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454545"/>
                </a:solidFill>
                <a:latin typeface="Segoe UI" panose="020B0502040204020203" pitchFamily="34" charset="0"/>
              </a:rPr>
              <a:t>Agree on locking protocol with your dependencies. Any code your application calls or that might call your application needs to share the same lock hierarchy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454545"/>
                </a:solidFill>
                <a:latin typeface="Segoe UI" panose="020B0502040204020203" pitchFamily="34" charset="0"/>
              </a:rPr>
              <a:t>Lock data structures not functions. Move lock acquisitions away from function entry points and guard only data access with locks. If less code operates under a lock, there is less of a chance for deadlocks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454545"/>
                </a:solidFill>
                <a:latin typeface="Segoe UI" panose="020B0502040204020203" pitchFamily="34" charset="0"/>
              </a:rPr>
              <a:t>Analyze lock acquisitions and releases in your error handling code. Often the lock hierarchy if forgotten when trying to recover from an error condition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454545"/>
                </a:solidFill>
                <a:latin typeface="Segoe UI" panose="020B0502040204020203" pitchFamily="34" charset="0"/>
              </a:rPr>
              <a:t>Replace nested locks with reference counters - they cannot deadlock. Individually locked elements in lists and tables are good candidates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454545"/>
                </a:solidFill>
                <a:latin typeface="Segoe UI" panose="020B0502040204020203" pitchFamily="34" charset="0"/>
              </a:rPr>
              <a:t>Be careful when waiting on a thread handle from a DLL. Always assume that your code could be called under the loader lock. It's better to reference-count your resources and let the worker thread do its own cleanup (and then use </a:t>
            </a:r>
            <a:r>
              <a:rPr lang="en-US" sz="1400" dirty="0" err="1">
                <a:solidFill>
                  <a:srgbClr val="454545"/>
                </a:solidFill>
                <a:latin typeface="Segoe UI" panose="020B0502040204020203" pitchFamily="34" charset="0"/>
              </a:rPr>
              <a:t>FreeLibraryAndExitThread</a:t>
            </a:r>
            <a:r>
              <a:rPr lang="en-US" sz="1400" dirty="0">
                <a:solidFill>
                  <a:srgbClr val="454545"/>
                </a:solidFill>
                <a:latin typeface="Segoe UI" panose="020B0502040204020203" pitchFamily="34" charset="0"/>
              </a:rPr>
              <a:t> to terminate cleanly)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454545"/>
                </a:solidFill>
                <a:latin typeface="Segoe UI" panose="020B0502040204020203" pitchFamily="34" charset="0"/>
              </a:rPr>
              <a:t>Use the Wait Chain Traversal API if you want to diagnose your own deadlocks</a:t>
            </a:r>
          </a:p>
          <a:p>
            <a:r>
              <a:rPr lang="en-US" sz="1400" b="1" dirty="0">
                <a:solidFill>
                  <a:srgbClr val="454545"/>
                </a:solidFill>
                <a:latin typeface="Segoe UI" panose="020B0502040204020203" pitchFamily="34" charset="0"/>
              </a:rPr>
              <a:t>Do not:</a:t>
            </a:r>
            <a:endParaRPr lang="en-US" sz="1400" dirty="0">
              <a:solidFill>
                <a:srgbClr val="454545"/>
              </a:solidFill>
              <a:latin typeface="Segoe UI" panose="020B0502040204020203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454545"/>
                </a:solidFill>
                <a:latin typeface="Segoe UI" panose="020B0502040204020203" pitchFamily="34" charset="0"/>
              </a:rPr>
              <a:t>Do anything other than very simple initialization work in your </a:t>
            </a:r>
            <a:r>
              <a:rPr lang="en-US" sz="1400" dirty="0" err="1">
                <a:solidFill>
                  <a:srgbClr val="454545"/>
                </a:solidFill>
                <a:latin typeface="Segoe UI" panose="020B0502040204020203" pitchFamily="34" charset="0"/>
              </a:rPr>
              <a:t>DllMain</a:t>
            </a:r>
            <a:r>
              <a:rPr lang="en-US" sz="1400" dirty="0">
                <a:solidFill>
                  <a:srgbClr val="454545"/>
                </a:solidFill>
                <a:latin typeface="Segoe UI" panose="020B0502040204020203" pitchFamily="34" charset="0"/>
              </a:rPr>
              <a:t>() function. See </a:t>
            </a:r>
            <a:r>
              <a:rPr lang="en-US" sz="1400" dirty="0" err="1">
                <a:solidFill>
                  <a:srgbClr val="454545"/>
                </a:solidFill>
                <a:latin typeface="Segoe UI" panose="020B0502040204020203" pitchFamily="34" charset="0"/>
              </a:rPr>
              <a:t>DllMain</a:t>
            </a:r>
            <a:r>
              <a:rPr lang="en-US" sz="1400" dirty="0">
                <a:solidFill>
                  <a:srgbClr val="454545"/>
                </a:solidFill>
                <a:latin typeface="Segoe UI" panose="020B0502040204020203" pitchFamily="34" charset="0"/>
              </a:rPr>
              <a:t> Callback Function for more details. Especially do not call </a:t>
            </a:r>
            <a:r>
              <a:rPr lang="en-US" sz="1400" dirty="0" err="1">
                <a:solidFill>
                  <a:srgbClr val="454545"/>
                </a:solidFill>
                <a:latin typeface="Segoe UI" panose="020B0502040204020203" pitchFamily="34" charset="0"/>
              </a:rPr>
              <a:t>LoadLibraryEx</a:t>
            </a:r>
            <a:r>
              <a:rPr lang="en-US" sz="1400" dirty="0">
                <a:solidFill>
                  <a:srgbClr val="454545"/>
                </a:solidFill>
                <a:latin typeface="Segoe UI" panose="020B0502040204020203" pitchFamily="34" charset="0"/>
              </a:rPr>
              <a:t> or </a:t>
            </a:r>
            <a:r>
              <a:rPr lang="en-US" sz="1400" dirty="0" err="1">
                <a:solidFill>
                  <a:srgbClr val="454545"/>
                </a:solidFill>
                <a:latin typeface="Segoe UI" panose="020B0502040204020203" pitchFamily="34" charset="0"/>
              </a:rPr>
              <a:t>CoCreateInstance</a:t>
            </a:r>
            <a:endParaRPr lang="en-US" sz="1400" dirty="0">
              <a:solidFill>
                <a:srgbClr val="454545"/>
              </a:solidFill>
              <a:latin typeface="Segoe UI" panose="020B0502040204020203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454545"/>
                </a:solidFill>
                <a:latin typeface="Segoe UI" panose="020B0502040204020203" pitchFamily="34" charset="0"/>
              </a:rPr>
              <a:t>Write your own locking primitives. Custom synchronization code can easily introduce subtle bugs into your code base. Use the rich selection of operating system synchronization objects instead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454545"/>
                </a:solidFill>
                <a:latin typeface="Segoe UI" panose="020B0502040204020203" pitchFamily="34" charset="0"/>
              </a:rPr>
              <a:t>Do any work in the constructors and destructors for global variables, they are executed under the loader lock</a:t>
            </a:r>
          </a:p>
          <a:p>
            <a:endParaRPr lang="cs-CZ" sz="800" dirty="0"/>
          </a:p>
        </p:txBody>
      </p:sp>
      <p:sp>
        <p:nvSpPr>
          <p:cNvPr id="6" name="TextovéPole 5"/>
          <p:cNvSpPr txBox="1"/>
          <p:nvPr/>
        </p:nvSpPr>
        <p:spPr>
          <a:xfrm>
            <a:off x="8035774" y="6165304"/>
            <a:ext cx="107273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200" dirty="0" smtClean="0"/>
              <a:t>Zdroj: MSDN</a:t>
            </a:r>
            <a:endParaRPr lang="cs-CZ" sz="1200" dirty="0"/>
          </a:p>
        </p:txBody>
      </p:sp>
    </p:spTree>
    <p:extLst>
      <p:ext uri="{BB962C8B-B14F-4D97-AF65-F5344CB8AC3E}">
        <p14:creationId xmlns:p14="http://schemas.microsoft.com/office/powerpoint/2010/main" val="398678933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PB 153 Operační systémy a jejich rozhraní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261421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3"/>
          <p:cNvSpPr>
            <a:spLocks noGrp="1" noChangeArrowheads="1"/>
          </p:cNvSpPr>
          <p:nvPr>
            <p:ph idx="1"/>
          </p:nvPr>
        </p:nvSpPr>
        <p:spPr>
          <a:xfrm>
            <a:off x="428625" y="2928938"/>
            <a:ext cx="8207375" cy="3357562"/>
          </a:xfrm>
        </p:spPr>
        <p:txBody>
          <a:bodyPr/>
          <a:lstStyle/>
          <a:p>
            <a:pPr marL="395288" eaLnBrk="1" hangingPunct="1">
              <a:lnSpc>
                <a:spcPct val="90000"/>
              </a:lnSpc>
            </a:pPr>
            <a:r>
              <a:rPr lang="cs-CZ" sz="2100" smtClean="0"/>
              <a:t>Most s jednosměrným provozem</a:t>
            </a:r>
          </a:p>
          <a:p>
            <a:pPr marL="395288" eaLnBrk="1" hangingPunct="1">
              <a:lnSpc>
                <a:spcPct val="90000"/>
              </a:lnSpc>
            </a:pPr>
            <a:r>
              <a:rPr lang="cs-CZ" sz="2100" smtClean="0"/>
              <a:t>Každý vjezd mostu lze chápat jako zdroj</a:t>
            </a:r>
          </a:p>
          <a:p>
            <a:pPr marL="395288" eaLnBrk="1" hangingPunct="1">
              <a:lnSpc>
                <a:spcPct val="90000"/>
              </a:lnSpc>
            </a:pPr>
            <a:r>
              <a:rPr lang="cs-CZ" sz="2100" smtClean="0"/>
              <a:t>Dojde-li k uváznutí, lze ho řešit tím, že se jedno auto vrátí</a:t>
            </a:r>
          </a:p>
          <a:p>
            <a:pPr marL="719138" lvl="1" eaLnBrk="1" hangingPunct="1">
              <a:lnSpc>
                <a:spcPct val="90000"/>
              </a:lnSpc>
            </a:pPr>
            <a:r>
              <a:rPr lang="cs-CZ" sz="2000" smtClean="0"/>
              <a:t>Preempce zdroje (přivlastnění si zdroje, který vlastnil někdo jiný) a vrácení soupeře do situace před žádostí o přidělení zdroje (preemption a rollback)</a:t>
            </a:r>
          </a:p>
          <a:p>
            <a:pPr marL="395288" eaLnBrk="1" hangingPunct="1">
              <a:lnSpc>
                <a:spcPct val="90000"/>
              </a:lnSpc>
            </a:pPr>
            <a:r>
              <a:rPr lang="cs-CZ" sz="2100" smtClean="0"/>
              <a:t>Při řešení uváznutí se může vracet i více vozů</a:t>
            </a:r>
          </a:p>
          <a:p>
            <a:pPr marL="395288" eaLnBrk="1" hangingPunct="1">
              <a:lnSpc>
                <a:spcPct val="90000"/>
              </a:lnSpc>
            </a:pPr>
            <a:r>
              <a:rPr lang="cs-CZ" sz="2100" smtClean="0"/>
              <a:t>Může docházet ke stárnutí</a:t>
            </a:r>
          </a:p>
        </p:txBody>
      </p:sp>
      <p:sp>
        <p:nvSpPr>
          <p:cNvPr id="1269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PŘÍKLAD: ÚZKÝ MOST</a:t>
            </a:r>
            <a:endParaRPr lang="cs-CZ" dirty="0"/>
          </a:p>
        </p:txBody>
      </p:sp>
      <p:sp>
        <p:nvSpPr>
          <p:cNvPr id="11268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cs-CZ" smtClean="0"/>
              <a:t>PB 153 OPERAČNÍ SYSTÉMY A JEJICH ROZHRANÍ</a:t>
            </a:r>
          </a:p>
        </p:txBody>
      </p:sp>
      <p:cxnSp>
        <p:nvCxnSpPr>
          <p:cNvPr id="11269" name="Přímá spojovací čára 36"/>
          <p:cNvCxnSpPr>
            <a:cxnSpLocks noChangeShapeType="1"/>
          </p:cNvCxnSpPr>
          <p:nvPr/>
        </p:nvCxnSpPr>
        <p:spPr bwMode="auto">
          <a:xfrm>
            <a:off x="928688" y="1428750"/>
            <a:ext cx="2500312" cy="1588"/>
          </a:xfrm>
          <a:prstGeom prst="line">
            <a:avLst/>
          </a:prstGeom>
          <a:noFill/>
          <a:ln w="25400" cap="rnd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1270" name="Přímá spojovací čára 37"/>
          <p:cNvCxnSpPr>
            <a:cxnSpLocks noChangeShapeType="1"/>
          </p:cNvCxnSpPr>
          <p:nvPr/>
        </p:nvCxnSpPr>
        <p:spPr bwMode="auto">
          <a:xfrm>
            <a:off x="928688" y="2643188"/>
            <a:ext cx="2500312" cy="1587"/>
          </a:xfrm>
          <a:prstGeom prst="line">
            <a:avLst/>
          </a:prstGeom>
          <a:noFill/>
          <a:ln w="25400" cap="rnd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1271" name="Přímá spojovací čára 38"/>
          <p:cNvCxnSpPr>
            <a:cxnSpLocks noChangeShapeType="1"/>
          </p:cNvCxnSpPr>
          <p:nvPr/>
        </p:nvCxnSpPr>
        <p:spPr bwMode="auto">
          <a:xfrm>
            <a:off x="928688" y="2035175"/>
            <a:ext cx="2500312" cy="1588"/>
          </a:xfrm>
          <a:prstGeom prst="line">
            <a:avLst/>
          </a:prstGeom>
          <a:noFill/>
          <a:ln w="25400" algn="ctr">
            <a:solidFill>
              <a:schemeClr val="tx1"/>
            </a:solidFill>
            <a:prstDash val="dash"/>
            <a:round/>
            <a:headEnd/>
            <a:tailEnd/>
          </a:ln>
        </p:spPr>
      </p:cxnSp>
      <p:cxnSp>
        <p:nvCxnSpPr>
          <p:cNvPr id="11272" name="Přímá spojovací čára 43"/>
          <p:cNvCxnSpPr>
            <a:cxnSpLocks noChangeShapeType="1"/>
          </p:cNvCxnSpPr>
          <p:nvPr/>
        </p:nvCxnSpPr>
        <p:spPr bwMode="auto">
          <a:xfrm>
            <a:off x="3429000" y="1428750"/>
            <a:ext cx="428625" cy="285750"/>
          </a:xfrm>
          <a:prstGeom prst="line">
            <a:avLst/>
          </a:prstGeom>
          <a:noFill/>
          <a:ln w="25400" cap="rnd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1273" name="Přímá spojovací čára 44"/>
          <p:cNvCxnSpPr>
            <a:cxnSpLocks noChangeShapeType="1"/>
          </p:cNvCxnSpPr>
          <p:nvPr/>
        </p:nvCxnSpPr>
        <p:spPr bwMode="auto">
          <a:xfrm rot="10800000" flipH="1">
            <a:off x="3429000" y="2357438"/>
            <a:ext cx="428625" cy="285750"/>
          </a:xfrm>
          <a:prstGeom prst="line">
            <a:avLst/>
          </a:prstGeom>
          <a:noFill/>
          <a:ln w="25400" cap="rnd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1274" name="Přímá spojovací čára 46"/>
          <p:cNvCxnSpPr>
            <a:cxnSpLocks noChangeShapeType="1"/>
          </p:cNvCxnSpPr>
          <p:nvPr/>
        </p:nvCxnSpPr>
        <p:spPr bwMode="auto">
          <a:xfrm>
            <a:off x="3857625" y="1714500"/>
            <a:ext cx="1152525" cy="1588"/>
          </a:xfrm>
          <a:prstGeom prst="line">
            <a:avLst/>
          </a:prstGeom>
          <a:noFill/>
          <a:ln w="25400" cap="rnd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1275" name="Přímá spojovací čára 47"/>
          <p:cNvCxnSpPr>
            <a:cxnSpLocks noChangeShapeType="1"/>
          </p:cNvCxnSpPr>
          <p:nvPr/>
        </p:nvCxnSpPr>
        <p:spPr bwMode="auto">
          <a:xfrm>
            <a:off x="3857625" y="2357438"/>
            <a:ext cx="1152525" cy="1587"/>
          </a:xfrm>
          <a:prstGeom prst="line">
            <a:avLst/>
          </a:prstGeom>
          <a:noFill/>
          <a:ln w="25400" cap="rnd" algn="ctr">
            <a:solidFill>
              <a:schemeClr val="tx1"/>
            </a:solidFill>
            <a:round/>
            <a:headEnd/>
            <a:tailEnd/>
          </a:ln>
        </p:spPr>
      </p:cxnSp>
      <p:grpSp>
        <p:nvGrpSpPr>
          <p:cNvPr id="11276" name="Skupina 53"/>
          <p:cNvGrpSpPr>
            <a:grpSpLocks/>
          </p:cNvGrpSpPr>
          <p:nvPr/>
        </p:nvGrpSpPr>
        <p:grpSpPr bwMode="auto">
          <a:xfrm flipH="1">
            <a:off x="5000625" y="1428750"/>
            <a:ext cx="2928938" cy="1216025"/>
            <a:chOff x="4929190" y="1500174"/>
            <a:chExt cx="2928958" cy="1216034"/>
          </a:xfrm>
        </p:grpSpPr>
        <p:cxnSp>
          <p:nvCxnSpPr>
            <p:cNvPr id="11292" name="Přímá spojovací čára 48"/>
            <p:cNvCxnSpPr>
              <a:cxnSpLocks noChangeShapeType="1"/>
            </p:cNvCxnSpPr>
            <p:nvPr/>
          </p:nvCxnSpPr>
          <p:spPr bwMode="auto">
            <a:xfrm>
              <a:off x="4929190" y="1500174"/>
              <a:ext cx="2500330" cy="1588"/>
            </a:xfrm>
            <a:prstGeom prst="line">
              <a:avLst/>
            </a:prstGeom>
            <a:noFill/>
            <a:ln w="25400" cap="rnd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11293" name="Přímá spojovací čára 49"/>
            <p:cNvCxnSpPr>
              <a:cxnSpLocks noChangeShapeType="1"/>
            </p:cNvCxnSpPr>
            <p:nvPr/>
          </p:nvCxnSpPr>
          <p:spPr bwMode="auto">
            <a:xfrm>
              <a:off x="4929190" y="2714620"/>
              <a:ext cx="2500330" cy="1588"/>
            </a:xfrm>
            <a:prstGeom prst="line">
              <a:avLst/>
            </a:prstGeom>
            <a:noFill/>
            <a:ln w="25400" cap="rnd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11294" name="Přímá spojovací čára 50"/>
            <p:cNvCxnSpPr>
              <a:cxnSpLocks noChangeShapeType="1"/>
            </p:cNvCxnSpPr>
            <p:nvPr/>
          </p:nvCxnSpPr>
          <p:spPr bwMode="auto">
            <a:xfrm>
              <a:off x="4929190" y="2107397"/>
              <a:ext cx="2500330" cy="1588"/>
            </a:xfrm>
            <a:prstGeom prst="line">
              <a:avLst/>
            </a:prstGeom>
            <a:noFill/>
            <a:ln w="25400" algn="ctr">
              <a:solidFill>
                <a:schemeClr val="tx1"/>
              </a:solidFill>
              <a:prstDash val="dash"/>
              <a:round/>
              <a:headEnd/>
              <a:tailEnd/>
            </a:ln>
          </p:spPr>
        </p:cxnSp>
        <p:cxnSp>
          <p:nvCxnSpPr>
            <p:cNvPr id="11295" name="Přímá spojovací čára 51"/>
            <p:cNvCxnSpPr>
              <a:cxnSpLocks noChangeShapeType="1"/>
            </p:cNvCxnSpPr>
            <p:nvPr/>
          </p:nvCxnSpPr>
          <p:spPr bwMode="auto">
            <a:xfrm>
              <a:off x="7429520" y="1500174"/>
              <a:ext cx="428628" cy="285752"/>
            </a:xfrm>
            <a:prstGeom prst="line">
              <a:avLst/>
            </a:prstGeom>
            <a:noFill/>
            <a:ln w="25400" cap="rnd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11296" name="Přímá spojovací čára 52"/>
            <p:cNvCxnSpPr>
              <a:cxnSpLocks noChangeShapeType="1"/>
            </p:cNvCxnSpPr>
            <p:nvPr/>
          </p:nvCxnSpPr>
          <p:spPr bwMode="auto">
            <a:xfrm rot="10800000" flipH="1">
              <a:off x="7429520" y="2428868"/>
              <a:ext cx="428628" cy="285752"/>
            </a:xfrm>
            <a:prstGeom prst="line">
              <a:avLst/>
            </a:prstGeom>
            <a:noFill/>
            <a:ln w="25400" cap="rnd" algn="ctr">
              <a:solidFill>
                <a:schemeClr val="tx1"/>
              </a:solidFill>
              <a:round/>
              <a:headEnd/>
              <a:tailEnd/>
            </a:ln>
          </p:spPr>
        </p:cxnSp>
      </p:grpSp>
      <p:grpSp>
        <p:nvGrpSpPr>
          <p:cNvPr id="11277" name="Skupina 56"/>
          <p:cNvGrpSpPr>
            <a:grpSpLocks/>
          </p:cNvGrpSpPr>
          <p:nvPr/>
        </p:nvGrpSpPr>
        <p:grpSpPr bwMode="auto">
          <a:xfrm>
            <a:off x="2286000" y="2214563"/>
            <a:ext cx="714375" cy="357187"/>
            <a:chOff x="2285984" y="2214554"/>
            <a:chExt cx="714380" cy="357190"/>
          </a:xfrm>
        </p:grpSpPr>
        <p:sp>
          <p:nvSpPr>
            <p:cNvPr id="11290" name="Obdélník 54"/>
            <p:cNvSpPr>
              <a:spLocks noChangeArrowheads="1"/>
            </p:cNvSpPr>
            <p:nvPr/>
          </p:nvSpPr>
          <p:spPr bwMode="auto">
            <a:xfrm>
              <a:off x="2285984" y="2214554"/>
              <a:ext cx="714380" cy="357190"/>
            </a:xfrm>
            <a:prstGeom prst="rect">
              <a:avLst/>
            </a:prstGeom>
            <a:solidFill>
              <a:srgbClr val="FFC000"/>
            </a:solidFill>
            <a:ln w="1905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 b="1">
                <a:cs typeface="Arial" charset="0"/>
              </a:endParaRPr>
            </a:p>
          </p:txBody>
        </p:sp>
        <p:sp>
          <p:nvSpPr>
            <p:cNvPr id="11291" name="Obdélník 55"/>
            <p:cNvSpPr>
              <a:spLocks noChangeArrowheads="1"/>
            </p:cNvSpPr>
            <p:nvPr/>
          </p:nvSpPr>
          <p:spPr bwMode="auto">
            <a:xfrm>
              <a:off x="2714612" y="2250273"/>
              <a:ext cx="214314" cy="285752"/>
            </a:xfrm>
            <a:prstGeom prst="rect">
              <a:avLst/>
            </a:prstGeom>
            <a:solidFill>
              <a:srgbClr val="FFFF99"/>
            </a:solidFill>
            <a:ln w="1905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 b="1">
                <a:cs typeface="Arial" charset="0"/>
              </a:endParaRPr>
            </a:p>
          </p:txBody>
        </p:sp>
      </p:grpSp>
      <p:grpSp>
        <p:nvGrpSpPr>
          <p:cNvPr id="11278" name="Skupina 69"/>
          <p:cNvGrpSpPr>
            <a:grpSpLocks/>
          </p:cNvGrpSpPr>
          <p:nvPr/>
        </p:nvGrpSpPr>
        <p:grpSpPr bwMode="auto">
          <a:xfrm>
            <a:off x="3643313" y="1857375"/>
            <a:ext cx="714375" cy="357188"/>
            <a:chOff x="2285984" y="2214554"/>
            <a:chExt cx="714380" cy="357190"/>
          </a:xfrm>
        </p:grpSpPr>
        <p:sp>
          <p:nvSpPr>
            <p:cNvPr id="11288" name="Obdélník 70"/>
            <p:cNvSpPr>
              <a:spLocks noChangeArrowheads="1"/>
            </p:cNvSpPr>
            <p:nvPr/>
          </p:nvSpPr>
          <p:spPr bwMode="auto">
            <a:xfrm>
              <a:off x="2285984" y="2214554"/>
              <a:ext cx="714380" cy="357190"/>
            </a:xfrm>
            <a:prstGeom prst="rect">
              <a:avLst/>
            </a:prstGeom>
            <a:solidFill>
              <a:srgbClr val="FFC000"/>
            </a:solidFill>
            <a:ln w="1905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 b="1">
                <a:cs typeface="Arial" charset="0"/>
              </a:endParaRPr>
            </a:p>
          </p:txBody>
        </p:sp>
        <p:sp>
          <p:nvSpPr>
            <p:cNvPr id="11289" name="Obdélník 71"/>
            <p:cNvSpPr>
              <a:spLocks noChangeArrowheads="1"/>
            </p:cNvSpPr>
            <p:nvPr/>
          </p:nvSpPr>
          <p:spPr bwMode="auto">
            <a:xfrm>
              <a:off x="2714612" y="2250273"/>
              <a:ext cx="214314" cy="285752"/>
            </a:xfrm>
            <a:prstGeom prst="rect">
              <a:avLst/>
            </a:prstGeom>
            <a:solidFill>
              <a:srgbClr val="FFFF99"/>
            </a:solidFill>
            <a:ln w="1905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 b="1">
                <a:cs typeface="Arial" charset="0"/>
              </a:endParaRPr>
            </a:p>
          </p:txBody>
        </p:sp>
      </p:grpSp>
      <p:grpSp>
        <p:nvGrpSpPr>
          <p:cNvPr id="11279" name="Skupina 72"/>
          <p:cNvGrpSpPr>
            <a:grpSpLocks/>
          </p:cNvGrpSpPr>
          <p:nvPr/>
        </p:nvGrpSpPr>
        <p:grpSpPr bwMode="auto">
          <a:xfrm flipH="1">
            <a:off x="4500563" y="1857375"/>
            <a:ext cx="714375" cy="357188"/>
            <a:chOff x="2285984" y="2214554"/>
            <a:chExt cx="714380" cy="357190"/>
          </a:xfrm>
        </p:grpSpPr>
        <p:sp>
          <p:nvSpPr>
            <p:cNvPr id="11286" name="Obdélník 73"/>
            <p:cNvSpPr>
              <a:spLocks noChangeArrowheads="1"/>
            </p:cNvSpPr>
            <p:nvPr/>
          </p:nvSpPr>
          <p:spPr bwMode="auto">
            <a:xfrm>
              <a:off x="2285984" y="2214554"/>
              <a:ext cx="714380" cy="357190"/>
            </a:xfrm>
            <a:prstGeom prst="rect">
              <a:avLst/>
            </a:prstGeom>
            <a:solidFill>
              <a:srgbClr val="FFC000"/>
            </a:solidFill>
            <a:ln w="1905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 b="1">
                <a:cs typeface="Arial" charset="0"/>
              </a:endParaRPr>
            </a:p>
          </p:txBody>
        </p:sp>
        <p:sp>
          <p:nvSpPr>
            <p:cNvPr id="11287" name="Obdélník 74"/>
            <p:cNvSpPr>
              <a:spLocks noChangeArrowheads="1"/>
            </p:cNvSpPr>
            <p:nvPr/>
          </p:nvSpPr>
          <p:spPr bwMode="auto">
            <a:xfrm>
              <a:off x="2714612" y="2250273"/>
              <a:ext cx="214314" cy="285752"/>
            </a:xfrm>
            <a:prstGeom prst="rect">
              <a:avLst/>
            </a:prstGeom>
            <a:solidFill>
              <a:srgbClr val="FFFF99"/>
            </a:solidFill>
            <a:ln w="1905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 b="1">
                <a:cs typeface="Arial" charset="0"/>
              </a:endParaRPr>
            </a:p>
          </p:txBody>
        </p:sp>
      </p:grpSp>
      <p:grpSp>
        <p:nvGrpSpPr>
          <p:cNvPr id="11280" name="Skupina 75"/>
          <p:cNvGrpSpPr>
            <a:grpSpLocks/>
          </p:cNvGrpSpPr>
          <p:nvPr/>
        </p:nvGrpSpPr>
        <p:grpSpPr bwMode="auto">
          <a:xfrm flipH="1">
            <a:off x="5857875" y="1571625"/>
            <a:ext cx="714375" cy="357188"/>
            <a:chOff x="2285984" y="2214554"/>
            <a:chExt cx="714380" cy="357190"/>
          </a:xfrm>
        </p:grpSpPr>
        <p:sp>
          <p:nvSpPr>
            <p:cNvPr id="11284" name="Obdélník 76"/>
            <p:cNvSpPr>
              <a:spLocks noChangeArrowheads="1"/>
            </p:cNvSpPr>
            <p:nvPr/>
          </p:nvSpPr>
          <p:spPr bwMode="auto">
            <a:xfrm>
              <a:off x="2285984" y="2214554"/>
              <a:ext cx="714380" cy="357190"/>
            </a:xfrm>
            <a:prstGeom prst="rect">
              <a:avLst/>
            </a:prstGeom>
            <a:solidFill>
              <a:srgbClr val="FFC000"/>
            </a:solidFill>
            <a:ln w="1905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 b="1">
                <a:cs typeface="Arial" charset="0"/>
              </a:endParaRPr>
            </a:p>
          </p:txBody>
        </p:sp>
        <p:sp>
          <p:nvSpPr>
            <p:cNvPr id="11285" name="Obdélník 77"/>
            <p:cNvSpPr>
              <a:spLocks noChangeArrowheads="1"/>
            </p:cNvSpPr>
            <p:nvPr/>
          </p:nvSpPr>
          <p:spPr bwMode="auto">
            <a:xfrm>
              <a:off x="2714612" y="2250273"/>
              <a:ext cx="214314" cy="285752"/>
            </a:xfrm>
            <a:prstGeom prst="rect">
              <a:avLst/>
            </a:prstGeom>
            <a:solidFill>
              <a:srgbClr val="FFFF99"/>
            </a:solidFill>
            <a:ln w="1905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 b="1">
                <a:cs typeface="Arial" charset="0"/>
              </a:endParaRPr>
            </a:p>
          </p:txBody>
        </p:sp>
      </p:grpSp>
      <p:grpSp>
        <p:nvGrpSpPr>
          <p:cNvPr id="11281" name="Skupina 78"/>
          <p:cNvGrpSpPr>
            <a:grpSpLocks/>
          </p:cNvGrpSpPr>
          <p:nvPr/>
        </p:nvGrpSpPr>
        <p:grpSpPr bwMode="auto">
          <a:xfrm flipH="1">
            <a:off x="6715125" y="1571625"/>
            <a:ext cx="714375" cy="357188"/>
            <a:chOff x="2285984" y="2214554"/>
            <a:chExt cx="714380" cy="357190"/>
          </a:xfrm>
        </p:grpSpPr>
        <p:sp>
          <p:nvSpPr>
            <p:cNvPr id="11282" name="Obdélník 79"/>
            <p:cNvSpPr>
              <a:spLocks noChangeArrowheads="1"/>
            </p:cNvSpPr>
            <p:nvPr/>
          </p:nvSpPr>
          <p:spPr bwMode="auto">
            <a:xfrm>
              <a:off x="2285984" y="2214554"/>
              <a:ext cx="714380" cy="357190"/>
            </a:xfrm>
            <a:prstGeom prst="rect">
              <a:avLst/>
            </a:prstGeom>
            <a:solidFill>
              <a:srgbClr val="FFC000"/>
            </a:solidFill>
            <a:ln w="1905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 b="1">
                <a:cs typeface="Arial" charset="0"/>
              </a:endParaRPr>
            </a:p>
          </p:txBody>
        </p:sp>
        <p:sp>
          <p:nvSpPr>
            <p:cNvPr id="11283" name="Obdélník 80"/>
            <p:cNvSpPr>
              <a:spLocks noChangeArrowheads="1"/>
            </p:cNvSpPr>
            <p:nvPr/>
          </p:nvSpPr>
          <p:spPr bwMode="auto">
            <a:xfrm>
              <a:off x="2714612" y="2250273"/>
              <a:ext cx="214314" cy="285752"/>
            </a:xfrm>
            <a:prstGeom prst="rect">
              <a:avLst/>
            </a:prstGeom>
            <a:solidFill>
              <a:srgbClr val="FFFF99"/>
            </a:solidFill>
            <a:ln w="1905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 b="1">
                <a:cs typeface="Arial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ANIMACE ÚZKÉHO MOSTU</a:t>
            </a:r>
            <a:endParaRPr lang="cs-CZ" dirty="0"/>
          </a:p>
        </p:txBody>
      </p:sp>
      <p:sp>
        <p:nvSpPr>
          <p:cNvPr id="1028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cs-CZ" smtClean="0"/>
              <a:t>PB 153 OPERAČNÍ SYSTÉMY A JEJICH ROZHRANÍ</a:t>
            </a:r>
          </a:p>
        </p:txBody>
      </p:sp>
    </p:spTree>
    <p:controls>
      <mc:AlternateContent xmlns:mc="http://schemas.openxmlformats.org/markup-compatibility/2006">
        <mc:Choice xmlns:v="urn:schemas-microsoft-com:vml" Requires="v">
          <p:control spid="1037" name="ShockwaveFlash1" r:id="rId2" imgW="6095880" imgH="4857840"/>
        </mc:Choice>
        <mc:Fallback>
          <p:control name="ShockwaveFlash1" r:id="rId2" imgW="6095880" imgH="4857840">
            <p:pic>
              <p:nvPicPr>
                <p:cNvPr id="2" name="ShockwaveFlash1"/>
                <p:cNvPicPr preferRelativeResize="0">
                  <a:picLocks noChangeAspect="1" noChangeArrowheads="1" noChangeShapeType="1"/>
                </p:cNvPicPr>
                <p:nvPr/>
              </p:nvPicPr>
              <p:blipFill>
                <a:blip r:embed="rId4"/>
                <a:srcRect/>
                <a:stretch>
                  <a:fillRect/>
                </a:stretch>
              </p:blipFill>
              <p:spPr bwMode="auto">
                <a:xfrm>
                  <a:off x="1524000" y="1341438"/>
                  <a:ext cx="6096000" cy="48577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</p:controls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395288" eaLnBrk="1" hangingPunct="1">
              <a:lnSpc>
                <a:spcPct val="90000"/>
              </a:lnSpc>
            </a:pPr>
            <a:r>
              <a:rPr lang="cs-CZ" smtClean="0"/>
              <a:t>Uváznutí</a:t>
            </a:r>
          </a:p>
          <a:p>
            <a:pPr marL="719138" lvl="1" eaLnBrk="1" hangingPunct="1">
              <a:lnSpc>
                <a:spcPct val="90000"/>
              </a:lnSpc>
            </a:pPr>
            <a:r>
              <a:rPr lang="cs-CZ" smtClean="0"/>
              <a:t>množina procesů </a:t>
            </a:r>
            <a:r>
              <a:rPr lang="cs-CZ" i="1" smtClean="0"/>
              <a:t>P</a:t>
            </a:r>
            <a:r>
              <a:rPr lang="cs-CZ" smtClean="0"/>
              <a:t> uvázla, jestliže každý proces </a:t>
            </a:r>
            <a:r>
              <a:rPr lang="cs-CZ" i="1" smtClean="0"/>
              <a:t>P</a:t>
            </a:r>
            <a:r>
              <a:rPr lang="cs-CZ" i="1" baseline="-10000" smtClean="0"/>
              <a:t>i</a:t>
            </a:r>
            <a:r>
              <a:rPr lang="cs-CZ" smtClean="0"/>
              <a:t> z </a:t>
            </a:r>
            <a:r>
              <a:rPr lang="cs-CZ" i="1" smtClean="0"/>
              <a:t>P</a:t>
            </a:r>
            <a:r>
              <a:rPr lang="cs-CZ" smtClean="0"/>
              <a:t> čeká na událost (uvolnění prostředku, zaslání zprávy), kterou vyvolá pouze některý z procesů </a:t>
            </a:r>
            <a:r>
              <a:rPr lang="cs-CZ" i="1" smtClean="0"/>
              <a:t>P</a:t>
            </a:r>
            <a:endParaRPr lang="cs-CZ" smtClean="0"/>
          </a:p>
          <a:p>
            <a:pPr marL="395288" eaLnBrk="1" hangingPunct="1">
              <a:lnSpc>
                <a:spcPct val="90000"/>
              </a:lnSpc>
            </a:pPr>
            <a:r>
              <a:rPr lang="cs-CZ" smtClean="0"/>
              <a:t>Stárnutí</a:t>
            </a:r>
          </a:p>
          <a:p>
            <a:pPr marL="719138" lvl="1" eaLnBrk="1" hangingPunct="1">
              <a:lnSpc>
                <a:spcPct val="90000"/>
              </a:lnSpc>
            </a:pPr>
            <a:r>
              <a:rPr lang="cs-CZ" smtClean="0"/>
              <a:t>požadavky 1 nebo více procesů z </a:t>
            </a:r>
            <a:r>
              <a:rPr lang="cs-CZ" i="1" smtClean="0"/>
              <a:t>P</a:t>
            </a:r>
            <a:r>
              <a:rPr lang="cs-CZ" smtClean="0"/>
              <a:t> nebudou splněny v konečném čase</a:t>
            </a:r>
          </a:p>
          <a:p>
            <a:pPr marL="1079500" lvl="2" eaLnBrk="1" hangingPunct="1">
              <a:lnSpc>
                <a:spcPct val="90000"/>
              </a:lnSpc>
            </a:pPr>
            <a:r>
              <a:rPr lang="cs-CZ" smtClean="0"/>
              <a:t>z důvodů vyšších priorit jiného procesu</a:t>
            </a:r>
          </a:p>
          <a:p>
            <a:pPr marL="1079500" lvl="2" eaLnBrk="1" hangingPunct="1">
              <a:lnSpc>
                <a:spcPct val="90000"/>
              </a:lnSpc>
            </a:pPr>
            <a:r>
              <a:rPr lang="cs-CZ" smtClean="0"/>
              <a:t>z důvodů prevence uváznutí apod.</a:t>
            </a:r>
          </a:p>
        </p:txBody>
      </p:sp>
      <p:sp>
        <p:nvSpPr>
          <p:cNvPr id="1280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DEFINICE UVÁZNUTÍ A STÁRNUTÍ</a:t>
            </a:r>
            <a:endParaRPr lang="cs-CZ" dirty="0"/>
          </a:p>
        </p:txBody>
      </p:sp>
      <p:sp>
        <p:nvSpPr>
          <p:cNvPr id="12292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cs-CZ" smtClean="0"/>
              <a:t>PB 153 OPERAČNÍ SYSTÉMY A JEJICH ROZHRANÍ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571500" indent="-571500" eaLnBrk="1" hangingPunct="1"/>
            <a:r>
              <a:rPr lang="cs-CZ" smtClean="0"/>
              <a:t>Typy zdrojů R</a:t>
            </a:r>
            <a:r>
              <a:rPr lang="cs-CZ" baseline="-10000" smtClean="0"/>
              <a:t>1</a:t>
            </a:r>
            <a:r>
              <a:rPr lang="cs-CZ" smtClean="0"/>
              <a:t>, R</a:t>
            </a:r>
            <a:r>
              <a:rPr lang="cs-CZ" baseline="-10000" smtClean="0"/>
              <a:t>2</a:t>
            </a:r>
            <a:r>
              <a:rPr lang="cs-CZ" smtClean="0"/>
              <a:t>, …, R</a:t>
            </a:r>
            <a:r>
              <a:rPr lang="cs-CZ" baseline="-10000" smtClean="0"/>
              <a:t>m</a:t>
            </a:r>
          </a:p>
          <a:p>
            <a:pPr marL="1371600" lvl="2" indent="-457200" eaLnBrk="1" hangingPunct="1"/>
            <a:r>
              <a:rPr lang="cs-CZ" smtClean="0"/>
              <a:t>tiskárna, paměť, I/O zařízení, …</a:t>
            </a:r>
          </a:p>
          <a:p>
            <a:pPr marL="571500" indent="-571500" eaLnBrk="1" hangingPunct="1"/>
            <a:r>
              <a:rPr lang="cs-CZ" smtClean="0"/>
              <a:t>Každý zdroj R</a:t>
            </a:r>
            <a:r>
              <a:rPr lang="cs-CZ" baseline="-10000" smtClean="0"/>
              <a:t>i</a:t>
            </a:r>
            <a:r>
              <a:rPr lang="cs-CZ" smtClean="0"/>
              <a:t> má W</a:t>
            </a:r>
            <a:r>
              <a:rPr lang="cs-CZ" baseline="-10000" smtClean="0"/>
              <a:t>i</a:t>
            </a:r>
            <a:r>
              <a:rPr lang="cs-CZ" smtClean="0"/>
              <a:t> instancí</a:t>
            </a:r>
          </a:p>
          <a:p>
            <a:pPr marL="571500" indent="-571500" eaLnBrk="1" hangingPunct="1"/>
            <a:r>
              <a:rPr lang="cs-CZ" smtClean="0"/>
              <a:t>Každý proces používá zdroj následujícím způsobem</a:t>
            </a:r>
          </a:p>
          <a:p>
            <a:pPr marL="990600" lvl="1" indent="-533400" eaLnBrk="1" hangingPunct="1">
              <a:buFont typeface="Wingdings" pitchFamily="2" charset="2"/>
              <a:buAutoNum type="arabicPeriod"/>
            </a:pPr>
            <a:r>
              <a:rPr lang="cs-CZ" smtClean="0"/>
              <a:t>žádost </a:t>
            </a:r>
          </a:p>
          <a:p>
            <a:pPr marL="990600" lvl="1" indent="-533400" eaLnBrk="1" hangingPunct="1">
              <a:buFont typeface="Wingdings" pitchFamily="2" charset="2"/>
              <a:buAutoNum type="arabicPeriod"/>
            </a:pPr>
            <a:r>
              <a:rPr lang="cs-CZ" smtClean="0"/>
              <a:t>použití</a:t>
            </a:r>
          </a:p>
          <a:p>
            <a:pPr marL="990600" lvl="1" indent="-533400" eaLnBrk="1" hangingPunct="1">
              <a:buFont typeface="Wingdings" pitchFamily="2" charset="2"/>
              <a:buAutoNum type="arabicPeriod"/>
            </a:pPr>
            <a:r>
              <a:rPr lang="cs-CZ" smtClean="0"/>
              <a:t>uvolnění (v konečném čase)</a:t>
            </a:r>
          </a:p>
        </p:txBody>
      </p:sp>
      <p:sp>
        <p:nvSpPr>
          <p:cNvPr id="134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MODEL</a:t>
            </a:r>
            <a:endParaRPr lang="cs-CZ" dirty="0"/>
          </a:p>
        </p:txBody>
      </p:sp>
      <p:sp>
        <p:nvSpPr>
          <p:cNvPr id="13316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cs-CZ" smtClean="0"/>
              <a:t>PB 153 OPERAČNÍ SYSTÉMY A JEJICH ROZHRANÍ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395288" eaLnBrk="1" hangingPunct="1">
              <a:lnSpc>
                <a:spcPct val="80000"/>
              </a:lnSpc>
            </a:pPr>
            <a:r>
              <a:rPr lang="cs-CZ" sz="2100" smtClean="0"/>
              <a:t>K uváznutí dojde, když začnou současně platit 4 následující podmínky</a:t>
            </a:r>
          </a:p>
          <a:p>
            <a:pPr marL="719138" lvl="1" eaLnBrk="1" hangingPunct="1">
              <a:lnSpc>
                <a:spcPct val="80000"/>
              </a:lnSpc>
            </a:pPr>
            <a:r>
              <a:rPr lang="cs-CZ" sz="2000" smtClean="0"/>
              <a:t>vzájemné vyloučení (mutual exclusion)</a:t>
            </a:r>
          </a:p>
          <a:p>
            <a:pPr marL="1079500" lvl="2" eaLnBrk="1" hangingPunct="1">
              <a:lnSpc>
                <a:spcPct val="80000"/>
              </a:lnSpc>
            </a:pPr>
            <a:r>
              <a:rPr lang="cs-CZ" sz="1800" smtClean="0"/>
              <a:t>sdílený zdroj může v jednom okamžiku používat pouze jeden proces</a:t>
            </a:r>
          </a:p>
          <a:p>
            <a:pPr marL="719138" lvl="1" eaLnBrk="1" hangingPunct="1">
              <a:lnSpc>
                <a:spcPct val="80000"/>
              </a:lnSpc>
            </a:pPr>
            <a:r>
              <a:rPr lang="cs-CZ" sz="2000" smtClean="0"/>
              <a:t>ponechání si zdroje a čekání na další (hold and wait)</a:t>
            </a:r>
          </a:p>
          <a:p>
            <a:pPr marL="1079500" lvl="2" eaLnBrk="1" hangingPunct="1">
              <a:lnSpc>
                <a:spcPct val="80000"/>
              </a:lnSpc>
            </a:pPr>
            <a:r>
              <a:rPr lang="cs-CZ" sz="1800" smtClean="0"/>
              <a:t>proces vlastnící alespoň zdroj čeká na získání dalšího zdroje, dosud vlastněného jiným procesem</a:t>
            </a:r>
          </a:p>
          <a:p>
            <a:pPr marL="719138" lvl="1" eaLnBrk="1" hangingPunct="1">
              <a:lnSpc>
                <a:spcPct val="80000"/>
              </a:lnSpc>
            </a:pPr>
            <a:r>
              <a:rPr lang="cs-CZ" sz="2000" smtClean="0"/>
              <a:t>bez předbíhání (no preemption)</a:t>
            </a:r>
          </a:p>
          <a:p>
            <a:pPr marL="1079500" lvl="2" eaLnBrk="1" hangingPunct="1">
              <a:lnSpc>
                <a:spcPct val="80000"/>
              </a:lnSpc>
            </a:pPr>
            <a:r>
              <a:rPr lang="cs-CZ" sz="1800" smtClean="0"/>
              <a:t>zdroj lze uvolnit pouze procesem, který ho vlastní, dobrovolně po té, co daný proces zdroj dále nepotřebuje</a:t>
            </a:r>
          </a:p>
          <a:p>
            <a:pPr marL="719138" lvl="1" eaLnBrk="1" hangingPunct="1">
              <a:lnSpc>
                <a:spcPct val="80000"/>
              </a:lnSpc>
            </a:pPr>
            <a:r>
              <a:rPr lang="cs-CZ" sz="2000" smtClean="0"/>
              <a:t>kruhové čekání (circular wait)</a:t>
            </a:r>
          </a:p>
          <a:p>
            <a:pPr marL="1079500" lvl="2" eaLnBrk="1" hangingPunct="1">
              <a:lnSpc>
                <a:spcPct val="80000"/>
              </a:lnSpc>
            </a:pPr>
            <a:r>
              <a:rPr lang="cs-CZ" sz="1800" smtClean="0"/>
              <a:t>existuje takový seznam čekajících procesů (P</a:t>
            </a:r>
            <a:r>
              <a:rPr lang="cs-CZ" sz="1800" baseline="-10000" smtClean="0"/>
              <a:t>0</a:t>
            </a:r>
            <a:r>
              <a:rPr lang="cs-CZ" sz="1800" smtClean="0"/>
              <a:t>, P</a:t>
            </a:r>
            <a:r>
              <a:rPr lang="cs-CZ" sz="1800" baseline="-10000" smtClean="0"/>
              <a:t>1</a:t>
            </a:r>
            <a:r>
              <a:rPr lang="cs-CZ" sz="1800" smtClean="0"/>
              <a:t>, …, P</a:t>
            </a:r>
            <a:r>
              <a:rPr lang="cs-CZ" sz="1800" baseline="-10000" smtClean="0"/>
              <a:t>n</a:t>
            </a:r>
            <a:r>
              <a:rPr lang="cs-CZ" sz="1800" smtClean="0"/>
              <a:t>), že P</a:t>
            </a:r>
            <a:r>
              <a:rPr lang="cs-CZ" sz="1800" baseline="-10000" smtClean="0"/>
              <a:t>0</a:t>
            </a:r>
            <a:r>
              <a:rPr lang="cs-CZ" sz="1800" smtClean="0"/>
              <a:t> čeká na uvolnění zdroje drženého P</a:t>
            </a:r>
            <a:r>
              <a:rPr lang="cs-CZ" sz="1800" baseline="-10000" smtClean="0"/>
              <a:t>1</a:t>
            </a:r>
            <a:r>
              <a:rPr lang="cs-CZ" sz="1800" smtClean="0"/>
              <a:t>, P</a:t>
            </a:r>
            <a:r>
              <a:rPr lang="cs-CZ" sz="1800" baseline="-10000" smtClean="0"/>
              <a:t>1</a:t>
            </a:r>
            <a:r>
              <a:rPr lang="cs-CZ" sz="1800" smtClean="0"/>
              <a:t> čeká na uvolnění zdroje drženého P</a:t>
            </a:r>
            <a:r>
              <a:rPr lang="cs-CZ" sz="1800" baseline="-10000" smtClean="0"/>
              <a:t>2</a:t>
            </a:r>
            <a:r>
              <a:rPr lang="cs-CZ" sz="1800" smtClean="0"/>
              <a:t>, …, P</a:t>
            </a:r>
            <a:r>
              <a:rPr lang="cs-CZ" sz="1800" baseline="-10000" smtClean="0"/>
              <a:t>n-1</a:t>
            </a:r>
            <a:r>
              <a:rPr lang="cs-CZ" sz="1800" smtClean="0"/>
              <a:t>čeká na uvolnění zdroje drženého P</a:t>
            </a:r>
            <a:r>
              <a:rPr lang="cs-CZ" sz="1800" baseline="-10000" smtClean="0"/>
              <a:t>n</a:t>
            </a:r>
            <a:r>
              <a:rPr lang="cs-CZ" sz="1800" smtClean="0"/>
              <a:t>, a P</a:t>
            </a:r>
            <a:r>
              <a:rPr lang="cs-CZ" sz="1800" baseline="-10000" smtClean="0"/>
              <a:t>n</a:t>
            </a:r>
            <a:r>
              <a:rPr lang="cs-CZ" sz="1800" smtClean="0"/>
              <a:t> čeká na uvolnění zdroje drženého P</a:t>
            </a:r>
            <a:r>
              <a:rPr lang="cs-CZ" sz="1800" baseline="-10000" smtClean="0"/>
              <a:t>0</a:t>
            </a:r>
          </a:p>
        </p:txBody>
      </p:sp>
      <p:sp>
        <p:nvSpPr>
          <p:cNvPr id="135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CHARAKTERISTIKA UVÁZNUTÍ</a:t>
            </a:r>
            <a:endParaRPr lang="cs-CZ" dirty="0"/>
          </a:p>
        </p:txBody>
      </p:sp>
      <p:sp>
        <p:nvSpPr>
          <p:cNvPr id="14340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cs-CZ" smtClean="0"/>
              <a:t>PB 153 OPERAČNÍ SYSTÉMY A JEJICH ROZHRANÍ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eaLnBrk="1" hangingPunct="1">
              <a:lnSpc>
                <a:spcPct val="90000"/>
              </a:lnSpc>
              <a:defRPr/>
            </a:pPr>
            <a:r>
              <a:rPr lang="cs-CZ" sz="2000" dirty="0" err="1"/>
              <a:t>Resource</a:t>
            </a:r>
            <a:r>
              <a:rPr lang="cs-CZ" sz="2000" dirty="0"/>
              <a:t>-</a:t>
            </a:r>
            <a:r>
              <a:rPr lang="cs-CZ" sz="2000" dirty="0" err="1"/>
              <a:t>Allocation</a:t>
            </a:r>
            <a:r>
              <a:rPr lang="cs-CZ" sz="2000" dirty="0"/>
              <a:t> </a:t>
            </a:r>
            <a:r>
              <a:rPr lang="cs-CZ" sz="2000" dirty="0" err="1"/>
              <a:t>Graph</a:t>
            </a:r>
            <a:r>
              <a:rPr lang="cs-CZ" sz="2000" dirty="0"/>
              <a:t>, RAG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sz="2000" dirty="0"/>
              <a:t>Množina uzlů V a množina hran E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sz="2000" dirty="0"/>
              <a:t>uzly jsou dvou typů: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sz="2000" dirty="0"/>
              <a:t>P= </a:t>
            </a:r>
            <a:r>
              <a:rPr lang="en-US" sz="2000" dirty="0"/>
              <a:t>{</a:t>
            </a:r>
            <a:r>
              <a:rPr lang="cs-CZ" sz="2000" dirty="0"/>
              <a:t>P</a:t>
            </a:r>
            <a:r>
              <a:rPr lang="cs-CZ" sz="2000" baseline="-10000" dirty="0"/>
              <a:t>1</a:t>
            </a:r>
            <a:r>
              <a:rPr lang="cs-CZ" sz="2000" dirty="0"/>
              <a:t>, P</a:t>
            </a:r>
            <a:r>
              <a:rPr lang="cs-CZ" sz="2000" baseline="-10000" dirty="0"/>
              <a:t>2</a:t>
            </a:r>
            <a:r>
              <a:rPr lang="cs-CZ" sz="2000" dirty="0"/>
              <a:t>, …, </a:t>
            </a:r>
            <a:r>
              <a:rPr lang="cs-CZ" sz="2000" dirty="0" err="1"/>
              <a:t>P</a:t>
            </a:r>
            <a:r>
              <a:rPr lang="cs-CZ" sz="2000" baseline="-10000" dirty="0" err="1"/>
              <a:t>n</a:t>
            </a:r>
            <a:r>
              <a:rPr lang="en-US" sz="2000" dirty="0"/>
              <a:t>}</a:t>
            </a:r>
            <a:r>
              <a:rPr lang="cs-CZ" sz="2000" dirty="0"/>
              <a:t>, množina procesů existujících v systému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sz="2000" dirty="0"/>
              <a:t>R = </a:t>
            </a:r>
            <a:r>
              <a:rPr lang="en-US" sz="2000" dirty="0"/>
              <a:t>{</a:t>
            </a:r>
            <a:r>
              <a:rPr lang="cs-CZ" sz="2000" dirty="0"/>
              <a:t>R</a:t>
            </a:r>
            <a:r>
              <a:rPr lang="cs-CZ" sz="2000" baseline="-10000" dirty="0"/>
              <a:t>1</a:t>
            </a:r>
            <a:r>
              <a:rPr lang="cs-CZ" sz="2000" dirty="0"/>
              <a:t>, R</a:t>
            </a:r>
            <a:r>
              <a:rPr lang="cs-CZ" sz="2000" baseline="-10000" dirty="0"/>
              <a:t>2</a:t>
            </a:r>
            <a:r>
              <a:rPr lang="cs-CZ" sz="2000" dirty="0"/>
              <a:t>, …, </a:t>
            </a:r>
            <a:r>
              <a:rPr lang="cs-CZ" sz="2000" dirty="0" err="1"/>
              <a:t>R</a:t>
            </a:r>
            <a:r>
              <a:rPr lang="cs-CZ" sz="2000" baseline="-10000" dirty="0" err="1"/>
              <a:t>m</a:t>
            </a:r>
            <a:r>
              <a:rPr lang="en-US" sz="2000" dirty="0"/>
              <a:t>}</a:t>
            </a:r>
            <a:r>
              <a:rPr lang="cs-CZ" sz="2000" dirty="0"/>
              <a:t>, množina zdrojů existujících v systému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sz="2000" dirty="0"/>
              <a:t>Hrana požadavku – orientovaná hrana  </a:t>
            </a:r>
            <a:r>
              <a:rPr lang="cs-CZ" sz="2000" dirty="0" err="1"/>
              <a:t>P</a:t>
            </a:r>
            <a:r>
              <a:rPr lang="cs-CZ" sz="2000" baseline="-10000" dirty="0" err="1"/>
              <a:t>i</a:t>
            </a:r>
            <a:r>
              <a:rPr lang="cs-CZ" sz="2000" baseline="-10000" dirty="0"/>
              <a:t> </a:t>
            </a:r>
            <a:r>
              <a:rPr lang="cs-CZ" sz="2000" dirty="0">
                <a:cs typeface="Arial" charset="0"/>
              </a:rPr>
              <a:t>→</a:t>
            </a:r>
            <a:r>
              <a:rPr lang="cs-CZ" sz="2000" dirty="0"/>
              <a:t> </a:t>
            </a:r>
            <a:r>
              <a:rPr lang="cs-CZ" sz="2000" dirty="0" err="1"/>
              <a:t>R</a:t>
            </a:r>
            <a:r>
              <a:rPr lang="cs-CZ" sz="2000" baseline="-10000" dirty="0" err="1"/>
              <a:t>j</a:t>
            </a:r>
            <a:endParaRPr lang="cs-CZ" sz="2000" baseline="-10000" dirty="0"/>
          </a:p>
          <a:p>
            <a:pPr eaLnBrk="1" hangingPunct="1">
              <a:lnSpc>
                <a:spcPct val="90000"/>
              </a:lnSpc>
              <a:defRPr/>
            </a:pPr>
            <a:r>
              <a:rPr lang="cs-CZ" sz="2000" dirty="0"/>
              <a:t>Hrana přidělení    – orientovaná hrana  </a:t>
            </a:r>
            <a:r>
              <a:rPr lang="cs-CZ" sz="2000" dirty="0" err="1"/>
              <a:t>R</a:t>
            </a:r>
            <a:r>
              <a:rPr lang="cs-CZ" sz="2000" baseline="-10000" dirty="0" err="1"/>
              <a:t>j</a:t>
            </a:r>
            <a:r>
              <a:rPr lang="cs-CZ" sz="2000" baseline="-10000" dirty="0"/>
              <a:t> </a:t>
            </a:r>
            <a:r>
              <a:rPr lang="cs-CZ" sz="2000" dirty="0">
                <a:cs typeface="Arial" charset="0"/>
              </a:rPr>
              <a:t>→</a:t>
            </a:r>
            <a:r>
              <a:rPr lang="cs-CZ" sz="2000" dirty="0"/>
              <a:t> </a:t>
            </a:r>
            <a:r>
              <a:rPr lang="cs-CZ" sz="2000" dirty="0" err="1"/>
              <a:t>P</a:t>
            </a:r>
            <a:r>
              <a:rPr lang="cs-CZ" sz="2000" baseline="-10000" dirty="0" err="1"/>
              <a:t>i</a:t>
            </a:r>
            <a:endParaRPr lang="cs-CZ" sz="2000" baseline="-10000" dirty="0"/>
          </a:p>
          <a:p>
            <a:pPr eaLnBrk="1" hangingPunct="1">
              <a:lnSpc>
                <a:spcPct val="90000"/>
              </a:lnSpc>
              <a:defRPr/>
            </a:pPr>
            <a:r>
              <a:rPr lang="cs-CZ" sz="2000" dirty="0"/>
              <a:t>Proces:</a:t>
            </a:r>
          </a:p>
          <a:p>
            <a:pPr eaLnBrk="1" hangingPunct="1">
              <a:lnSpc>
                <a:spcPct val="90000"/>
              </a:lnSpc>
              <a:defRPr/>
            </a:pPr>
            <a:endParaRPr lang="cs-CZ" sz="2000" dirty="0"/>
          </a:p>
          <a:p>
            <a:pPr eaLnBrk="1" hangingPunct="1">
              <a:lnSpc>
                <a:spcPct val="90000"/>
              </a:lnSpc>
              <a:defRPr/>
            </a:pPr>
            <a:r>
              <a:rPr lang="cs-CZ" sz="2000" dirty="0"/>
              <a:t>Zdroj se 4 instancemi:</a:t>
            </a:r>
          </a:p>
          <a:p>
            <a:pPr eaLnBrk="1" hangingPunct="1">
              <a:lnSpc>
                <a:spcPct val="90000"/>
              </a:lnSpc>
              <a:defRPr/>
            </a:pPr>
            <a:endParaRPr lang="cs-CZ" sz="2000" dirty="0"/>
          </a:p>
          <a:p>
            <a:pPr eaLnBrk="1" hangingPunct="1">
              <a:lnSpc>
                <a:spcPct val="90000"/>
              </a:lnSpc>
              <a:defRPr/>
            </a:pPr>
            <a:r>
              <a:rPr lang="cs-CZ" sz="2000" dirty="0"/>
              <a:t>Proces </a:t>
            </a:r>
            <a:r>
              <a:rPr lang="cs-CZ" sz="2000" dirty="0" err="1"/>
              <a:t>P</a:t>
            </a:r>
            <a:r>
              <a:rPr lang="cs-CZ" sz="2000" baseline="-10000" dirty="0" err="1"/>
              <a:t>i</a:t>
            </a:r>
            <a:r>
              <a:rPr lang="cs-CZ" sz="2000" dirty="0"/>
              <a:t> požadující prostředek </a:t>
            </a:r>
            <a:r>
              <a:rPr lang="cs-CZ" sz="2000" dirty="0" err="1"/>
              <a:t>R</a:t>
            </a:r>
            <a:r>
              <a:rPr lang="cs-CZ" sz="2000" baseline="-10000" dirty="0" err="1"/>
              <a:t>j</a:t>
            </a:r>
            <a:r>
              <a:rPr lang="cs-CZ" sz="2000" dirty="0"/>
              <a:t>:</a:t>
            </a:r>
          </a:p>
          <a:p>
            <a:pPr eaLnBrk="1" hangingPunct="1">
              <a:lnSpc>
                <a:spcPct val="90000"/>
              </a:lnSpc>
              <a:defRPr/>
            </a:pPr>
            <a:endParaRPr lang="cs-CZ" sz="2000" baseline="-10000" dirty="0"/>
          </a:p>
          <a:p>
            <a:pPr eaLnBrk="1" hangingPunct="1">
              <a:lnSpc>
                <a:spcPct val="90000"/>
              </a:lnSpc>
              <a:defRPr/>
            </a:pPr>
            <a:r>
              <a:rPr lang="cs-CZ" sz="2000" dirty="0"/>
              <a:t>Proces </a:t>
            </a:r>
            <a:r>
              <a:rPr lang="cs-CZ" sz="2000" dirty="0" err="1"/>
              <a:t>P</a:t>
            </a:r>
            <a:r>
              <a:rPr lang="cs-CZ" sz="2000" baseline="-10000" dirty="0" err="1"/>
              <a:t>i</a:t>
            </a:r>
            <a:r>
              <a:rPr lang="cs-CZ" sz="2000" baseline="-10000" dirty="0"/>
              <a:t>  </a:t>
            </a:r>
            <a:r>
              <a:rPr lang="cs-CZ" sz="2000" dirty="0"/>
              <a:t>vlastnící prostředek </a:t>
            </a:r>
            <a:r>
              <a:rPr lang="cs-CZ" sz="2000" dirty="0" err="1"/>
              <a:t>R</a:t>
            </a:r>
            <a:r>
              <a:rPr lang="cs-CZ" sz="2000" baseline="-10000" dirty="0" err="1"/>
              <a:t>j</a:t>
            </a:r>
            <a:r>
              <a:rPr lang="cs-CZ" sz="2000" baseline="-10000" dirty="0"/>
              <a:t> </a:t>
            </a:r>
            <a:r>
              <a:rPr lang="cs-CZ" sz="2000" dirty="0"/>
              <a:t>:</a:t>
            </a:r>
            <a:endParaRPr lang="cs-CZ" sz="2000" baseline="-10000" dirty="0"/>
          </a:p>
          <a:p>
            <a:pPr eaLnBrk="1" hangingPunct="1">
              <a:lnSpc>
                <a:spcPct val="90000"/>
              </a:lnSpc>
              <a:defRPr/>
            </a:pPr>
            <a:endParaRPr lang="cs-CZ" sz="2000" baseline="-10000" dirty="0"/>
          </a:p>
        </p:txBody>
      </p:sp>
      <p:sp>
        <p:nvSpPr>
          <p:cNvPr id="136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GRAF PŘIDĚLENÍ ZDROJŮ</a:t>
            </a:r>
            <a:endParaRPr lang="cs-CZ" dirty="0"/>
          </a:p>
        </p:txBody>
      </p:sp>
      <p:sp>
        <p:nvSpPr>
          <p:cNvPr id="15364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cs-CZ" smtClean="0"/>
              <a:t>PB 153 OPERAČNÍ SYSTÉMY A JEJICH ROZHRANÍ</a:t>
            </a:r>
          </a:p>
        </p:txBody>
      </p:sp>
      <p:sp>
        <p:nvSpPr>
          <p:cNvPr id="15365" name="Oval 27"/>
          <p:cNvSpPr>
            <a:spLocks noChangeArrowheads="1"/>
          </p:cNvSpPr>
          <p:nvPr/>
        </p:nvSpPr>
        <p:spPr bwMode="auto">
          <a:xfrm>
            <a:off x="1785938" y="3714750"/>
            <a:ext cx="495300" cy="495300"/>
          </a:xfrm>
          <a:prstGeom prst="ellipse">
            <a:avLst/>
          </a:prstGeom>
          <a:solidFill>
            <a:srgbClr val="FFFF99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1" i="1">
                <a:cs typeface="Arial" charset="0"/>
              </a:rPr>
              <a:t>P</a:t>
            </a:r>
            <a:r>
              <a:rPr lang="en-US" b="1" i="1" baseline="-25000">
                <a:cs typeface="Arial" charset="0"/>
              </a:rPr>
              <a:t>i</a:t>
            </a:r>
            <a:endParaRPr lang="en-US" b="1" i="1">
              <a:cs typeface="Arial" charset="0"/>
            </a:endParaRPr>
          </a:p>
        </p:txBody>
      </p:sp>
      <p:grpSp>
        <p:nvGrpSpPr>
          <p:cNvPr id="15366" name="Skupina 32"/>
          <p:cNvGrpSpPr>
            <a:grpSpLocks/>
          </p:cNvGrpSpPr>
          <p:nvPr/>
        </p:nvGrpSpPr>
        <p:grpSpPr bwMode="auto">
          <a:xfrm>
            <a:off x="2928938" y="4429125"/>
            <a:ext cx="438150" cy="419100"/>
            <a:chOff x="5857884" y="4500570"/>
            <a:chExt cx="438150" cy="419100"/>
          </a:xfrm>
        </p:grpSpPr>
        <p:sp>
          <p:nvSpPr>
            <p:cNvPr id="15383" name="Rectangle 6"/>
            <p:cNvSpPr>
              <a:spLocks noChangeArrowheads="1"/>
            </p:cNvSpPr>
            <p:nvPr/>
          </p:nvSpPr>
          <p:spPr bwMode="auto">
            <a:xfrm>
              <a:off x="5857884" y="4500570"/>
              <a:ext cx="438150" cy="419100"/>
            </a:xfrm>
            <a:prstGeom prst="rect">
              <a:avLst/>
            </a:prstGeom>
            <a:solidFill>
              <a:srgbClr val="FFFF99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5384" name="Rectangle 7"/>
            <p:cNvSpPr>
              <a:spLocks noChangeArrowheads="1"/>
            </p:cNvSpPr>
            <p:nvPr/>
          </p:nvSpPr>
          <p:spPr bwMode="auto">
            <a:xfrm>
              <a:off x="5969011" y="4610108"/>
              <a:ext cx="74613" cy="74613"/>
            </a:xfrm>
            <a:prstGeom prst="rect">
              <a:avLst/>
            </a:prstGeom>
            <a:solidFill>
              <a:srgbClr val="FFFF99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5385" name="Rectangle 8"/>
            <p:cNvSpPr>
              <a:spLocks noChangeArrowheads="1"/>
            </p:cNvSpPr>
            <p:nvPr/>
          </p:nvSpPr>
          <p:spPr bwMode="auto">
            <a:xfrm>
              <a:off x="6121411" y="4610108"/>
              <a:ext cx="74613" cy="74613"/>
            </a:xfrm>
            <a:prstGeom prst="rect">
              <a:avLst/>
            </a:prstGeom>
            <a:solidFill>
              <a:srgbClr val="FFFF99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5386" name="Rectangle 9"/>
            <p:cNvSpPr>
              <a:spLocks noChangeArrowheads="1"/>
            </p:cNvSpPr>
            <p:nvPr/>
          </p:nvSpPr>
          <p:spPr bwMode="auto">
            <a:xfrm>
              <a:off x="5969011" y="4740283"/>
              <a:ext cx="74613" cy="74613"/>
            </a:xfrm>
            <a:prstGeom prst="rect">
              <a:avLst/>
            </a:prstGeom>
            <a:solidFill>
              <a:srgbClr val="FFFF99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5387" name="Rectangle 10"/>
            <p:cNvSpPr>
              <a:spLocks noChangeArrowheads="1"/>
            </p:cNvSpPr>
            <p:nvPr/>
          </p:nvSpPr>
          <p:spPr bwMode="auto">
            <a:xfrm>
              <a:off x="6121411" y="4740283"/>
              <a:ext cx="74613" cy="74613"/>
            </a:xfrm>
            <a:prstGeom prst="rect">
              <a:avLst/>
            </a:prstGeom>
            <a:solidFill>
              <a:srgbClr val="FFFF99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cs-CZ"/>
            </a:p>
          </p:txBody>
        </p:sp>
      </p:grpSp>
      <p:grpSp>
        <p:nvGrpSpPr>
          <p:cNvPr id="15367" name="Skupina 33"/>
          <p:cNvGrpSpPr>
            <a:grpSpLocks/>
          </p:cNvGrpSpPr>
          <p:nvPr/>
        </p:nvGrpSpPr>
        <p:grpSpPr bwMode="auto">
          <a:xfrm>
            <a:off x="4714875" y="5214938"/>
            <a:ext cx="438150" cy="419100"/>
            <a:chOff x="5857884" y="4500570"/>
            <a:chExt cx="438150" cy="419100"/>
          </a:xfrm>
        </p:grpSpPr>
        <p:sp>
          <p:nvSpPr>
            <p:cNvPr id="15378" name="Rectangle 6"/>
            <p:cNvSpPr>
              <a:spLocks noChangeArrowheads="1"/>
            </p:cNvSpPr>
            <p:nvPr/>
          </p:nvSpPr>
          <p:spPr bwMode="auto">
            <a:xfrm>
              <a:off x="5857884" y="4500570"/>
              <a:ext cx="438150" cy="419100"/>
            </a:xfrm>
            <a:prstGeom prst="rect">
              <a:avLst/>
            </a:prstGeom>
            <a:solidFill>
              <a:srgbClr val="FFFF99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5379" name="Rectangle 7"/>
            <p:cNvSpPr>
              <a:spLocks noChangeArrowheads="1"/>
            </p:cNvSpPr>
            <p:nvPr/>
          </p:nvSpPr>
          <p:spPr bwMode="auto">
            <a:xfrm>
              <a:off x="5969011" y="4610108"/>
              <a:ext cx="74613" cy="74613"/>
            </a:xfrm>
            <a:prstGeom prst="rect">
              <a:avLst/>
            </a:prstGeom>
            <a:solidFill>
              <a:srgbClr val="FFFF99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5380" name="Rectangle 8"/>
            <p:cNvSpPr>
              <a:spLocks noChangeArrowheads="1"/>
            </p:cNvSpPr>
            <p:nvPr/>
          </p:nvSpPr>
          <p:spPr bwMode="auto">
            <a:xfrm>
              <a:off x="6121411" y="4610108"/>
              <a:ext cx="74613" cy="74613"/>
            </a:xfrm>
            <a:prstGeom prst="rect">
              <a:avLst/>
            </a:prstGeom>
            <a:solidFill>
              <a:srgbClr val="FFFF99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5381" name="Rectangle 9"/>
            <p:cNvSpPr>
              <a:spLocks noChangeArrowheads="1"/>
            </p:cNvSpPr>
            <p:nvPr/>
          </p:nvSpPr>
          <p:spPr bwMode="auto">
            <a:xfrm>
              <a:off x="5969011" y="4740283"/>
              <a:ext cx="74613" cy="74613"/>
            </a:xfrm>
            <a:prstGeom prst="rect">
              <a:avLst/>
            </a:prstGeom>
            <a:solidFill>
              <a:srgbClr val="FFFF99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5382" name="Rectangle 10"/>
            <p:cNvSpPr>
              <a:spLocks noChangeArrowheads="1"/>
            </p:cNvSpPr>
            <p:nvPr/>
          </p:nvSpPr>
          <p:spPr bwMode="auto">
            <a:xfrm>
              <a:off x="6121411" y="4740283"/>
              <a:ext cx="74613" cy="74613"/>
            </a:xfrm>
            <a:prstGeom prst="rect">
              <a:avLst/>
            </a:prstGeom>
            <a:solidFill>
              <a:srgbClr val="FFFF99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cs-CZ"/>
            </a:p>
          </p:txBody>
        </p:sp>
      </p:grpSp>
      <p:sp>
        <p:nvSpPr>
          <p:cNvPr id="15368" name="Oval 11"/>
          <p:cNvSpPr>
            <a:spLocks noChangeArrowheads="1"/>
          </p:cNvSpPr>
          <p:nvPr/>
        </p:nvSpPr>
        <p:spPr bwMode="auto">
          <a:xfrm>
            <a:off x="3857625" y="5143500"/>
            <a:ext cx="495300" cy="495300"/>
          </a:xfrm>
          <a:prstGeom prst="ellipse">
            <a:avLst/>
          </a:prstGeom>
          <a:solidFill>
            <a:srgbClr val="FFFF99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1" i="1">
                <a:cs typeface="Arial" charset="0"/>
              </a:rPr>
              <a:t>P</a:t>
            </a:r>
            <a:r>
              <a:rPr lang="en-US" b="1" i="1" baseline="-25000">
                <a:cs typeface="Arial" charset="0"/>
              </a:rPr>
              <a:t>i</a:t>
            </a:r>
            <a:endParaRPr lang="en-US" b="1" i="1">
              <a:cs typeface="Arial" charset="0"/>
            </a:endParaRPr>
          </a:p>
        </p:txBody>
      </p:sp>
      <p:cxnSp>
        <p:nvCxnSpPr>
          <p:cNvPr id="15369" name="Přímá spojovací šipka 29"/>
          <p:cNvCxnSpPr>
            <a:cxnSpLocks noChangeShapeType="1"/>
            <a:stCxn id="15368" idx="6"/>
          </p:cNvCxnSpPr>
          <p:nvPr/>
        </p:nvCxnSpPr>
        <p:spPr bwMode="auto">
          <a:xfrm>
            <a:off x="4352925" y="5391150"/>
            <a:ext cx="290513" cy="1588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/>
            <a:tailEnd type="triangle" w="lg" len="lg"/>
          </a:ln>
        </p:spPr>
      </p:cxnSp>
      <p:grpSp>
        <p:nvGrpSpPr>
          <p:cNvPr id="15370" name="Skupina 39"/>
          <p:cNvGrpSpPr>
            <a:grpSpLocks/>
          </p:cNvGrpSpPr>
          <p:nvPr/>
        </p:nvGrpSpPr>
        <p:grpSpPr bwMode="auto">
          <a:xfrm>
            <a:off x="4714875" y="5786438"/>
            <a:ext cx="438150" cy="419100"/>
            <a:chOff x="5857884" y="4500570"/>
            <a:chExt cx="438150" cy="419100"/>
          </a:xfrm>
        </p:grpSpPr>
        <p:sp>
          <p:nvSpPr>
            <p:cNvPr id="15373" name="Rectangle 6"/>
            <p:cNvSpPr>
              <a:spLocks noChangeArrowheads="1"/>
            </p:cNvSpPr>
            <p:nvPr/>
          </p:nvSpPr>
          <p:spPr bwMode="auto">
            <a:xfrm>
              <a:off x="5857884" y="4500570"/>
              <a:ext cx="438150" cy="419100"/>
            </a:xfrm>
            <a:prstGeom prst="rect">
              <a:avLst/>
            </a:prstGeom>
            <a:solidFill>
              <a:srgbClr val="FFFF99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5374" name="Rectangle 7"/>
            <p:cNvSpPr>
              <a:spLocks noChangeArrowheads="1"/>
            </p:cNvSpPr>
            <p:nvPr/>
          </p:nvSpPr>
          <p:spPr bwMode="auto">
            <a:xfrm>
              <a:off x="5969011" y="4610108"/>
              <a:ext cx="74613" cy="74613"/>
            </a:xfrm>
            <a:prstGeom prst="rect">
              <a:avLst/>
            </a:prstGeom>
            <a:solidFill>
              <a:srgbClr val="FFFF99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5375" name="Rectangle 8"/>
            <p:cNvSpPr>
              <a:spLocks noChangeArrowheads="1"/>
            </p:cNvSpPr>
            <p:nvPr/>
          </p:nvSpPr>
          <p:spPr bwMode="auto">
            <a:xfrm>
              <a:off x="6121411" y="4610108"/>
              <a:ext cx="74613" cy="74613"/>
            </a:xfrm>
            <a:prstGeom prst="rect">
              <a:avLst/>
            </a:prstGeom>
            <a:solidFill>
              <a:srgbClr val="FFFF99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5376" name="Rectangle 9"/>
            <p:cNvSpPr>
              <a:spLocks noChangeArrowheads="1"/>
            </p:cNvSpPr>
            <p:nvPr/>
          </p:nvSpPr>
          <p:spPr bwMode="auto">
            <a:xfrm>
              <a:off x="5969011" y="4740283"/>
              <a:ext cx="74613" cy="74613"/>
            </a:xfrm>
            <a:prstGeom prst="rect">
              <a:avLst/>
            </a:prstGeom>
            <a:solidFill>
              <a:srgbClr val="FFFF99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5377" name="Rectangle 10"/>
            <p:cNvSpPr>
              <a:spLocks noChangeArrowheads="1"/>
            </p:cNvSpPr>
            <p:nvPr/>
          </p:nvSpPr>
          <p:spPr bwMode="auto">
            <a:xfrm>
              <a:off x="6121411" y="4740283"/>
              <a:ext cx="74613" cy="74613"/>
            </a:xfrm>
            <a:prstGeom prst="rect">
              <a:avLst/>
            </a:prstGeom>
            <a:solidFill>
              <a:srgbClr val="FFFF99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cs-CZ"/>
            </a:p>
          </p:txBody>
        </p:sp>
      </p:grpSp>
      <p:sp>
        <p:nvSpPr>
          <p:cNvPr id="15371" name="Oval 19"/>
          <p:cNvSpPr>
            <a:spLocks noChangeArrowheads="1"/>
          </p:cNvSpPr>
          <p:nvPr/>
        </p:nvSpPr>
        <p:spPr bwMode="auto">
          <a:xfrm>
            <a:off x="3857625" y="5786438"/>
            <a:ext cx="495300" cy="495300"/>
          </a:xfrm>
          <a:prstGeom prst="ellipse">
            <a:avLst/>
          </a:prstGeom>
          <a:solidFill>
            <a:srgbClr val="FFFF99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1" i="1">
                <a:cs typeface="Arial" charset="0"/>
              </a:rPr>
              <a:t>P</a:t>
            </a:r>
            <a:r>
              <a:rPr lang="en-US" b="1" i="1" baseline="-25000">
                <a:cs typeface="Arial" charset="0"/>
              </a:rPr>
              <a:t>i</a:t>
            </a:r>
            <a:endParaRPr lang="en-US" b="1">
              <a:cs typeface="Arial" charset="0"/>
            </a:endParaRPr>
          </a:p>
        </p:txBody>
      </p:sp>
      <p:cxnSp>
        <p:nvCxnSpPr>
          <p:cNvPr id="15372" name="Přímá spojovací šipka 31"/>
          <p:cNvCxnSpPr>
            <a:cxnSpLocks noChangeShapeType="1"/>
            <a:endCxn id="15371" idx="6"/>
          </p:cNvCxnSpPr>
          <p:nvPr/>
        </p:nvCxnSpPr>
        <p:spPr bwMode="auto">
          <a:xfrm rot="-5400000" flipH="1" flipV="1">
            <a:off x="4515644" y="5757069"/>
            <a:ext cx="114300" cy="439738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/>
            <a:tailEnd type="triangle" w="lg" len="lg"/>
          </a:ln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PŘÍKLAD RAG (BEZ CYKLU)</a:t>
            </a:r>
            <a:endParaRPr lang="cs-CZ" dirty="0"/>
          </a:p>
        </p:txBody>
      </p:sp>
      <p:sp>
        <p:nvSpPr>
          <p:cNvPr id="16387" name="Zástupný symbol pro zápatí 4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cs-CZ" smtClean="0"/>
              <a:t>PB 153 OPERAČNÍ SYSTÉMY A JEJICH ROZHRANÍ</a:t>
            </a:r>
          </a:p>
        </p:txBody>
      </p:sp>
      <p:sp>
        <p:nvSpPr>
          <p:cNvPr id="16388" name="Obdélník 6"/>
          <p:cNvSpPr>
            <a:spLocks noChangeArrowheads="1"/>
          </p:cNvSpPr>
          <p:nvPr/>
        </p:nvSpPr>
        <p:spPr bwMode="auto">
          <a:xfrm>
            <a:off x="3000375" y="1714500"/>
            <a:ext cx="1000125" cy="642938"/>
          </a:xfrm>
          <a:prstGeom prst="rect">
            <a:avLst/>
          </a:prstGeom>
          <a:solidFill>
            <a:srgbClr val="FFFF99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>
              <a:cs typeface="Arial" charset="0"/>
            </a:endParaRPr>
          </a:p>
        </p:txBody>
      </p:sp>
      <p:sp>
        <p:nvSpPr>
          <p:cNvPr id="16389" name="Obdélník 7"/>
          <p:cNvSpPr>
            <a:spLocks noChangeArrowheads="1"/>
          </p:cNvSpPr>
          <p:nvPr/>
        </p:nvSpPr>
        <p:spPr bwMode="auto">
          <a:xfrm>
            <a:off x="4786313" y="1714500"/>
            <a:ext cx="1000125" cy="642938"/>
          </a:xfrm>
          <a:prstGeom prst="rect">
            <a:avLst/>
          </a:prstGeom>
          <a:solidFill>
            <a:srgbClr val="FFFF99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>
              <a:cs typeface="Arial" charset="0"/>
            </a:endParaRPr>
          </a:p>
        </p:txBody>
      </p:sp>
      <p:sp>
        <p:nvSpPr>
          <p:cNvPr id="16390" name="Obdélník 8"/>
          <p:cNvSpPr>
            <a:spLocks noChangeArrowheads="1"/>
          </p:cNvSpPr>
          <p:nvPr/>
        </p:nvSpPr>
        <p:spPr bwMode="auto">
          <a:xfrm>
            <a:off x="3143250" y="4214813"/>
            <a:ext cx="1000125" cy="928687"/>
          </a:xfrm>
          <a:prstGeom prst="rect">
            <a:avLst/>
          </a:prstGeom>
          <a:solidFill>
            <a:srgbClr val="FFFF99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>
              <a:cs typeface="Arial" charset="0"/>
            </a:endParaRPr>
          </a:p>
        </p:txBody>
      </p:sp>
      <p:sp>
        <p:nvSpPr>
          <p:cNvPr id="16391" name="Obdélník 9"/>
          <p:cNvSpPr>
            <a:spLocks noChangeArrowheads="1"/>
          </p:cNvSpPr>
          <p:nvPr/>
        </p:nvSpPr>
        <p:spPr bwMode="auto">
          <a:xfrm>
            <a:off x="4929188" y="4286250"/>
            <a:ext cx="1000125" cy="1500188"/>
          </a:xfrm>
          <a:prstGeom prst="rect">
            <a:avLst/>
          </a:prstGeom>
          <a:solidFill>
            <a:srgbClr val="FFFF99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>
              <a:cs typeface="Arial" charset="0"/>
            </a:endParaRPr>
          </a:p>
        </p:txBody>
      </p:sp>
      <p:sp>
        <p:nvSpPr>
          <p:cNvPr id="16392" name="Elipsa 10"/>
          <p:cNvSpPr>
            <a:spLocks noChangeArrowheads="1"/>
          </p:cNvSpPr>
          <p:nvPr/>
        </p:nvSpPr>
        <p:spPr bwMode="auto">
          <a:xfrm>
            <a:off x="2357438" y="3143250"/>
            <a:ext cx="714375" cy="714375"/>
          </a:xfrm>
          <a:prstGeom prst="ellipse">
            <a:avLst/>
          </a:prstGeom>
          <a:solidFill>
            <a:srgbClr val="FFC000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>
              <a:cs typeface="Arial" charset="0"/>
            </a:endParaRPr>
          </a:p>
        </p:txBody>
      </p:sp>
      <p:sp>
        <p:nvSpPr>
          <p:cNvPr id="16393" name="Elipsa 11"/>
          <p:cNvSpPr>
            <a:spLocks noChangeArrowheads="1"/>
          </p:cNvSpPr>
          <p:nvPr/>
        </p:nvSpPr>
        <p:spPr bwMode="auto">
          <a:xfrm>
            <a:off x="4071938" y="3143250"/>
            <a:ext cx="714375" cy="714375"/>
          </a:xfrm>
          <a:prstGeom prst="ellipse">
            <a:avLst/>
          </a:prstGeom>
          <a:solidFill>
            <a:srgbClr val="FFC000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>
              <a:cs typeface="Arial" charset="0"/>
            </a:endParaRPr>
          </a:p>
        </p:txBody>
      </p:sp>
      <p:sp>
        <p:nvSpPr>
          <p:cNvPr id="16394" name="Elipsa 12"/>
          <p:cNvSpPr>
            <a:spLocks noChangeArrowheads="1"/>
          </p:cNvSpPr>
          <p:nvPr/>
        </p:nvSpPr>
        <p:spPr bwMode="auto">
          <a:xfrm>
            <a:off x="5786438" y="3143250"/>
            <a:ext cx="714375" cy="714375"/>
          </a:xfrm>
          <a:prstGeom prst="ellipse">
            <a:avLst/>
          </a:prstGeom>
          <a:solidFill>
            <a:srgbClr val="FFC000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>
              <a:cs typeface="Arial" charset="0"/>
            </a:endParaRPr>
          </a:p>
        </p:txBody>
      </p:sp>
      <p:sp>
        <p:nvSpPr>
          <p:cNvPr id="16395" name="Elipsa 38"/>
          <p:cNvSpPr>
            <a:spLocks noChangeArrowheads="1"/>
          </p:cNvSpPr>
          <p:nvPr/>
        </p:nvSpPr>
        <p:spPr bwMode="auto">
          <a:xfrm>
            <a:off x="3463925" y="2000250"/>
            <a:ext cx="71438" cy="71438"/>
          </a:xfrm>
          <a:prstGeom prst="ellipse">
            <a:avLst/>
          </a:prstGeom>
          <a:solidFill>
            <a:schemeClr val="tx2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/>
          </a:p>
        </p:txBody>
      </p:sp>
      <p:sp>
        <p:nvSpPr>
          <p:cNvPr id="16396" name="Elipsa 39"/>
          <p:cNvSpPr>
            <a:spLocks noChangeArrowheads="1"/>
          </p:cNvSpPr>
          <p:nvPr/>
        </p:nvSpPr>
        <p:spPr bwMode="auto">
          <a:xfrm>
            <a:off x="5251450" y="2000250"/>
            <a:ext cx="71438" cy="71438"/>
          </a:xfrm>
          <a:prstGeom prst="ellipse">
            <a:avLst/>
          </a:prstGeom>
          <a:solidFill>
            <a:schemeClr val="tx2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/>
          </a:p>
        </p:txBody>
      </p:sp>
      <p:sp>
        <p:nvSpPr>
          <p:cNvPr id="16397" name="Elipsa 38"/>
          <p:cNvSpPr>
            <a:spLocks noChangeArrowheads="1"/>
          </p:cNvSpPr>
          <p:nvPr/>
        </p:nvSpPr>
        <p:spPr bwMode="auto">
          <a:xfrm>
            <a:off x="3606800" y="4462463"/>
            <a:ext cx="71438" cy="71437"/>
          </a:xfrm>
          <a:prstGeom prst="ellipse">
            <a:avLst/>
          </a:prstGeom>
          <a:solidFill>
            <a:schemeClr val="tx2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/>
          </a:p>
        </p:txBody>
      </p:sp>
      <p:sp>
        <p:nvSpPr>
          <p:cNvPr id="16398" name="Elipsa 38"/>
          <p:cNvSpPr>
            <a:spLocks noChangeArrowheads="1"/>
          </p:cNvSpPr>
          <p:nvPr/>
        </p:nvSpPr>
        <p:spPr bwMode="auto">
          <a:xfrm>
            <a:off x="3606800" y="4819650"/>
            <a:ext cx="71438" cy="71438"/>
          </a:xfrm>
          <a:prstGeom prst="ellipse">
            <a:avLst/>
          </a:prstGeom>
          <a:solidFill>
            <a:schemeClr val="tx2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/>
          </a:p>
        </p:txBody>
      </p:sp>
      <p:sp>
        <p:nvSpPr>
          <p:cNvPr id="16399" name="Elipsa 38"/>
          <p:cNvSpPr>
            <a:spLocks noChangeArrowheads="1"/>
          </p:cNvSpPr>
          <p:nvPr/>
        </p:nvSpPr>
        <p:spPr bwMode="auto">
          <a:xfrm>
            <a:off x="5394325" y="4643438"/>
            <a:ext cx="71438" cy="71437"/>
          </a:xfrm>
          <a:prstGeom prst="ellipse">
            <a:avLst/>
          </a:prstGeom>
          <a:solidFill>
            <a:schemeClr val="tx2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/>
          </a:p>
        </p:txBody>
      </p:sp>
      <p:sp>
        <p:nvSpPr>
          <p:cNvPr id="16400" name="Elipsa 38"/>
          <p:cNvSpPr>
            <a:spLocks noChangeArrowheads="1"/>
          </p:cNvSpPr>
          <p:nvPr/>
        </p:nvSpPr>
        <p:spPr bwMode="auto">
          <a:xfrm>
            <a:off x="5394325" y="5000625"/>
            <a:ext cx="71438" cy="71438"/>
          </a:xfrm>
          <a:prstGeom prst="ellipse">
            <a:avLst/>
          </a:prstGeom>
          <a:solidFill>
            <a:schemeClr val="tx2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/>
          </a:p>
        </p:txBody>
      </p:sp>
      <p:sp>
        <p:nvSpPr>
          <p:cNvPr id="16401" name="Elipsa 38"/>
          <p:cNvSpPr>
            <a:spLocks noChangeArrowheads="1"/>
          </p:cNvSpPr>
          <p:nvPr/>
        </p:nvSpPr>
        <p:spPr bwMode="auto">
          <a:xfrm>
            <a:off x="5394325" y="5357813"/>
            <a:ext cx="71438" cy="71437"/>
          </a:xfrm>
          <a:prstGeom prst="ellipse">
            <a:avLst/>
          </a:prstGeom>
          <a:solidFill>
            <a:schemeClr val="tx2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/>
          </a:p>
        </p:txBody>
      </p:sp>
      <p:sp>
        <p:nvSpPr>
          <p:cNvPr id="16402" name="TextovéPole 30"/>
          <p:cNvSpPr txBox="1">
            <a:spLocks noChangeArrowheads="1"/>
          </p:cNvSpPr>
          <p:nvPr/>
        </p:nvSpPr>
        <p:spPr bwMode="auto">
          <a:xfrm>
            <a:off x="2428875" y="3316288"/>
            <a:ext cx="57150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b="1" i="1"/>
              <a:t>P</a:t>
            </a:r>
            <a:r>
              <a:rPr lang="cs-CZ" b="1" i="1" baseline="-25000"/>
              <a:t>1</a:t>
            </a:r>
            <a:endParaRPr lang="cs-CZ" b="1" i="1"/>
          </a:p>
        </p:txBody>
      </p:sp>
      <p:sp>
        <p:nvSpPr>
          <p:cNvPr id="16403" name="TextovéPole 31"/>
          <p:cNvSpPr txBox="1">
            <a:spLocks noChangeArrowheads="1"/>
          </p:cNvSpPr>
          <p:nvPr/>
        </p:nvSpPr>
        <p:spPr bwMode="auto">
          <a:xfrm>
            <a:off x="4143375" y="3316288"/>
            <a:ext cx="57150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b="1" i="1"/>
              <a:t>P</a:t>
            </a:r>
            <a:r>
              <a:rPr lang="cs-CZ" b="1" i="1" baseline="-25000"/>
              <a:t>2</a:t>
            </a:r>
            <a:endParaRPr lang="cs-CZ" b="1" i="1"/>
          </a:p>
        </p:txBody>
      </p:sp>
      <p:sp>
        <p:nvSpPr>
          <p:cNvPr id="16404" name="TextovéPole 32"/>
          <p:cNvSpPr txBox="1">
            <a:spLocks noChangeArrowheads="1"/>
          </p:cNvSpPr>
          <p:nvPr/>
        </p:nvSpPr>
        <p:spPr bwMode="auto">
          <a:xfrm>
            <a:off x="5857875" y="3316288"/>
            <a:ext cx="57150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b="1" i="1"/>
              <a:t>P</a:t>
            </a:r>
            <a:r>
              <a:rPr lang="cs-CZ" b="1" i="1" baseline="-25000"/>
              <a:t>3</a:t>
            </a:r>
            <a:endParaRPr lang="cs-CZ" b="1" i="1"/>
          </a:p>
        </p:txBody>
      </p:sp>
      <p:sp>
        <p:nvSpPr>
          <p:cNvPr id="16405" name="TextovéPole 33"/>
          <p:cNvSpPr txBox="1">
            <a:spLocks noChangeArrowheads="1"/>
          </p:cNvSpPr>
          <p:nvPr/>
        </p:nvSpPr>
        <p:spPr bwMode="auto">
          <a:xfrm>
            <a:off x="3214688" y="1357313"/>
            <a:ext cx="5715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b="1" i="1"/>
              <a:t>R</a:t>
            </a:r>
            <a:r>
              <a:rPr lang="cs-CZ" b="1" i="1" baseline="-25000"/>
              <a:t>1</a:t>
            </a:r>
            <a:endParaRPr lang="cs-CZ" b="1" i="1"/>
          </a:p>
        </p:txBody>
      </p:sp>
      <p:sp>
        <p:nvSpPr>
          <p:cNvPr id="16406" name="TextovéPole 34"/>
          <p:cNvSpPr txBox="1">
            <a:spLocks noChangeArrowheads="1"/>
          </p:cNvSpPr>
          <p:nvPr/>
        </p:nvSpPr>
        <p:spPr bwMode="auto">
          <a:xfrm>
            <a:off x="5000625" y="1357313"/>
            <a:ext cx="5715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b="1" i="1"/>
              <a:t>R</a:t>
            </a:r>
            <a:r>
              <a:rPr lang="cs-CZ" b="1" i="1" baseline="-25000"/>
              <a:t>3</a:t>
            </a:r>
            <a:endParaRPr lang="cs-CZ" b="1" i="1"/>
          </a:p>
        </p:txBody>
      </p:sp>
      <p:sp>
        <p:nvSpPr>
          <p:cNvPr id="16407" name="TextovéPole 35"/>
          <p:cNvSpPr txBox="1">
            <a:spLocks noChangeArrowheads="1"/>
          </p:cNvSpPr>
          <p:nvPr/>
        </p:nvSpPr>
        <p:spPr bwMode="auto">
          <a:xfrm>
            <a:off x="3357563" y="5143500"/>
            <a:ext cx="5715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b="1" i="1"/>
              <a:t>R</a:t>
            </a:r>
            <a:r>
              <a:rPr lang="cs-CZ" b="1" i="1" baseline="-25000"/>
              <a:t>2</a:t>
            </a:r>
            <a:endParaRPr lang="cs-CZ" b="1" i="1"/>
          </a:p>
        </p:txBody>
      </p:sp>
      <p:sp>
        <p:nvSpPr>
          <p:cNvPr id="16408" name="TextovéPole 36"/>
          <p:cNvSpPr txBox="1">
            <a:spLocks noChangeArrowheads="1"/>
          </p:cNvSpPr>
          <p:nvPr/>
        </p:nvSpPr>
        <p:spPr bwMode="auto">
          <a:xfrm>
            <a:off x="5143500" y="5786438"/>
            <a:ext cx="5715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b="1" i="1"/>
              <a:t>R</a:t>
            </a:r>
            <a:r>
              <a:rPr lang="cs-CZ" b="1" i="1" baseline="-25000"/>
              <a:t>4</a:t>
            </a:r>
            <a:endParaRPr lang="cs-CZ" b="1" i="1"/>
          </a:p>
        </p:txBody>
      </p:sp>
      <p:cxnSp>
        <p:nvCxnSpPr>
          <p:cNvPr id="16409" name="Přímá spojovací šipka 40"/>
          <p:cNvCxnSpPr>
            <a:cxnSpLocks noChangeShapeType="1"/>
            <a:stCxn id="16392" idx="7"/>
            <a:endCxn id="16388" idx="2"/>
          </p:cNvCxnSpPr>
          <p:nvPr/>
        </p:nvCxnSpPr>
        <p:spPr bwMode="auto">
          <a:xfrm rot="5400000" flipH="1" flipV="1">
            <a:off x="2788444" y="2536032"/>
            <a:ext cx="890587" cy="533400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/>
            <a:tailEnd type="triangle" w="lg" len="lg"/>
          </a:ln>
        </p:spPr>
      </p:cxnSp>
      <p:cxnSp>
        <p:nvCxnSpPr>
          <p:cNvPr id="16410" name="Přímá spojovací šipka 46"/>
          <p:cNvCxnSpPr>
            <a:cxnSpLocks noChangeShapeType="1"/>
            <a:endCxn id="16393" idx="0"/>
          </p:cNvCxnSpPr>
          <p:nvPr/>
        </p:nvCxnSpPr>
        <p:spPr bwMode="auto">
          <a:xfrm rot="16200000" flipH="1">
            <a:off x="3464719" y="2178844"/>
            <a:ext cx="1071562" cy="857250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/>
            <a:tailEnd type="triangle" w="lg" len="lg"/>
          </a:ln>
        </p:spPr>
      </p:cxnSp>
      <p:cxnSp>
        <p:nvCxnSpPr>
          <p:cNvPr id="16411" name="Přímá spojovací šipka 48"/>
          <p:cNvCxnSpPr>
            <a:cxnSpLocks noChangeShapeType="1"/>
            <a:stCxn id="16393" idx="7"/>
            <a:endCxn id="16389" idx="2"/>
          </p:cNvCxnSpPr>
          <p:nvPr/>
        </p:nvCxnSpPr>
        <p:spPr bwMode="auto">
          <a:xfrm rot="5400000" flipH="1" flipV="1">
            <a:off x="4538663" y="2500313"/>
            <a:ext cx="890587" cy="604837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/>
            <a:tailEnd type="triangle" w="lg" len="lg"/>
          </a:ln>
        </p:spPr>
      </p:cxnSp>
      <p:cxnSp>
        <p:nvCxnSpPr>
          <p:cNvPr id="16412" name="Přímá spojovací šipka 49"/>
          <p:cNvCxnSpPr>
            <a:cxnSpLocks noChangeShapeType="1"/>
          </p:cNvCxnSpPr>
          <p:nvPr/>
        </p:nvCxnSpPr>
        <p:spPr bwMode="auto">
          <a:xfrm rot="16200000" flipH="1">
            <a:off x="5250657" y="2178844"/>
            <a:ext cx="1071562" cy="857250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/>
            <a:tailEnd type="triangle" w="lg" len="lg"/>
          </a:ln>
        </p:spPr>
      </p:cxnSp>
      <p:cxnSp>
        <p:nvCxnSpPr>
          <p:cNvPr id="16413" name="Přímá spojovací šipka 51"/>
          <p:cNvCxnSpPr>
            <a:cxnSpLocks noChangeShapeType="1"/>
            <a:endCxn id="16393" idx="3"/>
          </p:cNvCxnSpPr>
          <p:nvPr/>
        </p:nvCxnSpPr>
        <p:spPr bwMode="auto">
          <a:xfrm rot="5400000" flipH="1" flipV="1">
            <a:off x="3571875" y="3824288"/>
            <a:ext cx="676275" cy="533400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/>
            <a:tailEnd type="triangle" w="lg" len="lg"/>
          </a:ln>
        </p:spPr>
      </p:cxnSp>
      <p:cxnSp>
        <p:nvCxnSpPr>
          <p:cNvPr id="16414" name="Přímá spojovací šipka 54"/>
          <p:cNvCxnSpPr>
            <a:cxnSpLocks noChangeShapeType="1"/>
            <a:endCxn id="16392" idx="5"/>
          </p:cNvCxnSpPr>
          <p:nvPr/>
        </p:nvCxnSpPr>
        <p:spPr bwMode="auto">
          <a:xfrm rot="16200000" flipV="1">
            <a:off x="2788444" y="3931444"/>
            <a:ext cx="1033463" cy="676275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/>
            <a:tailEnd type="triangle" w="lg" len="lg"/>
          </a:ln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-pb153-operacni-systemy">
  <a:themeElements>
    <a:clrScheme name="PB153-operacni-systemy-a-jejich-rozhrani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70C0"/>
      </a:hlink>
      <a:folHlink>
        <a:srgbClr val="71BEC4"/>
      </a:folHlink>
    </a:clrScheme>
    <a:fontScheme name="2_Vlastní návr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2_Vlastn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Vlastn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Vlastn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Vlastn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Vlastn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Vlastn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Vlastn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Vlastn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Vlastn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Vlastn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Vlastn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Vlastn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PB153_vzor</Template>
  <TotalTime>1139</TotalTime>
  <Words>1879</Words>
  <Application>Microsoft Office PowerPoint</Application>
  <PresentationFormat>Předvádění na obrazovce (4:3)</PresentationFormat>
  <Paragraphs>239</Paragraphs>
  <Slides>28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28</vt:i4>
      </vt:variant>
    </vt:vector>
  </HeadingPairs>
  <TitlesOfParts>
    <vt:vector size="34" baseType="lpstr">
      <vt:lpstr>Arial</vt:lpstr>
      <vt:lpstr>Arial Narrow</vt:lpstr>
      <vt:lpstr>Segoe UI</vt:lpstr>
      <vt:lpstr>Tahoma</vt:lpstr>
      <vt:lpstr>Wingdings</vt:lpstr>
      <vt:lpstr>motiv-pb153-operacni-systemy</vt:lpstr>
      <vt:lpstr>PB153 Operační systémy a jejich rozhraní</vt:lpstr>
      <vt:lpstr>PROBLÉM UVÁZNUTÍ</vt:lpstr>
      <vt:lpstr>PŘÍKLAD: ÚZKÝ MOST</vt:lpstr>
      <vt:lpstr>ANIMACE ÚZKÉHO MOSTU</vt:lpstr>
      <vt:lpstr>DEFINICE UVÁZNUTÍ A STÁRNUTÍ</vt:lpstr>
      <vt:lpstr>MODEL</vt:lpstr>
      <vt:lpstr>CHARAKTERISTIKA UVÁZNUTÍ</vt:lpstr>
      <vt:lpstr>GRAF PŘIDĚLENÍ ZDROJŮ</vt:lpstr>
      <vt:lpstr>PŘÍKLAD RAG (BEZ CYKLU)</vt:lpstr>
      <vt:lpstr>PŘÍKLAD RAG (S UVÁZNUTÍM)</vt:lpstr>
      <vt:lpstr>PŘÍKLAD RAG (BEZ UVÁZNUTÍ)</vt:lpstr>
      <vt:lpstr>RAG: ZÁVĚRY</vt:lpstr>
      <vt:lpstr>PROBLÉM UVÁZNUTÍ</vt:lpstr>
      <vt:lpstr>OCHRANA PREVENCÍ</vt:lpstr>
      <vt:lpstr>PREVENCE UVÁZNUTÍ (1)</vt:lpstr>
      <vt:lpstr>PREVENCE UVÁZNUTÍ (2)</vt:lpstr>
      <vt:lpstr>OBCHÁZENÍ UVÁZNUTÍ</vt:lpstr>
      <vt:lpstr>DETEKCE UVÁZNUTÍ</vt:lpstr>
      <vt:lpstr>1 INSTANCE PROSTŘEDKU KAŽDÉHO TYPU</vt:lpstr>
      <vt:lpstr>GRAFY</vt:lpstr>
      <vt:lpstr>OBNOVA: UKONČENÍ PROCESU</vt:lpstr>
      <vt:lpstr>OBNOVA: NOVÉ ROZDĚLENÍ PROSTŘEDKŮ</vt:lpstr>
      <vt:lpstr>Windows: řetězec čekání (1)</vt:lpstr>
      <vt:lpstr>Windows: řetězec čekání (2)</vt:lpstr>
      <vt:lpstr>Windows: nástroje pro vývojáře</vt:lpstr>
      <vt:lpstr>Windows Applications: Best Practices</vt:lpstr>
      <vt:lpstr>Windows Applications: Best Practices</vt:lpstr>
      <vt:lpstr>Prezentace aplikace PowerPoint</vt:lpstr>
    </vt:vector>
  </TitlesOfParts>
  <Company>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PB153 Operační systémy a jejich rozhraní</dc:title>
  <dc:creator>Zdeněk Říha</dc:creator>
  <cp:lastModifiedBy>zriha</cp:lastModifiedBy>
  <cp:revision>96</cp:revision>
  <dcterms:created xsi:type="dcterms:W3CDTF">2004-04-18T18:49:36Z</dcterms:created>
  <dcterms:modified xsi:type="dcterms:W3CDTF">2016-04-07T16:04:41Z</dcterms:modified>
</cp:coreProperties>
</file>