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715" r:id="rId2"/>
    <p:sldId id="708" r:id="rId3"/>
    <p:sldId id="711" r:id="rId4"/>
    <p:sldId id="713" r:id="rId5"/>
    <p:sldId id="712" r:id="rId6"/>
    <p:sldId id="648" r:id="rId7"/>
    <p:sldId id="684" r:id="rId8"/>
    <p:sldId id="720" r:id="rId9"/>
    <p:sldId id="716" r:id="rId10"/>
    <p:sldId id="718" r:id="rId11"/>
    <p:sldId id="719" r:id="rId12"/>
  </p:sldIdLst>
  <p:sldSz cx="9144000" cy="6858000" type="screen4x3"/>
  <p:notesSz cx="6858000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88796" autoAdjust="0"/>
  </p:normalViewPr>
  <p:slideViewPr>
    <p:cSldViewPr>
      <p:cViewPr varScale="1">
        <p:scale>
          <a:sx n="100" d="100"/>
          <a:sy n="100" d="100"/>
        </p:scale>
        <p:origin x="8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11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547" cy="493792"/>
          </a:xfrm>
          <a:prstGeom prst="rect">
            <a:avLst/>
          </a:prstGeom>
        </p:spPr>
        <p:txBody>
          <a:bodyPr vert="horz" lIns="92177" tIns="46088" rIns="92177" bIns="46088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3853" y="1"/>
            <a:ext cx="2972547" cy="493792"/>
          </a:xfrm>
          <a:prstGeom prst="rect">
            <a:avLst/>
          </a:prstGeom>
        </p:spPr>
        <p:txBody>
          <a:bodyPr vert="horz" lIns="92177" tIns="46088" rIns="92177" bIns="46088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25. 4. 2016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3853" y="9402339"/>
            <a:ext cx="2972547" cy="470323"/>
          </a:xfrm>
          <a:prstGeom prst="rect">
            <a:avLst/>
          </a:prstGeom>
        </p:spPr>
        <p:txBody>
          <a:bodyPr vert="horz" lIns="92177" tIns="46088" rIns="92177" bIns="46088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2" y="9378871"/>
            <a:ext cx="2972547" cy="493791"/>
          </a:xfrm>
          <a:prstGeom prst="rect">
            <a:avLst/>
          </a:prstGeom>
        </p:spPr>
        <p:txBody>
          <a:bodyPr vert="horz" lIns="92177" tIns="46088" rIns="92177" bIns="46088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547" cy="493792"/>
          </a:xfrm>
          <a:prstGeom prst="rect">
            <a:avLst/>
          </a:prstGeom>
        </p:spPr>
        <p:txBody>
          <a:bodyPr vert="horz" lIns="92177" tIns="46088" rIns="92177" bIns="460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3853" y="1"/>
            <a:ext cx="2972547" cy="493792"/>
          </a:xfrm>
          <a:prstGeom prst="rect">
            <a:avLst/>
          </a:prstGeom>
        </p:spPr>
        <p:txBody>
          <a:bodyPr vert="horz" lIns="92177" tIns="46088" rIns="92177" bIns="460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25. 4. 2016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7" tIns="46088" rIns="92177" bIns="46088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482" y="4690229"/>
            <a:ext cx="5487040" cy="4444128"/>
          </a:xfrm>
          <a:prstGeom prst="rect">
            <a:avLst/>
          </a:prstGeom>
        </p:spPr>
        <p:txBody>
          <a:bodyPr vert="horz" lIns="92177" tIns="46088" rIns="92177" bIns="46088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378871"/>
            <a:ext cx="2972547" cy="493791"/>
          </a:xfrm>
          <a:prstGeom prst="rect">
            <a:avLst/>
          </a:prstGeom>
        </p:spPr>
        <p:txBody>
          <a:bodyPr vert="horz" lIns="92177" tIns="46088" rIns="92177" bIns="460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3853" y="9378871"/>
            <a:ext cx="2972547" cy="493791"/>
          </a:xfrm>
          <a:prstGeom prst="rect">
            <a:avLst/>
          </a:prstGeom>
        </p:spPr>
        <p:txBody>
          <a:bodyPr vert="horz" lIns="92177" tIns="46088" rIns="92177" bIns="460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184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342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701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168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862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82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PB173 Secure hardware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99592" y="6572250"/>
            <a:ext cx="5112568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| PB173 Secure hardware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02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PB173 Secure hardware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PB173 Secure hardware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PB173 Secure hardware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PB173 Secure hardware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PB173 Secure hardware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PB173 Secure hardware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PB173 Secure hardware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PB173 Secure hardware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PB173 Secure hardware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1433/podzim2013/PB173/index.qwarp?fakulta=1433;obdobi=5983;predmet=734514;prejit=2957738;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.muni.cz/~xsvenda/jcalgtes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4000" y="476672"/>
            <a:ext cx="8106600" cy="187220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PB173</a:t>
            </a:r>
            <a:r>
              <a:rPr lang="cs-CZ" altLang="en-US" dirty="0" smtClean="0"/>
              <a:t> - </a:t>
            </a:r>
            <a:r>
              <a:rPr lang="en-US" altLang="en-US" dirty="0" err="1" smtClean="0"/>
              <a:t>Tématický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vývoj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aplikací</a:t>
            </a:r>
            <a:r>
              <a:rPr lang="en-US" altLang="en-US" dirty="0" smtClean="0"/>
              <a:t> v C/C++ (</a:t>
            </a:r>
            <a:r>
              <a:rPr lang="en-US" altLang="en-US" dirty="0" err="1" smtClean="0"/>
              <a:t>jaro</a:t>
            </a:r>
            <a:r>
              <a:rPr lang="en-US" altLang="en-US" smtClean="0"/>
              <a:t> 2016)</a:t>
            </a:r>
            <a:endParaRPr lang="en-US" alt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4000" y="3284984"/>
            <a:ext cx="8259000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 err="1">
                <a:hlinkClick r:id="rId3"/>
              </a:rPr>
              <a:t>Aplikovaná</a:t>
            </a:r>
            <a:r>
              <a:rPr lang="en-GB" dirty="0">
                <a:hlinkClick r:id="rId3"/>
              </a:rPr>
              <a:t> </a:t>
            </a:r>
            <a:r>
              <a:rPr lang="en-GB" dirty="0" err="1">
                <a:hlinkClick r:id="rId3"/>
              </a:rPr>
              <a:t>kryptografie</a:t>
            </a:r>
            <a:r>
              <a:rPr lang="en-GB" dirty="0">
                <a:hlinkClick r:id="rId3"/>
              </a:rPr>
              <a:t> a </a:t>
            </a:r>
            <a:r>
              <a:rPr lang="en-GB" dirty="0" err="1">
                <a:hlinkClick r:id="rId3"/>
              </a:rPr>
              <a:t>bezpečné</a:t>
            </a:r>
            <a:r>
              <a:rPr lang="en-GB" dirty="0">
                <a:hlinkClick r:id="rId3"/>
              </a:rPr>
              <a:t> </a:t>
            </a:r>
            <a:r>
              <a:rPr lang="en-GB" dirty="0" err="1">
                <a:hlinkClick r:id="rId3"/>
              </a:rPr>
              <a:t>programování</a:t>
            </a:r>
            <a:endParaRPr lang="cs-CZ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cs-CZ" dirty="0" err="1"/>
              <a:t>Švenda</a:t>
            </a:r>
            <a:r>
              <a:rPr lang="cs-CZ" dirty="0"/>
              <a:t> </a:t>
            </a:r>
            <a:r>
              <a:rPr lang="en-US" dirty="0"/>
              <a:t>svenda@fi.muni.cz</a:t>
            </a:r>
          </a:p>
          <a:p>
            <a:r>
              <a:rPr lang="cs-CZ" altLang="en-US" dirty="0"/>
              <a:t>Konzultace: </a:t>
            </a:r>
            <a:r>
              <a:rPr lang="en-GB" altLang="en-US" dirty="0"/>
              <a:t>A</a:t>
            </a:r>
            <a:r>
              <a:rPr lang="en-US" altLang="en-US" dirty="0"/>
              <a:t>.406, Pond</a:t>
            </a:r>
            <a:r>
              <a:rPr lang="cs-CZ" altLang="en-US" dirty="0" err="1"/>
              <a:t>ělí</a:t>
            </a:r>
            <a:r>
              <a:rPr lang="cs-CZ" altLang="en-US" dirty="0"/>
              <a:t> 15-15:50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28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| PB173 Secure hardware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Practical assignment </a:t>
            </a:r>
            <a:r>
              <a:rPr lang="en-US" altLang="en-US" dirty="0" smtClean="0"/>
              <a:t>(from </a:t>
            </a:r>
            <a:r>
              <a:rPr lang="en-US" altLang="en-US" dirty="0" smtClean="0"/>
              <a:t>last </a:t>
            </a:r>
            <a:r>
              <a:rPr lang="en-US" altLang="en-US" dirty="0" smtClean="0"/>
              <a:t>week)</a:t>
            </a:r>
            <a:endParaRPr lang="en-US" altLang="en-US" dirty="0" smtClean="0"/>
          </a:p>
        </p:txBody>
      </p:sp>
      <p:sp>
        <p:nvSpPr>
          <p:cNvPr id="115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Client to client network communication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Speed-up encryption of data packets between two clients with CTR mode</a:t>
            </a:r>
          </a:p>
          <a:p>
            <a:pPr lvl="1"/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</a:rPr>
              <a:t>Divide packet into multiple 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parts</a:t>
            </a:r>
            <a:endParaRPr lang="en-US" alt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/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Use parallel threads to protect parts of data packet</a:t>
            </a:r>
          </a:p>
          <a:p>
            <a:pPr lvl="2" eaLnBrk="1" hangingPunct="1"/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number of available cores is parameter for function</a:t>
            </a:r>
          </a:p>
          <a:p>
            <a:pPr lvl="2" eaLnBrk="1" hangingPunct="1"/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(at least one thread required ;))</a:t>
            </a:r>
          </a:p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Document performance gains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speed before and after the optimization (can you increase speed linearly?)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What is length of packet for which multiple threads brings speedup benefit? (overhead with running threads)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17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Submissions</a:t>
            </a:r>
            <a:r>
              <a:rPr lang="cs-CZ" dirty="0" smtClean="0"/>
              <a:t>, </a:t>
            </a:r>
            <a:r>
              <a:rPr lang="cs-CZ" dirty="0" err="1" smtClean="0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Upload application source codes as single zip file into IS Homework vault (Crypto -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8.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homework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(Threads))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DEADLINE 2.5. 12:00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0-10 points assigned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Secure hardware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20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Smartcards in wider system</a:t>
            </a:r>
            <a:endParaRPr lang="en-GB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PB173 Secure hardware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2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Big picture – terminal/reader and card</a:t>
            </a:r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PB173 Secure hardware</a:t>
            </a:r>
            <a:endParaRPr lang="cs-CZ" dirty="0"/>
          </a:p>
        </p:txBody>
      </p:sp>
      <p:grpSp>
        <p:nvGrpSpPr>
          <p:cNvPr id="9" name="Skupina 8"/>
          <p:cNvGrpSpPr/>
          <p:nvPr/>
        </p:nvGrpSpPr>
        <p:grpSpPr>
          <a:xfrm>
            <a:off x="6407444" y="2308584"/>
            <a:ext cx="1790700" cy="2843213"/>
            <a:chOff x="6732242" y="3729036"/>
            <a:chExt cx="1790700" cy="2843213"/>
          </a:xfrm>
        </p:grpSpPr>
        <p:pic>
          <p:nvPicPr>
            <p:cNvPr id="6" name="Picture 14" descr="blank_car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6205985" y="4255293"/>
              <a:ext cx="2843213" cy="1790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08304" y="4293096"/>
              <a:ext cx="485289" cy="477689"/>
            </a:xfrm>
            <a:prstGeom prst="rect">
              <a:avLst/>
            </a:prstGeom>
          </p:spPr>
        </p:pic>
      </p:grpSp>
      <p:pic>
        <p:nvPicPr>
          <p:cNvPr id="8" name="Picture 5" descr="lapt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3" y="3388329"/>
            <a:ext cx="2991998" cy="2368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Zástupný symbol pro obsah 10"/>
          <p:cNvPicPr>
            <a:picLocks noGrp="1" noChangeAspect="1"/>
          </p:cNvPicPr>
          <p:nvPr>
            <p:ph idx="1"/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38544" flipV="1">
            <a:off x="2803885" y="3908107"/>
            <a:ext cx="2143125" cy="2143125"/>
          </a:xfr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8" b="20738"/>
          <a:stretch/>
        </p:blipFill>
        <p:spPr>
          <a:xfrm flipH="1">
            <a:off x="2147047" y="1451128"/>
            <a:ext cx="2862934" cy="2365695"/>
          </a:xfrm>
          <a:prstGeom prst="rect">
            <a:avLst/>
          </a:prstGeom>
        </p:spPr>
      </p:pic>
      <p:sp>
        <p:nvSpPr>
          <p:cNvPr id="14" name="Šrafovaná šipka doprava 13"/>
          <p:cNvSpPr/>
          <p:nvPr/>
        </p:nvSpPr>
        <p:spPr>
          <a:xfrm rot="11305636">
            <a:off x="4396931" y="3276976"/>
            <a:ext cx="2677461" cy="428494"/>
          </a:xfrm>
          <a:prstGeom prst="stripedRightArrow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Šrafovaná šipka doprava 14"/>
          <p:cNvSpPr/>
          <p:nvPr/>
        </p:nvSpPr>
        <p:spPr>
          <a:xfrm rot="9664423">
            <a:off x="4592236" y="4298643"/>
            <a:ext cx="2541405" cy="428494"/>
          </a:xfrm>
          <a:prstGeom prst="stripedRightArrow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ovéPole 15"/>
          <p:cNvSpPr txBox="1"/>
          <p:nvPr/>
        </p:nvSpPr>
        <p:spPr>
          <a:xfrm>
            <a:off x="2925472" y="5919663"/>
            <a:ext cx="5783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principles and standards are used?</a:t>
            </a:r>
          </a:p>
        </p:txBody>
      </p:sp>
      <p:pic>
        <p:nvPicPr>
          <p:cNvPr id="17" name="Picture 5" descr="D:\Documents\Obrazky\questio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547" y="5846948"/>
            <a:ext cx="710183" cy="71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3707904" y="1556792"/>
            <a:ext cx="2735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Merchant payment</a:t>
            </a:r>
            <a:endParaRPr lang="en-GB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0094" y="3051172"/>
            <a:ext cx="2395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Digital signature</a:t>
            </a:r>
            <a:endParaRPr lang="en-GB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43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Big picture - components</a:t>
            </a:r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User application</a:t>
            </a:r>
          </a:p>
          <a:p>
            <a:pPr lvl="1"/>
            <a:r>
              <a:rPr lang="en-GB" dirty="0" smtClean="0"/>
              <a:t>Merchant terminal GUI</a:t>
            </a:r>
          </a:p>
          <a:p>
            <a:pPr lvl="1"/>
            <a:r>
              <a:rPr lang="en-GB" dirty="0" smtClean="0"/>
              <a:t>Banking transfer GUI </a:t>
            </a:r>
          </a:p>
          <a:p>
            <a:pPr lvl="1"/>
            <a:r>
              <a:rPr lang="en-GB" dirty="0" smtClean="0"/>
              <a:t>Browser TLS 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Card application</a:t>
            </a:r>
          </a:p>
          <a:p>
            <a:pPr lvl="1"/>
            <a:r>
              <a:rPr lang="en-GB" dirty="0" smtClean="0"/>
              <a:t>EMV applet for payments</a:t>
            </a:r>
          </a:p>
          <a:p>
            <a:pPr lvl="1"/>
            <a:r>
              <a:rPr lang="en-GB" dirty="0" smtClean="0"/>
              <a:t>SIM applet for GSM</a:t>
            </a:r>
          </a:p>
          <a:p>
            <a:pPr lvl="1"/>
            <a:r>
              <a:rPr lang="en-GB" dirty="0" err="1" smtClean="0"/>
              <a:t>OpenPGP</a:t>
            </a:r>
            <a:r>
              <a:rPr lang="en-GB" dirty="0" smtClean="0"/>
              <a:t> applet for PGP</a:t>
            </a:r>
          </a:p>
          <a:p>
            <a:pPr lvl="1"/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16" name="Zástupný symbol pro zápatí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| PB173 Secure hardware</a:t>
            </a:r>
            <a:endParaRPr lang="en-GB" altLang="cs-CZ"/>
          </a:p>
        </p:txBody>
      </p:sp>
      <p:pic>
        <p:nvPicPr>
          <p:cNvPr id="1203212" name="Picture 12" descr="serve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260350"/>
            <a:ext cx="276860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3213" name="Line 13"/>
          <p:cNvSpPr>
            <a:spLocks noChangeShapeType="1"/>
          </p:cNvSpPr>
          <p:nvPr/>
        </p:nvSpPr>
        <p:spPr bwMode="auto">
          <a:xfrm>
            <a:off x="5292725" y="2997200"/>
            <a:ext cx="34925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203214" name="Picture 14" descr="blank_card"/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581525"/>
            <a:ext cx="2843213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3215" name="AutoShape 15"/>
          <p:cNvSpPr>
            <a:spLocks noChangeArrowheads="1"/>
          </p:cNvSpPr>
          <p:nvPr/>
        </p:nvSpPr>
        <p:spPr bwMode="auto">
          <a:xfrm>
            <a:off x="6227763" y="836613"/>
            <a:ext cx="2232025" cy="576262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User application</a:t>
            </a:r>
          </a:p>
        </p:txBody>
      </p:sp>
      <p:sp>
        <p:nvSpPr>
          <p:cNvPr id="1203216" name="AutoShape 16"/>
          <p:cNvSpPr>
            <a:spLocks noChangeArrowheads="1"/>
          </p:cNvSpPr>
          <p:nvPr/>
        </p:nvSpPr>
        <p:spPr bwMode="auto">
          <a:xfrm>
            <a:off x="6499243" y="5602810"/>
            <a:ext cx="1871663" cy="576262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Card OS</a:t>
            </a:r>
            <a:endParaRPr lang="cs-CZ" altLang="cs-CZ" b="0"/>
          </a:p>
        </p:txBody>
      </p:sp>
      <p:sp>
        <p:nvSpPr>
          <p:cNvPr id="1203217" name="AutoShape 17"/>
          <p:cNvSpPr>
            <a:spLocks noChangeArrowheads="1"/>
          </p:cNvSpPr>
          <p:nvPr/>
        </p:nvSpPr>
        <p:spPr bwMode="auto">
          <a:xfrm>
            <a:off x="6443663" y="5056188"/>
            <a:ext cx="1944687" cy="431800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/>
              <a:t>Card application</a:t>
            </a:r>
            <a:endParaRPr lang="cs-CZ" altLang="cs-CZ" b="0" dirty="0"/>
          </a:p>
        </p:txBody>
      </p:sp>
      <p:sp>
        <p:nvSpPr>
          <p:cNvPr id="1203218" name="AutoShape 18"/>
          <p:cNvSpPr>
            <a:spLocks noChangeArrowheads="1"/>
          </p:cNvSpPr>
          <p:nvPr/>
        </p:nvSpPr>
        <p:spPr bwMode="auto">
          <a:xfrm>
            <a:off x="7235825" y="1268413"/>
            <a:ext cx="287338" cy="3960812"/>
          </a:xfrm>
          <a:prstGeom prst="upDownArrow">
            <a:avLst>
              <a:gd name="adj1" fmla="val 50000"/>
              <a:gd name="adj2" fmla="val 27569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3219" name="AutoShape 19"/>
          <p:cNvSpPr>
            <a:spLocks noChangeArrowheads="1"/>
          </p:cNvSpPr>
          <p:nvPr/>
        </p:nvSpPr>
        <p:spPr bwMode="auto">
          <a:xfrm>
            <a:off x="6408260" y="4365104"/>
            <a:ext cx="1979638" cy="576262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/>
              <a:t>Card I/O manager</a:t>
            </a:r>
            <a:endParaRPr lang="cs-CZ" altLang="cs-CZ" b="0" dirty="0"/>
          </a:p>
        </p:txBody>
      </p:sp>
      <p:sp>
        <p:nvSpPr>
          <p:cNvPr id="1203220" name="AutoShape 20"/>
          <p:cNvSpPr>
            <a:spLocks noChangeArrowheads="1"/>
          </p:cNvSpPr>
          <p:nvPr/>
        </p:nvSpPr>
        <p:spPr bwMode="auto">
          <a:xfrm>
            <a:off x="6443663" y="3213100"/>
            <a:ext cx="1871662" cy="792163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/>
              <a:t>contact(less)</a:t>
            </a:r>
          </a:p>
          <a:p>
            <a:pPr algn="ctr"/>
            <a:r>
              <a:rPr lang="en-US" altLang="cs-CZ" b="0" dirty="0"/>
              <a:t>transmission</a:t>
            </a:r>
            <a:endParaRPr lang="cs-CZ" altLang="cs-CZ" b="0" dirty="0"/>
          </a:p>
        </p:txBody>
      </p:sp>
      <p:sp>
        <p:nvSpPr>
          <p:cNvPr id="1203221" name="AutoShape 21"/>
          <p:cNvSpPr>
            <a:spLocks noChangeArrowheads="1"/>
          </p:cNvSpPr>
          <p:nvPr/>
        </p:nvSpPr>
        <p:spPr bwMode="auto">
          <a:xfrm>
            <a:off x="6084888" y="1628775"/>
            <a:ext cx="2663825" cy="576263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OS smart card API </a:t>
            </a:r>
            <a:endParaRPr lang="cs-CZ" altLang="cs-CZ" b="0"/>
          </a:p>
        </p:txBody>
      </p:sp>
      <p:sp>
        <p:nvSpPr>
          <p:cNvPr id="1203222" name="AutoShape 22"/>
          <p:cNvSpPr>
            <a:spLocks noChangeArrowheads="1"/>
          </p:cNvSpPr>
          <p:nvPr/>
        </p:nvSpPr>
        <p:spPr bwMode="auto">
          <a:xfrm>
            <a:off x="6084888" y="2347913"/>
            <a:ext cx="2663825" cy="576262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smart card reader </a:t>
            </a:r>
            <a:endParaRPr lang="cs-CZ" altLang="cs-CZ" b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28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3219" grpId="0" animBg="1"/>
      <p:bldP spid="1203220" grpId="0" animBg="1"/>
      <p:bldP spid="1203221" grpId="0" animBg="1"/>
      <p:bldP spid="12032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5" descr="laptop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181114"/>
            <a:ext cx="8477914" cy="419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51520" y="6572250"/>
            <a:ext cx="2895600" cy="285750"/>
          </a:xfrm>
        </p:spPr>
        <p:txBody>
          <a:bodyPr/>
          <a:lstStyle/>
          <a:p>
            <a:r>
              <a:rPr lang="en-US" smtClean="0"/>
              <a:t>| PB173 Secure hardware</a:t>
            </a:r>
            <a:endParaRPr lang="cs-CZ" dirty="0"/>
          </a:p>
        </p:txBody>
      </p:sp>
      <p:sp>
        <p:nvSpPr>
          <p:cNvPr id="6" name="AutoShape 20"/>
          <p:cNvSpPr>
            <a:spLocks noChangeArrowheads="1"/>
          </p:cNvSpPr>
          <p:nvPr/>
        </p:nvSpPr>
        <p:spPr bwMode="auto">
          <a:xfrm>
            <a:off x="3147120" y="1280530"/>
            <a:ext cx="2962662" cy="744830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dirty="0" smtClean="0"/>
              <a:t>Libraries</a:t>
            </a:r>
          </a:p>
          <a:p>
            <a:pPr algn="ctr"/>
            <a:r>
              <a:rPr lang="en-US" altLang="cs-CZ" dirty="0" smtClean="0"/>
              <a:t>PKCS#11, </a:t>
            </a:r>
            <a:r>
              <a:rPr lang="en-US" altLang="cs-CZ" dirty="0" err="1"/>
              <a:t>OpenSC</a:t>
            </a:r>
            <a:r>
              <a:rPr lang="en-US" altLang="cs-CZ" dirty="0"/>
              <a:t>, </a:t>
            </a:r>
            <a:r>
              <a:rPr lang="en-US" altLang="cs-CZ" dirty="0" smtClean="0"/>
              <a:t>JMRTD</a:t>
            </a: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858105" y="2116323"/>
            <a:ext cx="7148912" cy="573889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dirty="0" smtClean="0"/>
              <a:t>Smartcard control language API </a:t>
            </a:r>
          </a:p>
          <a:p>
            <a:pPr algn="ctr"/>
            <a:r>
              <a:rPr lang="en-GB" dirty="0" smtClean="0"/>
              <a:t>C/C# </a:t>
            </a:r>
            <a:r>
              <a:rPr lang="en-GB" dirty="0" err="1" smtClean="0"/>
              <a:t>WinSCard.h</a:t>
            </a:r>
            <a:r>
              <a:rPr lang="en-GB" dirty="0" smtClean="0"/>
              <a:t>, Java </a:t>
            </a:r>
            <a:r>
              <a:rPr lang="en-US" altLang="cs-CZ" dirty="0" err="1" smtClean="0"/>
              <a:t>java.smartcardio</a:t>
            </a:r>
            <a:r>
              <a:rPr lang="en-US" altLang="cs-CZ" dirty="0" smtClean="0"/>
              <a:t>.*, Python </a:t>
            </a:r>
            <a:r>
              <a:rPr lang="en-US" altLang="cs-CZ" dirty="0" err="1" smtClean="0"/>
              <a:t>pyscard</a:t>
            </a:r>
            <a:endParaRPr lang="cs-CZ" altLang="cs-CZ" b="0" dirty="0"/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832529" y="2765721"/>
            <a:ext cx="7174488" cy="748195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dirty="0" smtClean="0"/>
              <a:t>System smartcard interface: Windows’s PC/SC, Linux’s PC/SC-lite</a:t>
            </a:r>
          </a:p>
          <a:p>
            <a:pPr algn="ctr"/>
            <a:r>
              <a:rPr lang="en-US" altLang="cs-CZ" dirty="0" smtClean="0"/>
              <a:t>Manage readers and cards, Transmit ISO7816-4’s APDU</a:t>
            </a:r>
          </a:p>
        </p:txBody>
      </p:sp>
      <p:sp>
        <p:nvSpPr>
          <p:cNvPr id="12" name="Vývojový diagram: zpoždění 11"/>
          <p:cNvSpPr/>
          <p:nvPr/>
        </p:nvSpPr>
        <p:spPr>
          <a:xfrm rot="16200000">
            <a:off x="3422822" y="3597908"/>
            <a:ext cx="1080120" cy="1134149"/>
          </a:xfrm>
          <a:prstGeom prst="flowChartDelay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Skupina 18"/>
          <p:cNvGrpSpPr/>
          <p:nvPr/>
        </p:nvGrpSpPr>
        <p:grpSpPr>
          <a:xfrm>
            <a:off x="4661987" y="3624922"/>
            <a:ext cx="1134149" cy="1080120"/>
            <a:chOff x="7020272" y="3686216"/>
            <a:chExt cx="1134149" cy="1080120"/>
          </a:xfrm>
        </p:grpSpPr>
        <p:sp>
          <p:nvSpPr>
            <p:cNvPr id="13" name="Vývojový diagram: zpoždění 12"/>
            <p:cNvSpPr/>
            <p:nvPr/>
          </p:nvSpPr>
          <p:spPr>
            <a:xfrm rot="16200000">
              <a:off x="7047287" y="3659201"/>
              <a:ext cx="1080120" cy="11341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254626" y="3977459"/>
              <a:ext cx="692166" cy="681326"/>
            </a:xfrm>
            <a:prstGeom prst="rect">
              <a:avLst/>
            </a:prstGeom>
          </p:spPr>
        </p:pic>
      </p:grp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6190744" y="309179"/>
            <a:ext cx="1816273" cy="1732872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 smtClean="0"/>
              <a:t>Custom app with </a:t>
            </a:r>
          </a:p>
          <a:p>
            <a:pPr algn="ctr"/>
            <a:r>
              <a:rPr lang="en-US" altLang="cs-CZ" dirty="0" smtClean="0"/>
              <a:t>direct control</a:t>
            </a:r>
            <a:endParaRPr lang="en-US" altLang="cs-CZ" b="0" dirty="0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3147120" y="382714"/>
            <a:ext cx="2962662" cy="805705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 smtClean="0"/>
              <a:t>PC application via library: </a:t>
            </a:r>
          </a:p>
          <a:p>
            <a:pPr algn="ctr"/>
            <a:r>
              <a:rPr lang="en-US" altLang="cs-CZ" b="0" dirty="0" smtClean="0"/>
              <a:t>browser TLS, PDF sign…</a:t>
            </a:r>
            <a:endParaRPr lang="en-US" altLang="cs-CZ" b="0" dirty="0"/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832529" y="364279"/>
            <a:ext cx="2232025" cy="1677772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 smtClean="0"/>
              <a:t>PC application </a:t>
            </a:r>
          </a:p>
          <a:p>
            <a:pPr algn="ctr"/>
            <a:r>
              <a:rPr lang="en-US" altLang="cs-CZ" b="0" dirty="0" smtClean="0"/>
              <a:t>with direct control:</a:t>
            </a:r>
          </a:p>
          <a:p>
            <a:pPr algn="ctr"/>
            <a:r>
              <a:rPr lang="en-US" altLang="cs-CZ" dirty="0" err="1" smtClean="0"/>
              <a:t>GnuPG</a:t>
            </a:r>
            <a:r>
              <a:rPr lang="en-US" altLang="cs-CZ" dirty="0" smtClean="0"/>
              <a:t>, </a:t>
            </a:r>
            <a:r>
              <a:rPr lang="en-US" altLang="cs-CZ" dirty="0" err="1" smtClean="0"/>
              <a:t>GPShell</a:t>
            </a:r>
            <a:endParaRPr lang="en-US" altLang="cs-CZ" b="0" dirty="0"/>
          </a:p>
        </p:txBody>
      </p:sp>
      <p:grpSp>
        <p:nvGrpSpPr>
          <p:cNvPr id="24" name="Skupina 23"/>
          <p:cNvGrpSpPr/>
          <p:nvPr/>
        </p:nvGrpSpPr>
        <p:grpSpPr>
          <a:xfrm>
            <a:off x="2562881" y="4581128"/>
            <a:ext cx="4198211" cy="2324443"/>
            <a:chOff x="5552511" y="2941498"/>
            <a:chExt cx="2843213" cy="1790700"/>
          </a:xfrm>
        </p:grpSpPr>
        <p:pic>
          <p:nvPicPr>
            <p:cNvPr id="22" name="Picture 14" descr="blank_car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2511" y="2941498"/>
              <a:ext cx="2843213" cy="1790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Obrázek 22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67380" y="3513608"/>
              <a:ext cx="485289" cy="477689"/>
            </a:xfrm>
            <a:prstGeom prst="rect">
              <a:avLst/>
            </a:prstGeom>
          </p:spPr>
        </p:pic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1475656" y="4725144"/>
            <a:ext cx="6840759" cy="952505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dirty="0" smtClean="0"/>
              <a:t>API: EMV, GSM, PIV, </a:t>
            </a:r>
            <a:r>
              <a:rPr lang="en-US" altLang="cs-CZ" dirty="0" err="1" smtClean="0"/>
              <a:t>OpenPGP</a:t>
            </a:r>
            <a:r>
              <a:rPr lang="en-US" altLang="cs-CZ" dirty="0" smtClean="0"/>
              <a:t>, ICAO 9303 (BAC/EAC/SAC) </a:t>
            </a:r>
          </a:p>
          <a:p>
            <a:pPr algn="ctr"/>
            <a:r>
              <a:rPr lang="en-US" altLang="cs-CZ" dirty="0" err="1" smtClean="0"/>
              <a:t>OpenPlatform</a:t>
            </a:r>
            <a:r>
              <a:rPr lang="en-US" altLang="cs-CZ" dirty="0" smtClean="0"/>
              <a:t>, ISO7816-4 </a:t>
            </a:r>
            <a:r>
              <a:rPr lang="en-US" altLang="cs-CZ" dirty="0" err="1" smtClean="0"/>
              <a:t>cmds</a:t>
            </a:r>
            <a:r>
              <a:rPr lang="en-US" altLang="cs-CZ" dirty="0" smtClean="0"/>
              <a:t>, custom APDU</a:t>
            </a:r>
            <a:endParaRPr lang="cs-CZ" altLang="cs-CZ" b="0" dirty="0"/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auto">
          <a:xfrm>
            <a:off x="2771801" y="6021412"/>
            <a:ext cx="3744416" cy="719956"/>
          </a:xfrm>
          <a:prstGeom prst="flowChartAlternateProcess">
            <a:avLst/>
          </a:prstGeom>
          <a:solidFill>
            <a:schemeClr val="accent6">
              <a:lumMod val="75000"/>
              <a:alpha val="58000"/>
            </a:schemeClr>
          </a:solidFill>
          <a:ln w="254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cs-CZ" dirty="0" smtClean="0"/>
              <a:t>SC app programming: </a:t>
            </a:r>
          </a:p>
          <a:p>
            <a:pPr algn="ctr"/>
            <a:r>
              <a:rPr lang="en-US" altLang="cs-CZ" dirty="0" err="1" smtClean="0"/>
              <a:t>JavaCard</a:t>
            </a:r>
            <a:r>
              <a:rPr lang="en-US" altLang="cs-CZ" dirty="0" smtClean="0"/>
              <a:t>, </a:t>
            </a:r>
            <a:r>
              <a:rPr lang="en-US" altLang="cs-CZ" dirty="0" err="1" smtClean="0"/>
              <a:t>MultOS</a:t>
            </a:r>
            <a:r>
              <a:rPr lang="en-US" altLang="cs-CZ" dirty="0" smtClean="0"/>
              <a:t>, .NET, MPCOS</a:t>
            </a:r>
            <a:endParaRPr lang="cs-CZ" altLang="cs-CZ" b="0" dirty="0"/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6" t="4851" r="45091" b="50000"/>
          <a:stretch/>
        </p:blipFill>
        <p:spPr>
          <a:xfrm>
            <a:off x="3592365" y="3924410"/>
            <a:ext cx="741033" cy="601215"/>
          </a:xfrm>
          <a:prstGeom prst="rect">
            <a:avLst/>
          </a:prstGeom>
        </p:spPr>
      </p:pic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2844899" y="3573016"/>
            <a:ext cx="3527301" cy="1042290"/>
          </a:xfrm>
          <a:prstGeom prst="flowChartAlternateProcess">
            <a:avLst/>
          </a:prstGeom>
          <a:solidFill>
            <a:schemeClr val="accent1">
              <a:alpha val="86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cs-CZ" dirty="0" smtClean="0"/>
              <a:t>Readers</a:t>
            </a:r>
          </a:p>
          <a:p>
            <a:pPr algn="ctr"/>
            <a:r>
              <a:rPr lang="en-US" altLang="cs-CZ" b="0" dirty="0" smtClean="0"/>
              <a:t>Contact: ISO7816-2,3 (T=0/1)</a:t>
            </a:r>
          </a:p>
          <a:p>
            <a:pPr algn="ctr"/>
            <a:r>
              <a:rPr lang="en-US" altLang="cs-CZ" dirty="0" smtClean="0"/>
              <a:t>Contactless: ISO 14443 (T=CL)</a:t>
            </a:r>
            <a:endParaRPr lang="cs-CZ" altLang="cs-CZ" b="0" dirty="0"/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auto">
          <a:xfrm>
            <a:off x="4067944" y="5835550"/>
            <a:ext cx="1944687" cy="431800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/>
              <a:t>Card </a:t>
            </a:r>
            <a:r>
              <a:rPr lang="en-US" altLang="cs-CZ" b="0" dirty="0" smtClean="0"/>
              <a:t>application </a:t>
            </a:r>
            <a:r>
              <a:rPr lang="en-GB" altLang="cs-CZ" b="0" dirty="0" smtClean="0"/>
              <a:t>3</a:t>
            </a:r>
            <a:endParaRPr lang="cs-CZ" altLang="cs-CZ" b="0" dirty="0"/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3851450" y="5683150"/>
            <a:ext cx="1944687" cy="431800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/>
              <a:t>Card </a:t>
            </a:r>
            <a:r>
              <a:rPr lang="en-US" altLang="cs-CZ" b="0" dirty="0" smtClean="0"/>
              <a:t>application 2</a:t>
            </a:r>
            <a:endParaRPr lang="cs-CZ" altLang="cs-CZ" b="0" dirty="0"/>
          </a:p>
        </p:txBody>
      </p:sp>
      <p:sp>
        <p:nvSpPr>
          <p:cNvPr id="26" name="AutoShape 17"/>
          <p:cNvSpPr>
            <a:spLocks noChangeArrowheads="1"/>
          </p:cNvSpPr>
          <p:nvPr/>
        </p:nvSpPr>
        <p:spPr bwMode="auto">
          <a:xfrm>
            <a:off x="3518133" y="5542041"/>
            <a:ext cx="1944687" cy="431800"/>
          </a:xfrm>
          <a:prstGeom prst="flowChartAlternateProcess">
            <a:avLst/>
          </a:prstGeom>
          <a:solidFill>
            <a:srgbClr val="00FF00">
              <a:alpha val="83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cs-CZ" b="0" dirty="0"/>
              <a:t>Card </a:t>
            </a:r>
            <a:r>
              <a:rPr lang="en-US" altLang="cs-CZ" b="0" dirty="0" smtClean="0"/>
              <a:t>application 1</a:t>
            </a:r>
            <a:endParaRPr lang="cs-CZ" altLang="cs-CZ" b="0" dirty="0"/>
          </a:p>
        </p:txBody>
      </p:sp>
      <p:sp>
        <p:nvSpPr>
          <p:cNvPr id="2" name="Bublinový popisek s obousměrnou vodorovnou šipkou 1"/>
          <p:cNvSpPr/>
          <p:nvPr/>
        </p:nvSpPr>
        <p:spPr>
          <a:xfrm rot="16200000">
            <a:off x="5958281" y="3591145"/>
            <a:ext cx="1710874" cy="1133187"/>
          </a:xfrm>
          <a:prstGeom prst="leftRightArrowCallout">
            <a:avLst/>
          </a:prstGeom>
          <a:solidFill>
            <a:schemeClr val="accent2">
              <a:lumMod val="60000"/>
              <a:lumOff val="40000"/>
              <a:alpha val="56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APDU packet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17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5" grpId="0" animBg="1"/>
      <p:bldP spid="16" grpId="0" animBg="1"/>
      <p:bldP spid="18" grpId="0" animBg="1"/>
      <p:bldP spid="5" grpId="0" animBg="1"/>
      <p:bldP spid="8" grpId="0" animBg="1"/>
      <p:bldP spid="11" grpId="0" animBg="1"/>
      <p:bldP spid="29" grpId="0" animBg="1"/>
      <p:bldP spid="28" grpId="0" animBg="1"/>
      <p:bldP spid="26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Main standards</a:t>
            </a:r>
            <a:endParaRPr lang="cs-CZ" altLang="cs-CZ" dirty="0"/>
          </a:p>
        </p:txBody>
      </p:sp>
      <p:sp>
        <p:nvSpPr>
          <p:cNvPr id="16" name="Zástupný symbol pro zápatí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| PB173 Secure hardware</a:t>
            </a:r>
            <a:endParaRPr lang="en-GB" altLang="cs-CZ"/>
          </a:p>
        </p:txBody>
      </p:sp>
      <p:pic>
        <p:nvPicPr>
          <p:cNvPr id="1203212" name="Picture 12" descr="serv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260350"/>
            <a:ext cx="276860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3213" name="Line 13"/>
          <p:cNvSpPr>
            <a:spLocks noChangeShapeType="1"/>
          </p:cNvSpPr>
          <p:nvPr/>
        </p:nvSpPr>
        <p:spPr bwMode="auto">
          <a:xfrm>
            <a:off x="5292725" y="2997200"/>
            <a:ext cx="34925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203214" name="Picture 14" descr="blank_card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581525"/>
            <a:ext cx="2843213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3215" name="AutoShape 15"/>
          <p:cNvSpPr>
            <a:spLocks noChangeArrowheads="1"/>
          </p:cNvSpPr>
          <p:nvPr/>
        </p:nvSpPr>
        <p:spPr bwMode="auto">
          <a:xfrm>
            <a:off x="6227763" y="836613"/>
            <a:ext cx="2232025" cy="576262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User application</a:t>
            </a:r>
          </a:p>
        </p:txBody>
      </p:sp>
      <p:sp>
        <p:nvSpPr>
          <p:cNvPr id="1203216" name="AutoShape 16"/>
          <p:cNvSpPr>
            <a:spLocks noChangeArrowheads="1"/>
          </p:cNvSpPr>
          <p:nvPr/>
        </p:nvSpPr>
        <p:spPr bwMode="auto">
          <a:xfrm>
            <a:off x="6445250" y="5589588"/>
            <a:ext cx="1871663" cy="576262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Card OS</a:t>
            </a:r>
            <a:endParaRPr lang="cs-CZ" altLang="cs-CZ" b="0"/>
          </a:p>
        </p:txBody>
      </p:sp>
      <p:sp>
        <p:nvSpPr>
          <p:cNvPr id="1203217" name="AutoShape 17"/>
          <p:cNvSpPr>
            <a:spLocks noChangeArrowheads="1"/>
          </p:cNvSpPr>
          <p:nvPr/>
        </p:nvSpPr>
        <p:spPr bwMode="auto">
          <a:xfrm>
            <a:off x="6443663" y="5056188"/>
            <a:ext cx="1944687" cy="431800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/>
              <a:t>Card application</a:t>
            </a:r>
            <a:endParaRPr lang="cs-CZ" altLang="cs-CZ" b="0" dirty="0"/>
          </a:p>
        </p:txBody>
      </p:sp>
      <p:sp>
        <p:nvSpPr>
          <p:cNvPr id="1203218" name="AutoShape 18"/>
          <p:cNvSpPr>
            <a:spLocks noChangeArrowheads="1"/>
          </p:cNvSpPr>
          <p:nvPr/>
        </p:nvSpPr>
        <p:spPr bwMode="auto">
          <a:xfrm>
            <a:off x="7235825" y="1268413"/>
            <a:ext cx="287338" cy="3960812"/>
          </a:xfrm>
          <a:prstGeom prst="upDownArrow">
            <a:avLst>
              <a:gd name="adj1" fmla="val 50000"/>
              <a:gd name="adj2" fmla="val 27569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3219" name="AutoShape 19"/>
          <p:cNvSpPr>
            <a:spLocks noChangeArrowheads="1"/>
          </p:cNvSpPr>
          <p:nvPr/>
        </p:nvSpPr>
        <p:spPr bwMode="auto">
          <a:xfrm>
            <a:off x="6408260" y="4365104"/>
            <a:ext cx="1979638" cy="576262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/>
              <a:t>Card I/O manager</a:t>
            </a:r>
            <a:endParaRPr lang="cs-CZ" altLang="cs-CZ" b="0" dirty="0"/>
          </a:p>
        </p:txBody>
      </p:sp>
      <p:sp>
        <p:nvSpPr>
          <p:cNvPr id="1203220" name="AutoShape 20"/>
          <p:cNvSpPr>
            <a:spLocks noChangeArrowheads="1"/>
          </p:cNvSpPr>
          <p:nvPr/>
        </p:nvSpPr>
        <p:spPr bwMode="auto">
          <a:xfrm>
            <a:off x="6443663" y="3213100"/>
            <a:ext cx="1871662" cy="792163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 dirty="0"/>
              <a:t>contact(less)</a:t>
            </a:r>
          </a:p>
          <a:p>
            <a:pPr algn="ctr"/>
            <a:r>
              <a:rPr lang="en-US" altLang="cs-CZ" b="0" dirty="0"/>
              <a:t>transmission</a:t>
            </a:r>
            <a:endParaRPr lang="cs-CZ" altLang="cs-CZ" b="0" dirty="0"/>
          </a:p>
        </p:txBody>
      </p:sp>
      <p:sp>
        <p:nvSpPr>
          <p:cNvPr id="1203221" name="AutoShape 21"/>
          <p:cNvSpPr>
            <a:spLocks noChangeArrowheads="1"/>
          </p:cNvSpPr>
          <p:nvPr/>
        </p:nvSpPr>
        <p:spPr bwMode="auto">
          <a:xfrm>
            <a:off x="6084888" y="1628775"/>
            <a:ext cx="2663825" cy="576263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OS smart card API </a:t>
            </a:r>
            <a:endParaRPr lang="cs-CZ" altLang="cs-CZ" b="0"/>
          </a:p>
        </p:txBody>
      </p:sp>
      <p:sp>
        <p:nvSpPr>
          <p:cNvPr id="1203222" name="AutoShape 22"/>
          <p:cNvSpPr>
            <a:spLocks noChangeArrowheads="1"/>
          </p:cNvSpPr>
          <p:nvPr/>
        </p:nvSpPr>
        <p:spPr bwMode="auto">
          <a:xfrm>
            <a:off x="6084888" y="2347913"/>
            <a:ext cx="2663825" cy="576262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smart card reader </a:t>
            </a:r>
            <a:endParaRPr lang="cs-CZ" altLang="cs-CZ" b="0"/>
          </a:p>
        </p:txBody>
      </p:sp>
      <p:sp>
        <p:nvSpPr>
          <p:cNvPr id="12032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sz="2000" dirty="0" smtClean="0"/>
              <a:t>ISO7816 1-4</a:t>
            </a:r>
          </a:p>
          <a:p>
            <a:pPr lvl="1"/>
            <a:r>
              <a:rPr lang="en-US" altLang="cs-CZ" sz="1800" dirty="0" smtClean="0"/>
              <a:t>Card </a:t>
            </a:r>
            <a:r>
              <a:rPr lang="en-US" altLang="cs-CZ" sz="1800" dirty="0"/>
              <a:t>physical properties </a:t>
            </a:r>
            <a:r>
              <a:rPr lang="en-US" altLang="cs-CZ" sz="1800" dirty="0" smtClean="0"/>
              <a:t>ISO7816-1</a:t>
            </a:r>
          </a:p>
          <a:p>
            <a:pPr lvl="1"/>
            <a:r>
              <a:rPr lang="en-US" altLang="cs-CZ" sz="1800" dirty="0" smtClean="0"/>
              <a:t>Physical layer </a:t>
            </a:r>
            <a:r>
              <a:rPr lang="en-US" altLang="cs-CZ" sz="1800" dirty="0"/>
              <a:t>communication protocol </a:t>
            </a:r>
            <a:r>
              <a:rPr lang="en-US" altLang="cs-CZ" sz="1800" dirty="0" smtClean="0"/>
              <a:t>ISO7816-2-3</a:t>
            </a:r>
          </a:p>
          <a:p>
            <a:pPr lvl="1"/>
            <a:r>
              <a:rPr lang="en-US" altLang="cs-CZ" sz="1800" dirty="0" smtClean="0"/>
              <a:t>Data packet format (APDU)</a:t>
            </a:r>
            <a:endParaRPr lang="cs-CZ" altLang="cs-CZ" sz="1800" dirty="0" smtClean="0"/>
          </a:p>
          <a:p>
            <a:r>
              <a:rPr lang="en-US" altLang="cs-CZ" sz="2000" dirty="0" smtClean="0"/>
              <a:t>PC/SC, PC/</a:t>
            </a:r>
            <a:r>
              <a:rPr lang="en-US" altLang="cs-CZ" sz="2000" dirty="0" err="1" smtClean="0"/>
              <a:t>SCLite</a:t>
            </a:r>
            <a:r>
              <a:rPr lang="en-US" altLang="cs-CZ" sz="2000" dirty="0" smtClean="0"/>
              <a:t> (host side)</a:t>
            </a:r>
          </a:p>
          <a:p>
            <a:pPr lvl="1"/>
            <a:r>
              <a:rPr lang="en-US" altLang="cs-CZ" sz="1800" dirty="0" smtClean="0"/>
              <a:t>Readers/cards management</a:t>
            </a:r>
          </a:p>
          <a:p>
            <a:pPr lvl="1"/>
            <a:r>
              <a:rPr lang="en-US" altLang="cs-CZ" sz="1800" dirty="0" smtClean="0"/>
              <a:t>Transmission of logical APDU packets</a:t>
            </a:r>
          </a:p>
          <a:p>
            <a:pPr lvl="1"/>
            <a:r>
              <a:rPr lang="en-GB" sz="1800" dirty="0"/>
              <a:t>C/C# </a:t>
            </a:r>
            <a:r>
              <a:rPr lang="en-GB" sz="1800" dirty="0" err="1"/>
              <a:t>WinSCard.h</a:t>
            </a:r>
            <a:r>
              <a:rPr lang="en-GB" sz="1800" dirty="0"/>
              <a:t>, Java </a:t>
            </a:r>
            <a:r>
              <a:rPr lang="en-US" altLang="cs-CZ" sz="1800" dirty="0" err="1"/>
              <a:t>java.smartcardio</a:t>
            </a:r>
            <a:r>
              <a:rPr lang="en-US" altLang="cs-CZ" sz="1800" dirty="0"/>
              <a:t>.*, Python </a:t>
            </a:r>
            <a:r>
              <a:rPr lang="en-US" altLang="cs-CZ" sz="1800" dirty="0" err="1" smtClean="0"/>
              <a:t>pyscard</a:t>
            </a:r>
            <a:endParaRPr lang="en-US" altLang="cs-CZ" sz="1800" dirty="0" smtClean="0"/>
          </a:p>
          <a:p>
            <a:r>
              <a:rPr lang="en-US" altLang="cs-CZ" sz="2000" dirty="0" smtClean="0"/>
              <a:t>PKCS#11 </a:t>
            </a:r>
          </a:p>
          <a:p>
            <a:pPr lvl="1"/>
            <a:r>
              <a:rPr lang="en-US" altLang="cs-CZ" sz="1800" dirty="0" smtClean="0"/>
              <a:t>standardized interface on host side</a:t>
            </a:r>
          </a:p>
          <a:p>
            <a:pPr lvl="1"/>
            <a:r>
              <a:rPr lang="en-US" altLang="cs-CZ" sz="1800" dirty="0" smtClean="0"/>
              <a:t>card can be proprietary</a:t>
            </a:r>
          </a:p>
          <a:p>
            <a:r>
              <a:rPr lang="en-US" altLang="cs-CZ" sz="2000" dirty="0" err="1" smtClean="0"/>
              <a:t>GlobalPlatform</a:t>
            </a:r>
            <a:endParaRPr lang="en-US" altLang="cs-CZ" sz="2000" dirty="0" smtClean="0"/>
          </a:p>
          <a:p>
            <a:pPr lvl="1"/>
            <a:r>
              <a:rPr lang="en-US" altLang="cs-CZ" sz="1800" dirty="0" smtClean="0"/>
              <a:t>remote card management interface</a:t>
            </a:r>
          </a:p>
          <a:p>
            <a:pPr lvl="1"/>
            <a:r>
              <a:rPr lang="en-US" altLang="cs-CZ" sz="1800" dirty="0" smtClean="0"/>
              <a:t>secure installation of applications</a:t>
            </a:r>
            <a:endParaRPr lang="en-US" altLang="cs-CZ" sz="1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98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</p:spPr>
        <p:txBody>
          <a:bodyPr/>
          <a:lstStyle/>
          <a:p>
            <a:r>
              <a:rPr lang="en-US" altLang="cs-CZ" smtClean="0"/>
              <a:t>| PB173 Secure hardware</a:t>
            </a:r>
            <a:endParaRPr lang="en-GB" altLang="cs-CZ"/>
          </a:p>
        </p:txBody>
      </p:sp>
      <p:pic>
        <p:nvPicPr>
          <p:cNvPr id="1203212" name="Picture 12" descr="serve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260350"/>
            <a:ext cx="276860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3213" name="Line 13"/>
          <p:cNvSpPr>
            <a:spLocks noChangeShapeType="1"/>
          </p:cNvSpPr>
          <p:nvPr/>
        </p:nvSpPr>
        <p:spPr bwMode="auto">
          <a:xfrm>
            <a:off x="5292725" y="2997200"/>
            <a:ext cx="34925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203214" name="Picture 14" descr="blank_card"/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581525"/>
            <a:ext cx="2843213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3215" name="AutoShape 15"/>
          <p:cNvSpPr>
            <a:spLocks noChangeArrowheads="1"/>
          </p:cNvSpPr>
          <p:nvPr/>
        </p:nvSpPr>
        <p:spPr bwMode="auto">
          <a:xfrm>
            <a:off x="6227763" y="836613"/>
            <a:ext cx="2232025" cy="576262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User application</a:t>
            </a:r>
          </a:p>
        </p:txBody>
      </p:sp>
      <p:sp>
        <p:nvSpPr>
          <p:cNvPr id="1203216" name="AutoShape 16"/>
          <p:cNvSpPr>
            <a:spLocks noChangeArrowheads="1"/>
          </p:cNvSpPr>
          <p:nvPr/>
        </p:nvSpPr>
        <p:spPr bwMode="auto">
          <a:xfrm>
            <a:off x="6445250" y="5589588"/>
            <a:ext cx="1871663" cy="576262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Card OS</a:t>
            </a:r>
            <a:endParaRPr lang="cs-CZ" altLang="cs-CZ" b="0"/>
          </a:p>
        </p:txBody>
      </p:sp>
      <p:sp>
        <p:nvSpPr>
          <p:cNvPr id="1203217" name="AutoShape 17"/>
          <p:cNvSpPr>
            <a:spLocks noChangeArrowheads="1"/>
          </p:cNvSpPr>
          <p:nvPr/>
        </p:nvSpPr>
        <p:spPr bwMode="auto">
          <a:xfrm>
            <a:off x="6443663" y="5056188"/>
            <a:ext cx="1944687" cy="431800"/>
          </a:xfrm>
          <a:prstGeom prst="flowChartAlternateProcess">
            <a:avLst/>
          </a:prstGeom>
          <a:solidFill>
            <a:srgbClr val="00FF00">
              <a:alpha val="58000"/>
            </a:srgbClr>
          </a:solidFill>
          <a:ln w="2540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Card application</a:t>
            </a:r>
            <a:endParaRPr lang="cs-CZ" altLang="cs-CZ" b="0"/>
          </a:p>
        </p:txBody>
      </p:sp>
      <p:sp>
        <p:nvSpPr>
          <p:cNvPr id="1203218" name="AutoShape 18"/>
          <p:cNvSpPr>
            <a:spLocks noChangeArrowheads="1"/>
          </p:cNvSpPr>
          <p:nvPr/>
        </p:nvSpPr>
        <p:spPr bwMode="auto">
          <a:xfrm>
            <a:off x="7235825" y="1268413"/>
            <a:ext cx="287338" cy="3960812"/>
          </a:xfrm>
          <a:prstGeom prst="upDownArrow">
            <a:avLst>
              <a:gd name="adj1" fmla="val 50000"/>
              <a:gd name="adj2" fmla="val 27569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3219" name="AutoShape 19"/>
          <p:cNvSpPr>
            <a:spLocks noChangeArrowheads="1"/>
          </p:cNvSpPr>
          <p:nvPr/>
        </p:nvSpPr>
        <p:spPr bwMode="auto">
          <a:xfrm>
            <a:off x="6480175" y="4364038"/>
            <a:ext cx="1871663" cy="576262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Card I/O manager</a:t>
            </a:r>
            <a:endParaRPr lang="cs-CZ" altLang="cs-CZ" b="0"/>
          </a:p>
        </p:txBody>
      </p:sp>
      <p:sp>
        <p:nvSpPr>
          <p:cNvPr id="1203220" name="AutoShape 20"/>
          <p:cNvSpPr>
            <a:spLocks noChangeArrowheads="1"/>
          </p:cNvSpPr>
          <p:nvPr/>
        </p:nvSpPr>
        <p:spPr bwMode="auto">
          <a:xfrm>
            <a:off x="6443663" y="3213100"/>
            <a:ext cx="1871662" cy="792163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contact(less)</a:t>
            </a:r>
          </a:p>
          <a:p>
            <a:pPr algn="ctr"/>
            <a:r>
              <a:rPr lang="en-US" altLang="cs-CZ" b="0"/>
              <a:t>transmission</a:t>
            </a:r>
            <a:endParaRPr lang="cs-CZ" altLang="cs-CZ" b="0"/>
          </a:p>
        </p:txBody>
      </p:sp>
      <p:sp>
        <p:nvSpPr>
          <p:cNvPr id="1203221" name="AutoShape 21"/>
          <p:cNvSpPr>
            <a:spLocks noChangeArrowheads="1"/>
          </p:cNvSpPr>
          <p:nvPr/>
        </p:nvSpPr>
        <p:spPr bwMode="auto">
          <a:xfrm>
            <a:off x="6084888" y="1628775"/>
            <a:ext cx="2663825" cy="576263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OS smart card API </a:t>
            </a:r>
            <a:endParaRPr lang="cs-CZ" altLang="cs-CZ" b="0"/>
          </a:p>
        </p:txBody>
      </p:sp>
      <p:sp>
        <p:nvSpPr>
          <p:cNvPr id="1203222" name="AutoShape 22"/>
          <p:cNvSpPr>
            <a:spLocks noChangeArrowheads="1"/>
          </p:cNvSpPr>
          <p:nvPr/>
        </p:nvSpPr>
        <p:spPr bwMode="auto">
          <a:xfrm>
            <a:off x="6084888" y="2347913"/>
            <a:ext cx="2663825" cy="576262"/>
          </a:xfrm>
          <a:prstGeom prst="flowChartAlternateProcess">
            <a:avLst/>
          </a:prstGeom>
          <a:solidFill>
            <a:schemeClr val="accent1">
              <a:alpha val="58000"/>
            </a:schemeClr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cs-CZ" b="0"/>
              <a:t>smart card reader </a:t>
            </a:r>
            <a:endParaRPr lang="cs-CZ" altLang="cs-CZ" b="0"/>
          </a:p>
        </p:txBody>
      </p:sp>
      <p:sp>
        <p:nvSpPr>
          <p:cNvPr id="2" name="Obdélník 1"/>
          <p:cNvSpPr/>
          <p:nvPr/>
        </p:nvSpPr>
        <p:spPr>
          <a:xfrm>
            <a:off x="5292725" y="717550"/>
            <a:ext cx="3743771" cy="4321175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3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 smtClean="0"/>
              <a:t>Card’s programming platforms</a:t>
            </a:r>
            <a:endParaRPr lang="cs-CZ" altLang="cs-CZ" dirty="0"/>
          </a:p>
        </p:txBody>
      </p:sp>
      <p:sp>
        <p:nvSpPr>
          <p:cNvPr id="1203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3238" y="1871663"/>
            <a:ext cx="5581650" cy="4149725"/>
          </a:xfrm>
        </p:spPr>
        <p:txBody>
          <a:bodyPr/>
          <a:lstStyle/>
          <a:p>
            <a:r>
              <a:rPr lang="en-US" altLang="cs-CZ" sz="2400" dirty="0" err="1"/>
              <a:t>MultOS</a:t>
            </a:r>
            <a:endParaRPr lang="en-US" altLang="cs-CZ" sz="2400" dirty="0"/>
          </a:p>
          <a:p>
            <a:pPr lvl="1"/>
            <a:r>
              <a:rPr lang="en-GB" altLang="cs-CZ" sz="2000" dirty="0" smtClean="0"/>
              <a:t>M</a:t>
            </a:r>
            <a:r>
              <a:rPr lang="cs-CZ" altLang="cs-CZ" sz="2000" dirty="0" err="1" smtClean="0"/>
              <a:t>ulti</a:t>
            </a:r>
            <a:r>
              <a:rPr lang="en-GB" altLang="cs-CZ" sz="2000" dirty="0" err="1" smtClean="0"/>
              <a:t>ple</a:t>
            </a:r>
            <a:r>
              <a:rPr lang="en-GB" altLang="cs-CZ" sz="2000" dirty="0" smtClean="0"/>
              <a:t> supported </a:t>
            </a:r>
            <a:r>
              <a:rPr lang="cs-CZ" altLang="cs-CZ" sz="2000" dirty="0" err="1" smtClean="0"/>
              <a:t>languages</a:t>
            </a:r>
            <a:r>
              <a:rPr lang="en-US" altLang="cs-CZ" sz="2000" dirty="0" smtClean="0"/>
              <a:t>, </a:t>
            </a:r>
            <a:r>
              <a:rPr lang="en-US" altLang="cs-CZ" sz="2000" dirty="0"/>
              <a:t>native compilation</a:t>
            </a:r>
          </a:p>
          <a:p>
            <a:pPr lvl="1"/>
            <a:r>
              <a:rPr lang="en-US" altLang="cs-CZ" sz="2000" dirty="0" smtClean="0"/>
              <a:t>Often </a:t>
            </a:r>
            <a:r>
              <a:rPr lang="en-US" altLang="cs-CZ" sz="2000" dirty="0"/>
              <a:t>bank cards </a:t>
            </a:r>
            <a:endParaRPr lang="en-US" altLang="cs-CZ" sz="1800" dirty="0"/>
          </a:p>
          <a:p>
            <a:r>
              <a:rPr lang="en-US" altLang="cs-CZ" sz="2400" dirty="0" err="1" smtClean="0"/>
              <a:t>JavaCard</a:t>
            </a:r>
            <a:endParaRPr lang="en-US" altLang="cs-CZ" sz="2400" dirty="0" smtClean="0"/>
          </a:p>
          <a:p>
            <a:pPr lvl="1"/>
            <a:r>
              <a:rPr lang="en-US" altLang="cs-CZ" sz="2000" dirty="0" smtClean="0"/>
              <a:t>open programming platform from Sun</a:t>
            </a:r>
          </a:p>
          <a:p>
            <a:pPr lvl="1"/>
            <a:r>
              <a:rPr lang="en-US" altLang="cs-CZ" sz="2000" dirty="0" smtClean="0"/>
              <a:t>applets portable between cards </a:t>
            </a:r>
          </a:p>
          <a:p>
            <a:r>
              <a:rPr lang="en-US" altLang="cs-CZ" sz="2400" dirty="0" smtClean="0"/>
              <a:t>Microsoft .NET for smartcards </a:t>
            </a:r>
          </a:p>
          <a:p>
            <a:pPr lvl="1"/>
            <a:r>
              <a:rPr lang="en-US" altLang="cs-CZ" sz="2000" dirty="0" smtClean="0"/>
              <a:t>Similar to </a:t>
            </a:r>
            <a:r>
              <a:rPr lang="en-US" altLang="cs-CZ" sz="2000" dirty="0" err="1" smtClean="0"/>
              <a:t>JavaCard</a:t>
            </a:r>
            <a:r>
              <a:rPr lang="en-US" altLang="cs-CZ" sz="2000" dirty="0" smtClean="0"/>
              <a:t>, but C#</a:t>
            </a:r>
          </a:p>
          <a:p>
            <a:pPr lvl="1"/>
            <a:r>
              <a:rPr lang="en-US" altLang="cs-CZ" sz="2000" dirty="0" smtClean="0"/>
              <a:t>Applications portable between cards</a:t>
            </a:r>
          </a:p>
          <a:p>
            <a:pPr lvl="1"/>
            <a:r>
              <a:rPr lang="en-US" altLang="cs-CZ" sz="2000" dirty="0" smtClean="0"/>
              <a:t>Limited market penetration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09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typical performance?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Hardware differ significantly</a:t>
            </a:r>
          </a:p>
          <a:p>
            <a:pPr lvl="1"/>
            <a:r>
              <a:rPr lang="en-GB" dirty="0" smtClean="0"/>
              <a:t>Clock multiplier, memory speed, crypto coprocessor…</a:t>
            </a:r>
          </a:p>
          <a:p>
            <a:r>
              <a:rPr lang="en-GB" dirty="0" smtClean="0"/>
              <a:t>Typical speed of operation is:</a:t>
            </a:r>
          </a:p>
          <a:p>
            <a:pPr lvl="1"/>
            <a:r>
              <a:rPr lang="en-GB" dirty="0" smtClean="0"/>
              <a:t>Milliseconds (RNG, symmetric crypto, hash)</a:t>
            </a:r>
          </a:p>
          <a:p>
            <a:pPr lvl="1"/>
            <a:r>
              <a:rPr lang="en-GB" dirty="0" smtClean="0"/>
              <a:t>Tens of milliseconds (transfer data in/out)</a:t>
            </a:r>
          </a:p>
          <a:p>
            <a:pPr lvl="1"/>
            <a:r>
              <a:rPr lang="en-GB" dirty="0" smtClean="0"/>
              <a:t>Hundreds of millisecond (asymmetric crypto)</a:t>
            </a:r>
          </a:p>
          <a:p>
            <a:pPr lvl="1"/>
            <a:r>
              <a:rPr lang="en-GB" dirty="0" smtClean="0"/>
              <a:t>Seconds (RSA </a:t>
            </a:r>
            <a:r>
              <a:rPr lang="en-GB" dirty="0" err="1" smtClean="0"/>
              <a:t>keypair</a:t>
            </a:r>
            <a:r>
              <a:rPr lang="en-GB" dirty="0" smtClean="0"/>
              <a:t> generation)</a:t>
            </a:r>
          </a:p>
          <a:p>
            <a:r>
              <a:rPr lang="en-GB" dirty="0" smtClean="0"/>
              <a:t>Operation may consists from multiple steps</a:t>
            </a:r>
          </a:p>
          <a:p>
            <a:pPr lvl="1"/>
            <a:r>
              <a:rPr lang="en-GB" dirty="0" smtClean="0"/>
              <a:t>Transmit data, prepare key, prepare engine, encrypt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 additional performance penalty</a:t>
            </a:r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PB173 Secure hardware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4831010"/>
            <a:ext cx="977206" cy="977206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78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tables for common cards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Visit </a:t>
            </a:r>
            <a:r>
              <a:rPr lang="en-GB" dirty="0">
                <a:hlinkClick r:id="rId3"/>
              </a:rPr>
              <a:t>http://www.fi.muni.cz/~xsvenda/jcalgtest</a:t>
            </a:r>
            <a:r>
              <a:rPr lang="en-GB" dirty="0" smtClean="0">
                <a:hlinkClick r:id="rId3"/>
              </a:rPr>
              <a:t>/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Secure hardware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6512" y="2627021"/>
            <a:ext cx="9257978" cy="3682299"/>
          </a:xfrm>
          <a:prstGeom prst="rect">
            <a:avLst/>
          </a:prstGeom>
        </p:spPr>
      </p:pic>
      <p:sp>
        <p:nvSpPr>
          <p:cNvPr id="7" name="TextBox 3"/>
          <p:cNvSpPr txBox="1"/>
          <p:nvPr/>
        </p:nvSpPr>
        <p:spPr>
          <a:xfrm>
            <a:off x="4584826" y="88980"/>
            <a:ext cx="4307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http://www.fi.muni.cz/~</a:t>
            </a:r>
            <a:r>
              <a:rPr lang="en-GB" dirty="0" smtClean="0">
                <a:solidFill>
                  <a:schemeClr val="bg1"/>
                </a:solidFill>
              </a:rPr>
              <a:t>xsvenda/jcalgtest/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2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12071</TotalTime>
  <Words>629</Words>
  <Application>Microsoft Office PowerPoint</Application>
  <PresentationFormat>Předvádění na obrazovce (4:3)</PresentationFormat>
  <Paragraphs>148</Paragraphs>
  <Slides>11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Symbol</vt:lpstr>
      <vt:lpstr>Motiv systému Office</vt:lpstr>
      <vt:lpstr>PB173 - Tématický vývoj aplikací v C/C++ (jaro 2016)</vt:lpstr>
      <vt:lpstr>Smartcards in wider system</vt:lpstr>
      <vt:lpstr>Big picture – terminal/reader and card</vt:lpstr>
      <vt:lpstr>Big picture - components</vt:lpstr>
      <vt:lpstr>Prezentace aplikace PowerPoint</vt:lpstr>
      <vt:lpstr>Main standards</vt:lpstr>
      <vt:lpstr>Card’s programming platforms</vt:lpstr>
      <vt:lpstr>What is the typical performance?</vt:lpstr>
      <vt:lpstr>Performance tables for common cards</vt:lpstr>
      <vt:lpstr>Practical assignment (from last week)</vt:lpstr>
      <vt:lpstr>Submissions, deadlines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3144</cp:revision>
  <cp:lastPrinted>2016-03-02T21:43:01Z</cp:lastPrinted>
  <dcterms:created xsi:type="dcterms:W3CDTF">2012-06-27T07:21:19Z</dcterms:created>
  <dcterms:modified xsi:type="dcterms:W3CDTF">2016-04-25T09:42:47Z</dcterms:modified>
</cp:coreProperties>
</file>