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715" r:id="rId2"/>
    <p:sldId id="708" r:id="rId3"/>
    <p:sldId id="711" r:id="rId4"/>
    <p:sldId id="713" r:id="rId5"/>
    <p:sldId id="712" r:id="rId6"/>
    <p:sldId id="648" r:id="rId7"/>
    <p:sldId id="684" r:id="rId8"/>
    <p:sldId id="720" r:id="rId9"/>
    <p:sldId id="716" r:id="rId10"/>
    <p:sldId id="718" r:id="rId11"/>
    <p:sldId id="719" r:id="rId12"/>
  </p:sldIdLst>
  <p:sldSz cx="9144000" cy="6858000" type="screen4x3"/>
  <p:notesSz cx="6858000" cy="987425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4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3270" autoAdjust="0"/>
    <p:restoredTop sz="88796" autoAdjust="0"/>
  </p:normalViewPr>
  <p:slideViewPr>
    <p:cSldViewPr>
      <p:cViewPr varScale="1">
        <p:scale>
          <a:sx n="100" d="100"/>
          <a:sy n="100" d="100"/>
        </p:scale>
        <p:origin x="8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2190" y="-90"/>
      </p:cViewPr>
      <p:guideLst>
        <p:guide orient="horz" pos="3110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2547" cy="493792"/>
          </a:xfrm>
          <a:prstGeom prst="rect">
            <a:avLst/>
          </a:prstGeom>
        </p:spPr>
        <p:txBody>
          <a:bodyPr vert="horz" lIns="92177" tIns="46088" rIns="92177" bIns="46088" rtlCol="0"/>
          <a:lstStyle>
            <a:lvl1pPr algn="l">
              <a:defRPr sz="13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3853" y="1"/>
            <a:ext cx="2972547" cy="493792"/>
          </a:xfrm>
          <a:prstGeom prst="rect">
            <a:avLst/>
          </a:prstGeom>
        </p:spPr>
        <p:txBody>
          <a:bodyPr vert="horz" lIns="92177" tIns="46088" rIns="92177" bIns="46088" rtlCol="0"/>
          <a:lstStyle>
            <a:lvl1pPr algn="r">
              <a:defRPr sz="1300" smtClean="0"/>
            </a:lvl1pPr>
          </a:lstStyle>
          <a:p>
            <a:pPr>
              <a:defRPr/>
            </a:pPr>
            <a:fld id="{281D9DC7-60FB-481D-B360-7AA869485673}" type="datetimeFigureOut">
              <a:rPr lang="cs-CZ"/>
              <a:pPr>
                <a:defRPr/>
              </a:pPr>
              <a:t>25. 4. 2016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3853" y="9402339"/>
            <a:ext cx="2972547" cy="470323"/>
          </a:xfrm>
          <a:prstGeom prst="rect">
            <a:avLst/>
          </a:prstGeom>
        </p:spPr>
        <p:txBody>
          <a:bodyPr vert="horz" lIns="92177" tIns="46088" rIns="92177" bIns="46088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587F38C-DA6E-45CD-A1EC-8060F697074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2"/>
          </p:nvPr>
        </p:nvSpPr>
        <p:spPr>
          <a:xfrm>
            <a:off x="2" y="9378871"/>
            <a:ext cx="2972547" cy="493791"/>
          </a:xfrm>
          <a:prstGeom prst="rect">
            <a:avLst/>
          </a:prstGeom>
        </p:spPr>
        <p:txBody>
          <a:bodyPr vert="horz" lIns="92177" tIns="46088" rIns="92177" bIns="46088" rtlCol="0" anchor="b"/>
          <a:lstStyle>
            <a:lvl1pPr algn="l">
              <a:defRPr sz="1300"/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921883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2547" cy="493792"/>
          </a:xfrm>
          <a:prstGeom prst="rect">
            <a:avLst/>
          </a:prstGeom>
        </p:spPr>
        <p:txBody>
          <a:bodyPr vert="horz" lIns="92177" tIns="46088" rIns="92177" bIns="4608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3853" y="1"/>
            <a:ext cx="2972547" cy="493792"/>
          </a:xfrm>
          <a:prstGeom prst="rect">
            <a:avLst/>
          </a:prstGeom>
        </p:spPr>
        <p:txBody>
          <a:bodyPr vert="horz" lIns="92177" tIns="46088" rIns="92177" bIns="4608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88430E7B-8391-4B76-9996-05F39D470192}" type="datetimeFigureOut">
              <a:rPr lang="cs-CZ"/>
              <a:pPr>
                <a:defRPr/>
              </a:pPr>
              <a:t>25. 4. 2016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77" tIns="46088" rIns="92177" bIns="46088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482" y="4690229"/>
            <a:ext cx="5487040" cy="4444128"/>
          </a:xfrm>
          <a:prstGeom prst="rect">
            <a:avLst/>
          </a:prstGeom>
        </p:spPr>
        <p:txBody>
          <a:bodyPr vert="horz" lIns="92177" tIns="46088" rIns="92177" bIns="46088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2" y="9378871"/>
            <a:ext cx="2972547" cy="493791"/>
          </a:xfrm>
          <a:prstGeom prst="rect">
            <a:avLst/>
          </a:prstGeom>
        </p:spPr>
        <p:txBody>
          <a:bodyPr vert="horz" lIns="92177" tIns="46088" rIns="92177" bIns="4608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3853" y="9378871"/>
            <a:ext cx="2972547" cy="493791"/>
          </a:xfrm>
          <a:prstGeom prst="rect">
            <a:avLst/>
          </a:prstGeom>
        </p:spPr>
        <p:txBody>
          <a:bodyPr vert="horz" lIns="92177" tIns="46088" rIns="92177" bIns="4608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484370BB-E9F5-43C3-BA0C-E22917C228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18325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370BB-E9F5-43C3-BA0C-E22917C22812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1184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370BB-E9F5-43C3-BA0C-E22917C22812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342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370BB-E9F5-43C3-BA0C-E22917C22812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27011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370BB-E9F5-43C3-BA0C-E22917C22812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0168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370BB-E9F5-43C3-BA0C-E22917C22812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48626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370BB-E9F5-43C3-BA0C-E22917C22812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6829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:\CRCS\2012_0178_Redesign_loga_a_JVS\PPT_prezentace\sablona\pracovni\titulka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4000" y="476672"/>
            <a:ext cx="5753925" cy="1872208"/>
          </a:xfrm>
        </p:spPr>
        <p:txBody>
          <a:bodyPr anchor="ctr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4000" y="3284984"/>
            <a:ext cx="5724184" cy="108012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 b="1">
                <a:solidFill>
                  <a:srgbClr val="1E44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7" name="Zástupný symbol pro text 2"/>
          <p:cNvSpPr>
            <a:spLocks noGrp="1"/>
          </p:cNvSpPr>
          <p:nvPr>
            <p:ph type="body" idx="10"/>
          </p:nvPr>
        </p:nvSpPr>
        <p:spPr>
          <a:xfrm>
            <a:off x="504000" y="5254005"/>
            <a:ext cx="5724184" cy="864096"/>
          </a:xfrm>
        </p:spPr>
        <p:txBody>
          <a:bodyPr anchor="ctr"/>
          <a:lstStyle>
            <a:lvl1pPr marL="0" indent="0">
              <a:buNone/>
              <a:defRPr sz="1800" b="0">
                <a:solidFill>
                  <a:srgbClr val="1E448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700"/>
            </a:lvl1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163D1-75E5-4E6C-8902-FDAF1BBD20D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5328592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| PB173 Secure hardware</a:t>
            </a:r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6547D4-ABF8-41F4-ABEA-0886E8A16FDD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899592" y="6572250"/>
            <a:ext cx="5112568" cy="2857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| PB173 Secure hardware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022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 smtClean="0"/>
              <a:t>Kliknutím lze upravit styl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SzPct val="100000"/>
              <a:buFont typeface="Arial" pitchFamily="34" charset="0"/>
              <a:buChar char="•"/>
              <a:defRPr sz="2700"/>
            </a:lvl1pPr>
            <a:lvl2pPr marL="628650" indent="-266700">
              <a:buClrTx/>
              <a:buSzPct val="100000"/>
              <a:buFont typeface="Arial" pitchFamily="34" charset="0"/>
              <a:buChar char="–"/>
              <a:defRPr sz="2300"/>
            </a:lvl2pPr>
            <a:lvl3pPr>
              <a:buClrTx/>
              <a:buSzPct val="100000"/>
              <a:defRPr sz="2300"/>
            </a:lvl3pPr>
            <a:lvl4pPr marL="1343025" indent="-266700">
              <a:defRPr sz="2300"/>
            </a:lvl4pPr>
            <a:lvl5pPr marL="1704975" indent="-266700">
              <a:buFont typeface="Arial" pitchFamily="34" charset="0"/>
              <a:buChar char="•"/>
              <a:defRPr sz="2300"/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5A545-624B-40D2-AFF6-9618F12C24F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| PB173 Secure hardware</a:t>
            </a:r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6369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85801-738D-4AFC-9D72-B567D521F73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4032448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| PB173 Secure hardware</a:t>
            </a:r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4000" y="1844824"/>
            <a:ext cx="3956248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B1D15-C9BD-4600-93F2-E833C6F24BA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| PB173 Secure hardware</a:t>
            </a:r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8864" y="1916832"/>
            <a:ext cx="4040188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8864" y="2556594"/>
            <a:ext cx="4040188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06689" y="1916832"/>
            <a:ext cx="4041775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06689" y="2556594"/>
            <a:ext cx="4041775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5E8C9-9747-458D-9BD5-A050EA3B953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| PB173 Secure hardware</a:t>
            </a:r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012ED-8BBC-429C-91D7-E341A804C14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| PB173 Secure hardware</a:t>
            </a:r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72F7E-A92E-4996-87A8-9530E00B3D3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| PB173 Secure hardware</a:t>
            </a:r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3008313" cy="984577"/>
          </a:xfrm>
        </p:spPr>
        <p:txBody>
          <a:bodyPr anchor="t"/>
          <a:lstStyle>
            <a:lvl1pPr algn="l">
              <a:defRPr sz="32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764704"/>
            <a:ext cx="5111750" cy="540060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916831"/>
            <a:ext cx="3008313" cy="424847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19744-537E-4F65-89DC-21C1FC7A8C7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| PB173 Secure hardware</a:t>
            </a:r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74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A52DF-66C9-4F47-86CF-D7E7AA0B1F1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| PB173 Secure hardware</a:t>
            </a:r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:\CRCS\2012_0178_Redesign_loga_a_JVS\PPT_prezentace\sablona\pracovni\normalni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503238" y="908720"/>
            <a:ext cx="8229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Kliknutím lze upravit styl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03238" y="1871663"/>
            <a:ext cx="8229600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503238" y="6573838"/>
            <a:ext cx="396875" cy="284162"/>
          </a:xfrm>
          <a:prstGeom prst="rect">
            <a:avLst/>
          </a:prstGeom>
        </p:spPr>
        <p:txBody>
          <a:bodyPr lIns="0" tIns="0" rIns="0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5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7EC21CA0-2CA7-47F4-B597-FCA32B78883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| PB173 Secure hardware</a:t>
            </a:r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1E448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E4485"/>
        </a:buClr>
        <a:buSzPct val="100000"/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rtl="0" eaLnBrk="0" fontAlgn="base" hangingPunct="0">
        <a:spcBef>
          <a:spcPct val="20000"/>
        </a:spcBef>
        <a:spcAft>
          <a:spcPct val="0"/>
        </a:spcAft>
        <a:buSzPct val="100000"/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90600" indent="-2762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43025" indent="-2667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704975" indent="-2667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auth/el/1433/podzim2013/PB173/index.qwarp?fakulta=1433;obdobi=5983;predmet=734514;prejit=2957738;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.muni.cz/~xsvenda/jcalgtes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4000" y="476672"/>
            <a:ext cx="8106600" cy="187220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PB173</a:t>
            </a:r>
            <a:r>
              <a:rPr lang="cs-CZ" altLang="en-US" dirty="0" smtClean="0"/>
              <a:t> - </a:t>
            </a:r>
            <a:r>
              <a:rPr lang="en-US" altLang="en-US" dirty="0" err="1" smtClean="0"/>
              <a:t>Tématický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vývoj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aplikací</a:t>
            </a:r>
            <a:r>
              <a:rPr lang="en-US" altLang="en-US" dirty="0" smtClean="0"/>
              <a:t> v C/C++ (</a:t>
            </a:r>
            <a:r>
              <a:rPr lang="en-US" altLang="en-US" dirty="0" err="1" smtClean="0"/>
              <a:t>jaro</a:t>
            </a:r>
            <a:r>
              <a:rPr lang="en-US" altLang="en-US" smtClean="0"/>
              <a:t> 2016)</a:t>
            </a:r>
            <a:endParaRPr lang="en-US" altLang="en-US" dirty="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4000" y="3284984"/>
            <a:ext cx="8259000" cy="1080120"/>
          </a:xfrm>
        </p:spPr>
        <p:txBody>
          <a:bodyPr>
            <a:normAutofit/>
          </a:bodyPr>
          <a:lstStyle/>
          <a:p>
            <a:r>
              <a:rPr lang="en-US" altLang="en-US" dirty="0" err="1"/>
              <a:t>Skupina</a:t>
            </a:r>
            <a:r>
              <a:rPr lang="en-US" altLang="en-US" dirty="0"/>
              <a:t>: </a:t>
            </a:r>
            <a:r>
              <a:rPr lang="en-GB" dirty="0" err="1">
                <a:hlinkClick r:id="rId3"/>
              </a:rPr>
              <a:t>Aplikovaná</a:t>
            </a:r>
            <a:r>
              <a:rPr lang="en-GB" dirty="0">
                <a:hlinkClick r:id="rId3"/>
              </a:rPr>
              <a:t> </a:t>
            </a:r>
            <a:r>
              <a:rPr lang="en-GB" dirty="0" err="1">
                <a:hlinkClick r:id="rId3"/>
              </a:rPr>
              <a:t>kryptografie</a:t>
            </a:r>
            <a:r>
              <a:rPr lang="en-GB" dirty="0">
                <a:hlinkClick r:id="rId3"/>
              </a:rPr>
              <a:t> a </a:t>
            </a:r>
            <a:r>
              <a:rPr lang="en-GB" dirty="0" err="1">
                <a:hlinkClick r:id="rId3"/>
              </a:rPr>
              <a:t>bezpečné</a:t>
            </a:r>
            <a:r>
              <a:rPr lang="en-GB" dirty="0">
                <a:hlinkClick r:id="rId3"/>
              </a:rPr>
              <a:t> </a:t>
            </a:r>
            <a:r>
              <a:rPr lang="en-GB" dirty="0" err="1">
                <a:hlinkClick r:id="rId3"/>
              </a:rPr>
              <a:t>programování</a:t>
            </a:r>
            <a:endParaRPr lang="cs-CZ" alt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Petr </a:t>
            </a:r>
            <a:r>
              <a:rPr lang="cs-CZ" dirty="0" err="1"/>
              <a:t>Švenda</a:t>
            </a:r>
            <a:r>
              <a:rPr lang="cs-CZ" dirty="0"/>
              <a:t> </a:t>
            </a:r>
            <a:r>
              <a:rPr lang="en-US" dirty="0"/>
              <a:t>svenda@fi.muni.cz</a:t>
            </a:r>
          </a:p>
          <a:p>
            <a:r>
              <a:rPr lang="cs-CZ" altLang="en-US" dirty="0"/>
              <a:t>Konzultace: </a:t>
            </a:r>
            <a:r>
              <a:rPr lang="en-GB" altLang="en-US" dirty="0"/>
              <a:t>A</a:t>
            </a:r>
            <a:r>
              <a:rPr lang="en-US" altLang="en-US" dirty="0"/>
              <a:t>.406, Pond</a:t>
            </a:r>
            <a:r>
              <a:rPr lang="cs-CZ" altLang="en-US" dirty="0" err="1"/>
              <a:t>ělí</a:t>
            </a:r>
            <a:r>
              <a:rPr lang="cs-CZ" altLang="en-US" dirty="0"/>
              <a:t> 15-15:50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228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>
                <a:solidFill>
                  <a:schemeClr val="bg1"/>
                </a:solidFill>
              </a:rPr>
              <a:t>| PB173 Secure hardware</a:t>
            </a:r>
            <a:endParaRPr lang="en-GB" altLang="en-US" sz="1400" smtClean="0">
              <a:solidFill>
                <a:schemeClr val="bg1"/>
              </a:solidFill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Practical assignment </a:t>
            </a:r>
            <a:r>
              <a:rPr lang="en-US" altLang="en-US" dirty="0" smtClean="0"/>
              <a:t>(from </a:t>
            </a:r>
            <a:r>
              <a:rPr lang="en-US" altLang="en-US" dirty="0" smtClean="0"/>
              <a:t>last </a:t>
            </a:r>
            <a:r>
              <a:rPr lang="en-US" altLang="en-US" dirty="0" smtClean="0"/>
              <a:t>week)</a:t>
            </a:r>
            <a:endParaRPr lang="en-US" altLang="en-US" dirty="0" smtClean="0"/>
          </a:p>
        </p:txBody>
      </p:sp>
      <p:sp>
        <p:nvSpPr>
          <p:cNvPr id="115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</a:rPr>
              <a:t>Client to client network communication</a:t>
            </a:r>
            <a:endParaRPr lang="en-US" alt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/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</a:rPr>
              <a:t>Speed-up encryption of data packets between two clients with CTR mode</a:t>
            </a:r>
          </a:p>
          <a:p>
            <a:pPr lvl="1"/>
            <a:r>
              <a:rPr lang="en-US" altLang="en-US" sz="2000" dirty="0">
                <a:solidFill>
                  <a:schemeClr val="bg1">
                    <a:lumMod val="50000"/>
                  </a:schemeClr>
                </a:solidFill>
              </a:rPr>
              <a:t>Divide packet into multiple </a:t>
            </a:r>
            <a:r>
              <a:rPr lang="en-US" altLang="en-US" sz="2000" dirty="0" smtClean="0">
                <a:solidFill>
                  <a:schemeClr val="bg1">
                    <a:lumMod val="50000"/>
                  </a:schemeClr>
                </a:solidFill>
              </a:rPr>
              <a:t>parts</a:t>
            </a:r>
            <a:endParaRPr lang="en-US" alt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eaLnBrk="1" hangingPunct="1"/>
            <a:r>
              <a:rPr lang="en-US" altLang="en-US" sz="2000" dirty="0" smtClean="0">
                <a:solidFill>
                  <a:schemeClr val="bg1">
                    <a:lumMod val="50000"/>
                  </a:schemeClr>
                </a:solidFill>
              </a:rPr>
              <a:t>Use parallel threads to protect parts of data packet</a:t>
            </a:r>
          </a:p>
          <a:p>
            <a:pPr lvl="2" eaLnBrk="1" hangingPunct="1"/>
            <a:r>
              <a:rPr lang="en-US" altLang="en-US" sz="2000" dirty="0" smtClean="0">
                <a:solidFill>
                  <a:schemeClr val="bg1">
                    <a:lumMod val="50000"/>
                  </a:schemeClr>
                </a:solidFill>
              </a:rPr>
              <a:t>number of available cores is parameter for function</a:t>
            </a:r>
          </a:p>
          <a:p>
            <a:pPr lvl="2" eaLnBrk="1" hangingPunct="1"/>
            <a:r>
              <a:rPr lang="en-US" altLang="en-US" sz="2000" dirty="0" smtClean="0">
                <a:solidFill>
                  <a:schemeClr val="bg1">
                    <a:lumMod val="50000"/>
                  </a:schemeClr>
                </a:solidFill>
              </a:rPr>
              <a:t>(at least one thread required ;))</a:t>
            </a:r>
          </a:p>
          <a:p>
            <a:pPr eaLnBrk="1" hangingPunct="1"/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</a:rPr>
              <a:t>Document performance gains</a:t>
            </a:r>
          </a:p>
          <a:p>
            <a:pPr lvl="1" eaLnBrk="1" hangingPunct="1"/>
            <a:r>
              <a:rPr lang="en-US" altLang="en-US" sz="2000" dirty="0" smtClean="0">
                <a:solidFill>
                  <a:schemeClr val="bg1">
                    <a:lumMod val="50000"/>
                  </a:schemeClr>
                </a:solidFill>
              </a:rPr>
              <a:t>speed before and after the optimization (can you increase speed linearly?)</a:t>
            </a:r>
          </a:p>
          <a:p>
            <a:pPr lvl="1" eaLnBrk="1" hangingPunct="1"/>
            <a:r>
              <a:rPr lang="en-US" altLang="en-US" sz="2000" dirty="0" smtClean="0">
                <a:solidFill>
                  <a:schemeClr val="bg1">
                    <a:lumMod val="50000"/>
                  </a:schemeClr>
                </a:solidFill>
              </a:rPr>
              <a:t>What is length of packet for which multiple threads brings speedup benefit? (overhead with running threads)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1178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Submissions</a:t>
            </a:r>
            <a:r>
              <a:rPr lang="cs-CZ" dirty="0" smtClean="0"/>
              <a:t>, </a:t>
            </a:r>
            <a:r>
              <a:rPr lang="cs-CZ" dirty="0" err="1" smtClean="0"/>
              <a:t>deadlines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Upload application source codes as single zip file into IS Homework vault (Crypto -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8.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homework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(Threads))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DEADLINE 2.5. 12:00</a:t>
            </a:r>
          </a:p>
          <a:p>
            <a:pPr lvl="1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0-10 points assigned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PB173 Secure hardware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20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Smartcards in wider system</a:t>
            </a:r>
            <a:endParaRPr lang="en-GB" sz="36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| PB173 Secure hardware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F85801-738D-4AFC-9D72-B567D521F73E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424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Big picture – terminal/reader and card</a:t>
            </a:r>
            <a:endParaRPr lang="en-GB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| PB173 Secure hardware</a:t>
            </a:r>
            <a:endParaRPr lang="cs-CZ" dirty="0"/>
          </a:p>
        </p:txBody>
      </p:sp>
      <p:grpSp>
        <p:nvGrpSpPr>
          <p:cNvPr id="9" name="Skupina 8"/>
          <p:cNvGrpSpPr/>
          <p:nvPr/>
        </p:nvGrpSpPr>
        <p:grpSpPr>
          <a:xfrm>
            <a:off x="6407444" y="2308584"/>
            <a:ext cx="1790700" cy="2843213"/>
            <a:chOff x="6732242" y="3729036"/>
            <a:chExt cx="1790700" cy="2843213"/>
          </a:xfrm>
        </p:grpSpPr>
        <p:pic>
          <p:nvPicPr>
            <p:cNvPr id="6" name="Picture 14" descr="blank_car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05985" y="4255293"/>
              <a:ext cx="2843213" cy="1790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308304" y="4293096"/>
              <a:ext cx="485289" cy="477689"/>
            </a:xfrm>
            <a:prstGeom prst="rect">
              <a:avLst/>
            </a:prstGeom>
          </p:spPr>
        </p:pic>
      </p:grpSp>
      <p:pic>
        <p:nvPicPr>
          <p:cNvPr id="8" name="Picture 5" descr="lapto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3" y="3388329"/>
            <a:ext cx="2991998" cy="2368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Zástupný symbol pro obsah 10"/>
          <p:cNvPicPr>
            <a:picLocks noGrp="1" noChangeAspect="1"/>
          </p:cNvPicPr>
          <p:nvPr>
            <p:ph idx="1"/>
          </p:nvPr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938544" flipV="1">
            <a:off x="2803885" y="3908107"/>
            <a:ext cx="2143125" cy="2143125"/>
          </a:xfrm>
        </p:spPr>
      </p:pic>
      <p:pic>
        <p:nvPicPr>
          <p:cNvPr id="12" name="Obrázek 11"/>
          <p:cNvPicPr>
            <a:picLocks noChangeAspect="1"/>
          </p:cNvPicPr>
          <p:nvPr/>
        </p:nvPicPr>
        <p:blipFill rotWithShape="1">
          <a:blip r:embed="rId7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78" b="20738"/>
          <a:stretch/>
        </p:blipFill>
        <p:spPr>
          <a:xfrm flipH="1">
            <a:off x="2147047" y="1451128"/>
            <a:ext cx="2862934" cy="2365695"/>
          </a:xfrm>
          <a:prstGeom prst="rect">
            <a:avLst/>
          </a:prstGeom>
        </p:spPr>
      </p:pic>
      <p:sp>
        <p:nvSpPr>
          <p:cNvPr id="14" name="Šrafovaná šipka doprava 13"/>
          <p:cNvSpPr/>
          <p:nvPr/>
        </p:nvSpPr>
        <p:spPr>
          <a:xfrm rot="11305636">
            <a:off x="4396931" y="3276976"/>
            <a:ext cx="2677461" cy="428494"/>
          </a:xfrm>
          <a:prstGeom prst="stripedRightArrow">
            <a:avLst/>
          </a:prstGeom>
          <a:solidFill>
            <a:schemeClr val="accent1">
              <a:alpha val="6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Šrafovaná šipka doprava 14"/>
          <p:cNvSpPr/>
          <p:nvPr/>
        </p:nvSpPr>
        <p:spPr>
          <a:xfrm rot="9664423">
            <a:off x="4592236" y="4298643"/>
            <a:ext cx="2541405" cy="428494"/>
          </a:xfrm>
          <a:prstGeom prst="stripedRightArrow">
            <a:avLst/>
          </a:prstGeom>
          <a:solidFill>
            <a:schemeClr val="accent1">
              <a:alpha val="6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ovéPole 15"/>
          <p:cNvSpPr txBox="1"/>
          <p:nvPr/>
        </p:nvSpPr>
        <p:spPr>
          <a:xfrm>
            <a:off x="2925472" y="5919663"/>
            <a:ext cx="5783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What principles and standards are used?</a:t>
            </a:r>
          </a:p>
        </p:txBody>
      </p:sp>
      <p:pic>
        <p:nvPicPr>
          <p:cNvPr id="17" name="Picture 5" descr="D:\Documents\Obrazky\question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547" y="5846948"/>
            <a:ext cx="710183" cy="710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ovéPole 17"/>
          <p:cNvSpPr txBox="1"/>
          <p:nvPr/>
        </p:nvSpPr>
        <p:spPr>
          <a:xfrm>
            <a:off x="3707904" y="1556792"/>
            <a:ext cx="2735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Merchant payment</a:t>
            </a:r>
            <a:endParaRPr lang="en-GB" sz="24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220094" y="3051172"/>
            <a:ext cx="23952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Digital signature</a:t>
            </a:r>
            <a:endParaRPr lang="en-GB" sz="2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1430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32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smtClean="0"/>
              <a:t>Big picture - components</a:t>
            </a:r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User application</a:t>
            </a:r>
          </a:p>
          <a:p>
            <a:pPr lvl="1"/>
            <a:r>
              <a:rPr lang="en-GB" dirty="0" smtClean="0"/>
              <a:t>Merchant terminal GUI</a:t>
            </a:r>
          </a:p>
          <a:p>
            <a:pPr lvl="1"/>
            <a:r>
              <a:rPr lang="en-GB" dirty="0" smtClean="0"/>
              <a:t>Banking transfer GUI </a:t>
            </a:r>
          </a:p>
          <a:p>
            <a:pPr lvl="1"/>
            <a:r>
              <a:rPr lang="en-GB" dirty="0" smtClean="0"/>
              <a:t>Browser TLS </a:t>
            </a:r>
          </a:p>
          <a:p>
            <a:pPr lvl="1"/>
            <a:r>
              <a:rPr lang="en-GB" dirty="0" smtClean="0"/>
              <a:t>…</a:t>
            </a:r>
          </a:p>
          <a:p>
            <a:r>
              <a:rPr lang="en-GB" dirty="0" smtClean="0"/>
              <a:t>Card application</a:t>
            </a:r>
          </a:p>
          <a:p>
            <a:pPr lvl="1"/>
            <a:r>
              <a:rPr lang="en-GB" dirty="0" smtClean="0"/>
              <a:t>EMV applet for payments</a:t>
            </a:r>
          </a:p>
          <a:p>
            <a:pPr lvl="1"/>
            <a:r>
              <a:rPr lang="en-GB" dirty="0" smtClean="0"/>
              <a:t>SIM applet for GSM</a:t>
            </a:r>
          </a:p>
          <a:p>
            <a:pPr lvl="1"/>
            <a:r>
              <a:rPr lang="en-GB" dirty="0" err="1" smtClean="0"/>
              <a:t>OpenPGP</a:t>
            </a:r>
            <a:r>
              <a:rPr lang="en-GB" dirty="0" smtClean="0"/>
              <a:t> applet for PGP</a:t>
            </a:r>
          </a:p>
          <a:p>
            <a:pPr lvl="1"/>
            <a:r>
              <a:rPr lang="en-GB" dirty="0" smtClean="0"/>
              <a:t>…</a:t>
            </a:r>
            <a:endParaRPr lang="en-GB" dirty="0"/>
          </a:p>
        </p:txBody>
      </p:sp>
      <p:sp>
        <p:nvSpPr>
          <p:cNvPr id="16" name="Zástupný symbol pro zápatí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| PB173 Secure hardware</a:t>
            </a:r>
            <a:endParaRPr lang="en-GB" altLang="cs-CZ"/>
          </a:p>
        </p:txBody>
      </p:sp>
      <p:pic>
        <p:nvPicPr>
          <p:cNvPr id="1203212" name="Picture 12" descr="server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0" y="260350"/>
            <a:ext cx="2768600" cy="29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03213" name="Line 13"/>
          <p:cNvSpPr>
            <a:spLocks noChangeShapeType="1"/>
          </p:cNvSpPr>
          <p:nvPr/>
        </p:nvSpPr>
        <p:spPr bwMode="auto">
          <a:xfrm>
            <a:off x="5292725" y="2997200"/>
            <a:ext cx="34925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1203214" name="Picture 14" descr="blank_card"/>
          <p:cNvPicPr>
            <a:picLocks noChangeAspect="1" noChangeArrowheads="1"/>
          </p:cNvPicPr>
          <p:nvPr/>
        </p:nvPicPr>
        <p:blipFill>
          <a:blip r:embed="rId4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4581525"/>
            <a:ext cx="2843213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03215" name="AutoShape 15"/>
          <p:cNvSpPr>
            <a:spLocks noChangeArrowheads="1"/>
          </p:cNvSpPr>
          <p:nvPr/>
        </p:nvSpPr>
        <p:spPr bwMode="auto">
          <a:xfrm>
            <a:off x="6227763" y="836613"/>
            <a:ext cx="2232025" cy="576262"/>
          </a:xfrm>
          <a:prstGeom prst="flowChartAlternateProcess">
            <a:avLst/>
          </a:prstGeom>
          <a:solidFill>
            <a:srgbClr val="00FF00">
              <a:alpha val="58000"/>
            </a:srgbClr>
          </a:solidFill>
          <a:ln w="25400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cs-CZ" b="0"/>
              <a:t>User application</a:t>
            </a:r>
          </a:p>
        </p:txBody>
      </p:sp>
      <p:sp>
        <p:nvSpPr>
          <p:cNvPr id="1203216" name="AutoShape 16"/>
          <p:cNvSpPr>
            <a:spLocks noChangeArrowheads="1"/>
          </p:cNvSpPr>
          <p:nvPr/>
        </p:nvSpPr>
        <p:spPr bwMode="auto">
          <a:xfrm>
            <a:off x="6499243" y="5602810"/>
            <a:ext cx="1871663" cy="576262"/>
          </a:xfrm>
          <a:prstGeom prst="flowChartAlternateProcess">
            <a:avLst/>
          </a:prstGeom>
          <a:solidFill>
            <a:schemeClr val="accent1">
              <a:alpha val="58000"/>
            </a:schemeClr>
          </a:solidFill>
          <a:ln w="25400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cs-CZ" b="0"/>
              <a:t>Card OS</a:t>
            </a:r>
            <a:endParaRPr lang="cs-CZ" altLang="cs-CZ" b="0"/>
          </a:p>
        </p:txBody>
      </p:sp>
      <p:sp>
        <p:nvSpPr>
          <p:cNvPr id="1203217" name="AutoShape 17"/>
          <p:cNvSpPr>
            <a:spLocks noChangeArrowheads="1"/>
          </p:cNvSpPr>
          <p:nvPr/>
        </p:nvSpPr>
        <p:spPr bwMode="auto">
          <a:xfrm>
            <a:off x="6443663" y="5056188"/>
            <a:ext cx="1944687" cy="431800"/>
          </a:xfrm>
          <a:prstGeom prst="flowChartAlternateProcess">
            <a:avLst/>
          </a:prstGeom>
          <a:solidFill>
            <a:srgbClr val="00FF00">
              <a:alpha val="58000"/>
            </a:srgbClr>
          </a:solidFill>
          <a:ln w="25400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cs-CZ" b="0" dirty="0"/>
              <a:t>Card application</a:t>
            </a:r>
            <a:endParaRPr lang="cs-CZ" altLang="cs-CZ" b="0" dirty="0"/>
          </a:p>
        </p:txBody>
      </p:sp>
      <p:sp>
        <p:nvSpPr>
          <p:cNvPr id="1203218" name="AutoShape 18"/>
          <p:cNvSpPr>
            <a:spLocks noChangeArrowheads="1"/>
          </p:cNvSpPr>
          <p:nvPr/>
        </p:nvSpPr>
        <p:spPr bwMode="auto">
          <a:xfrm>
            <a:off x="7235825" y="1268413"/>
            <a:ext cx="287338" cy="3960812"/>
          </a:xfrm>
          <a:prstGeom prst="upDownArrow">
            <a:avLst>
              <a:gd name="adj1" fmla="val 50000"/>
              <a:gd name="adj2" fmla="val 275690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03219" name="AutoShape 19"/>
          <p:cNvSpPr>
            <a:spLocks noChangeArrowheads="1"/>
          </p:cNvSpPr>
          <p:nvPr/>
        </p:nvSpPr>
        <p:spPr bwMode="auto">
          <a:xfrm>
            <a:off x="6408260" y="4365104"/>
            <a:ext cx="1979638" cy="576262"/>
          </a:xfrm>
          <a:prstGeom prst="flowChartAlternateProcess">
            <a:avLst/>
          </a:prstGeom>
          <a:solidFill>
            <a:schemeClr val="accent1">
              <a:alpha val="58000"/>
            </a:schemeClr>
          </a:solidFill>
          <a:ln w="25400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cs-CZ" b="0" dirty="0"/>
              <a:t>Card I/O manager</a:t>
            </a:r>
            <a:endParaRPr lang="cs-CZ" altLang="cs-CZ" b="0" dirty="0"/>
          </a:p>
        </p:txBody>
      </p:sp>
      <p:sp>
        <p:nvSpPr>
          <p:cNvPr id="1203220" name="AutoShape 20"/>
          <p:cNvSpPr>
            <a:spLocks noChangeArrowheads="1"/>
          </p:cNvSpPr>
          <p:nvPr/>
        </p:nvSpPr>
        <p:spPr bwMode="auto">
          <a:xfrm>
            <a:off x="6443663" y="3213100"/>
            <a:ext cx="1871662" cy="792163"/>
          </a:xfrm>
          <a:prstGeom prst="flowChartAlternateProcess">
            <a:avLst/>
          </a:prstGeom>
          <a:solidFill>
            <a:schemeClr val="accent1">
              <a:alpha val="58000"/>
            </a:schemeClr>
          </a:solidFill>
          <a:ln w="25400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cs-CZ" b="0" dirty="0"/>
              <a:t>contact(less)</a:t>
            </a:r>
          </a:p>
          <a:p>
            <a:pPr algn="ctr"/>
            <a:r>
              <a:rPr lang="en-US" altLang="cs-CZ" b="0" dirty="0"/>
              <a:t>transmission</a:t>
            </a:r>
            <a:endParaRPr lang="cs-CZ" altLang="cs-CZ" b="0" dirty="0"/>
          </a:p>
        </p:txBody>
      </p:sp>
      <p:sp>
        <p:nvSpPr>
          <p:cNvPr id="1203221" name="AutoShape 21"/>
          <p:cNvSpPr>
            <a:spLocks noChangeArrowheads="1"/>
          </p:cNvSpPr>
          <p:nvPr/>
        </p:nvSpPr>
        <p:spPr bwMode="auto">
          <a:xfrm>
            <a:off x="6084888" y="1628775"/>
            <a:ext cx="2663825" cy="576263"/>
          </a:xfrm>
          <a:prstGeom prst="flowChartAlternateProcess">
            <a:avLst/>
          </a:prstGeom>
          <a:solidFill>
            <a:schemeClr val="accent1">
              <a:alpha val="58000"/>
            </a:schemeClr>
          </a:solidFill>
          <a:ln w="25400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cs-CZ" b="0"/>
              <a:t>OS smart card API </a:t>
            </a:r>
            <a:endParaRPr lang="cs-CZ" altLang="cs-CZ" b="0"/>
          </a:p>
        </p:txBody>
      </p:sp>
      <p:sp>
        <p:nvSpPr>
          <p:cNvPr id="1203222" name="AutoShape 22"/>
          <p:cNvSpPr>
            <a:spLocks noChangeArrowheads="1"/>
          </p:cNvSpPr>
          <p:nvPr/>
        </p:nvSpPr>
        <p:spPr bwMode="auto">
          <a:xfrm>
            <a:off x="6084888" y="2347913"/>
            <a:ext cx="2663825" cy="576262"/>
          </a:xfrm>
          <a:prstGeom prst="flowChartAlternateProcess">
            <a:avLst/>
          </a:prstGeom>
          <a:solidFill>
            <a:schemeClr val="accent1">
              <a:alpha val="58000"/>
            </a:schemeClr>
          </a:solidFill>
          <a:ln w="25400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cs-CZ" b="0"/>
              <a:t>smart card reader </a:t>
            </a:r>
            <a:endParaRPr lang="cs-CZ" altLang="cs-CZ" b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228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3219" grpId="0" animBg="1"/>
      <p:bldP spid="1203220" grpId="0" animBg="1"/>
      <p:bldP spid="1203221" grpId="0" animBg="1"/>
      <p:bldP spid="12032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5" name="Picture 5" descr="laptop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-181114"/>
            <a:ext cx="8477914" cy="4198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251520" y="6572250"/>
            <a:ext cx="2895600" cy="285750"/>
          </a:xfrm>
        </p:spPr>
        <p:txBody>
          <a:bodyPr/>
          <a:lstStyle/>
          <a:p>
            <a:r>
              <a:rPr lang="en-US" smtClean="0"/>
              <a:t>| PB173 Secure hardware</a:t>
            </a:r>
            <a:endParaRPr lang="cs-CZ" dirty="0"/>
          </a:p>
        </p:txBody>
      </p:sp>
      <p:sp>
        <p:nvSpPr>
          <p:cNvPr id="6" name="AutoShape 20"/>
          <p:cNvSpPr>
            <a:spLocks noChangeArrowheads="1"/>
          </p:cNvSpPr>
          <p:nvPr/>
        </p:nvSpPr>
        <p:spPr bwMode="auto">
          <a:xfrm>
            <a:off x="3147120" y="1280530"/>
            <a:ext cx="2962662" cy="744830"/>
          </a:xfrm>
          <a:prstGeom prst="flowChartAlternateProcess">
            <a:avLst/>
          </a:prstGeom>
          <a:solidFill>
            <a:schemeClr val="accent1">
              <a:alpha val="58000"/>
            </a:schemeClr>
          </a:solidFill>
          <a:ln w="25400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cs-CZ" dirty="0" smtClean="0"/>
              <a:t>Libraries</a:t>
            </a:r>
          </a:p>
          <a:p>
            <a:pPr algn="ctr"/>
            <a:r>
              <a:rPr lang="en-US" altLang="cs-CZ" dirty="0" smtClean="0"/>
              <a:t>PKCS#11, </a:t>
            </a:r>
            <a:r>
              <a:rPr lang="en-US" altLang="cs-CZ" dirty="0" err="1"/>
              <a:t>OpenSC</a:t>
            </a:r>
            <a:r>
              <a:rPr lang="en-US" altLang="cs-CZ" dirty="0"/>
              <a:t>, </a:t>
            </a:r>
            <a:r>
              <a:rPr lang="en-US" altLang="cs-CZ" dirty="0" smtClean="0"/>
              <a:t>JMRTD</a:t>
            </a:r>
          </a:p>
        </p:txBody>
      </p:sp>
      <p:sp>
        <p:nvSpPr>
          <p:cNvPr id="7" name="AutoShape 20"/>
          <p:cNvSpPr>
            <a:spLocks noChangeArrowheads="1"/>
          </p:cNvSpPr>
          <p:nvPr/>
        </p:nvSpPr>
        <p:spPr bwMode="auto">
          <a:xfrm>
            <a:off x="858105" y="2116323"/>
            <a:ext cx="7148912" cy="573889"/>
          </a:xfrm>
          <a:prstGeom prst="flowChartAlternateProcess">
            <a:avLst/>
          </a:prstGeom>
          <a:solidFill>
            <a:schemeClr val="accent1">
              <a:alpha val="58000"/>
            </a:schemeClr>
          </a:solidFill>
          <a:ln w="25400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cs-CZ" dirty="0" smtClean="0"/>
              <a:t>Smartcard control language API </a:t>
            </a:r>
          </a:p>
          <a:p>
            <a:pPr algn="ctr"/>
            <a:r>
              <a:rPr lang="en-GB" dirty="0" smtClean="0"/>
              <a:t>C/C# </a:t>
            </a:r>
            <a:r>
              <a:rPr lang="en-GB" dirty="0" err="1" smtClean="0"/>
              <a:t>WinSCard.h</a:t>
            </a:r>
            <a:r>
              <a:rPr lang="en-GB" dirty="0" smtClean="0"/>
              <a:t>, Java </a:t>
            </a:r>
            <a:r>
              <a:rPr lang="en-US" altLang="cs-CZ" dirty="0" err="1" smtClean="0"/>
              <a:t>java.smartcardio</a:t>
            </a:r>
            <a:r>
              <a:rPr lang="en-US" altLang="cs-CZ" dirty="0" smtClean="0"/>
              <a:t>.*, Python </a:t>
            </a:r>
            <a:r>
              <a:rPr lang="en-US" altLang="cs-CZ" dirty="0" err="1" smtClean="0"/>
              <a:t>pyscard</a:t>
            </a:r>
            <a:endParaRPr lang="cs-CZ" altLang="cs-CZ" b="0" dirty="0"/>
          </a:p>
        </p:txBody>
      </p:sp>
      <p:sp>
        <p:nvSpPr>
          <p:cNvPr id="9" name="AutoShape 20"/>
          <p:cNvSpPr>
            <a:spLocks noChangeArrowheads="1"/>
          </p:cNvSpPr>
          <p:nvPr/>
        </p:nvSpPr>
        <p:spPr bwMode="auto">
          <a:xfrm>
            <a:off x="832529" y="2765721"/>
            <a:ext cx="7174488" cy="748195"/>
          </a:xfrm>
          <a:prstGeom prst="flowChartAlternateProcess">
            <a:avLst/>
          </a:prstGeom>
          <a:solidFill>
            <a:schemeClr val="accent1">
              <a:alpha val="58000"/>
            </a:schemeClr>
          </a:solidFill>
          <a:ln w="25400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cs-CZ" dirty="0" smtClean="0"/>
              <a:t>System smartcard interface: Windows’s PC/SC, Linux’s PC/SC-lite</a:t>
            </a:r>
          </a:p>
          <a:p>
            <a:pPr algn="ctr"/>
            <a:r>
              <a:rPr lang="en-US" altLang="cs-CZ" dirty="0" smtClean="0"/>
              <a:t>Manage readers and cards, Transmit ISO7816-4’s APDU</a:t>
            </a:r>
          </a:p>
        </p:txBody>
      </p:sp>
      <p:sp>
        <p:nvSpPr>
          <p:cNvPr id="12" name="Vývojový diagram: zpoždění 11"/>
          <p:cNvSpPr/>
          <p:nvPr/>
        </p:nvSpPr>
        <p:spPr>
          <a:xfrm rot="16200000">
            <a:off x="3422822" y="3597908"/>
            <a:ext cx="1080120" cy="1134149"/>
          </a:xfrm>
          <a:prstGeom prst="flowChartDelay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9" name="Skupina 18"/>
          <p:cNvGrpSpPr/>
          <p:nvPr/>
        </p:nvGrpSpPr>
        <p:grpSpPr>
          <a:xfrm>
            <a:off x="4661987" y="3624922"/>
            <a:ext cx="1134149" cy="1080120"/>
            <a:chOff x="7020272" y="3686216"/>
            <a:chExt cx="1134149" cy="1080120"/>
          </a:xfrm>
        </p:grpSpPr>
        <p:sp>
          <p:nvSpPr>
            <p:cNvPr id="13" name="Vývojový diagram: zpoždění 12"/>
            <p:cNvSpPr/>
            <p:nvPr/>
          </p:nvSpPr>
          <p:spPr>
            <a:xfrm rot="16200000">
              <a:off x="7047287" y="3659201"/>
              <a:ext cx="1080120" cy="1134149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4" name="Obrázek 13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254626" y="3977459"/>
              <a:ext cx="692166" cy="681326"/>
            </a:xfrm>
            <a:prstGeom prst="rect">
              <a:avLst/>
            </a:prstGeom>
          </p:spPr>
        </p:pic>
      </p:grpSp>
      <p:sp>
        <p:nvSpPr>
          <p:cNvPr id="15" name="AutoShape 15"/>
          <p:cNvSpPr>
            <a:spLocks noChangeArrowheads="1"/>
          </p:cNvSpPr>
          <p:nvPr/>
        </p:nvSpPr>
        <p:spPr bwMode="auto">
          <a:xfrm>
            <a:off x="6190744" y="309179"/>
            <a:ext cx="1816273" cy="1732872"/>
          </a:xfrm>
          <a:prstGeom prst="flowChartAlternateProcess">
            <a:avLst/>
          </a:prstGeom>
          <a:solidFill>
            <a:srgbClr val="00FF00">
              <a:alpha val="58000"/>
            </a:srgbClr>
          </a:solidFill>
          <a:ln w="25400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cs-CZ" b="0" dirty="0" smtClean="0"/>
              <a:t>Custom app with </a:t>
            </a:r>
          </a:p>
          <a:p>
            <a:pPr algn="ctr"/>
            <a:r>
              <a:rPr lang="en-US" altLang="cs-CZ" dirty="0" smtClean="0"/>
              <a:t>direct control</a:t>
            </a:r>
            <a:endParaRPr lang="en-US" altLang="cs-CZ" b="0" dirty="0"/>
          </a:p>
        </p:txBody>
      </p:sp>
      <p:sp>
        <p:nvSpPr>
          <p:cNvPr id="16" name="AutoShape 15"/>
          <p:cNvSpPr>
            <a:spLocks noChangeArrowheads="1"/>
          </p:cNvSpPr>
          <p:nvPr/>
        </p:nvSpPr>
        <p:spPr bwMode="auto">
          <a:xfrm>
            <a:off x="3147120" y="382714"/>
            <a:ext cx="2962662" cy="805705"/>
          </a:xfrm>
          <a:prstGeom prst="flowChartAlternateProcess">
            <a:avLst/>
          </a:prstGeom>
          <a:solidFill>
            <a:srgbClr val="00FF00">
              <a:alpha val="58000"/>
            </a:srgbClr>
          </a:solidFill>
          <a:ln w="25400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cs-CZ" b="0" dirty="0" smtClean="0"/>
              <a:t>PC application via library: </a:t>
            </a:r>
          </a:p>
          <a:p>
            <a:pPr algn="ctr"/>
            <a:r>
              <a:rPr lang="en-US" altLang="cs-CZ" b="0" dirty="0" smtClean="0"/>
              <a:t>browser TLS, PDF sign…</a:t>
            </a:r>
            <a:endParaRPr lang="en-US" altLang="cs-CZ" b="0" dirty="0"/>
          </a:p>
        </p:txBody>
      </p:sp>
      <p:sp>
        <p:nvSpPr>
          <p:cNvPr id="18" name="AutoShape 15"/>
          <p:cNvSpPr>
            <a:spLocks noChangeArrowheads="1"/>
          </p:cNvSpPr>
          <p:nvPr/>
        </p:nvSpPr>
        <p:spPr bwMode="auto">
          <a:xfrm>
            <a:off x="832529" y="364279"/>
            <a:ext cx="2232025" cy="1677772"/>
          </a:xfrm>
          <a:prstGeom prst="flowChartAlternateProcess">
            <a:avLst/>
          </a:prstGeom>
          <a:solidFill>
            <a:srgbClr val="00FF00">
              <a:alpha val="58000"/>
            </a:srgbClr>
          </a:solidFill>
          <a:ln w="25400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cs-CZ" b="0" dirty="0" smtClean="0"/>
              <a:t>PC application </a:t>
            </a:r>
          </a:p>
          <a:p>
            <a:pPr algn="ctr"/>
            <a:r>
              <a:rPr lang="en-US" altLang="cs-CZ" b="0" dirty="0" smtClean="0"/>
              <a:t>with direct control:</a:t>
            </a:r>
          </a:p>
          <a:p>
            <a:pPr algn="ctr"/>
            <a:r>
              <a:rPr lang="en-US" altLang="cs-CZ" dirty="0" err="1" smtClean="0"/>
              <a:t>GnuPG</a:t>
            </a:r>
            <a:r>
              <a:rPr lang="en-US" altLang="cs-CZ" dirty="0" smtClean="0"/>
              <a:t>, </a:t>
            </a:r>
            <a:r>
              <a:rPr lang="en-US" altLang="cs-CZ" dirty="0" err="1" smtClean="0"/>
              <a:t>GPShell</a:t>
            </a:r>
            <a:endParaRPr lang="en-US" altLang="cs-CZ" b="0" dirty="0"/>
          </a:p>
        </p:txBody>
      </p:sp>
      <p:grpSp>
        <p:nvGrpSpPr>
          <p:cNvPr id="24" name="Skupina 23"/>
          <p:cNvGrpSpPr/>
          <p:nvPr/>
        </p:nvGrpSpPr>
        <p:grpSpPr>
          <a:xfrm>
            <a:off x="2562881" y="4581128"/>
            <a:ext cx="4198211" cy="2324443"/>
            <a:chOff x="5552511" y="2941498"/>
            <a:chExt cx="2843213" cy="1790700"/>
          </a:xfrm>
        </p:grpSpPr>
        <p:pic>
          <p:nvPicPr>
            <p:cNvPr id="22" name="Picture 14" descr="blank_car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52511" y="2941498"/>
              <a:ext cx="2843213" cy="1790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Obrázek 22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567380" y="3513608"/>
              <a:ext cx="485289" cy="477689"/>
            </a:xfrm>
            <a:prstGeom prst="rect">
              <a:avLst/>
            </a:prstGeom>
          </p:spPr>
        </p:pic>
      </p:grpSp>
      <p:sp>
        <p:nvSpPr>
          <p:cNvPr id="5" name="AutoShape 20"/>
          <p:cNvSpPr>
            <a:spLocks noChangeArrowheads="1"/>
          </p:cNvSpPr>
          <p:nvPr/>
        </p:nvSpPr>
        <p:spPr bwMode="auto">
          <a:xfrm>
            <a:off x="1475656" y="4725144"/>
            <a:ext cx="6840759" cy="952505"/>
          </a:xfrm>
          <a:prstGeom prst="flowChartAlternateProcess">
            <a:avLst/>
          </a:prstGeom>
          <a:solidFill>
            <a:schemeClr val="accent1">
              <a:alpha val="58000"/>
            </a:schemeClr>
          </a:solidFill>
          <a:ln w="25400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cs-CZ" dirty="0" smtClean="0"/>
              <a:t>API: EMV, GSM, PIV, </a:t>
            </a:r>
            <a:r>
              <a:rPr lang="en-US" altLang="cs-CZ" dirty="0" err="1" smtClean="0"/>
              <a:t>OpenPGP</a:t>
            </a:r>
            <a:r>
              <a:rPr lang="en-US" altLang="cs-CZ" dirty="0" smtClean="0"/>
              <a:t>, ICAO 9303 (BAC/EAC/SAC) </a:t>
            </a:r>
          </a:p>
          <a:p>
            <a:pPr algn="ctr"/>
            <a:r>
              <a:rPr lang="en-US" altLang="cs-CZ" dirty="0" err="1" smtClean="0"/>
              <a:t>OpenPlatform</a:t>
            </a:r>
            <a:r>
              <a:rPr lang="en-US" altLang="cs-CZ" dirty="0" smtClean="0"/>
              <a:t>, ISO7816-4 </a:t>
            </a:r>
            <a:r>
              <a:rPr lang="en-US" altLang="cs-CZ" dirty="0" err="1" smtClean="0"/>
              <a:t>cmds</a:t>
            </a:r>
            <a:r>
              <a:rPr lang="en-US" altLang="cs-CZ" dirty="0" smtClean="0"/>
              <a:t>, custom APDU</a:t>
            </a:r>
            <a:endParaRPr lang="cs-CZ" altLang="cs-CZ" b="0" dirty="0"/>
          </a:p>
        </p:txBody>
      </p:sp>
      <p:sp>
        <p:nvSpPr>
          <p:cNvPr id="8" name="AutoShape 20"/>
          <p:cNvSpPr>
            <a:spLocks noChangeArrowheads="1"/>
          </p:cNvSpPr>
          <p:nvPr/>
        </p:nvSpPr>
        <p:spPr bwMode="auto">
          <a:xfrm>
            <a:off x="2771801" y="6021412"/>
            <a:ext cx="3744416" cy="719956"/>
          </a:xfrm>
          <a:prstGeom prst="flowChartAlternateProcess">
            <a:avLst/>
          </a:prstGeom>
          <a:solidFill>
            <a:schemeClr val="accent6">
              <a:lumMod val="75000"/>
              <a:alpha val="58000"/>
            </a:schemeClr>
          </a:solidFill>
          <a:ln w="254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cs-CZ" dirty="0" smtClean="0"/>
              <a:t>SC app programming: </a:t>
            </a:r>
          </a:p>
          <a:p>
            <a:pPr algn="ctr"/>
            <a:r>
              <a:rPr lang="en-US" altLang="cs-CZ" dirty="0" err="1" smtClean="0"/>
              <a:t>JavaCard</a:t>
            </a:r>
            <a:r>
              <a:rPr lang="en-US" altLang="cs-CZ" dirty="0" smtClean="0"/>
              <a:t>, </a:t>
            </a:r>
            <a:r>
              <a:rPr lang="en-US" altLang="cs-CZ" dirty="0" err="1" smtClean="0"/>
              <a:t>MultOS</a:t>
            </a:r>
            <a:r>
              <a:rPr lang="en-US" altLang="cs-CZ" dirty="0" smtClean="0"/>
              <a:t>, .NET, MPCOS</a:t>
            </a:r>
            <a:endParaRPr lang="cs-CZ" altLang="cs-CZ" b="0" dirty="0"/>
          </a:p>
        </p:txBody>
      </p:sp>
      <p:pic>
        <p:nvPicPr>
          <p:cNvPr id="27" name="Obrázek 2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6" t="4851" r="45091" b="50000"/>
          <a:stretch/>
        </p:blipFill>
        <p:spPr>
          <a:xfrm>
            <a:off x="3592365" y="3924410"/>
            <a:ext cx="741033" cy="601215"/>
          </a:xfrm>
          <a:prstGeom prst="rect">
            <a:avLst/>
          </a:prstGeom>
        </p:spPr>
      </p:pic>
      <p:sp>
        <p:nvSpPr>
          <p:cNvPr id="11" name="AutoShape 20"/>
          <p:cNvSpPr>
            <a:spLocks noChangeArrowheads="1"/>
          </p:cNvSpPr>
          <p:nvPr/>
        </p:nvSpPr>
        <p:spPr bwMode="auto">
          <a:xfrm>
            <a:off x="2844899" y="3573016"/>
            <a:ext cx="3527301" cy="1042290"/>
          </a:xfrm>
          <a:prstGeom prst="flowChartAlternateProcess">
            <a:avLst/>
          </a:prstGeom>
          <a:solidFill>
            <a:schemeClr val="accent1">
              <a:alpha val="86000"/>
            </a:schemeClr>
          </a:solidFill>
          <a:ln w="25400">
            <a:solidFill>
              <a:srgbClr val="99CC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cs-CZ" dirty="0" smtClean="0"/>
              <a:t>Readers</a:t>
            </a:r>
          </a:p>
          <a:p>
            <a:pPr algn="ctr"/>
            <a:r>
              <a:rPr lang="en-US" altLang="cs-CZ" b="0" dirty="0" smtClean="0"/>
              <a:t>Contact: ISO7816-2,3 (T=0/1)</a:t>
            </a:r>
          </a:p>
          <a:p>
            <a:pPr algn="ctr"/>
            <a:r>
              <a:rPr lang="en-US" altLang="cs-CZ" dirty="0" smtClean="0"/>
              <a:t>Contactless: ISO 14443 (T=CL)</a:t>
            </a:r>
            <a:endParaRPr lang="cs-CZ" altLang="cs-CZ" b="0" dirty="0"/>
          </a:p>
        </p:txBody>
      </p:sp>
      <p:sp>
        <p:nvSpPr>
          <p:cNvPr id="29" name="AutoShape 17"/>
          <p:cNvSpPr>
            <a:spLocks noChangeArrowheads="1"/>
          </p:cNvSpPr>
          <p:nvPr/>
        </p:nvSpPr>
        <p:spPr bwMode="auto">
          <a:xfrm>
            <a:off x="4067944" y="5835550"/>
            <a:ext cx="1944687" cy="431800"/>
          </a:xfrm>
          <a:prstGeom prst="flowChartAlternateProcess">
            <a:avLst/>
          </a:prstGeom>
          <a:solidFill>
            <a:srgbClr val="00FF00">
              <a:alpha val="58000"/>
            </a:srgbClr>
          </a:solidFill>
          <a:ln w="25400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cs-CZ" b="0" dirty="0"/>
              <a:t>Card </a:t>
            </a:r>
            <a:r>
              <a:rPr lang="en-US" altLang="cs-CZ" b="0" dirty="0" smtClean="0"/>
              <a:t>application </a:t>
            </a:r>
            <a:r>
              <a:rPr lang="en-GB" altLang="cs-CZ" b="0" dirty="0" smtClean="0"/>
              <a:t>3</a:t>
            </a:r>
            <a:endParaRPr lang="cs-CZ" altLang="cs-CZ" b="0" dirty="0"/>
          </a:p>
        </p:txBody>
      </p:sp>
      <p:sp>
        <p:nvSpPr>
          <p:cNvPr id="28" name="AutoShape 17"/>
          <p:cNvSpPr>
            <a:spLocks noChangeArrowheads="1"/>
          </p:cNvSpPr>
          <p:nvPr/>
        </p:nvSpPr>
        <p:spPr bwMode="auto">
          <a:xfrm>
            <a:off x="3851450" y="5683150"/>
            <a:ext cx="1944687" cy="431800"/>
          </a:xfrm>
          <a:prstGeom prst="flowChartAlternateProcess">
            <a:avLst/>
          </a:prstGeom>
          <a:solidFill>
            <a:srgbClr val="00FF00">
              <a:alpha val="58000"/>
            </a:srgbClr>
          </a:solidFill>
          <a:ln w="25400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cs-CZ" b="0" dirty="0"/>
              <a:t>Card </a:t>
            </a:r>
            <a:r>
              <a:rPr lang="en-US" altLang="cs-CZ" b="0" dirty="0" smtClean="0"/>
              <a:t>application 2</a:t>
            </a:r>
            <a:endParaRPr lang="cs-CZ" altLang="cs-CZ" b="0" dirty="0"/>
          </a:p>
        </p:txBody>
      </p:sp>
      <p:sp>
        <p:nvSpPr>
          <p:cNvPr id="26" name="AutoShape 17"/>
          <p:cNvSpPr>
            <a:spLocks noChangeArrowheads="1"/>
          </p:cNvSpPr>
          <p:nvPr/>
        </p:nvSpPr>
        <p:spPr bwMode="auto">
          <a:xfrm>
            <a:off x="3518133" y="5542041"/>
            <a:ext cx="1944687" cy="431800"/>
          </a:xfrm>
          <a:prstGeom prst="flowChartAlternateProcess">
            <a:avLst/>
          </a:prstGeom>
          <a:solidFill>
            <a:srgbClr val="00FF00">
              <a:alpha val="83000"/>
            </a:srgbClr>
          </a:solidFill>
          <a:ln w="25400">
            <a:solidFill>
              <a:srgbClr val="333333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cs-CZ" b="0" dirty="0"/>
              <a:t>Card </a:t>
            </a:r>
            <a:r>
              <a:rPr lang="en-US" altLang="cs-CZ" b="0" dirty="0" smtClean="0"/>
              <a:t>application 1</a:t>
            </a:r>
            <a:endParaRPr lang="cs-CZ" altLang="cs-CZ" b="0" dirty="0"/>
          </a:p>
        </p:txBody>
      </p:sp>
      <p:sp>
        <p:nvSpPr>
          <p:cNvPr id="2" name="Bublinový popisek s obousměrnou vodorovnou šipkou 1"/>
          <p:cNvSpPr/>
          <p:nvPr/>
        </p:nvSpPr>
        <p:spPr>
          <a:xfrm rot="16200000">
            <a:off x="5958281" y="3591145"/>
            <a:ext cx="1710874" cy="1133187"/>
          </a:xfrm>
          <a:prstGeom prst="leftRightArrowCallout">
            <a:avLst/>
          </a:prstGeom>
          <a:solidFill>
            <a:schemeClr val="accent2">
              <a:lumMod val="60000"/>
              <a:lumOff val="40000"/>
              <a:alpha val="56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APDU packet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017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5" grpId="0" animBg="1"/>
      <p:bldP spid="16" grpId="0" animBg="1"/>
      <p:bldP spid="18" grpId="0" animBg="1"/>
      <p:bldP spid="5" grpId="0" animBg="1"/>
      <p:bldP spid="8" grpId="0" animBg="1"/>
      <p:bldP spid="11" grpId="0" animBg="1"/>
      <p:bldP spid="29" grpId="0" animBg="1"/>
      <p:bldP spid="28" grpId="0" animBg="1"/>
      <p:bldP spid="26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32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smtClean="0"/>
              <a:t>Main standards</a:t>
            </a:r>
            <a:endParaRPr lang="cs-CZ" altLang="cs-CZ" dirty="0"/>
          </a:p>
        </p:txBody>
      </p:sp>
      <p:sp>
        <p:nvSpPr>
          <p:cNvPr id="16" name="Zástupný symbol pro zápatí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| PB173 Secure hardware</a:t>
            </a:r>
            <a:endParaRPr lang="en-GB" altLang="cs-CZ"/>
          </a:p>
        </p:txBody>
      </p:sp>
      <p:pic>
        <p:nvPicPr>
          <p:cNvPr id="1203212" name="Picture 12" descr="serve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0" y="260350"/>
            <a:ext cx="2768600" cy="29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03213" name="Line 13"/>
          <p:cNvSpPr>
            <a:spLocks noChangeShapeType="1"/>
          </p:cNvSpPr>
          <p:nvPr/>
        </p:nvSpPr>
        <p:spPr bwMode="auto">
          <a:xfrm>
            <a:off x="5292725" y="2997200"/>
            <a:ext cx="34925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1203214" name="Picture 14" descr="blank_card"/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4581525"/>
            <a:ext cx="2843213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03215" name="AutoShape 15"/>
          <p:cNvSpPr>
            <a:spLocks noChangeArrowheads="1"/>
          </p:cNvSpPr>
          <p:nvPr/>
        </p:nvSpPr>
        <p:spPr bwMode="auto">
          <a:xfrm>
            <a:off x="6227763" y="836613"/>
            <a:ext cx="2232025" cy="576262"/>
          </a:xfrm>
          <a:prstGeom prst="flowChartAlternateProcess">
            <a:avLst/>
          </a:prstGeom>
          <a:solidFill>
            <a:srgbClr val="00FF00">
              <a:alpha val="58000"/>
            </a:srgbClr>
          </a:solidFill>
          <a:ln w="25400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cs-CZ" b="0"/>
              <a:t>User application</a:t>
            </a:r>
          </a:p>
        </p:txBody>
      </p:sp>
      <p:sp>
        <p:nvSpPr>
          <p:cNvPr id="1203216" name="AutoShape 16"/>
          <p:cNvSpPr>
            <a:spLocks noChangeArrowheads="1"/>
          </p:cNvSpPr>
          <p:nvPr/>
        </p:nvSpPr>
        <p:spPr bwMode="auto">
          <a:xfrm>
            <a:off x="6445250" y="5589588"/>
            <a:ext cx="1871663" cy="576262"/>
          </a:xfrm>
          <a:prstGeom prst="flowChartAlternateProcess">
            <a:avLst/>
          </a:prstGeom>
          <a:solidFill>
            <a:schemeClr val="accent1">
              <a:alpha val="58000"/>
            </a:schemeClr>
          </a:solidFill>
          <a:ln w="25400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cs-CZ" b="0"/>
              <a:t>Card OS</a:t>
            </a:r>
            <a:endParaRPr lang="cs-CZ" altLang="cs-CZ" b="0"/>
          </a:p>
        </p:txBody>
      </p:sp>
      <p:sp>
        <p:nvSpPr>
          <p:cNvPr id="1203217" name="AutoShape 17"/>
          <p:cNvSpPr>
            <a:spLocks noChangeArrowheads="1"/>
          </p:cNvSpPr>
          <p:nvPr/>
        </p:nvSpPr>
        <p:spPr bwMode="auto">
          <a:xfrm>
            <a:off x="6443663" y="5056188"/>
            <a:ext cx="1944687" cy="431800"/>
          </a:xfrm>
          <a:prstGeom prst="flowChartAlternateProcess">
            <a:avLst/>
          </a:prstGeom>
          <a:solidFill>
            <a:srgbClr val="00FF00">
              <a:alpha val="58000"/>
            </a:srgbClr>
          </a:solidFill>
          <a:ln w="25400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cs-CZ" b="0" dirty="0"/>
              <a:t>Card application</a:t>
            </a:r>
            <a:endParaRPr lang="cs-CZ" altLang="cs-CZ" b="0" dirty="0"/>
          </a:p>
        </p:txBody>
      </p:sp>
      <p:sp>
        <p:nvSpPr>
          <p:cNvPr id="1203218" name="AutoShape 18"/>
          <p:cNvSpPr>
            <a:spLocks noChangeArrowheads="1"/>
          </p:cNvSpPr>
          <p:nvPr/>
        </p:nvSpPr>
        <p:spPr bwMode="auto">
          <a:xfrm>
            <a:off x="7235825" y="1268413"/>
            <a:ext cx="287338" cy="3960812"/>
          </a:xfrm>
          <a:prstGeom prst="upDownArrow">
            <a:avLst>
              <a:gd name="adj1" fmla="val 50000"/>
              <a:gd name="adj2" fmla="val 275690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03219" name="AutoShape 19"/>
          <p:cNvSpPr>
            <a:spLocks noChangeArrowheads="1"/>
          </p:cNvSpPr>
          <p:nvPr/>
        </p:nvSpPr>
        <p:spPr bwMode="auto">
          <a:xfrm>
            <a:off x="6408260" y="4365104"/>
            <a:ext cx="1979638" cy="576262"/>
          </a:xfrm>
          <a:prstGeom prst="flowChartAlternateProcess">
            <a:avLst/>
          </a:prstGeom>
          <a:solidFill>
            <a:schemeClr val="accent1">
              <a:alpha val="58000"/>
            </a:schemeClr>
          </a:solidFill>
          <a:ln w="25400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cs-CZ" b="0" dirty="0"/>
              <a:t>Card I/O manager</a:t>
            </a:r>
            <a:endParaRPr lang="cs-CZ" altLang="cs-CZ" b="0" dirty="0"/>
          </a:p>
        </p:txBody>
      </p:sp>
      <p:sp>
        <p:nvSpPr>
          <p:cNvPr id="1203220" name="AutoShape 20"/>
          <p:cNvSpPr>
            <a:spLocks noChangeArrowheads="1"/>
          </p:cNvSpPr>
          <p:nvPr/>
        </p:nvSpPr>
        <p:spPr bwMode="auto">
          <a:xfrm>
            <a:off x="6443663" y="3213100"/>
            <a:ext cx="1871662" cy="792163"/>
          </a:xfrm>
          <a:prstGeom prst="flowChartAlternateProcess">
            <a:avLst/>
          </a:prstGeom>
          <a:solidFill>
            <a:schemeClr val="accent1">
              <a:alpha val="58000"/>
            </a:schemeClr>
          </a:solidFill>
          <a:ln w="25400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cs-CZ" b="0" dirty="0"/>
              <a:t>contact(less)</a:t>
            </a:r>
          </a:p>
          <a:p>
            <a:pPr algn="ctr"/>
            <a:r>
              <a:rPr lang="en-US" altLang="cs-CZ" b="0" dirty="0"/>
              <a:t>transmission</a:t>
            </a:r>
            <a:endParaRPr lang="cs-CZ" altLang="cs-CZ" b="0" dirty="0"/>
          </a:p>
        </p:txBody>
      </p:sp>
      <p:sp>
        <p:nvSpPr>
          <p:cNvPr id="1203221" name="AutoShape 21"/>
          <p:cNvSpPr>
            <a:spLocks noChangeArrowheads="1"/>
          </p:cNvSpPr>
          <p:nvPr/>
        </p:nvSpPr>
        <p:spPr bwMode="auto">
          <a:xfrm>
            <a:off x="6084888" y="1628775"/>
            <a:ext cx="2663825" cy="576263"/>
          </a:xfrm>
          <a:prstGeom prst="flowChartAlternateProcess">
            <a:avLst/>
          </a:prstGeom>
          <a:solidFill>
            <a:schemeClr val="accent1">
              <a:alpha val="58000"/>
            </a:schemeClr>
          </a:solidFill>
          <a:ln w="25400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cs-CZ" b="0"/>
              <a:t>OS smart card API </a:t>
            </a:r>
            <a:endParaRPr lang="cs-CZ" altLang="cs-CZ" b="0"/>
          </a:p>
        </p:txBody>
      </p:sp>
      <p:sp>
        <p:nvSpPr>
          <p:cNvPr id="1203222" name="AutoShape 22"/>
          <p:cNvSpPr>
            <a:spLocks noChangeArrowheads="1"/>
          </p:cNvSpPr>
          <p:nvPr/>
        </p:nvSpPr>
        <p:spPr bwMode="auto">
          <a:xfrm>
            <a:off x="6084888" y="2347913"/>
            <a:ext cx="2663825" cy="576262"/>
          </a:xfrm>
          <a:prstGeom prst="flowChartAlternateProcess">
            <a:avLst/>
          </a:prstGeom>
          <a:solidFill>
            <a:schemeClr val="accent1">
              <a:alpha val="58000"/>
            </a:schemeClr>
          </a:solidFill>
          <a:ln w="25400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cs-CZ" b="0"/>
              <a:t>smart card reader </a:t>
            </a:r>
            <a:endParaRPr lang="cs-CZ" altLang="cs-CZ" b="0"/>
          </a:p>
        </p:txBody>
      </p:sp>
      <p:sp>
        <p:nvSpPr>
          <p:cNvPr id="12032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cs-CZ" sz="2000" dirty="0" smtClean="0"/>
              <a:t>ISO7816 1-4</a:t>
            </a:r>
          </a:p>
          <a:p>
            <a:pPr lvl="1"/>
            <a:r>
              <a:rPr lang="en-US" altLang="cs-CZ" sz="1800" dirty="0" smtClean="0"/>
              <a:t>Card </a:t>
            </a:r>
            <a:r>
              <a:rPr lang="en-US" altLang="cs-CZ" sz="1800" dirty="0"/>
              <a:t>physical properties </a:t>
            </a:r>
            <a:r>
              <a:rPr lang="en-US" altLang="cs-CZ" sz="1800" dirty="0" smtClean="0"/>
              <a:t>ISO7816-1</a:t>
            </a:r>
          </a:p>
          <a:p>
            <a:pPr lvl="1"/>
            <a:r>
              <a:rPr lang="en-US" altLang="cs-CZ" sz="1800" dirty="0" smtClean="0"/>
              <a:t>Physical layer </a:t>
            </a:r>
            <a:r>
              <a:rPr lang="en-US" altLang="cs-CZ" sz="1800" dirty="0"/>
              <a:t>communication protocol </a:t>
            </a:r>
            <a:r>
              <a:rPr lang="en-US" altLang="cs-CZ" sz="1800" dirty="0" smtClean="0"/>
              <a:t>ISO7816-2-3</a:t>
            </a:r>
          </a:p>
          <a:p>
            <a:pPr lvl="1"/>
            <a:r>
              <a:rPr lang="en-US" altLang="cs-CZ" sz="1800" dirty="0" smtClean="0"/>
              <a:t>Data packet format (APDU)</a:t>
            </a:r>
            <a:endParaRPr lang="cs-CZ" altLang="cs-CZ" sz="1800" dirty="0" smtClean="0"/>
          </a:p>
          <a:p>
            <a:r>
              <a:rPr lang="en-US" altLang="cs-CZ" sz="2000" dirty="0" smtClean="0"/>
              <a:t>PC/SC, PC/</a:t>
            </a:r>
            <a:r>
              <a:rPr lang="en-US" altLang="cs-CZ" sz="2000" dirty="0" err="1" smtClean="0"/>
              <a:t>SCLite</a:t>
            </a:r>
            <a:r>
              <a:rPr lang="en-US" altLang="cs-CZ" sz="2000" dirty="0" smtClean="0"/>
              <a:t> (host side)</a:t>
            </a:r>
          </a:p>
          <a:p>
            <a:pPr lvl="1"/>
            <a:r>
              <a:rPr lang="en-US" altLang="cs-CZ" sz="1800" dirty="0" smtClean="0"/>
              <a:t>Readers/cards management</a:t>
            </a:r>
          </a:p>
          <a:p>
            <a:pPr lvl="1"/>
            <a:r>
              <a:rPr lang="en-US" altLang="cs-CZ" sz="1800" dirty="0" smtClean="0"/>
              <a:t>Transmission of logical APDU packets</a:t>
            </a:r>
          </a:p>
          <a:p>
            <a:pPr lvl="1"/>
            <a:r>
              <a:rPr lang="en-GB" sz="1800" dirty="0"/>
              <a:t>C/C# </a:t>
            </a:r>
            <a:r>
              <a:rPr lang="en-GB" sz="1800" dirty="0" err="1"/>
              <a:t>WinSCard.h</a:t>
            </a:r>
            <a:r>
              <a:rPr lang="en-GB" sz="1800" dirty="0"/>
              <a:t>, Java </a:t>
            </a:r>
            <a:r>
              <a:rPr lang="en-US" altLang="cs-CZ" sz="1800" dirty="0" err="1"/>
              <a:t>java.smartcardio</a:t>
            </a:r>
            <a:r>
              <a:rPr lang="en-US" altLang="cs-CZ" sz="1800" dirty="0"/>
              <a:t>.*, Python </a:t>
            </a:r>
            <a:r>
              <a:rPr lang="en-US" altLang="cs-CZ" sz="1800" dirty="0" err="1" smtClean="0"/>
              <a:t>pyscard</a:t>
            </a:r>
            <a:endParaRPr lang="en-US" altLang="cs-CZ" sz="1800" dirty="0" smtClean="0"/>
          </a:p>
          <a:p>
            <a:r>
              <a:rPr lang="en-US" altLang="cs-CZ" sz="2000" dirty="0" smtClean="0"/>
              <a:t>PKCS#11 </a:t>
            </a:r>
          </a:p>
          <a:p>
            <a:pPr lvl="1"/>
            <a:r>
              <a:rPr lang="en-US" altLang="cs-CZ" sz="1800" dirty="0" smtClean="0"/>
              <a:t>standardized interface on host side</a:t>
            </a:r>
          </a:p>
          <a:p>
            <a:pPr lvl="1"/>
            <a:r>
              <a:rPr lang="en-US" altLang="cs-CZ" sz="1800" dirty="0" smtClean="0"/>
              <a:t>card can be proprietary</a:t>
            </a:r>
          </a:p>
          <a:p>
            <a:r>
              <a:rPr lang="en-US" altLang="cs-CZ" sz="2000" dirty="0" err="1" smtClean="0"/>
              <a:t>GlobalPlatform</a:t>
            </a:r>
            <a:endParaRPr lang="en-US" altLang="cs-CZ" sz="2000" dirty="0" smtClean="0"/>
          </a:p>
          <a:p>
            <a:pPr lvl="1"/>
            <a:r>
              <a:rPr lang="en-US" altLang="cs-CZ" sz="1800" dirty="0" smtClean="0"/>
              <a:t>remote card management interface</a:t>
            </a:r>
          </a:p>
          <a:p>
            <a:pPr lvl="1"/>
            <a:r>
              <a:rPr lang="en-US" altLang="cs-CZ" sz="1800" dirty="0" smtClean="0"/>
              <a:t>secure installation of applications</a:t>
            </a:r>
            <a:endParaRPr lang="en-US" altLang="cs-CZ" sz="18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1988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0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0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0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900113" y="6572250"/>
            <a:ext cx="2895600" cy="285750"/>
          </a:xfrm>
        </p:spPr>
        <p:txBody>
          <a:bodyPr/>
          <a:lstStyle/>
          <a:p>
            <a:r>
              <a:rPr lang="en-US" altLang="cs-CZ" smtClean="0"/>
              <a:t>| PB173 Secure hardware</a:t>
            </a:r>
            <a:endParaRPr lang="en-GB" altLang="cs-CZ"/>
          </a:p>
        </p:txBody>
      </p:sp>
      <p:pic>
        <p:nvPicPr>
          <p:cNvPr id="1203212" name="Picture 12" descr="server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0" y="260350"/>
            <a:ext cx="2768600" cy="29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03213" name="Line 13"/>
          <p:cNvSpPr>
            <a:spLocks noChangeShapeType="1"/>
          </p:cNvSpPr>
          <p:nvPr/>
        </p:nvSpPr>
        <p:spPr bwMode="auto">
          <a:xfrm>
            <a:off x="5292725" y="2997200"/>
            <a:ext cx="34925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1203214" name="Picture 14" descr="blank_card"/>
          <p:cNvPicPr>
            <a:picLocks noChangeAspect="1" noChangeArrowheads="1"/>
          </p:cNvPicPr>
          <p:nvPr/>
        </p:nvPicPr>
        <p:blipFill>
          <a:blip r:embed="rId4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4581525"/>
            <a:ext cx="2843213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03215" name="AutoShape 15"/>
          <p:cNvSpPr>
            <a:spLocks noChangeArrowheads="1"/>
          </p:cNvSpPr>
          <p:nvPr/>
        </p:nvSpPr>
        <p:spPr bwMode="auto">
          <a:xfrm>
            <a:off x="6227763" y="836613"/>
            <a:ext cx="2232025" cy="576262"/>
          </a:xfrm>
          <a:prstGeom prst="flowChartAlternateProcess">
            <a:avLst/>
          </a:prstGeom>
          <a:solidFill>
            <a:srgbClr val="00FF00">
              <a:alpha val="58000"/>
            </a:srgbClr>
          </a:solidFill>
          <a:ln w="25400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cs-CZ" b="0"/>
              <a:t>User application</a:t>
            </a:r>
          </a:p>
        </p:txBody>
      </p:sp>
      <p:sp>
        <p:nvSpPr>
          <p:cNvPr id="1203216" name="AutoShape 16"/>
          <p:cNvSpPr>
            <a:spLocks noChangeArrowheads="1"/>
          </p:cNvSpPr>
          <p:nvPr/>
        </p:nvSpPr>
        <p:spPr bwMode="auto">
          <a:xfrm>
            <a:off x="6445250" y="5589588"/>
            <a:ext cx="1871663" cy="576262"/>
          </a:xfrm>
          <a:prstGeom prst="flowChartAlternateProcess">
            <a:avLst/>
          </a:prstGeom>
          <a:solidFill>
            <a:schemeClr val="accent1">
              <a:alpha val="58000"/>
            </a:schemeClr>
          </a:solidFill>
          <a:ln w="25400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cs-CZ" b="0"/>
              <a:t>Card OS</a:t>
            </a:r>
            <a:endParaRPr lang="cs-CZ" altLang="cs-CZ" b="0"/>
          </a:p>
        </p:txBody>
      </p:sp>
      <p:sp>
        <p:nvSpPr>
          <p:cNvPr id="1203217" name="AutoShape 17"/>
          <p:cNvSpPr>
            <a:spLocks noChangeArrowheads="1"/>
          </p:cNvSpPr>
          <p:nvPr/>
        </p:nvSpPr>
        <p:spPr bwMode="auto">
          <a:xfrm>
            <a:off x="6443663" y="5056188"/>
            <a:ext cx="1944687" cy="431800"/>
          </a:xfrm>
          <a:prstGeom prst="flowChartAlternateProcess">
            <a:avLst/>
          </a:prstGeom>
          <a:solidFill>
            <a:srgbClr val="00FF00">
              <a:alpha val="58000"/>
            </a:srgbClr>
          </a:solidFill>
          <a:ln w="25400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cs-CZ" b="0"/>
              <a:t>Card application</a:t>
            </a:r>
            <a:endParaRPr lang="cs-CZ" altLang="cs-CZ" b="0"/>
          </a:p>
        </p:txBody>
      </p:sp>
      <p:sp>
        <p:nvSpPr>
          <p:cNvPr id="1203218" name="AutoShape 18"/>
          <p:cNvSpPr>
            <a:spLocks noChangeArrowheads="1"/>
          </p:cNvSpPr>
          <p:nvPr/>
        </p:nvSpPr>
        <p:spPr bwMode="auto">
          <a:xfrm>
            <a:off x="7235825" y="1268413"/>
            <a:ext cx="287338" cy="3960812"/>
          </a:xfrm>
          <a:prstGeom prst="upDownArrow">
            <a:avLst>
              <a:gd name="adj1" fmla="val 50000"/>
              <a:gd name="adj2" fmla="val 275690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03219" name="AutoShape 19"/>
          <p:cNvSpPr>
            <a:spLocks noChangeArrowheads="1"/>
          </p:cNvSpPr>
          <p:nvPr/>
        </p:nvSpPr>
        <p:spPr bwMode="auto">
          <a:xfrm>
            <a:off x="6480175" y="4364038"/>
            <a:ext cx="1871663" cy="576262"/>
          </a:xfrm>
          <a:prstGeom prst="flowChartAlternateProcess">
            <a:avLst/>
          </a:prstGeom>
          <a:solidFill>
            <a:schemeClr val="accent1">
              <a:alpha val="58000"/>
            </a:schemeClr>
          </a:solidFill>
          <a:ln w="25400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cs-CZ" b="0"/>
              <a:t>Card I/O manager</a:t>
            </a:r>
            <a:endParaRPr lang="cs-CZ" altLang="cs-CZ" b="0"/>
          </a:p>
        </p:txBody>
      </p:sp>
      <p:sp>
        <p:nvSpPr>
          <p:cNvPr id="1203220" name="AutoShape 20"/>
          <p:cNvSpPr>
            <a:spLocks noChangeArrowheads="1"/>
          </p:cNvSpPr>
          <p:nvPr/>
        </p:nvSpPr>
        <p:spPr bwMode="auto">
          <a:xfrm>
            <a:off x="6443663" y="3213100"/>
            <a:ext cx="1871662" cy="792163"/>
          </a:xfrm>
          <a:prstGeom prst="flowChartAlternateProcess">
            <a:avLst/>
          </a:prstGeom>
          <a:solidFill>
            <a:schemeClr val="accent1">
              <a:alpha val="58000"/>
            </a:schemeClr>
          </a:solidFill>
          <a:ln w="25400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cs-CZ" b="0"/>
              <a:t>contact(less)</a:t>
            </a:r>
          </a:p>
          <a:p>
            <a:pPr algn="ctr"/>
            <a:r>
              <a:rPr lang="en-US" altLang="cs-CZ" b="0"/>
              <a:t>transmission</a:t>
            </a:r>
            <a:endParaRPr lang="cs-CZ" altLang="cs-CZ" b="0"/>
          </a:p>
        </p:txBody>
      </p:sp>
      <p:sp>
        <p:nvSpPr>
          <p:cNvPr id="1203221" name="AutoShape 21"/>
          <p:cNvSpPr>
            <a:spLocks noChangeArrowheads="1"/>
          </p:cNvSpPr>
          <p:nvPr/>
        </p:nvSpPr>
        <p:spPr bwMode="auto">
          <a:xfrm>
            <a:off x="6084888" y="1628775"/>
            <a:ext cx="2663825" cy="576263"/>
          </a:xfrm>
          <a:prstGeom prst="flowChartAlternateProcess">
            <a:avLst/>
          </a:prstGeom>
          <a:solidFill>
            <a:schemeClr val="accent1">
              <a:alpha val="58000"/>
            </a:schemeClr>
          </a:solidFill>
          <a:ln w="25400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cs-CZ" b="0"/>
              <a:t>OS smart card API </a:t>
            </a:r>
            <a:endParaRPr lang="cs-CZ" altLang="cs-CZ" b="0"/>
          </a:p>
        </p:txBody>
      </p:sp>
      <p:sp>
        <p:nvSpPr>
          <p:cNvPr id="1203222" name="AutoShape 22"/>
          <p:cNvSpPr>
            <a:spLocks noChangeArrowheads="1"/>
          </p:cNvSpPr>
          <p:nvPr/>
        </p:nvSpPr>
        <p:spPr bwMode="auto">
          <a:xfrm>
            <a:off x="6084888" y="2347913"/>
            <a:ext cx="2663825" cy="576262"/>
          </a:xfrm>
          <a:prstGeom prst="flowChartAlternateProcess">
            <a:avLst/>
          </a:prstGeom>
          <a:solidFill>
            <a:schemeClr val="accent1">
              <a:alpha val="58000"/>
            </a:schemeClr>
          </a:solidFill>
          <a:ln w="25400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cs-CZ" b="0"/>
              <a:t>smart card reader </a:t>
            </a:r>
            <a:endParaRPr lang="cs-CZ" altLang="cs-CZ" b="0"/>
          </a:p>
        </p:txBody>
      </p:sp>
      <p:sp>
        <p:nvSpPr>
          <p:cNvPr id="2" name="Obdélník 1"/>
          <p:cNvSpPr/>
          <p:nvPr/>
        </p:nvSpPr>
        <p:spPr>
          <a:xfrm>
            <a:off x="5292725" y="717550"/>
            <a:ext cx="3743771" cy="4321175"/>
          </a:xfrm>
          <a:prstGeom prst="rect">
            <a:avLst/>
          </a:prstGeom>
          <a:solidFill>
            <a:schemeClr val="bg1"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32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 smtClean="0"/>
              <a:t>Card’s programming platforms</a:t>
            </a:r>
            <a:endParaRPr lang="cs-CZ" altLang="cs-CZ" dirty="0"/>
          </a:p>
        </p:txBody>
      </p:sp>
      <p:sp>
        <p:nvSpPr>
          <p:cNvPr id="12032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03238" y="1871663"/>
            <a:ext cx="5581650" cy="4149725"/>
          </a:xfrm>
        </p:spPr>
        <p:txBody>
          <a:bodyPr/>
          <a:lstStyle/>
          <a:p>
            <a:r>
              <a:rPr lang="en-US" altLang="cs-CZ" sz="2400" dirty="0" err="1"/>
              <a:t>MultOS</a:t>
            </a:r>
            <a:endParaRPr lang="en-US" altLang="cs-CZ" sz="2400" dirty="0"/>
          </a:p>
          <a:p>
            <a:pPr lvl="1"/>
            <a:r>
              <a:rPr lang="en-GB" altLang="cs-CZ" sz="2000" dirty="0" smtClean="0"/>
              <a:t>M</a:t>
            </a:r>
            <a:r>
              <a:rPr lang="cs-CZ" altLang="cs-CZ" sz="2000" dirty="0" err="1" smtClean="0"/>
              <a:t>ulti</a:t>
            </a:r>
            <a:r>
              <a:rPr lang="en-GB" altLang="cs-CZ" sz="2000" dirty="0" err="1" smtClean="0"/>
              <a:t>ple</a:t>
            </a:r>
            <a:r>
              <a:rPr lang="en-GB" altLang="cs-CZ" sz="2000" dirty="0" smtClean="0"/>
              <a:t> supported </a:t>
            </a:r>
            <a:r>
              <a:rPr lang="cs-CZ" altLang="cs-CZ" sz="2000" dirty="0" err="1" smtClean="0"/>
              <a:t>languages</a:t>
            </a:r>
            <a:r>
              <a:rPr lang="en-US" altLang="cs-CZ" sz="2000" dirty="0" smtClean="0"/>
              <a:t>, </a:t>
            </a:r>
            <a:r>
              <a:rPr lang="en-US" altLang="cs-CZ" sz="2000" dirty="0"/>
              <a:t>native compilation</a:t>
            </a:r>
          </a:p>
          <a:p>
            <a:pPr lvl="1"/>
            <a:r>
              <a:rPr lang="en-US" altLang="cs-CZ" sz="2000" dirty="0" smtClean="0"/>
              <a:t>Often </a:t>
            </a:r>
            <a:r>
              <a:rPr lang="en-US" altLang="cs-CZ" sz="2000" dirty="0"/>
              <a:t>bank cards </a:t>
            </a:r>
            <a:endParaRPr lang="en-US" altLang="cs-CZ" sz="1800" dirty="0"/>
          </a:p>
          <a:p>
            <a:r>
              <a:rPr lang="en-US" altLang="cs-CZ" sz="2400" dirty="0" err="1" smtClean="0"/>
              <a:t>JavaCard</a:t>
            </a:r>
            <a:endParaRPr lang="en-US" altLang="cs-CZ" sz="2400" dirty="0" smtClean="0"/>
          </a:p>
          <a:p>
            <a:pPr lvl="1"/>
            <a:r>
              <a:rPr lang="en-US" altLang="cs-CZ" sz="2000" dirty="0" smtClean="0"/>
              <a:t>open programming platform from Sun</a:t>
            </a:r>
          </a:p>
          <a:p>
            <a:pPr lvl="1"/>
            <a:r>
              <a:rPr lang="en-US" altLang="cs-CZ" sz="2000" dirty="0" smtClean="0"/>
              <a:t>applets portable between cards </a:t>
            </a:r>
          </a:p>
          <a:p>
            <a:r>
              <a:rPr lang="en-US" altLang="cs-CZ" sz="2400" dirty="0" smtClean="0"/>
              <a:t>Microsoft .NET for smartcards </a:t>
            </a:r>
          </a:p>
          <a:p>
            <a:pPr lvl="1"/>
            <a:r>
              <a:rPr lang="en-US" altLang="cs-CZ" sz="2000" dirty="0" smtClean="0"/>
              <a:t>Similar to </a:t>
            </a:r>
            <a:r>
              <a:rPr lang="en-US" altLang="cs-CZ" sz="2000" dirty="0" err="1" smtClean="0"/>
              <a:t>JavaCard</a:t>
            </a:r>
            <a:r>
              <a:rPr lang="en-US" altLang="cs-CZ" sz="2000" dirty="0" smtClean="0"/>
              <a:t>, but C#</a:t>
            </a:r>
          </a:p>
          <a:p>
            <a:pPr lvl="1"/>
            <a:r>
              <a:rPr lang="en-US" altLang="cs-CZ" sz="2000" dirty="0" smtClean="0"/>
              <a:t>Applications portable between cards</a:t>
            </a:r>
          </a:p>
          <a:p>
            <a:pPr lvl="1"/>
            <a:r>
              <a:rPr lang="en-US" altLang="cs-CZ" sz="2000" dirty="0" smtClean="0"/>
              <a:t>Limited market penetration 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6096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2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the typical performance?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Hardware differ significantly</a:t>
            </a:r>
          </a:p>
          <a:p>
            <a:pPr lvl="1"/>
            <a:r>
              <a:rPr lang="en-GB" dirty="0" smtClean="0"/>
              <a:t>Clock multiplier, memory speed, crypto coprocessor…</a:t>
            </a:r>
          </a:p>
          <a:p>
            <a:r>
              <a:rPr lang="en-GB" dirty="0" smtClean="0"/>
              <a:t>Typical speed of operation is:</a:t>
            </a:r>
          </a:p>
          <a:p>
            <a:pPr lvl="1"/>
            <a:r>
              <a:rPr lang="en-GB" dirty="0" smtClean="0"/>
              <a:t>Milliseconds (RNG, symmetric crypto, hash)</a:t>
            </a:r>
          </a:p>
          <a:p>
            <a:pPr lvl="1"/>
            <a:r>
              <a:rPr lang="en-GB" dirty="0" smtClean="0"/>
              <a:t>Tens of milliseconds (transfer data in/out)</a:t>
            </a:r>
          </a:p>
          <a:p>
            <a:pPr lvl="1"/>
            <a:r>
              <a:rPr lang="en-GB" dirty="0" smtClean="0"/>
              <a:t>Hundreds of millisecond (asymmetric crypto)</a:t>
            </a:r>
          </a:p>
          <a:p>
            <a:pPr lvl="1"/>
            <a:r>
              <a:rPr lang="en-GB" dirty="0" smtClean="0"/>
              <a:t>Seconds (RSA </a:t>
            </a:r>
            <a:r>
              <a:rPr lang="en-GB" dirty="0" err="1" smtClean="0"/>
              <a:t>keypair</a:t>
            </a:r>
            <a:r>
              <a:rPr lang="en-GB" dirty="0" smtClean="0"/>
              <a:t> generation)</a:t>
            </a:r>
          </a:p>
          <a:p>
            <a:r>
              <a:rPr lang="en-GB" dirty="0" smtClean="0"/>
              <a:t>Operation may consists from multiple steps</a:t>
            </a:r>
          </a:p>
          <a:p>
            <a:pPr lvl="1"/>
            <a:r>
              <a:rPr lang="en-GB" dirty="0" smtClean="0"/>
              <a:t>Transmit data, prepare key, prepare engine, encrypt</a:t>
            </a:r>
          </a:p>
          <a:p>
            <a:pPr lvl="1"/>
            <a:r>
              <a:rPr lang="en-GB" dirty="0" smtClean="0">
                <a:sym typeface="Symbol" panose="05050102010706020507" pitchFamily="18" charset="2"/>
              </a:rPr>
              <a:t> additional performance penalty</a:t>
            </a:r>
            <a:endParaRPr lang="en-GB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| PB173 Secure hardware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4831010"/>
            <a:ext cx="977206" cy="977206"/>
          </a:xfrm>
          <a:prstGeom prst="rect">
            <a:avLst/>
          </a:prstGeom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0781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Performance tables for common cards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Visit </a:t>
            </a:r>
            <a:r>
              <a:rPr lang="en-GB" dirty="0">
                <a:hlinkClick r:id="rId3"/>
              </a:rPr>
              <a:t>http://www.fi.muni.cz/~xsvenda/jcalgtest</a:t>
            </a:r>
            <a:r>
              <a:rPr lang="en-GB" dirty="0" smtClean="0">
                <a:hlinkClick r:id="rId3"/>
              </a:rPr>
              <a:t>/</a:t>
            </a:r>
            <a:endParaRPr lang="en-GB" dirty="0"/>
          </a:p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PB173 Secure hardware</a:t>
            </a:r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6512" y="2627021"/>
            <a:ext cx="9257978" cy="3682299"/>
          </a:xfrm>
          <a:prstGeom prst="rect">
            <a:avLst/>
          </a:prstGeom>
        </p:spPr>
      </p:pic>
      <p:sp>
        <p:nvSpPr>
          <p:cNvPr id="7" name="TextBox 3"/>
          <p:cNvSpPr txBox="1"/>
          <p:nvPr/>
        </p:nvSpPr>
        <p:spPr>
          <a:xfrm>
            <a:off x="4584826" y="88980"/>
            <a:ext cx="4307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http://www.fi.muni.cz/~</a:t>
            </a:r>
            <a:r>
              <a:rPr lang="en-GB" dirty="0" smtClean="0">
                <a:solidFill>
                  <a:schemeClr val="bg1"/>
                </a:solidFill>
              </a:rPr>
              <a:t>xsvenda/jcalgtest/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21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12071</TotalTime>
  <Words>629</Words>
  <Application>Microsoft Office PowerPoint</Application>
  <PresentationFormat>Předvádění na obrazovce (4:3)</PresentationFormat>
  <Paragraphs>148</Paragraphs>
  <Slides>11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Symbol</vt:lpstr>
      <vt:lpstr>Motiv systému Office</vt:lpstr>
      <vt:lpstr>PB173 - Tématický vývoj aplikací v C/C++ (jaro 2016)</vt:lpstr>
      <vt:lpstr>Smartcards in wider system</vt:lpstr>
      <vt:lpstr>Big picture – terminal/reader and card</vt:lpstr>
      <vt:lpstr>Big picture - components</vt:lpstr>
      <vt:lpstr>Prezentace aplikace PowerPoint</vt:lpstr>
      <vt:lpstr>Main standards</vt:lpstr>
      <vt:lpstr>Card’s programming platforms</vt:lpstr>
      <vt:lpstr>What is the typical performance?</vt:lpstr>
      <vt:lpstr>Performance tables for common cards</vt:lpstr>
      <vt:lpstr>Practical assignment (from last week)</vt:lpstr>
      <vt:lpstr>Submissions, deadlines</vt:lpstr>
    </vt:vector>
  </TitlesOfParts>
  <Company>Omega Design, s.r.o.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sigut</dc:creator>
  <cp:lastModifiedBy>Petr Svenda</cp:lastModifiedBy>
  <cp:revision>3144</cp:revision>
  <cp:lastPrinted>2016-03-02T21:43:01Z</cp:lastPrinted>
  <dcterms:created xsi:type="dcterms:W3CDTF">2012-06-27T07:21:19Z</dcterms:created>
  <dcterms:modified xsi:type="dcterms:W3CDTF">2016-04-25T09:42:47Z</dcterms:modified>
</cp:coreProperties>
</file>