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7" r:id="rId4"/>
  </p:sldMasterIdLst>
  <p:notesMasterIdLst>
    <p:notesMasterId r:id="rId19"/>
  </p:notesMasterIdLst>
  <p:handoutMasterIdLst>
    <p:handoutMasterId r:id="rId20"/>
  </p:handoutMasterIdLst>
  <p:sldIdLst>
    <p:sldId id="38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36" r:id="rId16"/>
    <p:sldId id="437" r:id="rId17"/>
    <p:sldId id="438" r:id="rId1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29"/>
    <a:srgbClr val="FF6600"/>
    <a:srgbClr val="00FF00"/>
    <a:srgbClr val="FF3300"/>
    <a:srgbClr val="DDDDDD"/>
    <a:srgbClr val="131313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1346" autoAdjust="0"/>
  </p:normalViewPr>
  <p:slideViewPr>
    <p:cSldViewPr>
      <p:cViewPr varScale="1">
        <p:scale>
          <a:sx n="102" d="100"/>
          <a:sy n="102" d="100"/>
        </p:scale>
        <p:origin x="127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E6CE7256-87B1-4A8B-8016-B933D4B64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5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BDB1AF9D-809D-47E4-87B1-9FA642327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0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7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0CD9A-7A4E-4487-940B-C9051822B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8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3B482-DD3D-4472-A30D-87A1DD6B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9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17210-0F19-4F4E-A730-47D9A34A8E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66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54C9-7950-4594-8020-C4C5B69F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4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46A6F-A580-4540-B69F-30496B92E7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08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4930775"/>
            <a:ext cx="3487737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950" y="4930775"/>
            <a:ext cx="3487738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6463-22D3-4EF1-9A5D-989B25B66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0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0CAB-DB70-4F36-9CA3-17F605EC0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5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0FAC-8BDA-44EB-94CE-C69E1340F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502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3C41-DA54-43B7-9CC8-5AB65006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2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64CC-0BE5-4D5B-A2F2-F169EA8C5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48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81D06-5F53-4009-B27F-7D36C5A6A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7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5D44-A073-49DF-9214-E7B4A574F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63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2286000"/>
            <a:ext cx="1836737" cy="4095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6225" y="2286000"/>
            <a:ext cx="5357813" cy="4095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233C-6156-4B4D-89C6-204432B84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96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4B43-79A1-412C-9662-19B8060F8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44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44C9-590A-4DC6-87EE-F6E7D3AEE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8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281F-3496-4296-AB1F-0D99DF034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15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D4EEB-D53A-4302-8097-DF4BB5053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457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2DE-38C2-41FC-BA1E-FCE4A70539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936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D808-5CF1-4160-BEC4-5815B137F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78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FD36B-B088-4893-9109-8E18C8E8D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1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EA05-A5A2-4CD9-86E7-44730AF5DB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80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EAA2-E8B3-4160-A7A9-33C1B8C65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495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B98E-5DDA-4BB3-8F16-FC6E1A15F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90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376B-07A0-47F6-BE92-778D892284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0151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3EDB-B148-4F2C-96BE-F9A6FAE0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61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3F773-9E42-4CFD-90E7-B45A84F62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0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DDF8-817A-4FB3-B7EF-F111262AB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F3378-5435-4475-99F9-73F470D7C3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4819-A685-4534-9D20-6B86C1599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96A3-3563-4670-AD5D-6D443235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7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22C56-E02C-4A0A-A436-682BA1C7C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8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313B0B20-9D1C-4286-BBD1-620596C77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chemeClr val="bg1"/>
                </a:solidFill>
              </a:rPr>
              <a:t>www.buslab.org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31313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2051" name="Picture 16" descr="BUSLab_cmyk_i kop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73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6225" y="2286000"/>
            <a:ext cx="73469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930775"/>
            <a:ext cx="71278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88B1569-E60A-4854-BA72-A26D6058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en-US" sz="1600" b="0" smtClean="0">
                <a:solidFill>
                  <a:schemeClr val="bg1"/>
                </a:solidFill>
              </a:rPr>
              <a:t>Vložte správné zápatí dokumentu</a:t>
            </a:r>
          </a:p>
          <a:p>
            <a:pPr eaLnBrk="1" hangingPunct="1">
              <a:defRPr/>
            </a:pPr>
            <a:endParaRPr lang="cs-CZ" altLang="en-US" sz="1600" b="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66E2271-2F6E-4AF7-AD71-F18EF18F5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5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smtClean="0"/>
              <a:t>PB173 | Refactoring                  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3/PB173/index.qwarp?fakulta=1433;obdobi=5983;predmet=734514;prejit=2957738;" TargetMode="Externa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ourcemaking.com/antipatterns" TargetMode="External"/><Relationship Id="rId2" Type="http://schemas.openxmlformats.org/officeDocument/2006/relationships/hyperlink" Target="http://sourcemaking.com/design_patterns" TargetMode="External"/><Relationship Id="rId1" Type="http://schemas.openxmlformats.org/officeDocument/2006/relationships/slideLayout" Target="../slideLayouts/slideLayout44.xml"/><Relationship Id="rId4" Type="http://schemas.openxmlformats.org/officeDocument/2006/relationships/hyperlink" Target="http://sourcemaking.com/antipatterns/software-development-antipattern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ourcemaking.com/refactoring" TargetMode="External"/><Relationship Id="rId2" Type="http://schemas.openxmlformats.org/officeDocument/2006/relationships/hyperlink" Target="http://www.campwoodsw.com/sourcemonitor.html" TargetMode="External"/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ourcemaking.com/refactoring" TargetMode="Externa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ourcemaking.com/refactoring/extract-method" TargetMode="Externa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ourcemaking.com/refactoring/introduce-explaining-variable" TargetMode="External"/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ourcemaking.com/refactoring/extract-class" TargetMode="Externa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ile-code.com/blog/list-of-visual-studio-code-refactoring-tools/" TargetMode="External"/><Relationship Id="rId2" Type="http://schemas.openxmlformats.org/officeDocument/2006/relationships/hyperlink" Target="https://visualstudiogallery.msdn.microsoft.com/164904b2-3b47-417f-9b6b-fdd35757d194" TargetMode="External"/><Relationship Id="rId1" Type="http://schemas.openxmlformats.org/officeDocument/2006/relationships/slideLayout" Target="../slideLayouts/slideLayout44.xml"/><Relationship Id="rId4" Type="http://schemas.openxmlformats.org/officeDocument/2006/relationships/hyperlink" Target="http://wiki.netbeans.org/Refacto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00" y="476672"/>
            <a:ext cx="8106600" cy="187220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PB173</a:t>
            </a:r>
            <a:r>
              <a:rPr lang="cs-CZ" altLang="en-US" dirty="0" smtClean="0"/>
              <a:t> - </a:t>
            </a:r>
            <a:r>
              <a:rPr lang="en-US" altLang="en-US" dirty="0" err="1" smtClean="0"/>
              <a:t>Tématický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aplikací</a:t>
            </a:r>
            <a:r>
              <a:rPr lang="en-US" altLang="en-US" dirty="0" smtClean="0"/>
              <a:t> v C/C++ (</a:t>
            </a:r>
            <a:r>
              <a:rPr lang="en-US" altLang="en-US" dirty="0" err="1" smtClean="0"/>
              <a:t>jaro</a:t>
            </a:r>
            <a:r>
              <a:rPr lang="en-US" altLang="en-US" smtClean="0"/>
              <a:t> 2016)</a:t>
            </a:r>
            <a:endParaRPr lang="en-US" altLang="en-US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00" y="3284984"/>
            <a:ext cx="825900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>
                <a:hlinkClick r:id="rId2"/>
              </a:rPr>
              <a:t>Aplikovaná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kryptografie</a:t>
            </a:r>
            <a:r>
              <a:rPr lang="en-GB" dirty="0">
                <a:hlinkClick r:id="rId2"/>
              </a:rPr>
              <a:t> a </a:t>
            </a:r>
            <a:r>
              <a:rPr lang="en-GB" dirty="0" err="1">
                <a:hlinkClick r:id="rId2"/>
              </a:rPr>
              <a:t>bezpečné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programování</a:t>
            </a:r>
            <a:endParaRPr lang="cs-CZ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cs-CZ" dirty="0" err="1"/>
              <a:t>Švenda</a:t>
            </a:r>
            <a:r>
              <a:rPr lang="cs-CZ" dirty="0"/>
              <a:t> </a:t>
            </a:r>
            <a:r>
              <a:rPr lang="en-US" dirty="0"/>
              <a:t>svenda@fi.muni.cz</a:t>
            </a:r>
          </a:p>
          <a:p>
            <a:r>
              <a:rPr lang="cs-CZ" altLang="en-US" dirty="0"/>
              <a:t>Konzultace: </a:t>
            </a:r>
            <a:r>
              <a:rPr lang="en-GB" altLang="en-US" dirty="0"/>
              <a:t>A</a:t>
            </a:r>
            <a:r>
              <a:rPr lang="en-US" altLang="en-US" dirty="0"/>
              <a:t>.406, Pond</a:t>
            </a:r>
            <a:r>
              <a:rPr lang="cs-CZ" altLang="en-US" dirty="0" err="1"/>
              <a:t>ělí</a:t>
            </a:r>
            <a:r>
              <a:rPr lang="cs-CZ" altLang="en-US" dirty="0"/>
              <a:t> 15-15:50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0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dirty="0" smtClean="0">
              <a:solidFill>
                <a:schemeClr val="bg1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Source monitor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Create new project</a:t>
            </a:r>
          </a:p>
          <a:p>
            <a:pPr lvl="1" eaLnBrk="1" hangingPunct="1"/>
            <a:r>
              <a:rPr lang="en-US" altLang="en-US" smtClean="0"/>
              <a:t>File </a:t>
            </a:r>
            <a:r>
              <a:rPr lang="en-US" altLang="en-US" smtClean="0">
                <a:sym typeface="Symbol" pitchFamily="18" charset="2"/>
              </a:rPr>
              <a:t> </a:t>
            </a:r>
            <a:r>
              <a:rPr lang="en-US" altLang="en-US" smtClean="0"/>
              <a:t>New project</a:t>
            </a:r>
          </a:p>
          <a:p>
            <a:pPr lvl="1" eaLnBrk="1" hangingPunct="1"/>
            <a:r>
              <a:rPr lang="en-US" altLang="en-US" smtClean="0"/>
              <a:t>language, directory with sources *.c / *.cpp</a:t>
            </a:r>
          </a:p>
          <a:p>
            <a:pPr lvl="1" eaLnBrk="1" hangingPunct="1"/>
            <a:r>
              <a:rPr lang="en-US" altLang="en-US" smtClean="0"/>
              <a:t>initial ‘Baseline’</a:t>
            </a:r>
          </a:p>
          <a:p>
            <a:pPr eaLnBrk="1" hangingPunct="1"/>
            <a:r>
              <a:rPr lang="en-US" altLang="en-US" smtClean="0"/>
              <a:t>After code update</a:t>
            </a:r>
          </a:p>
          <a:p>
            <a:pPr lvl="1" eaLnBrk="1" hangingPunct="1"/>
            <a:r>
              <a:rPr lang="en-US" altLang="en-US" smtClean="0"/>
              <a:t>Checkpoint </a:t>
            </a:r>
            <a:r>
              <a:rPr lang="en-US" altLang="en-US" smtClean="0">
                <a:sym typeface="Symbol" pitchFamily="18" charset="2"/>
              </a:rPr>
              <a:t></a:t>
            </a:r>
            <a:r>
              <a:rPr lang="en-US" altLang="en-US" smtClean="0"/>
              <a:t> New checkpoint</a:t>
            </a:r>
          </a:p>
          <a:p>
            <a:pPr eaLnBrk="1" hangingPunct="1"/>
            <a:r>
              <a:rPr lang="en-US" altLang="en-US" smtClean="0"/>
              <a:t>Details on particular checkpoint and file</a:t>
            </a:r>
          </a:p>
          <a:p>
            <a:pPr lvl="1" eaLnBrk="1" hangingPunct="1"/>
            <a:r>
              <a:rPr lang="en-US" altLang="en-US" smtClean="0"/>
              <a:t>RClick</a:t>
            </a:r>
            <a:r>
              <a:rPr lang="en-US" altLang="en-US" smtClean="0">
                <a:sym typeface="Symbol" pitchFamily="18" charset="2"/>
              </a:rPr>
              <a:t>  </a:t>
            </a:r>
            <a:r>
              <a:rPr lang="en-US" altLang="en-US" smtClean="0"/>
              <a:t>Display Function Metrics Details...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95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Source monitor – example outputs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424862" cy="5140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Complexity: 1-10 (OK), 11-20 (sometimes), &gt; 20 (BAD)</a:t>
            </a:r>
          </a:p>
        </p:txBody>
      </p:sp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8686800" cy="417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0677" name="Rectangle 5"/>
          <p:cNvSpPr>
            <a:spLocks noChangeArrowheads="1"/>
          </p:cNvSpPr>
          <p:nvPr/>
        </p:nvSpPr>
        <p:spPr bwMode="auto">
          <a:xfrm>
            <a:off x="5029200" y="2819400"/>
            <a:ext cx="3733800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51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06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dirty="0" smtClean="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Antipatterns</a:t>
            </a:r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defective process and implementation within organization</a:t>
            </a:r>
          </a:p>
          <a:p>
            <a:pPr eaLnBrk="1" hangingPunct="1"/>
            <a:r>
              <a:rPr lang="en-US" altLang="en-US" smtClean="0"/>
              <a:t>Opposite to design patterns</a:t>
            </a:r>
          </a:p>
          <a:p>
            <a:pPr lvl="1" eaLnBrk="1" hangingPunct="1"/>
            <a:r>
              <a:rPr lang="en-US" altLang="en-US" smtClean="0"/>
              <a:t>see </a:t>
            </a:r>
            <a:r>
              <a:rPr lang="en-US" altLang="en-US" smtClean="0">
                <a:hlinkClick r:id="rId2"/>
              </a:rPr>
              <a:t>http://sourcemaking.com/design_patterns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Read </a:t>
            </a:r>
            <a:r>
              <a:rPr lang="en-US" altLang="en-US" smtClean="0">
                <a:hlinkClick r:id="rId3"/>
              </a:rPr>
              <a:t>http://sourcemaking.com/antipatterns</a:t>
            </a:r>
            <a:endParaRPr lang="en-US" altLang="en-US" smtClean="0"/>
          </a:p>
          <a:p>
            <a:pPr lvl="1" eaLnBrk="1" hangingPunct="1"/>
            <a:r>
              <a:rPr lang="en-US" altLang="en-US" smtClean="0"/>
              <a:t>good description, examples and how to solve</a:t>
            </a:r>
          </a:p>
          <a:p>
            <a:pPr eaLnBrk="1" hangingPunct="1"/>
            <a:r>
              <a:rPr lang="en-US" altLang="en-US" smtClean="0"/>
              <a:t>Not limited to object oriented programming!</a:t>
            </a:r>
          </a:p>
          <a:p>
            <a:pPr eaLnBrk="1" hangingPunct="1"/>
            <a:r>
              <a:rPr lang="en-US" altLang="en-US" smtClean="0"/>
              <a:t>Software development antipatterns</a:t>
            </a:r>
          </a:p>
          <a:p>
            <a:pPr lvl="1" eaLnBrk="1" hangingPunct="1"/>
            <a:r>
              <a:rPr lang="en-US" altLang="en-US" smtClean="0">
                <a:hlinkClick r:id="rId4"/>
              </a:rPr>
              <a:t>http://sourcemaking.com/antipatterns/software-development-antipatterns</a:t>
            </a:r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45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Practical assignment - refactoring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Use code metric tool to analyze your sources</a:t>
            </a:r>
          </a:p>
          <a:p>
            <a:pPr lvl="1" eaLnBrk="1" hangingPunct="1"/>
            <a:r>
              <a:rPr lang="en-US" altLang="en-US" dirty="0" smtClean="0">
                <a:hlinkClick r:id="rId2"/>
              </a:rPr>
              <a:t>http://www.campwoodsw.com/sourcemonitor.html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Do it NOW! Discuss</a:t>
            </a:r>
          </a:p>
          <a:p>
            <a:pPr eaLnBrk="1" hangingPunct="1"/>
            <a:r>
              <a:rPr lang="en-US" altLang="en-US" dirty="0" smtClean="0"/>
              <a:t>Find </a:t>
            </a:r>
            <a:r>
              <a:rPr lang="en-US" altLang="en-US" dirty="0" smtClean="0"/>
              <a:t>and refactor all functions </a:t>
            </a:r>
          </a:p>
          <a:p>
            <a:pPr lvl="1" eaLnBrk="1" hangingPunct="1"/>
            <a:r>
              <a:rPr lang="en-US" altLang="en-US" dirty="0" smtClean="0"/>
              <a:t>with complexity more then 15 </a:t>
            </a:r>
          </a:p>
          <a:p>
            <a:pPr lvl="1" eaLnBrk="1" hangingPunct="1"/>
            <a:r>
              <a:rPr lang="en-US" altLang="en-US" dirty="0" smtClean="0"/>
              <a:t>with Maximum Depth more then 4</a:t>
            </a:r>
          </a:p>
          <a:p>
            <a:pPr eaLnBrk="1" hangingPunct="1"/>
            <a:r>
              <a:rPr lang="en-US" altLang="en-US" dirty="0" smtClean="0"/>
              <a:t>Read and use refactoring techniques</a:t>
            </a:r>
          </a:p>
          <a:p>
            <a:pPr lvl="1" eaLnBrk="1" hangingPunct="1"/>
            <a:r>
              <a:rPr lang="en-US" altLang="en-US" dirty="0" smtClean="0">
                <a:hlinkClick r:id="rId3"/>
              </a:rPr>
              <a:t>http://sourcemaking.com/refactoring</a:t>
            </a:r>
            <a:endParaRPr lang="en-US" altLang="en-US" dirty="0" smtClean="0"/>
          </a:p>
          <a:p>
            <a:r>
              <a:rPr lang="en-US" altLang="en-US" dirty="0" smtClean="0"/>
              <a:t>Make your code nice, readable and tidy!</a:t>
            </a: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25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Assignment – prepare for presentation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Prepare refactored code and presentation</a:t>
            </a:r>
          </a:p>
          <a:p>
            <a:pPr lvl="1"/>
            <a:r>
              <a:rPr lang="en-GB" dirty="0" smtClean="0"/>
              <a:t>15 minutes presentation</a:t>
            </a:r>
          </a:p>
          <a:p>
            <a:pPr lvl="1"/>
            <a:r>
              <a:rPr lang="en-GB" dirty="0" smtClean="0"/>
              <a:t>Design, actual implementation</a:t>
            </a:r>
          </a:p>
          <a:p>
            <a:pPr lvl="1"/>
            <a:r>
              <a:rPr lang="en-GB" dirty="0" smtClean="0"/>
              <a:t>Live demo of implementation</a:t>
            </a:r>
          </a:p>
          <a:p>
            <a:pPr lvl="1"/>
            <a:r>
              <a:rPr lang="en-GB" dirty="0" smtClean="0"/>
              <a:t>Single zip for download (for other teams for code review)</a:t>
            </a:r>
          </a:p>
          <a:p>
            <a:r>
              <a:rPr lang="en-GB" dirty="0" smtClean="0"/>
              <a:t>Deadline 9.5.2016 12:00</a:t>
            </a:r>
          </a:p>
          <a:p>
            <a:pPr lvl="1"/>
            <a:r>
              <a:rPr lang="en-GB" dirty="0" smtClean="0"/>
              <a:t>HW Vault: Crypto </a:t>
            </a:r>
            <a:r>
              <a:rPr lang="en-GB" dirty="0"/>
              <a:t>- 9. homework (Presentation)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Refactoring               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57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Refactoring</a:t>
            </a:r>
          </a:p>
        </p:txBody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28787"/>
            <a:ext cx="8424863" cy="482441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Refactoring is process of </a:t>
            </a:r>
            <a:r>
              <a:rPr lang="en-US" altLang="en-US" dirty="0" err="1" smtClean="0"/>
              <a:t>restructuralization</a:t>
            </a:r>
            <a:r>
              <a:rPr lang="en-US" altLang="en-US" dirty="0" smtClean="0"/>
              <a:t> of source code to make it </a:t>
            </a:r>
            <a:r>
              <a:rPr lang="en-US" altLang="en-US" dirty="0" smtClean="0">
                <a:solidFill>
                  <a:srgbClr val="00CC00"/>
                </a:solidFill>
              </a:rPr>
              <a:t>easier to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chemeClr val="accent2"/>
                </a:solidFill>
              </a:rPr>
              <a:t>understand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chemeClr val="accent2"/>
                </a:solidFill>
              </a:rPr>
              <a:t>modify in future</a:t>
            </a:r>
            <a:r>
              <a:rPr lang="en-US" altLang="en-US" dirty="0" smtClean="0"/>
              <a:t> without changing its observable </a:t>
            </a:r>
            <a:r>
              <a:rPr lang="en-US" altLang="en-US" dirty="0" err="1" smtClean="0"/>
              <a:t>behaviour</a:t>
            </a:r>
            <a:r>
              <a:rPr lang="en-US" altLang="en-US" dirty="0" smtClean="0"/>
              <a:t>.</a:t>
            </a:r>
          </a:p>
          <a:p>
            <a:pPr eaLnBrk="1" hangingPunct="1"/>
            <a:r>
              <a:rPr lang="en-US" altLang="en-US" dirty="0" smtClean="0"/>
              <a:t>No new functionality is added</a:t>
            </a:r>
          </a:p>
          <a:p>
            <a:pPr eaLnBrk="1" hangingPunct="1"/>
            <a:r>
              <a:rPr lang="en-US" altLang="en-US" dirty="0" smtClean="0"/>
              <a:t>Existing code is rewritten, split, erased and otherwise modified to improve code quality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92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Refactoring (2)</a:t>
            </a:r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52587"/>
            <a:ext cx="7685087" cy="4824413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Coding can be divided into two parts</a:t>
            </a:r>
          </a:p>
          <a:p>
            <a:pPr lvl="1" eaLnBrk="1" hangingPunct="1"/>
            <a:r>
              <a:rPr lang="en-US" altLang="en-US" sz="2000" dirty="0" smtClean="0"/>
              <a:t>adding code for new functionality</a:t>
            </a:r>
          </a:p>
          <a:p>
            <a:pPr lvl="1" eaLnBrk="1" hangingPunct="1"/>
            <a:r>
              <a:rPr lang="en-US" altLang="en-US" sz="2000" dirty="0" smtClean="0"/>
              <a:t>refactoring existing code</a:t>
            </a:r>
          </a:p>
          <a:p>
            <a:pPr eaLnBrk="1" hangingPunct="1"/>
            <a:r>
              <a:rPr lang="en-US" altLang="en-US" sz="2400" dirty="0" smtClean="0"/>
              <a:t>Refactoring is necessary to keep code maintainable</a:t>
            </a:r>
          </a:p>
          <a:p>
            <a:pPr lvl="1" eaLnBrk="1" hangingPunct="1"/>
            <a:r>
              <a:rPr lang="en-US" altLang="en-US" sz="2000" dirty="0" smtClean="0"/>
              <a:t>spaghetti code will sooner or later consume more time to maintain </a:t>
            </a:r>
            <a:r>
              <a:rPr lang="en-US" altLang="en-US" sz="2000" dirty="0" smtClean="0"/>
              <a:t>than </a:t>
            </a:r>
            <a:r>
              <a:rPr lang="en-US" altLang="en-US" sz="2000" dirty="0" smtClean="0"/>
              <a:t>to rewrite it</a:t>
            </a:r>
          </a:p>
          <a:p>
            <a:pPr eaLnBrk="1" hangingPunct="1"/>
            <a:r>
              <a:rPr lang="en-US" altLang="en-US" sz="2400" dirty="0" smtClean="0"/>
              <a:t>Be aware – code rewrite might introduce new bugs</a:t>
            </a:r>
          </a:p>
          <a:p>
            <a:pPr eaLnBrk="1" hangingPunct="1"/>
            <a:r>
              <a:rPr lang="en-US" altLang="en-US" sz="2400" dirty="0" smtClean="0"/>
              <a:t>Proper (automated) testing is required</a:t>
            </a:r>
          </a:p>
          <a:p>
            <a:pPr lvl="1" eaLnBrk="1" hangingPunct="1"/>
            <a:r>
              <a:rPr lang="en-US" altLang="en-US" sz="2000" dirty="0" smtClean="0"/>
              <a:t>that’s why </a:t>
            </a:r>
            <a:r>
              <a:rPr lang="en-US" altLang="en-US" sz="2000" dirty="0" smtClean="0"/>
              <a:t>we have </a:t>
            </a:r>
            <a:r>
              <a:rPr lang="en-US" altLang="en-US" sz="2000" dirty="0" smtClean="0"/>
              <a:t>unit </a:t>
            </a:r>
            <a:r>
              <a:rPr lang="en-US" altLang="en-US" sz="2000" dirty="0" smtClean="0"/>
              <a:t>tests!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000" dirty="0" smtClean="0"/>
              <a:t>run these tests during refactoring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47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Refactoring – refactoring techniques</a:t>
            </a:r>
          </a:p>
        </p:txBody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(De-)Composing methods properly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Moving code between modules/classes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Change data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Making conditional expressions simpler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Making API clearer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…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See </a:t>
            </a:r>
            <a:r>
              <a:rPr lang="en-US" altLang="en-US" dirty="0" smtClean="0">
                <a:hlinkClick r:id="rId2"/>
              </a:rPr>
              <a:t>http://sourcemaking.com/refactoring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detailed explanation of many techniques with examples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principles and practical tips how to solve problems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18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Code extraction into separate function</a:t>
            </a:r>
            <a:endParaRPr lang="en-US" altLang="en-US" smtClean="0"/>
          </a:p>
        </p:txBody>
      </p:sp>
      <p:sp>
        <p:nvSpPr>
          <p:cNvPr id="117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en-US" sz="2400" dirty="0" smtClean="0">
                <a:hlinkClick r:id="rId2"/>
              </a:rPr>
              <a:t>http://sourcemaking.com/refactoring/extract-method</a:t>
            </a:r>
            <a:endParaRPr lang="en-US" altLang="en-US" sz="2400" dirty="0" smtClean="0"/>
          </a:p>
          <a:p>
            <a:pPr eaLnBrk="1" hangingPunct="1"/>
            <a:r>
              <a:rPr lang="cs-CZ" altLang="en-US" dirty="0" err="1" smtClean="0"/>
              <a:t>Locate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function</a:t>
            </a:r>
            <a:r>
              <a:rPr lang="en-US" altLang="en-US" dirty="0" smtClean="0"/>
              <a:t> doing multiple functionalities</a:t>
            </a:r>
            <a:endParaRPr lang="cs-CZ" altLang="en-US" dirty="0" smtClean="0"/>
          </a:p>
          <a:p>
            <a:pPr eaLnBrk="1" hangingPunct="1"/>
            <a:r>
              <a:rPr lang="en-US" altLang="en-US" dirty="0" smtClean="0"/>
              <a:t>Identify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logical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blocks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of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functionality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Create new function </a:t>
            </a:r>
          </a:p>
          <a:p>
            <a:pPr lvl="1" eaLnBrk="1" hangingPunct="1"/>
            <a:r>
              <a:rPr lang="en-US" altLang="en-US" dirty="0" smtClean="0"/>
              <a:t>with name describing </a:t>
            </a:r>
            <a:r>
              <a:rPr lang="en-US" altLang="en-US" i="1" dirty="0" smtClean="0"/>
              <a:t>What</a:t>
            </a:r>
            <a:r>
              <a:rPr lang="en-US" altLang="en-US" dirty="0" smtClean="0"/>
              <a:t> not </a:t>
            </a:r>
            <a:r>
              <a:rPr lang="en-US" altLang="en-US" i="1" dirty="0" smtClean="0"/>
              <a:t>How</a:t>
            </a:r>
          </a:p>
          <a:p>
            <a:pPr lvl="1" eaLnBrk="1" hangingPunct="1"/>
            <a:r>
              <a:rPr lang="en-US" altLang="en-US" dirty="0" smtClean="0"/>
              <a:t>move code there, replace by function call</a:t>
            </a:r>
          </a:p>
          <a:p>
            <a:pPr lvl="1" eaLnBrk="1" hangingPunct="1"/>
            <a:r>
              <a:rPr lang="en-US" altLang="en-US" dirty="0" smtClean="0"/>
              <a:t>think about </a:t>
            </a:r>
            <a:r>
              <a:rPr lang="en-US" altLang="en-US" dirty="0" smtClean="0"/>
              <a:t>others who </a:t>
            </a:r>
            <a:r>
              <a:rPr lang="en-US" altLang="en-US" dirty="0" smtClean="0"/>
              <a:t>also </a:t>
            </a:r>
            <a:r>
              <a:rPr lang="en-US" altLang="en-US" dirty="0" smtClean="0"/>
              <a:t>use old/new </a:t>
            </a:r>
            <a:r>
              <a:rPr lang="en-US" altLang="en-US" dirty="0" smtClean="0"/>
              <a:t>function</a:t>
            </a:r>
            <a:endParaRPr lang="cs-CZ" altLang="en-US" dirty="0" smtClean="0"/>
          </a:p>
          <a:p>
            <a:pPr eaLnBrk="1" hangingPunct="1"/>
            <a:r>
              <a:rPr lang="cs-CZ" altLang="en-US" dirty="0" err="1" smtClean="0"/>
              <a:t>Take</a:t>
            </a:r>
            <a:r>
              <a:rPr lang="cs-CZ" altLang="en-US" dirty="0" smtClean="0"/>
              <a:t> care </a:t>
            </a:r>
            <a:r>
              <a:rPr lang="cs-CZ" altLang="en-US" dirty="0" err="1" smtClean="0"/>
              <a:t>of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local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variables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pass them as function arguments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58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explanation variable</a:t>
            </a:r>
          </a:p>
        </p:txBody>
      </p:sp>
      <p:sp>
        <p:nvSpPr>
          <p:cNvPr id="117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hlinkClick r:id="rId2"/>
              </a:rPr>
              <a:t>http://sourcemaking.com/refactoring/introduce-explaining-variable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Add additional well-named variable to hold intermediate value</a:t>
            </a:r>
          </a:p>
          <a:p>
            <a:pPr lvl="1" eaLnBrk="1" hangingPunct="1"/>
            <a:r>
              <a:rPr lang="en-US" altLang="en-US" smtClean="0"/>
              <a:t>even when such variable is not necessary in principle</a:t>
            </a:r>
          </a:p>
          <a:p>
            <a:pPr eaLnBrk="1" hangingPunct="1"/>
            <a:r>
              <a:rPr lang="en-US" altLang="en-US" smtClean="0"/>
              <a:t>Improve readability of code</a:t>
            </a:r>
          </a:p>
          <a:p>
            <a:pPr eaLnBrk="1" hangingPunct="1"/>
            <a:r>
              <a:rPr lang="en-US" altLang="en-US" smtClean="0"/>
              <a:t>Increase possibility for debugging</a:t>
            </a:r>
          </a:p>
          <a:p>
            <a:pPr lvl="1" eaLnBrk="1" hangingPunct="1"/>
            <a:r>
              <a:rPr lang="en-US" altLang="en-US" smtClean="0"/>
              <a:t>you can watch and conditionally break on variable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27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Separate work done by single module/class</a:t>
            </a:r>
          </a:p>
        </p:txBody>
      </p:sp>
      <p:sp>
        <p:nvSpPr>
          <p:cNvPr id="117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hlinkClick r:id="rId2"/>
              </a:rPr>
              <a:t>http://sourcemaking.com/refactoring/extract-class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Over the time, your module/class will grow</a:t>
            </a:r>
          </a:p>
          <a:p>
            <a:pPr lvl="1" eaLnBrk="1" hangingPunct="1"/>
            <a:r>
              <a:rPr lang="en-US" altLang="en-US" smtClean="0"/>
              <a:t>one module/class is doing multiple functionalities</a:t>
            </a:r>
          </a:p>
          <a:p>
            <a:pPr eaLnBrk="1" hangingPunct="1"/>
            <a:r>
              <a:rPr lang="en-US" altLang="en-US" smtClean="0"/>
              <a:t>Violation of several design principles</a:t>
            </a:r>
          </a:p>
          <a:p>
            <a:pPr eaLnBrk="1" hangingPunct="1"/>
            <a:r>
              <a:rPr lang="en-US" altLang="en-US" smtClean="0"/>
              <a:t>Identify distinct functionalities</a:t>
            </a:r>
          </a:p>
          <a:p>
            <a:pPr lvl="1" eaLnBrk="1" hangingPunct="1"/>
            <a:r>
              <a:rPr lang="en-US" altLang="en-US" smtClean="0"/>
              <a:t>usually set of methods and attributes responsible for single functionality</a:t>
            </a:r>
          </a:p>
          <a:p>
            <a:pPr eaLnBrk="1" hangingPunct="1"/>
            <a:r>
              <a:rPr lang="en-US" altLang="en-US" smtClean="0"/>
              <a:t>Create new class(es) and move functions there</a:t>
            </a:r>
          </a:p>
          <a:p>
            <a:pPr lvl="1" eaLnBrk="1" hangingPunct="1"/>
            <a:r>
              <a:rPr lang="en-US" altLang="en-US" smtClean="0"/>
              <a:t>separate interfaces for separate functionalities</a:t>
            </a:r>
          </a:p>
          <a:p>
            <a:pPr lvl="1" eaLnBrk="1" hangingPunct="1"/>
            <a:r>
              <a:rPr lang="en-US" altLang="en-US" smtClean="0"/>
              <a:t>use multiple inheritance or aggregation to glue together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02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Refactoring - tools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Most of the work with refactoring is “manual”</a:t>
            </a:r>
          </a:p>
          <a:p>
            <a:pPr lvl="1" eaLnBrk="1" hangingPunct="1"/>
            <a:r>
              <a:rPr lang="en-US" altLang="en-US" smtClean="0"/>
              <a:t>find out how to refactor and write simpler code</a:t>
            </a:r>
          </a:p>
          <a:p>
            <a:pPr eaLnBrk="1" hangingPunct="1"/>
            <a:r>
              <a:rPr lang="en-US" altLang="en-US" smtClean="0"/>
              <a:t>Tools can still help</a:t>
            </a:r>
          </a:p>
          <a:p>
            <a:pPr lvl="1" eaLnBrk="1" hangingPunct="1"/>
            <a:r>
              <a:rPr lang="en-US" altLang="en-US" smtClean="0"/>
              <a:t>identify problematic areas (Code metrics, SourceMonitor)</a:t>
            </a:r>
          </a:p>
          <a:p>
            <a:pPr lvl="1" eaLnBrk="1" hangingPunct="1"/>
            <a:r>
              <a:rPr lang="en-US" altLang="en-US" smtClean="0"/>
              <a:t>provide call graph and data flow (Doxygen, VS Profiler)</a:t>
            </a:r>
          </a:p>
          <a:p>
            <a:pPr lvl="1" eaLnBrk="1" hangingPunct="1"/>
            <a:r>
              <a:rPr lang="en-US" altLang="en-US" smtClean="0"/>
              <a:t>apply transformation consistently in all project files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12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Refactoring – tools (2)</a:t>
            </a:r>
          </a:p>
        </p:txBody>
      </p:sp>
      <p:sp>
        <p:nvSpPr>
          <p:cNvPr id="117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 smtClean="0"/>
              <a:t>Refactoring support for C/C++ in VS 2015</a:t>
            </a:r>
          </a:p>
          <a:p>
            <a:pPr lvl="1"/>
            <a:r>
              <a:rPr lang="en-US" altLang="en-US" sz="2000" dirty="0" smtClean="0">
                <a:hlinkClick r:id="rId2"/>
              </a:rPr>
              <a:t>https://visualstudiogallery.msdn.microsoft.com/164904b2-3b47-417f-9b6b-fdd35757d194</a:t>
            </a:r>
            <a:endParaRPr lang="en-US" altLang="en-US" sz="2000" dirty="0" smtClean="0"/>
          </a:p>
          <a:p>
            <a:r>
              <a:rPr lang="en-US" altLang="en-US" sz="2400" dirty="0" smtClean="0"/>
              <a:t>3rd party add-ons like Visual Assist X / </a:t>
            </a:r>
            <a:r>
              <a:rPr lang="en-GB" altLang="en-US" sz="2400" dirty="0" err="1" smtClean="0"/>
              <a:t>VSCommands</a:t>
            </a:r>
            <a:endParaRPr lang="en-US" altLang="en-US" sz="2400" dirty="0" smtClean="0"/>
          </a:p>
          <a:p>
            <a:pPr lvl="1"/>
            <a:r>
              <a:rPr lang="en-US" altLang="en-US" sz="2000" dirty="0" smtClean="0"/>
              <a:t>not only refactoring support, but also code </a:t>
            </a:r>
            <a:r>
              <a:rPr lang="en-US" altLang="en-US" sz="2000" dirty="0" err="1" smtClean="0"/>
              <a:t>completition</a:t>
            </a:r>
            <a:r>
              <a:rPr lang="en-US" altLang="en-US" sz="2000" dirty="0" smtClean="0"/>
              <a:t>…	</a:t>
            </a:r>
          </a:p>
          <a:p>
            <a:pPr lvl="1"/>
            <a:r>
              <a:rPr lang="en-US" altLang="en-US" sz="2000" dirty="0" smtClean="0">
                <a:hlinkClick r:id="rId3"/>
              </a:rPr>
              <a:t>http://www.agile-code.com/blog/list-of-visual-studio-code-refactoring-tools/</a:t>
            </a:r>
            <a:endParaRPr lang="en-US" altLang="en-US" sz="2000" dirty="0" smtClean="0"/>
          </a:p>
          <a:p>
            <a:r>
              <a:rPr lang="en-US" altLang="en-US" sz="2400" dirty="0" smtClean="0"/>
              <a:t>NetBeans (and others) have refactoring support</a:t>
            </a:r>
          </a:p>
          <a:p>
            <a:pPr lvl="1"/>
            <a:r>
              <a:rPr lang="en-US" altLang="en-US" sz="2000" dirty="0" smtClean="0">
                <a:hlinkClick r:id="rId4"/>
              </a:rPr>
              <a:t>http://wiki.netbeans.org/Refactoring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variable renaming, code extraction…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06BCA3-90B2-4CB0-8EC1-BD263A195C55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2895600" cy="2857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dirty="0" smtClean="0">
                <a:solidFill>
                  <a:schemeClr val="bg1"/>
                </a:solidFill>
              </a:rPr>
              <a:t>PB173 | Refactoring                  </a:t>
            </a:r>
            <a:endParaRPr lang="en-GB" alt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4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blona_buslab">
  <a:themeElements>
    <a:clrScheme name="Sablona_bus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_bus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bus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oc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Sablona_buslab</Template>
  <TotalTime>20567</TotalTime>
  <Words>688</Words>
  <Application>Microsoft Office PowerPoint</Application>
  <PresentationFormat>Předvádění na obrazovce (4:3)</PresentationFormat>
  <Paragraphs>145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Symbol</vt:lpstr>
      <vt:lpstr>Wingdings</vt:lpstr>
      <vt:lpstr>Sablona_buslab</vt:lpstr>
      <vt:lpstr>1_Vlastní návrh</vt:lpstr>
      <vt:lpstr>3_Vlastní návrh</vt:lpstr>
      <vt:lpstr>crocs</vt:lpstr>
      <vt:lpstr>PB173 - Tématický vývoj aplikací v C/C++ (jaro 2016)</vt:lpstr>
      <vt:lpstr>Refactoring</vt:lpstr>
      <vt:lpstr>Refactoring (2)</vt:lpstr>
      <vt:lpstr>Refactoring – refactoring techniques</vt:lpstr>
      <vt:lpstr>Code extraction into separate function</vt:lpstr>
      <vt:lpstr>Additional explanation variable</vt:lpstr>
      <vt:lpstr>Separate work done by single module/class</vt:lpstr>
      <vt:lpstr>Refactoring - tools</vt:lpstr>
      <vt:lpstr>Refactoring – tools (2)</vt:lpstr>
      <vt:lpstr>Source monitor</vt:lpstr>
      <vt:lpstr>Source monitor – example outputs </vt:lpstr>
      <vt:lpstr>Antipatterns</vt:lpstr>
      <vt:lpstr>Practical assignment - refactoring</vt:lpstr>
      <vt:lpstr>Assignment – prepare for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 Svenda</cp:lastModifiedBy>
  <cp:revision>1545</cp:revision>
  <cp:lastPrinted>2013-11-18T16:30:12Z</cp:lastPrinted>
  <dcterms:created xsi:type="dcterms:W3CDTF">2010-08-31T13:37:32Z</dcterms:created>
  <dcterms:modified xsi:type="dcterms:W3CDTF">2016-05-02T09:55:58Z</dcterms:modified>
</cp:coreProperties>
</file>