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460" r:id="rId3"/>
    <p:sldId id="461" r:id="rId4"/>
    <p:sldId id="462" r:id="rId5"/>
    <p:sldId id="463" r:id="rId6"/>
    <p:sldId id="501" r:id="rId7"/>
    <p:sldId id="475" r:id="rId8"/>
    <p:sldId id="476" r:id="rId9"/>
    <p:sldId id="477" r:id="rId10"/>
    <p:sldId id="478" r:id="rId11"/>
    <p:sldId id="479" r:id="rId12"/>
    <p:sldId id="480" r:id="rId13"/>
    <p:sldId id="483" r:id="rId14"/>
    <p:sldId id="521" r:id="rId15"/>
    <p:sldId id="522" r:id="rId16"/>
    <p:sldId id="523" r:id="rId17"/>
    <p:sldId id="524" r:id="rId18"/>
    <p:sldId id="484" r:id="rId19"/>
    <p:sldId id="502" r:id="rId20"/>
    <p:sldId id="503" r:id="rId21"/>
    <p:sldId id="504" r:id="rId22"/>
    <p:sldId id="485" r:id="rId23"/>
    <p:sldId id="541" r:id="rId24"/>
    <p:sldId id="486" r:id="rId25"/>
    <p:sldId id="542" r:id="rId26"/>
    <p:sldId id="487" r:id="rId27"/>
    <p:sldId id="488" r:id="rId28"/>
    <p:sldId id="490" r:id="rId29"/>
    <p:sldId id="545" r:id="rId30"/>
    <p:sldId id="492" r:id="rId31"/>
    <p:sldId id="493" r:id="rId32"/>
    <p:sldId id="494" r:id="rId33"/>
    <p:sldId id="495" r:id="rId34"/>
    <p:sldId id="496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497" r:id="rId44"/>
    <p:sldId id="543" r:id="rId45"/>
    <p:sldId id="544" r:id="rId46"/>
    <p:sldId id="530" r:id="rId47"/>
    <p:sldId id="531" r:id="rId48"/>
    <p:sldId id="498" r:id="rId49"/>
    <p:sldId id="525" r:id="rId50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80" autoAdjust="0"/>
    <p:restoredTop sz="91367" autoAdjust="0"/>
  </p:normalViewPr>
  <p:slideViewPr>
    <p:cSldViewPr>
      <p:cViewPr varScale="1">
        <p:scale>
          <a:sx n="112" d="100"/>
          <a:sy n="112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22. 2. 2016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52222"/>
            <a:ext cx="2890665" cy="47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22. 2. 2016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9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| PB173 - Group: Applied cryptography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A569-2E35-4395-B572-769F534788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| PB173 - Group: Applied cryptography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0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aa380252(v=VS.85).aspx#service_provider_functions" TargetMode="Externa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ar.netcraft.com/site_report?url=https://store.steampowered.com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://news.netcraft.com/archives/2014/04/08/half-a-million-widely-trusted-websites-vulnerable-to-heartbleed-bug.html" TargetMode="External"/><Relationship Id="rId7" Type="http://schemas.openxmlformats.org/officeDocument/2006/relationships/hyperlink" Target="http://toolbar.netcraft.com/site_report?url=https://www.tumblr.com" TargetMode="External"/><Relationship Id="rId12" Type="http://schemas.openxmlformats.org/officeDocument/2006/relationships/hyperlink" Target="https://fi.muni.cz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toolbar.netcraft.com/site_report?url=https://uk.yahoo.com" TargetMode="External"/><Relationship Id="rId11" Type="http://schemas.openxmlformats.org/officeDocument/2006/relationships/hyperlink" Target="https://seznam.cz/" TargetMode="External"/><Relationship Id="rId5" Type="http://schemas.openxmlformats.org/officeDocument/2006/relationships/hyperlink" Target="http://toolbar.netcraft.com/site_report?url=https://github.com" TargetMode="External"/><Relationship Id="rId10" Type="http://schemas.openxmlformats.org/officeDocument/2006/relationships/hyperlink" Target="http://toolbar.netcraft.com/site_report?url=https://duckduckgo.com" TargetMode="External"/><Relationship Id="rId4" Type="http://schemas.openxmlformats.org/officeDocument/2006/relationships/hyperlink" Target="http://toolbar.netcraft.com/site_report?url=https://twitter.com" TargetMode="External"/><Relationship Id="rId9" Type="http://schemas.openxmlformats.org/officeDocument/2006/relationships/hyperlink" Target="http://toolbar.netcraft.com/site_report?url=https://dropbox.co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ppo.io/Heartbleed/" TargetMode="External"/><Relationship Id="rId2" Type="http://schemas.openxmlformats.org/officeDocument/2006/relationships/hyperlink" Target="http://heartbleed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blog.existentialize.com/diagnosis-of-the-openssl-heartbleed-bug.html" TargetMode="External"/><Relationship Id="rId4" Type="http://schemas.openxmlformats.org/officeDocument/2006/relationships/hyperlink" Target="http://nakedsecurity.sophos.com/2014/04/08/anatomy-of-a-data-leak-bug-openssl-heartble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xkcd.com/1353/" TargetMode="Externa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4000" y="548680"/>
            <a:ext cx="8316472" cy="187220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PB173</a:t>
            </a:r>
            <a:r>
              <a:rPr lang="cs-CZ" altLang="en-US" dirty="0" smtClean="0"/>
              <a:t> - </a:t>
            </a:r>
            <a:r>
              <a:rPr lang="en-US" altLang="en-US" dirty="0" err="1" smtClean="0"/>
              <a:t>Tématický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vývoj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aplikací</a:t>
            </a:r>
            <a:r>
              <a:rPr lang="en-US" altLang="en-US" dirty="0" smtClean="0"/>
              <a:t> v C/C++</a:t>
            </a:r>
            <a:br>
              <a:rPr lang="en-US" altLang="en-US" dirty="0" smtClean="0"/>
            </a:br>
            <a:r>
              <a:rPr lang="en-US" dirty="0"/>
              <a:t>Domain specific development in C/C</a:t>
            </a:r>
            <a:r>
              <a:rPr lang="en-US" dirty="0" smtClean="0"/>
              <a:t>++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8388480" cy="108012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Skupina</a:t>
            </a:r>
            <a:r>
              <a:rPr lang="en-US" altLang="en-US" dirty="0" smtClean="0"/>
              <a:t>: </a:t>
            </a:r>
            <a:r>
              <a:rPr lang="en-GB" dirty="0" smtClean="0"/>
              <a:t>Aplikovaná </a:t>
            </a:r>
            <a:r>
              <a:rPr lang="en-GB" dirty="0" err="1"/>
              <a:t>kryptografie</a:t>
            </a:r>
            <a:r>
              <a:rPr lang="en-GB" dirty="0"/>
              <a:t> a </a:t>
            </a:r>
            <a:r>
              <a:rPr lang="en-GB" dirty="0" err="1"/>
              <a:t>bezpečné</a:t>
            </a:r>
            <a:r>
              <a:rPr lang="en-GB" dirty="0"/>
              <a:t> </a:t>
            </a:r>
            <a:r>
              <a:rPr lang="en-GB" dirty="0" err="1" smtClean="0"/>
              <a:t>programování</a:t>
            </a:r>
            <a:endParaRPr lang="cs-CZ" altLang="en-US" dirty="0" smtClean="0"/>
          </a:p>
          <a:p>
            <a:r>
              <a:rPr lang="en-US" altLang="en-US" sz="1500" dirty="0"/>
              <a:t>https://is.muni.cz/auth/predmety/uplny_vypis?fakulta=1433;obdobi=6384;predmet=871304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Petr </a:t>
            </a:r>
            <a:r>
              <a:rPr lang="cs-CZ" dirty="0" err="1" smtClean="0"/>
              <a:t>Švenda</a:t>
            </a:r>
            <a:r>
              <a:rPr lang="cs-CZ" dirty="0" smtClean="0"/>
              <a:t> </a:t>
            </a:r>
            <a:r>
              <a:rPr lang="en-US" dirty="0" smtClean="0"/>
              <a:t>svenda@fi.muni.cz</a:t>
            </a:r>
          </a:p>
          <a:p>
            <a:r>
              <a:rPr lang="cs-CZ" altLang="en-US" dirty="0" smtClean="0"/>
              <a:t>Konzultace: </a:t>
            </a:r>
            <a:r>
              <a:rPr lang="en-US" altLang="en-US" dirty="0" smtClean="0"/>
              <a:t>A406, Pond</a:t>
            </a:r>
            <a:r>
              <a:rPr lang="cs-CZ" altLang="en-US" dirty="0" smtClean="0"/>
              <a:t>ě</a:t>
            </a:r>
            <a:r>
              <a:rPr lang="en-US" altLang="en-US" dirty="0" smtClean="0"/>
              <a:t>l</a:t>
            </a:r>
            <a:r>
              <a:rPr lang="cs-CZ" altLang="en-US" dirty="0" smtClean="0"/>
              <a:t>í 15-15:</a:t>
            </a:r>
            <a:r>
              <a:rPr lang="en-GB" altLang="en-US" dirty="0" smtClean="0"/>
              <a:t>4</a:t>
            </a:r>
            <a:r>
              <a:rPr lang="cs-CZ" altLang="en-US" dirty="0" smtClean="0"/>
              <a:t>0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</a:t>
            </a:r>
            <a:r>
              <a:rPr lang="cs-CZ" altLang="en-US" smtClean="0"/>
              <a:t>ční (2)</a:t>
            </a:r>
            <a:endParaRPr lang="en-US" altLang="en-US" smtClean="0"/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 smtClean="0"/>
              <a:t>Používané nástroje</a:t>
            </a:r>
          </a:p>
          <a:p>
            <a:pPr lvl="1"/>
            <a:r>
              <a:rPr lang="cs-CZ" altLang="en-US" sz="2000" dirty="0" smtClean="0"/>
              <a:t>IDE, </a:t>
            </a:r>
            <a:r>
              <a:rPr lang="cs-CZ" altLang="en-US" sz="2000" dirty="0" err="1" smtClean="0"/>
              <a:t>verzovací</a:t>
            </a:r>
            <a:r>
              <a:rPr lang="cs-CZ" altLang="en-US" sz="2000" dirty="0" smtClean="0"/>
              <a:t> nástroje</a:t>
            </a:r>
            <a:r>
              <a:rPr lang="en-GB" altLang="en-US" sz="2000" dirty="0" smtClean="0"/>
              <a:t> (git)</a:t>
            </a:r>
            <a:r>
              <a:rPr lang="cs-CZ" altLang="en-US" sz="2000" dirty="0" smtClean="0"/>
              <a:t>, Doxygen, debugger, analýza a kontrola kódu (</a:t>
            </a:r>
            <a:r>
              <a:rPr lang="cs-CZ" altLang="en-US" sz="2000" dirty="0" err="1" smtClean="0"/>
              <a:t>CppCheck</a:t>
            </a:r>
            <a:r>
              <a:rPr lang="cs-CZ" altLang="en-US" sz="2000" dirty="0" smtClean="0"/>
              <a:t>, </a:t>
            </a:r>
            <a:r>
              <a:rPr lang="cs-CZ" altLang="en-US" sz="2000" dirty="0" err="1" smtClean="0"/>
              <a:t>Coverity</a:t>
            </a:r>
            <a:r>
              <a:rPr lang="cs-CZ" altLang="en-US" sz="2000" dirty="0" smtClean="0"/>
              <a:t>)</a:t>
            </a:r>
          </a:p>
          <a:p>
            <a:pPr lvl="1"/>
            <a:r>
              <a:rPr lang="cs-CZ" altLang="en-US" sz="2000" dirty="0" err="1" smtClean="0"/>
              <a:t>GitHub</a:t>
            </a:r>
            <a:r>
              <a:rPr lang="cs-CZ" altLang="en-US" sz="2000" dirty="0" smtClean="0"/>
              <a:t> </a:t>
            </a:r>
            <a:r>
              <a:rPr lang="en-GB" altLang="en-US" sz="2000" dirty="0" smtClean="0"/>
              <a:t>+ </a:t>
            </a:r>
            <a:r>
              <a:rPr lang="en-GB" altLang="en-US" sz="2000" dirty="0" err="1" smtClean="0"/>
              <a:t>TravisCI</a:t>
            </a:r>
            <a:r>
              <a:rPr lang="en-GB" altLang="en-US" sz="2000" dirty="0" smtClean="0"/>
              <a:t> + </a:t>
            </a:r>
            <a:r>
              <a:rPr lang="en-GB" altLang="en-US" sz="2000" dirty="0" err="1" smtClean="0"/>
              <a:t>Coverity</a:t>
            </a:r>
            <a:endParaRPr lang="cs-CZ" altLang="en-US" sz="2000" dirty="0" smtClean="0"/>
          </a:p>
          <a:p>
            <a:pPr lvl="1"/>
            <a:r>
              <a:rPr lang="cs-CZ" altLang="en-US" sz="2000" dirty="0" smtClean="0"/>
              <a:t>Ne vše je striktně dané – ptejte se a použijte svoje oblíbené </a:t>
            </a:r>
            <a:endParaRPr lang="en-US" altLang="en-US" sz="2000" dirty="0" smtClean="0"/>
          </a:p>
          <a:p>
            <a:r>
              <a:rPr lang="cs-CZ" altLang="en-US" sz="2400" dirty="0" smtClean="0"/>
              <a:t>Hodnocení</a:t>
            </a:r>
          </a:p>
          <a:p>
            <a:pPr lvl="1"/>
            <a:r>
              <a:rPr lang="cs-CZ" altLang="en-US" sz="2000" dirty="0" smtClean="0"/>
              <a:t>účast </a:t>
            </a:r>
            <a:endParaRPr lang="en-US" altLang="en-US" sz="2000" dirty="0" smtClean="0"/>
          </a:p>
          <a:p>
            <a:pPr lvl="1"/>
            <a:r>
              <a:rPr lang="cs-CZ" altLang="en-US" sz="2000" dirty="0" smtClean="0"/>
              <a:t>průběžná práce </a:t>
            </a:r>
            <a:r>
              <a:rPr lang="en-US" altLang="en-US" sz="2000" dirty="0" smtClean="0"/>
              <a:t>(</a:t>
            </a:r>
            <a:r>
              <a:rPr lang="cs-CZ" altLang="en-US" sz="2000" dirty="0" smtClean="0"/>
              <a:t>10 bodů týdně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cs-CZ" altLang="en-US" sz="2000" dirty="0" smtClean="0"/>
              <a:t>prezentace celého projektu (30 bodů)</a:t>
            </a:r>
            <a:endParaRPr lang="en-US" altLang="en-US" sz="2000" dirty="0" smtClean="0"/>
          </a:p>
          <a:p>
            <a:pPr lvl="1"/>
            <a:r>
              <a:rPr lang="cs-CZ" altLang="en-US" sz="2000" dirty="0" smtClean="0"/>
              <a:t>možné bonusy</a:t>
            </a:r>
          </a:p>
          <a:p>
            <a:pPr lvl="1"/>
            <a:r>
              <a:rPr lang="cs-CZ" altLang="en-US" sz="2000" dirty="0" smtClean="0"/>
              <a:t>max. 150 bodů, zisk alespoň 100 bodů na kolokvium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Rozdělení do týmů</a:t>
            </a: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2-</a:t>
            </a:r>
            <a:r>
              <a:rPr lang="cs-CZ" altLang="en-US" dirty="0" smtClean="0"/>
              <a:t>3 osoby</a:t>
            </a:r>
          </a:p>
          <a:p>
            <a:r>
              <a:rPr lang="cs-CZ" altLang="en-US" dirty="0" smtClean="0"/>
              <a:t>Společná práce, ale každý prezentuje svůj přínos</a:t>
            </a:r>
          </a:p>
          <a:p>
            <a:pPr lvl="1"/>
            <a:r>
              <a:rPr lang="cs-CZ" altLang="en-US" dirty="0" smtClean="0"/>
              <a:t>Iniciální prezentace domácího úkolu na dalším cvičení</a:t>
            </a:r>
          </a:p>
          <a:p>
            <a:pPr lvl="1"/>
            <a:r>
              <a:rPr lang="cs-CZ" altLang="en-US" dirty="0" smtClean="0"/>
              <a:t>zapracování připomínek, prezentace a hodnocení na dalším cvičení</a:t>
            </a:r>
            <a:endParaRPr lang="en-US" altLang="en-US" dirty="0" smtClean="0"/>
          </a:p>
          <a:p>
            <a:r>
              <a:rPr lang="cs-CZ" altLang="en-US" dirty="0" smtClean="0"/>
              <a:t>Využití sdíleného </a:t>
            </a:r>
            <a:r>
              <a:rPr lang="cs-CZ" altLang="en-US" dirty="0" err="1" smtClean="0"/>
              <a:t>repozitáře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GitHub</a:t>
            </a:r>
            <a:r>
              <a:rPr lang="cs-CZ" altLang="en-US" dirty="0" smtClean="0"/>
              <a:t>) + CI (</a:t>
            </a:r>
            <a:r>
              <a:rPr lang="cs-CZ" altLang="en-US" dirty="0" err="1" smtClean="0"/>
              <a:t>Travis</a:t>
            </a:r>
            <a:r>
              <a:rPr lang="cs-CZ" altLang="en-US" dirty="0" smtClean="0"/>
              <a:t>)</a:t>
            </a:r>
          </a:p>
          <a:p>
            <a:r>
              <a:rPr lang="cs-CZ" altLang="en-US" dirty="0" smtClean="0"/>
              <a:t>Rozdělení provedeme až po 14 dnech </a:t>
            </a:r>
          </a:p>
          <a:p>
            <a:pPr lvl="1"/>
            <a:r>
              <a:rPr lang="en-GB" altLang="en-US" dirty="0" smtClean="0"/>
              <a:t>Po </a:t>
            </a:r>
            <a:r>
              <a:rPr lang="cs-CZ" altLang="en-US" dirty="0" smtClean="0"/>
              <a:t>ustálení zapsaných studentů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Celkový přehled</a:t>
            </a: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 smtClean="0"/>
              <a:t>Základní podklady </a:t>
            </a:r>
            <a:r>
              <a:rPr lang="en-US" altLang="en-US" sz="2400" dirty="0" smtClean="0"/>
              <a:t>v </a:t>
            </a:r>
            <a:r>
              <a:rPr lang="en-US" altLang="en-US" sz="2400" dirty="0" err="1" smtClean="0"/>
              <a:t>ISu</a:t>
            </a:r>
            <a:r>
              <a:rPr lang="en-GB" sz="2000" dirty="0" smtClean="0"/>
              <a:t> </a:t>
            </a:r>
            <a:endParaRPr lang="cs-CZ" altLang="en-US" sz="2000" dirty="0" smtClean="0"/>
          </a:p>
          <a:p>
            <a:r>
              <a:rPr lang="cs-CZ" altLang="en-US" sz="2400" dirty="0" smtClean="0"/>
              <a:t>Může se ale částečně měnit</a:t>
            </a:r>
          </a:p>
          <a:p>
            <a:pPr lvl="1"/>
            <a:r>
              <a:rPr lang="cs-CZ" altLang="en-US" sz="2000" dirty="0" smtClean="0"/>
              <a:t>uvidíme dle reálné obtížnosti, rychlosti postupu a zájmu</a:t>
            </a:r>
          </a:p>
          <a:p>
            <a:r>
              <a:rPr lang="cs-CZ" altLang="en-US" sz="2400" dirty="0" smtClean="0"/>
              <a:t>Můžete otevřít vlastní řešený problém</a:t>
            </a:r>
            <a:r>
              <a:rPr lang="en-US" altLang="en-US" sz="2400" dirty="0" smtClean="0"/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smtClean="0"/>
              <a:t>How good YOU are in English?</a:t>
            </a: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Apology for all my mistakes, please</a:t>
            </a:r>
            <a:r>
              <a:rPr lang="cs-CZ" altLang="en-US" dirty="0" smtClean="0"/>
              <a:t>.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13</a:t>
            </a:fld>
            <a:endParaRPr lang="cs-CZ" altLang="en-US"/>
          </a:p>
        </p:txBody>
      </p:sp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Organization</a:t>
            </a:r>
            <a:endParaRPr lang="cs-CZ" altLang="en-US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95288" y="1800225"/>
            <a:ext cx="8640762" cy="4149725"/>
          </a:xfrm>
        </p:spPr>
        <p:txBody>
          <a:bodyPr/>
          <a:lstStyle/>
          <a:p>
            <a:r>
              <a:rPr lang="en-US" altLang="en-US" dirty="0" smtClean="0"/>
              <a:t>S</a:t>
            </a:r>
            <a:r>
              <a:rPr lang="cs-CZ" altLang="en-US" dirty="0" err="1" smtClean="0"/>
              <a:t>eminars</a:t>
            </a:r>
            <a:r>
              <a:rPr lang="cs-CZ" altLang="en-US" dirty="0" smtClean="0"/>
              <a:t> + </a:t>
            </a:r>
            <a:r>
              <a:rPr lang="en-US" altLang="en-US" dirty="0" smtClean="0"/>
              <a:t>assignments</a:t>
            </a:r>
            <a:r>
              <a:rPr lang="cs-CZ" altLang="en-US" dirty="0" smtClean="0"/>
              <a:t> + </a:t>
            </a:r>
            <a:r>
              <a:rPr lang="cs-CZ" altLang="en-US" dirty="0" err="1" smtClean="0"/>
              <a:t>project</a:t>
            </a:r>
            <a:endParaRPr lang="cs-CZ" altLang="en-US" dirty="0" smtClean="0"/>
          </a:p>
          <a:p>
            <a:r>
              <a:rPr lang="en-US" altLang="en-US" dirty="0" smtClean="0"/>
              <a:t>Assignments</a:t>
            </a:r>
            <a:endParaRPr lang="cs-CZ" altLang="en-US" dirty="0" smtClean="0"/>
          </a:p>
          <a:p>
            <a:pPr lvl="1"/>
            <a:r>
              <a:rPr lang="en-GB" altLang="en-US" dirty="0" smtClean="0"/>
              <a:t>Assigned regularly (nearly) every week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Initial </a:t>
            </a:r>
            <a:r>
              <a:rPr lang="en-US" altLang="en-US" dirty="0" err="1" smtClean="0"/>
              <a:t>assigments</a:t>
            </a:r>
            <a:r>
              <a:rPr lang="en-US" altLang="en-US" dirty="0" smtClean="0"/>
              <a:t> individual work</a:t>
            </a:r>
          </a:p>
          <a:p>
            <a:pPr lvl="1"/>
            <a:r>
              <a:rPr lang="en-US" altLang="en-US" dirty="0" smtClean="0"/>
              <a:t>Most of assignments team work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expected workload: 4+</a:t>
            </a:r>
            <a:r>
              <a:rPr lang="cs-CZ" altLang="en-US" dirty="0" smtClean="0"/>
              <a:t> </a:t>
            </a:r>
            <a:r>
              <a:rPr lang="en-US" altLang="en-US" dirty="0" smtClean="0"/>
              <a:t>hours/week/participant</a:t>
            </a:r>
          </a:p>
          <a:p>
            <a:pPr lvl="1"/>
            <a:r>
              <a:rPr lang="en-US" altLang="en-US" dirty="0" smtClean="0"/>
              <a:t>Network lab available to students</a:t>
            </a:r>
          </a:p>
          <a:p>
            <a:r>
              <a:rPr lang="en-US" altLang="en-US" dirty="0" smtClean="0"/>
              <a:t>Project: secure videoconferencing architecture</a:t>
            </a:r>
          </a:p>
          <a:p>
            <a:endParaRPr lang="cs-CZ" altLang="en-US" dirty="0" smtClean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3276674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smtClean="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D4F58-9961-4BE7-AAD6-D14802A54B8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9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Attendance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300" dirty="0" err="1" smtClean="0"/>
              <a:t>Seminars</a:t>
            </a:r>
            <a:endParaRPr lang="cs-CZ" altLang="en-US" sz="2300" dirty="0" smtClean="0"/>
          </a:p>
          <a:p>
            <a:pPr lvl="1">
              <a:lnSpc>
                <a:spcPct val="90000"/>
              </a:lnSpc>
            </a:pPr>
            <a:r>
              <a:rPr lang="cs-CZ" altLang="en-US" sz="2100" dirty="0" err="1" smtClean="0"/>
              <a:t>Att</a:t>
            </a:r>
            <a:r>
              <a:rPr lang="en-US" altLang="en-US" sz="2100" dirty="0" smtClean="0"/>
              <a:t>e</a:t>
            </a:r>
            <a:r>
              <a:rPr lang="cs-CZ" altLang="en-US" sz="2100" dirty="0" err="1" smtClean="0"/>
              <a:t>nd</a:t>
            </a:r>
            <a:r>
              <a:rPr lang="en-US" altLang="en-US" sz="2100" dirty="0" smtClean="0"/>
              <a:t>a</a:t>
            </a:r>
            <a:r>
              <a:rPr lang="cs-CZ" altLang="en-US" sz="2100" dirty="0" err="1" smtClean="0"/>
              <a:t>nce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obligatory</a:t>
            </a:r>
            <a:endParaRPr lang="cs-CZ" altLang="en-US" sz="2100" dirty="0" smtClean="0"/>
          </a:p>
          <a:p>
            <a:pPr lvl="1">
              <a:lnSpc>
                <a:spcPct val="90000"/>
              </a:lnSpc>
            </a:pPr>
            <a:r>
              <a:rPr lang="cs-CZ" altLang="en-US" sz="2100" dirty="0" err="1" smtClean="0"/>
              <a:t>Absences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must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be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excused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at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the</a:t>
            </a:r>
            <a:r>
              <a:rPr lang="cs-CZ" altLang="en-US" sz="2100" dirty="0" smtClean="0"/>
              <a:t> department </a:t>
            </a:r>
            <a:r>
              <a:rPr lang="cs-CZ" altLang="en-US" sz="2100" dirty="0" err="1" smtClean="0"/>
              <a:t>of</a:t>
            </a:r>
            <a:r>
              <a:rPr lang="cs-CZ" altLang="en-US" sz="2100" dirty="0" smtClean="0"/>
              <a:t> study </a:t>
            </a:r>
            <a:r>
              <a:rPr lang="cs-CZ" altLang="en-US" sz="2100" dirty="0" err="1" smtClean="0"/>
              <a:t>affairs</a:t>
            </a:r>
            <a:endParaRPr lang="en-US" altLang="en-US" sz="2100" dirty="0" smtClean="0"/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2 absences are ok</a:t>
            </a:r>
            <a:endParaRPr lang="cs-CZ" altLang="en-US" sz="2100" dirty="0" smtClean="0"/>
          </a:p>
          <a:p>
            <a:pPr>
              <a:lnSpc>
                <a:spcPct val="90000"/>
              </a:lnSpc>
            </a:pPr>
            <a:r>
              <a:rPr lang="en-US" altLang="en-US" sz="2300" dirty="0" smtClean="0"/>
              <a:t>Assignments</a:t>
            </a:r>
            <a:r>
              <a:rPr lang="cs-CZ" altLang="en-US" sz="2300" dirty="0" smtClean="0"/>
              <a:t> and </a:t>
            </a:r>
            <a:r>
              <a:rPr lang="cs-CZ" altLang="en-US" sz="2300" dirty="0" err="1" smtClean="0"/>
              <a:t>projects</a:t>
            </a:r>
            <a:endParaRPr lang="cs-CZ" altLang="en-US" sz="2300" dirty="0" smtClean="0"/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Partially done at seminar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Completed </a:t>
            </a:r>
            <a:r>
              <a:rPr lang="cs-CZ" altLang="en-US" sz="2100" dirty="0" err="1" smtClean="0"/>
              <a:t>during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students</a:t>
            </a:r>
            <a:r>
              <a:rPr lang="cs-CZ" altLang="en-US" sz="2100" dirty="0" smtClean="0"/>
              <a:t> free </a:t>
            </a:r>
            <a:r>
              <a:rPr lang="cs-CZ" altLang="en-US" sz="2100" dirty="0" err="1" smtClean="0"/>
              <a:t>time</a:t>
            </a:r>
            <a:r>
              <a:rPr lang="cs-CZ" altLang="en-US" sz="2100" dirty="0" smtClean="0"/>
              <a:t> (</a:t>
            </a:r>
            <a:r>
              <a:rPr lang="cs-CZ" altLang="en-US" sz="2100" dirty="0" err="1" smtClean="0"/>
              <a:t>e.g</a:t>
            </a:r>
            <a:r>
              <a:rPr lang="cs-CZ" altLang="en-US" sz="2100" dirty="0" smtClean="0"/>
              <a:t>. </a:t>
            </a:r>
            <a:r>
              <a:rPr lang="cs-CZ" altLang="en-US" sz="2100" dirty="0" err="1" smtClean="0"/>
              <a:t>at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the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dormitory</a:t>
            </a:r>
            <a:r>
              <a:rPr lang="cs-CZ" altLang="en-US" sz="21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en-US" sz="2100" dirty="0" smtClean="0"/>
              <a:t>Access to</a:t>
            </a:r>
            <a:r>
              <a:rPr lang="en-US" altLang="en-US" sz="2100" dirty="0" smtClean="0"/>
              <a:t> network lab and </a:t>
            </a:r>
            <a:r>
              <a:rPr lang="en-US" altLang="en-US" sz="2100" dirty="0" err="1" smtClean="0"/>
              <a:t>CRoCS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lab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is</a:t>
            </a:r>
            <a:r>
              <a:rPr lang="cs-CZ" altLang="en-US" sz="2100" dirty="0" smtClean="0"/>
              <a:t> </a:t>
            </a:r>
            <a:r>
              <a:rPr lang="en-US" altLang="en-US" sz="2100" dirty="0" smtClean="0"/>
              <a:t>possible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Cooperation between team members necessary</a:t>
            </a:r>
            <a:endParaRPr lang="cs-CZ" altLang="en-US" sz="2100" dirty="0" smtClean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2772618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smtClean="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C01F3-02A3-466F-8808-1B2DDD78FE5B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6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Course resources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Slides</a:t>
            </a:r>
            <a:r>
              <a:rPr lang="cs-CZ" altLang="en-US" sz="2400" dirty="0" smtClean="0"/>
              <a:t> (PDF) </a:t>
            </a:r>
            <a:r>
              <a:rPr lang="cs-CZ" altLang="en-US" sz="2400" dirty="0" err="1" smtClean="0"/>
              <a:t>available</a:t>
            </a:r>
            <a:r>
              <a:rPr lang="cs-CZ" altLang="en-US" sz="2400" dirty="0" smtClean="0"/>
              <a:t> in IS</a:t>
            </a:r>
          </a:p>
          <a:p>
            <a:pPr lvl="1"/>
            <a:r>
              <a:rPr lang="cs-CZ" altLang="en-US" sz="2000" dirty="0" smtClean="0"/>
              <a:t>IS = </a:t>
            </a:r>
            <a:r>
              <a:rPr lang="cs-CZ" altLang="en-US" sz="2000" dirty="0" err="1" smtClean="0"/>
              <a:t>Information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System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of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Masaryk University</a:t>
            </a:r>
            <a:endParaRPr lang="en-US" altLang="en-US" sz="2000" dirty="0" smtClean="0"/>
          </a:p>
          <a:p>
            <a:r>
              <a:rPr lang="en-US" altLang="en-US" sz="2400" dirty="0" smtClean="0"/>
              <a:t>A</a:t>
            </a:r>
            <a:r>
              <a:rPr lang="cs-CZ" altLang="en-US" sz="2400" dirty="0" err="1" smtClean="0"/>
              <a:t>ssignments</a:t>
            </a:r>
            <a:r>
              <a:rPr lang="cs-CZ" altLang="en-US" sz="2400" dirty="0" smtClean="0"/>
              <a:t> </a:t>
            </a:r>
            <a:r>
              <a:rPr lang="en-US" altLang="en-US" sz="2400" dirty="0" smtClean="0"/>
              <a:t>(what to do) </a:t>
            </a:r>
            <a:r>
              <a:rPr lang="cs-CZ" altLang="en-US" sz="2400" dirty="0" err="1" smtClean="0"/>
              <a:t>available</a:t>
            </a:r>
            <a:r>
              <a:rPr lang="cs-CZ" altLang="en-US" sz="2400" dirty="0" smtClean="0"/>
              <a:t> in IS</a:t>
            </a:r>
          </a:p>
          <a:p>
            <a:pPr lvl="1"/>
            <a:r>
              <a:rPr lang="cs-CZ" altLang="en-US" sz="2000" dirty="0" err="1" smtClean="0"/>
              <a:t>Submissions</a:t>
            </a:r>
            <a:r>
              <a:rPr lang="cs-CZ" altLang="en-US" sz="2000" dirty="0" smtClean="0"/>
              <a:t> done </a:t>
            </a:r>
            <a:r>
              <a:rPr lang="cs-CZ" altLang="en-US" sz="2000" dirty="0" err="1" smtClean="0"/>
              <a:t>also</a:t>
            </a:r>
            <a:r>
              <a:rPr lang="cs-CZ" altLang="en-US" sz="2000" dirty="0" smtClean="0"/>
              <a:t> via IS</a:t>
            </a:r>
          </a:p>
          <a:p>
            <a:r>
              <a:rPr lang="cs-CZ" altLang="en-US" sz="2400" dirty="0" err="1" smtClean="0"/>
              <a:t>Additional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tutorials</a:t>
            </a:r>
            <a:r>
              <a:rPr lang="cs-CZ" altLang="en-US" sz="2400" dirty="0" smtClean="0"/>
              <a:t>/</a:t>
            </a:r>
            <a:r>
              <a:rPr lang="cs-CZ" altLang="en-US" sz="2400" dirty="0" err="1" smtClean="0"/>
              <a:t>papers</a:t>
            </a:r>
            <a:r>
              <a:rPr lang="cs-CZ" altLang="en-US" sz="2400" dirty="0" smtClean="0"/>
              <a:t>/</a:t>
            </a:r>
            <a:r>
              <a:rPr lang="cs-CZ" altLang="en-US" sz="2400" dirty="0" err="1" smtClean="0"/>
              <a:t>materials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from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time</a:t>
            </a:r>
            <a:r>
              <a:rPr lang="cs-CZ" altLang="en-US" sz="2400" dirty="0" smtClean="0"/>
              <a:t> to </a:t>
            </a:r>
            <a:r>
              <a:rPr lang="cs-CZ" altLang="en-US" sz="2400" dirty="0" err="1" smtClean="0"/>
              <a:t>time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will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also</a:t>
            </a:r>
            <a:r>
              <a:rPr lang="cs-CZ" altLang="en-US" sz="2400" dirty="0" smtClean="0"/>
              <a:t> </a:t>
            </a:r>
            <a:r>
              <a:rPr lang="en-US" altLang="en-US" sz="2400" dirty="0" smtClean="0"/>
              <a:t>be </a:t>
            </a:r>
            <a:r>
              <a:rPr lang="cs-CZ" altLang="en-US" sz="2400" dirty="0" err="1" smtClean="0"/>
              <a:t>provided</a:t>
            </a:r>
            <a:r>
              <a:rPr lang="cs-CZ" altLang="en-US" sz="2400" dirty="0" smtClean="0"/>
              <a:t> in IS</a:t>
            </a:r>
          </a:p>
          <a:p>
            <a:pPr lvl="1"/>
            <a:r>
              <a:rPr lang="cs-CZ" altLang="en-US" sz="2000" dirty="0" smtClean="0"/>
              <a:t>To </a:t>
            </a:r>
            <a:r>
              <a:rPr lang="cs-CZ" altLang="en-US" sz="2000" dirty="0" err="1" smtClean="0"/>
              <a:t>better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understand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the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issues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discussed</a:t>
            </a:r>
            <a:endParaRPr lang="cs-CZ" altLang="en-US" sz="2000" dirty="0" smtClean="0"/>
          </a:p>
          <a:p>
            <a:r>
              <a:rPr lang="cs-CZ" altLang="en-US" sz="2400" dirty="0" err="1" smtClean="0"/>
              <a:t>Recommended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literatures</a:t>
            </a:r>
            <a:endParaRPr lang="cs-CZ" altLang="en-US" sz="2400" dirty="0" smtClean="0"/>
          </a:p>
          <a:p>
            <a:pPr lvl="1"/>
            <a:r>
              <a:rPr lang="cs-CZ" altLang="en-US" sz="2000" dirty="0" smtClean="0"/>
              <a:t>To </a:t>
            </a:r>
            <a:r>
              <a:rPr lang="cs-CZ" altLang="en-US" sz="2000" dirty="0" err="1" smtClean="0"/>
              <a:t>learn</a:t>
            </a:r>
            <a:r>
              <a:rPr lang="cs-CZ" altLang="en-US" sz="2000" dirty="0" smtClean="0"/>
              <a:t> more …</a:t>
            </a: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27487" y="6579394"/>
            <a:ext cx="2676361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smtClean="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5EBF7-1979-4FC8-9043-AA6BF011C33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8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Plagiarism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503238" y="1871663"/>
            <a:ext cx="8229600" cy="443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300" dirty="0" err="1" smtClean="0"/>
              <a:t>Projects</a:t>
            </a:r>
            <a:endParaRPr lang="cs-CZ" altLang="en-US" sz="2300" dirty="0" smtClean="0"/>
          </a:p>
          <a:p>
            <a:pPr lvl="1">
              <a:lnSpc>
                <a:spcPct val="90000"/>
              </a:lnSpc>
            </a:pPr>
            <a:r>
              <a:rPr lang="cs-CZ" altLang="en-US" sz="2100" dirty="0" err="1" smtClean="0"/>
              <a:t>Must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be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worked</a:t>
            </a:r>
            <a:r>
              <a:rPr lang="cs-CZ" altLang="en-US" sz="2100" dirty="0" smtClean="0"/>
              <a:t> </a:t>
            </a:r>
            <a:r>
              <a:rPr lang="cs-CZ" altLang="en-US" sz="2100" dirty="0" err="1" smtClean="0"/>
              <a:t>out</a:t>
            </a:r>
            <a:r>
              <a:rPr lang="cs-CZ" altLang="en-US" sz="2100" dirty="0" smtClean="0"/>
              <a:t> by a team </a:t>
            </a:r>
            <a:r>
              <a:rPr lang="cs-CZ" altLang="en-US" sz="2100" dirty="0" err="1" smtClean="0"/>
              <a:t>of</a:t>
            </a:r>
            <a:r>
              <a:rPr lang="cs-CZ" altLang="en-US" sz="2100" dirty="0" smtClean="0"/>
              <a:t> 3 </a:t>
            </a:r>
            <a:r>
              <a:rPr lang="cs-CZ" altLang="en-US" sz="2100" dirty="0" err="1" smtClean="0"/>
              <a:t>students</a:t>
            </a:r>
            <a:endParaRPr lang="en-US" altLang="en-US" sz="2100" dirty="0" smtClean="0"/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Every team member must show his/her contribution </a:t>
            </a:r>
            <a:endParaRPr lang="cs-CZ" altLang="en-US" sz="2100" dirty="0" smtClean="0"/>
          </a:p>
          <a:p>
            <a:pPr>
              <a:lnSpc>
                <a:spcPct val="90000"/>
              </a:lnSpc>
            </a:pPr>
            <a:r>
              <a:rPr lang="cs-CZ" altLang="en-US" sz="2300" dirty="0" err="1" smtClean="0"/>
              <a:t>Plagiarism</a:t>
            </a:r>
            <a:r>
              <a:rPr lang="cs-CZ" altLang="en-US" sz="2300" dirty="0" smtClean="0"/>
              <a:t>, </a:t>
            </a:r>
            <a:r>
              <a:rPr lang="cs-CZ" altLang="en-US" sz="2300" dirty="0" err="1" smtClean="0"/>
              <a:t>cut</a:t>
            </a:r>
            <a:r>
              <a:rPr lang="en-US" altLang="en-US" sz="2300" dirty="0" smtClean="0"/>
              <a:t>&amp;paste, etc. is not tolerated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Plagiarism is use of somebody else words/programs or ideas without proper citation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IS helps to recognize plagiarism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If plagiarism is detected student is assigned -5 points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In more serious cases the Disciplinary committee</a:t>
            </a:r>
            <a:r>
              <a:rPr lang="cs-CZ" altLang="en-US" sz="2100" dirty="0" smtClean="0"/>
              <a:t> </a:t>
            </a:r>
            <a:r>
              <a:rPr lang="en-US" altLang="en-US" sz="2100" dirty="0" smtClean="0"/>
              <a:t>of the faculty will decide</a:t>
            </a:r>
            <a:endParaRPr lang="cs-CZ" altLang="en-US" sz="2100" dirty="0" smtClean="0"/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2844626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smtClean="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5BA43-BD73-4AD9-8C6C-1913C3E82DB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2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 questionnaire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 you know difference between symmetric and asymmetric cryptography?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known difference between block and stream cipher?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 DES and AES algorithm?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 ECB and CBC encryption mode? 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 principle of hash functions?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 MD5, SHA-1/2/3 algorithm?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Do you known concept of digital signature?</a:t>
            </a:r>
          </a:p>
          <a:p>
            <a:r>
              <a:rPr lang="en-US" altLang="en-US" dirty="0" smtClean="0"/>
              <a:t>Do you know what perfect forward secrecy means?</a:t>
            </a:r>
            <a:r>
              <a:rPr lang="cs-CZ" altLang="en-US" dirty="0" smtClean="0"/>
              <a:t> 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"Theme" </a:t>
            </a:r>
            <a:r>
              <a:rPr lang="cs-CZ" altLang="en-US" dirty="0" err="1" smtClean="0"/>
              <a:t>project</a:t>
            </a:r>
            <a:r>
              <a:rPr lang="en-GB" altLang="en-US" dirty="0" smtClean="0"/>
              <a:t> – Secure IM</a:t>
            </a:r>
            <a:endParaRPr lang="en-US" altLang="en-US" dirty="0"/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Secure instant messaging and data sharing</a:t>
            </a:r>
            <a:endParaRPr lang="cs-CZ" alt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| PB173 - Group: Applied cryptography</a:t>
            </a:r>
            <a:endParaRPr lang="en-GB" altLang="en-US" dirty="0"/>
          </a:p>
        </p:txBody>
      </p:sp>
      <p:pic>
        <p:nvPicPr>
          <p:cNvPr id="1004549" name="Picture 5" descr="wn_rdp_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51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0" name="Picture 6" descr="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30152"/>
            <a:ext cx="15001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2" name="Picture 8" descr="wn_rdp_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781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3" name="Picture 9" descr="wn_rdp_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543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5" name="Picture 11" descr="pki_yellow_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1152"/>
            <a:ext cx="1714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6" name="Picture 12" descr="icon-teleconferen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63552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4557" name="AutoShape 13"/>
          <p:cNvCxnSpPr>
            <a:cxnSpLocks noChangeShapeType="1"/>
            <a:stCxn id="1004552" idx="3"/>
            <a:endCxn id="1004553" idx="1"/>
          </p:cNvCxnSpPr>
          <p:nvPr/>
        </p:nvCxnSpPr>
        <p:spPr bwMode="auto">
          <a:xfrm>
            <a:off x="3962400" y="5949652"/>
            <a:ext cx="12192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4554" name="Picture 10" descr="L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8295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4558" name="AutoShape 14"/>
          <p:cNvCxnSpPr>
            <a:cxnSpLocks noChangeShapeType="1"/>
            <a:stCxn id="1004549" idx="3"/>
            <a:endCxn id="1004550" idx="2"/>
          </p:cNvCxnSpPr>
          <p:nvPr/>
        </p:nvCxnSpPr>
        <p:spPr bwMode="auto">
          <a:xfrm flipV="1">
            <a:off x="2133600" y="3930352"/>
            <a:ext cx="1817688" cy="876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4559" name="AutoShape 15"/>
          <p:cNvCxnSpPr>
            <a:cxnSpLocks noChangeShapeType="1"/>
            <a:stCxn id="1004552" idx="0"/>
            <a:endCxn id="1004550" idx="2"/>
          </p:cNvCxnSpPr>
          <p:nvPr/>
        </p:nvCxnSpPr>
        <p:spPr bwMode="auto">
          <a:xfrm flipV="1">
            <a:off x="3390900" y="3930352"/>
            <a:ext cx="560388" cy="144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4560" name="AutoShape 16"/>
          <p:cNvCxnSpPr>
            <a:cxnSpLocks noChangeShapeType="1"/>
            <a:stCxn id="1004553" idx="0"/>
            <a:endCxn id="1004550" idx="2"/>
          </p:cNvCxnSpPr>
          <p:nvPr/>
        </p:nvCxnSpPr>
        <p:spPr bwMode="auto">
          <a:xfrm flipH="1" flipV="1">
            <a:off x="3951288" y="3930352"/>
            <a:ext cx="1801812" cy="1524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4561" name="AutoShape 17"/>
          <p:cNvCxnSpPr>
            <a:cxnSpLocks noChangeShapeType="1"/>
            <a:stCxn id="1004553" idx="0"/>
            <a:endCxn id="1004555" idx="2"/>
          </p:cNvCxnSpPr>
          <p:nvPr/>
        </p:nvCxnSpPr>
        <p:spPr bwMode="auto">
          <a:xfrm flipV="1">
            <a:off x="5753100" y="3835102"/>
            <a:ext cx="1200150" cy="1619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03238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8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Something about me...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  <p:pic>
        <p:nvPicPr>
          <p:cNvPr id="8" name="Picture 5" descr="boinc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50" y="1124744"/>
            <a:ext cx="2952328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Obrázky\gene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82" y="903236"/>
            <a:ext cx="2160240" cy="21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"/>
          <a:stretch/>
        </p:blipFill>
        <p:spPr bwMode="auto">
          <a:xfrm>
            <a:off x="611560" y="3778314"/>
            <a:ext cx="4027115" cy="23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3675" y="1398845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GB" sz="7200" dirty="0"/>
          </a:p>
        </p:txBody>
      </p:sp>
      <p:pic>
        <p:nvPicPr>
          <p:cNvPr id="8198" name="Picture 6" descr="D:\Documents\Obrázky\Sensor network\wireless-sensor-no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0282"/>
            <a:ext cx="1931232" cy="16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3983637" y="2431729"/>
            <a:ext cx="1019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ym typeface="Symbol"/>
              </a:rPr>
              <a:t></a:t>
            </a:r>
            <a:endParaRPr lang="en-GB" sz="66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2796"/>
            <a:ext cx="3888432" cy="27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5727" y="2291145"/>
            <a:ext cx="22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Genetic programming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39" y="3325107"/>
            <a:ext cx="399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Secrecy amplification  protocols for WSN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195" y="3212976"/>
            <a:ext cx="36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Random distinguisher for crypto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fncs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4939" y="2414508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Distributed computing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| PB173 - Group: Applied cryptography</a:t>
            </a:r>
            <a:endParaRPr lang="en-GB" altLang="en-US" dirty="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"</a:t>
            </a:r>
            <a:r>
              <a:rPr lang="cs-CZ" altLang="en-US" dirty="0" err="1"/>
              <a:t>Theme</a:t>
            </a:r>
            <a:r>
              <a:rPr lang="cs-CZ" altLang="en-US" dirty="0"/>
              <a:t>" </a:t>
            </a:r>
            <a:r>
              <a:rPr lang="cs-CZ" altLang="en-US" dirty="0" err="1" smtClean="0"/>
              <a:t>project</a:t>
            </a:r>
            <a:r>
              <a:rPr lang="en-GB" altLang="en-US" dirty="0"/>
              <a:t> – Secure IM</a:t>
            </a:r>
            <a:endParaRPr lang="en-US" altLang="en-US" dirty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Certification authority </a:t>
            </a:r>
          </a:p>
          <a:p>
            <a:pPr lvl="1"/>
            <a:r>
              <a:rPr lang="en-GB" altLang="en-US" dirty="0" smtClean="0"/>
              <a:t>validates and issue user certificates</a:t>
            </a:r>
          </a:p>
          <a:p>
            <a:r>
              <a:rPr lang="en-GB" altLang="en-US" dirty="0" smtClean="0"/>
              <a:t>IM server </a:t>
            </a:r>
          </a:p>
          <a:p>
            <a:pPr lvl="1"/>
            <a:r>
              <a:rPr lang="en-GB" altLang="en-US" dirty="0" smtClean="0"/>
              <a:t>register and </a:t>
            </a:r>
            <a:r>
              <a:rPr lang="en-GB" altLang="en-US" dirty="0" err="1" smtClean="0"/>
              <a:t>faciliate</a:t>
            </a:r>
            <a:r>
              <a:rPr lang="en-GB" altLang="en-US" dirty="0" smtClean="0"/>
              <a:t> connection between users</a:t>
            </a:r>
          </a:p>
          <a:p>
            <a:r>
              <a:rPr lang="en-GB" altLang="en-US" dirty="0" smtClean="0"/>
              <a:t>Client </a:t>
            </a:r>
          </a:p>
          <a:p>
            <a:pPr lvl="1"/>
            <a:r>
              <a:rPr lang="en-GB" altLang="en-US" dirty="0" smtClean="0"/>
              <a:t>provides operations related to end user usage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Expected at the end: working networking application with security features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03238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9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| PB173 - Group: Applied cryptography</a:t>
            </a:r>
            <a:endParaRPr lang="en-GB" altLang="en-US" dirty="0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"Theme" project – some details</a:t>
            </a:r>
            <a:endParaRPr lang="en-US" altLang="en-US"/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Users obtains certificate of identity from Certification authority</a:t>
            </a:r>
          </a:p>
          <a:p>
            <a:r>
              <a:rPr lang="en-GB" altLang="en-US" dirty="0" smtClean="0"/>
              <a:t>Users register with IM server </a:t>
            </a:r>
          </a:p>
          <a:p>
            <a:r>
              <a:rPr lang="en-GB" altLang="en-US" dirty="0" smtClean="0"/>
              <a:t>IM server provides list of connected users, helps to establish connection if necessary</a:t>
            </a:r>
          </a:p>
          <a:p>
            <a:r>
              <a:rPr lang="en-GB" altLang="en-US" dirty="0" smtClean="0"/>
              <a:t>Client maintains user identity, related keys and provides exchange of IM messages and high speed encrypted transfer of data stream</a:t>
            </a:r>
            <a:endParaRPr lang="en-GB" alt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03238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99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dirty="0" err="1" smtClean="0"/>
              <a:t>Cryptographic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libraries</a:t>
            </a:r>
            <a:endParaRPr lang="en-US" alt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22</a:t>
            </a:fld>
            <a:endParaRPr lang="cs-CZ" altLang="en-US"/>
          </a:p>
        </p:txBody>
      </p:sp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Cryptographic libraries - overview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not to implement own crypto algorithm/protocol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Adequate complexity of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get authentic source code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Common libraries: OpenSSL, </a:t>
            </a:r>
            <a:r>
              <a:rPr lang="en-GB" dirty="0" err="1" smtClean="0"/>
              <a:t>mbed</a:t>
            </a:r>
            <a:r>
              <a:rPr lang="en-GB" dirty="0" smtClean="0"/>
              <a:t> TLS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use library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23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| PB173 - Group: Applied cryptography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0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 NOT implement your own algorithms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Time consuming (probably already done before)</a:t>
            </a:r>
          </a:p>
          <a:p>
            <a:r>
              <a:rPr lang="en-GB" altLang="en-US" dirty="0" smtClean="0"/>
              <a:t>Functional problems</a:t>
            </a:r>
          </a:p>
          <a:p>
            <a:r>
              <a:rPr lang="en-GB" altLang="en-US" dirty="0" smtClean="0"/>
              <a:t>Low performance</a:t>
            </a:r>
          </a:p>
          <a:p>
            <a:r>
              <a:rPr lang="en-GB" altLang="en-US" dirty="0" smtClean="0"/>
              <a:t>Security problems due to bugs</a:t>
            </a:r>
          </a:p>
          <a:p>
            <a:r>
              <a:rPr lang="en-GB" altLang="en-US" dirty="0" smtClean="0"/>
              <a:t>Security problems due to missing defence against implementation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638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NOT implement your own </a:t>
            </a:r>
            <a:r>
              <a:rPr lang="en-US" altLang="en-US" dirty="0" smtClean="0"/>
              <a:t>protocols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 not design algorithms/protocols by yourself</a:t>
            </a:r>
            <a:endParaRPr lang="cs-CZ" altLang="en-US" dirty="0" smtClean="0">
              <a:sym typeface="Wingdings" pitchFamily="2" charset="2"/>
            </a:endParaRPr>
          </a:p>
          <a:p>
            <a:r>
              <a:rPr lang="en-US" altLang="en-US" dirty="0" smtClean="0"/>
              <a:t>Try to find existing standards</a:t>
            </a:r>
          </a:p>
          <a:p>
            <a:pPr lvl="1"/>
            <a:r>
              <a:rPr lang="en-US" altLang="en-US" dirty="0" smtClean="0"/>
              <a:t>NIST, RSA PKCS, RFC, </a:t>
            </a:r>
            <a:r>
              <a:rPr lang="cs-CZ" altLang="en-US" dirty="0" smtClean="0"/>
              <a:t>ISO/ANSI</a:t>
            </a:r>
          </a:p>
          <a:p>
            <a:r>
              <a:rPr lang="en-US" altLang="en-US" dirty="0" smtClean="0"/>
              <a:t>Try not to deviate from standards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compatibility and compliance</a:t>
            </a:r>
          </a:p>
          <a:p>
            <a:pPr lvl="1"/>
            <a:r>
              <a:rPr lang="en-US" altLang="en-US" dirty="0" smtClean="0"/>
              <a:t>no need for (time consuming) specification of detailed your scheme</a:t>
            </a:r>
          </a:p>
          <a:p>
            <a:pPr lvl="1"/>
            <a:r>
              <a:rPr lang="en-US" altLang="en-US" dirty="0" smtClean="0"/>
              <a:t>small change can have big security impacts</a:t>
            </a:r>
            <a:endParaRPr lang="cs-CZ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150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Use well</a:t>
            </a:r>
            <a:r>
              <a:rPr lang="en-US" altLang="en-US" smtClean="0"/>
              <a:t>-known implementations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Use well-known libraries</a:t>
            </a:r>
            <a:endParaRPr lang="cs-CZ" altLang="en-US" dirty="0" smtClean="0"/>
          </a:p>
          <a:p>
            <a:pPr lvl="1"/>
            <a:r>
              <a:rPr lang="cs-CZ" altLang="en-US" dirty="0" err="1" smtClean="0"/>
              <a:t>OpenSSL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PolarSSL</a:t>
            </a:r>
            <a:r>
              <a:rPr lang="cs-CZ" altLang="en-US" dirty="0" smtClean="0"/>
              <a:t>, </a:t>
            </a:r>
            <a:r>
              <a:rPr lang="en-US" altLang="en-US" dirty="0" err="1" smtClean="0"/>
              <a:t>GnuPG</a:t>
            </a:r>
            <a:r>
              <a:rPr lang="en-US" altLang="en-US" dirty="0" smtClean="0"/>
              <a:t>, </a:t>
            </a:r>
            <a:r>
              <a:rPr lang="cs-CZ" altLang="en-US" dirty="0" err="1" smtClean="0"/>
              <a:t>BouncyCastle</a:t>
            </a:r>
            <a:r>
              <a:rPr lang="cs-CZ" altLang="en-US" dirty="0" smtClean="0"/>
              <a:t> (Java)</a:t>
            </a:r>
          </a:p>
          <a:p>
            <a:r>
              <a:rPr lang="en-US" altLang="en-US" dirty="0" smtClean="0"/>
              <a:t>Or implementation of algorithms from well-established authors (for uncommon </a:t>
            </a:r>
            <a:r>
              <a:rPr lang="en-US" altLang="en-US" dirty="0" err="1" smtClean="0"/>
              <a:t>alg</a:t>
            </a:r>
            <a:r>
              <a:rPr lang="en-US" altLang="en-US" dirty="0" smtClean="0"/>
              <a:t>)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Brian </a:t>
            </a:r>
            <a:r>
              <a:rPr lang="cs-CZ" altLang="en-US" dirty="0" err="1" smtClean="0"/>
              <a:t>Gladman</a:t>
            </a:r>
            <a:r>
              <a:rPr lang="cs-CZ" altLang="en-US" dirty="0" smtClean="0"/>
              <a:t>, </a:t>
            </a:r>
            <a:r>
              <a:rPr lang="en-US" altLang="en-US" dirty="0" smtClean="0"/>
              <a:t>Eric A. Young </a:t>
            </a:r>
            <a:r>
              <a:rPr lang="cs-CZ" altLang="en-US" dirty="0" smtClean="0"/>
              <a:t>…</a:t>
            </a: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74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Complexity matters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Complexity of library implementation should match your needs</a:t>
            </a:r>
            <a:endParaRPr lang="cs-CZ" altLang="en-US" sz="2400" dirty="0" smtClean="0"/>
          </a:p>
          <a:p>
            <a:pPr lvl="1"/>
            <a:r>
              <a:rPr lang="cs-CZ" altLang="en-US" sz="2000" dirty="0" err="1" smtClean="0"/>
              <a:t>usually</a:t>
            </a:r>
            <a:r>
              <a:rPr lang="cs-CZ" altLang="en-US" sz="2000" dirty="0" smtClean="0"/>
              <a:t>, </a:t>
            </a:r>
            <a:r>
              <a:rPr lang="en-US" altLang="en-US" sz="2000" dirty="0" smtClean="0"/>
              <a:t>you need only one or two algorithms</a:t>
            </a:r>
          </a:p>
          <a:p>
            <a:r>
              <a:rPr lang="en-US" altLang="en-US" sz="2400" dirty="0" smtClean="0"/>
              <a:t>Multiprocessor or CPU-independent implementation can be overkill </a:t>
            </a:r>
          </a:p>
          <a:p>
            <a:pPr lvl="1"/>
            <a:r>
              <a:rPr lang="cs-CZ" altLang="en-US" sz="2000" dirty="0" smtClean="0"/>
              <a:t>and </a:t>
            </a:r>
            <a:r>
              <a:rPr lang="en-US" altLang="en-US" sz="2000" dirty="0" smtClean="0"/>
              <a:t>just increase risk of error</a:t>
            </a:r>
            <a:endParaRPr lang="cs-CZ" altLang="en-US" sz="2000" dirty="0" smtClean="0"/>
          </a:p>
          <a:p>
            <a:r>
              <a:rPr lang="en-US" altLang="en-US" sz="2400" dirty="0" smtClean="0"/>
              <a:t>Do you really need library with object-oriented design?</a:t>
            </a:r>
          </a:p>
          <a:p>
            <a:r>
              <a:rPr lang="en-US" altLang="en-US" sz="2400" dirty="0"/>
              <a:t>Large libraries are not always the most suitable ones</a:t>
            </a:r>
            <a:endParaRPr lang="cs-CZ" altLang="en-US" sz="2400" dirty="0"/>
          </a:p>
          <a:p>
            <a:pPr lvl="1"/>
            <a:r>
              <a:rPr lang="cs-CZ" altLang="en-US" sz="2000" dirty="0" err="1"/>
              <a:t>OpenSSL</a:t>
            </a:r>
            <a:r>
              <a:rPr lang="cs-CZ" altLang="en-US" sz="2000" dirty="0"/>
              <a:t> </a:t>
            </a:r>
            <a:r>
              <a:rPr lang="en-US" altLang="en-US" sz="2000" dirty="0"/>
              <a:t>is complex and interconnected</a:t>
            </a:r>
            <a:endParaRPr lang="cs-CZ" altLang="en-US" sz="2000" dirty="0"/>
          </a:p>
          <a:p>
            <a:pPr lvl="1"/>
            <a:r>
              <a:rPr lang="en-US" altLang="en-US" sz="2000" dirty="0"/>
              <a:t>e.g., AES is extractable much easier from </a:t>
            </a:r>
            <a:r>
              <a:rPr lang="en-US" altLang="en-US" sz="2000" dirty="0" err="1"/>
              <a:t>mbedTLS</a:t>
            </a:r>
            <a:r>
              <a:rPr lang="en-US" altLang="en-US" sz="2000" dirty="0"/>
              <a:t> (Po</a:t>
            </a:r>
            <a:r>
              <a:rPr lang="cs-CZ" altLang="en-US" sz="2000" dirty="0" err="1"/>
              <a:t>larSSL</a:t>
            </a:r>
            <a:r>
              <a:rPr lang="en-GB" altLang="en-US" sz="2000" dirty="0"/>
              <a:t>)</a:t>
            </a:r>
            <a:r>
              <a:rPr lang="en-US" altLang="en-US" sz="2000" dirty="0"/>
              <a:t> than from OpenSSL</a:t>
            </a:r>
          </a:p>
          <a:p>
            <a:endParaRPr lang="cs-CZ" alt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843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Code authenticity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Source </a:t>
            </a:r>
            <a:r>
              <a:rPr lang="cs-CZ" altLang="en-US" dirty="0" err="1" smtClean="0"/>
              <a:t>code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signature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</a:t>
            </a:r>
            <a:r>
              <a:rPr lang="cs-CZ" altLang="en-US" dirty="0" smtClean="0"/>
              <a:t>o </a:t>
            </a:r>
            <a:r>
              <a:rPr lang="cs-CZ" altLang="en-US" dirty="0" err="1" smtClean="0"/>
              <a:t>you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really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have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original</a:t>
            </a:r>
            <a:r>
              <a:rPr lang="cs-CZ" altLang="en-US" dirty="0" smtClean="0"/>
              <a:t> </a:t>
            </a:r>
            <a:r>
              <a:rPr lang="en-GB" altLang="en-US" dirty="0" smtClean="0"/>
              <a:t>binary/</a:t>
            </a:r>
            <a:r>
              <a:rPr lang="cs-CZ" altLang="en-US" dirty="0" smtClean="0"/>
              <a:t>source </a:t>
            </a:r>
            <a:r>
              <a:rPr lang="cs-CZ" altLang="en-US" dirty="0" err="1" smtClean="0"/>
              <a:t>codes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MD5/SHA1 hash (where to get “correct” hash value</a:t>
            </a:r>
            <a:r>
              <a:rPr lang="cs-CZ" altLang="en-US" dirty="0" smtClean="0"/>
              <a:t>?</a:t>
            </a:r>
            <a:r>
              <a:rPr lang="en-US" altLang="en-US" dirty="0" smtClean="0"/>
              <a:t>)</a:t>
            </a:r>
            <a:endParaRPr lang="cs-CZ" altLang="en-US" dirty="0" smtClean="0"/>
          </a:p>
          <a:p>
            <a:pPr lvl="1"/>
            <a:r>
              <a:rPr lang="cs-CZ" altLang="en-US" dirty="0" smtClean="0"/>
              <a:t>GPG/PGP</a:t>
            </a:r>
            <a:endParaRPr lang="en-US" altLang="en-US" dirty="0" smtClean="0"/>
          </a:p>
          <a:p>
            <a:r>
              <a:rPr lang="en-US" altLang="en-US" dirty="0" smtClean="0"/>
              <a:t>Generate your own GPG/PGP signature keys</a:t>
            </a:r>
          </a:p>
          <a:p>
            <a:pPr lvl="1"/>
            <a:r>
              <a:rPr lang="en-US" altLang="en-US" dirty="0" smtClean="0"/>
              <a:t>use them for inter-team communication</a:t>
            </a:r>
          </a:p>
          <a:p>
            <a:pPr lvl="1"/>
            <a:r>
              <a:rPr lang="en-US" altLang="en-US" dirty="0" smtClean="0"/>
              <a:t>sign your code releases (on GitHub)</a:t>
            </a:r>
            <a:endParaRPr lang="cs-CZ" altLang="en-US" dirty="0" smtClean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2048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 you like more?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087587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| PB173 - Group: Applied cryptography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700708"/>
            <a:ext cx="6844759" cy="3262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ARM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</a:rPr>
              <a:t>mbed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 TLS</a:t>
            </a:r>
            <a:endParaRPr lang="en-GB" sz="1400" b="1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GB" sz="1400" dirty="0" smtClean="0">
                <a:solidFill>
                  <a:srgbClr val="3F703F"/>
                </a:solidFill>
                <a:latin typeface="Comic Sans MS"/>
              </a:rPr>
              <a:t>/**</a:t>
            </a:r>
            <a:endParaRPr lang="en-GB" sz="1400" dirty="0">
              <a:solidFill>
                <a:srgbClr val="3F703F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\brief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     Output = HMAC-SHA-512(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*/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sha512_hmac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ilen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is384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159994"/>
            <a:ext cx="867019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/>
              </a:rPr>
              <a:t>OPENSSL</a:t>
            </a:r>
            <a:endParaRPr lang="en-GB" sz="1600" b="1" dirty="0" smtClean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4" y="23953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  <p:pic>
        <p:nvPicPr>
          <p:cNvPr id="6" name="Picture 2" descr="D:\Documents\Obrázky\SmartCard\artificialSyndrom_pos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56434"/>
            <a:ext cx="7560840" cy="24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Obrázky\SmartCard\apduplay_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33032"/>
            <a:ext cx="4395634" cy="28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ocuments\Obrázky\SmartCard\scsat04_board_nobounda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" y="2204864"/>
            <a:ext cx="4090959" cy="28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cuments\Obrázky\cryptojavac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" y="0"/>
            <a:ext cx="3885332" cy="3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4437112"/>
            <a:ext cx="156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Power analysis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419708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Security programming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Common libraries – OpenSSL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Pros:</a:t>
            </a:r>
            <a:endParaRPr lang="cs-CZ" altLang="en-US" sz="2000" dirty="0" smtClean="0"/>
          </a:p>
          <a:p>
            <a:pPr lvl="1"/>
            <a:r>
              <a:rPr lang="en-US" altLang="en-US" sz="1800" dirty="0" smtClean="0"/>
              <a:t>V</a:t>
            </a:r>
            <a:r>
              <a:rPr lang="cs-CZ" altLang="en-US" sz="1800" dirty="0" smtClean="0"/>
              <a:t>ery rich library </a:t>
            </a:r>
            <a:endParaRPr lang="en-US" altLang="en-US" sz="1800" dirty="0" smtClean="0"/>
          </a:p>
          <a:p>
            <a:pPr lvl="2"/>
            <a:r>
              <a:rPr lang="cs-CZ" altLang="en-US" sz="1800" dirty="0" smtClean="0"/>
              <a:t>lots of algorithms, protocols, paddings</a:t>
            </a:r>
            <a:endParaRPr lang="en-US" altLang="en-US" sz="1800" dirty="0" smtClean="0"/>
          </a:p>
          <a:p>
            <a:pPr lvl="2"/>
            <a:r>
              <a:rPr lang="cs-CZ" altLang="en-US" sz="1800" dirty="0" smtClean="0"/>
              <a:t>not </a:t>
            </a:r>
            <a:r>
              <a:rPr lang="en-US" altLang="en-US" sz="1800" dirty="0" smtClean="0"/>
              <a:t>“</a:t>
            </a:r>
            <a:r>
              <a:rPr lang="cs-CZ" altLang="en-US" sz="1800" dirty="0" smtClean="0"/>
              <a:t>just</a:t>
            </a:r>
            <a:r>
              <a:rPr lang="en-US" altLang="en-US" sz="1800" dirty="0" smtClean="0"/>
              <a:t>”</a:t>
            </a:r>
            <a:r>
              <a:rPr lang="cs-CZ" altLang="en-US" sz="1800" dirty="0" smtClean="0"/>
              <a:t> SSL</a:t>
            </a:r>
          </a:p>
          <a:p>
            <a:pPr lvl="1"/>
            <a:r>
              <a:rPr lang="en-US" altLang="en-US" sz="1800" dirty="0" smtClean="0"/>
              <a:t>w</a:t>
            </a:r>
            <a:r>
              <a:rPr lang="cs-CZ" altLang="en-US" sz="1800" dirty="0" smtClean="0"/>
              <a:t>ell tested </a:t>
            </a:r>
            <a:r>
              <a:rPr lang="en-US" altLang="en-US" sz="1800" dirty="0" smtClean="0"/>
              <a:t>functionally &amp; security </a:t>
            </a:r>
            <a:r>
              <a:rPr lang="cs-CZ" altLang="en-US" sz="1800" dirty="0" smtClean="0"/>
              <a:t>over time</a:t>
            </a:r>
            <a:r>
              <a:rPr lang="en-US" altLang="en-US" sz="1800" dirty="0" smtClean="0"/>
              <a:t>!</a:t>
            </a:r>
          </a:p>
          <a:p>
            <a:pPr lvl="1"/>
            <a:r>
              <a:rPr lang="en-US" altLang="en-US" sz="1800" dirty="0" smtClean="0"/>
              <a:t>significant amount of existing examples on web</a:t>
            </a:r>
            <a:endParaRPr lang="cs-CZ" altLang="en-US" sz="1800" dirty="0" smtClean="0"/>
          </a:p>
          <a:p>
            <a:r>
              <a:rPr lang="en-US" altLang="en-US" sz="2000" dirty="0" smtClean="0"/>
              <a:t>Cons: </a:t>
            </a:r>
          </a:p>
          <a:p>
            <a:pPr lvl="1"/>
            <a:r>
              <a:rPr lang="cs-CZ" altLang="en-US" sz="1800" dirty="0" smtClean="0"/>
              <a:t>API is complex and sometimes harder to understand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(started as Eric Young’s personal attempt to learn </a:t>
            </a:r>
            <a:r>
              <a:rPr lang="en-US" altLang="en-US" sz="1800" dirty="0" err="1" smtClean="0"/>
              <a:t>BigInts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Wingdings" panose="05000000000000000000" pitchFamily="2" charset="2"/>
              </a:rPr>
              <a:t></a:t>
            </a:r>
            <a:r>
              <a:rPr lang="en-US" altLang="en-US" sz="1800" dirty="0" smtClean="0"/>
              <a:t>)</a:t>
            </a:r>
          </a:p>
          <a:p>
            <a:pPr lvl="1"/>
            <a:r>
              <a:rPr lang="en-US" altLang="en-US" sz="1800" dirty="0" smtClean="0"/>
              <a:t>relatively low-level functions (can be pros!)</a:t>
            </a:r>
            <a:endParaRPr lang="cs-CZ" altLang="en-US" sz="1800" dirty="0" smtClean="0"/>
          </a:p>
          <a:p>
            <a:pPr lvl="1"/>
            <a:r>
              <a:rPr lang="cs-CZ" altLang="en-US" sz="1800" dirty="0" smtClean="0"/>
              <a:t>code </a:t>
            </a:r>
            <a:r>
              <a:rPr lang="en-US" altLang="en-US" sz="1800" dirty="0" smtClean="0"/>
              <a:t>is significantly </a:t>
            </a:r>
            <a:r>
              <a:rPr lang="cs-CZ" altLang="en-US" sz="1800" dirty="0" smtClean="0"/>
              <a:t>interconnected </a:t>
            </a:r>
            <a:endParaRPr lang="en-US" altLang="en-US" sz="1800" dirty="0" smtClean="0"/>
          </a:p>
          <a:p>
            <a:pPr lvl="2"/>
            <a:r>
              <a:rPr lang="cs-CZ" altLang="en-US" sz="1800" dirty="0" smtClean="0"/>
              <a:t>not suitable for extraction</a:t>
            </a:r>
            <a:r>
              <a:rPr lang="en-US" altLang="en-US" sz="1800" dirty="0" smtClean="0"/>
              <a:t> of </a:t>
            </a:r>
            <a:r>
              <a:rPr lang="cs-CZ" altLang="en-US" sz="1800" dirty="0" smtClean="0"/>
              <a:t>single algorithm 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poor official documentation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7" y="659714"/>
            <a:ext cx="2431710" cy="6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</a:t>
            </a:r>
            <a:r>
              <a:rPr lang="en-US" altLang="en-US" dirty="0" smtClean="0"/>
              <a:t>libraries – </a:t>
            </a:r>
            <a:r>
              <a:rPr lang="en-US" altLang="en-US" dirty="0" err="1" smtClean="0"/>
              <a:t>mbed</a:t>
            </a:r>
            <a:r>
              <a:rPr lang="en-US" altLang="en-US" dirty="0" smtClean="0"/>
              <a:t> TLS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(</a:t>
            </a:r>
            <a:r>
              <a:rPr lang="en-US" altLang="en-US" dirty="0" err="1" smtClean="0"/>
              <a:t>Formely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PolarSSL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Pros:</a:t>
            </a:r>
          </a:p>
          <a:p>
            <a:pPr lvl="1"/>
            <a:r>
              <a:rPr lang="en-US" altLang="en-US" dirty="0" smtClean="0"/>
              <a:t>API is simple and clear</a:t>
            </a:r>
            <a:r>
              <a:rPr lang="cs-CZ" altLang="en-US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Easy to extract single algorithm</a:t>
            </a:r>
          </a:p>
          <a:p>
            <a:pPr lvl="1"/>
            <a:r>
              <a:rPr lang="en-GB" altLang="en-US" dirty="0" smtClean="0"/>
              <a:t>Now widely used, reasonably tested</a:t>
            </a:r>
            <a:endParaRPr lang="cs-CZ" altLang="en-US" dirty="0" smtClean="0"/>
          </a:p>
          <a:p>
            <a:r>
              <a:rPr lang="en-US" altLang="en-US" dirty="0" smtClean="0"/>
              <a:t>Cons: </a:t>
            </a:r>
          </a:p>
          <a:p>
            <a:pPr lvl="1"/>
            <a:r>
              <a:rPr lang="en-US" altLang="en-US" dirty="0" smtClean="0"/>
              <a:t>fewer supported algorithms and standards</a:t>
            </a:r>
          </a:p>
          <a:p>
            <a:pPr lvl="1"/>
            <a:r>
              <a:rPr lang="en-US" altLang="en-US" dirty="0" smtClean="0"/>
              <a:t>dual licensing, but not BSD-like license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583728"/>
            <a:ext cx="2267744" cy="7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use library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Extract code and compile alone</a:t>
            </a:r>
          </a:p>
          <a:p>
            <a:pPr lvl="1"/>
            <a:r>
              <a:rPr lang="en-US" altLang="en-US" dirty="0" smtClean="0"/>
              <a:t>some work with extraction</a:t>
            </a:r>
          </a:p>
          <a:p>
            <a:pPr lvl="1"/>
            <a:r>
              <a:rPr lang="en-US" altLang="en-US" dirty="0" smtClean="0"/>
              <a:t>small, clean and </a:t>
            </a:r>
            <a:r>
              <a:rPr lang="cs-CZ" altLang="en-US" dirty="0" err="1" smtClean="0"/>
              <a:t>self</a:t>
            </a:r>
            <a:r>
              <a:rPr lang="en-US" altLang="en-US" dirty="0" smtClean="0"/>
              <a:t>-</a:t>
            </a:r>
            <a:r>
              <a:rPr lang="cs-CZ" altLang="en-US" dirty="0" err="1" smtClean="0"/>
              <a:t>containing</a:t>
            </a:r>
            <a:r>
              <a:rPr lang="cs-CZ" altLang="en-US" dirty="0" smtClean="0"/>
              <a:t> </a:t>
            </a:r>
            <a:r>
              <a:rPr lang="en-US" altLang="en-US" dirty="0" smtClean="0"/>
              <a:t>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Compile against whole library</a:t>
            </a:r>
          </a:p>
          <a:p>
            <a:pPr lvl="1"/>
            <a:r>
              <a:rPr lang="en-US" altLang="en-US" dirty="0" smtClean="0"/>
              <a:t>usually easy to do</a:t>
            </a:r>
          </a:p>
          <a:p>
            <a:pPr lvl="1"/>
            <a:r>
              <a:rPr lang="en-US" altLang="en-US" dirty="0" smtClean="0"/>
              <a:t>but dependence on possibly unused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Link statically against dynamic library</a:t>
            </a:r>
          </a:p>
          <a:p>
            <a:pPr lvl="1"/>
            <a:r>
              <a:rPr lang="en-US" altLang="en-US" dirty="0" err="1"/>
              <a:t>d</a:t>
            </a:r>
            <a:r>
              <a:rPr lang="en-US" altLang="en-US" dirty="0" err="1" smtClean="0"/>
              <a:t>ll</a:t>
            </a:r>
            <a:r>
              <a:rPr lang="en-US" altLang="en-US" dirty="0" smtClean="0"/>
              <a:t>/so must be always present to run program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2457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use library (2)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Link dynamically against dynamic library</a:t>
            </a:r>
          </a:p>
          <a:p>
            <a:pPr lvl="1"/>
            <a:r>
              <a:rPr lang="en-US" altLang="en-US" dirty="0" smtClean="0"/>
              <a:t>try to open </a:t>
            </a:r>
            <a:r>
              <a:rPr lang="en-US" altLang="en-US" dirty="0" err="1" smtClean="0"/>
              <a:t>dll</a:t>
            </a:r>
            <a:r>
              <a:rPr lang="en-US" altLang="en-US" dirty="0" smtClean="0"/>
              <a:t> file and obtain function handle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dirty="0" smtClean="0"/>
              <a:t>Link against service provider functions</a:t>
            </a:r>
          </a:p>
          <a:p>
            <a:pPr lvl="1"/>
            <a:r>
              <a:rPr lang="en-US" altLang="en-US" dirty="0" smtClean="0"/>
              <a:t>Cryptography Service Providers in particular</a:t>
            </a:r>
          </a:p>
          <a:p>
            <a:pPr lvl="1"/>
            <a:r>
              <a:rPr lang="en-US" altLang="en-US" dirty="0" smtClean="0"/>
              <a:t>API for listing of available service providers (</a:t>
            </a:r>
            <a:r>
              <a:rPr lang="en-US" altLang="en-US" dirty="0" err="1" smtClean="0"/>
              <a:t>CryptEnumProviders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standardized functions provided by providers </a:t>
            </a:r>
            <a:r>
              <a:rPr lang="en-US" altLang="en-US" dirty="0" smtClean="0">
                <a:hlinkClick r:id="rId2"/>
              </a:rPr>
              <a:t>http://msdn.microsoft.com/en-us/library/aa380252%28v=VS.85%29.aspx#service_provider_functions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2560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908720"/>
            <a:ext cx="8317234" cy="792088"/>
          </a:xfrm>
        </p:spPr>
        <p:txBody>
          <a:bodyPr/>
          <a:lstStyle/>
          <a:p>
            <a:r>
              <a:rPr lang="en-US" altLang="en-US" dirty="0" smtClean="0"/>
              <a:t>Security implications of (dynamic) libraries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Library can be forged and exchanged</a:t>
            </a:r>
          </a:p>
          <a:p>
            <a:r>
              <a:rPr lang="en-US" altLang="en-US" sz="2400" dirty="0" smtClean="0"/>
              <a:t>Library-in-the-middle attack easy</a:t>
            </a:r>
          </a:p>
          <a:p>
            <a:pPr lvl="1"/>
            <a:r>
              <a:rPr lang="en-US" altLang="en-US" sz="2000" dirty="0" smtClean="0"/>
              <a:t>data flow logging</a:t>
            </a:r>
          </a:p>
          <a:p>
            <a:pPr lvl="1"/>
            <a:r>
              <a:rPr lang="en-US" altLang="en-US" sz="2000" dirty="0" smtClean="0"/>
              <a:t>input/output manipulation</a:t>
            </a:r>
          </a:p>
          <a:p>
            <a:r>
              <a:rPr lang="en-US" altLang="en-US" sz="2400" dirty="0" smtClean="0"/>
              <a:t>Library outputs can be less </a:t>
            </a:r>
            <a:r>
              <a:rPr lang="en-GB" altLang="en-US" sz="2400" dirty="0" smtClean="0"/>
              <a:t>checked </a:t>
            </a:r>
            <a:r>
              <a:rPr lang="en-US" altLang="en-US" sz="2400" dirty="0" smtClean="0"/>
              <a:t>than user inputs</a:t>
            </a:r>
          </a:p>
          <a:p>
            <a:pPr lvl="1"/>
            <a:r>
              <a:rPr lang="en-US" altLang="en-US" sz="2000" dirty="0" smtClean="0"/>
              <a:t>feeling that library is my “internal” stuff and should play by </a:t>
            </a:r>
            <a:r>
              <a:rPr lang="cs-CZ" altLang="en-US" sz="2000" dirty="0" smtClean="0"/>
              <a:t>„</a:t>
            </a:r>
            <a:r>
              <a:rPr lang="en-US" altLang="en-US" sz="2000" dirty="0" smtClean="0"/>
              <a:t>my</a:t>
            </a:r>
            <a:r>
              <a:rPr lang="cs-CZ" altLang="en-US" sz="2000" dirty="0" smtClean="0"/>
              <a:t>“</a:t>
            </a:r>
            <a:r>
              <a:rPr lang="en-US" altLang="en-US" sz="2000" dirty="0" smtClean="0"/>
              <a:t> rules</a:t>
            </a:r>
          </a:p>
          <a:p>
            <a:r>
              <a:rPr lang="en-US" altLang="en-US" sz="2400" dirty="0" smtClean="0"/>
              <a:t>Library function call can be behind logical access controls</a:t>
            </a:r>
          </a:p>
          <a:p>
            <a:r>
              <a:rPr lang="en-US" altLang="en-US" sz="2400" dirty="0" smtClean="0"/>
              <a:t>Library can contain bugs</a:t>
            </a:r>
          </a:p>
          <a:p>
            <a:pPr lvl="1"/>
            <a:r>
              <a:rPr lang="en-US" altLang="en-US" sz="2000" dirty="0" smtClean="0"/>
              <a:t>Serious development also needs 3</a:t>
            </a:r>
            <a:r>
              <a:rPr lang="en-US" altLang="en-US" sz="2000" baseline="30000" dirty="0" smtClean="0"/>
              <a:t>rd</a:t>
            </a:r>
            <a:r>
              <a:rPr lang="en-US" altLang="en-US" sz="2000" dirty="0" smtClean="0"/>
              <a:t> party libraries control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2662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OpenSSL -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83170" y="2605068"/>
            <a:ext cx="8869736" cy="3416320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length =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9400" y="1652022"/>
            <a:ext cx="9421169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short length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314326" y="908720"/>
            <a:ext cx="8229600" cy="792088"/>
          </a:xfrm>
        </p:spPr>
        <p:txBody>
          <a:bodyPr/>
          <a:lstStyle/>
          <a:p>
            <a:r>
              <a:rPr lang="en-US" altLang="cs-CZ" dirty="0" err="1" smtClean="0"/>
              <a:t>OpenSSL</a:t>
            </a:r>
            <a:r>
              <a:rPr lang="en-US" altLang="cs-CZ" dirty="0" smtClean="0"/>
              <a:t> Heartbeat – “packet repeater”</a:t>
            </a:r>
            <a:endParaRPr lang="cs-CZ" altLang="cs-CZ" dirty="0" smtClean="0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8342" y="6573838"/>
            <a:ext cx="4428802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smtClean="0">
                <a:solidFill>
                  <a:schemeClr val="bg1"/>
                </a:solidFill>
              </a:rPr>
              <a:t>| PB173 - Group: Applied cryptography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7688" y="2735755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5088" y="2744222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1"/>
                </a:solidFill>
              </a:rPr>
              <a:t>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2B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2088" y="2744222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-36512" y="22616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87688" y="5162487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err="1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5088" y="5170954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2088" y="5170954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-36512" y="47000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7688" y="5154020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314326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1268760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US" dirty="0" err="1" smtClean="0"/>
              <a:t>Proble</a:t>
            </a:r>
            <a:r>
              <a:rPr lang="cs-CZ" dirty="0" smtClean="0"/>
              <a:t>m?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3238" y="2073623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3924746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smtClean="0">
                <a:solidFill>
                  <a:schemeClr val="bg1"/>
                </a:solidFill>
              </a:rPr>
              <a:t>| PB173 - Group: Applied cryptography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352493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360960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18783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4779225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65535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787692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0xFFFF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787692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3167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6800" y="2360960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… Heap memory …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276600" y="4787692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32867" y="4790894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Heap memory (keys, passwords…)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17650" y="235249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0x0001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15534" y="2352493"/>
            <a:ext cx="1676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0xFFFF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[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2B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  <a:endParaRPr lang="en-US" altLang="en-US" sz="18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95056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dpis 1"/>
          <p:cNvSpPr txBox="1">
            <a:spLocks/>
          </p:cNvSpPr>
          <p:nvPr/>
        </p:nvSpPr>
        <p:spPr bwMode="auto">
          <a:xfrm>
            <a:off x="5334000" y="5840760"/>
            <a:ext cx="2057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Proble</a:t>
            </a:r>
            <a:r>
              <a:rPr lang="cs-CZ" kern="0" dirty="0" smtClean="0"/>
              <a:t>m</a:t>
            </a:r>
            <a:r>
              <a:rPr lang="en-US" kern="0" dirty="0" smtClean="0"/>
              <a:t>!</a:t>
            </a:r>
            <a:endParaRPr lang="cs-CZ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43400" y="3630960"/>
            <a:ext cx="3906839" cy="369332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length + 3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  <p:bldP spid="21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9740"/>
            <a:ext cx="4191000" cy="36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serious the bug was?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231603"/>
            <a:ext cx="8229600" cy="4149725"/>
          </a:xfrm>
        </p:spPr>
        <p:txBody>
          <a:bodyPr/>
          <a:lstStyle/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r>
              <a:rPr lang="en-US" sz="2000" dirty="0" smtClean="0">
                <a:hlinkClick r:id="rId3"/>
              </a:rPr>
              <a:t>\</a:t>
            </a:r>
          </a:p>
          <a:p>
            <a:endParaRPr lang="en-US" sz="2000" dirty="0">
              <a:hlinkClick r:id="rId3"/>
            </a:endParaRPr>
          </a:p>
          <a:p>
            <a:endParaRPr lang="cs-CZ" sz="2000" dirty="0" smtClean="0">
              <a:hlinkClick r:id=""/>
            </a:endParaRPr>
          </a:p>
          <a:p>
            <a:endParaRPr lang="cs-CZ" sz="2000" dirty="0" smtClean="0">
              <a:hlinkClick r:id=""/>
            </a:endParaRPr>
          </a:p>
          <a:p>
            <a:r>
              <a:rPr lang="cs-CZ" sz="2000" dirty="0" smtClean="0">
                <a:hlinkClick r:id=""/>
              </a:rPr>
              <a:t>http://news.netcraft.com/archives/2014/04/08/half-a-million-widely-trusted-websites-vulnerable-to-heartbleed-bug.html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4788842" cy="284162"/>
          </a:xfrm>
        </p:spPr>
        <p:txBody>
          <a:bodyPr/>
          <a:lstStyle/>
          <a:p>
            <a:r>
              <a:rPr lang="en-US" b="0" smtClean="0"/>
              <a:t>| PB173 - Group: Applied cryptography</a:t>
            </a:r>
            <a:endParaRPr lang="en-GB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563066"/>
            <a:ext cx="6832127" cy="9233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17% SSL web servers (</a:t>
            </a:r>
            <a:r>
              <a:rPr lang="cs-CZ" dirty="0" err="1" smtClean="0"/>
              <a:t>OpenSSL</a:t>
            </a:r>
            <a:r>
              <a:rPr lang="cs-CZ" dirty="0" smtClean="0"/>
              <a:t> 1.0.1</a:t>
            </a:r>
            <a:r>
              <a:rPr lang="en-US" dirty="0" smtClean="0"/>
              <a:t>) </a:t>
            </a:r>
            <a:endParaRPr lang="cs-CZ" dirty="0" smtClean="0"/>
          </a:p>
          <a:p>
            <a:r>
              <a:rPr lang="cs-CZ" b="0" dirty="0" err="1" smtClean="0">
                <a:hlinkClick r:id="rId4"/>
              </a:rPr>
              <a:t>Twitter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5"/>
              </a:rPr>
              <a:t>GitHub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6"/>
              </a:rPr>
              <a:t>Yahoo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7"/>
              </a:rPr>
              <a:t>Tumblr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8"/>
              </a:rPr>
              <a:t>Steam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9"/>
              </a:rPr>
              <a:t>DropBox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10"/>
              </a:rPr>
              <a:t>DuckDuckGo</a:t>
            </a:r>
            <a:r>
              <a:rPr lang="cs-CZ" b="0" dirty="0" smtClean="0"/>
              <a:t>…</a:t>
            </a:r>
          </a:p>
          <a:p>
            <a:r>
              <a:rPr lang="en-US" b="0" dirty="0" smtClean="0">
                <a:hlinkClick r:id="rId11"/>
              </a:rPr>
              <a:t>https://s</a:t>
            </a:r>
            <a:r>
              <a:rPr lang="cs-CZ" b="0" dirty="0" smtClean="0">
                <a:hlinkClick r:id="rId11"/>
              </a:rPr>
              <a:t>eznam.cz</a:t>
            </a:r>
            <a:r>
              <a:rPr lang="cs-CZ" b="0" dirty="0" smtClean="0"/>
              <a:t>, </a:t>
            </a:r>
            <a:r>
              <a:rPr lang="cs-CZ" b="0" dirty="0" smtClean="0">
                <a:hlinkClick r:id="rId12"/>
              </a:rPr>
              <a:t>https</a:t>
            </a:r>
            <a:r>
              <a:rPr lang="en-US" b="0" dirty="0" smtClean="0">
                <a:hlinkClick r:id="rId12"/>
              </a:rPr>
              <a:t>://</a:t>
            </a:r>
            <a:r>
              <a:rPr lang="cs-CZ" b="0" dirty="0" smtClean="0">
                <a:hlinkClick r:id="rId12"/>
              </a:rPr>
              <a:t>fi.muni.cz</a:t>
            </a:r>
            <a:r>
              <a:rPr lang="cs-CZ" b="0" dirty="0" smtClean="0"/>
              <a:t> …</a:t>
            </a:r>
            <a:endParaRPr lang="cs-CZ" b="0" dirty="0"/>
          </a:p>
        </p:txBody>
      </p:sp>
      <p:pic>
        <p:nvPicPr>
          <p:cNvPr id="7" name="Picture 2" descr="D:\heartble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49" y="671883"/>
            <a:ext cx="1498181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2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Ponaučení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Vždy VELMI rigidně kontrolujte vstupní argumenty</a:t>
            </a:r>
          </a:p>
          <a:p>
            <a:r>
              <a:rPr lang="cs-CZ" sz="2400" dirty="0" smtClean="0"/>
              <a:t>Nebezpečný není jen zápis za konec pole, ale i čtení</a:t>
            </a:r>
          </a:p>
          <a:p>
            <a:r>
              <a:rPr lang="cs-CZ" sz="2400" dirty="0" smtClean="0"/>
              <a:t>Nedůvěřujte informacím od klienta</a:t>
            </a:r>
          </a:p>
          <a:p>
            <a:pPr lvl="1"/>
            <a:r>
              <a:rPr lang="cs-CZ" sz="2000" dirty="0" smtClean="0"/>
              <a:t>Ani když jste vy sami jeho tvůrci (změna na síťové vrstvě)</a:t>
            </a:r>
          </a:p>
          <a:p>
            <a:r>
              <a:rPr lang="cs-CZ" sz="2400" dirty="0" smtClean="0"/>
              <a:t>Pro síťové aplikace preferujte jiné jazyky než C</a:t>
            </a:r>
          </a:p>
          <a:p>
            <a:pPr lvl="1"/>
            <a:r>
              <a:rPr lang="cs-CZ" sz="2000" dirty="0" smtClean="0"/>
              <a:t>Např. automatická kontrola mezí polí (Java, C</a:t>
            </a:r>
            <a:r>
              <a:rPr lang="en-US" sz="2000" dirty="0" smtClean="0"/>
              <a:t>#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err="1" smtClean="0"/>
              <a:t>Nenahrazuje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kontrolu</a:t>
            </a:r>
            <a:r>
              <a:rPr lang="en-US" sz="2000" dirty="0" smtClean="0"/>
              <a:t> argument</a:t>
            </a:r>
            <a:r>
              <a:rPr lang="cs-CZ" sz="2000" dirty="0" smtClean="0"/>
              <a:t>ů</a:t>
            </a:r>
            <a:r>
              <a:rPr lang="en-US" sz="2000" dirty="0" smtClean="0"/>
              <a:t>!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Open-source sám o sobě nezajišťuje kód bez chyb</a:t>
            </a:r>
          </a:p>
          <a:p>
            <a:pPr lvl="1"/>
            <a:r>
              <a:rPr lang="en-US" sz="2000" dirty="0" smtClean="0"/>
              <a:t>"given enough eyeballs, all bugs are shallow"</a:t>
            </a:r>
            <a:r>
              <a:rPr lang="cs-CZ" sz="2000" dirty="0" smtClean="0"/>
              <a:t> L. </a:t>
            </a:r>
            <a:r>
              <a:rPr lang="cs-CZ" sz="2000" dirty="0" err="1" smtClean="0"/>
              <a:t>Torvalds</a:t>
            </a:r>
            <a:endParaRPr lang="cs-CZ" sz="2000" dirty="0" smtClean="0"/>
          </a:p>
          <a:p>
            <a:r>
              <a:rPr lang="cs-CZ" sz="2400" dirty="0" smtClean="0"/>
              <a:t>(Nedělejte </a:t>
            </a:r>
            <a:r>
              <a:rPr lang="cs-CZ" sz="2400" dirty="0" err="1" smtClean="0"/>
              <a:t>commity</a:t>
            </a:r>
            <a:r>
              <a:rPr lang="cs-CZ" sz="2400" dirty="0" smtClean="0"/>
              <a:t> ve spěchu před oslavou)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356794" cy="284162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| PB173 - Group: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cryptography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214685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0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  <p:pic>
        <p:nvPicPr>
          <p:cNvPr id="7170" name="Picture 2" descr="D:\Documents\Obrázky\astro\rpi_ep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" y="178321"/>
            <a:ext cx="5540594" cy="39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Brain\20130630_Kulda_Sleep\cumulativ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7626"/>
          <a:stretch/>
        </p:blipFill>
        <p:spPr bwMode="auto">
          <a:xfrm>
            <a:off x="105624" y="3885251"/>
            <a:ext cx="9038375" cy="29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Brain\20130605_Kulda_Sleep\capture_map_100001_6555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78" y="764704"/>
            <a:ext cx="35003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ázky\eeg_map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" y="0"/>
            <a:ext cx="1905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3996754" cy="284162"/>
          </a:xfrm>
        </p:spPr>
        <p:txBody>
          <a:bodyPr/>
          <a:lstStyle/>
          <a:p>
            <a:pPr>
              <a:defRPr/>
            </a:pPr>
            <a:r>
              <a:rPr lang="cs-CZ" smtClean="0"/>
              <a:t>| PB173 - Group: Applied cryptography</a:t>
            </a:r>
            <a:endParaRPr lang="en-GB" dirty="0"/>
          </a:p>
        </p:txBody>
      </p:sp>
      <p:pic>
        <p:nvPicPr>
          <p:cNvPr id="73730" name="Picture 2" descr="D:\Documents\Obrázky\hearthbleedcomm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705600" cy="60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524000" y="2438400"/>
            <a:ext cx="3581400" cy="9144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179512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Reference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Všeobecné informace</a:t>
            </a:r>
          </a:p>
          <a:p>
            <a:pPr lvl="1"/>
            <a:r>
              <a:rPr lang="cs-CZ" altLang="cs-CZ" dirty="0" smtClean="0">
                <a:hlinkClick r:id="rId2"/>
              </a:rPr>
              <a:t>http://heartbleed.com/</a:t>
            </a:r>
            <a:endParaRPr lang="cs-CZ" altLang="cs-CZ" dirty="0" smtClean="0"/>
          </a:p>
          <a:p>
            <a:r>
              <a:rPr lang="cs-CZ" altLang="cs-CZ" dirty="0" smtClean="0"/>
              <a:t>Testování </a:t>
            </a:r>
            <a:r>
              <a:rPr lang="en-US" altLang="cs-CZ" dirty="0" err="1" smtClean="0"/>
              <a:t>zranitelnosti</a:t>
            </a:r>
            <a:r>
              <a:rPr lang="en-US" altLang="cs-CZ" dirty="0" smtClean="0"/>
              <a:t> </a:t>
            </a:r>
            <a:r>
              <a:rPr lang="cs-CZ" altLang="cs-CZ" dirty="0" smtClean="0"/>
              <a:t>konkrétní stránky</a:t>
            </a:r>
            <a:endParaRPr lang="en-US" altLang="cs-CZ" dirty="0" smtClean="0"/>
          </a:p>
          <a:p>
            <a:pPr lvl="1"/>
            <a:r>
              <a:rPr lang="cs-CZ" altLang="cs-CZ" dirty="0" smtClean="0">
                <a:hlinkClick r:id="rId3"/>
              </a:rPr>
              <a:t>https://filippo.io/Heartbleed/</a:t>
            </a:r>
            <a:endParaRPr lang="cs-CZ" altLang="cs-CZ" dirty="0" smtClean="0"/>
          </a:p>
          <a:p>
            <a:r>
              <a:rPr lang="cs-CZ" altLang="cs-CZ" dirty="0" smtClean="0"/>
              <a:t>Analýza problému na úrovni </a:t>
            </a:r>
            <a:r>
              <a:rPr lang="cs-CZ" altLang="cs-CZ" dirty="0" err="1" smtClean="0"/>
              <a:t>zdrojáku</a:t>
            </a:r>
            <a:endParaRPr lang="cs-CZ" altLang="cs-CZ" dirty="0" smtClean="0"/>
          </a:p>
          <a:p>
            <a:pPr lvl="1"/>
            <a:r>
              <a:rPr lang="cs-CZ" altLang="cs-CZ" dirty="0" smtClean="0">
                <a:hlinkClick r:id="rId4"/>
              </a:rPr>
              <a:t>http://nakedsecurity.sophos.com/2014/04/08/anatomy-of-a-data-leak-bug-openssl-heartbleed</a:t>
            </a:r>
            <a:endParaRPr lang="cs-CZ" altLang="cs-CZ" dirty="0" smtClean="0"/>
          </a:p>
          <a:p>
            <a:pPr lvl="1"/>
            <a:r>
              <a:rPr lang="cs-CZ" altLang="cs-CZ" dirty="0" smtClean="0">
                <a:hlinkClick r:id="rId5"/>
              </a:rPr>
              <a:t>http://blog.existentialize.com/diagnosis-of-the-openssl-heartbleed-bug.html</a:t>
            </a:r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583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140770" cy="284162"/>
          </a:xfr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chemeClr val="bg1"/>
                </a:solidFill>
              </a:rPr>
              <a:t>| PB173 - Group: Applied cryptography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>
          <a:xfrm>
            <a:off x="251520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 jak závažnou chybu se jedná?</a:t>
            </a:r>
            <a:r>
              <a:rPr lang="en-US" altLang="cs-CZ" dirty="0" smtClean="0"/>
              <a:t> </a:t>
            </a:r>
            <a:r>
              <a:rPr lang="en-US" altLang="cs-CZ" dirty="0" smtClean="0">
                <a:sym typeface="Wingdings" panose="05000000000000000000" pitchFamily="2" charset="2"/>
              </a:rPr>
              <a:t></a:t>
            </a:r>
            <a:endParaRPr lang="cs-CZ" altLang="cs-CZ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XKDC</a:t>
            </a:r>
            <a:r>
              <a:rPr lang="en-US" altLang="cs-CZ" dirty="0" smtClean="0"/>
              <a:t> (</a:t>
            </a:r>
            <a:r>
              <a:rPr lang="en-US" altLang="cs-CZ" dirty="0" smtClean="0">
                <a:hlinkClick r:id="rId2"/>
              </a:rPr>
              <a:t>https://xkcd.com/1353/</a:t>
            </a:r>
            <a:r>
              <a:rPr lang="en-US" altLang="cs-CZ" dirty="0" smtClean="0"/>
              <a:t>)</a:t>
            </a:r>
            <a:endParaRPr lang="cs-CZ" altLang="cs-CZ" dirty="0" smtClean="0"/>
          </a:p>
        </p:txBody>
      </p:sp>
      <p:sp>
        <p:nvSpPr>
          <p:cNvPr id="5734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3924746" cy="284162"/>
          </a:xfr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chemeClr val="bg1"/>
                </a:solidFill>
              </a:rPr>
              <a:t>| PB173 - Group: Applied cryptography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pic>
        <p:nvPicPr>
          <p:cNvPr id="57349" name="Picture 5" descr="D:\Documents\School\PB071\2014_jaro\heartble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661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>
          <a:xfrm>
            <a:off x="251520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2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Practical assignment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43</a:t>
            </a:fld>
            <a:endParaRPr lang="cs-CZ" altLang="en-US"/>
          </a:p>
        </p:txBody>
      </p:sp>
      <p:sp>
        <p:nvSpPr>
          <p:cNvPr id="2765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1" y="1496281"/>
            <a:ext cx="7916179" cy="4779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928" y="332656"/>
            <a:ext cx="7772400" cy="1470025"/>
          </a:xfrm>
        </p:spPr>
        <p:txBody>
          <a:bodyPr/>
          <a:lstStyle/>
          <a:p>
            <a:r>
              <a:rPr lang="en-GB" dirty="0" smtClean="0"/>
              <a:t>SVN style – central repository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44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| PB173 - Group: Applied cryptography</a:t>
            </a:r>
            <a:endParaRPr lang="en-GB" altLang="en-US"/>
          </a:p>
        </p:txBody>
      </p:sp>
      <p:sp>
        <p:nvSpPr>
          <p:cNvPr id="7" name="TextovéPole 6"/>
          <p:cNvSpPr txBox="1"/>
          <p:nvPr/>
        </p:nvSpPr>
        <p:spPr>
          <a:xfrm>
            <a:off x="-252536" y="6320353"/>
            <a:ext cx="9523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programmers.stackexchange.com/questions/35074/im-a-subversion-geek-why-should-i-consider-or-not-consider-mercurial-or-git-or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5" y="1322547"/>
            <a:ext cx="7712790" cy="46570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241" y="260648"/>
            <a:ext cx="7772400" cy="1470025"/>
          </a:xfrm>
        </p:spPr>
        <p:txBody>
          <a:bodyPr/>
          <a:lstStyle/>
          <a:p>
            <a:r>
              <a:rPr lang="en-GB" dirty="0" smtClean="0"/>
              <a:t>GIT-style – distributed repository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45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| PB173 - Group: Applied cryptography</a:t>
            </a:r>
            <a:endParaRPr lang="en-GB" altLang="en-US"/>
          </a:p>
        </p:txBody>
      </p:sp>
      <p:sp>
        <p:nvSpPr>
          <p:cNvPr id="6" name="TextovéPole 5"/>
          <p:cNvSpPr txBox="1"/>
          <p:nvPr/>
        </p:nvSpPr>
        <p:spPr>
          <a:xfrm>
            <a:off x="-252536" y="6320353"/>
            <a:ext cx="9523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programmers.stackexchange.com/questions/35074/im-a-subversion-geek-why-should-i-consider-or-not-consider-mercurial-or-git-or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6" y="1720059"/>
            <a:ext cx="1608770" cy="10725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2353"/>
            <a:ext cx="1163229" cy="4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Setup your GitHub repository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Setup your GitHub account and repository</a:t>
            </a:r>
          </a:p>
          <a:p>
            <a:pPr lvl="1"/>
            <a:r>
              <a:rPr lang="en-GB" sz="2000" dirty="0" smtClean="0"/>
              <a:t>E.g., PB173 test</a:t>
            </a:r>
          </a:p>
          <a:p>
            <a:pPr lvl="1"/>
            <a:r>
              <a:rPr lang="en-GB" sz="2000" dirty="0" smtClean="0"/>
              <a:t>.</a:t>
            </a:r>
            <a:r>
              <a:rPr lang="en-GB" sz="2000" dirty="0" err="1" smtClean="0"/>
              <a:t>gitignore</a:t>
            </a:r>
            <a:r>
              <a:rPr lang="en-GB" sz="2000" dirty="0" smtClean="0"/>
              <a:t> C++</a:t>
            </a:r>
          </a:p>
          <a:p>
            <a:pPr lvl="1"/>
            <a:r>
              <a:rPr lang="en-GB" sz="2000" dirty="0" smtClean="0"/>
              <a:t>License MIT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Create first milestone (</a:t>
            </a:r>
            <a:r>
              <a:rPr lang="en-GB" sz="2400" dirty="0" err="1" smtClean="0"/>
              <a:t>Issues</a:t>
            </a:r>
            <a:r>
              <a:rPr lang="en-GB" sz="2400" dirty="0" err="1" smtClean="0">
                <a:sym typeface="Symbol" panose="05050102010706020507" pitchFamily="18" charset="2"/>
              </a:rPr>
              <a:t>Set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 err="1" smtClean="0">
                <a:sym typeface="Symbol" panose="05050102010706020507" pitchFamily="18" charset="2"/>
              </a:rPr>
              <a:t>milestoneCreate</a:t>
            </a:r>
            <a:r>
              <a:rPr lang="en-GB" sz="2400" dirty="0" smtClean="0">
                <a:sym typeface="Symbol" panose="05050102010706020507" pitchFamily="18" charset="2"/>
              </a:rPr>
              <a:t>…</a:t>
            </a:r>
            <a:r>
              <a:rPr lang="en-GB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Create first issue (Labels, Milestone, Assignee)</a:t>
            </a:r>
          </a:p>
          <a:p>
            <a:pPr lvl="1"/>
            <a:r>
              <a:rPr lang="en-GB" sz="2000" dirty="0" smtClean="0"/>
              <a:t>“Setup initial repo files”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Install git locally (GitHub client, </a:t>
            </a:r>
            <a:r>
              <a:rPr lang="en-GB" sz="2400" dirty="0" err="1" smtClean="0"/>
              <a:t>TortoiseGit</a:t>
            </a:r>
            <a:r>
              <a:rPr lang="en-GB" sz="2400" dirty="0" smtClean="0"/>
              <a:t>…)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Git Clone (your repository)</a:t>
            </a:r>
          </a:p>
          <a:p>
            <a:pPr lvl="1"/>
            <a:r>
              <a:rPr lang="en-GB" sz="2000" dirty="0" smtClean="0"/>
              <a:t>Into local directory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46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| PB173 - Group: Applied cryptography</a:t>
            </a:r>
            <a:endParaRPr lang="en-GB" alt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19" y="864196"/>
            <a:ext cx="2423981" cy="20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your GitHub repository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small project (your favourite IDE)</a:t>
            </a:r>
          </a:p>
          <a:p>
            <a:pPr lvl="1"/>
            <a:r>
              <a:rPr lang="en-GB" dirty="0" smtClean="0"/>
              <a:t>Commit, Push</a:t>
            </a:r>
          </a:p>
          <a:p>
            <a:r>
              <a:rPr lang="en-GB" dirty="0" smtClean="0"/>
              <a:t>Try to modify some files locally</a:t>
            </a:r>
          </a:p>
          <a:p>
            <a:pPr lvl="1"/>
            <a:r>
              <a:rPr lang="en-GB" dirty="0" smtClean="0"/>
              <a:t>Commit, Push</a:t>
            </a:r>
          </a:p>
          <a:p>
            <a:r>
              <a:rPr lang="en-GB" dirty="0" smtClean="0"/>
              <a:t>Try to modify some files in repo via web interface</a:t>
            </a:r>
          </a:p>
          <a:p>
            <a:pPr lvl="1"/>
            <a:r>
              <a:rPr lang="en-GB" dirty="0" smtClean="0"/>
              <a:t>Simulated parallel modification by other developer</a:t>
            </a:r>
          </a:p>
          <a:p>
            <a:pPr lvl="1"/>
            <a:r>
              <a:rPr lang="en-GB" dirty="0" smtClean="0"/>
              <a:t>Git Pull / Sync</a:t>
            </a:r>
          </a:p>
          <a:p>
            <a:r>
              <a:rPr lang="en-GB" dirty="0" smtClean="0"/>
              <a:t>Close your first issue 	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73308"/>
            <a:ext cx="2347405" cy="9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Practical assignment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Download </a:t>
            </a:r>
            <a:r>
              <a:rPr lang="en-US" altLang="en-US" i="1" dirty="0" err="1" smtClean="0"/>
              <a:t>mbed</a:t>
            </a:r>
            <a:r>
              <a:rPr lang="en-US" altLang="en-US" i="1" dirty="0" smtClean="0"/>
              <a:t> TLS </a:t>
            </a:r>
            <a:r>
              <a:rPr lang="en-US" altLang="en-US" dirty="0" smtClean="0"/>
              <a:t>(formerly </a:t>
            </a:r>
            <a:r>
              <a:rPr lang="en-US" altLang="en-US" dirty="0" err="1" smtClean="0"/>
              <a:t>PolarSSL</a:t>
            </a:r>
            <a:r>
              <a:rPr lang="en-US" altLang="en-US" dirty="0" smtClean="0"/>
              <a:t>) library</a:t>
            </a:r>
          </a:p>
          <a:p>
            <a:pPr lvl="1"/>
            <a:r>
              <a:rPr lang="en-US" altLang="en-US" dirty="0" smtClean="0"/>
              <a:t>and </a:t>
            </a:r>
            <a:r>
              <a:rPr lang="cs-CZ" altLang="en-US" dirty="0" smtClean="0"/>
              <a:t>check </a:t>
            </a:r>
            <a:r>
              <a:rPr lang="en-US" altLang="en-US" dirty="0" smtClean="0"/>
              <a:t>signature (</a:t>
            </a:r>
            <a:r>
              <a:rPr lang="en-US" altLang="en-US" dirty="0" err="1" smtClean="0"/>
              <a:t>gpg</a:t>
            </a:r>
            <a:r>
              <a:rPr lang="en-US" altLang="en-US" dirty="0" smtClean="0"/>
              <a:t> --verify)</a:t>
            </a:r>
          </a:p>
          <a:p>
            <a:r>
              <a:rPr lang="en-US" altLang="en-US" dirty="0" smtClean="0"/>
              <a:t>Write small project (</a:t>
            </a:r>
            <a:r>
              <a:rPr lang="en-US" altLang="en-US" dirty="0" err="1"/>
              <a:t>mbed</a:t>
            </a:r>
            <a:r>
              <a:rPr lang="en-US" altLang="en-US" dirty="0"/>
              <a:t> TLS </a:t>
            </a:r>
            <a:r>
              <a:rPr lang="en-US" altLang="en-US" dirty="0" smtClean="0"/>
              <a:t>based)</a:t>
            </a:r>
          </a:p>
          <a:p>
            <a:pPr lvl="1"/>
            <a:r>
              <a:rPr lang="en-US" altLang="en-US" dirty="0" smtClean="0"/>
              <a:t>read, encrypt </a:t>
            </a:r>
            <a:r>
              <a:rPr lang="cs-CZ" altLang="en-US" dirty="0" smtClean="0"/>
              <a:t>and hash </a:t>
            </a:r>
            <a:r>
              <a:rPr lang="en-US" altLang="en-US" dirty="0" smtClean="0"/>
              <a:t>supplied file, write into out file</a:t>
            </a:r>
          </a:p>
          <a:p>
            <a:pPr lvl="1"/>
            <a:r>
              <a:rPr lang="en-US" altLang="en-US" dirty="0" smtClean="0"/>
              <a:t>read, verify hash and decrypt file </a:t>
            </a:r>
          </a:p>
          <a:p>
            <a:pPr lvl="1"/>
            <a:r>
              <a:rPr lang="en-US" altLang="en-US" dirty="0" smtClean="0"/>
              <a:t>use AES-128 in CBC mode and SHA2-512</a:t>
            </a:r>
          </a:p>
          <a:p>
            <a:pPr lvl="1"/>
            <a:r>
              <a:rPr lang="en-US" altLang="en-US" dirty="0" smtClean="0"/>
              <a:t>use PKCS#7 padding method for encryption (RFC 3852)</a:t>
            </a:r>
          </a:p>
          <a:p>
            <a:r>
              <a:rPr lang="en-US" altLang="en-US" dirty="0" smtClean="0"/>
              <a:t>Start with New </a:t>
            </a:r>
            <a:r>
              <a:rPr lang="en-US" altLang="en-US" dirty="0" err="1" smtClean="0"/>
              <a:t>Project+mbedTLS+AES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2867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6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83994" y="5433541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783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Submissions</a:t>
            </a:r>
            <a:r>
              <a:rPr lang="cs-CZ" dirty="0" smtClean="0"/>
              <a:t>, </a:t>
            </a:r>
            <a:r>
              <a:rPr lang="cs-CZ" dirty="0" err="1" smtClean="0"/>
              <a:t>deadlines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Commit into your GitHub repository (frequently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Upload </a:t>
            </a:r>
            <a:r>
              <a:rPr lang="en-US" sz="2400" dirty="0"/>
              <a:t>application source codes as single zip file into </a:t>
            </a:r>
            <a:r>
              <a:rPr lang="en-US" sz="2400" dirty="0" smtClean="0"/>
              <a:t>IS</a:t>
            </a:r>
          </a:p>
          <a:p>
            <a:pPr lvl="1"/>
            <a:r>
              <a:rPr lang="en-US" sz="2000" dirty="0"/>
              <a:t>Use GitHub’s download ZIP feature </a:t>
            </a:r>
            <a:endParaRPr lang="en-US" sz="2000" dirty="0" smtClean="0"/>
          </a:p>
          <a:p>
            <a:pPr lvl="1"/>
            <a:r>
              <a:rPr lang="en-US" sz="2000" dirty="0" smtClean="0"/>
              <a:t>Homework </a:t>
            </a:r>
            <a:r>
              <a:rPr lang="en-US" sz="2000" dirty="0"/>
              <a:t>vault (Crypto - 1. homework (AES+SHA2</a:t>
            </a:r>
            <a:r>
              <a:rPr lang="en-US" sz="2000" dirty="0" smtClean="0"/>
              <a:t>))</a:t>
            </a:r>
            <a:endParaRPr lang="en-US" sz="2000" dirty="0"/>
          </a:p>
          <a:p>
            <a:r>
              <a:rPr lang="en-US" sz="2400" dirty="0"/>
              <a:t>DEADLINE: </a:t>
            </a:r>
            <a:r>
              <a:rPr lang="en-US" sz="2400" dirty="0" smtClean="0"/>
              <a:t>29.2. 12:00 </a:t>
            </a:r>
            <a:r>
              <a:rPr lang="en-US" sz="2400" dirty="0"/>
              <a:t>(first part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1800" dirty="0"/>
              <a:t>application capable to read, encrypt, decrypt, </a:t>
            </a:r>
            <a:r>
              <a:rPr lang="en-US" sz="1800" dirty="0" smtClean="0"/>
              <a:t>hash</a:t>
            </a:r>
          </a:p>
          <a:p>
            <a:pPr lvl="1"/>
            <a:r>
              <a:rPr lang="en-US" sz="1800" dirty="0" smtClean="0"/>
              <a:t>Text file containing description how you did PGP signature verification (whole process including import of public keys etc.)</a:t>
            </a:r>
            <a:endParaRPr lang="en-US" sz="1800" dirty="0"/>
          </a:p>
          <a:p>
            <a:pPr lvl="1"/>
            <a:r>
              <a:rPr lang="en-US" sz="1800" dirty="0" smtClean="0"/>
              <a:t>0-5 </a:t>
            </a:r>
            <a:r>
              <a:rPr lang="en-US" sz="1800" dirty="0"/>
              <a:t>points assigned</a:t>
            </a:r>
          </a:p>
          <a:p>
            <a:r>
              <a:rPr lang="en-US" sz="2400" dirty="0"/>
              <a:t>DEADLINE </a:t>
            </a:r>
            <a:r>
              <a:rPr lang="en-US" sz="2400" dirty="0" smtClean="0"/>
              <a:t>7.3. 12:00 (second </a:t>
            </a:r>
            <a:r>
              <a:rPr lang="en-US" sz="2400" dirty="0"/>
              <a:t>part)</a:t>
            </a:r>
          </a:p>
          <a:p>
            <a:pPr lvl="1"/>
            <a:r>
              <a:rPr lang="en-US" sz="1800" dirty="0" smtClean="0"/>
              <a:t>addition </a:t>
            </a:r>
            <a:r>
              <a:rPr lang="en-US" sz="1800" dirty="0"/>
              <a:t>of unit tests</a:t>
            </a:r>
          </a:p>
          <a:p>
            <a:pPr lvl="1"/>
            <a:r>
              <a:rPr lang="en-US" sz="1800" dirty="0"/>
              <a:t>0-5 points </a:t>
            </a:r>
            <a:r>
              <a:rPr lang="en-US" sz="1800" dirty="0" smtClean="0"/>
              <a:t>assigned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Something about me...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  <p:pic>
        <p:nvPicPr>
          <p:cNvPr id="6147" name="Picture 3" descr="D:\Documents\Obrázky\astro\Saturn_20120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088"/>
            <a:ext cx="5870600" cy="26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uments\Obrázky\astro\M45_2009_80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" y="116632"/>
            <a:ext cx="4939862" cy="42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uments\Obrázky\astro\ngc7000_20120623_8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9570"/>
            <a:ext cx="5004048" cy="37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astro\SunHalfa2011.12.11_8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00" y="3418008"/>
            <a:ext cx="3273400" cy="3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57905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http://astrolight.cz</a:t>
            </a:r>
            <a:endParaRPr lang="en-GB" sz="2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Organizační informace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PB173 - Group: Applied cryptography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Co </a:t>
            </a:r>
            <a:r>
              <a:rPr lang="cs-CZ" altLang="en-US" dirty="0" smtClean="0">
                <a:solidFill>
                  <a:srgbClr val="92D050"/>
                </a:solidFill>
              </a:rPr>
              <a:t>je</a:t>
            </a:r>
            <a:r>
              <a:rPr lang="cs-CZ" altLang="en-US" dirty="0" smtClean="0"/>
              <a:t> cílem předmětu</a:t>
            </a:r>
            <a:endParaRPr lang="en-US" altLang="en-US" dirty="0" smtClean="0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Získat zkušenosti s implementací většího programu</a:t>
            </a:r>
          </a:p>
          <a:p>
            <a:r>
              <a:rPr lang="cs-CZ" altLang="en-US" dirty="0" smtClean="0"/>
              <a:t>Používat vývojové nástroje</a:t>
            </a:r>
          </a:p>
          <a:p>
            <a:r>
              <a:rPr lang="cs-CZ" altLang="en-US" dirty="0" smtClean="0"/>
              <a:t>Naučit se dobré programátorské postupy</a:t>
            </a:r>
          </a:p>
          <a:p>
            <a:pPr lvl="1"/>
            <a:r>
              <a:rPr lang="cs-CZ" altLang="en-US" dirty="0" smtClean="0"/>
              <a:t>programování obecně</a:t>
            </a:r>
          </a:p>
          <a:p>
            <a:pPr lvl="1"/>
            <a:r>
              <a:rPr lang="en-US" altLang="en-US" dirty="0" smtClean="0"/>
              <a:t>ale </a:t>
            </a:r>
            <a:r>
              <a:rPr lang="cs-CZ" altLang="en-US" dirty="0" smtClean="0"/>
              <a:t>speciálně v oblasti bezpečnostních aplikací</a:t>
            </a:r>
          </a:p>
          <a:p>
            <a:r>
              <a:rPr lang="cs-CZ" altLang="en-US" dirty="0" smtClean="0"/>
              <a:t>Získat praktické postřehy z implementací kryptografických aplikací</a:t>
            </a:r>
          </a:p>
          <a:p>
            <a:pPr lvl="1"/>
            <a:r>
              <a:rPr lang="cs-CZ" altLang="en-US" dirty="0" smtClean="0"/>
              <a:t>co nakonec ve firmě vyžadují 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Co </a:t>
            </a:r>
            <a:r>
              <a:rPr lang="cs-CZ" altLang="en-US" dirty="0" smtClean="0">
                <a:solidFill>
                  <a:srgbClr val="FFC000"/>
                </a:solidFill>
              </a:rPr>
              <a:t>není</a:t>
            </a:r>
            <a:r>
              <a:rPr lang="cs-CZ" altLang="en-US" dirty="0" smtClean="0"/>
              <a:t> cílem předmětu</a:t>
            </a:r>
            <a:endParaRPr lang="en-US" altLang="en-US" dirty="0" smtClean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Detailní ovládnutí konkrétní technologie</a:t>
            </a:r>
          </a:p>
          <a:p>
            <a:pPr lvl="1"/>
            <a:r>
              <a:rPr lang="cs-CZ" altLang="en-US" dirty="0" smtClean="0"/>
              <a:t>zabrousíme do různých oblastí</a:t>
            </a:r>
          </a:p>
          <a:p>
            <a:r>
              <a:rPr lang="cs-CZ" altLang="en-US" dirty="0" smtClean="0"/>
              <a:t>Pokročilé zvládnutí celého vývojového procesu</a:t>
            </a:r>
          </a:p>
          <a:p>
            <a:pPr lvl="1"/>
            <a:r>
              <a:rPr lang="cs-CZ" altLang="en-US" dirty="0" smtClean="0"/>
              <a:t>to jednoduše nestihneme</a:t>
            </a:r>
          </a:p>
          <a:p>
            <a:r>
              <a:rPr lang="cs-CZ" altLang="en-US" dirty="0" smtClean="0"/>
              <a:t>Vysvětlovat</a:t>
            </a:r>
            <a:r>
              <a:rPr lang="en-US" altLang="en-US" dirty="0" smtClean="0"/>
              <a:t> </a:t>
            </a:r>
            <a:r>
              <a:rPr lang="cs-CZ" altLang="en-US" dirty="0" smtClean="0"/>
              <a:t>základy kryptografie nebo srovnávat všechny možné varianty řešení problému</a:t>
            </a:r>
          </a:p>
          <a:p>
            <a:pPr lvl="1"/>
            <a:r>
              <a:rPr lang="cs-CZ" altLang="en-US" dirty="0" smtClean="0"/>
              <a:t>hlavně </a:t>
            </a:r>
            <a:r>
              <a:rPr lang="en-US" altLang="en-US" dirty="0" smtClean="0"/>
              <a:t>se </a:t>
            </a:r>
            <a:r>
              <a:rPr lang="en-US" altLang="en-US" dirty="0" err="1" smtClean="0"/>
              <a:t>budeme</a:t>
            </a:r>
            <a:r>
              <a:rPr lang="en-US" altLang="en-US" dirty="0" smtClean="0"/>
              <a:t> </a:t>
            </a:r>
            <a:r>
              <a:rPr lang="cs-CZ" altLang="en-US" dirty="0" smtClean="0"/>
              <a:t>snažit prakticky programovat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</a:t>
            </a:r>
            <a:r>
              <a:rPr lang="cs-CZ" altLang="en-US" smtClean="0"/>
              <a:t>ční</a:t>
            </a:r>
            <a:endParaRPr lang="en-US" altLang="en-US" smtClean="0"/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 smtClean="0"/>
              <a:t>Formality výuky</a:t>
            </a:r>
          </a:p>
          <a:p>
            <a:pPr lvl="1"/>
            <a:r>
              <a:rPr lang="cs-CZ" altLang="en-US" sz="2000" dirty="0" smtClean="0"/>
              <a:t>každotýdenní dvojhodinovka</a:t>
            </a:r>
          </a:p>
          <a:p>
            <a:pPr lvl="1"/>
            <a:r>
              <a:rPr lang="cs-CZ" altLang="en-US" sz="2000" dirty="0" smtClean="0"/>
              <a:t>evidovaná účast, 2 neúčasti bez omluvení OK</a:t>
            </a:r>
          </a:p>
          <a:p>
            <a:r>
              <a:rPr lang="cs-CZ" altLang="en-US" sz="2400" dirty="0" smtClean="0"/>
              <a:t>Způsob výuky</a:t>
            </a:r>
          </a:p>
          <a:p>
            <a:pPr lvl="1"/>
            <a:r>
              <a:rPr lang="cs-CZ" altLang="en-US" sz="2000" dirty="0" smtClean="0"/>
              <a:t>cca 30 min./týdně úvod do problematiky</a:t>
            </a:r>
          </a:p>
          <a:p>
            <a:pPr lvl="1"/>
            <a:r>
              <a:rPr lang="cs-CZ" altLang="en-US" sz="2000" dirty="0" smtClean="0"/>
              <a:t>zbytek vaše programování přímo na hodině</a:t>
            </a:r>
          </a:p>
          <a:p>
            <a:pPr lvl="1"/>
            <a:r>
              <a:rPr lang="cs-CZ" altLang="en-US" sz="2000" dirty="0" smtClean="0"/>
              <a:t>z mé strany průběžná konzultace nad vznikajícími problémy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default Windows (ale </a:t>
            </a:r>
            <a:r>
              <a:rPr lang="cs-CZ" altLang="en-US" sz="2000" dirty="0" smtClean="0"/>
              <a:t>můžete pracovat i na jiné platformě</a:t>
            </a:r>
            <a:r>
              <a:rPr lang="en-US" altLang="en-US" sz="2000" dirty="0" smtClean="0"/>
              <a:t>)</a:t>
            </a:r>
            <a:endParaRPr lang="cs-CZ" altLang="en-US" sz="2000" dirty="0" smtClean="0"/>
          </a:p>
          <a:p>
            <a:r>
              <a:rPr lang="cs-CZ" altLang="en-US" sz="2400" dirty="0" smtClean="0"/>
              <a:t>Samostatná práce</a:t>
            </a:r>
          </a:p>
          <a:p>
            <a:pPr lvl="1"/>
            <a:r>
              <a:rPr lang="cs-CZ" altLang="en-US" sz="2000" dirty="0" smtClean="0"/>
              <a:t>v týmech, průběžná tvorba většího projektu</a:t>
            </a:r>
          </a:p>
          <a:p>
            <a:pPr lvl="1"/>
            <a:r>
              <a:rPr lang="cs-CZ" altLang="en-US" sz="2000" dirty="0" smtClean="0"/>
              <a:t>dodělávání práce z hodiny</a:t>
            </a:r>
          </a:p>
          <a:p>
            <a:pPr lvl="1"/>
            <a:r>
              <a:rPr lang="cs-CZ" altLang="en-US" sz="2000" dirty="0" smtClean="0"/>
              <a:t>pravidelné bodované předvádění stavu projektu (každé cvičení)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</TotalTime>
  <Words>2631</Words>
  <Application>Microsoft Office PowerPoint</Application>
  <PresentationFormat>Předvádění na obrazovce (4:3)</PresentationFormat>
  <Paragraphs>497</Paragraphs>
  <Slides>49</Slides>
  <Notes>1</Notes>
  <HiddenSlides>14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7" baseType="lpstr">
      <vt:lpstr>Arial</vt:lpstr>
      <vt:lpstr>Calibri</vt:lpstr>
      <vt:lpstr>Comic Sans MS</vt:lpstr>
      <vt:lpstr>Courier New</vt:lpstr>
      <vt:lpstr>Symbol</vt:lpstr>
      <vt:lpstr>Verdana</vt:lpstr>
      <vt:lpstr>Wingdings</vt:lpstr>
      <vt:lpstr>Motiv systému Office</vt:lpstr>
      <vt:lpstr>PB173 - Tématický vývoj aplikací v C/C++ Domain specific development in C/C++</vt:lpstr>
      <vt:lpstr>Something about me...</vt:lpstr>
      <vt:lpstr>Prezentace aplikace PowerPoint</vt:lpstr>
      <vt:lpstr>Prezentace aplikace PowerPoint</vt:lpstr>
      <vt:lpstr>Something about me...</vt:lpstr>
      <vt:lpstr>Organizační informace</vt:lpstr>
      <vt:lpstr>Co je cílem předmětu</vt:lpstr>
      <vt:lpstr>Co není cílem předmětu</vt:lpstr>
      <vt:lpstr>Organizační</vt:lpstr>
      <vt:lpstr>Organizační (2)</vt:lpstr>
      <vt:lpstr>Rozdělení do týmů</vt:lpstr>
      <vt:lpstr>Celkový přehled</vt:lpstr>
      <vt:lpstr>How good YOU are in English?</vt:lpstr>
      <vt:lpstr>Organization</vt:lpstr>
      <vt:lpstr>Attendance</vt:lpstr>
      <vt:lpstr>Course resources</vt:lpstr>
      <vt:lpstr>Plagiarism</vt:lpstr>
      <vt:lpstr>Short questionnaire</vt:lpstr>
      <vt:lpstr>"Theme" project – Secure IM</vt:lpstr>
      <vt:lpstr>"Theme" project – Secure IM</vt:lpstr>
      <vt:lpstr>"Theme" project – some details</vt:lpstr>
      <vt:lpstr>Cryptographic libraries</vt:lpstr>
      <vt:lpstr>Cryptographic libraries - overview</vt:lpstr>
      <vt:lpstr>Do NOT implement your own algorithms</vt:lpstr>
      <vt:lpstr>Do NOT implement your own protocols</vt:lpstr>
      <vt:lpstr>Use well-known implementations</vt:lpstr>
      <vt:lpstr>Complexity matters</vt:lpstr>
      <vt:lpstr>Code authenticity</vt:lpstr>
      <vt:lpstr>Which one you like more? Why?</vt:lpstr>
      <vt:lpstr>Common libraries – OpenSSL</vt:lpstr>
      <vt:lpstr>Common libraries – mbed TLS</vt:lpstr>
      <vt:lpstr>How to use library</vt:lpstr>
      <vt:lpstr>How to use library (2)</vt:lpstr>
      <vt:lpstr>Security implications of (dynamic) libraries</vt:lpstr>
      <vt:lpstr>OpenSSL - problems</vt:lpstr>
      <vt:lpstr>OpenSSL Heartbeat – “packet repeater”</vt:lpstr>
      <vt:lpstr>Problem?</vt:lpstr>
      <vt:lpstr>How serious the bug was?</vt:lpstr>
      <vt:lpstr>Ponaučení</vt:lpstr>
      <vt:lpstr>Prezentace aplikace PowerPoint</vt:lpstr>
      <vt:lpstr>Reference</vt:lpstr>
      <vt:lpstr>O jak závažnou chybu se jedná? </vt:lpstr>
      <vt:lpstr>Practical assignment</vt:lpstr>
      <vt:lpstr>SVN style – central repository</vt:lpstr>
      <vt:lpstr>GIT-style – distributed repository</vt:lpstr>
      <vt:lpstr>Setup your GitHub repository</vt:lpstr>
      <vt:lpstr>Use your GitHub repository</vt:lpstr>
      <vt:lpstr>Practical assignment</vt:lpstr>
      <vt:lpstr>Submissions, deadlines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1275</cp:revision>
  <cp:lastPrinted>2012-09-10T13:56:59Z</cp:lastPrinted>
  <dcterms:created xsi:type="dcterms:W3CDTF">2012-06-27T07:21:19Z</dcterms:created>
  <dcterms:modified xsi:type="dcterms:W3CDTF">2016-02-22T10:50:54Z</dcterms:modified>
</cp:coreProperties>
</file>