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530" r:id="rId2"/>
    <p:sldId id="549" r:id="rId3"/>
    <p:sldId id="527" r:id="rId4"/>
    <p:sldId id="546" r:id="rId5"/>
    <p:sldId id="528" r:id="rId6"/>
    <p:sldId id="529" r:id="rId7"/>
    <p:sldId id="545" r:id="rId8"/>
    <p:sldId id="547" r:id="rId9"/>
    <p:sldId id="548" r:id="rId10"/>
    <p:sldId id="536" r:id="rId11"/>
    <p:sldId id="537" r:id="rId12"/>
    <p:sldId id="538" r:id="rId13"/>
    <p:sldId id="539" r:id="rId14"/>
    <p:sldId id="540" r:id="rId15"/>
    <p:sldId id="541" r:id="rId16"/>
    <p:sldId id="533" r:id="rId17"/>
    <p:sldId id="535" r:id="rId18"/>
    <p:sldId id="534" r:id="rId19"/>
    <p:sldId id="542" r:id="rId20"/>
    <p:sldId id="551" r:id="rId21"/>
    <p:sldId id="543" r:id="rId22"/>
    <p:sldId id="544" r:id="rId23"/>
    <p:sldId id="524" r:id="rId24"/>
    <p:sldId id="526" r:id="rId25"/>
    <p:sldId id="525" r:id="rId26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4780" autoAdjust="0"/>
    <p:restoredTop sz="91367" autoAdjust="0"/>
  </p:normalViewPr>
  <p:slideViewPr>
    <p:cSldViewPr>
      <p:cViewPr varScale="1">
        <p:scale>
          <a:sx n="112" d="100"/>
          <a:sy n="112" d="100"/>
        </p:scale>
        <p:origin x="48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2190" y="-90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l">
              <a:defRPr sz="13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0506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r">
              <a:defRPr sz="1300" smtClean="0"/>
            </a:lvl1pPr>
          </a:lstStyle>
          <a:p>
            <a:pPr>
              <a:defRPr/>
            </a:pPr>
            <a:fld id="{281D9DC7-60FB-481D-B360-7AA869485673}" type="datetimeFigureOut">
              <a:rPr lang="cs-CZ"/>
              <a:pPr>
                <a:defRPr/>
              </a:pPr>
              <a:t>29. 2. 2016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0506" y="9745479"/>
            <a:ext cx="3077137" cy="487488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587F38C-DA6E-45CD-A1EC-8060F697074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2"/>
          </p:nvPr>
        </p:nvSpPr>
        <p:spPr>
          <a:xfrm>
            <a:off x="1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l">
              <a:defRPr sz="1300"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921883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0506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88430E7B-8391-4B76-9996-05F39D470192}" type="datetimeFigureOut">
              <a:rPr lang="cs-CZ"/>
              <a:pPr>
                <a:defRPr/>
              </a:pPr>
              <a:t>29. 2. 2016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00" tIns="47750" rIns="95500" bIns="4775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600" y="4861400"/>
            <a:ext cx="5680103" cy="4606317"/>
          </a:xfrm>
          <a:prstGeom prst="rect">
            <a:avLst/>
          </a:prstGeom>
        </p:spPr>
        <p:txBody>
          <a:bodyPr vert="horz" lIns="95500" tIns="47750" rIns="95500" bIns="4775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0506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484370BB-E9F5-43C3-BA0C-E22917C228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18325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370BB-E9F5-43C3-BA0C-E22917C22812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1764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370BB-E9F5-43C3-BA0C-E22917C22812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0927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:\CRCS\2012_0178_Redesign_loga_a_JVS\PPT_prezentace\sablona\pracovni\titulka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4000" y="476672"/>
            <a:ext cx="5753925" cy="1872208"/>
          </a:xfrm>
        </p:spPr>
        <p:txBody>
          <a:bodyPr anchor="ctr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4000" y="3284984"/>
            <a:ext cx="5724184" cy="108012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 b="1">
                <a:solidFill>
                  <a:srgbClr val="1E44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7" name="Zástupný symbol pro text 2"/>
          <p:cNvSpPr>
            <a:spLocks noGrp="1"/>
          </p:cNvSpPr>
          <p:nvPr>
            <p:ph type="body" idx="10"/>
          </p:nvPr>
        </p:nvSpPr>
        <p:spPr>
          <a:xfrm>
            <a:off x="504000" y="5254005"/>
            <a:ext cx="5724184" cy="864096"/>
          </a:xfrm>
        </p:spPr>
        <p:txBody>
          <a:bodyPr anchor="ctr"/>
          <a:lstStyle>
            <a:lvl1pPr marL="0" indent="0">
              <a:buNone/>
              <a:defRPr sz="1800" b="0">
                <a:solidFill>
                  <a:srgbClr val="1E448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700"/>
            </a:lvl1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163D1-75E5-4E6C-8902-FDAF1BBD20D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PB173 - Group: Applied cryptography </a:t>
            </a:r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6547D4-ABF8-41F4-ABEA-0886E8A16FDD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| PB173 - Group: Applied cryptography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1552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4A569-2E35-4395-B572-769F5347884B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| PB173 - Group: Applied cryptography 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3808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 smtClean="0"/>
              <a:t>Kliknutím lze upravit styl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00000"/>
              <a:buFont typeface="Arial" pitchFamily="34" charset="0"/>
              <a:buChar char="•"/>
              <a:defRPr sz="2700"/>
            </a:lvl1pPr>
            <a:lvl2pPr marL="628650" indent="-266700">
              <a:buClrTx/>
              <a:buSzPct val="100000"/>
              <a:buFont typeface="Arial" pitchFamily="34" charset="0"/>
              <a:buChar char="–"/>
              <a:defRPr sz="2300"/>
            </a:lvl2pPr>
            <a:lvl3pPr>
              <a:buClrTx/>
              <a:buSzPct val="100000"/>
              <a:defRPr sz="2300"/>
            </a:lvl3pPr>
            <a:lvl4pPr marL="1343025" indent="-266700">
              <a:defRPr sz="2300"/>
            </a:lvl4pPr>
            <a:lvl5pPr marL="1704975" indent="-266700">
              <a:buFont typeface="Arial" pitchFamily="34" charset="0"/>
              <a:buChar char="•"/>
              <a:defRPr sz="2300"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5A545-624B-40D2-AFF6-9618F12C24F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PB173 - Group: Applied cryptography 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6369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85801-738D-4AFC-9D72-B567D521F73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PB173 - Group: Applied cryptography </a:t>
            </a:r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000" y="1844824"/>
            <a:ext cx="3956248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B1D15-C9BD-4600-93F2-E833C6F24BA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PB173 - Group: Applied cryptography 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8864" y="1916832"/>
            <a:ext cx="4040188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8864" y="2556594"/>
            <a:ext cx="4040188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06689" y="1916832"/>
            <a:ext cx="4041775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06689" y="2556594"/>
            <a:ext cx="4041775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5E8C9-9747-458D-9BD5-A050EA3B953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PB173 - Group: Applied cryptography </a:t>
            </a:r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012ED-8BBC-429C-91D7-E341A804C14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PB173 - Group: Applied cryptography </a:t>
            </a:r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72F7E-A92E-4996-87A8-9530E00B3D3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PB173 - Group: Applied cryptography </a:t>
            </a:r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984577"/>
          </a:xfrm>
        </p:spPr>
        <p:txBody>
          <a:bodyPr anchor="t"/>
          <a:lstStyle>
            <a:lvl1pPr algn="l">
              <a:defRPr sz="32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4006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16831"/>
            <a:ext cx="3008313" cy="424847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19744-537E-4F65-89DC-21C1FC7A8C7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PB173 - Group: Applied cryptography </a:t>
            </a:r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A52DF-66C9-4F47-86CF-D7E7AA0B1F1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PB173 - Group: Applied cryptography </a:t>
            </a: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CRCS\2012_0178_Redesign_loga_a_JVS\PPT_prezentace\sablona\pracovni\normalni.jp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503238" y="908720"/>
            <a:ext cx="82296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Kliknutím lze upravit styl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03238" y="1871663"/>
            <a:ext cx="8229600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503238" y="6573838"/>
            <a:ext cx="396875" cy="284162"/>
          </a:xfrm>
          <a:prstGeom prst="rect">
            <a:avLst/>
          </a:prstGeom>
        </p:spPr>
        <p:txBody>
          <a:bodyPr lIns="0" tIns="0" rIns="0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5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EC21CA0-2CA7-47F4-B597-FCA32B7888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PB173 - Group: Applied cryptography </a:t>
            </a:r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4" r:id="rId11"/>
    <p:sldLayoutId id="2147483745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1E448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E4485"/>
        </a:buClr>
        <a:buSzPct val="100000"/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rtl="0" eaLnBrk="0" fontAlgn="base" hangingPunct="0">
        <a:spcBef>
          <a:spcPct val="20000"/>
        </a:spcBef>
        <a:spcAft>
          <a:spcPct val="0"/>
        </a:spcAft>
        <a:buSzPct val="100000"/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indent="-2762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025" indent="-2667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667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travis-ci.com/user/getting-started/" TargetMode="External"/><Relationship Id="rId2" Type="http://schemas.openxmlformats.org/officeDocument/2006/relationships/hyperlink" Target="https://travis-ci.org/" TargetMode="Externa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github.com/crocs-muni/git-travis-demo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crocs-muni/git-travis-demo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velofindirection.com/journal/2010/12/28/unit-testing-in-c-and-objective-c-just-got-easier.html" TargetMode="External"/><Relationship Id="rId2" Type="http://schemas.openxmlformats.org/officeDocument/2006/relationships/hyperlink" Target="http://blog.stevensanderson.com/2009/08/24/writing-great-unit-tests-best-and-worst-practises/" TargetMode="External"/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>
          <a:xfrm>
            <a:off x="504000" y="548680"/>
            <a:ext cx="8316472" cy="1872208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PB173</a:t>
            </a:r>
            <a:r>
              <a:rPr lang="cs-CZ" altLang="en-US" dirty="0" smtClean="0"/>
              <a:t> - </a:t>
            </a:r>
            <a:r>
              <a:rPr lang="en-US" altLang="en-US" dirty="0" err="1" smtClean="0"/>
              <a:t>Tématický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vývoj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aplikací</a:t>
            </a:r>
            <a:r>
              <a:rPr lang="en-US" altLang="en-US" dirty="0" smtClean="0"/>
              <a:t> v C/C++</a:t>
            </a:r>
            <a:br>
              <a:rPr lang="en-US" altLang="en-US" dirty="0" smtClean="0"/>
            </a:br>
            <a:r>
              <a:rPr lang="en-US" dirty="0"/>
              <a:t>Domain specific development in C/C</a:t>
            </a:r>
            <a:r>
              <a:rPr lang="en-US" dirty="0" smtClean="0"/>
              <a:t>++</a:t>
            </a:r>
            <a:endParaRPr lang="cs-CZ" dirty="0" smtClean="0"/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>
          <a:xfrm>
            <a:off x="504000" y="3284984"/>
            <a:ext cx="8388480" cy="1080120"/>
          </a:xfrm>
        </p:spPr>
        <p:txBody>
          <a:bodyPr>
            <a:normAutofit/>
          </a:bodyPr>
          <a:lstStyle/>
          <a:p>
            <a:r>
              <a:rPr lang="en-US" altLang="en-US" dirty="0" err="1" smtClean="0"/>
              <a:t>Skupina</a:t>
            </a:r>
            <a:r>
              <a:rPr lang="en-US" altLang="en-US" dirty="0" smtClean="0"/>
              <a:t>: </a:t>
            </a:r>
            <a:r>
              <a:rPr lang="en-GB" dirty="0" smtClean="0"/>
              <a:t>Aplikovaná </a:t>
            </a:r>
            <a:r>
              <a:rPr lang="en-GB" dirty="0" err="1"/>
              <a:t>kryptografie</a:t>
            </a:r>
            <a:r>
              <a:rPr lang="en-GB" dirty="0"/>
              <a:t> a </a:t>
            </a:r>
            <a:r>
              <a:rPr lang="en-GB" dirty="0" err="1"/>
              <a:t>bezpečné</a:t>
            </a:r>
            <a:r>
              <a:rPr lang="en-GB" dirty="0"/>
              <a:t> </a:t>
            </a:r>
            <a:r>
              <a:rPr lang="en-GB" dirty="0" err="1" smtClean="0"/>
              <a:t>programování</a:t>
            </a:r>
            <a:endParaRPr lang="cs-CZ" altLang="en-US" dirty="0" smtClean="0"/>
          </a:p>
          <a:p>
            <a:r>
              <a:rPr lang="en-US" altLang="en-US" sz="1500" dirty="0"/>
              <a:t>https://is.muni.cz/auth/predmety/uplny_vypis?fakulta=1433;obdobi=6384;predmet=871304</a:t>
            </a:r>
          </a:p>
        </p:txBody>
      </p:sp>
      <p:sp>
        <p:nvSpPr>
          <p:cNvPr id="3076" name="Zástupný symbol pro text 3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dirty="0" smtClean="0"/>
              <a:t>Petr </a:t>
            </a:r>
            <a:r>
              <a:rPr lang="cs-CZ" dirty="0" err="1" smtClean="0"/>
              <a:t>Švenda</a:t>
            </a:r>
            <a:r>
              <a:rPr lang="cs-CZ" dirty="0" smtClean="0"/>
              <a:t> </a:t>
            </a:r>
            <a:r>
              <a:rPr lang="en-US" dirty="0" smtClean="0"/>
              <a:t>svenda@fi.muni.cz</a:t>
            </a:r>
          </a:p>
          <a:p>
            <a:r>
              <a:rPr lang="cs-CZ" altLang="en-US" dirty="0" smtClean="0"/>
              <a:t>Konzultace: </a:t>
            </a:r>
            <a:r>
              <a:rPr lang="en-US" altLang="en-US" dirty="0" smtClean="0"/>
              <a:t>A406, Pond</a:t>
            </a:r>
            <a:r>
              <a:rPr lang="cs-CZ" altLang="en-US" dirty="0" smtClean="0"/>
              <a:t>ě</a:t>
            </a:r>
            <a:r>
              <a:rPr lang="en-US" altLang="en-US" dirty="0" smtClean="0"/>
              <a:t>l</a:t>
            </a:r>
            <a:r>
              <a:rPr lang="cs-CZ" altLang="en-US" dirty="0" smtClean="0"/>
              <a:t>í 15</a:t>
            </a:r>
            <a:r>
              <a:rPr lang="en-GB" altLang="en-US" dirty="0" smtClean="0"/>
              <a:t>:00</a:t>
            </a:r>
            <a:r>
              <a:rPr lang="cs-CZ" altLang="en-US" dirty="0" smtClean="0"/>
              <a:t>-15:</a:t>
            </a:r>
            <a:r>
              <a:rPr lang="en-GB" altLang="en-US" dirty="0" smtClean="0"/>
              <a:t>4</a:t>
            </a:r>
            <a:r>
              <a:rPr lang="cs-CZ" altLang="en-US" dirty="0" smtClean="0"/>
              <a:t>0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9638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79388" y="6497638"/>
            <a:ext cx="7129462" cy="476250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| PB173 - Group: Applied cryptography </a:t>
            </a:r>
            <a:endParaRPr lang="cs-CZ" dirty="0"/>
          </a:p>
        </p:txBody>
      </p:sp>
      <p:pic>
        <p:nvPicPr>
          <p:cNvPr id="37890" name="Picture 2" descr="D:\Documents\School\PB161\2014\baracktoca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2400"/>
            <a:ext cx="6248400" cy="6248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449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D:\Documents\Obrázky\travisC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9870" y="2455665"/>
            <a:ext cx="1442883" cy="1478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D:\Documents\Obrázky\githu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250347"/>
            <a:ext cx="1825339" cy="1888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3388963" y="2445158"/>
            <a:ext cx="729860" cy="13108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/>
              <a:t>+</a:t>
            </a:r>
            <a:endParaRPr lang="cs-CZ" sz="96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6017168" y="2387383"/>
            <a:ext cx="729860" cy="13108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/>
              <a:t>+</a:t>
            </a:r>
            <a:endParaRPr lang="cs-CZ" sz="9600" dirty="0"/>
          </a:p>
        </p:txBody>
      </p:sp>
      <p:pic>
        <p:nvPicPr>
          <p:cNvPr id="38914" name="Picture 2" descr="D:\Documents\Obrázky\catch-logo-smal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680822"/>
            <a:ext cx="2416876" cy="116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15" name="Picture 3" descr="D:\Documents\Obrázky\coverity-square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6108" y="2468664"/>
            <a:ext cx="1452300" cy="1452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16" name="Picture 4" descr="D:\Documents\Obrázky\qtcreator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4238" y="538378"/>
            <a:ext cx="1457870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ovéPole 12"/>
          <p:cNvSpPr txBox="1"/>
          <p:nvPr/>
        </p:nvSpPr>
        <p:spPr>
          <a:xfrm>
            <a:off x="3570638" y="538378"/>
            <a:ext cx="729860" cy="13108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/>
              <a:t>+</a:t>
            </a:r>
            <a:endParaRPr lang="cs-CZ" sz="96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794140" y="2438400"/>
            <a:ext cx="729860" cy="13108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/>
              <a:t>+</a:t>
            </a:r>
            <a:endParaRPr lang="cs-CZ" sz="96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4191000" y="4130316"/>
            <a:ext cx="90441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/>
              <a:t>=</a:t>
            </a:r>
            <a:endParaRPr lang="cs-CZ" sz="9600" dirty="0"/>
          </a:p>
        </p:txBody>
      </p:sp>
      <p:pic>
        <p:nvPicPr>
          <p:cNvPr id="38918" name="Picture 6" descr="D:\Documents\Obrázky\build_passing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3549" y="5181600"/>
            <a:ext cx="3625851" cy="143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79388" y="6497638"/>
            <a:ext cx="7129462" cy="476250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| PB173 - Group: Applied cryptography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0705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3" grpId="0"/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Klasický způsob vývoje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Old-school </a:t>
            </a:r>
            <a:r>
              <a:rPr lang="en-US" sz="2400" dirty="0" err="1" smtClean="0"/>
              <a:t>styl</a:t>
            </a:r>
            <a:r>
              <a:rPr lang="en-US" sz="2400" dirty="0" smtClean="0"/>
              <a:t> </a:t>
            </a:r>
            <a:r>
              <a:rPr lang="cs-CZ" sz="2400" dirty="0" smtClean="0"/>
              <a:t>vývoje</a:t>
            </a:r>
            <a:endParaRPr lang="en-US" sz="2400" dirty="0" smtClean="0"/>
          </a:p>
          <a:p>
            <a:pPr lvl="1"/>
            <a:r>
              <a:rPr lang="cs-CZ" sz="2000" dirty="0" smtClean="0"/>
              <a:t>Zadání rozděleno do dílčích problémů oddělených rozhraními</a:t>
            </a:r>
            <a:endParaRPr lang="en-US" sz="2000" dirty="0" smtClean="0"/>
          </a:p>
          <a:p>
            <a:pPr lvl="1"/>
            <a:r>
              <a:rPr lang="cs-CZ" sz="2000" dirty="0" smtClean="0"/>
              <a:t>Vývojáři pracují na separátních komponentách </a:t>
            </a:r>
          </a:p>
          <a:p>
            <a:pPr lvl="2"/>
            <a:r>
              <a:rPr lang="cs-CZ" sz="2000" dirty="0" smtClean="0"/>
              <a:t>Separátní větve v SVN </a:t>
            </a:r>
            <a:r>
              <a:rPr lang="cs-CZ" sz="2000" dirty="0" err="1" smtClean="0"/>
              <a:t>repozitářích</a:t>
            </a:r>
            <a:endParaRPr lang="en-US" sz="2000" dirty="0" smtClean="0"/>
          </a:p>
          <a:p>
            <a:pPr lvl="2"/>
            <a:r>
              <a:rPr lang="cs-CZ" sz="2000" dirty="0" smtClean="0"/>
              <a:t>Testy na úrovni dílčí komponenty</a:t>
            </a:r>
            <a:endParaRPr lang="en-US" sz="2000" dirty="0" smtClean="0"/>
          </a:p>
          <a:p>
            <a:r>
              <a:rPr lang="cs-CZ" sz="2400" dirty="0" smtClean="0"/>
              <a:t>Po nějaké době chceme provést spojení dílčích částí</a:t>
            </a:r>
            <a:endParaRPr lang="en-US" sz="2400" dirty="0" smtClean="0"/>
          </a:p>
          <a:p>
            <a:pPr lvl="1"/>
            <a:r>
              <a:rPr lang="cs-CZ" sz="2000" dirty="0" smtClean="0"/>
              <a:t>Stačí jen </a:t>
            </a:r>
            <a:r>
              <a:rPr lang="cs-CZ" sz="2000" dirty="0" err="1" smtClean="0"/>
              <a:t>Merge</a:t>
            </a:r>
            <a:r>
              <a:rPr lang="cs-CZ" sz="2000" dirty="0" smtClean="0"/>
              <a:t> </a:t>
            </a:r>
            <a:r>
              <a:rPr lang="en-US" sz="2000" dirty="0" smtClean="0"/>
              <a:t>&amp; Compile?</a:t>
            </a:r>
          </a:p>
          <a:p>
            <a:r>
              <a:rPr lang="en-US" dirty="0" smtClean="0"/>
              <a:t> </a:t>
            </a:r>
            <a:r>
              <a:rPr lang="en-US" sz="2400" dirty="0" smtClean="0"/>
              <a:t>“Integration hell” </a:t>
            </a:r>
            <a:r>
              <a:rPr lang="cs-CZ" sz="2400" dirty="0" smtClean="0"/>
              <a:t>přichází</a:t>
            </a:r>
            <a:endParaRPr lang="en-US" sz="2400" dirty="0" smtClean="0"/>
          </a:p>
          <a:p>
            <a:pPr lvl="1"/>
            <a:r>
              <a:rPr lang="cs-CZ" sz="2000" dirty="0" smtClean="0"/>
              <a:t>Rozhraní lehce upraveny</a:t>
            </a:r>
          </a:p>
          <a:p>
            <a:pPr lvl="1"/>
            <a:r>
              <a:rPr lang="cs-CZ" sz="2000" dirty="0" smtClean="0"/>
              <a:t>Sdílený kód modifikován</a:t>
            </a:r>
          </a:p>
          <a:p>
            <a:pPr lvl="1"/>
            <a:r>
              <a:rPr lang="cs-CZ" sz="2000" dirty="0" smtClean="0"/>
              <a:t>Chybné spojení během </a:t>
            </a:r>
            <a:r>
              <a:rPr lang="cs-CZ" sz="2000" dirty="0" err="1" smtClean="0"/>
              <a:t>merge</a:t>
            </a:r>
            <a:endParaRPr lang="cs-CZ" sz="2000" dirty="0" smtClean="0"/>
          </a:p>
          <a:p>
            <a:pPr lvl="1"/>
            <a:r>
              <a:rPr lang="cs-CZ" sz="2000" dirty="0" smtClean="0"/>
              <a:t>…</a:t>
            </a:r>
            <a:endParaRPr lang="cs-CZ" sz="24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4294967295"/>
          </p:nvPr>
        </p:nvSpPr>
        <p:spPr>
          <a:xfrm>
            <a:off x="0" y="6572250"/>
            <a:ext cx="5029200" cy="28575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| PB173 - Group: Applied cryptography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8568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Continuous integration (CI)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Originálně navrženo pro </a:t>
            </a:r>
            <a:r>
              <a:rPr lang="en-US" sz="2400" dirty="0" smtClean="0"/>
              <a:t>Extreme Programming</a:t>
            </a:r>
          </a:p>
          <a:p>
            <a:pPr lvl="1"/>
            <a:r>
              <a:rPr lang="cs-CZ" sz="2000" dirty="0" smtClean="0"/>
              <a:t>Nyní široce využíváno</a:t>
            </a:r>
            <a:endParaRPr lang="en-US" sz="2000" dirty="0" smtClean="0"/>
          </a:p>
          <a:p>
            <a:pPr lvl="1"/>
            <a:r>
              <a:rPr lang="cs-CZ" sz="2000" dirty="0" smtClean="0"/>
              <a:t>Složení </a:t>
            </a:r>
            <a:r>
              <a:rPr lang="cs-CZ" sz="2000" dirty="0"/>
              <a:t>více dobrých vývojových technik </a:t>
            </a:r>
            <a:r>
              <a:rPr lang="cs-CZ" sz="2000" dirty="0" smtClean="0"/>
              <a:t>a postupů</a:t>
            </a:r>
            <a:endParaRPr lang="en-US" sz="2000" dirty="0" smtClean="0"/>
          </a:p>
          <a:p>
            <a:pPr lvl="1"/>
            <a:r>
              <a:rPr lang="cs-CZ" sz="2000" dirty="0" smtClean="0"/>
              <a:t>Celý produkt je stále </a:t>
            </a:r>
            <a:r>
              <a:rPr lang="en-US" sz="2000" dirty="0" smtClean="0"/>
              <a:t>“</a:t>
            </a:r>
            <a:r>
              <a:rPr lang="cs-CZ" sz="2000" dirty="0" smtClean="0"/>
              <a:t>připraven</a:t>
            </a:r>
            <a:r>
              <a:rPr lang="en-US" sz="2000" dirty="0" smtClean="0"/>
              <a:t>”</a:t>
            </a:r>
            <a:r>
              <a:rPr lang="cs-CZ" sz="2000" dirty="0" smtClean="0"/>
              <a:t> (night </a:t>
            </a:r>
            <a:r>
              <a:rPr lang="cs-CZ" sz="2000" dirty="0" err="1" smtClean="0"/>
              <a:t>builds</a:t>
            </a:r>
            <a:r>
              <a:rPr lang="cs-CZ" sz="2000" dirty="0" smtClean="0"/>
              <a:t>)</a:t>
            </a:r>
            <a:endParaRPr lang="en-US" sz="2000" dirty="0" smtClean="0"/>
          </a:p>
          <a:p>
            <a:r>
              <a:rPr lang="cs-CZ" sz="2400" dirty="0" smtClean="0"/>
              <a:t>Hlavní větev je spojena, kompilována a automaticky testována i několikrát denně</a:t>
            </a:r>
            <a:endParaRPr lang="en-US" sz="2400" dirty="0" smtClean="0"/>
          </a:p>
          <a:p>
            <a:pPr lvl="1"/>
            <a:r>
              <a:rPr lang="en-US" sz="2000" dirty="0" smtClean="0"/>
              <a:t>CI server (Jenkins, Travis CI…)</a:t>
            </a:r>
          </a:p>
          <a:p>
            <a:pPr lvl="1"/>
            <a:r>
              <a:rPr lang="en-US" sz="2000" dirty="0" smtClean="0"/>
              <a:t>Versioning system (SVN, GIT…)</a:t>
            </a:r>
          </a:p>
          <a:p>
            <a:pPr lvl="1"/>
            <a:r>
              <a:rPr lang="en-US" sz="2000" dirty="0" smtClean="0"/>
              <a:t>Automat</a:t>
            </a:r>
            <a:r>
              <a:rPr lang="cs-CZ" sz="2000" dirty="0" err="1" smtClean="0"/>
              <a:t>ický</a:t>
            </a:r>
            <a:r>
              <a:rPr lang="cs-CZ" sz="2000" dirty="0" smtClean="0"/>
              <a:t> </a:t>
            </a:r>
            <a:r>
              <a:rPr lang="cs-CZ" sz="2000" dirty="0" err="1" smtClean="0"/>
              <a:t>build</a:t>
            </a:r>
            <a:r>
              <a:rPr lang="en-US" sz="2000" dirty="0" smtClean="0"/>
              <a:t> (make, Ant, Maven…)</a:t>
            </a:r>
          </a:p>
          <a:p>
            <a:pPr lvl="1"/>
            <a:r>
              <a:rPr lang="en-US" sz="2000" dirty="0" smtClean="0"/>
              <a:t>Automat</a:t>
            </a:r>
            <a:r>
              <a:rPr lang="cs-CZ" sz="2000" dirty="0" err="1" smtClean="0"/>
              <a:t>ické</a:t>
            </a:r>
            <a:r>
              <a:rPr lang="cs-CZ" sz="2000" dirty="0" smtClean="0"/>
              <a:t> testy</a:t>
            </a:r>
            <a:r>
              <a:rPr lang="en-US" sz="2000" dirty="0" smtClean="0"/>
              <a:t> (unit test</a:t>
            </a:r>
            <a:r>
              <a:rPr lang="cs-CZ" sz="2000" dirty="0" smtClean="0"/>
              <a:t>y</a:t>
            </a:r>
            <a:r>
              <a:rPr lang="en-US" sz="2000" dirty="0" smtClean="0"/>
              <a:t>, </a:t>
            </a:r>
            <a:r>
              <a:rPr lang="cs-CZ" sz="2000" dirty="0" smtClean="0"/>
              <a:t>integrační testy</a:t>
            </a:r>
            <a:r>
              <a:rPr lang="en-US" sz="2000" dirty="0" smtClean="0"/>
              <a:t>)</a:t>
            </a:r>
          </a:p>
          <a:p>
            <a:pPr lvl="1"/>
            <a:r>
              <a:rPr lang="cs-CZ" sz="2000" dirty="0" smtClean="0"/>
              <a:t>Dodatečná analýza</a:t>
            </a:r>
            <a:r>
              <a:rPr lang="en-US" sz="2000" dirty="0" smtClean="0"/>
              <a:t> (static</a:t>
            </a:r>
            <a:r>
              <a:rPr lang="cs-CZ" sz="2000" dirty="0" err="1" smtClean="0"/>
              <a:t>ká</a:t>
            </a:r>
            <a:r>
              <a:rPr lang="en-US" sz="2000" dirty="0" smtClean="0"/>
              <a:t> anal</a:t>
            </a:r>
            <a:r>
              <a:rPr lang="cs-CZ" sz="2000" dirty="0" err="1" smtClean="0"/>
              <a:t>ýza</a:t>
            </a:r>
            <a:r>
              <a:rPr lang="en-US" sz="2000" dirty="0" smtClean="0"/>
              <a:t>, </a:t>
            </a:r>
            <a:r>
              <a:rPr lang="cs-CZ" sz="2000" dirty="0" err="1" smtClean="0"/>
              <a:t>výkonostní</a:t>
            </a:r>
            <a:r>
              <a:rPr lang="cs-CZ" sz="2000" dirty="0" smtClean="0"/>
              <a:t> testy</a:t>
            </a:r>
            <a:r>
              <a:rPr lang="en-US" sz="2000" dirty="0" smtClean="0"/>
              <a:t>…)</a:t>
            </a:r>
          </a:p>
          <a:p>
            <a:pPr lvl="1"/>
            <a:r>
              <a:rPr lang="cs-CZ" sz="2000" dirty="0" smtClean="0"/>
              <a:t>Prezentace výsledků</a:t>
            </a:r>
            <a:r>
              <a:rPr lang="en-US" sz="2000" dirty="0" smtClean="0"/>
              <a:t> (</a:t>
            </a:r>
            <a:r>
              <a:rPr lang="cs-CZ" sz="2000" dirty="0" smtClean="0"/>
              <a:t>grafický web…</a:t>
            </a:r>
            <a:r>
              <a:rPr lang="en-US" sz="2000" dirty="0" smtClean="0"/>
              <a:t> )</a:t>
            </a:r>
            <a:endParaRPr lang="cs-CZ" sz="2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4294967295"/>
          </p:nvPr>
        </p:nvSpPr>
        <p:spPr>
          <a:xfrm>
            <a:off x="533400" y="6554321"/>
            <a:ext cx="4648200" cy="28575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| PB173 - Group: Applied cryptography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0431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CI : GitHub + Travis 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Create GitHub repository</a:t>
            </a:r>
          </a:p>
          <a:p>
            <a:pPr lvl="1"/>
            <a:r>
              <a:rPr lang="en-US" sz="2000" dirty="0" smtClean="0"/>
              <a:t>Create </a:t>
            </a:r>
            <a:r>
              <a:rPr lang="en-US" sz="2000" dirty="0" err="1" smtClean="0"/>
              <a:t>Makefile</a:t>
            </a:r>
            <a:r>
              <a:rPr lang="en-US" sz="2000" dirty="0" smtClean="0"/>
              <a:t> for automated build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Sign into Travis-CI.org with GitHub account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Add New Repository (button +)</a:t>
            </a:r>
          </a:p>
          <a:p>
            <a:pPr lvl="1"/>
            <a:r>
              <a:rPr lang="en-US" sz="2000" dirty="0" smtClean="0"/>
              <a:t>Your GitHub repositories are listed</a:t>
            </a:r>
          </a:p>
          <a:p>
            <a:pPr lvl="1"/>
            <a:r>
              <a:rPr lang="en-US" sz="2000" dirty="0" smtClean="0"/>
              <a:t>Activate GitHub </a:t>
            </a:r>
            <a:r>
              <a:rPr lang="en-US" sz="2000" dirty="0" err="1" smtClean="0"/>
              <a:t>Webhook</a:t>
            </a:r>
            <a:r>
              <a:rPr lang="en-US" sz="2000" dirty="0" smtClean="0"/>
              <a:t> for target repo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Add </a:t>
            </a:r>
            <a:r>
              <a:rPr lang="cs-CZ" sz="2400" dirty="0" smtClean="0"/>
              <a:t>.</a:t>
            </a:r>
            <a:r>
              <a:rPr lang="cs-CZ" sz="2400" dirty="0" err="1" smtClean="0"/>
              <a:t>travis.yml</a:t>
            </a:r>
            <a:r>
              <a:rPr lang="en-US" sz="2400" dirty="0" smtClean="0"/>
              <a:t> file to root of your repo</a:t>
            </a:r>
          </a:p>
          <a:p>
            <a:pPr lvl="1"/>
            <a:r>
              <a:rPr lang="en-US" sz="2000" dirty="0" smtClean="0"/>
              <a:t>Fill content according your language and build process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Trigger Travis build with </a:t>
            </a:r>
            <a:r>
              <a:rPr lang="en-US" sz="2400" dirty="0" err="1" smtClean="0"/>
              <a:t>Git</a:t>
            </a:r>
            <a:r>
              <a:rPr lang="en-US" sz="2400" dirty="0" smtClean="0"/>
              <a:t> push </a:t>
            </a:r>
          </a:p>
          <a:p>
            <a:pPr lvl="1"/>
            <a:r>
              <a:rPr lang="en-US" sz="2000" dirty="0" smtClean="0"/>
              <a:t>Results available at </a:t>
            </a:r>
            <a:r>
              <a:rPr lang="en-US" sz="2000" dirty="0" smtClean="0">
                <a:hlinkClick r:id="rId2"/>
              </a:rPr>
              <a:t>https://travis-ci.org/</a:t>
            </a:r>
            <a:r>
              <a:rPr lang="en-US" sz="2000" dirty="0" smtClean="0"/>
              <a:t> and by email</a:t>
            </a:r>
          </a:p>
          <a:p>
            <a:r>
              <a:rPr lang="en-US" sz="2400" dirty="0" smtClean="0">
                <a:hlinkClick r:id="rId3"/>
              </a:rPr>
              <a:t>http://docs.travis-ci.com/user/getting-started/</a:t>
            </a:r>
            <a:endParaRPr lang="cs-CZ" sz="24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4294967295"/>
          </p:nvPr>
        </p:nvSpPr>
        <p:spPr>
          <a:xfrm>
            <a:off x="533400" y="6496050"/>
            <a:ext cx="5638800" cy="28575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| PB173 - Group: Applied cryptography </a:t>
            </a:r>
            <a:endParaRPr lang="cs-CZ" dirty="0"/>
          </a:p>
        </p:txBody>
      </p:sp>
      <p:grpSp>
        <p:nvGrpSpPr>
          <p:cNvPr id="7" name="Skupina 6"/>
          <p:cNvGrpSpPr/>
          <p:nvPr/>
        </p:nvGrpSpPr>
        <p:grpSpPr>
          <a:xfrm>
            <a:off x="4906902" y="603962"/>
            <a:ext cx="3948839" cy="1888934"/>
            <a:chOff x="614854" y="1795439"/>
            <a:chExt cx="4893251" cy="2261889"/>
          </a:xfrm>
        </p:grpSpPr>
        <p:pic>
          <p:nvPicPr>
            <p:cNvPr id="1026" name="Picture 2" descr="D:\Documents\Obrázky\travisCI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20139" y="2048506"/>
              <a:ext cx="1787966" cy="17701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7" name="Picture 3" descr="D:\Documents\Obrázky\github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4854" y="1795439"/>
              <a:ext cx="2261890" cy="22618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ovéPole 5"/>
            <p:cNvSpPr txBox="1"/>
            <p:nvPr/>
          </p:nvSpPr>
          <p:spPr>
            <a:xfrm>
              <a:off x="2551410" y="2249022"/>
              <a:ext cx="904415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600" dirty="0" smtClean="0"/>
                <a:t>+</a:t>
              </a:r>
              <a:endParaRPr lang="cs-CZ" sz="9600" dirty="0"/>
            </a:p>
          </p:txBody>
        </p:sp>
      </p:grpSp>
      <p:sp>
        <p:nvSpPr>
          <p:cNvPr id="8" name="TextovéPole 7"/>
          <p:cNvSpPr txBox="1"/>
          <p:nvPr/>
        </p:nvSpPr>
        <p:spPr>
          <a:xfrm>
            <a:off x="6992471" y="2667000"/>
            <a:ext cx="1947328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b="1" dirty="0" err="1">
                <a:solidFill>
                  <a:srgbClr val="007090"/>
                </a:solidFill>
                <a:latin typeface="Courier New"/>
              </a:rPr>
              <a:t>language</a:t>
            </a:r>
            <a:r>
              <a:rPr lang="cs-CZ" b="1" dirty="0">
                <a:solidFill>
                  <a:srgbClr val="007090"/>
                </a:solidFill>
                <a:latin typeface="Courier New"/>
              </a:rPr>
              <a:t>: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cpp</a:t>
            </a:r>
            <a:endParaRPr lang="cs-CZ" dirty="0">
              <a:solidFill>
                <a:srgbClr val="000000"/>
              </a:solidFill>
              <a:latin typeface="Verdana"/>
            </a:endParaRPr>
          </a:p>
          <a:p>
            <a:r>
              <a:rPr lang="cs-CZ" b="1" dirty="0" err="1">
                <a:solidFill>
                  <a:srgbClr val="007090"/>
                </a:solidFill>
                <a:latin typeface="Courier New"/>
              </a:rPr>
              <a:t>compiler</a:t>
            </a:r>
            <a:r>
              <a:rPr lang="cs-CZ" b="1" dirty="0">
                <a:solidFill>
                  <a:srgbClr val="007090"/>
                </a:solidFill>
                <a:latin typeface="Courier New"/>
              </a:rPr>
              <a:t>:</a:t>
            </a:r>
            <a:endParaRPr lang="cs-CZ" dirty="0">
              <a:solidFill>
                <a:srgbClr val="000000"/>
              </a:solidFill>
              <a:latin typeface="Verdana"/>
            </a:endParaRPr>
          </a:p>
          <a:p>
            <a:r>
              <a:rPr lang="cs-CZ" dirty="0">
                <a:solidFill>
                  <a:srgbClr val="000000"/>
                </a:solidFill>
                <a:latin typeface="Verdana"/>
              </a:rPr>
              <a:t>  </a:t>
            </a:r>
            <a:r>
              <a:rPr lang="cs-CZ" b="1" dirty="0">
                <a:solidFill>
                  <a:srgbClr val="007090"/>
                </a:solidFill>
                <a:latin typeface="Courier New"/>
              </a:rPr>
              <a:t>-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gcc</a:t>
            </a:r>
            <a:endParaRPr lang="cs-CZ" dirty="0">
              <a:solidFill>
                <a:srgbClr val="000000"/>
              </a:solidFill>
              <a:latin typeface="Verdana"/>
            </a:endParaRPr>
          </a:p>
          <a:p>
            <a:r>
              <a:rPr lang="cs-CZ" dirty="0">
                <a:solidFill>
                  <a:srgbClr val="000000"/>
                </a:solidFill>
                <a:latin typeface="Verdana"/>
              </a:rPr>
              <a:t>  </a:t>
            </a:r>
            <a:r>
              <a:rPr lang="cs-CZ" b="1" dirty="0">
                <a:solidFill>
                  <a:srgbClr val="007090"/>
                </a:solidFill>
                <a:latin typeface="Courier New"/>
              </a:rPr>
              <a:t>-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clang</a:t>
            </a:r>
            <a:endParaRPr lang="cs-CZ" dirty="0">
              <a:solidFill>
                <a:srgbClr val="000000"/>
              </a:solidFill>
              <a:latin typeface="Verdana"/>
            </a:endParaRPr>
          </a:p>
          <a:p>
            <a:r>
              <a:rPr lang="cs-CZ" b="1" dirty="0" err="1" smtClean="0">
                <a:solidFill>
                  <a:srgbClr val="007090"/>
                </a:solidFill>
                <a:latin typeface="Courier New"/>
              </a:rPr>
              <a:t>script</a:t>
            </a:r>
            <a:r>
              <a:rPr lang="cs-CZ" b="1" dirty="0">
                <a:solidFill>
                  <a:srgbClr val="007090"/>
                </a:solidFill>
                <a:latin typeface="Courier New"/>
              </a:rPr>
              <a:t>: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</a:t>
            </a:r>
            <a:r>
              <a:rPr lang="cs-CZ" dirty="0" smtClean="0">
                <a:solidFill>
                  <a:srgbClr val="000000"/>
                </a:solidFill>
                <a:latin typeface="Verdana"/>
              </a:rPr>
              <a:t>make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537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4294967295"/>
          </p:nvPr>
        </p:nvSpPr>
        <p:spPr>
          <a:xfrm>
            <a:off x="533400" y="6496050"/>
            <a:ext cx="5791200" cy="28575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| PB173 - Group: Applied cryptography </a:t>
            </a:r>
            <a:endParaRPr lang="cs-CZ" dirty="0"/>
          </a:p>
        </p:txBody>
      </p:sp>
      <p:pic>
        <p:nvPicPr>
          <p:cNvPr id="2050" name="Picture 2" descr="D:\Documents\Obrázky\travisci_result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973" y="908720"/>
            <a:ext cx="8617768" cy="518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Skupina 9"/>
          <p:cNvGrpSpPr/>
          <p:nvPr/>
        </p:nvGrpSpPr>
        <p:grpSpPr>
          <a:xfrm>
            <a:off x="4966561" y="-76200"/>
            <a:ext cx="3948839" cy="1888934"/>
            <a:chOff x="614854" y="1795439"/>
            <a:chExt cx="4893251" cy="2261889"/>
          </a:xfrm>
        </p:grpSpPr>
        <p:pic>
          <p:nvPicPr>
            <p:cNvPr id="11" name="Picture 2" descr="D:\Documents\Obrázky\travisCI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20139" y="2048506"/>
              <a:ext cx="1787966" cy="17701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3" descr="D:\Documents\Obrázky\github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4854" y="1795439"/>
              <a:ext cx="2261890" cy="22618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ovéPole 12"/>
            <p:cNvSpPr txBox="1"/>
            <p:nvPr/>
          </p:nvSpPr>
          <p:spPr>
            <a:xfrm>
              <a:off x="2551410" y="2249022"/>
              <a:ext cx="904415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600" dirty="0" smtClean="0"/>
                <a:t>+</a:t>
              </a:r>
              <a:endParaRPr lang="cs-CZ" sz="9600" dirty="0"/>
            </a:p>
          </p:txBody>
        </p:sp>
      </p:grpSp>
    </p:spTree>
    <p:extLst>
      <p:ext uri="{BB962C8B-B14F-4D97-AF65-F5344CB8AC3E}">
        <p14:creationId xmlns:p14="http://schemas.microsoft.com/office/powerpoint/2010/main" val="198816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GitHub + Travis CI</a:t>
            </a:r>
            <a:endParaRPr lang="en-GB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Continuous integration</a:t>
            </a:r>
          </a:p>
          <a:p>
            <a:pPr lvl="1"/>
            <a:r>
              <a:rPr lang="en-GB" dirty="0" smtClean="0"/>
              <a:t>Compile and run tests after every git Push</a:t>
            </a:r>
          </a:p>
          <a:p>
            <a:r>
              <a:rPr lang="en-GB" dirty="0" smtClean="0">
                <a:hlinkClick r:id="rId2"/>
              </a:rPr>
              <a:t>https</a:t>
            </a:r>
            <a:r>
              <a:rPr lang="en-GB" dirty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github.com/crocs-muni/git-travis-demo</a:t>
            </a:r>
            <a:endParaRPr lang="en-GB" dirty="0" smtClean="0"/>
          </a:p>
          <a:p>
            <a:r>
              <a:rPr lang="en-GB" dirty="0" err="1" smtClean="0"/>
              <a:t>Makefile</a:t>
            </a:r>
            <a:endParaRPr lang="en-GB" dirty="0" smtClean="0"/>
          </a:p>
          <a:p>
            <a:pPr lvl="1"/>
            <a:r>
              <a:rPr lang="en-GB" dirty="0" smtClean="0"/>
              <a:t>Automatic compilation and test execution</a:t>
            </a:r>
          </a:p>
          <a:p>
            <a:pPr lvl="1"/>
            <a:r>
              <a:rPr lang="en-GB" dirty="0" smtClean="0"/>
              <a:t>Generic build script (no special dependency on GitHub)</a:t>
            </a:r>
            <a:endParaRPr lang="en-GB" dirty="0"/>
          </a:p>
          <a:p>
            <a:r>
              <a:rPr lang="en-GB" dirty="0" smtClean="0"/>
              <a:t>.</a:t>
            </a:r>
            <a:r>
              <a:rPr lang="en-GB" dirty="0" err="1" smtClean="0"/>
              <a:t>travis.yml</a:t>
            </a:r>
            <a:endParaRPr lang="en-GB" dirty="0" smtClean="0"/>
          </a:p>
          <a:p>
            <a:pPr lvl="1"/>
            <a:r>
              <a:rPr lang="en-GB" dirty="0" smtClean="0"/>
              <a:t>Configuration file instructing GitHub to use Travis CI</a:t>
            </a:r>
          </a:p>
          <a:p>
            <a:pPr lvl="1"/>
            <a:endParaRPr lang="en-GB" dirty="0" smtClean="0"/>
          </a:p>
          <a:p>
            <a:endParaRPr lang="en-GB" dirty="0" smtClean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| PB173 - Group: Applied cryptography </a:t>
            </a:r>
            <a:endParaRPr lang="en-GB" altLang="en-US"/>
          </a:p>
        </p:txBody>
      </p:sp>
      <p:pic>
        <p:nvPicPr>
          <p:cNvPr id="9" name="Picture 2" descr="D:\Documents\Obrázky\travisCI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92696"/>
            <a:ext cx="1442883" cy="1478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D:\Documents\Obrázky\githu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4430" y="487378"/>
            <a:ext cx="1825339" cy="1888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6403193" y="682189"/>
            <a:ext cx="729860" cy="13108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/>
              <a:t>+</a:t>
            </a:r>
            <a:endParaRPr lang="cs-CZ" sz="9600" dirty="0"/>
          </a:p>
        </p:txBody>
      </p:sp>
    </p:spTree>
    <p:extLst>
      <p:ext uri="{BB962C8B-B14F-4D97-AF65-F5344CB8AC3E}">
        <p14:creationId xmlns:p14="http://schemas.microsoft.com/office/powerpoint/2010/main" val="192582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Makefile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| PB173 - Group: Applied cryptography 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788602" y="114942"/>
            <a:ext cx="4972836" cy="6524863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rgbClr val="7F7F00"/>
                </a:solidFill>
                <a:latin typeface="Verdana" panose="020B0604030504040204" pitchFamily="34" charset="0"/>
              </a:rPr>
              <a:t># </a:t>
            </a:r>
            <a:r>
              <a:rPr lang="en-GB" sz="1100" dirty="0" err="1">
                <a:solidFill>
                  <a:srgbClr val="7F7F00"/>
                </a:solidFill>
                <a:latin typeface="Verdana" panose="020B0604030504040204" pitchFamily="34" charset="0"/>
              </a:rPr>
              <a:t>Makefile</a:t>
            </a:r>
            <a:r>
              <a:rPr lang="en-GB" sz="1100" dirty="0">
                <a:solidFill>
                  <a:srgbClr val="7F7F00"/>
                </a:solidFill>
                <a:latin typeface="Verdana" panose="020B0604030504040204" pitchFamily="34" charset="0"/>
              </a:rPr>
              <a:t> example</a:t>
            </a:r>
          </a:p>
          <a:p>
            <a:r>
              <a:rPr lang="en-GB" sz="1100" dirty="0">
                <a:solidFill>
                  <a:srgbClr val="7F7F00"/>
                </a:solidFill>
                <a:latin typeface="Verdana" panose="020B0604030504040204" pitchFamily="34" charset="0"/>
              </a:rPr>
              <a:t># Variables CC and CXX are automatically set on all UNIX systems.</a:t>
            </a:r>
          </a:p>
          <a:p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CXXFLAGS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=-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Wall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-</a:t>
            </a:r>
            <a:r>
              <a:rPr lang="en-GB" sz="1100" dirty="0" err="1">
                <a:solidFill>
                  <a:srgbClr val="000000"/>
                </a:solidFill>
                <a:latin typeface="Verdana" panose="020B0604030504040204" pitchFamily="34" charset="0"/>
              </a:rPr>
              <a:t>Wextra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</a:p>
          <a:p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SOURCES_GEN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100" dirty="0" err="1">
                <a:solidFill>
                  <a:srgbClr val="000000"/>
                </a:solidFill>
                <a:latin typeface="Verdana" panose="020B0604030504040204" pitchFamily="34" charset="0"/>
              </a:rPr>
              <a:t>src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/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fact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cpp</a:t>
            </a:r>
            <a:endParaRPr lang="en-GB" sz="11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100" dirty="0">
                <a:solidFill>
                  <a:srgbClr val="7F7F00"/>
                </a:solidFill>
                <a:latin typeface="Verdana" panose="020B0604030504040204" pitchFamily="34" charset="0"/>
              </a:rPr>
              <a:t># Source and object lists for main program</a:t>
            </a:r>
          </a:p>
          <a:p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SOURCES_MAIN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$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SOURCES_GEN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100" dirty="0" err="1">
                <a:solidFill>
                  <a:srgbClr val="000000"/>
                </a:solidFill>
                <a:latin typeface="Verdana" panose="020B0604030504040204" pitchFamily="34" charset="0"/>
              </a:rPr>
              <a:t>src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/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main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cpp</a:t>
            </a:r>
            <a:endParaRPr lang="en-GB" sz="11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OBJECTS_MAIN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$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SOURCES_MAIN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:.</a:t>
            </a:r>
            <a:r>
              <a:rPr lang="en-GB" sz="1100" dirty="0" err="1">
                <a:solidFill>
                  <a:srgbClr val="000000"/>
                </a:solidFill>
                <a:latin typeface="Verdana" panose="020B0604030504040204" pitchFamily="34" charset="0"/>
              </a:rPr>
              <a:t>cpp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=.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o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endParaRPr lang="en-GB" sz="11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100" dirty="0">
                <a:solidFill>
                  <a:srgbClr val="7F7F00"/>
                </a:solidFill>
                <a:latin typeface="Verdana" panose="020B0604030504040204" pitchFamily="34" charset="0"/>
              </a:rPr>
              <a:t># Source and object lists for testing binary</a:t>
            </a:r>
          </a:p>
          <a:p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SOURCES_TEST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$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SOURCES_GEN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100" dirty="0" err="1">
                <a:solidFill>
                  <a:srgbClr val="000000"/>
                </a:solidFill>
                <a:latin typeface="Verdana" panose="020B0604030504040204" pitchFamily="34" charset="0"/>
              </a:rPr>
              <a:t>src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/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testing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cpp</a:t>
            </a:r>
            <a:endParaRPr lang="en-GB" sz="11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OBJECTS_TEST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$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SOURCES_TEST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:.</a:t>
            </a:r>
            <a:r>
              <a:rPr lang="en-GB" sz="1100" dirty="0" err="1">
                <a:solidFill>
                  <a:srgbClr val="000000"/>
                </a:solidFill>
                <a:latin typeface="Verdana" panose="020B0604030504040204" pitchFamily="34" charset="0"/>
              </a:rPr>
              <a:t>cpp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=.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o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endParaRPr lang="en-GB" sz="11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endParaRPr lang="en-GB" sz="11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100" dirty="0">
                <a:solidFill>
                  <a:srgbClr val="7F7F00"/>
                </a:solidFill>
                <a:latin typeface="Verdana" panose="020B0604030504040204" pitchFamily="34" charset="0"/>
              </a:rPr>
              <a:t># Most frequently used automatic variables:</a:t>
            </a:r>
          </a:p>
          <a:p>
            <a:r>
              <a:rPr lang="en-GB" sz="1100" dirty="0">
                <a:solidFill>
                  <a:srgbClr val="7F7F00"/>
                </a:solidFill>
                <a:latin typeface="Verdana" panose="020B0604030504040204" pitchFamily="34" charset="0"/>
              </a:rPr>
              <a:t># $@ (name of the target rule)</a:t>
            </a:r>
          </a:p>
          <a:p>
            <a:r>
              <a:rPr lang="en-GB" sz="1100" dirty="0">
                <a:solidFill>
                  <a:srgbClr val="7F7F00"/>
                </a:solidFill>
                <a:latin typeface="Verdana" panose="020B0604030504040204" pitchFamily="34" charset="0"/>
              </a:rPr>
              <a:t># $&lt; (name of the first prerequisite)</a:t>
            </a:r>
          </a:p>
          <a:p>
            <a:r>
              <a:rPr lang="en-GB" sz="1100" dirty="0">
                <a:solidFill>
                  <a:srgbClr val="7F7F00"/>
                </a:solidFill>
                <a:latin typeface="Verdana" panose="020B0604030504040204" pitchFamily="34" charset="0"/>
              </a:rPr>
              <a:t># $^ (name of all the prerequisites)</a:t>
            </a:r>
          </a:p>
          <a:p>
            <a:endParaRPr lang="en-GB" sz="11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100" dirty="0">
                <a:solidFill>
                  <a:srgbClr val="7F7F00"/>
                </a:solidFill>
                <a:latin typeface="Verdana" panose="020B0604030504040204" pitchFamily="34" charset="0"/>
              </a:rPr>
              <a:t># Target 'all' has 'main' and 'main-test' as dependencies.</a:t>
            </a:r>
          </a:p>
          <a:p>
            <a:r>
              <a:rPr lang="en-GB" sz="11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all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main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main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-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test</a:t>
            </a:r>
            <a:endParaRPr lang="en-GB" sz="11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endParaRPr lang="en-GB" sz="11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100" dirty="0">
                <a:solidFill>
                  <a:srgbClr val="7F7F00"/>
                </a:solidFill>
                <a:latin typeface="Verdana" panose="020B0604030504040204" pitchFamily="34" charset="0"/>
              </a:rPr>
              <a:t># Depends on main-test, runs the test program.</a:t>
            </a:r>
          </a:p>
          <a:p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test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main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-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test</a:t>
            </a:r>
            <a:endParaRPr lang="en-GB" sz="11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      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./</a:t>
            </a:r>
            <a:r>
              <a:rPr lang="en-GB" sz="11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main</a:t>
            </a:r>
            <a:r>
              <a:rPr lang="en-GB" sz="11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-</a:t>
            </a:r>
            <a:r>
              <a:rPr lang="en-GB" sz="11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test</a:t>
            </a:r>
          </a:p>
          <a:p>
            <a:endParaRPr lang="en-GB" sz="11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en-GB" sz="1100" dirty="0">
                <a:solidFill>
                  <a:srgbClr val="7F7F00"/>
                </a:solidFill>
                <a:latin typeface="Verdana" panose="020B0604030504040204" pitchFamily="34" charset="0"/>
              </a:rPr>
              <a:t># Depends on all object files and main, links the final binary.</a:t>
            </a:r>
          </a:p>
          <a:p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main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$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OBJECTS_MAIN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endParaRPr lang="en-GB" sz="11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      $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CXX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$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CXXFLAGS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-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o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$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@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$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^</a:t>
            </a:r>
            <a:endParaRPr lang="en-GB" sz="11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endParaRPr lang="en-GB" sz="11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100" dirty="0">
                <a:solidFill>
                  <a:srgbClr val="7F7F00"/>
                </a:solidFill>
                <a:latin typeface="Verdana" panose="020B0604030504040204" pitchFamily="34" charset="0"/>
              </a:rPr>
              <a:t># Depends on all object files and test, links the test binary.</a:t>
            </a:r>
          </a:p>
          <a:p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main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-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test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$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OBJECTS_TEST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endParaRPr lang="en-GB" sz="11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      $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CXX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$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CXXFLAGS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-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o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$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@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$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^</a:t>
            </a:r>
            <a:endParaRPr lang="en-GB" sz="11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endParaRPr lang="en-GB" sz="11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100" dirty="0">
                <a:solidFill>
                  <a:srgbClr val="7F7F00"/>
                </a:solidFill>
                <a:latin typeface="Verdana" panose="020B0604030504040204" pitchFamily="34" charset="0"/>
              </a:rPr>
              <a:t># Automatic rule for all object files in build directory</a:t>
            </a:r>
          </a:p>
          <a:p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%.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o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%.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cpp</a:t>
            </a:r>
            <a:endParaRPr lang="en-GB" sz="11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      $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CXX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$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CXXFLAGS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-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c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-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o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$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@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$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&lt;</a:t>
            </a:r>
            <a:endParaRPr lang="en-GB" sz="11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endParaRPr lang="en-GB" sz="11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clean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  <a:endParaRPr lang="en-GB" sz="11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      </a:t>
            </a:r>
            <a:r>
              <a:rPr lang="en-GB" sz="1100" dirty="0" err="1">
                <a:solidFill>
                  <a:srgbClr val="000000"/>
                </a:solidFill>
                <a:latin typeface="Verdana" panose="020B0604030504040204" pitchFamily="34" charset="0"/>
              </a:rPr>
              <a:t>rm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-</a:t>
            </a:r>
            <a:r>
              <a:rPr lang="en-GB" sz="1100" dirty="0" err="1">
                <a:solidFill>
                  <a:srgbClr val="000000"/>
                </a:solidFill>
                <a:latin typeface="Verdana" panose="020B0604030504040204" pitchFamily="34" charset="0"/>
              </a:rPr>
              <a:t>fr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$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OBJECTS_MAIN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sz="1100" dirty="0">
                <a:solidFill>
                  <a:srgbClr val="808080"/>
                </a:solidFill>
                <a:latin typeface="Verdana" panose="020B0604030504040204" pitchFamily="34" charset="0"/>
              </a:rPr>
              <a:t> $</a:t>
            </a:r>
            <a:r>
              <a:rPr lang="en-GB" sz="11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OBJECTS_TEST</a:t>
            </a:r>
            <a:r>
              <a:rPr lang="en-GB" sz="11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endParaRPr lang="en-GB" sz="1100" dirty="0">
              <a:solidFill>
                <a:srgbClr val="808080"/>
              </a:solidFill>
              <a:latin typeface="Verdana" panose="020B0604030504040204" pitchFamily="34" charset="0"/>
            </a:endParaRPr>
          </a:p>
        </p:txBody>
      </p:sp>
      <p:sp>
        <p:nvSpPr>
          <p:cNvPr id="8" name="AutoShape 6"/>
          <p:cNvSpPr>
            <a:spLocks/>
          </p:cNvSpPr>
          <p:nvPr/>
        </p:nvSpPr>
        <p:spPr bwMode="auto">
          <a:xfrm>
            <a:off x="395536" y="1681163"/>
            <a:ext cx="2730500" cy="381000"/>
          </a:xfrm>
          <a:prstGeom prst="borderCallout2">
            <a:avLst>
              <a:gd name="adj1" fmla="val 30000"/>
              <a:gd name="adj2" fmla="val 103125"/>
              <a:gd name="adj3" fmla="val 30000"/>
              <a:gd name="adj4" fmla="val 110157"/>
              <a:gd name="adj5" fmla="val -80327"/>
              <a:gd name="adj6" fmla="val 126665"/>
            </a:avLst>
          </a:prstGeom>
          <a:solidFill>
            <a:srgbClr val="00FF00">
              <a:alpha val="39999"/>
            </a:srgbClr>
          </a:solidFill>
          <a:ln w="25400">
            <a:solidFill>
              <a:srgbClr val="00FF00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en-GB" sz="1800" dirty="0" smtClean="0">
                <a:latin typeface="+mn-lt"/>
                <a:cs typeface="Courier New" panose="02070309020205020404" pitchFamily="49" charset="0"/>
              </a:rPr>
              <a:t>Basic variables</a:t>
            </a:r>
            <a:endParaRPr lang="cs-CZ" sz="1800" b="0" dirty="0" smtClean="0">
              <a:latin typeface="+mn-lt"/>
              <a:cs typeface="Courier New" panose="02070309020205020404" pitchFamily="49" charset="0"/>
            </a:endParaRPr>
          </a:p>
        </p:txBody>
      </p:sp>
      <p:sp>
        <p:nvSpPr>
          <p:cNvPr id="9" name="AutoShape 6"/>
          <p:cNvSpPr>
            <a:spLocks/>
          </p:cNvSpPr>
          <p:nvPr/>
        </p:nvSpPr>
        <p:spPr bwMode="auto">
          <a:xfrm>
            <a:off x="395536" y="2508386"/>
            <a:ext cx="2730500" cy="381000"/>
          </a:xfrm>
          <a:prstGeom prst="borderCallout2">
            <a:avLst>
              <a:gd name="adj1" fmla="val 30000"/>
              <a:gd name="adj2" fmla="val 103125"/>
              <a:gd name="adj3" fmla="val 30000"/>
              <a:gd name="adj4" fmla="val 110157"/>
              <a:gd name="adj5" fmla="val 146190"/>
              <a:gd name="adj6" fmla="val 127418"/>
            </a:avLst>
          </a:prstGeom>
          <a:solidFill>
            <a:srgbClr val="00FF00">
              <a:alpha val="39999"/>
            </a:srgbClr>
          </a:solidFill>
          <a:ln w="25400">
            <a:solidFill>
              <a:srgbClr val="00FF00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en-GB" sz="1800" dirty="0" smtClean="0">
                <a:latin typeface="+mn-lt"/>
                <a:cs typeface="Courier New" panose="02070309020205020404" pitchFamily="49" charset="0"/>
              </a:rPr>
              <a:t>Build rule(s)</a:t>
            </a:r>
            <a:endParaRPr lang="cs-CZ" sz="1800" b="0" dirty="0" smtClean="0">
              <a:latin typeface="+mn-lt"/>
              <a:cs typeface="Courier New" panose="02070309020205020404" pitchFamily="49" charset="0"/>
            </a:endParaRPr>
          </a:p>
        </p:txBody>
      </p:sp>
      <p:sp>
        <p:nvSpPr>
          <p:cNvPr id="10" name="AutoShape 6"/>
          <p:cNvSpPr>
            <a:spLocks/>
          </p:cNvSpPr>
          <p:nvPr/>
        </p:nvSpPr>
        <p:spPr bwMode="auto">
          <a:xfrm>
            <a:off x="395536" y="4074386"/>
            <a:ext cx="2730500" cy="1370837"/>
          </a:xfrm>
          <a:prstGeom prst="borderCallout2">
            <a:avLst>
              <a:gd name="adj1" fmla="val 30000"/>
              <a:gd name="adj2" fmla="val 103125"/>
              <a:gd name="adj3" fmla="val 30000"/>
              <a:gd name="adj4" fmla="val 110157"/>
              <a:gd name="adj5" fmla="val 81505"/>
              <a:gd name="adj6" fmla="val 135320"/>
            </a:avLst>
          </a:prstGeom>
          <a:solidFill>
            <a:srgbClr val="00FF00">
              <a:alpha val="39999"/>
            </a:srgbClr>
          </a:solidFill>
          <a:ln w="25400">
            <a:solidFill>
              <a:srgbClr val="00FF00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en-GB" sz="1800" dirty="0" smtClean="0">
                <a:latin typeface="+mn-lt"/>
                <a:cs typeface="Courier New" panose="02070309020205020404" pitchFamily="49" charset="0"/>
              </a:rPr>
              <a:t>Files to be build. Can be named (main.cpp) or automatic rule for all *.</a:t>
            </a:r>
            <a:r>
              <a:rPr lang="en-GB" sz="1800" dirty="0" err="1" smtClean="0">
                <a:latin typeface="+mn-lt"/>
                <a:cs typeface="Courier New" panose="02070309020205020404" pitchFamily="49" charset="0"/>
              </a:rPr>
              <a:t>cpp</a:t>
            </a:r>
            <a:r>
              <a:rPr lang="en-GB" sz="1800" dirty="0" smtClean="0">
                <a:latin typeface="+mn-lt"/>
                <a:cs typeface="Courier New" panose="02070309020205020404" pitchFamily="49" charset="0"/>
              </a:rPr>
              <a:t> files (used here)</a:t>
            </a:r>
            <a:endParaRPr lang="cs-CZ" sz="1800" b="0" dirty="0" smtClean="0">
              <a:latin typeface="+mn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5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.</a:t>
            </a:r>
            <a:r>
              <a:rPr lang="en-GB" dirty="0" err="1" smtClean="0"/>
              <a:t>travis.yml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| PB173 - Group: Applied cryptography 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701675" y="1961366"/>
            <a:ext cx="7556043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7F7F00"/>
                </a:solidFill>
                <a:latin typeface="Verdana" panose="020B0604030504040204" pitchFamily="34" charset="0"/>
              </a:rPr>
              <a:t># </a:t>
            </a:r>
            <a:r>
              <a:rPr lang="en-GB" dirty="0" err="1">
                <a:solidFill>
                  <a:srgbClr val="7F7F00"/>
                </a:solidFill>
                <a:latin typeface="Verdana" panose="020B0604030504040204" pitchFamily="34" charset="0"/>
              </a:rPr>
              <a:t>TravisCI</a:t>
            </a:r>
            <a:r>
              <a:rPr lang="en-GB" dirty="0">
                <a:solidFill>
                  <a:srgbClr val="7F7F00"/>
                </a:solidFill>
                <a:latin typeface="Verdana" panose="020B0604030504040204" pitchFamily="34" charset="0"/>
              </a:rPr>
              <a:t> build settings file</a:t>
            </a:r>
          </a:p>
          <a:p>
            <a:r>
              <a:rPr lang="en-GB" dirty="0">
                <a:solidFill>
                  <a:srgbClr val="7F7F00"/>
                </a:solidFill>
                <a:latin typeface="Verdana" panose="020B0604030504040204" pitchFamily="34" charset="0"/>
              </a:rPr>
              <a:t># For more info, see http:</a:t>
            </a:r>
            <a:r>
              <a:rPr lang="en-GB" sz="1600" dirty="0">
                <a:solidFill>
                  <a:srgbClr val="007F00"/>
                </a:solidFill>
                <a:latin typeface="Comic Sans MS" panose="030F0702030302020204" pitchFamily="66" charset="0"/>
              </a:rPr>
              <a:t>//docs.travis-ci.com/user/getting-started/</a:t>
            </a:r>
          </a:p>
          <a:p>
            <a:r>
              <a:rPr lang="en-GB" dirty="0">
                <a:solidFill>
                  <a:srgbClr val="7F7F00"/>
                </a:solidFill>
                <a:latin typeface="Verdana" panose="020B0604030504040204" pitchFamily="34" charset="0"/>
              </a:rPr>
              <a:t># To validate your .</a:t>
            </a:r>
            <a:r>
              <a:rPr lang="en-GB" dirty="0" err="1">
                <a:solidFill>
                  <a:srgbClr val="7F7F00"/>
                </a:solidFill>
                <a:latin typeface="Verdana" panose="020B0604030504040204" pitchFamily="34" charset="0"/>
              </a:rPr>
              <a:t>travis.yml</a:t>
            </a:r>
            <a:r>
              <a:rPr lang="en-GB" dirty="0">
                <a:solidFill>
                  <a:srgbClr val="7F7F00"/>
                </a:solidFill>
                <a:latin typeface="Verdana" panose="020B0604030504040204" pitchFamily="34" charset="0"/>
              </a:rPr>
              <a:t>, go to http:</a:t>
            </a:r>
            <a:r>
              <a:rPr lang="en-GB" sz="1600" dirty="0">
                <a:solidFill>
                  <a:srgbClr val="007F00"/>
                </a:solidFill>
                <a:latin typeface="Comic Sans MS" panose="030F0702030302020204" pitchFamily="66" charset="0"/>
              </a:rPr>
              <a:t>//lint.travis-ci.org/</a:t>
            </a:r>
          </a:p>
          <a:p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dirty="0">
                <a:solidFill>
                  <a:srgbClr val="7F7F00"/>
                </a:solidFill>
                <a:latin typeface="Verdana" panose="020B0604030504040204" pitchFamily="34" charset="0"/>
              </a:rPr>
              <a:t># setting the project language</a:t>
            </a:r>
          </a:p>
          <a:p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language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Verdana" panose="020B0604030504040204" pitchFamily="34" charset="0"/>
              </a:rPr>
              <a:t>cpp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dirty="0">
                <a:solidFill>
                  <a:srgbClr val="7F7F00"/>
                </a:solidFill>
                <a:latin typeface="Verdana" panose="020B0604030504040204" pitchFamily="34" charset="0"/>
              </a:rPr>
              <a:t># setting compilers, do 2 separate sub-builds for </a:t>
            </a:r>
            <a:r>
              <a:rPr lang="en-GB" dirty="0" err="1">
                <a:solidFill>
                  <a:srgbClr val="7F7F00"/>
                </a:solidFill>
                <a:latin typeface="Verdana" panose="020B0604030504040204" pitchFamily="34" charset="0"/>
              </a:rPr>
              <a:t>gcc</a:t>
            </a:r>
            <a:r>
              <a:rPr lang="en-GB" dirty="0">
                <a:solidFill>
                  <a:srgbClr val="7F7F00"/>
                </a:solidFill>
                <a:latin typeface="Verdana" panose="020B0604030504040204" pitchFamily="34" charset="0"/>
              </a:rPr>
              <a:t> and clang</a:t>
            </a:r>
          </a:p>
          <a:p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compiler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-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Verdana" panose="020B0604030504040204" pitchFamily="34" charset="0"/>
              </a:rPr>
              <a:t>gcc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-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clang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dirty="0">
                <a:solidFill>
                  <a:srgbClr val="7F7F00"/>
                </a:solidFill>
                <a:latin typeface="Verdana" panose="020B0604030504040204" pitchFamily="34" charset="0"/>
              </a:rPr>
              <a:t># script to run after build (run tests, etc.)</a:t>
            </a:r>
          </a:p>
          <a:p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script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make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all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test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363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Practical assignment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1871663"/>
            <a:ext cx="8533258" cy="41497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Create Travis </a:t>
            </a:r>
            <a:r>
              <a:rPr lang="en-GB" sz="2400" dirty="0"/>
              <a:t>CI account </a:t>
            </a:r>
            <a:r>
              <a:rPr lang="en-GB" sz="2400" dirty="0" smtClean="0"/>
              <a:t>(http://travis-ci.org</a:t>
            </a:r>
            <a:r>
              <a:rPr lang="en-GB" sz="2400" dirty="0"/>
              <a:t>)</a:t>
            </a:r>
            <a:endParaRPr lang="en-GB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Fork </a:t>
            </a:r>
            <a:r>
              <a:rPr lang="en-GB" sz="2400" dirty="0">
                <a:hlinkClick r:id="rId2"/>
              </a:rPr>
              <a:t>https://</a:t>
            </a:r>
            <a:r>
              <a:rPr lang="en-GB" sz="2400" dirty="0" smtClean="0">
                <a:hlinkClick r:id="rId2"/>
              </a:rPr>
              <a:t>github.com/crocs-muni/git-travis-demo</a:t>
            </a:r>
            <a:endParaRPr lang="en-GB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Create local copy of forked repo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Enable git-</a:t>
            </a:r>
            <a:r>
              <a:rPr lang="en-GB" sz="2400" dirty="0" err="1" smtClean="0"/>
              <a:t>travis</a:t>
            </a:r>
            <a:r>
              <a:rPr lang="en-GB" sz="2400" dirty="0" smtClean="0"/>
              <a:t>-demo at travis-ci.org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Push updated files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Observe </a:t>
            </a:r>
            <a:r>
              <a:rPr lang="en-GB" sz="2400" dirty="0" err="1" smtClean="0"/>
              <a:t>TravisCI</a:t>
            </a:r>
            <a:r>
              <a:rPr lang="en-GB" sz="2400" dirty="0" smtClean="0"/>
              <a:t> build and response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Connect your repo (from last lecture) with </a:t>
            </a:r>
            <a:r>
              <a:rPr lang="en-GB" sz="2400" dirty="0" err="1" smtClean="0"/>
              <a:t>TravisCI</a:t>
            </a:r>
            <a:endParaRPr lang="en-GB" sz="2400" dirty="0" smtClean="0"/>
          </a:p>
          <a:p>
            <a:pPr marL="800100" lvl="1" indent="-514350"/>
            <a:r>
              <a:rPr lang="en-GB" sz="2000" dirty="0" smtClean="0"/>
              <a:t>Add tests </a:t>
            </a:r>
            <a:r>
              <a:rPr lang="en-GB" sz="2000" dirty="0"/>
              <a:t>(</a:t>
            </a:r>
            <a:r>
              <a:rPr lang="en-GB" sz="2000" dirty="0" smtClean="0"/>
              <a:t>Catch)</a:t>
            </a:r>
          </a:p>
          <a:p>
            <a:pPr marL="800100" lvl="1" indent="-514350"/>
            <a:r>
              <a:rPr lang="en-GB" sz="2000" dirty="0" smtClean="0"/>
              <a:t>Add </a:t>
            </a:r>
            <a:r>
              <a:rPr lang="en-GB" sz="2000" dirty="0" err="1" smtClean="0"/>
              <a:t>Makefile</a:t>
            </a:r>
            <a:r>
              <a:rPr lang="en-GB" sz="2000" dirty="0" smtClean="0"/>
              <a:t> (compile, run test)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Push into your repo and observe Travis CI</a:t>
            </a:r>
            <a:endParaRPr lang="en-GB" sz="24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| PB173 - Group: Applied cryptography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717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Verification of library</a:t>
            </a:r>
            <a:endParaRPr lang="en-GB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| PB173 - Group: Applied cryptography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948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Enable GitHub repo </a:t>
            </a:r>
            <a:r>
              <a:rPr lang="en-GB" smtClean="0"/>
              <a:t>in Travis </a:t>
            </a:r>
            <a:r>
              <a:rPr lang="en-GB" dirty="0" smtClean="0"/>
              <a:t>GUI</a:t>
            </a:r>
            <a:endParaRPr lang="en-GB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916832"/>
            <a:ext cx="7056784" cy="4350347"/>
          </a:xfrm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| PB173 - Group: Applied cryptography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165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Tests are initially failing</a:t>
            </a:r>
            <a:endParaRPr lang="en-GB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88840"/>
            <a:ext cx="8941014" cy="3787691"/>
          </a:xfrm>
        </p:spPr>
      </p:pic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| PB173 - Group: Applied cryptography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201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Fix tests to pass</a:t>
            </a:r>
            <a:endParaRPr lang="en-GB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653" y="1719321"/>
            <a:ext cx="8229600" cy="3448068"/>
          </a:xfrm>
        </p:spPr>
      </p:pic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| PB173 - Group: Applied cryptography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653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en-US" smtClean="0"/>
              <a:t>| PB173 - Group: Applied cryptography </a:t>
            </a:r>
            <a:endParaRPr lang="en-GB" altLang="en-US"/>
          </a:p>
        </p:txBody>
      </p:sp>
      <p:sp>
        <p:nvSpPr>
          <p:cNvPr id="1078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Homework</a:t>
            </a:r>
            <a:endParaRPr lang="en-US" altLang="en-US" dirty="0"/>
          </a:p>
        </p:txBody>
      </p:sp>
      <p:sp>
        <p:nvSpPr>
          <p:cNvPr id="1078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dirty="0" smtClean="0"/>
              <a:t>Write </a:t>
            </a:r>
            <a:r>
              <a:rPr lang="en-US" altLang="en-US" sz="2000" dirty="0"/>
              <a:t>following simple unit </a:t>
            </a:r>
            <a:r>
              <a:rPr lang="en-US" altLang="en-US" sz="2000" dirty="0" smtClean="0"/>
              <a:t>tests: </a:t>
            </a:r>
          </a:p>
          <a:p>
            <a:pPr lvl="1"/>
            <a:r>
              <a:rPr lang="en-US" altLang="en-US" sz="1800" dirty="0" smtClean="0"/>
              <a:t>file </a:t>
            </a:r>
            <a:r>
              <a:rPr lang="en-US" altLang="en-US" sz="1800" dirty="0"/>
              <a:t>not exists or cannot be read/written into</a:t>
            </a:r>
          </a:p>
          <a:p>
            <a:pPr lvl="1"/>
            <a:r>
              <a:rPr lang="en-US" altLang="en-US" sz="1800" dirty="0"/>
              <a:t>encrypted blob was corrupted</a:t>
            </a:r>
          </a:p>
          <a:p>
            <a:pPr lvl="1"/>
            <a:r>
              <a:rPr lang="en-US" altLang="en-US" sz="1800" dirty="0"/>
              <a:t>wrong decryption key was used</a:t>
            </a:r>
          </a:p>
          <a:p>
            <a:pPr lvl="1"/>
            <a:r>
              <a:rPr lang="en-US" altLang="en-US" sz="1800" dirty="0"/>
              <a:t>test vectors for encryption and hashing</a:t>
            </a:r>
          </a:p>
          <a:p>
            <a:pPr lvl="1"/>
            <a:r>
              <a:rPr lang="en-US" altLang="en-US" sz="1600" dirty="0" smtClean="0"/>
              <a:t>Use UT framework you like (</a:t>
            </a:r>
            <a:r>
              <a:rPr lang="cs-CZ" sz="1600" dirty="0" err="1"/>
              <a:t>Catch</a:t>
            </a:r>
            <a:r>
              <a:rPr lang="cs-CZ" altLang="en-US" sz="1600" dirty="0"/>
              <a:t>, </a:t>
            </a:r>
            <a:r>
              <a:rPr lang="cs-CZ" altLang="en-US" sz="1600" dirty="0" err="1" smtClean="0"/>
              <a:t>QTest</a:t>
            </a:r>
            <a:r>
              <a:rPr lang="en-GB" altLang="en-US" sz="1600" dirty="0" smtClean="0"/>
              <a:t>,</a:t>
            </a:r>
            <a:r>
              <a:rPr lang="cs-CZ" altLang="en-US" sz="1600" dirty="0" smtClean="0"/>
              <a:t> </a:t>
            </a:r>
            <a:r>
              <a:rPr lang="en-GB" sz="1600" dirty="0" err="1" smtClean="0"/>
              <a:t>UnitTest</a:t>
            </a:r>
            <a:r>
              <a:rPr lang="en-GB" sz="1600" dirty="0" smtClean="0"/>
              <a:t>++, </a:t>
            </a:r>
            <a:r>
              <a:rPr lang="en-US" altLang="en-US" sz="1600" dirty="0" err="1" smtClean="0"/>
              <a:t>CxxTest</a:t>
            </a:r>
            <a:r>
              <a:rPr lang="cs-CZ" altLang="en-US" sz="1600" dirty="0" smtClean="0"/>
              <a:t>…</a:t>
            </a:r>
            <a:r>
              <a:rPr lang="en-US" altLang="en-US" sz="1600" dirty="0" smtClean="0"/>
              <a:t>)</a:t>
            </a:r>
          </a:p>
          <a:p>
            <a:r>
              <a:rPr lang="en-US" altLang="en-US" sz="2000" dirty="0" smtClean="0"/>
              <a:t>Integrate your tests into Travis CI</a:t>
            </a:r>
          </a:p>
          <a:p>
            <a:r>
              <a:rPr lang="en-US" altLang="en-US" sz="2000" dirty="0" smtClean="0"/>
              <a:t>Best </a:t>
            </a:r>
            <a:r>
              <a:rPr lang="en-US" altLang="en-US" sz="2000" dirty="0"/>
              <a:t>practices</a:t>
            </a:r>
          </a:p>
          <a:p>
            <a:pPr lvl="1"/>
            <a:r>
              <a:rPr lang="en-US" altLang="en-US" sz="1800" dirty="0">
                <a:hlinkClick r:id="rId2"/>
              </a:rPr>
              <a:t>http://blog.stevensanderson.com/2009/08/24/writing-great-unit-tests-best-and-worst-practises</a:t>
            </a:r>
            <a:r>
              <a:rPr lang="en-US" altLang="en-US" sz="1800" dirty="0" smtClean="0">
                <a:hlinkClick r:id="rId2"/>
              </a:rPr>
              <a:t>/</a:t>
            </a:r>
            <a:endParaRPr lang="en-US" altLang="en-US" sz="1800" dirty="0" smtClean="0"/>
          </a:p>
          <a:p>
            <a:pPr lvl="1"/>
            <a:r>
              <a:rPr lang="cs-CZ" sz="1800" dirty="0">
                <a:hlinkClick r:id="rId3" tooltip="http://www.levelofindirection.com/journal/2010/12/28/unit-testing-in-c-and-objective-c-just-got-easier.html"/>
              </a:rPr>
              <a:t>http://</a:t>
            </a:r>
            <a:r>
              <a:rPr lang="cs-CZ" sz="1800" dirty="0" smtClean="0">
                <a:hlinkClick r:id="rId3" tooltip="http://www.levelofindirection.com/journal/2010/12/28/unit-testing-in-c-and-objective-c-just-got-easier.html"/>
              </a:rPr>
              <a:t>www.levelofindirection.com/journal/2010/12/28/unit-testing-in-c-and-objective-c-just-got-easier.html</a:t>
            </a:r>
            <a:endParaRPr lang="en-GB" sz="1800" dirty="0" smtClean="0"/>
          </a:p>
          <a:p>
            <a:r>
              <a:rPr lang="en-US" altLang="en-US" sz="2000" dirty="0"/>
              <a:t>Code will be used later in architecture</a:t>
            </a:r>
          </a:p>
          <a:p>
            <a:pPr lvl="1"/>
            <a:r>
              <a:rPr lang="en-US" altLang="en-US" sz="1800" dirty="0"/>
              <a:t>will be </a:t>
            </a:r>
            <a:r>
              <a:rPr lang="cs-CZ" altLang="en-US" sz="1800" dirty="0" err="1"/>
              <a:t>used</a:t>
            </a:r>
            <a:r>
              <a:rPr lang="cs-CZ" altLang="en-US" sz="1800" dirty="0"/>
              <a:t> </a:t>
            </a:r>
            <a:r>
              <a:rPr lang="cs-CZ" altLang="en-US" sz="1800" dirty="0" err="1"/>
              <a:t>again</a:t>
            </a:r>
            <a:r>
              <a:rPr lang="cs-CZ" altLang="en-US" sz="1800" dirty="0"/>
              <a:t> and </a:t>
            </a:r>
            <a:r>
              <a:rPr lang="en-US" altLang="en-US" sz="1800" dirty="0"/>
              <a:t>extended, </a:t>
            </a:r>
            <a:r>
              <a:rPr lang="cs-CZ" altLang="en-US" sz="1800" dirty="0"/>
              <a:t>so </a:t>
            </a:r>
            <a:r>
              <a:rPr lang="en-US" altLang="en-US" sz="1800" dirty="0"/>
              <a:t>write it </a:t>
            </a:r>
            <a:r>
              <a:rPr lang="cs-CZ" altLang="en-US" sz="1800" dirty="0" err="1"/>
              <a:t>well</a:t>
            </a:r>
            <a:r>
              <a:rPr lang="en-GB" altLang="en-US" sz="1800" dirty="0"/>
              <a:t> </a:t>
            </a:r>
            <a:r>
              <a:rPr lang="en-GB" altLang="en-US" sz="1800" dirty="0">
                <a:sym typeface="Wingdings" panose="05000000000000000000" pitchFamily="2" charset="2"/>
              </a:rPr>
              <a:t></a:t>
            </a:r>
            <a:endParaRPr lang="en-US" altLang="en-US" sz="1800" dirty="0"/>
          </a:p>
          <a:p>
            <a:pPr lvl="1"/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469341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8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8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8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82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82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Submissions</a:t>
            </a:r>
            <a:r>
              <a:rPr lang="cs-CZ" dirty="0" smtClean="0"/>
              <a:t>, </a:t>
            </a:r>
            <a:r>
              <a:rPr lang="cs-CZ" dirty="0" err="1" smtClean="0"/>
              <a:t>deadlines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Upload application source codes as single zip file into IS Homework vault (Crypto - 2. homework (UT))</a:t>
            </a:r>
          </a:p>
          <a:p>
            <a:pPr lvl="1"/>
            <a:r>
              <a:rPr lang="en-US" sz="2000" dirty="0" smtClean="0"/>
              <a:t>Finalized </a:t>
            </a:r>
            <a:r>
              <a:rPr lang="en-US" sz="2000" dirty="0"/>
              <a:t>codes based on the discussions during lecture</a:t>
            </a:r>
          </a:p>
          <a:p>
            <a:pPr lvl="1"/>
            <a:r>
              <a:rPr lang="en-US" sz="2000" dirty="0" smtClean="0"/>
              <a:t>Added unit </a:t>
            </a:r>
            <a:r>
              <a:rPr lang="en-US" sz="2000" dirty="0"/>
              <a:t>tests</a:t>
            </a:r>
          </a:p>
          <a:p>
            <a:r>
              <a:rPr lang="en-US" sz="2400" dirty="0"/>
              <a:t>DEADLINE 7.3. 12:00 (second part)</a:t>
            </a:r>
          </a:p>
          <a:p>
            <a:pPr lvl="1"/>
            <a:r>
              <a:rPr lang="en-US" sz="1800" dirty="0"/>
              <a:t>addition of unit tests</a:t>
            </a:r>
          </a:p>
          <a:p>
            <a:pPr lvl="1"/>
            <a:r>
              <a:rPr lang="en-US" sz="1800" dirty="0"/>
              <a:t>0-5 points assigned</a:t>
            </a:r>
            <a:endParaRPr lang="cs-CZ" sz="24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PB173 - Group: Applied cryptography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409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en-US" smtClean="0"/>
              <a:t>| PB173 - Group: Applied cryptography </a:t>
            </a:r>
            <a:endParaRPr lang="en-GB" altLang="en-US"/>
          </a:p>
        </p:txBody>
      </p:sp>
      <p:sp>
        <p:nvSpPr>
          <p:cNvPr id="10352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Questions?</a:t>
            </a:r>
          </a:p>
        </p:txBody>
      </p:sp>
      <p:sp>
        <p:nvSpPr>
          <p:cNvPr id="1035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57600" y="4495800"/>
            <a:ext cx="4953000" cy="1219200"/>
          </a:xfrm>
        </p:spPr>
        <p:txBody>
          <a:bodyPr/>
          <a:lstStyle/>
          <a:p>
            <a:endParaRPr lang="en-US" altLang="en-US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25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GPG verification – missing key problem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Problem: we don’t have key used </a:t>
            </a:r>
            <a:r>
              <a:rPr lang="en-GB" dirty="0" smtClean="0"/>
              <a:t>to create this signature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PB173 - Group: Applied cryptography </a:t>
            </a:r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251520" y="1845979"/>
            <a:ext cx="874406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007090"/>
                </a:solidFill>
                <a:latin typeface="Courier New"/>
              </a:rPr>
              <a:t>gpg</a:t>
            </a:r>
            <a:r>
              <a:rPr lang="cs-CZ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--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verify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openssl-1.0.1i.tar.gz.asc    (soubor s podpisem, ne knihovna </a:t>
            </a:r>
            <a:endParaRPr lang="en-GB" dirty="0" smtClean="0">
              <a:solidFill>
                <a:srgbClr val="000000"/>
              </a:solidFill>
              <a:latin typeface="Verdana"/>
            </a:endParaRPr>
          </a:p>
          <a:p>
            <a:r>
              <a:rPr lang="en-GB" dirty="0">
                <a:solidFill>
                  <a:srgbClr val="000000"/>
                </a:solidFill>
                <a:latin typeface="Verdana"/>
              </a:rPr>
              <a:t> </a:t>
            </a:r>
            <a:r>
              <a:rPr lang="en-GB" dirty="0" smtClean="0">
                <a:solidFill>
                  <a:srgbClr val="000000"/>
                </a:solidFill>
                <a:latin typeface="Verdana"/>
              </a:rPr>
              <a:t>                            </a:t>
            </a:r>
            <a:r>
              <a:rPr lang="cs-CZ" dirty="0" err="1" smtClean="0">
                <a:solidFill>
                  <a:srgbClr val="000000"/>
                </a:solidFill>
                <a:latin typeface="Verdana"/>
              </a:rPr>
              <a:t>samotna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, 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predpoklad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existence openssl-1.0.1i.tar.gz)</a:t>
            </a:r>
          </a:p>
          <a:p>
            <a:endParaRPr lang="cs-CZ" dirty="0">
              <a:solidFill>
                <a:srgbClr val="000000"/>
              </a:solidFill>
              <a:latin typeface="Verdana"/>
            </a:endParaRPr>
          </a:p>
          <a:p>
            <a:r>
              <a:rPr lang="cs-CZ" b="1" dirty="0" err="1">
                <a:solidFill>
                  <a:srgbClr val="007090"/>
                </a:solidFill>
                <a:latin typeface="Courier New"/>
              </a:rPr>
              <a:t>GnuPG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&gt;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gpg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--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verify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openssl-1.0.1i.tar.gz.asc</a:t>
            </a:r>
          </a:p>
          <a:p>
            <a:r>
              <a:rPr lang="en-US" b="1" dirty="0" err="1">
                <a:solidFill>
                  <a:srgbClr val="007090"/>
                </a:solidFill>
                <a:latin typeface="Courier New"/>
              </a:rPr>
              <a:t>gpg</a:t>
            </a:r>
            <a:r>
              <a:rPr lang="en-US" b="1" dirty="0">
                <a:solidFill>
                  <a:srgbClr val="007090"/>
                </a:solidFill>
                <a:latin typeface="Courier New"/>
              </a:rPr>
              <a:t>: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Signature made 08/06/14 23:18:48 using RSA key ID 0E604491</a:t>
            </a:r>
          </a:p>
          <a:p>
            <a:r>
              <a:rPr lang="en-US" b="1" dirty="0" err="1">
                <a:solidFill>
                  <a:srgbClr val="007090"/>
                </a:solidFill>
                <a:latin typeface="Courier New"/>
              </a:rPr>
              <a:t>gpg</a:t>
            </a:r>
            <a:r>
              <a:rPr lang="en-US" b="1" dirty="0">
                <a:solidFill>
                  <a:srgbClr val="007090"/>
                </a:solidFill>
                <a:latin typeface="Courier New"/>
              </a:rPr>
              <a:t>: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Can't check signature: public key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 not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Verdana"/>
              </a:rPr>
              <a:t>found</a:t>
            </a:r>
          </a:p>
          <a:p>
            <a:endParaRPr lang="en-US" dirty="0">
              <a:solidFill>
                <a:srgbClr val="000000"/>
              </a:solidFill>
              <a:latin typeface="Verdana"/>
            </a:endParaRPr>
          </a:p>
          <a:p>
            <a:endParaRPr lang="en-US" dirty="0" smtClean="0">
              <a:solidFill>
                <a:srgbClr val="000000"/>
              </a:solidFill>
              <a:latin typeface="Verdana"/>
            </a:endParaRPr>
          </a:p>
          <a:p>
            <a:endParaRPr lang="en-US" dirty="0">
              <a:solidFill>
                <a:srgbClr val="000000"/>
              </a:solidFill>
              <a:latin typeface="Verdana"/>
            </a:endParaRPr>
          </a:p>
          <a:p>
            <a:endParaRPr lang="cs-CZ" dirty="0">
              <a:solidFill>
                <a:srgbClr val="000000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61781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GPG – find and download key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PB173 - Group: Applied cryptography </a:t>
            </a:r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251520" y="1735063"/>
            <a:ext cx="13503377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7090"/>
                </a:solidFill>
                <a:latin typeface="Courier New"/>
              </a:rPr>
              <a:t>https</a:t>
            </a:r>
            <a:r>
              <a:rPr lang="cs-CZ" b="1" dirty="0">
                <a:solidFill>
                  <a:srgbClr val="007090"/>
                </a:solidFill>
                <a:latin typeface="Courier New"/>
              </a:rPr>
              <a:t>: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//www.openssl.org/about/</a:t>
            </a:r>
          </a:p>
          <a:p>
            <a:r>
              <a:rPr lang="en-US" b="1" dirty="0">
                <a:solidFill>
                  <a:srgbClr val="007090"/>
                </a:solidFill>
                <a:latin typeface="Courier New"/>
              </a:rPr>
              <a:t>Matt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Caswell   matt@openssl.org        UK      0E604491</a:t>
            </a:r>
          </a:p>
          <a:p>
            <a:endParaRPr lang="en-GB" b="1" dirty="0" smtClean="0">
              <a:solidFill>
                <a:srgbClr val="007090"/>
              </a:solidFill>
              <a:latin typeface="Courier New"/>
            </a:endParaRPr>
          </a:p>
          <a:p>
            <a:r>
              <a:rPr lang="cs-CZ" b="1" dirty="0" smtClean="0">
                <a:solidFill>
                  <a:srgbClr val="007090"/>
                </a:solidFill>
                <a:latin typeface="Courier New"/>
              </a:rPr>
              <a:t>pgp.mit.edu</a:t>
            </a:r>
            <a:endParaRPr lang="cs-CZ" dirty="0">
              <a:solidFill>
                <a:srgbClr val="000000"/>
              </a:solidFill>
              <a:latin typeface="Verdana"/>
            </a:endParaRPr>
          </a:p>
          <a:p>
            <a:r>
              <a:rPr lang="cs-CZ" b="1" dirty="0">
                <a:solidFill>
                  <a:srgbClr val="007090"/>
                </a:solidFill>
                <a:latin typeface="Courier New"/>
              </a:rPr>
              <a:t>http: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//pgp.mit.edu:11371/pks/lookup?op=vindex&amp;search=0x8657ABB260F056B1E5190839D9C4D26D0E604491</a:t>
            </a:r>
          </a:p>
          <a:p>
            <a:r>
              <a:rPr lang="cs-CZ" b="1" dirty="0">
                <a:solidFill>
                  <a:srgbClr val="007090"/>
                </a:solidFill>
                <a:latin typeface="Courier New"/>
              </a:rPr>
              <a:t>-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&gt; 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matt.asc</a:t>
            </a:r>
            <a:endParaRPr lang="cs-CZ" dirty="0">
              <a:solidFill>
                <a:srgbClr val="000000"/>
              </a:solidFill>
              <a:latin typeface="Verdana"/>
            </a:endParaRPr>
          </a:p>
          <a:p>
            <a:endParaRPr lang="en-US" dirty="0" smtClean="0">
              <a:solidFill>
                <a:srgbClr val="000000"/>
              </a:solidFill>
              <a:latin typeface="Verdana"/>
            </a:endParaRPr>
          </a:p>
          <a:p>
            <a:r>
              <a:rPr lang="cs-CZ" b="1" dirty="0" err="1">
                <a:solidFill>
                  <a:srgbClr val="007090"/>
                </a:solidFill>
                <a:latin typeface="Courier New"/>
              </a:rPr>
              <a:t>GnuPG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&gt;</a:t>
            </a:r>
            <a:r>
              <a:rPr lang="cs-CZ" dirty="0" err="1" smtClean="0">
                <a:solidFill>
                  <a:srgbClr val="000000"/>
                </a:solidFill>
                <a:latin typeface="Verdana"/>
              </a:rPr>
              <a:t>gpg</a:t>
            </a:r>
            <a:r>
              <a:rPr lang="cs-CZ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--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keyserver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pgpkeys.mit.edu </a:t>
            </a:r>
            <a:r>
              <a:rPr lang="cs-CZ" dirty="0" smtClean="0">
                <a:solidFill>
                  <a:srgbClr val="000000"/>
                </a:solidFill>
                <a:latin typeface="Verdana"/>
              </a:rPr>
              <a:t>--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recv-key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Verdana"/>
              </a:rPr>
              <a:t>0E604491</a:t>
            </a:r>
          </a:p>
          <a:p>
            <a:endParaRPr lang="en-US" dirty="0">
              <a:solidFill>
                <a:srgbClr val="000000"/>
              </a:solidFill>
              <a:latin typeface="Verdana"/>
            </a:endParaRPr>
          </a:p>
          <a:p>
            <a:r>
              <a:rPr lang="cs-CZ" b="1" dirty="0" err="1">
                <a:solidFill>
                  <a:srgbClr val="007090"/>
                </a:solidFill>
                <a:latin typeface="Courier New"/>
              </a:rPr>
              <a:t>GnuPG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&gt;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gpg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--import 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matt.asc</a:t>
            </a:r>
            <a:endParaRPr lang="cs-CZ" dirty="0">
              <a:solidFill>
                <a:srgbClr val="000000"/>
              </a:solidFill>
              <a:latin typeface="Verdana"/>
            </a:endParaRPr>
          </a:p>
          <a:p>
            <a:r>
              <a:rPr lang="en-US" b="1" dirty="0" err="1">
                <a:solidFill>
                  <a:srgbClr val="007090"/>
                </a:solidFill>
                <a:latin typeface="Courier New"/>
              </a:rPr>
              <a:t>gpg</a:t>
            </a:r>
            <a:r>
              <a:rPr lang="en-US" b="1" dirty="0">
                <a:solidFill>
                  <a:srgbClr val="007090"/>
                </a:solidFill>
                <a:latin typeface="Courier New"/>
              </a:rPr>
              <a:t>: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key 0E604491: public key "Matt Caswell &lt;matt@openssl.org&gt;" imported</a:t>
            </a:r>
          </a:p>
          <a:p>
            <a:r>
              <a:rPr lang="en-US" b="1" dirty="0" err="1">
                <a:solidFill>
                  <a:srgbClr val="007090"/>
                </a:solidFill>
                <a:latin typeface="Courier New"/>
              </a:rPr>
              <a:t>gpg</a:t>
            </a:r>
            <a:r>
              <a:rPr lang="en-US" b="1" dirty="0">
                <a:solidFill>
                  <a:srgbClr val="007090"/>
                </a:solidFill>
                <a:latin typeface="Courier New"/>
              </a:rPr>
              <a:t>: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Total number processed: 1</a:t>
            </a:r>
          </a:p>
          <a:p>
            <a:r>
              <a:rPr lang="cs-CZ" b="1" dirty="0" err="1">
                <a:solidFill>
                  <a:srgbClr val="007090"/>
                </a:solidFill>
                <a:latin typeface="Courier New"/>
              </a:rPr>
              <a:t>gpg</a:t>
            </a:r>
            <a:r>
              <a:rPr lang="cs-CZ" b="1" dirty="0">
                <a:solidFill>
                  <a:srgbClr val="007090"/>
                </a:solidFill>
                <a:latin typeface="Courier New"/>
              </a:rPr>
              <a:t>: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              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imported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: 1  (RSA: 1)</a:t>
            </a:r>
          </a:p>
          <a:p>
            <a:r>
              <a:rPr lang="en-US" b="1" dirty="0" err="1">
                <a:solidFill>
                  <a:srgbClr val="007090"/>
                </a:solidFill>
                <a:latin typeface="Courier New"/>
              </a:rPr>
              <a:t>gpg</a:t>
            </a:r>
            <a:r>
              <a:rPr lang="en-US" b="1" dirty="0">
                <a:solidFill>
                  <a:srgbClr val="007090"/>
                </a:solidFill>
                <a:latin typeface="Courier New"/>
              </a:rPr>
              <a:t>: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3 marginal(s) needed, 1 complete(s) needed, PGP trust model</a:t>
            </a:r>
          </a:p>
          <a:p>
            <a:r>
              <a:rPr lang="en-US" b="1" dirty="0" err="1">
                <a:solidFill>
                  <a:srgbClr val="007090"/>
                </a:solidFill>
                <a:latin typeface="Courier New"/>
              </a:rPr>
              <a:t>gpg</a:t>
            </a:r>
            <a:r>
              <a:rPr lang="en-US" b="1" dirty="0">
                <a:solidFill>
                  <a:srgbClr val="007090"/>
                </a:solidFill>
                <a:latin typeface="Courier New"/>
              </a:rPr>
              <a:t>: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depth: 0  valid:  21  signed:   3  trust: 0-, 0q, 0n, 0m, 0f, 21u</a:t>
            </a:r>
          </a:p>
          <a:p>
            <a:r>
              <a:rPr lang="en-US" b="1" dirty="0" err="1">
                <a:solidFill>
                  <a:srgbClr val="007090"/>
                </a:solidFill>
                <a:latin typeface="Courier New"/>
              </a:rPr>
              <a:t>gpg</a:t>
            </a:r>
            <a:r>
              <a:rPr lang="en-US" b="1" dirty="0">
                <a:solidFill>
                  <a:srgbClr val="007090"/>
                </a:solidFill>
                <a:latin typeface="Courier New"/>
              </a:rPr>
              <a:t>: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depth: 1  valid:   3  signed:   0  trust: 3-, 0q, 0n, 0m, 0f, 0u</a:t>
            </a:r>
          </a:p>
          <a:p>
            <a:r>
              <a:rPr lang="en-US" b="1" dirty="0" err="1">
                <a:solidFill>
                  <a:srgbClr val="007090"/>
                </a:solidFill>
                <a:latin typeface="Courier New"/>
              </a:rPr>
              <a:t>gpg</a:t>
            </a:r>
            <a:r>
              <a:rPr lang="en-US" b="1" dirty="0">
                <a:solidFill>
                  <a:srgbClr val="007090"/>
                </a:solidFill>
                <a:latin typeface="Courier New"/>
              </a:rPr>
              <a:t>: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next 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trustdb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check due at 2016-06-04</a:t>
            </a:r>
          </a:p>
          <a:p>
            <a:endParaRPr lang="en-US" dirty="0">
              <a:solidFill>
                <a:srgbClr val="000000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4621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GPG verification – untrusted key problem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We have the key, but GPG doesn’t know if it is trusted</a:t>
            </a:r>
          </a:p>
          <a:p>
            <a:r>
              <a:rPr lang="en-GB" dirty="0" smtClean="0"/>
              <a:t>You need to set trust (and you will need your </a:t>
            </a:r>
            <a:r>
              <a:rPr lang="en-GB" dirty="0" err="1" smtClean="0"/>
              <a:t>keypair</a:t>
            </a:r>
            <a:r>
              <a:rPr lang="en-GB" dirty="0" smtClean="0"/>
              <a:t> for this operation)</a:t>
            </a:r>
          </a:p>
          <a:p>
            <a:pPr lvl="1"/>
            <a:r>
              <a:rPr lang="cs-CZ" b="1" dirty="0" err="1">
                <a:solidFill>
                  <a:srgbClr val="007090"/>
                </a:solidFill>
                <a:latin typeface="Courier New"/>
              </a:rPr>
              <a:t>GnuPG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&gt;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gpg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--gen-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key</a:t>
            </a:r>
            <a:endParaRPr lang="cs-CZ" dirty="0">
              <a:solidFill>
                <a:srgbClr val="000000"/>
              </a:solidFill>
              <a:latin typeface="Verdana"/>
            </a:endParaRPr>
          </a:p>
          <a:p>
            <a:pPr lvl="1"/>
            <a:r>
              <a:rPr lang="en-US" b="1" dirty="0" smtClean="0">
                <a:solidFill>
                  <a:srgbClr val="007090"/>
                </a:solidFill>
                <a:latin typeface="Courier New"/>
              </a:rPr>
              <a:t>...</a:t>
            </a:r>
            <a:r>
              <a:rPr lang="en-US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generate your ultimately trusted key</a:t>
            </a:r>
          </a:p>
          <a:p>
            <a:endParaRPr lang="en-GB" dirty="0" smtClean="0"/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PB173 - Group: Applied cryptography </a:t>
            </a:r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251520" y="1724030"/>
            <a:ext cx="997035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007090"/>
                </a:solidFill>
                <a:latin typeface="Courier New"/>
              </a:rPr>
              <a:t>GnuPG</a:t>
            </a:r>
            <a:r>
              <a:rPr lang="cs-CZ" dirty="0" smtClean="0">
                <a:solidFill>
                  <a:srgbClr val="000000"/>
                </a:solidFill>
                <a:latin typeface="Verdana"/>
              </a:rPr>
              <a:t>&gt;</a:t>
            </a:r>
            <a:r>
              <a:rPr lang="cs-CZ" dirty="0" err="1" smtClean="0">
                <a:solidFill>
                  <a:srgbClr val="000000"/>
                </a:solidFill>
                <a:latin typeface="Verdana"/>
              </a:rPr>
              <a:t>gpg</a:t>
            </a:r>
            <a:r>
              <a:rPr lang="cs-CZ" dirty="0" smtClean="0">
                <a:solidFill>
                  <a:srgbClr val="000000"/>
                </a:solidFill>
                <a:latin typeface="Verdana"/>
              </a:rPr>
              <a:t> --</a:t>
            </a:r>
            <a:r>
              <a:rPr lang="cs-CZ" dirty="0" err="1" smtClean="0">
                <a:solidFill>
                  <a:srgbClr val="000000"/>
                </a:solidFill>
                <a:latin typeface="Verdana"/>
              </a:rPr>
              <a:t>verify</a:t>
            </a:r>
            <a:r>
              <a:rPr lang="cs-CZ" dirty="0" smtClean="0">
                <a:solidFill>
                  <a:srgbClr val="000000"/>
                </a:solidFill>
                <a:latin typeface="Verdana"/>
              </a:rPr>
              <a:t> openssl-1.0.1i.tar.gz.asc</a:t>
            </a:r>
          </a:p>
          <a:p>
            <a:r>
              <a:rPr lang="en-US" b="1" dirty="0" err="1" smtClean="0">
                <a:solidFill>
                  <a:srgbClr val="007090"/>
                </a:solidFill>
                <a:latin typeface="Courier New"/>
              </a:rPr>
              <a:t>gpg</a:t>
            </a:r>
            <a:r>
              <a:rPr lang="en-US" b="1" dirty="0" smtClean="0">
                <a:solidFill>
                  <a:srgbClr val="007090"/>
                </a:solidFill>
                <a:latin typeface="Courier New"/>
              </a:rPr>
              <a:t>:</a:t>
            </a:r>
            <a:r>
              <a:rPr lang="en-US" dirty="0" smtClean="0">
                <a:solidFill>
                  <a:srgbClr val="000000"/>
                </a:solidFill>
                <a:latin typeface="Verdana"/>
              </a:rPr>
              <a:t> Signature made 08/06/14 23:18:48 using RSA key ID 0E604491</a:t>
            </a:r>
          </a:p>
          <a:p>
            <a:r>
              <a:rPr lang="en-US" b="1" dirty="0" err="1" smtClean="0">
                <a:solidFill>
                  <a:srgbClr val="007090"/>
                </a:solidFill>
                <a:latin typeface="Courier New"/>
              </a:rPr>
              <a:t>gpg</a:t>
            </a:r>
            <a:r>
              <a:rPr lang="en-US" b="1" dirty="0" smtClean="0">
                <a:solidFill>
                  <a:srgbClr val="007090"/>
                </a:solidFill>
                <a:latin typeface="Courier New"/>
              </a:rPr>
              <a:t>:</a:t>
            </a:r>
            <a:r>
              <a:rPr lang="en-US" dirty="0" smtClean="0">
                <a:solidFill>
                  <a:srgbClr val="000000"/>
                </a:solidFill>
                <a:latin typeface="Verdana"/>
              </a:rPr>
              <a:t> Good signature from "Matt Caswell &lt;matt@openssl.org&gt;"</a:t>
            </a:r>
          </a:p>
          <a:p>
            <a:r>
              <a:rPr lang="cs-CZ" b="1" dirty="0" err="1" smtClean="0">
                <a:solidFill>
                  <a:srgbClr val="007090"/>
                </a:solidFill>
                <a:latin typeface="Courier New"/>
              </a:rPr>
              <a:t>gpg</a:t>
            </a:r>
            <a:r>
              <a:rPr lang="cs-CZ" b="1" dirty="0" smtClean="0">
                <a:solidFill>
                  <a:srgbClr val="007090"/>
                </a:solidFill>
                <a:latin typeface="Courier New"/>
              </a:rPr>
              <a:t>:</a:t>
            </a:r>
            <a:r>
              <a:rPr lang="cs-CZ" dirty="0" smtClean="0">
                <a:solidFill>
                  <a:srgbClr val="000000"/>
                </a:solidFill>
                <a:latin typeface="Verdana"/>
              </a:rPr>
              <a:t>                 </a:t>
            </a:r>
            <a:r>
              <a:rPr lang="cs-CZ" dirty="0" err="1" smtClean="0">
                <a:solidFill>
                  <a:srgbClr val="000000"/>
                </a:solidFill>
                <a:latin typeface="Verdana"/>
              </a:rPr>
              <a:t>aka</a:t>
            </a:r>
            <a:r>
              <a:rPr lang="cs-CZ" dirty="0" smtClean="0">
                <a:solidFill>
                  <a:srgbClr val="000000"/>
                </a:solidFill>
                <a:latin typeface="Verdana"/>
              </a:rPr>
              <a:t> "</a:t>
            </a:r>
            <a:r>
              <a:rPr lang="cs-CZ" dirty="0" err="1" smtClean="0">
                <a:solidFill>
                  <a:srgbClr val="000000"/>
                </a:solidFill>
                <a:latin typeface="Verdana"/>
              </a:rPr>
              <a:t>Matt</a:t>
            </a:r>
            <a:r>
              <a:rPr lang="cs-CZ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cs-CZ" dirty="0" err="1" smtClean="0">
                <a:solidFill>
                  <a:srgbClr val="000000"/>
                </a:solidFill>
                <a:latin typeface="Verdana"/>
              </a:rPr>
              <a:t>Caswell</a:t>
            </a:r>
            <a:r>
              <a:rPr lang="cs-CZ" dirty="0" smtClean="0">
                <a:solidFill>
                  <a:srgbClr val="000000"/>
                </a:solidFill>
                <a:latin typeface="Verdana"/>
              </a:rPr>
              <a:t> &lt;frodo@baggins.org&gt;"</a:t>
            </a:r>
          </a:p>
          <a:p>
            <a:r>
              <a:rPr lang="en-US" b="1" dirty="0" err="1" smtClean="0">
                <a:solidFill>
                  <a:srgbClr val="007090"/>
                </a:solidFill>
                <a:latin typeface="Courier New"/>
              </a:rPr>
              <a:t>gpg</a:t>
            </a:r>
            <a:r>
              <a:rPr lang="en-US" b="1" dirty="0" smtClean="0">
                <a:solidFill>
                  <a:srgbClr val="007090"/>
                </a:solidFill>
                <a:latin typeface="Courier New"/>
              </a:rPr>
              <a:t>:</a:t>
            </a:r>
            <a:r>
              <a:rPr lang="en-US" dirty="0" smtClean="0">
                <a:solidFill>
                  <a:srgbClr val="000000"/>
                </a:solidFill>
                <a:latin typeface="Verdana"/>
              </a:rPr>
              <a:t> WARNING: This key is</a:t>
            </a:r>
            <a:r>
              <a:rPr lang="en-US" b="1" dirty="0" smtClean="0">
                <a:solidFill>
                  <a:srgbClr val="00007F"/>
                </a:solidFill>
                <a:latin typeface="Verdana"/>
              </a:rPr>
              <a:t> not</a:t>
            </a:r>
            <a:r>
              <a:rPr lang="en-US" dirty="0" smtClean="0">
                <a:solidFill>
                  <a:srgbClr val="000000"/>
                </a:solidFill>
                <a:latin typeface="Verdana"/>
              </a:rPr>
              <a:t> certified with a trusted signature!</a:t>
            </a:r>
          </a:p>
          <a:p>
            <a:r>
              <a:rPr lang="en-US" b="1" dirty="0" err="1" smtClean="0">
                <a:solidFill>
                  <a:srgbClr val="007090"/>
                </a:solidFill>
                <a:latin typeface="Courier New"/>
              </a:rPr>
              <a:t>gpg</a:t>
            </a:r>
            <a:r>
              <a:rPr lang="en-US" b="1" dirty="0" smtClean="0">
                <a:solidFill>
                  <a:srgbClr val="007090"/>
                </a:solidFill>
                <a:latin typeface="Courier New"/>
              </a:rPr>
              <a:t>:</a:t>
            </a:r>
            <a:r>
              <a:rPr lang="en-US" dirty="0" smtClean="0">
                <a:solidFill>
                  <a:srgbClr val="000000"/>
                </a:solidFill>
                <a:latin typeface="Verdana"/>
              </a:rPr>
              <a:t>          There is no indication that the signature belongs to the owner.</a:t>
            </a:r>
          </a:p>
          <a:p>
            <a:r>
              <a:rPr lang="en-US" b="1" dirty="0" smtClean="0">
                <a:solidFill>
                  <a:srgbClr val="007090"/>
                </a:solidFill>
                <a:latin typeface="Courier New"/>
              </a:rPr>
              <a:t>Primary</a:t>
            </a:r>
            <a:r>
              <a:rPr lang="en-US" dirty="0" smtClean="0">
                <a:solidFill>
                  <a:srgbClr val="000000"/>
                </a:solidFill>
                <a:latin typeface="Verdana"/>
              </a:rPr>
              <a:t> key fingerprint: 8657 ABB2 60F0 56B1 E519  0839 D9C4 D26D 0E60 4491</a:t>
            </a:r>
          </a:p>
          <a:p>
            <a:endParaRPr lang="cs-CZ" dirty="0" smtClean="0">
              <a:solidFill>
                <a:srgbClr val="000000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51442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GPG edit trust on OpenSSL key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PB173 - Group: Applied cryptography </a:t>
            </a:r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79512" y="1530072"/>
            <a:ext cx="9003940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>
              <a:solidFill>
                <a:srgbClr val="000000"/>
              </a:solidFill>
              <a:latin typeface="Verdana"/>
            </a:endParaRPr>
          </a:p>
          <a:p>
            <a:r>
              <a:rPr lang="cs-CZ" b="1" dirty="0" err="1" smtClean="0">
                <a:solidFill>
                  <a:srgbClr val="007090"/>
                </a:solidFill>
                <a:latin typeface="Courier New"/>
              </a:rPr>
              <a:t>GnuPG</a:t>
            </a:r>
            <a:r>
              <a:rPr lang="cs-CZ" dirty="0" smtClean="0">
                <a:solidFill>
                  <a:srgbClr val="000000"/>
                </a:solidFill>
                <a:latin typeface="Verdana"/>
              </a:rPr>
              <a:t>&gt;</a:t>
            </a:r>
            <a:r>
              <a:rPr lang="cs-CZ" dirty="0" err="1" smtClean="0">
                <a:solidFill>
                  <a:srgbClr val="000000"/>
                </a:solidFill>
                <a:latin typeface="Verdana"/>
              </a:rPr>
              <a:t>gpg</a:t>
            </a:r>
            <a:r>
              <a:rPr lang="cs-CZ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--</a:t>
            </a:r>
            <a:r>
              <a:rPr lang="cs-CZ" dirty="0" err="1">
                <a:solidFill>
                  <a:srgbClr val="000000"/>
                </a:solidFill>
                <a:latin typeface="Verdana"/>
              </a:rPr>
              <a:t>edit-key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0E604491 trust</a:t>
            </a:r>
          </a:p>
          <a:p>
            <a:r>
              <a:rPr lang="en-US" b="1" dirty="0" err="1">
                <a:solidFill>
                  <a:srgbClr val="007090"/>
                </a:solidFill>
                <a:latin typeface="Courier New"/>
              </a:rPr>
              <a:t>gpg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GnuPG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) 1.4.7; Copyright (C) 2006 Free Software Foundation, Inc.</a:t>
            </a:r>
          </a:p>
          <a:p>
            <a:r>
              <a:rPr lang="en-US" b="1" dirty="0">
                <a:solidFill>
                  <a:srgbClr val="007090"/>
                </a:solidFill>
                <a:latin typeface="Courier New"/>
              </a:rPr>
              <a:t>This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program comes with ABSOLUTELY NO WARRANTY.</a:t>
            </a:r>
          </a:p>
          <a:p>
            <a:r>
              <a:rPr lang="en-US" b="1" dirty="0">
                <a:solidFill>
                  <a:srgbClr val="007090"/>
                </a:solidFill>
                <a:latin typeface="Courier New"/>
              </a:rPr>
              <a:t>This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is free software, and you are welcome to redistribute it</a:t>
            </a:r>
          </a:p>
          <a:p>
            <a:r>
              <a:rPr lang="en-US" b="1" dirty="0">
                <a:solidFill>
                  <a:srgbClr val="007090"/>
                </a:solidFill>
                <a:latin typeface="Courier New"/>
              </a:rPr>
              <a:t>under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certain conditions. See the file COPYING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 for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 details.</a:t>
            </a:r>
          </a:p>
          <a:p>
            <a:endParaRPr lang="cs-CZ" dirty="0" smtClean="0">
              <a:solidFill>
                <a:srgbClr val="000000"/>
              </a:solidFill>
              <a:latin typeface="Verdana"/>
            </a:endParaRPr>
          </a:p>
          <a:p>
            <a:r>
              <a:rPr lang="en-US" b="1" dirty="0" smtClean="0">
                <a:solidFill>
                  <a:srgbClr val="007090"/>
                </a:solidFill>
                <a:latin typeface="Courier New"/>
              </a:rPr>
              <a:t>pub</a:t>
            </a:r>
            <a:r>
              <a:rPr lang="en-US" dirty="0" smtClean="0">
                <a:solidFill>
                  <a:srgbClr val="000000"/>
                </a:solidFill>
                <a:latin typeface="Verdana"/>
              </a:rPr>
              <a:t>  2048R/0E604491  created: 2013-04-30  expires: never       usage: SC</a:t>
            </a:r>
          </a:p>
          <a:p>
            <a:r>
              <a:rPr lang="cs-CZ" dirty="0" smtClean="0">
                <a:solidFill>
                  <a:srgbClr val="000000"/>
                </a:solidFill>
                <a:latin typeface="Verdana"/>
              </a:rPr>
              <a:t>                     </a:t>
            </a:r>
            <a:r>
              <a:rPr lang="cs-CZ" b="1" dirty="0" smtClean="0">
                <a:solidFill>
                  <a:srgbClr val="007090"/>
                </a:solidFill>
                <a:latin typeface="Courier New"/>
              </a:rPr>
              <a:t>trust:</a:t>
            </a:r>
            <a:r>
              <a:rPr lang="cs-CZ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cs-CZ" dirty="0" err="1" smtClean="0">
                <a:solidFill>
                  <a:srgbClr val="000000"/>
                </a:solidFill>
                <a:latin typeface="Verdana"/>
              </a:rPr>
              <a:t>unknown</a:t>
            </a:r>
            <a:r>
              <a:rPr lang="cs-CZ" dirty="0" smtClean="0">
                <a:solidFill>
                  <a:srgbClr val="000000"/>
                </a:solidFill>
                <a:latin typeface="Verdana"/>
              </a:rPr>
              <a:t>       validity: </a:t>
            </a:r>
            <a:r>
              <a:rPr lang="cs-CZ" dirty="0" err="1" smtClean="0">
                <a:solidFill>
                  <a:srgbClr val="000000"/>
                </a:solidFill>
                <a:latin typeface="Verdana"/>
              </a:rPr>
              <a:t>unknown</a:t>
            </a:r>
            <a:endParaRPr lang="cs-CZ" dirty="0" smtClean="0">
              <a:solidFill>
                <a:srgbClr val="000000"/>
              </a:solidFill>
              <a:latin typeface="Verdana"/>
            </a:endParaRPr>
          </a:p>
          <a:p>
            <a:r>
              <a:rPr lang="cs-CZ" b="1" dirty="0" smtClean="0">
                <a:solidFill>
                  <a:srgbClr val="007090"/>
                </a:solidFill>
                <a:latin typeface="Courier New"/>
              </a:rPr>
              <a:t>sub</a:t>
            </a:r>
            <a:r>
              <a:rPr lang="cs-CZ" dirty="0" smtClean="0">
                <a:solidFill>
                  <a:srgbClr val="000000"/>
                </a:solidFill>
                <a:latin typeface="Verdana"/>
              </a:rPr>
              <a:t>  2048R/E3C21B70  </a:t>
            </a:r>
            <a:r>
              <a:rPr lang="cs-CZ" dirty="0" err="1" smtClean="0">
                <a:solidFill>
                  <a:srgbClr val="000000"/>
                </a:solidFill>
                <a:latin typeface="Verdana"/>
              </a:rPr>
              <a:t>created</a:t>
            </a:r>
            <a:r>
              <a:rPr lang="cs-CZ" dirty="0" smtClean="0">
                <a:solidFill>
                  <a:srgbClr val="000000"/>
                </a:solidFill>
                <a:latin typeface="Verdana"/>
              </a:rPr>
              <a:t>: 2013-04-30  </a:t>
            </a:r>
            <a:r>
              <a:rPr lang="cs-CZ" dirty="0" err="1" smtClean="0">
                <a:solidFill>
                  <a:srgbClr val="000000"/>
                </a:solidFill>
                <a:latin typeface="Verdana"/>
              </a:rPr>
              <a:t>expires</a:t>
            </a:r>
            <a:r>
              <a:rPr lang="cs-CZ" dirty="0" smtClean="0">
                <a:solidFill>
                  <a:srgbClr val="000000"/>
                </a:solidFill>
                <a:latin typeface="Verdana"/>
              </a:rPr>
              <a:t>: </a:t>
            </a:r>
            <a:r>
              <a:rPr lang="cs-CZ" dirty="0" err="1" smtClean="0">
                <a:solidFill>
                  <a:srgbClr val="000000"/>
                </a:solidFill>
                <a:latin typeface="Verdana"/>
              </a:rPr>
              <a:t>never</a:t>
            </a:r>
            <a:r>
              <a:rPr lang="cs-CZ" dirty="0" smtClean="0">
                <a:solidFill>
                  <a:srgbClr val="000000"/>
                </a:solidFill>
                <a:latin typeface="Verdana"/>
              </a:rPr>
              <a:t>       </a:t>
            </a:r>
            <a:r>
              <a:rPr lang="cs-CZ" dirty="0" err="1" smtClean="0">
                <a:solidFill>
                  <a:srgbClr val="000000"/>
                </a:solidFill>
                <a:latin typeface="Verdana"/>
              </a:rPr>
              <a:t>usage</a:t>
            </a:r>
            <a:r>
              <a:rPr lang="cs-CZ" dirty="0" smtClean="0">
                <a:solidFill>
                  <a:srgbClr val="000000"/>
                </a:solidFill>
                <a:latin typeface="Verdana"/>
              </a:rPr>
              <a:t>: E</a:t>
            </a:r>
          </a:p>
          <a:p>
            <a:r>
              <a:rPr lang="en-US" b="1" dirty="0" smtClean="0">
                <a:solidFill>
                  <a:srgbClr val="007090"/>
                </a:solidFill>
                <a:latin typeface="Courier New"/>
              </a:rPr>
              <a:t>[</a:t>
            </a:r>
            <a:r>
              <a:rPr lang="en-US" dirty="0" smtClean="0">
                <a:solidFill>
                  <a:srgbClr val="000000"/>
                </a:solidFill>
                <a:latin typeface="Verdana"/>
              </a:rPr>
              <a:t> unknown] (1). Matt Caswell &lt;matt@openssl.org&gt;</a:t>
            </a:r>
          </a:p>
          <a:p>
            <a:r>
              <a:rPr lang="en-US" b="1" dirty="0" smtClean="0">
                <a:solidFill>
                  <a:srgbClr val="007090"/>
                </a:solidFill>
                <a:latin typeface="Courier New"/>
              </a:rPr>
              <a:t>[</a:t>
            </a:r>
            <a:r>
              <a:rPr lang="en-US" dirty="0" smtClean="0">
                <a:solidFill>
                  <a:srgbClr val="000000"/>
                </a:solidFill>
                <a:latin typeface="Verdana"/>
              </a:rPr>
              <a:t> unknown] (2)  Matt Caswell &lt;frodo@baggins.org&gt;</a:t>
            </a:r>
          </a:p>
          <a:p>
            <a:endParaRPr lang="cs-CZ" dirty="0" smtClean="0">
              <a:solidFill>
                <a:srgbClr val="000000"/>
              </a:solidFill>
              <a:latin typeface="Verdana"/>
            </a:endParaRPr>
          </a:p>
          <a:p>
            <a:r>
              <a:rPr lang="en-US" b="1" dirty="0" smtClean="0">
                <a:solidFill>
                  <a:srgbClr val="007090"/>
                </a:solidFill>
                <a:latin typeface="Courier New"/>
              </a:rPr>
              <a:t>pub</a:t>
            </a:r>
            <a:r>
              <a:rPr lang="en-US" dirty="0" smtClean="0">
                <a:solidFill>
                  <a:srgbClr val="000000"/>
                </a:solidFill>
                <a:latin typeface="Verdana"/>
              </a:rPr>
              <a:t>  2048R/0E604491  created: 2013-04-30  expires: never       usage: SC</a:t>
            </a:r>
          </a:p>
          <a:p>
            <a:r>
              <a:rPr lang="cs-CZ" dirty="0" smtClean="0">
                <a:solidFill>
                  <a:srgbClr val="000000"/>
                </a:solidFill>
                <a:latin typeface="Verdana"/>
              </a:rPr>
              <a:t>                     </a:t>
            </a:r>
            <a:r>
              <a:rPr lang="cs-CZ" b="1" dirty="0" smtClean="0">
                <a:solidFill>
                  <a:srgbClr val="007090"/>
                </a:solidFill>
                <a:latin typeface="Courier New"/>
              </a:rPr>
              <a:t>trust:</a:t>
            </a:r>
            <a:r>
              <a:rPr lang="cs-CZ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cs-CZ" dirty="0" err="1" smtClean="0">
                <a:solidFill>
                  <a:srgbClr val="000000"/>
                </a:solidFill>
                <a:latin typeface="Verdana"/>
              </a:rPr>
              <a:t>unknown</a:t>
            </a:r>
            <a:r>
              <a:rPr lang="cs-CZ" dirty="0" smtClean="0">
                <a:solidFill>
                  <a:srgbClr val="000000"/>
                </a:solidFill>
                <a:latin typeface="Verdana"/>
              </a:rPr>
              <a:t>       validity: </a:t>
            </a:r>
            <a:r>
              <a:rPr lang="cs-CZ" dirty="0" err="1" smtClean="0">
                <a:solidFill>
                  <a:srgbClr val="000000"/>
                </a:solidFill>
                <a:latin typeface="Verdana"/>
              </a:rPr>
              <a:t>unknown</a:t>
            </a:r>
            <a:endParaRPr lang="cs-CZ" dirty="0" smtClean="0">
              <a:solidFill>
                <a:srgbClr val="000000"/>
              </a:solidFill>
              <a:latin typeface="Verdana"/>
            </a:endParaRPr>
          </a:p>
          <a:p>
            <a:r>
              <a:rPr lang="cs-CZ" b="1" dirty="0" smtClean="0">
                <a:solidFill>
                  <a:srgbClr val="007090"/>
                </a:solidFill>
                <a:latin typeface="Courier New"/>
              </a:rPr>
              <a:t>sub</a:t>
            </a:r>
            <a:r>
              <a:rPr lang="cs-CZ" dirty="0" smtClean="0">
                <a:solidFill>
                  <a:srgbClr val="000000"/>
                </a:solidFill>
                <a:latin typeface="Verdana"/>
              </a:rPr>
              <a:t>  2048R/E3C21B70  </a:t>
            </a:r>
            <a:r>
              <a:rPr lang="cs-CZ" dirty="0" err="1" smtClean="0">
                <a:solidFill>
                  <a:srgbClr val="000000"/>
                </a:solidFill>
                <a:latin typeface="Verdana"/>
              </a:rPr>
              <a:t>created</a:t>
            </a:r>
            <a:r>
              <a:rPr lang="cs-CZ" dirty="0" smtClean="0">
                <a:solidFill>
                  <a:srgbClr val="000000"/>
                </a:solidFill>
                <a:latin typeface="Verdana"/>
              </a:rPr>
              <a:t>: 2013-04-30  </a:t>
            </a:r>
            <a:r>
              <a:rPr lang="cs-CZ" dirty="0" err="1" smtClean="0">
                <a:solidFill>
                  <a:srgbClr val="000000"/>
                </a:solidFill>
                <a:latin typeface="Verdana"/>
              </a:rPr>
              <a:t>expires</a:t>
            </a:r>
            <a:r>
              <a:rPr lang="cs-CZ" dirty="0" smtClean="0">
                <a:solidFill>
                  <a:srgbClr val="000000"/>
                </a:solidFill>
                <a:latin typeface="Verdana"/>
              </a:rPr>
              <a:t>: </a:t>
            </a:r>
            <a:r>
              <a:rPr lang="cs-CZ" dirty="0" err="1" smtClean="0">
                <a:solidFill>
                  <a:srgbClr val="000000"/>
                </a:solidFill>
                <a:latin typeface="Verdana"/>
              </a:rPr>
              <a:t>never</a:t>
            </a:r>
            <a:r>
              <a:rPr lang="cs-CZ" dirty="0" smtClean="0">
                <a:solidFill>
                  <a:srgbClr val="000000"/>
                </a:solidFill>
                <a:latin typeface="Verdana"/>
              </a:rPr>
              <a:t>       </a:t>
            </a:r>
            <a:r>
              <a:rPr lang="cs-CZ" dirty="0" err="1" smtClean="0">
                <a:solidFill>
                  <a:srgbClr val="000000"/>
                </a:solidFill>
                <a:latin typeface="Verdana"/>
              </a:rPr>
              <a:t>usage</a:t>
            </a:r>
            <a:r>
              <a:rPr lang="cs-CZ" dirty="0" smtClean="0">
                <a:solidFill>
                  <a:srgbClr val="000000"/>
                </a:solidFill>
                <a:latin typeface="Verdana"/>
              </a:rPr>
              <a:t>: E</a:t>
            </a:r>
          </a:p>
          <a:p>
            <a:r>
              <a:rPr lang="en-US" b="1" dirty="0" smtClean="0">
                <a:solidFill>
                  <a:srgbClr val="007090"/>
                </a:solidFill>
                <a:latin typeface="Courier New"/>
              </a:rPr>
              <a:t>[</a:t>
            </a:r>
            <a:r>
              <a:rPr lang="en-US" dirty="0" smtClean="0">
                <a:solidFill>
                  <a:srgbClr val="000000"/>
                </a:solidFill>
                <a:latin typeface="Verdana"/>
              </a:rPr>
              <a:t> unknown] (1). Matt Caswell &lt;matt@openssl.org&gt;</a:t>
            </a:r>
          </a:p>
          <a:p>
            <a:r>
              <a:rPr lang="en-US" b="1" dirty="0" smtClean="0">
                <a:solidFill>
                  <a:srgbClr val="007090"/>
                </a:solidFill>
                <a:latin typeface="Courier New"/>
              </a:rPr>
              <a:t>[</a:t>
            </a:r>
            <a:r>
              <a:rPr lang="en-US" dirty="0" smtClean="0">
                <a:solidFill>
                  <a:srgbClr val="000000"/>
                </a:solidFill>
                <a:latin typeface="Verdana"/>
              </a:rPr>
              <a:t> unknown] (2)  Matt Caswell &lt;frodo@baggins.org&gt;</a:t>
            </a:r>
          </a:p>
          <a:p>
            <a:endParaRPr lang="cs-CZ" dirty="0" smtClean="0">
              <a:solidFill>
                <a:srgbClr val="000000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07156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PB173 - Group: Applied cryptography 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79512" y="677009"/>
            <a:ext cx="9309472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90"/>
                </a:solidFill>
                <a:latin typeface="Courier New"/>
              </a:rPr>
              <a:t>Please</a:t>
            </a:r>
            <a:r>
              <a:rPr lang="en-US" dirty="0" smtClean="0">
                <a:solidFill>
                  <a:srgbClr val="000000"/>
                </a:solidFill>
                <a:latin typeface="Verdana"/>
              </a:rPr>
              <a:t> decide how far you trust this user to correctly</a:t>
            </a:r>
            <a:r>
              <a:rPr lang="en-US" b="1" dirty="0" smtClean="0">
                <a:solidFill>
                  <a:srgbClr val="00007F"/>
                </a:solidFill>
                <a:latin typeface="Verdana"/>
              </a:rPr>
              <a:t> verify</a:t>
            </a:r>
            <a:r>
              <a:rPr lang="en-US" dirty="0" smtClean="0">
                <a:solidFill>
                  <a:srgbClr val="000000"/>
                </a:solidFill>
                <a:latin typeface="Verdana"/>
              </a:rPr>
              <a:t> other users' keys</a:t>
            </a:r>
          </a:p>
          <a:p>
            <a:r>
              <a:rPr lang="en-US" b="1" dirty="0" smtClean="0">
                <a:solidFill>
                  <a:srgbClr val="007090"/>
                </a:solidFill>
                <a:latin typeface="Courier New"/>
              </a:rPr>
              <a:t>(by</a:t>
            </a:r>
            <a:r>
              <a:rPr lang="en-US" dirty="0" smtClean="0">
                <a:solidFill>
                  <a:srgbClr val="000000"/>
                </a:solidFill>
                <a:latin typeface="Verdana"/>
              </a:rPr>
              <a:t> looking at passports, checking fingerprints from different sources, etc.)</a:t>
            </a:r>
          </a:p>
          <a:p>
            <a:endParaRPr lang="cs-CZ" dirty="0" smtClean="0">
              <a:solidFill>
                <a:srgbClr val="000000"/>
              </a:solidFill>
              <a:latin typeface="Verdana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Verdana"/>
              </a:rPr>
              <a:t>  </a:t>
            </a:r>
            <a:r>
              <a:rPr lang="en-US" b="1" dirty="0" smtClean="0">
                <a:solidFill>
                  <a:srgbClr val="007090"/>
                </a:solidFill>
                <a:latin typeface="Courier New"/>
              </a:rPr>
              <a:t>1</a:t>
            </a:r>
            <a:r>
              <a:rPr lang="en-US" dirty="0" smtClean="0">
                <a:solidFill>
                  <a:srgbClr val="000000"/>
                </a:solidFill>
                <a:latin typeface="Verdana"/>
              </a:rPr>
              <a:t> = I don't know or won't say</a:t>
            </a:r>
          </a:p>
          <a:p>
            <a:r>
              <a:rPr lang="en-US" dirty="0" smtClean="0">
                <a:solidFill>
                  <a:srgbClr val="000000"/>
                </a:solidFill>
                <a:latin typeface="Verdana"/>
              </a:rPr>
              <a:t>  </a:t>
            </a:r>
            <a:r>
              <a:rPr lang="en-US" b="1" dirty="0" smtClean="0">
                <a:solidFill>
                  <a:srgbClr val="007090"/>
                </a:solidFill>
                <a:latin typeface="Courier New"/>
              </a:rPr>
              <a:t>2</a:t>
            </a:r>
            <a:r>
              <a:rPr lang="en-US" dirty="0" smtClean="0">
                <a:solidFill>
                  <a:srgbClr val="000000"/>
                </a:solidFill>
                <a:latin typeface="Verdana"/>
              </a:rPr>
              <a:t> = I</a:t>
            </a:r>
            <a:r>
              <a:rPr lang="en-US" b="1" dirty="0" smtClean="0">
                <a:solidFill>
                  <a:srgbClr val="00007F"/>
                </a:solidFill>
                <a:latin typeface="Verdana"/>
              </a:rPr>
              <a:t> do NOT</a:t>
            </a:r>
            <a:r>
              <a:rPr lang="en-US" dirty="0" smtClean="0">
                <a:solidFill>
                  <a:srgbClr val="000000"/>
                </a:solidFill>
                <a:latin typeface="Verdana"/>
              </a:rPr>
              <a:t> trust</a:t>
            </a:r>
          </a:p>
          <a:p>
            <a:r>
              <a:rPr lang="cs-CZ" dirty="0" smtClean="0">
                <a:solidFill>
                  <a:srgbClr val="000000"/>
                </a:solidFill>
                <a:latin typeface="Verdana"/>
              </a:rPr>
              <a:t>  </a:t>
            </a:r>
            <a:r>
              <a:rPr lang="cs-CZ" b="1" dirty="0" smtClean="0">
                <a:solidFill>
                  <a:srgbClr val="007090"/>
                </a:solidFill>
                <a:latin typeface="Courier New"/>
              </a:rPr>
              <a:t>3</a:t>
            </a:r>
            <a:r>
              <a:rPr lang="cs-CZ" dirty="0" smtClean="0">
                <a:solidFill>
                  <a:srgbClr val="000000"/>
                </a:solidFill>
                <a:latin typeface="Verdana"/>
              </a:rPr>
              <a:t> = I trust </a:t>
            </a:r>
            <a:r>
              <a:rPr lang="cs-CZ" dirty="0" err="1" smtClean="0">
                <a:solidFill>
                  <a:srgbClr val="000000"/>
                </a:solidFill>
                <a:latin typeface="Verdana"/>
              </a:rPr>
              <a:t>marginally</a:t>
            </a:r>
            <a:endParaRPr lang="cs-CZ" dirty="0" smtClean="0">
              <a:solidFill>
                <a:srgbClr val="000000"/>
              </a:solidFill>
              <a:latin typeface="Verdana"/>
            </a:endParaRPr>
          </a:p>
          <a:p>
            <a:r>
              <a:rPr lang="cs-CZ" dirty="0" smtClean="0">
                <a:solidFill>
                  <a:srgbClr val="000000"/>
                </a:solidFill>
                <a:latin typeface="Verdana"/>
              </a:rPr>
              <a:t>  </a:t>
            </a:r>
            <a:r>
              <a:rPr lang="cs-CZ" b="1" dirty="0" smtClean="0">
                <a:solidFill>
                  <a:srgbClr val="007090"/>
                </a:solidFill>
                <a:latin typeface="Courier New"/>
              </a:rPr>
              <a:t>4</a:t>
            </a:r>
            <a:r>
              <a:rPr lang="cs-CZ" dirty="0" smtClean="0">
                <a:solidFill>
                  <a:srgbClr val="000000"/>
                </a:solidFill>
                <a:latin typeface="Verdana"/>
              </a:rPr>
              <a:t> = I trust </a:t>
            </a:r>
            <a:r>
              <a:rPr lang="cs-CZ" dirty="0" err="1" smtClean="0">
                <a:solidFill>
                  <a:srgbClr val="000000"/>
                </a:solidFill>
                <a:latin typeface="Verdana"/>
              </a:rPr>
              <a:t>fully</a:t>
            </a:r>
            <a:endParaRPr lang="cs-CZ" dirty="0" smtClean="0">
              <a:solidFill>
                <a:srgbClr val="000000"/>
              </a:solidFill>
              <a:latin typeface="Verdana"/>
            </a:endParaRPr>
          </a:p>
          <a:p>
            <a:r>
              <a:rPr lang="cs-CZ" dirty="0" smtClean="0">
                <a:solidFill>
                  <a:srgbClr val="000000"/>
                </a:solidFill>
                <a:latin typeface="Verdana"/>
              </a:rPr>
              <a:t>  </a:t>
            </a:r>
            <a:r>
              <a:rPr lang="cs-CZ" b="1" dirty="0" smtClean="0">
                <a:solidFill>
                  <a:srgbClr val="007090"/>
                </a:solidFill>
                <a:latin typeface="Courier New"/>
              </a:rPr>
              <a:t>5</a:t>
            </a:r>
            <a:r>
              <a:rPr lang="cs-CZ" dirty="0" smtClean="0">
                <a:solidFill>
                  <a:srgbClr val="000000"/>
                </a:solidFill>
                <a:latin typeface="Verdana"/>
              </a:rPr>
              <a:t> = I trust </a:t>
            </a:r>
            <a:r>
              <a:rPr lang="cs-CZ" dirty="0" err="1" smtClean="0">
                <a:solidFill>
                  <a:srgbClr val="000000"/>
                </a:solidFill>
                <a:latin typeface="Verdana"/>
              </a:rPr>
              <a:t>ultimately</a:t>
            </a:r>
            <a:endParaRPr lang="cs-CZ" dirty="0" smtClean="0">
              <a:solidFill>
                <a:srgbClr val="000000"/>
              </a:solidFill>
              <a:latin typeface="Verdana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Verdana"/>
              </a:rPr>
              <a:t>  </a:t>
            </a:r>
            <a:r>
              <a:rPr lang="en-US" b="1" dirty="0" smtClean="0">
                <a:solidFill>
                  <a:srgbClr val="007090"/>
                </a:solidFill>
                <a:latin typeface="Courier New"/>
              </a:rPr>
              <a:t>m</a:t>
            </a:r>
            <a:r>
              <a:rPr lang="en-US" dirty="0" smtClean="0">
                <a:solidFill>
                  <a:srgbClr val="000000"/>
                </a:solidFill>
                <a:latin typeface="Verdana"/>
              </a:rPr>
              <a:t> = back to the main menu</a:t>
            </a:r>
          </a:p>
          <a:p>
            <a:endParaRPr lang="cs-CZ" dirty="0" smtClean="0">
              <a:solidFill>
                <a:srgbClr val="000000"/>
              </a:solidFill>
              <a:latin typeface="Verdana"/>
            </a:endParaRPr>
          </a:p>
          <a:p>
            <a:r>
              <a:rPr lang="cs-CZ" b="1" dirty="0" err="1" smtClean="0">
                <a:solidFill>
                  <a:srgbClr val="007090"/>
                </a:solidFill>
                <a:latin typeface="Courier New"/>
              </a:rPr>
              <a:t>Your</a:t>
            </a:r>
            <a:r>
              <a:rPr lang="cs-CZ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cs-CZ" dirty="0" err="1" smtClean="0">
                <a:solidFill>
                  <a:srgbClr val="000000"/>
                </a:solidFill>
                <a:latin typeface="Verdana"/>
              </a:rPr>
              <a:t>decision</a:t>
            </a:r>
            <a:r>
              <a:rPr lang="cs-CZ" dirty="0" smtClean="0">
                <a:solidFill>
                  <a:srgbClr val="000000"/>
                </a:solidFill>
                <a:latin typeface="Verdana"/>
              </a:rPr>
              <a:t>? 5</a:t>
            </a:r>
          </a:p>
          <a:p>
            <a:r>
              <a:rPr lang="en-US" b="1" dirty="0" smtClean="0">
                <a:solidFill>
                  <a:srgbClr val="00007F"/>
                </a:solidFill>
                <a:latin typeface="Verdana"/>
              </a:rPr>
              <a:t>Do</a:t>
            </a:r>
            <a:r>
              <a:rPr lang="en-US" b="1" dirty="0" smtClean="0">
                <a:solidFill>
                  <a:srgbClr val="007090"/>
                </a:solidFill>
                <a:latin typeface="Courier New"/>
              </a:rPr>
              <a:t> you</a:t>
            </a:r>
            <a:r>
              <a:rPr lang="en-US" dirty="0" smtClean="0">
                <a:solidFill>
                  <a:srgbClr val="000000"/>
                </a:solidFill>
                <a:latin typeface="Verdana"/>
              </a:rPr>
              <a:t> really want to</a:t>
            </a:r>
            <a:r>
              <a:rPr lang="en-US" b="1" dirty="0" smtClean="0">
                <a:solidFill>
                  <a:srgbClr val="00007F"/>
                </a:solidFill>
                <a:latin typeface="Verdana"/>
              </a:rPr>
              <a:t> set</a:t>
            </a:r>
            <a:r>
              <a:rPr lang="en-US" dirty="0" smtClean="0">
                <a:solidFill>
                  <a:srgbClr val="000000"/>
                </a:solidFill>
                <a:latin typeface="Verdana"/>
              </a:rPr>
              <a:t> this key to ultimate trust? (y/N) y</a:t>
            </a:r>
          </a:p>
          <a:p>
            <a:endParaRPr lang="cs-CZ" dirty="0" smtClean="0">
              <a:solidFill>
                <a:srgbClr val="000000"/>
              </a:solidFill>
              <a:latin typeface="Verdana"/>
            </a:endParaRPr>
          </a:p>
          <a:p>
            <a:r>
              <a:rPr lang="en-US" b="1" dirty="0" smtClean="0">
                <a:solidFill>
                  <a:srgbClr val="007090"/>
                </a:solidFill>
                <a:latin typeface="Courier New"/>
              </a:rPr>
              <a:t>pub</a:t>
            </a:r>
            <a:r>
              <a:rPr lang="en-US" dirty="0" smtClean="0">
                <a:solidFill>
                  <a:srgbClr val="000000"/>
                </a:solidFill>
                <a:latin typeface="Verdana"/>
              </a:rPr>
              <a:t>  2048R/0E604491  created: 2013-04-30  expires: never       usage: SC</a:t>
            </a:r>
          </a:p>
          <a:p>
            <a:r>
              <a:rPr lang="cs-CZ" dirty="0" smtClean="0">
                <a:solidFill>
                  <a:srgbClr val="000000"/>
                </a:solidFill>
                <a:latin typeface="Verdana"/>
              </a:rPr>
              <a:t>                     </a:t>
            </a:r>
            <a:r>
              <a:rPr lang="cs-CZ" b="1" dirty="0" smtClean="0">
                <a:solidFill>
                  <a:srgbClr val="007090"/>
                </a:solidFill>
                <a:latin typeface="Courier New"/>
              </a:rPr>
              <a:t>trust:</a:t>
            </a:r>
            <a:r>
              <a:rPr lang="cs-CZ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cs-CZ" dirty="0" err="1" smtClean="0">
                <a:solidFill>
                  <a:srgbClr val="000000"/>
                </a:solidFill>
                <a:latin typeface="Verdana"/>
              </a:rPr>
              <a:t>ultimate</a:t>
            </a:r>
            <a:r>
              <a:rPr lang="cs-CZ" dirty="0" smtClean="0">
                <a:solidFill>
                  <a:srgbClr val="000000"/>
                </a:solidFill>
                <a:latin typeface="Verdana"/>
              </a:rPr>
              <a:t>      validity: </a:t>
            </a:r>
            <a:r>
              <a:rPr lang="cs-CZ" dirty="0" err="1" smtClean="0">
                <a:solidFill>
                  <a:srgbClr val="000000"/>
                </a:solidFill>
                <a:latin typeface="Verdana"/>
              </a:rPr>
              <a:t>unknown</a:t>
            </a:r>
            <a:endParaRPr lang="cs-CZ" dirty="0" smtClean="0">
              <a:solidFill>
                <a:srgbClr val="000000"/>
              </a:solidFill>
              <a:latin typeface="Verdana"/>
            </a:endParaRPr>
          </a:p>
          <a:p>
            <a:r>
              <a:rPr lang="cs-CZ" b="1" dirty="0" smtClean="0">
                <a:solidFill>
                  <a:srgbClr val="007090"/>
                </a:solidFill>
                <a:latin typeface="Courier New"/>
              </a:rPr>
              <a:t>sub</a:t>
            </a:r>
            <a:r>
              <a:rPr lang="cs-CZ" dirty="0" smtClean="0">
                <a:solidFill>
                  <a:srgbClr val="000000"/>
                </a:solidFill>
                <a:latin typeface="Verdana"/>
              </a:rPr>
              <a:t>  2048R/E3C21B70  </a:t>
            </a:r>
            <a:r>
              <a:rPr lang="cs-CZ" dirty="0" err="1" smtClean="0">
                <a:solidFill>
                  <a:srgbClr val="000000"/>
                </a:solidFill>
                <a:latin typeface="Verdana"/>
              </a:rPr>
              <a:t>created</a:t>
            </a:r>
            <a:r>
              <a:rPr lang="cs-CZ" dirty="0" smtClean="0">
                <a:solidFill>
                  <a:srgbClr val="000000"/>
                </a:solidFill>
                <a:latin typeface="Verdana"/>
              </a:rPr>
              <a:t>: 2013-04-30  </a:t>
            </a:r>
            <a:r>
              <a:rPr lang="cs-CZ" dirty="0" err="1" smtClean="0">
                <a:solidFill>
                  <a:srgbClr val="000000"/>
                </a:solidFill>
                <a:latin typeface="Verdana"/>
              </a:rPr>
              <a:t>expires</a:t>
            </a:r>
            <a:r>
              <a:rPr lang="cs-CZ" dirty="0" smtClean="0">
                <a:solidFill>
                  <a:srgbClr val="000000"/>
                </a:solidFill>
                <a:latin typeface="Verdana"/>
              </a:rPr>
              <a:t>: </a:t>
            </a:r>
            <a:r>
              <a:rPr lang="cs-CZ" dirty="0" err="1" smtClean="0">
                <a:solidFill>
                  <a:srgbClr val="000000"/>
                </a:solidFill>
                <a:latin typeface="Verdana"/>
              </a:rPr>
              <a:t>never</a:t>
            </a:r>
            <a:r>
              <a:rPr lang="cs-CZ" dirty="0" smtClean="0">
                <a:solidFill>
                  <a:srgbClr val="000000"/>
                </a:solidFill>
                <a:latin typeface="Verdana"/>
              </a:rPr>
              <a:t>       </a:t>
            </a:r>
            <a:r>
              <a:rPr lang="cs-CZ" dirty="0" err="1" smtClean="0">
                <a:solidFill>
                  <a:srgbClr val="000000"/>
                </a:solidFill>
                <a:latin typeface="Verdana"/>
              </a:rPr>
              <a:t>usage</a:t>
            </a:r>
            <a:r>
              <a:rPr lang="cs-CZ" dirty="0" smtClean="0">
                <a:solidFill>
                  <a:srgbClr val="000000"/>
                </a:solidFill>
                <a:latin typeface="Verdana"/>
              </a:rPr>
              <a:t>: E</a:t>
            </a:r>
          </a:p>
          <a:p>
            <a:r>
              <a:rPr lang="en-US" b="1" dirty="0" smtClean="0">
                <a:solidFill>
                  <a:srgbClr val="007090"/>
                </a:solidFill>
                <a:latin typeface="Courier New"/>
              </a:rPr>
              <a:t>[</a:t>
            </a:r>
            <a:r>
              <a:rPr lang="en-US" dirty="0" smtClean="0">
                <a:solidFill>
                  <a:srgbClr val="000000"/>
                </a:solidFill>
                <a:latin typeface="Verdana"/>
              </a:rPr>
              <a:t> unknown] (1). Matt Caswell &lt;matt@openssl.org&gt;</a:t>
            </a:r>
          </a:p>
          <a:p>
            <a:r>
              <a:rPr lang="en-US" b="1" dirty="0" smtClean="0">
                <a:solidFill>
                  <a:srgbClr val="007090"/>
                </a:solidFill>
                <a:latin typeface="Courier New"/>
              </a:rPr>
              <a:t>[</a:t>
            </a:r>
            <a:r>
              <a:rPr lang="en-US" dirty="0" smtClean="0">
                <a:solidFill>
                  <a:srgbClr val="000000"/>
                </a:solidFill>
                <a:latin typeface="Verdana"/>
              </a:rPr>
              <a:t> unknown] (2)  Matt Caswell &lt;frodo@baggins.org&gt;</a:t>
            </a:r>
          </a:p>
          <a:p>
            <a:r>
              <a:rPr lang="en-US" b="1" dirty="0" smtClean="0">
                <a:solidFill>
                  <a:srgbClr val="007090"/>
                </a:solidFill>
                <a:latin typeface="Courier New"/>
              </a:rPr>
              <a:t>Please</a:t>
            </a:r>
            <a:r>
              <a:rPr lang="en-US" dirty="0" smtClean="0">
                <a:solidFill>
                  <a:srgbClr val="000000"/>
                </a:solidFill>
                <a:latin typeface="Verdana"/>
              </a:rPr>
              <a:t> note that the shown key validity is</a:t>
            </a:r>
            <a:r>
              <a:rPr lang="en-US" b="1" dirty="0" smtClean="0">
                <a:solidFill>
                  <a:srgbClr val="00007F"/>
                </a:solidFill>
                <a:latin typeface="Verdana"/>
              </a:rPr>
              <a:t> not</a:t>
            </a:r>
            <a:r>
              <a:rPr lang="en-US" dirty="0" smtClean="0">
                <a:solidFill>
                  <a:srgbClr val="000000"/>
                </a:solidFill>
                <a:latin typeface="Verdana"/>
              </a:rPr>
              <a:t> necessarily correct</a:t>
            </a:r>
          </a:p>
          <a:p>
            <a:r>
              <a:rPr lang="en-US" b="1" dirty="0" smtClean="0">
                <a:solidFill>
                  <a:srgbClr val="007090"/>
                </a:solidFill>
                <a:latin typeface="Courier New"/>
              </a:rPr>
              <a:t>unless</a:t>
            </a:r>
            <a:r>
              <a:rPr lang="en-US" dirty="0" smtClean="0">
                <a:solidFill>
                  <a:srgbClr val="000000"/>
                </a:solidFill>
                <a:latin typeface="Verdana"/>
              </a:rPr>
              <a:t> you restart the program.</a:t>
            </a:r>
            <a:endParaRPr lang="en-US" dirty="0">
              <a:solidFill>
                <a:srgbClr val="000000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19413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GPG verification – finally correct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PB173 - Group: Applied cryptography 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28485" y="2420888"/>
            <a:ext cx="837953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007090"/>
                </a:solidFill>
                <a:latin typeface="Courier New"/>
              </a:rPr>
              <a:t>GnuPG</a:t>
            </a:r>
            <a:r>
              <a:rPr lang="cs-CZ" dirty="0" smtClean="0">
                <a:solidFill>
                  <a:srgbClr val="000000"/>
                </a:solidFill>
                <a:latin typeface="Verdana"/>
              </a:rPr>
              <a:t>&gt;</a:t>
            </a:r>
            <a:r>
              <a:rPr lang="cs-CZ" dirty="0" err="1" smtClean="0">
                <a:solidFill>
                  <a:srgbClr val="000000"/>
                </a:solidFill>
                <a:latin typeface="Verdana"/>
              </a:rPr>
              <a:t>gpg</a:t>
            </a:r>
            <a:r>
              <a:rPr lang="cs-CZ" dirty="0" smtClean="0">
                <a:solidFill>
                  <a:srgbClr val="000000"/>
                </a:solidFill>
                <a:latin typeface="Verdana"/>
              </a:rPr>
              <a:t> --</a:t>
            </a:r>
            <a:r>
              <a:rPr lang="cs-CZ" dirty="0" err="1" smtClean="0">
                <a:solidFill>
                  <a:srgbClr val="000000"/>
                </a:solidFill>
                <a:latin typeface="Verdana"/>
              </a:rPr>
              <a:t>verify</a:t>
            </a:r>
            <a:r>
              <a:rPr lang="cs-CZ" dirty="0" smtClean="0">
                <a:solidFill>
                  <a:srgbClr val="000000"/>
                </a:solidFill>
                <a:latin typeface="Verdana"/>
              </a:rPr>
              <a:t> openssl-1.0.1i.tar.gz.asc</a:t>
            </a:r>
          </a:p>
          <a:p>
            <a:r>
              <a:rPr lang="en-US" b="1" dirty="0" err="1" smtClean="0">
                <a:solidFill>
                  <a:srgbClr val="007090"/>
                </a:solidFill>
                <a:latin typeface="Courier New"/>
              </a:rPr>
              <a:t>gpg</a:t>
            </a:r>
            <a:r>
              <a:rPr lang="en-US" b="1" dirty="0" smtClean="0">
                <a:solidFill>
                  <a:srgbClr val="007090"/>
                </a:solidFill>
                <a:latin typeface="Courier New"/>
              </a:rPr>
              <a:t>:</a:t>
            </a:r>
            <a:r>
              <a:rPr lang="en-US" dirty="0" smtClean="0">
                <a:solidFill>
                  <a:srgbClr val="000000"/>
                </a:solidFill>
                <a:latin typeface="Verdana"/>
              </a:rPr>
              <a:t> Signature made 08/06/14 23:18:48 using RSA key ID 0E604491</a:t>
            </a:r>
          </a:p>
          <a:p>
            <a:r>
              <a:rPr lang="en-US" b="1" dirty="0" err="1" smtClean="0">
                <a:solidFill>
                  <a:srgbClr val="007090"/>
                </a:solidFill>
                <a:latin typeface="Courier New"/>
              </a:rPr>
              <a:t>gpg</a:t>
            </a:r>
            <a:r>
              <a:rPr lang="en-US" b="1" dirty="0" smtClean="0">
                <a:solidFill>
                  <a:srgbClr val="007090"/>
                </a:solidFill>
                <a:latin typeface="Courier New"/>
              </a:rPr>
              <a:t>:</a:t>
            </a:r>
            <a:r>
              <a:rPr lang="en-US" dirty="0" smtClean="0">
                <a:solidFill>
                  <a:srgbClr val="000000"/>
                </a:solidFill>
                <a:latin typeface="Verdana"/>
              </a:rPr>
              <a:t> Good signature from "Matt Caswell &lt;matt@openssl.org&gt;"</a:t>
            </a:r>
          </a:p>
          <a:p>
            <a:r>
              <a:rPr lang="cs-CZ" b="1" dirty="0" err="1" smtClean="0">
                <a:solidFill>
                  <a:srgbClr val="007090"/>
                </a:solidFill>
                <a:latin typeface="Courier New"/>
              </a:rPr>
              <a:t>gpg</a:t>
            </a:r>
            <a:r>
              <a:rPr lang="cs-CZ" b="1" dirty="0" smtClean="0">
                <a:solidFill>
                  <a:srgbClr val="007090"/>
                </a:solidFill>
                <a:latin typeface="Courier New"/>
              </a:rPr>
              <a:t>:</a:t>
            </a:r>
            <a:r>
              <a:rPr lang="cs-CZ" dirty="0" smtClean="0">
                <a:solidFill>
                  <a:srgbClr val="000000"/>
                </a:solidFill>
                <a:latin typeface="Verdana"/>
              </a:rPr>
              <a:t>                 </a:t>
            </a:r>
            <a:r>
              <a:rPr lang="cs-CZ" dirty="0" err="1" smtClean="0">
                <a:solidFill>
                  <a:srgbClr val="000000"/>
                </a:solidFill>
                <a:latin typeface="Verdana"/>
              </a:rPr>
              <a:t>aka</a:t>
            </a:r>
            <a:r>
              <a:rPr lang="cs-CZ" dirty="0" smtClean="0">
                <a:solidFill>
                  <a:srgbClr val="000000"/>
                </a:solidFill>
                <a:latin typeface="Verdana"/>
              </a:rPr>
              <a:t> "</a:t>
            </a:r>
            <a:r>
              <a:rPr lang="cs-CZ" dirty="0" err="1" smtClean="0">
                <a:solidFill>
                  <a:srgbClr val="000000"/>
                </a:solidFill>
                <a:latin typeface="Verdana"/>
              </a:rPr>
              <a:t>Matt</a:t>
            </a:r>
            <a:r>
              <a:rPr lang="cs-CZ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cs-CZ" dirty="0" err="1" smtClean="0">
                <a:solidFill>
                  <a:srgbClr val="000000"/>
                </a:solidFill>
                <a:latin typeface="Verdana"/>
              </a:rPr>
              <a:t>Caswell</a:t>
            </a:r>
            <a:r>
              <a:rPr lang="cs-CZ" dirty="0" smtClean="0">
                <a:solidFill>
                  <a:srgbClr val="000000"/>
                </a:solidFill>
                <a:latin typeface="Verdana"/>
              </a:rPr>
              <a:t> &lt;frodo@baggins.org&gt;"</a:t>
            </a:r>
          </a:p>
        </p:txBody>
      </p:sp>
    </p:spTree>
    <p:extLst>
      <p:ext uri="{BB962C8B-B14F-4D97-AF65-F5344CB8AC3E}">
        <p14:creationId xmlns:p14="http://schemas.microsoft.com/office/powerpoint/2010/main" val="299041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Continuous integration</a:t>
            </a:r>
            <a:endParaRPr lang="en-GB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| PB173 - Group: Applied cryptography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234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5024</TotalTime>
  <Words>1723</Words>
  <Application>Microsoft Office PowerPoint</Application>
  <PresentationFormat>Předvádění na obrazovce (4:3)</PresentationFormat>
  <Paragraphs>275</Paragraphs>
  <Slides>25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2" baseType="lpstr">
      <vt:lpstr>Arial</vt:lpstr>
      <vt:lpstr>Calibri</vt:lpstr>
      <vt:lpstr>Comic Sans MS</vt:lpstr>
      <vt:lpstr>Courier New</vt:lpstr>
      <vt:lpstr>Verdana</vt:lpstr>
      <vt:lpstr>Wingdings</vt:lpstr>
      <vt:lpstr>Motiv systému Office</vt:lpstr>
      <vt:lpstr>PB173 - Tématický vývoj aplikací v C/C++ Domain specific development in C/C++</vt:lpstr>
      <vt:lpstr>Verification of library</vt:lpstr>
      <vt:lpstr>GPG verification – missing key problem</vt:lpstr>
      <vt:lpstr>GPG – find and download key</vt:lpstr>
      <vt:lpstr>GPG verification – untrusted key problem</vt:lpstr>
      <vt:lpstr>GPG edit trust on OpenSSL key</vt:lpstr>
      <vt:lpstr>Prezentace aplikace PowerPoint</vt:lpstr>
      <vt:lpstr>GPG verification – finally correct</vt:lpstr>
      <vt:lpstr>Continuous integration</vt:lpstr>
      <vt:lpstr>Prezentace aplikace PowerPoint</vt:lpstr>
      <vt:lpstr>Prezentace aplikace PowerPoint</vt:lpstr>
      <vt:lpstr>Klasický způsob vývoje</vt:lpstr>
      <vt:lpstr>Continuous integration (CI)</vt:lpstr>
      <vt:lpstr>CI : GitHub + Travis CI</vt:lpstr>
      <vt:lpstr>Prezentace aplikace PowerPoint</vt:lpstr>
      <vt:lpstr>GitHub + Travis CI</vt:lpstr>
      <vt:lpstr>Makefile</vt:lpstr>
      <vt:lpstr>.travis.yml</vt:lpstr>
      <vt:lpstr>Practical assignment</vt:lpstr>
      <vt:lpstr>Enable GitHub repo in Travis GUI</vt:lpstr>
      <vt:lpstr>Tests are initially failing</vt:lpstr>
      <vt:lpstr>Fix tests to pass</vt:lpstr>
      <vt:lpstr>Homework</vt:lpstr>
      <vt:lpstr>Submissions, deadlines</vt:lpstr>
      <vt:lpstr>Questions?</vt:lpstr>
    </vt:vector>
  </TitlesOfParts>
  <Company>Omega Design, s.r.o.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sigut</dc:creator>
  <cp:lastModifiedBy>Petr Svenda</cp:lastModifiedBy>
  <cp:revision>1084</cp:revision>
  <cp:lastPrinted>2014-09-23T11:50:15Z</cp:lastPrinted>
  <dcterms:created xsi:type="dcterms:W3CDTF">2012-06-27T07:21:19Z</dcterms:created>
  <dcterms:modified xsi:type="dcterms:W3CDTF">2016-02-29T08:06:55Z</dcterms:modified>
</cp:coreProperties>
</file>