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30" r:id="rId2"/>
    <p:sldId id="531" r:id="rId3"/>
    <p:sldId id="532" r:id="rId4"/>
    <p:sldId id="511" r:id="rId5"/>
    <p:sldId id="512" r:id="rId6"/>
    <p:sldId id="513" r:id="rId7"/>
    <p:sldId id="514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37" r:id="rId17"/>
    <p:sldId id="534" r:id="rId18"/>
    <p:sldId id="535" r:id="rId19"/>
    <p:sldId id="536" r:id="rId20"/>
    <p:sldId id="524" r:id="rId21"/>
    <p:sldId id="538" r:id="rId22"/>
    <p:sldId id="539" r:id="rId23"/>
    <p:sldId id="540" r:id="rId24"/>
    <p:sldId id="526" r:id="rId25"/>
    <p:sldId id="525" r:id="rId26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780" autoAdjust="0"/>
    <p:restoredTop sz="91367" autoAdjust="0"/>
  </p:normalViewPr>
  <p:slideViewPr>
    <p:cSldViewPr>
      <p:cViewPr varScale="1">
        <p:scale>
          <a:sx n="58" d="100"/>
          <a:sy n="58" d="100"/>
        </p:scale>
        <p:origin x="78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7. 3. 2016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7. 3. 2016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4A569-2E35-4395-B572-769F5347884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  <p:sldLayoutId id="214748374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.cam.ac.uk/~rja14/Papers/SEv2-c18.pdf" TargetMode="External"/><Relationship Id="rId2" Type="http://schemas.openxmlformats.org/officeDocument/2006/relationships/hyperlink" Target="http://doc.trolltech.com/qq/qq13-apis.html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blog.apigee.com/taglist/security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4000" y="548680"/>
            <a:ext cx="8316472" cy="187220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PB173</a:t>
            </a:r>
            <a:r>
              <a:rPr lang="cs-CZ" altLang="en-US" dirty="0" smtClean="0"/>
              <a:t> - </a:t>
            </a:r>
            <a:r>
              <a:rPr lang="en-US" altLang="en-US" dirty="0" err="1" smtClean="0"/>
              <a:t>Tématický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aplikací</a:t>
            </a:r>
            <a:r>
              <a:rPr lang="en-US" altLang="en-US" dirty="0" smtClean="0"/>
              <a:t> v C/C++</a:t>
            </a:r>
            <a:br>
              <a:rPr lang="en-US" altLang="en-US" dirty="0" smtClean="0"/>
            </a:br>
            <a:r>
              <a:rPr lang="en-US" dirty="0"/>
              <a:t>Domain specific development in C/C</a:t>
            </a:r>
            <a:r>
              <a:rPr lang="en-US" dirty="0" smtClean="0"/>
              <a:t>++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8388480" cy="1080120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Skupina</a:t>
            </a:r>
            <a:r>
              <a:rPr lang="en-US" altLang="en-US" dirty="0" smtClean="0"/>
              <a:t>: </a:t>
            </a:r>
            <a:r>
              <a:rPr lang="en-GB" dirty="0" smtClean="0"/>
              <a:t>Aplikovaná </a:t>
            </a:r>
            <a:r>
              <a:rPr lang="en-GB" dirty="0" err="1"/>
              <a:t>kryptografie</a:t>
            </a:r>
            <a:r>
              <a:rPr lang="en-GB" dirty="0"/>
              <a:t> a </a:t>
            </a:r>
            <a:r>
              <a:rPr lang="en-GB" dirty="0" err="1"/>
              <a:t>bezpečné</a:t>
            </a:r>
            <a:r>
              <a:rPr lang="en-GB" dirty="0"/>
              <a:t> </a:t>
            </a:r>
            <a:r>
              <a:rPr lang="en-GB" dirty="0" err="1" smtClean="0"/>
              <a:t>programování</a:t>
            </a:r>
            <a:endParaRPr lang="cs-CZ" altLang="en-US" dirty="0" smtClean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 smtClean="0"/>
              <a:t>Petr </a:t>
            </a:r>
            <a:r>
              <a:rPr lang="cs-CZ" dirty="0" err="1" smtClean="0"/>
              <a:t>Švenda</a:t>
            </a:r>
            <a:r>
              <a:rPr lang="cs-CZ" dirty="0" smtClean="0"/>
              <a:t> </a:t>
            </a:r>
            <a:r>
              <a:rPr lang="en-US" dirty="0" smtClean="0"/>
              <a:t>svenda@fi.muni.cz</a:t>
            </a:r>
          </a:p>
          <a:p>
            <a:r>
              <a:rPr lang="cs-CZ" altLang="en-US" dirty="0" smtClean="0"/>
              <a:t>Konzultace: </a:t>
            </a:r>
            <a:r>
              <a:rPr lang="en-US" altLang="en-US" dirty="0" smtClean="0"/>
              <a:t>A406, Pond</a:t>
            </a:r>
            <a:r>
              <a:rPr lang="cs-CZ" altLang="en-US" dirty="0" smtClean="0"/>
              <a:t>ě</a:t>
            </a:r>
            <a:r>
              <a:rPr lang="en-US" altLang="en-US" dirty="0" smtClean="0"/>
              <a:t>l</a:t>
            </a:r>
            <a:r>
              <a:rPr lang="cs-CZ" altLang="en-US" dirty="0" smtClean="0"/>
              <a:t>í 15</a:t>
            </a:r>
            <a:r>
              <a:rPr lang="en-GB" altLang="en-US" dirty="0" smtClean="0"/>
              <a:t>:00</a:t>
            </a:r>
            <a:r>
              <a:rPr lang="cs-CZ" altLang="en-US" dirty="0" smtClean="0"/>
              <a:t>-15:</a:t>
            </a:r>
            <a:r>
              <a:rPr lang="en-GB" altLang="en-US" dirty="0" smtClean="0"/>
              <a:t>4</a:t>
            </a:r>
            <a:r>
              <a:rPr lang="cs-CZ" altLang="en-US" dirty="0" smtClean="0"/>
              <a:t>0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63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Comparable strengths of cryptosystems</a:t>
            </a:r>
            <a:endParaRPr lang="cs-CZ" altLang="en-US" dirty="0"/>
          </a:p>
        </p:txBody>
      </p:sp>
      <p:pic>
        <p:nvPicPr>
          <p:cNvPr id="10680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84275"/>
            <a:ext cx="7056438" cy="521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8036" name="Text Box 4"/>
          <p:cNvSpPr txBox="1">
            <a:spLocks noChangeArrowheads="1"/>
          </p:cNvSpPr>
          <p:nvPr/>
        </p:nvSpPr>
        <p:spPr bwMode="auto">
          <a:xfrm>
            <a:off x="7777163" y="6088063"/>
            <a:ext cx="1403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0"/>
              <a:t>Source:</a:t>
            </a:r>
          </a:p>
          <a:p>
            <a:r>
              <a:rPr lang="en-US" altLang="en-US" sz="1600" b="0"/>
              <a:t>NIST SP800</a:t>
            </a:r>
            <a:endParaRPr lang="cs-CZ" altLang="en-US" sz="1600" b="0"/>
          </a:p>
        </p:txBody>
      </p:sp>
      <p:sp>
        <p:nvSpPr>
          <p:cNvPr id="1068037" name="Rectangle 5"/>
          <p:cNvSpPr>
            <a:spLocks noChangeArrowheads="1"/>
          </p:cNvSpPr>
          <p:nvPr/>
        </p:nvSpPr>
        <p:spPr bwMode="auto">
          <a:xfrm>
            <a:off x="533400" y="2438400"/>
            <a:ext cx="2438400" cy="3810000"/>
          </a:xfrm>
          <a:prstGeom prst="rect">
            <a:avLst/>
          </a:prstGeom>
          <a:noFill/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8038" name="Rectangle 6"/>
          <p:cNvSpPr>
            <a:spLocks noChangeArrowheads="1"/>
          </p:cNvSpPr>
          <p:nvPr/>
        </p:nvSpPr>
        <p:spPr bwMode="auto">
          <a:xfrm>
            <a:off x="4876800" y="2438400"/>
            <a:ext cx="1295400" cy="3810000"/>
          </a:xfrm>
          <a:prstGeom prst="rect">
            <a:avLst/>
          </a:prstGeom>
          <a:noFill/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7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Recommended key sizes</a:t>
            </a:r>
            <a:endParaRPr lang="cs-CZ" altLang="en-US"/>
          </a:p>
        </p:txBody>
      </p:sp>
      <p:pic>
        <p:nvPicPr>
          <p:cNvPr id="10690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55787"/>
            <a:ext cx="6669088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9060" name="Text Box 4"/>
          <p:cNvSpPr txBox="1">
            <a:spLocks noChangeArrowheads="1"/>
          </p:cNvSpPr>
          <p:nvPr/>
        </p:nvSpPr>
        <p:spPr bwMode="auto">
          <a:xfrm>
            <a:off x="7524750" y="5876925"/>
            <a:ext cx="1403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0"/>
              <a:t>Source:</a:t>
            </a:r>
          </a:p>
          <a:p>
            <a:r>
              <a:rPr lang="en-US" altLang="en-US" sz="1600" b="0"/>
              <a:t>NIST SP800</a:t>
            </a:r>
            <a:endParaRPr lang="cs-CZ" altLang="en-US" sz="1600" b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8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Symmetric key cryptography</a:t>
            </a:r>
            <a:endParaRPr lang="en-US" altLang="en-US"/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Key length for symmetric cryptography</a:t>
            </a:r>
            <a:endParaRPr lang="cs-CZ" altLang="en-US" dirty="0"/>
          </a:p>
          <a:p>
            <a:pPr lvl="1"/>
            <a:r>
              <a:rPr lang="en-US" altLang="en-US" dirty="0"/>
              <a:t>80 bits not secure enough against brute-force</a:t>
            </a:r>
          </a:p>
          <a:p>
            <a:pPr lvl="1"/>
            <a:r>
              <a:rPr lang="en-US" altLang="en-US" dirty="0"/>
              <a:t>always good to have some reserve for algorithm flaws</a:t>
            </a:r>
            <a:endParaRPr lang="cs-CZ" altLang="en-US" dirty="0"/>
          </a:p>
          <a:p>
            <a:pPr lvl="2"/>
            <a:r>
              <a:rPr lang="en-US" altLang="en-US" dirty="0"/>
              <a:t>flaw =&gt; key can be found faster then by brute-force</a:t>
            </a:r>
            <a:endParaRPr lang="cs-CZ" altLang="en-US" dirty="0"/>
          </a:p>
          <a:p>
            <a:pPr lvl="2"/>
            <a:r>
              <a:rPr lang="cs-CZ" altLang="en-US" dirty="0"/>
              <a:t>AES-128 </a:t>
            </a:r>
            <a:r>
              <a:rPr lang="en-US" altLang="en-US" dirty="0"/>
              <a:t>is still</a:t>
            </a:r>
            <a:r>
              <a:rPr lang="cs-CZ" altLang="en-US" dirty="0"/>
              <a:t> OK</a:t>
            </a:r>
          </a:p>
          <a:p>
            <a:pPr lvl="2"/>
            <a:r>
              <a:rPr lang="cs-CZ" altLang="en-US" dirty="0"/>
              <a:t>AES-256 </a:t>
            </a:r>
            <a:r>
              <a:rPr lang="en-US" altLang="en-US" dirty="0"/>
              <a:t>do not have </a:t>
            </a:r>
            <a:r>
              <a:rPr lang="en-US" altLang="en-US" dirty="0" smtClean="0"/>
              <a:t>full </a:t>
            </a:r>
            <a:r>
              <a:rPr lang="cs-CZ" altLang="en-US" dirty="0" smtClean="0"/>
              <a:t>256 </a:t>
            </a:r>
            <a:r>
              <a:rPr lang="cs-CZ" altLang="en-US" dirty="0"/>
              <a:t>bit</a:t>
            </a:r>
            <a:r>
              <a:rPr lang="en-US" altLang="en-US" dirty="0"/>
              <a:t>s of security </a:t>
            </a:r>
            <a:endParaRPr lang="cs-CZ" altLang="en-US" dirty="0"/>
          </a:p>
          <a:p>
            <a:r>
              <a:rPr lang="en-US" altLang="en-US" dirty="0"/>
              <a:t>Take your application needs into account!</a:t>
            </a:r>
            <a:endParaRPr lang="cs-CZ" alt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09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Making the keys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From what are you making the keys?</a:t>
            </a:r>
            <a:endParaRPr lang="cs-CZ" altLang="en-US" sz="2400" dirty="0"/>
          </a:p>
          <a:p>
            <a:pPr lvl="1"/>
            <a:r>
              <a:rPr lang="en-US" altLang="en-US" sz="2000" dirty="0"/>
              <a:t>password must have entropy equivalent to derived key</a:t>
            </a:r>
          </a:p>
          <a:p>
            <a:pPr lvl="1"/>
            <a:r>
              <a:rPr lang="en-US" altLang="en-US" sz="2000" dirty="0"/>
              <a:t>e.g., AES-128 key derived from “hello” will not have 128 bits security</a:t>
            </a:r>
          </a:p>
          <a:p>
            <a:r>
              <a:rPr lang="en-US" altLang="en-US" sz="2400" dirty="0"/>
              <a:t>What if you create two keys from one with 128 bits of entropy?</a:t>
            </a:r>
            <a:endParaRPr lang="cs-CZ" altLang="en-US" sz="2400" dirty="0"/>
          </a:p>
          <a:p>
            <a:r>
              <a:rPr lang="cs-CZ" altLang="en-US" sz="2400" dirty="0"/>
              <a:t>Do you really have perfect random generator?</a:t>
            </a:r>
          </a:p>
          <a:p>
            <a:pPr lvl="1"/>
            <a:r>
              <a:rPr lang="cs-CZ" altLang="en-US" sz="2000" dirty="0"/>
              <a:t>128 generated bits will not have 128 bits of entropy</a:t>
            </a:r>
          </a:p>
          <a:p>
            <a:pPr lvl="1"/>
            <a:r>
              <a:rPr lang="cs-CZ" altLang="en-US" sz="2000" dirty="0"/>
              <a:t>generate more bits and use hash function to condense into 128 </a:t>
            </a:r>
            <a:r>
              <a:rPr lang="cs-CZ" altLang="en-US" sz="2000" dirty="0" smtClean="0"/>
              <a:t>bits</a:t>
            </a:r>
            <a:endParaRPr lang="en-US" altLang="en-US" sz="2000" dirty="0" smtClean="0"/>
          </a:p>
          <a:p>
            <a:r>
              <a:rPr lang="en-US" altLang="en-US" sz="2400" i="1" dirty="0" smtClean="0"/>
              <a:t>(2013 - Seems that NSA was involved in intentional crippling of random generators – implementation and even standards)</a:t>
            </a:r>
            <a:endParaRPr lang="en-US" altLang="en-US" sz="2400" i="1" dirty="0"/>
          </a:p>
          <a:p>
            <a:endParaRPr lang="en-US" altLang="en-US" sz="2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6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Asymmetric cryptography</a:t>
            </a:r>
            <a:endParaRPr lang="en-US" altLang="en-US"/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/>
              <a:t>RSA is still gold standard</a:t>
            </a:r>
          </a:p>
          <a:p>
            <a:pPr lvl="1"/>
            <a:r>
              <a:rPr lang="cs-CZ" altLang="en-US" dirty="0"/>
              <a:t>use </a:t>
            </a:r>
            <a:r>
              <a:rPr lang="en-US" altLang="en-US" dirty="0"/>
              <a:t>(</a:t>
            </a:r>
            <a:r>
              <a:rPr lang="cs-CZ" altLang="en-US" dirty="0"/>
              <a:t>at least</a:t>
            </a:r>
            <a:r>
              <a:rPr lang="en-US" altLang="en-US" dirty="0"/>
              <a:t>) </a:t>
            </a:r>
            <a:r>
              <a:rPr lang="cs-CZ" altLang="en-US" dirty="0"/>
              <a:t>2048 bits keys </a:t>
            </a:r>
            <a:endParaRPr lang="en-US" altLang="en-US" dirty="0"/>
          </a:p>
          <a:p>
            <a:pPr lvl="1"/>
            <a:r>
              <a:rPr lang="cs-CZ" altLang="en-US" dirty="0"/>
              <a:t>768 bits broken</a:t>
            </a:r>
            <a:r>
              <a:rPr lang="en-US" altLang="en-US" dirty="0"/>
              <a:t> by brute-force</a:t>
            </a:r>
          </a:p>
          <a:p>
            <a:pPr lvl="1"/>
            <a:r>
              <a:rPr lang="en-US" altLang="en-US" dirty="0"/>
              <a:t>special number with 1024 bits broken by brute-force</a:t>
            </a:r>
            <a:endParaRPr lang="cs-CZ" altLang="en-US" dirty="0"/>
          </a:p>
          <a:p>
            <a:pPr lvl="1"/>
            <a:r>
              <a:rPr lang="cs-CZ" altLang="en-US" dirty="0"/>
              <a:t>1024 bits not </a:t>
            </a:r>
            <a:r>
              <a:rPr lang="en-US" altLang="en-US" dirty="0"/>
              <a:t>broken </a:t>
            </a:r>
            <a:r>
              <a:rPr lang="cs-CZ" altLang="en-US" dirty="0"/>
              <a:t>yet, but…</a:t>
            </a:r>
          </a:p>
          <a:p>
            <a:r>
              <a:rPr lang="cs-CZ" altLang="en-US" dirty="0"/>
              <a:t>E</a:t>
            </a:r>
            <a:r>
              <a:rPr lang="en-US" altLang="en-US" dirty="0"/>
              <a:t>l</a:t>
            </a:r>
            <a:r>
              <a:rPr lang="cs-CZ" altLang="en-US" dirty="0"/>
              <a:t>liptic courve cryptography </a:t>
            </a:r>
            <a:r>
              <a:rPr lang="en-US" altLang="en-US" dirty="0"/>
              <a:t>(ECC) </a:t>
            </a:r>
            <a:r>
              <a:rPr lang="cs-CZ" altLang="en-US" dirty="0"/>
              <a:t>seems cool</a:t>
            </a:r>
          </a:p>
          <a:p>
            <a:pPr lvl="1"/>
            <a:r>
              <a:rPr lang="en-US" altLang="en-US" i="1" dirty="0" smtClean="0"/>
              <a:t>Currently (2013), some doubts about ECC security based on leaked Snowden documents arise</a:t>
            </a:r>
          </a:p>
          <a:p>
            <a:pPr lvl="1"/>
            <a:r>
              <a:rPr lang="cs-CZ" altLang="en-US" dirty="0" smtClean="0"/>
              <a:t>But </a:t>
            </a:r>
            <a:r>
              <a:rPr lang="cs-CZ" altLang="en-US" dirty="0"/>
              <a:t>do you really need shorter keys?</a:t>
            </a:r>
          </a:p>
          <a:p>
            <a:pPr lvl="1"/>
            <a:r>
              <a:rPr lang="en-US" altLang="en-US" dirty="0" smtClean="0"/>
              <a:t>You </a:t>
            </a:r>
            <a:r>
              <a:rPr lang="cs-CZ" altLang="en-US" dirty="0" smtClean="0"/>
              <a:t>will </a:t>
            </a:r>
            <a:r>
              <a:rPr lang="cs-CZ" altLang="en-US" dirty="0"/>
              <a:t>face harder portability, more coding  problems</a:t>
            </a:r>
            <a:r>
              <a:rPr lang="en-US" altLang="en-US" dirty="0"/>
              <a:t>, lower level of code testiness</a:t>
            </a:r>
            <a:r>
              <a:rPr lang="cs-CZ" altLang="en-US" dirty="0"/>
              <a:t> etc.</a:t>
            </a:r>
            <a:endParaRPr lang="en-US" alt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59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 dirty="0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Practical assignment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94A569-2E35-4395-B572-769F5347884B}" type="slidenum">
              <a:rPr lang="cs-CZ" altLang="en-US" smtClean="0"/>
              <a:pPr>
                <a:defRPr/>
              </a:pPr>
              <a:t>15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85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PB173                     </a:t>
            </a:r>
            <a:endParaRPr lang="en-GB" altLang="en-US"/>
          </a:p>
        </p:txBody>
      </p:sp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Teams</a:t>
            </a:r>
            <a:endParaRPr lang="en-US" altLang="en-US" dirty="0"/>
          </a:p>
        </p:txBody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>
          <a:ln>
            <a:noFill/>
          </a:ln>
        </p:spPr>
        <p:txBody>
          <a:bodyPr/>
          <a:lstStyle/>
          <a:p>
            <a:r>
              <a:rPr lang="en-US" altLang="en-US" dirty="0"/>
              <a:t>2-</a:t>
            </a:r>
            <a:r>
              <a:rPr lang="cs-CZ" altLang="en-US" dirty="0"/>
              <a:t>3 </a:t>
            </a:r>
            <a:r>
              <a:rPr lang="en-US" altLang="en-US" dirty="0" smtClean="0"/>
              <a:t>persons</a:t>
            </a:r>
            <a:endParaRPr lang="cs-CZ" altLang="en-US" dirty="0"/>
          </a:p>
          <a:p>
            <a:r>
              <a:rPr lang="en-US" altLang="en-US" dirty="0" smtClean="0"/>
              <a:t>Joint work, but every one presents its contribution</a:t>
            </a:r>
            <a:endParaRPr lang="cs-CZ" altLang="en-US" dirty="0"/>
          </a:p>
          <a:p>
            <a:pPr lvl="1"/>
            <a:r>
              <a:rPr lang="en-US" altLang="en-US" dirty="0" smtClean="0"/>
              <a:t>Presentation on next seminar</a:t>
            </a:r>
            <a:endParaRPr lang="cs-CZ" altLang="en-US" dirty="0"/>
          </a:p>
          <a:p>
            <a:r>
              <a:rPr lang="en-US" altLang="en-US" dirty="0" smtClean="0"/>
              <a:t>Use GitHub + Travis CI</a:t>
            </a:r>
          </a:p>
          <a:p>
            <a:r>
              <a:rPr lang="en-US" altLang="en-US" dirty="0" smtClean="0"/>
              <a:t>Form the teams now!</a:t>
            </a:r>
          </a:p>
          <a:p>
            <a:pPr lvl="1"/>
            <a:r>
              <a:rPr lang="en-GB" altLang="en-US" dirty="0" smtClean="0"/>
              <a:t>Team A: Kristian </a:t>
            </a:r>
            <a:r>
              <a:rPr lang="en-GB" altLang="en-US" dirty="0" err="1" smtClean="0"/>
              <a:t>Jakubik</a:t>
            </a:r>
            <a:r>
              <a:rPr lang="en-GB" altLang="en-US" dirty="0" smtClean="0"/>
              <a:t>, Peter </a:t>
            </a:r>
            <a:r>
              <a:rPr lang="en-GB" altLang="en-US" dirty="0" err="1" smtClean="0"/>
              <a:t>Kovac</a:t>
            </a:r>
            <a:r>
              <a:rPr lang="en-GB" altLang="en-US" dirty="0" smtClean="0"/>
              <a:t>, Peter </a:t>
            </a:r>
            <a:r>
              <a:rPr lang="en-GB" altLang="en-US" dirty="0" err="1" smtClean="0"/>
              <a:t>Lipcak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Team B: Martina </a:t>
            </a:r>
            <a:r>
              <a:rPr lang="en-GB" altLang="en-US" dirty="0" err="1" smtClean="0"/>
              <a:t>Minatova</a:t>
            </a:r>
            <a:r>
              <a:rPr lang="en-GB" altLang="en-US" dirty="0" smtClean="0"/>
              <a:t>, Marek Santa, Peter </a:t>
            </a:r>
            <a:r>
              <a:rPr lang="en-GB" altLang="en-US" dirty="0" err="1" smtClean="0"/>
              <a:t>Harmann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Team C: Peter </a:t>
            </a:r>
            <a:r>
              <a:rPr lang="en-GB" altLang="en-US" dirty="0" err="1" smtClean="0"/>
              <a:t>Sekan</a:t>
            </a:r>
            <a:r>
              <a:rPr lang="en-GB" altLang="en-US" dirty="0" smtClean="0"/>
              <a:t>, Marek </a:t>
            </a:r>
            <a:r>
              <a:rPr lang="en-GB" altLang="en-US" dirty="0" err="1" smtClean="0"/>
              <a:t>Vancik</a:t>
            </a:r>
            <a:r>
              <a:rPr lang="en-GB" altLang="en-US" dirty="0" smtClean="0"/>
              <a:t>, Jakub </a:t>
            </a:r>
            <a:r>
              <a:rPr lang="en-GB" altLang="en-US" dirty="0" err="1" smtClean="0"/>
              <a:t>Martinka</a:t>
            </a:r>
            <a:endParaRPr lang="en-GB" altLang="en-US" dirty="0" smtClean="0"/>
          </a:p>
          <a:p>
            <a:pPr lvl="1"/>
            <a:endParaRPr lang="en-GB" altLang="en-US" dirty="0" smtClean="0"/>
          </a:p>
          <a:p>
            <a:pPr marL="361950" lvl="1" indent="0">
              <a:buNone/>
            </a:pP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45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"Theme" </a:t>
            </a:r>
            <a:r>
              <a:rPr lang="cs-CZ" altLang="en-US" dirty="0" err="1" smtClean="0"/>
              <a:t>project</a:t>
            </a:r>
            <a:r>
              <a:rPr lang="en-GB" altLang="en-US" dirty="0" smtClean="0"/>
              <a:t> – Secure IM</a:t>
            </a:r>
            <a:endParaRPr lang="en-US" altLang="en-US" dirty="0"/>
          </a:p>
        </p:txBody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Secure instant messaging and data sharing</a:t>
            </a:r>
            <a:endParaRPr lang="cs-CZ" altLang="en-US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</a:t>
            </a:r>
            <a:endParaRPr lang="en-GB" altLang="en-US" dirty="0"/>
          </a:p>
        </p:txBody>
      </p:sp>
      <p:pic>
        <p:nvPicPr>
          <p:cNvPr id="1004549" name="Picture 5" descr="wn_rdp_2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35152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4550" name="Picture 6" descr="ser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30152"/>
            <a:ext cx="1500188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4552" name="Picture 8" descr="wn_rdp_2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78152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4553" name="Picture 9" descr="wn_rdp_2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454352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4555" name="Picture 11" descr="pki_yellow_k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11152"/>
            <a:ext cx="17145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4556" name="Picture 12" descr="icon-teleconference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63552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04557" name="AutoShape 13"/>
          <p:cNvCxnSpPr>
            <a:cxnSpLocks noChangeShapeType="1"/>
            <a:stCxn id="1004552" idx="3"/>
            <a:endCxn id="1004553" idx="1"/>
          </p:cNvCxnSpPr>
          <p:nvPr/>
        </p:nvCxnSpPr>
        <p:spPr bwMode="auto">
          <a:xfrm>
            <a:off x="3962400" y="5949652"/>
            <a:ext cx="12192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04554" name="Picture 10" descr="Loc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682952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04558" name="AutoShape 14"/>
          <p:cNvCxnSpPr>
            <a:cxnSpLocks noChangeShapeType="1"/>
            <a:stCxn id="1004549" idx="3"/>
            <a:endCxn id="1004550" idx="2"/>
          </p:cNvCxnSpPr>
          <p:nvPr/>
        </p:nvCxnSpPr>
        <p:spPr bwMode="auto">
          <a:xfrm flipV="1">
            <a:off x="2133600" y="3930352"/>
            <a:ext cx="1817688" cy="876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4559" name="AutoShape 15"/>
          <p:cNvCxnSpPr>
            <a:cxnSpLocks noChangeShapeType="1"/>
            <a:stCxn id="1004552" idx="0"/>
            <a:endCxn id="1004550" idx="2"/>
          </p:cNvCxnSpPr>
          <p:nvPr/>
        </p:nvCxnSpPr>
        <p:spPr bwMode="auto">
          <a:xfrm flipV="1">
            <a:off x="3390900" y="3930352"/>
            <a:ext cx="560388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4560" name="AutoShape 16"/>
          <p:cNvCxnSpPr>
            <a:cxnSpLocks noChangeShapeType="1"/>
            <a:stCxn id="1004553" idx="0"/>
            <a:endCxn id="1004550" idx="2"/>
          </p:cNvCxnSpPr>
          <p:nvPr/>
        </p:nvCxnSpPr>
        <p:spPr bwMode="auto">
          <a:xfrm flipH="1" flipV="1">
            <a:off x="3951288" y="3930352"/>
            <a:ext cx="1801812" cy="1524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4561" name="AutoShape 17"/>
          <p:cNvCxnSpPr>
            <a:cxnSpLocks noChangeShapeType="1"/>
            <a:stCxn id="1004553" idx="0"/>
            <a:endCxn id="1004555" idx="2"/>
          </p:cNvCxnSpPr>
          <p:nvPr/>
        </p:nvCxnSpPr>
        <p:spPr bwMode="auto">
          <a:xfrm flipV="1">
            <a:off x="5753100" y="3835102"/>
            <a:ext cx="1200150" cy="1619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503238" y="6573838"/>
            <a:ext cx="396875" cy="284162"/>
          </a:xfrm>
        </p:spPr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39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</a:t>
            </a:r>
            <a:endParaRPr lang="en-GB" altLang="en-US" dirty="0"/>
          </a:p>
        </p:txBody>
      </p:sp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"</a:t>
            </a:r>
            <a:r>
              <a:rPr lang="cs-CZ" altLang="en-US" dirty="0" err="1"/>
              <a:t>Theme</a:t>
            </a:r>
            <a:r>
              <a:rPr lang="cs-CZ" altLang="en-US" dirty="0"/>
              <a:t>" </a:t>
            </a:r>
            <a:r>
              <a:rPr lang="cs-CZ" altLang="en-US" dirty="0" err="1" smtClean="0"/>
              <a:t>project</a:t>
            </a:r>
            <a:r>
              <a:rPr lang="en-GB" altLang="en-US" dirty="0"/>
              <a:t> – Secure IM</a:t>
            </a:r>
            <a:endParaRPr lang="en-US" altLang="en-US" dirty="0"/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Certification authority </a:t>
            </a:r>
          </a:p>
          <a:p>
            <a:pPr lvl="1"/>
            <a:r>
              <a:rPr lang="en-GB" altLang="en-US" dirty="0" smtClean="0"/>
              <a:t>validates and issue user certificates</a:t>
            </a:r>
          </a:p>
          <a:p>
            <a:r>
              <a:rPr lang="en-GB" altLang="en-US" dirty="0" smtClean="0"/>
              <a:t>IM server </a:t>
            </a:r>
          </a:p>
          <a:p>
            <a:pPr lvl="1"/>
            <a:r>
              <a:rPr lang="en-GB" altLang="en-US" dirty="0" smtClean="0"/>
              <a:t>register and </a:t>
            </a:r>
            <a:r>
              <a:rPr lang="en-GB" altLang="en-US" dirty="0" err="1" smtClean="0"/>
              <a:t>faciliate</a:t>
            </a:r>
            <a:r>
              <a:rPr lang="en-GB" altLang="en-US" dirty="0" smtClean="0"/>
              <a:t> connection between users</a:t>
            </a:r>
          </a:p>
          <a:p>
            <a:r>
              <a:rPr lang="en-GB" altLang="en-US" dirty="0" smtClean="0"/>
              <a:t>Client </a:t>
            </a:r>
          </a:p>
          <a:p>
            <a:pPr lvl="1"/>
            <a:r>
              <a:rPr lang="en-GB" altLang="en-US" dirty="0" smtClean="0"/>
              <a:t>provides operations related to end user usage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Expected at the end: working networking application with security features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503238" y="6573838"/>
            <a:ext cx="396875" cy="284162"/>
          </a:xfrm>
        </p:spPr>
        <p:txBody>
          <a:bodyPr/>
          <a:lstStyle/>
          <a:p>
            <a:fld id="{ED6547D4-ABF8-41F4-ABEA-0886E8A16FDD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7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</a:t>
            </a:r>
            <a:endParaRPr lang="en-GB" altLang="en-US" dirty="0"/>
          </a:p>
        </p:txBody>
      </p:sp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"Theme" project – some details</a:t>
            </a:r>
            <a:endParaRPr lang="en-US" altLang="en-US"/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Users obtains certificate of identity from Certification authority</a:t>
            </a:r>
          </a:p>
          <a:p>
            <a:r>
              <a:rPr lang="en-GB" altLang="en-US" dirty="0" smtClean="0"/>
              <a:t>Users register with IM server </a:t>
            </a:r>
          </a:p>
          <a:p>
            <a:r>
              <a:rPr lang="en-GB" altLang="en-US" dirty="0" smtClean="0"/>
              <a:t>IM server provides list of connected users, helps to establish connection if necessary</a:t>
            </a:r>
          </a:p>
          <a:p>
            <a:r>
              <a:rPr lang="en-GB" altLang="en-US" dirty="0" smtClean="0"/>
              <a:t>Client maintains user identity, related keys and provides exchange of IM messages and high speed encrypted transfer of data stream</a:t>
            </a:r>
            <a:endParaRPr lang="en-GB" alt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503238" y="6573838"/>
            <a:ext cx="396875" cy="284162"/>
          </a:xfrm>
        </p:spPr>
        <p:txBody>
          <a:bodyPr/>
          <a:lstStyle/>
          <a:p>
            <a:fld id="{ED6547D4-ABF8-41F4-ABEA-0886E8A16FDD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43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53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Portability and memory restrictions</a:t>
            </a:r>
          </a:p>
        </p:txBody>
      </p:sp>
      <p:sp>
        <p:nvSpPr>
          <p:cNvPr id="1053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94A569-2E35-4395-B572-769F5347884B}" type="slidenum">
              <a:rPr lang="cs-CZ" altLang="en-US" smtClean="0"/>
              <a:pPr>
                <a:defRPr/>
              </a:pPr>
              <a:t>2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4467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Practical </a:t>
            </a:r>
            <a:r>
              <a:rPr lang="en-US" altLang="en-US" dirty="0" smtClean="0"/>
              <a:t>assignment</a:t>
            </a:r>
            <a:endParaRPr lang="en-US" altLang="en-US" dirty="0"/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400" dirty="0" smtClean="0"/>
              <a:t>Select great name for your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 smtClean="0"/>
              <a:t>Setup development workflow for your group </a:t>
            </a:r>
          </a:p>
          <a:p>
            <a:pPr lvl="1"/>
            <a:r>
              <a:rPr lang="en-US" altLang="en-US" sz="1800" dirty="0" smtClean="0"/>
              <a:t>New </a:t>
            </a:r>
            <a:r>
              <a:rPr lang="en-US" altLang="en-US" sz="1800" dirty="0" err="1" smtClean="0"/>
              <a:t>Github</a:t>
            </a:r>
            <a:r>
              <a:rPr lang="en-US" altLang="en-US" sz="1800" dirty="0" smtClean="0"/>
              <a:t> repository (separate folder for </a:t>
            </a:r>
            <a:r>
              <a:rPr lang="en-US" altLang="en-US" sz="1800" dirty="0" err="1" smtClean="0"/>
              <a:t>client&amp;server</a:t>
            </a:r>
            <a:r>
              <a:rPr lang="en-US" altLang="en-US" sz="1800" dirty="0" smtClean="0"/>
              <a:t>), license</a:t>
            </a:r>
          </a:p>
          <a:p>
            <a:pPr lvl="1"/>
            <a:r>
              <a:rPr lang="en-US" altLang="en-US" sz="1800" dirty="0" smtClean="0"/>
              <a:t>Add proper developer rights</a:t>
            </a:r>
          </a:p>
          <a:p>
            <a:pPr lvl="1"/>
            <a:r>
              <a:rPr lang="en-US" altLang="en-US" sz="1800" dirty="0" smtClean="0"/>
              <a:t>Initial version of code/tests (just copy from last lecture)</a:t>
            </a:r>
          </a:p>
          <a:p>
            <a:pPr lvl="1"/>
            <a:r>
              <a:rPr lang="en-US" altLang="en-US" sz="1800" dirty="0" smtClean="0"/>
              <a:t>Try to pull/commits together and create conflict (intentionally)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200" dirty="0" smtClean="0"/>
              <a:t>Send me link to your repo (+ members of the group)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200" dirty="0" smtClean="0"/>
              <a:t>Plan together your work</a:t>
            </a:r>
          </a:p>
          <a:p>
            <a:pPr lvl="1"/>
            <a:r>
              <a:rPr lang="en-US" altLang="en-US" sz="1800" dirty="0" smtClean="0"/>
              <a:t>Design based on requirements gathered now</a:t>
            </a:r>
          </a:p>
          <a:p>
            <a:pPr lvl="1"/>
            <a:r>
              <a:rPr lang="en-US" altLang="en-US" sz="1800" dirty="0" smtClean="0"/>
              <a:t>Add initial issues into separate milestones</a:t>
            </a:r>
          </a:p>
          <a:p>
            <a:endParaRPr lang="en-US" altLang="en-US" sz="22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34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Practical </a:t>
            </a:r>
            <a:r>
              <a:rPr lang="en-US" altLang="en-US" dirty="0" smtClean="0"/>
              <a:t>assignment –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en-US" sz="2800" dirty="0"/>
              <a:t>Prepare </a:t>
            </a:r>
            <a:r>
              <a:rPr lang="en-US" altLang="en-US" sz="2800" dirty="0" smtClean="0"/>
              <a:t>document and presentation </a:t>
            </a:r>
            <a:r>
              <a:rPr lang="en-US" altLang="en-US" sz="2800" dirty="0"/>
              <a:t>with design decisions </a:t>
            </a:r>
            <a:endParaRPr lang="en-US" altLang="en-US" sz="2800" dirty="0" smtClean="0"/>
          </a:p>
          <a:p>
            <a:pPr lvl="1"/>
            <a:r>
              <a:rPr lang="en-US" altLang="en-US" sz="2400" dirty="0" smtClean="0"/>
              <a:t>2-3xA4 document (overview, functions, crypto used...)</a:t>
            </a:r>
          </a:p>
          <a:p>
            <a:pPr lvl="1"/>
            <a:r>
              <a:rPr lang="en-US" altLang="en-US" sz="2400" dirty="0" smtClean="0"/>
              <a:t>4-5 slides (presentation)</a:t>
            </a:r>
          </a:p>
          <a:p>
            <a:pPr lvl="1"/>
            <a:r>
              <a:rPr lang="en-US" altLang="en-US" sz="2400" dirty="0" smtClean="0"/>
              <a:t>UML diagrams? </a:t>
            </a:r>
          </a:p>
          <a:p>
            <a:r>
              <a:rPr lang="en-US" altLang="en-US" sz="2800" dirty="0" smtClean="0"/>
              <a:t>Your design will be presented and discussed next week</a:t>
            </a:r>
            <a:endParaRPr lang="en-US" altLang="en-US" sz="28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                   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5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Practical assignment</a:t>
            </a:r>
            <a:endParaRPr lang="en-US" altLang="en-US" dirty="0" smtClean="0"/>
          </a:p>
        </p:txBody>
      </p:sp>
      <p:sp>
        <p:nvSpPr>
          <p:cNvPr id="1121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Design and document API to:</a:t>
            </a:r>
          </a:p>
          <a:p>
            <a:pPr lvl="1"/>
            <a:r>
              <a:rPr lang="en-US" altLang="en-US" sz="2000" dirty="0" smtClean="0"/>
              <a:t>new user registration</a:t>
            </a:r>
          </a:p>
          <a:p>
            <a:pPr lvl="1"/>
            <a:r>
              <a:rPr lang="en-US" altLang="en-US" sz="2000" dirty="0" smtClean="0"/>
              <a:t>user authentication to server</a:t>
            </a:r>
          </a:p>
          <a:p>
            <a:pPr lvl="1"/>
            <a:r>
              <a:rPr lang="en-US" altLang="en-US" sz="2000" dirty="0" smtClean="0"/>
              <a:t>obtain list of other users</a:t>
            </a:r>
          </a:p>
          <a:p>
            <a:pPr lvl="1"/>
            <a:r>
              <a:rPr lang="en-US" altLang="en-US" sz="2000" dirty="0" smtClean="0"/>
              <a:t>establish secure channel to other (online) users (ENC, MAC)</a:t>
            </a:r>
          </a:p>
          <a:p>
            <a:pPr lvl="1"/>
            <a:r>
              <a:rPr lang="en-US" altLang="en-US" sz="2000" dirty="0" smtClean="0"/>
              <a:t>exchange instant messages (small data packets) with other user</a:t>
            </a:r>
          </a:p>
          <a:p>
            <a:pPr lvl="1"/>
            <a:r>
              <a:rPr lang="en-US" altLang="en-US" sz="2000" dirty="0" smtClean="0"/>
              <a:t>close secure channel</a:t>
            </a:r>
          </a:p>
          <a:p>
            <a:pPr lvl="1"/>
            <a:r>
              <a:rPr lang="en-US" altLang="en-US" sz="2000" dirty="0" smtClean="0"/>
              <a:t>disconnect user from server</a:t>
            </a:r>
          </a:p>
          <a:p>
            <a:pPr lvl="1"/>
            <a:r>
              <a:rPr lang="en-US" altLang="en-US" sz="2000" dirty="0" smtClean="0"/>
              <a:t>...?</a:t>
            </a:r>
          </a:p>
          <a:p>
            <a:r>
              <a:rPr lang="en-US" altLang="en-US" sz="2400" dirty="0" smtClean="0"/>
              <a:t>Document functions in </a:t>
            </a:r>
            <a:r>
              <a:rPr lang="en-US" altLang="en-US" sz="2400" dirty="0" err="1" smtClean="0"/>
              <a:t>JavaDoc</a:t>
            </a:r>
            <a:r>
              <a:rPr lang="en-US" altLang="en-US" sz="2400" dirty="0" smtClean="0"/>
              <a:t>-style (</a:t>
            </a:r>
            <a:r>
              <a:rPr lang="en-US" altLang="en-US" sz="2400" dirty="0" err="1" smtClean="0"/>
              <a:t>Doxygen</a:t>
            </a:r>
            <a:r>
              <a:rPr lang="en-US" altLang="en-US" sz="2400" dirty="0" smtClean="0"/>
              <a:t>)</a:t>
            </a:r>
          </a:p>
          <a:p>
            <a:r>
              <a:rPr lang="en-US" altLang="en-US" sz="2400" dirty="0" smtClean="0"/>
              <a:t>CA/Client/Server are separate processes</a:t>
            </a:r>
          </a:p>
          <a:p>
            <a:pPr lvl="1"/>
            <a:r>
              <a:rPr lang="en-US" altLang="en-US" sz="2000" dirty="0" smtClean="0"/>
              <a:t>Plan for communication over sockets or http requests</a:t>
            </a:r>
          </a:p>
          <a:p>
            <a:endParaRPr lang="en-US" alt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75C11-3789-45C9-B662-DA18C8A17DAA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2150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/>
              <a:t>PB173                     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7506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Principles of good API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Be minimal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Be complete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Have clear and simple semantics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Be intuitive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Be easy to memorize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Lead to readable code </a:t>
            </a:r>
          </a:p>
          <a:p>
            <a:pPr marL="533400" indent="-533400" eaLnBrk="1" hangingPunct="1"/>
            <a:endParaRPr lang="en-US" altLang="en-US" sz="2000" smtClean="0"/>
          </a:p>
          <a:p>
            <a:pPr marL="533400" indent="-533400" eaLnBrk="1" hangingPunct="1"/>
            <a:r>
              <a:rPr lang="en-US" altLang="en-US" sz="2000" smtClean="0"/>
              <a:t>read more at e.g., </a:t>
            </a:r>
            <a:r>
              <a:rPr lang="en-US" altLang="en-US" sz="2000" i="1" smtClean="0">
                <a:hlinkClick r:id="rId2"/>
              </a:rPr>
              <a:t>http://doc.trolltech.com/qq/qq13-apis.html</a:t>
            </a:r>
            <a:endParaRPr lang="en-US" altLang="en-US" sz="2000" i="1" smtClean="0"/>
          </a:p>
          <a:p>
            <a:pPr marL="533400" indent="-533400" eaLnBrk="1" hangingPunct="1"/>
            <a:r>
              <a:rPr lang="en-US" altLang="en-US" sz="2000" smtClean="0"/>
              <a:t>security API even harder: </a:t>
            </a:r>
            <a:r>
              <a:rPr lang="en-US" altLang="en-US" sz="2000" i="1" smtClean="0">
                <a:hlinkClick r:id="rId3"/>
              </a:rPr>
              <a:t>http://www.cl.cam.ac.uk/~rja14/Papers/SEv2-c18.pdf</a:t>
            </a:r>
            <a:endParaRPr lang="en-US" altLang="en-US" sz="2000" i="1" smtClean="0"/>
          </a:p>
          <a:p>
            <a:pPr marL="533400" indent="-533400" eaLnBrk="1" hangingPunct="1"/>
            <a:r>
              <a:rPr lang="en-US" altLang="en-US" sz="2000" i="1" smtClean="0">
                <a:hlinkClick r:id="rId4"/>
              </a:rPr>
              <a:t>http://blog.apigee.com/taglist/security</a:t>
            </a:r>
            <a:endParaRPr lang="en-US" altLang="en-US" sz="2000" i="1" smtClean="0"/>
          </a:p>
          <a:p>
            <a:pPr marL="533400" indent="-533400" eaLnBrk="1" hangingPunct="1"/>
            <a:endParaRPr lang="en-US" altLang="en-US" sz="2400" i="1" smtClean="0"/>
          </a:p>
        </p:txBody>
      </p:sp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                    </a:t>
            </a:r>
            <a:endParaRPr lang="en-GB" altLang="en-US" b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27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Submissions</a:t>
            </a:r>
            <a:r>
              <a:rPr lang="cs-CZ" dirty="0" smtClean="0"/>
              <a:t>, </a:t>
            </a:r>
            <a:r>
              <a:rPr lang="cs-CZ" dirty="0" err="1" smtClean="0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- 3</a:t>
            </a:r>
            <a:r>
              <a:rPr lang="en-US" sz="2400" dirty="0" smtClean="0"/>
              <a:t>. </a:t>
            </a:r>
            <a:r>
              <a:rPr lang="en-US" sz="2400" dirty="0"/>
              <a:t>homework (UT))</a:t>
            </a:r>
          </a:p>
          <a:p>
            <a:pPr lvl="1"/>
            <a:r>
              <a:rPr lang="en-US" sz="2000" dirty="0" smtClean="0"/>
              <a:t>Initial version of project at GitHub, structure, initial </a:t>
            </a:r>
            <a:r>
              <a:rPr lang="en-US" sz="2000" dirty="0" err="1" smtClean="0"/>
              <a:t>code&amp;tests</a:t>
            </a:r>
            <a:endParaRPr lang="en-US" sz="2000" dirty="0" smtClean="0"/>
          </a:p>
          <a:p>
            <a:pPr lvl="1"/>
            <a:r>
              <a:rPr lang="en-US" sz="2000" dirty="0" smtClean="0"/>
              <a:t>Design documents (doc folder)</a:t>
            </a:r>
          </a:p>
          <a:p>
            <a:pPr lvl="1"/>
            <a:r>
              <a:rPr lang="en-US" sz="2000" dirty="0" smtClean="0"/>
              <a:t>Header files with documented (</a:t>
            </a:r>
            <a:r>
              <a:rPr lang="en-US" sz="2000" dirty="0" err="1" smtClean="0"/>
              <a:t>Doxygen</a:t>
            </a:r>
            <a:r>
              <a:rPr lang="en-US" sz="2000" dirty="0" smtClean="0"/>
              <a:t>) function headers (API)</a:t>
            </a:r>
          </a:p>
          <a:p>
            <a:pPr lvl="1"/>
            <a:r>
              <a:rPr lang="en-US" sz="2000" dirty="0" smtClean="0"/>
              <a:t>Slides for presentation</a:t>
            </a:r>
          </a:p>
          <a:p>
            <a:r>
              <a:rPr lang="en-US" sz="2400" dirty="0" smtClean="0"/>
              <a:t>DEADLINE 14.3</a:t>
            </a:r>
            <a:r>
              <a:rPr lang="en-US" sz="2400" dirty="0"/>
              <a:t>. </a:t>
            </a:r>
            <a:r>
              <a:rPr lang="en-US" sz="2400" dirty="0" smtClean="0"/>
              <a:t>12:00</a:t>
            </a:r>
            <a:endParaRPr lang="en-US" sz="2400" dirty="0"/>
          </a:p>
          <a:p>
            <a:pPr lvl="1"/>
            <a:r>
              <a:rPr lang="en-US" sz="1800" dirty="0" smtClean="0"/>
              <a:t>Up to 10 </a:t>
            </a:r>
            <a:r>
              <a:rPr lang="en-US" sz="1800" dirty="0"/>
              <a:t>points assigned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0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Questions?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94A569-2E35-4395-B572-769F5347884B}" type="slidenum">
              <a:rPr lang="cs-CZ" altLang="en-US" smtClean="0"/>
              <a:pPr>
                <a:defRPr/>
              </a:pPr>
              <a:t>25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262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Memory restrictions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Size of the code </a:t>
            </a:r>
            <a:r>
              <a:rPr lang="cs-CZ" altLang="en-US" sz="2400" dirty="0"/>
              <a:t>vs. </a:t>
            </a:r>
            <a:r>
              <a:rPr lang="en-US" altLang="en-US" sz="2400" dirty="0"/>
              <a:t>runtime memory requirements</a:t>
            </a:r>
            <a:endParaRPr lang="cs-CZ" altLang="en-US" sz="2400" dirty="0"/>
          </a:p>
          <a:p>
            <a:r>
              <a:rPr lang="en-US" altLang="en-US" sz="2400" dirty="0"/>
              <a:t>Depends on the target platform</a:t>
            </a:r>
            <a:endParaRPr lang="cs-CZ" altLang="en-US" sz="2400" dirty="0"/>
          </a:p>
          <a:p>
            <a:pPr lvl="1"/>
            <a:r>
              <a:rPr lang="en-US" altLang="en-US" sz="2000" dirty="0"/>
              <a:t>usually of little concern (RAM is big enough)</a:t>
            </a:r>
            <a:endParaRPr lang="cs-CZ" altLang="en-US" sz="2000" dirty="0"/>
          </a:p>
          <a:p>
            <a:pPr lvl="1"/>
            <a:r>
              <a:rPr lang="en-US" altLang="en-US" sz="2000" dirty="0"/>
              <a:t>sometimes critical factor for algorithms selection</a:t>
            </a:r>
            <a:endParaRPr lang="cs-CZ" altLang="en-US" sz="2000" dirty="0"/>
          </a:p>
          <a:p>
            <a:pPr lvl="2"/>
            <a:r>
              <a:rPr lang="cs-CZ" altLang="en-US" sz="1800" dirty="0" err="1"/>
              <a:t>embed</a:t>
            </a:r>
            <a:r>
              <a:rPr lang="en-US" altLang="en-US" sz="1800" dirty="0"/>
              <a:t>d</a:t>
            </a:r>
            <a:r>
              <a:rPr lang="cs-CZ" altLang="en-US" sz="1800" dirty="0" err="1"/>
              <a:t>ed</a:t>
            </a:r>
            <a:r>
              <a:rPr lang="cs-CZ" altLang="en-US" sz="1800" dirty="0"/>
              <a:t> </a:t>
            </a:r>
            <a:r>
              <a:rPr lang="en-US" altLang="en-US" sz="1800" dirty="0"/>
              <a:t>devices, e.g., sensor nodes</a:t>
            </a:r>
            <a:endParaRPr lang="cs-CZ" altLang="en-US" sz="1800" dirty="0"/>
          </a:p>
          <a:p>
            <a:r>
              <a:rPr lang="en-US" altLang="en-US" sz="2400" dirty="0"/>
              <a:t>Algorithms usually provides possibility for optimization</a:t>
            </a:r>
            <a:endParaRPr lang="cs-CZ" altLang="en-US" sz="2400" dirty="0"/>
          </a:p>
          <a:p>
            <a:pPr lvl="1"/>
            <a:r>
              <a:rPr lang="en-US" altLang="en-US" sz="2000" dirty="0"/>
              <a:t>precomputed tables – speed vs. memory</a:t>
            </a:r>
            <a:endParaRPr lang="cs-CZ" altLang="en-US" sz="2000" dirty="0"/>
          </a:p>
          <a:p>
            <a:pPr lvl="1"/>
            <a:r>
              <a:rPr lang="cs-CZ" altLang="en-US" sz="2000" dirty="0" err="1"/>
              <a:t>key</a:t>
            </a:r>
            <a:r>
              <a:rPr lang="cs-CZ" altLang="en-US" sz="2000" dirty="0"/>
              <a:t> </a:t>
            </a:r>
            <a:r>
              <a:rPr lang="cs-CZ" altLang="en-US" sz="2000" dirty="0" err="1"/>
              <a:t>schedule</a:t>
            </a:r>
            <a:r>
              <a:rPr lang="cs-CZ" altLang="en-US" sz="2000" dirty="0"/>
              <a:t> vs. on-</a:t>
            </a:r>
            <a:r>
              <a:rPr lang="cs-CZ" altLang="en-US" sz="2000" dirty="0" err="1"/>
              <a:t>the</a:t>
            </a:r>
            <a:r>
              <a:rPr lang="cs-CZ" altLang="en-US" sz="2000" dirty="0"/>
              <a:t>-</a:t>
            </a:r>
            <a:r>
              <a:rPr lang="cs-CZ" altLang="en-US" sz="2000" dirty="0" err="1"/>
              <a:t>fly</a:t>
            </a:r>
            <a:r>
              <a:rPr lang="cs-CZ" altLang="en-US" sz="2000" dirty="0"/>
              <a:t> </a:t>
            </a:r>
            <a:r>
              <a:rPr lang="en-US" altLang="en-US" sz="2000" dirty="0"/>
              <a:t>key </a:t>
            </a:r>
            <a:r>
              <a:rPr lang="cs-CZ" altLang="en-US" sz="2000" dirty="0" err="1"/>
              <a:t>schedule</a:t>
            </a:r>
            <a:endParaRPr lang="cs-CZ" altLang="en-US" sz="2000" dirty="0"/>
          </a:p>
          <a:p>
            <a:pPr lvl="1"/>
            <a:r>
              <a:rPr lang="en-US" altLang="en-US" sz="2000" dirty="0"/>
              <a:t>optimizations may increase risk for side channel attacks</a:t>
            </a:r>
            <a:endParaRPr lang="cs-CZ" altLang="en-US" sz="2000" dirty="0"/>
          </a:p>
          <a:p>
            <a:r>
              <a:rPr lang="en-US" altLang="en-US" sz="2400" dirty="0">
                <a:solidFill>
                  <a:schemeClr val="accent2"/>
                </a:solidFill>
              </a:rPr>
              <a:t>Write correct code first, then optimize</a:t>
            </a:r>
            <a:endParaRPr lang="cs-CZ" altLang="en-US" sz="2400" dirty="0">
              <a:solidFill>
                <a:schemeClr val="accent2"/>
              </a:solidFill>
            </a:endParaRPr>
          </a:p>
          <a:p>
            <a:pPr lvl="1"/>
            <a:r>
              <a:rPr lang="en-US" altLang="en-US" sz="2000" dirty="0"/>
              <a:t>especially true in security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61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Portability </a:t>
            </a:r>
            <a:r>
              <a:rPr lang="cs-CZ" altLang="en-US"/>
              <a:t>– </a:t>
            </a:r>
            <a:r>
              <a:rPr lang="en-US" altLang="en-US"/>
              <a:t>different operating systems</a:t>
            </a:r>
          </a:p>
        </p:txBody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Usually no problems with algorithms</a:t>
            </a:r>
            <a:endParaRPr lang="cs-CZ" altLang="en-US" sz="2400"/>
          </a:p>
          <a:p>
            <a:pPr lvl="1">
              <a:lnSpc>
                <a:spcPct val="90000"/>
              </a:lnSpc>
            </a:pPr>
            <a:r>
              <a:rPr lang="en-US" altLang="en-US" sz="2000"/>
              <a:t>plain </a:t>
            </a:r>
            <a:r>
              <a:rPr lang="cs-CZ" altLang="en-US" sz="2000"/>
              <a:t>C </a:t>
            </a:r>
            <a:r>
              <a:rPr lang="en-US" altLang="en-US" sz="2000"/>
              <a:t>code</a:t>
            </a:r>
            <a:endParaRPr lang="cs-CZ" altLang="en-US" sz="2000"/>
          </a:p>
          <a:p>
            <a:pPr>
              <a:lnSpc>
                <a:spcPct val="90000"/>
              </a:lnSpc>
            </a:pPr>
            <a:r>
              <a:rPr lang="en-US" altLang="en-US" sz="2400"/>
              <a:t>Problems with additional functionality</a:t>
            </a:r>
            <a:endParaRPr lang="cs-CZ" altLang="en-US" sz="2400"/>
          </a:p>
          <a:p>
            <a:pPr lvl="1">
              <a:lnSpc>
                <a:spcPct val="90000"/>
              </a:lnSpc>
            </a:pPr>
            <a:r>
              <a:rPr lang="en-US" altLang="en-US" sz="2000"/>
              <a:t>read file, directory listing, user input, GUI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often cannot be solved by standardized functions or POSIX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abstract and separate platform-dependent functions 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move them into distinct modules</a:t>
            </a:r>
            <a:endParaRPr lang="cs-CZ" altLang="en-US" sz="2000"/>
          </a:p>
          <a:p>
            <a:pPr lvl="2">
              <a:lnSpc>
                <a:spcPct val="90000"/>
              </a:lnSpc>
            </a:pPr>
            <a:r>
              <a:rPr lang="en-US" altLang="en-US" sz="2000"/>
              <a:t>easy to replace/extend for target platform later</a:t>
            </a:r>
            <a:endParaRPr lang="cs-CZ" altLang="en-US" sz="2000"/>
          </a:p>
          <a:p>
            <a:pPr>
              <a:lnSpc>
                <a:spcPct val="90000"/>
              </a:lnSpc>
            </a:pPr>
            <a:r>
              <a:rPr lang="en-US" altLang="en-US" sz="2400"/>
              <a:t>Data generated by your application should be portable</a:t>
            </a:r>
            <a:endParaRPr lang="cs-CZ" altLang="en-US" sz="2400"/>
          </a:p>
          <a:p>
            <a:pPr lvl="1">
              <a:lnSpc>
                <a:spcPct val="90000"/>
              </a:lnSpc>
            </a:pPr>
            <a:r>
              <a:rPr lang="cs-CZ" altLang="en-US" sz="2000"/>
              <a:t>ASN.1 </a:t>
            </a:r>
            <a:r>
              <a:rPr lang="en-US" altLang="en-US" sz="2000"/>
              <a:t>encoding</a:t>
            </a:r>
            <a:endParaRPr lang="cs-CZ" altLang="en-US" sz="2000"/>
          </a:p>
          <a:p>
            <a:pPr lvl="1">
              <a:lnSpc>
                <a:spcPct val="90000"/>
              </a:lnSpc>
            </a:pPr>
            <a:r>
              <a:rPr lang="cs-CZ" altLang="en-US" sz="2000"/>
              <a:t>TLV </a:t>
            </a:r>
            <a:r>
              <a:rPr lang="en-US" altLang="en-US" sz="2000"/>
              <a:t>encoding</a:t>
            </a:r>
            <a:endParaRPr lang="cs-CZ" altLang="en-US" sz="2000"/>
          </a:p>
          <a:p>
            <a:pPr lvl="1">
              <a:lnSpc>
                <a:spcPct val="90000"/>
              </a:lnSpc>
            </a:pPr>
            <a:r>
              <a:rPr lang="en-US" altLang="en-US" sz="2000"/>
              <a:t>binary vs. text formats</a:t>
            </a:r>
            <a:endParaRPr lang="cs-CZ" altLang="en-US" sz="2000"/>
          </a:p>
          <a:p>
            <a:pPr lvl="1">
              <a:lnSpc>
                <a:spcPct val="90000"/>
              </a:lnSpc>
            </a:pPr>
            <a:r>
              <a:rPr lang="cs-CZ" altLang="en-US" sz="2000"/>
              <a:t>Base64 </a:t>
            </a:r>
            <a:r>
              <a:rPr lang="en-US" altLang="en-US" sz="2000"/>
              <a:t>encoding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4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Portability – different hardware platforms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 err="1"/>
              <a:t>Little</a:t>
            </a:r>
            <a:r>
              <a:rPr lang="cs-CZ" altLang="en-US" dirty="0"/>
              <a:t> vs. big </a:t>
            </a:r>
            <a:r>
              <a:rPr lang="cs-CZ" altLang="en-US" dirty="0" err="1"/>
              <a:t>endian</a:t>
            </a:r>
            <a:r>
              <a:rPr lang="cs-CZ" altLang="en-US" dirty="0"/>
              <a:t> </a:t>
            </a:r>
            <a:r>
              <a:rPr lang="en-US" altLang="en-US" dirty="0"/>
              <a:t>architecture</a:t>
            </a:r>
            <a:endParaRPr lang="cs-CZ" altLang="en-US" dirty="0"/>
          </a:p>
          <a:p>
            <a:pPr lvl="1"/>
            <a:r>
              <a:rPr lang="en-US" altLang="en-US" dirty="0"/>
              <a:t>usually problem with bit-based operations</a:t>
            </a:r>
            <a:endParaRPr lang="cs-CZ" altLang="en-US" dirty="0"/>
          </a:p>
          <a:p>
            <a:pPr lvl="1"/>
            <a:r>
              <a:rPr lang="en-US" altLang="en-US" dirty="0"/>
              <a:t>e.g., bit rotation</a:t>
            </a:r>
          </a:p>
          <a:p>
            <a:pPr lvl="1"/>
            <a:r>
              <a:rPr lang="en-US" altLang="en-US" dirty="0"/>
              <a:t>problem with interpretation of binary formats</a:t>
            </a:r>
            <a:endParaRPr lang="cs-CZ" altLang="en-US" dirty="0"/>
          </a:p>
          <a:p>
            <a:r>
              <a:rPr lang="en-US" altLang="en-US" dirty="0"/>
              <a:t>Highly optimized implementations</a:t>
            </a:r>
            <a:endParaRPr lang="cs-CZ" altLang="en-US" dirty="0"/>
          </a:p>
          <a:p>
            <a:pPr lvl="1"/>
            <a:r>
              <a:rPr lang="en-US" altLang="en-US" dirty="0"/>
              <a:t>e.g., </a:t>
            </a:r>
            <a:r>
              <a:rPr lang="en-US" altLang="en-US" dirty="0" smtClean="0"/>
              <a:t>Brian </a:t>
            </a:r>
            <a:r>
              <a:rPr lang="cs-CZ" altLang="en-US" dirty="0" err="1" smtClean="0"/>
              <a:t>Gladman</a:t>
            </a:r>
            <a:r>
              <a:rPr lang="en-GB" altLang="en-US" dirty="0" smtClean="0"/>
              <a:t>’s AES</a:t>
            </a:r>
            <a:endParaRPr lang="en-US" altLang="en-US" dirty="0"/>
          </a:p>
          <a:p>
            <a:pPr lvl="1"/>
            <a:r>
              <a:rPr lang="en-US" altLang="en-US" dirty="0"/>
              <a:t>may use architecture specific operations and </a:t>
            </a:r>
            <a:r>
              <a:rPr lang="en-US" altLang="en-US" dirty="0" err="1"/>
              <a:t>behaviour</a:t>
            </a:r>
            <a:endParaRPr lang="cs-CZ" altLang="en-US" dirty="0"/>
          </a:p>
          <a:p>
            <a:pPr lvl="1"/>
            <a:r>
              <a:rPr lang="en-US" altLang="en-US" dirty="0"/>
              <a:t>multiple byte operations in single tick</a:t>
            </a:r>
          </a:p>
          <a:p>
            <a:pPr lvl="1"/>
            <a:r>
              <a:rPr lang="en-US" altLang="en-US" dirty="0"/>
              <a:t>special representation of memory data</a:t>
            </a:r>
            <a:endParaRPr lang="cs-CZ" altLang="en-US" dirty="0"/>
          </a:p>
          <a:p>
            <a:pPr lvl="1"/>
            <a:r>
              <a:rPr lang="en-US" altLang="en-US" dirty="0"/>
              <a:t>may use macros heavily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31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 vs. optimized version</a:t>
            </a:r>
          </a:p>
        </p:txBody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Double meaning of “reference” word</a:t>
            </a:r>
            <a:endParaRPr lang="cs-CZ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reference implementation from algorithm designers</a:t>
            </a:r>
            <a:r>
              <a:rPr lang="cs-CZ" altLang="en-US"/>
              <a:t> (Rijndael)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reference</a:t>
            </a:r>
            <a:r>
              <a:rPr lang="cs-CZ" altLang="en-US"/>
              <a:t> </a:t>
            </a:r>
            <a:r>
              <a:rPr lang="en-US" altLang="en-US"/>
              <a:t>== code you should use</a:t>
            </a:r>
            <a:r>
              <a:rPr lang="cs-CZ" altLang="en-US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Reference implementation (e.g., Rijndael)</a:t>
            </a:r>
            <a:endParaRPr lang="cs-CZ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usually simple and understandable API</a:t>
            </a:r>
            <a:endParaRPr lang="cs-CZ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lower performance</a:t>
            </a:r>
            <a:endParaRPr lang="cs-CZ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may not protect against implementation attacks</a:t>
            </a:r>
            <a:endParaRPr lang="cs-CZ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typical usage is as supplementary material to algorithm description document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is used to create test vectors</a:t>
            </a:r>
            <a:endParaRPr lang="cs-CZ" altLang="en-US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71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 vs. optimized version (2)</a:t>
            </a:r>
          </a:p>
        </p:txBody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Optimized</a:t>
            </a:r>
            <a:r>
              <a:rPr lang="cs-CZ" altLang="en-US"/>
              <a:t> </a:t>
            </a:r>
            <a:r>
              <a:rPr lang="en-US" altLang="en-US"/>
              <a:t>version of algorithm</a:t>
            </a:r>
          </a:p>
          <a:p>
            <a:pPr lvl="1"/>
            <a:r>
              <a:rPr lang="en-US" altLang="en-US"/>
              <a:t>same results as reference implementation </a:t>
            </a:r>
          </a:p>
          <a:p>
            <a:pPr lvl="1"/>
            <a:r>
              <a:rPr lang="en-US" altLang="en-US"/>
              <a:t>portability usually impacted </a:t>
            </a:r>
          </a:p>
          <a:p>
            <a:r>
              <a:rPr lang="en-US" altLang="en-US"/>
              <a:t>Techniques used</a:t>
            </a:r>
            <a:endParaRPr lang="cs-CZ" altLang="en-US"/>
          </a:p>
          <a:p>
            <a:pPr lvl="1"/>
            <a:r>
              <a:rPr lang="en-US" altLang="en-US"/>
              <a:t>pre-computed tables often</a:t>
            </a:r>
            <a:endParaRPr lang="cs-CZ" altLang="en-US"/>
          </a:p>
          <a:p>
            <a:pPr lvl="1"/>
            <a:r>
              <a:rPr lang="en-US" altLang="en-US"/>
              <a:t>may use whole size of the architecture registers</a:t>
            </a:r>
            <a:endParaRPr lang="cs-CZ" altLang="en-US"/>
          </a:p>
          <a:p>
            <a:pPr lvl="2"/>
            <a:r>
              <a:rPr lang="en-US" altLang="en-US" sz="2000"/>
              <a:t>e.g., </a:t>
            </a:r>
            <a:r>
              <a:rPr lang="cs-CZ" altLang="en-US" sz="2000"/>
              <a:t>AES </a:t>
            </a:r>
            <a:r>
              <a:rPr lang="en-US" altLang="en-US" sz="2000"/>
              <a:t>is byte oriented, but </a:t>
            </a:r>
            <a:r>
              <a:rPr lang="cs-CZ" altLang="en-US" sz="2000"/>
              <a:t>x64 </a:t>
            </a:r>
            <a:r>
              <a:rPr lang="en-US" altLang="en-US" sz="2000"/>
              <a:t>can perform eight </a:t>
            </a:r>
            <a:r>
              <a:rPr lang="cs-CZ" altLang="en-US" sz="2000"/>
              <a:t>xor</a:t>
            </a:r>
            <a:r>
              <a:rPr lang="en-US" altLang="en-US" sz="2000"/>
              <a:t> of single byte per tick</a:t>
            </a:r>
          </a:p>
          <a:p>
            <a:pPr lvl="1"/>
            <a:r>
              <a:rPr lang="en-US" altLang="en-US" sz="2200"/>
              <a:t>may use special instruction of particular CPU</a:t>
            </a:r>
          </a:p>
          <a:p>
            <a:pPr lvl="1"/>
            <a:r>
              <a:rPr lang="en-US" altLang="en-US" sz="2200"/>
              <a:t>may use specifics of target architecture (e.g., cache size) </a:t>
            </a:r>
            <a:endParaRPr lang="cs-CZ" altLang="en-US" sz="2200"/>
          </a:p>
          <a:p>
            <a:r>
              <a:rPr lang="en-US" altLang="en-US"/>
              <a:t>Typically for the production environment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4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Choosing the right length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94A569-2E35-4395-B572-769F5347884B}" type="slidenum">
              <a:rPr lang="cs-CZ" altLang="en-US" smtClean="0"/>
              <a:pPr>
                <a:defRPr/>
              </a:pPr>
              <a:t>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617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Length of keys/block/hashes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/>
              <a:t>Choose length with some reserve</a:t>
            </a:r>
          </a:p>
          <a:p>
            <a:pPr lvl="1"/>
            <a:r>
              <a:rPr lang="cs-CZ" altLang="en-US"/>
              <a:t>many things can go wrong</a:t>
            </a:r>
          </a:p>
          <a:p>
            <a:r>
              <a:rPr lang="cs-CZ" altLang="en-US"/>
              <a:t>Choose algorithms with corresponding lengths</a:t>
            </a:r>
          </a:p>
          <a:p>
            <a:pPr lvl="1"/>
            <a:r>
              <a:rPr lang="cs-CZ" altLang="en-US"/>
              <a:t>key derivation by MD5 of keys for AES256?</a:t>
            </a:r>
          </a:p>
          <a:p>
            <a:r>
              <a:rPr lang="cs-CZ" altLang="en-US"/>
              <a:t>Do not protect keys distribution by keys with lower entropy</a:t>
            </a:r>
          </a:p>
          <a:p>
            <a:pPr lvl="1"/>
            <a:r>
              <a:rPr lang="cs-CZ" altLang="en-US"/>
              <a:t>AES key encrypted by simple DES key </a:t>
            </a:r>
          </a:p>
          <a:p>
            <a:r>
              <a:rPr lang="cs-CZ" altLang="en-US"/>
              <a:t>Asymmetric keys length needs to be much longer </a:t>
            </a:r>
          </a:p>
          <a:p>
            <a:pPr lvl="1"/>
            <a:r>
              <a:rPr lang="cs-CZ" altLang="en-US"/>
              <a:t>space </a:t>
            </a:r>
            <a:r>
              <a:rPr lang="en-US" altLang="en-US"/>
              <a:t>of </a:t>
            </a:r>
            <a:r>
              <a:rPr lang="cs-CZ" altLang="en-US"/>
              <a:t>possible values is not continuous</a:t>
            </a:r>
          </a:p>
          <a:p>
            <a:pPr lvl="1"/>
            <a:endParaRPr lang="en-US" altLang="en-US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16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5005</TotalTime>
  <Words>1337</Words>
  <Application>Microsoft Office PowerPoint</Application>
  <PresentationFormat>Předvádění na obrazovce (4:3)</PresentationFormat>
  <Paragraphs>231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Motiv systému Office</vt:lpstr>
      <vt:lpstr>PB173 - Tématický vývoj aplikací v C/C++ Domain specific development in C/C++</vt:lpstr>
      <vt:lpstr>Portability and memory restrictions</vt:lpstr>
      <vt:lpstr>Memory restrictions</vt:lpstr>
      <vt:lpstr>Portability – different operating systems</vt:lpstr>
      <vt:lpstr>Portability – different hardware platforms</vt:lpstr>
      <vt:lpstr>Reference vs. optimized version</vt:lpstr>
      <vt:lpstr>Reference vs. optimized version (2)</vt:lpstr>
      <vt:lpstr>Choosing the right length</vt:lpstr>
      <vt:lpstr>Length of keys/block/hashes</vt:lpstr>
      <vt:lpstr>Comparable strengths of cryptosystems</vt:lpstr>
      <vt:lpstr>Recommended key sizes</vt:lpstr>
      <vt:lpstr>Symmetric key cryptography</vt:lpstr>
      <vt:lpstr>Making the keys</vt:lpstr>
      <vt:lpstr>Asymmetric cryptography</vt:lpstr>
      <vt:lpstr>Practical assignment</vt:lpstr>
      <vt:lpstr>Teams</vt:lpstr>
      <vt:lpstr>"Theme" project – Secure IM</vt:lpstr>
      <vt:lpstr>"Theme" project – Secure IM</vt:lpstr>
      <vt:lpstr>"Theme" project – some details</vt:lpstr>
      <vt:lpstr>Practical assignment</vt:lpstr>
      <vt:lpstr>Practical assignment – cont.</vt:lpstr>
      <vt:lpstr>Practical assignment</vt:lpstr>
      <vt:lpstr>Principles of good API</vt:lpstr>
      <vt:lpstr>Submissions, deadlines</vt:lpstr>
      <vt:lpstr>Questions?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1063</cp:revision>
  <cp:lastPrinted>2014-09-23T11:50:15Z</cp:lastPrinted>
  <dcterms:created xsi:type="dcterms:W3CDTF">2012-06-27T07:21:19Z</dcterms:created>
  <dcterms:modified xsi:type="dcterms:W3CDTF">2016-03-07T12:29:45Z</dcterms:modified>
</cp:coreProperties>
</file>