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2" r:id="rId2"/>
    <p:sldMasterId id="2147483653" r:id="rId3"/>
    <p:sldMasterId id="2147483687" r:id="rId4"/>
  </p:sldMasterIdLst>
  <p:notesMasterIdLst>
    <p:notesMasterId r:id="rId26"/>
  </p:notesMasterIdLst>
  <p:handoutMasterIdLst>
    <p:handoutMasterId r:id="rId27"/>
  </p:handoutMasterIdLst>
  <p:sldIdLst>
    <p:sldId id="385" r:id="rId5"/>
    <p:sldId id="377" r:id="rId6"/>
    <p:sldId id="358" r:id="rId7"/>
    <p:sldId id="348" r:id="rId8"/>
    <p:sldId id="349" r:id="rId9"/>
    <p:sldId id="350" r:id="rId10"/>
    <p:sldId id="351" r:id="rId11"/>
    <p:sldId id="352" r:id="rId12"/>
    <p:sldId id="392" r:id="rId13"/>
    <p:sldId id="353" r:id="rId14"/>
    <p:sldId id="354" r:id="rId15"/>
    <p:sldId id="355" r:id="rId16"/>
    <p:sldId id="370" r:id="rId17"/>
    <p:sldId id="371" r:id="rId18"/>
    <p:sldId id="356" r:id="rId19"/>
    <p:sldId id="390" r:id="rId20"/>
    <p:sldId id="391" r:id="rId21"/>
    <p:sldId id="362" r:id="rId22"/>
    <p:sldId id="386" r:id="rId23"/>
    <p:sldId id="372" r:id="rId24"/>
    <p:sldId id="387" r:id="rId25"/>
  </p:sldIdLst>
  <p:sldSz cx="9144000" cy="6858000" type="screen4x3"/>
  <p:notesSz cx="7099300" cy="102346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292929"/>
    <a:srgbClr val="FF6600"/>
    <a:srgbClr val="00FF00"/>
    <a:srgbClr val="FF3300"/>
    <a:srgbClr val="DDDDDD"/>
    <a:srgbClr val="131313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69" autoAdjust="0"/>
    <p:restoredTop sz="91346" autoAdjust="0"/>
  </p:normalViewPr>
  <p:slideViewPr>
    <p:cSldViewPr>
      <p:cViewPr varScale="1">
        <p:scale>
          <a:sx n="102" d="100"/>
          <a:sy n="102" d="100"/>
        </p:scale>
        <p:origin x="72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36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E6CE7256-87B1-4A8B-8016-B933D4B6493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51547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59338"/>
            <a:ext cx="5680075" cy="4606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defTabSz="954088">
              <a:defRPr sz="13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36" tIns="47718" rIns="95436" bIns="47718" numCol="1" anchor="b" anchorCtr="0" compatLnSpc="1">
            <a:prstTxWarp prst="textNoShape">
              <a:avLst/>
            </a:prstTxWarp>
          </a:bodyPr>
          <a:lstStyle>
            <a:lvl1pPr algn="r" defTabSz="954088">
              <a:defRPr sz="1300" b="0"/>
            </a:lvl1pPr>
          </a:lstStyle>
          <a:p>
            <a:pPr>
              <a:defRPr/>
            </a:pPr>
            <a:fld id="{BDB1AF9D-809D-47E4-87B1-9FA642327D8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108090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DB1AF9D-809D-47E4-87B1-9FA642327D8E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11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3474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0CD9A-7A4E-4487-940B-C9051822B2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6888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3B482-DD3D-4472-A30D-87A1DD6B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8092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617210-0F19-4F4E-A730-47D9A34A8E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66652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54C9-7950-4594-8020-C4C5B69F5D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6404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246A6F-A580-4540-B69F-30496B92E7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0869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47813" y="4930775"/>
            <a:ext cx="3487737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7950" y="4930775"/>
            <a:ext cx="3487738" cy="1450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D66463-22D3-4EF1-9A5D-989B25B66AE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04020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50CAB-DB70-4F36-9CA3-17F605EC066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66585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00FAC-8BDA-44EB-94CE-C69E1340F01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3502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73C41-DA54-43B7-9CC8-5AB6500629C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07255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2164CC-0BE5-4D5B-A2F2-F169EA8C53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97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78488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981D06-5F53-4009-B27F-7D36C5A6AA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0729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FF5D44-A073-49DF-9214-E7B4A574F5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506385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56438" y="2286000"/>
            <a:ext cx="1836737" cy="40957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46225" y="2286000"/>
            <a:ext cx="5357813" cy="40957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8233C-6156-4B4D-89C6-204432B849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94969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D74B43-79A1-412C-9662-19B8060F88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444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DE44C9-590A-4DC6-87EE-F6E7D3AEE9E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8362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3281F-3496-4296-AB1F-0D99DF0346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15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D4EEB-D53A-4302-8097-DF4BB50532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045744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72B2DE-38C2-41FC-BA1E-FCE4A70539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9363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1D808-5CF1-4160-BEC4-5815B137F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27831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FFD36B-B088-4893-9109-8E18C8E8DA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115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0EA05-A5A2-4CD9-86E7-44730AF5DB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38039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FEAA2-E8B3-4160-A7A9-33C1B8C650D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064952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0B98E-5DDA-4BB3-8F16-FC6E1A15FF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39006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F5376B-07A0-47F6-BE92-778D892284F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0151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274638"/>
            <a:ext cx="2125663" cy="5962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229350" cy="5962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E63EDB-B148-4F2C-96BE-F9A6FAE005D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2610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P:\CRCS\2012_0178_Redesign_loga_a_JVS\PPT_prezentace\sablona\pracovni\titul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04000" y="476672"/>
            <a:ext cx="5753925" cy="1872208"/>
          </a:xfrm>
        </p:spPr>
        <p:txBody>
          <a:bodyPr anchor="ctr"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4000" y="3284984"/>
            <a:ext cx="5724184" cy="108012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 b="1">
                <a:solidFill>
                  <a:srgbClr val="1E44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 dirty="0"/>
          </a:p>
        </p:txBody>
      </p:sp>
      <p:sp>
        <p:nvSpPr>
          <p:cNvPr id="7" name="Zástupný symbol pro text 2"/>
          <p:cNvSpPr>
            <a:spLocks noGrp="1"/>
          </p:cNvSpPr>
          <p:nvPr>
            <p:ph type="body" idx="10"/>
          </p:nvPr>
        </p:nvSpPr>
        <p:spPr>
          <a:xfrm>
            <a:off x="504000" y="5254005"/>
            <a:ext cx="5724184" cy="864096"/>
          </a:xfrm>
        </p:spPr>
        <p:txBody>
          <a:bodyPr anchor="ctr"/>
          <a:lstStyle>
            <a:lvl1pPr marL="0" indent="0">
              <a:buNone/>
              <a:defRPr sz="1800" b="0">
                <a:solidFill>
                  <a:srgbClr val="1E4485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cs-CZ" dirty="0" smtClean="0"/>
              <a:t>Kliknutím lze upravit styl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SzPct val="100000"/>
              <a:buFont typeface="Arial" pitchFamily="34" charset="0"/>
              <a:buChar char="•"/>
              <a:defRPr sz="2700"/>
            </a:lvl1pPr>
            <a:lvl2pPr marL="628650" indent="-266700">
              <a:buClrTx/>
              <a:buSzPct val="100000"/>
              <a:buFont typeface="Arial" pitchFamily="34" charset="0"/>
              <a:buChar char="–"/>
              <a:defRPr sz="2300"/>
            </a:lvl2pPr>
            <a:lvl3pPr>
              <a:buClrTx/>
              <a:buSzPct val="100000"/>
              <a:defRPr sz="2300"/>
            </a:lvl3pPr>
            <a:lvl4pPr marL="1343025" indent="-266700">
              <a:defRPr sz="2300"/>
            </a:lvl4pPr>
            <a:lvl5pPr marL="1704975" indent="-266700">
              <a:buFont typeface="Arial" pitchFamily="34" charset="0"/>
              <a:buChar char="•"/>
              <a:defRPr sz="23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6369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4000" y="1844824"/>
            <a:ext cx="3956248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44824"/>
            <a:ext cx="4038600" cy="4281339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8864" y="1916832"/>
            <a:ext cx="4040188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8864" y="2556594"/>
            <a:ext cx="4040188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6689" y="1916832"/>
            <a:ext cx="4041775" cy="595953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6689" y="2556594"/>
            <a:ext cx="4041775" cy="3680718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3F773-9E42-4CFD-90E7-B45A84F621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36093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3008313" cy="984577"/>
          </a:xfrm>
        </p:spPr>
        <p:txBody>
          <a:bodyPr anchor="t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764704"/>
            <a:ext cx="5111750" cy="5400601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300"/>
            </a:lvl3pPr>
            <a:lvl4pPr>
              <a:defRPr sz="2300"/>
            </a:lvl4pPr>
            <a:lvl5pPr>
              <a:defRPr sz="23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916831"/>
            <a:ext cx="3008313" cy="4248473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052735"/>
            <a:ext cx="5486400" cy="3674839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 sz="27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252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08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E3DDF8-817A-4FB3-B7EF-F111262AB2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06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AF3378-5435-4475-99F9-73F470D7C30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479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B4819-A685-4534-9D20-6B86C159914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749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796A3-3563-4670-AD5D-6D4432350D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8973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922C56-E02C-4A0A-A436-682BA1C7C86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5283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313B0B20-9D1C-4286-BBD1-620596C776A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29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1" name="Rectangle 10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1032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www.buslab.org</a:t>
            </a:r>
          </a:p>
        </p:txBody>
      </p:sp>
      <p:sp>
        <p:nvSpPr>
          <p:cNvPr id="103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131313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3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pic>
        <p:nvPicPr>
          <p:cNvPr id="2051" name="Picture 16" descr="BUSLab_cmyk_i kopie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4813"/>
            <a:ext cx="2733675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46225" y="2286000"/>
            <a:ext cx="7346950" cy="229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47813" y="4930775"/>
            <a:ext cx="7127875" cy="1450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  <a:p>
            <a:pPr lvl="3"/>
            <a:r>
              <a:rPr lang="cs-CZ" altLang="en-US" smtClean="0"/>
              <a:t>Čtvrtá úroveň</a:t>
            </a:r>
          </a:p>
          <a:p>
            <a:pPr lvl="4"/>
            <a:r>
              <a:rPr lang="cs-CZ" altLang="en-US" smtClean="0"/>
              <a:t>Pátá úroveň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688B1569-E60A-4854-BA72-A26D605836F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057" name="Rectangle 7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8" name="Rectangle 9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59" name="Rectangle 10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2061" name="Rectangle 15"/>
          <p:cNvSpPr>
            <a:spLocks noChangeArrowheads="1"/>
          </p:cNvSpPr>
          <p:nvPr/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cs-CZ" altLang="en-US" sz="1600" b="0" smtClean="0">
                <a:solidFill>
                  <a:schemeClr val="bg1"/>
                </a:solidFill>
              </a:rPr>
              <a:t>Vložte správné zápatí dokumentu</a:t>
            </a:r>
          </a:p>
          <a:p>
            <a:pPr eaLnBrk="1" hangingPunct="1">
              <a:defRPr/>
            </a:pPr>
            <a:endParaRPr lang="cs-CZ" altLang="en-US" sz="1600" b="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hdr="0" dt="0"/>
  <p:txStyles>
    <p:titleStyle>
      <a:lvl1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5600"/>
        </a:lnSpc>
        <a:spcBef>
          <a:spcPct val="0"/>
        </a:spcBef>
        <a:spcAft>
          <a:spcPct val="0"/>
        </a:spcAft>
        <a:defRPr sz="4600">
          <a:solidFill>
            <a:schemeClr val="bg1"/>
          </a:solidFill>
          <a:latin typeface="Arial" charset="0"/>
        </a:defRPr>
      </a:lvl9pPr>
    </p:titleStyle>
    <p:bodyStyle>
      <a:lvl1pPr marL="609600" indent="-6096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990600" indent="-5334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2pPr>
      <a:lvl3pPr marL="1371600" indent="-4572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3pPr>
      <a:lvl4pPr marL="17526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4pPr>
      <a:lvl5pPr marL="2209800" indent="-381000" algn="l" rtl="0" eaLnBrk="0" fontAlgn="base" hangingPunct="0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5pPr>
      <a:lvl6pPr marL="26670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6pPr>
      <a:lvl7pPr marL="31242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7pPr>
      <a:lvl8pPr marL="35814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8pPr>
      <a:lvl9pPr marL="4038600" indent="-381000" algn="l" rtl="0" fontAlgn="base">
        <a:spcBef>
          <a:spcPct val="20000"/>
        </a:spcBef>
        <a:spcAft>
          <a:spcPct val="0"/>
        </a:spcAft>
        <a:defRPr sz="22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1"/>
          <p:cNvSpPr>
            <a:spLocks noChangeArrowheads="1"/>
          </p:cNvSpPr>
          <p:nvPr/>
        </p:nvSpPr>
        <p:spPr bwMode="auto">
          <a:xfrm>
            <a:off x="0" y="0"/>
            <a:ext cx="9144000" cy="6742113"/>
          </a:xfrm>
          <a:prstGeom prst="rect">
            <a:avLst/>
          </a:prstGeom>
          <a:solidFill>
            <a:srgbClr val="13131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styly předlohy textu.</a:t>
            </a:r>
          </a:p>
          <a:p>
            <a:pPr lvl="1"/>
            <a:r>
              <a:rPr lang="cs-CZ" altLang="en-US" smtClean="0"/>
              <a:t>Druhá úroveň</a:t>
            </a:r>
          </a:p>
          <a:p>
            <a:pPr lvl="2"/>
            <a:r>
              <a:rPr lang="cs-CZ" altLang="en-US" smtClean="0"/>
              <a:t>Třetí úroveň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28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466E2271-2F6E-4AF7-AD71-F18EF18F5C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3078" name="Rectangle 5"/>
          <p:cNvSpPr>
            <a:spLocks noChangeArrowheads="1"/>
          </p:cNvSpPr>
          <p:nvPr/>
        </p:nvSpPr>
        <p:spPr bwMode="auto">
          <a:xfrm>
            <a:off x="0" y="0"/>
            <a:ext cx="9144000" cy="107950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7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F02D3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0" name="Rectangle 7"/>
          <p:cNvSpPr>
            <a:spLocks noChangeArrowheads="1"/>
          </p:cNvSpPr>
          <p:nvPr/>
        </p:nvSpPr>
        <p:spPr bwMode="auto">
          <a:xfrm>
            <a:off x="7308850" y="6462713"/>
            <a:ext cx="1943100" cy="395287"/>
          </a:xfrm>
          <a:prstGeom prst="rect">
            <a:avLst/>
          </a:prstGeom>
          <a:solidFill>
            <a:srgbClr val="96969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en-GB" altLang="en-US" smtClean="0"/>
          </a:p>
        </p:txBody>
      </p:sp>
      <p:sp>
        <p:nvSpPr>
          <p:cNvPr id="3081" name="Text Box 8"/>
          <p:cNvSpPr txBox="1">
            <a:spLocks noChangeArrowheads="1"/>
          </p:cNvSpPr>
          <p:nvPr/>
        </p:nvSpPr>
        <p:spPr bwMode="auto">
          <a:xfrm>
            <a:off x="7451725" y="6513513"/>
            <a:ext cx="16557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cs-CZ" altLang="en-US" sz="1600" b="0" smtClean="0">
                <a:solidFill>
                  <a:srgbClr val="F02D32"/>
                </a:solidFill>
              </a:rPr>
              <a:t>www.buslab.org</a:t>
            </a:r>
          </a:p>
        </p:txBody>
      </p:sp>
      <p:sp>
        <p:nvSpPr>
          <p:cNvPr id="3082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en-US" smtClean="0"/>
              <a:t>Klepnutím lze upravit styl předlohy nadpisů.</a:t>
            </a:r>
          </a:p>
        </p:txBody>
      </p:sp>
      <p:sp>
        <p:nvSpPr>
          <p:cNvPr id="22529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77000"/>
            <a:ext cx="61928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600" b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 smtClean="0"/>
              <a:t>PB173 | Optimization  </a:t>
            </a: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fontAlgn="base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02D32"/>
        </a:buClr>
        <a:buFont typeface="Wingdings" pitchFamily="2" charset="2"/>
        <a:defRPr sz="2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1"/>
        </a:buClr>
        <a:buFont typeface="Arial" charset="0"/>
        <a:buChar char="●"/>
        <a:defRPr sz="22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:\CRCS\2012_0178_Redesign_loga_a_JVS\PPT_prezentace\sablona\pracovni\normalni.jp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503238" y="908720"/>
            <a:ext cx="8229600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</a:t>
            </a:r>
          </a:p>
        </p:txBody>
      </p:sp>
      <p:sp>
        <p:nvSpPr>
          <p:cNvPr id="1028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03238" y="1871663"/>
            <a:ext cx="8229600" cy="414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503238" y="6573838"/>
            <a:ext cx="396875" cy="284162"/>
          </a:xfrm>
          <a:prstGeom prst="rect">
            <a:avLst/>
          </a:prstGeom>
        </p:spPr>
        <p:txBody>
          <a:bodyPr lIns="0" tIns="0" rIns="0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500" b="1" smtClean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fld id="{313B0B20-9D1C-4286-BBD1-620596C776A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899592" y="6572250"/>
            <a:ext cx="2895600" cy="28575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1E4485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1E4485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1E4485"/>
        </a:buClr>
        <a:buSzPct val="100000"/>
        <a:buFont typeface="Arial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266700" algn="l" rtl="0" eaLnBrk="1" fontAlgn="base" hangingPunct="1">
        <a:spcBef>
          <a:spcPct val="20000"/>
        </a:spcBef>
        <a:spcAft>
          <a:spcPct val="0"/>
        </a:spcAft>
        <a:buSzPct val="100000"/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990600" indent="-27622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43025" indent="-2667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667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el/1433/podzim2013/PB173/index.qwarp?fakulta=1433;obdobi=5983;predmet=734514;prejit=2957738;" TargetMode="External"/><Relationship Id="rId1" Type="http://schemas.openxmlformats.org/officeDocument/2006/relationships/slideLayout" Target="../slideLayouts/slideLayout3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ltp.sourceforge.net/coverage/lcov.php" TargetMode="External"/><Relationship Id="rId2" Type="http://schemas.openxmlformats.org/officeDocument/2006/relationships/hyperlink" Target="http://gcc.gnu.org/onlinedocs/gcc/Gcov.html#Gcov" TargetMode="External"/><Relationship Id="rId1" Type="http://schemas.openxmlformats.org/officeDocument/2006/relationships/slideLayout" Target="../slideLayouts/slideLayout4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04000" y="476672"/>
            <a:ext cx="8106600" cy="1872208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PB173</a:t>
            </a:r>
            <a:r>
              <a:rPr lang="cs-CZ" altLang="en-US" dirty="0" smtClean="0"/>
              <a:t> - </a:t>
            </a:r>
            <a:r>
              <a:rPr lang="en-US" altLang="en-US" dirty="0" err="1" smtClean="0"/>
              <a:t>Tématický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vývoj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aplikací</a:t>
            </a:r>
            <a:r>
              <a:rPr lang="en-US" altLang="en-US" dirty="0" smtClean="0"/>
              <a:t> v C/C++ (</a:t>
            </a:r>
            <a:r>
              <a:rPr lang="en-US" altLang="en-US" dirty="0" err="1" smtClean="0"/>
              <a:t>jaro</a:t>
            </a:r>
            <a:r>
              <a:rPr lang="en-US" altLang="en-US" dirty="0" smtClean="0"/>
              <a:t> 2016)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04000" y="3284984"/>
            <a:ext cx="8259000" cy="1080120"/>
          </a:xfrm>
        </p:spPr>
        <p:txBody>
          <a:bodyPr>
            <a:normAutofit/>
          </a:bodyPr>
          <a:lstStyle/>
          <a:p>
            <a:r>
              <a:rPr lang="en-US" altLang="en-US" dirty="0" err="1"/>
              <a:t>Skupina</a:t>
            </a:r>
            <a:r>
              <a:rPr lang="en-US" altLang="en-US" dirty="0"/>
              <a:t>: </a:t>
            </a:r>
            <a:r>
              <a:rPr lang="en-GB" dirty="0" err="1">
                <a:hlinkClick r:id="rId2"/>
              </a:rPr>
              <a:t>Aplikovaná</a:t>
            </a:r>
            <a:r>
              <a:rPr lang="en-GB" dirty="0">
                <a:hlinkClick r:id="rId2"/>
              </a:rPr>
              <a:t> </a:t>
            </a:r>
            <a:r>
              <a:rPr lang="en-GB" dirty="0" err="1">
                <a:hlinkClick r:id="rId2"/>
              </a:rPr>
              <a:t>kryptografie</a:t>
            </a:r>
            <a:r>
              <a:rPr lang="en-GB" dirty="0">
                <a:hlinkClick r:id="rId2"/>
              </a:rPr>
              <a:t> a </a:t>
            </a:r>
            <a:r>
              <a:rPr lang="en-GB" dirty="0" err="1">
                <a:hlinkClick r:id="rId2"/>
              </a:rPr>
              <a:t>bezpečné</a:t>
            </a:r>
            <a:r>
              <a:rPr lang="en-GB" dirty="0">
                <a:hlinkClick r:id="rId2"/>
              </a:rPr>
              <a:t> </a:t>
            </a:r>
            <a:r>
              <a:rPr lang="en-GB" dirty="0" err="1" smtClean="0">
                <a:hlinkClick r:id="rId2"/>
              </a:rPr>
              <a:t>programování</a:t>
            </a:r>
            <a:endParaRPr lang="cs-CZ" alt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en-US" dirty="0" err="1"/>
              <a:t>Petr</a:t>
            </a:r>
            <a:r>
              <a:rPr lang="en-US" dirty="0"/>
              <a:t> </a:t>
            </a:r>
            <a:r>
              <a:rPr lang="cs-CZ" dirty="0"/>
              <a:t>Švenda </a:t>
            </a:r>
            <a:r>
              <a:rPr lang="en-US" dirty="0"/>
              <a:t>svenda@fi.muni.cz</a:t>
            </a:r>
          </a:p>
          <a:p>
            <a:r>
              <a:rPr lang="cs-CZ" altLang="en-US" dirty="0"/>
              <a:t>Konzultace: </a:t>
            </a:r>
            <a:r>
              <a:rPr lang="en-US" altLang="en-US" dirty="0" smtClean="0"/>
              <a:t>A406, Pond</a:t>
            </a:r>
            <a:r>
              <a:rPr lang="cs-CZ" altLang="en-US" dirty="0" err="1" smtClean="0"/>
              <a:t>ělí</a:t>
            </a:r>
            <a:r>
              <a:rPr lang="cs-CZ" altLang="en-US" dirty="0" smtClean="0"/>
              <a:t> 15-15:50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1001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MS VS Profiler – results (Summary)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Where to start the optimization work?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1126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pic>
        <p:nvPicPr>
          <p:cNvPr id="11269" name="Picture 4" descr="perf_summ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324100"/>
            <a:ext cx="7793038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MS VS Profiler – results (Functions)</a:t>
            </a:r>
          </a:p>
        </p:txBody>
      </p:sp>
      <p:sp>
        <p:nvSpPr>
          <p:cNvPr id="11489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Result given in number of sampling hits</a:t>
            </a:r>
          </a:p>
          <a:p>
            <a:pPr lvl="1" eaLnBrk="1" hangingPunct="1"/>
            <a:r>
              <a:rPr lang="en-US" altLang="en-US" smtClean="0"/>
              <a:t>meaningful result is % of total time spend in function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Inclusive</a:t>
            </a:r>
            <a:r>
              <a:rPr lang="en-US" altLang="en-US" smtClean="0"/>
              <a:t> sampling</a:t>
            </a:r>
          </a:p>
          <a:p>
            <a:pPr lvl="1" eaLnBrk="1" hangingPunct="1"/>
            <a:r>
              <a:rPr lang="en-US" altLang="en-US" smtClean="0"/>
              <a:t>samples hit in function or its children</a:t>
            </a:r>
          </a:p>
          <a:p>
            <a:pPr lvl="1" eaLnBrk="1" hangingPunct="1"/>
            <a:r>
              <a:rPr lang="en-US" altLang="en-US" smtClean="0"/>
              <a:t>aggregate over call stack for given function</a:t>
            </a:r>
          </a:p>
          <a:p>
            <a:pPr eaLnBrk="1" hangingPunct="1"/>
            <a:r>
              <a:rPr lang="en-US" altLang="en-US" smtClean="0">
                <a:solidFill>
                  <a:schemeClr val="accent2"/>
                </a:solidFill>
              </a:rPr>
              <a:t>Exclusive</a:t>
            </a:r>
            <a:r>
              <a:rPr lang="en-US" altLang="en-US" smtClean="0"/>
              <a:t> sampling</a:t>
            </a:r>
          </a:p>
          <a:p>
            <a:pPr lvl="1" eaLnBrk="1" hangingPunct="1"/>
            <a:r>
              <a:rPr lang="en-US" altLang="en-US" smtClean="0"/>
              <a:t>samples hit in exclusively in given function</a:t>
            </a:r>
          </a:p>
          <a:p>
            <a:pPr lvl="1" eaLnBrk="1" hangingPunct="1"/>
            <a:r>
              <a:rPr lang="en-US" altLang="en-US" smtClean="0"/>
              <a:t>usually what you want</a:t>
            </a:r>
          </a:p>
          <a:p>
            <a:pPr lvl="2" eaLnBrk="1" hangingPunct="1"/>
            <a:r>
              <a:rPr lang="en-US" altLang="en-US" smtClean="0"/>
              <a:t>fraction of time spend in function code (not in subfunctions)</a:t>
            </a:r>
          </a:p>
          <a:p>
            <a:pPr lvl="1" eaLnBrk="1" hangingPunct="1"/>
            <a:endParaRPr lang="en-US" altLang="en-US" smtClean="0"/>
          </a:p>
        </p:txBody>
      </p:sp>
      <p:sp>
        <p:nvSpPr>
          <p:cNvPr id="1229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89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MS VS Profiler – results (Functions)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331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pic>
        <p:nvPicPr>
          <p:cNvPr id="13317" name="Picture 4" descr="perf_Func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489075"/>
            <a:ext cx="83820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Line Callout 1 (Border and Accent Bar) 1"/>
          <p:cNvSpPr>
            <a:spLocks/>
          </p:cNvSpPr>
          <p:nvPr/>
        </p:nvSpPr>
        <p:spPr bwMode="auto">
          <a:xfrm>
            <a:off x="2590800" y="5715000"/>
            <a:ext cx="2286000" cy="609600"/>
          </a:xfrm>
          <a:prstGeom prst="accentBorderCallout1">
            <a:avLst>
              <a:gd name="adj1" fmla="val 18750"/>
              <a:gd name="adj2" fmla="val -8333"/>
              <a:gd name="adj3" fmla="val -101134"/>
              <a:gd name="adj4" fmla="val -59745"/>
            </a:avLst>
          </a:prstGeom>
          <a:solidFill>
            <a:srgbClr val="00CC00">
              <a:alpha val="45882"/>
            </a:srgbClr>
          </a:solidFill>
          <a:ln w="25400" algn="ctr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/>
              <a:t>Doubleclick to move into Function Details view</a:t>
            </a:r>
            <a:endParaRPr lang="en-GB" altLang="en-US" sz="14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46 % of time spend in gf_alog function</a:t>
            </a:r>
            <a:endParaRPr lang="en-GB" altLang="en-US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How to speed up </a:t>
            </a:r>
            <a:r>
              <a:rPr lang="fr-FR" altLang="en-US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gf_alog</a:t>
            </a:r>
            <a:r>
              <a:rPr lang="en-US" altLang="en-US" smtClean="0"/>
              <a:t> function?</a:t>
            </a:r>
            <a:endParaRPr lang="en-GB" altLang="en-US" smtClean="0"/>
          </a:p>
        </p:txBody>
      </p:sp>
      <p:sp>
        <p:nvSpPr>
          <p:cNvPr id="14340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pic>
        <p:nvPicPr>
          <p:cNvPr id="14341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736725"/>
            <a:ext cx="7839075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aestab.c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15365" name="TextBox 4"/>
          <p:cNvSpPr txBox="1">
            <a:spLocks noChangeArrowheads="1"/>
          </p:cNvSpPr>
          <p:nvPr/>
        </p:nvSpPr>
        <p:spPr bwMode="auto">
          <a:xfrm>
            <a:off x="2362200" y="355600"/>
            <a:ext cx="6629400" cy="5878513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AES_RETURN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aes_init(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void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uint_32t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i,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7F7F00"/>
                </a:solidFill>
                <a:latin typeface="Courier New" pitchFamily="49" charset="0"/>
                <a:cs typeface="Courier New" pitchFamily="49" charset="0"/>
              </a:rPr>
              <a:t>#if defined(FF_TABLES)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uint_8t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pow[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512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],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log[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256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(init)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EXIT_SUCCESS;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/*  log and power tables for GF(2^8) finite field with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       WPOLY as modular polynomial - the simplest primitive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       root is 0x03, used here to generate the tables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    */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do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pow[i]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(uint_8t)w;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pow[i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+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255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(uint_8t)w;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log[w]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(uint_8t)i++;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^=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(w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&lt;&lt;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^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(w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&amp;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0x80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?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WPOLY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:</a:t>
            </a:r>
            <a:r>
              <a:rPr lang="pl-PL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pl-PL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pl-PL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pl-PL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GB" altLang="en-US" sz="1600">
                <a:solidFill>
                  <a:srgbClr val="00007F"/>
                </a:solidFill>
                <a:latin typeface="Courier New" pitchFamily="49" charset="0"/>
                <a:cs typeface="Courier New" pitchFamily="49" charset="0"/>
              </a:rPr>
              <a:t>while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(w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!=</a:t>
            </a:r>
            <a:r>
              <a:rPr lang="en-GB" altLang="en-US" sz="1600">
                <a:solidFill>
                  <a:srgbClr val="80808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altLang="en-US" sz="1600">
                <a:solidFill>
                  <a:srgbClr val="007F7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GB" altLang="en-US" sz="160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en-GB" altLang="en-US" sz="1600">
              <a:solidFill>
                <a:srgbClr val="808080"/>
              </a:solidFill>
              <a:latin typeface="Courier New" pitchFamily="49" charset="0"/>
              <a:cs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n-US" sz="1400">
                <a:solidFill>
                  <a:srgbClr val="007F00"/>
                </a:solidFill>
                <a:latin typeface="Courier New" pitchFamily="49" charset="0"/>
                <a:cs typeface="Courier New" pitchFamily="49" charset="0"/>
              </a:rPr>
              <a:t>// ...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MS VS Profiler – save results</a:t>
            </a:r>
          </a:p>
        </p:txBody>
      </p:sp>
      <p:sp>
        <p:nvSpPr>
          <p:cNvPr id="11509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3200" smtClean="0"/>
              <a:t>You can save results and compare later</a:t>
            </a:r>
          </a:p>
          <a:p>
            <a:pPr eaLnBrk="1" hangingPunct="1"/>
            <a:r>
              <a:rPr lang="en-US" altLang="en-US" sz="3200" smtClean="0"/>
              <a:t>To check the real impact of your optimization</a:t>
            </a:r>
          </a:p>
          <a:p>
            <a:pPr eaLnBrk="1" hangingPunct="1"/>
            <a:r>
              <a:rPr lang="en-US" altLang="en-US" sz="3200" smtClean="0"/>
              <a:t>Don’t forget to eventually stop the  optimization </a:t>
            </a:r>
            <a:r>
              <a:rPr lang="en-US" altLang="en-US" sz="3200" smtClean="0">
                <a:sym typeface="Wingdings" pitchFamily="2" charset="2"/>
              </a:rPr>
              <a:t></a:t>
            </a:r>
            <a:endParaRPr lang="en-US" altLang="en-US" sz="3200" smtClean="0"/>
          </a:p>
        </p:txBody>
      </p:sp>
      <p:sp>
        <p:nvSpPr>
          <p:cNvPr id="1638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0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GCC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dirty="0" smtClean="0"/>
              <a:t> tool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>
                <a:hlinkClick r:id="rId2"/>
              </a:rPr>
              <a:t>http://gcc.gnu.org/onlinedocs/gcc/Gcov.html#Gcov</a:t>
            </a:r>
            <a:endParaRPr lang="en-GB" sz="2000" dirty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Compile program by GCC with additional flags</a:t>
            </a:r>
          </a:p>
          <a:p>
            <a:pPr lvl="1"/>
            <a:r>
              <a:rPr lang="en-GB" sz="1800" dirty="0" err="1" smtClean="0"/>
              <a:t>gcc</a:t>
            </a:r>
            <a:r>
              <a:rPr lang="en-GB" sz="1800" dirty="0" smtClean="0"/>
              <a:t> -Wall -</a:t>
            </a:r>
            <a:r>
              <a:rPr lang="en-GB" sz="1800" dirty="0" err="1" smtClean="0"/>
              <a:t>fprofile</a:t>
            </a:r>
            <a:r>
              <a:rPr lang="en-GB" sz="1800" dirty="0" smtClean="0"/>
              <a:t>-arcs -</a:t>
            </a:r>
            <a:r>
              <a:rPr lang="en-GB" sz="1800" dirty="0" err="1" smtClean="0"/>
              <a:t>ftest</a:t>
            </a:r>
            <a:r>
              <a:rPr lang="en-GB" sz="1800" dirty="0" smtClean="0"/>
              <a:t>-coverage </a:t>
            </a:r>
            <a:r>
              <a:rPr lang="en-GB" sz="1800" dirty="0" err="1" smtClean="0"/>
              <a:t>main.c</a:t>
            </a:r>
            <a:endParaRPr lang="en-GB" sz="1800" dirty="0" smtClean="0"/>
          </a:p>
          <a:p>
            <a:pPr lvl="1"/>
            <a:r>
              <a:rPr lang="en-US" sz="1800" dirty="0" err="1" smtClean="0"/>
              <a:t>gcc</a:t>
            </a:r>
            <a:r>
              <a:rPr lang="en-US" sz="1800" dirty="0" smtClean="0"/>
              <a:t> -Wall </a:t>
            </a:r>
            <a:r>
              <a:rPr lang="en-GB" sz="1800" dirty="0" smtClean="0"/>
              <a:t>--coverage </a:t>
            </a:r>
            <a:r>
              <a:rPr lang="en-GB" sz="1800" dirty="0" err="1" smtClean="0"/>
              <a:t>main.c</a:t>
            </a:r>
            <a:endParaRPr lang="en-GB" sz="1800" dirty="0" smtClean="0"/>
          </a:p>
          <a:p>
            <a:pPr lvl="1"/>
            <a:r>
              <a:rPr lang="en-US" sz="1800" dirty="0" smtClean="0"/>
              <a:t>additional monitoring code is added to binary</a:t>
            </a:r>
            <a:endParaRPr lang="en-GB" sz="18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Execute program</a:t>
            </a:r>
            <a:endParaRPr lang="en-GB" sz="2000" dirty="0" smtClean="0"/>
          </a:p>
          <a:p>
            <a:pPr lvl="1"/>
            <a:r>
              <a:rPr lang="en-GB" sz="1800" dirty="0" smtClean="0"/>
              <a:t>files with “.</a:t>
            </a:r>
            <a:r>
              <a:rPr lang="en-GB" sz="1800" dirty="0"/>
              <a:t>bb" ".</a:t>
            </a:r>
            <a:r>
              <a:rPr lang="en-GB" sz="1800" dirty="0" err="1"/>
              <a:t>bbg</a:t>
            </a:r>
            <a:r>
              <a:rPr lang="en-GB" sz="1800" dirty="0"/>
              <a:t>" and ".</a:t>
            </a:r>
            <a:r>
              <a:rPr lang="en-GB" sz="1800" dirty="0" smtClean="0"/>
              <a:t>da" extension are created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Analyze resulting files with </a:t>
            </a:r>
            <a:r>
              <a:rPr lang="en-US" sz="2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gcov</a:t>
            </a:r>
            <a:r>
              <a:rPr lang="en-US" sz="2000" b="1" dirty="0"/>
              <a:t> </a:t>
            </a:r>
            <a:endParaRPr lang="en-US" sz="2000" b="1" dirty="0" smtClean="0"/>
          </a:p>
          <a:p>
            <a:pPr lvl="1"/>
            <a:r>
              <a:rPr lang="en-GB" sz="1800" dirty="0" err="1"/>
              <a:t>gcov</a:t>
            </a:r>
            <a:r>
              <a:rPr lang="en-GB" sz="1800" dirty="0"/>
              <a:t> </a:t>
            </a:r>
            <a:r>
              <a:rPr lang="en-GB" sz="1800" dirty="0" err="1" smtClean="0"/>
              <a:t>main.c</a:t>
            </a:r>
            <a:endParaRPr lang="en-GB" sz="1800" dirty="0" smtClean="0"/>
          </a:p>
          <a:p>
            <a:pPr lvl="1"/>
            <a:r>
              <a:rPr lang="en-US" sz="1800" dirty="0" smtClean="0"/>
              <a:t>annotated source code is created</a:t>
            </a:r>
          </a:p>
          <a:p>
            <a:r>
              <a:rPr lang="en-GB" sz="2000" dirty="0" err="1"/>
              <a:t>Lcov</a:t>
            </a:r>
            <a:r>
              <a:rPr lang="en-GB" sz="2000" dirty="0"/>
              <a:t> </a:t>
            </a:r>
            <a:r>
              <a:rPr lang="en-GB" sz="2000" dirty="0" smtClean="0"/>
              <a:t>- graphical front-end for </a:t>
            </a:r>
            <a:r>
              <a:rPr lang="en-GB" sz="2000" dirty="0" err="1" smtClean="0"/>
              <a:t>gcov</a:t>
            </a:r>
            <a:endParaRPr lang="en-GB" sz="2000" dirty="0" smtClean="0"/>
          </a:p>
          <a:p>
            <a:pPr lvl="1"/>
            <a:r>
              <a:rPr lang="en-US" sz="1800" dirty="0">
                <a:hlinkClick r:id="rId3"/>
              </a:rPr>
              <a:t>http://</a:t>
            </a:r>
            <a:r>
              <a:rPr lang="en-US" sz="1800" dirty="0" smtClean="0">
                <a:hlinkClick r:id="rId3"/>
              </a:rPr>
              <a:t>ltp.sourceforge.net/coverage/lcov.php</a:t>
            </a:r>
            <a:r>
              <a:rPr lang="en-US" sz="1800" dirty="0" smtClean="0"/>
              <a:t> </a:t>
            </a:r>
            <a:endParaRPr lang="en-GB" sz="1800" dirty="0" smtClean="0"/>
          </a:p>
          <a:p>
            <a:pPr lvl="1"/>
            <a:endParaRPr lang="en-GB" sz="1800" dirty="0" smtClean="0"/>
          </a:p>
          <a:p>
            <a:pPr lvl="1"/>
            <a:endParaRPr lang="en-GB" sz="1800" dirty="0" smtClean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9293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PB173 | Optimization  </a:t>
            </a:r>
            <a:endParaRPr lang="cs-CZ"/>
          </a:p>
        </p:txBody>
      </p:sp>
      <p:pic>
        <p:nvPicPr>
          <p:cNvPr id="1026" name="Picture 2" descr="D:\lcov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05" y="0"/>
            <a:ext cx="9036496" cy="6816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34050" y="6433591"/>
            <a:ext cx="7698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>
                <a:solidFill>
                  <a:schemeClr val="bg1">
                    <a:lumMod val="50000"/>
                  </a:schemeClr>
                </a:solidFill>
              </a:rPr>
              <a:t>Taken from http://</a:t>
            </a:r>
            <a:r>
              <a:rPr lang="en-US" sz="1400" i="1" dirty="0" smtClean="0">
                <a:solidFill>
                  <a:schemeClr val="bg1">
                    <a:lumMod val="50000"/>
                  </a:schemeClr>
                </a:solidFill>
              </a:rPr>
              <a:t>ltp.sourceforge.net/coverage/lcov/output/example/methods/iterate.c.gcov.html</a:t>
            </a:r>
            <a:endParaRPr lang="en-GB" sz="14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627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Memory consumption profiling</a:t>
            </a:r>
          </a:p>
        </p:txBody>
      </p:sp>
      <p:sp>
        <p:nvSpPr>
          <p:cNvPr id="1158147" name="Rectangle 3"/>
          <p:cNvSpPr>
            <a:spLocks noGrp="1" noChangeArrowheads="1"/>
          </p:cNvSpPr>
          <p:nvPr>
            <p:ph idx="1"/>
          </p:nvPr>
        </p:nvSpPr>
        <p:spPr>
          <a:ln>
            <a:noFill/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en-US" altLang="en-US" dirty="0" smtClean="0"/>
              <a:t>MSVS Profiler does not provide for native apps</a:t>
            </a:r>
          </a:p>
          <a:p>
            <a:pPr lvl="1" eaLnBrk="1" hangingPunct="1"/>
            <a:r>
              <a:rPr lang="en-US" altLang="en-US" dirty="0" smtClean="0"/>
              <a:t>unfortunately, available only for managed code</a:t>
            </a:r>
          </a:p>
          <a:p>
            <a:pPr eaLnBrk="1" hangingPunct="1"/>
            <a:r>
              <a:rPr lang="en-US" altLang="en-US" dirty="0" smtClean="0"/>
              <a:t>Visual Studio is detecting memory leaks!</a:t>
            </a:r>
          </a:p>
          <a:p>
            <a:pPr lvl="1" eaLnBrk="1" hangingPunct="1"/>
            <a:r>
              <a:rPr lang="en-GB" altLang="en-US" dirty="0" smtClean="0"/>
              <a:t>_</a:t>
            </a:r>
            <a:r>
              <a:rPr lang="en-GB" altLang="en-US" dirty="0" err="1" smtClean="0"/>
              <a:t>CrtDumpMemoryLeaks</a:t>
            </a:r>
            <a:r>
              <a:rPr lang="en-GB" altLang="en-US" dirty="0" smtClean="0"/>
              <a:t>()</a:t>
            </a: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run program in debug mode (possibly without any breakpoint)</a:t>
            </a:r>
          </a:p>
          <a:p>
            <a:pPr lvl="1" eaLnBrk="1" hangingPunct="1"/>
            <a:r>
              <a:rPr lang="en-US" altLang="en-US" dirty="0" smtClean="0"/>
              <a:t>let it finish and watch Output pane</a:t>
            </a:r>
          </a:p>
          <a:p>
            <a:pPr eaLnBrk="1" hangingPunct="1"/>
            <a:r>
              <a:rPr lang="en-US" altLang="en-US" dirty="0" err="1" smtClean="0"/>
              <a:t>Valgrind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-v --leak-check=full</a:t>
            </a:r>
            <a:r>
              <a:rPr lang="en-US" altLang="en-US" dirty="0" smtClean="0"/>
              <a:t> </a:t>
            </a:r>
          </a:p>
          <a:p>
            <a:pPr eaLnBrk="1" hangingPunct="1"/>
            <a:r>
              <a:rPr lang="en-US" altLang="en-US" dirty="0" smtClean="0"/>
              <a:t>Write your own new and delete</a:t>
            </a:r>
          </a:p>
          <a:p>
            <a:pPr lvl="1" eaLnBrk="1" hangingPunct="1"/>
            <a:r>
              <a:rPr lang="en-US" altLang="en-US" dirty="0" smtClean="0"/>
              <a:t>and log the allocated/freed memory</a:t>
            </a:r>
          </a:p>
        </p:txBody>
      </p:sp>
      <p:sp>
        <p:nvSpPr>
          <p:cNvPr id="1741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8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PB173 | Optimization 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3717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76600"/>
            <a:ext cx="7620000" cy="1752600"/>
          </a:xfrm>
        </p:spPr>
        <p:txBody>
          <a:bodyPr/>
          <a:lstStyle/>
          <a:p>
            <a:pPr algn="l" eaLnBrk="1" hangingPunct="1"/>
            <a:r>
              <a:rPr lang="en-US" altLang="en-US" sz="3200" b="1" dirty="0" smtClean="0">
                <a:solidFill>
                  <a:schemeClr val="bg1">
                    <a:lumMod val="50000"/>
                  </a:schemeClr>
                </a:solidFill>
              </a:rPr>
              <a:t>Optimization</a:t>
            </a:r>
          </a:p>
        </p:txBody>
      </p:sp>
      <p:sp>
        <p:nvSpPr>
          <p:cNvPr id="1843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F9A06C-2B1B-4DFA-A1C0-7CEA713E549C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58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en-US" smtClean="0"/>
              <a:t>A</a:t>
            </a:r>
            <a:r>
              <a:rPr lang="en-US" altLang="en-US" smtClean="0"/>
              <a:t>ssignment – </a:t>
            </a:r>
            <a:r>
              <a:rPr lang="cs-CZ" altLang="en-US" smtClean="0"/>
              <a:t>performance </a:t>
            </a:r>
            <a:r>
              <a:rPr lang="en-US" altLang="en-US" smtClean="0"/>
              <a:t>analysis</a:t>
            </a:r>
            <a:endParaRPr lang="en-US" altLang="en-US" dirty="0" smtClean="0"/>
          </a:p>
        </p:txBody>
      </p:sp>
      <p:sp>
        <p:nvSpPr>
          <p:cNvPr id="11151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Produce detailed speed estimation for:</a:t>
            </a:r>
          </a:p>
          <a:p>
            <a:pPr lvl="1"/>
            <a:r>
              <a:rPr lang="en-US" altLang="en-US" sz="2400" dirty="0" smtClean="0"/>
              <a:t>New user registration</a:t>
            </a:r>
          </a:p>
          <a:p>
            <a:pPr lvl="1"/>
            <a:r>
              <a:rPr lang="en-US" altLang="en-US" sz="2400" dirty="0" smtClean="0"/>
              <a:t>User authentication to server</a:t>
            </a:r>
          </a:p>
          <a:p>
            <a:pPr lvl="1"/>
            <a:r>
              <a:rPr lang="en-US" altLang="en-US" sz="2400" dirty="0" smtClean="0"/>
              <a:t>Obtain list of other users</a:t>
            </a:r>
          </a:p>
          <a:p>
            <a:pPr lvl="1"/>
            <a:r>
              <a:rPr lang="en-US" altLang="en-US" sz="2400" dirty="0" smtClean="0"/>
              <a:t>Prepare protected message for another user</a:t>
            </a:r>
          </a:p>
          <a:p>
            <a:pPr lvl="1"/>
            <a:r>
              <a:rPr lang="en-US" altLang="en-US" sz="2400" dirty="0" smtClean="0"/>
              <a:t>Unprotect message from another user </a:t>
            </a:r>
          </a:p>
          <a:p>
            <a:r>
              <a:rPr lang="en-US" altLang="en-US" dirty="0" smtClean="0"/>
              <a:t>Which function(s) is consuming most of the CPU?</a:t>
            </a:r>
          </a:p>
          <a:p>
            <a:pPr lvl="1" eaLnBrk="1" hangingPunct="1"/>
            <a:r>
              <a:rPr lang="en-US" altLang="en-US" dirty="0" smtClean="0"/>
              <a:t>provide a list with %, </a:t>
            </a:r>
            <a:r>
              <a:rPr lang="en-US" altLang="en-US" dirty="0" smtClean="0"/>
              <a:t>discuss possible improvements</a:t>
            </a:r>
            <a:endParaRPr lang="en-US" altLang="en-US" dirty="0" smtClean="0"/>
          </a:p>
          <a:p>
            <a:r>
              <a:rPr lang="en-US" altLang="en-US" dirty="0" smtClean="0"/>
              <a:t>Improve performance if significant bottleneck is found</a:t>
            </a:r>
          </a:p>
        </p:txBody>
      </p:sp>
      <p:sp>
        <p:nvSpPr>
          <p:cNvPr id="2457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5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Submissions</a:t>
            </a:r>
            <a:r>
              <a:rPr lang="cs-CZ" dirty="0" smtClean="0"/>
              <a:t>, </a:t>
            </a:r>
            <a:r>
              <a:rPr lang="cs-CZ" dirty="0" err="1" smtClean="0"/>
              <a:t>deadlines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Upload application source codes as single zip file into IS Homework vault (Crypto - </a:t>
            </a:r>
            <a:r>
              <a:rPr lang="en-GB" sz="2400" dirty="0" smtClean="0"/>
              <a:t>6</a:t>
            </a:r>
            <a:r>
              <a:rPr lang="en-US" sz="2400" dirty="0" smtClean="0"/>
              <a:t>. </a:t>
            </a:r>
            <a:r>
              <a:rPr lang="en-US" sz="2400" dirty="0"/>
              <a:t>homework </a:t>
            </a:r>
            <a:r>
              <a:rPr lang="en-US" sz="2400" dirty="0" smtClean="0"/>
              <a:t>(Performance))</a:t>
            </a:r>
            <a:endParaRPr lang="en-US" sz="2400" dirty="0"/>
          </a:p>
          <a:p>
            <a:pPr lvl="1"/>
            <a:r>
              <a:rPr lang="en-US" sz="2000" dirty="0" smtClean="0"/>
              <a:t>Max. 2xA4 with performance analysis</a:t>
            </a:r>
            <a:endParaRPr lang="en-US" sz="2000" dirty="0"/>
          </a:p>
          <a:p>
            <a:r>
              <a:rPr lang="en-US" sz="2400" dirty="0" smtClean="0"/>
              <a:t>DEADLINE 11.4. 12:00</a:t>
            </a:r>
          </a:p>
          <a:p>
            <a:pPr lvl="1"/>
            <a:r>
              <a:rPr lang="en-US" sz="2000" dirty="0" smtClean="0"/>
              <a:t>0-10 points assigned</a:t>
            </a:r>
            <a:endParaRPr lang="en-US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D6547D4-ABF8-41F4-ABEA-0886E8A16FDD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smtClean="0"/>
              <a:t>PB173 | Optimization 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4400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Optimization steps</a:t>
            </a:r>
          </a:p>
        </p:txBody>
      </p:sp>
      <p:sp>
        <p:nvSpPr>
          <p:cNvPr id="1154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3200" smtClean="0"/>
              <a:t>Do not optimize prematurely - write clean and correct code first!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en-US" sz="32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3200" smtClean="0"/>
              <a:t>When code works, find performance bottleneck and remove it</a:t>
            </a:r>
          </a:p>
          <a:p>
            <a:pPr marL="533400" indent="-533400" eaLnBrk="1" hangingPunct="1">
              <a:buFont typeface="Wingdings" pitchFamily="2" charset="2"/>
              <a:buAutoNum type="arabicPeriod"/>
            </a:pPr>
            <a:endParaRPr lang="en-US" altLang="en-US" sz="3200" smtClean="0"/>
          </a:p>
          <a:p>
            <a:pPr marL="533400" indent="-533400" eaLnBrk="1" hangingPunct="1">
              <a:buFont typeface="Wingdings" pitchFamily="2" charset="2"/>
              <a:buAutoNum type="arabicPeriod"/>
            </a:pPr>
            <a:r>
              <a:rPr lang="en-US" altLang="en-US" sz="3200" smtClean="0"/>
              <a:t>Document optimization and test it thoroughly</a:t>
            </a:r>
          </a:p>
        </p:txBody>
      </p:sp>
      <p:sp>
        <p:nvSpPr>
          <p:cNvPr id="512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40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Performance measurement - manual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/>
            <a:r>
              <a:rPr lang="en-US" altLang="en-US" smtClean="0"/>
              <a:t>Manual speed measure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 smtClean="0"/>
              <a:t>Measure time </a:t>
            </a:r>
            <a:r>
              <a:rPr lang="en-US" altLang="en-US" smtClean="0">
                <a:solidFill>
                  <a:schemeClr val="accent2"/>
                </a:solidFill>
              </a:rPr>
              <a:t>before</a:t>
            </a:r>
            <a:r>
              <a:rPr lang="en-US" altLang="en-US" smtClean="0"/>
              <a:t> target operation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 smtClean="0"/>
              <a:t>Execute operation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 smtClean="0"/>
              <a:t>Measure time </a:t>
            </a:r>
            <a:r>
              <a:rPr lang="en-US" altLang="en-US" smtClean="0">
                <a:solidFill>
                  <a:schemeClr val="accent2"/>
                </a:solidFill>
              </a:rPr>
              <a:t>after</a:t>
            </a:r>
            <a:r>
              <a:rPr lang="en-US" altLang="en-US" smtClean="0"/>
              <a:t> target operation</a:t>
            </a:r>
          </a:p>
          <a:p>
            <a:pPr marL="914400" lvl="1" indent="-457200" eaLnBrk="1" hangingPunct="1">
              <a:buFont typeface="Arial" charset="0"/>
              <a:buAutoNum type="arabicPeriod"/>
            </a:pPr>
            <a:r>
              <a:rPr lang="en-US" altLang="en-US" smtClean="0"/>
              <a:t>Compute and print difference</a:t>
            </a:r>
          </a:p>
          <a:p>
            <a:pPr marL="533400" indent="-533400" eaLnBrk="1" hangingPunct="1"/>
            <a:endParaRPr lang="en-US" altLang="en-US" smtClean="0"/>
          </a:p>
        </p:txBody>
      </p:sp>
      <p:sp>
        <p:nvSpPr>
          <p:cNvPr id="6146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1142788" name="Text Box 4"/>
          <p:cNvSpPr txBox="1">
            <a:spLocks noChangeArrowheads="1"/>
          </p:cNvSpPr>
          <p:nvPr/>
        </p:nvSpPr>
        <p:spPr bwMode="auto">
          <a:xfrm>
            <a:off x="838200" y="4168775"/>
            <a:ext cx="4953000" cy="101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ourier New" pitchFamily="49" charset="0"/>
              </a:rPr>
              <a:t>clock_t elapsed = -clock();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00000"/>
                </a:solidFill>
                <a:latin typeface="Courier New" pitchFamily="49" charset="0"/>
              </a:rPr>
              <a:t>aes256_encrypt_ecb(&amp;ctx,</a:t>
            </a:r>
            <a:r>
              <a:rPr lang="en-US" altLang="en-US" sz="2000">
                <a:solidFill>
                  <a:srgbClr val="808080"/>
                </a:solidFill>
                <a:latin typeface="Courier New" pitchFamily="49" charset="0"/>
              </a:rPr>
              <a:t> </a:t>
            </a:r>
            <a:r>
              <a:rPr lang="en-US" altLang="en-US" sz="2000">
                <a:solidFill>
                  <a:srgbClr val="000000"/>
                </a:solidFill>
                <a:latin typeface="Courier New" pitchFamily="49" charset="0"/>
              </a:rPr>
              <a:t>buf);</a:t>
            </a:r>
            <a:endParaRPr lang="en-US" altLang="en-US" sz="2000">
              <a:solidFill>
                <a:srgbClr val="808080"/>
              </a:solidFill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accent2"/>
                </a:solidFill>
                <a:latin typeface="Courier New" pitchFamily="49" charset="0"/>
              </a:rPr>
              <a:t>elapsed += clock();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2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278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Manual measurement – possible problems</a:t>
            </a:r>
          </a:p>
        </p:txBody>
      </p:sp>
      <p:sp>
        <p:nvSpPr>
          <p:cNvPr id="114381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28787"/>
            <a:ext cx="8424863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mtClean="0"/>
              <a:t>It is time consuming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additional code, manually inserted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less readable, error prone (use DEBUG macro)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mtClean="0"/>
              <a:t>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some function returns time in seconds (e.g., time())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short operations will take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prefer functions returning result in ms or CPU ticks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e.g., clock()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check documentation for real precision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mtClean="0"/>
              <a:t>run operation multiple times (e.g., 1000x) 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mtClean="0"/>
              <a:t>and divide the resulting time by that factor</a:t>
            </a:r>
          </a:p>
        </p:txBody>
      </p:sp>
      <p:sp>
        <p:nvSpPr>
          <p:cNvPr id="7170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38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Manual measurement – possible problems </a:t>
            </a:r>
          </a:p>
        </p:txBody>
      </p:sp>
      <p:sp>
        <p:nvSpPr>
          <p:cNvPr id="11448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Additional unintended overhead may screw the results</a:t>
            </a:r>
          </a:p>
          <a:p>
            <a:pPr lvl="1" eaLnBrk="1" hangingPunct="1"/>
            <a:r>
              <a:rPr lang="en-US" altLang="en-US" smtClean="0"/>
              <a:t>one-time initialization of objects</a:t>
            </a:r>
          </a:p>
          <a:p>
            <a:pPr lvl="1" eaLnBrk="1" hangingPunct="1"/>
            <a:r>
              <a:rPr lang="en-US" altLang="en-US" smtClean="0"/>
              <a:t>cache usage, disk swap</a:t>
            </a:r>
          </a:p>
          <a:p>
            <a:pPr lvl="1" eaLnBrk="1" hangingPunct="1"/>
            <a:r>
              <a:rPr lang="en-US" altLang="en-US" smtClean="0"/>
              <a:t>garbage collection (not in C/C++)</a:t>
            </a:r>
          </a:p>
          <a:p>
            <a:pPr eaLnBrk="1" hangingPunct="1"/>
            <a:r>
              <a:rPr lang="en-US" altLang="en-US" smtClean="0"/>
              <a:t>Need to know the probable bottleneck in advance</a:t>
            </a:r>
          </a:p>
          <a:p>
            <a:pPr lvl="1" eaLnBrk="1" hangingPunct="1"/>
            <a:r>
              <a:rPr lang="en-US" altLang="en-US" smtClean="0"/>
              <a:t>timing code is inserted manually</a:t>
            </a:r>
          </a:p>
          <a:p>
            <a:pPr lvl="1" eaLnBrk="1" hangingPunct="1"/>
            <a:r>
              <a:rPr lang="en-US" altLang="en-US" smtClean="0"/>
              <a:t>you are selecting what you like to measure</a:t>
            </a:r>
          </a:p>
          <a:p>
            <a:pPr lvl="1" eaLnBrk="1" hangingPunct="1"/>
            <a:r>
              <a:rPr lang="en-US" altLang="en-US" smtClean="0"/>
              <a:t>time consuming to localize bottleneck</a:t>
            </a:r>
          </a:p>
          <a:p>
            <a:pPr eaLnBrk="1" hangingPunct="1"/>
            <a:endParaRPr lang="en-US" altLang="en-US" smtClean="0"/>
          </a:p>
        </p:txBody>
      </p:sp>
      <p:sp>
        <p:nvSpPr>
          <p:cNvPr id="8194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48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Automatic measurement - profiling</a:t>
            </a:r>
          </a:p>
        </p:txBody>
      </p:sp>
      <p:sp>
        <p:nvSpPr>
          <p:cNvPr id="11458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Automatic tool to measure time and memory used</a:t>
            </a:r>
          </a:p>
          <a:p>
            <a:pPr eaLnBrk="1" hangingPunct="1"/>
            <a:r>
              <a:rPr lang="en-US" altLang="en-US" smtClean="0"/>
              <a:t>“Time” spend in specific function</a:t>
            </a:r>
          </a:p>
          <a:p>
            <a:pPr eaLnBrk="1" hangingPunct="1"/>
            <a:r>
              <a:rPr lang="en-US" altLang="en-US" smtClean="0"/>
              <a:t>How often a function is called</a:t>
            </a:r>
          </a:p>
          <a:p>
            <a:pPr eaLnBrk="1" hangingPunct="1"/>
            <a:r>
              <a:rPr lang="en-US" altLang="en-US" smtClean="0"/>
              <a:t>Call tree</a:t>
            </a:r>
          </a:p>
          <a:p>
            <a:pPr lvl="1" eaLnBrk="1" hangingPunct="1"/>
            <a:r>
              <a:rPr lang="en-US" altLang="en-US" smtClean="0"/>
              <a:t>what function called actual one</a:t>
            </a:r>
          </a:p>
          <a:p>
            <a:pPr lvl="1" eaLnBrk="1" hangingPunct="1"/>
            <a:r>
              <a:rPr lang="en-US" altLang="en-US" smtClean="0"/>
              <a:t>based on real code execution (condition jumps) </a:t>
            </a:r>
          </a:p>
          <a:p>
            <a:pPr eaLnBrk="1" hangingPunct="1"/>
            <a:r>
              <a:rPr lang="en-US" altLang="en-US" smtClean="0"/>
              <a:t>Many other statistics, depend on the tools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9218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58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Profiling methods</a:t>
            </a:r>
            <a:endParaRPr lang="en-US" altLang="en-US" dirty="0" smtClean="0"/>
          </a:p>
        </p:txBody>
      </p:sp>
      <p:sp>
        <p:nvSpPr>
          <p:cNvPr id="1146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Profiling </a:t>
            </a:r>
            <a:r>
              <a:rPr lang="en-US" altLang="en-US" dirty="0" smtClean="0"/>
              <a:t>method: </a:t>
            </a:r>
            <a:r>
              <a:rPr lang="en-US" altLang="en-US" dirty="0" smtClean="0">
                <a:solidFill>
                  <a:schemeClr val="accent2"/>
                </a:solidFill>
              </a:rPr>
              <a:t>CPU Sampling</a:t>
            </a:r>
          </a:p>
          <a:p>
            <a:pPr lvl="1" eaLnBrk="1" hangingPunct="1"/>
            <a:r>
              <a:rPr lang="en-US" altLang="en-US" dirty="0" smtClean="0"/>
              <a:t>check periodically what is executed on CPU</a:t>
            </a:r>
          </a:p>
          <a:p>
            <a:pPr lvl="1" eaLnBrk="1" hangingPunct="1"/>
            <a:r>
              <a:rPr lang="en-US" altLang="en-US" dirty="0" smtClean="0"/>
              <a:t>accurate, low overhead  </a:t>
            </a:r>
          </a:p>
          <a:p>
            <a:pPr eaLnBrk="1" hangingPunct="1"/>
            <a:r>
              <a:rPr lang="en-US" altLang="en-US" dirty="0" smtClean="0"/>
              <a:t>Profiling method: </a:t>
            </a:r>
            <a:r>
              <a:rPr lang="en-US" altLang="en-US" dirty="0" smtClean="0">
                <a:solidFill>
                  <a:schemeClr val="accent2"/>
                </a:solidFill>
              </a:rPr>
              <a:t>Instrumentation</a:t>
            </a:r>
          </a:p>
          <a:p>
            <a:pPr lvl="1" eaLnBrk="1" hangingPunct="1"/>
            <a:r>
              <a:rPr lang="en-US" altLang="en-US" dirty="0" smtClean="0"/>
              <a:t>automatically inserts special accounting code</a:t>
            </a:r>
          </a:p>
          <a:p>
            <a:pPr lvl="1" eaLnBrk="1" hangingPunct="1"/>
            <a:r>
              <a:rPr lang="en-US" altLang="en-US" dirty="0" smtClean="0"/>
              <a:t>will return exact function call counter</a:t>
            </a:r>
          </a:p>
          <a:p>
            <a:pPr lvl="1" eaLnBrk="1" hangingPunct="1"/>
            <a:r>
              <a:rPr lang="en-US" altLang="en-US" dirty="0" smtClean="0"/>
              <a:t>(may affect performance timings a bit)</a:t>
            </a:r>
          </a:p>
          <a:p>
            <a:pPr lvl="2" eaLnBrk="1" hangingPunct="1"/>
            <a:r>
              <a:rPr lang="en-US" altLang="en-US" dirty="0" smtClean="0"/>
              <a:t>additional code </a:t>
            </a:r>
            <a:r>
              <a:rPr lang="en-US" altLang="en-US" dirty="0" smtClean="0"/>
              <a:t>present</a:t>
            </a:r>
            <a:endParaRPr lang="en-US" altLang="en-US" dirty="0" smtClean="0"/>
          </a:p>
        </p:txBody>
      </p:sp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MS Visual Studio Profiler</a:t>
            </a:r>
          </a:p>
        </p:txBody>
      </p:sp>
      <p:sp>
        <p:nvSpPr>
          <p:cNvPr id="11468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Visual Studio 2013 or earlier</a:t>
            </a:r>
          </a:p>
          <a:p>
            <a:pPr lvl="1"/>
            <a:r>
              <a:rPr lang="en-US" altLang="en-US" dirty="0" smtClean="0"/>
              <a:t>Analyze</a:t>
            </a:r>
            <a:r>
              <a:rPr lang="en-US" altLang="en-US" dirty="0" smtClean="0">
                <a:latin typeface="Courier New" pitchFamily="49" charset="0"/>
              </a:rPr>
              <a:t>-</a:t>
            </a:r>
            <a:r>
              <a:rPr lang="en-US" altLang="en-US" dirty="0" smtClean="0">
                <a:latin typeface="Courier New" pitchFamily="49" charset="0"/>
              </a:rPr>
              <a:t>&gt;</a:t>
            </a:r>
            <a:r>
              <a:rPr lang="en-US" altLang="en-US" dirty="0" smtClean="0"/>
              <a:t>Launch Performance Wizard</a:t>
            </a:r>
          </a:p>
          <a:p>
            <a:r>
              <a:rPr lang="en-US" altLang="en-US" dirty="0"/>
              <a:t>Visual Studio </a:t>
            </a:r>
            <a:r>
              <a:rPr lang="en-US" altLang="en-US" dirty="0" smtClean="0"/>
              <a:t>2015</a:t>
            </a:r>
            <a:endParaRPr lang="en-US" altLang="en-US" dirty="0"/>
          </a:p>
          <a:p>
            <a:pPr lvl="1"/>
            <a:r>
              <a:rPr lang="en-US" altLang="en-US" dirty="0" smtClean="0"/>
              <a:t>Debug </a:t>
            </a:r>
            <a:r>
              <a:rPr lang="en-US" altLang="en-US" dirty="0" smtClean="0">
                <a:sym typeface="Symbol" panose="05050102010706020507" pitchFamily="18" charset="2"/>
              </a:rPr>
              <a:t> Profiler </a:t>
            </a:r>
            <a:r>
              <a:rPr lang="en-US" altLang="en-US" dirty="0">
                <a:sym typeface="Symbol" panose="05050102010706020507" pitchFamily="18" charset="2"/>
              </a:rPr>
              <a:t> </a:t>
            </a:r>
            <a:r>
              <a:rPr lang="en-US" altLang="en-US" dirty="0" smtClean="0">
                <a:sym typeface="Symbol" panose="05050102010706020507" pitchFamily="18" charset="2"/>
              </a:rPr>
              <a:t>Start diagnostic tools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May </a:t>
            </a:r>
            <a:r>
              <a:rPr lang="en-US" altLang="en-US" dirty="0" smtClean="0"/>
              <a:t>require admin privileges (will ask)</a:t>
            </a:r>
          </a:p>
        </p:txBody>
      </p:sp>
      <p:sp>
        <p:nvSpPr>
          <p:cNvPr id="10242" name="Footer Placeholder 5"/>
          <p:cNvSpPr>
            <a:spLocks noGrp="1"/>
          </p:cNvSpPr>
          <p:nvPr>
            <p:ph type="ftr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20000"/>
              </a:spcBef>
              <a:buClr>
                <a:srgbClr val="F02D32"/>
              </a:buClr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rgbClr val="131313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969696"/>
              </a:buClr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●"/>
              <a:defRPr sz="2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400" smtClean="0">
                <a:solidFill>
                  <a:schemeClr val="bg1"/>
                </a:solidFill>
              </a:rPr>
              <a:t>PB173 | Optimization  </a:t>
            </a:r>
            <a:endParaRPr lang="en-GB" altLang="en-US" sz="1400" smtClean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806BCA3-90B2-4CB0-8EC1-BD263A195C5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074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ablona_buslab">
  <a:themeElements>
    <a:clrScheme name="Sablona_buslab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ablona_busla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ablona_buslab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blona_buslab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blona_buslab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Vlastní návrh">
  <a:themeElements>
    <a:clrScheme name="1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Vlastní návrh">
  <a:themeElements>
    <a:clrScheme name="3_Vlastn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3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rocs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Sablona_buslab</Template>
  <TotalTime>20542</TotalTime>
  <Words>936</Words>
  <Application>Microsoft Office PowerPoint</Application>
  <PresentationFormat>Předvádění na obrazovce (4:3)</PresentationFormat>
  <Paragraphs>196</Paragraphs>
  <Slides>21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4</vt:i4>
      </vt:variant>
      <vt:variant>
        <vt:lpstr>Nadpisy snímků</vt:lpstr>
      </vt:variant>
      <vt:variant>
        <vt:i4>21</vt:i4>
      </vt:variant>
    </vt:vector>
  </HeadingPairs>
  <TitlesOfParts>
    <vt:vector size="29" baseType="lpstr">
      <vt:lpstr>Arial</vt:lpstr>
      <vt:lpstr>Courier New</vt:lpstr>
      <vt:lpstr>Symbol</vt:lpstr>
      <vt:lpstr>Wingdings</vt:lpstr>
      <vt:lpstr>Sablona_buslab</vt:lpstr>
      <vt:lpstr>1_Vlastní návrh</vt:lpstr>
      <vt:lpstr>3_Vlastní návrh</vt:lpstr>
      <vt:lpstr>crocs</vt:lpstr>
      <vt:lpstr>PB173 - Tématický vývoj aplikací v C/C++ (jaro 2016)</vt:lpstr>
      <vt:lpstr>Prezentace aplikace PowerPoint</vt:lpstr>
      <vt:lpstr>Optimization steps</vt:lpstr>
      <vt:lpstr>Performance measurement - manual</vt:lpstr>
      <vt:lpstr>Manual measurement – possible problems</vt:lpstr>
      <vt:lpstr>Manual measurement – possible problems </vt:lpstr>
      <vt:lpstr>Automatic measurement - profiling</vt:lpstr>
      <vt:lpstr>Profiling methods</vt:lpstr>
      <vt:lpstr>MS Visual Studio Profiler</vt:lpstr>
      <vt:lpstr>MS VS Profiler – results (Summary)</vt:lpstr>
      <vt:lpstr>MS VS Profiler – results (Functions)</vt:lpstr>
      <vt:lpstr>MS VS Profiler – results (Functions)</vt:lpstr>
      <vt:lpstr>46 % of time spend in gf_alog function</vt:lpstr>
      <vt:lpstr>aestab.c</vt:lpstr>
      <vt:lpstr>MS VS Profiler – save results</vt:lpstr>
      <vt:lpstr>GCC gcov tool</vt:lpstr>
      <vt:lpstr>Prezentace aplikace PowerPoint</vt:lpstr>
      <vt:lpstr>Memory consumption profiling</vt:lpstr>
      <vt:lpstr>Prezentace aplikace PowerPoint</vt:lpstr>
      <vt:lpstr>Assignment – performance analysis</vt:lpstr>
      <vt:lpstr>Submissions, deadlines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Petr</dc:creator>
  <cp:lastModifiedBy>Petr Svenda</cp:lastModifiedBy>
  <cp:revision>1536</cp:revision>
  <cp:lastPrinted>2012-11-13T08:21:23Z</cp:lastPrinted>
  <dcterms:created xsi:type="dcterms:W3CDTF">2010-08-31T13:37:32Z</dcterms:created>
  <dcterms:modified xsi:type="dcterms:W3CDTF">2016-04-04T10:01:50Z</dcterms:modified>
</cp:coreProperties>
</file>