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5" r:id="rId3"/>
    <p:sldId id="267" r:id="rId4"/>
    <p:sldId id="269" r:id="rId5"/>
    <p:sldId id="346" r:id="rId6"/>
    <p:sldId id="268" r:id="rId7"/>
    <p:sldId id="270" r:id="rId8"/>
    <p:sldId id="348" r:id="rId9"/>
    <p:sldId id="272" r:id="rId10"/>
    <p:sldId id="347" r:id="rId11"/>
    <p:sldId id="338" r:id="rId12"/>
    <p:sldId id="340" r:id="rId13"/>
    <p:sldId id="279" r:id="rId14"/>
    <p:sldId id="339" r:id="rId15"/>
    <p:sldId id="278" r:id="rId16"/>
    <p:sldId id="349" r:id="rId17"/>
    <p:sldId id="345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D8"/>
    <a:srgbClr val="00B0F0"/>
    <a:srgbClr val="00649D"/>
    <a:srgbClr val="00A8A0"/>
    <a:srgbClr val="17AF4B"/>
    <a:srgbClr val="003F69"/>
    <a:srgbClr val="FFCF01"/>
    <a:srgbClr val="F04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59" autoAdjust="0"/>
  </p:normalViewPr>
  <p:slideViewPr>
    <p:cSldViewPr snapToGrid="0">
      <p:cViewPr>
        <p:scale>
          <a:sx n="76" d="100"/>
          <a:sy n="76" d="100"/>
        </p:scale>
        <p:origin x="-119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109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81CBF31-B988-462D-8580-D2D3C47DD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030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B1819846-0C84-4625-906B-8A249656A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52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26F3A4F-F0BD-4512-9D80-0AD3CC76C5A1}" type="slidenum">
              <a:rPr lang="en-US" altLang="en-US" sz="1200" smtClean="0">
                <a:cs typeface="Arial" panose="020B0604020202020204" pitchFamily="34" charset="0"/>
              </a:rPr>
              <a:pPr/>
              <a:t>6</a:t>
            </a:fld>
            <a:endParaRPr lang="en-US" altLang="en-US" sz="1200" smtClean="0"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28600" indent="-228600" eaLnBrk="1" hangingPunct="1"/>
            <a:r>
              <a:rPr lang="en-US" altLang="en-US" sz="800" b="1" smtClean="0">
                <a:latin typeface="Arial" panose="020B0604020202020204" pitchFamily="34" charset="0"/>
              </a:rPr>
              <a:t>A pot file is a Design Template file, which provides you the “look” of the presentation</a:t>
            </a:r>
          </a:p>
          <a:p>
            <a:pPr marL="228600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800" smtClean="0">
                <a:latin typeface="Arial" panose="020B0604020202020204" pitchFamily="34" charset="0"/>
              </a:rPr>
              <a:t>You apply a pot file by opening the Task Pane with View &gt; Task Pane and select Slide Design – Design Templates.</a:t>
            </a:r>
          </a:p>
          <a:p>
            <a:pPr marL="228600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800" smtClean="0">
                <a:latin typeface="Arial" panose="020B0604020202020204" pitchFamily="34" charset="0"/>
              </a:rPr>
              <a:t>Click on the word Browse… at bottom of Task Pane and navigate to where you stored BlueOnyx Deluxe.pot (black background) or BluePearl Deluxe.pot (white background) and click on Apply.</a:t>
            </a:r>
          </a:p>
          <a:p>
            <a:pPr marL="228600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800" smtClean="0">
                <a:latin typeface="Arial" panose="020B0604020202020204" pitchFamily="34" charset="0"/>
              </a:rPr>
              <a:t>You can switch between black and white background by navigating to that pot file and click on Apply.  </a:t>
            </a:r>
          </a:p>
          <a:p>
            <a:pPr marL="228600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800" smtClean="0">
                <a:latin typeface="Arial" panose="020B0604020202020204" pitchFamily="34" charset="0"/>
              </a:rPr>
              <a:t>Another easier way to switch background is by changing color scheme.  Opening the Task Pane, select Slide Design – Color Schemes and click on one of the two schemes.  All your existing content (including Business Unit or Product Names) will be switched without any modification to color or wording.</a:t>
            </a:r>
          </a:p>
          <a:p>
            <a:pPr marL="228600" indent="-228600" eaLnBrk="1" hangingPunct="1"/>
            <a:endParaRPr lang="en-US" altLang="en-US" sz="800" smtClean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en-US" altLang="en-US" sz="800" b="1" smtClean="0">
                <a:latin typeface="Arial" panose="020B0604020202020204" pitchFamily="34" charset="0"/>
              </a:rPr>
              <a:t>Start with Blank Presentation, then switch to the desired Design Template</a:t>
            </a:r>
          </a:p>
          <a:p>
            <a:pPr marL="228600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800" smtClean="0">
                <a:latin typeface="Arial" panose="020B0604020202020204" pitchFamily="34" charset="0"/>
              </a:rPr>
              <a:t>Start a new presentation as Blank Presentation</a:t>
            </a:r>
          </a:p>
          <a:p>
            <a:pPr marL="228600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800" smtClean="0">
                <a:latin typeface="Arial" panose="020B0604020202020204" pitchFamily="34" charset="0"/>
              </a:rPr>
              <a:t>You can switch to Blue Onyx Deluxe.pot by opening the Task Pane with View &gt; Task Pane and select Slide Design – Design Templates.</a:t>
            </a:r>
          </a:p>
          <a:p>
            <a:pPr marL="228600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800" smtClean="0">
                <a:latin typeface="Arial" panose="020B0604020202020204" pitchFamily="34" charset="0"/>
              </a:rPr>
              <a:t>Click on the word Browse… at bottom of Task Pane and navigate to where you stored BlueOnyx Deluxe.pot (black background) and click on Apply.</a:t>
            </a:r>
          </a:p>
          <a:p>
            <a:pPr marL="228600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800" smtClean="0">
                <a:latin typeface="Arial" panose="020B0604020202020204" pitchFamily="34" charset="0"/>
              </a:rPr>
              <a:t>Your existing content will take on Blue Onyx’s black background, and previous black text will turn to white.</a:t>
            </a:r>
          </a:p>
          <a:p>
            <a:pPr marL="228600" indent="-228600" eaLnBrk="1" hangingPunct="1"/>
            <a:endParaRPr lang="en-US" altLang="en-US" sz="800" smtClean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en-US" altLang="en-US" sz="800" b="1" smtClean="0">
                <a:latin typeface="Arial" panose="020B0604020202020204" pitchFamily="34" charset="0"/>
              </a:rPr>
              <a:t>You should add your Business Unit or Product Name by modifying it on the Slide Master</a:t>
            </a:r>
          </a:p>
          <a:p>
            <a:pPr marL="228600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800" smtClean="0">
                <a:latin typeface="Arial" panose="020B0604020202020204" pitchFamily="34" charset="0"/>
              </a:rPr>
              <a:t>You switch to the Slide Master view by View &gt; Master &gt; Slide Master.</a:t>
            </a:r>
          </a:p>
          <a:p>
            <a:pPr marL="228600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800" smtClean="0">
                <a:latin typeface="Arial" panose="020B0604020202020204" pitchFamily="34" charset="0"/>
              </a:rPr>
              <a:t>Click on the Title Page thumbnail icon on the left, and click on the Business Unit or Product Name field to modify it.</a:t>
            </a:r>
          </a:p>
          <a:p>
            <a:pPr marL="228600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800" smtClean="0">
                <a:latin typeface="Arial" panose="020B0604020202020204" pitchFamily="34" charset="0"/>
              </a:rPr>
              <a:t>Click on the Bullet List  Page thumbnail icon on the left, and click on the Business Unit or Product Name field to modify it.</a:t>
            </a:r>
          </a:p>
          <a:p>
            <a:pPr marL="228600" indent="-228600" eaLnBrk="1" hangingPunct="1">
              <a:buFont typeface="Wingdings" panose="05000000000000000000" pitchFamily="2" charset="2"/>
              <a:buChar char="§"/>
            </a:pPr>
            <a:r>
              <a:rPr lang="en-US" altLang="en-US" sz="800" smtClean="0">
                <a:latin typeface="Arial" panose="020B0604020202020204" pitchFamily="34" charset="0"/>
              </a:rPr>
              <a:t>Click on Close Master View button on the floating Master View Toolbar</a:t>
            </a:r>
          </a:p>
          <a:p>
            <a:pPr marL="228600" indent="-228600" eaLnBrk="1" hangingPunct="1"/>
            <a:endParaRPr lang="en-US" altLang="en-US" sz="800" smtClean="0">
              <a:latin typeface="Arial" panose="020B0604020202020204" pitchFamily="34" charset="0"/>
            </a:endParaRPr>
          </a:p>
          <a:p>
            <a:pPr marL="228600" indent="-228600" eaLnBrk="1" hangingPunct="1"/>
            <a:r>
              <a:rPr lang="en-US" altLang="en-US" sz="800" b="1" smtClean="0">
                <a:latin typeface="Arial" panose="020B0604020202020204" pitchFamily="34" charset="0"/>
              </a:rPr>
              <a:t>You can turn on the optional date and footer fields by View &gt; Header and Footer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sz="800" smtClean="0">
                <a:latin typeface="Arial" panose="020B0604020202020204" pitchFamily="34" charset="0"/>
              </a:rPr>
              <a:t>Suggested footer on all pages including Title Page: Presentation Title  |  Confidential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sz="800" smtClean="0">
                <a:latin typeface="Arial" panose="020B0604020202020204" pitchFamily="34" charset="0"/>
              </a:rPr>
              <a:t>Date and time field can be fixed, or Update automatically.  It appears to the right of the footer.</a:t>
            </a:r>
          </a:p>
          <a:p>
            <a:pPr marL="228600" indent="-228600" eaLnBrk="1" hangingPunct="1">
              <a:buFontTx/>
              <a:buChar char="•"/>
            </a:pPr>
            <a:r>
              <a:rPr lang="en-US" altLang="en-US" sz="800" smtClean="0">
                <a:latin typeface="Arial" panose="020B0604020202020204" pitchFamily="34" charset="0"/>
              </a:rPr>
              <a:t>Slide number field can be turned on as well.  It appears to the left of the footer.</a:t>
            </a:r>
          </a:p>
        </p:txBody>
      </p:sp>
    </p:spTree>
    <p:extLst>
      <p:ext uri="{BB962C8B-B14F-4D97-AF65-F5344CB8AC3E}">
        <p14:creationId xmlns:p14="http://schemas.microsoft.com/office/powerpoint/2010/main" val="284661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1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61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61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61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61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3FA5BB-DFF8-48AE-8B82-B7AA7E275E3B}" type="slidenum">
              <a:rPr lang="en-US" altLang="en-US" sz="120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>
                <a:latin typeface="Arial" panose="020B0604020202020204" pitchFamily="34" charset="0"/>
              </a:rPr>
              <a:t>Summary – we have talked about operationalizing ITIL. </a:t>
            </a:r>
          </a:p>
          <a:p>
            <a:r>
              <a:rPr lang="en-US" altLang="ja-JP" smtClean="0">
                <a:latin typeface="Arial" panose="020B0604020202020204" pitchFamily="34" charset="0"/>
              </a:rPr>
              <a:t>Cover each point on slide.</a:t>
            </a:r>
          </a:p>
          <a:p>
            <a:endParaRPr lang="en-US" altLang="ja-JP" smtClean="0">
              <a:latin typeface="Arial" panose="020B0604020202020204" pitchFamily="34" charset="0"/>
            </a:endParaRPr>
          </a:p>
          <a:p>
            <a:r>
              <a:rPr lang="en-US" altLang="ja-JP" smtClean="0">
                <a:latin typeface="Arial" panose="020B0604020202020204" pitchFamily="34" charset="0"/>
              </a:rPr>
              <a:t>Migration to ITIL V3 is a journey. Includes migration from paper-bound processes to ITUP. </a:t>
            </a:r>
          </a:p>
          <a:p>
            <a:endParaRPr lang="en-US" altLang="ja-JP" smtClean="0">
              <a:latin typeface="Arial" panose="020B0604020202020204" pitchFamily="34" charset="0"/>
            </a:endParaRPr>
          </a:p>
          <a:p>
            <a:r>
              <a:rPr lang="en-US" altLang="ja-JP" smtClean="0">
                <a:latin typeface="Arial" panose="020B0604020202020204" pitchFamily="34" charset="0"/>
              </a:rPr>
              <a:t>Notes for previous clients who know EOPs: </a:t>
            </a:r>
          </a:p>
          <a:p>
            <a:r>
              <a:rPr lang="en-US" altLang="ja-JP" smtClean="0">
                <a:latin typeface="Arial" panose="020B0604020202020204" pitchFamily="34" charset="0"/>
              </a:rPr>
              <a:t>Enterprise Operational Process (EOP) set, which is an IBM worldwide strategic solution. EOPs are IBM’s Strategic Outsourcing Delivery template processes. They cover an end-to-end scope and a depth of detail that takes them beyond the high-level 'what' needs to be done descriptions in ITIL and into the low-level 'how' to do it. They have been built upon our global process experience and initiatives to verify that delivery by IBM meets the ‘world-class’ standards that our clients have come to expect.</a:t>
            </a:r>
          </a:p>
          <a:p>
            <a:r>
              <a:rPr lang="en-US" altLang="ja-JP" smtClean="0">
                <a:latin typeface="Arial" panose="020B0604020202020204" pitchFamily="34" charset="0"/>
              </a:rPr>
              <a:t>ITUP is in the process of replacing the Enterprise Operational Process (EOPs) with ITUP content.</a:t>
            </a:r>
            <a:endParaRPr lang="en-US" altLang="en-US" smtClean="0">
              <a:latin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2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AB545-48E9-4832-99FF-E3A9DA319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18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89801"/>
            <a:ext cx="5486400" cy="387798"/>
          </a:xfrm>
        </p:spPr>
        <p:txBody>
          <a:bodyPr anchor="b"/>
          <a:lstStyle>
            <a:lvl1pPr algn="l">
              <a:defRPr sz="28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49E3-6613-41F3-BD05-11312FA8B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44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CAD07-B115-40E5-A182-7BDECED48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990600" y="6500813"/>
            <a:ext cx="3811588" cy="246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SSO pro FI MU</a:t>
            </a:r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2"/>
          </p:nvPr>
        </p:nvSpPr>
        <p:spPr>
          <a:xfrm>
            <a:off x="5456238" y="6500813"/>
            <a:ext cx="1946275" cy="246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1971C-25E6-4C9E-9671-CA96094413B8}" type="datetime1">
              <a:rPr lang="en-US" altLang="en-US"/>
              <a:pPr>
                <a:defRPr/>
              </a:pPr>
              <a:t>5/3/2016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3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6" descr="blue-tri-color-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54763"/>
            <a:ext cx="6302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8328" y="3703320"/>
            <a:ext cx="8503920" cy="338328"/>
          </a:xfrm>
          <a:solidFill>
            <a:srgbClr val="00B0F0">
              <a:alpha val="30196"/>
            </a:srgbClr>
          </a:solidFill>
        </p:spPr>
        <p:txBody>
          <a:bodyPr anchor="b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5760" y="5120640"/>
            <a:ext cx="8503920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8328" y="3020236"/>
            <a:ext cx="8503920" cy="664797"/>
          </a:xfrm>
          <a:solidFill>
            <a:srgbClr val="00B0F0">
              <a:alpha val="30196"/>
            </a:srgbClr>
          </a:solidFill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292100"/>
            <a:ext cx="8686800" cy="387798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63825" y="1828800"/>
            <a:ext cx="5687845" cy="4114800"/>
          </a:xfrm>
        </p:spPr>
        <p:txBody>
          <a:bodyPr tIns="91440"/>
          <a:lstStyle>
            <a:lvl1pPr marL="0" indent="0">
              <a:lnSpc>
                <a:spcPts val="1300"/>
              </a:lnSpc>
              <a:spcBef>
                <a:spcPts val="1080"/>
              </a:spcBef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29184" y="1828800"/>
            <a:ext cx="2743200" cy="41148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5D096-F053-46CF-A6AB-792C9AD02B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89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tIns="914400" anchor="ctr"/>
          <a:lstStyle>
            <a:lvl1pPr algn="ctr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5440680"/>
            <a:ext cx="8503920" cy="387798"/>
          </a:xfrm>
        </p:spPr>
        <p:txBody>
          <a:bodyPr/>
          <a:lstStyle>
            <a:lvl1pPr>
              <a:defRPr>
                <a:solidFill>
                  <a:srgbClr val="FDB81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29184" y="5989320"/>
            <a:ext cx="8503920" cy="731520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rgbClr val="6D6E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18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de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526280"/>
          </a:xfrm>
        </p:spPr>
        <p:txBody>
          <a:bodyPr tIns="914400" anchor="ctr"/>
          <a:lstStyle>
            <a:lvl1pPr algn="ctr"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257802"/>
            <a:ext cx="8503920" cy="221599"/>
          </a:xfrm>
        </p:spPr>
        <p:txBody>
          <a:bodyPr/>
          <a:lstStyle>
            <a:lvl1pPr>
              <a:defRPr sz="1600">
                <a:solidFill>
                  <a:srgbClr val="00B0D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5532120"/>
            <a:ext cx="7315200" cy="914400"/>
          </a:xfrm>
        </p:spPr>
        <p:txBody>
          <a:bodyPr/>
          <a:lstStyle>
            <a:lvl1pPr marL="0" indent="0">
              <a:buNone/>
              <a:defRPr kern="1200">
                <a:solidFill>
                  <a:srgbClr val="6D6E7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571DE-0CE8-4B2A-AC76-ABBA0681B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5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827214"/>
            <a:ext cx="4151312" cy="36560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7" y="1827214"/>
            <a:ext cx="4151313" cy="36560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59F00-197C-4CFE-8998-132AE8BA6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14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8779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0C3C1-E422-4198-9A61-3D75FC5B3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69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65AE-8307-4C50-8299-4257B9AB84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6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553998"/>
          </a:xfrm>
        </p:spPr>
        <p:txBody>
          <a:bodyPr anchor="b"/>
          <a:lstStyle>
            <a:lvl1pPr algn="l"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D1E92-F164-4FE1-A9EC-EF9730458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08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827213"/>
            <a:ext cx="8455025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endParaRPr lang="en-US" altLang="en-US" smtClean="0"/>
          </a:p>
          <a:p>
            <a:pPr lvl="4"/>
            <a:endParaRPr lang="en-US" altLang="en-US" smtClean="0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292100"/>
            <a:ext cx="86868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763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8613" y="6524625"/>
            <a:ext cx="2124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7F7F7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9BF6B5-5F18-41DB-9892-B6E53424DD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53" descr="IBM-logo-50-blac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6070600"/>
            <a:ext cx="2159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36" r:id="rId2"/>
    <p:sldLayoutId id="2147484129" r:id="rId3"/>
    <p:sldLayoutId id="2147484137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9pPr>
    </p:titleStyle>
    <p:bodyStyle>
      <a:lvl1pPr marL="173038" indent="-173038" algn="l" rtl="0" eaLnBrk="0" fontAlgn="base" hangingPunct="0">
        <a:spcBef>
          <a:spcPct val="50000"/>
        </a:spcBef>
        <a:spcAft>
          <a:spcPct val="0"/>
        </a:spcAft>
        <a:buClr>
          <a:srgbClr val="6D6E70"/>
        </a:buClr>
        <a:buSzPct val="90000"/>
        <a:buFont typeface="Wingdings" panose="05000000000000000000" pitchFamily="2" charset="2"/>
        <a:buChar char="§"/>
        <a:defRPr sz="1600">
          <a:solidFill>
            <a:srgbClr val="6D6E70"/>
          </a:solidFill>
          <a:latin typeface="Arial" pitchFamily="34" charset="0"/>
          <a:ea typeface="+mn-ea"/>
          <a:cs typeface="Arial" pitchFamily="34" charset="0"/>
        </a:defRPr>
      </a:lvl1pPr>
      <a:lvl2pPr marL="509588" indent="-163513" algn="l" rtl="0" eaLnBrk="0" fontAlgn="base" hangingPunct="0">
        <a:spcBef>
          <a:spcPct val="0"/>
        </a:spcBef>
        <a:spcAft>
          <a:spcPct val="0"/>
        </a:spcAft>
        <a:buClr>
          <a:srgbClr val="6D6E70"/>
        </a:buClr>
        <a:buSzPct val="90000"/>
        <a:buFont typeface="Arial" panose="020B0604020202020204" pitchFamily="34" charset="0"/>
        <a:buChar char="–"/>
        <a:defRPr sz="1600">
          <a:solidFill>
            <a:srgbClr val="6D6E70"/>
          </a:solidFill>
          <a:latin typeface="Arial" pitchFamily="34" charset="0"/>
          <a:cs typeface="Arial" pitchFamily="34" charset="0"/>
        </a:defRPr>
      </a:lvl2pPr>
      <a:lvl3pPr marL="855663" indent="-173038" algn="l" rtl="0" eaLnBrk="0" fontAlgn="base" hangingPunct="0">
        <a:spcBef>
          <a:spcPct val="0"/>
        </a:spcBef>
        <a:spcAft>
          <a:spcPct val="0"/>
        </a:spcAft>
        <a:buClr>
          <a:srgbClr val="6D6E70"/>
        </a:buClr>
        <a:buSzPct val="90000"/>
        <a:buFont typeface="Wingdings" panose="05000000000000000000" pitchFamily="2" charset="2"/>
        <a:buChar char="§"/>
        <a:defRPr sz="1600">
          <a:solidFill>
            <a:srgbClr val="6D6E70"/>
          </a:solidFill>
          <a:latin typeface="Arial" pitchFamily="34" charset="0"/>
          <a:cs typeface="Arial" pitchFamily="34" charset="0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Arial" charset="0"/>
          <a:cs typeface="Arial" pitchFamily="34" charset="0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  <a:cs typeface="Arial" pitchFamily="34" charset="0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4618038"/>
            <a:ext cx="3840163" cy="338137"/>
          </a:xfrm>
        </p:spPr>
        <p:txBody>
          <a:bodyPr/>
          <a:lstStyle/>
          <a:p>
            <a:pPr eaLnBrk="1" hangingPunct="1">
              <a:spcBef>
                <a:spcPts val="1325"/>
              </a:spcBef>
            </a:pPr>
            <a:r>
              <a:rPr lang="en-US" altLang="en-US" sz="2400" smtClean="0">
                <a:solidFill>
                  <a:schemeClr val="tx2"/>
                </a:solidFill>
              </a:rPr>
              <a:t>Jana S</a:t>
            </a:r>
            <a:r>
              <a:rPr lang="cs-CZ" altLang="en-US" sz="2400" smtClean="0">
                <a:solidFill>
                  <a:schemeClr val="tx2"/>
                </a:solidFill>
              </a:rPr>
              <a:t>oběhrdová</a:t>
            </a:r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717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5125" y="6365875"/>
            <a:ext cx="8504238" cy="365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en-US" smtClean="0"/>
              <a:t>Itil</a:t>
            </a:r>
            <a:r>
              <a:rPr lang="en-US" altLang="en-US" smtClean="0"/>
              <a:t>  MU FIT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363" y="3373438"/>
            <a:ext cx="8932862" cy="982662"/>
          </a:xfrm>
        </p:spPr>
        <p:txBody>
          <a:bodyPr/>
          <a:lstStyle/>
          <a:p>
            <a:pPr eaLnBrk="1" hangingPunct="1"/>
            <a:r>
              <a:rPr lang="en-US" altLang="en-US" sz="4300" smtClean="0">
                <a:solidFill>
                  <a:schemeClr val="tx2"/>
                </a:solidFill>
              </a:rPr>
              <a:t>   Itil</a:t>
            </a:r>
            <a:r>
              <a:rPr lang="en-US" altLang="en-US" sz="4000" b="1" baseline="30000" smtClean="0">
                <a:solidFill>
                  <a:schemeClr val="tx2"/>
                </a:solidFill>
              </a:rPr>
              <a:t>®</a:t>
            </a:r>
            <a:r>
              <a:rPr lang="en-US" altLang="en-US" sz="4000" b="1" baseline="30000" smtClean="0"/>
              <a:t> </a:t>
            </a:r>
            <a:r>
              <a:rPr lang="en-US" altLang="en-US" sz="4300" smtClean="0">
                <a:solidFill>
                  <a:schemeClr val="tx2"/>
                </a:solidFill>
              </a:rPr>
              <a:t>- </a:t>
            </a:r>
            <a:r>
              <a:rPr lang="en-US" altLang="en-US" sz="2800" smtClean="0"/>
              <a:t>Information Technology Infrastructure Library</a:t>
            </a:r>
            <a:r>
              <a:rPr lang="en-GB" altLang="en-US" sz="2800" smtClean="0"/>
              <a:t/>
            </a:r>
            <a:br>
              <a:rPr lang="en-GB" altLang="en-US" sz="2800" smtClean="0"/>
            </a:br>
            <a:endParaRPr lang="en-US" altLang="en-US" sz="2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99320">
              <a:lnSpc>
                <a:spcPct val="90000"/>
              </a:lnSpc>
              <a:defRPr sz="1941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655579" indent="-252146" defTabSz="899320">
              <a:lnSpc>
                <a:spcPct val="90000"/>
              </a:lnSpc>
              <a:defRPr sz="1941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008583" indent="-201717" defTabSz="899320">
              <a:lnSpc>
                <a:spcPct val="90000"/>
              </a:lnSpc>
              <a:defRPr sz="1941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412016" indent="-201717" defTabSz="899320">
              <a:lnSpc>
                <a:spcPct val="90000"/>
              </a:lnSpc>
              <a:defRPr sz="1941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1815450" indent="-201717" defTabSz="899320">
              <a:lnSpc>
                <a:spcPct val="90000"/>
              </a:lnSpc>
              <a:defRPr sz="1941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218883" indent="-201717" defTabSz="8993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41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622316" indent="-201717" defTabSz="8993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41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025750" indent="-201717" defTabSz="8993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41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429183" indent="-201717" defTabSz="8993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941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D29A9466-C7FA-4A5B-9817-ECBA2B2A0034}" type="slidenum">
              <a:rPr lang="en-US" altLang="en-US" sz="794">
                <a:solidFill>
                  <a:schemeClr val="tx1"/>
                </a:solidFill>
              </a:rPr>
              <a:pPr>
                <a:lnSpc>
                  <a:spcPct val="100000"/>
                </a:lnSpc>
                <a:defRPr/>
              </a:pPr>
              <a:t>10</a:t>
            </a:fld>
            <a:endParaRPr lang="en-US" altLang="en-US" sz="794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12738" y="622300"/>
            <a:ext cx="775652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663" tIns="40332" rIns="80663" bIns="40332" anchor="b"/>
          <a:lstStyle>
            <a:lvl1pPr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118" dirty="0" smtClean="0"/>
              <a:t>ITIL</a:t>
            </a:r>
            <a:r>
              <a:rPr lang="en-GB" altLang="en-US" sz="2118" dirty="0" smtClean="0"/>
              <a:t> is the foundation upon which IBM IT processes are built </a:t>
            </a:r>
          </a:p>
        </p:txBody>
      </p:sp>
      <p:graphicFrame>
        <p:nvGraphicFramePr>
          <p:cNvPr id="1858592" name="Group 32"/>
          <p:cNvGraphicFramePr>
            <a:graphicFrameLocks noGrp="1"/>
          </p:cNvGraphicFramePr>
          <p:nvPr/>
        </p:nvGraphicFramePr>
        <p:xfrm>
          <a:off x="668338" y="1563688"/>
          <a:ext cx="7480300" cy="4697412"/>
        </p:xfrm>
        <a:graphic>
          <a:graphicData uri="http://schemas.openxmlformats.org/drawingml/2006/table">
            <a:tbl>
              <a:tblPr/>
              <a:tblGrid>
                <a:gridCol w="741291"/>
                <a:gridCol w="6739009"/>
              </a:tblGrid>
              <a:tr h="297692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77813"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74675"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7153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235075" indent="-320675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16922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1494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26066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0638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9" marR="31759" marT="41280" marB="4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77813"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74675"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7153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235075" indent="-320675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16922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1494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26066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0638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Strengths</a:t>
                      </a:r>
                    </a:p>
                  </a:txBody>
                  <a:tcPr marL="31759" marR="31759" marT="41280" marB="4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70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77813"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74675"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7153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235075" indent="-320675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16922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1494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26066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0638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ITIL</a:t>
                      </a:r>
                    </a:p>
                  </a:txBody>
                  <a:tcPr marL="31759" marR="31759" marT="41280" marB="4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9388">
                        <a:spcBef>
                          <a:spcPct val="5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57188"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74675"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7153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235075" indent="-320675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16922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1494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26066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0638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Wide ranging, narrative treatment of the lifecycle of Service Management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Largely consistent style across the set of books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Introduction of key new concepts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Provides process objective, goals, activities, high level responsibilities</a:t>
                      </a:r>
                    </a:p>
                  </a:txBody>
                  <a:tcPr marL="31759" marR="31759" marT="41280" marB="4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1837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77813"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74675"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7153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235075" indent="-320675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16922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1494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26066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0638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PRM-IT</a:t>
                      </a:r>
                    </a:p>
                  </a:txBody>
                  <a:tcPr marL="31759" marR="31759" marT="41280" marB="4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9388">
                        <a:spcBef>
                          <a:spcPct val="5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57188"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74675"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7153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235075" indent="-320675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16922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1494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26066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0638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Process Reference Model for IT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Coherent, consistent model </a:t>
                      </a:r>
                      <a:r>
                        <a:rPr kumimoji="0" lang="en-GB" alt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downstream items such as assessment matrixes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Integrated set of rigorously defined inputs, outputs and controls –  essential for process automation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Covers the full range of IT – includes governance</a:t>
                      </a:r>
                    </a:p>
                  </a:txBody>
                  <a:tcPr marL="31759" marR="31759" marT="41280" marB="4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1179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277813"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74675"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7153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235075" indent="-320675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16922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1494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26066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0638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ITUP</a:t>
                      </a:r>
                    </a:p>
                  </a:txBody>
                  <a:tcPr marL="31759" marR="31759" marT="41280" marB="4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9388" indent="-179388">
                        <a:spcBef>
                          <a:spcPct val="5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57188"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574675"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71538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235075" indent="-320675">
                        <a:spcBef>
                          <a:spcPct val="20000"/>
                        </a:spcBef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16922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1494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26066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063875" indent="-32067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defRPr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IBM Tivoli Unified Process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Builds on PRM-IT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Simple web navigation and visualization of processes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Is built on Rational Method Composer – provides simple tool to customize &amp; tailor processes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Provides roles and responsibilities at the task level – key for process automation</a:t>
                      </a:r>
                    </a:p>
                    <a:p>
                      <a:pPr marL="179388" marR="0" lvl="0" indent="-1793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GB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Provides detailed activity flow</a:t>
                      </a:r>
                    </a:p>
                  </a:txBody>
                  <a:tcPr marL="31759" marR="31759" marT="41280" marB="4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C82889F7-2675-4FB0-B072-01478B286394}" type="slidenum">
              <a:rPr lang="en-US" altLang="en-US" sz="1000" smtClean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11</a:t>
            </a:fld>
            <a:endParaRPr lang="en-US" altLang="en-US" sz="1000" smtClean="0">
              <a:solidFill>
                <a:srgbClr val="FFFFFF"/>
              </a:solidFill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990600" y="6500813"/>
            <a:ext cx="3811588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cs-CZ" altLang="en-US" sz="1000">
                <a:solidFill>
                  <a:srgbClr val="FFFFFF"/>
                </a:solidFill>
                <a:cs typeface="Arial" panose="020B0604020202020204" pitchFamily="34" charset="0"/>
              </a:rPr>
              <a:t>SSO pro FI MU</a:t>
            </a:r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460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5456238" y="6500813"/>
            <a:ext cx="1946275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5955C2-0E24-4A6A-8E51-183BBE123971}" type="datetime1"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pPr/>
              <a:t>5/3/2016</a:t>
            </a:fld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292100"/>
            <a:ext cx="8594725" cy="4429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kern="1200" dirty="0" smtClean="0">
                <a:solidFill>
                  <a:srgbClr val="00B0F0"/>
                </a:solidFill>
                <a:ea typeface="MS PGothic" panose="020B0600070205080204" pitchFamily="34" charset="-128"/>
              </a:rPr>
              <a:t>Process Overview – Example </a:t>
            </a:r>
            <a:endParaRPr lang="cs-CZ" altLang="en-US" sz="3200" kern="1200" dirty="0">
              <a:solidFill>
                <a:srgbClr val="00B0F0"/>
              </a:solidFill>
              <a:ea typeface="MS PGothic" panose="020B0600070205080204" pitchFamily="34" charset="-128"/>
            </a:endParaRP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004888"/>
            <a:ext cx="8455025" cy="4241800"/>
          </a:xfrm>
        </p:spPr>
        <p:txBody>
          <a:bodyPr/>
          <a:lstStyle/>
          <a:p>
            <a:pPr marL="0" lvl="1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en-US" b="1" kern="1200" dirty="0" smtClean="0">
              <a:solidFill>
                <a:srgbClr val="00B0F0"/>
              </a:solidFill>
              <a:ea typeface="MS PGothic" panose="020B0600070205080204" pitchFamily="34" charset="-128"/>
            </a:endParaRPr>
          </a:p>
          <a:p>
            <a:pPr marL="285750" lvl="1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cs-CZ" altLang="en-US" dirty="0">
              <a:ea typeface="+mn-ea"/>
            </a:endParaRPr>
          </a:p>
          <a:p>
            <a:pPr marL="173038" lvl="1" indent="-173038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en-US" altLang="en-US" dirty="0">
              <a:ea typeface="+mn-ea"/>
            </a:endParaRPr>
          </a:p>
          <a:p>
            <a:pPr marL="0" lvl="1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cs-CZ" altLang="en-US" dirty="0">
              <a:ea typeface="+mn-ea"/>
            </a:endParaRPr>
          </a:p>
          <a:p>
            <a:pPr marL="631825" lvl="1" indent="-233363" eaLnBrk="1" hangingPunct="1">
              <a:buFont typeface="Arial" panose="020B0604020202020204" pitchFamily="34" charset="0"/>
              <a:buNone/>
              <a:defRPr/>
            </a:pPr>
            <a:endParaRPr lang="cs-CZ" altLang="en-US" dirty="0" smtClean="0"/>
          </a:p>
        </p:txBody>
      </p:sp>
      <p:pic>
        <p:nvPicPr>
          <p:cNvPr id="194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004888"/>
            <a:ext cx="8250237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C872F40D-1217-450D-91C2-1471FC20C13A}" type="slidenum">
              <a:rPr lang="en-US" altLang="en-US" sz="1000" smtClean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12</a:t>
            </a:fld>
            <a:endParaRPr lang="en-US" altLang="en-US" sz="1000" smtClean="0">
              <a:solidFill>
                <a:srgbClr val="FFFFFF"/>
              </a:solidFill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990600" y="6500813"/>
            <a:ext cx="3811588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cs-CZ" altLang="en-US" sz="1000">
                <a:solidFill>
                  <a:srgbClr val="FFFFFF"/>
                </a:solidFill>
                <a:cs typeface="Arial" panose="020B0604020202020204" pitchFamily="34" charset="0"/>
              </a:rPr>
              <a:t>SSO pro FI MU</a:t>
            </a:r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484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5456238" y="6500813"/>
            <a:ext cx="1946275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366C5E-A86E-4C79-9929-5E81267602E0}" type="datetime1"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pPr/>
              <a:t>5/3/2016</a:t>
            </a:fld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84163"/>
            <a:ext cx="8353425" cy="4445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kern="1200" dirty="0">
                <a:solidFill>
                  <a:srgbClr val="00B0F0"/>
                </a:solidFill>
                <a:ea typeface="MS PGothic" panose="020B0600070205080204" pitchFamily="34" charset="-128"/>
              </a:rPr>
              <a:t>Process Overview – Example </a:t>
            </a:r>
            <a:r>
              <a:rPr lang="en-US" altLang="en-US" sz="3200" kern="1200" dirty="0" smtClean="0">
                <a:solidFill>
                  <a:srgbClr val="00B0F0"/>
                </a:solidFill>
                <a:ea typeface="MS PGothic" panose="020B0600070205080204" pitchFamily="34" charset="-128"/>
              </a:rPr>
              <a:t>continued</a:t>
            </a:r>
            <a:endParaRPr lang="cs-CZ" altLang="en-US" sz="3200" kern="1200" dirty="0">
              <a:solidFill>
                <a:srgbClr val="00B0F0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613" y="1801813"/>
            <a:ext cx="8455025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3038" indent="-17303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rgbClr val="6D6E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588" indent="-1635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Char char="–"/>
              <a:defRPr sz="1600">
                <a:solidFill>
                  <a:srgbClr val="6D6E70"/>
                </a:solidFill>
                <a:latin typeface="Arial" pitchFamily="34" charset="0"/>
                <a:cs typeface="Arial" pitchFamily="34" charset="0"/>
              </a:defRPr>
            </a:lvl2pPr>
            <a:lvl3pPr marL="855663" indent="-17303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rgbClr val="6D6E70"/>
                </a:solidFill>
                <a:latin typeface="Arial" pitchFamily="34" charset="0"/>
                <a:cs typeface="Arial" pitchFamily="34" charset="0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5pPr>
            <a:lvl6pPr marL="19970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6pPr>
            <a:lvl7pPr marL="24542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7pPr>
            <a:lvl8pPr marL="29114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8pPr>
            <a:lvl9pPr marL="33686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en-US" kern="0" dirty="0" smtClean="0"/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774700"/>
            <a:ext cx="8469313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57FB0F49-47F8-460A-A17E-FBB13893B154}" type="slidenum">
              <a:rPr lang="en-US" altLang="en-US" sz="1000" smtClean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13</a:t>
            </a:fld>
            <a:endParaRPr lang="en-US" altLang="en-US" sz="1000" smtClean="0">
              <a:solidFill>
                <a:srgbClr val="FFFFFF"/>
              </a:solidFill>
            </a:endParaRPr>
          </a:p>
        </p:txBody>
      </p:sp>
      <p:sp>
        <p:nvSpPr>
          <p:cNvPr id="2150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cs-CZ" altLang="en-US" sz="1000" smtClean="0">
                <a:solidFill>
                  <a:srgbClr val="FFFFFF"/>
                </a:solidFill>
                <a:cs typeface="Arial" panose="020B0604020202020204" pitchFamily="34" charset="0"/>
              </a:rPr>
              <a:t>SSO pro FI MU</a:t>
            </a:r>
            <a:endParaRPr lang="en-US" altLang="en-US" sz="10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508" name="Date Placeholder 6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03AE498-9606-42E4-82E5-9765FCF89C95}" type="datetime1">
              <a:rPr lang="en-US" altLang="en-US" sz="1000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5/3/2016</a:t>
            </a:fld>
            <a:endParaRPr lang="en-US" altLang="en-US" sz="10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12738"/>
            <a:ext cx="8245475" cy="442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kern="1200" dirty="0">
                <a:solidFill>
                  <a:srgbClr val="00B0F0"/>
                </a:solidFill>
                <a:ea typeface="MS PGothic" panose="020B0600070205080204" pitchFamily="34" charset="-128"/>
              </a:rPr>
              <a:t>Process Overview – Example </a:t>
            </a:r>
            <a:r>
              <a:rPr lang="en-US" altLang="en-US" sz="3200" kern="1200" dirty="0" smtClean="0">
                <a:solidFill>
                  <a:srgbClr val="00B0F0"/>
                </a:solidFill>
                <a:ea typeface="MS PGothic" panose="020B0600070205080204" pitchFamily="34" charset="-128"/>
              </a:rPr>
              <a:t>continued</a:t>
            </a:r>
            <a:endParaRPr lang="cs-CZ" altLang="en-US" sz="3200" kern="1200" dirty="0">
              <a:solidFill>
                <a:srgbClr val="00B0F0"/>
              </a:solidFill>
              <a:ea typeface="MS PGothic" panose="020B0600070205080204" pitchFamily="34" charset="-128"/>
            </a:endParaRPr>
          </a:p>
        </p:txBody>
      </p:sp>
      <p:pic>
        <p:nvPicPr>
          <p:cNvPr id="215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25513"/>
            <a:ext cx="8396287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901FC725-13D3-4B46-B300-3CB96572744A}" type="slidenum">
              <a:rPr lang="en-US" altLang="en-US" sz="1000" smtClean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14</a:t>
            </a:fld>
            <a:endParaRPr lang="en-US" altLang="en-US" sz="1000" smtClean="0">
              <a:solidFill>
                <a:srgbClr val="FFFFFF"/>
              </a:solidFill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990600" y="6500813"/>
            <a:ext cx="3811588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cs-CZ" altLang="en-US" sz="1000">
                <a:solidFill>
                  <a:srgbClr val="FFFFFF"/>
                </a:solidFill>
                <a:cs typeface="Arial" panose="020B0604020202020204" pitchFamily="34" charset="0"/>
              </a:rPr>
              <a:t>SSO pro FI MU</a:t>
            </a:r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2532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5456238" y="6500813"/>
            <a:ext cx="1946275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7CE6553-6F02-4BB3-8E7F-ADF4E2DE44B5}" type="datetime1"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pPr/>
              <a:t>5/3/2016</a:t>
            </a:fld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92100"/>
            <a:ext cx="8686800" cy="4429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kern="1200" dirty="0" smtClean="0">
                <a:solidFill>
                  <a:srgbClr val="00B0F0"/>
                </a:solidFill>
                <a:ea typeface="MS PGothic" panose="020B0600070205080204" pitchFamily="34" charset="-128"/>
              </a:rPr>
              <a:t>Ticketing tools - Example</a:t>
            </a:r>
            <a:endParaRPr lang="cs-CZ" altLang="en-US" sz="3200" kern="1200" dirty="0">
              <a:solidFill>
                <a:srgbClr val="00B0F0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613" y="825500"/>
            <a:ext cx="845502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73038" indent="-17303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rgbClr val="6D6E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09588" indent="-1635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Arial" panose="020B0604020202020204" pitchFamily="34" charset="0"/>
              <a:buChar char="–"/>
              <a:defRPr sz="1600">
                <a:solidFill>
                  <a:srgbClr val="6D6E70"/>
                </a:solidFill>
                <a:latin typeface="Arial" pitchFamily="34" charset="0"/>
                <a:cs typeface="Arial" pitchFamily="34" charset="0"/>
              </a:defRPr>
            </a:lvl2pPr>
            <a:lvl3pPr marL="855663" indent="-17303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rgbClr val="6D6E70"/>
                </a:solidFill>
                <a:latin typeface="Arial" pitchFamily="34" charset="0"/>
                <a:cs typeface="Arial" pitchFamily="34" charset="0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  <a:cs typeface="Arial" pitchFamily="34" charset="0"/>
              </a:defRPr>
            </a:lvl5pPr>
            <a:lvl6pPr marL="19970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6pPr>
            <a:lvl7pPr marL="24542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7pPr>
            <a:lvl8pPr marL="29114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8pPr>
            <a:lvl9pPr marL="33686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 smtClean="0"/>
              <a:t>Ticket/Case/Call/Situation record – documentation and linkage to CMDB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 smtClean="0"/>
              <a:t>IBMs Original tool ISM/Maximo/SCCD</a:t>
            </a:r>
          </a:p>
        </p:txBody>
      </p:sp>
      <p:pic>
        <p:nvPicPr>
          <p:cNvPr id="163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954213"/>
            <a:ext cx="6704012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F710D00A-E1B3-4D6E-B9DB-82C9C80B017C}" type="slidenum">
              <a:rPr lang="en-US" altLang="en-US" sz="1000" smtClean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15</a:t>
            </a:fld>
            <a:endParaRPr lang="en-US" altLang="en-US" sz="1000" smtClean="0">
              <a:solidFill>
                <a:srgbClr val="FFFFFF"/>
              </a:solidFill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990600" y="6500813"/>
            <a:ext cx="3811588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cs-CZ" altLang="en-US" sz="1000">
                <a:solidFill>
                  <a:srgbClr val="FFFFFF"/>
                </a:solidFill>
                <a:cs typeface="Arial" panose="020B0604020202020204" pitchFamily="34" charset="0"/>
              </a:rPr>
              <a:t>SSO pro FI MU</a:t>
            </a:r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556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5456238" y="6500813"/>
            <a:ext cx="1946275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E61715-2D59-4D46-B073-96822714D349}" type="datetime1"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pPr/>
              <a:t>5/3/2016</a:t>
            </a:fld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31788"/>
            <a:ext cx="8686800" cy="4429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kern="1200" dirty="0" smtClean="0">
                <a:solidFill>
                  <a:srgbClr val="00B0F0"/>
                </a:solidFill>
                <a:ea typeface="MS PGothic" panose="020B0600070205080204" pitchFamily="34" charset="-128"/>
              </a:rPr>
              <a:t>Change record flow</a:t>
            </a:r>
            <a:endParaRPr lang="cs-CZ" altLang="en-US" sz="3200" b="1" kern="1200" dirty="0">
              <a:solidFill>
                <a:srgbClr val="00B0F0"/>
              </a:solidFill>
              <a:ea typeface="MS PGothic" panose="020B0600070205080204" pitchFamily="34" charset="-128"/>
            </a:endParaRPr>
          </a:p>
        </p:txBody>
      </p:sp>
      <p:pic>
        <p:nvPicPr>
          <p:cNvPr id="235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73125"/>
            <a:ext cx="8408988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28613" y="6524625"/>
            <a:ext cx="8321675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88E6A9-F8BE-4D69-AA44-FE27F3590C1F}" type="slidenum">
              <a:rPr lang="en-US" altLang="en-US" smtClean="0">
                <a:solidFill>
                  <a:srgbClr val="7F7F7F"/>
                </a:solidFill>
              </a:rPr>
              <a:pPr/>
              <a:t>16</a:t>
            </a:fld>
            <a:r>
              <a:rPr lang="en-US" altLang="en-US" smtClean="0">
                <a:solidFill>
                  <a:srgbClr val="7F7F7F"/>
                </a:solidFill>
              </a:rPr>
              <a:t>          Source : http://www.neteye-blog.com/2015/10/is-a-cmdb-a-deciding-factor-for-service-oriented-companies/</a:t>
            </a:r>
          </a:p>
        </p:txBody>
      </p:sp>
      <p:pic>
        <p:nvPicPr>
          <p:cNvPr id="24580" name="Picture 2" descr="CMDB EN - Eri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82650"/>
            <a:ext cx="7729537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19046895-0514-43FA-A2AF-6527E9CC2FC4}" type="slidenum">
              <a:rPr lang="en-US" altLang="en-US" sz="1000" smtClean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17</a:t>
            </a:fld>
            <a:endParaRPr lang="en-US" altLang="en-US" sz="1000" smtClean="0">
              <a:solidFill>
                <a:srgbClr val="FFFFFF"/>
              </a:solidFill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990600" y="6500813"/>
            <a:ext cx="3811588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cs-CZ" altLang="en-US" sz="1000">
                <a:solidFill>
                  <a:srgbClr val="FFFFFF"/>
                </a:solidFill>
                <a:cs typeface="Arial" panose="020B0604020202020204" pitchFamily="34" charset="0"/>
              </a:rPr>
              <a:t>SSO pro FI MU</a:t>
            </a:r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5604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5456238" y="6500813"/>
            <a:ext cx="1946275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7FB0AF1-E4D5-4A2B-8399-1F3A4D22C9A1}" type="datetime1"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pPr/>
              <a:t>5/3/2016</a:t>
            </a:fld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92100"/>
            <a:ext cx="8686800" cy="442913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B0F0"/>
                </a:solidFill>
              </a:rPr>
              <a:t>Questions ?</a:t>
            </a:r>
            <a:endParaRPr lang="cs-CZ" altLang="en-US" sz="3200" smtClean="0">
              <a:solidFill>
                <a:srgbClr val="00B0F0"/>
              </a:solidFill>
            </a:endParaRPr>
          </a:p>
        </p:txBody>
      </p:sp>
      <p:pic>
        <p:nvPicPr>
          <p:cNvPr id="25606" name="Picture 4" descr="question_ma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25513"/>
            <a:ext cx="7072313" cy="53054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461963" y="485775"/>
            <a:ext cx="2747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00B0F0"/>
                </a:solidFill>
                <a:cs typeface="Arial" panose="020B0604020202020204" pitchFamily="34" charset="0"/>
              </a:rPr>
              <a:t>About</a:t>
            </a:r>
            <a:r>
              <a:rPr lang="en-US" altLang="en-US" sz="3200" b="1">
                <a:solidFill>
                  <a:srgbClr val="00B0F0"/>
                </a:solidFill>
                <a:cs typeface="Arial" panose="020B0604020202020204" pitchFamily="34" charset="0"/>
              </a:rPr>
              <a:t> lector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61963" y="1698625"/>
            <a:ext cx="8367712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D6E7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cs-CZ" altLang="en-US" dirty="0" smtClean="0">
                <a:solidFill>
                  <a:srgbClr val="6D6E70"/>
                </a:solidFill>
                <a:ea typeface="+mn-ea"/>
                <a:cs typeface="Arial" pitchFamily="34" charset="0"/>
              </a:rPr>
              <a:t>Mgr. Jana Soběhrdová</a:t>
            </a:r>
            <a:endParaRPr lang="en-US" altLang="en-US" dirty="0" smtClean="0">
              <a:solidFill>
                <a:srgbClr val="6D6E70"/>
              </a:solidFill>
              <a:ea typeface="+mn-ea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6D6E7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cs-CZ" altLang="en-US" dirty="0" smtClean="0">
                <a:solidFill>
                  <a:srgbClr val="6D6E70"/>
                </a:solidFill>
                <a:ea typeface="+mn-ea"/>
                <a:cs typeface="Arial" pitchFamily="34" charset="0"/>
              </a:rPr>
              <a:t>Original profession </a:t>
            </a:r>
            <a:r>
              <a:rPr lang="en-US" altLang="en-US" dirty="0" smtClean="0">
                <a:solidFill>
                  <a:srgbClr val="6D6E70"/>
                </a:solidFill>
                <a:ea typeface="+mn-ea"/>
                <a:cs typeface="Arial" pitchFamily="34" charset="0"/>
              </a:rPr>
              <a:t>– Teacher of German &amp; History</a:t>
            </a:r>
          </a:p>
          <a:p>
            <a:pPr eaLnBrk="1" hangingPunct="1">
              <a:spcBef>
                <a:spcPct val="50000"/>
              </a:spcBef>
              <a:buClr>
                <a:srgbClr val="6D6E7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6D6E70"/>
                </a:solidFill>
                <a:cs typeface="Arial" pitchFamily="34" charset="0"/>
              </a:rPr>
              <a:t>Almost 10 years in IBM</a:t>
            </a:r>
            <a:endParaRPr lang="en-US" altLang="en-US" dirty="0">
              <a:solidFill>
                <a:srgbClr val="6D6E70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6D6E7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6D6E70"/>
                </a:solidFill>
                <a:cs typeface="Arial" pitchFamily="34" charset="0"/>
              </a:rPr>
              <a:t>Positions </a:t>
            </a:r>
            <a:r>
              <a:rPr lang="en-US" altLang="en-US" dirty="0">
                <a:solidFill>
                  <a:srgbClr val="6D6E70"/>
                </a:solidFill>
                <a:cs typeface="Arial" pitchFamily="34" charset="0"/>
              </a:rPr>
              <a:t>- started as 1</a:t>
            </a:r>
            <a:r>
              <a:rPr lang="en-US" altLang="en-US" baseline="30000" dirty="0">
                <a:solidFill>
                  <a:srgbClr val="6D6E70"/>
                </a:solidFill>
                <a:cs typeface="Arial" pitchFamily="34" charset="0"/>
              </a:rPr>
              <a:t>st</a:t>
            </a:r>
            <a:r>
              <a:rPr lang="en-US" altLang="en-US" dirty="0">
                <a:solidFill>
                  <a:srgbClr val="6D6E70"/>
                </a:solidFill>
                <a:cs typeface="Arial" pitchFamily="34" charset="0"/>
              </a:rPr>
              <a:t> level </a:t>
            </a:r>
            <a:r>
              <a:rPr lang="en-US" altLang="en-US" dirty="0" smtClean="0">
                <a:solidFill>
                  <a:srgbClr val="6D6E70"/>
                </a:solidFill>
                <a:cs typeface="Arial" pitchFamily="34" charset="0"/>
              </a:rPr>
              <a:t>technician/helpdesk agent (Services Desk), supporting big international, industrial customer in German</a:t>
            </a:r>
            <a:r>
              <a:rPr lang="cs-CZ" altLang="en-US" dirty="0" smtClean="0">
                <a:solidFill>
                  <a:srgbClr val="6D6E70"/>
                </a:solidFill>
                <a:cs typeface="Arial" pitchFamily="34" charset="0"/>
              </a:rPr>
              <a:t> </a:t>
            </a:r>
            <a:r>
              <a:rPr lang="en-US" altLang="en-US" dirty="0" smtClean="0">
                <a:solidFill>
                  <a:srgbClr val="6D6E70"/>
                </a:solidFill>
                <a:cs typeface="Arial" pitchFamily="34" charset="0"/>
              </a:rPr>
              <a:t>&amp;</a:t>
            </a:r>
            <a:r>
              <a:rPr lang="cs-CZ" altLang="en-US" dirty="0" smtClean="0">
                <a:solidFill>
                  <a:srgbClr val="6D6E70"/>
                </a:solidFill>
                <a:cs typeface="Arial" pitchFamily="34" charset="0"/>
              </a:rPr>
              <a:t> </a:t>
            </a:r>
            <a:r>
              <a:rPr lang="en-US" altLang="en-US" dirty="0" smtClean="0">
                <a:solidFill>
                  <a:srgbClr val="6D6E70"/>
                </a:solidFill>
                <a:cs typeface="Arial" pitchFamily="34" charset="0"/>
              </a:rPr>
              <a:t>English; moved into junior position of Client Support Manager for the same customer and continuing in senior role as Service </a:t>
            </a:r>
            <a:r>
              <a:rPr lang="en-US" altLang="en-US" dirty="0" err="1" smtClean="0">
                <a:solidFill>
                  <a:srgbClr val="6D6E70"/>
                </a:solidFill>
                <a:cs typeface="Arial" pitchFamily="34" charset="0"/>
              </a:rPr>
              <a:t>Availab</a:t>
            </a:r>
            <a:r>
              <a:rPr lang="cs-CZ" altLang="en-US" dirty="0" smtClean="0">
                <a:solidFill>
                  <a:srgbClr val="6D6E70"/>
                </a:solidFill>
                <a:cs typeface="Arial" pitchFamily="34" charset="0"/>
              </a:rPr>
              <a:t>i</a:t>
            </a:r>
            <a:r>
              <a:rPr lang="en-US" altLang="en-US" dirty="0" err="1" smtClean="0">
                <a:solidFill>
                  <a:srgbClr val="6D6E70"/>
                </a:solidFill>
                <a:cs typeface="Arial" pitchFamily="34" charset="0"/>
              </a:rPr>
              <a:t>lity</a:t>
            </a:r>
            <a:r>
              <a:rPr lang="en-US" altLang="en-US" dirty="0" smtClean="0">
                <a:solidFill>
                  <a:srgbClr val="6D6E70"/>
                </a:solidFill>
                <a:cs typeface="Arial" pitchFamily="34" charset="0"/>
              </a:rPr>
              <a:t> Manager until now  (all roles within </a:t>
            </a:r>
            <a:r>
              <a:rPr lang="en-US" altLang="en-US" dirty="0" smtClean="0">
                <a:solidFill>
                  <a:srgbClr val="6D6E70"/>
                </a:solidFill>
                <a:ea typeface="+mn-ea"/>
                <a:cs typeface="Arial" pitchFamily="34" charset="0"/>
              </a:rPr>
              <a:t>GTS – Global Technology Services division)</a:t>
            </a:r>
            <a:endParaRPr lang="en-US" altLang="en-US" dirty="0">
              <a:solidFill>
                <a:srgbClr val="6D6E70"/>
              </a:solidFill>
              <a:ea typeface="+mn-ea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6D6E7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rgbClr val="6D6E70"/>
                </a:solidFill>
                <a:ea typeface="+mn-ea"/>
                <a:cs typeface="Arial" pitchFamily="34" charset="0"/>
              </a:rPr>
              <a:t>ITIL Expert  certification</a:t>
            </a:r>
            <a:endParaRPr lang="en-US" altLang="en-US" dirty="0">
              <a:solidFill>
                <a:srgbClr val="6D6E70"/>
              </a:solidFill>
              <a:ea typeface="+mn-ea"/>
              <a:cs typeface="Arial" pitchFamily="34" charset="0"/>
            </a:endParaRPr>
          </a:p>
        </p:txBody>
      </p:sp>
      <p:pic>
        <p:nvPicPr>
          <p:cNvPr id="81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368300"/>
            <a:ext cx="184943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20688" y="458788"/>
            <a:ext cx="1878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b="1">
                <a:solidFill>
                  <a:srgbClr val="00B0F0"/>
                </a:solidFill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20688" y="1663700"/>
            <a:ext cx="8524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D6E7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6D6E70"/>
                </a:solidFill>
                <a:ea typeface="+mn-ea"/>
                <a:cs typeface="Arial" pitchFamily="34" charset="0"/>
              </a:rPr>
              <a:t>ITIL – Basic Overview  - Lifecycle Approach</a:t>
            </a:r>
          </a:p>
          <a:p>
            <a:pPr marL="800100" lvl="1" indent="-342900" eaLnBrk="1" hangingPunct="1">
              <a:spcBef>
                <a:spcPct val="50000"/>
              </a:spcBef>
              <a:buClr>
                <a:srgbClr val="6D6E7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solidFill>
                  <a:srgbClr val="6D6E70"/>
                </a:solidFill>
                <a:ea typeface="+mn-ea"/>
                <a:cs typeface="Arial" pitchFamily="34" charset="0"/>
              </a:rPr>
              <a:t>SS,SD,ST,SO,CSI</a:t>
            </a:r>
            <a:endParaRPr lang="cs-CZ" altLang="en-US" sz="2400" dirty="0" smtClean="0">
              <a:solidFill>
                <a:srgbClr val="6D6E70"/>
              </a:solidFill>
              <a:ea typeface="+mn-ea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6D6E7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6D6E70"/>
                </a:solidFill>
                <a:ea typeface="+mn-ea"/>
                <a:cs typeface="Arial" pitchFamily="34" charset="0"/>
              </a:rPr>
              <a:t>Components of each lifecycle stage</a:t>
            </a:r>
          </a:p>
          <a:p>
            <a:pPr marL="800100" lvl="1" indent="-342900" eaLnBrk="1" hangingPunct="1">
              <a:spcBef>
                <a:spcPct val="50000"/>
              </a:spcBef>
              <a:buClr>
                <a:srgbClr val="6D6E7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solidFill>
                  <a:srgbClr val="6D6E70"/>
                </a:solidFill>
                <a:ea typeface="+mn-ea"/>
                <a:cs typeface="Arial" pitchFamily="34" charset="0"/>
              </a:rPr>
              <a:t>Processes &amp; Functions</a:t>
            </a:r>
          </a:p>
          <a:p>
            <a:pPr eaLnBrk="1" hangingPunct="1">
              <a:spcBef>
                <a:spcPct val="50000"/>
              </a:spcBef>
              <a:buClr>
                <a:srgbClr val="6D6E7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6D6E70"/>
                </a:solidFill>
                <a:ea typeface="+mn-ea"/>
                <a:cs typeface="Arial" pitchFamily="34" charset="0"/>
              </a:rPr>
              <a:t>ITIL Service Management &amp; IBM Alignment</a:t>
            </a:r>
          </a:p>
          <a:p>
            <a:pPr marL="800100" lvl="1" indent="-342900" eaLnBrk="1" hangingPunct="1">
              <a:spcBef>
                <a:spcPct val="50000"/>
              </a:spcBef>
              <a:buClr>
                <a:srgbClr val="6D6E70"/>
              </a:buClr>
              <a:buSzPct val="90000"/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solidFill>
                  <a:srgbClr val="6D6E70"/>
                </a:solidFill>
                <a:ea typeface="+mn-ea"/>
                <a:cs typeface="Arial" pitchFamily="34" charset="0"/>
              </a:rPr>
              <a:t>Examples</a:t>
            </a:r>
            <a:endParaRPr lang="cs-CZ" altLang="en-US" sz="2400" dirty="0">
              <a:solidFill>
                <a:srgbClr val="6D6E70"/>
              </a:solidFill>
              <a:ea typeface="+mn-ea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6D6E70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rgbClr val="6D6E70"/>
                </a:solidFill>
                <a:ea typeface="+mn-ea"/>
                <a:cs typeface="Arial" pitchFamily="34" charset="0"/>
              </a:rPr>
              <a:t>Core Tools</a:t>
            </a:r>
            <a:endParaRPr lang="en-US" altLang="en-US" sz="2400" dirty="0">
              <a:solidFill>
                <a:srgbClr val="6D6E70"/>
              </a:solidFill>
              <a:ea typeface="+mn-ea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/>
              <a:t>Ticketing tool, CMDB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9F0AB57D-BAC3-4DC5-8409-B1E6C3287843}" type="slidenum">
              <a:rPr lang="en-US" altLang="en-US" sz="1000" smtClean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4</a:t>
            </a:fld>
            <a:endParaRPr lang="en-US" altLang="en-US" sz="1000" smtClean="0">
              <a:solidFill>
                <a:srgbClr val="FFFFFF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990600" y="6500813"/>
            <a:ext cx="3811588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cs-CZ" altLang="en-US" sz="1000">
                <a:solidFill>
                  <a:srgbClr val="FFFFFF"/>
                </a:solidFill>
                <a:cs typeface="Arial" panose="020B0604020202020204" pitchFamily="34" charset="0"/>
              </a:rPr>
              <a:t>SSO pro FI MU</a:t>
            </a:r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244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5456238" y="6500813"/>
            <a:ext cx="1946275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279DF7-8FCF-4027-99A8-D415E5D032A1}" type="datetime1"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pPr/>
              <a:t>5/3/2016</a:t>
            </a:fld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92100"/>
            <a:ext cx="8686800" cy="99695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b="1" kern="1200" dirty="0" smtClean="0">
                <a:solidFill>
                  <a:srgbClr val="00B0F0"/>
                </a:solidFill>
                <a:ea typeface="MS PGothic" panose="020B0600070205080204" pitchFamily="34" charset="-128"/>
              </a:rPr>
              <a:t>Information Technology Infrastructure Library</a:t>
            </a:r>
            <a:endParaRPr lang="cs-CZ" altLang="en-US" sz="3600" b="1" kern="1200" dirty="0">
              <a:solidFill>
                <a:srgbClr val="00B0F0"/>
              </a:solidFill>
              <a:ea typeface="MS PGothic" panose="020B0600070205080204" pitchFamily="34" charset="-128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825625"/>
            <a:ext cx="8464550" cy="4114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IT Service Management ~ ITSM </a:t>
            </a:r>
            <a:r>
              <a:rPr lang="en-US" altLang="en-US" sz="2400" dirty="0"/>
              <a:t>covers IT services, processes, technology, and staffing and personnel practices that contribute to the management of IT </a:t>
            </a:r>
            <a:r>
              <a:rPr lang="en-US" altLang="en-US" sz="2400" dirty="0" smtClean="0"/>
              <a:t>infrastructure</a:t>
            </a:r>
            <a:endParaRPr lang="en-US" altLang="en-US" sz="2400" dirty="0"/>
          </a:p>
          <a:p>
            <a:pPr eaLnBrk="1" hangingPunct="1">
              <a:lnSpc>
                <a:spcPct val="94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 smtClean="0"/>
          </a:p>
          <a:p>
            <a:pPr eaLnBrk="1" hangingPunct="1">
              <a:lnSpc>
                <a:spcPct val="94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/>
              <a:t>ITIL</a:t>
            </a:r>
            <a:r>
              <a:rPr lang="en-US" altLang="en-US" sz="2400" baseline="30000" dirty="0"/>
              <a:t>®</a:t>
            </a:r>
            <a:r>
              <a:rPr lang="en-US" altLang="en-US" sz="2400" dirty="0"/>
              <a:t> represents the best practices in IT Service Management</a:t>
            </a:r>
          </a:p>
          <a:p>
            <a:pPr lvl="1" eaLnBrk="1" hangingPunct="1">
              <a:lnSpc>
                <a:spcPct val="94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400" dirty="0"/>
              <a:t> Becoming international standard</a:t>
            </a:r>
          </a:p>
          <a:p>
            <a:pPr lvl="1" eaLnBrk="1" hangingPunct="1">
              <a:lnSpc>
                <a:spcPct val="94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/>
              <a:t> Adopt </a:t>
            </a:r>
            <a:r>
              <a:rPr lang="en-US" altLang="en-US" sz="2400" dirty="0"/>
              <a:t>&amp; Adapt to your business needs</a:t>
            </a:r>
          </a:p>
          <a:p>
            <a:pPr lvl="1" eaLnBrk="1" hangingPunct="1">
              <a:lnSpc>
                <a:spcPct val="94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/>
              <a:t> The Client’s business enablement is the main focus – not the technology</a:t>
            </a:r>
            <a:endParaRPr lang="en-US" altLang="en-US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04800" y="1825625"/>
            <a:ext cx="8524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rgbClr val="6D6E70"/>
              </a:buClr>
              <a:buSzPct val="90000"/>
              <a:defRPr/>
            </a:pPr>
            <a:endParaRPr lang="cs-CZ" altLang="en-US" sz="3200" dirty="0">
              <a:solidFill>
                <a:srgbClr val="6D6E70"/>
              </a:solidFill>
              <a:ea typeface="+mn-ea"/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600" dirty="0" smtClean="0"/>
          </a:p>
        </p:txBody>
      </p:sp>
      <p:pic>
        <p:nvPicPr>
          <p:cNvPr id="11267" name="Picture 5" descr="http://wildcatit.com/wp-content/uploads/2013/05/itil_v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900113"/>
            <a:ext cx="6251575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88913" y="400050"/>
            <a:ext cx="8786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00B0F0"/>
                </a:solidFill>
                <a:cs typeface="Arial" panose="020B0604020202020204" pitchFamily="34" charset="0"/>
              </a:rPr>
              <a:t>ITILv3 (2011 Edition) Lifecycle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7ADD4D9E-9DE5-47AC-929B-635FCBA4D765}" type="slidenum">
              <a:rPr lang="en-US" altLang="en-US" sz="1000" smtClean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6</a:t>
            </a:fld>
            <a:endParaRPr lang="en-US" altLang="en-US" sz="1000" smtClean="0">
              <a:solidFill>
                <a:srgbClr val="FFFFFF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990600" y="6500813"/>
            <a:ext cx="3811588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cs-CZ" altLang="en-US" sz="1000">
                <a:solidFill>
                  <a:srgbClr val="FFFFFF"/>
                </a:solidFill>
                <a:cs typeface="Arial" panose="020B0604020202020204" pitchFamily="34" charset="0"/>
              </a:rPr>
              <a:t>SSO pro FI MU</a:t>
            </a:r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292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5456238" y="6500813"/>
            <a:ext cx="1946275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D92A78-EDC2-4A40-952B-3B1B5A005BA5}" type="datetime1"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pPr/>
              <a:t>5/3/2016</a:t>
            </a:fld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22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00025"/>
            <a:ext cx="8796338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8376296C-B0CE-480D-B41D-1D6A2FD7A3B6}" type="slidenum">
              <a:rPr lang="en-US" altLang="en-US" sz="1000" smtClean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7</a:t>
            </a:fld>
            <a:endParaRPr lang="en-US" altLang="en-US" sz="1000" smtClean="0">
              <a:solidFill>
                <a:srgbClr val="FFFFFF"/>
              </a:solidFill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990600" y="6500813"/>
            <a:ext cx="3811588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cs-CZ" altLang="en-US" sz="1000">
                <a:solidFill>
                  <a:srgbClr val="FFFFFF"/>
                </a:solidFill>
                <a:cs typeface="Arial" panose="020B0604020202020204" pitchFamily="34" charset="0"/>
              </a:rPr>
              <a:t>SSO pro FI MU</a:t>
            </a:r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340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5456238" y="6500813"/>
            <a:ext cx="1946275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0F631CC-86D0-49EC-AEAD-BEF76455AAA3}" type="datetime1"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pPr/>
              <a:t>5/3/2016</a:t>
            </a:fld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61938"/>
            <a:ext cx="8686800" cy="498475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00B0F0"/>
                </a:solidFill>
              </a:rPr>
              <a:t>Why is ITIL important to IBM and our </a:t>
            </a:r>
            <a:r>
              <a:rPr lang="en-US" altLang="en-US" sz="3200" smtClean="0">
                <a:solidFill>
                  <a:srgbClr val="00B0D8"/>
                </a:solidFill>
              </a:rPr>
              <a:t>clients</a:t>
            </a:r>
            <a:r>
              <a:rPr lang="en-US" altLang="en-US" sz="3200" smtClean="0">
                <a:solidFill>
                  <a:srgbClr val="00B0F0"/>
                </a:solidFill>
              </a:rPr>
              <a:t>?</a:t>
            </a:r>
            <a:r>
              <a:rPr lang="cs-CZ" altLang="en-US" sz="3600" smtClean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987425"/>
            <a:ext cx="8455025" cy="5870575"/>
          </a:xfrm>
        </p:spPr>
        <p:txBody>
          <a:bodyPr/>
          <a:lstStyle/>
          <a:p>
            <a:pPr indent="0" eaLnBrk="1" hangingPunct="1">
              <a:spcBef>
                <a:spcPct val="8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 Reduced </a:t>
            </a:r>
            <a:r>
              <a:rPr lang="en-US" altLang="en-US" sz="2000" dirty="0"/>
              <a:t>disruption to IT Services</a:t>
            </a:r>
          </a:p>
          <a:p>
            <a:pPr indent="0" eaLnBrk="1" hangingPunct="1">
              <a:spcBef>
                <a:spcPct val="8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 Greater </a:t>
            </a:r>
            <a:r>
              <a:rPr lang="en-US" altLang="en-US" sz="2000" dirty="0"/>
              <a:t>control of </a:t>
            </a:r>
            <a:r>
              <a:rPr lang="en-US" altLang="en-US" sz="2000" dirty="0" smtClean="0"/>
              <a:t>IT infrastructure &amp; changes to it</a:t>
            </a:r>
            <a:endParaRPr lang="en-US" altLang="en-US" sz="2000" dirty="0"/>
          </a:p>
          <a:p>
            <a:pPr indent="0" eaLnBrk="1" hangingPunct="1">
              <a:spcBef>
                <a:spcPct val="8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 Lower </a:t>
            </a:r>
            <a:r>
              <a:rPr lang="en-US" altLang="en-US" sz="2000" dirty="0"/>
              <a:t>IT cost – </a:t>
            </a:r>
            <a:r>
              <a:rPr lang="en-US" altLang="en-US" sz="2000" dirty="0" smtClean="0"/>
              <a:t>centralized &amp; standardized services</a:t>
            </a:r>
            <a:endParaRPr lang="en-US" altLang="en-US" sz="2000" dirty="0"/>
          </a:p>
          <a:p>
            <a:pPr indent="0" eaLnBrk="1" hangingPunct="1">
              <a:spcBef>
                <a:spcPct val="8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 Connects </a:t>
            </a:r>
            <a:r>
              <a:rPr lang="en-US" altLang="en-US" sz="2000" dirty="0"/>
              <a:t>the IT infrastructure to the business it supports so that IT investment is focused on the highest priority business </a:t>
            </a:r>
            <a:r>
              <a:rPr lang="en-US" altLang="en-US" sz="2000" dirty="0" smtClean="0"/>
              <a:t>needs </a:t>
            </a:r>
            <a:endParaRPr lang="en-US" altLang="en-US" sz="2000" dirty="0"/>
          </a:p>
          <a:p>
            <a:pPr indent="0" eaLnBrk="1" hangingPunct="1">
              <a:spcBef>
                <a:spcPct val="8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 Single </a:t>
            </a:r>
            <a:r>
              <a:rPr lang="en-US" altLang="en-US" sz="2000" dirty="0"/>
              <a:t>point of contact for end-users for incidents, service requests, and information – reduces multiple help desks </a:t>
            </a:r>
          </a:p>
          <a:p>
            <a:pPr indent="0" eaLnBrk="1" hangingPunct="1">
              <a:spcBef>
                <a:spcPct val="8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 Vendor-neutral </a:t>
            </a:r>
            <a:r>
              <a:rPr lang="en-US" altLang="en-US" sz="2000" dirty="0"/>
              <a:t>language to describe IT service management – helps to manage IT support across multiple </a:t>
            </a:r>
            <a:r>
              <a:rPr lang="en-US" altLang="en-US" sz="2000" dirty="0" smtClean="0"/>
              <a:t>suppliers</a:t>
            </a:r>
          </a:p>
          <a:p>
            <a:pPr indent="0" eaLnBrk="1" hangingPunct="1">
              <a:spcBef>
                <a:spcPct val="8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 End-to-end </a:t>
            </a:r>
            <a:r>
              <a:rPr lang="en-US" altLang="en-US" sz="2000" dirty="0"/>
              <a:t>integration of IT management </a:t>
            </a:r>
            <a:r>
              <a:rPr lang="en-US" altLang="en-US" sz="2000" dirty="0" smtClean="0"/>
              <a:t>processes</a:t>
            </a:r>
          </a:p>
          <a:p>
            <a:pPr indent="0" eaLnBrk="1" hangingPunct="1">
              <a:spcBef>
                <a:spcPct val="8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 Supports </a:t>
            </a:r>
            <a:r>
              <a:rPr lang="en-US" altLang="en-US" sz="2000" dirty="0"/>
              <a:t>business controls compliance</a:t>
            </a:r>
          </a:p>
          <a:p>
            <a:pPr marL="180000" indent="-34290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i="1" dirty="0"/>
              <a:t>…..Results in better quality, lower TCO, IT alignment to business, and easier outsourcing</a:t>
            </a:r>
          </a:p>
          <a:p>
            <a:pPr marL="285750" lvl="1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cs-CZ" altLang="en-US" dirty="0">
              <a:ea typeface="+mn-ea"/>
            </a:endParaRPr>
          </a:p>
          <a:p>
            <a:pPr eaLnBrk="1" hangingPunct="1">
              <a:defRPr/>
            </a:pPr>
            <a:endParaRPr lang="cs-CZ" alt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B596E7-E9C7-4FCA-8292-093AE798198D}" type="slidenum">
              <a:rPr lang="en-US" altLang="en-US" smtClean="0">
                <a:solidFill>
                  <a:srgbClr val="7F7F7F"/>
                </a:solidFill>
              </a:rPr>
              <a:pPr/>
              <a:t>8</a:t>
            </a:fld>
            <a:endParaRPr lang="en-US" altLang="en-US" smtClean="0">
              <a:solidFill>
                <a:srgbClr val="7F7F7F"/>
              </a:solidFill>
            </a:endParaRPr>
          </a:p>
        </p:txBody>
      </p:sp>
      <p:pic>
        <p:nvPicPr>
          <p:cNvPr id="15363" name="Picture 2" descr="http://www.quintgroup.com/images/librariesprovider11/Academy/Frontpage/itil-expert-pathway-premium-elearning.png?sfvrsn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62050"/>
            <a:ext cx="808196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777875" y="511175"/>
            <a:ext cx="4833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>
                <a:solidFill>
                  <a:srgbClr val="00B0D8"/>
                </a:solidFill>
              </a:rPr>
              <a:t>ITIL Qualification System</a:t>
            </a:r>
            <a:endParaRPr lang="en-GB" altLang="en-US" sz="3200">
              <a:solidFill>
                <a:srgbClr val="00B0D8"/>
              </a:solidFill>
            </a:endParaRP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6853238" y="5780088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/>
              <a:t>100 %</a:t>
            </a:r>
            <a:endParaRPr lang="en-GB" alt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6CAD08C7-CD42-41E9-9654-4D2CC7D27C33}" type="slidenum">
              <a:rPr lang="en-US" altLang="en-US" sz="1000" smtClean="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9</a:t>
            </a:fld>
            <a:endParaRPr lang="en-US" altLang="en-US" sz="1000" smtClean="0">
              <a:solidFill>
                <a:srgbClr val="FFFFFF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990600" y="6500813"/>
            <a:ext cx="3811588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cs-CZ" altLang="en-US" sz="1000">
                <a:solidFill>
                  <a:srgbClr val="FFFFFF"/>
                </a:solidFill>
                <a:cs typeface="Arial" panose="020B0604020202020204" pitchFamily="34" charset="0"/>
              </a:rPr>
              <a:t>SSO pro FI MU</a:t>
            </a:r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388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5456238" y="6500813"/>
            <a:ext cx="1946275" cy="2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8CB6DDC-2E09-44B3-B61A-7E9860F2EA21}" type="datetime1"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pPr/>
              <a:t>5/3/2016</a:t>
            </a:fld>
            <a:endParaRPr lang="en-US" altLang="en-US" sz="1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3" y="292100"/>
            <a:ext cx="8686800" cy="8858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 dirty="0">
                <a:solidFill>
                  <a:srgbClr val="00B0D8"/>
                </a:solidFill>
              </a:rPr>
              <a:t>What problems are our customers trying to solve with outsourcing and ITIL</a:t>
            </a:r>
            <a:endParaRPr lang="cs-CZ" altLang="en-US" sz="3200" b="1" kern="1200" dirty="0">
              <a:solidFill>
                <a:srgbClr val="00B0D8"/>
              </a:solidFill>
              <a:ea typeface="MS PGothic" panose="020B0600070205080204" pitchFamily="34" charset="-128"/>
            </a:endParaRP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460500"/>
            <a:ext cx="8321675" cy="47815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Establish baseline of process/process supporting tools/knowledge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000" dirty="0"/>
              <a:t>Some customers don’t have processes established in some areas – like problem management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Stabilize/Standardize/Centralize </a:t>
            </a:r>
            <a:r>
              <a:rPr lang="en-US" altLang="en-US" sz="2000" dirty="0"/>
              <a:t>infrastructure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Process/ITSM tools standardization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000" dirty="0"/>
              <a:t>Either across customer internal lines of business or across suppliers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Integration of infrastructure and application management</a:t>
            </a:r>
          </a:p>
          <a:p>
            <a:pPr lvl="1" eaLnBrk="1" hangingPunct="1">
              <a:buFont typeface="Wingdings" panose="05000000000000000000" pitchFamily="2" charset="2"/>
              <a:buChar char="ü"/>
              <a:defRPr/>
            </a:pPr>
            <a:r>
              <a:rPr lang="en-US" altLang="en-US" sz="2000" dirty="0"/>
              <a:t>Want to be able to improve infrastructure stability by integrating applications &amp; infrastructure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Right size infrastructure to support critical business services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Link IT investment and support to business strategies and priorities</a:t>
            </a:r>
          </a:p>
          <a:p>
            <a:pPr marL="173038" lvl="1" indent="-173038" eaLnBrk="1" hangingPunct="1"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endParaRPr lang="en-US" altLang="en-US" dirty="0">
              <a:ea typeface="+mn-ea"/>
            </a:endParaRPr>
          </a:p>
          <a:p>
            <a:pPr marL="0" lvl="1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cs-CZ" altLang="en-US" dirty="0">
              <a:ea typeface="+mn-ea"/>
            </a:endParaRPr>
          </a:p>
          <a:p>
            <a:pPr marL="631825" lvl="1" indent="-233363" eaLnBrk="1" hangingPunct="1">
              <a:buFont typeface="Arial" panose="020B0604020202020204" pitchFamily="34" charset="0"/>
              <a:buNone/>
              <a:defRPr/>
            </a:pPr>
            <a:endParaRPr lang="cs-CZ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theme/theme1.xml><?xml version="1.0" encoding="utf-8"?>
<a:theme xmlns:a="http://schemas.openxmlformats.org/drawingml/2006/main" name="10 September 2009">
  <a:themeElements>
    <a:clrScheme name="GTS Visual Identity">
      <a:dk1>
        <a:srgbClr val="6D6E70"/>
      </a:dk1>
      <a:lt1>
        <a:srgbClr val="FFFFFF"/>
      </a:lt1>
      <a:dk2>
        <a:srgbClr val="191919"/>
      </a:dk2>
      <a:lt2>
        <a:srgbClr val="B2B2B2"/>
      </a:lt2>
      <a:accent1>
        <a:srgbClr val="17AF4B"/>
      </a:accent1>
      <a:accent2>
        <a:srgbClr val="00A6A0"/>
      </a:accent2>
      <a:accent3>
        <a:srgbClr val="00B0DA"/>
      </a:accent3>
      <a:accent4>
        <a:srgbClr val="00649D"/>
      </a:accent4>
      <a:accent5>
        <a:srgbClr val="F04E37"/>
      </a:accent5>
      <a:accent6>
        <a:srgbClr val="FFCF01"/>
      </a:accent6>
      <a:hlink>
        <a:srgbClr val="00B0DA"/>
      </a:hlink>
      <a:folHlink>
        <a:srgbClr val="AB1A86"/>
      </a:folHlink>
    </a:clrScheme>
    <a:fontScheme name="10 September 2009">
      <a:majorFont>
        <a:latin typeface="HelvNeue Light for IBM"/>
        <a:ea typeface=""/>
        <a:cs typeface=""/>
      </a:majorFont>
      <a:minorFont>
        <a:latin typeface="HelvNeue Light for IB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1204</Words>
  <Application>Microsoft Office PowerPoint</Application>
  <PresentationFormat>Předvádění na obrazovce (4:3)</PresentationFormat>
  <Paragraphs>145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10 September 2009</vt:lpstr>
      <vt:lpstr>   Itil® - Information Technology Infrastructure Library </vt:lpstr>
      <vt:lpstr>Prezentace aplikace PowerPoint</vt:lpstr>
      <vt:lpstr>Prezentace aplikace PowerPoint</vt:lpstr>
      <vt:lpstr>Information Technology Infrastructure Library</vt:lpstr>
      <vt:lpstr>Prezentace aplikace PowerPoint</vt:lpstr>
      <vt:lpstr>Prezentace aplikace PowerPoint</vt:lpstr>
      <vt:lpstr>Why is ITIL important to IBM and our clients? </vt:lpstr>
      <vt:lpstr>Prezentace aplikace PowerPoint</vt:lpstr>
      <vt:lpstr>What problems are our customers trying to solve with outsourcing and ITIL</vt:lpstr>
      <vt:lpstr>Prezentace aplikace PowerPoint</vt:lpstr>
      <vt:lpstr>Process Overview – Example </vt:lpstr>
      <vt:lpstr>Process Overview – Example continued</vt:lpstr>
      <vt:lpstr>Process Overview – Example continued</vt:lpstr>
      <vt:lpstr>Ticketing tools - Example</vt:lpstr>
      <vt:lpstr>Change record flow</vt:lpstr>
      <vt:lpstr>Prezentace aplikace PowerPoint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Sed ut perspiciatis unde omnis iste.</dc:title>
  <dc:creator>lsadler</dc:creator>
  <cp:lastModifiedBy>jitka</cp:lastModifiedBy>
  <cp:revision>228</cp:revision>
  <dcterms:created xsi:type="dcterms:W3CDTF">2013-10-11T20:15:18Z</dcterms:created>
  <dcterms:modified xsi:type="dcterms:W3CDTF">2016-05-03T06:24:58Z</dcterms:modified>
</cp:coreProperties>
</file>