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45"/>
  </p:notesMasterIdLst>
  <p:handoutMasterIdLst>
    <p:handoutMasterId r:id="rId46"/>
  </p:handoutMasterIdLst>
  <p:sldIdLst>
    <p:sldId id="258" r:id="rId2"/>
    <p:sldId id="265" r:id="rId3"/>
    <p:sldId id="267" r:id="rId4"/>
    <p:sldId id="347" r:id="rId5"/>
    <p:sldId id="384" r:id="rId6"/>
    <p:sldId id="374" r:id="rId7"/>
    <p:sldId id="382" r:id="rId8"/>
    <p:sldId id="383" r:id="rId9"/>
    <p:sldId id="348" r:id="rId10"/>
    <p:sldId id="385" r:id="rId11"/>
    <p:sldId id="386" r:id="rId12"/>
    <p:sldId id="387" r:id="rId13"/>
    <p:sldId id="388" r:id="rId14"/>
    <p:sldId id="356" r:id="rId15"/>
    <p:sldId id="375" r:id="rId16"/>
    <p:sldId id="391" r:id="rId17"/>
    <p:sldId id="357" r:id="rId18"/>
    <p:sldId id="349" r:id="rId19"/>
    <p:sldId id="355" r:id="rId20"/>
    <p:sldId id="350" r:id="rId21"/>
    <p:sldId id="351" r:id="rId22"/>
    <p:sldId id="352" r:id="rId23"/>
    <p:sldId id="353" r:id="rId24"/>
    <p:sldId id="359" r:id="rId25"/>
    <p:sldId id="368" r:id="rId26"/>
    <p:sldId id="369" r:id="rId27"/>
    <p:sldId id="370" r:id="rId28"/>
    <p:sldId id="371" r:id="rId29"/>
    <p:sldId id="372" r:id="rId30"/>
    <p:sldId id="373" r:id="rId31"/>
    <p:sldId id="367" r:id="rId32"/>
    <p:sldId id="390" r:id="rId33"/>
    <p:sldId id="392" r:id="rId34"/>
    <p:sldId id="389" r:id="rId35"/>
    <p:sldId id="393" r:id="rId36"/>
    <p:sldId id="354" r:id="rId37"/>
    <p:sldId id="358" r:id="rId38"/>
    <p:sldId id="361" r:id="rId39"/>
    <p:sldId id="362" r:id="rId40"/>
    <p:sldId id="363" r:id="rId41"/>
    <p:sldId id="364" r:id="rId42"/>
    <p:sldId id="365" r:id="rId43"/>
    <p:sldId id="36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D8"/>
    <a:srgbClr val="00B0F0"/>
    <a:srgbClr val="00649D"/>
    <a:srgbClr val="00A8A0"/>
    <a:srgbClr val="17AF4B"/>
    <a:srgbClr val="003F69"/>
    <a:srgbClr val="FFCF01"/>
    <a:srgbClr val="F04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06" autoAdjust="0"/>
  </p:normalViewPr>
  <p:slideViewPr>
    <p:cSldViewPr snapToGrid="0">
      <p:cViewPr>
        <p:scale>
          <a:sx n="71" d="100"/>
          <a:sy n="71" d="100"/>
        </p:scale>
        <p:origin x="-13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3" d="100"/>
          <a:sy n="63" d="100"/>
        </p:scale>
        <p:origin x="-109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1945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defRPr>
            </a:lvl1pPr>
          </a:lstStyle>
          <a:p>
            <a:pPr>
              <a:defRPr/>
            </a:pPr>
            <a:endParaRPr lang="en-US"/>
          </a:p>
        </p:txBody>
      </p:sp>
      <p:sp>
        <p:nvSpPr>
          <p:cNvPr id="1946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1946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381CBF31-B988-462D-8580-D2D3C47DD8BB}" type="slidenum">
              <a:rPr lang="en-US" altLang="en-US"/>
              <a:pPr>
                <a:defRPr/>
              </a:pPr>
              <a:t>‹#›</a:t>
            </a:fld>
            <a:endParaRPr lang="en-US" altLang="en-US"/>
          </a:p>
        </p:txBody>
      </p:sp>
    </p:spTree>
    <p:extLst>
      <p:ext uri="{BB962C8B-B14F-4D97-AF65-F5344CB8AC3E}">
        <p14:creationId xmlns:p14="http://schemas.microsoft.com/office/powerpoint/2010/main" val="3564030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819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ea typeface="+mn-ea"/>
              </a:defRPr>
            </a:lvl1pPr>
          </a:lstStyle>
          <a:p>
            <a:pPr>
              <a:defRPr/>
            </a:pPr>
            <a:endParaRPr lang="en-US"/>
          </a:p>
        </p:txBody>
      </p:sp>
      <p:sp>
        <p:nvSpPr>
          <p:cNvPr id="819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B1819846-0C84-4625-906B-8A249656AD83}" type="slidenum">
              <a:rPr lang="en-US" altLang="en-US"/>
              <a:pPr>
                <a:defRPr/>
              </a:pPr>
              <a:t>‹#›</a:t>
            </a:fld>
            <a:endParaRPr lang="en-US" altLang="en-US"/>
          </a:p>
        </p:txBody>
      </p:sp>
    </p:spTree>
    <p:extLst>
      <p:ext uri="{BB962C8B-B14F-4D97-AF65-F5344CB8AC3E}">
        <p14:creationId xmlns:p14="http://schemas.microsoft.com/office/powerpoint/2010/main" val="1597452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1</a:t>
            </a:fld>
            <a:endParaRPr lang="en-US" altLang="en-US"/>
          </a:p>
        </p:txBody>
      </p:sp>
    </p:spTree>
    <p:extLst>
      <p:ext uri="{BB962C8B-B14F-4D97-AF65-F5344CB8AC3E}">
        <p14:creationId xmlns:p14="http://schemas.microsoft.com/office/powerpoint/2010/main" val="72659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3E50AD-9F19-486D-9D26-5A5E5EF99B05}" type="slidenum">
              <a:rPr lang="en-US" altLang="en-US" smtClean="0"/>
              <a:pPr/>
              <a:t>19</a:t>
            </a:fld>
            <a:endParaRPr lang="en-US" altLang="en-US" smtClean="0"/>
          </a:p>
        </p:txBody>
      </p:sp>
      <p:sp>
        <p:nvSpPr>
          <p:cNvPr id="69635" name="Rectangle 2"/>
          <p:cNvSpPr>
            <a:spLocks noGrp="1" noRot="1" noChangeAspect="1" noChangeArrowheads="1" noTextEdit="1"/>
          </p:cNvSpPr>
          <p:nvPr>
            <p:ph type="sldImg"/>
          </p:nvPr>
        </p:nvSpPr>
        <p:spPr>
          <a:xfrm>
            <a:off x="892175" y="346075"/>
            <a:ext cx="4375150" cy="3281363"/>
          </a:xfrm>
          <a:ln/>
        </p:spPr>
      </p:sp>
      <p:sp>
        <p:nvSpPr>
          <p:cNvPr id="69636" name="Rectangle 3"/>
          <p:cNvSpPr>
            <a:spLocks noGrp="1" noChangeArrowheads="1"/>
          </p:cNvSpPr>
          <p:nvPr>
            <p:ph type="body" idx="1"/>
          </p:nvPr>
        </p:nvSpPr>
        <p:spPr>
          <a:xfrm>
            <a:off x="514350" y="4186238"/>
            <a:ext cx="5919788" cy="765175"/>
          </a:xfrm>
          <a:noFill/>
        </p:spPr>
        <p:txBody>
          <a:bodyPr/>
          <a:lstStyle/>
          <a:p>
            <a:pPr eaLnBrk="1" hangingPunct="1"/>
            <a:r>
              <a:rPr lang="en-US" altLang="en-US" smtClean="0"/>
              <a:t>We will differentiate by applying IBM assets  through automation, our work practices and processes that we reflect our point of view on the optimal way to deliver specific services and through sourcing the right skills you need globally. We will discuss most of these bullets in the next pages specifically. </a:t>
            </a:r>
          </a:p>
        </p:txBody>
      </p:sp>
    </p:spTree>
    <p:extLst>
      <p:ext uri="{BB962C8B-B14F-4D97-AF65-F5344CB8AC3E}">
        <p14:creationId xmlns:p14="http://schemas.microsoft.com/office/powerpoint/2010/main" val="3686255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DA9349-0498-405C-8B87-65A83CA9074F}" type="slidenum">
              <a:rPr lang="en-US" altLang="en-US" smtClean="0"/>
              <a:pPr/>
              <a:t>20</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695325" y="4410075"/>
            <a:ext cx="5556250" cy="2894013"/>
          </a:xfrm>
          <a:noFill/>
        </p:spPr>
        <p:txBody>
          <a:bodyPr/>
          <a:lstStyle/>
          <a:p>
            <a:pPr eaLnBrk="1" hangingPunct="1">
              <a:buFontTx/>
              <a:buChar char="•"/>
            </a:pPr>
            <a:r>
              <a:rPr lang="en-US" altLang="ja-JP" smtClean="0"/>
              <a:t>We utilize three key levers to drive quality and productivity… </a:t>
            </a:r>
          </a:p>
          <a:p>
            <a:pPr lvl="1" eaLnBrk="1" hangingPunct="1">
              <a:buFontTx/>
              <a:buChar char="•"/>
            </a:pPr>
            <a:r>
              <a:rPr lang="en-US" altLang="ja-JP" sz="1000" smtClean="0"/>
              <a:t>The first, standardization, is all about industrializing service delivery.  We have embarked on the quality journey long time ago and have made significant progress with our quality methods, focusing on process simplification and eliminating non-value add steps.  We have broadened our continuous quality roll-out across all geographic locations ... </a:t>
            </a:r>
          </a:p>
          <a:p>
            <a:pPr lvl="1" eaLnBrk="1" hangingPunct="1">
              <a:buFontTx/>
              <a:buChar char="•"/>
            </a:pPr>
            <a:r>
              <a:rPr lang="en-US" altLang="ja-JP" sz="1000" smtClean="0"/>
              <a:t>The second lever is Automation.  Here we leverage IBM hardware, software and Research assets extensively.  A great example is our deployment of Maximo to implement standard best practice workflows ...  leveraging this tool from SWG allows us to pool delivery resources and drive skill depth for quality and productivity gains…</a:t>
            </a:r>
          </a:p>
          <a:p>
            <a:pPr lvl="1" eaLnBrk="1" hangingPunct="1">
              <a:buFontTx/>
              <a:buChar char="•"/>
            </a:pPr>
            <a:r>
              <a:rPr lang="en-US" altLang="ja-JP" sz="1000" smtClean="0"/>
              <a:t>Lastly, skills are critical in a delivery business ...and as over 50% of our delivery costs are labor, leveraging the right talent globally, at the best cost, is vital.  Equally as vital is continually looking at the skills we have, where we may have gaps and the training/certifications that are needed to fill those gaps ... I'll also cover this in a little more detail...</a:t>
            </a:r>
          </a:p>
          <a:p>
            <a:pPr eaLnBrk="1" hangingPunct="1">
              <a:buFontTx/>
              <a:buChar char="•"/>
            </a:pPr>
            <a:r>
              <a:rPr lang="en-US" altLang="ja-JP" smtClean="0"/>
              <a:t>So, let's look at some specifics on how we execute on these three levers…</a:t>
            </a:r>
            <a:endParaRPr lang="en-US" altLang="en-US" smtClean="0"/>
          </a:p>
          <a:p>
            <a:pPr eaLnBrk="1" hangingPunct="1"/>
            <a:endParaRPr lang="en-AU" altLang="en-US" sz="1000" smtClean="0"/>
          </a:p>
        </p:txBody>
      </p:sp>
    </p:spTree>
    <p:extLst>
      <p:ext uri="{BB962C8B-B14F-4D97-AF65-F5344CB8AC3E}">
        <p14:creationId xmlns:p14="http://schemas.microsoft.com/office/powerpoint/2010/main" val="373778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2301E0-7EEE-471F-9EDF-F5E6753ACA74}" type="slidenum">
              <a:rPr lang="en-US" altLang="en-US" smtClean="0"/>
              <a:pPr/>
              <a:t>21</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9035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A06E5-B2EC-4F9C-9FD2-A2FBECE05FAA}" type="slidenum">
              <a:rPr lang="en-US" altLang="en-US" smtClean="0"/>
              <a:pPr/>
              <a:t>22</a:t>
            </a:fld>
            <a:endParaRPr lang="en-US" altLang="en-US" smtClean="0"/>
          </a:p>
        </p:txBody>
      </p:sp>
      <p:sp>
        <p:nvSpPr>
          <p:cNvPr id="27651" name="Rectangle 2"/>
          <p:cNvSpPr>
            <a:spLocks noGrp="1" noRot="1" noChangeAspect="1" noChangeArrowheads="1" noTextEdit="1"/>
          </p:cNvSpPr>
          <p:nvPr>
            <p:ph type="sldImg"/>
          </p:nvPr>
        </p:nvSpPr>
        <p:spPr>
          <a:xfrm>
            <a:off x="892175" y="346075"/>
            <a:ext cx="4375150" cy="3281363"/>
          </a:xfrm>
          <a:ln/>
        </p:spPr>
      </p:sp>
      <p:sp>
        <p:nvSpPr>
          <p:cNvPr id="27652" name="Rectangle 3"/>
          <p:cNvSpPr>
            <a:spLocks noGrp="1" noChangeArrowheads="1"/>
          </p:cNvSpPr>
          <p:nvPr>
            <p:ph type="body" idx="1"/>
          </p:nvPr>
        </p:nvSpPr>
        <p:spPr>
          <a:xfrm>
            <a:off x="514350" y="4186238"/>
            <a:ext cx="5919788" cy="255587"/>
          </a:xfrm>
          <a:noFill/>
        </p:spPr>
        <p:txBody>
          <a:bodyPr/>
          <a:lstStyle/>
          <a:p>
            <a:pPr eaLnBrk="1" hangingPunct="1"/>
            <a:endParaRPr lang="en-US" altLang="en-US" smtClean="0"/>
          </a:p>
        </p:txBody>
      </p:sp>
    </p:spTree>
    <p:extLst>
      <p:ext uri="{BB962C8B-B14F-4D97-AF65-F5344CB8AC3E}">
        <p14:creationId xmlns:p14="http://schemas.microsoft.com/office/powerpoint/2010/main" val="3494758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9C692E-7492-4A7B-B89B-B80F97D4DD8D}" type="slidenum">
              <a:rPr lang="en-US" altLang="en-US" smtClean="0"/>
              <a:pPr/>
              <a:t>23</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r>
              <a:rPr lang="en-US" altLang="en-US" smtClean="0"/>
              <a:t>On this slide, you see the client account and IBM account team roles on the left, our Delivery organization on the right -- including the Service Owner roles -- and the two parties coming together in the middle.</a:t>
            </a:r>
          </a:p>
          <a:p>
            <a:pPr eaLnBrk="1" hangingPunct="1"/>
            <a:endParaRPr lang="en-US" altLang="en-US" smtClean="0"/>
          </a:p>
          <a:p>
            <a:pPr eaLnBrk="1" hangingPunct="1"/>
            <a:r>
              <a:rPr lang="en-US" altLang="en-US" smtClean="0"/>
              <a:t>The message here is how important our standardization strategy is, in our outsourcing relationships.  With this strategy, IBM is able to clearly articulate our company's IT standards, particularly, what standard services we offer and how they are delivered.  Clients have IT standards of their own:  such as existing applications, roles and processes.  For an effective IBM integration into the client's existing environment, it’s essential to have clear communication and knowledge sharing.</a:t>
            </a:r>
          </a:p>
          <a:p>
            <a:pPr eaLnBrk="1" hangingPunct="1"/>
            <a:endParaRPr lang="en-US" altLang="en-US" smtClean="0"/>
          </a:p>
          <a:p>
            <a:pPr eaLnBrk="1" hangingPunct="1"/>
            <a:r>
              <a:rPr lang="en-US" altLang="en-US" smtClean="0"/>
              <a:t>Therefore, the Account Team and the Service Provider (Delivery) need to be working from the same, shared information.  Four (4) key assets we use to facilitate our collaboration are:  a Service Catalog, a Solution Repository, a Deployment Portfolio, and a Reference Architecture.</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762938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5700" y="698500"/>
            <a:ext cx="4641850" cy="3481388"/>
          </a:xfrm>
          <a:ln/>
        </p:spPr>
      </p:sp>
      <p:sp>
        <p:nvSpPr>
          <p:cNvPr id="74755" name="Rectangle 3"/>
          <p:cNvSpPr>
            <a:spLocks noGrp="1" noChangeArrowheads="1"/>
          </p:cNvSpPr>
          <p:nvPr>
            <p:ph type="body" idx="1"/>
          </p:nvPr>
        </p:nvSpPr>
        <p:spPr>
          <a:xfrm>
            <a:off x="695325" y="4411663"/>
            <a:ext cx="5556250" cy="2851150"/>
          </a:xfrm>
          <a:noFill/>
        </p:spPr>
        <p:txBody>
          <a:bodyPr/>
          <a:lstStyle/>
          <a:p>
            <a:pPr marL="228600" indent="-228600" eaLnBrk="1" hangingPunct="1">
              <a:buFontTx/>
              <a:buChar char="•"/>
            </a:pPr>
            <a:r>
              <a:rPr lang="en-US" altLang="ja-JP" sz="1000" smtClean="0"/>
              <a:t>IBM’s strategy is clear. </a:t>
            </a:r>
          </a:p>
          <a:p>
            <a:pPr marL="228600" indent="-228600" eaLnBrk="1" hangingPunct="1">
              <a:buFontTx/>
              <a:buChar char="•"/>
            </a:pPr>
            <a:r>
              <a:rPr lang="en-US" altLang="ja-JP" sz="1000" smtClean="0"/>
              <a:t>We will differentiate with innovation and insight</a:t>
            </a:r>
          </a:p>
          <a:p>
            <a:pPr marL="228600" indent="-228600" eaLnBrk="1" hangingPunct="1">
              <a:buFontTx/>
              <a:buChar char="•"/>
            </a:pPr>
            <a:r>
              <a:rPr lang="en-US" altLang="ja-JP" sz="1000" smtClean="0"/>
              <a:t>GTS and Delivery strategy center around delivering value through highest quality solutions.  </a:t>
            </a:r>
          </a:p>
          <a:p>
            <a:pPr marL="228600" indent="-228600" eaLnBrk="1" hangingPunct="1">
              <a:buFontTx/>
              <a:buChar char="•"/>
            </a:pPr>
            <a:r>
              <a:rPr lang="en-US" altLang="ja-JP" sz="1000" smtClean="0"/>
              <a:t>For our clients – quality can be achieved four ways:</a:t>
            </a:r>
          </a:p>
          <a:p>
            <a:pPr marL="685800" lvl="1" indent="-228600" eaLnBrk="1" hangingPunct="1">
              <a:buFontTx/>
              <a:buAutoNum type="arabicPeriod"/>
            </a:pPr>
            <a:r>
              <a:rPr lang="en-US" altLang="ja-JP" sz="900" smtClean="0"/>
              <a:t>Delivering consistent high-quality service</a:t>
            </a:r>
          </a:p>
          <a:p>
            <a:pPr marL="685800" lvl="1" indent="-228600" eaLnBrk="1" hangingPunct="1">
              <a:buFontTx/>
              <a:buAutoNum type="arabicPeriod"/>
            </a:pPr>
            <a:r>
              <a:rPr lang="en-US" altLang="ja-JP" sz="900" smtClean="0"/>
              <a:t>Eliminating low-value process steps</a:t>
            </a:r>
          </a:p>
          <a:p>
            <a:pPr marL="685800" lvl="1" indent="-228600" eaLnBrk="1" hangingPunct="1">
              <a:buFontTx/>
              <a:buAutoNum type="arabicPeriod"/>
            </a:pPr>
            <a:r>
              <a:rPr lang="en-US" altLang="ja-JP" sz="900" smtClean="0"/>
              <a:t>Automating and therefore reducing manual tasks to increase efficiencies</a:t>
            </a:r>
          </a:p>
          <a:p>
            <a:pPr marL="685800" lvl="1" indent="-228600" eaLnBrk="1" hangingPunct="1">
              <a:buFontTx/>
              <a:buAutoNum type="arabicPeriod"/>
            </a:pPr>
            <a:r>
              <a:rPr lang="en-US" altLang="ja-JP" sz="900" smtClean="0"/>
              <a:t>Integrating globally with the right skills in the right place at the right cost.</a:t>
            </a:r>
          </a:p>
          <a:p>
            <a:pPr marL="228600" indent="-228600" eaLnBrk="1" hangingPunct="1">
              <a:buFontTx/>
              <a:buChar char="•"/>
            </a:pPr>
            <a:r>
              <a:rPr lang="en-US" altLang="ja-JP" sz="1000" smtClean="0"/>
              <a:t>We utilize three key levers to drive quality and productivity</a:t>
            </a:r>
          </a:p>
          <a:p>
            <a:pPr marL="228600" indent="-228600" eaLnBrk="1" hangingPunct="1">
              <a:buFontTx/>
              <a:buChar char="•"/>
            </a:pPr>
            <a:r>
              <a:rPr lang="en-US" altLang="ja-JP" sz="1000" smtClean="0"/>
              <a:t>Let’s spend some time to understand HOW we deliver the services and where we inject innovations into delivery of services to you</a:t>
            </a:r>
            <a:endParaRPr lang="en-US" altLang="en-US" sz="1000" smtClean="0"/>
          </a:p>
        </p:txBody>
      </p:sp>
    </p:spTree>
    <p:extLst>
      <p:ext uri="{BB962C8B-B14F-4D97-AF65-F5344CB8AC3E}">
        <p14:creationId xmlns:p14="http://schemas.microsoft.com/office/powerpoint/2010/main" val="268430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2</a:t>
            </a:fld>
            <a:endParaRPr lang="en-US" altLang="en-US"/>
          </a:p>
        </p:txBody>
      </p:sp>
    </p:spTree>
    <p:extLst>
      <p:ext uri="{BB962C8B-B14F-4D97-AF65-F5344CB8AC3E}">
        <p14:creationId xmlns:p14="http://schemas.microsoft.com/office/powerpoint/2010/main" val="333763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6</a:t>
            </a:fld>
            <a:endParaRPr lang="en-US" altLang="en-US"/>
          </a:p>
        </p:txBody>
      </p:sp>
    </p:spTree>
    <p:extLst>
      <p:ext uri="{BB962C8B-B14F-4D97-AF65-F5344CB8AC3E}">
        <p14:creationId xmlns:p14="http://schemas.microsoft.com/office/powerpoint/2010/main" val="113863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8</a:t>
            </a:fld>
            <a:endParaRPr lang="en-US" altLang="en-US"/>
          </a:p>
        </p:txBody>
      </p:sp>
    </p:spTree>
    <p:extLst>
      <p:ext uri="{BB962C8B-B14F-4D97-AF65-F5344CB8AC3E}">
        <p14:creationId xmlns:p14="http://schemas.microsoft.com/office/powerpoint/2010/main" val="1983801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smtClean="0"/>
          </a:p>
        </p:txBody>
      </p:sp>
      <p:sp>
        <p:nvSpPr>
          <p:cNvPr id="14340" name="Slide Number Placeholder 3"/>
          <p:cNvSpPr>
            <a:spLocks noGrp="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358820-A9D6-4694-B93E-5F3FE352F25A}" type="slidenum">
              <a:rPr lang="en-US" altLang="en-US" smtClean="0"/>
              <a:pPr/>
              <a:t>9</a:t>
            </a:fld>
            <a:endParaRPr lang="en-US" altLang="en-US" smtClean="0"/>
          </a:p>
        </p:txBody>
      </p:sp>
    </p:spTree>
    <p:extLst>
      <p:ext uri="{BB962C8B-B14F-4D97-AF65-F5344CB8AC3E}">
        <p14:creationId xmlns:p14="http://schemas.microsoft.com/office/powerpoint/2010/main" val="223430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11</a:t>
            </a:fld>
            <a:endParaRPr lang="en-US" altLang="en-US"/>
          </a:p>
        </p:txBody>
      </p:sp>
    </p:spTree>
    <p:extLst>
      <p:ext uri="{BB962C8B-B14F-4D97-AF65-F5344CB8AC3E}">
        <p14:creationId xmlns:p14="http://schemas.microsoft.com/office/powerpoint/2010/main" val="127712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1819846-0C84-4625-906B-8A249656AD83}" type="slidenum">
              <a:rPr lang="en-US" altLang="en-US" smtClean="0"/>
              <a:pPr>
                <a:defRPr/>
              </a:pPr>
              <a:t>13</a:t>
            </a:fld>
            <a:endParaRPr lang="en-US" altLang="en-US"/>
          </a:p>
        </p:txBody>
      </p:sp>
    </p:spTree>
    <p:extLst>
      <p:ext uri="{BB962C8B-B14F-4D97-AF65-F5344CB8AC3E}">
        <p14:creationId xmlns:p14="http://schemas.microsoft.com/office/powerpoint/2010/main" val="26209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D888F7-1ACB-4474-94CB-F4BDBF66B655}" type="slidenum">
              <a:rPr lang="en-US" altLang="en-US" smtClean="0"/>
              <a:pPr/>
              <a:t>14</a:t>
            </a:fld>
            <a:endParaRPr lang="en-US" altLang="en-US" smtClean="0"/>
          </a:p>
        </p:txBody>
      </p:sp>
      <p:sp>
        <p:nvSpPr>
          <p:cNvPr id="71683" name="Rectangle 2"/>
          <p:cNvSpPr>
            <a:spLocks noGrp="1" noRot="1" noChangeAspect="1" noChangeArrowheads="1" noTextEdit="1"/>
          </p:cNvSpPr>
          <p:nvPr>
            <p:ph type="sldImg"/>
          </p:nvPr>
        </p:nvSpPr>
        <p:spPr>
          <a:xfrm>
            <a:off x="2109788" y="293688"/>
            <a:ext cx="2952750" cy="2214562"/>
          </a:xfrm>
          <a:ln/>
        </p:spPr>
      </p:sp>
      <p:sp>
        <p:nvSpPr>
          <p:cNvPr id="71684" name="Rectangle 3"/>
          <p:cNvSpPr>
            <a:spLocks noGrp="1" noChangeArrowheads="1"/>
          </p:cNvSpPr>
          <p:nvPr>
            <p:ph type="body" idx="1"/>
          </p:nvPr>
        </p:nvSpPr>
        <p:spPr>
          <a:xfrm>
            <a:off x="0" y="2713038"/>
            <a:ext cx="6946900" cy="5805487"/>
          </a:xfrm>
          <a:noFill/>
        </p:spPr>
        <p:txBody>
          <a:bodyPr/>
          <a:lstStyle/>
          <a:p>
            <a:pPr marL="228600" indent="-228600" eaLnBrk="1" hangingPunct="1">
              <a:lnSpc>
                <a:spcPct val="80000"/>
              </a:lnSpc>
              <a:buFontTx/>
              <a:buChar char="•"/>
            </a:pPr>
            <a:r>
              <a:rPr lang="en-US" altLang="zh-CN" sz="800" dirty="0" smtClean="0"/>
              <a:t>As always, we start with the client and their needs - as we examined client behaviors, we found that their IT requirements have changed.</a:t>
            </a:r>
          </a:p>
          <a:p>
            <a:pPr marL="228600" indent="-228600" eaLnBrk="1" hangingPunct="1">
              <a:lnSpc>
                <a:spcPct val="80000"/>
              </a:lnSpc>
              <a:buFontTx/>
              <a:buChar char="•"/>
            </a:pPr>
            <a:r>
              <a:rPr lang="en-US" altLang="zh-CN" sz="800" dirty="0" smtClean="0"/>
              <a:t>Client preferences are shifting from customized to standardized solutions, and clients are looking to providers, like IBM, to integrate technology for them.  As a result, clients can focus their attention on their core competency and capabilities that differentiate them from their competition, and redirect their savings in new capabilities to generate growth and shareholder return.</a:t>
            </a:r>
          </a:p>
          <a:p>
            <a:pPr marL="228600" indent="-228600" eaLnBrk="1" hangingPunct="1">
              <a:lnSpc>
                <a:spcPct val="80000"/>
              </a:lnSpc>
              <a:buFontTx/>
              <a:buChar char="•"/>
            </a:pPr>
            <a:r>
              <a:rPr lang="en-US" altLang="zh-CN" sz="800" dirty="0" smtClean="0"/>
              <a:t>Clients are also looking for 24x7 operational support, which relies heavily on an Intellectual Property, or IP-based model of delivering services, rather than a labor and location-based model of delivering services.  This shift relies on re-useable IP rather than creating solutions from scratch for each client engagement.</a:t>
            </a:r>
          </a:p>
          <a:p>
            <a:pPr marL="228600" indent="-228600" eaLnBrk="1" hangingPunct="1">
              <a:lnSpc>
                <a:spcPct val="80000"/>
              </a:lnSpc>
              <a:buFontTx/>
              <a:buChar char="•"/>
            </a:pPr>
            <a:r>
              <a:rPr lang="en-US" altLang="zh-CN" sz="800" dirty="0" smtClean="0"/>
              <a:t>The third and fourth trend on this chart are very relevant in our SO business.  While you may not be hearing about the mega-deal signings as you did in the 1990s – the market is still there – just constructed differently.  We see a movement towards more -- smaller contracts.  </a:t>
            </a:r>
          </a:p>
          <a:p>
            <a:pPr marL="228600" indent="-228600" eaLnBrk="1" hangingPunct="1">
              <a:lnSpc>
                <a:spcPct val="80000"/>
              </a:lnSpc>
              <a:buFontTx/>
              <a:buChar char="•"/>
            </a:pPr>
            <a:r>
              <a:rPr lang="en-US" altLang="zh-CN" sz="800" dirty="0" smtClean="0"/>
              <a:t>And what we are finding is that great delivery opens doors to multiple deals in the same account.  For example, when clients trust us to handle their infrastructure – it leads to us managing their applications as well.  And finally we see the need for continued expansion of global delivery capabilities.  </a:t>
            </a:r>
          </a:p>
          <a:p>
            <a:pPr marL="228600" indent="-228600" eaLnBrk="1" hangingPunct="1">
              <a:lnSpc>
                <a:spcPct val="80000"/>
              </a:lnSpc>
              <a:buFontTx/>
              <a:buChar char="•"/>
            </a:pPr>
            <a:r>
              <a:rPr lang="en-US" altLang="ja-JP" sz="800" dirty="0" smtClean="0"/>
              <a:t>Gartner has published longstanding research analyzing the competitive landscape of service providers offering delivery through global delivery models.  The silo approach of comparing vendors premised on heritage is quickly disappearing.  </a:t>
            </a:r>
          </a:p>
          <a:p>
            <a:pPr marL="228600" indent="-228600" eaLnBrk="1" hangingPunct="1">
              <a:buFontTx/>
              <a:buChar char="•"/>
            </a:pPr>
            <a:r>
              <a:rPr lang="en-US" altLang="ja-JP" sz="800" dirty="0" smtClean="0"/>
              <a:t>Long-term views indicate a new category of globally capable providers will emerge . . .  based on buyer success stories and business results.  </a:t>
            </a:r>
          </a:p>
          <a:p>
            <a:pPr marL="228600" indent="-228600" eaLnBrk="1" hangingPunct="1">
              <a:buFontTx/>
              <a:buChar char="•"/>
            </a:pPr>
            <a:r>
              <a:rPr lang="en-US" altLang="ja-JP" sz="800" dirty="0" smtClean="0"/>
              <a:t>Gartner predicts that a set of global players will emerge that can execute the global delivery model via sourcing the right skills at the right time at the best – not necessarily the cheapest – prevailing global price.</a:t>
            </a:r>
          </a:p>
          <a:p>
            <a:pPr marL="228600" indent="-228600" eaLnBrk="1" hangingPunct="1">
              <a:buFontTx/>
              <a:buChar char="•"/>
            </a:pPr>
            <a:r>
              <a:rPr lang="en-US" altLang="ja-JP" sz="800" dirty="0" smtClean="0"/>
              <a:t>Key factors that will determine the top global players during the next five years include: Relationships (trust/brand factor); Strategic deals – market share that matters; Service categories; Global Footprint; Depth, breadth and size</a:t>
            </a:r>
          </a:p>
          <a:p>
            <a:pPr marL="228600" indent="-228600" eaLnBrk="1" hangingPunct="1">
              <a:buFontTx/>
              <a:buChar char="•"/>
            </a:pPr>
            <a:r>
              <a:rPr lang="en-US" altLang="ja-JP" sz="800" dirty="0" smtClean="0"/>
              <a:t>Clients want a </a:t>
            </a:r>
            <a:r>
              <a:rPr lang="en-US" altLang="ja-JP" sz="800" b="1" dirty="0" smtClean="0"/>
              <a:t>multi-location/country sourcing model</a:t>
            </a:r>
            <a:r>
              <a:rPr lang="en-US" altLang="ja-JP" sz="800" dirty="0" smtClean="0"/>
              <a:t> to mitigate risk.  </a:t>
            </a:r>
          </a:p>
          <a:p>
            <a:pPr marL="228600" indent="-228600" eaLnBrk="1" hangingPunct="1">
              <a:buFontTx/>
              <a:buChar char="•"/>
            </a:pPr>
            <a:r>
              <a:rPr lang="en-US" altLang="ja-JP" sz="800" dirty="0" smtClean="0"/>
              <a:t>Gartner predicts: by 2010, 30% of Fortune 500 will source from 3 or more countries * </a:t>
            </a:r>
          </a:p>
          <a:p>
            <a:pPr marL="228600" indent="-228600" eaLnBrk="1" hangingPunct="1">
              <a:buFontTx/>
              <a:buChar char="•"/>
            </a:pPr>
            <a:r>
              <a:rPr lang="en-US" altLang="ja-JP" sz="800" dirty="0" smtClean="0"/>
              <a:t>By 2012, India’s dominant position as an offshore location will be significantly diluted by effective alternative destinations *</a:t>
            </a:r>
          </a:p>
          <a:p>
            <a:pPr marL="228600" indent="-228600" eaLnBrk="1" hangingPunct="1">
              <a:buFontTx/>
              <a:buChar char="•"/>
            </a:pPr>
            <a:r>
              <a:rPr lang="en-US" altLang="ja-JP" sz="800" dirty="0" smtClean="0"/>
              <a:t>Increased participation from </a:t>
            </a:r>
            <a:r>
              <a:rPr lang="en-US" altLang="ja-JP" sz="800" b="1" dirty="0" smtClean="0"/>
              <a:t>ASEAN markets</a:t>
            </a:r>
            <a:r>
              <a:rPr lang="en-US" altLang="ja-JP" sz="800" dirty="0" smtClean="0"/>
              <a:t> - Indonesia, Malaysia, Philippines, Singapore, Thailand, and Vietnam - now ranked among the top 20 locations in AT Kearney’s index ranking  </a:t>
            </a:r>
          </a:p>
          <a:p>
            <a:pPr marL="228600" indent="-228600" eaLnBrk="1" hangingPunct="1">
              <a:buFontTx/>
              <a:buChar char="•"/>
            </a:pPr>
            <a:r>
              <a:rPr lang="en-US" altLang="ja-JP" sz="800" dirty="0" smtClean="0"/>
              <a:t>While unlikely to rival India in scale or cost, </a:t>
            </a:r>
            <a:r>
              <a:rPr lang="en-US" altLang="ja-JP" sz="800" b="1" dirty="0" smtClean="0"/>
              <a:t>Language and culture</a:t>
            </a:r>
            <a:r>
              <a:rPr lang="en-US" altLang="ja-JP" sz="800" dirty="0" smtClean="0"/>
              <a:t> are cited as key business drivers for sourcing from regions like Eastern Europe *</a:t>
            </a:r>
          </a:p>
          <a:p>
            <a:pPr marL="228600" indent="-228600" eaLnBrk="1" hangingPunct="1">
              <a:buFontTx/>
              <a:buChar char="•"/>
            </a:pPr>
            <a:r>
              <a:rPr lang="en-US" altLang="ja-JP" sz="800" dirty="0" smtClean="0"/>
              <a:t>The supply of </a:t>
            </a:r>
            <a:r>
              <a:rPr lang="en-US" altLang="ja-JP" sz="800" b="1" dirty="0" smtClean="0"/>
              <a:t>talent in India</a:t>
            </a:r>
            <a:r>
              <a:rPr lang="en-US" altLang="ja-JP" sz="800" dirty="0" smtClean="0"/>
              <a:t> remains a major concern with demand for growth exceeding supply.</a:t>
            </a:r>
            <a:endParaRPr lang="en-US" altLang="ja-JP" sz="800" b="1" dirty="0" smtClean="0"/>
          </a:p>
          <a:p>
            <a:pPr marL="228600" indent="-228600" eaLnBrk="1" hangingPunct="1">
              <a:buFontTx/>
              <a:buChar char="•"/>
            </a:pPr>
            <a:r>
              <a:rPr lang="en-US" altLang="ja-JP" sz="800" b="1" dirty="0" smtClean="0"/>
              <a:t>Costs of Operation in India</a:t>
            </a:r>
            <a:r>
              <a:rPr lang="en-US" altLang="ja-JP" sz="800" dirty="0" smtClean="0"/>
              <a:t> are growing while other locations improving productivity.  India’s cost advantage may be further diluted by strength of the Indian Rupee and introduction of new taxes.</a:t>
            </a:r>
          </a:p>
          <a:p>
            <a:pPr marL="228600" indent="-228600" eaLnBrk="1" hangingPunct="1">
              <a:buFontTx/>
              <a:buChar char="•"/>
            </a:pPr>
            <a:r>
              <a:rPr lang="en-US" altLang="ja-JP" sz="800" dirty="0" smtClean="0"/>
              <a:t>Most of the IT Service Providers that Gartner tracks have recognized that offshore services and proof of a sound global delivery model is a necessity to deliver the cost benefits, skills and scalability of resources that clients demand.</a:t>
            </a:r>
          </a:p>
          <a:p>
            <a:pPr marL="228600" indent="-228600" eaLnBrk="1" hangingPunct="1">
              <a:buFontTx/>
              <a:buChar char="•"/>
            </a:pPr>
            <a:r>
              <a:rPr lang="en-US" altLang="ja-JP" sz="800" dirty="0" smtClean="0"/>
              <a:t>The degree to which service providers invest in, prioritize, and develop their offshore strategies, services offerings, infrastructure, people, processes, methodologies and sales/marketing capabilities will determine their success. </a:t>
            </a:r>
            <a:endParaRPr lang="en-US" altLang="zh-CN" sz="900" dirty="0" smtClean="0">
              <a:cs typeface="Microsoft Sans Serif" panose="020B0604020202020204" pitchFamily="34" charset="0"/>
            </a:endParaRPr>
          </a:p>
          <a:p>
            <a:pPr marL="228600" indent="-228600" eaLnBrk="1" hangingPunct="1">
              <a:lnSpc>
                <a:spcPct val="80000"/>
              </a:lnSpc>
            </a:pPr>
            <a:endParaRPr lang="en-US" altLang="zh-CN" sz="800" dirty="0" smtClean="0">
              <a:cs typeface="Microsoft Sans Serif" panose="020B0604020202020204" pitchFamily="34" charset="0"/>
            </a:endParaRPr>
          </a:p>
        </p:txBody>
      </p:sp>
    </p:spTree>
    <p:extLst>
      <p:ext uri="{BB962C8B-B14F-4D97-AF65-F5344CB8AC3E}">
        <p14:creationId xmlns:p14="http://schemas.microsoft.com/office/powerpoint/2010/main" val="427534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27100">
              <a:defRPr>
                <a:solidFill>
                  <a:schemeClr val="tx1"/>
                </a:solidFill>
                <a:latin typeface="Arial" panose="020B0604020202020204" pitchFamily="34" charset="0"/>
                <a:cs typeface="Arial" panose="020B0604020202020204" pitchFamily="34" charset="0"/>
              </a:defRPr>
            </a:lvl1pPr>
            <a:lvl2pPr marL="742950" indent="-285750" defTabSz="927100">
              <a:defRPr>
                <a:solidFill>
                  <a:schemeClr val="tx1"/>
                </a:solidFill>
                <a:latin typeface="Arial" panose="020B0604020202020204" pitchFamily="34" charset="0"/>
                <a:cs typeface="Arial" panose="020B0604020202020204" pitchFamily="34" charset="0"/>
              </a:defRPr>
            </a:lvl2pPr>
            <a:lvl3pPr marL="1143000" indent="-228600" defTabSz="927100">
              <a:defRPr>
                <a:solidFill>
                  <a:schemeClr val="tx1"/>
                </a:solidFill>
                <a:latin typeface="Arial" panose="020B0604020202020204" pitchFamily="34" charset="0"/>
                <a:cs typeface="Arial" panose="020B0604020202020204" pitchFamily="34" charset="0"/>
              </a:defRPr>
            </a:lvl3pPr>
            <a:lvl4pPr marL="1600200" indent="-228600" defTabSz="927100">
              <a:defRPr>
                <a:solidFill>
                  <a:schemeClr val="tx1"/>
                </a:solidFill>
                <a:latin typeface="Arial" panose="020B0604020202020204" pitchFamily="34" charset="0"/>
                <a:cs typeface="Arial" panose="020B0604020202020204" pitchFamily="34" charset="0"/>
              </a:defRPr>
            </a:lvl4pPr>
            <a:lvl5pPr marL="2057400" indent="-228600" defTabSz="927100">
              <a:defRPr>
                <a:solidFill>
                  <a:schemeClr val="tx1"/>
                </a:solidFill>
                <a:latin typeface="Arial" panose="020B0604020202020204" pitchFamily="34" charset="0"/>
                <a:cs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86CE34-988E-4F15-8C6C-F1A0BFC01EDD}" type="slidenum">
              <a:rPr lang="en-US" altLang="en-US" smtClean="0"/>
              <a:pPr/>
              <a:t>18</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t>A key question new standards authors and owners often ask is “who will be using my content?”</a:t>
            </a:r>
          </a:p>
          <a:p>
            <a:pPr eaLnBrk="1" hangingPunct="1"/>
            <a:endParaRPr lang="en-US" altLang="en-US" smtClean="0"/>
          </a:p>
          <a:p>
            <a:pPr eaLnBrk="1" hangingPunct="1"/>
            <a:r>
              <a:rPr lang="en-US" altLang="en-US" smtClean="0"/>
              <a:t>When we think about an e2e standard solution, we realize there are several different aspects and components, where each is important to particular roles performing specific functions. For that reason, GSAR users span a variety of roles and its content applies to the entire scope of the account lifecycle, from sales &amp; engagement, to transition &amp; transformation to steady state, both for new and incremental business.</a:t>
            </a:r>
            <a:endParaRPr lang="en-GB" altLang="en-US" smtClean="0"/>
          </a:p>
          <a:p>
            <a:pPr eaLnBrk="1" hangingPunct="1"/>
            <a:endParaRPr lang="en-GB" altLang="en-US" smtClean="0"/>
          </a:p>
          <a:p>
            <a:pPr eaLnBrk="1" hangingPunct="1"/>
            <a:r>
              <a:rPr lang="en-GB" altLang="en-US" smtClean="0"/>
              <a:t>Let’s look at a broad view of the ITD account life cycle to see how GSAR fits into this picture. The life cycle begins as sales teams present clients with high-level information of what IBM has to offer.  During this phase, the intellectual capital in GSAR helps answer questions such as:</a:t>
            </a:r>
          </a:p>
          <a:p>
            <a:pPr eaLnBrk="1" hangingPunct="1"/>
            <a:r>
              <a:rPr lang="en-GB" altLang="en-US" smtClean="0"/>
              <a:t>“What services do we sell?” and “What are typical client wants and needs?”</a:t>
            </a:r>
          </a:p>
          <a:p>
            <a:pPr eaLnBrk="1" hangingPunct="1"/>
            <a:endParaRPr lang="en-GB" altLang="en-US" smtClean="0"/>
          </a:p>
          <a:p>
            <a:pPr eaLnBrk="1" hangingPunct="1"/>
            <a:r>
              <a:rPr lang="en-GB" altLang="en-US" smtClean="0"/>
              <a:t>Later during engagements,</a:t>
            </a:r>
            <a:r>
              <a:rPr lang="en-US" altLang="en-US" smtClean="0"/>
              <a:t> Technical Solution Managers (TSMs) and Architects (TSAs) develop solution designs and proposals describing the service(s) we can deliver, how we deliver them, and at what costs.  The standards in GSAR provide a foundation for them to work from, and answer questions such as:</a:t>
            </a:r>
          </a:p>
          <a:p>
            <a:pPr eaLnBrk="1" hangingPunct="1"/>
            <a:r>
              <a:rPr lang="en-US" altLang="en-US" smtClean="0"/>
              <a:t>“How is the solution designed?” and “What are the cost drivers?” </a:t>
            </a:r>
          </a:p>
          <a:p>
            <a:pPr eaLnBrk="1" hangingPunct="1"/>
            <a:endParaRPr lang="en-US" altLang="en-US" smtClean="0"/>
          </a:p>
          <a:p>
            <a:pPr eaLnBrk="1" hangingPunct="1"/>
            <a:r>
              <a:rPr lang="en-US" altLang="en-US" smtClean="0"/>
              <a:t>Once clients have signed the contract with IBM, ITD Competency leaders, architects, Delivery Project Executives (DPEs), and Subject Matter Experts (SMEs) work to transition IBM into assuming the IT responsibilities for the client. Finally, delivery and account teams take over operational responsibilities during the “steady state” period.  GSAR content is used during both of these phases as well. </a:t>
            </a:r>
            <a:endParaRPr lang="en-GB" altLang="en-US" smtClean="0"/>
          </a:p>
          <a:p>
            <a:pPr eaLnBrk="1" hangingPunct="1"/>
            <a:endParaRPr lang="en-US" altLang="en-US" smtClean="0"/>
          </a:p>
        </p:txBody>
      </p:sp>
    </p:spTree>
    <p:extLst>
      <p:ext uri="{BB962C8B-B14F-4D97-AF65-F5344CB8AC3E}">
        <p14:creationId xmlns:p14="http://schemas.microsoft.com/office/powerpoint/2010/main" val="1280701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ln/>
        </p:spPr>
        <p:txBody>
          <a:bodyPr/>
          <a:lstStyle>
            <a:lvl1pPr>
              <a:defRPr/>
            </a:lvl1pPr>
          </a:lstStyle>
          <a:p>
            <a:pPr>
              <a:defRPr/>
            </a:pPr>
            <a:fld id="{851AB545-48E9-4832-99FF-E3A9DA3197CF}" type="slidenum">
              <a:rPr lang="en-US" altLang="en-US"/>
              <a:pPr>
                <a:defRPr/>
              </a:pPr>
              <a:t>‹#›</a:t>
            </a:fld>
            <a:endParaRPr lang="en-US" altLang="en-US"/>
          </a:p>
        </p:txBody>
      </p:sp>
    </p:spTree>
    <p:extLst>
      <p:ext uri="{BB962C8B-B14F-4D97-AF65-F5344CB8AC3E}">
        <p14:creationId xmlns:p14="http://schemas.microsoft.com/office/powerpoint/2010/main" val="219718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89801"/>
            <a:ext cx="5486400" cy="387798"/>
          </a:xfrm>
        </p:spPr>
        <p:txBody>
          <a:bodyPr anchor="b"/>
          <a:lstStyle>
            <a:lvl1pPr algn="l">
              <a:defRPr sz="2800" b="0">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52"/>
          <p:cNvSpPr>
            <a:spLocks noGrp="1" noChangeArrowheads="1"/>
          </p:cNvSpPr>
          <p:nvPr>
            <p:ph type="sldNum" sz="quarter" idx="10"/>
          </p:nvPr>
        </p:nvSpPr>
        <p:spPr>
          <a:ln/>
        </p:spPr>
        <p:txBody>
          <a:bodyPr/>
          <a:lstStyle>
            <a:lvl1pPr>
              <a:defRPr/>
            </a:lvl1pPr>
          </a:lstStyle>
          <a:p>
            <a:pPr>
              <a:defRPr/>
            </a:pPr>
            <a:fld id="{0BA149E3-6613-41F3-BD05-11312FA8B26E}" type="slidenum">
              <a:rPr lang="en-US" altLang="en-US"/>
              <a:pPr>
                <a:defRPr/>
              </a:pPr>
              <a:t>‹#›</a:t>
            </a:fld>
            <a:endParaRPr lang="en-US" altLang="en-US"/>
          </a:p>
        </p:txBody>
      </p:sp>
    </p:spTree>
    <p:extLst>
      <p:ext uri="{BB962C8B-B14F-4D97-AF65-F5344CB8AC3E}">
        <p14:creationId xmlns:p14="http://schemas.microsoft.com/office/powerpoint/2010/main" val="239344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6AE03AFE-A368-4403-A720-4F2D72AAE00C}" type="slidenum">
              <a:rPr lang="en-US"/>
              <a:pPr>
                <a:defRPr/>
              </a:pPr>
              <a:t>‹#›</a:t>
            </a:fld>
            <a:endParaRPr lang="en-US"/>
          </a:p>
        </p:txBody>
      </p:sp>
    </p:spTree>
    <p:extLst>
      <p:ext uri="{BB962C8B-B14F-4D97-AF65-F5344CB8AC3E}">
        <p14:creationId xmlns:p14="http://schemas.microsoft.com/office/powerpoint/2010/main" val="216927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6" descr="blue-tri-colo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9600" y="6354763"/>
            <a:ext cx="6302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338328" y="3703320"/>
            <a:ext cx="8503920" cy="338328"/>
          </a:xfrm>
          <a:solidFill>
            <a:srgbClr val="00B0F0">
              <a:alpha val="30196"/>
            </a:srgbClr>
          </a:solidFill>
        </p:spPr>
        <p:txBody>
          <a:bodyPr anchor="b"/>
          <a:lstStyle>
            <a:lvl1pPr marL="0" indent="0">
              <a:spcBef>
                <a:spcPts val="1320"/>
              </a:spcBef>
              <a:buNone/>
              <a:defRPr sz="2200">
                <a:solidFill>
                  <a:schemeClr val="bg1"/>
                </a:solidFill>
              </a:defRPr>
            </a:lvl1pPr>
            <a:lvl5pPr>
              <a:buNone/>
              <a:defRPr/>
            </a:lvl5pPr>
          </a:lstStyle>
          <a:p>
            <a:pPr lvl="0"/>
            <a:r>
              <a:rPr lang="en-US" dirty="0" smtClean="0"/>
              <a:t>Click to edit Master text styles</a:t>
            </a:r>
          </a:p>
        </p:txBody>
      </p:sp>
      <p:sp>
        <p:nvSpPr>
          <p:cNvPr id="8" name="Text Placeholder 7"/>
          <p:cNvSpPr>
            <a:spLocks noGrp="1"/>
          </p:cNvSpPr>
          <p:nvPr>
            <p:ph type="body" sz="quarter" idx="11"/>
          </p:nvPr>
        </p:nvSpPr>
        <p:spPr>
          <a:xfrm>
            <a:off x="365760" y="5120640"/>
            <a:ext cx="8503920" cy="365760"/>
          </a:xfrm>
        </p:spPr>
        <p:txBody>
          <a:bodyPr/>
          <a:lstStyle>
            <a:lvl1pPr marL="0" indent="0">
              <a:spcBef>
                <a:spcPts val="0"/>
              </a:spcBef>
              <a:buNone/>
              <a:defRPr sz="1200"/>
            </a:lvl1pPr>
          </a:lstStyle>
          <a:p>
            <a:pPr lvl="0"/>
            <a:r>
              <a:rPr lang="en-US" smtClean="0"/>
              <a:t>Click to edit Master text styles</a:t>
            </a:r>
          </a:p>
        </p:txBody>
      </p:sp>
      <p:sp>
        <p:nvSpPr>
          <p:cNvPr id="9" name="Title 8"/>
          <p:cNvSpPr>
            <a:spLocks noGrp="1"/>
          </p:cNvSpPr>
          <p:nvPr>
            <p:ph type="title"/>
          </p:nvPr>
        </p:nvSpPr>
        <p:spPr>
          <a:xfrm>
            <a:off x="338328" y="3020236"/>
            <a:ext cx="8503920" cy="664797"/>
          </a:xfrm>
          <a:solidFill>
            <a:srgbClr val="00B0F0">
              <a:alpha val="30196"/>
            </a:srgbClr>
          </a:solidFill>
        </p:spPr>
        <p:txBody>
          <a:bodyPr anchor="b"/>
          <a:lstStyle>
            <a:lvl1pPr>
              <a:defRPr sz="4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0531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Agenda">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387798"/>
          </a:xfrm>
        </p:spPr>
        <p:txBody>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r>
              <a:rPr lang="en-US" smtClean="0"/>
              <a:t>Click to edit Master title style</a:t>
            </a:r>
            <a:endParaRPr lang="en-US" dirty="0"/>
          </a:p>
        </p:txBody>
      </p:sp>
      <p:sp>
        <p:nvSpPr>
          <p:cNvPr id="8" name="Text Placeholder 6"/>
          <p:cNvSpPr>
            <a:spLocks noGrp="1"/>
          </p:cNvSpPr>
          <p:nvPr>
            <p:ph type="body" sz="quarter" idx="12"/>
          </p:nvPr>
        </p:nvSpPr>
        <p:spPr>
          <a:xfrm>
            <a:off x="3163825" y="1828800"/>
            <a:ext cx="5687845" cy="4114800"/>
          </a:xfrm>
        </p:spPr>
        <p:txBody>
          <a:bodyPr tIns="91440"/>
          <a:lstStyle>
            <a:lvl1pPr marL="0" indent="0">
              <a:lnSpc>
                <a:spcPts val="1300"/>
              </a:lnSpc>
              <a:spcBef>
                <a:spcPts val="1080"/>
              </a:spcBef>
              <a:buNone/>
              <a:defRPr sz="1200"/>
            </a:lvl1pPr>
          </a:lstStyle>
          <a:p>
            <a:pPr lvl="0"/>
            <a:r>
              <a:rPr lang="en-US" smtClean="0"/>
              <a:t>Click to edit Master text styles</a:t>
            </a:r>
          </a:p>
          <a:p>
            <a:pPr lvl="1"/>
            <a:r>
              <a:rPr lang="en-US" smtClean="0"/>
              <a:t>Second level</a:t>
            </a:r>
          </a:p>
          <a:p>
            <a:pPr lvl="2"/>
            <a:r>
              <a:rPr lang="en-US" smtClean="0"/>
              <a:t>Third level</a:t>
            </a:r>
          </a:p>
        </p:txBody>
      </p:sp>
      <p:sp>
        <p:nvSpPr>
          <p:cNvPr id="13" name="Text Placeholder 12"/>
          <p:cNvSpPr>
            <a:spLocks noGrp="1"/>
          </p:cNvSpPr>
          <p:nvPr>
            <p:ph type="body" sz="quarter" idx="13"/>
          </p:nvPr>
        </p:nvSpPr>
        <p:spPr>
          <a:xfrm>
            <a:off x="329184" y="1828800"/>
            <a:ext cx="2743200" cy="4114800"/>
          </a:xfrm>
        </p:spPr>
        <p:txBody>
          <a:bodyPr/>
          <a:lstStyle>
            <a:lvl1pPr marL="0" indent="0">
              <a:buNone/>
              <a:defRPr sz="1800"/>
            </a:lvl1pPr>
          </a:lstStyle>
          <a:p>
            <a:pPr lvl="0"/>
            <a:r>
              <a:rPr lang="en-US" smtClean="0"/>
              <a:t>Click to edit Master text styles</a:t>
            </a:r>
          </a:p>
        </p:txBody>
      </p:sp>
      <p:sp>
        <p:nvSpPr>
          <p:cNvPr id="5" name="Rectangle 52"/>
          <p:cNvSpPr>
            <a:spLocks noGrp="1" noChangeArrowheads="1"/>
          </p:cNvSpPr>
          <p:nvPr>
            <p:ph type="sldNum" sz="quarter" idx="14"/>
          </p:nvPr>
        </p:nvSpPr>
        <p:spPr>
          <a:ln/>
        </p:spPr>
        <p:txBody>
          <a:bodyPr/>
          <a:lstStyle>
            <a:lvl1pPr>
              <a:defRPr/>
            </a:lvl1pPr>
          </a:lstStyle>
          <a:p>
            <a:pPr>
              <a:defRPr/>
            </a:pPr>
            <a:fld id="{CA25D096-F053-46CF-A6AB-792C9AD02BF6}" type="slidenum">
              <a:rPr lang="en-US" altLang="en-US"/>
              <a:pPr>
                <a:defRPr/>
              </a:pPr>
              <a:t>‹#›</a:t>
            </a:fld>
            <a:endParaRPr lang="en-US" altLang="en-US"/>
          </a:p>
        </p:txBody>
      </p:sp>
    </p:spTree>
    <p:extLst>
      <p:ext uri="{BB962C8B-B14F-4D97-AF65-F5344CB8AC3E}">
        <p14:creationId xmlns:p14="http://schemas.microsoft.com/office/powerpoint/2010/main" val="418089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6858000"/>
          </a:xfrm>
        </p:spPr>
        <p:txBody>
          <a:bodyPr tIns="914400" anchor="ctr"/>
          <a:lstStyle>
            <a:lvl1pPr algn="ctr">
              <a:buNone/>
              <a:defRPr/>
            </a:lvl1pPr>
          </a:lstStyle>
          <a:p>
            <a:pPr lvl="0"/>
            <a:endParaRPr lang="en-US" noProof="0" dirty="0"/>
          </a:p>
        </p:txBody>
      </p:sp>
      <p:sp>
        <p:nvSpPr>
          <p:cNvPr id="2" name="Title 1"/>
          <p:cNvSpPr>
            <a:spLocks noGrp="1"/>
          </p:cNvSpPr>
          <p:nvPr>
            <p:ph type="title"/>
          </p:nvPr>
        </p:nvSpPr>
        <p:spPr>
          <a:xfrm>
            <a:off x="328613" y="5440680"/>
            <a:ext cx="8503920" cy="387798"/>
          </a:xfrm>
        </p:spPr>
        <p:txBody>
          <a:bodyPr/>
          <a:lstStyle>
            <a:lvl1pPr>
              <a:defRPr>
                <a:solidFill>
                  <a:srgbClr val="FDB813"/>
                </a:solidFill>
              </a:defRPr>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329184" y="5989320"/>
            <a:ext cx="8503920" cy="731520"/>
          </a:xfrm>
        </p:spPr>
        <p:txBody>
          <a:bodyPr/>
          <a:lstStyle>
            <a:lvl1pPr marL="0" indent="0">
              <a:buNone/>
              <a:defRPr lang="en-US" sz="1600" kern="1200" dirty="0" smtClean="0">
                <a:solidFill>
                  <a:srgbClr val="6D6E70"/>
                </a:solidFill>
                <a:latin typeface="Arial" pitchFamily="34" charset="0"/>
                <a:ea typeface="+mn-ea"/>
                <a:cs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3792187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ided Bleed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0"/>
            <a:ext cx="9144000" cy="4526280"/>
          </a:xfrm>
        </p:spPr>
        <p:txBody>
          <a:bodyPr tIns="914400" anchor="ctr"/>
          <a:lstStyle>
            <a:lvl1pPr algn="ctr">
              <a:buNone/>
              <a:defRPr/>
            </a:lvl1pPr>
          </a:lstStyle>
          <a:p>
            <a:pPr lvl="0"/>
            <a:endParaRPr lang="en-US" noProof="0"/>
          </a:p>
        </p:txBody>
      </p:sp>
      <p:sp>
        <p:nvSpPr>
          <p:cNvPr id="2" name="Title 1"/>
          <p:cNvSpPr>
            <a:spLocks noGrp="1"/>
          </p:cNvSpPr>
          <p:nvPr>
            <p:ph type="title"/>
          </p:nvPr>
        </p:nvSpPr>
        <p:spPr>
          <a:xfrm>
            <a:off x="365760" y="5257802"/>
            <a:ext cx="8503920" cy="221599"/>
          </a:xfrm>
        </p:spPr>
        <p:txBody>
          <a:bodyPr/>
          <a:lstStyle>
            <a:lvl1pPr>
              <a:defRPr sz="1600">
                <a:solidFill>
                  <a:srgbClr val="00B0DA"/>
                </a:solidFill>
              </a:defRPr>
            </a:lvl1pPr>
          </a:lstStyle>
          <a:p>
            <a:r>
              <a:rPr lang="en-US" smtClean="0"/>
              <a:t>Click to edit Master title style</a:t>
            </a:r>
            <a:endParaRPr lang="en-US" dirty="0" smtClean="0"/>
          </a:p>
        </p:txBody>
      </p:sp>
      <p:sp>
        <p:nvSpPr>
          <p:cNvPr id="6" name="Text Placeholder 5"/>
          <p:cNvSpPr>
            <a:spLocks noGrp="1"/>
          </p:cNvSpPr>
          <p:nvPr>
            <p:ph type="body" sz="quarter" idx="10"/>
          </p:nvPr>
        </p:nvSpPr>
        <p:spPr>
          <a:xfrm>
            <a:off x="365760" y="5532120"/>
            <a:ext cx="7315200" cy="914400"/>
          </a:xfrm>
        </p:spPr>
        <p:txBody>
          <a:bodyPr/>
          <a:lstStyle>
            <a:lvl1pPr marL="0" indent="0">
              <a:buNone/>
              <a:defRPr kern="1200">
                <a:solidFill>
                  <a:srgbClr val="6D6E70"/>
                </a:solidFill>
              </a:defRPr>
            </a:lvl1pPr>
          </a:lstStyle>
          <a:p>
            <a:pPr lvl="0"/>
            <a:r>
              <a:rPr lang="en-US" smtClean="0"/>
              <a:t>Click to edit Master text styles</a:t>
            </a:r>
          </a:p>
        </p:txBody>
      </p:sp>
      <p:sp>
        <p:nvSpPr>
          <p:cNvPr id="5" name="Rectangle 52"/>
          <p:cNvSpPr>
            <a:spLocks noGrp="1" noChangeArrowheads="1"/>
          </p:cNvSpPr>
          <p:nvPr>
            <p:ph type="sldNum" sz="quarter" idx="13"/>
          </p:nvPr>
        </p:nvSpPr>
        <p:spPr>
          <a:ln/>
        </p:spPr>
        <p:txBody>
          <a:bodyPr/>
          <a:lstStyle>
            <a:lvl1pPr>
              <a:defRPr/>
            </a:lvl1pPr>
          </a:lstStyle>
          <a:p>
            <a:pPr>
              <a:defRPr/>
            </a:pPr>
            <a:fld id="{851571DE-0CE8-4B2A-AC76-ABBA0681BFA8}" type="slidenum">
              <a:rPr lang="en-US" altLang="en-US"/>
              <a:pPr>
                <a:defRPr/>
              </a:pPr>
              <a:t>‹#›</a:t>
            </a:fld>
            <a:endParaRPr lang="en-US" altLang="en-US"/>
          </a:p>
        </p:txBody>
      </p:sp>
    </p:spTree>
    <p:extLst>
      <p:ext uri="{BB962C8B-B14F-4D97-AF65-F5344CB8AC3E}">
        <p14:creationId xmlns:p14="http://schemas.microsoft.com/office/powerpoint/2010/main" val="225556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8613" y="1827214"/>
            <a:ext cx="4151312" cy="365601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2327" y="1827214"/>
            <a:ext cx="4151313" cy="365601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2"/>
          <p:cNvSpPr>
            <a:spLocks noGrp="1" noChangeArrowheads="1"/>
          </p:cNvSpPr>
          <p:nvPr>
            <p:ph type="sldNum" sz="quarter" idx="10"/>
          </p:nvPr>
        </p:nvSpPr>
        <p:spPr>
          <a:ln/>
        </p:spPr>
        <p:txBody>
          <a:bodyPr/>
          <a:lstStyle>
            <a:lvl1pPr>
              <a:defRPr/>
            </a:lvl1pPr>
          </a:lstStyle>
          <a:p>
            <a:pPr>
              <a:defRPr/>
            </a:pPr>
            <a:fld id="{DE459F00-197C-4CFE-8998-132AE8BA6100}" type="slidenum">
              <a:rPr lang="en-US" altLang="en-US"/>
              <a:pPr>
                <a:defRPr/>
              </a:pPr>
              <a:t>‹#›</a:t>
            </a:fld>
            <a:endParaRPr lang="en-US" altLang="en-US"/>
          </a:p>
        </p:txBody>
      </p:sp>
    </p:spTree>
    <p:extLst>
      <p:ext uri="{BB962C8B-B14F-4D97-AF65-F5344CB8AC3E}">
        <p14:creationId xmlns:p14="http://schemas.microsoft.com/office/powerpoint/2010/main" val="118514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87798"/>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52"/>
          <p:cNvSpPr>
            <a:spLocks noGrp="1" noChangeArrowheads="1"/>
          </p:cNvSpPr>
          <p:nvPr>
            <p:ph type="sldNum" sz="quarter" idx="10"/>
          </p:nvPr>
        </p:nvSpPr>
        <p:spPr>
          <a:ln/>
        </p:spPr>
        <p:txBody>
          <a:bodyPr/>
          <a:lstStyle>
            <a:lvl1pPr>
              <a:defRPr/>
            </a:lvl1pPr>
          </a:lstStyle>
          <a:p>
            <a:pPr>
              <a:defRPr/>
            </a:pPr>
            <a:fld id="{2C90C3C1-E422-4198-9A61-3D75FC5B3DD9}" type="slidenum">
              <a:rPr lang="en-US" altLang="en-US"/>
              <a:pPr>
                <a:defRPr/>
              </a:pPr>
              <a:t>‹#›</a:t>
            </a:fld>
            <a:endParaRPr lang="en-US" altLang="en-US"/>
          </a:p>
        </p:txBody>
      </p:sp>
    </p:spTree>
    <p:extLst>
      <p:ext uri="{BB962C8B-B14F-4D97-AF65-F5344CB8AC3E}">
        <p14:creationId xmlns:p14="http://schemas.microsoft.com/office/powerpoint/2010/main" val="303969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2"/>
          <p:cNvSpPr>
            <a:spLocks noGrp="1" noChangeArrowheads="1"/>
          </p:cNvSpPr>
          <p:nvPr>
            <p:ph type="sldNum" sz="quarter" idx="10"/>
          </p:nvPr>
        </p:nvSpPr>
        <p:spPr>
          <a:ln/>
        </p:spPr>
        <p:txBody>
          <a:bodyPr/>
          <a:lstStyle>
            <a:lvl1pPr>
              <a:defRPr/>
            </a:lvl1pPr>
          </a:lstStyle>
          <a:p>
            <a:pPr>
              <a:defRPr/>
            </a:pPr>
            <a:fld id="{400565AE-8307-4C50-8299-4257B9AB8493}" type="slidenum">
              <a:rPr lang="en-US" altLang="en-US"/>
              <a:pPr>
                <a:defRPr/>
              </a:pPr>
              <a:t>‹#›</a:t>
            </a:fld>
            <a:endParaRPr lang="en-US" altLang="en-US"/>
          </a:p>
        </p:txBody>
      </p:sp>
    </p:spTree>
    <p:extLst>
      <p:ext uri="{BB962C8B-B14F-4D97-AF65-F5344CB8AC3E}">
        <p14:creationId xmlns:p14="http://schemas.microsoft.com/office/powerpoint/2010/main" val="379465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553998"/>
          </a:xfrm>
        </p:spPr>
        <p:txBody>
          <a:bodyPr anchor="b"/>
          <a:lstStyle>
            <a:lvl1pPr algn="l">
              <a:defRPr sz="2000" b="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52"/>
          <p:cNvSpPr>
            <a:spLocks noGrp="1" noChangeArrowheads="1"/>
          </p:cNvSpPr>
          <p:nvPr>
            <p:ph type="sldNum" sz="quarter" idx="10"/>
          </p:nvPr>
        </p:nvSpPr>
        <p:spPr>
          <a:ln/>
        </p:spPr>
        <p:txBody>
          <a:bodyPr/>
          <a:lstStyle>
            <a:lvl1pPr>
              <a:defRPr/>
            </a:lvl1pPr>
          </a:lstStyle>
          <a:p>
            <a:pPr>
              <a:defRPr/>
            </a:pPr>
            <a:fld id="{8AAD1E92-F164-4FE1-A9EC-EF97304589F5}" type="slidenum">
              <a:rPr lang="en-US" altLang="en-US"/>
              <a:pPr>
                <a:defRPr/>
              </a:pPr>
              <a:t>‹#›</a:t>
            </a:fld>
            <a:endParaRPr lang="en-US" altLang="en-US"/>
          </a:p>
        </p:txBody>
      </p:sp>
    </p:spTree>
    <p:extLst>
      <p:ext uri="{BB962C8B-B14F-4D97-AF65-F5344CB8AC3E}">
        <p14:creationId xmlns:p14="http://schemas.microsoft.com/office/powerpoint/2010/main" val="421408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28613" y="1827213"/>
            <a:ext cx="845502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endParaRPr lang="en-US" altLang="en-US" smtClean="0"/>
          </a:p>
          <a:p>
            <a:pPr lvl="4"/>
            <a:endParaRPr lang="en-US" altLang="en-US" smtClean="0"/>
          </a:p>
        </p:txBody>
      </p:sp>
      <p:sp>
        <p:nvSpPr>
          <p:cNvPr id="1027" name="Rectangle 13"/>
          <p:cNvSpPr>
            <a:spLocks noGrp="1" noChangeArrowheads="1"/>
          </p:cNvSpPr>
          <p:nvPr>
            <p:ph type="title"/>
          </p:nvPr>
        </p:nvSpPr>
        <p:spPr bwMode="auto">
          <a:xfrm>
            <a:off x="328613" y="292100"/>
            <a:ext cx="86868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67636" name="Rectangle 52"/>
          <p:cNvSpPr>
            <a:spLocks noGrp="1" noChangeArrowheads="1"/>
          </p:cNvSpPr>
          <p:nvPr>
            <p:ph type="sldNum" sz="quarter" idx="4"/>
          </p:nvPr>
        </p:nvSpPr>
        <p:spPr bwMode="auto">
          <a:xfrm>
            <a:off x="328613" y="6524625"/>
            <a:ext cx="2124075"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1" hangingPunct="1">
              <a:defRPr sz="900">
                <a:solidFill>
                  <a:srgbClr val="7F7F7F"/>
                </a:solidFill>
                <a:cs typeface="Arial" panose="020B0604020202020204" pitchFamily="34" charset="0"/>
              </a:defRPr>
            </a:lvl1pPr>
          </a:lstStyle>
          <a:p>
            <a:pPr>
              <a:defRPr/>
            </a:pPr>
            <a:fld id="{489BF6B5-5F18-41DB-9892-B6E53424DD51}" type="slidenum">
              <a:rPr lang="en-US" altLang="en-US"/>
              <a:pPr>
                <a:defRPr/>
              </a:pPr>
              <a:t>‹#›</a:t>
            </a:fld>
            <a:endParaRPr lang="en-US" altLang="en-US"/>
          </a:p>
        </p:txBody>
      </p:sp>
      <p:pic>
        <p:nvPicPr>
          <p:cNvPr id="1029" name="Picture 53" descr="IBM-logo-50-black"/>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716963" y="6070600"/>
            <a:ext cx="215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8" r:id="rId1"/>
    <p:sldLayoutId id="2147484136" r:id="rId2"/>
    <p:sldLayoutId id="2147484129" r:id="rId3"/>
    <p:sldLayoutId id="2147484137" r:id="rId4"/>
    <p:sldLayoutId id="2147484130" r:id="rId5"/>
    <p:sldLayoutId id="2147484131" r:id="rId6"/>
    <p:sldLayoutId id="2147484132" r:id="rId7"/>
    <p:sldLayoutId id="2147484133" r:id="rId8"/>
    <p:sldLayoutId id="2147484134" r:id="rId9"/>
    <p:sldLayoutId id="2147484135" r:id="rId10"/>
    <p:sldLayoutId id="2147484138" r:id="rId11"/>
  </p:sldLayoutIdLst>
  <p:hf hdr="0" ftr="0" dt="0"/>
  <p:txStyles>
    <p:titleStyle>
      <a:lvl1pPr algn="l" rtl="0" eaLnBrk="0" fontAlgn="base" hangingPunct="0">
        <a:lnSpc>
          <a:spcPct val="90000"/>
        </a:lnSpc>
        <a:spcBef>
          <a:spcPct val="0"/>
        </a:spcBef>
        <a:spcAft>
          <a:spcPct val="0"/>
        </a:spcAft>
        <a:defRPr sz="2800">
          <a:solidFill>
            <a:srgbClr val="191919"/>
          </a:solidFill>
          <a:latin typeface="Arial" pitchFamily="34" charset="0"/>
          <a:ea typeface="+mj-ea"/>
          <a:cs typeface="Arial" pitchFamily="34" charset="0"/>
        </a:defRPr>
      </a:lvl1pPr>
      <a:lvl2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191919"/>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191919"/>
          </a:solidFill>
          <a:latin typeface="HelvNeue Light for IBM" pitchFamily="34" charset="0"/>
        </a:defRPr>
      </a:lvl6pPr>
      <a:lvl7pPr marL="914400" algn="l" rtl="0" fontAlgn="base">
        <a:lnSpc>
          <a:spcPct val="90000"/>
        </a:lnSpc>
        <a:spcBef>
          <a:spcPct val="0"/>
        </a:spcBef>
        <a:spcAft>
          <a:spcPct val="0"/>
        </a:spcAft>
        <a:defRPr sz="2800">
          <a:solidFill>
            <a:srgbClr val="191919"/>
          </a:solidFill>
          <a:latin typeface="HelvNeue Light for IBM" pitchFamily="34" charset="0"/>
        </a:defRPr>
      </a:lvl7pPr>
      <a:lvl8pPr marL="1371600" algn="l" rtl="0" fontAlgn="base">
        <a:lnSpc>
          <a:spcPct val="90000"/>
        </a:lnSpc>
        <a:spcBef>
          <a:spcPct val="0"/>
        </a:spcBef>
        <a:spcAft>
          <a:spcPct val="0"/>
        </a:spcAft>
        <a:defRPr sz="2800">
          <a:solidFill>
            <a:srgbClr val="191919"/>
          </a:solidFill>
          <a:latin typeface="HelvNeue Light for IBM" pitchFamily="34" charset="0"/>
        </a:defRPr>
      </a:lvl8pPr>
      <a:lvl9pPr marL="1828800" algn="l" rtl="0" fontAlgn="base">
        <a:lnSpc>
          <a:spcPct val="90000"/>
        </a:lnSpc>
        <a:spcBef>
          <a:spcPct val="0"/>
        </a:spcBef>
        <a:spcAft>
          <a:spcPct val="0"/>
        </a:spcAft>
        <a:defRPr sz="2800">
          <a:solidFill>
            <a:srgbClr val="191919"/>
          </a:solidFill>
          <a:latin typeface="HelvNeue Light for IBM" pitchFamily="34" charset="0"/>
        </a:defRPr>
      </a:lvl9pPr>
    </p:titleStyle>
    <p:bodyStyle>
      <a:lvl1pPr marL="173038" indent="-173038" algn="l" rtl="0" eaLnBrk="0" fontAlgn="base" hangingPunct="0">
        <a:spcBef>
          <a:spcPct val="50000"/>
        </a:spcBef>
        <a:spcAft>
          <a:spcPct val="0"/>
        </a:spcAft>
        <a:buClr>
          <a:srgbClr val="6D6E70"/>
        </a:buClr>
        <a:buSzPct val="90000"/>
        <a:buFont typeface="Wingdings" panose="05000000000000000000" pitchFamily="2" charset="2"/>
        <a:buChar char="§"/>
        <a:defRPr sz="1600">
          <a:solidFill>
            <a:srgbClr val="6D6E70"/>
          </a:solidFill>
          <a:latin typeface="Arial" pitchFamily="34" charset="0"/>
          <a:ea typeface="+mn-ea"/>
          <a:cs typeface="Arial" pitchFamily="34" charset="0"/>
        </a:defRPr>
      </a:lvl1pPr>
      <a:lvl2pPr marL="509588" indent="-163513" algn="l" rtl="0" eaLnBrk="0" fontAlgn="base" hangingPunct="0">
        <a:spcBef>
          <a:spcPct val="0"/>
        </a:spcBef>
        <a:spcAft>
          <a:spcPct val="0"/>
        </a:spcAft>
        <a:buClr>
          <a:srgbClr val="6D6E70"/>
        </a:buClr>
        <a:buSzPct val="90000"/>
        <a:buFont typeface="Arial" panose="020B0604020202020204" pitchFamily="34" charset="0"/>
        <a:buChar char="–"/>
        <a:defRPr sz="1600">
          <a:solidFill>
            <a:srgbClr val="6D6E70"/>
          </a:solidFill>
          <a:latin typeface="Arial" pitchFamily="34" charset="0"/>
          <a:cs typeface="Arial" pitchFamily="34" charset="0"/>
        </a:defRPr>
      </a:lvl2pPr>
      <a:lvl3pPr marL="855663" indent="-173038" algn="l" rtl="0" eaLnBrk="0" fontAlgn="base" hangingPunct="0">
        <a:spcBef>
          <a:spcPct val="0"/>
        </a:spcBef>
        <a:spcAft>
          <a:spcPct val="0"/>
        </a:spcAft>
        <a:buClr>
          <a:srgbClr val="6D6E70"/>
        </a:buClr>
        <a:buSzPct val="90000"/>
        <a:buFont typeface="Wingdings" panose="05000000000000000000" pitchFamily="2" charset="2"/>
        <a:buChar char="§"/>
        <a:defRPr sz="1600">
          <a:solidFill>
            <a:srgbClr val="6D6E70"/>
          </a:solidFill>
          <a:latin typeface="Arial" pitchFamily="34" charset="0"/>
          <a:cs typeface="Arial" pitchFamily="34" charset="0"/>
        </a:defRPr>
      </a:lvl3pPr>
      <a:lvl4pPr marL="1203325" indent="-173038" algn="l" rtl="0" eaLnBrk="0" fontAlgn="base" hangingPunct="0">
        <a:spcBef>
          <a:spcPct val="20000"/>
        </a:spcBef>
        <a:spcAft>
          <a:spcPct val="0"/>
        </a:spcAft>
        <a:buClr>
          <a:schemeClr val="bg1"/>
        </a:buClr>
        <a:defRPr sz="1600">
          <a:solidFill>
            <a:schemeClr val="bg1"/>
          </a:solidFill>
          <a:latin typeface="Arial" charset="0"/>
          <a:cs typeface="Arial" pitchFamily="34"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Arial" charset="0"/>
          <a:cs typeface="Arial" pitchFamily="34" charset="0"/>
        </a:defRPr>
      </a:lvl5pPr>
      <a:lvl6pPr marL="1997075" indent="-163513" algn="l" rtl="0" fontAlgn="base">
        <a:spcBef>
          <a:spcPct val="20000"/>
        </a:spcBef>
        <a:spcAft>
          <a:spcPct val="0"/>
        </a:spcAft>
        <a:buClr>
          <a:schemeClr val="bg1"/>
        </a:buClr>
        <a:buChar char="»"/>
        <a:defRPr sz="1600">
          <a:solidFill>
            <a:schemeClr val="bg1"/>
          </a:solidFill>
          <a:latin typeface="Arial" charset="0"/>
        </a:defRPr>
      </a:lvl6pPr>
      <a:lvl7pPr marL="2454275" indent="-163513" algn="l" rtl="0" fontAlgn="base">
        <a:spcBef>
          <a:spcPct val="20000"/>
        </a:spcBef>
        <a:spcAft>
          <a:spcPct val="0"/>
        </a:spcAft>
        <a:buClr>
          <a:schemeClr val="bg1"/>
        </a:buClr>
        <a:buChar char="»"/>
        <a:defRPr sz="1600">
          <a:solidFill>
            <a:schemeClr val="bg1"/>
          </a:solidFill>
          <a:latin typeface="Arial" charset="0"/>
        </a:defRPr>
      </a:lvl7pPr>
      <a:lvl8pPr marL="2911475" indent="-163513" algn="l" rtl="0" fontAlgn="base">
        <a:spcBef>
          <a:spcPct val="20000"/>
        </a:spcBef>
        <a:spcAft>
          <a:spcPct val="0"/>
        </a:spcAft>
        <a:buClr>
          <a:schemeClr val="bg1"/>
        </a:buClr>
        <a:buChar char="»"/>
        <a:defRPr sz="1600">
          <a:solidFill>
            <a:schemeClr val="bg1"/>
          </a:solidFill>
          <a:latin typeface="Arial" charset="0"/>
        </a:defRPr>
      </a:lvl8pPr>
      <a:lvl9pPr marL="3368675" indent="-163513" algn="l" rtl="0" fontAlgn="base">
        <a:spcBef>
          <a:spcPct val="20000"/>
        </a:spcBef>
        <a:spcAft>
          <a:spcPct val="0"/>
        </a:spcAft>
        <a:buClr>
          <a:schemeClr val="bg1"/>
        </a:buClr>
        <a:buChar char="»"/>
        <a:defRPr sz="16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Documents%20and%20Settings/Administrator/Documents%20and%20Settings/Administrator/Local%20Settings/Local%20Settings/Temp/Local%20Settings/Temp/Local%20Settings/Temp/DOCUME~1/Local%20Settings/Exec%20Flash/gsar_final_3.sw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Documents%20and%20Settings/Administrator/Documents%20and%20Settings/Administrator/Local%20Settings/Local%20Settings/Temp/Local%20Settings/Temp/Local%20Settings/Temp/DOCUME~1/Local%20Settings/Exec%20Flash/gsar_final_3.sw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hyperlink" Target="http://w3-03.ibm.com/marketing/branding/do/ibmlogo.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oleObject" Target="../embeddings/oleObject7.bin"/><Relationship Id="rId18" Type="http://schemas.openxmlformats.org/officeDocument/2006/relationships/oleObject" Target="../embeddings/oleObject8.bin"/><Relationship Id="rId3" Type="http://schemas.openxmlformats.org/officeDocument/2006/relationships/notesSlide" Target="../notesSlides/notesSlide14.xml"/><Relationship Id="rId21" Type="http://schemas.openxmlformats.org/officeDocument/2006/relationships/oleObject" Target="../embeddings/oleObject11.bin"/><Relationship Id="rId7" Type="http://schemas.openxmlformats.org/officeDocument/2006/relationships/oleObject" Target="../embeddings/oleObject2.bin"/><Relationship Id="rId12" Type="http://schemas.openxmlformats.org/officeDocument/2006/relationships/oleObject" Target="../embeddings/oleObject6.bin"/><Relationship Id="rId17" Type="http://schemas.openxmlformats.org/officeDocument/2006/relationships/hyperlink" Target="http://w3.gsar.ibm.com/services/gsar/user_views/gda_userviews.jsp" TargetMode="External"/><Relationship Id="rId2" Type="http://schemas.openxmlformats.org/officeDocument/2006/relationships/slideLayout" Target="../slideLayouts/slideLayout1.xml"/><Relationship Id="rId16" Type="http://schemas.openxmlformats.org/officeDocument/2006/relationships/hyperlink" Target="http://w3.gsar.ibm.com/services/gsar/gsar.jsp" TargetMode="External"/><Relationship Id="rId20" Type="http://schemas.openxmlformats.org/officeDocument/2006/relationships/oleObject" Target="../embeddings/oleObject10.bin"/><Relationship Id="rId1" Type="http://schemas.openxmlformats.org/officeDocument/2006/relationships/vmlDrawing" Target="../drawings/vmlDrawing1.vml"/><Relationship Id="rId6" Type="http://schemas.openxmlformats.org/officeDocument/2006/relationships/image" Target="../media/image31.emf"/><Relationship Id="rId11" Type="http://schemas.openxmlformats.org/officeDocument/2006/relationships/oleObject" Target="../embeddings/oleObject5.bin"/><Relationship Id="rId5" Type="http://schemas.openxmlformats.org/officeDocument/2006/relationships/oleObject" Target="../embeddings/oleObject1.bin"/><Relationship Id="rId15" Type="http://schemas.openxmlformats.org/officeDocument/2006/relationships/hyperlink" Target="http://w3.gsar.ibm.com/services/gsar/deployment/current_portfolio.jsp" TargetMode="External"/><Relationship Id="rId10" Type="http://schemas.openxmlformats.org/officeDocument/2006/relationships/oleObject" Target="../embeddings/oleObject4.bin"/><Relationship Id="rId19" Type="http://schemas.openxmlformats.org/officeDocument/2006/relationships/oleObject" Target="../embeddings/oleObject9.bin"/><Relationship Id="rId4" Type="http://schemas.openxmlformats.org/officeDocument/2006/relationships/image" Target="../media/image32.jpeg"/><Relationship Id="rId9" Type="http://schemas.openxmlformats.org/officeDocument/2006/relationships/oleObject" Target="../embeddings/oleObject3.bin"/><Relationship Id="rId14" Type="http://schemas.openxmlformats.org/officeDocument/2006/relationships/hyperlink" Target="http://w3.gsar.ibm.com/services/gsar/domain_views/service.js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package" Target="../embeddings/Microsoft_Word_Document1.docx"/></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hyperlink" Target="file:///D:\Exec%20Flash\gsar_final_3.swf" TargetMode="External"/><Relationship Id="rId4" Type="http://schemas.openxmlformats.org/officeDocument/2006/relationships/image" Target="../media/image53.emf"/></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www.idef.com/pdf/idef0.pdf"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1.xml"/><Relationship Id="rId1" Type="http://schemas.openxmlformats.org/officeDocument/2006/relationships/vmlDrawing" Target="../drawings/vmlDrawing3.vml"/><Relationship Id="rId4" Type="http://schemas.openxmlformats.org/officeDocument/2006/relationships/image" Target="../media/image55.wmf"/></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wmf"/></Relationships>
</file>

<file path=ppt/slides/_rels/slide4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3"/>
          <p:cNvSpPr>
            <a:spLocks noGrp="1"/>
          </p:cNvSpPr>
          <p:nvPr>
            <p:ph type="body" sz="quarter" idx="10"/>
          </p:nvPr>
        </p:nvSpPr>
        <p:spPr>
          <a:xfrm>
            <a:off x="365125" y="5322888"/>
            <a:ext cx="3840163" cy="338137"/>
          </a:xfrm>
        </p:spPr>
        <p:txBody>
          <a:bodyPr/>
          <a:lstStyle/>
          <a:p>
            <a:pPr eaLnBrk="1" hangingPunct="1">
              <a:spcBef>
                <a:spcPts val="1325"/>
              </a:spcBef>
            </a:pPr>
            <a:r>
              <a:rPr lang="en-US" altLang="en-US" sz="2400" dirty="0" err="1" smtClean="0">
                <a:solidFill>
                  <a:schemeClr val="tx2"/>
                </a:solidFill>
              </a:rPr>
              <a:t>Ing</a:t>
            </a:r>
            <a:r>
              <a:rPr lang="en-US" altLang="en-US" sz="2400" dirty="0" smtClean="0">
                <a:solidFill>
                  <a:schemeClr val="tx2"/>
                </a:solidFill>
              </a:rPr>
              <a:t>. Vladim</a:t>
            </a:r>
            <a:r>
              <a:rPr lang="cs-CZ" altLang="en-US" sz="2400" dirty="0" smtClean="0">
                <a:solidFill>
                  <a:schemeClr val="tx2"/>
                </a:solidFill>
              </a:rPr>
              <a:t>ír Vágner</a:t>
            </a:r>
            <a:endParaRPr lang="en-US" altLang="en-US" dirty="0" smtClean="0">
              <a:solidFill>
                <a:schemeClr val="tx2"/>
              </a:solidFill>
            </a:endParaRPr>
          </a:p>
        </p:txBody>
      </p:sp>
      <p:sp>
        <p:nvSpPr>
          <p:cNvPr id="7172" name="Rectangle 4"/>
          <p:cNvSpPr>
            <a:spLocks noGrp="1" noChangeArrowheads="1"/>
          </p:cNvSpPr>
          <p:nvPr>
            <p:ph type="title"/>
          </p:nvPr>
        </p:nvSpPr>
        <p:spPr>
          <a:xfrm>
            <a:off x="0" y="3760552"/>
            <a:ext cx="9143999" cy="595548"/>
          </a:xfrm>
          <a:solidFill>
            <a:schemeClr val="accent2">
              <a:lumMod val="40000"/>
              <a:lumOff val="60000"/>
              <a:alpha val="30196"/>
            </a:schemeClr>
          </a:solidFill>
        </p:spPr>
        <p:txBody>
          <a:bodyPr/>
          <a:lstStyle/>
          <a:p>
            <a:pPr eaLnBrk="1" hangingPunct="1"/>
            <a:r>
              <a:rPr lang="en-US" altLang="en-US" sz="4300" dirty="0" smtClean="0">
                <a:solidFill>
                  <a:schemeClr val="tx2"/>
                </a:solidFill>
              </a:rPr>
              <a:t>   </a:t>
            </a:r>
            <a:r>
              <a:rPr lang="en-US" altLang="en-US" sz="4000" dirty="0" smtClean="0">
                <a:solidFill>
                  <a:schemeClr val="tx2"/>
                </a:solidFill>
                <a:effectLst>
                  <a:outerShdw blurRad="50800" dist="38100" dir="2700000" algn="tl" rotWithShape="0">
                    <a:prstClr val="black">
                      <a:alpha val="40000"/>
                    </a:prstClr>
                  </a:outerShdw>
                </a:effectLst>
              </a:rPr>
              <a:t>Outsourcing Infrastructure Services</a:t>
            </a:r>
            <a:endParaRPr lang="en-US" altLang="en-US" sz="2400" dirty="0" smtClean="0">
              <a:solidFill>
                <a:schemeClr val="tx2"/>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3"/>
          <a:stretch>
            <a:fillRect/>
          </a:stretch>
        </p:blipFill>
        <p:spPr>
          <a:xfrm>
            <a:off x="5156302" y="4956175"/>
            <a:ext cx="3987698" cy="19018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77F77BD-7E2B-4A29-B80A-DE0246273A77}" type="slidenum">
              <a:rPr lang="en-US" altLang="en-US"/>
              <a:pPr/>
              <a:t>10</a:t>
            </a:fld>
            <a:endParaRPr lang="en-US" altLang="en-US"/>
          </a:p>
        </p:txBody>
      </p:sp>
      <p:sp>
        <p:nvSpPr>
          <p:cNvPr id="62467" name="Rectangle 3"/>
          <p:cNvSpPr>
            <a:spLocks noGrp="1" noChangeArrowheads="1"/>
          </p:cNvSpPr>
          <p:nvPr>
            <p:ph type="body" idx="1"/>
          </p:nvPr>
        </p:nvSpPr>
        <p:spPr>
          <a:xfrm>
            <a:off x="328613" y="579180"/>
            <a:ext cx="8455025" cy="3656012"/>
          </a:xfrm>
        </p:spPr>
        <p:txBody>
          <a:bodyPr/>
          <a:lstStyle/>
          <a:p>
            <a:pPr>
              <a:lnSpc>
                <a:spcPct val="150000"/>
              </a:lnSpc>
            </a:pPr>
            <a:r>
              <a:rPr lang="cs-CZ" altLang="en-US" sz="2800" b="1" dirty="0"/>
              <a:t>0 – </a:t>
            </a:r>
            <a:r>
              <a:rPr lang="cs-CZ" altLang="en-US" sz="2800" b="1" dirty="0" smtClean="0"/>
              <a:t>1982</a:t>
            </a:r>
            <a:r>
              <a:rPr lang="en-US" altLang="en-US" sz="2800" b="1" dirty="0" smtClean="0"/>
              <a:t> The proprietary solutions era</a:t>
            </a:r>
            <a:endParaRPr lang="cs-CZ" altLang="en-US" sz="2800" b="1" dirty="0"/>
          </a:p>
          <a:p>
            <a:pPr>
              <a:lnSpc>
                <a:spcPct val="150000"/>
              </a:lnSpc>
            </a:pPr>
            <a:r>
              <a:rPr lang="cs-CZ" altLang="en-US" sz="2800" b="1" dirty="0"/>
              <a:t>1982 – </a:t>
            </a:r>
            <a:r>
              <a:rPr lang="cs-CZ" altLang="en-US" sz="2800" b="1" dirty="0" smtClean="0"/>
              <a:t>1999</a:t>
            </a:r>
            <a:r>
              <a:rPr lang="en-US" altLang="en-US" sz="2800" b="1" dirty="0" smtClean="0"/>
              <a:t> The standard solutions era</a:t>
            </a:r>
            <a:endParaRPr lang="cs-CZ" altLang="en-US" sz="2800" b="1" dirty="0"/>
          </a:p>
          <a:p>
            <a:pPr>
              <a:lnSpc>
                <a:spcPct val="150000"/>
              </a:lnSpc>
            </a:pPr>
            <a:r>
              <a:rPr lang="cs-CZ" altLang="en-US" sz="2800" b="1" dirty="0"/>
              <a:t>1999 – </a:t>
            </a:r>
            <a:r>
              <a:rPr lang="en-US" altLang="en-US" sz="2800" b="1" dirty="0" smtClean="0"/>
              <a:t>The outsourcing solutions era</a:t>
            </a:r>
            <a:endParaRPr lang="cs-CZ" altLang="en-US" sz="2800" b="1" dirty="0"/>
          </a:p>
        </p:txBody>
      </p:sp>
      <p:pic>
        <p:nvPicPr>
          <p:cNvPr id="3" name="Picture 2"/>
          <p:cNvPicPr>
            <a:picLocks noChangeAspect="1"/>
          </p:cNvPicPr>
          <p:nvPr/>
        </p:nvPicPr>
        <p:blipFill>
          <a:blip r:embed="rId2"/>
          <a:stretch>
            <a:fillRect/>
          </a:stretch>
        </p:blipFill>
        <p:spPr>
          <a:xfrm>
            <a:off x="1022732" y="3459892"/>
            <a:ext cx="6205971" cy="2826455"/>
          </a:xfrm>
          <a:prstGeom prst="rect">
            <a:avLst/>
          </a:prstGeom>
        </p:spPr>
      </p:pic>
    </p:spTree>
    <p:extLst>
      <p:ext uri="{BB962C8B-B14F-4D97-AF65-F5344CB8AC3E}">
        <p14:creationId xmlns:p14="http://schemas.microsoft.com/office/powerpoint/2010/main" val="38428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5806" y="506894"/>
            <a:ext cx="3962806" cy="3887519"/>
          </a:xfrm>
          <a:prstGeom prst="rect">
            <a:avLst/>
          </a:prstGeom>
        </p:spPr>
      </p:pic>
      <p:sp>
        <p:nvSpPr>
          <p:cNvPr id="63491" name="Rectangle 3"/>
          <p:cNvSpPr>
            <a:spLocks noGrp="1" noChangeArrowheads="1"/>
          </p:cNvSpPr>
          <p:nvPr>
            <p:ph type="body" idx="1"/>
          </p:nvPr>
        </p:nvSpPr>
        <p:spPr>
          <a:xfrm>
            <a:off x="142191" y="731758"/>
            <a:ext cx="7814488" cy="4301739"/>
          </a:xfrm>
        </p:spPr>
        <p:txBody>
          <a:bodyPr/>
          <a:lstStyle/>
          <a:p>
            <a:pPr marL="0" indent="0">
              <a:lnSpc>
                <a:spcPct val="150000"/>
              </a:lnSpc>
              <a:buNone/>
            </a:pPr>
            <a:r>
              <a:rPr lang="cs-CZ" altLang="en-US" sz="2400" b="1" dirty="0"/>
              <a:t>0 – 1982</a:t>
            </a:r>
            <a:r>
              <a:rPr lang="en-US" altLang="en-US" sz="2400" b="1" dirty="0"/>
              <a:t> The proprietary solutions </a:t>
            </a:r>
            <a:r>
              <a:rPr lang="en-US" altLang="en-US" sz="2400" b="1" dirty="0" smtClean="0"/>
              <a:t>era</a:t>
            </a:r>
          </a:p>
          <a:p>
            <a:pPr marL="0" indent="0">
              <a:lnSpc>
                <a:spcPct val="150000"/>
              </a:lnSpc>
              <a:buNone/>
            </a:pPr>
            <a:endParaRPr lang="cs-CZ" altLang="en-US" sz="2400" b="1" dirty="0"/>
          </a:p>
          <a:p>
            <a:pPr marL="0" indent="0">
              <a:buNone/>
            </a:pPr>
            <a:endParaRPr lang="cs-CZ" altLang="en-US" sz="2400" b="1" dirty="0"/>
          </a:p>
          <a:p>
            <a:pPr marL="346075" lvl="1" indent="0">
              <a:lnSpc>
                <a:spcPct val="150000"/>
              </a:lnSpc>
              <a:buNone/>
            </a:pPr>
            <a:r>
              <a:rPr lang="en-US" altLang="en-US" sz="2000" dirty="0" smtClean="0"/>
              <a:t> Characteristics</a:t>
            </a:r>
            <a:endParaRPr lang="cs-CZ" altLang="en-US" sz="2000" dirty="0"/>
          </a:p>
          <a:p>
            <a:pPr lvl="2">
              <a:lnSpc>
                <a:spcPct val="150000"/>
              </a:lnSpc>
            </a:pPr>
            <a:r>
              <a:rPr lang="cs-CZ" altLang="en-US" sz="2000" dirty="0" smtClean="0"/>
              <a:t>Mainframe</a:t>
            </a:r>
            <a:r>
              <a:rPr lang="en-US" altLang="en-US" sz="2000" dirty="0" smtClean="0"/>
              <a:t>s</a:t>
            </a:r>
            <a:r>
              <a:rPr lang="cs-CZ" altLang="en-US" sz="2000" dirty="0" smtClean="0"/>
              <a:t> </a:t>
            </a:r>
            <a:r>
              <a:rPr lang="en-US" altLang="en-US" sz="2000" dirty="0" smtClean="0"/>
              <a:t>and</a:t>
            </a:r>
            <a:r>
              <a:rPr lang="cs-CZ" altLang="en-US" sz="2000" dirty="0" smtClean="0"/>
              <a:t> termin</a:t>
            </a:r>
            <a:r>
              <a:rPr lang="en-US" altLang="en-US" sz="2000" dirty="0" err="1" smtClean="0"/>
              <a:t>als</a:t>
            </a:r>
            <a:endParaRPr lang="cs-CZ" altLang="en-US" sz="2000" dirty="0"/>
          </a:p>
          <a:p>
            <a:pPr lvl="2">
              <a:lnSpc>
                <a:spcPct val="150000"/>
              </a:lnSpc>
            </a:pPr>
            <a:r>
              <a:rPr lang="en-US" altLang="en-US" sz="2000" dirty="0" smtClean="0"/>
              <a:t>Data centers to input, collect and store data</a:t>
            </a:r>
            <a:endParaRPr lang="cs-CZ" altLang="en-US" sz="2000" dirty="0"/>
          </a:p>
          <a:p>
            <a:pPr lvl="2">
              <a:lnSpc>
                <a:spcPct val="150000"/>
              </a:lnSpc>
            </a:pPr>
            <a:r>
              <a:rPr lang="en-US" altLang="en-US" sz="2000" dirty="0" smtClean="0"/>
              <a:t>Batch processing, internal applications development</a:t>
            </a:r>
          </a:p>
          <a:p>
            <a:pPr lvl="2">
              <a:lnSpc>
                <a:spcPct val="150000"/>
              </a:lnSpc>
            </a:pPr>
            <a:endParaRPr lang="cs-CZ" altLang="en-US" sz="2000" dirty="0"/>
          </a:p>
          <a:p>
            <a:pPr marL="346075" lvl="1" indent="0">
              <a:lnSpc>
                <a:spcPct val="150000"/>
              </a:lnSpc>
              <a:buNone/>
            </a:pPr>
            <a:r>
              <a:rPr lang="en-US" altLang="en-US" sz="2000" dirty="0" smtClean="0"/>
              <a:t>“The Era of Fixed Costs”</a:t>
            </a:r>
            <a:r>
              <a:rPr lang="cs-CZ" altLang="en-US" sz="2000" dirty="0" smtClean="0"/>
              <a:t> </a:t>
            </a:r>
            <a:endParaRPr lang="cs-CZ" altLang="en-US" sz="2000" dirty="0"/>
          </a:p>
          <a:p>
            <a:pPr lvl="2">
              <a:lnSpc>
                <a:spcPct val="150000"/>
              </a:lnSpc>
            </a:pPr>
            <a:r>
              <a:rPr lang="en-US" altLang="en-US" sz="2000" dirty="0" smtClean="0"/>
              <a:t>High costs of the application development and maintenance </a:t>
            </a:r>
            <a:endParaRPr lang="cs-CZ" altLang="en-US" sz="2000" dirty="0"/>
          </a:p>
          <a:p>
            <a:pPr lvl="2">
              <a:lnSpc>
                <a:spcPct val="150000"/>
              </a:lnSpc>
            </a:pPr>
            <a:r>
              <a:rPr lang="en-US" altLang="en-US" sz="2000" dirty="0" smtClean="0"/>
              <a:t>High dependence on qualified and deficient labor force </a:t>
            </a:r>
            <a:endParaRPr lang="cs-CZ" altLang="en-US" sz="2000" dirty="0"/>
          </a:p>
          <a:p>
            <a:pPr lvl="2">
              <a:lnSpc>
                <a:spcPct val="150000"/>
              </a:lnSpc>
            </a:pPr>
            <a:r>
              <a:rPr lang="en-US" altLang="en-US" sz="2000" dirty="0" smtClean="0"/>
              <a:t>High availability costs</a:t>
            </a:r>
            <a:endParaRPr lang="cs-CZ" altLang="en-US" sz="2000" dirty="0"/>
          </a:p>
        </p:txBody>
      </p:sp>
    </p:spTree>
    <p:extLst>
      <p:ext uri="{BB962C8B-B14F-4D97-AF65-F5344CB8AC3E}">
        <p14:creationId xmlns:p14="http://schemas.microsoft.com/office/powerpoint/2010/main" val="29126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9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491">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0" y="1299712"/>
            <a:ext cx="3810000" cy="2857500"/>
          </a:xfrm>
          <a:prstGeom prst="rect">
            <a:avLst/>
          </a:prstGeom>
        </p:spPr>
      </p:pic>
      <p:sp>
        <p:nvSpPr>
          <p:cNvPr id="65539" name="Rectangle 3"/>
          <p:cNvSpPr>
            <a:spLocks noGrp="1" noChangeArrowheads="1"/>
          </p:cNvSpPr>
          <p:nvPr>
            <p:ph type="body" idx="1"/>
          </p:nvPr>
        </p:nvSpPr>
        <p:spPr>
          <a:xfrm>
            <a:off x="688975" y="900456"/>
            <a:ext cx="8455025" cy="3656012"/>
          </a:xfrm>
        </p:spPr>
        <p:txBody>
          <a:bodyPr/>
          <a:lstStyle/>
          <a:p>
            <a:pPr marL="0" indent="0">
              <a:lnSpc>
                <a:spcPct val="150000"/>
              </a:lnSpc>
              <a:buNone/>
            </a:pPr>
            <a:r>
              <a:rPr lang="cs-CZ" altLang="en-US" sz="2400" b="1" dirty="0"/>
              <a:t>1982 – 1999</a:t>
            </a:r>
            <a:r>
              <a:rPr lang="en-US" altLang="en-US" sz="2400" b="1" dirty="0"/>
              <a:t> The standard solutions era</a:t>
            </a:r>
            <a:endParaRPr lang="cs-CZ" altLang="en-US" sz="2400" b="1" dirty="0"/>
          </a:p>
          <a:p>
            <a:pPr marL="0" indent="0">
              <a:buNone/>
            </a:pPr>
            <a:endParaRPr lang="cs-CZ" altLang="en-US" sz="2400" b="1" dirty="0"/>
          </a:p>
          <a:p>
            <a:pPr marL="346075" lvl="1" indent="0">
              <a:lnSpc>
                <a:spcPct val="150000"/>
              </a:lnSpc>
              <a:buNone/>
            </a:pPr>
            <a:r>
              <a:rPr lang="cs-CZ" altLang="en-US" sz="1800" dirty="0" smtClean="0"/>
              <a:t>Chara</a:t>
            </a:r>
            <a:r>
              <a:rPr lang="en-US" altLang="en-US" sz="1800" dirty="0" smtClean="0"/>
              <a:t>c</a:t>
            </a:r>
            <a:r>
              <a:rPr lang="cs-CZ" altLang="en-US" sz="1800" dirty="0" smtClean="0"/>
              <a:t>teristi</a:t>
            </a:r>
            <a:r>
              <a:rPr lang="en-US" altLang="en-US" sz="1800" dirty="0" err="1" smtClean="0"/>
              <a:t>cs</a:t>
            </a:r>
            <a:endParaRPr lang="cs-CZ" altLang="en-US" sz="1800" dirty="0"/>
          </a:p>
          <a:p>
            <a:pPr lvl="2">
              <a:lnSpc>
                <a:spcPct val="150000"/>
              </a:lnSpc>
            </a:pPr>
            <a:r>
              <a:rPr lang="cs-CZ" altLang="en-US" sz="1800" dirty="0"/>
              <a:t>PC </a:t>
            </a:r>
            <a:r>
              <a:rPr lang="cs-CZ" altLang="en-US" sz="1800" dirty="0" smtClean="0"/>
              <a:t>a</a:t>
            </a:r>
            <a:r>
              <a:rPr lang="en-US" altLang="en-US" sz="1800" dirty="0" err="1" smtClean="0"/>
              <a:t>nd</a:t>
            </a:r>
            <a:r>
              <a:rPr lang="cs-CZ" altLang="en-US" sz="1800" dirty="0" smtClean="0"/>
              <a:t> </a:t>
            </a:r>
            <a:r>
              <a:rPr lang="cs-CZ" altLang="en-US" sz="1800" dirty="0"/>
              <a:t>PC </a:t>
            </a:r>
            <a:r>
              <a:rPr lang="cs-CZ" altLang="en-US" sz="1800" dirty="0" smtClean="0"/>
              <a:t>Server</a:t>
            </a:r>
            <a:r>
              <a:rPr lang="en-US" altLang="en-US" sz="1800" dirty="0" smtClean="0"/>
              <a:t>s</a:t>
            </a:r>
            <a:endParaRPr lang="cs-CZ" altLang="en-US" sz="1800" dirty="0"/>
          </a:p>
          <a:p>
            <a:pPr lvl="2">
              <a:lnSpc>
                <a:spcPct val="150000"/>
              </a:lnSpc>
            </a:pPr>
            <a:r>
              <a:rPr lang="cs-CZ" altLang="en-US" sz="1800" dirty="0" smtClean="0"/>
              <a:t>Standard</a:t>
            </a:r>
            <a:r>
              <a:rPr lang="en-US" altLang="en-US" sz="1800" dirty="0" smtClean="0"/>
              <a:t> </a:t>
            </a:r>
            <a:r>
              <a:rPr lang="cs-CZ" altLang="en-US" sz="1800" dirty="0" smtClean="0"/>
              <a:t>intera</a:t>
            </a:r>
            <a:r>
              <a:rPr lang="en-US" altLang="en-US" sz="1800" dirty="0" smtClean="0"/>
              <a:t>c</a:t>
            </a:r>
            <a:r>
              <a:rPr lang="cs-CZ" altLang="en-US" sz="1800" dirty="0" smtClean="0"/>
              <a:t>tiv</a:t>
            </a:r>
            <a:r>
              <a:rPr lang="en-US" altLang="en-US" sz="1800" dirty="0" smtClean="0"/>
              <a:t>e</a:t>
            </a:r>
            <a:r>
              <a:rPr lang="cs-CZ" altLang="en-US" sz="1800" dirty="0" smtClean="0"/>
              <a:t> apli</a:t>
            </a:r>
            <a:r>
              <a:rPr lang="en-US" altLang="en-US" sz="1800" dirty="0" smtClean="0"/>
              <a:t>cations</a:t>
            </a:r>
            <a:endParaRPr lang="cs-CZ" altLang="en-US" sz="1800" dirty="0"/>
          </a:p>
          <a:p>
            <a:pPr lvl="2">
              <a:lnSpc>
                <a:spcPct val="150000"/>
              </a:lnSpc>
            </a:pPr>
            <a:r>
              <a:rPr lang="en-US" altLang="en-US" sz="1800" dirty="0" smtClean="0"/>
              <a:t>Data entered by single users</a:t>
            </a:r>
          </a:p>
          <a:p>
            <a:pPr marL="682625" lvl="2" indent="0">
              <a:lnSpc>
                <a:spcPct val="150000"/>
              </a:lnSpc>
              <a:buNone/>
            </a:pPr>
            <a:endParaRPr lang="cs-CZ" altLang="en-US" sz="1800" dirty="0"/>
          </a:p>
          <a:p>
            <a:pPr marL="346075" lvl="1" indent="0">
              <a:lnSpc>
                <a:spcPct val="150000"/>
              </a:lnSpc>
              <a:buNone/>
            </a:pPr>
            <a:r>
              <a:rPr lang="en-US" altLang="en-US" sz="1800" dirty="0" smtClean="0"/>
              <a:t>“The Era of </a:t>
            </a:r>
            <a:r>
              <a:rPr lang="cs-CZ" altLang="en-US" sz="1800" dirty="0" smtClean="0"/>
              <a:t>Intern</a:t>
            </a:r>
            <a:r>
              <a:rPr lang="en-US" altLang="en-US" sz="1800" dirty="0" smtClean="0"/>
              <a:t>al</a:t>
            </a:r>
            <a:r>
              <a:rPr lang="cs-CZ" altLang="en-US" sz="1800" dirty="0" smtClean="0"/>
              <a:t> a</a:t>
            </a:r>
            <a:r>
              <a:rPr lang="en-US" altLang="en-US" sz="1800" dirty="0" err="1" smtClean="0"/>
              <a:t>nd</a:t>
            </a:r>
            <a:r>
              <a:rPr lang="cs-CZ" altLang="en-US" sz="1800" dirty="0" smtClean="0"/>
              <a:t> extern</a:t>
            </a:r>
            <a:r>
              <a:rPr lang="en-US" altLang="en-US" sz="1800" dirty="0" smtClean="0"/>
              <a:t>al cost </a:t>
            </a:r>
            <a:r>
              <a:rPr lang="cs-CZ" altLang="en-US" sz="1800" dirty="0" smtClean="0"/>
              <a:t>(variab</a:t>
            </a:r>
            <a:r>
              <a:rPr lang="en-US" altLang="en-US" sz="1800" dirty="0" smtClean="0"/>
              <a:t>le</a:t>
            </a:r>
            <a:r>
              <a:rPr lang="cs-CZ" altLang="en-US" sz="1800" dirty="0" smtClean="0"/>
              <a:t> </a:t>
            </a:r>
            <a:r>
              <a:rPr lang="en-US" altLang="en-US" sz="1800" dirty="0" smtClean="0"/>
              <a:t>and</a:t>
            </a:r>
            <a:r>
              <a:rPr lang="cs-CZ" altLang="en-US" sz="1800" dirty="0" smtClean="0"/>
              <a:t> fix</a:t>
            </a:r>
            <a:r>
              <a:rPr lang="en-US" altLang="en-US" sz="1800" dirty="0" err="1" smtClean="0"/>
              <a:t>ed</a:t>
            </a:r>
            <a:r>
              <a:rPr lang="en-US" altLang="en-US" sz="1800" dirty="0" smtClean="0"/>
              <a:t> costs</a:t>
            </a:r>
            <a:r>
              <a:rPr lang="cs-CZ" altLang="en-US" sz="1800" dirty="0" smtClean="0"/>
              <a:t>)</a:t>
            </a:r>
            <a:r>
              <a:rPr lang="en-US" altLang="en-US" sz="1800" dirty="0" smtClean="0"/>
              <a:t>”</a:t>
            </a:r>
            <a:endParaRPr lang="cs-CZ" altLang="en-US" sz="1800" dirty="0"/>
          </a:p>
          <a:p>
            <a:pPr lvl="2">
              <a:lnSpc>
                <a:spcPct val="150000"/>
              </a:lnSpc>
            </a:pPr>
            <a:r>
              <a:rPr lang="en-US" altLang="en-US" sz="1800" dirty="0" smtClean="0"/>
              <a:t>High investment to </a:t>
            </a:r>
            <a:r>
              <a:rPr lang="cs-CZ" altLang="en-US" sz="1800" dirty="0" smtClean="0"/>
              <a:t>HW </a:t>
            </a:r>
            <a:r>
              <a:rPr lang="cs-CZ" altLang="en-US" sz="1800" dirty="0"/>
              <a:t>a SW</a:t>
            </a:r>
          </a:p>
          <a:p>
            <a:pPr lvl="2">
              <a:lnSpc>
                <a:spcPct val="150000"/>
              </a:lnSpc>
            </a:pPr>
            <a:r>
              <a:rPr lang="en-US" altLang="en-US" sz="1800" dirty="0" smtClean="0"/>
              <a:t>Low return on investment</a:t>
            </a:r>
            <a:r>
              <a:rPr lang="cs-CZ" altLang="en-US" sz="1800" dirty="0" smtClean="0"/>
              <a:t> </a:t>
            </a:r>
            <a:r>
              <a:rPr lang="cs-CZ" altLang="en-US" sz="1800" dirty="0"/>
              <a:t>(ROI)</a:t>
            </a:r>
          </a:p>
          <a:p>
            <a:pPr lvl="2">
              <a:lnSpc>
                <a:spcPct val="150000"/>
              </a:lnSpc>
            </a:pPr>
            <a:r>
              <a:rPr lang="en-US" altLang="en-US" sz="1800" dirty="0" smtClean="0"/>
              <a:t>High availability and security costs</a:t>
            </a:r>
            <a:endParaRPr lang="cs-CZ" altLang="en-US" sz="1800" dirty="0"/>
          </a:p>
        </p:txBody>
      </p:sp>
    </p:spTree>
    <p:extLst>
      <p:ext uri="{BB962C8B-B14F-4D97-AF65-F5344CB8AC3E}">
        <p14:creationId xmlns:p14="http://schemas.microsoft.com/office/powerpoint/2010/main" val="10470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28613" y="6536982"/>
            <a:ext cx="2124075" cy="228600"/>
          </a:xfrm>
        </p:spPr>
        <p:txBody>
          <a:bodyPr/>
          <a:lstStyle/>
          <a:p>
            <a:fld id="{6DF2947E-D8A4-4F26-9492-49CD0559C0F1}" type="slidenum">
              <a:rPr lang="en-US" altLang="en-US"/>
              <a:pPr/>
              <a:t>13</a:t>
            </a:fld>
            <a:endParaRPr lang="en-US" altLang="en-US"/>
          </a:p>
        </p:txBody>
      </p:sp>
      <p:sp>
        <p:nvSpPr>
          <p:cNvPr id="64515" name="Rectangle 3"/>
          <p:cNvSpPr>
            <a:spLocks noGrp="1" noChangeArrowheads="1"/>
          </p:cNvSpPr>
          <p:nvPr>
            <p:ph type="body" idx="1"/>
          </p:nvPr>
        </p:nvSpPr>
        <p:spPr>
          <a:xfrm>
            <a:off x="580425" y="1184662"/>
            <a:ext cx="8455025" cy="3656012"/>
          </a:xfrm>
        </p:spPr>
        <p:txBody>
          <a:bodyPr/>
          <a:lstStyle/>
          <a:p>
            <a:pPr marL="0" indent="0">
              <a:lnSpc>
                <a:spcPct val="150000"/>
              </a:lnSpc>
              <a:buNone/>
            </a:pPr>
            <a:r>
              <a:rPr lang="cs-CZ" altLang="en-US" sz="2400" b="1" dirty="0"/>
              <a:t>1999 – </a:t>
            </a:r>
            <a:r>
              <a:rPr lang="en-US" altLang="en-US" sz="2400" b="1" dirty="0"/>
              <a:t>The outsourcing solutions era</a:t>
            </a:r>
            <a:endParaRPr lang="cs-CZ" altLang="en-US" sz="2400" b="1" dirty="0"/>
          </a:p>
          <a:p>
            <a:pPr marL="0" indent="0">
              <a:buNone/>
            </a:pPr>
            <a:endParaRPr lang="cs-CZ" altLang="en-US" sz="2400" b="1" dirty="0"/>
          </a:p>
          <a:p>
            <a:pPr marL="346075" lvl="1" indent="0">
              <a:lnSpc>
                <a:spcPct val="150000"/>
              </a:lnSpc>
              <a:buNone/>
            </a:pPr>
            <a:r>
              <a:rPr lang="cs-CZ" altLang="en-US" sz="2000" dirty="0" smtClean="0"/>
              <a:t>Characteristi</a:t>
            </a:r>
            <a:r>
              <a:rPr lang="en-US" altLang="en-US" sz="2000" dirty="0" err="1" smtClean="0"/>
              <a:t>cs</a:t>
            </a:r>
            <a:endParaRPr lang="cs-CZ" altLang="en-US" sz="2000" dirty="0"/>
          </a:p>
          <a:p>
            <a:pPr lvl="2">
              <a:lnSpc>
                <a:spcPct val="150000"/>
              </a:lnSpc>
            </a:pPr>
            <a:r>
              <a:rPr lang="cs-CZ" altLang="en-US" sz="2000" dirty="0" smtClean="0"/>
              <a:t>HW </a:t>
            </a:r>
            <a:r>
              <a:rPr lang="en-US" altLang="en-US" sz="2000" dirty="0" smtClean="0"/>
              <a:t>independence </a:t>
            </a:r>
            <a:r>
              <a:rPr lang="cs-CZ" altLang="en-US" sz="2000" dirty="0" smtClean="0"/>
              <a:t>(</a:t>
            </a:r>
            <a:r>
              <a:rPr lang="en-US" altLang="en-US" sz="2000" dirty="0" smtClean="0"/>
              <a:t>shared data centers</a:t>
            </a:r>
            <a:r>
              <a:rPr lang="cs-CZ" altLang="en-US" sz="2000" dirty="0" smtClean="0"/>
              <a:t>)</a:t>
            </a:r>
            <a:endParaRPr lang="cs-CZ" altLang="en-US" sz="2000" dirty="0"/>
          </a:p>
          <a:p>
            <a:pPr lvl="2">
              <a:lnSpc>
                <a:spcPct val="150000"/>
              </a:lnSpc>
            </a:pPr>
            <a:r>
              <a:rPr lang="cs-CZ" altLang="en-US" sz="2000" dirty="0" smtClean="0"/>
              <a:t>Standard</a:t>
            </a:r>
            <a:r>
              <a:rPr lang="en-US" altLang="en-US" sz="2000" dirty="0" smtClean="0"/>
              <a:t> </a:t>
            </a:r>
            <a:r>
              <a:rPr lang="cs-CZ" altLang="en-US" sz="2000" dirty="0" smtClean="0"/>
              <a:t> </a:t>
            </a:r>
            <a:r>
              <a:rPr lang="en-US" altLang="en-US" sz="2000" dirty="0" smtClean="0"/>
              <a:t>services introduction</a:t>
            </a:r>
            <a:endParaRPr lang="cs-CZ" altLang="en-US" sz="2000" dirty="0"/>
          </a:p>
          <a:p>
            <a:pPr lvl="2">
              <a:lnSpc>
                <a:spcPct val="150000"/>
              </a:lnSpc>
            </a:pPr>
            <a:r>
              <a:rPr lang="en-US" altLang="en-US" sz="2000" dirty="0" smtClean="0"/>
              <a:t>Distributed infrastructure</a:t>
            </a:r>
            <a:endParaRPr lang="cs-CZ" altLang="en-US" sz="2000" dirty="0"/>
          </a:p>
          <a:p>
            <a:pPr marL="346075" lvl="1" indent="0">
              <a:lnSpc>
                <a:spcPct val="150000"/>
              </a:lnSpc>
              <a:buNone/>
            </a:pPr>
            <a:r>
              <a:rPr lang="en-US" altLang="en-US" sz="2000" dirty="0" smtClean="0"/>
              <a:t>“The External costs</a:t>
            </a:r>
            <a:r>
              <a:rPr lang="cs-CZ" altLang="en-US" sz="2000" dirty="0" smtClean="0"/>
              <a:t> (</a:t>
            </a:r>
            <a:r>
              <a:rPr lang="en-US" altLang="en-US" sz="2000" dirty="0" smtClean="0"/>
              <a:t>variable costs</a:t>
            </a:r>
            <a:r>
              <a:rPr lang="cs-CZ" altLang="en-US" sz="2000" dirty="0" smtClean="0"/>
              <a:t>)</a:t>
            </a:r>
            <a:r>
              <a:rPr lang="en-US" altLang="en-US" sz="2000" dirty="0" smtClean="0"/>
              <a:t> era”</a:t>
            </a:r>
            <a:endParaRPr lang="cs-CZ" altLang="en-US" sz="2000" dirty="0"/>
          </a:p>
          <a:p>
            <a:pPr lvl="2">
              <a:lnSpc>
                <a:spcPct val="150000"/>
              </a:lnSpc>
            </a:pPr>
            <a:r>
              <a:rPr lang="en-US" altLang="en-US" sz="2000" dirty="0" smtClean="0"/>
              <a:t>Variable costs only – pay for “delivery”</a:t>
            </a:r>
            <a:endParaRPr lang="cs-CZ" altLang="en-US" sz="2000" dirty="0"/>
          </a:p>
          <a:p>
            <a:pPr lvl="2">
              <a:lnSpc>
                <a:spcPct val="150000"/>
              </a:lnSpc>
            </a:pPr>
            <a:r>
              <a:rPr lang="en-US" altLang="en-US" sz="2000" dirty="0" smtClean="0"/>
              <a:t>Independence </a:t>
            </a:r>
            <a:r>
              <a:rPr lang="en-US" altLang="en-US" sz="2000" dirty="0"/>
              <a:t>on qualified and deficient labor force </a:t>
            </a:r>
            <a:endParaRPr lang="en-US" altLang="en-US" sz="2000" dirty="0" smtClean="0"/>
          </a:p>
          <a:p>
            <a:pPr lvl="2">
              <a:lnSpc>
                <a:spcPct val="150000"/>
              </a:lnSpc>
            </a:pPr>
            <a:r>
              <a:rPr lang="en-US" altLang="en-US" sz="2000" dirty="0" smtClean="0"/>
              <a:t>High availability and security </a:t>
            </a:r>
            <a:endParaRPr lang="cs-CZ" altLang="en-US" sz="2000" dirty="0"/>
          </a:p>
        </p:txBody>
      </p:sp>
      <p:pic>
        <p:nvPicPr>
          <p:cNvPr id="2" name="Picture 1"/>
          <p:cNvPicPr>
            <a:picLocks noChangeAspect="1"/>
          </p:cNvPicPr>
          <p:nvPr/>
        </p:nvPicPr>
        <p:blipFill>
          <a:blip r:embed="rId3"/>
          <a:stretch>
            <a:fillRect/>
          </a:stretch>
        </p:blipFill>
        <p:spPr>
          <a:xfrm>
            <a:off x="6165615" y="0"/>
            <a:ext cx="2978385" cy="1818861"/>
          </a:xfrm>
          <a:prstGeom prst="rect">
            <a:avLst/>
          </a:prstGeom>
        </p:spPr>
      </p:pic>
    </p:spTree>
    <p:extLst>
      <p:ext uri="{BB962C8B-B14F-4D97-AF65-F5344CB8AC3E}">
        <p14:creationId xmlns:p14="http://schemas.microsoft.com/office/powerpoint/2010/main" val="5452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51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51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5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23850" y="981075"/>
            <a:ext cx="8534400" cy="442913"/>
          </a:xfrm>
          <a:noFill/>
        </p:spPr>
        <p:txBody>
          <a:bodyPr/>
          <a:lstStyle/>
          <a:p>
            <a:pPr eaLnBrk="1" hangingPunct="1"/>
            <a:r>
              <a:rPr lang="en-US" altLang="en-US" sz="2000" dirty="0" smtClean="0"/>
              <a:t>Market dynamics are changing and we continue to adapt our business model to execute on our strategy </a:t>
            </a:r>
            <a:endParaRPr lang="en-US" altLang="en-US" sz="2000" i="1" dirty="0" smtClean="0">
              <a:solidFill>
                <a:schemeClr val="accent1"/>
              </a:solidFill>
            </a:endParaRPr>
          </a:p>
        </p:txBody>
      </p:sp>
      <p:sp>
        <p:nvSpPr>
          <p:cNvPr id="70659" name="Line 3"/>
          <p:cNvSpPr>
            <a:spLocks noChangeShapeType="1"/>
          </p:cNvSpPr>
          <p:nvPr/>
        </p:nvSpPr>
        <p:spPr bwMode="auto">
          <a:xfrm>
            <a:off x="827088" y="2393950"/>
            <a:ext cx="403701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0" name="Line 4"/>
          <p:cNvSpPr>
            <a:spLocks noChangeShapeType="1"/>
          </p:cNvSpPr>
          <p:nvPr/>
        </p:nvSpPr>
        <p:spPr bwMode="auto">
          <a:xfrm>
            <a:off x="827088" y="2393950"/>
            <a:ext cx="0" cy="771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1" name="Line 5"/>
          <p:cNvSpPr>
            <a:spLocks noChangeShapeType="1"/>
          </p:cNvSpPr>
          <p:nvPr/>
        </p:nvSpPr>
        <p:spPr bwMode="auto">
          <a:xfrm>
            <a:off x="8302625" y="2393950"/>
            <a:ext cx="0" cy="7715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2" name="Line 6"/>
          <p:cNvSpPr>
            <a:spLocks noChangeShapeType="1"/>
          </p:cNvSpPr>
          <p:nvPr/>
        </p:nvSpPr>
        <p:spPr bwMode="auto">
          <a:xfrm>
            <a:off x="4864100" y="2393950"/>
            <a:ext cx="34385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3" name="Line 7"/>
          <p:cNvSpPr>
            <a:spLocks noChangeShapeType="1"/>
          </p:cNvSpPr>
          <p:nvPr/>
        </p:nvSpPr>
        <p:spPr bwMode="auto">
          <a:xfrm>
            <a:off x="827088" y="3165475"/>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4" name="Line 8"/>
          <p:cNvSpPr>
            <a:spLocks noChangeShapeType="1"/>
          </p:cNvSpPr>
          <p:nvPr/>
        </p:nvSpPr>
        <p:spPr bwMode="auto">
          <a:xfrm>
            <a:off x="827088" y="3998913"/>
            <a:ext cx="0" cy="8334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5" name="Line 9"/>
          <p:cNvSpPr>
            <a:spLocks noChangeShapeType="1"/>
          </p:cNvSpPr>
          <p:nvPr/>
        </p:nvSpPr>
        <p:spPr bwMode="auto">
          <a:xfrm>
            <a:off x="827088" y="4832350"/>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6" name="Line 10"/>
          <p:cNvSpPr>
            <a:spLocks noChangeShapeType="1"/>
          </p:cNvSpPr>
          <p:nvPr/>
        </p:nvSpPr>
        <p:spPr bwMode="auto">
          <a:xfrm>
            <a:off x="8302625" y="3165475"/>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7" name="Line 11"/>
          <p:cNvSpPr>
            <a:spLocks noChangeShapeType="1"/>
          </p:cNvSpPr>
          <p:nvPr/>
        </p:nvSpPr>
        <p:spPr bwMode="auto">
          <a:xfrm>
            <a:off x="8302625" y="3998913"/>
            <a:ext cx="0" cy="8334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8" name="Line 12"/>
          <p:cNvSpPr>
            <a:spLocks noChangeShapeType="1"/>
          </p:cNvSpPr>
          <p:nvPr/>
        </p:nvSpPr>
        <p:spPr bwMode="auto">
          <a:xfrm>
            <a:off x="8302625" y="4832350"/>
            <a:ext cx="0" cy="83343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69" name="Rectangle 13"/>
          <p:cNvSpPr>
            <a:spLocks noChangeArrowheads="1"/>
          </p:cNvSpPr>
          <p:nvPr/>
        </p:nvSpPr>
        <p:spPr bwMode="auto">
          <a:xfrm>
            <a:off x="233363" y="2171700"/>
            <a:ext cx="8532812" cy="2198688"/>
          </a:xfrm>
          <a:prstGeom prst="rect">
            <a:avLst/>
          </a:prstGeom>
          <a:gradFill rotWithShape="1">
            <a:gsLst>
              <a:gs pos="0">
                <a:srgbClr val="D9D9D9"/>
              </a:gs>
              <a:gs pos="100000">
                <a:srgbClr val="80A8E3"/>
              </a:gs>
            </a:gsLst>
            <a:lin ang="0" scaled="1"/>
          </a:gradFill>
          <a:ln>
            <a:noFill/>
          </a:ln>
          <a:effectLst>
            <a:prstShdw prst="shdw17" dist="17961" dir="2700000">
              <a:srgbClr val="828282"/>
            </a:prstShdw>
          </a:effectLst>
          <a:extLst>
            <a:ext uri="{91240B29-F687-4F45-9708-019B960494DF}">
              <a14:hiddenLine xmlns:a14="http://schemas.microsoft.com/office/drawing/2010/main" w="9525" algn="ctr">
                <a:solidFill>
                  <a:schemeClr val="bg2"/>
                </a:solidFill>
                <a:miter lim="800000"/>
                <a:headEnd/>
                <a:tailEnd/>
              </a14:hiddenLine>
            </a:ext>
          </a:extLst>
        </p:spPr>
        <p:txBody>
          <a:bodyPr wrap="none" lIns="72000" tIns="36000" rIns="72000" bIns="36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70" name="Rectangle 14"/>
          <p:cNvSpPr>
            <a:spLocks noChangeArrowheads="1"/>
          </p:cNvSpPr>
          <p:nvPr/>
        </p:nvSpPr>
        <p:spPr bwMode="auto">
          <a:xfrm>
            <a:off x="4829175" y="3838575"/>
            <a:ext cx="3849688" cy="582613"/>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17625"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31925" indent="-173038">
              <a:spcBef>
                <a:spcPct val="50000"/>
              </a:spcBef>
              <a:buClr>
                <a:schemeClr val="tx1"/>
              </a:buClr>
              <a:buChar char="•"/>
              <a:defRPr sz="1600">
                <a:solidFill>
                  <a:schemeClr val="tx1"/>
                </a:solidFill>
                <a:latin typeface="Arial" panose="020B0604020202020204" pitchFamily="34" charset="0"/>
              </a:defRPr>
            </a:lvl3pPr>
            <a:lvl4pPr marL="1546225" indent="-173038">
              <a:spcBef>
                <a:spcPct val="20000"/>
              </a:spcBef>
              <a:buClr>
                <a:schemeClr val="bg1"/>
              </a:buClr>
              <a:defRPr sz="1600">
                <a:solidFill>
                  <a:schemeClr val="bg1"/>
                </a:solidFill>
                <a:latin typeface="Arial" panose="020B0604020202020204" pitchFamily="34" charset="0"/>
              </a:defRPr>
            </a:lvl4pPr>
            <a:lvl5pPr marL="1660525" indent="-163513">
              <a:spcBef>
                <a:spcPct val="20000"/>
              </a:spcBef>
              <a:buClr>
                <a:schemeClr val="bg1"/>
              </a:buClr>
              <a:buChar char="»"/>
              <a:defRPr sz="1600">
                <a:solidFill>
                  <a:schemeClr val="bg1"/>
                </a:solidFill>
                <a:latin typeface="Arial" panose="020B0604020202020204" pitchFamily="34" charset="0"/>
              </a:defRPr>
            </a:lvl5pPr>
            <a:lvl6pPr marL="21177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5749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321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4893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Global delivery</a:t>
            </a:r>
          </a:p>
        </p:txBody>
      </p:sp>
      <p:sp>
        <p:nvSpPr>
          <p:cNvPr id="70671" name="Rectangle 15"/>
          <p:cNvSpPr>
            <a:spLocks noChangeArrowheads="1"/>
          </p:cNvSpPr>
          <p:nvPr/>
        </p:nvSpPr>
        <p:spPr bwMode="auto">
          <a:xfrm>
            <a:off x="307975" y="3838575"/>
            <a:ext cx="4521200" cy="582613"/>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Local labor sources</a:t>
            </a:r>
          </a:p>
        </p:txBody>
      </p:sp>
      <p:sp>
        <p:nvSpPr>
          <p:cNvPr id="70672" name="Rectangle 16"/>
          <p:cNvSpPr>
            <a:spLocks noChangeArrowheads="1"/>
          </p:cNvSpPr>
          <p:nvPr/>
        </p:nvSpPr>
        <p:spPr bwMode="auto">
          <a:xfrm>
            <a:off x="4829175" y="3255963"/>
            <a:ext cx="3849688" cy="582612"/>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17625"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31925" indent="-173038">
              <a:spcBef>
                <a:spcPct val="50000"/>
              </a:spcBef>
              <a:buClr>
                <a:schemeClr val="tx1"/>
              </a:buClr>
              <a:buChar char="•"/>
              <a:defRPr sz="1600">
                <a:solidFill>
                  <a:schemeClr val="tx1"/>
                </a:solidFill>
                <a:latin typeface="Arial" panose="020B0604020202020204" pitchFamily="34" charset="0"/>
              </a:defRPr>
            </a:lvl3pPr>
            <a:lvl4pPr marL="1546225" indent="-173038">
              <a:spcBef>
                <a:spcPct val="20000"/>
              </a:spcBef>
              <a:buClr>
                <a:schemeClr val="bg1"/>
              </a:buClr>
              <a:defRPr sz="1600">
                <a:solidFill>
                  <a:schemeClr val="bg1"/>
                </a:solidFill>
                <a:latin typeface="Arial" panose="020B0604020202020204" pitchFamily="34" charset="0"/>
              </a:defRPr>
            </a:lvl4pPr>
            <a:lvl5pPr marL="1660525" indent="-163513">
              <a:spcBef>
                <a:spcPct val="20000"/>
              </a:spcBef>
              <a:buClr>
                <a:schemeClr val="bg1"/>
              </a:buClr>
              <a:buChar char="»"/>
              <a:defRPr sz="1600">
                <a:solidFill>
                  <a:schemeClr val="bg1"/>
                </a:solidFill>
                <a:latin typeface="Arial" panose="020B0604020202020204" pitchFamily="34" charset="0"/>
              </a:defRPr>
            </a:lvl5pPr>
            <a:lvl6pPr marL="21177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5749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321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4893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Selective out-tasking</a:t>
            </a:r>
          </a:p>
        </p:txBody>
      </p:sp>
      <p:sp>
        <p:nvSpPr>
          <p:cNvPr id="70673" name="Rectangle 17"/>
          <p:cNvSpPr>
            <a:spLocks noChangeArrowheads="1"/>
          </p:cNvSpPr>
          <p:nvPr/>
        </p:nvSpPr>
        <p:spPr bwMode="auto">
          <a:xfrm>
            <a:off x="307975" y="3255963"/>
            <a:ext cx="3584575" cy="582612"/>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Full-scope outsourcing</a:t>
            </a:r>
          </a:p>
        </p:txBody>
      </p:sp>
      <p:sp>
        <p:nvSpPr>
          <p:cNvPr id="70674" name="Rectangle 18"/>
          <p:cNvSpPr>
            <a:spLocks noChangeArrowheads="1"/>
          </p:cNvSpPr>
          <p:nvPr/>
        </p:nvSpPr>
        <p:spPr bwMode="auto">
          <a:xfrm>
            <a:off x="6318250" y="2670175"/>
            <a:ext cx="2360613" cy="655638"/>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17625"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31925" indent="-173038">
              <a:spcBef>
                <a:spcPct val="50000"/>
              </a:spcBef>
              <a:buClr>
                <a:schemeClr val="tx1"/>
              </a:buClr>
              <a:buChar char="•"/>
              <a:defRPr sz="1600">
                <a:solidFill>
                  <a:schemeClr val="tx1"/>
                </a:solidFill>
                <a:latin typeface="Arial" panose="020B0604020202020204" pitchFamily="34" charset="0"/>
              </a:defRPr>
            </a:lvl3pPr>
            <a:lvl4pPr marL="1546225" indent="-173038">
              <a:spcBef>
                <a:spcPct val="20000"/>
              </a:spcBef>
              <a:buClr>
                <a:schemeClr val="bg1"/>
              </a:buClr>
              <a:defRPr sz="1600">
                <a:solidFill>
                  <a:schemeClr val="bg1"/>
                </a:solidFill>
                <a:latin typeface="Arial" panose="020B0604020202020204" pitchFamily="34" charset="0"/>
              </a:defRPr>
            </a:lvl4pPr>
            <a:lvl5pPr marL="1660525" indent="-163513">
              <a:spcBef>
                <a:spcPct val="20000"/>
              </a:spcBef>
              <a:buClr>
                <a:schemeClr val="bg1"/>
              </a:buClr>
              <a:buChar char="»"/>
              <a:defRPr sz="1600">
                <a:solidFill>
                  <a:schemeClr val="bg1"/>
                </a:solidFill>
                <a:latin typeface="Arial" panose="020B0604020202020204" pitchFamily="34" charset="0"/>
              </a:defRPr>
            </a:lvl5pPr>
            <a:lvl6pPr marL="21177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5749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321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48932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Intellectual Property-based models</a:t>
            </a:r>
          </a:p>
        </p:txBody>
      </p:sp>
      <p:sp>
        <p:nvSpPr>
          <p:cNvPr id="70675" name="Rectangle 19"/>
          <p:cNvSpPr>
            <a:spLocks noChangeArrowheads="1"/>
          </p:cNvSpPr>
          <p:nvPr/>
        </p:nvSpPr>
        <p:spPr bwMode="auto">
          <a:xfrm>
            <a:off x="307975" y="2670175"/>
            <a:ext cx="4521200" cy="585788"/>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Labor-based models</a:t>
            </a:r>
          </a:p>
        </p:txBody>
      </p:sp>
      <p:sp>
        <p:nvSpPr>
          <p:cNvPr id="70676" name="Rectangle 20"/>
          <p:cNvSpPr>
            <a:spLocks noChangeArrowheads="1"/>
          </p:cNvSpPr>
          <p:nvPr/>
        </p:nvSpPr>
        <p:spPr bwMode="auto">
          <a:xfrm>
            <a:off x="4829175" y="2132013"/>
            <a:ext cx="3849688" cy="538162"/>
          </a:xfrm>
          <a:prstGeom prst="rect">
            <a:avLst/>
          </a:prstGeom>
          <a:noFill/>
          <a:ln>
            <a:noFill/>
          </a:ln>
          <a:effectLst/>
          <a:extLst>
            <a:ext uri="{909E8E84-426E-40DD-AFC4-6F175D3DCCD1}">
              <a14:hiddenFill xmlns:a14="http://schemas.microsoft.com/office/drawing/2010/main">
                <a:solidFill>
                  <a:srgbClr val="80A8E3"/>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4572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1379538"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93838" indent="-173038">
              <a:spcBef>
                <a:spcPct val="50000"/>
              </a:spcBef>
              <a:buClr>
                <a:schemeClr val="tx1"/>
              </a:buClr>
              <a:buChar char="•"/>
              <a:defRPr sz="1600">
                <a:solidFill>
                  <a:schemeClr val="tx1"/>
                </a:solidFill>
                <a:latin typeface="Arial" panose="020B0604020202020204" pitchFamily="34" charset="0"/>
              </a:defRPr>
            </a:lvl3pPr>
            <a:lvl4pPr marL="1608138" indent="-173038">
              <a:spcBef>
                <a:spcPct val="20000"/>
              </a:spcBef>
              <a:buClr>
                <a:schemeClr val="bg1"/>
              </a:buClr>
              <a:defRPr sz="1600">
                <a:solidFill>
                  <a:schemeClr val="bg1"/>
                </a:solidFill>
                <a:latin typeface="Arial" panose="020B0604020202020204" pitchFamily="34" charset="0"/>
              </a:defRPr>
            </a:lvl4pPr>
            <a:lvl5pPr marL="1722438" indent="-163513">
              <a:spcBef>
                <a:spcPct val="20000"/>
              </a:spcBef>
              <a:buClr>
                <a:schemeClr val="bg1"/>
              </a:buClr>
              <a:buChar char="»"/>
              <a:defRPr sz="1600">
                <a:solidFill>
                  <a:schemeClr val="bg1"/>
                </a:solidFill>
                <a:latin typeface="Arial" panose="020B0604020202020204" pitchFamily="34" charset="0"/>
              </a:defRPr>
            </a:lvl5pPr>
            <a:lvl6pPr marL="21796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6368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0940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551238"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r" eaLnBrk="1" hangingPunct="1"/>
            <a:r>
              <a:rPr lang="en-US" altLang="en-US" sz="1200" dirty="0">
                <a:solidFill>
                  <a:schemeClr val="tx2"/>
                </a:solidFill>
              </a:rPr>
              <a:t>Standardized offerings</a:t>
            </a:r>
          </a:p>
        </p:txBody>
      </p:sp>
      <p:sp>
        <p:nvSpPr>
          <p:cNvPr id="70677" name="Rectangle 21"/>
          <p:cNvSpPr>
            <a:spLocks noChangeArrowheads="1"/>
          </p:cNvSpPr>
          <p:nvPr/>
        </p:nvSpPr>
        <p:spPr bwMode="auto">
          <a:xfrm>
            <a:off x="307975" y="2132013"/>
            <a:ext cx="4521200" cy="538162"/>
          </a:xfrm>
          <a:prstGeom prst="rect">
            <a:avLst/>
          </a:prstGeom>
          <a:noFill/>
          <a:ln>
            <a:noFill/>
          </a:ln>
          <a:effectLst/>
          <a:extLst>
            <a:ext uri="{909E8E84-426E-40DD-AFC4-6F175D3DCCD1}">
              <a14:hiddenFill xmlns:a14="http://schemas.microsoft.com/office/drawing/2010/main">
                <a:solidFill>
                  <a:srgbClr val="BFD3F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36" tIns="36569" rIns="73136" bIns="36569" anchor="ctr"/>
          <a:lstStyle>
            <a:lvl1pPr marL="228600">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342900" indent="-163513">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574675" indent="-173038">
              <a:spcBef>
                <a:spcPct val="50000"/>
              </a:spcBef>
              <a:buClr>
                <a:schemeClr val="tx1"/>
              </a:buClr>
              <a:buChar char="•"/>
              <a:defRPr sz="1600">
                <a:solidFill>
                  <a:schemeClr val="tx1"/>
                </a:solidFill>
                <a:latin typeface="Arial" panose="020B0604020202020204" pitchFamily="34" charset="0"/>
              </a:defRPr>
            </a:lvl3pPr>
            <a:lvl4pPr marL="871538" indent="-173038">
              <a:spcBef>
                <a:spcPct val="20000"/>
              </a:spcBef>
              <a:buClr>
                <a:schemeClr val="bg1"/>
              </a:buClr>
              <a:defRPr sz="1600">
                <a:solidFill>
                  <a:schemeClr val="bg1"/>
                </a:solidFill>
                <a:latin typeface="Arial" panose="020B0604020202020204" pitchFamily="34" charset="0"/>
              </a:defRPr>
            </a:lvl4pPr>
            <a:lvl5pPr marL="1235075" indent="-163513">
              <a:spcBef>
                <a:spcPct val="20000"/>
              </a:spcBef>
              <a:buClr>
                <a:schemeClr val="bg1"/>
              </a:buClr>
              <a:buChar char="»"/>
              <a:defRPr sz="1600">
                <a:solidFill>
                  <a:schemeClr val="bg1"/>
                </a:solidFill>
                <a:latin typeface="Arial" panose="020B0604020202020204" pitchFamily="34" charset="0"/>
              </a:defRPr>
            </a:lvl5pPr>
            <a:lvl6pPr marL="16922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21494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26066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3063875" indent="-163513"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Customized offerings</a:t>
            </a:r>
          </a:p>
        </p:txBody>
      </p:sp>
      <p:sp>
        <p:nvSpPr>
          <p:cNvPr id="70678" name="Line 22"/>
          <p:cNvSpPr>
            <a:spLocks noChangeShapeType="1"/>
          </p:cNvSpPr>
          <p:nvPr/>
        </p:nvSpPr>
        <p:spPr bwMode="auto">
          <a:xfrm>
            <a:off x="307975" y="4421188"/>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79" name="Line 23"/>
          <p:cNvSpPr>
            <a:spLocks noChangeShapeType="1"/>
          </p:cNvSpPr>
          <p:nvPr/>
        </p:nvSpPr>
        <p:spPr bwMode="auto">
          <a:xfrm>
            <a:off x="307975" y="2670175"/>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80" name="Line 24"/>
          <p:cNvSpPr>
            <a:spLocks noChangeShapeType="1"/>
          </p:cNvSpPr>
          <p:nvPr/>
        </p:nvSpPr>
        <p:spPr bwMode="auto">
          <a:xfrm>
            <a:off x="307975" y="3255963"/>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81" name="Line 25"/>
          <p:cNvSpPr>
            <a:spLocks noChangeShapeType="1"/>
          </p:cNvSpPr>
          <p:nvPr/>
        </p:nvSpPr>
        <p:spPr bwMode="auto">
          <a:xfrm>
            <a:off x="307975" y="3838575"/>
            <a:ext cx="83708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lstStyle/>
          <a:p>
            <a:endParaRPr lang="en-US"/>
          </a:p>
        </p:txBody>
      </p:sp>
      <p:sp>
        <p:nvSpPr>
          <p:cNvPr id="70682" name="Text Box 26"/>
          <p:cNvSpPr txBox="1">
            <a:spLocks noChangeArrowheads="1"/>
          </p:cNvSpPr>
          <p:nvPr/>
        </p:nvSpPr>
        <p:spPr bwMode="auto">
          <a:xfrm>
            <a:off x="688975" y="1768475"/>
            <a:ext cx="29432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984" tIns="35992" rIns="71984" bIns="35992">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chemeClr val="accent1"/>
              </a:buClr>
              <a:buFont typeface="Wingdings" panose="05000000000000000000" pitchFamily="2" charset="2"/>
              <a:buNone/>
            </a:pPr>
            <a:r>
              <a:rPr lang="en-US" altLang="en-US" sz="1600" b="1">
                <a:solidFill>
                  <a:schemeClr val="tx2"/>
                </a:solidFill>
              </a:rPr>
              <a:t>1999 - 2005</a:t>
            </a:r>
          </a:p>
        </p:txBody>
      </p:sp>
      <p:sp>
        <p:nvSpPr>
          <p:cNvPr id="70683" name="Text Box 27"/>
          <p:cNvSpPr txBox="1">
            <a:spLocks noChangeArrowheads="1"/>
          </p:cNvSpPr>
          <p:nvPr/>
        </p:nvSpPr>
        <p:spPr bwMode="auto">
          <a:xfrm>
            <a:off x="5611813" y="1766888"/>
            <a:ext cx="28114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984" tIns="35992" rIns="71984" bIns="35992">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Clr>
                <a:schemeClr val="accent1"/>
              </a:buClr>
              <a:buFont typeface="Wingdings" panose="05000000000000000000" pitchFamily="2" charset="2"/>
              <a:buNone/>
            </a:pPr>
            <a:r>
              <a:rPr lang="en-US" altLang="en-US" sz="1600" b="1">
                <a:solidFill>
                  <a:schemeClr val="tx2"/>
                </a:solidFill>
              </a:rPr>
              <a:t>2006 - (current)   </a:t>
            </a:r>
          </a:p>
        </p:txBody>
      </p:sp>
      <p:sp>
        <p:nvSpPr>
          <p:cNvPr id="70684" name="Rectangle 28"/>
          <p:cNvSpPr>
            <a:spLocks noChangeArrowheads="1"/>
          </p:cNvSpPr>
          <p:nvPr/>
        </p:nvSpPr>
        <p:spPr bwMode="auto">
          <a:xfrm>
            <a:off x="2414588" y="1736725"/>
            <a:ext cx="4325937" cy="314325"/>
          </a:xfrm>
          <a:prstGeom prst="rect">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algn="ctr" eaLnBrk="1" hangingPunct="1"/>
            <a:r>
              <a:rPr lang="en-US" altLang="en-US" b="1">
                <a:solidFill>
                  <a:schemeClr val="hlink"/>
                </a:solidFill>
              </a:rPr>
              <a:t>Market Dynamics</a:t>
            </a:r>
          </a:p>
        </p:txBody>
      </p:sp>
      <p:sp>
        <p:nvSpPr>
          <p:cNvPr id="70685" name="Rectangle 29"/>
          <p:cNvSpPr>
            <a:spLocks noChangeArrowheads="1"/>
          </p:cNvSpPr>
          <p:nvPr/>
        </p:nvSpPr>
        <p:spPr bwMode="auto">
          <a:xfrm>
            <a:off x="2430463" y="2087563"/>
            <a:ext cx="4324350" cy="2514600"/>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86" name="AutoShape 30"/>
          <p:cNvSpPr>
            <a:spLocks noChangeArrowheads="1"/>
          </p:cNvSpPr>
          <p:nvPr/>
        </p:nvSpPr>
        <p:spPr bwMode="auto">
          <a:xfrm>
            <a:off x="3892550" y="2270125"/>
            <a:ext cx="1289050" cy="338138"/>
          </a:xfrm>
          <a:prstGeom prst="rightArrow">
            <a:avLst>
              <a:gd name="adj1" fmla="val 50000"/>
              <a:gd name="adj2" fmla="val 95305"/>
            </a:avLst>
          </a:prstGeom>
          <a:solidFill>
            <a:srgbClr val="00387D"/>
          </a:solidFill>
          <a:ln>
            <a:noFill/>
          </a:ln>
          <a:effectLst>
            <a:prstShdw prst="shdw17" dist="17961" dir="2700000">
              <a:srgbClr val="00224B"/>
            </a:prstShdw>
          </a:effectLst>
          <a:extLst>
            <a:ext uri="{91240B29-F687-4F45-9708-019B960494DF}">
              <a14:hiddenLine xmlns:a14="http://schemas.microsoft.com/office/drawing/2010/main" w="9525" algn="ctr">
                <a:solidFill>
                  <a:schemeClr val="bg2"/>
                </a:solidFill>
                <a:miter lim="800000"/>
                <a:headEnd/>
                <a:tailEnd/>
              </a14:hiddenLine>
            </a:ext>
          </a:extLst>
        </p:spPr>
        <p:txBody>
          <a:bodyPr wrap="none" lIns="72000" tIns="36000" rIns="72000" bIns="36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87" name="Rectangle 31"/>
          <p:cNvSpPr>
            <a:spLocks noChangeArrowheads="1"/>
          </p:cNvSpPr>
          <p:nvPr/>
        </p:nvSpPr>
        <p:spPr bwMode="auto">
          <a:xfrm>
            <a:off x="2517775" y="2225675"/>
            <a:ext cx="4184650" cy="523875"/>
          </a:xfrm>
          <a:prstGeom prst="rect">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Industry/technical expertise and innovation are </a:t>
            </a:r>
            <a:r>
              <a:rPr lang="en-US" altLang="en-US" sz="1200" b="1">
                <a:solidFill>
                  <a:schemeClr val="hlink"/>
                </a:solidFill>
              </a:rPr>
              <a:t>replacing cost as primary differentiators</a:t>
            </a:r>
          </a:p>
        </p:txBody>
      </p:sp>
      <p:sp>
        <p:nvSpPr>
          <p:cNvPr id="70688" name="Rectangle 32"/>
          <p:cNvSpPr>
            <a:spLocks noChangeArrowheads="1"/>
          </p:cNvSpPr>
          <p:nvPr/>
        </p:nvSpPr>
        <p:spPr bwMode="auto">
          <a:xfrm>
            <a:off x="2514600" y="3325813"/>
            <a:ext cx="4191000" cy="477837"/>
          </a:xfrm>
          <a:prstGeom prst="rect">
            <a:avLst/>
          </a:prstGeom>
          <a:solidFill>
            <a:schemeClr val="bg1"/>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Emerging economies are growing fast with </a:t>
            </a:r>
            <a:r>
              <a:rPr lang="en-US" altLang="en-US" sz="1200" b="1">
                <a:solidFill>
                  <a:schemeClr val="hlink"/>
                </a:solidFill>
              </a:rPr>
              <a:t>expanded requirements for language and culture</a:t>
            </a:r>
          </a:p>
        </p:txBody>
      </p:sp>
      <p:sp>
        <p:nvSpPr>
          <p:cNvPr id="70689" name="Rectangle 33"/>
          <p:cNvSpPr>
            <a:spLocks noChangeArrowheads="1"/>
          </p:cNvSpPr>
          <p:nvPr/>
        </p:nvSpPr>
        <p:spPr bwMode="auto">
          <a:xfrm>
            <a:off x="2514600" y="2792413"/>
            <a:ext cx="4191000" cy="484187"/>
          </a:xfrm>
          <a:prstGeom prst="rect">
            <a:avLst/>
          </a:prstGeom>
          <a:solidFill>
            <a:schemeClr val="bg1">
              <a:alpha val="20000"/>
            </a:scheme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Clients are moving to a </a:t>
            </a:r>
            <a:r>
              <a:rPr lang="en-US" altLang="en-US" sz="1200" b="1">
                <a:solidFill>
                  <a:schemeClr val="hlink"/>
                </a:solidFill>
              </a:rPr>
              <a:t>multiple location delivery model </a:t>
            </a:r>
          </a:p>
        </p:txBody>
      </p:sp>
      <p:sp>
        <p:nvSpPr>
          <p:cNvPr id="70690" name="Rectangle 34"/>
          <p:cNvSpPr>
            <a:spLocks noChangeArrowheads="1"/>
          </p:cNvSpPr>
          <p:nvPr/>
        </p:nvSpPr>
        <p:spPr bwMode="auto">
          <a:xfrm>
            <a:off x="2520950" y="3844925"/>
            <a:ext cx="4189413" cy="525463"/>
          </a:xfrm>
          <a:prstGeom prst="rect">
            <a:avLst/>
          </a:prstGeom>
          <a:solidFill>
            <a:schemeClr val="bg1">
              <a:alpha val="20000"/>
            </a:schemeClr>
          </a:solidFill>
          <a:ln>
            <a:noFill/>
          </a:ln>
          <a:effectLst/>
          <a:extLs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lstStyle>
            <a:lvl1pPr marL="233363" indent="-233363">
              <a:spcBef>
                <a:spcPct val="50000"/>
              </a:spcBef>
              <a:buClr>
                <a:schemeClr val="tx1"/>
              </a:buClr>
              <a:buFont typeface="Wingdings" panose="05000000000000000000" pitchFamily="2" charset="2"/>
              <a:defRPr sz="1600">
                <a:solidFill>
                  <a:schemeClr val="tx1"/>
                </a:solidFill>
                <a:latin typeface="Arial" panose="020B0604020202020204" pitchFamily="34" charset="0"/>
              </a:defRPr>
            </a:lvl1pPr>
            <a:lvl2pPr marL="930275" indent="-419100">
              <a:spcBef>
                <a:spcPct val="50000"/>
              </a:spcBef>
              <a:buClr>
                <a:schemeClr val="tx1"/>
              </a:buClr>
              <a:buFont typeface="Arial" panose="020B0604020202020204" pitchFamily="34" charset="0"/>
              <a:buChar char="–"/>
              <a:defRPr sz="1600">
                <a:solidFill>
                  <a:schemeClr val="tx1"/>
                </a:solidFill>
                <a:latin typeface="Arial" panose="020B0604020202020204" pitchFamily="34" charset="0"/>
              </a:defRPr>
            </a:lvl2pPr>
            <a:lvl3pPr marL="1425575" indent="-381000">
              <a:spcBef>
                <a:spcPct val="50000"/>
              </a:spcBef>
              <a:buClr>
                <a:schemeClr val="tx1"/>
              </a:buClr>
              <a:buChar char="•"/>
              <a:defRPr sz="1600">
                <a:solidFill>
                  <a:schemeClr val="tx1"/>
                </a:solidFill>
                <a:latin typeface="Arial" panose="020B0604020202020204" pitchFamily="34" charset="0"/>
              </a:defRPr>
            </a:lvl3pPr>
            <a:lvl4pPr marL="1882775" indent="-342900">
              <a:spcBef>
                <a:spcPct val="20000"/>
              </a:spcBef>
              <a:buClr>
                <a:schemeClr val="bg1"/>
              </a:buClr>
              <a:defRPr sz="1600">
                <a:solidFill>
                  <a:schemeClr val="bg1"/>
                </a:solidFill>
                <a:latin typeface="Arial" panose="020B0604020202020204" pitchFamily="34" charset="0"/>
              </a:defRPr>
            </a:lvl4pPr>
            <a:lvl5pPr marL="2339975" indent="-342900">
              <a:spcBef>
                <a:spcPct val="20000"/>
              </a:spcBef>
              <a:buClr>
                <a:schemeClr val="bg1"/>
              </a:buClr>
              <a:buChar char="»"/>
              <a:defRPr sz="1600">
                <a:solidFill>
                  <a:schemeClr val="bg1"/>
                </a:solidFill>
                <a:latin typeface="Arial" panose="020B0604020202020204" pitchFamily="34" charset="0"/>
              </a:defRPr>
            </a:lvl5pPr>
            <a:lvl6pPr marL="27971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6pPr>
            <a:lvl7pPr marL="32543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7pPr>
            <a:lvl8pPr marL="37115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8pPr>
            <a:lvl9pPr marL="4168775" indent="-342900" eaLnBrk="0" fontAlgn="base" hangingPunct="0">
              <a:spcBef>
                <a:spcPct val="20000"/>
              </a:spcBef>
              <a:spcAft>
                <a:spcPct val="0"/>
              </a:spcAft>
              <a:buClr>
                <a:schemeClr val="bg1"/>
              </a:buClr>
              <a:buChar char="»"/>
              <a:defRPr sz="1600">
                <a:solidFill>
                  <a:schemeClr val="bg1"/>
                </a:solidFill>
                <a:latin typeface="Arial" panose="020B0604020202020204" pitchFamily="34" charset="0"/>
              </a:defRPr>
            </a:lvl9pPr>
          </a:lstStyle>
          <a:p>
            <a:pPr eaLnBrk="1" hangingPunct="1"/>
            <a:r>
              <a:rPr lang="en-US" altLang="en-US" sz="1200"/>
              <a:t>Service Providers are </a:t>
            </a:r>
            <a:r>
              <a:rPr lang="en-US" altLang="en-US" sz="1200" b="1">
                <a:solidFill>
                  <a:schemeClr val="hlink"/>
                </a:solidFill>
              </a:rPr>
              <a:t>growing a global presence</a:t>
            </a:r>
            <a:r>
              <a:rPr lang="en-US" altLang="en-US" sz="1200"/>
              <a:t> and expanding their offering portfolio</a:t>
            </a:r>
          </a:p>
        </p:txBody>
      </p:sp>
      <p:sp>
        <p:nvSpPr>
          <p:cNvPr id="70691" name="Text Box 35"/>
          <p:cNvSpPr txBox="1">
            <a:spLocks noChangeArrowheads="1"/>
          </p:cNvSpPr>
          <p:nvPr/>
        </p:nvSpPr>
        <p:spPr bwMode="auto">
          <a:xfrm>
            <a:off x="1890713" y="5273675"/>
            <a:ext cx="515143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96" tIns="46648" rIns="93296" bIns="4664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b="1">
                <a:solidFill>
                  <a:schemeClr val="tx2"/>
                </a:solidFill>
              </a:rPr>
              <a:t>Innovation and insight as key differentiators </a:t>
            </a:r>
          </a:p>
        </p:txBody>
      </p:sp>
    </p:spTree>
    <p:extLst>
      <p:ext uri="{BB962C8B-B14F-4D97-AF65-F5344CB8AC3E}">
        <p14:creationId xmlns:p14="http://schemas.microsoft.com/office/powerpoint/2010/main" val="168296075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0970" y="1078322"/>
            <a:ext cx="7876190" cy="2923809"/>
          </a:xfrm>
          <a:prstGeom prst="rect">
            <a:avLst/>
          </a:prstGeom>
        </p:spPr>
      </p:pic>
    </p:spTree>
    <p:extLst>
      <p:ext uri="{BB962C8B-B14F-4D97-AF65-F5344CB8AC3E}">
        <p14:creationId xmlns:p14="http://schemas.microsoft.com/office/powerpoint/2010/main" val="1304601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16</a:t>
            </a:fld>
            <a:endParaRPr lang="en-US"/>
          </a:p>
        </p:txBody>
      </p:sp>
      <p:pic>
        <p:nvPicPr>
          <p:cNvPr id="4" name="Picture 3"/>
          <p:cNvPicPr>
            <a:picLocks noChangeAspect="1"/>
          </p:cNvPicPr>
          <p:nvPr/>
        </p:nvPicPr>
        <p:blipFill>
          <a:blip r:embed="rId2"/>
          <a:stretch>
            <a:fillRect/>
          </a:stretch>
        </p:blipFill>
        <p:spPr>
          <a:xfrm>
            <a:off x="155102" y="2038865"/>
            <a:ext cx="8860311" cy="3230755"/>
          </a:xfrm>
          <a:prstGeom prst="rect">
            <a:avLst/>
          </a:prstGeom>
        </p:spPr>
      </p:pic>
    </p:spTree>
    <p:extLst>
      <p:ext uri="{BB962C8B-B14F-4D97-AF65-F5344CB8AC3E}">
        <p14:creationId xmlns:p14="http://schemas.microsoft.com/office/powerpoint/2010/main" val="2835951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352" y="378597"/>
            <a:ext cx="1954685" cy="1464127"/>
          </a:xfrm>
          <a:prstGeom prst="rect">
            <a:avLst/>
          </a:prstGeom>
        </p:spPr>
      </p:pic>
      <p:sp>
        <p:nvSpPr>
          <p:cNvPr id="72706" name="Rectangle 2"/>
          <p:cNvSpPr>
            <a:spLocks noGrp="1" noChangeArrowheads="1"/>
          </p:cNvSpPr>
          <p:nvPr>
            <p:ph type="title"/>
          </p:nvPr>
        </p:nvSpPr>
        <p:spPr/>
        <p:txBody>
          <a:bodyPr/>
          <a:lstStyle/>
          <a:p>
            <a:pPr eaLnBrk="1" hangingPunct="1"/>
            <a:r>
              <a:rPr lang="en-US" altLang="en-US" smtClean="0"/>
              <a:t>Outsourcing business models</a:t>
            </a:r>
          </a:p>
        </p:txBody>
      </p:sp>
      <p:sp>
        <p:nvSpPr>
          <p:cNvPr id="72707" name="Rectangle 3"/>
          <p:cNvSpPr>
            <a:spLocks noGrp="1" noChangeArrowheads="1"/>
          </p:cNvSpPr>
          <p:nvPr>
            <p:ph type="body" idx="1"/>
          </p:nvPr>
        </p:nvSpPr>
        <p:spPr>
          <a:xfrm>
            <a:off x="93835" y="888100"/>
            <a:ext cx="8126412" cy="3656012"/>
          </a:xfrm>
        </p:spPr>
        <p:txBody>
          <a:bodyPr/>
          <a:lstStyle/>
          <a:p>
            <a:pPr marL="342900" indent="-342900" eaLnBrk="1" hangingPunct="1">
              <a:lnSpc>
                <a:spcPct val="80000"/>
              </a:lnSpc>
              <a:buFont typeface="+mj-lt"/>
              <a:buAutoNum type="arabicPeriod"/>
            </a:pPr>
            <a:r>
              <a:rPr lang="en-US" altLang="en-US" b="1" dirty="0" smtClean="0">
                <a:solidFill>
                  <a:schemeClr val="tx2"/>
                </a:solidFill>
              </a:rPr>
              <a:t>Staff augmentation</a:t>
            </a:r>
            <a:r>
              <a:rPr lang="en-US" altLang="en-US" dirty="0" smtClean="0">
                <a:solidFill>
                  <a:schemeClr val="tx2"/>
                </a:solidFill>
              </a:rPr>
              <a:t> - This model provides specialized resources, cost flexibility and satisfies short-term time-to-market demands.</a:t>
            </a:r>
          </a:p>
          <a:p>
            <a:pPr marL="342900" indent="-342900" eaLnBrk="1" hangingPunct="1">
              <a:lnSpc>
                <a:spcPct val="80000"/>
              </a:lnSpc>
              <a:buFont typeface="+mj-lt"/>
              <a:buAutoNum type="arabicPeriod"/>
            </a:pPr>
            <a:endParaRPr lang="en-US" altLang="en-US" dirty="0" smtClean="0">
              <a:solidFill>
                <a:schemeClr val="tx2"/>
              </a:solidFill>
            </a:endParaRPr>
          </a:p>
          <a:p>
            <a:pPr marL="342900" indent="-342900" eaLnBrk="1" hangingPunct="1">
              <a:lnSpc>
                <a:spcPct val="80000"/>
              </a:lnSpc>
              <a:buFont typeface="+mj-lt"/>
              <a:buAutoNum type="arabicPeriod"/>
            </a:pPr>
            <a:r>
              <a:rPr lang="en-US" altLang="en-US" b="1" dirty="0" smtClean="0">
                <a:solidFill>
                  <a:schemeClr val="tx2"/>
                </a:solidFill>
              </a:rPr>
              <a:t>Out-tasking</a:t>
            </a:r>
            <a:r>
              <a:rPr lang="en-US" altLang="en-US" dirty="0" smtClean="0">
                <a:solidFill>
                  <a:schemeClr val="tx2"/>
                </a:solidFill>
              </a:rPr>
              <a:t> - This model is suitable for short-term business needs, to fill skill gaps. However the integration of different out-tasked outcomes may not be a seamless one.</a:t>
            </a:r>
          </a:p>
          <a:p>
            <a:pPr marL="342900" indent="-342900" eaLnBrk="1" hangingPunct="1">
              <a:lnSpc>
                <a:spcPct val="80000"/>
              </a:lnSpc>
              <a:buFont typeface="+mj-lt"/>
              <a:buAutoNum type="arabicPeriod"/>
            </a:pPr>
            <a:endParaRPr lang="en-US" altLang="en-US" dirty="0" smtClean="0">
              <a:solidFill>
                <a:schemeClr val="tx2"/>
              </a:solidFill>
            </a:endParaRPr>
          </a:p>
          <a:p>
            <a:pPr marL="342900" indent="-342900" eaLnBrk="1" hangingPunct="1">
              <a:lnSpc>
                <a:spcPct val="80000"/>
              </a:lnSpc>
              <a:buFont typeface="+mj-lt"/>
              <a:buAutoNum type="arabicPeriod"/>
            </a:pPr>
            <a:r>
              <a:rPr lang="en-US" altLang="en-US" b="1" dirty="0" smtClean="0">
                <a:solidFill>
                  <a:schemeClr val="tx2"/>
                </a:solidFill>
              </a:rPr>
              <a:t>Project-based outsourcing</a:t>
            </a:r>
            <a:r>
              <a:rPr lang="en-US" altLang="en-US" dirty="0" smtClean="0">
                <a:solidFill>
                  <a:schemeClr val="tx2"/>
                </a:solidFill>
              </a:rPr>
              <a:t> - Vendors and clients share risks and rewards through this collaborative model. This model has high client benefits as it holds the vendor accountable for an entire project, and allows the application of industry best practices in the outsourcing process.      On the other hand, working from project-to-project is </a:t>
            </a:r>
            <a:r>
              <a:rPr lang="en-US" altLang="en-US" i="1" dirty="0" smtClean="0">
                <a:solidFill>
                  <a:schemeClr val="tx2"/>
                </a:solidFill>
              </a:rPr>
              <a:t>a piecemeal approach to outsourcing</a:t>
            </a:r>
            <a:r>
              <a:rPr lang="en-US" altLang="en-US" dirty="0" smtClean="0">
                <a:solidFill>
                  <a:schemeClr val="tx2"/>
                </a:solidFill>
              </a:rPr>
              <a:t>. A more consolidated view of the outsourcing initiative is required, within a unified governance framework. This is provided by the multi-year managed services model.</a:t>
            </a:r>
          </a:p>
          <a:p>
            <a:pPr marL="342900" indent="-342900" eaLnBrk="1" hangingPunct="1">
              <a:lnSpc>
                <a:spcPct val="80000"/>
              </a:lnSpc>
              <a:buFont typeface="+mj-lt"/>
              <a:buAutoNum type="arabicPeriod"/>
            </a:pPr>
            <a:endParaRPr lang="en-US" altLang="en-US" dirty="0" smtClean="0">
              <a:solidFill>
                <a:schemeClr val="tx2"/>
              </a:solidFill>
            </a:endParaRPr>
          </a:p>
          <a:p>
            <a:pPr marL="342900" indent="-342900" eaLnBrk="1" hangingPunct="1">
              <a:lnSpc>
                <a:spcPct val="80000"/>
              </a:lnSpc>
              <a:buFont typeface="+mj-lt"/>
              <a:buAutoNum type="arabicPeriod"/>
            </a:pPr>
            <a:r>
              <a:rPr lang="en-US" altLang="en-US" b="1" dirty="0" smtClean="0">
                <a:solidFill>
                  <a:schemeClr val="tx2"/>
                </a:solidFill>
              </a:rPr>
              <a:t>Managed services model</a:t>
            </a:r>
            <a:r>
              <a:rPr lang="en-US" altLang="en-US" dirty="0" smtClean="0">
                <a:solidFill>
                  <a:schemeClr val="tx2"/>
                </a:solidFill>
              </a:rPr>
              <a:t> - This model fosters the development of </a:t>
            </a:r>
            <a:r>
              <a:rPr lang="en-US" altLang="en-US" u="sng" dirty="0" smtClean="0">
                <a:solidFill>
                  <a:schemeClr val="tx2"/>
                </a:solidFill>
              </a:rPr>
              <a:t>long-term, multi-year, SLA-based relationships </a:t>
            </a:r>
            <a:r>
              <a:rPr lang="en-US" altLang="en-US" dirty="0" smtClean="0">
                <a:solidFill>
                  <a:schemeClr val="tx2"/>
                </a:solidFill>
              </a:rPr>
              <a:t>to provide integrated solutions across the enterprise. The service provider takes responsibility and accountability for agreed- upon strategic business outcomes. Projects typically have a </a:t>
            </a:r>
            <a:r>
              <a:rPr lang="en-US" altLang="en-US" u="sng" dirty="0" smtClean="0">
                <a:solidFill>
                  <a:schemeClr val="tx2"/>
                </a:solidFill>
              </a:rPr>
              <a:t>large scope </a:t>
            </a:r>
            <a:r>
              <a:rPr lang="en-US" altLang="en-US" dirty="0" smtClean="0">
                <a:solidFill>
                  <a:schemeClr val="tx2"/>
                </a:solidFill>
              </a:rPr>
              <a:t>and scale and the knowledge gained by the vendor is invested back into the system so that the client's benefits increase year on year. These partnerships allow the sharing of risks and rewards, encourage innovation, embrace business change and contribute significantly to the strategic goals of both partners</a:t>
            </a:r>
            <a:r>
              <a:rPr lang="en-US" altLang="en-US" dirty="0">
                <a:solidFill>
                  <a:schemeClr val="tx2"/>
                </a:solidFill>
              </a:rPr>
              <a:t>.</a:t>
            </a:r>
            <a:endParaRPr lang="en-US" altLang="en-US" dirty="0" smtClean="0">
              <a:solidFill>
                <a:schemeClr val="tx2"/>
              </a:solidFill>
            </a:endParaRPr>
          </a:p>
        </p:txBody>
      </p:sp>
    </p:spTree>
    <p:extLst>
      <p:ext uri="{BB962C8B-B14F-4D97-AF65-F5344CB8AC3E}">
        <p14:creationId xmlns:p14="http://schemas.microsoft.com/office/powerpoint/2010/main" val="355756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2707">
                                            <p:txEl>
                                              <p:pRg st="6" end="6"/>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66737" y="468312"/>
            <a:ext cx="8207375" cy="387798"/>
          </a:xfrm>
        </p:spPr>
        <p:txBody>
          <a:bodyPr/>
          <a:lstStyle/>
          <a:p>
            <a:pPr eaLnBrk="1" hangingPunct="1"/>
            <a:r>
              <a:rPr lang="en-US" altLang="en-US" b="1" dirty="0" smtClean="0"/>
              <a:t>Basic steps of the managed services model</a:t>
            </a:r>
            <a:endParaRPr lang="en-US" altLang="en-US" b="1" dirty="0" smtClean="0">
              <a:solidFill>
                <a:schemeClr val="accent2"/>
              </a:solidFill>
            </a:endParaRPr>
          </a:p>
        </p:txBody>
      </p:sp>
      <p:sp>
        <p:nvSpPr>
          <p:cNvPr id="17411" name="Rectangle 4"/>
          <p:cNvSpPr>
            <a:spLocks noChangeArrowheads="1"/>
          </p:cNvSpPr>
          <p:nvPr/>
        </p:nvSpPr>
        <p:spPr bwMode="auto">
          <a:xfrm>
            <a:off x="250825" y="2139950"/>
            <a:ext cx="8686800" cy="563563"/>
          </a:xfrm>
          <a:prstGeom prst="rect">
            <a:avLst/>
          </a:prstGeom>
          <a:solidFill>
            <a:srgbClr val="EAEAEA"/>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i="1">
                <a:solidFill>
                  <a:srgbClr val="000000"/>
                </a:solidFill>
              </a:rPr>
              <a:t>Account Life Cycle</a:t>
            </a:r>
          </a:p>
        </p:txBody>
      </p:sp>
      <p:sp>
        <p:nvSpPr>
          <p:cNvPr id="17412" name="Freeform 5"/>
          <p:cNvSpPr>
            <a:spLocks/>
          </p:cNvSpPr>
          <p:nvPr/>
        </p:nvSpPr>
        <p:spPr bwMode="auto">
          <a:xfrm>
            <a:off x="7261225" y="2200275"/>
            <a:ext cx="1638300" cy="503238"/>
          </a:xfrm>
          <a:custGeom>
            <a:avLst/>
            <a:gdLst>
              <a:gd name="T0" fmla="*/ 2147483646 w 1032"/>
              <a:gd name="T1" fmla="*/ 0 h 317"/>
              <a:gd name="T2" fmla="*/ 0 w 1032"/>
              <a:gd name="T3" fmla="*/ 0 h 317"/>
              <a:gd name="T4" fmla="*/ 2147483646 w 1032"/>
              <a:gd name="T5" fmla="*/ 2147483646 h 317"/>
              <a:gd name="T6" fmla="*/ 0 w 1032"/>
              <a:gd name="T7" fmla="*/ 2147483646 h 317"/>
              <a:gd name="T8" fmla="*/ 2147483646 w 1032"/>
              <a:gd name="T9" fmla="*/ 2147483646 h 317"/>
              <a:gd name="T10" fmla="*/ 2147483646 w 1032"/>
              <a:gd name="T11" fmla="*/ 2147483646 h 317"/>
              <a:gd name="T12" fmla="*/ 2147483646 w 1032"/>
              <a:gd name="T13" fmla="*/ 0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2" h="317">
                <a:moveTo>
                  <a:pt x="893" y="0"/>
                </a:moveTo>
                <a:lnTo>
                  <a:pt x="0" y="0"/>
                </a:lnTo>
                <a:lnTo>
                  <a:pt x="196" y="153"/>
                </a:lnTo>
                <a:lnTo>
                  <a:pt x="0" y="317"/>
                </a:lnTo>
                <a:lnTo>
                  <a:pt x="893" y="317"/>
                </a:lnTo>
                <a:lnTo>
                  <a:pt x="1032" y="158"/>
                </a:lnTo>
                <a:lnTo>
                  <a:pt x="893" y="0"/>
                </a:lnTo>
              </a:path>
            </a:pathLst>
          </a:custGeom>
          <a:solidFill>
            <a:srgbClr val="EAEAEA"/>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 name="AutoShape 6"/>
          <p:cNvSpPr>
            <a:spLocks noChangeArrowheads="1"/>
          </p:cNvSpPr>
          <p:nvPr/>
        </p:nvSpPr>
        <p:spPr bwMode="auto">
          <a:xfrm>
            <a:off x="323850" y="2200275"/>
            <a:ext cx="1831975" cy="503238"/>
          </a:xfrm>
          <a:prstGeom prst="homePlate">
            <a:avLst>
              <a:gd name="adj" fmla="val 72251"/>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563" tIns="92075" rIns="182563" bIns="92075"/>
          <a:lstStyle>
            <a:lvl1pPr marL="230188" indent="-230188">
              <a:defRPr>
                <a:solidFill>
                  <a:schemeClr val="tx1"/>
                </a:solidFill>
                <a:latin typeface="Arial" panose="020B0604020202020204" pitchFamily="34" charset="0"/>
                <a:cs typeface="Arial" panose="020B0604020202020204" pitchFamily="34" charset="0"/>
              </a:defRPr>
            </a:lvl1pPr>
            <a:lvl2pPr marL="522288" indent="-1778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ct val="30000"/>
              </a:spcBef>
            </a:pPr>
            <a:endParaRPr lang="de-DE" altLang="en-US" sz="800">
              <a:solidFill>
                <a:schemeClr val="accent1"/>
              </a:solidFill>
            </a:endParaRPr>
          </a:p>
        </p:txBody>
      </p:sp>
      <p:sp>
        <p:nvSpPr>
          <p:cNvPr id="17414" name="Freeform 7"/>
          <p:cNvSpPr>
            <a:spLocks/>
          </p:cNvSpPr>
          <p:nvPr/>
        </p:nvSpPr>
        <p:spPr bwMode="auto">
          <a:xfrm>
            <a:off x="7146925" y="2200275"/>
            <a:ext cx="1638300" cy="503238"/>
          </a:xfrm>
          <a:custGeom>
            <a:avLst/>
            <a:gdLst>
              <a:gd name="T0" fmla="*/ 2147483646 w 1032"/>
              <a:gd name="T1" fmla="*/ 0 h 317"/>
              <a:gd name="T2" fmla="*/ 0 w 1032"/>
              <a:gd name="T3" fmla="*/ 0 h 317"/>
              <a:gd name="T4" fmla="*/ 2147483646 w 1032"/>
              <a:gd name="T5" fmla="*/ 2147483646 h 317"/>
              <a:gd name="T6" fmla="*/ 0 w 1032"/>
              <a:gd name="T7" fmla="*/ 2147483646 h 317"/>
              <a:gd name="T8" fmla="*/ 2147483646 w 1032"/>
              <a:gd name="T9" fmla="*/ 2147483646 h 317"/>
              <a:gd name="T10" fmla="*/ 2147483646 w 1032"/>
              <a:gd name="T11" fmla="*/ 2147483646 h 317"/>
              <a:gd name="T12" fmla="*/ 2147483646 w 1032"/>
              <a:gd name="T13" fmla="*/ 0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2" h="317">
                <a:moveTo>
                  <a:pt x="893" y="0"/>
                </a:moveTo>
                <a:lnTo>
                  <a:pt x="0" y="0"/>
                </a:lnTo>
                <a:lnTo>
                  <a:pt x="196" y="153"/>
                </a:lnTo>
                <a:lnTo>
                  <a:pt x="0" y="317"/>
                </a:lnTo>
                <a:lnTo>
                  <a:pt x="893" y="317"/>
                </a:lnTo>
                <a:lnTo>
                  <a:pt x="1032" y="158"/>
                </a:lnTo>
                <a:lnTo>
                  <a:pt x="893" y="0"/>
                </a:lnTo>
              </a:path>
            </a:pathLst>
          </a:custGeom>
          <a:solidFill>
            <a:srgbClr val="EAEAEA"/>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Text Box 8"/>
          <p:cNvSpPr txBox="1">
            <a:spLocks noChangeArrowheads="1"/>
          </p:cNvSpPr>
          <p:nvPr/>
        </p:nvSpPr>
        <p:spPr bwMode="auto">
          <a:xfrm>
            <a:off x="174625" y="2198688"/>
            <a:ext cx="17827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Opportunity Mgmt (Pre-Engagement)</a:t>
            </a:r>
          </a:p>
        </p:txBody>
      </p:sp>
      <p:sp>
        <p:nvSpPr>
          <p:cNvPr id="17416" name="Text Box 9"/>
          <p:cNvSpPr txBox="1">
            <a:spLocks noChangeArrowheads="1"/>
          </p:cNvSpPr>
          <p:nvPr/>
        </p:nvSpPr>
        <p:spPr bwMode="auto">
          <a:xfrm>
            <a:off x="7337425" y="2200275"/>
            <a:ext cx="12954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Steady State Operations</a:t>
            </a:r>
          </a:p>
        </p:txBody>
      </p:sp>
      <p:sp>
        <p:nvSpPr>
          <p:cNvPr id="17417" name="Freeform 10"/>
          <p:cNvSpPr>
            <a:spLocks/>
          </p:cNvSpPr>
          <p:nvPr/>
        </p:nvSpPr>
        <p:spPr bwMode="auto">
          <a:xfrm>
            <a:off x="4289425" y="2200275"/>
            <a:ext cx="1752600" cy="503238"/>
          </a:xfrm>
          <a:custGeom>
            <a:avLst/>
            <a:gdLst>
              <a:gd name="T0" fmla="*/ 2147483646 w 1163"/>
              <a:gd name="T1" fmla="*/ 0 h 657"/>
              <a:gd name="T2" fmla="*/ 0 w 1163"/>
              <a:gd name="T3" fmla="*/ 0 h 657"/>
              <a:gd name="T4" fmla="*/ 2147483646 w 1163"/>
              <a:gd name="T5" fmla="*/ 2147483646 h 657"/>
              <a:gd name="T6" fmla="*/ 0 w 1163"/>
              <a:gd name="T7" fmla="*/ 2147483646 h 657"/>
              <a:gd name="T8" fmla="*/ 2147483646 w 1163"/>
              <a:gd name="T9" fmla="*/ 2147483646 h 657"/>
              <a:gd name="T10" fmla="*/ 2147483646 w 1163"/>
              <a:gd name="T11" fmla="*/ 2147483646 h 657"/>
              <a:gd name="T12" fmla="*/ 2147483646 w 1163"/>
              <a:gd name="T13" fmla="*/ 0 h 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 h="657">
                <a:moveTo>
                  <a:pt x="1005" y="0"/>
                </a:moveTo>
                <a:lnTo>
                  <a:pt x="0" y="0"/>
                </a:lnTo>
                <a:lnTo>
                  <a:pt x="157" y="328"/>
                </a:lnTo>
                <a:lnTo>
                  <a:pt x="0" y="656"/>
                </a:lnTo>
                <a:lnTo>
                  <a:pt x="1005" y="656"/>
                </a:lnTo>
                <a:lnTo>
                  <a:pt x="1162" y="328"/>
                </a:lnTo>
                <a:lnTo>
                  <a:pt x="1005" y="0"/>
                </a:lnTo>
              </a:path>
            </a:pathLst>
          </a:custGeom>
          <a:solidFill>
            <a:srgbClr val="FFFFCC"/>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Text Box 11"/>
          <p:cNvSpPr txBox="1">
            <a:spLocks noChangeArrowheads="1"/>
          </p:cNvSpPr>
          <p:nvPr/>
        </p:nvSpPr>
        <p:spPr bwMode="auto">
          <a:xfrm>
            <a:off x="4594225" y="2276475"/>
            <a:ext cx="1143000" cy="2746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Close Sale</a:t>
            </a:r>
          </a:p>
        </p:txBody>
      </p:sp>
      <p:sp>
        <p:nvSpPr>
          <p:cNvPr id="17419" name="Freeform 12"/>
          <p:cNvSpPr>
            <a:spLocks/>
          </p:cNvSpPr>
          <p:nvPr/>
        </p:nvSpPr>
        <p:spPr bwMode="auto">
          <a:xfrm>
            <a:off x="1698625" y="2200275"/>
            <a:ext cx="2971800" cy="503238"/>
          </a:xfrm>
          <a:custGeom>
            <a:avLst/>
            <a:gdLst>
              <a:gd name="T0" fmla="*/ 2147483646 w 1163"/>
              <a:gd name="T1" fmla="*/ 0 h 657"/>
              <a:gd name="T2" fmla="*/ 0 w 1163"/>
              <a:gd name="T3" fmla="*/ 0 h 657"/>
              <a:gd name="T4" fmla="*/ 2147483646 w 1163"/>
              <a:gd name="T5" fmla="*/ 2147483646 h 657"/>
              <a:gd name="T6" fmla="*/ 0 w 1163"/>
              <a:gd name="T7" fmla="*/ 2147483646 h 657"/>
              <a:gd name="T8" fmla="*/ 2147483646 w 1163"/>
              <a:gd name="T9" fmla="*/ 2147483646 h 657"/>
              <a:gd name="T10" fmla="*/ 2147483646 w 1163"/>
              <a:gd name="T11" fmla="*/ 2147483646 h 657"/>
              <a:gd name="T12" fmla="*/ 2147483646 w 1163"/>
              <a:gd name="T13" fmla="*/ 0 h 6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3" h="657">
                <a:moveTo>
                  <a:pt x="1005" y="0"/>
                </a:moveTo>
                <a:lnTo>
                  <a:pt x="0" y="0"/>
                </a:lnTo>
                <a:lnTo>
                  <a:pt x="157" y="328"/>
                </a:lnTo>
                <a:lnTo>
                  <a:pt x="0" y="656"/>
                </a:lnTo>
                <a:lnTo>
                  <a:pt x="1005" y="656"/>
                </a:lnTo>
                <a:lnTo>
                  <a:pt x="1162" y="328"/>
                </a:lnTo>
                <a:lnTo>
                  <a:pt x="1005" y="0"/>
                </a:lnTo>
              </a:path>
            </a:pathLst>
          </a:custGeom>
          <a:solidFill>
            <a:srgbClr val="FFFFCC"/>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Text Box 13"/>
          <p:cNvSpPr txBox="1">
            <a:spLocks noChangeArrowheads="1"/>
          </p:cNvSpPr>
          <p:nvPr/>
        </p:nvSpPr>
        <p:spPr bwMode="auto">
          <a:xfrm>
            <a:off x="2155825" y="2198688"/>
            <a:ext cx="1981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1200" b="1"/>
              <a:t>Solution Design &amp; Proposal Development</a:t>
            </a:r>
          </a:p>
        </p:txBody>
      </p:sp>
      <p:sp>
        <p:nvSpPr>
          <p:cNvPr id="17421" name="Freeform 14"/>
          <p:cNvSpPr>
            <a:spLocks/>
          </p:cNvSpPr>
          <p:nvPr/>
        </p:nvSpPr>
        <p:spPr bwMode="auto">
          <a:xfrm>
            <a:off x="5661025" y="2200275"/>
            <a:ext cx="1790700" cy="503238"/>
          </a:xfrm>
          <a:custGeom>
            <a:avLst/>
            <a:gdLst>
              <a:gd name="T0" fmla="*/ 2147483646 w 1128"/>
              <a:gd name="T1" fmla="*/ 0 h 317"/>
              <a:gd name="T2" fmla="*/ 0 w 1128"/>
              <a:gd name="T3" fmla="*/ 0 h 317"/>
              <a:gd name="T4" fmla="*/ 2147483646 w 1128"/>
              <a:gd name="T5" fmla="*/ 2147483646 h 317"/>
              <a:gd name="T6" fmla="*/ 0 w 1128"/>
              <a:gd name="T7" fmla="*/ 2147483646 h 317"/>
              <a:gd name="T8" fmla="*/ 2147483646 w 1128"/>
              <a:gd name="T9" fmla="*/ 2147483646 h 317"/>
              <a:gd name="T10" fmla="*/ 2147483646 w 1128"/>
              <a:gd name="T11" fmla="*/ 2147483646 h 317"/>
              <a:gd name="T12" fmla="*/ 2147483646 w 1128"/>
              <a:gd name="T13" fmla="*/ 0 h 3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8" h="317">
                <a:moveTo>
                  <a:pt x="955" y="0"/>
                </a:moveTo>
                <a:lnTo>
                  <a:pt x="0" y="0"/>
                </a:lnTo>
                <a:lnTo>
                  <a:pt x="238" y="157"/>
                </a:lnTo>
                <a:lnTo>
                  <a:pt x="0" y="317"/>
                </a:lnTo>
                <a:lnTo>
                  <a:pt x="955" y="317"/>
                </a:lnTo>
                <a:lnTo>
                  <a:pt x="1128" y="153"/>
                </a:lnTo>
                <a:lnTo>
                  <a:pt x="955" y="0"/>
                </a:lnTo>
              </a:path>
            </a:pathLst>
          </a:custGeom>
          <a:solidFill>
            <a:srgbClr val="FFFFCC"/>
          </a:solidFill>
          <a:ln w="12700" cap="rnd"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Text Box 15"/>
          <p:cNvSpPr txBox="1">
            <a:spLocks noChangeArrowheads="1"/>
          </p:cNvSpPr>
          <p:nvPr/>
        </p:nvSpPr>
        <p:spPr bwMode="auto">
          <a:xfrm>
            <a:off x="5889625" y="2198688"/>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anose="05000000000000000000" pitchFamily="2" charset="2"/>
              <a:buNone/>
            </a:pPr>
            <a:r>
              <a:rPr lang="en-US" altLang="en-US" sz="1200" b="1"/>
              <a:t>Transition &amp;</a:t>
            </a:r>
          </a:p>
          <a:p>
            <a:pPr algn="ctr" eaLnBrk="1" hangingPunct="1">
              <a:buFont typeface="Wingdings" panose="05000000000000000000" pitchFamily="2" charset="2"/>
              <a:buNone/>
            </a:pPr>
            <a:r>
              <a:rPr lang="en-US" altLang="en-US" sz="1200" b="1"/>
              <a:t>Transformation</a:t>
            </a:r>
          </a:p>
        </p:txBody>
      </p:sp>
      <p:graphicFrame>
        <p:nvGraphicFramePr>
          <p:cNvPr id="87090" name="Group 50"/>
          <p:cNvGraphicFramePr>
            <a:graphicFrameLocks noGrp="1"/>
          </p:cNvGraphicFramePr>
          <p:nvPr/>
        </p:nvGraphicFramePr>
        <p:xfrm>
          <a:off x="250825" y="2708275"/>
          <a:ext cx="8686800" cy="3652838"/>
        </p:xfrm>
        <a:graphic>
          <a:graphicData uri="http://schemas.openxmlformats.org/drawingml/2006/table">
            <a:tbl>
              <a:tblPr/>
              <a:tblGrid>
                <a:gridCol w="1600200"/>
                <a:gridCol w="2362200"/>
                <a:gridCol w="1524000"/>
                <a:gridCol w="1600200"/>
                <a:gridCol w="1600200"/>
              </a:tblGrid>
              <a:tr h="1443038">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2"/>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EAEAEA"/>
                      </a:solidFill>
                      <a:prstDash val="solid"/>
                      <a:round/>
                      <a:headEnd type="none" w="med" len="med"/>
                      <a:tailEnd type="none" w="med" len="med"/>
                    </a:lnB>
                    <a:lnTlToBr>
                      <a:noFill/>
                    </a:lnTlToBr>
                    <a:lnBlToTr>
                      <a:noFill/>
                    </a:lnBlToTr>
                    <a:noFill/>
                  </a:tcPr>
                </a:tc>
              </a:tr>
              <a:tr h="2209800">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2"/>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Who delivers the services?</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From where will they be delivered?</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How do we build and use the solution?</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0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What processes and service flows do we follow?</a:t>
                      </a:r>
                    </a:p>
                  </a:txBody>
                  <a:tcPr horzOverflow="overflow">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spcBef>
                          <a:spcPct val="50000"/>
                        </a:spcBef>
                        <a:buClr>
                          <a:schemeClr val="tx1"/>
                        </a:buClr>
                        <a:buFont typeface="Wingdings" panose="05000000000000000000" pitchFamily="2" charset="2"/>
                        <a:defRPr sz="1400">
                          <a:solidFill>
                            <a:schemeClr val="tx1"/>
                          </a:solidFill>
                          <a:latin typeface="Arial" panose="020B0604020202020204" pitchFamily="34" charset="0"/>
                        </a:defRPr>
                      </a:lvl1pPr>
                      <a:lvl2pPr marL="742950" indent="-285750">
                        <a:spcBef>
                          <a:spcPct val="50000"/>
                        </a:spcBef>
                        <a:buClr>
                          <a:schemeClr val="tx1"/>
                        </a:buClr>
                        <a:buFont typeface="Arial" panose="020B0604020202020204" pitchFamily="34" charset="0"/>
                        <a:defRPr sz="1400">
                          <a:solidFill>
                            <a:schemeClr val="tx1"/>
                          </a:solidFill>
                          <a:latin typeface="Arial" panose="020B0604020202020204" pitchFamily="34" charset="0"/>
                        </a:defRPr>
                      </a:lvl2pPr>
                      <a:lvl3pPr marL="1143000" indent="-228600">
                        <a:spcBef>
                          <a:spcPct val="50000"/>
                        </a:spcBef>
                        <a:buClr>
                          <a:schemeClr val="tx1"/>
                        </a:buClr>
                        <a:defRPr sz="1400">
                          <a:solidFill>
                            <a:schemeClr val="tx1"/>
                          </a:solidFill>
                          <a:latin typeface="Arial" panose="020B0604020202020204" pitchFamily="34" charset="0"/>
                        </a:defRPr>
                      </a:lvl3pPr>
                      <a:lvl4pPr marL="1600200" indent="-228600">
                        <a:spcBef>
                          <a:spcPct val="20000"/>
                        </a:spcBef>
                        <a:buClr>
                          <a:schemeClr val="bg1"/>
                        </a:buClr>
                        <a:defRPr sz="1400">
                          <a:solidFill>
                            <a:schemeClr val="bg1"/>
                          </a:solidFill>
                          <a:latin typeface="Arial" panose="020B0604020202020204" pitchFamily="34" charset="0"/>
                        </a:defRPr>
                      </a:lvl4pPr>
                      <a:lvl5pPr marL="2057400" indent="-228600">
                        <a:spcBef>
                          <a:spcPct val="20000"/>
                        </a:spcBef>
                        <a:buClr>
                          <a:schemeClr val="bg1"/>
                        </a:buClr>
                        <a:defRPr sz="14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defRPr sz="14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How do we fulfill our contracted services?</a:t>
                      </a: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endPar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
                          <a:schemeClr val="tx1"/>
                        </a:buClr>
                        <a:buSzTx/>
                        <a:buFont typeface="Wingdings" panose="05000000000000000000" pitchFamily="2" charset="2"/>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How do we add or improve existing services?</a:t>
                      </a:r>
                    </a:p>
                  </a:txBody>
                  <a:tcPr horzOverflow="overflow">
                    <a:lnL w="12700" cap="flat" cmpd="sng" algn="ctr">
                      <a:solidFill>
                        <a:srgbClr val="EAEAEA"/>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EAEAEA"/>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bl>
          </a:graphicData>
        </a:graphic>
      </p:graphicFrame>
      <p:pic>
        <p:nvPicPr>
          <p:cNvPr id="17443" name="Picture 36" descr="MPj04094030000[1]"/>
          <p:cNvPicPr>
            <a:picLocks noChangeAspect="1" noChangeArrowheads="1"/>
          </p:cNvPicPr>
          <p:nvPr/>
        </p:nvPicPr>
        <p:blipFill>
          <a:blip r:embed="rId3">
            <a:extLst>
              <a:ext uri="{28A0092B-C50C-407E-A947-70E740481C1C}">
                <a14:useLocalDpi xmlns:a14="http://schemas.microsoft.com/office/drawing/2010/main" val="0"/>
              </a:ext>
            </a:extLst>
          </a:blip>
          <a:srcRect b="13333"/>
          <a:stretch>
            <a:fillRect/>
          </a:stretch>
        </p:blipFill>
        <p:spPr bwMode="auto">
          <a:xfrm>
            <a:off x="2460625" y="2879725"/>
            <a:ext cx="1295400" cy="1123950"/>
          </a:xfrm>
          <a:prstGeom prst="rect">
            <a:avLst/>
          </a:prstGeom>
          <a:solidFill>
            <a:srgbClr val="EAEAEA">
              <a:alpha val="69019"/>
            </a:srgbClr>
          </a:solidFill>
          <a:ln w="9525" algn="ctr">
            <a:solidFill>
              <a:schemeClr val="bg1"/>
            </a:solidFill>
            <a:miter lim="800000"/>
            <a:headEnd/>
            <a:tailEnd/>
          </a:ln>
          <a:effectLst>
            <a:outerShdw dist="107763" dir="2700000" algn="ctr" rotWithShape="0">
              <a:srgbClr val="EAEAEA">
                <a:alpha val="50000"/>
              </a:srgbClr>
            </a:outerShdw>
          </a:effectLst>
        </p:spPr>
      </p:pic>
      <p:pic>
        <p:nvPicPr>
          <p:cNvPr id="17444" name="Picture 37" descr="MPj0406569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2906713"/>
            <a:ext cx="1371600" cy="1096962"/>
          </a:xfrm>
          <a:prstGeom prst="rect">
            <a:avLst/>
          </a:prstGeom>
          <a:solidFill>
            <a:srgbClr val="EAEAEA">
              <a:alpha val="69019"/>
            </a:srgbClr>
          </a:solidFill>
          <a:ln w="9525" algn="ctr">
            <a:solidFill>
              <a:schemeClr val="bg1"/>
            </a:solidFill>
            <a:miter lim="800000"/>
            <a:headEnd/>
            <a:tailEnd/>
          </a:ln>
          <a:effectLst>
            <a:outerShdw dist="107763" dir="2700000" algn="ctr" rotWithShape="0">
              <a:srgbClr val="EAEAEA">
                <a:alpha val="50000"/>
              </a:srgbClr>
            </a:outerShdw>
          </a:effectLst>
        </p:spPr>
      </p:pic>
      <p:pic>
        <p:nvPicPr>
          <p:cNvPr id="17445" name="Picture 38" descr="MPj02624880000[1]"/>
          <p:cNvPicPr>
            <a:picLocks noChangeAspect="1" noChangeArrowheads="1"/>
          </p:cNvPicPr>
          <p:nvPr/>
        </p:nvPicPr>
        <p:blipFill>
          <a:blip r:embed="rId5">
            <a:extLst>
              <a:ext uri="{28A0092B-C50C-407E-A947-70E740481C1C}">
                <a14:useLocalDpi xmlns:a14="http://schemas.microsoft.com/office/drawing/2010/main" val="0"/>
              </a:ext>
            </a:extLst>
          </a:blip>
          <a:srcRect l="35416" t="18504" r="29166" b="43700"/>
          <a:stretch>
            <a:fillRect/>
          </a:stretch>
        </p:blipFill>
        <p:spPr bwMode="auto">
          <a:xfrm>
            <a:off x="5813425" y="2895600"/>
            <a:ext cx="1447800" cy="1108075"/>
          </a:xfrm>
          <a:prstGeom prst="rect">
            <a:avLst/>
          </a:prstGeom>
          <a:solidFill>
            <a:srgbClr val="EAEAEA">
              <a:alpha val="69019"/>
            </a:srgbClr>
          </a:solidFill>
          <a:ln w="9525" algn="ctr">
            <a:solidFill>
              <a:schemeClr val="bg1"/>
            </a:solidFill>
            <a:miter lim="800000"/>
            <a:headEnd/>
            <a:tailEnd/>
          </a:ln>
          <a:effectLst>
            <a:outerShdw dist="107763" dir="2700000" algn="ctr" rotWithShape="0">
              <a:srgbClr val="EAEAEA">
                <a:alpha val="50000"/>
              </a:srgbClr>
            </a:outerShdw>
          </a:effectLst>
        </p:spPr>
      </p:pic>
      <p:sp>
        <p:nvSpPr>
          <p:cNvPr id="17446" name="Rectangle 39"/>
          <p:cNvSpPr>
            <a:spLocks noChangeAspect="1" noChangeArrowheads="1"/>
          </p:cNvSpPr>
          <p:nvPr/>
        </p:nvSpPr>
        <p:spPr bwMode="auto">
          <a:xfrm>
            <a:off x="395288" y="2868613"/>
            <a:ext cx="1608137" cy="1211262"/>
          </a:xfrm>
          <a:prstGeom prst="rect">
            <a:avLst/>
          </a:prstGeom>
          <a:blipFill dpi="0" rotWithShape="1">
            <a:blip r:embed="rId6">
              <a:alphaModFix amt="92000"/>
            </a:blip>
            <a:srcRect/>
            <a:stretch>
              <a:fillRect/>
            </a:stretch>
          </a:blipFill>
          <a:ln>
            <a:noFill/>
          </a:ln>
          <a:effectLst>
            <a:outerShdw dist="107763" dir="2700000" algn="ctr" rotWithShape="0">
              <a:srgbClr val="EAEAEA">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47" name="Text Box 40"/>
          <p:cNvSpPr txBox="1">
            <a:spLocks noChangeArrowheads="1"/>
          </p:cNvSpPr>
          <p:nvPr/>
        </p:nvSpPr>
        <p:spPr bwMode="auto">
          <a:xfrm>
            <a:off x="1268413" y="4459288"/>
            <a:ext cx="39354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5000"/>
              </a:lnSpc>
            </a:pPr>
            <a:r>
              <a:rPr lang="en-US" altLang="en-US" sz="1500" dirty="0"/>
              <a:t>What services do we sell?</a:t>
            </a:r>
          </a:p>
          <a:p>
            <a:pPr eaLnBrk="1" hangingPunct="1">
              <a:lnSpc>
                <a:spcPct val="125000"/>
              </a:lnSpc>
            </a:pPr>
            <a:r>
              <a:rPr lang="en-US" altLang="en-US" sz="1500" dirty="0"/>
              <a:t>What are typical client wants and needs?</a:t>
            </a:r>
          </a:p>
          <a:p>
            <a:pPr eaLnBrk="1" hangingPunct="1">
              <a:lnSpc>
                <a:spcPct val="125000"/>
              </a:lnSpc>
            </a:pPr>
            <a:r>
              <a:rPr lang="en-US" altLang="en-US" sz="1500" dirty="0"/>
              <a:t>How is the solution designed?</a:t>
            </a:r>
          </a:p>
          <a:p>
            <a:pPr eaLnBrk="1" hangingPunct="1">
              <a:lnSpc>
                <a:spcPct val="125000"/>
              </a:lnSpc>
            </a:pPr>
            <a:r>
              <a:rPr lang="en-US" altLang="en-US" sz="1500" dirty="0"/>
              <a:t>What are the cost drivers?</a:t>
            </a:r>
          </a:p>
          <a:p>
            <a:pPr eaLnBrk="1" hangingPunct="1">
              <a:lnSpc>
                <a:spcPct val="125000"/>
              </a:lnSpc>
            </a:pPr>
            <a:r>
              <a:rPr lang="en-US" altLang="en-US" sz="1500" dirty="0"/>
              <a:t>What is the transition &amp; transformation plan?</a:t>
            </a:r>
          </a:p>
        </p:txBody>
      </p:sp>
      <p:sp>
        <p:nvSpPr>
          <p:cNvPr id="17448" name="Rectangle 41"/>
          <p:cNvSpPr>
            <a:spLocks noChangeAspect="1" noChangeArrowheads="1"/>
          </p:cNvSpPr>
          <p:nvPr/>
        </p:nvSpPr>
        <p:spPr bwMode="auto">
          <a:xfrm>
            <a:off x="7489825" y="2749550"/>
            <a:ext cx="1371600" cy="1330325"/>
          </a:xfrm>
          <a:prstGeom prst="rect">
            <a:avLst/>
          </a:prstGeom>
          <a:blipFill dpi="0" rotWithShape="1">
            <a:blip r:embed="rId7">
              <a:alphaModFix amt="96000"/>
            </a:blip>
            <a:srcRect/>
            <a:stretch>
              <a:fillRect/>
            </a:stretch>
          </a:blipFill>
          <a:ln>
            <a:noFill/>
          </a:ln>
          <a:effectLst>
            <a:outerShdw dist="89803" dir="2700000" algn="ctr" rotWithShape="0">
              <a:srgbClr val="EAEAEA">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 name="Rectangle 1"/>
          <p:cNvSpPr/>
          <p:nvPr/>
        </p:nvSpPr>
        <p:spPr>
          <a:xfrm>
            <a:off x="1273059" y="1129747"/>
            <a:ext cx="6216766" cy="523220"/>
          </a:xfrm>
          <a:prstGeom prst="rect">
            <a:avLst/>
          </a:prstGeom>
          <a:noFill/>
        </p:spPr>
        <p:txBody>
          <a:bodyPr wrap="none" lIns="91440" tIns="45720" rIns="91440" bIns="45720">
            <a:spAutoFit/>
          </a:bodyPr>
          <a:lstStyle/>
          <a:p>
            <a:pPr algn="ctr"/>
            <a:r>
              <a:rPr lang="en-US" sz="2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Outsourcing is not just the delivery</a:t>
            </a:r>
            <a:endParaRPr lang="en-US"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833653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orld-map%20copy"/>
          <p:cNvPicPr>
            <a:picLocks noGrp="1" noChangeAspect="1" noChangeArrowheads="1"/>
          </p:cNvPicPr>
          <p:nvPr>
            <p:ph idx="1"/>
          </p:nvPr>
        </p:nvPicPr>
        <p:blipFill>
          <a:blip r:embed="rId3">
            <a:lum bright="48000" contrast="-60000"/>
            <a:extLst>
              <a:ext uri="{28A0092B-C50C-407E-A947-70E740481C1C}">
                <a14:useLocalDpi xmlns:a14="http://schemas.microsoft.com/office/drawing/2010/main" val="0"/>
              </a:ext>
            </a:extLst>
          </a:blip>
          <a:srcRect/>
          <a:stretch>
            <a:fillRect/>
          </a:stretch>
        </p:blipFill>
        <p:spPr>
          <a:xfrm>
            <a:off x="949325" y="2773363"/>
            <a:ext cx="6181725" cy="304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Rectangle 3"/>
          <p:cNvSpPr>
            <a:spLocks noGrp="1" noChangeArrowheads="1"/>
          </p:cNvSpPr>
          <p:nvPr>
            <p:ph type="title"/>
          </p:nvPr>
        </p:nvSpPr>
        <p:spPr>
          <a:xfrm>
            <a:off x="410347" y="487363"/>
            <a:ext cx="7950200" cy="498475"/>
          </a:xfrm>
        </p:spPr>
        <p:txBody>
          <a:bodyPr/>
          <a:lstStyle/>
          <a:p>
            <a:pPr eaLnBrk="1" hangingPunct="1"/>
            <a:r>
              <a:rPr lang="en-US" altLang="en-US" sz="2000" dirty="0" smtClean="0"/>
              <a:t>We differentiate on the basis of HOW we deliver services and apply IBM assets, data, and insights to client’s challenges</a:t>
            </a:r>
          </a:p>
        </p:txBody>
      </p:sp>
      <p:sp>
        <p:nvSpPr>
          <p:cNvPr id="68612" name="Text Box 40">
            <a:hlinkClick r:id="rId4" action="ppaction://hlinkfile"/>
          </p:cNvPr>
          <p:cNvSpPr txBox="1">
            <a:spLocks noChangeArrowheads="1"/>
          </p:cNvSpPr>
          <p:nvPr/>
        </p:nvSpPr>
        <p:spPr bwMode="auto">
          <a:xfrm>
            <a:off x="4829175" y="4264025"/>
            <a:ext cx="3944938" cy="2044700"/>
          </a:xfrm>
          <a:prstGeom prst="rect">
            <a:avLst/>
          </a:prstGeom>
          <a:solidFill>
            <a:schemeClr val="bg1"/>
          </a:solidFill>
          <a:ln w="9525">
            <a:solidFill>
              <a:schemeClr val="tx1"/>
            </a:solidFill>
            <a:miter lim="800000"/>
            <a:headEnd/>
            <a:tailEnd/>
          </a:ln>
        </p:spPr>
        <p:txBody>
          <a:bodyPr lIns="91411" tIns="45706" rIns="91411" bIns="45706"/>
          <a:lstStyle>
            <a:lvl1pPr defTabSz="912813">
              <a:defRPr>
                <a:solidFill>
                  <a:schemeClr val="tx1"/>
                </a:solidFill>
                <a:latin typeface="Arial" panose="020B0604020202020204" pitchFamily="34" charset="0"/>
                <a:cs typeface="Arial" panose="020B0604020202020204" pitchFamily="34" charset="0"/>
              </a:defRPr>
            </a:lvl1pPr>
            <a:lvl2pPr marL="517525" indent="-220663"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400" b="1"/>
              <a:t>Automate</a:t>
            </a:r>
            <a:r>
              <a:rPr lang="en-GB" altLang="en-US" sz="1400"/>
              <a:t> </a:t>
            </a:r>
            <a:r>
              <a:rPr lang="en-GB" altLang="en-US" sz="1400" b="1"/>
              <a:t>through Applied Assets and Tools: </a:t>
            </a:r>
          </a:p>
          <a:p>
            <a:pPr lvl="1" eaLnBrk="1" hangingPunct="1">
              <a:buFontTx/>
              <a:buChar char="•"/>
            </a:pPr>
            <a:r>
              <a:rPr lang="en-US" altLang="en-US" sz="1400"/>
              <a:t>Assets from other parts of GTS and IBM integrated in our delivery (SPL offerings, virtualization, Systems Technology Group, Software Group)</a:t>
            </a:r>
          </a:p>
          <a:p>
            <a:pPr lvl="1" eaLnBrk="1" hangingPunct="1">
              <a:buFontTx/>
              <a:buChar char="•"/>
            </a:pPr>
            <a:r>
              <a:rPr lang="en-US" altLang="en-US" sz="1400"/>
              <a:t>Incorporate our Research capabilities</a:t>
            </a:r>
          </a:p>
          <a:p>
            <a:pPr lvl="1" eaLnBrk="1" hangingPunct="1">
              <a:buFontTx/>
              <a:buChar char="•"/>
            </a:pPr>
            <a:r>
              <a:rPr lang="en-US" altLang="en-US" sz="1400"/>
              <a:t>Invest in world-class data center capabilities</a:t>
            </a:r>
          </a:p>
        </p:txBody>
      </p:sp>
      <p:sp>
        <p:nvSpPr>
          <p:cNvPr id="68613" name="Text Box 40">
            <a:hlinkClick r:id="rId4" action="ppaction://hlinkfile"/>
          </p:cNvPr>
          <p:cNvSpPr txBox="1">
            <a:spLocks noChangeArrowheads="1"/>
          </p:cNvSpPr>
          <p:nvPr/>
        </p:nvSpPr>
        <p:spPr bwMode="auto">
          <a:xfrm>
            <a:off x="2065338" y="1747838"/>
            <a:ext cx="3946525" cy="2043112"/>
          </a:xfrm>
          <a:prstGeom prst="rect">
            <a:avLst/>
          </a:prstGeom>
          <a:solidFill>
            <a:srgbClr val="CCCCFF"/>
          </a:solidFill>
          <a:ln w="9525">
            <a:solidFill>
              <a:schemeClr val="tx1"/>
            </a:solidFill>
            <a:miter lim="800000"/>
            <a:headEnd/>
            <a:tailEnd/>
          </a:ln>
        </p:spPr>
        <p:txBody>
          <a:bodyPr lIns="91411" tIns="45706" rIns="91411" bIns="45706"/>
          <a:lstStyle>
            <a:lvl1pPr defTabSz="912813">
              <a:defRPr>
                <a:solidFill>
                  <a:schemeClr val="tx1"/>
                </a:solidFill>
                <a:latin typeface="Arial" panose="020B0604020202020204" pitchFamily="34" charset="0"/>
                <a:cs typeface="Arial" panose="020B0604020202020204" pitchFamily="34" charset="0"/>
              </a:defRPr>
            </a:lvl1pPr>
            <a:lvl2pPr marL="517525" indent="-220663"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400" b="1" dirty="0"/>
              <a:t>Standardize through Process and Work Design: </a:t>
            </a:r>
          </a:p>
          <a:p>
            <a:pPr lvl="1" eaLnBrk="1" hangingPunct="1">
              <a:buFontTx/>
              <a:buChar char="•"/>
            </a:pPr>
            <a:r>
              <a:rPr lang="en-US" altLang="en-US" sz="1400" dirty="0"/>
              <a:t>ITIL consistent processes componentized and described in a services catalog</a:t>
            </a:r>
          </a:p>
          <a:p>
            <a:pPr lvl="1" eaLnBrk="1" hangingPunct="1">
              <a:buFontTx/>
              <a:buChar char="•"/>
            </a:pPr>
            <a:r>
              <a:rPr lang="en-US" altLang="en-US" sz="1400" dirty="0"/>
              <a:t>Embed dispatching that routes work to the right pool of skilled resources</a:t>
            </a:r>
          </a:p>
          <a:p>
            <a:pPr lvl="1" eaLnBrk="1" hangingPunct="1">
              <a:buFontTx/>
              <a:buChar char="•"/>
            </a:pPr>
            <a:r>
              <a:rPr lang="en-US" altLang="en-US" sz="1400" dirty="0"/>
              <a:t>Defect prevention and best practice sharing across pools</a:t>
            </a:r>
          </a:p>
        </p:txBody>
      </p:sp>
      <p:sp>
        <p:nvSpPr>
          <p:cNvPr id="68614" name="Text Box 40">
            <a:hlinkClick r:id="rId4" action="ppaction://hlinkfile"/>
          </p:cNvPr>
          <p:cNvSpPr txBox="1">
            <a:spLocks noChangeArrowheads="1"/>
          </p:cNvSpPr>
          <p:nvPr/>
        </p:nvSpPr>
        <p:spPr bwMode="auto">
          <a:xfrm>
            <a:off x="295275" y="4264025"/>
            <a:ext cx="3940175" cy="2043113"/>
          </a:xfrm>
          <a:prstGeom prst="rect">
            <a:avLst/>
          </a:prstGeom>
          <a:solidFill>
            <a:srgbClr val="002960"/>
          </a:solidFill>
          <a:ln w="9525">
            <a:solidFill>
              <a:schemeClr val="tx1"/>
            </a:solidFill>
            <a:miter lim="800000"/>
            <a:headEnd/>
            <a:tailEnd/>
          </a:ln>
        </p:spPr>
        <p:txBody>
          <a:bodyPr lIns="91411" tIns="45706" rIns="91411" bIns="45706"/>
          <a:lstStyle>
            <a:lvl1pPr defTabSz="912813">
              <a:defRPr>
                <a:solidFill>
                  <a:schemeClr val="tx1"/>
                </a:solidFill>
                <a:latin typeface="Arial" panose="020B0604020202020204" pitchFamily="34" charset="0"/>
                <a:cs typeface="Arial" panose="020B0604020202020204" pitchFamily="34" charset="0"/>
              </a:defRPr>
            </a:lvl1pPr>
            <a:lvl2pPr marL="517525" indent="-220663"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400" b="1">
                <a:solidFill>
                  <a:schemeClr val="bg1"/>
                </a:solidFill>
              </a:rPr>
              <a:t>Globally Integrate through Flexible Skill Deployment: </a:t>
            </a:r>
          </a:p>
          <a:p>
            <a:pPr lvl="1" eaLnBrk="1" hangingPunct="1">
              <a:buFontTx/>
              <a:buChar char="•"/>
            </a:pPr>
            <a:r>
              <a:rPr lang="en-US" altLang="en-US" sz="1400">
                <a:solidFill>
                  <a:schemeClr val="bg1"/>
                </a:solidFill>
              </a:rPr>
              <a:t>Labor and skills sourced globally at optimal performance and cost to match client needs</a:t>
            </a:r>
          </a:p>
          <a:p>
            <a:pPr lvl="1" eaLnBrk="1" hangingPunct="1">
              <a:buFontTx/>
              <a:buChar char="•"/>
            </a:pPr>
            <a:r>
              <a:rPr lang="en-US" altLang="en-US" sz="1400">
                <a:solidFill>
                  <a:schemeClr val="bg1"/>
                </a:solidFill>
              </a:rPr>
              <a:t>Scalable pools to meet demand changes</a:t>
            </a:r>
          </a:p>
          <a:p>
            <a:pPr lvl="1" eaLnBrk="1" hangingPunct="1">
              <a:buFontTx/>
              <a:buChar char="•"/>
            </a:pPr>
            <a:r>
              <a:rPr lang="en-US" altLang="en-US" sz="1400">
                <a:solidFill>
                  <a:schemeClr val="bg1"/>
                </a:solidFill>
              </a:rPr>
              <a:t>Strong management systems in place to drive continuous improvement</a:t>
            </a:r>
          </a:p>
        </p:txBody>
      </p:sp>
    </p:spTree>
    <p:extLst>
      <p:ext uri="{BB962C8B-B14F-4D97-AF65-F5344CB8AC3E}">
        <p14:creationId xmlns:p14="http://schemas.microsoft.com/office/powerpoint/2010/main" val="24662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1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1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614">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61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61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61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612">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612">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612">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animBg="1"/>
      <p:bldP spid="68613" grpId="0" build="p" animBg="1"/>
      <p:bldP spid="6861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461963" y="485775"/>
            <a:ext cx="38635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b="1" dirty="0">
                <a:solidFill>
                  <a:srgbClr val="00B0F0"/>
                </a:solidFill>
                <a:cs typeface="Arial" panose="020B0604020202020204" pitchFamily="34" charset="0"/>
              </a:rPr>
              <a:t>About</a:t>
            </a:r>
            <a:r>
              <a:rPr lang="en-US" altLang="en-US" sz="3200" b="1" dirty="0">
                <a:solidFill>
                  <a:srgbClr val="00B0F0"/>
                </a:solidFill>
                <a:cs typeface="Arial" panose="020B0604020202020204" pitchFamily="34" charset="0"/>
              </a:rPr>
              <a:t> </a:t>
            </a:r>
            <a:r>
              <a:rPr lang="cs-CZ" altLang="en-US" sz="3200" b="1" dirty="0" smtClean="0">
                <a:solidFill>
                  <a:srgbClr val="00B0F0"/>
                </a:solidFill>
                <a:cs typeface="Arial" panose="020B0604020202020204" pitchFamily="34" charset="0"/>
              </a:rPr>
              <a:t>the lecturer</a:t>
            </a:r>
            <a:endParaRPr lang="en-US" altLang="en-US" sz="3200" b="1" dirty="0">
              <a:solidFill>
                <a:srgbClr val="00B0F0"/>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484605" y="3447381"/>
            <a:ext cx="5123934" cy="3410619"/>
          </a:xfrm>
          <a:prstGeom prst="rect">
            <a:avLst/>
          </a:prstGeom>
        </p:spPr>
      </p:pic>
      <p:sp>
        <p:nvSpPr>
          <p:cNvPr id="12292" name="Rectangle 5"/>
          <p:cNvSpPr>
            <a:spLocks noChangeArrowheads="1"/>
          </p:cNvSpPr>
          <p:nvPr/>
        </p:nvSpPr>
        <p:spPr bwMode="auto">
          <a:xfrm>
            <a:off x="461963" y="1698625"/>
            <a:ext cx="83677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
                <a:srgbClr val="6D6E70"/>
              </a:buClr>
              <a:buSzPct val="90000"/>
              <a:buFont typeface="Arial" panose="020B0604020202020204" pitchFamily="34" charset="0"/>
              <a:buChar char="•"/>
              <a:defRPr/>
            </a:pPr>
            <a:r>
              <a:rPr lang="cs-CZ" altLang="en-US" dirty="0" smtClean="0">
                <a:solidFill>
                  <a:srgbClr val="6D6E70"/>
                </a:solidFill>
                <a:ea typeface="+mn-ea"/>
                <a:cs typeface="Arial" pitchFamily="34" charset="0"/>
              </a:rPr>
              <a:t>Ing. Vladimír Vágner, M.B.A.</a:t>
            </a:r>
            <a:endParaRPr lang="en-US" altLang="en-US" dirty="0" smtClean="0">
              <a:solidFill>
                <a:srgbClr val="6D6E70"/>
              </a:solidFill>
              <a:ea typeface="+mn-ea"/>
              <a:cs typeface="Arial" pitchFamily="34" charset="0"/>
            </a:endParaRPr>
          </a:p>
          <a:p>
            <a:pPr eaLnBrk="1" hangingPunct="1">
              <a:spcBef>
                <a:spcPct val="50000"/>
              </a:spcBef>
              <a:buClr>
                <a:srgbClr val="6D6E70"/>
              </a:buClr>
              <a:buSzPct val="90000"/>
              <a:buFont typeface="Arial" panose="020B0604020202020204" pitchFamily="34" charset="0"/>
              <a:buChar char="•"/>
              <a:defRPr/>
            </a:pPr>
            <a:r>
              <a:rPr lang="en-US" altLang="en-US" dirty="0" smtClean="0">
                <a:solidFill>
                  <a:srgbClr val="6D6E70"/>
                </a:solidFill>
                <a:ea typeface="+mn-ea"/>
                <a:cs typeface="Arial" pitchFamily="34" charset="0"/>
              </a:rPr>
              <a:t>Graduated – Vysok</a:t>
            </a:r>
            <a:r>
              <a:rPr lang="cs-CZ" altLang="en-US" dirty="0" smtClean="0">
                <a:solidFill>
                  <a:srgbClr val="6D6E70"/>
                </a:solidFill>
                <a:ea typeface="+mn-ea"/>
                <a:cs typeface="Arial" pitchFamily="34" charset="0"/>
              </a:rPr>
              <a:t>á</a:t>
            </a:r>
            <a:r>
              <a:rPr lang="en-US" altLang="en-US" dirty="0" smtClean="0">
                <a:solidFill>
                  <a:srgbClr val="6D6E70"/>
                </a:solidFill>
                <a:ea typeface="+mn-ea"/>
                <a:cs typeface="Arial" pitchFamily="34" charset="0"/>
              </a:rPr>
              <a:t> </a:t>
            </a:r>
            <a:r>
              <a:rPr lang="cs-CZ" altLang="en-US" dirty="0">
                <a:solidFill>
                  <a:srgbClr val="6D6E70"/>
                </a:solidFill>
                <a:ea typeface="+mn-ea"/>
                <a:cs typeface="Arial" pitchFamily="34" charset="0"/>
              </a:rPr>
              <a:t>Š</a:t>
            </a:r>
            <a:r>
              <a:rPr lang="en-US" altLang="en-US" dirty="0" smtClean="0">
                <a:solidFill>
                  <a:srgbClr val="6D6E70"/>
                </a:solidFill>
                <a:ea typeface="+mn-ea"/>
                <a:cs typeface="Arial" pitchFamily="34" charset="0"/>
              </a:rPr>
              <a:t>kola B</a:t>
            </a:r>
            <a:r>
              <a:rPr lang="cs-CZ" altLang="en-US" dirty="0" smtClean="0">
                <a:solidFill>
                  <a:srgbClr val="6D6E70"/>
                </a:solidFill>
                <a:ea typeface="+mn-ea"/>
                <a:cs typeface="Arial" pitchFamily="34" charset="0"/>
              </a:rPr>
              <a:t>áňská</a:t>
            </a:r>
            <a:r>
              <a:rPr lang="en-US" altLang="en-US" dirty="0" smtClean="0">
                <a:solidFill>
                  <a:srgbClr val="6D6E70"/>
                </a:solidFill>
                <a:ea typeface="+mn-ea"/>
                <a:cs typeface="Arial" pitchFamily="34" charset="0"/>
              </a:rPr>
              <a:t>, Ostrava 1987</a:t>
            </a:r>
          </a:p>
          <a:p>
            <a:pPr eaLnBrk="1" hangingPunct="1">
              <a:spcBef>
                <a:spcPct val="50000"/>
              </a:spcBef>
              <a:buClr>
                <a:srgbClr val="6D6E70"/>
              </a:buClr>
              <a:buSzPct val="90000"/>
              <a:buFont typeface="Arial" panose="020B0604020202020204" pitchFamily="34" charset="0"/>
              <a:buChar char="•"/>
              <a:defRPr/>
            </a:pPr>
            <a:r>
              <a:rPr lang="en-US" altLang="en-US" dirty="0" smtClean="0">
                <a:solidFill>
                  <a:srgbClr val="6D6E70"/>
                </a:solidFill>
                <a:cs typeface="Arial" pitchFamily="34" charset="0"/>
              </a:rPr>
              <a:t>Career  </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Production Operations manager</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AT&amp;T Complex Solutions mngr</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HP European Configuration center mngr</a:t>
            </a:r>
          </a:p>
          <a:p>
            <a:pPr marL="1200150" lvl="2" indent="-285750" eaLnBrk="1" hangingPunct="1">
              <a:spcBef>
                <a:spcPct val="50000"/>
              </a:spcBef>
              <a:buClr>
                <a:srgbClr val="6D6E70"/>
              </a:buClr>
              <a:buSzPct val="90000"/>
              <a:buFontTx/>
              <a:buChar char="-"/>
              <a:defRPr/>
            </a:pPr>
            <a:r>
              <a:rPr lang="en-US" altLang="en-US" sz="1600" dirty="0" smtClean="0">
                <a:solidFill>
                  <a:srgbClr val="6D6E70"/>
                </a:solidFill>
                <a:cs typeface="Arial" pitchFamily="34" charset="0"/>
              </a:rPr>
              <a:t>IBM </a:t>
            </a:r>
            <a:r>
              <a:rPr lang="cs-CZ" altLang="en-US" sz="1600" dirty="0" smtClean="0">
                <a:solidFill>
                  <a:srgbClr val="6D6E70"/>
                </a:solidFill>
                <a:cs typeface="Arial" pitchFamily="34" charset="0"/>
              </a:rPr>
              <a:t>IT </a:t>
            </a:r>
            <a:r>
              <a:rPr lang="en-US" altLang="en-US" sz="1600" dirty="0" smtClean="0">
                <a:solidFill>
                  <a:srgbClr val="6D6E70"/>
                </a:solidFill>
                <a:cs typeface="Arial" pitchFamily="34" charset="0"/>
              </a:rPr>
              <a:t>Service management Manager</a:t>
            </a:r>
          </a:p>
          <a:p>
            <a:pPr eaLnBrk="1" hangingPunct="1">
              <a:spcBef>
                <a:spcPct val="50000"/>
              </a:spcBef>
              <a:buClr>
                <a:srgbClr val="6D6E70"/>
              </a:buClr>
              <a:buSzPct val="90000"/>
              <a:buFont typeface="Arial" panose="020B0604020202020204" pitchFamily="34" charset="0"/>
              <a:buChar char="•"/>
              <a:defRPr/>
            </a:pPr>
            <a:endParaRPr lang="en-US" altLang="en-US" dirty="0">
              <a:solidFill>
                <a:srgbClr val="6D6E70"/>
              </a:solidFill>
              <a:ea typeface="+mn-ea"/>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orld-map%20copy"/>
          <p:cNvPicPr>
            <a:picLocks noChangeAspect="1" noChangeArrowheads="1"/>
          </p:cNvPicPr>
          <p:nvPr/>
        </p:nvPicPr>
        <p:blipFill>
          <a:blip r:embed="rId3">
            <a:lum bright="48000" contrast="-60000"/>
            <a:extLst>
              <a:ext uri="{28A0092B-C50C-407E-A947-70E740481C1C}">
                <a14:useLocalDpi xmlns:a14="http://schemas.microsoft.com/office/drawing/2010/main" val="0"/>
              </a:ext>
            </a:extLst>
          </a:blip>
          <a:srcRect/>
          <a:stretch>
            <a:fillRect/>
          </a:stretch>
        </p:blipFill>
        <p:spPr bwMode="auto">
          <a:xfrm>
            <a:off x="239713" y="1201738"/>
            <a:ext cx="8456612"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250825" y="765175"/>
            <a:ext cx="8704263" cy="500063"/>
          </a:xfrm>
        </p:spPr>
        <p:txBody>
          <a:bodyPr/>
          <a:lstStyle/>
          <a:p>
            <a:pPr eaLnBrk="1" hangingPunct="1"/>
            <a:r>
              <a:rPr lang="en-GB" altLang="en-US" sz="2000" smtClean="0"/>
              <a:t>The </a:t>
            </a:r>
            <a:r>
              <a:rPr lang="en-GB" altLang="en-US" sz="2000" b="1" smtClean="0"/>
              <a:t>3 key levers</a:t>
            </a:r>
            <a:r>
              <a:rPr lang="en-GB" altLang="en-US" sz="2000" smtClean="0"/>
              <a:t> to drive </a:t>
            </a:r>
            <a:r>
              <a:rPr lang="en-GB" altLang="en-US" sz="2000" b="1" smtClean="0"/>
              <a:t>quality</a:t>
            </a:r>
            <a:r>
              <a:rPr lang="en-GB" altLang="en-US" sz="2000" smtClean="0"/>
              <a:t> and </a:t>
            </a:r>
            <a:r>
              <a:rPr lang="en-GB" altLang="en-US" sz="2000" b="1" smtClean="0"/>
              <a:t>productivity</a:t>
            </a:r>
          </a:p>
        </p:txBody>
      </p:sp>
      <p:sp>
        <p:nvSpPr>
          <p:cNvPr id="110596" name="Text Box 38">
            <a:hlinkClick r:id="rId4" action="ppaction://hlinkfile"/>
          </p:cNvPr>
          <p:cNvSpPr txBox="1">
            <a:spLocks noChangeArrowheads="1"/>
          </p:cNvSpPr>
          <p:nvPr/>
        </p:nvSpPr>
        <p:spPr bwMode="auto">
          <a:xfrm>
            <a:off x="3008313" y="1901825"/>
            <a:ext cx="3448050" cy="1098550"/>
          </a:xfrm>
          <a:prstGeom prst="rect">
            <a:avLst/>
          </a:prstGeom>
          <a:solidFill>
            <a:srgbClr val="CCCCFF"/>
          </a:solidFill>
          <a:ln w="9525">
            <a:solidFill>
              <a:schemeClr val="tx1"/>
            </a:solidFill>
            <a:miter lim="800000"/>
            <a:headEnd/>
            <a:tailEnd/>
          </a:ln>
        </p:spPr>
        <p:txBody>
          <a:bodyPr lIns="91411" tIns="45706" rIns="91411" bIns="4570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a:t>Standardize</a:t>
            </a:r>
            <a:r>
              <a:rPr lang="en-GB" altLang="en-US" sz="1600"/>
              <a:t>: Implement standard solutions for all services, maximizing economies of scale and ease of enhancement</a:t>
            </a:r>
          </a:p>
        </p:txBody>
      </p:sp>
      <p:sp>
        <p:nvSpPr>
          <p:cNvPr id="110597" name="Text Box 39">
            <a:hlinkClick r:id="rId4" action="ppaction://hlinkfile"/>
          </p:cNvPr>
          <p:cNvSpPr txBox="1">
            <a:spLocks noChangeArrowheads="1"/>
          </p:cNvSpPr>
          <p:nvPr/>
        </p:nvSpPr>
        <p:spPr bwMode="auto">
          <a:xfrm>
            <a:off x="730250" y="3489325"/>
            <a:ext cx="3387725" cy="588963"/>
          </a:xfrm>
          <a:prstGeom prst="rect">
            <a:avLst/>
          </a:prstGeom>
          <a:solidFill>
            <a:srgbClr val="0029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a:solidFill>
                  <a:schemeClr val="bg1"/>
                </a:solidFill>
              </a:rPr>
              <a:t>Globally Integrate</a:t>
            </a:r>
            <a:r>
              <a:rPr lang="en-GB" altLang="en-US" sz="1600">
                <a:solidFill>
                  <a:schemeClr val="bg1"/>
                </a:solidFill>
              </a:rPr>
              <a:t>: Source the right skills at the right time globally </a:t>
            </a:r>
          </a:p>
        </p:txBody>
      </p:sp>
      <p:sp>
        <p:nvSpPr>
          <p:cNvPr id="110598" name="Text Box 40">
            <a:hlinkClick r:id="rId4" action="ppaction://hlinkfile"/>
          </p:cNvPr>
          <p:cNvSpPr txBox="1">
            <a:spLocks noChangeArrowheads="1"/>
          </p:cNvSpPr>
          <p:nvPr/>
        </p:nvSpPr>
        <p:spPr bwMode="auto">
          <a:xfrm>
            <a:off x="5183188" y="3619500"/>
            <a:ext cx="2971800" cy="849313"/>
          </a:xfrm>
          <a:prstGeom prst="rect">
            <a:avLst/>
          </a:prstGeom>
          <a:solidFill>
            <a:schemeClr val="bg1"/>
          </a:solidFill>
          <a:ln w="9525">
            <a:solidFill>
              <a:schemeClr val="tx1"/>
            </a:solidFill>
            <a:miter lim="800000"/>
            <a:headEnd/>
            <a:tailEnd/>
          </a:ln>
        </p:spPr>
        <p:txBody>
          <a:bodyPr lIns="91411" tIns="45706" rIns="91411" bIns="4570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a:t>Automate</a:t>
            </a:r>
            <a:r>
              <a:rPr lang="en-GB" altLang="en-US" sz="1600"/>
              <a:t>: Eliminate manual tasks to drive up quality and reduce error</a:t>
            </a:r>
          </a:p>
        </p:txBody>
      </p:sp>
      <p:sp>
        <p:nvSpPr>
          <p:cNvPr id="110599" name="Rectangle 7"/>
          <p:cNvSpPr>
            <a:spLocks noChangeArrowheads="1"/>
          </p:cNvSpPr>
          <p:nvPr/>
        </p:nvSpPr>
        <p:spPr bwMode="auto">
          <a:xfrm>
            <a:off x="1425575" y="5297488"/>
            <a:ext cx="6338888" cy="935037"/>
          </a:xfrm>
          <a:prstGeom prst="rect">
            <a:avLst/>
          </a:prstGeom>
          <a:solidFill>
            <a:srgbClr val="CCCCFF">
              <a:alpha val="49019"/>
            </a:srgbClr>
          </a:solidFill>
          <a:ln w="31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6" rIns="91411" bIns="45706" anchor="ctr">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chemeClr val="tx2"/>
                </a:solidFill>
              </a:rPr>
              <a:t>We are continually investing in key innovations and intellectual property to differentiate our services through exceptional quality outcomes</a:t>
            </a:r>
          </a:p>
        </p:txBody>
      </p:sp>
      <p:sp>
        <p:nvSpPr>
          <p:cNvPr id="22536" name="Text Box 8"/>
          <p:cNvSpPr txBox="1">
            <a:spLocks noChangeArrowheads="1"/>
          </p:cNvSpPr>
          <p:nvPr/>
        </p:nvSpPr>
        <p:spPr bwMode="auto">
          <a:xfrm>
            <a:off x="323850" y="6453188"/>
            <a:ext cx="6696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900" b="1"/>
              <a:t>In Delivery, we execute on our strategy by investing in innovative technologies, processes and skill portfolios</a:t>
            </a:r>
          </a:p>
        </p:txBody>
      </p:sp>
      <p:sp>
        <p:nvSpPr>
          <p:cNvPr id="110601" name="Text Box 9"/>
          <p:cNvSpPr txBox="1">
            <a:spLocks noChangeArrowheads="1"/>
          </p:cNvSpPr>
          <p:nvPr/>
        </p:nvSpPr>
        <p:spPr bwMode="auto">
          <a:xfrm>
            <a:off x="3059113" y="479742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t>Transform</a:t>
            </a:r>
          </a:p>
        </p:txBody>
      </p:sp>
    </p:spTree>
    <p:extLst>
      <p:ext uri="{BB962C8B-B14F-4D97-AF65-F5344CB8AC3E}">
        <p14:creationId xmlns:p14="http://schemas.microsoft.com/office/powerpoint/2010/main" val="13816023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5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3000"/>
                                  </p:stCondLst>
                                  <p:childTnLst>
                                    <p:set>
                                      <p:cBhvr>
                                        <p:cTn id="17" dur="1" fill="hold">
                                          <p:stCondLst>
                                            <p:cond delay="0"/>
                                          </p:stCondLst>
                                        </p:cTn>
                                        <p:tgtEl>
                                          <p:spTgt spid="11059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0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nimBg="1"/>
      <p:bldP spid="110597" grpId="0" animBg="1"/>
      <p:bldP spid="110598" grpId="0" animBg="1"/>
      <p:bldP spid="110599" grpId="0" animBg="1"/>
      <p:bldP spid="11060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328613" y="292100"/>
            <a:ext cx="8686800" cy="7848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0" tIns="0" rIns="91430" bIns="45716"/>
          <a:lstStyle/>
          <a:p>
            <a:pPr algn="ctr" eaLnBrk="1" hangingPunct="1">
              <a:lnSpc>
                <a:spcPct val="100000"/>
              </a:lnSpc>
            </a:pPr>
            <a:r>
              <a:rPr lang="en-US" altLang="en-US" sz="2400" dirty="0" smtClean="0"/>
              <a:t>We have the broadest and deepest talent in the business working together to fulfill our client delivery commitments</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l="923" t="1791" r="923" b="9230"/>
          <a:stretch>
            <a:fillRect/>
          </a:stretch>
        </p:blipFill>
        <p:spPr bwMode="auto">
          <a:xfrm>
            <a:off x="107950" y="1854200"/>
            <a:ext cx="864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Line 485"/>
          <p:cNvSpPr>
            <a:spLocks noChangeShapeType="1"/>
          </p:cNvSpPr>
          <p:nvPr/>
        </p:nvSpPr>
        <p:spPr bwMode="auto">
          <a:xfrm flipV="1">
            <a:off x="4494213" y="3521075"/>
            <a:ext cx="471487" cy="466725"/>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973" name="Line 1745"/>
          <p:cNvSpPr>
            <a:spLocks noChangeShapeType="1"/>
          </p:cNvSpPr>
          <p:nvPr/>
        </p:nvSpPr>
        <p:spPr bwMode="auto">
          <a:xfrm flipV="1">
            <a:off x="2459038" y="5011738"/>
            <a:ext cx="885825" cy="376237"/>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974" name="Text Box 1747"/>
          <p:cNvSpPr txBox="1">
            <a:spLocks noChangeArrowheads="1"/>
          </p:cNvSpPr>
          <p:nvPr/>
        </p:nvSpPr>
        <p:spPr bwMode="auto">
          <a:xfrm>
            <a:off x="5727700" y="4962525"/>
            <a:ext cx="1146175" cy="1198563"/>
          </a:xfrm>
          <a:prstGeom prst="rect">
            <a:avLst/>
          </a:prstGeom>
          <a:solidFill>
            <a:srgbClr val="1A1A6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rgbClr val="FFFFFF"/>
                </a:solidFill>
              </a:rPr>
              <a:t>India</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Bangalore</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Pune</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Delhi</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Gurgaon</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Hyderabad</a:t>
            </a:r>
          </a:p>
        </p:txBody>
      </p:sp>
      <p:sp>
        <p:nvSpPr>
          <p:cNvPr id="211975" name="Line 1955"/>
          <p:cNvSpPr>
            <a:spLocks noChangeShapeType="1"/>
          </p:cNvSpPr>
          <p:nvPr/>
        </p:nvSpPr>
        <p:spPr bwMode="auto">
          <a:xfrm>
            <a:off x="7332663" y="3995738"/>
            <a:ext cx="307975" cy="68262"/>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976" name="Text Box 1956"/>
          <p:cNvSpPr txBox="1">
            <a:spLocks noChangeArrowheads="1"/>
          </p:cNvSpPr>
          <p:nvPr/>
        </p:nvSpPr>
        <p:spPr bwMode="auto">
          <a:xfrm>
            <a:off x="6629400" y="4181475"/>
            <a:ext cx="5810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Global</a:t>
            </a:r>
          </a:p>
        </p:txBody>
      </p:sp>
      <p:sp>
        <p:nvSpPr>
          <p:cNvPr id="211977" name="Oval 1957"/>
          <p:cNvSpPr>
            <a:spLocks noChangeArrowheads="1"/>
          </p:cNvSpPr>
          <p:nvPr/>
        </p:nvSpPr>
        <p:spPr bwMode="auto">
          <a:xfrm>
            <a:off x="7253288" y="3949700"/>
            <a:ext cx="84137" cy="90488"/>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sp>
        <p:nvSpPr>
          <p:cNvPr id="211978" name="Oval 1958"/>
          <p:cNvSpPr>
            <a:spLocks noChangeArrowheads="1"/>
          </p:cNvSpPr>
          <p:nvPr/>
        </p:nvSpPr>
        <p:spPr bwMode="auto">
          <a:xfrm>
            <a:off x="6438900" y="4427538"/>
            <a:ext cx="84138" cy="90487"/>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pic>
        <p:nvPicPr>
          <p:cNvPr id="211979" name="Picture 1959"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863" y="4240213"/>
            <a:ext cx="271462"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11980" name="Text Box 1961"/>
          <p:cNvSpPr txBox="1">
            <a:spLocks noChangeArrowheads="1"/>
          </p:cNvSpPr>
          <p:nvPr/>
        </p:nvSpPr>
        <p:spPr bwMode="auto">
          <a:xfrm>
            <a:off x="7631113" y="3846513"/>
            <a:ext cx="1074737" cy="839787"/>
          </a:xfrm>
          <a:prstGeom prst="rect">
            <a:avLst/>
          </a:prstGeom>
          <a:solidFill>
            <a:srgbClr val="1A1A68"/>
          </a:solidFill>
          <a:ln w="9525" algn="ctr">
            <a:solidFill>
              <a:srgbClr val="1A1A68"/>
            </a:solidFill>
            <a:miter lim="800000"/>
            <a:headEnd/>
            <a:tailEnd/>
          </a:ln>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chemeClr val="bg1"/>
                </a:solidFill>
              </a:rPr>
              <a:t>China</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Shenzhen</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Shanghai</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Dalian</a:t>
            </a:r>
          </a:p>
        </p:txBody>
      </p:sp>
      <p:pic>
        <p:nvPicPr>
          <p:cNvPr id="211982" name="Picture 1968"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894138"/>
            <a:ext cx="271463"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11985" name="Freeform 1972"/>
          <p:cNvSpPr>
            <a:spLocks/>
          </p:cNvSpPr>
          <p:nvPr/>
        </p:nvSpPr>
        <p:spPr bwMode="auto">
          <a:xfrm>
            <a:off x="1763713" y="3902075"/>
            <a:ext cx="669925" cy="168275"/>
          </a:xfrm>
          <a:custGeom>
            <a:avLst/>
            <a:gdLst>
              <a:gd name="T0" fmla="*/ 2147483646 w 448"/>
              <a:gd name="T1" fmla="*/ 0 h 104"/>
              <a:gd name="T2" fmla="*/ 2147483646 w 448"/>
              <a:gd name="T3" fmla="*/ 2147483646 h 104"/>
              <a:gd name="T4" fmla="*/ 2147483646 w 448"/>
              <a:gd name="T5" fmla="*/ 2147483646 h 104"/>
              <a:gd name="T6" fmla="*/ 2147483646 w 448"/>
              <a:gd name="T7" fmla="*/ 0 h 104"/>
              <a:gd name="T8" fmla="*/ 0 60000 65536"/>
              <a:gd name="T9" fmla="*/ 0 60000 65536"/>
              <a:gd name="T10" fmla="*/ 0 60000 65536"/>
              <a:gd name="T11" fmla="*/ 0 60000 65536"/>
              <a:gd name="T12" fmla="*/ 0 w 448"/>
              <a:gd name="T13" fmla="*/ 0 h 104"/>
              <a:gd name="T14" fmla="*/ 448 w 448"/>
              <a:gd name="T15" fmla="*/ 104 h 104"/>
            </a:gdLst>
            <a:ahLst/>
            <a:cxnLst>
              <a:cxn ang="T8">
                <a:pos x="T0" y="T1"/>
              </a:cxn>
              <a:cxn ang="T9">
                <a:pos x="T2" y="T3"/>
              </a:cxn>
              <a:cxn ang="T10">
                <a:pos x="T4" y="T5"/>
              </a:cxn>
              <a:cxn ang="T11">
                <a:pos x="T6" y="T7"/>
              </a:cxn>
            </a:cxnLst>
            <a:rect l="T12" t="T13" r="T14" b="T15"/>
            <a:pathLst>
              <a:path w="448" h="104">
                <a:moveTo>
                  <a:pt x="56" y="0"/>
                </a:moveTo>
                <a:cubicBezTo>
                  <a:pt x="28" y="44"/>
                  <a:pt x="0" y="88"/>
                  <a:pt x="56" y="96"/>
                </a:cubicBezTo>
                <a:cubicBezTo>
                  <a:pt x="112" y="104"/>
                  <a:pt x="336" y="64"/>
                  <a:pt x="392" y="48"/>
                </a:cubicBezTo>
                <a:cubicBezTo>
                  <a:pt x="448" y="32"/>
                  <a:pt x="420" y="16"/>
                  <a:pt x="392" y="0"/>
                </a:cubicBezTo>
              </a:path>
            </a:pathLst>
          </a:custGeom>
          <a:noFill/>
          <a:ln w="38100">
            <a:solidFill>
              <a:srgbClr val="1A1A68"/>
            </a:solidFill>
            <a:round/>
            <a:headEnd/>
            <a:tailEnd type="triangle" w="med" len="me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116751" name="Text Box 1978"/>
          <p:cNvSpPr txBox="1">
            <a:spLocks noChangeArrowheads="1"/>
          </p:cNvSpPr>
          <p:nvPr/>
        </p:nvSpPr>
        <p:spPr bwMode="auto">
          <a:xfrm>
            <a:off x="1295400" y="3284538"/>
            <a:ext cx="68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200" b="1" i="1">
                <a:solidFill>
                  <a:srgbClr val="1A1A68"/>
                </a:solidFill>
              </a:rPr>
              <a:t>Client</a:t>
            </a:r>
          </a:p>
        </p:txBody>
      </p:sp>
      <p:sp>
        <p:nvSpPr>
          <p:cNvPr id="211990" name="Text Box 1975"/>
          <p:cNvSpPr txBox="1">
            <a:spLocks noChangeArrowheads="1"/>
          </p:cNvSpPr>
          <p:nvPr/>
        </p:nvSpPr>
        <p:spPr bwMode="auto">
          <a:xfrm>
            <a:off x="2582863" y="3665538"/>
            <a:ext cx="6175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800" b="1" i="1">
                <a:solidFill>
                  <a:srgbClr val="1A1A68"/>
                </a:solidFill>
              </a:rPr>
              <a:t>Regional</a:t>
            </a:r>
          </a:p>
        </p:txBody>
      </p:sp>
      <p:pic>
        <p:nvPicPr>
          <p:cNvPr id="211991" name="Picture 1998"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436938"/>
            <a:ext cx="271463"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11992" name="Text Box 1997"/>
          <p:cNvSpPr txBox="1">
            <a:spLocks noChangeArrowheads="1"/>
          </p:cNvSpPr>
          <p:nvPr/>
        </p:nvSpPr>
        <p:spPr bwMode="auto">
          <a:xfrm>
            <a:off x="3124200" y="4732338"/>
            <a:ext cx="6175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800" b="1" i="1">
                <a:solidFill>
                  <a:srgbClr val="1A1A68"/>
                </a:solidFill>
              </a:rPr>
              <a:t>Regional</a:t>
            </a:r>
          </a:p>
        </p:txBody>
      </p:sp>
      <p:sp>
        <p:nvSpPr>
          <p:cNvPr id="211993" name="Text Box 1999"/>
          <p:cNvSpPr txBox="1">
            <a:spLocks noChangeArrowheads="1"/>
          </p:cNvSpPr>
          <p:nvPr/>
        </p:nvSpPr>
        <p:spPr bwMode="auto">
          <a:xfrm>
            <a:off x="4114800" y="3284538"/>
            <a:ext cx="581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Global</a:t>
            </a:r>
          </a:p>
        </p:txBody>
      </p:sp>
      <p:sp>
        <p:nvSpPr>
          <p:cNvPr id="211994" name="Text Box 1995"/>
          <p:cNvSpPr txBox="1">
            <a:spLocks noChangeArrowheads="1"/>
          </p:cNvSpPr>
          <p:nvPr/>
        </p:nvSpPr>
        <p:spPr bwMode="auto">
          <a:xfrm>
            <a:off x="392113" y="3957638"/>
            <a:ext cx="1296987" cy="1231900"/>
          </a:xfrm>
          <a:prstGeom prst="rect">
            <a:avLst/>
          </a:prstGeom>
          <a:solidFill>
            <a:srgbClr val="1A1A68"/>
          </a:solidFill>
          <a:ln w="9525" algn="ctr">
            <a:solidFill>
              <a:srgbClr val="1A1A68"/>
            </a:solidFill>
            <a:miter lim="800000"/>
            <a:headEnd/>
            <a:tailEnd/>
          </a:ln>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chemeClr val="bg1"/>
                </a:solidFill>
              </a:rPr>
              <a:t>North America</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Boulder</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Dubuque</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East Fishkill</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Toronto</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Columbia</a:t>
            </a:r>
          </a:p>
        </p:txBody>
      </p:sp>
      <p:pic>
        <p:nvPicPr>
          <p:cNvPr id="211995" name="Picture 2000"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4108450"/>
            <a:ext cx="273050" cy="166688"/>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148434" name="Rectangle 2002"/>
          <p:cNvSpPr>
            <a:spLocks noChangeArrowheads="1"/>
          </p:cNvSpPr>
          <p:nvPr/>
        </p:nvSpPr>
        <p:spPr bwMode="auto">
          <a:xfrm>
            <a:off x="1074738" y="6097588"/>
            <a:ext cx="6940550" cy="355600"/>
          </a:xfrm>
          <a:prstGeom prst="rect">
            <a:avLst/>
          </a:prstGeom>
          <a:noFill/>
          <a:ln>
            <a:noFill/>
          </a:ln>
          <a:effectLst>
            <a:prstShdw prst="shdw17" dist="17961" dir="2700000">
              <a:srgbClr val="005C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700" b="1" i="1">
                <a:solidFill>
                  <a:schemeClr val="tx2"/>
                </a:solidFill>
              </a:rPr>
              <a:t>All follow uniform, best-practice service management processes</a:t>
            </a:r>
            <a:endParaRPr lang="en-US" altLang="en-US" sz="1700" b="1" i="1">
              <a:solidFill>
                <a:schemeClr val="tx2"/>
              </a:solidFill>
            </a:endParaRPr>
          </a:p>
        </p:txBody>
      </p:sp>
      <p:sp>
        <p:nvSpPr>
          <p:cNvPr id="211997" name="Freeform 1748"/>
          <p:cNvSpPr>
            <a:spLocks/>
          </p:cNvSpPr>
          <p:nvPr/>
        </p:nvSpPr>
        <p:spPr bwMode="auto">
          <a:xfrm>
            <a:off x="1776413" y="3902075"/>
            <a:ext cx="4670425" cy="584200"/>
          </a:xfrm>
          <a:custGeom>
            <a:avLst/>
            <a:gdLst>
              <a:gd name="T0" fmla="*/ 0 w 2736"/>
              <a:gd name="T1" fmla="*/ 0 h 344"/>
              <a:gd name="T2" fmla="*/ 2147483646 w 2736"/>
              <a:gd name="T3" fmla="*/ 2147483646 h 344"/>
              <a:gd name="T4" fmla="*/ 2147483646 w 2736"/>
              <a:gd name="T5" fmla="*/ 2147483646 h 344"/>
              <a:gd name="T6" fmla="*/ 2147483646 w 2736"/>
              <a:gd name="T7" fmla="*/ 2147483646 h 344"/>
              <a:gd name="T8" fmla="*/ 0 60000 65536"/>
              <a:gd name="T9" fmla="*/ 0 60000 65536"/>
              <a:gd name="T10" fmla="*/ 0 60000 65536"/>
              <a:gd name="T11" fmla="*/ 0 60000 65536"/>
              <a:gd name="T12" fmla="*/ 0 w 2736"/>
              <a:gd name="T13" fmla="*/ 0 h 344"/>
              <a:gd name="T14" fmla="*/ 2736 w 2736"/>
              <a:gd name="T15" fmla="*/ 344 h 344"/>
            </a:gdLst>
            <a:ahLst/>
            <a:cxnLst>
              <a:cxn ang="T8">
                <a:pos x="T0" y="T1"/>
              </a:cxn>
              <a:cxn ang="T9">
                <a:pos x="T2" y="T3"/>
              </a:cxn>
              <a:cxn ang="T10">
                <a:pos x="T4" y="T5"/>
              </a:cxn>
              <a:cxn ang="T11">
                <a:pos x="T6" y="T7"/>
              </a:cxn>
            </a:cxnLst>
            <a:rect l="T12" t="T13" r="T14" b="T15"/>
            <a:pathLst>
              <a:path w="2736" h="344">
                <a:moveTo>
                  <a:pt x="0" y="0"/>
                </a:moveTo>
                <a:cubicBezTo>
                  <a:pt x="244" y="116"/>
                  <a:pt x="488" y="232"/>
                  <a:pt x="720" y="288"/>
                </a:cubicBezTo>
                <a:cubicBezTo>
                  <a:pt x="952" y="344"/>
                  <a:pt x="1056" y="328"/>
                  <a:pt x="1392" y="336"/>
                </a:cubicBezTo>
                <a:cubicBezTo>
                  <a:pt x="1728" y="344"/>
                  <a:pt x="2232" y="340"/>
                  <a:pt x="2736" y="336"/>
                </a:cubicBezTo>
              </a:path>
            </a:pathLst>
          </a:custGeom>
          <a:noFill/>
          <a:ln w="38100">
            <a:solidFill>
              <a:srgbClr val="1A1A68"/>
            </a:solidFill>
            <a:round/>
            <a:headEnd/>
            <a:tailEnd type="triangle" w="med" len="me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11999" name="Text Box 1746"/>
          <p:cNvSpPr txBox="1">
            <a:spLocks noChangeArrowheads="1"/>
          </p:cNvSpPr>
          <p:nvPr/>
        </p:nvSpPr>
        <p:spPr bwMode="auto">
          <a:xfrm>
            <a:off x="1363663" y="5280025"/>
            <a:ext cx="1219200" cy="830263"/>
          </a:xfrm>
          <a:prstGeom prst="rect">
            <a:avLst/>
          </a:prstGeom>
          <a:solidFill>
            <a:srgbClr val="1A1A6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rgbClr val="FFFFFF"/>
                </a:solidFill>
              </a:rPr>
              <a:t>Latin America</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Buenos Aires</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Hortolandia</a:t>
            </a:r>
          </a:p>
          <a:p>
            <a:pPr eaLnBrk="1" hangingPunct="1">
              <a:spcBef>
                <a:spcPct val="10000"/>
              </a:spcBef>
              <a:spcAft>
                <a:spcPct val="10000"/>
              </a:spcAft>
              <a:buFont typeface="Wingdings" panose="05000000000000000000" pitchFamily="2" charset="2"/>
              <a:buChar char="§"/>
            </a:pPr>
            <a:r>
              <a:rPr lang="en-US" altLang="en-US" sz="1000">
                <a:solidFill>
                  <a:srgbClr val="FFFFFF"/>
                </a:solidFill>
              </a:rPr>
              <a:t>Sao Paulo</a:t>
            </a:r>
          </a:p>
        </p:txBody>
      </p:sp>
      <p:sp>
        <p:nvSpPr>
          <p:cNvPr id="212000" name="Line 1962"/>
          <p:cNvSpPr>
            <a:spLocks noChangeShapeType="1"/>
          </p:cNvSpPr>
          <p:nvPr/>
        </p:nvSpPr>
        <p:spPr bwMode="auto">
          <a:xfrm flipV="1">
            <a:off x="6416675" y="4514850"/>
            <a:ext cx="65088" cy="450850"/>
          </a:xfrm>
          <a:prstGeom prst="line">
            <a:avLst/>
          </a:prstGeom>
          <a:noFill/>
          <a:ln w="38100">
            <a:solidFill>
              <a:srgbClr val="1A1A6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001" name="Text Box 1749"/>
          <p:cNvSpPr txBox="1">
            <a:spLocks noChangeArrowheads="1"/>
          </p:cNvSpPr>
          <p:nvPr/>
        </p:nvSpPr>
        <p:spPr bwMode="auto">
          <a:xfrm>
            <a:off x="3254375" y="3738563"/>
            <a:ext cx="1384300" cy="839787"/>
          </a:xfrm>
          <a:prstGeom prst="rect">
            <a:avLst/>
          </a:prstGeom>
          <a:solidFill>
            <a:srgbClr val="1A1A68"/>
          </a:solidFill>
          <a:ln w="9525" algn="ctr">
            <a:solidFill>
              <a:srgbClr val="1A1A68"/>
            </a:solidFill>
            <a:miter lim="800000"/>
            <a:headEnd/>
            <a:tailEnd/>
          </a:ln>
        </p:spPr>
        <p:txBody>
          <a:bodyPr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10000"/>
              </a:spcBef>
              <a:spcAft>
                <a:spcPct val="10000"/>
              </a:spcAft>
              <a:buFont typeface="Wingdings" panose="05000000000000000000" pitchFamily="2" charset="2"/>
              <a:buNone/>
            </a:pPr>
            <a:r>
              <a:rPr lang="en-US" altLang="en-US" sz="1200" b="1">
                <a:solidFill>
                  <a:schemeClr val="bg1"/>
                </a:solidFill>
              </a:rPr>
              <a:t>Central Europe</a:t>
            </a:r>
          </a:p>
          <a:p>
            <a:pPr eaLnBrk="1" hangingPunct="1">
              <a:spcBef>
                <a:spcPct val="10000"/>
              </a:spcBef>
              <a:spcAft>
                <a:spcPct val="10000"/>
              </a:spcAft>
              <a:buFont typeface="Wingdings" panose="05000000000000000000" pitchFamily="2" charset="2"/>
              <a:buChar char="§"/>
            </a:pPr>
            <a:r>
              <a:rPr lang="en-US" altLang="en-US" sz="1000">
                <a:solidFill>
                  <a:schemeClr val="bg1"/>
                </a:solidFill>
              </a:rPr>
              <a:t>Brno</a:t>
            </a:r>
          </a:p>
          <a:p>
            <a:pPr eaLnBrk="1" hangingPunct="1">
              <a:spcBef>
                <a:spcPct val="10000"/>
              </a:spcBef>
              <a:spcAft>
                <a:spcPct val="10000"/>
              </a:spcAft>
              <a:buFont typeface="Wingdings" panose="05000000000000000000" pitchFamily="2" charset="2"/>
              <a:buChar char="§"/>
            </a:pPr>
            <a:r>
              <a:rPr lang="en-GB" altLang="en-US" sz="1000">
                <a:solidFill>
                  <a:schemeClr val="bg1"/>
                </a:solidFill>
              </a:rPr>
              <a:t>Székesfehérvár</a:t>
            </a:r>
          </a:p>
          <a:p>
            <a:pPr eaLnBrk="1" hangingPunct="1">
              <a:spcBef>
                <a:spcPct val="10000"/>
              </a:spcBef>
              <a:spcAft>
                <a:spcPct val="10000"/>
              </a:spcAft>
              <a:buFont typeface="Wingdings" panose="05000000000000000000" pitchFamily="2" charset="2"/>
              <a:buChar char="§"/>
            </a:pPr>
            <a:r>
              <a:rPr lang="en-GB" altLang="en-US" sz="1000">
                <a:solidFill>
                  <a:schemeClr val="bg1"/>
                </a:solidFill>
              </a:rPr>
              <a:t>Wroclaw</a:t>
            </a:r>
            <a:endParaRPr lang="en-US" altLang="en-US" sz="1000">
              <a:solidFill>
                <a:schemeClr val="bg1"/>
              </a:solidFill>
            </a:endParaRPr>
          </a:p>
        </p:txBody>
      </p:sp>
      <p:sp>
        <p:nvSpPr>
          <p:cNvPr id="24603" name="Freeform 1694"/>
          <p:cNvSpPr>
            <a:spLocks/>
          </p:cNvSpPr>
          <p:nvPr/>
        </p:nvSpPr>
        <p:spPr bwMode="auto">
          <a:xfrm>
            <a:off x="1106488" y="3192463"/>
            <a:ext cx="206375" cy="215900"/>
          </a:xfrm>
          <a:custGeom>
            <a:avLst/>
            <a:gdLst>
              <a:gd name="T0" fmla="*/ 2147483646 w 127"/>
              <a:gd name="T1" fmla="*/ 2147483646 h 133"/>
              <a:gd name="T2" fmla="*/ 2147483646 w 127"/>
              <a:gd name="T3" fmla="*/ 2147483646 h 133"/>
              <a:gd name="T4" fmla="*/ 2147483646 w 127"/>
              <a:gd name="T5" fmla="*/ 2147483646 h 133"/>
              <a:gd name="T6" fmla="*/ 2147483646 w 127"/>
              <a:gd name="T7" fmla="*/ 2147483646 h 133"/>
              <a:gd name="T8" fmla="*/ 2147483646 w 127"/>
              <a:gd name="T9" fmla="*/ 2147483646 h 133"/>
              <a:gd name="T10" fmla="*/ 2147483646 w 127"/>
              <a:gd name="T11" fmla="*/ 2147483646 h 133"/>
              <a:gd name="T12" fmla="*/ 2147483646 w 127"/>
              <a:gd name="T13" fmla="*/ 2147483646 h 133"/>
              <a:gd name="T14" fmla="*/ 2147483646 w 127"/>
              <a:gd name="T15" fmla="*/ 2147483646 h 133"/>
              <a:gd name="T16" fmla="*/ 2147483646 w 127"/>
              <a:gd name="T17" fmla="*/ 2147483646 h 133"/>
              <a:gd name="T18" fmla="*/ 2147483646 w 127"/>
              <a:gd name="T19" fmla="*/ 2147483646 h 133"/>
              <a:gd name="T20" fmla="*/ 2147483646 w 127"/>
              <a:gd name="T21" fmla="*/ 2147483646 h 133"/>
              <a:gd name="T22" fmla="*/ 2147483646 w 127"/>
              <a:gd name="T23" fmla="*/ 2147483646 h 133"/>
              <a:gd name="T24" fmla="*/ 2147483646 w 127"/>
              <a:gd name="T25" fmla="*/ 2147483646 h 133"/>
              <a:gd name="T26" fmla="*/ 2147483646 w 127"/>
              <a:gd name="T27" fmla="*/ 2147483646 h 133"/>
              <a:gd name="T28" fmla="*/ 2147483646 w 127"/>
              <a:gd name="T29" fmla="*/ 2147483646 h 133"/>
              <a:gd name="T30" fmla="*/ 2147483646 w 127"/>
              <a:gd name="T31" fmla="*/ 2147483646 h 133"/>
              <a:gd name="T32" fmla="*/ 2147483646 w 127"/>
              <a:gd name="T33" fmla="*/ 2147483646 h 133"/>
              <a:gd name="T34" fmla="*/ 2147483646 w 127"/>
              <a:gd name="T35" fmla="*/ 2147483646 h 133"/>
              <a:gd name="T36" fmla="*/ 2147483646 w 127"/>
              <a:gd name="T37" fmla="*/ 2147483646 h 133"/>
              <a:gd name="T38" fmla="*/ 2147483646 w 127"/>
              <a:gd name="T39" fmla="*/ 2147483646 h 133"/>
              <a:gd name="T40" fmla="*/ 2147483646 w 127"/>
              <a:gd name="T41" fmla="*/ 2147483646 h 133"/>
              <a:gd name="T42" fmla="*/ 2147483646 w 127"/>
              <a:gd name="T43" fmla="*/ 2147483646 h 133"/>
              <a:gd name="T44" fmla="*/ 2147483646 w 127"/>
              <a:gd name="T45" fmla="*/ 2147483646 h 133"/>
              <a:gd name="T46" fmla="*/ 2147483646 w 127"/>
              <a:gd name="T47" fmla="*/ 2147483646 h 133"/>
              <a:gd name="T48" fmla="*/ 2147483646 w 127"/>
              <a:gd name="T49" fmla="*/ 2147483646 h 133"/>
              <a:gd name="T50" fmla="*/ 2147483646 w 127"/>
              <a:gd name="T51" fmla="*/ 2147483646 h 133"/>
              <a:gd name="T52" fmla="*/ 2147483646 w 127"/>
              <a:gd name="T53" fmla="*/ 2147483646 h 133"/>
              <a:gd name="T54" fmla="*/ 2147483646 w 127"/>
              <a:gd name="T55" fmla="*/ 2147483646 h 133"/>
              <a:gd name="T56" fmla="*/ 2147483646 w 127"/>
              <a:gd name="T57" fmla="*/ 2147483646 h 133"/>
              <a:gd name="T58" fmla="*/ 2147483646 w 127"/>
              <a:gd name="T59" fmla="*/ 2147483646 h 133"/>
              <a:gd name="T60" fmla="*/ 2147483646 w 127"/>
              <a:gd name="T61" fmla="*/ 2147483646 h 133"/>
              <a:gd name="T62" fmla="*/ 2147483646 w 127"/>
              <a:gd name="T63" fmla="*/ 2147483646 h 133"/>
              <a:gd name="T64" fmla="*/ 2147483646 w 127"/>
              <a:gd name="T65" fmla="*/ 2147483646 h 133"/>
              <a:gd name="T66" fmla="*/ 2147483646 w 127"/>
              <a:gd name="T67" fmla="*/ 2147483646 h 133"/>
              <a:gd name="T68" fmla="*/ 2147483646 w 127"/>
              <a:gd name="T69" fmla="*/ 2147483646 h 133"/>
              <a:gd name="T70" fmla="*/ 2147483646 w 127"/>
              <a:gd name="T71" fmla="*/ 2147483646 h 133"/>
              <a:gd name="T72" fmla="*/ 2147483646 w 127"/>
              <a:gd name="T73" fmla="*/ 2147483646 h 133"/>
              <a:gd name="T74" fmla="*/ 2147483646 w 127"/>
              <a:gd name="T75" fmla="*/ 2147483646 h 133"/>
              <a:gd name="T76" fmla="*/ 2147483646 w 127"/>
              <a:gd name="T77" fmla="*/ 2147483646 h 133"/>
              <a:gd name="T78" fmla="*/ 2147483646 w 127"/>
              <a:gd name="T79" fmla="*/ 2147483646 h 133"/>
              <a:gd name="T80" fmla="*/ 2147483646 w 127"/>
              <a:gd name="T81" fmla="*/ 2147483646 h 133"/>
              <a:gd name="T82" fmla="*/ 2147483646 w 127"/>
              <a:gd name="T83" fmla="*/ 2147483646 h 133"/>
              <a:gd name="T84" fmla="*/ 2147483646 w 127"/>
              <a:gd name="T85" fmla="*/ 2147483646 h 133"/>
              <a:gd name="T86" fmla="*/ 2147483646 w 127"/>
              <a:gd name="T87" fmla="*/ 2147483646 h 133"/>
              <a:gd name="T88" fmla="*/ 2147483646 w 127"/>
              <a:gd name="T89" fmla="*/ 2147483646 h 133"/>
              <a:gd name="T90" fmla="*/ 2147483646 w 127"/>
              <a:gd name="T91" fmla="*/ 2147483646 h 133"/>
              <a:gd name="T92" fmla="*/ 2147483646 w 127"/>
              <a:gd name="T93" fmla="*/ 2147483646 h 133"/>
              <a:gd name="T94" fmla="*/ 2147483646 w 127"/>
              <a:gd name="T95" fmla="*/ 2147483646 h 133"/>
              <a:gd name="T96" fmla="*/ 2147483646 w 127"/>
              <a:gd name="T97" fmla="*/ 2147483646 h 133"/>
              <a:gd name="T98" fmla="*/ 2147483646 w 127"/>
              <a:gd name="T99" fmla="*/ 2147483646 h 133"/>
              <a:gd name="T100" fmla="*/ 2147483646 w 127"/>
              <a:gd name="T101" fmla="*/ 2147483646 h 133"/>
              <a:gd name="T102" fmla="*/ 2147483646 w 127"/>
              <a:gd name="T103" fmla="*/ 2147483646 h 133"/>
              <a:gd name="T104" fmla="*/ 2147483646 w 127"/>
              <a:gd name="T105" fmla="*/ 2147483646 h 133"/>
              <a:gd name="T106" fmla="*/ 2147483646 w 127"/>
              <a:gd name="T107" fmla="*/ 2147483646 h 133"/>
              <a:gd name="T108" fmla="*/ 2147483646 w 127"/>
              <a:gd name="T109" fmla="*/ 2147483646 h 133"/>
              <a:gd name="T110" fmla="*/ 2147483646 w 127"/>
              <a:gd name="T111" fmla="*/ 2147483646 h 133"/>
              <a:gd name="T112" fmla="*/ 2147483646 w 127"/>
              <a:gd name="T113" fmla="*/ 2147483646 h 133"/>
              <a:gd name="T114" fmla="*/ 2147483646 w 127"/>
              <a:gd name="T115" fmla="*/ 2147483646 h 133"/>
              <a:gd name="T116" fmla="*/ 2147483646 w 127"/>
              <a:gd name="T117" fmla="*/ 2147483646 h 133"/>
              <a:gd name="T118" fmla="*/ 2147483646 w 127"/>
              <a:gd name="T119" fmla="*/ 2147483646 h 133"/>
              <a:gd name="T120" fmla="*/ 0 w 127"/>
              <a:gd name="T121" fmla="*/ 2147483646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133"/>
              <a:gd name="T185" fmla="*/ 127 w 127"/>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133">
                <a:moveTo>
                  <a:pt x="4" y="12"/>
                </a:moveTo>
                <a:lnTo>
                  <a:pt x="8" y="16"/>
                </a:lnTo>
                <a:lnTo>
                  <a:pt x="12" y="23"/>
                </a:lnTo>
                <a:lnTo>
                  <a:pt x="12" y="24"/>
                </a:lnTo>
                <a:lnTo>
                  <a:pt x="14" y="24"/>
                </a:lnTo>
                <a:lnTo>
                  <a:pt x="17" y="23"/>
                </a:lnTo>
                <a:lnTo>
                  <a:pt x="21" y="19"/>
                </a:lnTo>
                <a:lnTo>
                  <a:pt x="25" y="19"/>
                </a:lnTo>
                <a:lnTo>
                  <a:pt x="27" y="16"/>
                </a:lnTo>
                <a:lnTo>
                  <a:pt x="27" y="14"/>
                </a:lnTo>
                <a:lnTo>
                  <a:pt x="27" y="12"/>
                </a:lnTo>
                <a:lnTo>
                  <a:pt x="29" y="12"/>
                </a:lnTo>
                <a:lnTo>
                  <a:pt x="29" y="10"/>
                </a:lnTo>
                <a:lnTo>
                  <a:pt x="31" y="8"/>
                </a:lnTo>
                <a:lnTo>
                  <a:pt x="31" y="7"/>
                </a:lnTo>
                <a:lnTo>
                  <a:pt x="36" y="5"/>
                </a:lnTo>
                <a:lnTo>
                  <a:pt x="44" y="0"/>
                </a:lnTo>
                <a:lnTo>
                  <a:pt x="44" y="1"/>
                </a:lnTo>
                <a:lnTo>
                  <a:pt x="46" y="3"/>
                </a:lnTo>
                <a:lnTo>
                  <a:pt x="50" y="7"/>
                </a:lnTo>
                <a:lnTo>
                  <a:pt x="50" y="8"/>
                </a:lnTo>
                <a:lnTo>
                  <a:pt x="51" y="8"/>
                </a:lnTo>
                <a:lnTo>
                  <a:pt x="55" y="17"/>
                </a:lnTo>
                <a:lnTo>
                  <a:pt x="59" y="19"/>
                </a:lnTo>
                <a:lnTo>
                  <a:pt x="59" y="24"/>
                </a:lnTo>
                <a:lnTo>
                  <a:pt x="61" y="26"/>
                </a:lnTo>
                <a:lnTo>
                  <a:pt x="67" y="28"/>
                </a:lnTo>
                <a:lnTo>
                  <a:pt x="86" y="60"/>
                </a:lnTo>
                <a:lnTo>
                  <a:pt x="88" y="64"/>
                </a:lnTo>
                <a:lnTo>
                  <a:pt x="91" y="71"/>
                </a:lnTo>
                <a:lnTo>
                  <a:pt x="91" y="73"/>
                </a:lnTo>
                <a:lnTo>
                  <a:pt x="91" y="74"/>
                </a:lnTo>
                <a:lnTo>
                  <a:pt x="95" y="76"/>
                </a:lnTo>
                <a:lnTo>
                  <a:pt x="97" y="85"/>
                </a:lnTo>
                <a:lnTo>
                  <a:pt x="99" y="89"/>
                </a:lnTo>
                <a:lnTo>
                  <a:pt x="103" y="90"/>
                </a:lnTo>
                <a:lnTo>
                  <a:pt x="112" y="92"/>
                </a:lnTo>
                <a:lnTo>
                  <a:pt x="122" y="99"/>
                </a:lnTo>
                <a:lnTo>
                  <a:pt x="127" y="101"/>
                </a:lnTo>
                <a:lnTo>
                  <a:pt x="127" y="103"/>
                </a:lnTo>
                <a:lnTo>
                  <a:pt x="127" y="117"/>
                </a:lnTo>
                <a:lnTo>
                  <a:pt x="127" y="121"/>
                </a:lnTo>
                <a:lnTo>
                  <a:pt x="127" y="122"/>
                </a:lnTo>
                <a:lnTo>
                  <a:pt x="127" y="124"/>
                </a:lnTo>
                <a:lnTo>
                  <a:pt x="127" y="126"/>
                </a:lnTo>
                <a:lnTo>
                  <a:pt x="124" y="126"/>
                </a:lnTo>
                <a:lnTo>
                  <a:pt x="120" y="130"/>
                </a:lnTo>
                <a:lnTo>
                  <a:pt x="120" y="131"/>
                </a:lnTo>
                <a:lnTo>
                  <a:pt x="118" y="131"/>
                </a:lnTo>
                <a:lnTo>
                  <a:pt x="116" y="133"/>
                </a:lnTo>
                <a:lnTo>
                  <a:pt x="116" y="130"/>
                </a:lnTo>
                <a:lnTo>
                  <a:pt x="116" y="133"/>
                </a:lnTo>
                <a:lnTo>
                  <a:pt x="114" y="133"/>
                </a:lnTo>
                <a:lnTo>
                  <a:pt x="114" y="126"/>
                </a:lnTo>
                <a:lnTo>
                  <a:pt x="116" y="126"/>
                </a:lnTo>
                <a:lnTo>
                  <a:pt x="118" y="126"/>
                </a:lnTo>
                <a:lnTo>
                  <a:pt x="118" y="124"/>
                </a:lnTo>
                <a:lnTo>
                  <a:pt x="120" y="124"/>
                </a:lnTo>
                <a:lnTo>
                  <a:pt x="118" y="119"/>
                </a:lnTo>
                <a:lnTo>
                  <a:pt x="116" y="119"/>
                </a:lnTo>
                <a:lnTo>
                  <a:pt x="114" y="119"/>
                </a:lnTo>
                <a:lnTo>
                  <a:pt x="114" y="114"/>
                </a:lnTo>
                <a:lnTo>
                  <a:pt x="114" y="112"/>
                </a:lnTo>
                <a:lnTo>
                  <a:pt x="114" y="110"/>
                </a:lnTo>
                <a:lnTo>
                  <a:pt x="112" y="106"/>
                </a:lnTo>
                <a:lnTo>
                  <a:pt x="110" y="103"/>
                </a:lnTo>
                <a:lnTo>
                  <a:pt x="110" y="105"/>
                </a:lnTo>
                <a:lnTo>
                  <a:pt x="110" y="101"/>
                </a:lnTo>
                <a:lnTo>
                  <a:pt x="112" y="101"/>
                </a:lnTo>
                <a:lnTo>
                  <a:pt x="110" y="99"/>
                </a:lnTo>
                <a:lnTo>
                  <a:pt x="108" y="101"/>
                </a:lnTo>
                <a:lnTo>
                  <a:pt x="107" y="103"/>
                </a:lnTo>
                <a:lnTo>
                  <a:pt x="107" y="105"/>
                </a:lnTo>
                <a:lnTo>
                  <a:pt x="103" y="103"/>
                </a:lnTo>
                <a:lnTo>
                  <a:pt x="103" y="105"/>
                </a:lnTo>
                <a:lnTo>
                  <a:pt x="101" y="105"/>
                </a:lnTo>
                <a:lnTo>
                  <a:pt x="101" y="106"/>
                </a:lnTo>
                <a:lnTo>
                  <a:pt x="101" y="108"/>
                </a:lnTo>
                <a:lnTo>
                  <a:pt x="99" y="108"/>
                </a:lnTo>
                <a:lnTo>
                  <a:pt x="99" y="110"/>
                </a:lnTo>
                <a:lnTo>
                  <a:pt x="99" y="112"/>
                </a:lnTo>
                <a:lnTo>
                  <a:pt x="97" y="112"/>
                </a:lnTo>
                <a:lnTo>
                  <a:pt x="97" y="114"/>
                </a:lnTo>
                <a:lnTo>
                  <a:pt x="93" y="112"/>
                </a:lnTo>
                <a:lnTo>
                  <a:pt x="93" y="110"/>
                </a:lnTo>
                <a:lnTo>
                  <a:pt x="93" y="108"/>
                </a:lnTo>
                <a:lnTo>
                  <a:pt x="95" y="108"/>
                </a:lnTo>
                <a:lnTo>
                  <a:pt x="97" y="106"/>
                </a:lnTo>
                <a:lnTo>
                  <a:pt x="97" y="103"/>
                </a:lnTo>
                <a:lnTo>
                  <a:pt x="97" y="99"/>
                </a:lnTo>
                <a:lnTo>
                  <a:pt x="99" y="97"/>
                </a:lnTo>
                <a:lnTo>
                  <a:pt x="105" y="97"/>
                </a:lnTo>
                <a:lnTo>
                  <a:pt x="105" y="96"/>
                </a:lnTo>
                <a:lnTo>
                  <a:pt x="99" y="94"/>
                </a:lnTo>
                <a:lnTo>
                  <a:pt x="97" y="92"/>
                </a:lnTo>
                <a:lnTo>
                  <a:pt x="95" y="92"/>
                </a:lnTo>
                <a:lnTo>
                  <a:pt x="93" y="89"/>
                </a:lnTo>
                <a:lnTo>
                  <a:pt x="93" y="85"/>
                </a:lnTo>
                <a:lnTo>
                  <a:pt x="89" y="83"/>
                </a:lnTo>
                <a:lnTo>
                  <a:pt x="89" y="81"/>
                </a:lnTo>
                <a:lnTo>
                  <a:pt x="86" y="80"/>
                </a:lnTo>
                <a:lnTo>
                  <a:pt x="82" y="76"/>
                </a:lnTo>
                <a:lnTo>
                  <a:pt x="82" y="74"/>
                </a:lnTo>
                <a:lnTo>
                  <a:pt x="86" y="78"/>
                </a:lnTo>
                <a:lnTo>
                  <a:pt x="86" y="76"/>
                </a:lnTo>
                <a:lnTo>
                  <a:pt x="86" y="73"/>
                </a:lnTo>
                <a:lnTo>
                  <a:pt x="84" y="73"/>
                </a:lnTo>
                <a:lnTo>
                  <a:pt x="82" y="74"/>
                </a:lnTo>
                <a:lnTo>
                  <a:pt x="80" y="73"/>
                </a:lnTo>
                <a:lnTo>
                  <a:pt x="78" y="73"/>
                </a:lnTo>
                <a:lnTo>
                  <a:pt x="76" y="73"/>
                </a:lnTo>
                <a:lnTo>
                  <a:pt x="74" y="71"/>
                </a:lnTo>
                <a:lnTo>
                  <a:pt x="74" y="69"/>
                </a:lnTo>
                <a:lnTo>
                  <a:pt x="78" y="69"/>
                </a:lnTo>
                <a:lnTo>
                  <a:pt x="80" y="67"/>
                </a:lnTo>
                <a:lnTo>
                  <a:pt x="76" y="67"/>
                </a:lnTo>
                <a:lnTo>
                  <a:pt x="74" y="67"/>
                </a:lnTo>
                <a:lnTo>
                  <a:pt x="74" y="65"/>
                </a:lnTo>
                <a:lnTo>
                  <a:pt x="76" y="65"/>
                </a:lnTo>
                <a:lnTo>
                  <a:pt x="76" y="64"/>
                </a:lnTo>
                <a:lnTo>
                  <a:pt x="74" y="64"/>
                </a:lnTo>
                <a:lnTo>
                  <a:pt x="74" y="62"/>
                </a:lnTo>
                <a:lnTo>
                  <a:pt x="76" y="62"/>
                </a:lnTo>
                <a:lnTo>
                  <a:pt x="76" y="60"/>
                </a:lnTo>
                <a:lnTo>
                  <a:pt x="72" y="62"/>
                </a:lnTo>
                <a:lnTo>
                  <a:pt x="72" y="60"/>
                </a:lnTo>
                <a:lnTo>
                  <a:pt x="72" y="58"/>
                </a:lnTo>
                <a:lnTo>
                  <a:pt x="78" y="60"/>
                </a:lnTo>
                <a:lnTo>
                  <a:pt x="80" y="62"/>
                </a:lnTo>
                <a:lnTo>
                  <a:pt x="82" y="64"/>
                </a:lnTo>
                <a:lnTo>
                  <a:pt x="80" y="60"/>
                </a:lnTo>
                <a:lnTo>
                  <a:pt x="80" y="58"/>
                </a:lnTo>
                <a:lnTo>
                  <a:pt x="78" y="58"/>
                </a:lnTo>
                <a:lnTo>
                  <a:pt x="74" y="55"/>
                </a:lnTo>
                <a:lnTo>
                  <a:pt x="74" y="53"/>
                </a:lnTo>
                <a:lnTo>
                  <a:pt x="78" y="53"/>
                </a:lnTo>
                <a:lnTo>
                  <a:pt x="78" y="51"/>
                </a:lnTo>
                <a:lnTo>
                  <a:pt x="72" y="51"/>
                </a:lnTo>
                <a:lnTo>
                  <a:pt x="72" y="53"/>
                </a:lnTo>
                <a:lnTo>
                  <a:pt x="70" y="55"/>
                </a:lnTo>
                <a:lnTo>
                  <a:pt x="69" y="51"/>
                </a:lnTo>
                <a:lnTo>
                  <a:pt x="69" y="49"/>
                </a:lnTo>
                <a:lnTo>
                  <a:pt x="70" y="49"/>
                </a:lnTo>
                <a:lnTo>
                  <a:pt x="74" y="48"/>
                </a:lnTo>
                <a:lnTo>
                  <a:pt x="70" y="48"/>
                </a:lnTo>
                <a:lnTo>
                  <a:pt x="72" y="44"/>
                </a:lnTo>
                <a:lnTo>
                  <a:pt x="70" y="44"/>
                </a:lnTo>
                <a:lnTo>
                  <a:pt x="70" y="46"/>
                </a:lnTo>
                <a:lnTo>
                  <a:pt x="69" y="48"/>
                </a:lnTo>
                <a:lnTo>
                  <a:pt x="69" y="49"/>
                </a:lnTo>
                <a:lnTo>
                  <a:pt x="67" y="48"/>
                </a:lnTo>
                <a:lnTo>
                  <a:pt x="65" y="46"/>
                </a:lnTo>
                <a:lnTo>
                  <a:pt x="65" y="44"/>
                </a:lnTo>
                <a:lnTo>
                  <a:pt x="65" y="42"/>
                </a:lnTo>
                <a:lnTo>
                  <a:pt x="63" y="42"/>
                </a:lnTo>
                <a:lnTo>
                  <a:pt x="63" y="44"/>
                </a:lnTo>
                <a:lnTo>
                  <a:pt x="57" y="39"/>
                </a:lnTo>
                <a:lnTo>
                  <a:pt x="53" y="39"/>
                </a:lnTo>
                <a:lnTo>
                  <a:pt x="51" y="33"/>
                </a:lnTo>
                <a:lnTo>
                  <a:pt x="51" y="32"/>
                </a:lnTo>
                <a:lnTo>
                  <a:pt x="51" y="28"/>
                </a:lnTo>
                <a:lnTo>
                  <a:pt x="50" y="28"/>
                </a:lnTo>
                <a:lnTo>
                  <a:pt x="44" y="10"/>
                </a:lnTo>
                <a:lnTo>
                  <a:pt x="42" y="14"/>
                </a:lnTo>
                <a:lnTo>
                  <a:pt x="44" y="17"/>
                </a:lnTo>
                <a:lnTo>
                  <a:pt x="42" y="17"/>
                </a:lnTo>
                <a:lnTo>
                  <a:pt x="50" y="39"/>
                </a:lnTo>
                <a:lnTo>
                  <a:pt x="48" y="44"/>
                </a:lnTo>
                <a:lnTo>
                  <a:pt x="46" y="42"/>
                </a:lnTo>
                <a:lnTo>
                  <a:pt x="44" y="37"/>
                </a:lnTo>
                <a:lnTo>
                  <a:pt x="42" y="35"/>
                </a:lnTo>
                <a:lnTo>
                  <a:pt x="42" y="39"/>
                </a:lnTo>
                <a:lnTo>
                  <a:pt x="36" y="39"/>
                </a:lnTo>
                <a:lnTo>
                  <a:pt x="36" y="33"/>
                </a:lnTo>
                <a:lnTo>
                  <a:pt x="38" y="33"/>
                </a:lnTo>
                <a:lnTo>
                  <a:pt x="36" y="32"/>
                </a:lnTo>
                <a:lnTo>
                  <a:pt x="34" y="30"/>
                </a:lnTo>
                <a:lnTo>
                  <a:pt x="34" y="26"/>
                </a:lnTo>
                <a:lnTo>
                  <a:pt x="34" y="24"/>
                </a:lnTo>
                <a:lnTo>
                  <a:pt x="33" y="24"/>
                </a:lnTo>
                <a:lnTo>
                  <a:pt x="33" y="28"/>
                </a:lnTo>
                <a:lnTo>
                  <a:pt x="31" y="28"/>
                </a:lnTo>
                <a:lnTo>
                  <a:pt x="29" y="26"/>
                </a:lnTo>
                <a:lnTo>
                  <a:pt x="27" y="23"/>
                </a:lnTo>
                <a:lnTo>
                  <a:pt x="25" y="23"/>
                </a:lnTo>
                <a:lnTo>
                  <a:pt x="25" y="24"/>
                </a:lnTo>
                <a:lnTo>
                  <a:pt x="21" y="21"/>
                </a:lnTo>
                <a:lnTo>
                  <a:pt x="21" y="23"/>
                </a:lnTo>
                <a:lnTo>
                  <a:pt x="21" y="24"/>
                </a:lnTo>
                <a:lnTo>
                  <a:pt x="19" y="24"/>
                </a:lnTo>
                <a:lnTo>
                  <a:pt x="23" y="24"/>
                </a:lnTo>
                <a:lnTo>
                  <a:pt x="25" y="26"/>
                </a:lnTo>
                <a:lnTo>
                  <a:pt x="25" y="28"/>
                </a:lnTo>
                <a:lnTo>
                  <a:pt x="29" y="30"/>
                </a:lnTo>
                <a:lnTo>
                  <a:pt x="29" y="32"/>
                </a:lnTo>
                <a:lnTo>
                  <a:pt x="29" y="33"/>
                </a:lnTo>
                <a:lnTo>
                  <a:pt x="31" y="32"/>
                </a:lnTo>
                <a:lnTo>
                  <a:pt x="34" y="35"/>
                </a:lnTo>
                <a:lnTo>
                  <a:pt x="33" y="39"/>
                </a:lnTo>
                <a:lnTo>
                  <a:pt x="31" y="40"/>
                </a:lnTo>
                <a:lnTo>
                  <a:pt x="29" y="40"/>
                </a:lnTo>
                <a:lnTo>
                  <a:pt x="29" y="39"/>
                </a:lnTo>
                <a:lnTo>
                  <a:pt x="29" y="42"/>
                </a:lnTo>
                <a:lnTo>
                  <a:pt x="25" y="42"/>
                </a:lnTo>
                <a:lnTo>
                  <a:pt x="19" y="39"/>
                </a:lnTo>
                <a:lnTo>
                  <a:pt x="15" y="37"/>
                </a:lnTo>
                <a:lnTo>
                  <a:pt x="12" y="33"/>
                </a:lnTo>
                <a:lnTo>
                  <a:pt x="10" y="33"/>
                </a:lnTo>
                <a:lnTo>
                  <a:pt x="12" y="30"/>
                </a:lnTo>
                <a:lnTo>
                  <a:pt x="10" y="30"/>
                </a:lnTo>
                <a:lnTo>
                  <a:pt x="8" y="32"/>
                </a:lnTo>
                <a:lnTo>
                  <a:pt x="2" y="23"/>
                </a:lnTo>
                <a:lnTo>
                  <a:pt x="0" y="19"/>
                </a:lnTo>
                <a:lnTo>
                  <a:pt x="2" y="14"/>
                </a:lnTo>
                <a:lnTo>
                  <a:pt x="4" y="12"/>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04" name="Freeform 1702"/>
          <p:cNvSpPr>
            <a:spLocks/>
          </p:cNvSpPr>
          <p:nvPr/>
        </p:nvSpPr>
        <p:spPr bwMode="auto">
          <a:xfrm>
            <a:off x="1474788" y="2816225"/>
            <a:ext cx="190500" cy="130175"/>
          </a:xfrm>
          <a:custGeom>
            <a:avLst/>
            <a:gdLst>
              <a:gd name="T0" fmla="*/ 2147483646 w 118"/>
              <a:gd name="T1" fmla="*/ 2147483646 h 80"/>
              <a:gd name="T2" fmla="*/ 2147483646 w 118"/>
              <a:gd name="T3" fmla="*/ 2147483646 h 80"/>
              <a:gd name="T4" fmla="*/ 2147483646 w 118"/>
              <a:gd name="T5" fmla="*/ 2147483646 h 80"/>
              <a:gd name="T6" fmla="*/ 2147483646 w 118"/>
              <a:gd name="T7" fmla="*/ 2147483646 h 80"/>
              <a:gd name="T8" fmla="*/ 2147483646 w 118"/>
              <a:gd name="T9" fmla="*/ 2147483646 h 80"/>
              <a:gd name="T10" fmla="*/ 2147483646 w 118"/>
              <a:gd name="T11" fmla="*/ 2147483646 h 80"/>
              <a:gd name="T12" fmla="*/ 2147483646 w 118"/>
              <a:gd name="T13" fmla="*/ 2147483646 h 80"/>
              <a:gd name="T14" fmla="*/ 2147483646 w 118"/>
              <a:gd name="T15" fmla="*/ 2147483646 h 80"/>
              <a:gd name="T16" fmla="*/ 0 w 118"/>
              <a:gd name="T17" fmla="*/ 2147483646 h 80"/>
              <a:gd name="T18" fmla="*/ 2147483646 w 118"/>
              <a:gd name="T19" fmla="*/ 2147483646 h 80"/>
              <a:gd name="T20" fmla="*/ 2147483646 w 118"/>
              <a:gd name="T21" fmla="*/ 2147483646 h 80"/>
              <a:gd name="T22" fmla="*/ 2147483646 w 118"/>
              <a:gd name="T23" fmla="*/ 2147483646 h 80"/>
              <a:gd name="T24" fmla="*/ 2147483646 w 118"/>
              <a:gd name="T25" fmla="*/ 2147483646 h 80"/>
              <a:gd name="T26" fmla="*/ 2147483646 w 118"/>
              <a:gd name="T27" fmla="*/ 2147483646 h 80"/>
              <a:gd name="T28" fmla="*/ 2147483646 w 118"/>
              <a:gd name="T29" fmla="*/ 2147483646 h 80"/>
              <a:gd name="T30" fmla="*/ 2147483646 w 118"/>
              <a:gd name="T31" fmla="*/ 2147483646 h 80"/>
              <a:gd name="T32" fmla="*/ 2147483646 w 118"/>
              <a:gd name="T33" fmla="*/ 2147483646 h 80"/>
              <a:gd name="T34" fmla="*/ 2147483646 w 118"/>
              <a:gd name="T35" fmla="*/ 2147483646 h 80"/>
              <a:gd name="T36" fmla="*/ 2147483646 w 118"/>
              <a:gd name="T37" fmla="*/ 2147483646 h 80"/>
              <a:gd name="T38" fmla="*/ 2147483646 w 118"/>
              <a:gd name="T39" fmla="*/ 2147483646 h 80"/>
              <a:gd name="T40" fmla="*/ 2147483646 w 118"/>
              <a:gd name="T41" fmla="*/ 2147483646 h 80"/>
              <a:gd name="T42" fmla="*/ 2147483646 w 118"/>
              <a:gd name="T43" fmla="*/ 2147483646 h 80"/>
              <a:gd name="T44" fmla="*/ 2147483646 w 118"/>
              <a:gd name="T45" fmla="*/ 2147483646 h 80"/>
              <a:gd name="T46" fmla="*/ 2147483646 w 118"/>
              <a:gd name="T47" fmla="*/ 2147483646 h 80"/>
              <a:gd name="T48" fmla="*/ 2147483646 w 118"/>
              <a:gd name="T49" fmla="*/ 2147483646 h 80"/>
              <a:gd name="T50" fmla="*/ 2147483646 w 118"/>
              <a:gd name="T51" fmla="*/ 2147483646 h 80"/>
              <a:gd name="T52" fmla="*/ 2147483646 w 118"/>
              <a:gd name="T53" fmla="*/ 2147483646 h 80"/>
              <a:gd name="T54" fmla="*/ 2147483646 w 118"/>
              <a:gd name="T55" fmla="*/ 2147483646 h 80"/>
              <a:gd name="T56" fmla="*/ 2147483646 w 118"/>
              <a:gd name="T57" fmla="*/ 2147483646 h 80"/>
              <a:gd name="T58" fmla="*/ 2147483646 w 118"/>
              <a:gd name="T59" fmla="*/ 2147483646 h 80"/>
              <a:gd name="T60" fmla="*/ 2147483646 w 118"/>
              <a:gd name="T61" fmla="*/ 2147483646 h 80"/>
              <a:gd name="T62" fmla="*/ 2147483646 w 118"/>
              <a:gd name="T63" fmla="*/ 2147483646 h 80"/>
              <a:gd name="T64" fmla="*/ 2147483646 w 118"/>
              <a:gd name="T65" fmla="*/ 2147483646 h 80"/>
              <a:gd name="T66" fmla="*/ 2147483646 w 118"/>
              <a:gd name="T67" fmla="*/ 2147483646 h 80"/>
              <a:gd name="T68" fmla="*/ 2147483646 w 118"/>
              <a:gd name="T69" fmla="*/ 2147483646 h 80"/>
              <a:gd name="T70" fmla="*/ 2147483646 w 118"/>
              <a:gd name="T71" fmla="*/ 2147483646 h 80"/>
              <a:gd name="T72" fmla="*/ 2147483646 w 118"/>
              <a:gd name="T73" fmla="*/ 2147483646 h 80"/>
              <a:gd name="T74" fmla="*/ 2147483646 w 118"/>
              <a:gd name="T75" fmla="*/ 2147483646 h 80"/>
              <a:gd name="T76" fmla="*/ 2147483646 w 118"/>
              <a:gd name="T77" fmla="*/ 2147483646 h 80"/>
              <a:gd name="T78" fmla="*/ 2147483646 w 118"/>
              <a:gd name="T79" fmla="*/ 2147483646 h 80"/>
              <a:gd name="T80" fmla="*/ 2147483646 w 118"/>
              <a:gd name="T81" fmla="*/ 2147483646 h 80"/>
              <a:gd name="T82" fmla="*/ 2147483646 w 118"/>
              <a:gd name="T83" fmla="*/ 2147483646 h 80"/>
              <a:gd name="T84" fmla="*/ 2147483646 w 118"/>
              <a:gd name="T85" fmla="*/ 2147483646 h 80"/>
              <a:gd name="T86" fmla="*/ 2147483646 w 118"/>
              <a:gd name="T87" fmla="*/ 2147483646 h 80"/>
              <a:gd name="T88" fmla="*/ 2147483646 w 118"/>
              <a:gd name="T89" fmla="*/ 2147483646 h 80"/>
              <a:gd name="T90" fmla="*/ 2147483646 w 118"/>
              <a:gd name="T91" fmla="*/ 2147483646 h 80"/>
              <a:gd name="T92" fmla="*/ 2147483646 w 118"/>
              <a:gd name="T93" fmla="*/ 2147483646 h 80"/>
              <a:gd name="T94" fmla="*/ 2147483646 w 118"/>
              <a:gd name="T95" fmla="*/ 2147483646 h 80"/>
              <a:gd name="T96" fmla="*/ 2147483646 w 118"/>
              <a:gd name="T97" fmla="*/ 2147483646 h 80"/>
              <a:gd name="T98" fmla="*/ 2147483646 w 118"/>
              <a:gd name="T99" fmla="*/ 0 h 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8"/>
              <a:gd name="T151" fmla="*/ 0 h 80"/>
              <a:gd name="T152" fmla="*/ 118 w 118"/>
              <a:gd name="T153" fmla="*/ 80 h 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8" h="80">
                <a:moveTo>
                  <a:pt x="78" y="0"/>
                </a:moveTo>
                <a:lnTo>
                  <a:pt x="76" y="2"/>
                </a:lnTo>
                <a:lnTo>
                  <a:pt x="74" y="4"/>
                </a:lnTo>
                <a:lnTo>
                  <a:pt x="74" y="5"/>
                </a:lnTo>
                <a:lnTo>
                  <a:pt x="70" y="7"/>
                </a:lnTo>
                <a:lnTo>
                  <a:pt x="69" y="7"/>
                </a:lnTo>
                <a:lnTo>
                  <a:pt x="63" y="9"/>
                </a:lnTo>
                <a:lnTo>
                  <a:pt x="61" y="11"/>
                </a:lnTo>
                <a:lnTo>
                  <a:pt x="59" y="11"/>
                </a:lnTo>
                <a:lnTo>
                  <a:pt x="59" y="12"/>
                </a:lnTo>
                <a:lnTo>
                  <a:pt x="59" y="14"/>
                </a:lnTo>
                <a:lnTo>
                  <a:pt x="55" y="14"/>
                </a:lnTo>
                <a:lnTo>
                  <a:pt x="53" y="14"/>
                </a:lnTo>
                <a:lnTo>
                  <a:pt x="50" y="18"/>
                </a:lnTo>
                <a:lnTo>
                  <a:pt x="48" y="18"/>
                </a:lnTo>
                <a:lnTo>
                  <a:pt x="44" y="18"/>
                </a:lnTo>
                <a:lnTo>
                  <a:pt x="40" y="18"/>
                </a:lnTo>
                <a:lnTo>
                  <a:pt x="34" y="20"/>
                </a:lnTo>
                <a:lnTo>
                  <a:pt x="34" y="21"/>
                </a:lnTo>
                <a:lnTo>
                  <a:pt x="33" y="21"/>
                </a:lnTo>
                <a:lnTo>
                  <a:pt x="31" y="21"/>
                </a:lnTo>
                <a:lnTo>
                  <a:pt x="31" y="18"/>
                </a:lnTo>
                <a:lnTo>
                  <a:pt x="27" y="21"/>
                </a:lnTo>
                <a:lnTo>
                  <a:pt x="23" y="21"/>
                </a:lnTo>
                <a:lnTo>
                  <a:pt x="17" y="27"/>
                </a:lnTo>
                <a:lnTo>
                  <a:pt x="15" y="27"/>
                </a:lnTo>
                <a:lnTo>
                  <a:pt x="14" y="25"/>
                </a:lnTo>
                <a:lnTo>
                  <a:pt x="12" y="25"/>
                </a:lnTo>
                <a:lnTo>
                  <a:pt x="10" y="27"/>
                </a:lnTo>
                <a:lnTo>
                  <a:pt x="4" y="27"/>
                </a:lnTo>
                <a:lnTo>
                  <a:pt x="2" y="27"/>
                </a:lnTo>
                <a:lnTo>
                  <a:pt x="0" y="27"/>
                </a:lnTo>
                <a:lnTo>
                  <a:pt x="0" y="32"/>
                </a:lnTo>
                <a:lnTo>
                  <a:pt x="0" y="36"/>
                </a:lnTo>
                <a:lnTo>
                  <a:pt x="4" y="39"/>
                </a:lnTo>
                <a:lnTo>
                  <a:pt x="4" y="37"/>
                </a:lnTo>
                <a:lnTo>
                  <a:pt x="6" y="36"/>
                </a:lnTo>
                <a:lnTo>
                  <a:pt x="6" y="37"/>
                </a:lnTo>
                <a:lnTo>
                  <a:pt x="8" y="36"/>
                </a:lnTo>
                <a:lnTo>
                  <a:pt x="8" y="32"/>
                </a:lnTo>
                <a:lnTo>
                  <a:pt x="14" y="30"/>
                </a:lnTo>
                <a:lnTo>
                  <a:pt x="14" y="32"/>
                </a:lnTo>
                <a:lnTo>
                  <a:pt x="15" y="34"/>
                </a:lnTo>
                <a:lnTo>
                  <a:pt x="19" y="34"/>
                </a:lnTo>
                <a:lnTo>
                  <a:pt x="27" y="30"/>
                </a:lnTo>
                <a:lnTo>
                  <a:pt x="29" y="32"/>
                </a:lnTo>
                <a:lnTo>
                  <a:pt x="29" y="36"/>
                </a:lnTo>
                <a:lnTo>
                  <a:pt x="31" y="36"/>
                </a:lnTo>
                <a:lnTo>
                  <a:pt x="33" y="34"/>
                </a:lnTo>
                <a:lnTo>
                  <a:pt x="33" y="30"/>
                </a:lnTo>
                <a:lnTo>
                  <a:pt x="31" y="28"/>
                </a:lnTo>
                <a:lnTo>
                  <a:pt x="36" y="30"/>
                </a:lnTo>
                <a:lnTo>
                  <a:pt x="44" y="30"/>
                </a:lnTo>
                <a:lnTo>
                  <a:pt x="48" y="30"/>
                </a:lnTo>
                <a:lnTo>
                  <a:pt x="53" y="32"/>
                </a:lnTo>
                <a:lnTo>
                  <a:pt x="53" y="34"/>
                </a:lnTo>
                <a:lnTo>
                  <a:pt x="53" y="36"/>
                </a:lnTo>
                <a:lnTo>
                  <a:pt x="59" y="36"/>
                </a:lnTo>
                <a:lnTo>
                  <a:pt x="59" y="37"/>
                </a:lnTo>
                <a:lnTo>
                  <a:pt x="57" y="39"/>
                </a:lnTo>
                <a:lnTo>
                  <a:pt x="57" y="41"/>
                </a:lnTo>
                <a:lnTo>
                  <a:pt x="51" y="41"/>
                </a:lnTo>
                <a:lnTo>
                  <a:pt x="46" y="39"/>
                </a:lnTo>
                <a:lnTo>
                  <a:pt x="44" y="37"/>
                </a:lnTo>
                <a:lnTo>
                  <a:pt x="40" y="37"/>
                </a:lnTo>
                <a:lnTo>
                  <a:pt x="40" y="39"/>
                </a:lnTo>
                <a:lnTo>
                  <a:pt x="40" y="41"/>
                </a:lnTo>
                <a:lnTo>
                  <a:pt x="44" y="43"/>
                </a:lnTo>
                <a:lnTo>
                  <a:pt x="44" y="44"/>
                </a:lnTo>
                <a:lnTo>
                  <a:pt x="44" y="50"/>
                </a:lnTo>
                <a:lnTo>
                  <a:pt x="42" y="52"/>
                </a:lnTo>
                <a:lnTo>
                  <a:pt x="38" y="53"/>
                </a:lnTo>
                <a:lnTo>
                  <a:pt x="34" y="55"/>
                </a:lnTo>
                <a:lnTo>
                  <a:pt x="34" y="57"/>
                </a:lnTo>
                <a:lnTo>
                  <a:pt x="36" y="57"/>
                </a:lnTo>
                <a:lnTo>
                  <a:pt x="34" y="62"/>
                </a:lnTo>
                <a:lnTo>
                  <a:pt x="33" y="64"/>
                </a:lnTo>
                <a:lnTo>
                  <a:pt x="31" y="66"/>
                </a:lnTo>
                <a:lnTo>
                  <a:pt x="25" y="66"/>
                </a:lnTo>
                <a:lnTo>
                  <a:pt x="25" y="68"/>
                </a:lnTo>
                <a:lnTo>
                  <a:pt x="27" y="68"/>
                </a:lnTo>
                <a:lnTo>
                  <a:pt x="27" y="69"/>
                </a:lnTo>
                <a:lnTo>
                  <a:pt x="29" y="69"/>
                </a:lnTo>
                <a:lnTo>
                  <a:pt x="33" y="73"/>
                </a:lnTo>
                <a:lnTo>
                  <a:pt x="42" y="73"/>
                </a:lnTo>
                <a:lnTo>
                  <a:pt x="44" y="75"/>
                </a:lnTo>
                <a:lnTo>
                  <a:pt x="48" y="73"/>
                </a:lnTo>
                <a:lnTo>
                  <a:pt x="53" y="69"/>
                </a:lnTo>
                <a:lnTo>
                  <a:pt x="53" y="64"/>
                </a:lnTo>
                <a:lnTo>
                  <a:pt x="55" y="62"/>
                </a:lnTo>
                <a:lnTo>
                  <a:pt x="55" y="61"/>
                </a:lnTo>
                <a:lnTo>
                  <a:pt x="55" y="59"/>
                </a:lnTo>
                <a:lnTo>
                  <a:pt x="63" y="53"/>
                </a:lnTo>
                <a:lnTo>
                  <a:pt x="67" y="52"/>
                </a:lnTo>
                <a:lnTo>
                  <a:pt x="70" y="52"/>
                </a:lnTo>
                <a:lnTo>
                  <a:pt x="70" y="53"/>
                </a:lnTo>
                <a:lnTo>
                  <a:pt x="72" y="59"/>
                </a:lnTo>
                <a:lnTo>
                  <a:pt x="70" y="64"/>
                </a:lnTo>
                <a:lnTo>
                  <a:pt x="67" y="68"/>
                </a:lnTo>
                <a:lnTo>
                  <a:pt x="65" y="68"/>
                </a:lnTo>
                <a:lnTo>
                  <a:pt x="63" y="69"/>
                </a:lnTo>
                <a:lnTo>
                  <a:pt x="63" y="71"/>
                </a:lnTo>
                <a:lnTo>
                  <a:pt x="61" y="71"/>
                </a:lnTo>
                <a:lnTo>
                  <a:pt x="59" y="73"/>
                </a:lnTo>
                <a:lnTo>
                  <a:pt x="57" y="73"/>
                </a:lnTo>
                <a:lnTo>
                  <a:pt x="55" y="75"/>
                </a:lnTo>
                <a:lnTo>
                  <a:pt x="55" y="77"/>
                </a:lnTo>
                <a:lnTo>
                  <a:pt x="57" y="78"/>
                </a:lnTo>
                <a:lnTo>
                  <a:pt x="59" y="80"/>
                </a:lnTo>
                <a:lnTo>
                  <a:pt x="67" y="75"/>
                </a:lnTo>
                <a:lnTo>
                  <a:pt x="70" y="73"/>
                </a:lnTo>
                <a:lnTo>
                  <a:pt x="72" y="69"/>
                </a:lnTo>
                <a:lnTo>
                  <a:pt x="80" y="66"/>
                </a:lnTo>
                <a:lnTo>
                  <a:pt x="78" y="62"/>
                </a:lnTo>
                <a:lnTo>
                  <a:pt x="80" y="61"/>
                </a:lnTo>
                <a:lnTo>
                  <a:pt x="86" y="62"/>
                </a:lnTo>
                <a:lnTo>
                  <a:pt x="88" y="61"/>
                </a:lnTo>
                <a:lnTo>
                  <a:pt x="86" y="59"/>
                </a:lnTo>
                <a:lnTo>
                  <a:pt x="80" y="55"/>
                </a:lnTo>
                <a:lnTo>
                  <a:pt x="80" y="53"/>
                </a:lnTo>
                <a:lnTo>
                  <a:pt x="80" y="52"/>
                </a:lnTo>
                <a:lnTo>
                  <a:pt x="84" y="50"/>
                </a:lnTo>
                <a:lnTo>
                  <a:pt x="84" y="46"/>
                </a:lnTo>
                <a:lnTo>
                  <a:pt x="86" y="44"/>
                </a:lnTo>
                <a:lnTo>
                  <a:pt x="88" y="46"/>
                </a:lnTo>
                <a:lnTo>
                  <a:pt x="93" y="44"/>
                </a:lnTo>
                <a:lnTo>
                  <a:pt x="97" y="48"/>
                </a:lnTo>
                <a:lnTo>
                  <a:pt x="99" y="48"/>
                </a:lnTo>
                <a:lnTo>
                  <a:pt x="99" y="50"/>
                </a:lnTo>
                <a:lnTo>
                  <a:pt x="101" y="52"/>
                </a:lnTo>
                <a:lnTo>
                  <a:pt x="103" y="52"/>
                </a:lnTo>
                <a:lnTo>
                  <a:pt x="110" y="48"/>
                </a:lnTo>
                <a:lnTo>
                  <a:pt x="110" y="46"/>
                </a:lnTo>
                <a:lnTo>
                  <a:pt x="106" y="46"/>
                </a:lnTo>
                <a:lnTo>
                  <a:pt x="103" y="48"/>
                </a:lnTo>
                <a:lnTo>
                  <a:pt x="103" y="46"/>
                </a:lnTo>
                <a:lnTo>
                  <a:pt x="108" y="41"/>
                </a:lnTo>
                <a:lnTo>
                  <a:pt x="106" y="41"/>
                </a:lnTo>
                <a:lnTo>
                  <a:pt x="106" y="39"/>
                </a:lnTo>
                <a:lnTo>
                  <a:pt x="110" y="37"/>
                </a:lnTo>
                <a:lnTo>
                  <a:pt x="110" y="36"/>
                </a:lnTo>
                <a:lnTo>
                  <a:pt x="112" y="34"/>
                </a:lnTo>
                <a:lnTo>
                  <a:pt x="114" y="30"/>
                </a:lnTo>
                <a:lnTo>
                  <a:pt x="114" y="28"/>
                </a:lnTo>
                <a:lnTo>
                  <a:pt x="112" y="28"/>
                </a:lnTo>
                <a:lnTo>
                  <a:pt x="112" y="27"/>
                </a:lnTo>
                <a:lnTo>
                  <a:pt x="114" y="25"/>
                </a:lnTo>
                <a:lnTo>
                  <a:pt x="116" y="21"/>
                </a:lnTo>
                <a:lnTo>
                  <a:pt x="118" y="20"/>
                </a:lnTo>
                <a:lnTo>
                  <a:pt x="116" y="21"/>
                </a:lnTo>
                <a:lnTo>
                  <a:pt x="114" y="21"/>
                </a:lnTo>
                <a:lnTo>
                  <a:pt x="112" y="20"/>
                </a:lnTo>
                <a:lnTo>
                  <a:pt x="114" y="18"/>
                </a:lnTo>
                <a:lnTo>
                  <a:pt x="116" y="16"/>
                </a:lnTo>
                <a:lnTo>
                  <a:pt x="116" y="14"/>
                </a:lnTo>
                <a:lnTo>
                  <a:pt x="110" y="14"/>
                </a:lnTo>
                <a:lnTo>
                  <a:pt x="105" y="20"/>
                </a:lnTo>
                <a:lnTo>
                  <a:pt x="105" y="21"/>
                </a:lnTo>
                <a:lnTo>
                  <a:pt x="106" y="21"/>
                </a:lnTo>
                <a:lnTo>
                  <a:pt x="105" y="23"/>
                </a:lnTo>
                <a:lnTo>
                  <a:pt x="101" y="25"/>
                </a:lnTo>
                <a:lnTo>
                  <a:pt x="93" y="27"/>
                </a:lnTo>
                <a:lnTo>
                  <a:pt x="89" y="25"/>
                </a:lnTo>
                <a:lnTo>
                  <a:pt x="84" y="27"/>
                </a:lnTo>
                <a:lnTo>
                  <a:pt x="84" y="25"/>
                </a:lnTo>
                <a:lnTo>
                  <a:pt x="84" y="23"/>
                </a:lnTo>
                <a:lnTo>
                  <a:pt x="82" y="25"/>
                </a:lnTo>
                <a:lnTo>
                  <a:pt x="78" y="23"/>
                </a:lnTo>
                <a:lnTo>
                  <a:pt x="74" y="25"/>
                </a:lnTo>
                <a:lnTo>
                  <a:pt x="72" y="23"/>
                </a:lnTo>
                <a:lnTo>
                  <a:pt x="72" y="21"/>
                </a:lnTo>
                <a:lnTo>
                  <a:pt x="74" y="21"/>
                </a:lnTo>
                <a:lnTo>
                  <a:pt x="74" y="20"/>
                </a:lnTo>
                <a:lnTo>
                  <a:pt x="74" y="18"/>
                </a:lnTo>
                <a:lnTo>
                  <a:pt x="76" y="16"/>
                </a:lnTo>
                <a:lnTo>
                  <a:pt x="78" y="14"/>
                </a:lnTo>
                <a:lnTo>
                  <a:pt x="84" y="12"/>
                </a:lnTo>
                <a:lnTo>
                  <a:pt x="89" y="9"/>
                </a:lnTo>
                <a:lnTo>
                  <a:pt x="89" y="7"/>
                </a:lnTo>
                <a:lnTo>
                  <a:pt x="91" y="7"/>
                </a:lnTo>
                <a:lnTo>
                  <a:pt x="93" y="5"/>
                </a:lnTo>
                <a:lnTo>
                  <a:pt x="89" y="4"/>
                </a:lnTo>
                <a:lnTo>
                  <a:pt x="88" y="4"/>
                </a:lnTo>
                <a:lnTo>
                  <a:pt x="86" y="4"/>
                </a:lnTo>
                <a:lnTo>
                  <a:pt x="86" y="2"/>
                </a:lnTo>
                <a:lnTo>
                  <a:pt x="84" y="2"/>
                </a:lnTo>
                <a:lnTo>
                  <a:pt x="82" y="4"/>
                </a:lnTo>
                <a:lnTo>
                  <a:pt x="80" y="2"/>
                </a:lnTo>
                <a:lnTo>
                  <a:pt x="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05" name="Freeform 1703"/>
          <p:cNvSpPr>
            <a:spLocks/>
          </p:cNvSpPr>
          <p:nvPr/>
        </p:nvSpPr>
        <p:spPr bwMode="auto">
          <a:xfrm>
            <a:off x="1474788" y="2816225"/>
            <a:ext cx="190500" cy="130175"/>
          </a:xfrm>
          <a:custGeom>
            <a:avLst/>
            <a:gdLst>
              <a:gd name="T0" fmla="*/ 2147483646 w 118"/>
              <a:gd name="T1" fmla="*/ 2147483646 h 80"/>
              <a:gd name="T2" fmla="*/ 2147483646 w 118"/>
              <a:gd name="T3" fmla="*/ 2147483646 h 80"/>
              <a:gd name="T4" fmla="*/ 2147483646 w 118"/>
              <a:gd name="T5" fmla="*/ 2147483646 h 80"/>
              <a:gd name="T6" fmla="*/ 2147483646 w 118"/>
              <a:gd name="T7" fmla="*/ 2147483646 h 80"/>
              <a:gd name="T8" fmla="*/ 2147483646 w 118"/>
              <a:gd name="T9" fmla="*/ 2147483646 h 80"/>
              <a:gd name="T10" fmla="*/ 2147483646 w 118"/>
              <a:gd name="T11" fmla="*/ 2147483646 h 80"/>
              <a:gd name="T12" fmla="*/ 2147483646 w 118"/>
              <a:gd name="T13" fmla="*/ 2147483646 h 80"/>
              <a:gd name="T14" fmla="*/ 2147483646 w 118"/>
              <a:gd name="T15" fmla="*/ 2147483646 h 80"/>
              <a:gd name="T16" fmla="*/ 0 w 118"/>
              <a:gd name="T17" fmla="*/ 2147483646 h 80"/>
              <a:gd name="T18" fmla="*/ 2147483646 w 118"/>
              <a:gd name="T19" fmla="*/ 2147483646 h 80"/>
              <a:gd name="T20" fmla="*/ 2147483646 w 118"/>
              <a:gd name="T21" fmla="*/ 2147483646 h 80"/>
              <a:gd name="T22" fmla="*/ 2147483646 w 118"/>
              <a:gd name="T23" fmla="*/ 2147483646 h 80"/>
              <a:gd name="T24" fmla="*/ 2147483646 w 118"/>
              <a:gd name="T25" fmla="*/ 2147483646 h 80"/>
              <a:gd name="T26" fmla="*/ 2147483646 w 118"/>
              <a:gd name="T27" fmla="*/ 2147483646 h 80"/>
              <a:gd name="T28" fmla="*/ 2147483646 w 118"/>
              <a:gd name="T29" fmla="*/ 2147483646 h 80"/>
              <a:gd name="T30" fmla="*/ 2147483646 w 118"/>
              <a:gd name="T31" fmla="*/ 2147483646 h 80"/>
              <a:gd name="T32" fmla="*/ 2147483646 w 118"/>
              <a:gd name="T33" fmla="*/ 2147483646 h 80"/>
              <a:gd name="T34" fmla="*/ 2147483646 w 118"/>
              <a:gd name="T35" fmla="*/ 2147483646 h 80"/>
              <a:gd name="T36" fmla="*/ 2147483646 w 118"/>
              <a:gd name="T37" fmla="*/ 2147483646 h 80"/>
              <a:gd name="T38" fmla="*/ 2147483646 w 118"/>
              <a:gd name="T39" fmla="*/ 2147483646 h 80"/>
              <a:gd name="T40" fmla="*/ 2147483646 w 118"/>
              <a:gd name="T41" fmla="*/ 2147483646 h 80"/>
              <a:gd name="T42" fmla="*/ 2147483646 w 118"/>
              <a:gd name="T43" fmla="*/ 2147483646 h 80"/>
              <a:gd name="T44" fmla="*/ 2147483646 w 118"/>
              <a:gd name="T45" fmla="*/ 2147483646 h 80"/>
              <a:gd name="T46" fmla="*/ 2147483646 w 118"/>
              <a:gd name="T47" fmla="*/ 2147483646 h 80"/>
              <a:gd name="T48" fmla="*/ 2147483646 w 118"/>
              <a:gd name="T49" fmla="*/ 2147483646 h 80"/>
              <a:gd name="T50" fmla="*/ 2147483646 w 118"/>
              <a:gd name="T51" fmla="*/ 2147483646 h 80"/>
              <a:gd name="T52" fmla="*/ 2147483646 w 118"/>
              <a:gd name="T53" fmla="*/ 2147483646 h 80"/>
              <a:gd name="T54" fmla="*/ 2147483646 w 118"/>
              <a:gd name="T55" fmla="*/ 2147483646 h 80"/>
              <a:gd name="T56" fmla="*/ 2147483646 w 118"/>
              <a:gd name="T57" fmla="*/ 2147483646 h 80"/>
              <a:gd name="T58" fmla="*/ 2147483646 w 118"/>
              <a:gd name="T59" fmla="*/ 2147483646 h 80"/>
              <a:gd name="T60" fmla="*/ 2147483646 w 118"/>
              <a:gd name="T61" fmla="*/ 2147483646 h 80"/>
              <a:gd name="T62" fmla="*/ 2147483646 w 118"/>
              <a:gd name="T63" fmla="*/ 2147483646 h 80"/>
              <a:gd name="T64" fmla="*/ 2147483646 w 118"/>
              <a:gd name="T65" fmla="*/ 2147483646 h 80"/>
              <a:gd name="T66" fmla="*/ 2147483646 w 118"/>
              <a:gd name="T67" fmla="*/ 2147483646 h 80"/>
              <a:gd name="T68" fmla="*/ 2147483646 w 118"/>
              <a:gd name="T69" fmla="*/ 2147483646 h 80"/>
              <a:gd name="T70" fmla="*/ 2147483646 w 118"/>
              <a:gd name="T71" fmla="*/ 2147483646 h 80"/>
              <a:gd name="T72" fmla="*/ 2147483646 w 118"/>
              <a:gd name="T73" fmla="*/ 2147483646 h 80"/>
              <a:gd name="T74" fmla="*/ 2147483646 w 118"/>
              <a:gd name="T75" fmla="*/ 2147483646 h 80"/>
              <a:gd name="T76" fmla="*/ 2147483646 w 118"/>
              <a:gd name="T77" fmla="*/ 2147483646 h 80"/>
              <a:gd name="T78" fmla="*/ 2147483646 w 118"/>
              <a:gd name="T79" fmla="*/ 2147483646 h 80"/>
              <a:gd name="T80" fmla="*/ 2147483646 w 118"/>
              <a:gd name="T81" fmla="*/ 2147483646 h 80"/>
              <a:gd name="T82" fmla="*/ 2147483646 w 118"/>
              <a:gd name="T83" fmla="*/ 2147483646 h 80"/>
              <a:gd name="T84" fmla="*/ 2147483646 w 118"/>
              <a:gd name="T85" fmla="*/ 2147483646 h 80"/>
              <a:gd name="T86" fmla="*/ 2147483646 w 118"/>
              <a:gd name="T87" fmla="*/ 2147483646 h 80"/>
              <a:gd name="T88" fmla="*/ 2147483646 w 118"/>
              <a:gd name="T89" fmla="*/ 2147483646 h 80"/>
              <a:gd name="T90" fmla="*/ 2147483646 w 118"/>
              <a:gd name="T91" fmla="*/ 2147483646 h 80"/>
              <a:gd name="T92" fmla="*/ 2147483646 w 118"/>
              <a:gd name="T93" fmla="*/ 2147483646 h 80"/>
              <a:gd name="T94" fmla="*/ 2147483646 w 118"/>
              <a:gd name="T95" fmla="*/ 2147483646 h 80"/>
              <a:gd name="T96" fmla="*/ 2147483646 w 118"/>
              <a:gd name="T97" fmla="*/ 2147483646 h 80"/>
              <a:gd name="T98" fmla="*/ 2147483646 w 118"/>
              <a:gd name="T99" fmla="*/ 0 h 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8"/>
              <a:gd name="T151" fmla="*/ 0 h 80"/>
              <a:gd name="T152" fmla="*/ 118 w 118"/>
              <a:gd name="T153" fmla="*/ 80 h 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8" h="80">
                <a:moveTo>
                  <a:pt x="78" y="0"/>
                </a:moveTo>
                <a:lnTo>
                  <a:pt x="76" y="2"/>
                </a:lnTo>
                <a:lnTo>
                  <a:pt x="74" y="4"/>
                </a:lnTo>
                <a:lnTo>
                  <a:pt x="74" y="5"/>
                </a:lnTo>
                <a:lnTo>
                  <a:pt x="70" y="7"/>
                </a:lnTo>
                <a:lnTo>
                  <a:pt x="69" y="7"/>
                </a:lnTo>
                <a:lnTo>
                  <a:pt x="63" y="9"/>
                </a:lnTo>
                <a:lnTo>
                  <a:pt x="61" y="11"/>
                </a:lnTo>
                <a:lnTo>
                  <a:pt x="59" y="11"/>
                </a:lnTo>
                <a:lnTo>
                  <a:pt x="59" y="12"/>
                </a:lnTo>
                <a:lnTo>
                  <a:pt x="59" y="14"/>
                </a:lnTo>
                <a:lnTo>
                  <a:pt x="55" y="14"/>
                </a:lnTo>
                <a:lnTo>
                  <a:pt x="53" y="14"/>
                </a:lnTo>
                <a:lnTo>
                  <a:pt x="50" y="18"/>
                </a:lnTo>
                <a:lnTo>
                  <a:pt x="48" y="18"/>
                </a:lnTo>
                <a:lnTo>
                  <a:pt x="44" y="18"/>
                </a:lnTo>
                <a:lnTo>
                  <a:pt x="40" y="18"/>
                </a:lnTo>
                <a:lnTo>
                  <a:pt x="34" y="20"/>
                </a:lnTo>
                <a:lnTo>
                  <a:pt x="34" y="21"/>
                </a:lnTo>
                <a:lnTo>
                  <a:pt x="33" y="21"/>
                </a:lnTo>
                <a:lnTo>
                  <a:pt x="31" y="21"/>
                </a:lnTo>
                <a:lnTo>
                  <a:pt x="31" y="18"/>
                </a:lnTo>
                <a:lnTo>
                  <a:pt x="27" y="21"/>
                </a:lnTo>
                <a:lnTo>
                  <a:pt x="23" y="21"/>
                </a:lnTo>
                <a:lnTo>
                  <a:pt x="17" y="27"/>
                </a:lnTo>
                <a:lnTo>
                  <a:pt x="15" y="27"/>
                </a:lnTo>
                <a:lnTo>
                  <a:pt x="14" y="25"/>
                </a:lnTo>
                <a:lnTo>
                  <a:pt x="12" y="25"/>
                </a:lnTo>
                <a:lnTo>
                  <a:pt x="10" y="27"/>
                </a:lnTo>
                <a:lnTo>
                  <a:pt x="4" y="27"/>
                </a:lnTo>
                <a:lnTo>
                  <a:pt x="2" y="27"/>
                </a:lnTo>
                <a:lnTo>
                  <a:pt x="0" y="27"/>
                </a:lnTo>
                <a:lnTo>
                  <a:pt x="0" y="32"/>
                </a:lnTo>
                <a:lnTo>
                  <a:pt x="0" y="36"/>
                </a:lnTo>
                <a:lnTo>
                  <a:pt x="4" y="39"/>
                </a:lnTo>
                <a:lnTo>
                  <a:pt x="4" y="37"/>
                </a:lnTo>
                <a:lnTo>
                  <a:pt x="6" y="36"/>
                </a:lnTo>
                <a:lnTo>
                  <a:pt x="6" y="37"/>
                </a:lnTo>
                <a:lnTo>
                  <a:pt x="8" y="36"/>
                </a:lnTo>
                <a:lnTo>
                  <a:pt x="8" y="32"/>
                </a:lnTo>
                <a:lnTo>
                  <a:pt x="14" y="30"/>
                </a:lnTo>
                <a:lnTo>
                  <a:pt x="14" y="32"/>
                </a:lnTo>
                <a:lnTo>
                  <a:pt x="15" y="34"/>
                </a:lnTo>
                <a:lnTo>
                  <a:pt x="19" y="34"/>
                </a:lnTo>
                <a:lnTo>
                  <a:pt x="27" y="30"/>
                </a:lnTo>
                <a:lnTo>
                  <a:pt x="29" y="32"/>
                </a:lnTo>
                <a:lnTo>
                  <a:pt x="29" y="36"/>
                </a:lnTo>
                <a:lnTo>
                  <a:pt x="31" y="36"/>
                </a:lnTo>
                <a:lnTo>
                  <a:pt x="33" y="34"/>
                </a:lnTo>
                <a:lnTo>
                  <a:pt x="33" y="30"/>
                </a:lnTo>
                <a:lnTo>
                  <a:pt x="31" y="28"/>
                </a:lnTo>
                <a:lnTo>
                  <a:pt x="36" y="30"/>
                </a:lnTo>
                <a:lnTo>
                  <a:pt x="44" y="30"/>
                </a:lnTo>
                <a:lnTo>
                  <a:pt x="48" y="30"/>
                </a:lnTo>
                <a:lnTo>
                  <a:pt x="53" y="32"/>
                </a:lnTo>
                <a:lnTo>
                  <a:pt x="53" y="34"/>
                </a:lnTo>
                <a:lnTo>
                  <a:pt x="53" y="36"/>
                </a:lnTo>
                <a:lnTo>
                  <a:pt x="59" y="36"/>
                </a:lnTo>
                <a:lnTo>
                  <a:pt x="59" y="37"/>
                </a:lnTo>
                <a:lnTo>
                  <a:pt x="57" y="39"/>
                </a:lnTo>
                <a:lnTo>
                  <a:pt x="57" y="41"/>
                </a:lnTo>
                <a:lnTo>
                  <a:pt x="51" y="41"/>
                </a:lnTo>
                <a:lnTo>
                  <a:pt x="46" y="39"/>
                </a:lnTo>
                <a:lnTo>
                  <a:pt x="44" y="37"/>
                </a:lnTo>
                <a:lnTo>
                  <a:pt x="40" y="37"/>
                </a:lnTo>
                <a:lnTo>
                  <a:pt x="40" y="39"/>
                </a:lnTo>
                <a:lnTo>
                  <a:pt x="40" y="41"/>
                </a:lnTo>
                <a:lnTo>
                  <a:pt x="44" y="43"/>
                </a:lnTo>
                <a:lnTo>
                  <a:pt x="44" y="44"/>
                </a:lnTo>
                <a:lnTo>
                  <a:pt x="44" y="50"/>
                </a:lnTo>
                <a:lnTo>
                  <a:pt x="42" y="52"/>
                </a:lnTo>
                <a:lnTo>
                  <a:pt x="38" y="53"/>
                </a:lnTo>
                <a:lnTo>
                  <a:pt x="34" y="55"/>
                </a:lnTo>
                <a:lnTo>
                  <a:pt x="34" y="57"/>
                </a:lnTo>
                <a:lnTo>
                  <a:pt x="36" y="57"/>
                </a:lnTo>
                <a:lnTo>
                  <a:pt x="34" y="62"/>
                </a:lnTo>
                <a:lnTo>
                  <a:pt x="33" y="64"/>
                </a:lnTo>
                <a:lnTo>
                  <a:pt x="31" y="66"/>
                </a:lnTo>
                <a:lnTo>
                  <a:pt x="25" y="66"/>
                </a:lnTo>
                <a:lnTo>
                  <a:pt x="25" y="68"/>
                </a:lnTo>
                <a:lnTo>
                  <a:pt x="27" y="68"/>
                </a:lnTo>
                <a:lnTo>
                  <a:pt x="27" y="69"/>
                </a:lnTo>
                <a:lnTo>
                  <a:pt x="29" y="69"/>
                </a:lnTo>
                <a:lnTo>
                  <a:pt x="33" y="73"/>
                </a:lnTo>
                <a:lnTo>
                  <a:pt x="42" y="73"/>
                </a:lnTo>
                <a:lnTo>
                  <a:pt x="44" y="75"/>
                </a:lnTo>
                <a:lnTo>
                  <a:pt x="48" y="73"/>
                </a:lnTo>
                <a:lnTo>
                  <a:pt x="53" y="69"/>
                </a:lnTo>
                <a:lnTo>
                  <a:pt x="53" y="64"/>
                </a:lnTo>
                <a:lnTo>
                  <a:pt x="55" y="62"/>
                </a:lnTo>
                <a:lnTo>
                  <a:pt x="55" y="61"/>
                </a:lnTo>
                <a:lnTo>
                  <a:pt x="55" y="59"/>
                </a:lnTo>
                <a:lnTo>
                  <a:pt x="63" y="53"/>
                </a:lnTo>
                <a:lnTo>
                  <a:pt x="67" y="52"/>
                </a:lnTo>
                <a:lnTo>
                  <a:pt x="70" y="52"/>
                </a:lnTo>
                <a:lnTo>
                  <a:pt x="70" y="53"/>
                </a:lnTo>
                <a:lnTo>
                  <a:pt x="72" y="59"/>
                </a:lnTo>
                <a:lnTo>
                  <a:pt x="70" y="64"/>
                </a:lnTo>
                <a:lnTo>
                  <a:pt x="67" y="68"/>
                </a:lnTo>
                <a:lnTo>
                  <a:pt x="65" y="68"/>
                </a:lnTo>
                <a:lnTo>
                  <a:pt x="63" y="69"/>
                </a:lnTo>
                <a:lnTo>
                  <a:pt x="63" y="71"/>
                </a:lnTo>
                <a:lnTo>
                  <a:pt x="61" y="71"/>
                </a:lnTo>
                <a:lnTo>
                  <a:pt x="59" y="73"/>
                </a:lnTo>
                <a:lnTo>
                  <a:pt x="57" y="73"/>
                </a:lnTo>
                <a:lnTo>
                  <a:pt x="55" y="75"/>
                </a:lnTo>
                <a:lnTo>
                  <a:pt x="55" y="77"/>
                </a:lnTo>
                <a:lnTo>
                  <a:pt x="57" y="78"/>
                </a:lnTo>
                <a:lnTo>
                  <a:pt x="59" y="80"/>
                </a:lnTo>
                <a:lnTo>
                  <a:pt x="67" y="75"/>
                </a:lnTo>
                <a:lnTo>
                  <a:pt x="70" y="73"/>
                </a:lnTo>
                <a:lnTo>
                  <a:pt x="72" y="69"/>
                </a:lnTo>
                <a:lnTo>
                  <a:pt x="80" y="66"/>
                </a:lnTo>
                <a:lnTo>
                  <a:pt x="78" y="62"/>
                </a:lnTo>
                <a:lnTo>
                  <a:pt x="80" y="61"/>
                </a:lnTo>
                <a:lnTo>
                  <a:pt x="86" y="62"/>
                </a:lnTo>
                <a:lnTo>
                  <a:pt x="88" y="61"/>
                </a:lnTo>
                <a:lnTo>
                  <a:pt x="86" y="59"/>
                </a:lnTo>
                <a:lnTo>
                  <a:pt x="80" y="55"/>
                </a:lnTo>
                <a:lnTo>
                  <a:pt x="80" y="53"/>
                </a:lnTo>
                <a:lnTo>
                  <a:pt x="80" y="52"/>
                </a:lnTo>
                <a:lnTo>
                  <a:pt x="84" y="50"/>
                </a:lnTo>
                <a:lnTo>
                  <a:pt x="84" y="46"/>
                </a:lnTo>
                <a:lnTo>
                  <a:pt x="86" y="44"/>
                </a:lnTo>
                <a:lnTo>
                  <a:pt x="88" y="46"/>
                </a:lnTo>
                <a:lnTo>
                  <a:pt x="93" y="44"/>
                </a:lnTo>
                <a:lnTo>
                  <a:pt x="97" y="48"/>
                </a:lnTo>
                <a:lnTo>
                  <a:pt x="99" y="48"/>
                </a:lnTo>
                <a:lnTo>
                  <a:pt x="99" y="50"/>
                </a:lnTo>
                <a:lnTo>
                  <a:pt x="101" y="52"/>
                </a:lnTo>
                <a:lnTo>
                  <a:pt x="103" y="52"/>
                </a:lnTo>
                <a:lnTo>
                  <a:pt x="110" y="48"/>
                </a:lnTo>
                <a:lnTo>
                  <a:pt x="110" y="46"/>
                </a:lnTo>
                <a:lnTo>
                  <a:pt x="106" y="46"/>
                </a:lnTo>
                <a:lnTo>
                  <a:pt x="103" y="48"/>
                </a:lnTo>
                <a:lnTo>
                  <a:pt x="103" y="46"/>
                </a:lnTo>
                <a:lnTo>
                  <a:pt x="108" y="41"/>
                </a:lnTo>
                <a:lnTo>
                  <a:pt x="106" y="41"/>
                </a:lnTo>
                <a:lnTo>
                  <a:pt x="106" y="39"/>
                </a:lnTo>
                <a:lnTo>
                  <a:pt x="110" y="37"/>
                </a:lnTo>
                <a:lnTo>
                  <a:pt x="110" y="36"/>
                </a:lnTo>
                <a:lnTo>
                  <a:pt x="112" y="34"/>
                </a:lnTo>
                <a:lnTo>
                  <a:pt x="114" y="30"/>
                </a:lnTo>
                <a:lnTo>
                  <a:pt x="114" y="28"/>
                </a:lnTo>
                <a:lnTo>
                  <a:pt x="112" y="28"/>
                </a:lnTo>
                <a:lnTo>
                  <a:pt x="112" y="27"/>
                </a:lnTo>
                <a:lnTo>
                  <a:pt x="114" y="25"/>
                </a:lnTo>
                <a:lnTo>
                  <a:pt x="116" y="21"/>
                </a:lnTo>
                <a:lnTo>
                  <a:pt x="118" y="20"/>
                </a:lnTo>
                <a:lnTo>
                  <a:pt x="116" y="21"/>
                </a:lnTo>
                <a:lnTo>
                  <a:pt x="114" y="21"/>
                </a:lnTo>
                <a:lnTo>
                  <a:pt x="112" y="20"/>
                </a:lnTo>
                <a:lnTo>
                  <a:pt x="114" y="18"/>
                </a:lnTo>
                <a:lnTo>
                  <a:pt x="116" y="16"/>
                </a:lnTo>
                <a:lnTo>
                  <a:pt x="116" y="14"/>
                </a:lnTo>
                <a:lnTo>
                  <a:pt x="110" y="14"/>
                </a:lnTo>
                <a:lnTo>
                  <a:pt x="105" y="20"/>
                </a:lnTo>
                <a:lnTo>
                  <a:pt x="105" y="21"/>
                </a:lnTo>
                <a:lnTo>
                  <a:pt x="106" y="21"/>
                </a:lnTo>
                <a:lnTo>
                  <a:pt x="105" y="23"/>
                </a:lnTo>
                <a:lnTo>
                  <a:pt x="101" y="25"/>
                </a:lnTo>
                <a:lnTo>
                  <a:pt x="93" y="27"/>
                </a:lnTo>
                <a:lnTo>
                  <a:pt x="89" y="25"/>
                </a:lnTo>
                <a:lnTo>
                  <a:pt x="84" y="27"/>
                </a:lnTo>
                <a:lnTo>
                  <a:pt x="84" y="25"/>
                </a:lnTo>
                <a:lnTo>
                  <a:pt x="84" y="23"/>
                </a:lnTo>
                <a:lnTo>
                  <a:pt x="82" y="25"/>
                </a:lnTo>
                <a:lnTo>
                  <a:pt x="78" y="23"/>
                </a:lnTo>
                <a:lnTo>
                  <a:pt x="74" y="25"/>
                </a:lnTo>
                <a:lnTo>
                  <a:pt x="72" y="23"/>
                </a:lnTo>
                <a:lnTo>
                  <a:pt x="72" y="21"/>
                </a:lnTo>
                <a:lnTo>
                  <a:pt x="74" y="21"/>
                </a:lnTo>
                <a:lnTo>
                  <a:pt x="74" y="20"/>
                </a:lnTo>
                <a:lnTo>
                  <a:pt x="74" y="18"/>
                </a:lnTo>
                <a:lnTo>
                  <a:pt x="76" y="16"/>
                </a:lnTo>
                <a:lnTo>
                  <a:pt x="78" y="14"/>
                </a:lnTo>
                <a:lnTo>
                  <a:pt x="84" y="12"/>
                </a:lnTo>
                <a:lnTo>
                  <a:pt x="89" y="9"/>
                </a:lnTo>
                <a:lnTo>
                  <a:pt x="89" y="7"/>
                </a:lnTo>
                <a:lnTo>
                  <a:pt x="91" y="7"/>
                </a:lnTo>
                <a:lnTo>
                  <a:pt x="93" y="5"/>
                </a:lnTo>
                <a:lnTo>
                  <a:pt x="89" y="4"/>
                </a:lnTo>
                <a:lnTo>
                  <a:pt x="88" y="4"/>
                </a:lnTo>
                <a:lnTo>
                  <a:pt x="86" y="4"/>
                </a:lnTo>
                <a:lnTo>
                  <a:pt x="86" y="2"/>
                </a:lnTo>
                <a:lnTo>
                  <a:pt x="84" y="2"/>
                </a:lnTo>
                <a:lnTo>
                  <a:pt x="82" y="4"/>
                </a:lnTo>
                <a:lnTo>
                  <a:pt x="80" y="2"/>
                </a:lnTo>
                <a:lnTo>
                  <a:pt x="78"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06" name="Freeform 1704"/>
          <p:cNvSpPr>
            <a:spLocks/>
          </p:cNvSpPr>
          <p:nvPr/>
        </p:nvSpPr>
        <p:spPr bwMode="auto">
          <a:xfrm>
            <a:off x="1819275" y="3186113"/>
            <a:ext cx="119063" cy="58737"/>
          </a:xfrm>
          <a:custGeom>
            <a:avLst/>
            <a:gdLst>
              <a:gd name="T0" fmla="*/ 0 w 74"/>
              <a:gd name="T1" fmla="*/ 2147483646 h 36"/>
              <a:gd name="T2" fmla="*/ 0 w 74"/>
              <a:gd name="T3" fmla="*/ 2147483646 h 36"/>
              <a:gd name="T4" fmla="*/ 2147483646 w 74"/>
              <a:gd name="T5" fmla="*/ 2147483646 h 36"/>
              <a:gd name="T6" fmla="*/ 2147483646 w 74"/>
              <a:gd name="T7" fmla="*/ 2147483646 h 36"/>
              <a:gd name="T8" fmla="*/ 2147483646 w 74"/>
              <a:gd name="T9" fmla="*/ 2147483646 h 36"/>
              <a:gd name="T10" fmla="*/ 2147483646 w 74"/>
              <a:gd name="T11" fmla="*/ 2147483646 h 36"/>
              <a:gd name="T12" fmla="*/ 2147483646 w 74"/>
              <a:gd name="T13" fmla="*/ 2147483646 h 36"/>
              <a:gd name="T14" fmla="*/ 2147483646 w 74"/>
              <a:gd name="T15" fmla="*/ 2147483646 h 36"/>
              <a:gd name="T16" fmla="*/ 2147483646 w 74"/>
              <a:gd name="T17" fmla="*/ 2147483646 h 36"/>
              <a:gd name="T18" fmla="*/ 2147483646 w 74"/>
              <a:gd name="T19" fmla="*/ 0 h 36"/>
              <a:gd name="T20" fmla="*/ 2147483646 w 74"/>
              <a:gd name="T21" fmla="*/ 2147483646 h 36"/>
              <a:gd name="T22" fmla="*/ 2147483646 w 74"/>
              <a:gd name="T23" fmla="*/ 2147483646 h 36"/>
              <a:gd name="T24" fmla="*/ 2147483646 w 74"/>
              <a:gd name="T25" fmla="*/ 2147483646 h 36"/>
              <a:gd name="T26" fmla="*/ 2147483646 w 74"/>
              <a:gd name="T27" fmla="*/ 2147483646 h 36"/>
              <a:gd name="T28" fmla="*/ 2147483646 w 74"/>
              <a:gd name="T29" fmla="*/ 2147483646 h 36"/>
              <a:gd name="T30" fmla="*/ 2147483646 w 74"/>
              <a:gd name="T31" fmla="*/ 2147483646 h 36"/>
              <a:gd name="T32" fmla="*/ 2147483646 w 74"/>
              <a:gd name="T33" fmla="*/ 2147483646 h 36"/>
              <a:gd name="T34" fmla="*/ 2147483646 w 74"/>
              <a:gd name="T35" fmla="*/ 2147483646 h 36"/>
              <a:gd name="T36" fmla="*/ 2147483646 w 74"/>
              <a:gd name="T37" fmla="*/ 2147483646 h 36"/>
              <a:gd name="T38" fmla="*/ 2147483646 w 74"/>
              <a:gd name="T39" fmla="*/ 2147483646 h 36"/>
              <a:gd name="T40" fmla="*/ 2147483646 w 74"/>
              <a:gd name="T41" fmla="*/ 2147483646 h 36"/>
              <a:gd name="T42" fmla="*/ 2147483646 w 74"/>
              <a:gd name="T43" fmla="*/ 2147483646 h 36"/>
              <a:gd name="T44" fmla="*/ 2147483646 w 74"/>
              <a:gd name="T45" fmla="*/ 2147483646 h 36"/>
              <a:gd name="T46" fmla="*/ 2147483646 w 74"/>
              <a:gd name="T47" fmla="*/ 2147483646 h 36"/>
              <a:gd name="T48" fmla="*/ 2147483646 w 74"/>
              <a:gd name="T49" fmla="*/ 2147483646 h 36"/>
              <a:gd name="T50" fmla="*/ 2147483646 w 74"/>
              <a:gd name="T51" fmla="*/ 2147483646 h 36"/>
              <a:gd name="T52" fmla="*/ 2147483646 w 74"/>
              <a:gd name="T53" fmla="*/ 2147483646 h 36"/>
              <a:gd name="T54" fmla="*/ 2147483646 w 74"/>
              <a:gd name="T55" fmla="*/ 2147483646 h 36"/>
              <a:gd name="T56" fmla="*/ 2147483646 w 74"/>
              <a:gd name="T57" fmla="*/ 2147483646 h 36"/>
              <a:gd name="T58" fmla="*/ 2147483646 w 74"/>
              <a:gd name="T59" fmla="*/ 2147483646 h 36"/>
              <a:gd name="T60" fmla="*/ 2147483646 w 74"/>
              <a:gd name="T61" fmla="*/ 2147483646 h 36"/>
              <a:gd name="T62" fmla="*/ 2147483646 w 74"/>
              <a:gd name="T63" fmla="*/ 2147483646 h 36"/>
              <a:gd name="T64" fmla="*/ 0 w 74"/>
              <a:gd name="T65" fmla="*/ 2147483646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36"/>
              <a:gd name="T101" fmla="*/ 74 w 74"/>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36">
                <a:moveTo>
                  <a:pt x="0" y="34"/>
                </a:moveTo>
                <a:lnTo>
                  <a:pt x="0" y="34"/>
                </a:lnTo>
                <a:lnTo>
                  <a:pt x="0" y="32"/>
                </a:lnTo>
                <a:lnTo>
                  <a:pt x="2" y="30"/>
                </a:lnTo>
                <a:lnTo>
                  <a:pt x="2" y="32"/>
                </a:lnTo>
                <a:lnTo>
                  <a:pt x="5" y="30"/>
                </a:lnTo>
                <a:lnTo>
                  <a:pt x="7" y="27"/>
                </a:lnTo>
                <a:lnTo>
                  <a:pt x="9" y="23"/>
                </a:lnTo>
                <a:lnTo>
                  <a:pt x="11" y="21"/>
                </a:lnTo>
                <a:lnTo>
                  <a:pt x="13" y="21"/>
                </a:lnTo>
                <a:lnTo>
                  <a:pt x="21" y="12"/>
                </a:lnTo>
                <a:lnTo>
                  <a:pt x="22" y="9"/>
                </a:lnTo>
                <a:lnTo>
                  <a:pt x="28" y="5"/>
                </a:lnTo>
                <a:lnTo>
                  <a:pt x="30" y="5"/>
                </a:lnTo>
                <a:lnTo>
                  <a:pt x="26" y="2"/>
                </a:lnTo>
                <a:lnTo>
                  <a:pt x="28" y="2"/>
                </a:lnTo>
                <a:lnTo>
                  <a:pt x="30" y="0"/>
                </a:lnTo>
                <a:lnTo>
                  <a:pt x="34" y="0"/>
                </a:lnTo>
                <a:lnTo>
                  <a:pt x="36" y="2"/>
                </a:lnTo>
                <a:lnTo>
                  <a:pt x="40" y="2"/>
                </a:lnTo>
                <a:lnTo>
                  <a:pt x="41" y="2"/>
                </a:lnTo>
                <a:lnTo>
                  <a:pt x="40" y="4"/>
                </a:lnTo>
                <a:lnTo>
                  <a:pt x="38" y="5"/>
                </a:lnTo>
                <a:lnTo>
                  <a:pt x="36" y="4"/>
                </a:lnTo>
                <a:lnTo>
                  <a:pt x="32" y="7"/>
                </a:lnTo>
                <a:lnTo>
                  <a:pt x="30" y="9"/>
                </a:lnTo>
                <a:lnTo>
                  <a:pt x="32" y="12"/>
                </a:lnTo>
                <a:lnTo>
                  <a:pt x="34" y="12"/>
                </a:lnTo>
                <a:lnTo>
                  <a:pt x="34" y="11"/>
                </a:lnTo>
                <a:lnTo>
                  <a:pt x="38" y="11"/>
                </a:lnTo>
                <a:lnTo>
                  <a:pt x="40" y="11"/>
                </a:lnTo>
                <a:lnTo>
                  <a:pt x="38" y="12"/>
                </a:lnTo>
                <a:lnTo>
                  <a:pt x="36" y="16"/>
                </a:lnTo>
                <a:lnTo>
                  <a:pt x="38" y="16"/>
                </a:lnTo>
                <a:lnTo>
                  <a:pt x="43" y="14"/>
                </a:lnTo>
                <a:lnTo>
                  <a:pt x="51" y="14"/>
                </a:lnTo>
                <a:lnTo>
                  <a:pt x="53" y="12"/>
                </a:lnTo>
                <a:lnTo>
                  <a:pt x="55" y="14"/>
                </a:lnTo>
                <a:lnTo>
                  <a:pt x="53" y="14"/>
                </a:lnTo>
                <a:lnTo>
                  <a:pt x="57" y="14"/>
                </a:lnTo>
                <a:lnTo>
                  <a:pt x="57" y="16"/>
                </a:lnTo>
                <a:lnTo>
                  <a:pt x="74" y="18"/>
                </a:lnTo>
                <a:lnTo>
                  <a:pt x="72" y="20"/>
                </a:lnTo>
                <a:lnTo>
                  <a:pt x="55" y="20"/>
                </a:lnTo>
                <a:lnTo>
                  <a:pt x="53" y="18"/>
                </a:lnTo>
                <a:lnTo>
                  <a:pt x="53" y="20"/>
                </a:lnTo>
                <a:lnTo>
                  <a:pt x="51" y="21"/>
                </a:lnTo>
                <a:lnTo>
                  <a:pt x="45" y="23"/>
                </a:lnTo>
                <a:lnTo>
                  <a:pt x="32" y="23"/>
                </a:lnTo>
                <a:lnTo>
                  <a:pt x="30" y="23"/>
                </a:lnTo>
                <a:lnTo>
                  <a:pt x="19" y="28"/>
                </a:lnTo>
                <a:lnTo>
                  <a:pt x="15" y="28"/>
                </a:lnTo>
                <a:lnTo>
                  <a:pt x="15" y="32"/>
                </a:lnTo>
                <a:lnTo>
                  <a:pt x="15" y="34"/>
                </a:lnTo>
                <a:lnTo>
                  <a:pt x="15" y="36"/>
                </a:lnTo>
                <a:lnTo>
                  <a:pt x="13" y="36"/>
                </a:lnTo>
                <a:lnTo>
                  <a:pt x="11" y="36"/>
                </a:lnTo>
                <a:lnTo>
                  <a:pt x="4" y="36"/>
                </a:lnTo>
                <a:lnTo>
                  <a:pt x="2"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07" name="Freeform 1705"/>
          <p:cNvSpPr>
            <a:spLocks/>
          </p:cNvSpPr>
          <p:nvPr/>
        </p:nvSpPr>
        <p:spPr bwMode="auto">
          <a:xfrm>
            <a:off x="1819275" y="3186113"/>
            <a:ext cx="119063" cy="58737"/>
          </a:xfrm>
          <a:custGeom>
            <a:avLst/>
            <a:gdLst>
              <a:gd name="T0" fmla="*/ 0 w 74"/>
              <a:gd name="T1" fmla="*/ 2147483646 h 36"/>
              <a:gd name="T2" fmla="*/ 0 w 74"/>
              <a:gd name="T3" fmla="*/ 2147483646 h 36"/>
              <a:gd name="T4" fmla="*/ 2147483646 w 74"/>
              <a:gd name="T5" fmla="*/ 2147483646 h 36"/>
              <a:gd name="T6" fmla="*/ 2147483646 w 74"/>
              <a:gd name="T7" fmla="*/ 2147483646 h 36"/>
              <a:gd name="T8" fmla="*/ 2147483646 w 74"/>
              <a:gd name="T9" fmla="*/ 2147483646 h 36"/>
              <a:gd name="T10" fmla="*/ 2147483646 w 74"/>
              <a:gd name="T11" fmla="*/ 2147483646 h 36"/>
              <a:gd name="T12" fmla="*/ 2147483646 w 74"/>
              <a:gd name="T13" fmla="*/ 2147483646 h 36"/>
              <a:gd name="T14" fmla="*/ 2147483646 w 74"/>
              <a:gd name="T15" fmla="*/ 2147483646 h 36"/>
              <a:gd name="T16" fmla="*/ 2147483646 w 74"/>
              <a:gd name="T17" fmla="*/ 2147483646 h 36"/>
              <a:gd name="T18" fmla="*/ 2147483646 w 74"/>
              <a:gd name="T19" fmla="*/ 0 h 36"/>
              <a:gd name="T20" fmla="*/ 2147483646 w 74"/>
              <a:gd name="T21" fmla="*/ 2147483646 h 36"/>
              <a:gd name="T22" fmla="*/ 2147483646 w 74"/>
              <a:gd name="T23" fmla="*/ 2147483646 h 36"/>
              <a:gd name="T24" fmla="*/ 2147483646 w 74"/>
              <a:gd name="T25" fmla="*/ 2147483646 h 36"/>
              <a:gd name="T26" fmla="*/ 2147483646 w 74"/>
              <a:gd name="T27" fmla="*/ 2147483646 h 36"/>
              <a:gd name="T28" fmla="*/ 2147483646 w 74"/>
              <a:gd name="T29" fmla="*/ 2147483646 h 36"/>
              <a:gd name="T30" fmla="*/ 2147483646 w 74"/>
              <a:gd name="T31" fmla="*/ 2147483646 h 36"/>
              <a:gd name="T32" fmla="*/ 2147483646 w 74"/>
              <a:gd name="T33" fmla="*/ 2147483646 h 36"/>
              <a:gd name="T34" fmla="*/ 2147483646 w 74"/>
              <a:gd name="T35" fmla="*/ 2147483646 h 36"/>
              <a:gd name="T36" fmla="*/ 2147483646 w 74"/>
              <a:gd name="T37" fmla="*/ 2147483646 h 36"/>
              <a:gd name="T38" fmla="*/ 2147483646 w 74"/>
              <a:gd name="T39" fmla="*/ 2147483646 h 36"/>
              <a:gd name="T40" fmla="*/ 2147483646 w 74"/>
              <a:gd name="T41" fmla="*/ 2147483646 h 36"/>
              <a:gd name="T42" fmla="*/ 2147483646 w 74"/>
              <a:gd name="T43" fmla="*/ 2147483646 h 36"/>
              <a:gd name="T44" fmla="*/ 2147483646 w 74"/>
              <a:gd name="T45" fmla="*/ 2147483646 h 36"/>
              <a:gd name="T46" fmla="*/ 2147483646 w 74"/>
              <a:gd name="T47" fmla="*/ 2147483646 h 36"/>
              <a:gd name="T48" fmla="*/ 2147483646 w 74"/>
              <a:gd name="T49" fmla="*/ 2147483646 h 36"/>
              <a:gd name="T50" fmla="*/ 2147483646 w 74"/>
              <a:gd name="T51" fmla="*/ 2147483646 h 36"/>
              <a:gd name="T52" fmla="*/ 2147483646 w 74"/>
              <a:gd name="T53" fmla="*/ 2147483646 h 36"/>
              <a:gd name="T54" fmla="*/ 2147483646 w 74"/>
              <a:gd name="T55" fmla="*/ 2147483646 h 36"/>
              <a:gd name="T56" fmla="*/ 2147483646 w 74"/>
              <a:gd name="T57" fmla="*/ 2147483646 h 36"/>
              <a:gd name="T58" fmla="*/ 2147483646 w 74"/>
              <a:gd name="T59" fmla="*/ 2147483646 h 36"/>
              <a:gd name="T60" fmla="*/ 2147483646 w 74"/>
              <a:gd name="T61" fmla="*/ 2147483646 h 36"/>
              <a:gd name="T62" fmla="*/ 2147483646 w 74"/>
              <a:gd name="T63" fmla="*/ 2147483646 h 36"/>
              <a:gd name="T64" fmla="*/ 0 w 74"/>
              <a:gd name="T65" fmla="*/ 2147483646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36"/>
              <a:gd name="T101" fmla="*/ 74 w 74"/>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36">
                <a:moveTo>
                  <a:pt x="0" y="34"/>
                </a:moveTo>
                <a:lnTo>
                  <a:pt x="0" y="34"/>
                </a:lnTo>
                <a:lnTo>
                  <a:pt x="0" y="32"/>
                </a:lnTo>
                <a:lnTo>
                  <a:pt x="2" y="30"/>
                </a:lnTo>
                <a:lnTo>
                  <a:pt x="2" y="32"/>
                </a:lnTo>
                <a:lnTo>
                  <a:pt x="5" y="30"/>
                </a:lnTo>
                <a:lnTo>
                  <a:pt x="7" y="27"/>
                </a:lnTo>
                <a:lnTo>
                  <a:pt x="9" y="23"/>
                </a:lnTo>
                <a:lnTo>
                  <a:pt x="11" y="21"/>
                </a:lnTo>
                <a:lnTo>
                  <a:pt x="13" y="21"/>
                </a:lnTo>
                <a:lnTo>
                  <a:pt x="21" y="12"/>
                </a:lnTo>
                <a:lnTo>
                  <a:pt x="22" y="9"/>
                </a:lnTo>
                <a:lnTo>
                  <a:pt x="28" y="5"/>
                </a:lnTo>
                <a:lnTo>
                  <a:pt x="30" y="5"/>
                </a:lnTo>
                <a:lnTo>
                  <a:pt x="26" y="2"/>
                </a:lnTo>
                <a:lnTo>
                  <a:pt x="28" y="2"/>
                </a:lnTo>
                <a:lnTo>
                  <a:pt x="30" y="0"/>
                </a:lnTo>
                <a:lnTo>
                  <a:pt x="34" y="0"/>
                </a:lnTo>
                <a:lnTo>
                  <a:pt x="36" y="2"/>
                </a:lnTo>
                <a:lnTo>
                  <a:pt x="40" y="2"/>
                </a:lnTo>
                <a:lnTo>
                  <a:pt x="41" y="2"/>
                </a:lnTo>
                <a:lnTo>
                  <a:pt x="40" y="4"/>
                </a:lnTo>
                <a:lnTo>
                  <a:pt x="38" y="5"/>
                </a:lnTo>
                <a:lnTo>
                  <a:pt x="36" y="4"/>
                </a:lnTo>
                <a:lnTo>
                  <a:pt x="32" y="7"/>
                </a:lnTo>
                <a:lnTo>
                  <a:pt x="30" y="9"/>
                </a:lnTo>
                <a:lnTo>
                  <a:pt x="32" y="12"/>
                </a:lnTo>
                <a:lnTo>
                  <a:pt x="34" y="12"/>
                </a:lnTo>
                <a:lnTo>
                  <a:pt x="34" y="11"/>
                </a:lnTo>
                <a:lnTo>
                  <a:pt x="38" y="11"/>
                </a:lnTo>
                <a:lnTo>
                  <a:pt x="40" y="11"/>
                </a:lnTo>
                <a:lnTo>
                  <a:pt x="38" y="12"/>
                </a:lnTo>
                <a:lnTo>
                  <a:pt x="36" y="16"/>
                </a:lnTo>
                <a:lnTo>
                  <a:pt x="38" y="16"/>
                </a:lnTo>
                <a:lnTo>
                  <a:pt x="43" y="14"/>
                </a:lnTo>
                <a:lnTo>
                  <a:pt x="51" y="14"/>
                </a:lnTo>
                <a:lnTo>
                  <a:pt x="53" y="12"/>
                </a:lnTo>
                <a:lnTo>
                  <a:pt x="55" y="14"/>
                </a:lnTo>
                <a:lnTo>
                  <a:pt x="53" y="14"/>
                </a:lnTo>
                <a:lnTo>
                  <a:pt x="57" y="14"/>
                </a:lnTo>
                <a:lnTo>
                  <a:pt x="57" y="16"/>
                </a:lnTo>
                <a:lnTo>
                  <a:pt x="74" y="18"/>
                </a:lnTo>
                <a:lnTo>
                  <a:pt x="72" y="20"/>
                </a:lnTo>
                <a:lnTo>
                  <a:pt x="55" y="20"/>
                </a:lnTo>
                <a:lnTo>
                  <a:pt x="53" y="18"/>
                </a:lnTo>
                <a:lnTo>
                  <a:pt x="53" y="20"/>
                </a:lnTo>
                <a:lnTo>
                  <a:pt x="51" y="21"/>
                </a:lnTo>
                <a:lnTo>
                  <a:pt x="45" y="23"/>
                </a:lnTo>
                <a:lnTo>
                  <a:pt x="32" y="23"/>
                </a:lnTo>
                <a:lnTo>
                  <a:pt x="30" y="23"/>
                </a:lnTo>
                <a:lnTo>
                  <a:pt x="19" y="28"/>
                </a:lnTo>
                <a:lnTo>
                  <a:pt x="15" y="28"/>
                </a:lnTo>
                <a:lnTo>
                  <a:pt x="15" y="32"/>
                </a:lnTo>
                <a:lnTo>
                  <a:pt x="15" y="34"/>
                </a:lnTo>
                <a:lnTo>
                  <a:pt x="15" y="36"/>
                </a:lnTo>
                <a:lnTo>
                  <a:pt x="13" y="36"/>
                </a:lnTo>
                <a:lnTo>
                  <a:pt x="11" y="36"/>
                </a:lnTo>
                <a:lnTo>
                  <a:pt x="4" y="36"/>
                </a:lnTo>
                <a:lnTo>
                  <a:pt x="2" y="34"/>
                </a:lnTo>
                <a:lnTo>
                  <a:pt x="0" y="34"/>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08" name="Freeform 1718"/>
          <p:cNvSpPr>
            <a:spLocks/>
          </p:cNvSpPr>
          <p:nvPr/>
        </p:nvSpPr>
        <p:spPr bwMode="auto">
          <a:xfrm>
            <a:off x="5319713" y="3101975"/>
            <a:ext cx="66675" cy="84138"/>
          </a:xfrm>
          <a:custGeom>
            <a:avLst/>
            <a:gdLst>
              <a:gd name="T0" fmla="*/ 2147483646 w 41"/>
              <a:gd name="T1" fmla="*/ 0 h 52"/>
              <a:gd name="T2" fmla="*/ 2147483646 w 41"/>
              <a:gd name="T3" fmla="*/ 0 h 52"/>
              <a:gd name="T4" fmla="*/ 2147483646 w 41"/>
              <a:gd name="T5" fmla="*/ 0 h 52"/>
              <a:gd name="T6" fmla="*/ 2147483646 w 41"/>
              <a:gd name="T7" fmla="*/ 2147483646 h 52"/>
              <a:gd name="T8" fmla="*/ 2147483646 w 41"/>
              <a:gd name="T9" fmla="*/ 2147483646 h 52"/>
              <a:gd name="T10" fmla="*/ 2147483646 w 41"/>
              <a:gd name="T11" fmla="*/ 2147483646 h 52"/>
              <a:gd name="T12" fmla="*/ 2147483646 w 41"/>
              <a:gd name="T13" fmla="*/ 2147483646 h 52"/>
              <a:gd name="T14" fmla="*/ 2147483646 w 41"/>
              <a:gd name="T15" fmla="*/ 2147483646 h 52"/>
              <a:gd name="T16" fmla="*/ 2147483646 w 41"/>
              <a:gd name="T17" fmla="*/ 2147483646 h 52"/>
              <a:gd name="T18" fmla="*/ 2147483646 w 41"/>
              <a:gd name="T19" fmla="*/ 2147483646 h 52"/>
              <a:gd name="T20" fmla="*/ 2147483646 w 41"/>
              <a:gd name="T21" fmla="*/ 2147483646 h 52"/>
              <a:gd name="T22" fmla="*/ 2147483646 w 41"/>
              <a:gd name="T23" fmla="*/ 2147483646 h 52"/>
              <a:gd name="T24" fmla="*/ 2147483646 w 41"/>
              <a:gd name="T25" fmla="*/ 2147483646 h 52"/>
              <a:gd name="T26" fmla="*/ 2147483646 w 41"/>
              <a:gd name="T27" fmla="*/ 2147483646 h 52"/>
              <a:gd name="T28" fmla="*/ 2147483646 w 41"/>
              <a:gd name="T29" fmla="*/ 2147483646 h 52"/>
              <a:gd name="T30" fmla="*/ 2147483646 w 41"/>
              <a:gd name="T31" fmla="*/ 2147483646 h 52"/>
              <a:gd name="T32" fmla="*/ 2147483646 w 41"/>
              <a:gd name="T33" fmla="*/ 2147483646 h 52"/>
              <a:gd name="T34" fmla="*/ 2147483646 w 41"/>
              <a:gd name="T35" fmla="*/ 2147483646 h 52"/>
              <a:gd name="T36" fmla="*/ 2147483646 w 41"/>
              <a:gd name="T37" fmla="*/ 2147483646 h 52"/>
              <a:gd name="T38" fmla="*/ 2147483646 w 41"/>
              <a:gd name="T39" fmla="*/ 2147483646 h 52"/>
              <a:gd name="T40" fmla="*/ 2147483646 w 41"/>
              <a:gd name="T41" fmla="*/ 2147483646 h 52"/>
              <a:gd name="T42" fmla="*/ 2147483646 w 41"/>
              <a:gd name="T43" fmla="*/ 2147483646 h 52"/>
              <a:gd name="T44" fmla="*/ 2147483646 w 41"/>
              <a:gd name="T45" fmla="*/ 2147483646 h 52"/>
              <a:gd name="T46" fmla="*/ 2147483646 w 41"/>
              <a:gd name="T47" fmla="*/ 2147483646 h 52"/>
              <a:gd name="T48" fmla="*/ 2147483646 w 41"/>
              <a:gd name="T49" fmla="*/ 2147483646 h 52"/>
              <a:gd name="T50" fmla="*/ 2147483646 w 41"/>
              <a:gd name="T51" fmla="*/ 2147483646 h 52"/>
              <a:gd name="T52" fmla="*/ 2147483646 w 41"/>
              <a:gd name="T53" fmla="*/ 2147483646 h 52"/>
              <a:gd name="T54" fmla="*/ 2147483646 w 41"/>
              <a:gd name="T55" fmla="*/ 2147483646 h 52"/>
              <a:gd name="T56" fmla="*/ 2147483646 w 41"/>
              <a:gd name="T57" fmla="*/ 2147483646 h 52"/>
              <a:gd name="T58" fmla="*/ 2147483646 w 41"/>
              <a:gd name="T59" fmla="*/ 2147483646 h 52"/>
              <a:gd name="T60" fmla="*/ 2147483646 w 41"/>
              <a:gd name="T61" fmla="*/ 2147483646 h 52"/>
              <a:gd name="T62" fmla="*/ 0 w 41"/>
              <a:gd name="T63" fmla="*/ 2147483646 h 52"/>
              <a:gd name="T64" fmla="*/ 0 w 41"/>
              <a:gd name="T65" fmla="*/ 2147483646 h 52"/>
              <a:gd name="T66" fmla="*/ 2147483646 w 41"/>
              <a:gd name="T67" fmla="*/ 2147483646 h 52"/>
              <a:gd name="T68" fmla="*/ 2147483646 w 41"/>
              <a:gd name="T69" fmla="*/ 2147483646 h 52"/>
              <a:gd name="T70" fmla="*/ 2147483646 w 41"/>
              <a:gd name="T71" fmla="*/ 2147483646 h 52"/>
              <a:gd name="T72" fmla="*/ 2147483646 w 41"/>
              <a:gd name="T73" fmla="*/ 2147483646 h 52"/>
              <a:gd name="T74" fmla="*/ 2147483646 w 41"/>
              <a:gd name="T75" fmla="*/ 2147483646 h 52"/>
              <a:gd name="T76" fmla="*/ 2147483646 w 41"/>
              <a:gd name="T77" fmla="*/ 0 h 52"/>
              <a:gd name="T78" fmla="*/ 2147483646 w 41"/>
              <a:gd name="T79" fmla="*/ 0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52"/>
              <a:gd name="T122" fmla="*/ 41 w 41"/>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52">
                <a:moveTo>
                  <a:pt x="13" y="0"/>
                </a:moveTo>
                <a:lnTo>
                  <a:pt x="13" y="0"/>
                </a:lnTo>
                <a:lnTo>
                  <a:pt x="17" y="0"/>
                </a:lnTo>
                <a:lnTo>
                  <a:pt x="18" y="2"/>
                </a:lnTo>
                <a:lnTo>
                  <a:pt x="26" y="11"/>
                </a:lnTo>
                <a:lnTo>
                  <a:pt x="32" y="13"/>
                </a:lnTo>
                <a:lnTo>
                  <a:pt x="36" y="16"/>
                </a:lnTo>
                <a:lnTo>
                  <a:pt x="39" y="23"/>
                </a:lnTo>
                <a:lnTo>
                  <a:pt x="41" y="25"/>
                </a:lnTo>
                <a:lnTo>
                  <a:pt x="41" y="27"/>
                </a:lnTo>
                <a:lnTo>
                  <a:pt x="41" y="31"/>
                </a:lnTo>
                <a:lnTo>
                  <a:pt x="41" y="34"/>
                </a:lnTo>
                <a:lnTo>
                  <a:pt x="39" y="34"/>
                </a:lnTo>
                <a:lnTo>
                  <a:pt x="39" y="39"/>
                </a:lnTo>
                <a:lnTo>
                  <a:pt x="36" y="45"/>
                </a:lnTo>
                <a:lnTo>
                  <a:pt x="32" y="45"/>
                </a:lnTo>
                <a:lnTo>
                  <a:pt x="32" y="43"/>
                </a:lnTo>
                <a:lnTo>
                  <a:pt x="30" y="43"/>
                </a:lnTo>
                <a:lnTo>
                  <a:pt x="26" y="43"/>
                </a:lnTo>
                <a:lnTo>
                  <a:pt x="22" y="45"/>
                </a:lnTo>
                <a:lnTo>
                  <a:pt x="20" y="48"/>
                </a:lnTo>
                <a:lnTo>
                  <a:pt x="20" y="50"/>
                </a:lnTo>
                <a:lnTo>
                  <a:pt x="20" y="52"/>
                </a:lnTo>
                <a:lnTo>
                  <a:pt x="17" y="52"/>
                </a:lnTo>
                <a:lnTo>
                  <a:pt x="15" y="52"/>
                </a:lnTo>
                <a:lnTo>
                  <a:pt x="11" y="34"/>
                </a:lnTo>
                <a:lnTo>
                  <a:pt x="5" y="29"/>
                </a:lnTo>
                <a:lnTo>
                  <a:pt x="7" y="25"/>
                </a:lnTo>
                <a:lnTo>
                  <a:pt x="3" y="22"/>
                </a:lnTo>
                <a:lnTo>
                  <a:pt x="3" y="20"/>
                </a:lnTo>
                <a:lnTo>
                  <a:pt x="1" y="18"/>
                </a:lnTo>
                <a:lnTo>
                  <a:pt x="0" y="20"/>
                </a:lnTo>
                <a:lnTo>
                  <a:pt x="0" y="11"/>
                </a:lnTo>
                <a:lnTo>
                  <a:pt x="1" y="7"/>
                </a:lnTo>
                <a:lnTo>
                  <a:pt x="3" y="6"/>
                </a:lnTo>
                <a:lnTo>
                  <a:pt x="5" y="6"/>
                </a:lnTo>
                <a:lnTo>
                  <a:pt x="5" y="2"/>
                </a:lnTo>
                <a:lnTo>
                  <a:pt x="9"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09" name="Freeform 1719"/>
          <p:cNvSpPr>
            <a:spLocks/>
          </p:cNvSpPr>
          <p:nvPr/>
        </p:nvSpPr>
        <p:spPr bwMode="auto">
          <a:xfrm>
            <a:off x="5319713" y="3101975"/>
            <a:ext cx="66675" cy="84138"/>
          </a:xfrm>
          <a:custGeom>
            <a:avLst/>
            <a:gdLst>
              <a:gd name="T0" fmla="*/ 2147483646 w 41"/>
              <a:gd name="T1" fmla="*/ 0 h 52"/>
              <a:gd name="T2" fmla="*/ 2147483646 w 41"/>
              <a:gd name="T3" fmla="*/ 0 h 52"/>
              <a:gd name="T4" fmla="*/ 2147483646 w 41"/>
              <a:gd name="T5" fmla="*/ 0 h 52"/>
              <a:gd name="T6" fmla="*/ 2147483646 w 41"/>
              <a:gd name="T7" fmla="*/ 2147483646 h 52"/>
              <a:gd name="T8" fmla="*/ 2147483646 w 41"/>
              <a:gd name="T9" fmla="*/ 2147483646 h 52"/>
              <a:gd name="T10" fmla="*/ 2147483646 w 41"/>
              <a:gd name="T11" fmla="*/ 2147483646 h 52"/>
              <a:gd name="T12" fmla="*/ 2147483646 w 41"/>
              <a:gd name="T13" fmla="*/ 2147483646 h 52"/>
              <a:gd name="T14" fmla="*/ 2147483646 w 41"/>
              <a:gd name="T15" fmla="*/ 2147483646 h 52"/>
              <a:gd name="T16" fmla="*/ 2147483646 w 41"/>
              <a:gd name="T17" fmla="*/ 2147483646 h 52"/>
              <a:gd name="T18" fmla="*/ 2147483646 w 41"/>
              <a:gd name="T19" fmla="*/ 2147483646 h 52"/>
              <a:gd name="T20" fmla="*/ 2147483646 w 41"/>
              <a:gd name="T21" fmla="*/ 2147483646 h 52"/>
              <a:gd name="T22" fmla="*/ 2147483646 w 41"/>
              <a:gd name="T23" fmla="*/ 2147483646 h 52"/>
              <a:gd name="T24" fmla="*/ 2147483646 w 41"/>
              <a:gd name="T25" fmla="*/ 2147483646 h 52"/>
              <a:gd name="T26" fmla="*/ 2147483646 w 41"/>
              <a:gd name="T27" fmla="*/ 2147483646 h 52"/>
              <a:gd name="T28" fmla="*/ 2147483646 w 41"/>
              <a:gd name="T29" fmla="*/ 2147483646 h 52"/>
              <a:gd name="T30" fmla="*/ 2147483646 w 41"/>
              <a:gd name="T31" fmla="*/ 2147483646 h 52"/>
              <a:gd name="T32" fmla="*/ 2147483646 w 41"/>
              <a:gd name="T33" fmla="*/ 2147483646 h 52"/>
              <a:gd name="T34" fmla="*/ 2147483646 w 41"/>
              <a:gd name="T35" fmla="*/ 2147483646 h 52"/>
              <a:gd name="T36" fmla="*/ 2147483646 w 41"/>
              <a:gd name="T37" fmla="*/ 2147483646 h 52"/>
              <a:gd name="T38" fmla="*/ 2147483646 w 41"/>
              <a:gd name="T39" fmla="*/ 2147483646 h 52"/>
              <a:gd name="T40" fmla="*/ 2147483646 w 41"/>
              <a:gd name="T41" fmla="*/ 2147483646 h 52"/>
              <a:gd name="T42" fmla="*/ 2147483646 w 41"/>
              <a:gd name="T43" fmla="*/ 2147483646 h 52"/>
              <a:gd name="T44" fmla="*/ 2147483646 w 41"/>
              <a:gd name="T45" fmla="*/ 2147483646 h 52"/>
              <a:gd name="T46" fmla="*/ 2147483646 w 41"/>
              <a:gd name="T47" fmla="*/ 2147483646 h 52"/>
              <a:gd name="T48" fmla="*/ 2147483646 w 41"/>
              <a:gd name="T49" fmla="*/ 2147483646 h 52"/>
              <a:gd name="T50" fmla="*/ 2147483646 w 41"/>
              <a:gd name="T51" fmla="*/ 2147483646 h 52"/>
              <a:gd name="T52" fmla="*/ 2147483646 w 41"/>
              <a:gd name="T53" fmla="*/ 2147483646 h 52"/>
              <a:gd name="T54" fmla="*/ 2147483646 w 41"/>
              <a:gd name="T55" fmla="*/ 2147483646 h 52"/>
              <a:gd name="T56" fmla="*/ 2147483646 w 41"/>
              <a:gd name="T57" fmla="*/ 2147483646 h 52"/>
              <a:gd name="T58" fmla="*/ 2147483646 w 41"/>
              <a:gd name="T59" fmla="*/ 2147483646 h 52"/>
              <a:gd name="T60" fmla="*/ 2147483646 w 41"/>
              <a:gd name="T61" fmla="*/ 2147483646 h 52"/>
              <a:gd name="T62" fmla="*/ 0 w 41"/>
              <a:gd name="T63" fmla="*/ 2147483646 h 52"/>
              <a:gd name="T64" fmla="*/ 0 w 41"/>
              <a:gd name="T65" fmla="*/ 2147483646 h 52"/>
              <a:gd name="T66" fmla="*/ 2147483646 w 41"/>
              <a:gd name="T67" fmla="*/ 2147483646 h 52"/>
              <a:gd name="T68" fmla="*/ 2147483646 w 41"/>
              <a:gd name="T69" fmla="*/ 2147483646 h 52"/>
              <a:gd name="T70" fmla="*/ 2147483646 w 41"/>
              <a:gd name="T71" fmla="*/ 2147483646 h 52"/>
              <a:gd name="T72" fmla="*/ 2147483646 w 41"/>
              <a:gd name="T73" fmla="*/ 2147483646 h 52"/>
              <a:gd name="T74" fmla="*/ 2147483646 w 41"/>
              <a:gd name="T75" fmla="*/ 2147483646 h 52"/>
              <a:gd name="T76" fmla="*/ 2147483646 w 41"/>
              <a:gd name="T77" fmla="*/ 0 h 52"/>
              <a:gd name="T78" fmla="*/ 2147483646 w 41"/>
              <a:gd name="T79" fmla="*/ 0 h 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52"/>
              <a:gd name="T122" fmla="*/ 41 w 41"/>
              <a:gd name="T123" fmla="*/ 52 h 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52">
                <a:moveTo>
                  <a:pt x="13" y="0"/>
                </a:moveTo>
                <a:lnTo>
                  <a:pt x="13" y="0"/>
                </a:lnTo>
                <a:lnTo>
                  <a:pt x="17" y="0"/>
                </a:lnTo>
                <a:lnTo>
                  <a:pt x="18" y="2"/>
                </a:lnTo>
                <a:lnTo>
                  <a:pt x="26" y="11"/>
                </a:lnTo>
                <a:lnTo>
                  <a:pt x="32" y="13"/>
                </a:lnTo>
                <a:lnTo>
                  <a:pt x="36" y="16"/>
                </a:lnTo>
                <a:lnTo>
                  <a:pt x="39" y="23"/>
                </a:lnTo>
                <a:lnTo>
                  <a:pt x="41" y="25"/>
                </a:lnTo>
                <a:lnTo>
                  <a:pt x="41" y="27"/>
                </a:lnTo>
                <a:lnTo>
                  <a:pt x="41" y="31"/>
                </a:lnTo>
                <a:lnTo>
                  <a:pt x="41" y="34"/>
                </a:lnTo>
                <a:lnTo>
                  <a:pt x="39" y="34"/>
                </a:lnTo>
                <a:lnTo>
                  <a:pt x="39" y="39"/>
                </a:lnTo>
                <a:lnTo>
                  <a:pt x="36" y="45"/>
                </a:lnTo>
                <a:lnTo>
                  <a:pt x="32" y="45"/>
                </a:lnTo>
                <a:lnTo>
                  <a:pt x="32" y="43"/>
                </a:lnTo>
                <a:lnTo>
                  <a:pt x="30" y="43"/>
                </a:lnTo>
                <a:lnTo>
                  <a:pt x="26" y="43"/>
                </a:lnTo>
                <a:lnTo>
                  <a:pt x="22" y="45"/>
                </a:lnTo>
                <a:lnTo>
                  <a:pt x="20" y="48"/>
                </a:lnTo>
                <a:lnTo>
                  <a:pt x="20" y="50"/>
                </a:lnTo>
                <a:lnTo>
                  <a:pt x="20" y="52"/>
                </a:lnTo>
                <a:lnTo>
                  <a:pt x="17" y="52"/>
                </a:lnTo>
                <a:lnTo>
                  <a:pt x="15" y="52"/>
                </a:lnTo>
                <a:lnTo>
                  <a:pt x="11" y="34"/>
                </a:lnTo>
                <a:lnTo>
                  <a:pt x="5" y="29"/>
                </a:lnTo>
                <a:lnTo>
                  <a:pt x="7" y="25"/>
                </a:lnTo>
                <a:lnTo>
                  <a:pt x="3" y="22"/>
                </a:lnTo>
                <a:lnTo>
                  <a:pt x="3" y="20"/>
                </a:lnTo>
                <a:lnTo>
                  <a:pt x="1" y="18"/>
                </a:lnTo>
                <a:lnTo>
                  <a:pt x="0" y="20"/>
                </a:lnTo>
                <a:lnTo>
                  <a:pt x="0" y="11"/>
                </a:lnTo>
                <a:lnTo>
                  <a:pt x="1" y="7"/>
                </a:lnTo>
                <a:lnTo>
                  <a:pt x="3" y="6"/>
                </a:lnTo>
                <a:lnTo>
                  <a:pt x="5" y="6"/>
                </a:lnTo>
                <a:lnTo>
                  <a:pt x="5" y="2"/>
                </a:lnTo>
                <a:lnTo>
                  <a:pt x="9" y="0"/>
                </a:lnTo>
                <a:lnTo>
                  <a:pt x="13"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10" name="Freeform 1720"/>
          <p:cNvSpPr>
            <a:spLocks/>
          </p:cNvSpPr>
          <p:nvPr/>
        </p:nvSpPr>
        <p:spPr bwMode="auto">
          <a:xfrm>
            <a:off x="7108825" y="3370263"/>
            <a:ext cx="147638" cy="171450"/>
          </a:xfrm>
          <a:custGeom>
            <a:avLst/>
            <a:gdLst>
              <a:gd name="T0" fmla="*/ 2147483646 w 91"/>
              <a:gd name="T1" fmla="*/ 0 h 105"/>
              <a:gd name="T2" fmla="*/ 2147483646 w 91"/>
              <a:gd name="T3" fmla="*/ 0 h 105"/>
              <a:gd name="T4" fmla="*/ 2147483646 w 91"/>
              <a:gd name="T5" fmla="*/ 2147483646 h 105"/>
              <a:gd name="T6" fmla="*/ 2147483646 w 91"/>
              <a:gd name="T7" fmla="*/ 2147483646 h 105"/>
              <a:gd name="T8" fmla="*/ 2147483646 w 91"/>
              <a:gd name="T9" fmla="*/ 2147483646 h 105"/>
              <a:gd name="T10" fmla="*/ 2147483646 w 91"/>
              <a:gd name="T11" fmla="*/ 2147483646 h 105"/>
              <a:gd name="T12" fmla="*/ 2147483646 w 91"/>
              <a:gd name="T13" fmla="*/ 2147483646 h 105"/>
              <a:gd name="T14" fmla="*/ 2147483646 w 91"/>
              <a:gd name="T15" fmla="*/ 2147483646 h 105"/>
              <a:gd name="T16" fmla="*/ 2147483646 w 91"/>
              <a:gd name="T17" fmla="*/ 2147483646 h 105"/>
              <a:gd name="T18" fmla="*/ 2147483646 w 91"/>
              <a:gd name="T19" fmla="*/ 2147483646 h 105"/>
              <a:gd name="T20" fmla="*/ 2147483646 w 91"/>
              <a:gd name="T21" fmla="*/ 2147483646 h 105"/>
              <a:gd name="T22" fmla="*/ 2147483646 w 91"/>
              <a:gd name="T23" fmla="*/ 2147483646 h 105"/>
              <a:gd name="T24" fmla="*/ 2147483646 w 91"/>
              <a:gd name="T25" fmla="*/ 2147483646 h 105"/>
              <a:gd name="T26" fmla="*/ 2147483646 w 91"/>
              <a:gd name="T27" fmla="*/ 2147483646 h 105"/>
              <a:gd name="T28" fmla="*/ 2147483646 w 91"/>
              <a:gd name="T29" fmla="*/ 2147483646 h 105"/>
              <a:gd name="T30" fmla="*/ 2147483646 w 91"/>
              <a:gd name="T31" fmla="*/ 2147483646 h 105"/>
              <a:gd name="T32" fmla="*/ 2147483646 w 91"/>
              <a:gd name="T33" fmla="*/ 2147483646 h 105"/>
              <a:gd name="T34" fmla="*/ 2147483646 w 91"/>
              <a:gd name="T35" fmla="*/ 2147483646 h 105"/>
              <a:gd name="T36" fmla="*/ 2147483646 w 91"/>
              <a:gd name="T37" fmla="*/ 2147483646 h 105"/>
              <a:gd name="T38" fmla="*/ 2147483646 w 91"/>
              <a:gd name="T39" fmla="*/ 2147483646 h 105"/>
              <a:gd name="T40" fmla="*/ 2147483646 w 91"/>
              <a:gd name="T41" fmla="*/ 2147483646 h 105"/>
              <a:gd name="T42" fmla="*/ 0 w 91"/>
              <a:gd name="T43" fmla="*/ 2147483646 h 105"/>
              <a:gd name="T44" fmla="*/ 0 w 91"/>
              <a:gd name="T45" fmla="*/ 2147483646 h 105"/>
              <a:gd name="T46" fmla="*/ 2147483646 w 91"/>
              <a:gd name="T47" fmla="*/ 2147483646 h 105"/>
              <a:gd name="T48" fmla="*/ 2147483646 w 91"/>
              <a:gd name="T49" fmla="*/ 2147483646 h 105"/>
              <a:gd name="T50" fmla="*/ 2147483646 w 91"/>
              <a:gd name="T51" fmla="*/ 2147483646 h 105"/>
              <a:gd name="T52" fmla="*/ 2147483646 w 91"/>
              <a:gd name="T53" fmla="*/ 2147483646 h 105"/>
              <a:gd name="T54" fmla="*/ 2147483646 w 91"/>
              <a:gd name="T55" fmla="*/ 2147483646 h 105"/>
              <a:gd name="T56" fmla="*/ 2147483646 w 91"/>
              <a:gd name="T57" fmla="*/ 2147483646 h 105"/>
              <a:gd name="T58" fmla="*/ 2147483646 w 91"/>
              <a:gd name="T59" fmla="*/ 2147483646 h 105"/>
              <a:gd name="T60" fmla="*/ 2147483646 w 91"/>
              <a:gd name="T61" fmla="*/ 2147483646 h 105"/>
              <a:gd name="T62" fmla="*/ 2147483646 w 91"/>
              <a:gd name="T63" fmla="*/ 2147483646 h 105"/>
              <a:gd name="T64" fmla="*/ 2147483646 w 91"/>
              <a:gd name="T65" fmla="*/ 2147483646 h 105"/>
              <a:gd name="T66" fmla="*/ 2147483646 w 91"/>
              <a:gd name="T67" fmla="*/ 2147483646 h 105"/>
              <a:gd name="T68" fmla="*/ 2147483646 w 91"/>
              <a:gd name="T69" fmla="*/ 2147483646 h 105"/>
              <a:gd name="T70" fmla="*/ 2147483646 w 91"/>
              <a:gd name="T71" fmla="*/ 0 h 105"/>
              <a:gd name="T72" fmla="*/ 2147483646 w 91"/>
              <a:gd name="T73" fmla="*/ 0 h 1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105"/>
              <a:gd name="T113" fmla="*/ 91 w 91"/>
              <a:gd name="T114" fmla="*/ 105 h 1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105">
                <a:moveTo>
                  <a:pt x="88" y="0"/>
                </a:moveTo>
                <a:lnTo>
                  <a:pt x="89" y="0"/>
                </a:lnTo>
                <a:lnTo>
                  <a:pt x="91" y="2"/>
                </a:lnTo>
                <a:lnTo>
                  <a:pt x="86" y="44"/>
                </a:lnTo>
                <a:lnTo>
                  <a:pt x="80" y="53"/>
                </a:lnTo>
                <a:lnTo>
                  <a:pt x="80" y="48"/>
                </a:lnTo>
                <a:lnTo>
                  <a:pt x="76" y="50"/>
                </a:lnTo>
                <a:lnTo>
                  <a:pt x="72" y="55"/>
                </a:lnTo>
                <a:lnTo>
                  <a:pt x="74" y="57"/>
                </a:lnTo>
                <a:lnTo>
                  <a:pt x="76" y="55"/>
                </a:lnTo>
                <a:lnTo>
                  <a:pt x="78" y="59"/>
                </a:lnTo>
                <a:lnTo>
                  <a:pt x="70" y="64"/>
                </a:lnTo>
                <a:lnTo>
                  <a:pt x="67" y="69"/>
                </a:lnTo>
                <a:lnTo>
                  <a:pt x="63" y="73"/>
                </a:lnTo>
                <a:lnTo>
                  <a:pt x="52" y="78"/>
                </a:lnTo>
                <a:lnTo>
                  <a:pt x="48" y="82"/>
                </a:lnTo>
                <a:lnTo>
                  <a:pt x="40" y="84"/>
                </a:lnTo>
                <a:lnTo>
                  <a:pt x="34" y="96"/>
                </a:lnTo>
                <a:lnTo>
                  <a:pt x="29" y="100"/>
                </a:lnTo>
                <a:lnTo>
                  <a:pt x="14" y="105"/>
                </a:lnTo>
                <a:lnTo>
                  <a:pt x="4" y="103"/>
                </a:lnTo>
                <a:lnTo>
                  <a:pt x="0" y="100"/>
                </a:lnTo>
                <a:lnTo>
                  <a:pt x="0" y="98"/>
                </a:lnTo>
                <a:lnTo>
                  <a:pt x="10" y="96"/>
                </a:lnTo>
                <a:lnTo>
                  <a:pt x="14" y="96"/>
                </a:lnTo>
                <a:lnTo>
                  <a:pt x="17" y="94"/>
                </a:lnTo>
                <a:lnTo>
                  <a:pt x="21" y="94"/>
                </a:lnTo>
                <a:lnTo>
                  <a:pt x="59" y="61"/>
                </a:lnTo>
                <a:lnTo>
                  <a:pt x="52" y="66"/>
                </a:lnTo>
                <a:lnTo>
                  <a:pt x="48" y="68"/>
                </a:lnTo>
                <a:lnTo>
                  <a:pt x="50" y="62"/>
                </a:lnTo>
                <a:lnTo>
                  <a:pt x="55" y="59"/>
                </a:lnTo>
                <a:lnTo>
                  <a:pt x="82" y="12"/>
                </a:lnTo>
                <a:lnTo>
                  <a:pt x="84" y="4"/>
                </a:lnTo>
                <a:lnTo>
                  <a:pt x="86" y="2"/>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11" name="Freeform 1721"/>
          <p:cNvSpPr>
            <a:spLocks/>
          </p:cNvSpPr>
          <p:nvPr/>
        </p:nvSpPr>
        <p:spPr bwMode="auto">
          <a:xfrm>
            <a:off x="7108825" y="3370263"/>
            <a:ext cx="147638" cy="171450"/>
          </a:xfrm>
          <a:custGeom>
            <a:avLst/>
            <a:gdLst>
              <a:gd name="T0" fmla="*/ 2147483646 w 91"/>
              <a:gd name="T1" fmla="*/ 0 h 105"/>
              <a:gd name="T2" fmla="*/ 2147483646 w 91"/>
              <a:gd name="T3" fmla="*/ 0 h 105"/>
              <a:gd name="T4" fmla="*/ 2147483646 w 91"/>
              <a:gd name="T5" fmla="*/ 2147483646 h 105"/>
              <a:gd name="T6" fmla="*/ 2147483646 w 91"/>
              <a:gd name="T7" fmla="*/ 2147483646 h 105"/>
              <a:gd name="T8" fmla="*/ 2147483646 w 91"/>
              <a:gd name="T9" fmla="*/ 2147483646 h 105"/>
              <a:gd name="T10" fmla="*/ 2147483646 w 91"/>
              <a:gd name="T11" fmla="*/ 2147483646 h 105"/>
              <a:gd name="T12" fmla="*/ 2147483646 w 91"/>
              <a:gd name="T13" fmla="*/ 2147483646 h 105"/>
              <a:gd name="T14" fmla="*/ 2147483646 w 91"/>
              <a:gd name="T15" fmla="*/ 2147483646 h 105"/>
              <a:gd name="T16" fmla="*/ 2147483646 w 91"/>
              <a:gd name="T17" fmla="*/ 2147483646 h 105"/>
              <a:gd name="T18" fmla="*/ 2147483646 w 91"/>
              <a:gd name="T19" fmla="*/ 2147483646 h 105"/>
              <a:gd name="T20" fmla="*/ 2147483646 w 91"/>
              <a:gd name="T21" fmla="*/ 2147483646 h 105"/>
              <a:gd name="T22" fmla="*/ 2147483646 w 91"/>
              <a:gd name="T23" fmla="*/ 2147483646 h 105"/>
              <a:gd name="T24" fmla="*/ 2147483646 w 91"/>
              <a:gd name="T25" fmla="*/ 2147483646 h 105"/>
              <a:gd name="T26" fmla="*/ 2147483646 w 91"/>
              <a:gd name="T27" fmla="*/ 2147483646 h 105"/>
              <a:gd name="T28" fmla="*/ 2147483646 w 91"/>
              <a:gd name="T29" fmla="*/ 2147483646 h 105"/>
              <a:gd name="T30" fmla="*/ 2147483646 w 91"/>
              <a:gd name="T31" fmla="*/ 2147483646 h 105"/>
              <a:gd name="T32" fmla="*/ 2147483646 w 91"/>
              <a:gd name="T33" fmla="*/ 2147483646 h 105"/>
              <a:gd name="T34" fmla="*/ 2147483646 w 91"/>
              <a:gd name="T35" fmla="*/ 2147483646 h 105"/>
              <a:gd name="T36" fmla="*/ 2147483646 w 91"/>
              <a:gd name="T37" fmla="*/ 2147483646 h 105"/>
              <a:gd name="T38" fmla="*/ 2147483646 w 91"/>
              <a:gd name="T39" fmla="*/ 2147483646 h 105"/>
              <a:gd name="T40" fmla="*/ 2147483646 w 91"/>
              <a:gd name="T41" fmla="*/ 2147483646 h 105"/>
              <a:gd name="T42" fmla="*/ 0 w 91"/>
              <a:gd name="T43" fmla="*/ 2147483646 h 105"/>
              <a:gd name="T44" fmla="*/ 0 w 91"/>
              <a:gd name="T45" fmla="*/ 2147483646 h 105"/>
              <a:gd name="T46" fmla="*/ 2147483646 w 91"/>
              <a:gd name="T47" fmla="*/ 2147483646 h 105"/>
              <a:gd name="T48" fmla="*/ 2147483646 w 91"/>
              <a:gd name="T49" fmla="*/ 2147483646 h 105"/>
              <a:gd name="T50" fmla="*/ 2147483646 w 91"/>
              <a:gd name="T51" fmla="*/ 2147483646 h 105"/>
              <a:gd name="T52" fmla="*/ 2147483646 w 91"/>
              <a:gd name="T53" fmla="*/ 2147483646 h 105"/>
              <a:gd name="T54" fmla="*/ 2147483646 w 91"/>
              <a:gd name="T55" fmla="*/ 2147483646 h 105"/>
              <a:gd name="T56" fmla="*/ 2147483646 w 91"/>
              <a:gd name="T57" fmla="*/ 2147483646 h 105"/>
              <a:gd name="T58" fmla="*/ 2147483646 w 91"/>
              <a:gd name="T59" fmla="*/ 2147483646 h 105"/>
              <a:gd name="T60" fmla="*/ 2147483646 w 91"/>
              <a:gd name="T61" fmla="*/ 2147483646 h 105"/>
              <a:gd name="T62" fmla="*/ 2147483646 w 91"/>
              <a:gd name="T63" fmla="*/ 2147483646 h 105"/>
              <a:gd name="T64" fmla="*/ 2147483646 w 91"/>
              <a:gd name="T65" fmla="*/ 2147483646 h 105"/>
              <a:gd name="T66" fmla="*/ 2147483646 w 91"/>
              <a:gd name="T67" fmla="*/ 2147483646 h 105"/>
              <a:gd name="T68" fmla="*/ 2147483646 w 91"/>
              <a:gd name="T69" fmla="*/ 2147483646 h 105"/>
              <a:gd name="T70" fmla="*/ 2147483646 w 91"/>
              <a:gd name="T71" fmla="*/ 0 h 105"/>
              <a:gd name="T72" fmla="*/ 2147483646 w 91"/>
              <a:gd name="T73" fmla="*/ 0 h 1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105"/>
              <a:gd name="T113" fmla="*/ 91 w 91"/>
              <a:gd name="T114" fmla="*/ 105 h 1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105">
                <a:moveTo>
                  <a:pt x="88" y="0"/>
                </a:moveTo>
                <a:lnTo>
                  <a:pt x="89" y="0"/>
                </a:lnTo>
                <a:lnTo>
                  <a:pt x="91" y="2"/>
                </a:lnTo>
                <a:lnTo>
                  <a:pt x="86" y="44"/>
                </a:lnTo>
                <a:lnTo>
                  <a:pt x="80" y="53"/>
                </a:lnTo>
                <a:lnTo>
                  <a:pt x="80" y="48"/>
                </a:lnTo>
                <a:lnTo>
                  <a:pt x="76" y="50"/>
                </a:lnTo>
                <a:lnTo>
                  <a:pt x="72" y="55"/>
                </a:lnTo>
                <a:lnTo>
                  <a:pt x="74" y="57"/>
                </a:lnTo>
                <a:lnTo>
                  <a:pt x="76" y="55"/>
                </a:lnTo>
                <a:lnTo>
                  <a:pt x="78" y="59"/>
                </a:lnTo>
                <a:lnTo>
                  <a:pt x="70" y="64"/>
                </a:lnTo>
                <a:lnTo>
                  <a:pt x="67" y="69"/>
                </a:lnTo>
                <a:lnTo>
                  <a:pt x="63" y="73"/>
                </a:lnTo>
                <a:lnTo>
                  <a:pt x="52" y="78"/>
                </a:lnTo>
                <a:lnTo>
                  <a:pt x="48" y="82"/>
                </a:lnTo>
                <a:lnTo>
                  <a:pt x="40" y="84"/>
                </a:lnTo>
                <a:lnTo>
                  <a:pt x="34" y="96"/>
                </a:lnTo>
                <a:lnTo>
                  <a:pt x="29" y="100"/>
                </a:lnTo>
                <a:lnTo>
                  <a:pt x="14" y="105"/>
                </a:lnTo>
                <a:lnTo>
                  <a:pt x="4" y="103"/>
                </a:lnTo>
                <a:lnTo>
                  <a:pt x="0" y="100"/>
                </a:lnTo>
                <a:lnTo>
                  <a:pt x="0" y="98"/>
                </a:lnTo>
                <a:lnTo>
                  <a:pt x="10" y="96"/>
                </a:lnTo>
                <a:lnTo>
                  <a:pt x="14" y="96"/>
                </a:lnTo>
                <a:lnTo>
                  <a:pt x="17" y="94"/>
                </a:lnTo>
                <a:lnTo>
                  <a:pt x="21" y="94"/>
                </a:lnTo>
                <a:lnTo>
                  <a:pt x="59" y="61"/>
                </a:lnTo>
                <a:lnTo>
                  <a:pt x="52" y="66"/>
                </a:lnTo>
                <a:lnTo>
                  <a:pt x="48" y="68"/>
                </a:lnTo>
                <a:lnTo>
                  <a:pt x="50" y="62"/>
                </a:lnTo>
                <a:lnTo>
                  <a:pt x="55" y="59"/>
                </a:lnTo>
                <a:lnTo>
                  <a:pt x="82" y="12"/>
                </a:lnTo>
                <a:lnTo>
                  <a:pt x="84" y="4"/>
                </a:lnTo>
                <a:lnTo>
                  <a:pt x="86" y="2"/>
                </a:lnTo>
                <a:lnTo>
                  <a:pt x="88"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12" name="Freeform 1722"/>
          <p:cNvSpPr>
            <a:spLocks/>
          </p:cNvSpPr>
          <p:nvPr/>
        </p:nvSpPr>
        <p:spPr bwMode="auto">
          <a:xfrm>
            <a:off x="5422900" y="3041650"/>
            <a:ext cx="55563" cy="101600"/>
          </a:xfrm>
          <a:custGeom>
            <a:avLst/>
            <a:gdLst>
              <a:gd name="T0" fmla="*/ 2147483646 w 34"/>
              <a:gd name="T1" fmla="*/ 2147483646 h 62"/>
              <a:gd name="T2" fmla="*/ 2147483646 w 34"/>
              <a:gd name="T3" fmla="*/ 2147483646 h 62"/>
              <a:gd name="T4" fmla="*/ 2147483646 w 34"/>
              <a:gd name="T5" fmla="*/ 2147483646 h 62"/>
              <a:gd name="T6" fmla="*/ 2147483646 w 34"/>
              <a:gd name="T7" fmla="*/ 2147483646 h 62"/>
              <a:gd name="T8" fmla="*/ 2147483646 w 34"/>
              <a:gd name="T9" fmla="*/ 2147483646 h 62"/>
              <a:gd name="T10" fmla="*/ 2147483646 w 34"/>
              <a:gd name="T11" fmla="*/ 2147483646 h 62"/>
              <a:gd name="T12" fmla="*/ 2147483646 w 34"/>
              <a:gd name="T13" fmla="*/ 2147483646 h 62"/>
              <a:gd name="T14" fmla="*/ 2147483646 w 34"/>
              <a:gd name="T15" fmla="*/ 2147483646 h 62"/>
              <a:gd name="T16" fmla="*/ 2147483646 w 34"/>
              <a:gd name="T17" fmla="*/ 2147483646 h 62"/>
              <a:gd name="T18" fmla="*/ 2147483646 w 34"/>
              <a:gd name="T19" fmla="*/ 2147483646 h 62"/>
              <a:gd name="T20" fmla="*/ 2147483646 w 34"/>
              <a:gd name="T21" fmla="*/ 2147483646 h 62"/>
              <a:gd name="T22" fmla="*/ 2147483646 w 34"/>
              <a:gd name="T23" fmla="*/ 2147483646 h 62"/>
              <a:gd name="T24" fmla="*/ 2147483646 w 34"/>
              <a:gd name="T25" fmla="*/ 2147483646 h 62"/>
              <a:gd name="T26" fmla="*/ 2147483646 w 34"/>
              <a:gd name="T27" fmla="*/ 2147483646 h 62"/>
              <a:gd name="T28" fmla="*/ 2147483646 w 34"/>
              <a:gd name="T29" fmla="*/ 2147483646 h 62"/>
              <a:gd name="T30" fmla="*/ 2147483646 w 34"/>
              <a:gd name="T31" fmla="*/ 2147483646 h 62"/>
              <a:gd name="T32" fmla="*/ 2147483646 w 34"/>
              <a:gd name="T33" fmla="*/ 2147483646 h 62"/>
              <a:gd name="T34" fmla="*/ 2147483646 w 34"/>
              <a:gd name="T35" fmla="*/ 2147483646 h 62"/>
              <a:gd name="T36" fmla="*/ 2147483646 w 34"/>
              <a:gd name="T37" fmla="*/ 0 h 62"/>
              <a:gd name="T38" fmla="*/ 2147483646 w 34"/>
              <a:gd name="T39" fmla="*/ 2147483646 h 62"/>
              <a:gd name="T40" fmla="*/ 2147483646 w 34"/>
              <a:gd name="T41" fmla="*/ 2147483646 h 62"/>
              <a:gd name="T42" fmla="*/ 2147483646 w 34"/>
              <a:gd name="T43" fmla="*/ 2147483646 h 62"/>
              <a:gd name="T44" fmla="*/ 2147483646 w 34"/>
              <a:gd name="T45" fmla="*/ 2147483646 h 62"/>
              <a:gd name="T46" fmla="*/ 2147483646 w 34"/>
              <a:gd name="T47" fmla="*/ 2147483646 h 62"/>
              <a:gd name="T48" fmla="*/ 2147483646 w 34"/>
              <a:gd name="T49" fmla="*/ 2147483646 h 62"/>
              <a:gd name="T50" fmla="*/ 2147483646 w 34"/>
              <a:gd name="T51" fmla="*/ 2147483646 h 62"/>
              <a:gd name="T52" fmla="*/ 2147483646 w 34"/>
              <a:gd name="T53" fmla="*/ 2147483646 h 62"/>
              <a:gd name="T54" fmla="*/ 2147483646 w 34"/>
              <a:gd name="T55" fmla="*/ 2147483646 h 62"/>
              <a:gd name="T56" fmla="*/ 2147483646 w 34"/>
              <a:gd name="T57" fmla="*/ 2147483646 h 62"/>
              <a:gd name="T58" fmla="*/ 2147483646 w 34"/>
              <a:gd name="T59" fmla="*/ 2147483646 h 62"/>
              <a:gd name="T60" fmla="*/ 2147483646 w 34"/>
              <a:gd name="T61" fmla="*/ 2147483646 h 62"/>
              <a:gd name="T62" fmla="*/ 2147483646 w 34"/>
              <a:gd name="T63" fmla="*/ 2147483646 h 62"/>
              <a:gd name="T64" fmla="*/ 2147483646 w 34"/>
              <a:gd name="T65" fmla="*/ 2147483646 h 62"/>
              <a:gd name="T66" fmla="*/ 2147483646 w 34"/>
              <a:gd name="T67" fmla="*/ 2147483646 h 62"/>
              <a:gd name="T68" fmla="*/ 2147483646 w 34"/>
              <a:gd name="T69" fmla="*/ 2147483646 h 62"/>
              <a:gd name="T70" fmla="*/ 2147483646 w 34"/>
              <a:gd name="T71" fmla="*/ 2147483646 h 62"/>
              <a:gd name="T72" fmla="*/ 2147483646 w 34"/>
              <a:gd name="T73" fmla="*/ 2147483646 h 62"/>
              <a:gd name="T74" fmla="*/ 0 w 34"/>
              <a:gd name="T75" fmla="*/ 2147483646 h 62"/>
              <a:gd name="T76" fmla="*/ 2147483646 w 34"/>
              <a:gd name="T77" fmla="*/ 2147483646 h 62"/>
              <a:gd name="T78" fmla="*/ 2147483646 w 34"/>
              <a:gd name="T79" fmla="*/ 2147483646 h 62"/>
              <a:gd name="T80" fmla="*/ 2147483646 w 34"/>
              <a:gd name="T81" fmla="*/ 2147483646 h 62"/>
              <a:gd name="T82" fmla="*/ 0 w 34"/>
              <a:gd name="T83" fmla="*/ 2147483646 h 62"/>
              <a:gd name="T84" fmla="*/ 2147483646 w 34"/>
              <a:gd name="T85" fmla="*/ 2147483646 h 62"/>
              <a:gd name="T86" fmla="*/ 2147483646 w 34"/>
              <a:gd name="T87" fmla="*/ 2147483646 h 62"/>
              <a:gd name="T88" fmla="*/ 2147483646 w 34"/>
              <a:gd name="T89" fmla="*/ 2147483646 h 62"/>
              <a:gd name="T90" fmla="*/ 2147483646 w 34"/>
              <a:gd name="T91" fmla="*/ 2147483646 h 62"/>
              <a:gd name="T92" fmla="*/ 2147483646 w 34"/>
              <a:gd name="T93" fmla="*/ 2147483646 h 62"/>
              <a:gd name="T94" fmla="*/ 2147483646 w 34"/>
              <a:gd name="T95" fmla="*/ 2147483646 h 62"/>
              <a:gd name="T96" fmla="*/ 2147483646 w 34"/>
              <a:gd name="T97" fmla="*/ 2147483646 h 62"/>
              <a:gd name="T98" fmla="*/ 2147483646 w 34"/>
              <a:gd name="T99" fmla="*/ 2147483646 h 62"/>
              <a:gd name="T100" fmla="*/ 2147483646 w 34"/>
              <a:gd name="T101" fmla="*/ 2147483646 h 62"/>
              <a:gd name="T102" fmla="*/ 2147483646 w 34"/>
              <a:gd name="T103" fmla="*/ 2147483646 h 62"/>
              <a:gd name="T104" fmla="*/ 2147483646 w 34"/>
              <a:gd name="T105" fmla="*/ 2147483646 h 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
              <a:gd name="T160" fmla="*/ 0 h 62"/>
              <a:gd name="T161" fmla="*/ 34 w 34"/>
              <a:gd name="T162" fmla="*/ 62 h 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 h="62">
                <a:moveTo>
                  <a:pt x="30" y="55"/>
                </a:moveTo>
                <a:lnTo>
                  <a:pt x="34" y="53"/>
                </a:lnTo>
                <a:lnTo>
                  <a:pt x="32" y="50"/>
                </a:lnTo>
                <a:lnTo>
                  <a:pt x="32" y="44"/>
                </a:lnTo>
                <a:lnTo>
                  <a:pt x="30" y="43"/>
                </a:lnTo>
                <a:lnTo>
                  <a:pt x="27" y="37"/>
                </a:lnTo>
                <a:lnTo>
                  <a:pt x="27" y="36"/>
                </a:lnTo>
                <a:lnTo>
                  <a:pt x="23" y="32"/>
                </a:lnTo>
                <a:lnTo>
                  <a:pt x="25" y="30"/>
                </a:lnTo>
                <a:lnTo>
                  <a:pt x="23" y="28"/>
                </a:lnTo>
                <a:lnTo>
                  <a:pt x="21" y="27"/>
                </a:lnTo>
                <a:lnTo>
                  <a:pt x="21" y="25"/>
                </a:lnTo>
                <a:lnTo>
                  <a:pt x="23" y="16"/>
                </a:lnTo>
                <a:lnTo>
                  <a:pt x="23" y="12"/>
                </a:lnTo>
                <a:lnTo>
                  <a:pt x="17" y="7"/>
                </a:lnTo>
                <a:lnTo>
                  <a:pt x="11" y="5"/>
                </a:lnTo>
                <a:lnTo>
                  <a:pt x="8" y="2"/>
                </a:lnTo>
                <a:lnTo>
                  <a:pt x="4" y="0"/>
                </a:lnTo>
                <a:lnTo>
                  <a:pt x="4" y="2"/>
                </a:lnTo>
                <a:lnTo>
                  <a:pt x="10" y="11"/>
                </a:lnTo>
                <a:lnTo>
                  <a:pt x="10" y="9"/>
                </a:lnTo>
                <a:lnTo>
                  <a:pt x="17" y="11"/>
                </a:lnTo>
                <a:lnTo>
                  <a:pt x="21" y="19"/>
                </a:lnTo>
                <a:lnTo>
                  <a:pt x="17" y="23"/>
                </a:lnTo>
                <a:lnTo>
                  <a:pt x="11" y="19"/>
                </a:lnTo>
                <a:lnTo>
                  <a:pt x="11" y="21"/>
                </a:lnTo>
                <a:lnTo>
                  <a:pt x="13" y="25"/>
                </a:lnTo>
                <a:lnTo>
                  <a:pt x="13" y="27"/>
                </a:lnTo>
                <a:lnTo>
                  <a:pt x="10" y="23"/>
                </a:lnTo>
                <a:lnTo>
                  <a:pt x="8" y="14"/>
                </a:lnTo>
                <a:lnTo>
                  <a:pt x="4" y="9"/>
                </a:lnTo>
                <a:lnTo>
                  <a:pt x="2" y="14"/>
                </a:lnTo>
                <a:lnTo>
                  <a:pt x="4" y="21"/>
                </a:lnTo>
                <a:lnTo>
                  <a:pt x="8" y="25"/>
                </a:lnTo>
                <a:lnTo>
                  <a:pt x="8" y="27"/>
                </a:lnTo>
                <a:lnTo>
                  <a:pt x="2" y="23"/>
                </a:lnTo>
                <a:lnTo>
                  <a:pt x="0" y="23"/>
                </a:lnTo>
                <a:lnTo>
                  <a:pt x="4" y="27"/>
                </a:lnTo>
                <a:lnTo>
                  <a:pt x="6" y="32"/>
                </a:lnTo>
                <a:lnTo>
                  <a:pt x="4" y="34"/>
                </a:lnTo>
                <a:lnTo>
                  <a:pt x="0" y="32"/>
                </a:lnTo>
                <a:lnTo>
                  <a:pt x="2" y="34"/>
                </a:lnTo>
                <a:lnTo>
                  <a:pt x="6" y="39"/>
                </a:lnTo>
                <a:lnTo>
                  <a:pt x="15" y="44"/>
                </a:lnTo>
                <a:lnTo>
                  <a:pt x="21" y="52"/>
                </a:lnTo>
                <a:lnTo>
                  <a:pt x="21" y="55"/>
                </a:lnTo>
                <a:lnTo>
                  <a:pt x="19" y="59"/>
                </a:lnTo>
                <a:lnTo>
                  <a:pt x="19" y="60"/>
                </a:lnTo>
                <a:lnTo>
                  <a:pt x="23" y="60"/>
                </a:lnTo>
                <a:lnTo>
                  <a:pt x="23" y="62"/>
                </a:lnTo>
                <a:lnTo>
                  <a:pt x="27" y="55"/>
                </a:lnTo>
                <a:lnTo>
                  <a:pt x="30"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13" name="Freeform 1723"/>
          <p:cNvSpPr>
            <a:spLocks/>
          </p:cNvSpPr>
          <p:nvPr/>
        </p:nvSpPr>
        <p:spPr bwMode="auto">
          <a:xfrm>
            <a:off x="5422900" y="3041650"/>
            <a:ext cx="55563" cy="101600"/>
          </a:xfrm>
          <a:custGeom>
            <a:avLst/>
            <a:gdLst>
              <a:gd name="T0" fmla="*/ 2147483646 w 34"/>
              <a:gd name="T1" fmla="*/ 2147483646 h 62"/>
              <a:gd name="T2" fmla="*/ 2147483646 w 34"/>
              <a:gd name="T3" fmla="*/ 2147483646 h 62"/>
              <a:gd name="T4" fmla="*/ 2147483646 w 34"/>
              <a:gd name="T5" fmla="*/ 2147483646 h 62"/>
              <a:gd name="T6" fmla="*/ 2147483646 w 34"/>
              <a:gd name="T7" fmla="*/ 2147483646 h 62"/>
              <a:gd name="T8" fmla="*/ 2147483646 w 34"/>
              <a:gd name="T9" fmla="*/ 2147483646 h 62"/>
              <a:gd name="T10" fmla="*/ 2147483646 w 34"/>
              <a:gd name="T11" fmla="*/ 2147483646 h 62"/>
              <a:gd name="T12" fmla="*/ 2147483646 w 34"/>
              <a:gd name="T13" fmla="*/ 2147483646 h 62"/>
              <a:gd name="T14" fmla="*/ 2147483646 w 34"/>
              <a:gd name="T15" fmla="*/ 2147483646 h 62"/>
              <a:gd name="T16" fmla="*/ 2147483646 w 34"/>
              <a:gd name="T17" fmla="*/ 2147483646 h 62"/>
              <a:gd name="T18" fmla="*/ 2147483646 w 34"/>
              <a:gd name="T19" fmla="*/ 2147483646 h 62"/>
              <a:gd name="T20" fmla="*/ 2147483646 w 34"/>
              <a:gd name="T21" fmla="*/ 2147483646 h 62"/>
              <a:gd name="T22" fmla="*/ 2147483646 w 34"/>
              <a:gd name="T23" fmla="*/ 2147483646 h 62"/>
              <a:gd name="T24" fmla="*/ 2147483646 w 34"/>
              <a:gd name="T25" fmla="*/ 2147483646 h 62"/>
              <a:gd name="T26" fmla="*/ 2147483646 w 34"/>
              <a:gd name="T27" fmla="*/ 2147483646 h 62"/>
              <a:gd name="T28" fmla="*/ 2147483646 w 34"/>
              <a:gd name="T29" fmla="*/ 2147483646 h 62"/>
              <a:gd name="T30" fmla="*/ 2147483646 w 34"/>
              <a:gd name="T31" fmla="*/ 2147483646 h 62"/>
              <a:gd name="T32" fmla="*/ 2147483646 w 34"/>
              <a:gd name="T33" fmla="*/ 2147483646 h 62"/>
              <a:gd name="T34" fmla="*/ 2147483646 w 34"/>
              <a:gd name="T35" fmla="*/ 2147483646 h 62"/>
              <a:gd name="T36" fmla="*/ 2147483646 w 34"/>
              <a:gd name="T37" fmla="*/ 0 h 62"/>
              <a:gd name="T38" fmla="*/ 2147483646 w 34"/>
              <a:gd name="T39" fmla="*/ 2147483646 h 62"/>
              <a:gd name="T40" fmla="*/ 2147483646 w 34"/>
              <a:gd name="T41" fmla="*/ 2147483646 h 62"/>
              <a:gd name="T42" fmla="*/ 2147483646 w 34"/>
              <a:gd name="T43" fmla="*/ 2147483646 h 62"/>
              <a:gd name="T44" fmla="*/ 2147483646 w 34"/>
              <a:gd name="T45" fmla="*/ 2147483646 h 62"/>
              <a:gd name="T46" fmla="*/ 2147483646 w 34"/>
              <a:gd name="T47" fmla="*/ 2147483646 h 62"/>
              <a:gd name="T48" fmla="*/ 2147483646 w 34"/>
              <a:gd name="T49" fmla="*/ 2147483646 h 62"/>
              <a:gd name="T50" fmla="*/ 2147483646 w 34"/>
              <a:gd name="T51" fmla="*/ 2147483646 h 62"/>
              <a:gd name="T52" fmla="*/ 2147483646 w 34"/>
              <a:gd name="T53" fmla="*/ 2147483646 h 62"/>
              <a:gd name="T54" fmla="*/ 2147483646 w 34"/>
              <a:gd name="T55" fmla="*/ 2147483646 h 62"/>
              <a:gd name="T56" fmla="*/ 2147483646 w 34"/>
              <a:gd name="T57" fmla="*/ 2147483646 h 62"/>
              <a:gd name="T58" fmla="*/ 2147483646 w 34"/>
              <a:gd name="T59" fmla="*/ 2147483646 h 62"/>
              <a:gd name="T60" fmla="*/ 2147483646 w 34"/>
              <a:gd name="T61" fmla="*/ 2147483646 h 62"/>
              <a:gd name="T62" fmla="*/ 2147483646 w 34"/>
              <a:gd name="T63" fmla="*/ 2147483646 h 62"/>
              <a:gd name="T64" fmla="*/ 2147483646 w 34"/>
              <a:gd name="T65" fmla="*/ 2147483646 h 62"/>
              <a:gd name="T66" fmla="*/ 2147483646 w 34"/>
              <a:gd name="T67" fmla="*/ 2147483646 h 62"/>
              <a:gd name="T68" fmla="*/ 2147483646 w 34"/>
              <a:gd name="T69" fmla="*/ 2147483646 h 62"/>
              <a:gd name="T70" fmla="*/ 2147483646 w 34"/>
              <a:gd name="T71" fmla="*/ 2147483646 h 62"/>
              <a:gd name="T72" fmla="*/ 2147483646 w 34"/>
              <a:gd name="T73" fmla="*/ 2147483646 h 62"/>
              <a:gd name="T74" fmla="*/ 0 w 34"/>
              <a:gd name="T75" fmla="*/ 2147483646 h 62"/>
              <a:gd name="T76" fmla="*/ 2147483646 w 34"/>
              <a:gd name="T77" fmla="*/ 2147483646 h 62"/>
              <a:gd name="T78" fmla="*/ 2147483646 w 34"/>
              <a:gd name="T79" fmla="*/ 2147483646 h 62"/>
              <a:gd name="T80" fmla="*/ 2147483646 w 34"/>
              <a:gd name="T81" fmla="*/ 2147483646 h 62"/>
              <a:gd name="T82" fmla="*/ 0 w 34"/>
              <a:gd name="T83" fmla="*/ 2147483646 h 62"/>
              <a:gd name="T84" fmla="*/ 2147483646 w 34"/>
              <a:gd name="T85" fmla="*/ 2147483646 h 62"/>
              <a:gd name="T86" fmla="*/ 2147483646 w 34"/>
              <a:gd name="T87" fmla="*/ 2147483646 h 62"/>
              <a:gd name="T88" fmla="*/ 2147483646 w 34"/>
              <a:gd name="T89" fmla="*/ 2147483646 h 62"/>
              <a:gd name="T90" fmla="*/ 2147483646 w 34"/>
              <a:gd name="T91" fmla="*/ 2147483646 h 62"/>
              <a:gd name="T92" fmla="*/ 2147483646 w 34"/>
              <a:gd name="T93" fmla="*/ 2147483646 h 62"/>
              <a:gd name="T94" fmla="*/ 2147483646 w 34"/>
              <a:gd name="T95" fmla="*/ 2147483646 h 62"/>
              <a:gd name="T96" fmla="*/ 2147483646 w 34"/>
              <a:gd name="T97" fmla="*/ 2147483646 h 62"/>
              <a:gd name="T98" fmla="*/ 2147483646 w 34"/>
              <a:gd name="T99" fmla="*/ 2147483646 h 62"/>
              <a:gd name="T100" fmla="*/ 2147483646 w 34"/>
              <a:gd name="T101" fmla="*/ 2147483646 h 62"/>
              <a:gd name="T102" fmla="*/ 2147483646 w 34"/>
              <a:gd name="T103" fmla="*/ 2147483646 h 62"/>
              <a:gd name="T104" fmla="*/ 2147483646 w 34"/>
              <a:gd name="T105" fmla="*/ 2147483646 h 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
              <a:gd name="T160" fmla="*/ 0 h 62"/>
              <a:gd name="T161" fmla="*/ 34 w 34"/>
              <a:gd name="T162" fmla="*/ 62 h 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 h="62">
                <a:moveTo>
                  <a:pt x="30" y="55"/>
                </a:moveTo>
                <a:lnTo>
                  <a:pt x="34" y="53"/>
                </a:lnTo>
                <a:lnTo>
                  <a:pt x="32" y="50"/>
                </a:lnTo>
                <a:lnTo>
                  <a:pt x="32" y="44"/>
                </a:lnTo>
                <a:lnTo>
                  <a:pt x="30" y="43"/>
                </a:lnTo>
                <a:lnTo>
                  <a:pt x="27" y="37"/>
                </a:lnTo>
                <a:lnTo>
                  <a:pt x="27" y="36"/>
                </a:lnTo>
                <a:lnTo>
                  <a:pt x="23" y="32"/>
                </a:lnTo>
                <a:lnTo>
                  <a:pt x="25" y="30"/>
                </a:lnTo>
                <a:lnTo>
                  <a:pt x="23" y="28"/>
                </a:lnTo>
                <a:lnTo>
                  <a:pt x="21" y="27"/>
                </a:lnTo>
                <a:lnTo>
                  <a:pt x="21" y="25"/>
                </a:lnTo>
                <a:lnTo>
                  <a:pt x="23" y="16"/>
                </a:lnTo>
                <a:lnTo>
                  <a:pt x="23" y="12"/>
                </a:lnTo>
                <a:lnTo>
                  <a:pt x="17" y="7"/>
                </a:lnTo>
                <a:lnTo>
                  <a:pt x="11" y="5"/>
                </a:lnTo>
                <a:lnTo>
                  <a:pt x="8" y="2"/>
                </a:lnTo>
                <a:lnTo>
                  <a:pt x="4" y="0"/>
                </a:lnTo>
                <a:lnTo>
                  <a:pt x="4" y="2"/>
                </a:lnTo>
                <a:lnTo>
                  <a:pt x="10" y="11"/>
                </a:lnTo>
                <a:lnTo>
                  <a:pt x="10" y="9"/>
                </a:lnTo>
                <a:lnTo>
                  <a:pt x="17" y="11"/>
                </a:lnTo>
                <a:lnTo>
                  <a:pt x="21" y="19"/>
                </a:lnTo>
                <a:lnTo>
                  <a:pt x="17" y="23"/>
                </a:lnTo>
                <a:lnTo>
                  <a:pt x="11" y="19"/>
                </a:lnTo>
                <a:lnTo>
                  <a:pt x="11" y="21"/>
                </a:lnTo>
                <a:lnTo>
                  <a:pt x="13" y="25"/>
                </a:lnTo>
                <a:lnTo>
                  <a:pt x="13" y="27"/>
                </a:lnTo>
                <a:lnTo>
                  <a:pt x="10" y="23"/>
                </a:lnTo>
                <a:lnTo>
                  <a:pt x="8" y="14"/>
                </a:lnTo>
                <a:lnTo>
                  <a:pt x="4" y="9"/>
                </a:lnTo>
                <a:lnTo>
                  <a:pt x="2" y="14"/>
                </a:lnTo>
                <a:lnTo>
                  <a:pt x="4" y="21"/>
                </a:lnTo>
                <a:lnTo>
                  <a:pt x="8" y="25"/>
                </a:lnTo>
                <a:lnTo>
                  <a:pt x="8" y="27"/>
                </a:lnTo>
                <a:lnTo>
                  <a:pt x="2" y="23"/>
                </a:lnTo>
                <a:lnTo>
                  <a:pt x="0" y="23"/>
                </a:lnTo>
                <a:lnTo>
                  <a:pt x="4" y="27"/>
                </a:lnTo>
                <a:lnTo>
                  <a:pt x="6" y="32"/>
                </a:lnTo>
                <a:lnTo>
                  <a:pt x="4" y="34"/>
                </a:lnTo>
                <a:lnTo>
                  <a:pt x="0" y="32"/>
                </a:lnTo>
                <a:lnTo>
                  <a:pt x="2" y="34"/>
                </a:lnTo>
                <a:lnTo>
                  <a:pt x="6" y="39"/>
                </a:lnTo>
                <a:lnTo>
                  <a:pt x="15" y="44"/>
                </a:lnTo>
                <a:lnTo>
                  <a:pt x="21" y="52"/>
                </a:lnTo>
                <a:lnTo>
                  <a:pt x="21" y="55"/>
                </a:lnTo>
                <a:lnTo>
                  <a:pt x="19" y="59"/>
                </a:lnTo>
                <a:lnTo>
                  <a:pt x="19" y="60"/>
                </a:lnTo>
                <a:lnTo>
                  <a:pt x="23" y="60"/>
                </a:lnTo>
                <a:lnTo>
                  <a:pt x="23" y="62"/>
                </a:lnTo>
                <a:lnTo>
                  <a:pt x="27" y="55"/>
                </a:lnTo>
                <a:lnTo>
                  <a:pt x="30" y="55"/>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14" name="Freeform 1742"/>
          <p:cNvSpPr>
            <a:spLocks/>
          </p:cNvSpPr>
          <p:nvPr/>
        </p:nvSpPr>
        <p:spPr bwMode="auto">
          <a:xfrm>
            <a:off x="1635125" y="3035300"/>
            <a:ext cx="236538" cy="111125"/>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2147483646 w 146"/>
              <a:gd name="T19" fmla="*/ 2147483646 h 68"/>
              <a:gd name="T20" fmla="*/ 2147483646 w 146"/>
              <a:gd name="T21" fmla="*/ 2147483646 h 68"/>
              <a:gd name="T22" fmla="*/ 2147483646 w 146"/>
              <a:gd name="T23" fmla="*/ 2147483646 h 68"/>
              <a:gd name="T24" fmla="*/ 2147483646 w 146"/>
              <a:gd name="T25" fmla="*/ 2147483646 h 68"/>
              <a:gd name="T26" fmla="*/ 2147483646 w 146"/>
              <a:gd name="T27" fmla="*/ 2147483646 h 68"/>
              <a:gd name="T28" fmla="*/ 2147483646 w 146"/>
              <a:gd name="T29" fmla="*/ 2147483646 h 68"/>
              <a:gd name="T30" fmla="*/ 2147483646 w 146"/>
              <a:gd name="T31" fmla="*/ 2147483646 h 68"/>
              <a:gd name="T32" fmla="*/ 2147483646 w 146"/>
              <a:gd name="T33" fmla="*/ 2147483646 h 68"/>
              <a:gd name="T34" fmla="*/ 2147483646 w 146"/>
              <a:gd name="T35" fmla="*/ 2147483646 h 68"/>
              <a:gd name="T36" fmla="*/ 2147483646 w 146"/>
              <a:gd name="T37" fmla="*/ 2147483646 h 68"/>
              <a:gd name="T38" fmla="*/ 2147483646 w 146"/>
              <a:gd name="T39" fmla="*/ 2147483646 h 68"/>
              <a:gd name="T40" fmla="*/ 2147483646 w 146"/>
              <a:gd name="T41" fmla="*/ 2147483646 h 68"/>
              <a:gd name="T42" fmla="*/ 2147483646 w 146"/>
              <a:gd name="T43" fmla="*/ 2147483646 h 68"/>
              <a:gd name="T44" fmla="*/ 2147483646 w 146"/>
              <a:gd name="T45" fmla="*/ 2147483646 h 68"/>
              <a:gd name="T46" fmla="*/ 2147483646 w 146"/>
              <a:gd name="T47" fmla="*/ 2147483646 h 68"/>
              <a:gd name="T48" fmla="*/ 2147483646 w 146"/>
              <a:gd name="T49" fmla="*/ 2147483646 h 68"/>
              <a:gd name="T50" fmla="*/ 2147483646 w 146"/>
              <a:gd name="T51" fmla="*/ 2147483646 h 68"/>
              <a:gd name="T52" fmla="*/ 2147483646 w 146"/>
              <a:gd name="T53" fmla="*/ 2147483646 h 68"/>
              <a:gd name="T54" fmla="*/ 2147483646 w 146"/>
              <a:gd name="T55" fmla="*/ 2147483646 h 68"/>
              <a:gd name="T56" fmla="*/ 2147483646 w 146"/>
              <a:gd name="T57" fmla="*/ 2147483646 h 68"/>
              <a:gd name="T58" fmla="*/ 2147483646 w 146"/>
              <a:gd name="T59" fmla="*/ 2147483646 h 68"/>
              <a:gd name="T60" fmla="*/ 2147483646 w 146"/>
              <a:gd name="T61" fmla="*/ 2147483646 h 68"/>
              <a:gd name="T62" fmla="*/ 2147483646 w 146"/>
              <a:gd name="T63" fmla="*/ 2147483646 h 68"/>
              <a:gd name="T64" fmla="*/ 2147483646 w 146"/>
              <a:gd name="T65" fmla="*/ 2147483646 h 68"/>
              <a:gd name="T66" fmla="*/ 2147483646 w 146"/>
              <a:gd name="T67" fmla="*/ 2147483646 h 68"/>
              <a:gd name="T68" fmla="*/ 2147483646 w 146"/>
              <a:gd name="T69" fmla="*/ 2147483646 h 68"/>
              <a:gd name="T70" fmla="*/ 2147483646 w 146"/>
              <a:gd name="T71" fmla="*/ 2147483646 h 68"/>
              <a:gd name="T72" fmla="*/ 2147483646 w 146"/>
              <a:gd name="T73" fmla="*/ 2147483646 h 68"/>
              <a:gd name="T74" fmla="*/ 2147483646 w 146"/>
              <a:gd name="T75" fmla="*/ 2147483646 h 68"/>
              <a:gd name="T76" fmla="*/ 2147483646 w 146"/>
              <a:gd name="T77" fmla="*/ 2147483646 h 68"/>
              <a:gd name="T78" fmla="*/ 2147483646 w 146"/>
              <a:gd name="T79" fmla="*/ 2147483646 h 68"/>
              <a:gd name="T80" fmla="*/ 2147483646 w 146"/>
              <a:gd name="T81" fmla="*/ 2147483646 h 68"/>
              <a:gd name="T82" fmla="*/ 2147483646 w 146"/>
              <a:gd name="T83" fmla="*/ 2147483646 h 68"/>
              <a:gd name="T84" fmla="*/ 2147483646 w 146"/>
              <a:gd name="T85" fmla="*/ 2147483646 h 68"/>
              <a:gd name="T86" fmla="*/ 2147483646 w 146"/>
              <a:gd name="T87" fmla="*/ 2147483646 h 68"/>
              <a:gd name="T88" fmla="*/ 2147483646 w 146"/>
              <a:gd name="T89" fmla="*/ 2147483646 h 68"/>
              <a:gd name="T90" fmla="*/ 2147483646 w 146"/>
              <a:gd name="T91" fmla="*/ 2147483646 h 68"/>
              <a:gd name="T92" fmla="*/ 2147483646 w 146"/>
              <a:gd name="T93" fmla="*/ 2147483646 h 68"/>
              <a:gd name="T94" fmla="*/ 2147483646 w 146"/>
              <a:gd name="T95" fmla="*/ 2147483646 h 68"/>
              <a:gd name="T96" fmla="*/ 2147483646 w 146"/>
              <a:gd name="T97" fmla="*/ 2147483646 h 68"/>
              <a:gd name="T98" fmla="*/ 2147483646 w 146"/>
              <a:gd name="T99" fmla="*/ 2147483646 h 68"/>
              <a:gd name="T100" fmla="*/ 2147483646 w 146"/>
              <a:gd name="T101" fmla="*/ 0 h 68"/>
              <a:gd name="T102" fmla="*/ 2147483646 w 146"/>
              <a:gd name="T103" fmla="*/ 0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68"/>
              <a:gd name="T158" fmla="*/ 146 w 146"/>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68">
                <a:moveTo>
                  <a:pt x="44" y="0"/>
                </a:moveTo>
                <a:lnTo>
                  <a:pt x="45" y="0"/>
                </a:lnTo>
                <a:lnTo>
                  <a:pt x="44" y="6"/>
                </a:lnTo>
                <a:lnTo>
                  <a:pt x="45" y="9"/>
                </a:lnTo>
                <a:lnTo>
                  <a:pt x="51" y="13"/>
                </a:lnTo>
                <a:lnTo>
                  <a:pt x="55" y="15"/>
                </a:lnTo>
                <a:lnTo>
                  <a:pt x="57" y="18"/>
                </a:lnTo>
                <a:lnTo>
                  <a:pt x="61" y="20"/>
                </a:lnTo>
                <a:lnTo>
                  <a:pt x="63" y="20"/>
                </a:lnTo>
                <a:lnTo>
                  <a:pt x="64" y="16"/>
                </a:lnTo>
                <a:lnTo>
                  <a:pt x="66" y="16"/>
                </a:lnTo>
                <a:lnTo>
                  <a:pt x="66" y="11"/>
                </a:lnTo>
                <a:lnTo>
                  <a:pt x="64" y="6"/>
                </a:lnTo>
                <a:lnTo>
                  <a:pt x="66" y="7"/>
                </a:lnTo>
                <a:lnTo>
                  <a:pt x="68" y="13"/>
                </a:lnTo>
                <a:lnTo>
                  <a:pt x="68" y="18"/>
                </a:lnTo>
                <a:lnTo>
                  <a:pt x="72" y="25"/>
                </a:lnTo>
                <a:lnTo>
                  <a:pt x="74" y="27"/>
                </a:lnTo>
                <a:lnTo>
                  <a:pt x="76" y="27"/>
                </a:lnTo>
                <a:lnTo>
                  <a:pt x="78" y="27"/>
                </a:lnTo>
                <a:lnTo>
                  <a:pt x="80" y="22"/>
                </a:lnTo>
                <a:lnTo>
                  <a:pt x="81" y="23"/>
                </a:lnTo>
                <a:lnTo>
                  <a:pt x="80" y="27"/>
                </a:lnTo>
                <a:lnTo>
                  <a:pt x="80" y="29"/>
                </a:lnTo>
                <a:lnTo>
                  <a:pt x="81" y="31"/>
                </a:lnTo>
                <a:lnTo>
                  <a:pt x="83" y="31"/>
                </a:lnTo>
                <a:lnTo>
                  <a:pt x="95" y="29"/>
                </a:lnTo>
                <a:lnTo>
                  <a:pt x="102" y="20"/>
                </a:lnTo>
                <a:lnTo>
                  <a:pt x="104" y="13"/>
                </a:lnTo>
                <a:lnTo>
                  <a:pt x="108" y="9"/>
                </a:lnTo>
                <a:lnTo>
                  <a:pt x="127" y="4"/>
                </a:lnTo>
                <a:lnTo>
                  <a:pt x="142" y="6"/>
                </a:lnTo>
                <a:lnTo>
                  <a:pt x="144" y="7"/>
                </a:lnTo>
                <a:lnTo>
                  <a:pt x="146" y="9"/>
                </a:lnTo>
                <a:lnTo>
                  <a:pt x="146" y="11"/>
                </a:lnTo>
                <a:lnTo>
                  <a:pt x="140" y="15"/>
                </a:lnTo>
                <a:lnTo>
                  <a:pt x="140" y="13"/>
                </a:lnTo>
                <a:lnTo>
                  <a:pt x="133" y="9"/>
                </a:lnTo>
                <a:lnTo>
                  <a:pt x="123" y="9"/>
                </a:lnTo>
                <a:lnTo>
                  <a:pt x="131" y="11"/>
                </a:lnTo>
                <a:lnTo>
                  <a:pt x="131" y="13"/>
                </a:lnTo>
                <a:lnTo>
                  <a:pt x="127" y="13"/>
                </a:lnTo>
                <a:lnTo>
                  <a:pt x="129" y="15"/>
                </a:lnTo>
                <a:lnTo>
                  <a:pt x="131" y="15"/>
                </a:lnTo>
                <a:lnTo>
                  <a:pt x="133" y="15"/>
                </a:lnTo>
                <a:lnTo>
                  <a:pt x="135" y="16"/>
                </a:lnTo>
                <a:lnTo>
                  <a:pt x="135" y="18"/>
                </a:lnTo>
                <a:lnTo>
                  <a:pt x="131" y="16"/>
                </a:lnTo>
                <a:lnTo>
                  <a:pt x="127" y="16"/>
                </a:lnTo>
                <a:lnTo>
                  <a:pt x="125" y="18"/>
                </a:lnTo>
                <a:lnTo>
                  <a:pt x="125" y="20"/>
                </a:lnTo>
                <a:lnTo>
                  <a:pt x="121" y="18"/>
                </a:lnTo>
                <a:lnTo>
                  <a:pt x="119" y="18"/>
                </a:lnTo>
                <a:lnTo>
                  <a:pt x="116" y="16"/>
                </a:lnTo>
                <a:lnTo>
                  <a:pt x="118" y="22"/>
                </a:lnTo>
                <a:lnTo>
                  <a:pt x="114" y="23"/>
                </a:lnTo>
                <a:lnTo>
                  <a:pt x="106" y="29"/>
                </a:lnTo>
                <a:lnTo>
                  <a:pt x="104" y="34"/>
                </a:lnTo>
                <a:lnTo>
                  <a:pt x="95" y="45"/>
                </a:lnTo>
                <a:lnTo>
                  <a:pt x="93" y="47"/>
                </a:lnTo>
                <a:lnTo>
                  <a:pt x="89" y="47"/>
                </a:lnTo>
                <a:lnTo>
                  <a:pt x="87" y="48"/>
                </a:lnTo>
                <a:lnTo>
                  <a:pt x="85" y="48"/>
                </a:lnTo>
                <a:lnTo>
                  <a:pt x="83" y="48"/>
                </a:lnTo>
                <a:lnTo>
                  <a:pt x="81" y="50"/>
                </a:lnTo>
                <a:lnTo>
                  <a:pt x="80" y="52"/>
                </a:lnTo>
                <a:lnTo>
                  <a:pt x="76" y="54"/>
                </a:lnTo>
                <a:lnTo>
                  <a:pt x="74" y="59"/>
                </a:lnTo>
                <a:lnTo>
                  <a:pt x="72" y="61"/>
                </a:lnTo>
                <a:lnTo>
                  <a:pt x="70" y="63"/>
                </a:lnTo>
                <a:lnTo>
                  <a:pt x="68" y="63"/>
                </a:lnTo>
                <a:lnTo>
                  <a:pt x="66" y="61"/>
                </a:lnTo>
                <a:lnTo>
                  <a:pt x="49" y="66"/>
                </a:lnTo>
                <a:lnTo>
                  <a:pt x="45" y="66"/>
                </a:lnTo>
                <a:lnTo>
                  <a:pt x="44" y="66"/>
                </a:lnTo>
                <a:lnTo>
                  <a:pt x="38" y="68"/>
                </a:lnTo>
                <a:lnTo>
                  <a:pt x="36" y="66"/>
                </a:lnTo>
                <a:lnTo>
                  <a:pt x="34" y="64"/>
                </a:lnTo>
                <a:lnTo>
                  <a:pt x="25" y="59"/>
                </a:lnTo>
                <a:lnTo>
                  <a:pt x="23" y="59"/>
                </a:lnTo>
                <a:lnTo>
                  <a:pt x="23" y="57"/>
                </a:lnTo>
                <a:lnTo>
                  <a:pt x="15" y="54"/>
                </a:lnTo>
                <a:lnTo>
                  <a:pt x="13" y="50"/>
                </a:lnTo>
                <a:lnTo>
                  <a:pt x="11" y="50"/>
                </a:lnTo>
                <a:lnTo>
                  <a:pt x="9" y="50"/>
                </a:lnTo>
                <a:lnTo>
                  <a:pt x="7" y="52"/>
                </a:lnTo>
                <a:lnTo>
                  <a:pt x="9" y="54"/>
                </a:lnTo>
                <a:lnTo>
                  <a:pt x="2" y="54"/>
                </a:lnTo>
                <a:lnTo>
                  <a:pt x="0" y="52"/>
                </a:lnTo>
                <a:lnTo>
                  <a:pt x="4" y="45"/>
                </a:lnTo>
                <a:lnTo>
                  <a:pt x="6" y="45"/>
                </a:lnTo>
                <a:lnTo>
                  <a:pt x="7" y="45"/>
                </a:lnTo>
                <a:lnTo>
                  <a:pt x="23" y="52"/>
                </a:lnTo>
                <a:lnTo>
                  <a:pt x="30" y="54"/>
                </a:lnTo>
                <a:lnTo>
                  <a:pt x="30" y="52"/>
                </a:lnTo>
                <a:lnTo>
                  <a:pt x="30" y="50"/>
                </a:lnTo>
                <a:lnTo>
                  <a:pt x="34" y="50"/>
                </a:lnTo>
                <a:lnTo>
                  <a:pt x="36" y="54"/>
                </a:lnTo>
                <a:lnTo>
                  <a:pt x="42" y="56"/>
                </a:lnTo>
                <a:lnTo>
                  <a:pt x="44" y="56"/>
                </a:lnTo>
                <a:lnTo>
                  <a:pt x="44" y="54"/>
                </a:lnTo>
                <a:lnTo>
                  <a:pt x="45" y="52"/>
                </a:lnTo>
                <a:lnTo>
                  <a:pt x="44" y="50"/>
                </a:lnTo>
                <a:lnTo>
                  <a:pt x="44" y="48"/>
                </a:lnTo>
                <a:lnTo>
                  <a:pt x="45" y="48"/>
                </a:lnTo>
                <a:lnTo>
                  <a:pt x="47" y="48"/>
                </a:lnTo>
                <a:lnTo>
                  <a:pt x="49" y="50"/>
                </a:lnTo>
                <a:lnTo>
                  <a:pt x="51" y="48"/>
                </a:lnTo>
                <a:lnTo>
                  <a:pt x="49" y="45"/>
                </a:lnTo>
                <a:lnTo>
                  <a:pt x="51" y="45"/>
                </a:lnTo>
                <a:lnTo>
                  <a:pt x="51" y="43"/>
                </a:lnTo>
                <a:lnTo>
                  <a:pt x="51" y="41"/>
                </a:lnTo>
                <a:lnTo>
                  <a:pt x="53" y="40"/>
                </a:lnTo>
                <a:lnTo>
                  <a:pt x="51" y="38"/>
                </a:lnTo>
                <a:lnTo>
                  <a:pt x="53" y="36"/>
                </a:lnTo>
                <a:lnTo>
                  <a:pt x="61" y="38"/>
                </a:lnTo>
                <a:lnTo>
                  <a:pt x="63" y="38"/>
                </a:lnTo>
                <a:lnTo>
                  <a:pt x="63" y="36"/>
                </a:lnTo>
                <a:lnTo>
                  <a:pt x="61" y="34"/>
                </a:lnTo>
                <a:lnTo>
                  <a:pt x="59" y="34"/>
                </a:lnTo>
                <a:lnTo>
                  <a:pt x="59" y="32"/>
                </a:lnTo>
                <a:lnTo>
                  <a:pt x="61" y="32"/>
                </a:lnTo>
                <a:lnTo>
                  <a:pt x="63" y="32"/>
                </a:lnTo>
                <a:lnTo>
                  <a:pt x="64" y="31"/>
                </a:lnTo>
                <a:lnTo>
                  <a:pt x="63" y="31"/>
                </a:lnTo>
                <a:lnTo>
                  <a:pt x="55" y="29"/>
                </a:lnTo>
                <a:lnTo>
                  <a:pt x="55" y="27"/>
                </a:lnTo>
                <a:lnTo>
                  <a:pt x="57" y="27"/>
                </a:lnTo>
                <a:lnTo>
                  <a:pt x="57" y="25"/>
                </a:lnTo>
                <a:lnTo>
                  <a:pt x="57" y="23"/>
                </a:lnTo>
                <a:lnTo>
                  <a:pt x="55" y="25"/>
                </a:lnTo>
                <a:lnTo>
                  <a:pt x="53" y="23"/>
                </a:lnTo>
                <a:lnTo>
                  <a:pt x="51" y="20"/>
                </a:lnTo>
                <a:lnTo>
                  <a:pt x="49" y="16"/>
                </a:lnTo>
                <a:lnTo>
                  <a:pt x="44" y="16"/>
                </a:lnTo>
                <a:lnTo>
                  <a:pt x="44" y="13"/>
                </a:lnTo>
                <a:lnTo>
                  <a:pt x="40" y="9"/>
                </a:lnTo>
                <a:lnTo>
                  <a:pt x="40" y="6"/>
                </a:lnTo>
                <a:lnTo>
                  <a:pt x="40" y="4"/>
                </a:lnTo>
                <a:lnTo>
                  <a:pt x="36" y="4"/>
                </a:lnTo>
                <a:lnTo>
                  <a:pt x="34" y="0"/>
                </a:lnTo>
                <a:lnTo>
                  <a:pt x="36" y="0"/>
                </a:lnTo>
                <a:lnTo>
                  <a:pt x="38" y="2"/>
                </a:lnTo>
                <a:lnTo>
                  <a:pt x="40" y="2"/>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15" name="Freeform 1743"/>
          <p:cNvSpPr>
            <a:spLocks/>
          </p:cNvSpPr>
          <p:nvPr/>
        </p:nvSpPr>
        <p:spPr bwMode="auto">
          <a:xfrm>
            <a:off x="1635125" y="3035300"/>
            <a:ext cx="236538" cy="111125"/>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2147483646 w 146"/>
              <a:gd name="T19" fmla="*/ 2147483646 h 68"/>
              <a:gd name="T20" fmla="*/ 2147483646 w 146"/>
              <a:gd name="T21" fmla="*/ 2147483646 h 68"/>
              <a:gd name="T22" fmla="*/ 2147483646 w 146"/>
              <a:gd name="T23" fmla="*/ 2147483646 h 68"/>
              <a:gd name="T24" fmla="*/ 2147483646 w 146"/>
              <a:gd name="T25" fmla="*/ 2147483646 h 68"/>
              <a:gd name="T26" fmla="*/ 2147483646 w 146"/>
              <a:gd name="T27" fmla="*/ 2147483646 h 68"/>
              <a:gd name="T28" fmla="*/ 2147483646 w 146"/>
              <a:gd name="T29" fmla="*/ 2147483646 h 68"/>
              <a:gd name="T30" fmla="*/ 2147483646 w 146"/>
              <a:gd name="T31" fmla="*/ 2147483646 h 68"/>
              <a:gd name="T32" fmla="*/ 2147483646 w 146"/>
              <a:gd name="T33" fmla="*/ 2147483646 h 68"/>
              <a:gd name="T34" fmla="*/ 2147483646 w 146"/>
              <a:gd name="T35" fmla="*/ 2147483646 h 68"/>
              <a:gd name="T36" fmla="*/ 2147483646 w 146"/>
              <a:gd name="T37" fmla="*/ 2147483646 h 68"/>
              <a:gd name="T38" fmla="*/ 2147483646 w 146"/>
              <a:gd name="T39" fmla="*/ 2147483646 h 68"/>
              <a:gd name="T40" fmla="*/ 2147483646 w 146"/>
              <a:gd name="T41" fmla="*/ 2147483646 h 68"/>
              <a:gd name="T42" fmla="*/ 2147483646 w 146"/>
              <a:gd name="T43" fmla="*/ 2147483646 h 68"/>
              <a:gd name="T44" fmla="*/ 2147483646 w 146"/>
              <a:gd name="T45" fmla="*/ 2147483646 h 68"/>
              <a:gd name="T46" fmla="*/ 2147483646 w 146"/>
              <a:gd name="T47" fmla="*/ 2147483646 h 68"/>
              <a:gd name="T48" fmla="*/ 2147483646 w 146"/>
              <a:gd name="T49" fmla="*/ 2147483646 h 68"/>
              <a:gd name="T50" fmla="*/ 2147483646 w 146"/>
              <a:gd name="T51" fmla="*/ 2147483646 h 68"/>
              <a:gd name="T52" fmla="*/ 2147483646 w 146"/>
              <a:gd name="T53" fmla="*/ 2147483646 h 68"/>
              <a:gd name="T54" fmla="*/ 2147483646 w 146"/>
              <a:gd name="T55" fmla="*/ 2147483646 h 68"/>
              <a:gd name="T56" fmla="*/ 2147483646 w 146"/>
              <a:gd name="T57" fmla="*/ 2147483646 h 68"/>
              <a:gd name="T58" fmla="*/ 2147483646 w 146"/>
              <a:gd name="T59" fmla="*/ 2147483646 h 68"/>
              <a:gd name="T60" fmla="*/ 2147483646 w 146"/>
              <a:gd name="T61" fmla="*/ 2147483646 h 68"/>
              <a:gd name="T62" fmla="*/ 2147483646 w 146"/>
              <a:gd name="T63" fmla="*/ 2147483646 h 68"/>
              <a:gd name="T64" fmla="*/ 2147483646 w 146"/>
              <a:gd name="T65" fmla="*/ 2147483646 h 68"/>
              <a:gd name="T66" fmla="*/ 2147483646 w 146"/>
              <a:gd name="T67" fmla="*/ 2147483646 h 68"/>
              <a:gd name="T68" fmla="*/ 2147483646 w 146"/>
              <a:gd name="T69" fmla="*/ 2147483646 h 68"/>
              <a:gd name="T70" fmla="*/ 2147483646 w 146"/>
              <a:gd name="T71" fmla="*/ 2147483646 h 68"/>
              <a:gd name="T72" fmla="*/ 2147483646 w 146"/>
              <a:gd name="T73" fmla="*/ 2147483646 h 68"/>
              <a:gd name="T74" fmla="*/ 2147483646 w 146"/>
              <a:gd name="T75" fmla="*/ 2147483646 h 68"/>
              <a:gd name="T76" fmla="*/ 2147483646 w 146"/>
              <a:gd name="T77" fmla="*/ 2147483646 h 68"/>
              <a:gd name="T78" fmla="*/ 2147483646 w 146"/>
              <a:gd name="T79" fmla="*/ 2147483646 h 68"/>
              <a:gd name="T80" fmla="*/ 2147483646 w 146"/>
              <a:gd name="T81" fmla="*/ 2147483646 h 68"/>
              <a:gd name="T82" fmla="*/ 2147483646 w 146"/>
              <a:gd name="T83" fmla="*/ 2147483646 h 68"/>
              <a:gd name="T84" fmla="*/ 2147483646 w 146"/>
              <a:gd name="T85" fmla="*/ 2147483646 h 68"/>
              <a:gd name="T86" fmla="*/ 2147483646 w 146"/>
              <a:gd name="T87" fmla="*/ 2147483646 h 68"/>
              <a:gd name="T88" fmla="*/ 2147483646 w 146"/>
              <a:gd name="T89" fmla="*/ 2147483646 h 68"/>
              <a:gd name="T90" fmla="*/ 2147483646 w 146"/>
              <a:gd name="T91" fmla="*/ 2147483646 h 68"/>
              <a:gd name="T92" fmla="*/ 2147483646 w 146"/>
              <a:gd name="T93" fmla="*/ 2147483646 h 68"/>
              <a:gd name="T94" fmla="*/ 2147483646 w 146"/>
              <a:gd name="T95" fmla="*/ 2147483646 h 68"/>
              <a:gd name="T96" fmla="*/ 2147483646 w 146"/>
              <a:gd name="T97" fmla="*/ 2147483646 h 68"/>
              <a:gd name="T98" fmla="*/ 2147483646 w 146"/>
              <a:gd name="T99" fmla="*/ 2147483646 h 68"/>
              <a:gd name="T100" fmla="*/ 2147483646 w 146"/>
              <a:gd name="T101" fmla="*/ 0 h 68"/>
              <a:gd name="T102" fmla="*/ 2147483646 w 146"/>
              <a:gd name="T103" fmla="*/ 0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6"/>
              <a:gd name="T157" fmla="*/ 0 h 68"/>
              <a:gd name="T158" fmla="*/ 146 w 146"/>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6" h="68">
                <a:moveTo>
                  <a:pt x="44" y="0"/>
                </a:moveTo>
                <a:lnTo>
                  <a:pt x="45" y="0"/>
                </a:lnTo>
                <a:lnTo>
                  <a:pt x="44" y="6"/>
                </a:lnTo>
                <a:lnTo>
                  <a:pt x="45" y="9"/>
                </a:lnTo>
                <a:lnTo>
                  <a:pt x="51" y="13"/>
                </a:lnTo>
                <a:lnTo>
                  <a:pt x="55" y="15"/>
                </a:lnTo>
                <a:lnTo>
                  <a:pt x="57" y="18"/>
                </a:lnTo>
                <a:lnTo>
                  <a:pt x="61" y="20"/>
                </a:lnTo>
                <a:lnTo>
                  <a:pt x="63" y="20"/>
                </a:lnTo>
                <a:lnTo>
                  <a:pt x="64" y="16"/>
                </a:lnTo>
                <a:lnTo>
                  <a:pt x="66" y="16"/>
                </a:lnTo>
                <a:lnTo>
                  <a:pt x="66" y="11"/>
                </a:lnTo>
                <a:lnTo>
                  <a:pt x="64" y="6"/>
                </a:lnTo>
                <a:lnTo>
                  <a:pt x="66" y="7"/>
                </a:lnTo>
                <a:lnTo>
                  <a:pt x="68" y="13"/>
                </a:lnTo>
                <a:lnTo>
                  <a:pt x="68" y="18"/>
                </a:lnTo>
                <a:lnTo>
                  <a:pt x="72" y="25"/>
                </a:lnTo>
                <a:lnTo>
                  <a:pt x="74" y="27"/>
                </a:lnTo>
                <a:lnTo>
                  <a:pt x="76" y="27"/>
                </a:lnTo>
                <a:lnTo>
                  <a:pt x="78" y="27"/>
                </a:lnTo>
                <a:lnTo>
                  <a:pt x="80" y="22"/>
                </a:lnTo>
                <a:lnTo>
                  <a:pt x="81" y="23"/>
                </a:lnTo>
                <a:lnTo>
                  <a:pt x="80" y="27"/>
                </a:lnTo>
                <a:lnTo>
                  <a:pt x="80" y="29"/>
                </a:lnTo>
                <a:lnTo>
                  <a:pt x="81" y="31"/>
                </a:lnTo>
                <a:lnTo>
                  <a:pt x="83" y="31"/>
                </a:lnTo>
                <a:lnTo>
                  <a:pt x="95" y="29"/>
                </a:lnTo>
                <a:lnTo>
                  <a:pt x="102" y="20"/>
                </a:lnTo>
                <a:lnTo>
                  <a:pt x="104" y="13"/>
                </a:lnTo>
                <a:lnTo>
                  <a:pt x="108" y="9"/>
                </a:lnTo>
                <a:lnTo>
                  <a:pt x="127" y="4"/>
                </a:lnTo>
                <a:lnTo>
                  <a:pt x="142" y="6"/>
                </a:lnTo>
                <a:lnTo>
                  <a:pt x="144" y="7"/>
                </a:lnTo>
                <a:lnTo>
                  <a:pt x="146" y="9"/>
                </a:lnTo>
                <a:lnTo>
                  <a:pt x="146" y="11"/>
                </a:lnTo>
                <a:lnTo>
                  <a:pt x="140" y="15"/>
                </a:lnTo>
                <a:lnTo>
                  <a:pt x="140" y="13"/>
                </a:lnTo>
                <a:lnTo>
                  <a:pt x="133" y="9"/>
                </a:lnTo>
                <a:lnTo>
                  <a:pt x="123" y="9"/>
                </a:lnTo>
                <a:lnTo>
                  <a:pt x="131" y="11"/>
                </a:lnTo>
                <a:lnTo>
                  <a:pt x="131" y="13"/>
                </a:lnTo>
                <a:lnTo>
                  <a:pt x="127" y="13"/>
                </a:lnTo>
                <a:lnTo>
                  <a:pt x="129" y="15"/>
                </a:lnTo>
                <a:lnTo>
                  <a:pt x="131" y="15"/>
                </a:lnTo>
                <a:lnTo>
                  <a:pt x="133" y="15"/>
                </a:lnTo>
                <a:lnTo>
                  <a:pt x="135" y="16"/>
                </a:lnTo>
                <a:lnTo>
                  <a:pt x="135" y="18"/>
                </a:lnTo>
                <a:lnTo>
                  <a:pt x="131" y="16"/>
                </a:lnTo>
                <a:lnTo>
                  <a:pt x="127" y="16"/>
                </a:lnTo>
                <a:lnTo>
                  <a:pt x="125" y="18"/>
                </a:lnTo>
                <a:lnTo>
                  <a:pt x="125" y="20"/>
                </a:lnTo>
                <a:lnTo>
                  <a:pt x="121" y="18"/>
                </a:lnTo>
                <a:lnTo>
                  <a:pt x="119" y="18"/>
                </a:lnTo>
                <a:lnTo>
                  <a:pt x="116" y="16"/>
                </a:lnTo>
                <a:lnTo>
                  <a:pt x="118" y="22"/>
                </a:lnTo>
                <a:lnTo>
                  <a:pt x="114" y="23"/>
                </a:lnTo>
                <a:lnTo>
                  <a:pt x="106" y="29"/>
                </a:lnTo>
                <a:lnTo>
                  <a:pt x="104" y="34"/>
                </a:lnTo>
                <a:lnTo>
                  <a:pt x="95" y="45"/>
                </a:lnTo>
                <a:lnTo>
                  <a:pt x="93" y="47"/>
                </a:lnTo>
                <a:lnTo>
                  <a:pt x="89" y="47"/>
                </a:lnTo>
                <a:lnTo>
                  <a:pt x="87" y="48"/>
                </a:lnTo>
                <a:lnTo>
                  <a:pt x="85" y="48"/>
                </a:lnTo>
                <a:lnTo>
                  <a:pt x="83" y="48"/>
                </a:lnTo>
                <a:lnTo>
                  <a:pt x="81" y="50"/>
                </a:lnTo>
                <a:lnTo>
                  <a:pt x="80" y="52"/>
                </a:lnTo>
                <a:lnTo>
                  <a:pt x="76" y="54"/>
                </a:lnTo>
                <a:lnTo>
                  <a:pt x="74" y="59"/>
                </a:lnTo>
                <a:lnTo>
                  <a:pt x="72" y="61"/>
                </a:lnTo>
                <a:lnTo>
                  <a:pt x="70" y="63"/>
                </a:lnTo>
                <a:lnTo>
                  <a:pt x="68" y="63"/>
                </a:lnTo>
                <a:lnTo>
                  <a:pt x="66" y="61"/>
                </a:lnTo>
                <a:lnTo>
                  <a:pt x="49" y="66"/>
                </a:lnTo>
                <a:lnTo>
                  <a:pt x="45" y="66"/>
                </a:lnTo>
                <a:lnTo>
                  <a:pt x="44" y="66"/>
                </a:lnTo>
                <a:lnTo>
                  <a:pt x="38" y="68"/>
                </a:lnTo>
                <a:lnTo>
                  <a:pt x="36" y="66"/>
                </a:lnTo>
                <a:lnTo>
                  <a:pt x="34" y="64"/>
                </a:lnTo>
                <a:lnTo>
                  <a:pt x="25" y="59"/>
                </a:lnTo>
                <a:lnTo>
                  <a:pt x="23" y="59"/>
                </a:lnTo>
                <a:lnTo>
                  <a:pt x="23" y="57"/>
                </a:lnTo>
                <a:lnTo>
                  <a:pt x="15" y="54"/>
                </a:lnTo>
                <a:lnTo>
                  <a:pt x="13" y="50"/>
                </a:lnTo>
                <a:lnTo>
                  <a:pt x="11" y="50"/>
                </a:lnTo>
                <a:lnTo>
                  <a:pt x="9" y="50"/>
                </a:lnTo>
                <a:lnTo>
                  <a:pt x="7" y="52"/>
                </a:lnTo>
                <a:lnTo>
                  <a:pt x="9" y="54"/>
                </a:lnTo>
                <a:lnTo>
                  <a:pt x="2" y="54"/>
                </a:lnTo>
                <a:lnTo>
                  <a:pt x="0" y="52"/>
                </a:lnTo>
                <a:lnTo>
                  <a:pt x="4" y="45"/>
                </a:lnTo>
                <a:lnTo>
                  <a:pt x="6" y="45"/>
                </a:lnTo>
                <a:lnTo>
                  <a:pt x="7" y="45"/>
                </a:lnTo>
                <a:lnTo>
                  <a:pt x="23" y="52"/>
                </a:lnTo>
                <a:lnTo>
                  <a:pt x="30" y="54"/>
                </a:lnTo>
                <a:lnTo>
                  <a:pt x="30" y="52"/>
                </a:lnTo>
                <a:lnTo>
                  <a:pt x="30" y="50"/>
                </a:lnTo>
                <a:lnTo>
                  <a:pt x="34" y="50"/>
                </a:lnTo>
                <a:lnTo>
                  <a:pt x="36" y="54"/>
                </a:lnTo>
                <a:lnTo>
                  <a:pt x="42" y="56"/>
                </a:lnTo>
                <a:lnTo>
                  <a:pt x="44" y="56"/>
                </a:lnTo>
                <a:lnTo>
                  <a:pt x="44" y="54"/>
                </a:lnTo>
                <a:lnTo>
                  <a:pt x="45" y="52"/>
                </a:lnTo>
                <a:lnTo>
                  <a:pt x="44" y="50"/>
                </a:lnTo>
                <a:lnTo>
                  <a:pt x="44" y="48"/>
                </a:lnTo>
                <a:lnTo>
                  <a:pt x="45" y="48"/>
                </a:lnTo>
                <a:lnTo>
                  <a:pt x="47" y="48"/>
                </a:lnTo>
                <a:lnTo>
                  <a:pt x="49" y="50"/>
                </a:lnTo>
                <a:lnTo>
                  <a:pt x="51" y="48"/>
                </a:lnTo>
                <a:lnTo>
                  <a:pt x="49" y="45"/>
                </a:lnTo>
                <a:lnTo>
                  <a:pt x="51" y="45"/>
                </a:lnTo>
                <a:lnTo>
                  <a:pt x="51" y="43"/>
                </a:lnTo>
                <a:lnTo>
                  <a:pt x="51" y="41"/>
                </a:lnTo>
                <a:lnTo>
                  <a:pt x="53" y="40"/>
                </a:lnTo>
                <a:lnTo>
                  <a:pt x="51" y="38"/>
                </a:lnTo>
                <a:lnTo>
                  <a:pt x="53" y="36"/>
                </a:lnTo>
                <a:lnTo>
                  <a:pt x="61" y="38"/>
                </a:lnTo>
                <a:lnTo>
                  <a:pt x="63" y="38"/>
                </a:lnTo>
                <a:lnTo>
                  <a:pt x="63" y="36"/>
                </a:lnTo>
                <a:lnTo>
                  <a:pt x="61" y="34"/>
                </a:lnTo>
                <a:lnTo>
                  <a:pt x="59" y="34"/>
                </a:lnTo>
                <a:lnTo>
                  <a:pt x="59" y="32"/>
                </a:lnTo>
                <a:lnTo>
                  <a:pt x="61" y="32"/>
                </a:lnTo>
                <a:lnTo>
                  <a:pt x="63" y="32"/>
                </a:lnTo>
                <a:lnTo>
                  <a:pt x="64" y="31"/>
                </a:lnTo>
                <a:lnTo>
                  <a:pt x="63" y="31"/>
                </a:lnTo>
                <a:lnTo>
                  <a:pt x="55" y="29"/>
                </a:lnTo>
                <a:lnTo>
                  <a:pt x="55" y="27"/>
                </a:lnTo>
                <a:lnTo>
                  <a:pt x="57" y="27"/>
                </a:lnTo>
                <a:lnTo>
                  <a:pt x="57" y="25"/>
                </a:lnTo>
                <a:lnTo>
                  <a:pt x="57" y="23"/>
                </a:lnTo>
                <a:lnTo>
                  <a:pt x="55" y="25"/>
                </a:lnTo>
                <a:lnTo>
                  <a:pt x="53" y="23"/>
                </a:lnTo>
                <a:lnTo>
                  <a:pt x="51" y="20"/>
                </a:lnTo>
                <a:lnTo>
                  <a:pt x="49" y="16"/>
                </a:lnTo>
                <a:lnTo>
                  <a:pt x="44" y="16"/>
                </a:lnTo>
                <a:lnTo>
                  <a:pt x="44" y="13"/>
                </a:lnTo>
                <a:lnTo>
                  <a:pt x="40" y="9"/>
                </a:lnTo>
                <a:lnTo>
                  <a:pt x="40" y="6"/>
                </a:lnTo>
                <a:lnTo>
                  <a:pt x="40" y="4"/>
                </a:lnTo>
                <a:lnTo>
                  <a:pt x="36" y="4"/>
                </a:lnTo>
                <a:lnTo>
                  <a:pt x="34" y="0"/>
                </a:lnTo>
                <a:lnTo>
                  <a:pt x="36" y="0"/>
                </a:lnTo>
                <a:lnTo>
                  <a:pt x="38" y="2"/>
                </a:lnTo>
                <a:lnTo>
                  <a:pt x="40" y="2"/>
                </a:lnTo>
                <a:lnTo>
                  <a:pt x="44"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grpSp>
        <p:nvGrpSpPr>
          <p:cNvPr id="2" name="Group 51"/>
          <p:cNvGrpSpPr>
            <a:grpSpLocks/>
          </p:cNvGrpSpPr>
          <p:nvPr/>
        </p:nvGrpSpPr>
        <p:grpSpPr bwMode="auto">
          <a:xfrm>
            <a:off x="6686550" y="1558925"/>
            <a:ext cx="1987550" cy="1679575"/>
            <a:chOff x="4212" y="986"/>
            <a:chExt cx="1252" cy="1058"/>
          </a:xfrm>
        </p:grpSpPr>
        <p:sp>
          <p:nvSpPr>
            <p:cNvPr id="24639" name="Rectangle 1750"/>
            <p:cNvSpPr>
              <a:spLocks noChangeArrowheads="1"/>
            </p:cNvSpPr>
            <p:nvPr/>
          </p:nvSpPr>
          <p:spPr bwMode="auto">
            <a:xfrm rot="-5400000">
              <a:off x="4309" y="889"/>
              <a:ext cx="1058" cy="1252"/>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Global</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40" name="Rectangle 1751"/>
            <p:cNvSpPr>
              <a:spLocks noChangeArrowheads="1"/>
            </p:cNvSpPr>
            <p:nvPr/>
          </p:nvSpPr>
          <p:spPr bwMode="auto">
            <a:xfrm rot="-5400000">
              <a:off x="4479" y="1099"/>
              <a:ext cx="811"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spAutoFit/>
            </a:bodyPr>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a:solidFill>
                    <a:srgbClr val="000000"/>
                  </a:solidFill>
                </a:rPr>
                <a:t>Service that can be standardized to achieve maximum savings</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Ongoing operations</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Monitoring</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Development </a:t>
              </a:r>
            </a:p>
          </p:txBody>
        </p:sp>
      </p:grpSp>
      <p:grpSp>
        <p:nvGrpSpPr>
          <p:cNvPr id="3" name="Group 54"/>
          <p:cNvGrpSpPr>
            <a:grpSpLocks/>
          </p:cNvGrpSpPr>
          <p:nvPr/>
        </p:nvGrpSpPr>
        <p:grpSpPr bwMode="auto">
          <a:xfrm>
            <a:off x="2446338" y="1558925"/>
            <a:ext cx="2011362" cy="1679575"/>
            <a:chOff x="1541" y="989"/>
            <a:chExt cx="1267" cy="1058"/>
          </a:xfrm>
        </p:grpSpPr>
        <p:sp>
          <p:nvSpPr>
            <p:cNvPr id="24637" name="Rectangle 1752"/>
            <p:cNvSpPr>
              <a:spLocks noChangeArrowheads="1"/>
            </p:cNvSpPr>
            <p:nvPr/>
          </p:nvSpPr>
          <p:spPr bwMode="auto">
            <a:xfrm rot="-5400000">
              <a:off x="1645" y="885"/>
              <a:ext cx="1058" cy="1265"/>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Local</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38" name="Rectangle 1753"/>
            <p:cNvSpPr>
              <a:spLocks noChangeArrowheads="1"/>
            </p:cNvSpPr>
            <p:nvPr/>
          </p:nvSpPr>
          <p:spPr bwMode="auto">
            <a:xfrm rot="-5400000">
              <a:off x="1816" y="1050"/>
              <a:ext cx="811" cy="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spAutoFit/>
            </a:bodyPr>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dirty="0">
                  <a:solidFill>
                    <a:srgbClr val="000000"/>
                  </a:solidFill>
                </a:rPr>
                <a:t>Service that needs to be delivered from the same country</a:t>
              </a:r>
            </a:p>
            <a:p>
              <a:pPr eaLnBrk="1" hangingPunct="1">
                <a:lnSpc>
                  <a:spcPct val="80000"/>
                </a:lnSpc>
                <a:buFont typeface="Wingdings" panose="05000000000000000000" pitchFamily="2" charset="2"/>
                <a:buChar char="§"/>
              </a:pPr>
              <a:endParaRPr lang="en-US" altLang="en-US" sz="1000" b="1" dirty="0">
                <a:solidFill>
                  <a:srgbClr val="000000"/>
                </a:solidFill>
              </a:endParaRPr>
            </a:p>
            <a:p>
              <a:pPr eaLnBrk="1" hangingPunct="1">
                <a:lnSpc>
                  <a:spcPct val="80000"/>
                </a:lnSpc>
                <a:buFont typeface="Wingdings" panose="05000000000000000000" pitchFamily="2" charset="2"/>
                <a:buChar char="§"/>
              </a:pPr>
              <a:r>
                <a:rPr lang="en-US" altLang="en-US" sz="1000" b="1" dirty="0">
                  <a:solidFill>
                    <a:srgbClr val="000000"/>
                  </a:solidFill>
                </a:rPr>
                <a:t>Processing of sensitive data</a:t>
              </a:r>
            </a:p>
            <a:p>
              <a:pPr eaLnBrk="1" hangingPunct="1">
                <a:lnSpc>
                  <a:spcPct val="80000"/>
                </a:lnSpc>
                <a:buFont typeface="Wingdings" panose="05000000000000000000" pitchFamily="2" charset="2"/>
                <a:buChar char="§"/>
              </a:pPr>
              <a:endParaRPr lang="en-US" altLang="en-US" sz="1000" b="1" dirty="0">
                <a:solidFill>
                  <a:srgbClr val="000000"/>
                </a:solidFill>
              </a:endParaRPr>
            </a:p>
            <a:p>
              <a:pPr eaLnBrk="1" hangingPunct="1">
                <a:lnSpc>
                  <a:spcPct val="80000"/>
                </a:lnSpc>
                <a:buFont typeface="Wingdings" panose="05000000000000000000" pitchFamily="2" charset="2"/>
                <a:buChar char="§"/>
              </a:pPr>
              <a:r>
                <a:rPr lang="en-US" altLang="en-US" sz="1000" b="1" dirty="0">
                  <a:solidFill>
                    <a:srgbClr val="000000"/>
                  </a:solidFill>
                </a:rPr>
                <a:t>Legal restrictions</a:t>
              </a:r>
            </a:p>
            <a:p>
              <a:pPr eaLnBrk="1" hangingPunct="1">
                <a:lnSpc>
                  <a:spcPct val="80000"/>
                </a:lnSpc>
                <a:buFont typeface="Wingdings" panose="05000000000000000000" pitchFamily="2" charset="2"/>
                <a:buChar char="§"/>
              </a:pPr>
              <a:endParaRPr lang="en-US" altLang="en-US" sz="1000" b="1" dirty="0">
                <a:solidFill>
                  <a:srgbClr val="000000"/>
                </a:solidFill>
              </a:endParaRPr>
            </a:p>
            <a:p>
              <a:pPr eaLnBrk="1" hangingPunct="1">
                <a:lnSpc>
                  <a:spcPct val="80000"/>
                </a:lnSpc>
                <a:buFont typeface="Wingdings" panose="05000000000000000000" pitchFamily="2" charset="2"/>
                <a:buChar char="§"/>
              </a:pPr>
              <a:endParaRPr lang="en-US" altLang="en-US" sz="1000" b="1" dirty="0">
                <a:solidFill>
                  <a:srgbClr val="000000"/>
                </a:solidFill>
              </a:endParaRPr>
            </a:p>
          </p:txBody>
        </p:sp>
      </p:grpSp>
      <p:grpSp>
        <p:nvGrpSpPr>
          <p:cNvPr id="116782" name="Group 57"/>
          <p:cNvGrpSpPr>
            <a:grpSpLocks/>
          </p:cNvGrpSpPr>
          <p:nvPr/>
        </p:nvGrpSpPr>
        <p:grpSpPr bwMode="auto">
          <a:xfrm>
            <a:off x="454025" y="1558925"/>
            <a:ext cx="1936750" cy="1690688"/>
            <a:chOff x="286" y="996"/>
            <a:chExt cx="1220" cy="1065"/>
          </a:xfrm>
        </p:grpSpPr>
        <p:sp>
          <p:nvSpPr>
            <p:cNvPr id="24635" name="Rectangle 1991"/>
            <p:cNvSpPr>
              <a:spLocks noChangeArrowheads="1"/>
            </p:cNvSpPr>
            <p:nvPr/>
          </p:nvSpPr>
          <p:spPr bwMode="auto">
            <a:xfrm rot="-5400000">
              <a:off x="367" y="915"/>
              <a:ext cx="1058" cy="1220"/>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Onsite</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36" name="Rectangle 1992"/>
            <p:cNvSpPr>
              <a:spLocks noChangeArrowheads="1"/>
            </p:cNvSpPr>
            <p:nvPr/>
          </p:nvSpPr>
          <p:spPr bwMode="auto">
            <a:xfrm rot="-5400000">
              <a:off x="518" y="1088"/>
              <a:ext cx="830"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a:solidFill>
                    <a:srgbClr val="000000"/>
                  </a:solidFill>
                </a:rPr>
                <a:t>Service that requires a physical presence at the client location</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Consulting</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Front-end analysis</a:t>
              </a:r>
            </a:p>
          </p:txBody>
        </p:sp>
      </p:grpSp>
      <p:grpSp>
        <p:nvGrpSpPr>
          <p:cNvPr id="5" name="Group 60"/>
          <p:cNvGrpSpPr>
            <a:grpSpLocks/>
          </p:cNvGrpSpPr>
          <p:nvPr/>
        </p:nvGrpSpPr>
        <p:grpSpPr bwMode="auto">
          <a:xfrm>
            <a:off x="4530725" y="1558925"/>
            <a:ext cx="2081213" cy="1711325"/>
            <a:chOff x="2854" y="982"/>
            <a:chExt cx="1311" cy="1078"/>
          </a:xfrm>
        </p:grpSpPr>
        <p:sp>
          <p:nvSpPr>
            <p:cNvPr id="24633" name="Rectangle 1993"/>
            <p:cNvSpPr>
              <a:spLocks noChangeArrowheads="1"/>
            </p:cNvSpPr>
            <p:nvPr/>
          </p:nvSpPr>
          <p:spPr bwMode="auto">
            <a:xfrm rot="-5400000">
              <a:off x="2981" y="855"/>
              <a:ext cx="1058" cy="1311"/>
            </a:xfrm>
            <a:prstGeom prst="rect">
              <a:avLst/>
            </a:prstGeom>
            <a:solidFill>
              <a:schemeClr val="hlink">
                <a:alpha val="30196"/>
              </a:schemeClr>
            </a:solidFill>
            <a:ln w="3175" algn="ctr">
              <a:solidFill>
                <a:srgbClr val="000000"/>
              </a:solidFill>
              <a:prstDash val="sysDot"/>
              <a:miter lim="800000"/>
              <a:headEnd/>
              <a:tailEnd/>
            </a:ln>
          </p:spPr>
          <p:txBody>
            <a:bodyPr vert="eaVert" lIns="93286" tIns="46643" rIns="93286" bIns="46643">
              <a:spAutoFit/>
            </a:bodyPr>
            <a:lstStyle>
              <a:lvl1pPr marL="117475" indent="-117475"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000000"/>
                  </a:solidFill>
                </a:rPr>
                <a:t>Regional</a:t>
              </a: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a:p>
              <a:pPr algn="ctr" eaLnBrk="1" hangingPunct="1"/>
              <a:endParaRPr lang="en-US" altLang="en-US" sz="1400" b="1">
                <a:solidFill>
                  <a:srgbClr val="000000"/>
                </a:solidFill>
              </a:endParaRPr>
            </a:p>
          </p:txBody>
        </p:sp>
        <p:sp>
          <p:nvSpPr>
            <p:cNvPr id="24634" name="Rectangle 1994"/>
            <p:cNvSpPr>
              <a:spLocks noChangeArrowheads="1"/>
            </p:cNvSpPr>
            <p:nvPr/>
          </p:nvSpPr>
          <p:spPr bwMode="auto">
            <a:xfrm rot="-5400000">
              <a:off x="3141" y="1050"/>
              <a:ext cx="830" cy="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prstDash val="sysDot"/>
                  <a:miter lim="800000"/>
                  <a:headEnd/>
                  <a:tailEnd/>
                </a14:hiddenLine>
              </a:ext>
            </a:extLst>
          </p:spPr>
          <p:txBody>
            <a:bodyPr vert="eaVert" lIns="93286" tIns="0" rIns="93286" bIns="0"/>
            <a:lstStyle>
              <a:lvl1pPr marL="125413" indent="-125413"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buFont typeface="Wingdings" panose="05000000000000000000" pitchFamily="2" charset="2"/>
                <a:buChar char="§"/>
              </a:pPr>
              <a:r>
                <a:rPr lang="en-US" altLang="en-US" sz="1000" b="1">
                  <a:solidFill>
                    <a:srgbClr val="000000"/>
                  </a:solidFill>
                </a:rPr>
                <a:t>Service that needs to be delivered from the same continent</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Similar time zone</a:t>
              </a:r>
            </a:p>
            <a:p>
              <a:pPr eaLnBrk="1" hangingPunct="1">
                <a:lnSpc>
                  <a:spcPct val="80000"/>
                </a:lnSpc>
                <a:buFont typeface="Wingdings" panose="05000000000000000000" pitchFamily="2" charset="2"/>
                <a:buChar char="§"/>
              </a:pPr>
              <a:endParaRPr lang="en-US" altLang="en-US" sz="1000" b="1">
                <a:solidFill>
                  <a:srgbClr val="000000"/>
                </a:solidFill>
              </a:endParaRPr>
            </a:p>
            <a:p>
              <a:pPr eaLnBrk="1" hangingPunct="1">
                <a:lnSpc>
                  <a:spcPct val="80000"/>
                </a:lnSpc>
                <a:buFont typeface="Wingdings" panose="05000000000000000000" pitchFamily="2" charset="2"/>
                <a:buChar char="§"/>
              </a:pPr>
              <a:r>
                <a:rPr lang="en-US" altLang="en-US" sz="1000" b="1">
                  <a:solidFill>
                    <a:srgbClr val="000000"/>
                  </a:solidFill>
                </a:rPr>
                <a:t>Similar culture</a:t>
              </a:r>
            </a:p>
            <a:p>
              <a:pPr eaLnBrk="1" hangingPunct="1">
                <a:lnSpc>
                  <a:spcPct val="80000"/>
                </a:lnSpc>
                <a:buFontTx/>
                <a:buChar char="•"/>
              </a:pPr>
              <a:endParaRPr lang="en-US" altLang="en-US" sz="1000" b="1">
                <a:solidFill>
                  <a:srgbClr val="000000"/>
                </a:solidFill>
              </a:endParaRPr>
            </a:p>
            <a:p>
              <a:pPr eaLnBrk="1" hangingPunct="1">
                <a:lnSpc>
                  <a:spcPct val="80000"/>
                </a:lnSpc>
                <a:buFontTx/>
                <a:buChar char="•"/>
              </a:pPr>
              <a:endParaRPr lang="en-US" altLang="en-US" sz="1000" b="1">
                <a:solidFill>
                  <a:srgbClr val="000000"/>
                </a:solidFill>
              </a:endParaRPr>
            </a:p>
            <a:p>
              <a:pPr eaLnBrk="1" hangingPunct="1">
                <a:lnSpc>
                  <a:spcPct val="80000"/>
                </a:lnSpc>
                <a:buFontTx/>
                <a:buChar char="•"/>
              </a:pPr>
              <a:endParaRPr lang="en-US" altLang="en-US" sz="1000" b="1">
                <a:solidFill>
                  <a:srgbClr val="000000"/>
                </a:solidFill>
              </a:endParaRPr>
            </a:p>
          </p:txBody>
        </p:sp>
      </p:grpSp>
      <p:sp>
        <p:nvSpPr>
          <p:cNvPr id="212031" name="Oval 1957"/>
          <p:cNvSpPr>
            <a:spLocks noChangeArrowheads="1"/>
          </p:cNvSpPr>
          <p:nvPr/>
        </p:nvSpPr>
        <p:spPr bwMode="auto">
          <a:xfrm>
            <a:off x="3297238" y="4940300"/>
            <a:ext cx="84137" cy="90488"/>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pic>
        <p:nvPicPr>
          <p:cNvPr id="212032" name="Picture 487"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037138"/>
            <a:ext cx="271463" cy="166687"/>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116790" name="AutoShape 1996"/>
          <p:cNvSpPr>
            <a:spLocks noChangeArrowheads="1"/>
          </p:cNvSpPr>
          <p:nvPr/>
        </p:nvSpPr>
        <p:spPr bwMode="auto">
          <a:xfrm>
            <a:off x="1600200" y="3513138"/>
            <a:ext cx="228600" cy="228600"/>
          </a:xfrm>
          <a:custGeom>
            <a:avLst/>
            <a:gdLst>
              <a:gd name="T0" fmla="*/ 114300 w 228600"/>
              <a:gd name="T1" fmla="*/ 0 h 228600"/>
              <a:gd name="T2" fmla="*/ 0 w 228600"/>
              <a:gd name="T3" fmla="*/ 87317 h 228600"/>
              <a:gd name="T4" fmla="*/ 43659 w 228600"/>
              <a:gd name="T5" fmla="*/ 228599 h 228600"/>
              <a:gd name="T6" fmla="*/ 184941 w 228600"/>
              <a:gd name="T7" fmla="*/ 228599 h 228600"/>
              <a:gd name="T8" fmla="*/ 228600 w 228600"/>
              <a:gd name="T9" fmla="*/ 87317 h 228600"/>
              <a:gd name="T10" fmla="*/ 17694720 60000 65536"/>
              <a:gd name="T11" fmla="*/ 11796480 60000 65536"/>
              <a:gd name="T12" fmla="*/ 5898240 60000 65536"/>
              <a:gd name="T13" fmla="*/ 5898240 60000 65536"/>
              <a:gd name="T14" fmla="*/ 0 60000 65536"/>
              <a:gd name="T15" fmla="*/ 70642 w 228600"/>
              <a:gd name="T16" fmla="*/ 87318 h 228600"/>
              <a:gd name="T17" fmla="*/ 157958 w 228600"/>
              <a:gd name="T18" fmla="*/ 174634 h 228600"/>
            </a:gdLst>
            <a:ahLst/>
            <a:cxnLst>
              <a:cxn ang="T10">
                <a:pos x="T0" y="T1"/>
              </a:cxn>
              <a:cxn ang="T11">
                <a:pos x="T2" y="T3"/>
              </a:cxn>
              <a:cxn ang="T12">
                <a:pos x="T4" y="T5"/>
              </a:cxn>
              <a:cxn ang="T13">
                <a:pos x="T6" y="T7"/>
              </a:cxn>
              <a:cxn ang="T14">
                <a:pos x="T8" y="T9"/>
              </a:cxn>
            </a:cxnLst>
            <a:rect l="T15" t="T16" r="T17" b="T18"/>
            <a:pathLst>
              <a:path w="228600" h="228600">
                <a:moveTo>
                  <a:pt x="0" y="87317"/>
                </a:moveTo>
                <a:lnTo>
                  <a:pt x="87318" y="87318"/>
                </a:lnTo>
                <a:lnTo>
                  <a:pt x="114300" y="0"/>
                </a:lnTo>
                <a:lnTo>
                  <a:pt x="141282" y="87318"/>
                </a:lnTo>
                <a:lnTo>
                  <a:pt x="228600" y="87317"/>
                </a:lnTo>
                <a:lnTo>
                  <a:pt x="157958" y="141282"/>
                </a:lnTo>
                <a:lnTo>
                  <a:pt x="184941" y="228599"/>
                </a:lnTo>
                <a:lnTo>
                  <a:pt x="114300" y="174634"/>
                </a:lnTo>
                <a:lnTo>
                  <a:pt x="43659" y="228599"/>
                </a:lnTo>
                <a:lnTo>
                  <a:pt x="70642" y="141282"/>
                </a:lnTo>
                <a:lnTo>
                  <a:pt x="0" y="87317"/>
                </a:lnTo>
                <a:close/>
              </a:path>
            </a:pathLst>
          </a:custGeom>
          <a:solidFill>
            <a:schemeClr val="accent1"/>
          </a:solidFill>
          <a:ln w="9525">
            <a:solidFill>
              <a:srgbClr val="1A1A68"/>
            </a:solidFill>
            <a:miter lim="800000"/>
            <a:headEnd/>
            <a:tailEnd/>
          </a:ln>
          <a:effectLst>
            <a:prstShdw prst="shdw17" dist="17961" dir="2700000">
              <a:srgbClr val="005C5C"/>
            </a:prstShdw>
          </a:effectLst>
        </p:spPr>
        <p:txBody>
          <a:bodyPr wrap="none" lIns="91430" tIns="45716" rIns="91430" bIns="45716" anchor="ctr"/>
          <a:lstStyle/>
          <a:p>
            <a:endParaRPr lang="en-US"/>
          </a:p>
        </p:txBody>
      </p:sp>
      <p:sp>
        <p:nvSpPr>
          <p:cNvPr id="211981" name="Text Box 1963"/>
          <p:cNvSpPr txBox="1">
            <a:spLocks noChangeArrowheads="1"/>
          </p:cNvSpPr>
          <p:nvPr/>
        </p:nvSpPr>
        <p:spPr bwMode="auto">
          <a:xfrm>
            <a:off x="1752600" y="3573463"/>
            <a:ext cx="51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Local</a:t>
            </a:r>
          </a:p>
        </p:txBody>
      </p:sp>
      <p:sp>
        <p:nvSpPr>
          <p:cNvPr id="211984" name="Oval 1971"/>
          <p:cNvSpPr>
            <a:spLocks noChangeArrowheads="1"/>
          </p:cNvSpPr>
          <p:nvPr/>
        </p:nvSpPr>
        <p:spPr bwMode="auto">
          <a:xfrm>
            <a:off x="2333625" y="3838575"/>
            <a:ext cx="71438" cy="77788"/>
          </a:xfrm>
          <a:prstGeom prst="ellipse">
            <a:avLst/>
          </a:prstGeom>
          <a:solidFill>
            <a:srgbClr val="1A1A68"/>
          </a:solidFill>
          <a:ln w="9525">
            <a:solidFill>
              <a:srgbClr val="1A1A68"/>
            </a:solidFill>
            <a:round/>
            <a:headEnd/>
            <a:tailEnd/>
          </a:ln>
        </p:spPr>
        <p:txBody>
          <a:bodyPr wrap="none" lIns="91430" tIns="45716" rIns="91430" bIns="45716"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30188"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1A1A68"/>
              </a:solidFill>
            </a:endParaRPr>
          </a:p>
        </p:txBody>
      </p:sp>
      <p:sp>
        <p:nvSpPr>
          <p:cNvPr id="211986" name="Freeform 1973"/>
          <p:cNvSpPr>
            <a:spLocks/>
          </p:cNvSpPr>
          <p:nvPr/>
        </p:nvSpPr>
        <p:spPr bwMode="auto">
          <a:xfrm>
            <a:off x="1692275" y="3668713"/>
            <a:ext cx="84138" cy="233362"/>
          </a:xfrm>
          <a:custGeom>
            <a:avLst/>
            <a:gdLst>
              <a:gd name="T0" fmla="*/ 2147483646 w 56"/>
              <a:gd name="T1" fmla="*/ 2147483646 h 144"/>
              <a:gd name="T2" fmla="*/ 2147483646 w 56"/>
              <a:gd name="T3" fmla="*/ 2147483646 h 144"/>
              <a:gd name="T4" fmla="*/ 2147483646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56" y="144"/>
                </a:moveTo>
                <a:cubicBezTo>
                  <a:pt x="36" y="132"/>
                  <a:pt x="16" y="120"/>
                  <a:pt x="8" y="96"/>
                </a:cubicBezTo>
                <a:cubicBezTo>
                  <a:pt x="0" y="72"/>
                  <a:pt x="4" y="36"/>
                  <a:pt x="8" y="0"/>
                </a:cubicBezTo>
              </a:path>
            </a:pathLst>
          </a:custGeom>
          <a:noFill/>
          <a:ln w="38100">
            <a:solidFill>
              <a:srgbClr val="1A1A68"/>
            </a:solidFill>
            <a:round/>
            <a:headEnd/>
            <a:tailEnd type="triangle" w="med" len="me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116794" name="Text Box 1974"/>
          <p:cNvSpPr txBox="1">
            <a:spLocks noChangeArrowheads="1"/>
          </p:cNvSpPr>
          <p:nvPr/>
        </p:nvSpPr>
        <p:spPr bwMode="auto">
          <a:xfrm>
            <a:off x="1025525" y="3513138"/>
            <a:ext cx="650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30188"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sz="1000" b="1" i="1">
                <a:solidFill>
                  <a:srgbClr val="1A1A68"/>
                </a:solidFill>
              </a:rPr>
              <a:t>Onsite</a:t>
            </a:r>
          </a:p>
        </p:txBody>
      </p:sp>
      <p:pic>
        <p:nvPicPr>
          <p:cNvPr id="211998" name="Picture 1976" descr="IB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803650"/>
            <a:ext cx="273050" cy="166688"/>
          </a:xfrm>
          <a:prstGeom prst="rect">
            <a:avLst/>
          </a:prstGeom>
          <a:noFill/>
          <a:ln w="9525">
            <a:solidFill>
              <a:srgbClr val="1A1A68"/>
            </a:solidFill>
            <a:miter lim="800000"/>
            <a:headEnd/>
            <a:tailEnd/>
          </a:ln>
          <a:extLst>
            <a:ext uri="{909E8E84-426E-40DD-AFC4-6F175D3DCCD1}">
              <a14:hiddenFill xmlns:a14="http://schemas.microsoft.com/office/drawing/2010/main">
                <a:solidFill>
                  <a:srgbClr val="FFFFFF"/>
                </a:solidFill>
              </a14:hiddenFill>
            </a:ext>
          </a:extLst>
        </p:spPr>
      </p:pic>
      <p:sp>
        <p:nvSpPr>
          <p:cNvPr id="24628" name="Freeform 1724"/>
          <p:cNvSpPr>
            <a:spLocks/>
          </p:cNvSpPr>
          <p:nvPr/>
        </p:nvSpPr>
        <p:spPr bwMode="auto">
          <a:xfrm>
            <a:off x="2035175" y="3454400"/>
            <a:ext cx="41275" cy="23813"/>
          </a:xfrm>
          <a:custGeom>
            <a:avLst/>
            <a:gdLst>
              <a:gd name="T0" fmla="*/ 2147483646 w 25"/>
              <a:gd name="T1" fmla="*/ 0 h 14"/>
              <a:gd name="T2" fmla="*/ 2147483646 w 25"/>
              <a:gd name="T3" fmla="*/ 2147483646 h 14"/>
              <a:gd name="T4" fmla="*/ 0 w 25"/>
              <a:gd name="T5" fmla="*/ 2147483646 h 14"/>
              <a:gd name="T6" fmla="*/ 0 w 25"/>
              <a:gd name="T7" fmla="*/ 2147483646 h 14"/>
              <a:gd name="T8" fmla="*/ 2147483646 w 25"/>
              <a:gd name="T9" fmla="*/ 2147483646 h 14"/>
              <a:gd name="T10" fmla="*/ 2147483646 w 25"/>
              <a:gd name="T11" fmla="*/ 2147483646 h 14"/>
              <a:gd name="T12" fmla="*/ 2147483646 w 25"/>
              <a:gd name="T13" fmla="*/ 2147483646 h 14"/>
              <a:gd name="T14" fmla="*/ 2147483646 w 25"/>
              <a:gd name="T15" fmla="*/ 2147483646 h 14"/>
              <a:gd name="T16" fmla="*/ 2147483646 w 25"/>
              <a:gd name="T17" fmla="*/ 2147483646 h 14"/>
              <a:gd name="T18" fmla="*/ 2147483646 w 25"/>
              <a:gd name="T19" fmla="*/ 2147483646 h 14"/>
              <a:gd name="T20" fmla="*/ 2147483646 w 25"/>
              <a:gd name="T21" fmla="*/ 2147483646 h 14"/>
              <a:gd name="T22" fmla="*/ 2147483646 w 25"/>
              <a:gd name="T23" fmla="*/ 2147483646 h 14"/>
              <a:gd name="T24" fmla="*/ 2147483646 w 25"/>
              <a:gd name="T25" fmla="*/ 2147483646 h 14"/>
              <a:gd name="T26" fmla="*/ 2147483646 w 25"/>
              <a:gd name="T27" fmla="*/ 2147483646 h 14"/>
              <a:gd name="T28" fmla="*/ 2147483646 w 25"/>
              <a:gd name="T29" fmla="*/ 2147483646 h 14"/>
              <a:gd name="T30" fmla="*/ 2147483646 w 25"/>
              <a:gd name="T31" fmla="*/ 2147483646 h 14"/>
              <a:gd name="T32" fmla="*/ 2147483646 w 25"/>
              <a:gd name="T33" fmla="*/ 2147483646 h 14"/>
              <a:gd name="T34" fmla="*/ 2147483646 w 25"/>
              <a:gd name="T35" fmla="*/ 2147483646 h 14"/>
              <a:gd name="T36" fmla="*/ 2147483646 w 25"/>
              <a:gd name="T37" fmla="*/ 2147483646 h 14"/>
              <a:gd name="T38" fmla="*/ 2147483646 w 25"/>
              <a:gd name="T39" fmla="*/ 2147483646 h 14"/>
              <a:gd name="T40" fmla="*/ 2147483646 w 25"/>
              <a:gd name="T41" fmla="*/ 2147483646 h 14"/>
              <a:gd name="T42" fmla="*/ 2147483646 w 25"/>
              <a:gd name="T43" fmla="*/ 0 h 14"/>
              <a:gd name="T44" fmla="*/ 2147483646 w 25"/>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14"/>
              <a:gd name="T71" fmla="*/ 25 w 25"/>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14">
                <a:moveTo>
                  <a:pt x="8" y="0"/>
                </a:moveTo>
                <a:lnTo>
                  <a:pt x="4" y="1"/>
                </a:lnTo>
                <a:lnTo>
                  <a:pt x="0" y="1"/>
                </a:lnTo>
                <a:lnTo>
                  <a:pt x="0" y="3"/>
                </a:lnTo>
                <a:lnTo>
                  <a:pt x="6" y="9"/>
                </a:lnTo>
                <a:lnTo>
                  <a:pt x="6" y="7"/>
                </a:lnTo>
                <a:lnTo>
                  <a:pt x="8" y="9"/>
                </a:lnTo>
                <a:lnTo>
                  <a:pt x="8" y="10"/>
                </a:lnTo>
                <a:lnTo>
                  <a:pt x="15" y="12"/>
                </a:lnTo>
                <a:lnTo>
                  <a:pt x="19" y="10"/>
                </a:lnTo>
                <a:lnTo>
                  <a:pt x="21" y="12"/>
                </a:lnTo>
                <a:lnTo>
                  <a:pt x="23" y="14"/>
                </a:lnTo>
                <a:lnTo>
                  <a:pt x="25" y="10"/>
                </a:lnTo>
                <a:lnTo>
                  <a:pt x="23" y="7"/>
                </a:lnTo>
                <a:lnTo>
                  <a:pt x="23" y="5"/>
                </a:lnTo>
                <a:lnTo>
                  <a:pt x="17" y="7"/>
                </a:lnTo>
                <a:lnTo>
                  <a:pt x="17" y="9"/>
                </a:lnTo>
                <a:lnTo>
                  <a:pt x="15" y="9"/>
                </a:lnTo>
                <a:lnTo>
                  <a:pt x="15" y="5"/>
                </a:lnTo>
                <a:lnTo>
                  <a:pt x="13" y="1"/>
                </a:lnTo>
                <a:lnTo>
                  <a:pt x="10" y="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29" name="Freeform 1725"/>
          <p:cNvSpPr>
            <a:spLocks/>
          </p:cNvSpPr>
          <p:nvPr/>
        </p:nvSpPr>
        <p:spPr bwMode="auto">
          <a:xfrm>
            <a:off x="2035175" y="3454400"/>
            <a:ext cx="41275" cy="23813"/>
          </a:xfrm>
          <a:custGeom>
            <a:avLst/>
            <a:gdLst>
              <a:gd name="T0" fmla="*/ 2147483646 w 25"/>
              <a:gd name="T1" fmla="*/ 0 h 14"/>
              <a:gd name="T2" fmla="*/ 2147483646 w 25"/>
              <a:gd name="T3" fmla="*/ 2147483646 h 14"/>
              <a:gd name="T4" fmla="*/ 0 w 25"/>
              <a:gd name="T5" fmla="*/ 2147483646 h 14"/>
              <a:gd name="T6" fmla="*/ 0 w 25"/>
              <a:gd name="T7" fmla="*/ 2147483646 h 14"/>
              <a:gd name="T8" fmla="*/ 2147483646 w 25"/>
              <a:gd name="T9" fmla="*/ 2147483646 h 14"/>
              <a:gd name="T10" fmla="*/ 2147483646 w 25"/>
              <a:gd name="T11" fmla="*/ 2147483646 h 14"/>
              <a:gd name="T12" fmla="*/ 2147483646 w 25"/>
              <a:gd name="T13" fmla="*/ 2147483646 h 14"/>
              <a:gd name="T14" fmla="*/ 2147483646 w 25"/>
              <a:gd name="T15" fmla="*/ 2147483646 h 14"/>
              <a:gd name="T16" fmla="*/ 2147483646 w 25"/>
              <a:gd name="T17" fmla="*/ 2147483646 h 14"/>
              <a:gd name="T18" fmla="*/ 2147483646 w 25"/>
              <a:gd name="T19" fmla="*/ 2147483646 h 14"/>
              <a:gd name="T20" fmla="*/ 2147483646 w 25"/>
              <a:gd name="T21" fmla="*/ 2147483646 h 14"/>
              <a:gd name="T22" fmla="*/ 2147483646 w 25"/>
              <a:gd name="T23" fmla="*/ 2147483646 h 14"/>
              <a:gd name="T24" fmla="*/ 2147483646 w 25"/>
              <a:gd name="T25" fmla="*/ 2147483646 h 14"/>
              <a:gd name="T26" fmla="*/ 2147483646 w 25"/>
              <a:gd name="T27" fmla="*/ 2147483646 h 14"/>
              <a:gd name="T28" fmla="*/ 2147483646 w 25"/>
              <a:gd name="T29" fmla="*/ 2147483646 h 14"/>
              <a:gd name="T30" fmla="*/ 2147483646 w 25"/>
              <a:gd name="T31" fmla="*/ 2147483646 h 14"/>
              <a:gd name="T32" fmla="*/ 2147483646 w 25"/>
              <a:gd name="T33" fmla="*/ 2147483646 h 14"/>
              <a:gd name="T34" fmla="*/ 2147483646 w 25"/>
              <a:gd name="T35" fmla="*/ 2147483646 h 14"/>
              <a:gd name="T36" fmla="*/ 2147483646 w 25"/>
              <a:gd name="T37" fmla="*/ 2147483646 h 14"/>
              <a:gd name="T38" fmla="*/ 2147483646 w 25"/>
              <a:gd name="T39" fmla="*/ 2147483646 h 14"/>
              <a:gd name="T40" fmla="*/ 2147483646 w 25"/>
              <a:gd name="T41" fmla="*/ 2147483646 h 14"/>
              <a:gd name="T42" fmla="*/ 2147483646 w 25"/>
              <a:gd name="T43" fmla="*/ 0 h 14"/>
              <a:gd name="T44" fmla="*/ 2147483646 w 25"/>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14"/>
              <a:gd name="T71" fmla="*/ 25 w 25"/>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14">
                <a:moveTo>
                  <a:pt x="8" y="0"/>
                </a:moveTo>
                <a:lnTo>
                  <a:pt x="4" y="1"/>
                </a:lnTo>
                <a:lnTo>
                  <a:pt x="0" y="1"/>
                </a:lnTo>
                <a:lnTo>
                  <a:pt x="0" y="3"/>
                </a:lnTo>
                <a:lnTo>
                  <a:pt x="6" y="9"/>
                </a:lnTo>
                <a:lnTo>
                  <a:pt x="6" y="7"/>
                </a:lnTo>
                <a:lnTo>
                  <a:pt x="8" y="9"/>
                </a:lnTo>
                <a:lnTo>
                  <a:pt x="8" y="10"/>
                </a:lnTo>
                <a:lnTo>
                  <a:pt x="15" y="12"/>
                </a:lnTo>
                <a:lnTo>
                  <a:pt x="19" y="10"/>
                </a:lnTo>
                <a:lnTo>
                  <a:pt x="21" y="12"/>
                </a:lnTo>
                <a:lnTo>
                  <a:pt x="23" y="14"/>
                </a:lnTo>
                <a:lnTo>
                  <a:pt x="25" y="10"/>
                </a:lnTo>
                <a:lnTo>
                  <a:pt x="23" y="7"/>
                </a:lnTo>
                <a:lnTo>
                  <a:pt x="23" y="5"/>
                </a:lnTo>
                <a:lnTo>
                  <a:pt x="17" y="7"/>
                </a:lnTo>
                <a:lnTo>
                  <a:pt x="17" y="9"/>
                </a:lnTo>
                <a:lnTo>
                  <a:pt x="15" y="9"/>
                </a:lnTo>
                <a:lnTo>
                  <a:pt x="15" y="5"/>
                </a:lnTo>
                <a:lnTo>
                  <a:pt x="13" y="1"/>
                </a:lnTo>
                <a:lnTo>
                  <a:pt x="10" y="0"/>
                </a:lnTo>
                <a:lnTo>
                  <a:pt x="8" y="0"/>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
        <p:nvSpPr>
          <p:cNvPr id="24630" name="Freeform 1726"/>
          <p:cNvSpPr>
            <a:spLocks/>
          </p:cNvSpPr>
          <p:nvPr/>
        </p:nvSpPr>
        <p:spPr bwMode="auto">
          <a:xfrm>
            <a:off x="2028825" y="3471863"/>
            <a:ext cx="38100" cy="60325"/>
          </a:xfrm>
          <a:custGeom>
            <a:avLst/>
            <a:gdLst>
              <a:gd name="T0" fmla="*/ 2147483646 w 23"/>
              <a:gd name="T1" fmla="*/ 2147483646 h 38"/>
              <a:gd name="T2" fmla="*/ 2147483646 w 23"/>
              <a:gd name="T3" fmla="*/ 2147483646 h 38"/>
              <a:gd name="T4" fmla="*/ 2147483646 w 23"/>
              <a:gd name="T5" fmla="*/ 2147483646 h 38"/>
              <a:gd name="T6" fmla="*/ 2147483646 w 23"/>
              <a:gd name="T7" fmla="*/ 2147483646 h 38"/>
              <a:gd name="T8" fmla="*/ 2147483646 w 23"/>
              <a:gd name="T9" fmla="*/ 2147483646 h 38"/>
              <a:gd name="T10" fmla="*/ 2147483646 w 23"/>
              <a:gd name="T11" fmla="*/ 2147483646 h 38"/>
              <a:gd name="T12" fmla="*/ 2147483646 w 23"/>
              <a:gd name="T13" fmla="*/ 2147483646 h 38"/>
              <a:gd name="T14" fmla="*/ 2147483646 w 23"/>
              <a:gd name="T15" fmla="*/ 2147483646 h 38"/>
              <a:gd name="T16" fmla="*/ 2147483646 w 23"/>
              <a:gd name="T17" fmla="*/ 2147483646 h 38"/>
              <a:gd name="T18" fmla="*/ 2147483646 w 23"/>
              <a:gd name="T19" fmla="*/ 2147483646 h 38"/>
              <a:gd name="T20" fmla="*/ 2147483646 w 23"/>
              <a:gd name="T21" fmla="*/ 2147483646 h 38"/>
              <a:gd name="T22" fmla="*/ 2147483646 w 23"/>
              <a:gd name="T23" fmla="*/ 2147483646 h 38"/>
              <a:gd name="T24" fmla="*/ 2147483646 w 23"/>
              <a:gd name="T25" fmla="*/ 2147483646 h 38"/>
              <a:gd name="T26" fmla="*/ 2147483646 w 23"/>
              <a:gd name="T27" fmla="*/ 2147483646 h 38"/>
              <a:gd name="T28" fmla="*/ 2147483646 w 23"/>
              <a:gd name="T29" fmla="*/ 0 h 38"/>
              <a:gd name="T30" fmla="*/ 2147483646 w 23"/>
              <a:gd name="T31" fmla="*/ 0 h 38"/>
              <a:gd name="T32" fmla="*/ 2147483646 w 23"/>
              <a:gd name="T33" fmla="*/ 2147483646 h 38"/>
              <a:gd name="T34" fmla="*/ 2147483646 w 23"/>
              <a:gd name="T35" fmla="*/ 2147483646 h 38"/>
              <a:gd name="T36" fmla="*/ 2147483646 w 23"/>
              <a:gd name="T37" fmla="*/ 0 h 38"/>
              <a:gd name="T38" fmla="*/ 2147483646 w 23"/>
              <a:gd name="T39" fmla="*/ 0 h 38"/>
              <a:gd name="T40" fmla="*/ 0 w 23"/>
              <a:gd name="T41" fmla="*/ 2147483646 h 38"/>
              <a:gd name="T42" fmla="*/ 0 w 23"/>
              <a:gd name="T43" fmla="*/ 2147483646 h 38"/>
              <a:gd name="T44" fmla="*/ 2147483646 w 23"/>
              <a:gd name="T45" fmla="*/ 2147483646 h 38"/>
              <a:gd name="T46" fmla="*/ 2147483646 w 23"/>
              <a:gd name="T47" fmla="*/ 2147483646 h 38"/>
              <a:gd name="T48" fmla="*/ 2147483646 w 23"/>
              <a:gd name="T49" fmla="*/ 2147483646 h 38"/>
              <a:gd name="T50" fmla="*/ 2147483646 w 23"/>
              <a:gd name="T51" fmla="*/ 2147483646 h 38"/>
              <a:gd name="T52" fmla="*/ 2147483646 w 23"/>
              <a:gd name="T53" fmla="*/ 2147483646 h 38"/>
              <a:gd name="T54" fmla="*/ 2147483646 w 23"/>
              <a:gd name="T55" fmla="*/ 2147483646 h 38"/>
              <a:gd name="T56" fmla="*/ 2147483646 w 23"/>
              <a:gd name="T57" fmla="*/ 2147483646 h 38"/>
              <a:gd name="T58" fmla="*/ 2147483646 w 23"/>
              <a:gd name="T59" fmla="*/ 2147483646 h 38"/>
              <a:gd name="T60" fmla="*/ 2147483646 w 23"/>
              <a:gd name="T61" fmla="*/ 2147483646 h 38"/>
              <a:gd name="T62" fmla="*/ 2147483646 w 23"/>
              <a:gd name="T63" fmla="*/ 2147483646 h 38"/>
              <a:gd name="T64" fmla="*/ 2147483646 w 23"/>
              <a:gd name="T65" fmla="*/ 2147483646 h 38"/>
              <a:gd name="T66" fmla="*/ 2147483646 w 23"/>
              <a:gd name="T67" fmla="*/ 2147483646 h 38"/>
              <a:gd name="T68" fmla="*/ 2147483646 w 23"/>
              <a:gd name="T69" fmla="*/ 2147483646 h 38"/>
              <a:gd name="T70" fmla="*/ 2147483646 w 23"/>
              <a:gd name="T71" fmla="*/ 2147483646 h 38"/>
              <a:gd name="T72" fmla="*/ 2147483646 w 23"/>
              <a:gd name="T73" fmla="*/ 2147483646 h 38"/>
              <a:gd name="T74" fmla="*/ 2147483646 w 23"/>
              <a:gd name="T75" fmla="*/ 2147483646 h 38"/>
              <a:gd name="T76" fmla="*/ 2147483646 w 23"/>
              <a:gd name="T77" fmla="*/ 2147483646 h 38"/>
              <a:gd name="T78" fmla="*/ 2147483646 w 23"/>
              <a:gd name="T79" fmla="*/ 2147483646 h 38"/>
              <a:gd name="T80" fmla="*/ 2147483646 w 23"/>
              <a:gd name="T81" fmla="*/ 2147483646 h 38"/>
              <a:gd name="T82" fmla="*/ 2147483646 w 23"/>
              <a:gd name="T83" fmla="*/ 2147483646 h 38"/>
              <a:gd name="T84" fmla="*/ 2147483646 w 23"/>
              <a:gd name="T85" fmla="*/ 2147483646 h 38"/>
              <a:gd name="T86" fmla="*/ 2147483646 w 23"/>
              <a:gd name="T87" fmla="*/ 2147483646 h 38"/>
              <a:gd name="T88" fmla="*/ 2147483646 w 23"/>
              <a:gd name="T89" fmla="*/ 2147483646 h 38"/>
              <a:gd name="T90" fmla="*/ 2147483646 w 23"/>
              <a:gd name="T91" fmla="*/ 2147483646 h 38"/>
              <a:gd name="T92" fmla="*/ 2147483646 w 23"/>
              <a:gd name="T93" fmla="*/ 2147483646 h 38"/>
              <a:gd name="T94" fmla="*/ 2147483646 w 23"/>
              <a:gd name="T95" fmla="*/ 2147483646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38"/>
              <a:gd name="T146" fmla="*/ 23 w 23"/>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38">
                <a:moveTo>
                  <a:pt x="23" y="36"/>
                </a:moveTo>
                <a:lnTo>
                  <a:pt x="23" y="31"/>
                </a:lnTo>
                <a:lnTo>
                  <a:pt x="21" y="31"/>
                </a:lnTo>
                <a:lnTo>
                  <a:pt x="21" y="27"/>
                </a:lnTo>
                <a:lnTo>
                  <a:pt x="21" y="25"/>
                </a:lnTo>
                <a:lnTo>
                  <a:pt x="19" y="22"/>
                </a:lnTo>
                <a:lnTo>
                  <a:pt x="23" y="18"/>
                </a:lnTo>
                <a:lnTo>
                  <a:pt x="23" y="15"/>
                </a:lnTo>
                <a:lnTo>
                  <a:pt x="23" y="9"/>
                </a:lnTo>
                <a:lnTo>
                  <a:pt x="23" y="7"/>
                </a:lnTo>
                <a:lnTo>
                  <a:pt x="21" y="6"/>
                </a:lnTo>
                <a:lnTo>
                  <a:pt x="19" y="6"/>
                </a:lnTo>
                <a:lnTo>
                  <a:pt x="17" y="4"/>
                </a:lnTo>
                <a:lnTo>
                  <a:pt x="12" y="2"/>
                </a:lnTo>
                <a:lnTo>
                  <a:pt x="12" y="0"/>
                </a:lnTo>
                <a:lnTo>
                  <a:pt x="8" y="0"/>
                </a:lnTo>
                <a:lnTo>
                  <a:pt x="8" y="2"/>
                </a:lnTo>
                <a:lnTo>
                  <a:pt x="4" y="2"/>
                </a:lnTo>
                <a:lnTo>
                  <a:pt x="4" y="0"/>
                </a:lnTo>
                <a:lnTo>
                  <a:pt x="2" y="0"/>
                </a:lnTo>
                <a:lnTo>
                  <a:pt x="0" y="2"/>
                </a:lnTo>
                <a:lnTo>
                  <a:pt x="0" y="4"/>
                </a:lnTo>
                <a:lnTo>
                  <a:pt x="2" y="4"/>
                </a:lnTo>
                <a:lnTo>
                  <a:pt x="2" y="6"/>
                </a:lnTo>
                <a:lnTo>
                  <a:pt x="2" y="7"/>
                </a:lnTo>
                <a:lnTo>
                  <a:pt x="2" y="9"/>
                </a:lnTo>
                <a:lnTo>
                  <a:pt x="6" y="11"/>
                </a:lnTo>
                <a:lnTo>
                  <a:pt x="8" y="9"/>
                </a:lnTo>
                <a:lnTo>
                  <a:pt x="8" y="7"/>
                </a:lnTo>
                <a:lnTo>
                  <a:pt x="8" y="6"/>
                </a:lnTo>
                <a:lnTo>
                  <a:pt x="10" y="4"/>
                </a:lnTo>
                <a:lnTo>
                  <a:pt x="12" y="6"/>
                </a:lnTo>
                <a:lnTo>
                  <a:pt x="12" y="9"/>
                </a:lnTo>
                <a:lnTo>
                  <a:pt x="12" y="13"/>
                </a:lnTo>
                <a:lnTo>
                  <a:pt x="14" y="13"/>
                </a:lnTo>
                <a:lnTo>
                  <a:pt x="14" y="7"/>
                </a:lnTo>
                <a:lnTo>
                  <a:pt x="16" y="9"/>
                </a:lnTo>
                <a:lnTo>
                  <a:pt x="17" y="9"/>
                </a:lnTo>
                <a:lnTo>
                  <a:pt x="17" y="16"/>
                </a:lnTo>
                <a:lnTo>
                  <a:pt x="16" y="22"/>
                </a:lnTo>
                <a:lnTo>
                  <a:pt x="17" y="34"/>
                </a:lnTo>
                <a:lnTo>
                  <a:pt x="21" y="38"/>
                </a:lnTo>
                <a:lnTo>
                  <a:pt x="21" y="36"/>
                </a:lnTo>
                <a:lnTo>
                  <a:pt x="23" y="38"/>
                </a:lnTo>
                <a:lnTo>
                  <a:pt x="2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6" rIns="91430" bIns="45716"/>
          <a:lstStyle/>
          <a:p>
            <a:endParaRPr lang="en-US"/>
          </a:p>
        </p:txBody>
      </p:sp>
      <p:sp>
        <p:nvSpPr>
          <p:cNvPr id="24631" name="Freeform 1727"/>
          <p:cNvSpPr>
            <a:spLocks/>
          </p:cNvSpPr>
          <p:nvPr/>
        </p:nvSpPr>
        <p:spPr bwMode="auto">
          <a:xfrm>
            <a:off x="2028825" y="3471863"/>
            <a:ext cx="38100" cy="60325"/>
          </a:xfrm>
          <a:custGeom>
            <a:avLst/>
            <a:gdLst>
              <a:gd name="T0" fmla="*/ 2147483646 w 23"/>
              <a:gd name="T1" fmla="*/ 2147483646 h 38"/>
              <a:gd name="T2" fmla="*/ 2147483646 w 23"/>
              <a:gd name="T3" fmla="*/ 2147483646 h 38"/>
              <a:gd name="T4" fmla="*/ 2147483646 w 23"/>
              <a:gd name="T5" fmla="*/ 2147483646 h 38"/>
              <a:gd name="T6" fmla="*/ 2147483646 w 23"/>
              <a:gd name="T7" fmla="*/ 2147483646 h 38"/>
              <a:gd name="T8" fmla="*/ 2147483646 w 23"/>
              <a:gd name="T9" fmla="*/ 2147483646 h 38"/>
              <a:gd name="T10" fmla="*/ 2147483646 w 23"/>
              <a:gd name="T11" fmla="*/ 2147483646 h 38"/>
              <a:gd name="T12" fmla="*/ 2147483646 w 23"/>
              <a:gd name="T13" fmla="*/ 2147483646 h 38"/>
              <a:gd name="T14" fmla="*/ 2147483646 w 23"/>
              <a:gd name="T15" fmla="*/ 2147483646 h 38"/>
              <a:gd name="T16" fmla="*/ 2147483646 w 23"/>
              <a:gd name="T17" fmla="*/ 2147483646 h 38"/>
              <a:gd name="T18" fmla="*/ 2147483646 w 23"/>
              <a:gd name="T19" fmla="*/ 2147483646 h 38"/>
              <a:gd name="T20" fmla="*/ 2147483646 w 23"/>
              <a:gd name="T21" fmla="*/ 2147483646 h 38"/>
              <a:gd name="T22" fmla="*/ 2147483646 w 23"/>
              <a:gd name="T23" fmla="*/ 2147483646 h 38"/>
              <a:gd name="T24" fmla="*/ 2147483646 w 23"/>
              <a:gd name="T25" fmla="*/ 2147483646 h 38"/>
              <a:gd name="T26" fmla="*/ 2147483646 w 23"/>
              <a:gd name="T27" fmla="*/ 2147483646 h 38"/>
              <a:gd name="T28" fmla="*/ 2147483646 w 23"/>
              <a:gd name="T29" fmla="*/ 0 h 38"/>
              <a:gd name="T30" fmla="*/ 2147483646 w 23"/>
              <a:gd name="T31" fmla="*/ 0 h 38"/>
              <a:gd name="T32" fmla="*/ 2147483646 w 23"/>
              <a:gd name="T33" fmla="*/ 2147483646 h 38"/>
              <a:gd name="T34" fmla="*/ 2147483646 w 23"/>
              <a:gd name="T35" fmla="*/ 2147483646 h 38"/>
              <a:gd name="T36" fmla="*/ 2147483646 w 23"/>
              <a:gd name="T37" fmla="*/ 0 h 38"/>
              <a:gd name="T38" fmla="*/ 2147483646 w 23"/>
              <a:gd name="T39" fmla="*/ 0 h 38"/>
              <a:gd name="T40" fmla="*/ 0 w 23"/>
              <a:gd name="T41" fmla="*/ 2147483646 h 38"/>
              <a:gd name="T42" fmla="*/ 0 w 23"/>
              <a:gd name="T43" fmla="*/ 2147483646 h 38"/>
              <a:gd name="T44" fmla="*/ 2147483646 w 23"/>
              <a:gd name="T45" fmla="*/ 2147483646 h 38"/>
              <a:gd name="T46" fmla="*/ 2147483646 w 23"/>
              <a:gd name="T47" fmla="*/ 2147483646 h 38"/>
              <a:gd name="T48" fmla="*/ 2147483646 w 23"/>
              <a:gd name="T49" fmla="*/ 2147483646 h 38"/>
              <a:gd name="T50" fmla="*/ 2147483646 w 23"/>
              <a:gd name="T51" fmla="*/ 2147483646 h 38"/>
              <a:gd name="T52" fmla="*/ 2147483646 w 23"/>
              <a:gd name="T53" fmla="*/ 2147483646 h 38"/>
              <a:gd name="T54" fmla="*/ 2147483646 w 23"/>
              <a:gd name="T55" fmla="*/ 2147483646 h 38"/>
              <a:gd name="T56" fmla="*/ 2147483646 w 23"/>
              <a:gd name="T57" fmla="*/ 2147483646 h 38"/>
              <a:gd name="T58" fmla="*/ 2147483646 w 23"/>
              <a:gd name="T59" fmla="*/ 2147483646 h 38"/>
              <a:gd name="T60" fmla="*/ 2147483646 w 23"/>
              <a:gd name="T61" fmla="*/ 2147483646 h 38"/>
              <a:gd name="T62" fmla="*/ 2147483646 w 23"/>
              <a:gd name="T63" fmla="*/ 2147483646 h 38"/>
              <a:gd name="T64" fmla="*/ 2147483646 w 23"/>
              <a:gd name="T65" fmla="*/ 2147483646 h 38"/>
              <a:gd name="T66" fmla="*/ 2147483646 w 23"/>
              <a:gd name="T67" fmla="*/ 2147483646 h 38"/>
              <a:gd name="T68" fmla="*/ 2147483646 w 23"/>
              <a:gd name="T69" fmla="*/ 2147483646 h 38"/>
              <a:gd name="T70" fmla="*/ 2147483646 w 23"/>
              <a:gd name="T71" fmla="*/ 2147483646 h 38"/>
              <a:gd name="T72" fmla="*/ 2147483646 w 23"/>
              <a:gd name="T73" fmla="*/ 2147483646 h 38"/>
              <a:gd name="T74" fmla="*/ 2147483646 w 23"/>
              <a:gd name="T75" fmla="*/ 2147483646 h 38"/>
              <a:gd name="T76" fmla="*/ 2147483646 w 23"/>
              <a:gd name="T77" fmla="*/ 2147483646 h 38"/>
              <a:gd name="T78" fmla="*/ 2147483646 w 23"/>
              <a:gd name="T79" fmla="*/ 2147483646 h 38"/>
              <a:gd name="T80" fmla="*/ 2147483646 w 23"/>
              <a:gd name="T81" fmla="*/ 2147483646 h 38"/>
              <a:gd name="T82" fmla="*/ 2147483646 w 23"/>
              <a:gd name="T83" fmla="*/ 2147483646 h 38"/>
              <a:gd name="T84" fmla="*/ 2147483646 w 23"/>
              <a:gd name="T85" fmla="*/ 2147483646 h 38"/>
              <a:gd name="T86" fmla="*/ 2147483646 w 23"/>
              <a:gd name="T87" fmla="*/ 2147483646 h 38"/>
              <a:gd name="T88" fmla="*/ 2147483646 w 23"/>
              <a:gd name="T89" fmla="*/ 2147483646 h 38"/>
              <a:gd name="T90" fmla="*/ 2147483646 w 23"/>
              <a:gd name="T91" fmla="*/ 2147483646 h 38"/>
              <a:gd name="T92" fmla="*/ 2147483646 w 23"/>
              <a:gd name="T93" fmla="*/ 2147483646 h 38"/>
              <a:gd name="T94" fmla="*/ 2147483646 w 23"/>
              <a:gd name="T95" fmla="*/ 2147483646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
              <a:gd name="T145" fmla="*/ 0 h 38"/>
              <a:gd name="T146" fmla="*/ 23 w 23"/>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 h="38">
                <a:moveTo>
                  <a:pt x="23" y="36"/>
                </a:moveTo>
                <a:lnTo>
                  <a:pt x="23" y="31"/>
                </a:lnTo>
                <a:lnTo>
                  <a:pt x="21" y="31"/>
                </a:lnTo>
                <a:lnTo>
                  <a:pt x="21" y="27"/>
                </a:lnTo>
                <a:lnTo>
                  <a:pt x="21" y="25"/>
                </a:lnTo>
                <a:lnTo>
                  <a:pt x="19" y="22"/>
                </a:lnTo>
                <a:lnTo>
                  <a:pt x="23" y="18"/>
                </a:lnTo>
                <a:lnTo>
                  <a:pt x="23" y="15"/>
                </a:lnTo>
                <a:lnTo>
                  <a:pt x="23" y="9"/>
                </a:lnTo>
                <a:lnTo>
                  <a:pt x="23" y="7"/>
                </a:lnTo>
                <a:lnTo>
                  <a:pt x="21" y="6"/>
                </a:lnTo>
                <a:lnTo>
                  <a:pt x="19" y="6"/>
                </a:lnTo>
                <a:lnTo>
                  <a:pt x="17" y="4"/>
                </a:lnTo>
                <a:lnTo>
                  <a:pt x="12" y="2"/>
                </a:lnTo>
                <a:lnTo>
                  <a:pt x="12" y="0"/>
                </a:lnTo>
                <a:lnTo>
                  <a:pt x="8" y="0"/>
                </a:lnTo>
                <a:lnTo>
                  <a:pt x="8" y="2"/>
                </a:lnTo>
                <a:lnTo>
                  <a:pt x="4" y="2"/>
                </a:lnTo>
                <a:lnTo>
                  <a:pt x="4" y="0"/>
                </a:lnTo>
                <a:lnTo>
                  <a:pt x="2" y="0"/>
                </a:lnTo>
                <a:lnTo>
                  <a:pt x="0" y="2"/>
                </a:lnTo>
                <a:lnTo>
                  <a:pt x="0" y="4"/>
                </a:lnTo>
                <a:lnTo>
                  <a:pt x="2" y="4"/>
                </a:lnTo>
                <a:lnTo>
                  <a:pt x="2" y="6"/>
                </a:lnTo>
                <a:lnTo>
                  <a:pt x="2" y="7"/>
                </a:lnTo>
                <a:lnTo>
                  <a:pt x="2" y="9"/>
                </a:lnTo>
                <a:lnTo>
                  <a:pt x="6" y="11"/>
                </a:lnTo>
                <a:lnTo>
                  <a:pt x="8" y="9"/>
                </a:lnTo>
                <a:lnTo>
                  <a:pt x="8" y="7"/>
                </a:lnTo>
                <a:lnTo>
                  <a:pt x="8" y="6"/>
                </a:lnTo>
                <a:lnTo>
                  <a:pt x="10" y="4"/>
                </a:lnTo>
                <a:lnTo>
                  <a:pt x="12" y="6"/>
                </a:lnTo>
                <a:lnTo>
                  <a:pt x="12" y="9"/>
                </a:lnTo>
                <a:lnTo>
                  <a:pt x="12" y="13"/>
                </a:lnTo>
                <a:lnTo>
                  <a:pt x="14" y="13"/>
                </a:lnTo>
                <a:lnTo>
                  <a:pt x="14" y="7"/>
                </a:lnTo>
                <a:lnTo>
                  <a:pt x="16" y="9"/>
                </a:lnTo>
                <a:lnTo>
                  <a:pt x="17" y="9"/>
                </a:lnTo>
                <a:lnTo>
                  <a:pt x="17" y="16"/>
                </a:lnTo>
                <a:lnTo>
                  <a:pt x="16" y="22"/>
                </a:lnTo>
                <a:lnTo>
                  <a:pt x="17" y="34"/>
                </a:lnTo>
                <a:lnTo>
                  <a:pt x="21" y="38"/>
                </a:lnTo>
                <a:lnTo>
                  <a:pt x="21" y="36"/>
                </a:lnTo>
                <a:lnTo>
                  <a:pt x="23" y="38"/>
                </a:lnTo>
                <a:lnTo>
                  <a:pt x="23" y="36"/>
                </a:lnTo>
              </a:path>
            </a:pathLst>
          </a:custGeom>
          <a:noFill/>
          <a:ln w="3175"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0" tIns="45716" rIns="91430" bIns="45716"/>
          <a:lstStyle/>
          <a:p>
            <a:endParaRPr lang="en-US"/>
          </a:p>
        </p:txBody>
      </p:sp>
    </p:spTree>
    <p:extLst>
      <p:ext uri="{BB962C8B-B14F-4D97-AF65-F5344CB8AC3E}">
        <p14:creationId xmlns:p14="http://schemas.microsoft.com/office/powerpoint/2010/main" val="226104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790"/>
                                        </p:tgtEl>
                                        <p:attrNameLst>
                                          <p:attrName>style.visibility</p:attrName>
                                        </p:attrNameLst>
                                      </p:cBhvr>
                                      <p:to>
                                        <p:strVal val="visible"/>
                                      </p:to>
                                    </p:set>
                                    <p:animEffect transition="in" filter="fade">
                                      <p:cBhvr>
                                        <p:cTn id="7" dur="1000"/>
                                        <p:tgtEl>
                                          <p:spTgt spid="1167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794"/>
                                        </p:tgtEl>
                                        <p:attrNameLst>
                                          <p:attrName>style.visibility</p:attrName>
                                        </p:attrNameLst>
                                      </p:cBhvr>
                                      <p:to>
                                        <p:strVal val="visible"/>
                                      </p:to>
                                    </p:set>
                                    <p:animEffect transition="in" filter="fade">
                                      <p:cBhvr>
                                        <p:cTn id="10" dur="1000"/>
                                        <p:tgtEl>
                                          <p:spTgt spid="1167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751"/>
                                        </p:tgtEl>
                                        <p:attrNameLst>
                                          <p:attrName>style.visibility</p:attrName>
                                        </p:attrNameLst>
                                      </p:cBhvr>
                                      <p:to>
                                        <p:strVal val="visible"/>
                                      </p:to>
                                    </p:set>
                                    <p:animEffect transition="in" filter="fade">
                                      <p:cBhvr>
                                        <p:cTn id="13" dur="1000"/>
                                        <p:tgtEl>
                                          <p:spTgt spid="1167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6782"/>
                                        </p:tgtEl>
                                        <p:attrNameLst>
                                          <p:attrName>style.visibility</p:attrName>
                                        </p:attrNameLst>
                                      </p:cBhvr>
                                      <p:to>
                                        <p:strVal val="visible"/>
                                      </p:to>
                                    </p:set>
                                    <p:animEffect transition="in" filter="fade">
                                      <p:cBhvr>
                                        <p:cTn id="18" dur="1000"/>
                                        <p:tgtEl>
                                          <p:spTgt spid="116782"/>
                                        </p:tgtEl>
                                      </p:cBhvr>
                                    </p:animEffect>
                                  </p:childTnLst>
                                </p:cTn>
                              </p:par>
                            </p:childTnLst>
                          </p:cTn>
                        </p:par>
                        <p:par>
                          <p:cTn id="19" fill="hold" nodeType="afterGroup">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11986"/>
                                        </p:tgtEl>
                                        <p:attrNameLst>
                                          <p:attrName>style.visibility</p:attrName>
                                        </p:attrNameLst>
                                      </p:cBhvr>
                                      <p:to>
                                        <p:strVal val="visible"/>
                                      </p:to>
                                    </p:set>
                                    <p:animEffect transition="in" filter="fade">
                                      <p:cBhvr>
                                        <p:cTn id="22" dur="1000"/>
                                        <p:tgtEl>
                                          <p:spTgt spid="211986"/>
                                        </p:tgtEl>
                                      </p:cBhvr>
                                    </p:animEffect>
                                  </p:childTnLst>
                                </p:cTn>
                              </p:par>
                              <p:par>
                                <p:cTn id="23" presetID="10" presetClass="entr" presetSubtype="0" fill="hold" nodeType="withEffect">
                                  <p:stCondLst>
                                    <p:cond delay="0"/>
                                  </p:stCondLst>
                                  <p:childTnLst>
                                    <p:set>
                                      <p:cBhvr>
                                        <p:cTn id="24" dur="1" fill="hold">
                                          <p:stCondLst>
                                            <p:cond delay="0"/>
                                          </p:stCondLst>
                                        </p:cTn>
                                        <p:tgtEl>
                                          <p:spTgt spid="211998"/>
                                        </p:tgtEl>
                                        <p:attrNameLst>
                                          <p:attrName>style.visibility</p:attrName>
                                        </p:attrNameLst>
                                      </p:cBhvr>
                                      <p:to>
                                        <p:strVal val="visible"/>
                                      </p:to>
                                    </p:set>
                                    <p:animEffect transition="in" filter="fade">
                                      <p:cBhvr>
                                        <p:cTn id="25" dur="1000"/>
                                        <p:tgtEl>
                                          <p:spTgt spid="21199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1981"/>
                                        </p:tgtEl>
                                        <p:attrNameLst>
                                          <p:attrName>style.visibility</p:attrName>
                                        </p:attrNameLst>
                                      </p:cBhvr>
                                      <p:to>
                                        <p:strVal val="visible"/>
                                      </p:to>
                                    </p:set>
                                    <p:animEffect transition="in" filter="fade">
                                      <p:cBhvr>
                                        <p:cTn id="28" dur="1000"/>
                                        <p:tgtEl>
                                          <p:spTgt spid="21198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par>
                          <p:cTn id="34" fill="hold" nodeType="afterGroup">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11984"/>
                                        </p:tgtEl>
                                        <p:attrNameLst>
                                          <p:attrName>style.visibility</p:attrName>
                                        </p:attrNameLst>
                                      </p:cBhvr>
                                      <p:to>
                                        <p:strVal val="visible"/>
                                      </p:to>
                                    </p:set>
                                    <p:animEffect transition="in" filter="fade">
                                      <p:cBhvr>
                                        <p:cTn id="37" dur="1000"/>
                                        <p:tgtEl>
                                          <p:spTgt spid="2119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1985"/>
                                        </p:tgtEl>
                                        <p:attrNameLst>
                                          <p:attrName>style.visibility</p:attrName>
                                        </p:attrNameLst>
                                      </p:cBhvr>
                                      <p:to>
                                        <p:strVal val="visible"/>
                                      </p:to>
                                    </p:set>
                                    <p:animEffect transition="in" filter="fade">
                                      <p:cBhvr>
                                        <p:cTn id="40" dur="1000"/>
                                        <p:tgtEl>
                                          <p:spTgt spid="211985"/>
                                        </p:tgtEl>
                                      </p:cBhvr>
                                    </p:animEffect>
                                  </p:childTnLst>
                                </p:cTn>
                              </p:par>
                              <p:par>
                                <p:cTn id="41" presetID="10" presetClass="entr" presetSubtype="0" fill="hold" nodeType="withEffect">
                                  <p:stCondLst>
                                    <p:cond delay="0"/>
                                  </p:stCondLst>
                                  <p:childTnLst>
                                    <p:set>
                                      <p:cBhvr>
                                        <p:cTn id="42" dur="1" fill="hold">
                                          <p:stCondLst>
                                            <p:cond delay="0"/>
                                          </p:stCondLst>
                                        </p:cTn>
                                        <p:tgtEl>
                                          <p:spTgt spid="211982"/>
                                        </p:tgtEl>
                                        <p:attrNameLst>
                                          <p:attrName>style.visibility</p:attrName>
                                        </p:attrNameLst>
                                      </p:cBhvr>
                                      <p:to>
                                        <p:strVal val="visible"/>
                                      </p:to>
                                    </p:set>
                                    <p:animEffect transition="in" filter="fade">
                                      <p:cBhvr>
                                        <p:cTn id="43" dur="1000"/>
                                        <p:tgtEl>
                                          <p:spTgt spid="21198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1990"/>
                                        </p:tgtEl>
                                        <p:attrNameLst>
                                          <p:attrName>style.visibility</p:attrName>
                                        </p:attrNameLst>
                                      </p:cBhvr>
                                      <p:to>
                                        <p:strVal val="visible"/>
                                      </p:to>
                                    </p:set>
                                    <p:animEffect transition="in" filter="fade">
                                      <p:cBhvr>
                                        <p:cTn id="46" dur="1000"/>
                                        <p:tgtEl>
                                          <p:spTgt spid="21199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1994"/>
                                        </p:tgtEl>
                                        <p:attrNameLst>
                                          <p:attrName>style.visibility</p:attrName>
                                        </p:attrNameLst>
                                      </p:cBhvr>
                                      <p:to>
                                        <p:strVal val="visible"/>
                                      </p:to>
                                    </p:set>
                                    <p:animEffect transition="in" filter="fade">
                                      <p:cBhvr>
                                        <p:cTn id="49" dur="1000"/>
                                        <p:tgtEl>
                                          <p:spTgt spid="21199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1999"/>
                                        </p:tgtEl>
                                        <p:attrNameLst>
                                          <p:attrName>style.visibility</p:attrName>
                                        </p:attrNameLst>
                                      </p:cBhvr>
                                      <p:to>
                                        <p:strVal val="visible"/>
                                      </p:to>
                                    </p:set>
                                    <p:animEffect transition="in" filter="fade">
                                      <p:cBhvr>
                                        <p:cTn id="52" dur="1000"/>
                                        <p:tgtEl>
                                          <p:spTgt spid="21199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1973"/>
                                        </p:tgtEl>
                                        <p:attrNameLst>
                                          <p:attrName>style.visibility</p:attrName>
                                        </p:attrNameLst>
                                      </p:cBhvr>
                                      <p:to>
                                        <p:strVal val="visible"/>
                                      </p:to>
                                    </p:set>
                                    <p:animEffect transition="in" filter="fade">
                                      <p:cBhvr>
                                        <p:cTn id="55" dur="1000"/>
                                        <p:tgtEl>
                                          <p:spTgt spid="211973"/>
                                        </p:tgtEl>
                                      </p:cBhvr>
                                    </p:animEffect>
                                  </p:childTnLst>
                                </p:cTn>
                              </p:par>
                              <p:par>
                                <p:cTn id="56" presetID="10" presetClass="entr" presetSubtype="0" fill="hold" nodeType="withEffect">
                                  <p:stCondLst>
                                    <p:cond delay="0"/>
                                  </p:stCondLst>
                                  <p:childTnLst>
                                    <p:set>
                                      <p:cBhvr>
                                        <p:cTn id="57" dur="1" fill="hold">
                                          <p:stCondLst>
                                            <p:cond delay="0"/>
                                          </p:stCondLst>
                                        </p:cTn>
                                        <p:tgtEl>
                                          <p:spTgt spid="212032"/>
                                        </p:tgtEl>
                                        <p:attrNameLst>
                                          <p:attrName>style.visibility</p:attrName>
                                        </p:attrNameLst>
                                      </p:cBhvr>
                                      <p:to>
                                        <p:strVal val="visible"/>
                                      </p:to>
                                    </p:set>
                                    <p:animEffect transition="in" filter="fade">
                                      <p:cBhvr>
                                        <p:cTn id="58" dur="1000"/>
                                        <p:tgtEl>
                                          <p:spTgt spid="2120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1992"/>
                                        </p:tgtEl>
                                        <p:attrNameLst>
                                          <p:attrName>style.visibility</p:attrName>
                                        </p:attrNameLst>
                                      </p:cBhvr>
                                      <p:to>
                                        <p:strVal val="visible"/>
                                      </p:to>
                                    </p:set>
                                    <p:animEffect transition="in" filter="fade">
                                      <p:cBhvr>
                                        <p:cTn id="61" dur="1000"/>
                                        <p:tgtEl>
                                          <p:spTgt spid="21199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2031"/>
                                        </p:tgtEl>
                                        <p:attrNameLst>
                                          <p:attrName>style.visibility</p:attrName>
                                        </p:attrNameLst>
                                      </p:cBhvr>
                                      <p:to>
                                        <p:strVal val="visible"/>
                                      </p:to>
                                    </p:set>
                                    <p:animEffect transition="in" filter="fade">
                                      <p:cBhvr>
                                        <p:cTn id="69" dur="1000"/>
                                        <p:tgtEl>
                                          <p:spTgt spid="212031"/>
                                        </p:tgtEl>
                                      </p:cBhvr>
                                    </p:animEffect>
                                  </p:childTnLst>
                                </p:cTn>
                              </p:par>
                            </p:childTnLst>
                          </p:cTn>
                        </p:par>
                        <p:par>
                          <p:cTn id="70" fill="hold" nodeType="afterGroup">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212001"/>
                                        </p:tgtEl>
                                        <p:attrNameLst>
                                          <p:attrName>style.visibility</p:attrName>
                                        </p:attrNameLst>
                                      </p:cBhvr>
                                      <p:to>
                                        <p:strVal val="visible"/>
                                      </p:to>
                                    </p:set>
                                    <p:animEffect transition="in" filter="fade">
                                      <p:cBhvr>
                                        <p:cTn id="73" dur="1000"/>
                                        <p:tgtEl>
                                          <p:spTgt spid="21200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1972"/>
                                        </p:tgtEl>
                                        <p:attrNameLst>
                                          <p:attrName>style.visibility</p:attrName>
                                        </p:attrNameLst>
                                      </p:cBhvr>
                                      <p:to>
                                        <p:strVal val="visible"/>
                                      </p:to>
                                    </p:set>
                                    <p:animEffect transition="in" filter="fade">
                                      <p:cBhvr>
                                        <p:cTn id="76" dur="1000"/>
                                        <p:tgtEl>
                                          <p:spTgt spid="211972"/>
                                        </p:tgtEl>
                                      </p:cBhvr>
                                    </p:animEffect>
                                  </p:childTnLst>
                                </p:cTn>
                              </p:par>
                              <p:par>
                                <p:cTn id="77" presetID="10" presetClass="entr" presetSubtype="0" fill="hold" nodeType="withEffect">
                                  <p:stCondLst>
                                    <p:cond delay="0"/>
                                  </p:stCondLst>
                                  <p:childTnLst>
                                    <p:set>
                                      <p:cBhvr>
                                        <p:cTn id="78" dur="1" fill="hold">
                                          <p:stCondLst>
                                            <p:cond delay="0"/>
                                          </p:stCondLst>
                                        </p:cTn>
                                        <p:tgtEl>
                                          <p:spTgt spid="211991"/>
                                        </p:tgtEl>
                                        <p:attrNameLst>
                                          <p:attrName>style.visibility</p:attrName>
                                        </p:attrNameLst>
                                      </p:cBhvr>
                                      <p:to>
                                        <p:strVal val="visible"/>
                                      </p:to>
                                    </p:set>
                                    <p:animEffect transition="in" filter="fade">
                                      <p:cBhvr>
                                        <p:cTn id="79" dur="1000"/>
                                        <p:tgtEl>
                                          <p:spTgt spid="21199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1993"/>
                                        </p:tgtEl>
                                        <p:attrNameLst>
                                          <p:attrName>style.visibility</p:attrName>
                                        </p:attrNameLst>
                                      </p:cBhvr>
                                      <p:to>
                                        <p:strVal val="visible"/>
                                      </p:to>
                                    </p:set>
                                    <p:animEffect transition="in" filter="fade">
                                      <p:cBhvr>
                                        <p:cTn id="82" dur="1000"/>
                                        <p:tgtEl>
                                          <p:spTgt spid="211993"/>
                                        </p:tgtEl>
                                      </p:cBhvr>
                                    </p:animEffect>
                                  </p:childTnLst>
                                </p:cTn>
                              </p:par>
                              <p:par>
                                <p:cTn id="83" presetID="10" presetClass="entr" presetSubtype="0" fill="hold" nodeType="withEffect">
                                  <p:stCondLst>
                                    <p:cond delay="0"/>
                                  </p:stCondLst>
                                  <p:childTnLst>
                                    <p:set>
                                      <p:cBhvr>
                                        <p:cTn id="84" dur="1" fill="hold">
                                          <p:stCondLst>
                                            <p:cond delay="0"/>
                                          </p:stCondLst>
                                        </p:cTn>
                                        <p:tgtEl>
                                          <p:spTgt spid="211979"/>
                                        </p:tgtEl>
                                        <p:attrNameLst>
                                          <p:attrName>style.visibility</p:attrName>
                                        </p:attrNameLst>
                                      </p:cBhvr>
                                      <p:to>
                                        <p:strVal val="visible"/>
                                      </p:to>
                                    </p:set>
                                    <p:animEffect transition="in" filter="fade">
                                      <p:cBhvr>
                                        <p:cTn id="85" dur="1000"/>
                                        <p:tgtEl>
                                          <p:spTgt spid="21197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12000"/>
                                        </p:tgtEl>
                                        <p:attrNameLst>
                                          <p:attrName>style.visibility</p:attrName>
                                        </p:attrNameLst>
                                      </p:cBhvr>
                                      <p:to>
                                        <p:strVal val="visible"/>
                                      </p:to>
                                    </p:set>
                                    <p:animEffect transition="in" filter="fade">
                                      <p:cBhvr>
                                        <p:cTn id="88" dur="1000"/>
                                        <p:tgtEl>
                                          <p:spTgt spid="21200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11997"/>
                                        </p:tgtEl>
                                        <p:attrNameLst>
                                          <p:attrName>style.visibility</p:attrName>
                                        </p:attrNameLst>
                                      </p:cBhvr>
                                      <p:to>
                                        <p:strVal val="visible"/>
                                      </p:to>
                                    </p:set>
                                    <p:animEffect transition="in" filter="fade">
                                      <p:cBhvr>
                                        <p:cTn id="91" dur="1000"/>
                                        <p:tgtEl>
                                          <p:spTgt spid="21199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11974"/>
                                        </p:tgtEl>
                                        <p:attrNameLst>
                                          <p:attrName>style.visibility</p:attrName>
                                        </p:attrNameLst>
                                      </p:cBhvr>
                                      <p:to>
                                        <p:strVal val="visible"/>
                                      </p:to>
                                    </p:set>
                                    <p:animEffect transition="in" filter="fade">
                                      <p:cBhvr>
                                        <p:cTn id="94" dur="1000"/>
                                        <p:tgtEl>
                                          <p:spTgt spid="21197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1976"/>
                                        </p:tgtEl>
                                        <p:attrNameLst>
                                          <p:attrName>style.visibility</p:attrName>
                                        </p:attrNameLst>
                                      </p:cBhvr>
                                      <p:to>
                                        <p:strVal val="visible"/>
                                      </p:to>
                                    </p:set>
                                    <p:animEffect transition="in" filter="fade">
                                      <p:cBhvr>
                                        <p:cTn id="97" dur="1000"/>
                                        <p:tgtEl>
                                          <p:spTgt spid="211976"/>
                                        </p:tgtEl>
                                      </p:cBhvr>
                                    </p:animEffect>
                                  </p:childTnLst>
                                </p:cTn>
                              </p:par>
                              <p:par>
                                <p:cTn id="98" presetID="10" presetClass="entr" presetSubtype="0" fill="hold" nodeType="withEffect">
                                  <p:stCondLst>
                                    <p:cond delay="0"/>
                                  </p:stCondLst>
                                  <p:childTnLst>
                                    <p:set>
                                      <p:cBhvr>
                                        <p:cTn id="99" dur="1" fill="hold">
                                          <p:stCondLst>
                                            <p:cond delay="0"/>
                                          </p:stCondLst>
                                        </p:cTn>
                                        <p:tgtEl>
                                          <p:spTgt spid="211995"/>
                                        </p:tgtEl>
                                        <p:attrNameLst>
                                          <p:attrName>style.visibility</p:attrName>
                                        </p:attrNameLst>
                                      </p:cBhvr>
                                      <p:to>
                                        <p:strVal val="visible"/>
                                      </p:to>
                                    </p:set>
                                    <p:animEffect transition="in" filter="fade">
                                      <p:cBhvr>
                                        <p:cTn id="100" dur="1000"/>
                                        <p:tgtEl>
                                          <p:spTgt spid="21199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11980"/>
                                        </p:tgtEl>
                                        <p:attrNameLst>
                                          <p:attrName>style.visibility</p:attrName>
                                        </p:attrNameLst>
                                      </p:cBhvr>
                                      <p:to>
                                        <p:strVal val="visible"/>
                                      </p:to>
                                    </p:set>
                                    <p:animEffect transition="in" filter="fade">
                                      <p:cBhvr>
                                        <p:cTn id="103" dur="1000"/>
                                        <p:tgtEl>
                                          <p:spTgt spid="21198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1000"/>
                                        <p:tgtEl>
                                          <p:spTgt spid="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11977"/>
                                        </p:tgtEl>
                                        <p:attrNameLst>
                                          <p:attrName>style.visibility</p:attrName>
                                        </p:attrNameLst>
                                      </p:cBhvr>
                                      <p:to>
                                        <p:strVal val="visible"/>
                                      </p:to>
                                    </p:set>
                                    <p:animEffect transition="in" filter="fade">
                                      <p:cBhvr>
                                        <p:cTn id="111" dur="1000"/>
                                        <p:tgtEl>
                                          <p:spTgt spid="21197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11978"/>
                                        </p:tgtEl>
                                        <p:attrNameLst>
                                          <p:attrName>style.visibility</p:attrName>
                                        </p:attrNameLst>
                                      </p:cBhvr>
                                      <p:to>
                                        <p:strVal val="visible"/>
                                      </p:to>
                                    </p:set>
                                    <p:animEffect transition="in" filter="fade">
                                      <p:cBhvr>
                                        <p:cTn id="114" dur="1000"/>
                                        <p:tgtEl>
                                          <p:spTgt spid="21197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11975"/>
                                        </p:tgtEl>
                                        <p:attrNameLst>
                                          <p:attrName>style.visibility</p:attrName>
                                        </p:attrNameLst>
                                      </p:cBhvr>
                                      <p:to>
                                        <p:strVal val="visible"/>
                                      </p:to>
                                    </p:set>
                                    <p:animEffect transition="in" filter="fade">
                                      <p:cBhvr>
                                        <p:cTn id="117" dur="1000"/>
                                        <p:tgtEl>
                                          <p:spTgt spid="211975"/>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48434"/>
                                        </p:tgtEl>
                                        <p:attrNameLst>
                                          <p:attrName>style.visibility</p:attrName>
                                        </p:attrNameLst>
                                      </p:cBhvr>
                                      <p:to>
                                        <p:strVal val="visible"/>
                                      </p:to>
                                    </p:set>
                                    <p:animEffect transition="in" filter="fade">
                                      <p:cBhvr>
                                        <p:cTn id="120" dur="1000"/>
                                        <p:tgtEl>
                                          <p:spTgt spid="14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animBg="1"/>
      <p:bldP spid="211973" grpId="0" animBg="1"/>
      <p:bldP spid="211974" grpId="0" animBg="1"/>
      <p:bldP spid="211975" grpId="0" animBg="1"/>
      <p:bldP spid="211976" grpId="0"/>
      <p:bldP spid="211977" grpId="0" animBg="1"/>
      <p:bldP spid="211978" grpId="0" animBg="1"/>
      <p:bldP spid="211980" grpId="0" animBg="1"/>
      <p:bldP spid="211985" grpId="0" animBg="1"/>
      <p:bldP spid="116751" grpId="0"/>
      <p:bldP spid="211990" grpId="0"/>
      <p:bldP spid="211992" grpId="0"/>
      <p:bldP spid="211993" grpId="0"/>
      <p:bldP spid="211994" grpId="0" animBg="1"/>
      <p:bldP spid="148434" grpId="0"/>
      <p:bldP spid="211997" grpId="0" animBg="1"/>
      <p:bldP spid="211999" grpId="0" animBg="1"/>
      <p:bldP spid="212000" grpId="0" animBg="1"/>
      <p:bldP spid="212001" grpId="0" animBg="1"/>
      <p:bldP spid="212031" grpId="0" animBg="1"/>
      <p:bldP spid="116790" grpId="0" animBg="1"/>
      <p:bldP spid="211981" grpId="0"/>
      <p:bldP spid="211984" grpId="0" animBg="1"/>
      <p:bldP spid="211986" grpId="0" animBg="1"/>
      <p:bldP spid="1167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orld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363663"/>
            <a:ext cx="91154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ChangeArrowheads="1"/>
          </p:cNvSpPr>
          <p:nvPr/>
        </p:nvSpPr>
        <p:spPr bwMode="auto">
          <a:xfrm>
            <a:off x="185738" y="606425"/>
            <a:ext cx="8864600" cy="121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96" tIns="0" rIns="93296" bIns="4664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7889FB"/>
              </a:buClr>
            </a:pPr>
            <a:r>
              <a:rPr lang="en-US" altLang="en-US" sz="2200">
                <a:solidFill>
                  <a:srgbClr val="7889FB"/>
                </a:solidFill>
                <a:sym typeface="Arial" panose="020B0604020202020204" pitchFamily="34" charset="0"/>
              </a:rPr>
              <a:t>We can dynamically create work groups/pools across the globe to best meet clients’ business needs</a:t>
            </a:r>
          </a:p>
        </p:txBody>
      </p:sp>
      <p:grpSp>
        <p:nvGrpSpPr>
          <p:cNvPr id="26628" name="Group 4"/>
          <p:cNvGrpSpPr>
            <a:grpSpLocks/>
          </p:cNvGrpSpPr>
          <p:nvPr/>
        </p:nvGrpSpPr>
        <p:grpSpPr bwMode="auto">
          <a:xfrm>
            <a:off x="2392363" y="3114675"/>
            <a:ext cx="558800" cy="831850"/>
            <a:chOff x="1477" y="1923"/>
            <a:chExt cx="345" cy="514"/>
          </a:xfrm>
        </p:grpSpPr>
        <p:sp>
          <p:nvSpPr>
            <p:cNvPr id="26693" name="Text Box 20"/>
            <p:cNvSpPr txBox="1">
              <a:spLocks noChangeArrowheads="1"/>
            </p:cNvSpPr>
            <p:nvPr/>
          </p:nvSpPr>
          <p:spPr bwMode="auto">
            <a:xfrm>
              <a:off x="1482" y="2286"/>
              <a:ext cx="340" cy="15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659"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1A1A68"/>
                </a:buClr>
                <a:buFont typeface="Arial" panose="020B0604020202020204" pitchFamily="34" charset="0"/>
                <a:buNone/>
              </a:pPr>
              <a:r>
                <a:rPr lang="en-US" altLang="en-US" sz="1000" b="1">
                  <a:solidFill>
                    <a:srgbClr val="1A1A68"/>
                  </a:solidFill>
                  <a:sym typeface="Arial" panose="020B0604020202020204" pitchFamily="34" charset="0"/>
                </a:rPr>
                <a:t>Client 1</a:t>
              </a:r>
            </a:p>
          </p:txBody>
        </p:sp>
        <p:pic>
          <p:nvPicPr>
            <p:cNvPr id="266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 y="1923"/>
              <a:ext cx="333"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9" name="Group 7"/>
          <p:cNvGrpSpPr>
            <a:grpSpLocks/>
          </p:cNvGrpSpPr>
          <p:nvPr/>
        </p:nvGrpSpPr>
        <p:grpSpPr bwMode="auto">
          <a:xfrm>
            <a:off x="5748338" y="3825875"/>
            <a:ext cx="1254125" cy="1149350"/>
            <a:chOff x="3549" y="2362"/>
            <a:chExt cx="774" cy="710"/>
          </a:xfrm>
        </p:grpSpPr>
        <p:sp>
          <p:nvSpPr>
            <p:cNvPr id="26689" name="Oval 19"/>
            <p:cNvSpPr>
              <a:spLocks noChangeArrowheads="1"/>
            </p:cNvSpPr>
            <p:nvPr/>
          </p:nvSpPr>
          <p:spPr bwMode="auto">
            <a:xfrm>
              <a:off x="3549" y="2362"/>
              <a:ext cx="774" cy="710"/>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90" name="Picture 9"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 y="2493"/>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91" name="Picture 10"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 y="2727"/>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92" name="Picture 11"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3686" y="2697"/>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0" name="Line 12"/>
          <p:cNvSpPr>
            <a:spLocks noChangeShapeType="1"/>
          </p:cNvSpPr>
          <p:nvPr/>
        </p:nvSpPr>
        <p:spPr bwMode="auto">
          <a:xfrm flipH="1">
            <a:off x="2811463" y="2562225"/>
            <a:ext cx="528637" cy="895350"/>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Line 13"/>
          <p:cNvSpPr>
            <a:spLocks noChangeShapeType="1"/>
          </p:cNvSpPr>
          <p:nvPr/>
        </p:nvSpPr>
        <p:spPr bwMode="auto">
          <a:xfrm flipH="1">
            <a:off x="3503613" y="2420938"/>
            <a:ext cx="757237" cy="2073275"/>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2" name="Line 14"/>
          <p:cNvSpPr>
            <a:spLocks noChangeShapeType="1"/>
          </p:cNvSpPr>
          <p:nvPr/>
        </p:nvSpPr>
        <p:spPr bwMode="auto">
          <a:xfrm>
            <a:off x="4260850" y="2420938"/>
            <a:ext cx="260350" cy="596900"/>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3" name="Line 15"/>
          <p:cNvSpPr>
            <a:spLocks noChangeShapeType="1"/>
          </p:cNvSpPr>
          <p:nvPr/>
        </p:nvSpPr>
        <p:spPr bwMode="auto">
          <a:xfrm>
            <a:off x="4260850" y="2420938"/>
            <a:ext cx="2014538" cy="1614487"/>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634" name="Group 16"/>
          <p:cNvGrpSpPr>
            <a:grpSpLocks/>
          </p:cNvGrpSpPr>
          <p:nvPr/>
        </p:nvGrpSpPr>
        <p:grpSpPr bwMode="auto">
          <a:xfrm>
            <a:off x="2813050" y="4433888"/>
            <a:ext cx="1065213" cy="952500"/>
            <a:chOff x="1737" y="2737"/>
            <a:chExt cx="657" cy="588"/>
          </a:xfrm>
        </p:grpSpPr>
        <p:sp>
          <p:nvSpPr>
            <p:cNvPr id="26686" name="Oval 19"/>
            <p:cNvSpPr>
              <a:spLocks noChangeArrowheads="1"/>
            </p:cNvSpPr>
            <p:nvPr/>
          </p:nvSpPr>
          <p:spPr bwMode="auto">
            <a:xfrm>
              <a:off x="1737" y="2737"/>
              <a:ext cx="657" cy="588"/>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87" name="Picture 18"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 y="3036"/>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8" name="Picture 19"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 y="2795"/>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5" name="Group 20"/>
          <p:cNvGrpSpPr>
            <a:grpSpLocks/>
          </p:cNvGrpSpPr>
          <p:nvPr/>
        </p:nvGrpSpPr>
        <p:grpSpPr bwMode="auto">
          <a:xfrm>
            <a:off x="4046538" y="3017838"/>
            <a:ext cx="1119187" cy="1020762"/>
            <a:chOff x="2498" y="1863"/>
            <a:chExt cx="691" cy="630"/>
          </a:xfrm>
        </p:grpSpPr>
        <p:sp>
          <p:nvSpPr>
            <p:cNvPr id="26682" name="Oval 19"/>
            <p:cNvSpPr>
              <a:spLocks noChangeArrowheads="1"/>
            </p:cNvSpPr>
            <p:nvPr/>
          </p:nvSpPr>
          <p:spPr bwMode="auto">
            <a:xfrm>
              <a:off x="2498" y="1863"/>
              <a:ext cx="691" cy="630"/>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83" name="Picture 22"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 y="1911"/>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4" name="Picture 23"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1" y="2166"/>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5" name="Picture 24"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2908" y="2050"/>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6" name="Group 25"/>
          <p:cNvGrpSpPr>
            <a:grpSpLocks/>
          </p:cNvGrpSpPr>
          <p:nvPr/>
        </p:nvGrpSpPr>
        <p:grpSpPr bwMode="auto">
          <a:xfrm>
            <a:off x="7035800" y="3502025"/>
            <a:ext cx="1254125" cy="1149350"/>
            <a:chOff x="4344" y="2162"/>
            <a:chExt cx="774" cy="710"/>
          </a:xfrm>
        </p:grpSpPr>
        <p:sp>
          <p:nvSpPr>
            <p:cNvPr id="26678" name="Oval 19"/>
            <p:cNvSpPr>
              <a:spLocks noChangeArrowheads="1"/>
            </p:cNvSpPr>
            <p:nvPr/>
          </p:nvSpPr>
          <p:spPr bwMode="auto">
            <a:xfrm>
              <a:off x="4344" y="2162"/>
              <a:ext cx="774" cy="710"/>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79" name="Picture 27"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 y="2527"/>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0" name="Picture 28"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4500" y="2495"/>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1" name="Picture 29"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4810" y="2241"/>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7" name="Line 30"/>
          <p:cNvSpPr>
            <a:spLocks noChangeShapeType="1"/>
          </p:cNvSpPr>
          <p:nvPr/>
        </p:nvSpPr>
        <p:spPr bwMode="auto">
          <a:xfrm>
            <a:off x="6356350" y="2049463"/>
            <a:ext cx="2112963" cy="57785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Line 31"/>
          <p:cNvSpPr>
            <a:spLocks noChangeShapeType="1"/>
          </p:cNvSpPr>
          <p:nvPr/>
        </p:nvSpPr>
        <p:spPr bwMode="auto">
          <a:xfrm>
            <a:off x="6323013" y="2039938"/>
            <a:ext cx="1408112" cy="1463675"/>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Line 32"/>
          <p:cNvSpPr>
            <a:spLocks noChangeShapeType="1"/>
          </p:cNvSpPr>
          <p:nvPr/>
        </p:nvSpPr>
        <p:spPr bwMode="auto">
          <a:xfrm>
            <a:off x="5640388" y="2473325"/>
            <a:ext cx="523875" cy="68103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0" name="Line 33"/>
          <p:cNvSpPr>
            <a:spLocks noChangeShapeType="1"/>
          </p:cNvSpPr>
          <p:nvPr/>
        </p:nvSpPr>
        <p:spPr bwMode="auto">
          <a:xfrm>
            <a:off x="6353175" y="2046288"/>
            <a:ext cx="568325" cy="2049462"/>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1" name="Rectangle 34"/>
          <p:cNvSpPr>
            <a:spLocks noChangeArrowheads="1"/>
          </p:cNvSpPr>
          <p:nvPr/>
        </p:nvSpPr>
        <p:spPr bwMode="auto">
          <a:xfrm>
            <a:off x="5411788" y="1811338"/>
            <a:ext cx="920750" cy="687387"/>
          </a:xfrm>
          <a:prstGeom prst="rect">
            <a:avLst/>
          </a:prstGeom>
          <a:solidFill>
            <a:schemeClr val="bg1"/>
          </a:solidFill>
          <a:ln w="19050">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6642" name="Picture 35"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7413" y="3697288"/>
            <a:ext cx="460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Oval 36"/>
          <p:cNvSpPr>
            <a:spLocks noChangeArrowheads="1"/>
          </p:cNvSpPr>
          <p:nvPr/>
        </p:nvSpPr>
        <p:spPr bwMode="auto">
          <a:xfrm>
            <a:off x="7170738" y="3617913"/>
            <a:ext cx="598487" cy="484187"/>
          </a:xfrm>
          <a:prstGeom prst="ellipse">
            <a:avLst/>
          </a:prstGeom>
          <a:noFill/>
          <a:ln w="12700" algn="ctr">
            <a:solidFill>
              <a:srgbClr val="1A1A68"/>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6644" name="Group 37"/>
          <p:cNvGrpSpPr>
            <a:grpSpLocks/>
          </p:cNvGrpSpPr>
          <p:nvPr/>
        </p:nvGrpSpPr>
        <p:grpSpPr bwMode="auto">
          <a:xfrm>
            <a:off x="5867400" y="3922713"/>
            <a:ext cx="442913" cy="517525"/>
            <a:chOff x="3622" y="2422"/>
            <a:chExt cx="274" cy="319"/>
          </a:xfrm>
        </p:grpSpPr>
        <p:pic>
          <p:nvPicPr>
            <p:cNvPr id="26676" name="Picture 38" descr="person3"/>
            <p:cNvPicPr>
              <a:picLocks noChangeAspect="1" noChangeArrowheads="1"/>
            </p:cNvPicPr>
            <p:nvPr/>
          </p:nvPicPr>
          <p:blipFill>
            <a:blip r:embed="rId5">
              <a:extLst>
                <a:ext uri="{28A0092B-C50C-407E-A947-70E740481C1C}">
                  <a14:useLocalDpi xmlns:a14="http://schemas.microsoft.com/office/drawing/2010/main" val="0"/>
                </a:ext>
              </a:extLst>
            </a:blip>
            <a:srcRect l="33110" t="-22406"/>
            <a:stretch>
              <a:fillRect/>
            </a:stretch>
          </p:blipFill>
          <p:spPr bwMode="auto">
            <a:xfrm>
              <a:off x="3674" y="2422"/>
              <a:ext cx="200"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7" name="Oval 39"/>
            <p:cNvSpPr>
              <a:spLocks noChangeArrowheads="1"/>
            </p:cNvSpPr>
            <p:nvPr/>
          </p:nvSpPr>
          <p:spPr bwMode="auto">
            <a:xfrm>
              <a:off x="3622" y="2444"/>
              <a:ext cx="274" cy="297"/>
            </a:xfrm>
            <a:prstGeom prst="ellipse">
              <a:avLst/>
            </a:prstGeom>
            <a:noFill/>
            <a:ln w="12700" algn="ctr">
              <a:solidFill>
                <a:srgbClr val="1A1A68"/>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26645" name="Group 40"/>
          <p:cNvGrpSpPr>
            <a:grpSpLocks/>
          </p:cNvGrpSpPr>
          <p:nvPr/>
        </p:nvGrpSpPr>
        <p:grpSpPr bwMode="auto">
          <a:xfrm>
            <a:off x="461963" y="2092325"/>
            <a:ext cx="1614487" cy="3505200"/>
            <a:chOff x="285" y="1287"/>
            <a:chExt cx="997" cy="1827"/>
          </a:xfrm>
        </p:grpSpPr>
        <p:grpSp>
          <p:nvGrpSpPr>
            <p:cNvPr id="26672" name="Group 41"/>
            <p:cNvGrpSpPr>
              <a:grpSpLocks/>
            </p:cNvGrpSpPr>
            <p:nvPr/>
          </p:nvGrpSpPr>
          <p:grpSpPr bwMode="auto">
            <a:xfrm>
              <a:off x="288" y="1287"/>
              <a:ext cx="990" cy="1827"/>
              <a:chOff x="288" y="1287"/>
              <a:chExt cx="990" cy="1827"/>
            </a:xfrm>
          </p:grpSpPr>
          <p:sp>
            <p:nvSpPr>
              <p:cNvPr id="26674" name="Rectangle 42"/>
              <p:cNvSpPr>
                <a:spLocks noChangeArrowheads="1"/>
              </p:cNvSpPr>
              <p:nvPr/>
            </p:nvSpPr>
            <p:spPr bwMode="auto">
              <a:xfrm>
                <a:off x="288" y="1572"/>
                <a:ext cx="987" cy="1542"/>
              </a:xfrm>
              <a:prstGeom prst="rect">
                <a:avLst/>
              </a:prstGeom>
              <a:solidFill>
                <a:srgbClr val="FFFFFF"/>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96" tIns="46648" rIns="186592" bIns="46648"/>
              <a:lstStyle>
                <a:lvl1pPr marL="414338" indent="-414338"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813"/>
                  </a:spcBef>
                  <a:buClr>
                    <a:schemeClr val="tx1"/>
                  </a:buClr>
                  <a:buFont typeface="Wingdings" panose="05000000000000000000" pitchFamily="2" charset="2"/>
                  <a:buChar char="§"/>
                </a:pPr>
                <a:endParaRPr lang="en-US" altLang="en-US" sz="1400">
                  <a:solidFill>
                    <a:srgbClr val="000000"/>
                  </a:solidFill>
                  <a:sym typeface="Arial" panose="020B0604020202020204" pitchFamily="34" charset="0"/>
                </a:endParaRPr>
              </a:p>
            </p:txBody>
          </p:sp>
          <p:sp>
            <p:nvSpPr>
              <p:cNvPr id="26675" name="Rectangle 43"/>
              <p:cNvSpPr>
                <a:spLocks noChangeArrowheads="1"/>
              </p:cNvSpPr>
              <p:nvPr/>
            </p:nvSpPr>
            <p:spPr bwMode="auto">
              <a:xfrm>
                <a:off x="288" y="1287"/>
                <a:ext cx="990" cy="286"/>
              </a:xfrm>
              <a:prstGeom prst="rect">
                <a:avLst/>
              </a:prstGeom>
              <a:solidFill>
                <a:srgbClr val="1A1A68"/>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nchor="ctr">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FFFFFF"/>
                  </a:buClr>
                  <a:buFont typeface="Arial" panose="020B0604020202020204" pitchFamily="34" charset="0"/>
                  <a:buNone/>
                </a:pPr>
                <a:r>
                  <a:rPr lang="en-US" altLang="en-US" sz="1400" b="1">
                    <a:solidFill>
                      <a:srgbClr val="FFFFFF"/>
                    </a:solidFill>
                    <a:cs typeface="Times New Roman" panose="02020603050405020304" pitchFamily="18" charset="0"/>
                    <a:sym typeface="Arial" panose="020B0604020202020204" pitchFamily="34" charset="0"/>
                  </a:rPr>
                  <a:t>Pool creation considerations</a:t>
                </a:r>
              </a:p>
            </p:txBody>
          </p:sp>
        </p:grpSp>
        <p:sp>
          <p:nvSpPr>
            <p:cNvPr id="26673" name="Rectangle 44"/>
            <p:cNvSpPr>
              <a:spLocks noChangeArrowheads="1"/>
            </p:cNvSpPr>
            <p:nvPr/>
          </p:nvSpPr>
          <p:spPr bwMode="auto">
            <a:xfrm>
              <a:off x="285" y="1632"/>
              <a:ext cx="997" cy="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889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lstStyle>
              <a:lvl1pPr marL="342900" indent="-342900">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Clr>
                  <a:schemeClr val="hlink"/>
                </a:buClr>
              </a:pPr>
              <a:r>
                <a:rPr lang="en-US" altLang="en-US" sz="1200" b="1">
                  <a:solidFill>
                    <a:srgbClr val="000000"/>
                  </a:solidFill>
                  <a:sym typeface="Arial" panose="020B0604020202020204" pitchFamily="34" charset="0"/>
                </a:rPr>
                <a:t>Technology</a:t>
              </a:r>
            </a:p>
            <a:p>
              <a:pPr eaLnBrk="1" hangingPunct="1">
                <a:buClr>
                  <a:schemeClr val="hlink"/>
                </a:buClr>
              </a:pPr>
              <a:r>
                <a:rPr lang="en-US" altLang="en-US" sz="1200" b="1">
                  <a:solidFill>
                    <a:srgbClr val="000000"/>
                  </a:solidFill>
                  <a:sym typeface="Arial" panose="020B0604020202020204" pitchFamily="34" charset="0"/>
                </a:rPr>
                <a:t>Workload/FTE</a:t>
              </a:r>
            </a:p>
            <a:p>
              <a:pPr eaLnBrk="1" hangingPunct="1">
                <a:buClr>
                  <a:schemeClr val="hlink"/>
                </a:buClr>
              </a:pPr>
              <a:r>
                <a:rPr lang="en-US" altLang="en-US" sz="1200" b="1">
                  <a:solidFill>
                    <a:srgbClr val="000000"/>
                  </a:solidFill>
                  <a:sym typeface="Arial" panose="020B0604020202020204" pitchFamily="34" charset="0"/>
                </a:rPr>
                <a:t>Skill set</a:t>
              </a:r>
            </a:p>
            <a:p>
              <a:pPr eaLnBrk="1" hangingPunct="1">
                <a:buClr>
                  <a:schemeClr val="hlink"/>
                </a:buClr>
              </a:pPr>
              <a:r>
                <a:rPr lang="en-US" altLang="en-US" sz="1200" b="1">
                  <a:solidFill>
                    <a:srgbClr val="000000"/>
                  </a:solidFill>
                  <a:sym typeface="Arial" panose="020B0604020202020204" pitchFamily="34" charset="0"/>
                </a:rPr>
                <a:t>Location</a:t>
              </a:r>
            </a:p>
            <a:p>
              <a:pPr eaLnBrk="1" hangingPunct="1">
                <a:buClr>
                  <a:schemeClr val="hlink"/>
                </a:buClr>
              </a:pPr>
              <a:r>
                <a:rPr lang="en-US" altLang="en-US" sz="1200" b="1">
                  <a:solidFill>
                    <a:srgbClr val="000000"/>
                  </a:solidFill>
                  <a:sym typeface="Arial" panose="020B0604020202020204" pitchFamily="34" charset="0"/>
                </a:rPr>
                <a:t>Regulations</a:t>
              </a:r>
            </a:p>
            <a:p>
              <a:pPr eaLnBrk="1" hangingPunct="1">
                <a:buClr>
                  <a:schemeClr val="hlink"/>
                </a:buClr>
              </a:pPr>
              <a:r>
                <a:rPr lang="en-US" altLang="en-US" sz="1200" b="1">
                  <a:solidFill>
                    <a:srgbClr val="000000"/>
                  </a:solidFill>
                  <a:sym typeface="Arial" panose="020B0604020202020204" pitchFamily="34" charset="0"/>
                </a:rPr>
                <a:t>SLAs</a:t>
              </a:r>
            </a:p>
            <a:p>
              <a:pPr eaLnBrk="1" hangingPunct="1">
                <a:buClr>
                  <a:schemeClr val="hlink"/>
                </a:buClr>
              </a:pPr>
              <a:r>
                <a:rPr lang="en-US" altLang="en-US" sz="1200" b="1">
                  <a:solidFill>
                    <a:srgbClr val="000000"/>
                  </a:solidFill>
                  <a:sym typeface="Arial" panose="020B0604020202020204" pitchFamily="34" charset="0"/>
                </a:rPr>
                <a:t>Tools</a:t>
              </a:r>
            </a:p>
            <a:p>
              <a:pPr eaLnBrk="1" hangingPunct="1">
                <a:buClr>
                  <a:schemeClr val="hlink"/>
                </a:buClr>
              </a:pPr>
              <a:r>
                <a:rPr lang="en-US" altLang="en-US" sz="1200" b="1">
                  <a:solidFill>
                    <a:srgbClr val="000000"/>
                  </a:solidFill>
                  <a:sym typeface="Arial" panose="020B0604020202020204" pitchFamily="34" charset="0"/>
                </a:rPr>
                <a:t>Problem tickets</a:t>
              </a:r>
            </a:p>
            <a:p>
              <a:pPr eaLnBrk="1" hangingPunct="1">
                <a:buClr>
                  <a:schemeClr val="hlink"/>
                </a:buClr>
              </a:pPr>
              <a:r>
                <a:rPr lang="en-US" altLang="en-US" sz="1200" b="1">
                  <a:solidFill>
                    <a:srgbClr val="000000"/>
                  </a:solidFill>
                  <a:sym typeface="Arial" panose="020B0604020202020204" pitchFamily="34" charset="0"/>
                </a:rPr>
                <a:t>Other</a:t>
              </a:r>
            </a:p>
          </p:txBody>
        </p:sp>
      </p:grpSp>
      <p:grpSp>
        <p:nvGrpSpPr>
          <p:cNvPr id="26646" name="Group 45"/>
          <p:cNvGrpSpPr>
            <a:grpSpLocks/>
          </p:cNvGrpSpPr>
          <p:nvPr/>
        </p:nvGrpSpPr>
        <p:grpSpPr bwMode="auto">
          <a:xfrm>
            <a:off x="3995738" y="5057775"/>
            <a:ext cx="3327400" cy="1800225"/>
            <a:chOff x="2517" y="3123"/>
            <a:chExt cx="2055" cy="1062"/>
          </a:xfrm>
        </p:grpSpPr>
        <p:sp>
          <p:nvSpPr>
            <p:cNvPr id="26663" name="Rectangle 46"/>
            <p:cNvSpPr>
              <a:spLocks noChangeArrowheads="1"/>
            </p:cNvSpPr>
            <p:nvPr/>
          </p:nvSpPr>
          <p:spPr bwMode="auto">
            <a:xfrm>
              <a:off x="2530" y="3336"/>
              <a:ext cx="2041" cy="827"/>
            </a:xfrm>
            <a:prstGeom prst="rect">
              <a:avLst/>
            </a:prstGeom>
            <a:solidFill>
              <a:srgbClr val="FFFFFF"/>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96" tIns="46648" rIns="186592" bIns="46648"/>
            <a:lstStyle>
              <a:lvl1pPr marL="414338" indent="-414338"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813"/>
                </a:spcBef>
                <a:buClr>
                  <a:schemeClr val="tx1"/>
                </a:buClr>
                <a:buFont typeface="Wingdings" panose="05000000000000000000" pitchFamily="2" charset="2"/>
                <a:buChar char="§"/>
              </a:pPr>
              <a:endParaRPr lang="en-US" altLang="en-US" sz="1400">
                <a:solidFill>
                  <a:srgbClr val="000000"/>
                </a:solidFill>
                <a:sym typeface="Arial" panose="020B0604020202020204" pitchFamily="34" charset="0"/>
              </a:endParaRPr>
            </a:p>
          </p:txBody>
        </p:sp>
        <p:sp>
          <p:nvSpPr>
            <p:cNvPr id="26664" name="Rectangle 47"/>
            <p:cNvSpPr>
              <a:spLocks noChangeArrowheads="1"/>
            </p:cNvSpPr>
            <p:nvPr/>
          </p:nvSpPr>
          <p:spPr bwMode="auto">
            <a:xfrm>
              <a:off x="2530" y="3130"/>
              <a:ext cx="2042" cy="191"/>
            </a:xfrm>
            <a:prstGeom prst="rect">
              <a:avLst/>
            </a:prstGeom>
            <a:solidFill>
              <a:srgbClr val="1A1A68"/>
            </a:solidFill>
            <a:ln w="19050">
              <a:solidFill>
                <a:srgbClr val="1A1A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nchor="ctr">
              <a:spAutoFit/>
            </a:bodyPr>
            <a:lstStyle>
              <a:lvl1pPr defTabSz="933450">
                <a:defRPr>
                  <a:solidFill>
                    <a:schemeClr val="tx1"/>
                  </a:solidFill>
                  <a:latin typeface="Arial" panose="020B0604020202020204" pitchFamily="34" charset="0"/>
                  <a:cs typeface="Arial" panose="020B0604020202020204" pitchFamily="34" charset="0"/>
                </a:defRPr>
              </a:lvl1pPr>
              <a:lvl2pPr marL="742950" indent="-285750" defTabSz="933450">
                <a:defRPr>
                  <a:solidFill>
                    <a:schemeClr val="tx1"/>
                  </a:solidFill>
                  <a:latin typeface="Arial" panose="020B0604020202020204" pitchFamily="34" charset="0"/>
                  <a:cs typeface="Arial" panose="020B0604020202020204" pitchFamily="34" charset="0"/>
                </a:defRPr>
              </a:lvl2pPr>
              <a:lvl3pPr marL="1143000" indent="-228600" defTabSz="933450">
                <a:defRPr>
                  <a:solidFill>
                    <a:schemeClr val="tx1"/>
                  </a:solidFill>
                  <a:latin typeface="Arial" panose="020B0604020202020204" pitchFamily="34" charset="0"/>
                  <a:cs typeface="Arial" panose="020B0604020202020204" pitchFamily="34" charset="0"/>
                </a:defRPr>
              </a:lvl3pPr>
              <a:lvl4pPr marL="1600200" indent="-228600" defTabSz="933450">
                <a:defRPr>
                  <a:solidFill>
                    <a:schemeClr val="tx1"/>
                  </a:solidFill>
                  <a:latin typeface="Arial" panose="020B0604020202020204" pitchFamily="34" charset="0"/>
                  <a:cs typeface="Arial" panose="020B0604020202020204" pitchFamily="34" charset="0"/>
                </a:defRPr>
              </a:lvl4pPr>
              <a:lvl5pPr marL="2057400" indent="-228600" defTabSz="933450">
                <a:defRPr>
                  <a:solidFill>
                    <a:schemeClr val="tx1"/>
                  </a:solidFill>
                  <a:latin typeface="Arial" panose="020B0604020202020204" pitchFamily="34" charset="0"/>
                  <a:cs typeface="Arial" panose="020B0604020202020204" pitchFamily="34" charset="0"/>
                </a:defRPr>
              </a:lvl5pPr>
              <a:lvl6pPr marL="25146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FFFFFF"/>
                </a:buClr>
                <a:buFont typeface="Arial" panose="020B0604020202020204" pitchFamily="34" charset="0"/>
                <a:buNone/>
              </a:pPr>
              <a:r>
                <a:rPr lang="en-US" altLang="en-US" sz="1400" b="1">
                  <a:solidFill>
                    <a:srgbClr val="FFFFFF"/>
                  </a:solidFill>
                  <a:cs typeface="Times New Roman" panose="02020603050405020304" pitchFamily="18" charset="0"/>
                  <a:sym typeface="Arial" panose="020B0604020202020204" pitchFamily="34" charset="0"/>
                </a:rPr>
                <a:t>Global skills resources</a:t>
              </a:r>
            </a:p>
          </p:txBody>
        </p:sp>
        <p:sp>
          <p:nvSpPr>
            <p:cNvPr id="26665" name="Rectangle 48"/>
            <p:cNvSpPr>
              <a:spLocks noChangeArrowheads="1"/>
            </p:cNvSpPr>
            <p:nvPr/>
          </p:nvSpPr>
          <p:spPr bwMode="auto">
            <a:xfrm>
              <a:off x="2555" y="3336"/>
              <a:ext cx="2009"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889F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lstStyle>
              <a:lvl1pPr marL="342900" indent="-342900">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Clr>
                  <a:schemeClr val="hlink"/>
                </a:buClr>
              </a:pPr>
              <a:r>
                <a:rPr lang="en-US" altLang="en-US" sz="1200" b="1">
                  <a:solidFill>
                    <a:srgbClr val="000000"/>
                  </a:solidFill>
                  <a:sym typeface="Arial" panose="020B0604020202020204" pitchFamily="34" charset="0"/>
                </a:rPr>
                <a:t>750+ pools </a:t>
              </a:r>
            </a:p>
            <a:p>
              <a:pPr eaLnBrk="1" hangingPunct="1">
                <a:buClr>
                  <a:schemeClr val="hlink"/>
                </a:buClr>
              </a:pPr>
              <a:r>
                <a:rPr lang="en-US" altLang="en-US" sz="1200" b="1">
                  <a:solidFill>
                    <a:srgbClr val="000000"/>
                  </a:solidFill>
                  <a:sym typeface="Arial" panose="020B0604020202020204" pitchFamily="34" charset="0"/>
                </a:rPr>
                <a:t>~ 50 types of pools by competency (e.g., service line, component)</a:t>
              </a:r>
            </a:p>
            <a:p>
              <a:pPr eaLnBrk="1" hangingPunct="1">
                <a:buClr>
                  <a:schemeClr val="hlink"/>
                </a:buClr>
              </a:pPr>
              <a:r>
                <a:rPr lang="en-US" altLang="en-US" sz="1200" b="1">
                  <a:solidFill>
                    <a:srgbClr val="000000"/>
                  </a:solidFill>
                  <a:sym typeface="Arial" panose="020B0604020202020204" pitchFamily="34" charset="0"/>
                </a:rPr>
                <a:t>Specialized pools: HIPAA, FDA, ITAR, MDI</a:t>
              </a:r>
            </a:p>
          </p:txBody>
        </p:sp>
        <p:sp>
          <p:nvSpPr>
            <p:cNvPr id="26666" name="Line 59"/>
            <p:cNvSpPr>
              <a:spLocks noChangeShapeType="1"/>
            </p:cNvSpPr>
            <p:nvPr/>
          </p:nvSpPr>
          <p:spPr bwMode="auto">
            <a:xfrm>
              <a:off x="2555" y="3336"/>
              <a:ext cx="2009"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7" name="Line 60"/>
            <p:cNvSpPr>
              <a:spLocks noChangeShapeType="1"/>
            </p:cNvSpPr>
            <p:nvPr/>
          </p:nvSpPr>
          <p:spPr bwMode="auto">
            <a:xfrm>
              <a:off x="4564" y="3336"/>
              <a:ext cx="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8" name="Line 62"/>
            <p:cNvSpPr>
              <a:spLocks noChangeShapeType="1"/>
            </p:cNvSpPr>
            <p:nvPr/>
          </p:nvSpPr>
          <p:spPr bwMode="auto">
            <a:xfrm>
              <a:off x="2530" y="3129"/>
              <a:ext cx="0"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9" name="Line 63"/>
            <p:cNvSpPr>
              <a:spLocks noChangeShapeType="1"/>
            </p:cNvSpPr>
            <p:nvPr/>
          </p:nvSpPr>
          <p:spPr bwMode="auto">
            <a:xfrm>
              <a:off x="2530" y="3321"/>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0" name="Line 64"/>
            <p:cNvSpPr>
              <a:spLocks noChangeShapeType="1"/>
            </p:cNvSpPr>
            <p:nvPr/>
          </p:nvSpPr>
          <p:spPr bwMode="auto">
            <a:xfrm>
              <a:off x="4572" y="3129"/>
              <a:ext cx="0"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1" name="Line 65"/>
            <p:cNvSpPr>
              <a:spLocks noChangeShapeType="1"/>
            </p:cNvSpPr>
            <p:nvPr/>
          </p:nvSpPr>
          <p:spPr bwMode="auto">
            <a:xfrm>
              <a:off x="4572" y="3321"/>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47" name="Line 68"/>
          <p:cNvSpPr>
            <a:spLocks noChangeShapeType="1"/>
          </p:cNvSpPr>
          <p:nvPr/>
        </p:nvSpPr>
        <p:spPr bwMode="auto">
          <a:xfrm>
            <a:off x="3933825" y="2236788"/>
            <a:ext cx="3317875" cy="1728787"/>
          </a:xfrm>
          <a:prstGeom prst="line">
            <a:avLst/>
          </a:prstGeom>
          <a:noFill/>
          <a:ln w="28575">
            <a:solidFill>
              <a:srgbClr val="1A1A6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8" name="Rectangle 69"/>
          <p:cNvSpPr>
            <a:spLocks noChangeArrowheads="1"/>
          </p:cNvSpPr>
          <p:nvPr/>
        </p:nvSpPr>
        <p:spPr bwMode="auto">
          <a:xfrm>
            <a:off x="3340100" y="2195513"/>
            <a:ext cx="920750" cy="687387"/>
          </a:xfrm>
          <a:prstGeom prst="rect">
            <a:avLst/>
          </a:prstGeom>
          <a:solidFill>
            <a:schemeClr val="bg1"/>
          </a:solidFill>
          <a:ln w="19050">
            <a:solidFill>
              <a:srgbClr val="1A1A68"/>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6649" name="Group 70"/>
          <p:cNvGrpSpPr>
            <a:grpSpLocks/>
          </p:cNvGrpSpPr>
          <p:nvPr/>
        </p:nvGrpSpPr>
        <p:grpSpPr bwMode="auto">
          <a:xfrm>
            <a:off x="7929563" y="2533650"/>
            <a:ext cx="1063625" cy="952500"/>
            <a:chOff x="4895" y="1564"/>
            <a:chExt cx="657" cy="588"/>
          </a:xfrm>
        </p:grpSpPr>
        <p:sp>
          <p:nvSpPr>
            <p:cNvPr id="26660" name="Oval 19"/>
            <p:cNvSpPr>
              <a:spLocks noChangeArrowheads="1"/>
            </p:cNvSpPr>
            <p:nvPr/>
          </p:nvSpPr>
          <p:spPr bwMode="auto">
            <a:xfrm>
              <a:off x="4895" y="1564"/>
              <a:ext cx="657" cy="588"/>
            </a:xfrm>
            <a:prstGeom prst="ellipse">
              <a:avLst/>
            </a:prstGeom>
            <a:solidFill>
              <a:schemeClr val="bg1"/>
            </a:solidFill>
            <a:ln w="9525" algn="ctr">
              <a:solidFill>
                <a:srgbClr val="000000"/>
              </a:solidFill>
              <a:prstDash val="dash"/>
              <a:round/>
              <a:headEnd/>
              <a:tailEnd/>
            </a:ln>
          </p:spPr>
          <p:txBody>
            <a:bodyPr wrap="none" lIns="0" tIns="46648" rIns="0" bIns="46648" anchor="ctr"/>
            <a:lstStyle>
              <a:lvl1pPr defTabSz="933450">
                <a:defRPr>
                  <a:solidFill>
                    <a:schemeClr val="tx1"/>
                  </a:solidFill>
                  <a:latin typeface="Arial" panose="020B0604020202020204" pitchFamily="34" charset="0"/>
                  <a:cs typeface="Arial" panose="020B0604020202020204" pitchFamily="34" charset="0"/>
                </a:defRPr>
              </a:lvl1pPr>
              <a:lvl2pPr marL="758825" indent="-292100" defTabSz="933450">
                <a:defRPr>
                  <a:solidFill>
                    <a:schemeClr val="tx1"/>
                  </a:solidFill>
                  <a:latin typeface="Arial" panose="020B0604020202020204" pitchFamily="34" charset="0"/>
                  <a:cs typeface="Arial" panose="020B0604020202020204" pitchFamily="34" charset="0"/>
                </a:defRPr>
              </a:lvl2pPr>
              <a:lvl3pPr marL="1166813" indent="-233363" defTabSz="933450">
                <a:defRPr>
                  <a:solidFill>
                    <a:schemeClr val="tx1"/>
                  </a:solidFill>
                  <a:latin typeface="Arial" panose="020B0604020202020204" pitchFamily="34" charset="0"/>
                  <a:cs typeface="Arial" panose="020B0604020202020204" pitchFamily="34" charset="0"/>
                </a:defRPr>
              </a:lvl3pPr>
              <a:lvl4pPr marL="1631950" indent="-231775" defTabSz="933450">
                <a:defRPr>
                  <a:solidFill>
                    <a:schemeClr val="tx1"/>
                  </a:solidFill>
                  <a:latin typeface="Arial" panose="020B0604020202020204" pitchFamily="34" charset="0"/>
                  <a:cs typeface="Arial" panose="020B0604020202020204" pitchFamily="34" charset="0"/>
                </a:defRPr>
              </a:lvl4pPr>
              <a:lvl5pPr marL="2098675" indent="-233363" defTabSz="933450">
                <a:defRPr>
                  <a:solidFill>
                    <a:schemeClr val="tx1"/>
                  </a:solidFill>
                  <a:latin typeface="Arial" panose="020B0604020202020204" pitchFamily="34" charset="0"/>
                  <a:cs typeface="Arial" panose="020B0604020202020204" pitchFamily="34" charset="0"/>
                </a:defRPr>
              </a:lvl5pPr>
              <a:lvl6pPr marL="25558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3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Font typeface="Arial" panose="020B0604020202020204" pitchFamily="34" charset="0"/>
                <a:buNone/>
              </a:pPr>
              <a:endParaRPr lang="en-US" altLang="en-US">
                <a:solidFill>
                  <a:srgbClr val="000000"/>
                </a:solidFill>
                <a:sym typeface="Arial" panose="020B0604020202020204" pitchFamily="34" charset="0"/>
              </a:endParaRPr>
            </a:p>
          </p:txBody>
        </p:sp>
        <p:pic>
          <p:nvPicPr>
            <p:cNvPr id="26661" name="Picture 72"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 y="1863"/>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2" name="Picture 73" descr="pers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 y="1622"/>
              <a:ext cx="2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0" name="Group 74"/>
          <p:cNvGrpSpPr>
            <a:grpSpLocks/>
          </p:cNvGrpSpPr>
          <p:nvPr/>
        </p:nvGrpSpPr>
        <p:grpSpPr bwMode="auto">
          <a:xfrm>
            <a:off x="5895975" y="2917825"/>
            <a:ext cx="652463" cy="755650"/>
            <a:chOff x="3640" y="1801"/>
            <a:chExt cx="403" cy="467"/>
          </a:xfrm>
        </p:grpSpPr>
        <p:sp>
          <p:nvSpPr>
            <p:cNvPr id="26658" name="Text Box 20"/>
            <p:cNvSpPr txBox="1">
              <a:spLocks noChangeArrowheads="1"/>
            </p:cNvSpPr>
            <p:nvPr/>
          </p:nvSpPr>
          <p:spPr bwMode="auto">
            <a:xfrm>
              <a:off x="3682" y="2117"/>
              <a:ext cx="343" cy="15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8659"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009999"/>
                </a:buClr>
                <a:buFont typeface="Arial" panose="020B0604020202020204" pitchFamily="34" charset="0"/>
                <a:buNone/>
              </a:pPr>
              <a:r>
                <a:rPr lang="en-US" altLang="en-US" sz="1000" b="1">
                  <a:solidFill>
                    <a:srgbClr val="009999"/>
                  </a:solidFill>
                  <a:sym typeface="Arial" panose="020B0604020202020204" pitchFamily="34" charset="0"/>
                </a:rPr>
                <a:t>Client 2</a:t>
              </a:r>
            </a:p>
          </p:txBody>
        </p:sp>
        <p:pic>
          <p:nvPicPr>
            <p:cNvPr id="26659"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0" y="1801"/>
              <a:ext cx="40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1" name="Group 77"/>
          <p:cNvGrpSpPr>
            <a:grpSpLocks/>
          </p:cNvGrpSpPr>
          <p:nvPr/>
        </p:nvGrpSpPr>
        <p:grpSpPr bwMode="auto">
          <a:xfrm>
            <a:off x="3395663" y="2243138"/>
            <a:ext cx="889000" cy="596900"/>
            <a:chOff x="2096" y="1385"/>
            <a:chExt cx="549" cy="368"/>
          </a:xfrm>
        </p:grpSpPr>
        <p:sp>
          <p:nvSpPr>
            <p:cNvPr id="26656" name="Text Box 20"/>
            <p:cNvSpPr txBox="1">
              <a:spLocks noChangeArrowheads="1"/>
            </p:cNvSpPr>
            <p:nvPr/>
          </p:nvSpPr>
          <p:spPr bwMode="auto">
            <a:xfrm>
              <a:off x="2284" y="1401"/>
              <a:ext cx="361" cy="3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1A1A68"/>
                </a:buClr>
                <a:buFont typeface="Arial" panose="020B0604020202020204" pitchFamily="34" charset="0"/>
                <a:buNone/>
              </a:pPr>
              <a:r>
                <a:rPr lang="en-US" altLang="en-US" sz="1000" b="1">
                  <a:solidFill>
                    <a:srgbClr val="1A1A68"/>
                  </a:solidFill>
                  <a:sym typeface="Arial" panose="020B0604020202020204" pitchFamily="34" charset="0"/>
                </a:rPr>
                <a:t>Account Focal Point</a:t>
              </a:r>
            </a:p>
          </p:txBody>
        </p:sp>
        <p:pic>
          <p:nvPicPr>
            <p:cNvPr id="26657" name="Picture 79" descr="person3"/>
            <p:cNvPicPr>
              <a:picLocks noChangeAspect="1" noChangeArrowheads="1"/>
            </p:cNvPicPr>
            <p:nvPr/>
          </p:nvPicPr>
          <p:blipFill>
            <a:blip r:embed="rId5">
              <a:extLst>
                <a:ext uri="{28A0092B-C50C-407E-A947-70E740481C1C}">
                  <a14:useLocalDpi xmlns:a14="http://schemas.microsoft.com/office/drawing/2010/main" val="0"/>
                </a:ext>
              </a:extLst>
            </a:blip>
            <a:srcRect l="31656" r="31657"/>
            <a:stretch>
              <a:fillRect/>
            </a:stretch>
          </p:blipFill>
          <p:spPr bwMode="auto">
            <a:xfrm>
              <a:off x="2096" y="1385"/>
              <a:ext cx="1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52" name="Group 80"/>
          <p:cNvGrpSpPr>
            <a:grpSpLocks/>
          </p:cNvGrpSpPr>
          <p:nvPr/>
        </p:nvGrpSpPr>
        <p:grpSpPr bwMode="auto">
          <a:xfrm>
            <a:off x="5468938" y="1839913"/>
            <a:ext cx="887412" cy="596900"/>
            <a:chOff x="3376" y="1136"/>
            <a:chExt cx="548" cy="368"/>
          </a:xfrm>
        </p:grpSpPr>
        <p:sp>
          <p:nvSpPr>
            <p:cNvPr id="26654" name="Text Box 20"/>
            <p:cNvSpPr txBox="1">
              <a:spLocks noChangeArrowheads="1"/>
            </p:cNvSpPr>
            <p:nvPr/>
          </p:nvSpPr>
          <p:spPr bwMode="auto">
            <a:xfrm>
              <a:off x="3563" y="1164"/>
              <a:ext cx="361" cy="3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46648" rIns="0" bIns="46648" anchor="b">
              <a:spAutoFit/>
            </a:bodyPr>
            <a:lstStyle>
              <a:lvl1pPr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1pPr>
              <a:lvl2pPr marL="758825" indent="-292100"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2pPr>
              <a:lvl3pPr marL="1166813"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3pPr>
              <a:lvl4pPr marL="1631950" indent="-231775"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4pPr>
              <a:lvl5pPr marL="2098675" indent="-233363" defTabSz="466725">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5pPr>
              <a:lvl6pPr marL="25558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6pPr>
              <a:lvl7pPr marL="30130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7pPr>
              <a:lvl8pPr marL="34702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8pPr>
              <a:lvl9pPr marL="3927475" indent="-233363" defTabSz="466725" eaLnBrk="0" fontAlgn="base" hangingPunct="0">
                <a:spcBef>
                  <a:spcPct val="0"/>
                </a:spcBef>
                <a:spcAft>
                  <a:spcPct val="0"/>
                </a:spcAft>
                <a:tabLst>
                  <a:tab pos="0" algn="l"/>
                  <a:tab pos="933450" algn="l"/>
                  <a:tab pos="1865313" algn="l"/>
                  <a:tab pos="2798763" algn="l"/>
                  <a:tab pos="3732213" algn="l"/>
                  <a:tab pos="4664075" algn="l"/>
                  <a:tab pos="5597525" algn="l"/>
                  <a:tab pos="6530975" algn="l"/>
                  <a:tab pos="7464425" algn="l"/>
                  <a:tab pos="8396288" algn="l"/>
                  <a:tab pos="9329738" algn="l"/>
                  <a:tab pos="10263188" algn="l"/>
                </a:tabLst>
                <a:defRPr>
                  <a:solidFill>
                    <a:schemeClr val="tx1"/>
                  </a:solidFill>
                  <a:latin typeface="Arial" panose="020B0604020202020204" pitchFamily="34" charset="0"/>
                  <a:cs typeface="Arial" panose="020B0604020202020204" pitchFamily="34" charset="0"/>
                </a:defRPr>
              </a:lvl9pPr>
            </a:lstStyle>
            <a:p>
              <a:pPr eaLnBrk="1" hangingPunct="1">
                <a:lnSpc>
                  <a:spcPct val="97000"/>
                </a:lnSpc>
                <a:spcBef>
                  <a:spcPct val="50000"/>
                </a:spcBef>
                <a:buClr>
                  <a:srgbClr val="FF0000"/>
                </a:buClr>
                <a:buFont typeface="Arial" panose="020B0604020202020204" pitchFamily="34" charset="0"/>
                <a:buNone/>
              </a:pPr>
              <a:r>
                <a:rPr lang="en-US" altLang="en-US" sz="1000" b="1">
                  <a:solidFill>
                    <a:srgbClr val="FF0000"/>
                  </a:solidFill>
                  <a:sym typeface="Arial" panose="020B0604020202020204" pitchFamily="34" charset="0"/>
                </a:rPr>
                <a:t>Account Focal Point</a:t>
              </a:r>
            </a:p>
          </p:txBody>
        </p:sp>
        <p:pic>
          <p:nvPicPr>
            <p:cNvPr id="26655" name="Picture 82" descr="person3"/>
            <p:cNvPicPr>
              <a:picLocks noChangeAspect="1" noChangeArrowheads="1"/>
            </p:cNvPicPr>
            <p:nvPr/>
          </p:nvPicPr>
          <p:blipFill>
            <a:blip r:embed="rId5">
              <a:extLst>
                <a:ext uri="{28A0092B-C50C-407E-A947-70E740481C1C}">
                  <a14:useLocalDpi xmlns:a14="http://schemas.microsoft.com/office/drawing/2010/main" val="0"/>
                </a:ext>
              </a:extLst>
            </a:blip>
            <a:srcRect l="31656" r="31657"/>
            <a:stretch>
              <a:fillRect/>
            </a:stretch>
          </p:blipFill>
          <p:spPr bwMode="auto">
            <a:xfrm>
              <a:off x="3376" y="1136"/>
              <a:ext cx="16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84688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8199" y="280987"/>
            <a:ext cx="8245475" cy="387798"/>
          </a:xfrm>
        </p:spPr>
        <p:txBody>
          <a:bodyPr/>
          <a:lstStyle/>
          <a:p>
            <a:pPr eaLnBrk="1" hangingPunct="1"/>
            <a:r>
              <a:rPr lang="en-US" altLang="en-US" dirty="0" smtClean="0"/>
              <a:t>The outsourcing relationships</a:t>
            </a:r>
          </a:p>
        </p:txBody>
      </p:sp>
      <p:sp>
        <p:nvSpPr>
          <p:cNvPr id="34819" name="Text Box 3"/>
          <p:cNvSpPr txBox="1">
            <a:spLocks noChangeArrowheads="1"/>
          </p:cNvSpPr>
          <p:nvPr/>
        </p:nvSpPr>
        <p:spPr bwMode="auto">
          <a:xfrm>
            <a:off x="361950" y="962025"/>
            <a:ext cx="82756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chemeClr val="accent2"/>
              </a:buClr>
              <a:buFont typeface="Wingdings" panose="05000000000000000000" pitchFamily="2" charset="2"/>
              <a:buNone/>
            </a:pPr>
            <a:r>
              <a:rPr lang="en-US" altLang="en-US" sz="1400"/>
              <a:t>Accounts and delivery providers benefit most from an IT transformation based on </a:t>
            </a:r>
            <a:r>
              <a:rPr lang="en-US" altLang="en-US" sz="1400" u="sng"/>
              <a:t>shared, reusable assets</a:t>
            </a:r>
            <a:r>
              <a:rPr lang="en-US" altLang="en-US" sz="1400"/>
              <a:t>. </a:t>
            </a:r>
            <a:r>
              <a:rPr lang="en-US" altLang="en-US" sz="1200">
                <a:solidFill>
                  <a:srgbClr val="000000"/>
                </a:solidFill>
              </a:rPr>
              <a:t>The message here is how important our standardization strategy is in our outsourcing relationships. </a:t>
            </a:r>
          </a:p>
        </p:txBody>
      </p:sp>
      <p:sp>
        <p:nvSpPr>
          <p:cNvPr id="34820" name="AutoShape 4"/>
          <p:cNvSpPr>
            <a:spLocks noChangeArrowheads="1"/>
          </p:cNvSpPr>
          <p:nvPr/>
        </p:nvSpPr>
        <p:spPr bwMode="auto">
          <a:xfrm>
            <a:off x="4648200" y="1924050"/>
            <a:ext cx="990600" cy="611188"/>
          </a:xfrm>
          <a:prstGeom prst="foldedCorner">
            <a:avLst>
              <a:gd name="adj" fmla="val 12500"/>
            </a:avLst>
          </a:prstGeom>
          <a:solidFill>
            <a:srgbClr val="FFFF99">
              <a:alpha val="79999"/>
            </a:srgbClr>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GB" altLang="en-US" sz="1000"/>
          </a:p>
          <a:p>
            <a:pPr algn="ctr" eaLnBrk="1" hangingPunct="1"/>
            <a:endParaRPr lang="en-GB" altLang="en-US" sz="1000"/>
          </a:p>
          <a:p>
            <a:pPr algn="ctr" eaLnBrk="1" hangingPunct="1"/>
            <a:endParaRPr lang="en-GB" altLang="en-US" sz="1000"/>
          </a:p>
        </p:txBody>
      </p:sp>
      <p:sp>
        <p:nvSpPr>
          <p:cNvPr id="34821" name="AutoShape 5"/>
          <p:cNvSpPr>
            <a:spLocks noChangeArrowheads="1"/>
          </p:cNvSpPr>
          <p:nvPr/>
        </p:nvSpPr>
        <p:spPr bwMode="auto">
          <a:xfrm>
            <a:off x="3200400" y="1925638"/>
            <a:ext cx="990600" cy="611187"/>
          </a:xfrm>
          <a:prstGeom prst="foldedCorner">
            <a:avLst>
              <a:gd name="adj" fmla="val 12500"/>
            </a:avLst>
          </a:prstGeom>
          <a:solidFill>
            <a:srgbClr val="FFFF99">
              <a:alpha val="79999"/>
            </a:srgbClr>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GB" altLang="en-US" sz="1000"/>
          </a:p>
          <a:p>
            <a:pPr algn="ctr" eaLnBrk="1" hangingPunct="1"/>
            <a:endParaRPr lang="en-GB" altLang="en-US" sz="1000"/>
          </a:p>
          <a:p>
            <a:pPr algn="ctr" eaLnBrk="1" hangingPunct="1"/>
            <a:endParaRPr lang="en-GB" altLang="en-US" sz="1000"/>
          </a:p>
        </p:txBody>
      </p:sp>
      <p:sp>
        <p:nvSpPr>
          <p:cNvPr id="34822" name="Text Box 39"/>
          <p:cNvSpPr txBox="1">
            <a:spLocks noChangeArrowheads="1"/>
          </p:cNvSpPr>
          <p:nvPr/>
        </p:nvSpPr>
        <p:spPr bwMode="auto">
          <a:xfrm>
            <a:off x="6172200" y="1619250"/>
            <a:ext cx="2438400" cy="1905000"/>
          </a:xfrm>
          <a:prstGeom prst="rect">
            <a:avLst/>
          </a:prstGeom>
          <a:blipFill dpi="0" rotWithShape="1">
            <a:blip r:embed="rId4">
              <a:alphaModFix amt="35000"/>
            </a:blip>
            <a:srcRect/>
            <a:tile tx="0" ty="0" sx="100000" sy="100000" flip="none" algn="tl"/>
          </a:blipFill>
          <a:ln w="9525">
            <a:solidFill>
              <a:srgbClr val="C0C0C0"/>
            </a:solidFill>
            <a:miter lim="800000"/>
            <a:headEnd/>
            <a:tailEnd/>
          </a:ln>
        </p:spPr>
        <p:txBody>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solidFill>
                  <a:srgbClr val="FFFFCC"/>
                </a:solidFill>
              </a:rPr>
              <a:t>IBM IT Delivery</a:t>
            </a:r>
          </a:p>
          <a:p>
            <a:pPr eaLnBrk="1" hangingPunct="1"/>
            <a:endParaRPr lang="en-GB" altLang="en-US" sz="1400"/>
          </a:p>
        </p:txBody>
      </p:sp>
      <p:sp>
        <p:nvSpPr>
          <p:cNvPr id="34823" name="Text Box 39"/>
          <p:cNvSpPr txBox="1">
            <a:spLocks noChangeArrowheads="1"/>
          </p:cNvSpPr>
          <p:nvPr/>
        </p:nvSpPr>
        <p:spPr bwMode="auto">
          <a:xfrm>
            <a:off x="457200" y="1619250"/>
            <a:ext cx="2362200" cy="2667000"/>
          </a:xfrm>
          <a:prstGeom prst="rect">
            <a:avLst/>
          </a:prstGeom>
          <a:blipFill dpi="0" rotWithShape="1">
            <a:blip r:embed="rId4">
              <a:alphaModFix amt="35000"/>
            </a:blip>
            <a:srcRect/>
            <a:tile tx="0" ty="0" sx="100000" sy="100000" flip="none" algn="tl"/>
          </a:blipFill>
          <a:ln w="9525">
            <a:solidFill>
              <a:srgbClr val="C0C0C0"/>
            </a:solidFill>
            <a:miter lim="800000"/>
            <a:headEnd/>
            <a:tailEnd/>
          </a:ln>
        </p:spPr>
        <p:txBody>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solidFill>
                  <a:srgbClr val="FFFFCC"/>
                </a:solidFill>
              </a:rPr>
              <a:t>Client Account</a:t>
            </a:r>
          </a:p>
          <a:p>
            <a:pPr eaLnBrk="1" hangingPunct="1"/>
            <a:endParaRPr lang="en-GB" altLang="en-US" sz="1400">
              <a:solidFill>
                <a:srgbClr val="FFFFCC"/>
              </a:solidFill>
            </a:endParaRPr>
          </a:p>
        </p:txBody>
      </p:sp>
      <p:sp>
        <p:nvSpPr>
          <p:cNvPr id="34824" name="Text Box 8"/>
          <p:cNvSpPr txBox="1">
            <a:spLocks noChangeArrowheads="1"/>
          </p:cNvSpPr>
          <p:nvPr/>
        </p:nvSpPr>
        <p:spPr bwMode="auto">
          <a:xfrm>
            <a:off x="822325" y="2152650"/>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  CTO</a:t>
            </a:r>
          </a:p>
        </p:txBody>
      </p:sp>
      <p:sp>
        <p:nvSpPr>
          <p:cNvPr id="34825" name="Text Box 9"/>
          <p:cNvSpPr txBox="1">
            <a:spLocks noChangeArrowheads="1"/>
          </p:cNvSpPr>
          <p:nvPr/>
        </p:nvSpPr>
        <p:spPr bwMode="auto">
          <a:xfrm>
            <a:off x="563563" y="3067050"/>
            <a:ext cx="115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a:t>Architect (Client)</a:t>
            </a:r>
          </a:p>
        </p:txBody>
      </p:sp>
      <p:graphicFrame>
        <p:nvGraphicFramePr>
          <p:cNvPr id="34826" name="Object 10"/>
          <p:cNvGraphicFramePr>
            <a:graphicFrameLocks noChangeAspect="1"/>
          </p:cNvGraphicFramePr>
          <p:nvPr/>
        </p:nvGraphicFramePr>
        <p:xfrm>
          <a:off x="687388" y="2152650"/>
          <a:ext cx="393700" cy="395288"/>
        </p:xfrm>
        <a:graphic>
          <a:graphicData uri="http://schemas.openxmlformats.org/presentationml/2006/ole">
            <mc:AlternateContent xmlns:mc="http://schemas.openxmlformats.org/markup-compatibility/2006">
              <mc:Choice xmlns:v="urn:schemas-microsoft-com:vml" Requires="v">
                <p:oleObj spid="_x0000_s47447" name="Visio" r:id="rId5" imgW="1298496" imgH="831771" progId="Visio.Drawing.11">
                  <p:embed/>
                </p:oleObj>
              </mc:Choice>
              <mc:Fallback>
                <p:oleObj name="Visio" r:id="rId5"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687388" y="2152650"/>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7" name="Object 11"/>
          <p:cNvGraphicFramePr>
            <a:graphicFrameLocks noChangeAspect="1"/>
          </p:cNvGraphicFramePr>
          <p:nvPr/>
        </p:nvGraphicFramePr>
        <p:xfrm>
          <a:off x="1677988" y="2152650"/>
          <a:ext cx="393700" cy="395288"/>
        </p:xfrm>
        <a:graphic>
          <a:graphicData uri="http://schemas.openxmlformats.org/presentationml/2006/ole">
            <mc:AlternateContent xmlns:mc="http://schemas.openxmlformats.org/markup-compatibility/2006">
              <mc:Choice xmlns:v="urn:schemas-microsoft-com:vml" Requires="v">
                <p:oleObj spid="_x0000_s47448" name="Visio" r:id="rId7" imgW="1298496" imgH="831771" progId="Visio.Drawing.11">
                  <p:embed/>
                </p:oleObj>
              </mc:Choice>
              <mc:Fallback>
                <p:oleObj name="Visio" r:id="rId7"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1677988" y="2152650"/>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8" name="Text Box 12"/>
          <p:cNvSpPr txBox="1">
            <a:spLocks noChangeArrowheads="1"/>
          </p:cNvSpPr>
          <p:nvPr/>
        </p:nvSpPr>
        <p:spPr bwMode="auto">
          <a:xfrm>
            <a:off x="1828800" y="2152650"/>
            <a:ext cx="70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  PE</a:t>
            </a:r>
          </a:p>
        </p:txBody>
      </p:sp>
      <p:sp>
        <p:nvSpPr>
          <p:cNvPr id="34829" name="Text Box 13"/>
          <p:cNvSpPr txBox="1">
            <a:spLocks noChangeArrowheads="1"/>
          </p:cNvSpPr>
          <p:nvPr/>
        </p:nvSpPr>
        <p:spPr bwMode="auto">
          <a:xfrm>
            <a:off x="1584325" y="3067050"/>
            <a:ext cx="1311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a:t>Architect</a:t>
            </a:r>
          </a:p>
          <a:p>
            <a:pPr algn="ctr" eaLnBrk="1" hangingPunct="1"/>
            <a:r>
              <a:rPr lang="en-GB" altLang="en-US" sz="1200"/>
              <a:t>(IBM)</a:t>
            </a:r>
          </a:p>
        </p:txBody>
      </p:sp>
      <p:sp>
        <p:nvSpPr>
          <p:cNvPr id="34830" name="Text Box 14"/>
          <p:cNvSpPr txBox="1">
            <a:spLocks noChangeArrowheads="1"/>
          </p:cNvSpPr>
          <p:nvPr/>
        </p:nvSpPr>
        <p:spPr bwMode="auto">
          <a:xfrm>
            <a:off x="1293813" y="2533650"/>
            <a:ext cx="701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600"/>
              <a:t>  </a:t>
            </a:r>
            <a:r>
              <a:rPr lang="en-GB" altLang="en-US" sz="1200"/>
              <a:t>DPE</a:t>
            </a:r>
          </a:p>
        </p:txBody>
      </p:sp>
      <p:sp>
        <p:nvSpPr>
          <p:cNvPr id="34831" name="Rectangle 15"/>
          <p:cNvSpPr>
            <a:spLocks noChangeAspect="1" noChangeArrowheads="1"/>
          </p:cNvSpPr>
          <p:nvPr/>
        </p:nvSpPr>
        <p:spPr bwMode="auto">
          <a:xfrm>
            <a:off x="2667000" y="3095625"/>
            <a:ext cx="3581400" cy="2370138"/>
          </a:xfrm>
          <a:prstGeom prst="rect">
            <a:avLst/>
          </a:prstGeom>
          <a:blipFill dpi="0" rotWithShape="1">
            <a:blip r:embed="rId8">
              <a:alphaModFix amt="92000"/>
            </a:blip>
            <a:srcRect/>
            <a:stretch>
              <a:fillRect/>
            </a:stretch>
          </a:blipFill>
          <a:ln>
            <a:noFill/>
          </a:ln>
          <a:effectLst>
            <a:outerShdw dist="107763" dir="2700000" algn="ctr" rotWithShape="0">
              <a:srgbClr val="EAEAEA">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aphicFrame>
        <p:nvGraphicFramePr>
          <p:cNvPr id="34832" name="Object 16"/>
          <p:cNvGraphicFramePr>
            <a:graphicFrameLocks noChangeAspect="1"/>
          </p:cNvGraphicFramePr>
          <p:nvPr/>
        </p:nvGraphicFramePr>
        <p:xfrm>
          <a:off x="504825" y="3127375"/>
          <a:ext cx="393700" cy="395288"/>
        </p:xfrm>
        <a:graphic>
          <a:graphicData uri="http://schemas.openxmlformats.org/presentationml/2006/ole">
            <mc:AlternateContent xmlns:mc="http://schemas.openxmlformats.org/markup-compatibility/2006">
              <mc:Choice xmlns:v="urn:schemas-microsoft-com:vml" Requires="v">
                <p:oleObj spid="_x0000_s47449" name="Visio" r:id="rId9" imgW="1298496" imgH="831771" progId="Visio.Drawing.11">
                  <p:embed/>
                </p:oleObj>
              </mc:Choice>
              <mc:Fallback>
                <p:oleObj name="Visio" r:id="rId9"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504825" y="3127375"/>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3" name="Object 17"/>
          <p:cNvGraphicFramePr>
            <a:graphicFrameLocks noChangeAspect="1"/>
          </p:cNvGraphicFramePr>
          <p:nvPr/>
        </p:nvGraphicFramePr>
        <p:xfrm>
          <a:off x="1143000" y="2565400"/>
          <a:ext cx="393700" cy="395288"/>
        </p:xfrm>
        <a:graphic>
          <a:graphicData uri="http://schemas.openxmlformats.org/presentationml/2006/ole">
            <mc:AlternateContent xmlns:mc="http://schemas.openxmlformats.org/markup-compatibility/2006">
              <mc:Choice xmlns:v="urn:schemas-microsoft-com:vml" Requires="v">
                <p:oleObj spid="_x0000_s47450" name="Visio" r:id="rId10" imgW="1298496" imgH="831771" progId="Visio.Drawing.11">
                  <p:embed/>
                </p:oleObj>
              </mc:Choice>
              <mc:Fallback>
                <p:oleObj name="Visio" r:id="rId10"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1143000" y="2565400"/>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4" name="Object 18"/>
          <p:cNvGraphicFramePr>
            <a:graphicFrameLocks noChangeAspect="1"/>
          </p:cNvGraphicFramePr>
          <p:nvPr/>
        </p:nvGraphicFramePr>
        <p:xfrm>
          <a:off x="1587500" y="3140075"/>
          <a:ext cx="393700" cy="395288"/>
        </p:xfrm>
        <a:graphic>
          <a:graphicData uri="http://schemas.openxmlformats.org/presentationml/2006/ole">
            <mc:AlternateContent xmlns:mc="http://schemas.openxmlformats.org/markup-compatibility/2006">
              <mc:Choice xmlns:v="urn:schemas-microsoft-com:vml" Requires="v">
                <p:oleObj spid="_x0000_s47451" name="Visio" r:id="rId11" imgW="1298496" imgH="831771" progId="Visio.Drawing.11">
                  <p:embed/>
                </p:oleObj>
              </mc:Choice>
              <mc:Fallback>
                <p:oleObj name="Visio" r:id="rId11"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31" r="21831" b="21986"/>
                      <a:stretch>
                        <a:fillRect/>
                      </a:stretch>
                    </p:blipFill>
                    <p:spPr bwMode="auto">
                      <a:xfrm>
                        <a:off x="1587500" y="3140075"/>
                        <a:ext cx="393700" cy="395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35" name="Text Box 19"/>
          <p:cNvSpPr txBox="1">
            <a:spLocks noChangeArrowheads="1"/>
          </p:cNvSpPr>
          <p:nvPr/>
        </p:nvSpPr>
        <p:spPr bwMode="auto">
          <a:xfrm>
            <a:off x="6629400" y="2120900"/>
            <a:ext cx="854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Service Owner</a:t>
            </a:r>
          </a:p>
        </p:txBody>
      </p:sp>
      <p:graphicFrame>
        <p:nvGraphicFramePr>
          <p:cNvPr id="34836" name="Object 20"/>
          <p:cNvGraphicFramePr>
            <a:graphicFrameLocks noChangeAspect="1"/>
          </p:cNvGraphicFramePr>
          <p:nvPr/>
        </p:nvGraphicFramePr>
        <p:xfrm>
          <a:off x="6384925" y="2152650"/>
          <a:ext cx="396875" cy="396875"/>
        </p:xfrm>
        <a:graphic>
          <a:graphicData uri="http://schemas.openxmlformats.org/presentationml/2006/ole">
            <mc:AlternateContent xmlns:mc="http://schemas.openxmlformats.org/markup-compatibility/2006">
              <mc:Choice xmlns:v="urn:schemas-microsoft-com:vml" Requires="v">
                <p:oleObj spid="_x0000_s47452" name="Visio" r:id="rId12" imgW="1298496" imgH="831771" progId="Visio.Drawing.11">
                  <p:embed/>
                </p:oleObj>
              </mc:Choice>
              <mc:Fallback>
                <p:oleObj name="Visio" r:id="rId12"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384925" y="2152650"/>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37" name="Object 21"/>
          <p:cNvGraphicFramePr>
            <a:graphicFrameLocks noChangeAspect="1"/>
          </p:cNvGraphicFramePr>
          <p:nvPr/>
        </p:nvGraphicFramePr>
        <p:xfrm>
          <a:off x="7451725" y="2152650"/>
          <a:ext cx="396875" cy="396875"/>
        </p:xfrm>
        <a:graphic>
          <a:graphicData uri="http://schemas.openxmlformats.org/presentationml/2006/ole">
            <mc:AlternateContent xmlns:mc="http://schemas.openxmlformats.org/markup-compatibility/2006">
              <mc:Choice xmlns:v="urn:schemas-microsoft-com:vml" Requires="v">
                <p:oleObj spid="_x0000_s47453" name="Visio" r:id="rId13" imgW="1298496" imgH="831771" progId="Visio.Drawing.11">
                  <p:embed/>
                </p:oleObj>
              </mc:Choice>
              <mc:Fallback>
                <p:oleObj name="Visio" r:id="rId13"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7451725" y="2152650"/>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38" name="Text Box 22"/>
          <p:cNvSpPr txBox="1">
            <a:spLocks noChangeArrowheads="1"/>
          </p:cNvSpPr>
          <p:nvPr/>
        </p:nvSpPr>
        <p:spPr bwMode="auto">
          <a:xfrm>
            <a:off x="7696200" y="21209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Service Architect</a:t>
            </a:r>
          </a:p>
        </p:txBody>
      </p:sp>
      <p:sp>
        <p:nvSpPr>
          <p:cNvPr id="34839" name="AutoShape 23">
            <a:hlinkClick r:id="rId14"/>
          </p:cNvPr>
          <p:cNvSpPr>
            <a:spLocks noChangeArrowheads="1"/>
          </p:cNvSpPr>
          <p:nvPr/>
        </p:nvSpPr>
        <p:spPr bwMode="auto">
          <a:xfrm>
            <a:off x="3124200" y="4233863"/>
            <a:ext cx="914400" cy="522287"/>
          </a:xfrm>
          <a:prstGeom prst="foldedCorner">
            <a:avLst>
              <a:gd name="adj" fmla="val 12500"/>
            </a:avLst>
          </a:prstGeom>
          <a:solidFill>
            <a:srgbClr val="FFFF00">
              <a:alpha val="74901"/>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Service Catalog</a:t>
            </a:r>
            <a:endParaRPr lang="en-GB" altLang="en-US" sz="1200" b="1"/>
          </a:p>
        </p:txBody>
      </p:sp>
      <p:sp>
        <p:nvSpPr>
          <p:cNvPr id="34840" name="AutoShape 24">
            <a:hlinkClick r:id="rId15"/>
          </p:cNvPr>
          <p:cNvSpPr>
            <a:spLocks noChangeArrowheads="1"/>
          </p:cNvSpPr>
          <p:nvPr/>
        </p:nvSpPr>
        <p:spPr bwMode="auto">
          <a:xfrm>
            <a:off x="4267200" y="4308475"/>
            <a:ext cx="1143000" cy="522288"/>
          </a:xfrm>
          <a:prstGeom prst="foldedCorner">
            <a:avLst>
              <a:gd name="adj" fmla="val 12500"/>
            </a:avLst>
          </a:prstGeom>
          <a:solidFill>
            <a:srgbClr val="FF6600">
              <a:alpha val="74901"/>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Deployment Portfolio</a:t>
            </a:r>
            <a:endParaRPr lang="en-GB" altLang="en-US" sz="1200" b="1"/>
          </a:p>
        </p:txBody>
      </p:sp>
      <p:sp>
        <p:nvSpPr>
          <p:cNvPr id="34841" name="AutoShape 25">
            <a:hlinkClick r:id="rId16"/>
          </p:cNvPr>
          <p:cNvSpPr>
            <a:spLocks noChangeArrowheads="1"/>
          </p:cNvSpPr>
          <p:nvPr/>
        </p:nvSpPr>
        <p:spPr bwMode="auto">
          <a:xfrm>
            <a:off x="3962400" y="5353050"/>
            <a:ext cx="1143000" cy="722313"/>
          </a:xfrm>
          <a:prstGeom prst="foldedCorner">
            <a:avLst>
              <a:gd name="adj" fmla="val 12500"/>
            </a:avLst>
          </a:prstGeom>
          <a:solidFill>
            <a:srgbClr val="33CCFF">
              <a:alpha val="89803"/>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Solution</a:t>
            </a:r>
          </a:p>
          <a:p>
            <a:pPr algn="ctr" eaLnBrk="1" hangingPunct="1"/>
            <a:r>
              <a:rPr lang="en-US" altLang="en-US" sz="1200" b="1"/>
              <a:t>Repository</a:t>
            </a:r>
          </a:p>
          <a:p>
            <a:pPr algn="ctr" eaLnBrk="1" hangingPunct="1"/>
            <a:endParaRPr lang="en-GB" altLang="en-US" sz="1200"/>
          </a:p>
        </p:txBody>
      </p:sp>
      <p:sp>
        <p:nvSpPr>
          <p:cNvPr id="34842" name="AutoShape 26">
            <a:hlinkClick r:id="rId17"/>
          </p:cNvPr>
          <p:cNvSpPr>
            <a:spLocks noChangeArrowheads="1"/>
          </p:cNvSpPr>
          <p:nvPr/>
        </p:nvSpPr>
        <p:spPr bwMode="auto">
          <a:xfrm>
            <a:off x="5181600" y="5353050"/>
            <a:ext cx="1143000" cy="725488"/>
          </a:xfrm>
          <a:prstGeom prst="foldedCorner">
            <a:avLst>
              <a:gd name="adj" fmla="val 12500"/>
            </a:avLst>
          </a:prstGeom>
          <a:solidFill>
            <a:srgbClr val="CCCCFF">
              <a:alpha val="89803"/>
            </a:srgbClr>
          </a:solidFill>
          <a:ln w="222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b="1"/>
              <a:t>Reference Architecture</a:t>
            </a:r>
          </a:p>
          <a:p>
            <a:pPr algn="ctr" eaLnBrk="1" hangingPunct="1"/>
            <a:endParaRPr lang="en-GB" altLang="en-US" sz="1200" b="1"/>
          </a:p>
        </p:txBody>
      </p:sp>
      <p:sp>
        <p:nvSpPr>
          <p:cNvPr id="34843" name="Text Box 27"/>
          <p:cNvSpPr txBox="1">
            <a:spLocks noChangeArrowheads="1"/>
          </p:cNvSpPr>
          <p:nvPr/>
        </p:nvSpPr>
        <p:spPr bwMode="auto">
          <a:xfrm>
            <a:off x="7162800" y="28384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600"/>
              <a:t> </a:t>
            </a:r>
            <a:r>
              <a:rPr lang="en-GB" altLang="en-US" sz="1200"/>
              <a:t>Delivery Teams</a:t>
            </a:r>
          </a:p>
        </p:txBody>
      </p:sp>
      <p:graphicFrame>
        <p:nvGraphicFramePr>
          <p:cNvPr id="34844" name="Object 28"/>
          <p:cNvGraphicFramePr>
            <a:graphicFrameLocks noChangeAspect="1"/>
          </p:cNvGraphicFramePr>
          <p:nvPr/>
        </p:nvGraphicFramePr>
        <p:xfrm>
          <a:off x="6918325" y="2925763"/>
          <a:ext cx="396875" cy="396875"/>
        </p:xfrm>
        <a:graphic>
          <a:graphicData uri="http://schemas.openxmlformats.org/presentationml/2006/ole">
            <mc:AlternateContent xmlns:mc="http://schemas.openxmlformats.org/markup-compatibility/2006">
              <mc:Choice xmlns:v="urn:schemas-microsoft-com:vml" Requires="v">
                <p:oleObj spid="_x0000_s47454" name="Visio" r:id="rId18" imgW="1298496" imgH="831771" progId="Visio.Drawing.11">
                  <p:embed/>
                </p:oleObj>
              </mc:Choice>
              <mc:Fallback>
                <p:oleObj name="Visio" r:id="rId18"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918325" y="292576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45" name="Object 29"/>
          <p:cNvGraphicFramePr>
            <a:graphicFrameLocks noChangeAspect="1"/>
          </p:cNvGraphicFramePr>
          <p:nvPr/>
        </p:nvGraphicFramePr>
        <p:xfrm>
          <a:off x="6705600" y="2925763"/>
          <a:ext cx="396875" cy="396875"/>
        </p:xfrm>
        <a:graphic>
          <a:graphicData uri="http://schemas.openxmlformats.org/presentationml/2006/ole">
            <mc:AlternateContent xmlns:mc="http://schemas.openxmlformats.org/markup-compatibility/2006">
              <mc:Choice xmlns:v="urn:schemas-microsoft-com:vml" Requires="v">
                <p:oleObj spid="_x0000_s47455" name="Visio" r:id="rId19" imgW="1298496" imgH="831771" progId="Visio.Drawing.11">
                  <p:embed/>
                </p:oleObj>
              </mc:Choice>
              <mc:Fallback>
                <p:oleObj name="Visio" r:id="rId19"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705600" y="292576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46" name="Object 30"/>
          <p:cNvGraphicFramePr>
            <a:graphicFrameLocks noChangeAspect="1"/>
          </p:cNvGraphicFramePr>
          <p:nvPr/>
        </p:nvGraphicFramePr>
        <p:xfrm>
          <a:off x="898525" y="3770313"/>
          <a:ext cx="396875" cy="396875"/>
        </p:xfrm>
        <a:graphic>
          <a:graphicData uri="http://schemas.openxmlformats.org/presentationml/2006/ole">
            <mc:AlternateContent xmlns:mc="http://schemas.openxmlformats.org/markup-compatibility/2006">
              <mc:Choice xmlns:v="urn:schemas-microsoft-com:vml" Requires="v">
                <p:oleObj spid="_x0000_s47456" name="Visio" r:id="rId20" imgW="1298496" imgH="831771" progId="Visio.Drawing.11">
                  <p:embed/>
                </p:oleObj>
              </mc:Choice>
              <mc:Fallback>
                <p:oleObj name="Visio" r:id="rId20"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898525" y="377031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47" name="Object 31"/>
          <p:cNvGraphicFramePr>
            <a:graphicFrameLocks noChangeAspect="1"/>
          </p:cNvGraphicFramePr>
          <p:nvPr/>
        </p:nvGraphicFramePr>
        <p:xfrm>
          <a:off x="685800" y="3770313"/>
          <a:ext cx="396875" cy="396875"/>
        </p:xfrm>
        <a:graphic>
          <a:graphicData uri="http://schemas.openxmlformats.org/presentationml/2006/ole">
            <mc:AlternateContent xmlns:mc="http://schemas.openxmlformats.org/markup-compatibility/2006">
              <mc:Choice xmlns:v="urn:schemas-microsoft-com:vml" Requires="v">
                <p:oleObj spid="_x0000_s47457" name="Visio" r:id="rId21" imgW="1298496" imgH="831771" progId="Visio.Drawing.11">
                  <p:embed/>
                </p:oleObj>
              </mc:Choice>
              <mc:Fallback>
                <p:oleObj name="Visio" r:id="rId21" imgW="1298496" imgH="83177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689" r="21689" b="21523"/>
                      <a:stretch>
                        <a:fillRect/>
                      </a:stretch>
                    </p:blipFill>
                    <p:spPr bwMode="auto">
                      <a:xfrm>
                        <a:off x="685800" y="377031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48" name="Text Box 32"/>
          <p:cNvSpPr txBox="1">
            <a:spLocks noChangeArrowheads="1"/>
          </p:cNvSpPr>
          <p:nvPr/>
        </p:nvSpPr>
        <p:spPr bwMode="auto">
          <a:xfrm>
            <a:off x="1066800" y="370681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06" tIns="45550" rIns="91106" bIns="4555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1200"/>
              <a:t> Business Units (Client)</a:t>
            </a:r>
          </a:p>
        </p:txBody>
      </p:sp>
      <p:sp>
        <p:nvSpPr>
          <p:cNvPr id="22561" name="Text Box 33"/>
          <p:cNvSpPr txBox="1">
            <a:spLocks noChangeArrowheads="1"/>
          </p:cNvSpPr>
          <p:nvPr/>
        </p:nvSpPr>
        <p:spPr bwMode="auto">
          <a:xfrm>
            <a:off x="533400" y="6191250"/>
            <a:ext cx="8077200" cy="2746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Lst>
        </p:spPr>
        <p:txBody>
          <a:bodyPr>
            <a:spAutoFit/>
          </a:bodyPr>
          <a:lstStyle/>
          <a:p>
            <a:pPr eaLnBrk="1" hangingPunct="1">
              <a:spcBef>
                <a:spcPct val="50000"/>
              </a:spcBef>
              <a:defRPr/>
            </a:pPr>
            <a:r>
              <a:rPr lang="en-US" sz="1200" b="1">
                <a:solidFill>
                  <a:schemeClr val="accent2"/>
                </a:solidFill>
              </a:rPr>
              <a:t>Clear and specific roles, processes and proven solutions are essential to the success of these relationships.</a:t>
            </a:r>
          </a:p>
        </p:txBody>
      </p:sp>
      <p:sp>
        <p:nvSpPr>
          <p:cNvPr id="34850" name="AutoShape 34"/>
          <p:cNvSpPr>
            <a:spLocks noChangeArrowheads="1"/>
          </p:cNvSpPr>
          <p:nvPr/>
        </p:nvSpPr>
        <p:spPr bwMode="auto">
          <a:xfrm>
            <a:off x="3276600" y="1857375"/>
            <a:ext cx="990600" cy="617538"/>
          </a:xfrm>
          <a:prstGeom prst="foldedCorner">
            <a:avLst>
              <a:gd name="adj" fmla="val 12500"/>
            </a:avLst>
          </a:prstGeom>
          <a:solidFill>
            <a:srgbClr val="FFFF99">
              <a:alpha val="89803"/>
            </a:srgbClr>
          </a:solidFill>
          <a:ln w="1587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000"/>
              <a:t>Client’s Existing Standards</a:t>
            </a:r>
            <a:endParaRPr lang="en-GB" altLang="en-US" sz="1000"/>
          </a:p>
        </p:txBody>
      </p:sp>
      <p:sp>
        <p:nvSpPr>
          <p:cNvPr id="34851" name="AutoShape 35"/>
          <p:cNvSpPr>
            <a:spLocks noChangeArrowheads="1"/>
          </p:cNvSpPr>
          <p:nvPr/>
        </p:nvSpPr>
        <p:spPr bwMode="auto">
          <a:xfrm>
            <a:off x="4572000" y="1857375"/>
            <a:ext cx="990600" cy="617538"/>
          </a:xfrm>
          <a:prstGeom prst="foldedCorner">
            <a:avLst>
              <a:gd name="adj" fmla="val 12500"/>
            </a:avLst>
          </a:prstGeom>
          <a:solidFill>
            <a:srgbClr val="FFFF99">
              <a:alpha val="89803"/>
            </a:srgbClr>
          </a:solidFill>
          <a:ln w="1587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000"/>
              <a:t>IBM Standards</a:t>
            </a:r>
          </a:p>
          <a:p>
            <a:pPr algn="ctr" eaLnBrk="1" hangingPunct="1"/>
            <a:endParaRPr lang="en-GB" altLang="en-US" sz="1000" b="1"/>
          </a:p>
        </p:txBody>
      </p:sp>
      <p:sp>
        <p:nvSpPr>
          <p:cNvPr id="22564" name="Freeform 36"/>
          <p:cNvSpPr>
            <a:spLocks/>
          </p:cNvSpPr>
          <p:nvPr/>
        </p:nvSpPr>
        <p:spPr bwMode="auto">
          <a:xfrm>
            <a:off x="4038600" y="2381250"/>
            <a:ext cx="762000" cy="838200"/>
          </a:xfrm>
          <a:custGeom>
            <a:avLst/>
            <a:gdLst>
              <a:gd name="T0" fmla="*/ 0 w 2544"/>
              <a:gd name="T1" fmla="*/ 441 h 2688"/>
              <a:gd name="T2" fmla="*/ 577 w 2544"/>
              <a:gd name="T3" fmla="*/ 0 h 2688"/>
              <a:gd name="T4" fmla="*/ 1074 w 2544"/>
              <a:gd name="T5" fmla="*/ 801 h 2688"/>
              <a:gd name="T6" fmla="*/ 1256 w 2544"/>
              <a:gd name="T7" fmla="*/ 1141 h 2688"/>
              <a:gd name="T8" fmla="*/ 1488 w 2544"/>
              <a:gd name="T9" fmla="*/ 800 h 2688"/>
              <a:gd name="T10" fmla="*/ 2049 w 2544"/>
              <a:gd name="T11" fmla="*/ 3 h 2688"/>
              <a:gd name="T12" fmla="*/ 2544 w 2544"/>
              <a:gd name="T13" fmla="*/ 469 h 2688"/>
              <a:gd name="T14" fmla="*/ 2078 w 2544"/>
              <a:gd name="T15" fmla="*/ 972 h 2688"/>
              <a:gd name="T16" fmla="*/ 1730 w 2544"/>
              <a:gd name="T17" fmla="*/ 1497 h 2688"/>
              <a:gd name="T18" fmla="*/ 1565 w 2544"/>
              <a:gd name="T19" fmla="*/ 1816 h 2688"/>
              <a:gd name="T20" fmla="*/ 1506 w 2544"/>
              <a:gd name="T21" fmla="*/ 2000 h 2688"/>
              <a:gd name="T22" fmla="*/ 2257 w 2544"/>
              <a:gd name="T23" fmla="*/ 1995 h 2688"/>
              <a:gd name="T24" fmla="*/ 1268 w 2544"/>
              <a:gd name="T25" fmla="*/ 2688 h 2688"/>
              <a:gd name="T26" fmla="*/ 234 w 2544"/>
              <a:gd name="T27" fmla="*/ 2000 h 2688"/>
              <a:gd name="T28" fmla="*/ 997 w 2544"/>
              <a:gd name="T29" fmla="*/ 2003 h 2688"/>
              <a:gd name="T30" fmla="*/ 954 w 2544"/>
              <a:gd name="T31" fmla="*/ 1828 h 2688"/>
              <a:gd name="T32" fmla="*/ 795 w 2544"/>
              <a:gd name="T33" fmla="*/ 1480 h 2688"/>
              <a:gd name="T34" fmla="*/ 447 w 2544"/>
              <a:gd name="T35" fmla="*/ 938 h 2688"/>
              <a:gd name="T36" fmla="*/ 0 w 2544"/>
              <a:gd name="T37" fmla="*/ 441 h 2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4" h="2688">
                <a:moveTo>
                  <a:pt x="0" y="441"/>
                </a:moveTo>
                <a:lnTo>
                  <a:pt x="577" y="0"/>
                </a:lnTo>
                <a:lnTo>
                  <a:pt x="1074" y="801"/>
                </a:lnTo>
                <a:lnTo>
                  <a:pt x="1256" y="1141"/>
                </a:lnTo>
                <a:lnTo>
                  <a:pt x="1488" y="800"/>
                </a:lnTo>
                <a:lnTo>
                  <a:pt x="2049" y="3"/>
                </a:lnTo>
                <a:lnTo>
                  <a:pt x="2544" y="469"/>
                </a:lnTo>
                <a:lnTo>
                  <a:pt x="2078" y="972"/>
                </a:lnTo>
                <a:cubicBezTo>
                  <a:pt x="1942" y="1143"/>
                  <a:pt x="1815" y="1356"/>
                  <a:pt x="1730" y="1497"/>
                </a:cubicBezTo>
                <a:cubicBezTo>
                  <a:pt x="1645" y="1638"/>
                  <a:pt x="1602" y="1732"/>
                  <a:pt x="1565" y="1816"/>
                </a:cubicBezTo>
                <a:lnTo>
                  <a:pt x="1506" y="2000"/>
                </a:lnTo>
                <a:lnTo>
                  <a:pt x="2257" y="1995"/>
                </a:lnTo>
                <a:lnTo>
                  <a:pt x="1268" y="2688"/>
                </a:lnTo>
                <a:lnTo>
                  <a:pt x="234" y="2000"/>
                </a:lnTo>
                <a:cubicBezTo>
                  <a:pt x="528" y="2000"/>
                  <a:pt x="709" y="2009"/>
                  <a:pt x="997" y="2003"/>
                </a:cubicBezTo>
                <a:lnTo>
                  <a:pt x="954" y="1828"/>
                </a:lnTo>
                <a:cubicBezTo>
                  <a:pt x="916" y="1736"/>
                  <a:pt x="880" y="1629"/>
                  <a:pt x="795" y="1480"/>
                </a:cubicBezTo>
                <a:cubicBezTo>
                  <a:pt x="710" y="1332"/>
                  <a:pt x="579" y="1111"/>
                  <a:pt x="447" y="938"/>
                </a:cubicBezTo>
                <a:lnTo>
                  <a:pt x="0" y="441"/>
                </a:lnTo>
                <a:close/>
              </a:path>
            </a:pathLst>
          </a:custGeom>
          <a:gradFill rotWithShape="1">
            <a:gsLst>
              <a:gs pos="0">
                <a:srgbClr val="FFFF99">
                  <a:alpha val="95000"/>
                </a:srgbClr>
              </a:gs>
              <a:gs pos="50000">
                <a:srgbClr val="F8F8F8">
                  <a:alpha val="49001"/>
                </a:srgbClr>
              </a:gs>
              <a:gs pos="100000">
                <a:srgbClr val="FFFF99">
                  <a:alpha val="95000"/>
                </a:srgbClr>
              </a:gs>
            </a:gsLst>
            <a:lin ang="0" scaled="1"/>
          </a:gradFill>
          <a:ln w="15875" cap="flat" cmpd="sng">
            <a:solidFill>
              <a:srgbClr val="000080"/>
            </a:solidFill>
            <a:prstDash val="solid"/>
            <a:round/>
            <a:headEnd/>
            <a:tailEnd/>
          </a:ln>
          <a:effectLst/>
          <a:extLst>
            <a:ext uri="{AF507438-7753-43E0-B8FC-AC1667EBCBE1}">
              <a14:hiddenEffects xmlns:a14="http://schemas.microsoft.com/office/drawing/2010/main">
                <a:effectLst>
                  <a:outerShdw dist="17961" dir="2700000" algn="ctr" rotWithShape="0">
                    <a:srgbClr val="000080">
                      <a:gamma/>
                      <a:shade val="60000"/>
                      <a:invGamma/>
                    </a:srgbClr>
                  </a:outerShdw>
                </a:effectLst>
              </a14:hiddenEffects>
            </a:ext>
          </a:extLst>
        </p:spPr>
        <p:txBody>
          <a:bodyPr>
            <a:spAutoFit/>
          </a:bodyPr>
          <a:lstStyle/>
          <a:p>
            <a:pPr eaLnBrk="1" hangingPunct="1">
              <a:defRPr/>
            </a:pPr>
            <a:endParaRPr lang="en-US"/>
          </a:p>
        </p:txBody>
      </p:sp>
      <p:sp>
        <p:nvSpPr>
          <p:cNvPr id="22565" name="AutoShape 37"/>
          <p:cNvSpPr>
            <a:spLocks noChangeArrowheads="1"/>
          </p:cNvSpPr>
          <p:nvPr/>
        </p:nvSpPr>
        <p:spPr bwMode="auto">
          <a:xfrm>
            <a:off x="990600" y="4667250"/>
            <a:ext cx="1447800" cy="838200"/>
          </a:xfrm>
          <a:prstGeom prst="wedgeRectCallout">
            <a:avLst>
              <a:gd name="adj1" fmla="val 80264"/>
              <a:gd name="adj2" fmla="val -147347"/>
            </a:avLst>
          </a:prstGeom>
          <a:solidFill>
            <a:srgbClr val="EAEAEA"/>
          </a:solidFill>
          <a:ln w="9525" algn="ctr">
            <a:solidFill>
              <a:schemeClr val="tx2"/>
            </a:solidFill>
            <a:miter lim="800000"/>
            <a:headEnd/>
            <a:tailEnd/>
          </a:ln>
          <a:effectLst>
            <a:prstShdw prst="shdw17" dist="17961" dir="2700000">
              <a:schemeClr val="tx2">
                <a:gamma/>
                <a:shade val="60000"/>
                <a:invGamma/>
              </a:schemeClr>
            </a:prstShdw>
          </a:effectLst>
        </p:spPr>
        <p:txBody>
          <a:bodyPr/>
          <a:lstStyle/>
          <a:p>
            <a:pPr algn="ctr" eaLnBrk="1" hangingPunct="1">
              <a:defRPr/>
            </a:pPr>
            <a:r>
              <a:rPr lang="en-US" sz="1100">
                <a:latin typeface="MS PGothic" panose="020B0600070205080204" pitchFamily="34" charset="-128"/>
              </a:rPr>
              <a:t>We have chosen </a:t>
            </a:r>
            <a:r>
              <a:rPr lang="en-US" sz="1100" b="1">
                <a:latin typeface="MS PGothic" panose="020B0600070205080204" pitchFamily="34" charset="-128"/>
              </a:rPr>
              <a:t>these services</a:t>
            </a:r>
            <a:r>
              <a:rPr lang="en-US" sz="1100">
                <a:latin typeface="MS PGothic" panose="020B0600070205080204" pitchFamily="34" charset="-128"/>
              </a:rPr>
              <a:t> to meet the client’s business needs</a:t>
            </a:r>
          </a:p>
        </p:txBody>
      </p:sp>
      <p:sp>
        <p:nvSpPr>
          <p:cNvPr id="22566" name="AutoShape 38"/>
          <p:cNvSpPr>
            <a:spLocks noChangeArrowheads="1"/>
          </p:cNvSpPr>
          <p:nvPr/>
        </p:nvSpPr>
        <p:spPr bwMode="auto">
          <a:xfrm>
            <a:off x="6553200" y="4514850"/>
            <a:ext cx="1600200" cy="982663"/>
          </a:xfrm>
          <a:prstGeom prst="wedgeRectCallout">
            <a:avLst>
              <a:gd name="adj1" fmla="val -75097"/>
              <a:gd name="adj2" fmla="val -130130"/>
            </a:avLst>
          </a:prstGeom>
          <a:solidFill>
            <a:srgbClr val="EAEAEA"/>
          </a:solidFill>
          <a:ln w="9525" algn="ctr">
            <a:solidFill>
              <a:schemeClr val="tx2"/>
            </a:solidFill>
            <a:miter lim="800000"/>
            <a:headEnd/>
            <a:tailEnd/>
          </a:ln>
          <a:effectLst>
            <a:prstShdw prst="shdw17" dist="17961" dir="2700000">
              <a:schemeClr val="tx2">
                <a:gamma/>
                <a:shade val="60000"/>
                <a:invGamma/>
              </a:schemeClr>
            </a:prstShdw>
          </a:effectLst>
        </p:spPr>
        <p:txBody>
          <a:bodyPr/>
          <a:lstStyle/>
          <a:p>
            <a:pPr algn="ctr" eaLnBrk="1" hangingPunct="1">
              <a:defRPr/>
            </a:pPr>
            <a:r>
              <a:rPr lang="en-US" sz="1100">
                <a:latin typeface="MS PGothic" panose="020B0600070205080204" pitchFamily="34" charset="-128"/>
              </a:rPr>
              <a:t>Here are the </a:t>
            </a:r>
            <a:r>
              <a:rPr lang="en-US" sz="1100" b="1">
                <a:latin typeface="MS PGothic" panose="020B0600070205080204" pitchFamily="34" charset="-128"/>
              </a:rPr>
              <a:t>solutions</a:t>
            </a:r>
            <a:r>
              <a:rPr lang="en-US" sz="1100">
                <a:latin typeface="MS PGothic" panose="020B0600070205080204" pitchFamily="34" charset="-128"/>
              </a:rPr>
              <a:t> </a:t>
            </a:r>
            <a:r>
              <a:rPr lang="en-US" sz="1100" b="1">
                <a:latin typeface="MS PGothic" panose="020B0600070205080204" pitchFamily="34" charset="-128"/>
              </a:rPr>
              <a:t>we provide</a:t>
            </a:r>
            <a:r>
              <a:rPr lang="en-US" sz="1100">
                <a:latin typeface="MS PGothic" panose="020B0600070205080204" pitchFamily="34" charset="-128"/>
              </a:rPr>
              <a:t> to meet the required service levels and functions</a:t>
            </a:r>
          </a:p>
        </p:txBody>
      </p:sp>
    </p:spTree>
    <p:extLst>
      <p:ext uri="{BB962C8B-B14F-4D97-AF65-F5344CB8AC3E}">
        <p14:creationId xmlns:p14="http://schemas.microsoft.com/office/powerpoint/2010/main" val="2379058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24</a:t>
            </a:fld>
            <a:endParaRPr lang="en-US"/>
          </a:p>
        </p:txBody>
      </p:sp>
      <p:sp>
        <p:nvSpPr>
          <p:cNvPr id="6" name="TextBox 5"/>
          <p:cNvSpPr txBox="1"/>
          <p:nvPr/>
        </p:nvSpPr>
        <p:spPr>
          <a:xfrm>
            <a:off x="525780" y="1451610"/>
            <a:ext cx="7315200" cy="4247317"/>
          </a:xfrm>
          <a:prstGeom prst="rect">
            <a:avLst/>
          </a:prstGeom>
          <a:noFill/>
        </p:spPr>
        <p:txBody>
          <a:bodyPr wrap="square" rtlCol="0">
            <a:spAutoFit/>
          </a:bodyPr>
          <a:lstStyle/>
          <a:p>
            <a:pPr algn="just"/>
            <a:r>
              <a:rPr lang="cs-CZ" sz="2400" dirty="0" smtClean="0"/>
              <a:t>An SLA is a negotiated agreement betwee</a:t>
            </a:r>
            <a:r>
              <a:rPr lang="en-US" sz="2400" dirty="0" smtClean="0"/>
              <a:t>n</a:t>
            </a:r>
            <a:r>
              <a:rPr lang="cs-CZ" sz="2400" dirty="0" smtClean="0"/>
              <a:t> two or more parties designed to create a common understanding about </a:t>
            </a:r>
            <a:r>
              <a:rPr lang="en-US" sz="2400" dirty="0" smtClean="0"/>
              <a:t>the </a:t>
            </a:r>
            <a:r>
              <a:rPr lang="cs-CZ" sz="2400" dirty="0" smtClean="0"/>
              <a:t>service</a:t>
            </a:r>
          </a:p>
          <a:p>
            <a:endParaRPr lang="cs-CZ" dirty="0"/>
          </a:p>
          <a:p>
            <a:r>
              <a:rPr lang="en-US" dirty="0" smtClean="0"/>
              <a:t>It is :</a:t>
            </a:r>
            <a:endParaRPr lang="cs-CZ" dirty="0" smtClean="0"/>
          </a:p>
          <a:p>
            <a:endParaRPr lang="cs-CZ" dirty="0"/>
          </a:p>
          <a:p>
            <a:pPr marL="1200150" lvl="2" indent="-285750">
              <a:lnSpc>
                <a:spcPct val="200000"/>
              </a:lnSpc>
              <a:buFont typeface="Wingdings" panose="05000000000000000000" pitchFamily="2" charset="2"/>
              <a:buChar char="v"/>
            </a:pPr>
            <a:r>
              <a:rPr lang="cs-CZ" dirty="0" smtClean="0"/>
              <a:t>A communications tool</a:t>
            </a:r>
          </a:p>
          <a:p>
            <a:pPr marL="1200150" lvl="2" indent="-285750">
              <a:lnSpc>
                <a:spcPct val="200000"/>
              </a:lnSpc>
              <a:buFont typeface="Wingdings" panose="05000000000000000000" pitchFamily="2" charset="2"/>
              <a:buChar char="v"/>
            </a:pPr>
            <a:r>
              <a:rPr lang="cs-CZ" dirty="0" smtClean="0"/>
              <a:t>A conflict resolution tool</a:t>
            </a:r>
          </a:p>
          <a:p>
            <a:pPr marL="1200150" lvl="2" indent="-285750">
              <a:lnSpc>
                <a:spcPct val="200000"/>
              </a:lnSpc>
              <a:buFont typeface="Wingdings" panose="05000000000000000000" pitchFamily="2" charset="2"/>
              <a:buChar char="v"/>
            </a:pPr>
            <a:r>
              <a:rPr lang="cs-CZ" dirty="0" smtClean="0"/>
              <a:t>A living document</a:t>
            </a:r>
          </a:p>
          <a:p>
            <a:pPr marL="1200150" lvl="2" indent="-285750">
              <a:lnSpc>
                <a:spcPct val="200000"/>
              </a:lnSpc>
              <a:buFont typeface="Wingdings" panose="05000000000000000000" pitchFamily="2" charset="2"/>
              <a:buChar char="v"/>
            </a:pPr>
            <a:r>
              <a:rPr lang="cs-CZ" dirty="0" smtClean="0"/>
              <a:t>A method for gauging service efectivness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869" y="2916195"/>
            <a:ext cx="2248338" cy="3126260"/>
          </a:xfrm>
          <a:prstGeom prst="rect">
            <a:avLst/>
          </a:prstGeom>
        </p:spPr>
      </p:pic>
      <p:sp>
        <p:nvSpPr>
          <p:cNvPr id="8" name="Rectangle 7"/>
          <p:cNvSpPr/>
          <p:nvPr/>
        </p:nvSpPr>
        <p:spPr>
          <a:xfrm>
            <a:off x="456073" y="467702"/>
            <a:ext cx="8549905" cy="584775"/>
          </a:xfrm>
          <a:prstGeom prst="rect">
            <a:avLst/>
          </a:prstGeom>
          <a:noFill/>
        </p:spPr>
        <p:txBody>
          <a:bodyPr wrap="none" lIns="91440" tIns="45720" rIns="91440" bIns="45720">
            <a:spAutoFit/>
          </a:bodyPr>
          <a:lstStyle/>
          <a:p>
            <a:pPr algn="ctr"/>
            <a:r>
              <a:rPr lang="cs-CZ"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is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a:t>
            </a:r>
            <a:r>
              <a:rPr lang="cs-CZ"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Service Level Agreement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(SLA)</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8"/>
          <p:cNvPicPr>
            <a:picLocks noChangeAspect="1"/>
          </p:cNvPicPr>
          <p:nvPr/>
        </p:nvPicPr>
        <p:blipFill>
          <a:blip r:embed="rId3"/>
          <a:stretch>
            <a:fillRect/>
          </a:stretch>
        </p:blipFill>
        <p:spPr>
          <a:xfrm>
            <a:off x="456073" y="5096885"/>
            <a:ext cx="840297" cy="1204084"/>
          </a:xfrm>
          <a:prstGeom prst="rect">
            <a:avLst/>
          </a:prstGeom>
        </p:spPr>
      </p:pic>
    </p:spTree>
    <p:extLst>
      <p:ext uri="{BB962C8B-B14F-4D97-AF65-F5344CB8AC3E}">
        <p14:creationId xmlns:p14="http://schemas.microsoft.com/office/powerpoint/2010/main" val="33075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886397"/>
          </a:xfrm>
        </p:spPr>
        <p:txBody>
          <a:bodyPr/>
          <a:lstStyle/>
          <a:p>
            <a:pPr algn="ctr"/>
            <a:r>
              <a:rPr lang="cs-CZ" sz="3200" b="1" dirty="0" smtClean="0"/>
              <a:t>Service Elements and Management Elements</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25</a:t>
            </a:fld>
            <a:endParaRPr lang="en-US" dirty="0"/>
          </a:p>
        </p:txBody>
      </p:sp>
      <p:pic>
        <p:nvPicPr>
          <p:cNvPr id="9" name="Picture 8"/>
          <p:cNvPicPr>
            <a:picLocks noChangeAspect="1"/>
          </p:cNvPicPr>
          <p:nvPr/>
        </p:nvPicPr>
        <p:blipFill>
          <a:blip r:embed="rId2"/>
          <a:stretch>
            <a:fillRect/>
          </a:stretch>
        </p:blipFill>
        <p:spPr>
          <a:xfrm>
            <a:off x="2146851" y="1285968"/>
            <a:ext cx="4122155" cy="4554381"/>
          </a:xfrm>
          <a:prstGeom prst="rect">
            <a:avLst/>
          </a:prstGeom>
        </p:spPr>
      </p:pic>
      <p:sp>
        <p:nvSpPr>
          <p:cNvPr id="5" name="TextBox 4"/>
          <p:cNvSpPr txBox="1"/>
          <p:nvPr/>
        </p:nvSpPr>
        <p:spPr>
          <a:xfrm>
            <a:off x="582930" y="1485900"/>
            <a:ext cx="6595110" cy="4678204"/>
          </a:xfrm>
          <a:prstGeom prst="rect">
            <a:avLst/>
          </a:prstGeom>
          <a:noFill/>
        </p:spPr>
        <p:txBody>
          <a:bodyPr wrap="square" rtlCol="0">
            <a:spAutoFit/>
          </a:bodyPr>
          <a:lstStyle/>
          <a:p>
            <a:pPr algn="ctr"/>
            <a:r>
              <a:rPr lang="cs-CZ" sz="4000" dirty="0" smtClean="0"/>
              <a:t>Service Elements cover the </a:t>
            </a:r>
            <a:r>
              <a:rPr lang="cs-CZ" sz="4000" b="1" dirty="0" smtClean="0"/>
              <a:t>„WHATs“</a:t>
            </a:r>
          </a:p>
          <a:p>
            <a:pPr algn="ctr"/>
            <a:endParaRPr lang="cs-CZ" sz="4000" dirty="0"/>
          </a:p>
          <a:p>
            <a:pPr algn="ctr"/>
            <a:endParaRPr lang="cs-CZ" sz="4000" dirty="0" smtClean="0"/>
          </a:p>
          <a:p>
            <a:pPr algn="ctr"/>
            <a:endParaRPr lang="cs-CZ" sz="4000" dirty="0"/>
          </a:p>
          <a:p>
            <a:pPr algn="ctr"/>
            <a:r>
              <a:rPr lang="cs-CZ" sz="4000" dirty="0" smtClean="0"/>
              <a:t>Management Elements cover the </a:t>
            </a:r>
            <a:r>
              <a:rPr lang="cs-CZ" sz="4000" b="1" dirty="0" smtClean="0"/>
              <a:t>„HOWs“</a:t>
            </a:r>
          </a:p>
          <a:p>
            <a:endParaRPr lang="en-US" dirty="0"/>
          </a:p>
        </p:txBody>
      </p:sp>
      <p:pic>
        <p:nvPicPr>
          <p:cNvPr id="7" name="Picture 6"/>
          <p:cNvPicPr>
            <a:picLocks noChangeAspect="1"/>
          </p:cNvPicPr>
          <p:nvPr/>
        </p:nvPicPr>
        <p:blipFill>
          <a:blip r:embed="rId3"/>
          <a:stretch>
            <a:fillRect/>
          </a:stretch>
        </p:blipFill>
        <p:spPr>
          <a:xfrm>
            <a:off x="5059510" y="2159049"/>
            <a:ext cx="1715365" cy="1404109"/>
          </a:xfrm>
          <a:prstGeom prst="rect">
            <a:avLst/>
          </a:prstGeom>
        </p:spPr>
      </p:pic>
      <p:pic>
        <p:nvPicPr>
          <p:cNvPr id="8" name="Picture 7"/>
          <p:cNvPicPr>
            <a:picLocks noChangeAspect="1"/>
          </p:cNvPicPr>
          <p:nvPr/>
        </p:nvPicPr>
        <p:blipFill>
          <a:blip r:embed="rId4"/>
          <a:stretch>
            <a:fillRect/>
          </a:stretch>
        </p:blipFill>
        <p:spPr>
          <a:xfrm>
            <a:off x="1390650" y="2801158"/>
            <a:ext cx="2019300" cy="1524000"/>
          </a:xfrm>
          <a:prstGeom prst="rect">
            <a:avLst/>
          </a:prstGeom>
        </p:spPr>
      </p:pic>
    </p:spTree>
    <p:extLst>
      <p:ext uri="{BB962C8B-B14F-4D97-AF65-F5344CB8AC3E}">
        <p14:creationId xmlns:p14="http://schemas.microsoft.com/office/powerpoint/2010/main" val="9189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r>
              <a:rPr lang="cs-CZ" sz="3200" b="1" dirty="0" smtClean="0"/>
              <a:t>Service Elements</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26</a:t>
            </a:fld>
            <a:endParaRPr lang="en-US"/>
          </a:p>
        </p:txBody>
      </p:sp>
      <p:sp>
        <p:nvSpPr>
          <p:cNvPr id="5" name="TextBox 4"/>
          <p:cNvSpPr txBox="1"/>
          <p:nvPr/>
        </p:nvSpPr>
        <p:spPr>
          <a:xfrm>
            <a:off x="489251" y="1893877"/>
            <a:ext cx="7900987" cy="3416320"/>
          </a:xfrm>
          <a:prstGeom prst="rect">
            <a:avLst/>
          </a:prstGeom>
          <a:noFill/>
        </p:spPr>
        <p:txBody>
          <a:bodyPr wrap="square" rtlCol="0">
            <a:spAutoFit/>
          </a:bodyPr>
          <a:lstStyle/>
          <a:p>
            <a:r>
              <a:rPr lang="cs-CZ" sz="2400" dirty="0" smtClean="0"/>
              <a:t>Service Elements communicate </a:t>
            </a:r>
            <a:r>
              <a:rPr lang="en-US" sz="2400" dirty="0" smtClean="0"/>
              <a:t>:</a:t>
            </a:r>
          </a:p>
          <a:p>
            <a:endParaRPr lang="en-US" sz="2400" dirty="0"/>
          </a:p>
          <a:p>
            <a:pPr marL="742950" lvl="1" indent="-285750">
              <a:buFont typeface="Wingdings" panose="05000000000000000000" pitchFamily="2" charset="2"/>
              <a:buChar char="ü"/>
            </a:pPr>
            <a:r>
              <a:rPr lang="en-US" sz="2400" dirty="0" smtClean="0"/>
              <a:t> What services will be provided</a:t>
            </a:r>
          </a:p>
          <a:p>
            <a:pPr marL="742950" lvl="1" indent="-285750">
              <a:buFont typeface="Wingdings" panose="05000000000000000000" pitchFamily="2" charset="2"/>
              <a:buChar char="ü"/>
            </a:pPr>
            <a:endParaRPr lang="en-US" sz="2400" dirty="0" smtClean="0"/>
          </a:p>
          <a:p>
            <a:pPr marL="742950" lvl="1" indent="-285750">
              <a:buFont typeface="Wingdings" panose="05000000000000000000" pitchFamily="2" charset="2"/>
              <a:buChar char="ü"/>
            </a:pPr>
            <a:r>
              <a:rPr lang="en-US" sz="2400" dirty="0" smtClean="0"/>
              <a:t> What are the conditions of service availability</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What are the service standards</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What are the responsibilities of both parties</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9655" y="457136"/>
            <a:ext cx="2371294" cy="1714628"/>
          </a:xfrm>
          <a:prstGeom prst="rect">
            <a:avLst/>
          </a:prstGeom>
        </p:spPr>
      </p:pic>
      <p:pic>
        <p:nvPicPr>
          <p:cNvPr id="7" name="Picture 6"/>
          <p:cNvPicPr>
            <a:picLocks noChangeAspect="1"/>
          </p:cNvPicPr>
          <p:nvPr/>
        </p:nvPicPr>
        <p:blipFill>
          <a:blip r:embed="rId3"/>
          <a:stretch>
            <a:fillRect/>
          </a:stretch>
        </p:blipFill>
        <p:spPr>
          <a:xfrm>
            <a:off x="1662617" y="1005158"/>
            <a:ext cx="5066174" cy="5506711"/>
          </a:xfrm>
          <a:prstGeom prst="rect">
            <a:avLst/>
          </a:prstGeom>
        </p:spPr>
      </p:pic>
    </p:spTree>
    <p:extLst>
      <p:ext uri="{BB962C8B-B14F-4D97-AF65-F5344CB8AC3E}">
        <p14:creationId xmlns:p14="http://schemas.microsoft.com/office/powerpoint/2010/main" val="4498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r>
              <a:rPr lang="en-US" sz="3200" b="1" dirty="0" smtClean="0"/>
              <a:t>Management Elements</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27</a:t>
            </a:fld>
            <a:endParaRPr lang="en-US"/>
          </a:p>
        </p:txBody>
      </p:sp>
      <p:sp>
        <p:nvSpPr>
          <p:cNvPr id="5" name="TextBox 4"/>
          <p:cNvSpPr txBox="1"/>
          <p:nvPr/>
        </p:nvSpPr>
        <p:spPr>
          <a:xfrm>
            <a:off x="328612" y="1314450"/>
            <a:ext cx="8255317" cy="3785652"/>
          </a:xfrm>
          <a:prstGeom prst="rect">
            <a:avLst/>
          </a:prstGeom>
          <a:noFill/>
        </p:spPr>
        <p:txBody>
          <a:bodyPr wrap="square" rtlCol="0">
            <a:spAutoFit/>
          </a:bodyPr>
          <a:lstStyle/>
          <a:p>
            <a:r>
              <a:rPr lang="en-US" sz="2400" dirty="0" smtClean="0"/>
              <a:t>Management Elements communicate:</a:t>
            </a:r>
          </a:p>
          <a:p>
            <a:endParaRPr lang="en-US" sz="2400" dirty="0"/>
          </a:p>
          <a:p>
            <a:pPr marL="742950" lvl="1" indent="-285750">
              <a:buFont typeface="Wingdings" panose="05000000000000000000" pitchFamily="2" charset="2"/>
              <a:buChar char="ü"/>
            </a:pPr>
            <a:r>
              <a:rPr lang="en-US" sz="2400" dirty="0" smtClean="0"/>
              <a:t> How service effectiveness will be tracked</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How information about service effectiveness will be reported and addressed</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How service-related disagreements will be resolved</a:t>
            </a:r>
          </a:p>
          <a:p>
            <a:pPr marL="742950" lvl="1" indent="-285750">
              <a:buFont typeface="Wingdings" panose="05000000000000000000" pitchFamily="2" charset="2"/>
              <a:buChar char="ü"/>
            </a:pPr>
            <a:endParaRPr lang="en-US" sz="2400" dirty="0"/>
          </a:p>
          <a:p>
            <a:pPr marL="742950" lvl="1" indent="-285750">
              <a:buFont typeface="Wingdings" panose="05000000000000000000" pitchFamily="2" charset="2"/>
              <a:buChar char="ü"/>
            </a:pPr>
            <a:r>
              <a:rPr lang="en-US" sz="2400" dirty="0" smtClean="0"/>
              <a:t> How the parties will review and revise the agreement</a:t>
            </a:r>
            <a:endParaRPr lang="en-US" sz="2400" dirty="0"/>
          </a:p>
        </p:txBody>
      </p:sp>
      <p:pic>
        <p:nvPicPr>
          <p:cNvPr id="7" name="Picture 6"/>
          <p:cNvPicPr>
            <a:picLocks noChangeAspect="1"/>
          </p:cNvPicPr>
          <p:nvPr/>
        </p:nvPicPr>
        <p:blipFill>
          <a:blip r:embed="rId2"/>
          <a:stretch>
            <a:fillRect/>
          </a:stretch>
        </p:blipFill>
        <p:spPr>
          <a:xfrm>
            <a:off x="6363729" y="327260"/>
            <a:ext cx="2651683" cy="1325842"/>
          </a:xfrm>
          <a:prstGeom prst="rect">
            <a:avLst/>
          </a:prstGeom>
        </p:spPr>
      </p:pic>
      <p:pic>
        <p:nvPicPr>
          <p:cNvPr id="8" name="Picture 7"/>
          <p:cNvPicPr>
            <a:picLocks noChangeAspect="1"/>
          </p:cNvPicPr>
          <p:nvPr/>
        </p:nvPicPr>
        <p:blipFill>
          <a:blip r:embed="rId3"/>
          <a:stretch>
            <a:fillRect/>
          </a:stretch>
        </p:blipFill>
        <p:spPr>
          <a:xfrm>
            <a:off x="672555" y="990181"/>
            <a:ext cx="5561905" cy="5542857"/>
          </a:xfrm>
          <a:prstGeom prst="rect">
            <a:avLst/>
          </a:prstGeom>
        </p:spPr>
      </p:pic>
    </p:spTree>
    <p:extLst>
      <p:ext uri="{BB962C8B-B14F-4D97-AF65-F5344CB8AC3E}">
        <p14:creationId xmlns:p14="http://schemas.microsoft.com/office/powerpoint/2010/main" val="35047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28</a:t>
            </a:fld>
            <a:endParaRPr lang="en-US"/>
          </a:p>
        </p:txBody>
      </p:sp>
      <p:pic>
        <p:nvPicPr>
          <p:cNvPr id="4" name="Picture 3"/>
          <p:cNvPicPr>
            <a:picLocks noChangeAspect="1"/>
          </p:cNvPicPr>
          <p:nvPr/>
        </p:nvPicPr>
        <p:blipFill>
          <a:blip r:embed="rId2"/>
          <a:stretch>
            <a:fillRect/>
          </a:stretch>
        </p:blipFill>
        <p:spPr>
          <a:xfrm>
            <a:off x="91439" y="0"/>
            <a:ext cx="9052561" cy="6858000"/>
          </a:xfrm>
          <a:prstGeom prst="rect">
            <a:avLst/>
          </a:prstGeom>
        </p:spPr>
      </p:pic>
    </p:spTree>
    <p:extLst>
      <p:ext uri="{BB962C8B-B14F-4D97-AF65-F5344CB8AC3E}">
        <p14:creationId xmlns:p14="http://schemas.microsoft.com/office/powerpoint/2010/main" val="1346887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886397"/>
          </a:xfrm>
        </p:spPr>
        <p:txBody>
          <a:bodyPr/>
          <a:lstStyle/>
          <a:p>
            <a:pPr algn="ctr"/>
            <a:r>
              <a:rPr lang="en-US" sz="3200" b="1" dirty="0" smtClean="0"/>
              <a:t>Factors that Affects The Timeline of SLA Implementation</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29</a:t>
            </a:fld>
            <a:endParaRPr lang="en-US"/>
          </a:p>
        </p:txBody>
      </p:sp>
      <p:sp>
        <p:nvSpPr>
          <p:cNvPr id="5" name="TextBox 4"/>
          <p:cNvSpPr txBox="1"/>
          <p:nvPr/>
        </p:nvSpPr>
        <p:spPr>
          <a:xfrm>
            <a:off x="514350" y="1783080"/>
            <a:ext cx="7509510" cy="4154984"/>
          </a:xfrm>
          <a:prstGeom prst="rect">
            <a:avLst/>
          </a:prstGeom>
          <a:noFill/>
        </p:spPr>
        <p:txBody>
          <a:bodyPr wrap="square" rtlCol="0">
            <a:spAutoFit/>
          </a:bodyPr>
          <a:lstStyle/>
          <a:p>
            <a:pPr marL="285750" indent="-285750">
              <a:buFont typeface="Wingdings" panose="05000000000000000000" pitchFamily="2" charset="2"/>
              <a:buChar char="§"/>
            </a:pPr>
            <a:r>
              <a:rPr lang="en-US" sz="2400" dirty="0" smtClean="0"/>
              <a:t>The service environment</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proximity of the parties</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span of impact of the SLA</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relationship between the parties</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The availability of a model</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smtClean="0"/>
              <a:t>Prior SLA experience</a:t>
            </a:r>
            <a:endParaRPr lang="en-US" sz="2400" dirty="0"/>
          </a:p>
        </p:txBody>
      </p:sp>
      <p:pic>
        <p:nvPicPr>
          <p:cNvPr id="6" name="Picture 5"/>
          <p:cNvPicPr>
            <a:picLocks noChangeAspect="1"/>
          </p:cNvPicPr>
          <p:nvPr/>
        </p:nvPicPr>
        <p:blipFill>
          <a:blip r:embed="rId2"/>
          <a:stretch>
            <a:fillRect/>
          </a:stretch>
        </p:blipFill>
        <p:spPr>
          <a:xfrm>
            <a:off x="6203375" y="2839369"/>
            <a:ext cx="2539684" cy="2263971"/>
          </a:xfrm>
          <a:prstGeom prst="rect">
            <a:avLst/>
          </a:prstGeom>
        </p:spPr>
      </p:pic>
    </p:spTree>
    <p:extLst>
      <p:ext uri="{BB962C8B-B14F-4D97-AF65-F5344CB8AC3E}">
        <p14:creationId xmlns:p14="http://schemas.microsoft.com/office/powerpoint/2010/main" val="38547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p:cNvSpPr txBox="1">
            <a:spLocks noChangeArrowheads="1"/>
          </p:cNvSpPr>
          <p:nvPr/>
        </p:nvSpPr>
        <p:spPr bwMode="auto">
          <a:xfrm>
            <a:off x="420688" y="458788"/>
            <a:ext cx="1878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b="1">
                <a:solidFill>
                  <a:srgbClr val="00B0F0"/>
                </a:solidFill>
                <a:cs typeface="Arial" panose="020B0604020202020204" pitchFamily="34" charset="0"/>
              </a:rPr>
              <a:t>Agenda</a:t>
            </a:r>
          </a:p>
        </p:txBody>
      </p:sp>
      <p:sp>
        <p:nvSpPr>
          <p:cNvPr id="13316" name="Rectangle 5"/>
          <p:cNvSpPr>
            <a:spLocks noChangeArrowheads="1"/>
          </p:cNvSpPr>
          <p:nvPr/>
        </p:nvSpPr>
        <p:spPr bwMode="auto">
          <a:xfrm>
            <a:off x="420688" y="1663700"/>
            <a:ext cx="852487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Outsourcing business</a:t>
            </a:r>
          </a:p>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IT Outsourcing</a:t>
            </a:r>
          </a:p>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Delivery models</a:t>
            </a:r>
          </a:p>
          <a:p>
            <a:pPr eaLnBrk="1" hangingPunct="1">
              <a:spcBef>
                <a:spcPct val="50000"/>
              </a:spcBef>
              <a:buClr>
                <a:srgbClr val="6D6E70"/>
              </a:buClr>
              <a:buSzPct val="90000"/>
              <a:buFont typeface="Arial" panose="020B0604020202020204" pitchFamily="34" charset="0"/>
              <a:buChar char="•"/>
              <a:defRPr/>
            </a:pPr>
            <a:r>
              <a:rPr lang="en-US" altLang="en-US" sz="2400" dirty="0" smtClean="0">
                <a:solidFill>
                  <a:srgbClr val="6D6E70"/>
                </a:solidFill>
                <a:ea typeface="+mn-ea"/>
                <a:cs typeface="Arial" pitchFamily="34" charset="0"/>
              </a:rPr>
              <a:t>Service Level  Agreement</a:t>
            </a:r>
          </a:p>
          <a:p>
            <a:pPr marL="0" indent="0" eaLnBrk="1" hangingPunct="1">
              <a:spcBef>
                <a:spcPct val="50000"/>
              </a:spcBef>
              <a:buClr>
                <a:srgbClr val="6D6E70"/>
              </a:buClr>
              <a:buSzPct val="90000"/>
              <a:defRPr/>
            </a:pPr>
            <a:endParaRPr lang="en-US" altLang="en-US" sz="2400" dirty="0" smtClean="0"/>
          </a:p>
          <a:p>
            <a:pPr>
              <a:buFont typeface="Arial" panose="020B0604020202020204" pitchFamily="34" charset="0"/>
              <a:buChar char="•"/>
              <a:defRPr/>
            </a:pPr>
            <a:endParaRPr lang="en-US" altLang="en-US" sz="1600" dirty="0" smtClean="0"/>
          </a:p>
        </p:txBody>
      </p:sp>
      <p:pic>
        <p:nvPicPr>
          <p:cNvPr id="2" name="Picture 1"/>
          <p:cNvPicPr>
            <a:picLocks noChangeAspect="1"/>
          </p:cNvPicPr>
          <p:nvPr/>
        </p:nvPicPr>
        <p:blipFill>
          <a:blip r:embed="rId2"/>
          <a:stretch>
            <a:fillRect/>
          </a:stretch>
        </p:blipFill>
        <p:spPr>
          <a:xfrm>
            <a:off x="4528469" y="3559095"/>
            <a:ext cx="4346498" cy="2958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pPr algn="ctr"/>
            <a:r>
              <a:rPr lang="en-US" sz="3200" b="1" dirty="0" smtClean="0"/>
              <a:t>The SLA should address the following …</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30</a:t>
            </a:fld>
            <a:endParaRPr lang="en-US"/>
          </a:p>
        </p:txBody>
      </p:sp>
      <p:sp>
        <p:nvSpPr>
          <p:cNvPr id="5" name="TextBox 4"/>
          <p:cNvSpPr txBox="1"/>
          <p:nvPr/>
        </p:nvSpPr>
        <p:spPr>
          <a:xfrm>
            <a:off x="452181" y="1581047"/>
            <a:ext cx="7535227" cy="4093428"/>
          </a:xfrm>
          <a:prstGeom prst="rect">
            <a:avLst/>
          </a:prstGeom>
          <a:noFill/>
        </p:spPr>
        <p:txBody>
          <a:bodyPr wrap="square" rtlCol="0">
            <a:spAutoFit/>
          </a:bodyPr>
          <a:lstStyle/>
          <a:p>
            <a:pPr marL="742950" lvl="1" indent="-285750">
              <a:buFont typeface="Arial" panose="020B0604020202020204" pitchFamily="34" charset="0"/>
              <a:buChar char="•"/>
            </a:pPr>
            <a:r>
              <a:rPr lang="en-US" sz="2000" dirty="0" smtClean="0"/>
              <a:t>A brief service description</a:t>
            </a:r>
          </a:p>
          <a:p>
            <a:pPr marL="742950" lvl="1" indent="-285750">
              <a:buFont typeface="Arial" panose="020B0604020202020204" pitchFamily="34" charset="0"/>
              <a:buChar char="•"/>
            </a:pPr>
            <a:r>
              <a:rPr lang="en-US" sz="2000" dirty="0" smtClean="0"/>
              <a:t>Validity period and/or SLA change control mechanism</a:t>
            </a:r>
          </a:p>
          <a:p>
            <a:pPr marL="742950" lvl="1" indent="-285750">
              <a:buFont typeface="Arial" panose="020B0604020202020204" pitchFamily="34" charset="0"/>
              <a:buChar char="•"/>
            </a:pPr>
            <a:r>
              <a:rPr lang="en-US" sz="2000" dirty="0" err="1" smtClean="0"/>
              <a:t>Authorisation</a:t>
            </a:r>
            <a:r>
              <a:rPr lang="en-US" sz="2000" dirty="0" smtClean="0"/>
              <a:t> details</a:t>
            </a:r>
          </a:p>
          <a:p>
            <a:pPr marL="742950" lvl="1" indent="-285750">
              <a:buFont typeface="Arial" panose="020B0604020202020204" pitchFamily="34" charset="0"/>
              <a:buChar char="•"/>
            </a:pPr>
            <a:r>
              <a:rPr lang="en-US" sz="2000" dirty="0" smtClean="0"/>
              <a:t>A brief description of communications, including reporting</a:t>
            </a:r>
          </a:p>
          <a:p>
            <a:pPr marL="742950" lvl="1" indent="-285750">
              <a:buFont typeface="Arial" panose="020B0604020202020204" pitchFamily="34" charset="0"/>
              <a:buChar char="•"/>
            </a:pPr>
            <a:r>
              <a:rPr lang="en-US" sz="2000" dirty="0" smtClean="0"/>
              <a:t>Contact details of people authorized to act in emergencies, to participate in incidents and problem correction, recovery and workaround</a:t>
            </a:r>
          </a:p>
          <a:p>
            <a:pPr marL="742950" lvl="1" indent="-285750">
              <a:buFont typeface="Arial" panose="020B0604020202020204" pitchFamily="34" charset="0"/>
              <a:buChar char="•"/>
            </a:pPr>
            <a:r>
              <a:rPr lang="en-US" sz="2000" dirty="0" smtClean="0"/>
              <a:t>Business or service hours (e.g. 08:00 to 17:00), date exceptions (e.g. weekends, public holidays), critical business definitions, ..</a:t>
            </a:r>
          </a:p>
          <a:p>
            <a:pPr marL="742950" lvl="1" indent="-285750">
              <a:buFont typeface="Arial" panose="020B0604020202020204" pitchFamily="34" charset="0"/>
              <a:buChar char="•"/>
            </a:pPr>
            <a:r>
              <a:rPr lang="en-US" sz="2000" dirty="0" smtClean="0"/>
              <a:t>Scheduled and agreed service </a:t>
            </a:r>
            <a:r>
              <a:rPr lang="en-US" sz="2000" dirty="0" err="1" smtClean="0"/>
              <a:t>interuptions</a:t>
            </a:r>
            <a:r>
              <a:rPr lang="en-US" sz="2000" dirty="0" smtClean="0"/>
              <a:t>, including notice to be given and number per period</a:t>
            </a:r>
          </a:p>
          <a:p>
            <a:pPr marL="742950" lvl="1" indent="-285750">
              <a:buFont typeface="Arial" panose="020B0604020202020204" pitchFamily="34" charset="0"/>
              <a:buChar char="•"/>
            </a:pPr>
            <a:r>
              <a:rPr lang="en-US" sz="2000" dirty="0" smtClean="0"/>
              <a:t>Customer responsibilities (e.g. security) </a:t>
            </a:r>
            <a:endParaRPr lang="en-US" sz="2000" dirty="0"/>
          </a:p>
        </p:txBody>
      </p:sp>
      <p:pic>
        <p:nvPicPr>
          <p:cNvPr id="8" name="Picture 7"/>
          <p:cNvPicPr>
            <a:picLocks noChangeAspect="1"/>
          </p:cNvPicPr>
          <p:nvPr/>
        </p:nvPicPr>
        <p:blipFill>
          <a:blip r:embed="rId2"/>
          <a:stretch>
            <a:fillRect/>
          </a:stretch>
        </p:blipFill>
        <p:spPr>
          <a:xfrm>
            <a:off x="6691184" y="5103985"/>
            <a:ext cx="1534940" cy="1534940"/>
          </a:xfrm>
          <a:prstGeom prst="rect">
            <a:avLst/>
          </a:prstGeom>
        </p:spPr>
      </p:pic>
    </p:spTree>
    <p:extLst>
      <p:ext uri="{BB962C8B-B14F-4D97-AF65-F5344CB8AC3E}">
        <p14:creationId xmlns:p14="http://schemas.microsoft.com/office/powerpoint/2010/main" val="27599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set>
                                      <p:cBhvr override="childStyle">
                                        <p:cTn dur="1" fill="hold" display="0" masterRel="nextClick" afterEffect="1"/>
                                        <p:tgtEl>
                                          <p:spTgt spid="5">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set>
                                      <p:cBhvr override="childStyle">
                                        <p:cTn dur="1" fill="hold" display="0" masterRel="nextClick" afterEffect="1"/>
                                        <p:tgtEl>
                                          <p:spTgt spid="5">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set>
                                      <p:cBhvr override="childStyle">
                                        <p:cTn dur="1" fill="hold" display="0" masterRel="nextClick" afterEffect="1"/>
                                        <p:tgtEl>
                                          <p:spTgt spid="5">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set>
                                      <p:cBhvr override="childStyle">
                                        <p:cTn dur="1" fill="hold" display="0" masterRel="nextClick" afterEffect="1"/>
                                        <p:tgtEl>
                                          <p:spTgt spid="5">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subTnLst>
                                    <p:set>
                                      <p:cBhvr override="childStyle">
                                        <p:cTn dur="1" fill="hold" display="0" masterRel="nextClick" afterEffect="1"/>
                                        <p:tgtEl>
                                          <p:spTgt spid="5">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subTnLst>
                                    <p:set>
                                      <p:cBhvr override="childStyle">
                                        <p:cTn dur="1" fill="hold" display="0" masterRel="nextClick" afterEffect="1"/>
                                        <p:tgtEl>
                                          <p:spTgt spid="5">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subTnLst>
                                    <p:set>
                                      <p:cBhvr override="childStyle">
                                        <p:cTn dur="1" fill="hold" display="0" masterRel="nextClick" afterEffect="1"/>
                                        <p:tgtEl>
                                          <p:spTgt spid="5">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pPr algn="ctr"/>
            <a:r>
              <a:rPr lang="en-US" sz="3200" b="1" dirty="0" smtClean="0"/>
              <a:t>The SLA should address the following …</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31</a:t>
            </a:fld>
            <a:endParaRPr lang="en-US"/>
          </a:p>
        </p:txBody>
      </p:sp>
      <p:sp>
        <p:nvSpPr>
          <p:cNvPr id="4" name="TextBox 3"/>
          <p:cNvSpPr txBox="1"/>
          <p:nvPr/>
        </p:nvSpPr>
        <p:spPr>
          <a:xfrm>
            <a:off x="434340" y="1245870"/>
            <a:ext cx="8206740" cy="6894195"/>
          </a:xfrm>
          <a:prstGeom prst="rect">
            <a:avLst/>
          </a:prstGeom>
          <a:noFill/>
        </p:spPr>
        <p:txBody>
          <a:bodyPr wrap="square" rtlCol="0">
            <a:spAutoFit/>
          </a:bodyPr>
          <a:lstStyle/>
          <a:p>
            <a:pPr marL="742950" lvl="1" indent="-285750">
              <a:buFont typeface="Arial" panose="020B0604020202020204" pitchFamily="34" charset="0"/>
              <a:buChar char="•"/>
            </a:pPr>
            <a:r>
              <a:rPr lang="en-US" sz="2000" dirty="0" smtClean="0"/>
              <a:t>Service provider liability and obligations (e.g. security)</a:t>
            </a:r>
          </a:p>
          <a:p>
            <a:pPr marL="742950" lvl="1" indent="-285750">
              <a:buFont typeface="Arial" panose="020B0604020202020204" pitchFamily="34" charset="0"/>
              <a:buChar char="•"/>
            </a:pPr>
            <a:r>
              <a:rPr lang="en-US" sz="2000" dirty="0" smtClean="0"/>
              <a:t>Impact and priority guidelines</a:t>
            </a:r>
          </a:p>
          <a:p>
            <a:pPr marL="742950" lvl="1" indent="-285750">
              <a:buFont typeface="Arial" panose="020B0604020202020204" pitchFamily="34" charset="0"/>
              <a:buChar char="•"/>
            </a:pPr>
            <a:r>
              <a:rPr lang="en-US" sz="2000" dirty="0" smtClean="0"/>
              <a:t>Escalation and notification process</a:t>
            </a:r>
          </a:p>
          <a:p>
            <a:pPr marL="742950" lvl="1" indent="-285750">
              <a:buFont typeface="Arial" panose="020B0604020202020204" pitchFamily="34" charset="0"/>
              <a:buChar char="•"/>
            </a:pPr>
            <a:r>
              <a:rPr lang="en-US" sz="2000" dirty="0" smtClean="0"/>
              <a:t>Complaints procedure</a:t>
            </a:r>
          </a:p>
          <a:p>
            <a:pPr marL="742950" lvl="1" indent="-285750">
              <a:buFont typeface="Arial" panose="020B0604020202020204" pitchFamily="34" charset="0"/>
              <a:buChar char="•"/>
            </a:pPr>
            <a:r>
              <a:rPr lang="en-US" sz="2000" dirty="0" smtClean="0"/>
              <a:t>Service targets</a:t>
            </a:r>
          </a:p>
          <a:p>
            <a:pPr marL="742950" lvl="1" indent="-285750">
              <a:buFont typeface="Arial" panose="020B0604020202020204" pitchFamily="34" charset="0"/>
              <a:buChar char="•"/>
            </a:pPr>
            <a:r>
              <a:rPr lang="en-US" sz="2000" dirty="0" smtClean="0"/>
              <a:t>Workload limits (upper and lower), e.g. the ability of the service to support the agreed number of users/volume of work, system throughput</a:t>
            </a:r>
          </a:p>
          <a:p>
            <a:pPr marL="742950" lvl="1" indent="-285750">
              <a:buFont typeface="Arial" panose="020B0604020202020204" pitchFamily="34" charset="0"/>
              <a:buChar char="•"/>
            </a:pPr>
            <a:r>
              <a:rPr lang="en-US" sz="2000" dirty="0" smtClean="0"/>
              <a:t>High level financial management details, e.g. charge codes etc.</a:t>
            </a:r>
          </a:p>
          <a:p>
            <a:pPr marL="742950" lvl="1" indent="-285750">
              <a:buFont typeface="Arial" panose="020B0604020202020204" pitchFamily="34" charset="0"/>
              <a:buChar char="•"/>
            </a:pPr>
            <a:r>
              <a:rPr lang="en-US" sz="2000" dirty="0" smtClean="0"/>
              <a:t>Actions to be taken in the event of service interruption</a:t>
            </a:r>
          </a:p>
          <a:p>
            <a:pPr marL="742950" lvl="1" indent="-285750">
              <a:buFont typeface="Arial" panose="020B0604020202020204" pitchFamily="34" charset="0"/>
              <a:buChar char="•"/>
            </a:pPr>
            <a:r>
              <a:rPr lang="en-US" sz="2000" dirty="0" smtClean="0"/>
              <a:t>Housekeeping procedures</a:t>
            </a:r>
          </a:p>
          <a:p>
            <a:pPr marL="742950" lvl="1" indent="-285750">
              <a:buFont typeface="Arial" panose="020B0604020202020204" pitchFamily="34" charset="0"/>
              <a:buChar char="•"/>
            </a:pPr>
            <a:r>
              <a:rPr lang="en-US" sz="2000" dirty="0" smtClean="0"/>
              <a:t>Glossary of terms</a:t>
            </a:r>
          </a:p>
          <a:p>
            <a:pPr marL="742950" lvl="1" indent="-285750">
              <a:buFont typeface="Arial" panose="020B0604020202020204" pitchFamily="34" charset="0"/>
              <a:buChar char="•"/>
            </a:pPr>
            <a:r>
              <a:rPr lang="en-US" sz="2000" dirty="0" smtClean="0"/>
              <a:t>Supporting and related services</a:t>
            </a:r>
          </a:p>
          <a:p>
            <a:pPr marL="742950" lvl="1" indent="-285750">
              <a:buFont typeface="Arial" panose="020B0604020202020204" pitchFamily="34" charset="0"/>
              <a:buChar char="•"/>
            </a:pPr>
            <a:r>
              <a:rPr lang="en-US" sz="2000" dirty="0" smtClean="0"/>
              <a:t>Any exceptions to the terms given in the SLA</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7241420" y="5239265"/>
            <a:ext cx="1399660" cy="1399660"/>
          </a:xfrm>
          <a:prstGeom prst="rect">
            <a:avLst/>
          </a:prstGeom>
        </p:spPr>
      </p:pic>
    </p:spTree>
    <p:extLst>
      <p:ext uri="{BB962C8B-B14F-4D97-AF65-F5344CB8AC3E}">
        <p14:creationId xmlns:p14="http://schemas.microsoft.com/office/powerpoint/2010/main" val="10298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set>
                                      <p:cBhvr override="childStyle">
                                        <p:cTn dur="1" fill="hold" display="0" masterRel="nextClick" afterEffect="1"/>
                                        <p:tgtEl>
                                          <p:spTgt spid="4">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set>
                                      <p:cBhvr override="childStyle">
                                        <p:cTn dur="1" fill="hold" display="0" masterRel="nextClick" afterEffect="1"/>
                                        <p:tgtEl>
                                          <p:spTgt spid="4">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set>
                                      <p:cBhvr override="childStyle">
                                        <p:cTn dur="1" fill="hold" display="0" masterRel="nextClick" afterEffect="1"/>
                                        <p:tgtEl>
                                          <p:spTgt spid="4">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set>
                                      <p:cBhvr override="childStyle">
                                        <p:cTn dur="1" fill="hold" display="0" masterRel="nextClick" afterEffect="1"/>
                                        <p:tgtEl>
                                          <p:spTgt spid="4">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subTnLst>
                                    <p:set>
                                      <p:cBhvr override="childStyle">
                                        <p:cTn dur="1" fill="hold" display="0" masterRel="nextClick" afterEffect="1"/>
                                        <p:tgtEl>
                                          <p:spTgt spid="4">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subTnLst>
                                    <p:set>
                                      <p:cBhvr override="childStyle">
                                        <p:cTn dur="1" fill="hold" display="0" masterRel="nextClick" afterEffect="1"/>
                                        <p:tgtEl>
                                          <p:spTgt spid="4">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subTnLst>
                                    <p:set>
                                      <p:cBhvr override="childStyle">
                                        <p:cTn dur="1" fill="hold" display="0" masterRel="nextClick" afterEffect="1"/>
                                        <p:tgtEl>
                                          <p:spTgt spid="4">
                                            <p:txEl>
                                              <p:pRg st="7" end="7"/>
                                            </p:txEl>
                                          </p:spTgt>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subTnLst>
                                    <p:set>
                                      <p:cBhvr override="childStyle">
                                        <p:cTn dur="1" fill="hold" display="0" masterRel="nextClick" afterEffect="1"/>
                                        <p:tgtEl>
                                          <p:spTgt spid="4">
                                            <p:txEl>
                                              <p:pRg st="8" end="8"/>
                                            </p:txEl>
                                          </p:spTgt>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subTnLst>
                                    <p:set>
                                      <p:cBhvr override="childStyle">
                                        <p:cTn dur="1" fill="hold" display="0" masterRel="nextClick" afterEffect="1"/>
                                        <p:tgtEl>
                                          <p:spTgt spid="4">
                                            <p:txEl>
                                              <p:pRg st="9" end="9"/>
                                            </p:txEl>
                                          </p:spTgt>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subTnLst>
                                    <p:set>
                                      <p:cBhvr override="childStyle">
                                        <p:cTn dur="1" fill="hold" display="0" masterRel="nextClick" afterEffect="1"/>
                                        <p:tgtEl>
                                          <p:spTgt spid="4">
                                            <p:txEl>
                                              <p:pRg st="10" end="10"/>
                                            </p:txEl>
                                          </p:spTgt>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443198"/>
          </a:xfrm>
        </p:spPr>
        <p:txBody>
          <a:bodyPr/>
          <a:lstStyle/>
          <a:p>
            <a:pPr algn="ctr"/>
            <a:r>
              <a:rPr lang="en-US" sz="3200" b="1" dirty="0" smtClean="0"/>
              <a:t>SLA Objectives example</a:t>
            </a:r>
            <a:endParaRPr lang="en-US" sz="3200" b="1"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32</a:t>
            </a:fld>
            <a:endParaRPr lang="en-US"/>
          </a:p>
        </p:txBody>
      </p:sp>
      <p:pic>
        <p:nvPicPr>
          <p:cNvPr id="7" name="Picture 6"/>
          <p:cNvPicPr>
            <a:picLocks noChangeAspect="1"/>
          </p:cNvPicPr>
          <p:nvPr/>
        </p:nvPicPr>
        <p:blipFill>
          <a:blip r:embed="rId2"/>
          <a:stretch>
            <a:fillRect/>
          </a:stretch>
        </p:blipFill>
        <p:spPr>
          <a:xfrm>
            <a:off x="753762" y="903321"/>
            <a:ext cx="7587048" cy="584990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01750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33</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74964043"/>
              </p:ext>
            </p:extLst>
          </p:nvPr>
        </p:nvGraphicFramePr>
        <p:xfrm>
          <a:off x="963267" y="1377122"/>
          <a:ext cx="3628611" cy="4959555"/>
        </p:xfrm>
        <a:graphic>
          <a:graphicData uri="http://schemas.openxmlformats.org/presentationml/2006/ole">
            <mc:AlternateContent xmlns:mc="http://schemas.openxmlformats.org/markup-compatibility/2006">
              <mc:Choice xmlns:v="urn:schemas-microsoft-com:vml" Requires="v">
                <p:oleObj spid="_x0000_s50187" name="Document" r:id="rId4" imgW="5956042" imgH="8140837" progId="Word.Document.12">
                  <p:embed/>
                </p:oleObj>
              </mc:Choice>
              <mc:Fallback>
                <p:oleObj name="Document" r:id="rId4" imgW="5956042" imgH="8140837" progId="Word.Document.12">
                  <p:embed/>
                  <p:pic>
                    <p:nvPicPr>
                      <p:cNvPr id="0" name=""/>
                      <p:cNvPicPr/>
                      <p:nvPr/>
                    </p:nvPicPr>
                    <p:blipFill>
                      <a:blip r:embed="rId5"/>
                      <a:stretch>
                        <a:fillRect/>
                      </a:stretch>
                    </p:blipFill>
                    <p:spPr>
                      <a:xfrm>
                        <a:off x="963267" y="1377122"/>
                        <a:ext cx="3628611" cy="4959555"/>
                      </a:xfrm>
                      <a:prstGeom prst="rect">
                        <a:avLst/>
                      </a:prstGeom>
                      <a:ln w="12700">
                        <a:solidFill>
                          <a:schemeClr val="tx1">
                            <a:lumMod val="40000"/>
                            <a:lumOff val="60000"/>
                          </a:schemeClr>
                        </a:solidFill>
                        <a:prstDash val="sysDot"/>
                      </a:ln>
                    </p:spPr>
                  </p:pic>
                </p:oleObj>
              </mc:Fallback>
            </mc:AlternateContent>
          </a:graphicData>
        </a:graphic>
      </p:graphicFrame>
      <p:sp>
        <p:nvSpPr>
          <p:cNvPr id="5" name="Rectangle 4"/>
          <p:cNvSpPr/>
          <p:nvPr/>
        </p:nvSpPr>
        <p:spPr>
          <a:xfrm>
            <a:off x="641198" y="205177"/>
            <a:ext cx="8369599" cy="830997"/>
          </a:xfrm>
          <a:prstGeom prst="rect">
            <a:avLst/>
          </a:prstGeom>
          <a:noFill/>
        </p:spPr>
        <p:txBody>
          <a:bodyPr wrap="none" lIns="91440" tIns="45720" rIns="91440" bIns="45720">
            <a:spAutoFit/>
          </a:bodyPr>
          <a:lstStyle/>
          <a:p>
            <a:pPr algn="ctr"/>
            <a:r>
              <a:rPr lang="en-U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Example : IT Help Desk SLA</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85821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292100"/>
            <a:ext cx="8686800" cy="1163395"/>
          </a:xfrm>
        </p:spPr>
        <p:txBody>
          <a:bodyPr/>
          <a:lstStyle/>
          <a:p>
            <a:pPr algn="ctr"/>
            <a:r>
              <a:rPr lang="en-US" b="1" dirty="0" smtClean="0"/>
              <a:t>Will IT Outsourcing Continue to Grow in the Years to Come?</a:t>
            </a:r>
            <a:br>
              <a:rPr lang="en-US" b="1" dirty="0" smtClean="0"/>
            </a:br>
            <a:endParaRPr lang="en-US" dirty="0"/>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34</a:t>
            </a:fld>
            <a:endParaRPr lang="en-US"/>
          </a:p>
        </p:txBody>
      </p:sp>
      <p:sp>
        <p:nvSpPr>
          <p:cNvPr id="4" name="TextBox 3"/>
          <p:cNvSpPr txBox="1"/>
          <p:nvPr/>
        </p:nvSpPr>
        <p:spPr>
          <a:xfrm>
            <a:off x="852616" y="1902940"/>
            <a:ext cx="6858000" cy="1015663"/>
          </a:xfrm>
          <a:prstGeom prst="rect">
            <a:avLst/>
          </a:prstGeom>
          <a:noFill/>
        </p:spPr>
        <p:txBody>
          <a:bodyPr wrap="square" rtlCol="0">
            <a:spAutoFit/>
          </a:bodyPr>
          <a:lstStyle/>
          <a:p>
            <a:r>
              <a:rPr lang="en-US" sz="2000" b="1" dirty="0" smtClean="0"/>
              <a:t>Outsourcing will definitely survive in the future.</a:t>
            </a:r>
          </a:p>
          <a:p>
            <a:endParaRPr lang="en-US" sz="2000" b="1" dirty="0"/>
          </a:p>
          <a:p>
            <a:r>
              <a:rPr lang="en-US" sz="2000" b="1" dirty="0" smtClean="0"/>
              <a:t>To know more come next week again. </a:t>
            </a:r>
            <a:endParaRPr lang="en-US" sz="2000" b="1" dirty="0"/>
          </a:p>
        </p:txBody>
      </p:sp>
      <p:pic>
        <p:nvPicPr>
          <p:cNvPr id="6" name="Picture 5"/>
          <p:cNvPicPr>
            <a:picLocks noChangeAspect="1"/>
          </p:cNvPicPr>
          <p:nvPr/>
        </p:nvPicPr>
        <p:blipFill>
          <a:blip r:embed="rId2"/>
          <a:stretch>
            <a:fillRect/>
          </a:stretch>
        </p:blipFill>
        <p:spPr>
          <a:xfrm>
            <a:off x="1390650" y="3392571"/>
            <a:ext cx="4078577" cy="2658086"/>
          </a:xfrm>
          <a:prstGeom prst="rect">
            <a:avLst/>
          </a:prstGeom>
        </p:spPr>
      </p:pic>
      <p:pic>
        <p:nvPicPr>
          <p:cNvPr id="7" name="Picture 6"/>
          <p:cNvPicPr>
            <a:picLocks noChangeAspect="1"/>
          </p:cNvPicPr>
          <p:nvPr/>
        </p:nvPicPr>
        <p:blipFill>
          <a:blip r:embed="rId3"/>
          <a:stretch>
            <a:fillRect/>
          </a:stretch>
        </p:blipFill>
        <p:spPr>
          <a:xfrm>
            <a:off x="1872906" y="3104285"/>
            <a:ext cx="3114064" cy="3183356"/>
          </a:xfrm>
          <a:prstGeom prst="rect">
            <a:avLst/>
          </a:prstGeom>
        </p:spPr>
      </p:pic>
    </p:spTree>
    <p:extLst>
      <p:ext uri="{BB962C8B-B14F-4D97-AF65-F5344CB8AC3E}">
        <p14:creationId xmlns:p14="http://schemas.microsoft.com/office/powerpoint/2010/main" val="39377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47"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6AE03AFE-A368-4403-A720-4F2D72AAE00C}" type="slidenum">
              <a:rPr lang="en-US" smtClean="0"/>
              <a:pPr>
                <a:defRPr/>
              </a:pPr>
              <a:t>35</a:t>
            </a:fld>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76352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828" y="347732"/>
            <a:ext cx="4953115" cy="594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WordArt 7"/>
          <p:cNvSpPr>
            <a:spLocks noChangeArrowheads="1" noChangeShapeType="1" noTextEdit="1"/>
          </p:cNvSpPr>
          <p:nvPr/>
        </p:nvSpPr>
        <p:spPr bwMode="auto">
          <a:xfrm>
            <a:off x="360845" y="2906057"/>
            <a:ext cx="3240088" cy="827088"/>
          </a:xfrm>
          <a:prstGeom prst="rect">
            <a:avLst/>
          </a:prstGeom>
        </p:spPr>
        <p:txBody>
          <a:bodyPr wrap="none" fromWordArt="1">
            <a:prstTxWarp prst="textPlain">
              <a:avLst>
                <a:gd name="adj" fmla="val 50000"/>
              </a:avLst>
            </a:prstTxWarp>
          </a:bodyPr>
          <a:lstStyle/>
          <a:p>
            <a:pPr algn="ctr"/>
            <a:r>
              <a:rPr lang="en-US" b="1" kern="10" dirty="0">
                <a:ln w="9525">
                  <a:solidFill>
                    <a:srgbClr val="000000"/>
                  </a:solidFill>
                  <a:round/>
                  <a:headEnd/>
                  <a:tailEnd/>
                </a:ln>
                <a:solidFill>
                  <a:srgbClr val="FF0000"/>
                </a:solidFill>
                <a:latin typeface="Arial Black" panose="020B0A04020102020204" pitchFamily="34" charset="0"/>
              </a:rPr>
              <a:t>Thank you. </a:t>
            </a:r>
          </a:p>
        </p:txBody>
      </p:sp>
    </p:spTree>
    <p:extLst>
      <p:ext uri="{BB962C8B-B14F-4D97-AF65-F5344CB8AC3E}">
        <p14:creationId xmlns:p14="http://schemas.microsoft.com/office/powerpoint/2010/main" val="104650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circle(in)">
                                      <p:cBhvr>
                                        <p:cTn id="7" dur="2000"/>
                                        <p:tgtEl>
                                          <p:spTgt spid="675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dissolve">
                                      <p:cBhvr>
                                        <p:cTn id="12"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976313" y="5499100"/>
            <a:ext cx="725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35000"/>
              </a:spcBef>
              <a:spcAft>
                <a:spcPct val="15000"/>
              </a:spcAft>
              <a:buClr>
                <a:schemeClr val="tx1"/>
              </a:buClr>
              <a:buFont typeface="Wingdings" panose="05000000000000000000" pitchFamily="2" charset="2"/>
              <a:buNone/>
            </a:pPr>
            <a:r>
              <a:rPr lang="en-US" altLang="en-US" b="1" i="1">
                <a:solidFill>
                  <a:schemeClr val="hlink"/>
                </a:solidFill>
              </a:rPr>
              <a:t>Drive increased value to customer through high quality delivery</a:t>
            </a:r>
          </a:p>
        </p:txBody>
      </p:sp>
      <p:sp>
        <p:nvSpPr>
          <p:cNvPr id="73731" name="Rectangle 3"/>
          <p:cNvSpPr>
            <a:spLocks noGrp="1" noChangeArrowheads="1"/>
          </p:cNvSpPr>
          <p:nvPr>
            <p:ph type="title"/>
          </p:nvPr>
        </p:nvSpPr>
        <p:spPr>
          <a:xfrm>
            <a:off x="255588" y="836613"/>
            <a:ext cx="8888412" cy="498475"/>
          </a:xfrm>
        </p:spPr>
        <p:txBody>
          <a:bodyPr/>
          <a:lstStyle/>
          <a:p>
            <a:pPr eaLnBrk="1" hangingPunct="1">
              <a:tabLst>
                <a:tab pos="6051550" algn="l"/>
              </a:tabLst>
            </a:pPr>
            <a:r>
              <a:rPr lang="en-US" altLang="en-US" sz="2000" smtClean="0"/>
              <a:t>IBM’s strategy to deliver this value is through differentiation with innovation and insight – for GTS this means delivery of the highest quality services to clients. </a:t>
            </a:r>
          </a:p>
        </p:txBody>
      </p:sp>
      <p:pic>
        <p:nvPicPr>
          <p:cNvPr id="73732" name="Picture 4" descr="ThinkAng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80" t="59393" r="11888" b="24590"/>
          <a:stretch>
            <a:fillRect/>
          </a:stretch>
        </p:blipFill>
        <p:spPr bwMode="ltGray">
          <a:xfrm>
            <a:off x="269875" y="4167188"/>
            <a:ext cx="29194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ThinkAng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80" t="38696" r="11888" b="45457"/>
          <a:stretch>
            <a:fillRect/>
          </a:stretch>
        </p:blipFill>
        <p:spPr bwMode="ltGray">
          <a:xfrm>
            <a:off x="269875" y="3460750"/>
            <a:ext cx="29194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ThinkAngl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80" t="18033" r="11888" b="65573"/>
          <a:stretch>
            <a:fillRect/>
          </a:stretch>
        </p:blipFill>
        <p:spPr bwMode="ltGray">
          <a:xfrm>
            <a:off x="273050" y="2744788"/>
            <a:ext cx="29194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Rectangle 7"/>
          <p:cNvSpPr>
            <a:spLocks noChangeArrowheads="1"/>
          </p:cNvSpPr>
          <p:nvPr/>
        </p:nvSpPr>
        <p:spPr bwMode="gray">
          <a:xfrm>
            <a:off x="269875" y="3452813"/>
            <a:ext cx="2921000" cy="549275"/>
          </a:xfrm>
          <a:prstGeom prst="rect">
            <a:avLst/>
          </a:prstGeom>
          <a:solidFill>
            <a:srgbClr val="9EBA10">
              <a:alpha val="8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3736" name="Rectangle 8"/>
          <p:cNvSpPr>
            <a:spLocks noChangeArrowheads="1"/>
          </p:cNvSpPr>
          <p:nvPr/>
        </p:nvSpPr>
        <p:spPr bwMode="gray">
          <a:xfrm>
            <a:off x="269875" y="4165600"/>
            <a:ext cx="2921000" cy="550863"/>
          </a:xfrm>
          <a:prstGeom prst="rect">
            <a:avLst/>
          </a:prstGeom>
          <a:solidFill>
            <a:srgbClr val="F27402">
              <a:alpha val="8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3737" name="Rectangle 9"/>
          <p:cNvSpPr>
            <a:spLocks noChangeArrowheads="1"/>
          </p:cNvSpPr>
          <p:nvPr/>
        </p:nvSpPr>
        <p:spPr bwMode="gray">
          <a:xfrm>
            <a:off x="271463" y="2744788"/>
            <a:ext cx="2921000" cy="560387"/>
          </a:xfrm>
          <a:prstGeom prst="rect">
            <a:avLst/>
          </a:prstGeom>
          <a:solidFill>
            <a:srgbClr val="7388CB">
              <a:alpha val="85097"/>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200"/>
          </a:p>
        </p:txBody>
      </p:sp>
      <p:sp>
        <p:nvSpPr>
          <p:cNvPr id="73738" name="Rectangle 10"/>
          <p:cNvSpPr>
            <a:spLocks noChangeArrowheads="1"/>
          </p:cNvSpPr>
          <p:nvPr/>
        </p:nvSpPr>
        <p:spPr bwMode="gray">
          <a:xfrm>
            <a:off x="396875" y="2844800"/>
            <a:ext cx="27622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lIns="91420" tIns="45711" rIns="91420" bIns="45711"/>
          <a:lstStyle>
            <a:lvl1pPr>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598613" indent="-227013">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1000">
                <a:solidFill>
                  <a:schemeClr val="bg1"/>
                </a:solidFill>
              </a:rPr>
              <a:t>Focus on open technologies and high-value solutions</a:t>
            </a:r>
          </a:p>
        </p:txBody>
      </p:sp>
      <p:sp>
        <p:nvSpPr>
          <p:cNvPr id="73739" name="Rectangle 11"/>
          <p:cNvSpPr>
            <a:spLocks noChangeArrowheads="1"/>
          </p:cNvSpPr>
          <p:nvPr/>
        </p:nvSpPr>
        <p:spPr bwMode="gray">
          <a:xfrm>
            <a:off x="390525" y="3570288"/>
            <a:ext cx="254793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lIns="91420" tIns="45711" rIns="91420" bIns="45711"/>
          <a:lstStyle>
            <a:lvl1pPr>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598613" indent="-227013">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1000">
                <a:solidFill>
                  <a:schemeClr val="bg1"/>
                </a:solidFill>
              </a:rPr>
              <a:t>Deliver integration and innovation to clients</a:t>
            </a:r>
          </a:p>
        </p:txBody>
      </p:sp>
      <p:sp>
        <p:nvSpPr>
          <p:cNvPr id="73740" name="Rectangle 12"/>
          <p:cNvSpPr>
            <a:spLocks noChangeArrowheads="1"/>
          </p:cNvSpPr>
          <p:nvPr/>
        </p:nvSpPr>
        <p:spPr bwMode="gray">
          <a:xfrm>
            <a:off x="384175" y="4267200"/>
            <a:ext cx="274161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lIns="91420" tIns="45711" rIns="91420" bIns="45711"/>
          <a:lstStyle>
            <a:lvl1pPr>
              <a:spcBef>
                <a:spcPct val="50000"/>
              </a:spcBef>
              <a:buClr>
                <a:schemeClr val="tx1"/>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1pPr>
            <a:lvl2pPr marL="742950" indent="-285750">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1143000" indent="-228600">
              <a:buClr>
                <a:schemeClr val="tx1"/>
              </a:buClr>
              <a:buChar char="•"/>
              <a:defRPr sz="1600">
                <a:solidFill>
                  <a:schemeClr val="tx1"/>
                </a:solidFill>
                <a:latin typeface="Arial" panose="020B0604020202020204" pitchFamily="34" charset="0"/>
                <a:cs typeface="Arial" panose="020B0604020202020204" pitchFamily="34" charset="0"/>
              </a:defRPr>
            </a:lvl3pPr>
            <a:lvl4pPr marL="1598613" indent="-227013">
              <a:spcBef>
                <a:spcPct val="20000"/>
              </a:spcBef>
              <a:buClr>
                <a:schemeClr val="bg1"/>
              </a:buClr>
              <a:defRPr sz="1600">
                <a:solidFill>
                  <a:schemeClr val="bg1"/>
                </a:solidFill>
                <a:latin typeface="Arial" panose="020B0604020202020204" pitchFamily="34" charset="0"/>
                <a:cs typeface="Arial" panose="020B0604020202020204" pitchFamily="34" charset="0"/>
              </a:defRPr>
            </a:lvl4pPr>
            <a:lvl5pPr marL="2057400" indent="-228600">
              <a:spcBef>
                <a:spcPct val="20000"/>
              </a:spcBef>
              <a:buClr>
                <a:schemeClr val="bg1"/>
              </a:buClr>
              <a:buChar char="»"/>
              <a:defRPr sz="1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en-US" altLang="en-US" sz="1000">
                <a:solidFill>
                  <a:schemeClr val="bg1"/>
                </a:solidFill>
              </a:rPr>
              <a:t>Become the premier Globally Integrated Enterprise</a:t>
            </a:r>
          </a:p>
        </p:txBody>
      </p:sp>
      <p:sp>
        <p:nvSpPr>
          <p:cNvPr id="73741" name="Text Box 13"/>
          <p:cNvSpPr txBox="1">
            <a:spLocks noChangeArrowheads="1"/>
          </p:cNvSpPr>
          <p:nvPr/>
        </p:nvSpPr>
        <p:spPr bwMode="auto">
          <a:xfrm>
            <a:off x="827088" y="1989138"/>
            <a:ext cx="163036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sz="1600" b="1">
                <a:solidFill>
                  <a:srgbClr val="003399"/>
                </a:solidFill>
              </a:rPr>
              <a:t>IBM’s Strategy</a:t>
            </a:r>
          </a:p>
        </p:txBody>
      </p:sp>
      <p:sp>
        <p:nvSpPr>
          <p:cNvPr id="73742" name="Rectangle 14"/>
          <p:cNvSpPr>
            <a:spLocks noChangeArrowheads="1"/>
          </p:cNvSpPr>
          <p:nvPr/>
        </p:nvSpPr>
        <p:spPr bwMode="auto">
          <a:xfrm>
            <a:off x="3271838" y="2700338"/>
            <a:ext cx="3046412" cy="2089150"/>
          </a:xfrm>
          <a:prstGeom prst="rect">
            <a:avLst/>
          </a:prstGeom>
          <a:noFill/>
          <a:ln>
            <a:noFill/>
          </a:ln>
          <a:effectLst/>
          <a:extLst>
            <a:ext uri="{909E8E84-426E-40DD-AFC4-6F175D3DCCD1}">
              <a14:hiddenFill xmlns:a14="http://schemas.microsoft.com/office/drawing/2010/main">
                <a:solidFill>
                  <a:srgbClr val="7889FB"/>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86" tIns="46643" rIns="93286" bIns="46643">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chemeClr val="accent1"/>
              </a:buClr>
              <a:buFont typeface="Wingdings" panose="05000000000000000000" pitchFamily="2" charset="2"/>
              <a:buNone/>
            </a:pPr>
            <a:r>
              <a:rPr lang="en-US" altLang="en-US" sz="1600" b="1"/>
              <a:t>Sustain the position of the world’s premier IT services provider by delivering </a:t>
            </a:r>
            <a:r>
              <a:rPr lang="en-US" altLang="en-US" sz="1600" b="1">
                <a:solidFill>
                  <a:schemeClr val="tx2"/>
                </a:solidFill>
              </a:rPr>
              <a:t>the highest quality solutions</a:t>
            </a:r>
            <a:r>
              <a:rPr lang="en-US" altLang="en-US" sz="1600" b="1"/>
              <a:t> at the most competitive prices.  We’ll differentiate IBM with our integrated, IP-based solutions.</a:t>
            </a:r>
          </a:p>
        </p:txBody>
      </p:sp>
      <p:sp>
        <p:nvSpPr>
          <p:cNvPr id="73743" name="Text Box 15"/>
          <p:cNvSpPr txBox="1">
            <a:spLocks noChangeArrowheads="1"/>
          </p:cNvSpPr>
          <p:nvPr/>
        </p:nvSpPr>
        <p:spPr bwMode="auto">
          <a:xfrm>
            <a:off x="4038600" y="1989138"/>
            <a:ext cx="15017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sz="1600" b="1">
                <a:solidFill>
                  <a:srgbClr val="003399"/>
                </a:solidFill>
              </a:rPr>
              <a:t>GTS Strategy</a:t>
            </a:r>
          </a:p>
        </p:txBody>
      </p:sp>
      <p:pic>
        <p:nvPicPr>
          <p:cNvPr id="73744"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113" y="2638425"/>
            <a:ext cx="243363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45" name="Group 17"/>
          <p:cNvGrpSpPr>
            <a:grpSpLocks/>
          </p:cNvGrpSpPr>
          <p:nvPr/>
        </p:nvGrpSpPr>
        <p:grpSpPr bwMode="auto">
          <a:xfrm>
            <a:off x="6497638" y="3073400"/>
            <a:ext cx="2273300" cy="1066800"/>
            <a:chOff x="4011" y="1897"/>
            <a:chExt cx="1404" cy="659"/>
          </a:xfrm>
        </p:grpSpPr>
        <p:sp>
          <p:nvSpPr>
            <p:cNvPr id="73747" name="Text Box 38">
              <a:hlinkClick r:id="rId5" action="ppaction://hlinkfile"/>
            </p:cNvPr>
            <p:cNvSpPr txBox="1">
              <a:spLocks noChangeArrowheads="1"/>
            </p:cNvSpPr>
            <p:nvPr/>
          </p:nvSpPr>
          <p:spPr bwMode="auto">
            <a:xfrm>
              <a:off x="4348" y="1897"/>
              <a:ext cx="732" cy="259"/>
            </a:xfrm>
            <a:prstGeom prst="rect">
              <a:avLst/>
            </a:prstGeom>
            <a:solidFill>
              <a:srgbClr val="CCCCFF"/>
            </a:solidFill>
            <a:ln w="9525">
              <a:solidFill>
                <a:schemeClr val="tx1"/>
              </a:solidFill>
              <a:miter lim="800000"/>
              <a:headEnd/>
              <a:tailEnd/>
            </a:ln>
          </p:spPr>
          <p:txBody>
            <a:bodyPr lIns="93218" tIns="46608" rIns="93218" bIns="46608" anchor="ctr" anchorCtr="1"/>
            <a:lstStyle>
              <a:lvl1pPr defTabSz="931863">
                <a:defRPr>
                  <a:solidFill>
                    <a:schemeClr val="tx1"/>
                  </a:solidFill>
                  <a:latin typeface="Arial" panose="020B0604020202020204" pitchFamily="34" charset="0"/>
                  <a:cs typeface="Arial" panose="020B0604020202020204" pitchFamily="34" charset="0"/>
                </a:defRPr>
              </a:lvl1pPr>
              <a:lvl2pPr marL="758825" indent="-292100" defTabSz="931863">
                <a:defRPr>
                  <a:solidFill>
                    <a:schemeClr val="tx1"/>
                  </a:solidFill>
                  <a:latin typeface="Arial" panose="020B0604020202020204" pitchFamily="34" charset="0"/>
                  <a:cs typeface="Arial" panose="020B0604020202020204" pitchFamily="34" charset="0"/>
                </a:defRPr>
              </a:lvl2pPr>
              <a:lvl3pPr marL="1166813" indent="-234950" defTabSz="931863">
                <a:defRPr>
                  <a:solidFill>
                    <a:schemeClr val="tx1"/>
                  </a:solidFill>
                  <a:latin typeface="Arial" panose="020B0604020202020204" pitchFamily="34" charset="0"/>
                  <a:cs typeface="Arial" panose="020B0604020202020204" pitchFamily="34" charset="0"/>
                </a:defRPr>
              </a:lvl3pPr>
              <a:lvl4pPr marL="1631950" indent="-231775" defTabSz="931863">
                <a:defRPr>
                  <a:solidFill>
                    <a:schemeClr val="tx1"/>
                  </a:solidFill>
                  <a:latin typeface="Arial" panose="020B0604020202020204" pitchFamily="34" charset="0"/>
                  <a:cs typeface="Arial" panose="020B0604020202020204" pitchFamily="34" charset="0"/>
                </a:defRPr>
              </a:lvl4pPr>
              <a:lvl5pPr marL="2098675" indent="-233363" defTabSz="931863">
                <a:defRPr>
                  <a:solidFill>
                    <a:schemeClr val="tx1"/>
                  </a:solidFill>
                  <a:latin typeface="Arial" panose="020B0604020202020204" pitchFamily="34" charset="0"/>
                  <a:cs typeface="Arial" panose="020B0604020202020204" pitchFamily="34" charset="0"/>
                </a:defRPr>
              </a:lvl5pPr>
              <a:lvl6pPr marL="25558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GB" altLang="en-US" sz="1000" b="1"/>
            </a:p>
            <a:p>
              <a:pPr algn="ctr" eaLnBrk="1" hangingPunct="1"/>
              <a:r>
                <a:rPr lang="en-GB" altLang="en-US" sz="1000" b="1"/>
                <a:t>Standardize</a:t>
              </a:r>
            </a:p>
            <a:p>
              <a:pPr algn="ctr" eaLnBrk="1" hangingPunct="1"/>
              <a:endParaRPr lang="en-GB" altLang="en-US" sz="900">
                <a:solidFill>
                  <a:schemeClr val="bg1"/>
                </a:solidFill>
              </a:endParaRPr>
            </a:p>
          </p:txBody>
        </p:sp>
        <p:sp>
          <p:nvSpPr>
            <p:cNvPr id="73748" name="Text Box 39">
              <a:hlinkClick r:id="rId5" action="ppaction://hlinkfile"/>
            </p:cNvPr>
            <p:cNvSpPr txBox="1">
              <a:spLocks noChangeArrowheads="1"/>
            </p:cNvSpPr>
            <p:nvPr/>
          </p:nvSpPr>
          <p:spPr bwMode="auto">
            <a:xfrm>
              <a:off x="4011" y="2297"/>
              <a:ext cx="705" cy="259"/>
            </a:xfrm>
            <a:prstGeom prst="rect">
              <a:avLst/>
            </a:prstGeom>
            <a:solidFill>
              <a:srgbClr val="002960"/>
            </a:solidFill>
            <a:ln w="9525">
              <a:solidFill>
                <a:schemeClr val="tx1"/>
              </a:solidFill>
              <a:miter lim="800000"/>
              <a:headEnd/>
              <a:tailEnd/>
            </a:ln>
          </p:spPr>
          <p:txBody>
            <a:bodyPr lIns="93218" tIns="46608" rIns="93218" bIns="46608"/>
            <a:lstStyle>
              <a:lvl1pPr defTabSz="931863">
                <a:defRPr>
                  <a:solidFill>
                    <a:schemeClr val="tx1"/>
                  </a:solidFill>
                  <a:latin typeface="Arial" panose="020B0604020202020204" pitchFamily="34" charset="0"/>
                  <a:cs typeface="Arial" panose="020B0604020202020204" pitchFamily="34" charset="0"/>
                </a:defRPr>
              </a:lvl1pPr>
              <a:lvl2pPr marL="758825" indent="-292100" defTabSz="931863">
                <a:defRPr>
                  <a:solidFill>
                    <a:schemeClr val="tx1"/>
                  </a:solidFill>
                  <a:latin typeface="Arial" panose="020B0604020202020204" pitchFamily="34" charset="0"/>
                  <a:cs typeface="Arial" panose="020B0604020202020204" pitchFamily="34" charset="0"/>
                </a:defRPr>
              </a:lvl2pPr>
              <a:lvl3pPr marL="1166813" indent="-234950" defTabSz="931863">
                <a:defRPr>
                  <a:solidFill>
                    <a:schemeClr val="tx1"/>
                  </a:solidFill>
                  <a:latin typeface="Arial" panose="020B0604020202020204" pitchFamily="34" charset="0"/>
                  <a:cs typeface="Arial" panose="020B0604020202020204" pitchFamily="34" charset="0"/>
                </a:defRPr>
              </a:lvl3pPr>
              <a:lvl4pPr marL="1631950" indent="-231775" defTabSz="931863">
                <a:defRPr>
                  <a:solidFill>
                    <a:schemeClr val="tx1"/>
                  </a:solidFill>
                  <a:latin typeface="Arial" panose="020B0604020202020204" pitchFamily="34" charset="0"/>
                  <a:cs typeface="Arial" panose="020B0604020202020204" pitchFamily="34" charset="0"/>
                </a:defRPr>
              </a:lvl4pPr>
              <a:lvl5pPr marL="2098675" indent="-233363" defTabSz="931863">
                <a:defRPr>
                  <a:solidFill>
                    <a:schemeClr val="tx1"/>
                  </a:solidFill>
                  <a:latin typeface="Arial" panose="020B0604020202020204" pitchFamily="34" charset="0"/>
                  <a:cs typeface="Arial" panose="020B0604020202020204" pitchFamily="34" charset="0"/>
                </a:defRPr>
              </a:lvl5pPr>
              <a:lvl6pPr marL="25558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000" b="1">
                  <a:solidFill>
                    <a:schemeClr val="bg1"/>
                  </a:solidFill>
                </a:rPr>
                <a:t>Globally Integrate</a:t>
              </a:r>
            </a:p>
          </p:txBody>
        </p:sp>
        <p:sp>
          <p:nvSpPr>
            <p:cNvPr id="73749" name="Text Box 40">
              <a:hlinkClick r:id="rId5" action="ppaction://hlinkfile"/>
            </p:cNvPr>
            <p:cNvSpPr txBox="1">
              <a:spLocks noChangeArrowheads="1"/>
            </p:cNvSpPr>
            <p:nvPr/>
          </p:nvSpPr>
          <p:spPr bwMode="auto">
            <a:xfrm>
              <a:off x="4744" y="2292"/>
              <a:ext cx="671" cy="259"/>
            </a:xfrm>
            <a:prstGeom prst="rect">
              <a:avLst/>
            </a:prstGeom>
            <a:solidFill>
              <a:schemeClr val="bg1"/>
            </a:solidFill>
            <a:ln w="9525">
              <a:solidFill>
                <a:schemeClr val="tx1"/>
              </a:solidFill>
              <a:miter lim="800000"/>
              <a:headEnd/>
              <a:tailEnd/>
            </a:ln>
          </p:spPr>
          <p:txBody>
            <a:bodyPr lIns="93218" tIns="46608" rIns="93218" bIns="46608" anchor="ctr" anchorCtr="1"/>
            <a:lstStyle>
              <a:lvl1pPr defTabSz="931863">
                <a:defRPr>
                  <a:solidFill>
                    <a:schemeClr val="tx1"/>
                  </a:solidFill>
                  <a:latin typeface="Arial" panose="020B0604020202020204" pitchFamily="34" charset="0"/>
                  <a:cs typeface="Arial" panose="020B0604020202020204" pitchFamily="34" charset="0"/>
                </a:defRPr>
              </a:lvl1pPr>
              <a:lvl2pPr marL="758825" indent="-292100" defTabSz="931863">
                <a:defRPr>
                  <a:solidFill>
                    <a:schemeClr val="tx1"/>
                  </a:solidFill>
                  <a:latin typeface="Arial" panose="020B0604020202020204" pitchFamily="34" charset="0"/>
                  <a:cs typeface="Arial" panose="020B0604020202020204" pitchFamily="34" charset="0"/>
                </a:defRPr>
              </a:lvl2pPr>
              <a:lvl3pPr marL="1166813" indent="-234950" defTabSz="931863">
                <a:defRPr>
                  <a:solidFill>
                    <a:schemeClr val="tx1"/>
                  </a:solidFill>
                  <a:latin typeface="Arial" panose="020B0604020202020204" pitchFamily="34" charset="0"/>
                  <a:cs typeface="Arial" panose="020B0604020202020204" pitchFamily="34" charset="0"/>
                </a:defRPr>
              </a:lvl3pPr>
              <a:lvl4pPr marL="1631950" indent="-231775" defTabSz="931863">
                <a:defRPr>
                  <a:solidFill>
                    <a:schemeClr val="tx1"/>
                  </a:solidFill>
                  <a:latin typeface="Arial" panose="020B0604020202020204" pitchFamily="34" charset="0"/>
                  <a:cs typeface="Arial" panose="020B0604020202020204" pitchFamily="34" charset="0"/>
                </a:defRPr>
              </a:lvl4pPr>
              <a:lvl5pPr marL="2098675" indent="-233363" defTabSz="931863">
                <a:defRPr>
                  <a:solidFill>
                    <a:schemeClr val="tx1"/>
                  </a:solidFill>
                  <a:latin typeface="Arial" panose="020B0604020202020204" pitchFamily="34" charset="0"/>
                  <a:cs typeface="Arial" panose="020B0604020202020204" pitchFamily="34" charset="0"/>
                </a:defRPr>
              </a:lvl5pPr>
              <a:lvl6pPr marL="25558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3363"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000" b="1"/>
                <a:t>Automate</a:t>
              </a:r>
            </a:p>
          </p:txBody>
        </p:sp>
      </p:grpSp>
      <p:sp>
        <p:nvSpPr>
          <p:cNvPr id="73746" name="Text Box 21"/>
          <p:cNvSpPr txBox="1">
            <a:spLocks noChangeArrowheads="1"/>
          </p:cNvSpPr>
          <p:nvPr/>
        </p:nvSpPr>
        <p:spPr bwMode="auto">
          <a:xfrm>
            <a:off x="6592888" y="1989138"/>
            <a:ext cx="188277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276" tIns="46638" rIns="93276" bIns="46638">
            <a:spAutoFit/>
          </a:bodyPr>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
                <a:schemeClr val="accent2"/>
              </a:buClr>
              <a:buFont typeface="Wingdings" panose="05000000000000000000" pitchFamily="2" charset="2"/>
              <a:buNone/>
            </a:pPr>
            <a:r>
              <a:rPr lang="en-US" altLang="en-US" sz="1600" b="1">
                <a:solidFill>
                  <a:srgbClr val="003399"/>
                </a:solidFill>
              </a:rPr>
              <a:t>Delivery Strategy</a:t>
            </a:r>
          </a:p>
        </p:txBody>
      </p:sp>
    </p:spTree>
    <p:extLst>
      <p:ext uri="{BB962C8B-B14F-4D97-AF65-F5344CB8AC3E}">
        <p14:creationId xmlns:p14="http://schemas.microsoft.com/office/powerpoint/2010/main" val="3560158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7171" name="Slide Number Placeholder 4"/>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514DB653-3591-4421-8B86-AA549617FC93}" type="slidenum">
              <a:rPr lang="en-US" altLang="en-US" sz="800" b="0">
                <a:solidFill>
                  <a:schemeClr val="bg1"/>
                </a:solidFill>
              </a:rPr>
              <a:pPr/>
              <a:t>38</a:t>
            </a:fld>
            <a:endParaRPr lang="en-US" altLang="en-US" sz="800" b="0">
              <a:solidFill>
                <a:schemeClr val="bg1"/>
              </a:solidFill>
            </a:endParaRPr>
          </a:p>
        </p:txBody>
      </p:sp>
      <p:sp>
        <p:nvSpPr>
          <p:cNvPr id="258058" name="Rectangle 10"/>
          <p:cNvSpPr>
            <a:spLocks noChangeArrowheads="1"/>
          </p:cNvSpPr>
          <p:nvPr/>
        </p:nvSpPr>
        <p:spPr bwMode="auto">
          <a:xfrm>
            <a:off x="395288" y="5681663"/>
            <a:ext cx="8569325" cy="287337"/>
          </a:xfrm>
          <a:prstGeom prst="rect">
            <a:avLst/>
          </a:prstGeom>
          <a:solidFill>
            <a:srgbClr val="D4FF75"/>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173" name="Rectangle 7"/>
          <p:cNvSpPr>
            <a:spLocks noGrp="1" noChangeArrowheads="1"/>
          </p:cNvSpPr>
          <p:nvPr>
            <p:ph type="title"/>
          </p:nvPr>
        </p:nvSpPr>
        <p:spPr/>
        <p:txBody>
          <a:bodyPr/>
          <a:lstStyle/>
          <a:p>
            <a:pPr eaLnBrk="1" hangingPunct="1"/>
            <a:r>
              <a:rPr lang="en-GB" altLang="en-US" smtClean="0"/>
              <a:t>MOTIVATIONS:</a:t>
            </a:r>
            <a:br>
              <a:rPr lang="en-GB" altLang="en-US" smtClean="0"/>
            </a:br>
            <a:r>
              <a:rPr lang="en-GB" altLang="en-US" smtClean="0"/>
              <a:t>Why… a process model?</a:t>
            </a:r>
          </a:p>
        </p:txBody>
      </p:sp>
      <p:sp>
        <p:nvSpPr>
          <p:cNvPr id="258056" name="Rectangle 8"/>
          <p:cNvSpPr>
            <a:spLocks noGrp="1" noChangeArrowheads="1"/>
          </p:cNvSpPr>
          <p:nvPr>
            <p:ph type="body" idx="1"/>
          </p:nvPr>
        </p:nvSpPr>
        <p:spPr>
          <a:xfrm>
            <a:off x="457200" y="1625600"/>
            <a:ext cx="8507413" cy="4683125"/>
          </a:xfrm>
        </p:spPr>
        <p:txBody>
          <a:bodyPr/>
          <a:lstStyle/>
          <a:p>
            <a:pPr eaLnBrk="1" hangingPunct="1"/>
            <a:r>
              <a:rPr lang="en-GB" altLang="en-US" smtClean="0"/>
              <a:t>Think of a process model as being like a map of your country.		   It shows:</a:t>
            </a:r>
          </a:p>
          <a:p>
            <a:pPr lvl="1" eaLnBrk="1" hangingPunct="1"/>
            <a:r>
              <a:rPr lang="en-GB" altLang="en-US" smtClean="0"/>
              <a:t>The places	</a:t>
            </a:r>
          </a:p>
          <a:p>
            <a:pPr lvl="2" eaLnBrk="1" hangingPunct="1"/>
            <a:r>
              <a:rPr lang="en-GB" altLang="en-US" smtClean="0"/>
              <a:t>In a process model, processes and activities</a:t>
            </a:r>
          </a:p>
          <a:p>
            <a:pPr lvl="1" eaLnBrk="1" hangingPunct="1"/>
            <a:r>
              <a:rPr lang="en-GB" altLang="en-US" smtClean="0"/>
              <a:t>The connections between them – roads, paths, railways, rivers, canals, power lines</a:t>
            </a:r>
          </a:p>
          <a:p>
            <a:pPr lvl="2" eaLnBrk="1" hangingPunct="1"/>
            <a:r>
              <a:rPr lang="en-GB" altLang="en-US" smtClean="0"/>
              <a:t>Representing the inputs and outputs between activities</a:t>
            </a:r>
          </a:p>
          <a:p>
            <a:pPr eaLnBrk="1" hangingPunct="1"/>
            <a:r>
              <a:rPr lang="en-GB" altLang="en-US" smtClean="0"/>
              <a:t>Without a map, you can still establish – by trial and error, or from a set of directions – a reasonably efficient journey routing between point A and point B</a:t>
            </a:r>
            <a:br>
              <a:rPr lang="en-GB" altLang="en-US" smtClean="0"/>
            </a:br>
            <a:r>
              <a:rPr lang="en-GB" altLang="en-US" smtClean="0"/>
              <a:t>… and then between point B and point C</a:t>
            </a:r>
          </a:p>
          <a:p>
            <a:pPr eaLnBrk="1" hangingPunct="1"/>
            <a:r>
              <a:rPr lang="en-GB" altLang="en-US" smtClean="0"/>
              <a:t>What happens if you now need to travel between point A and point C?</a:t>
            </a:r>
          </a:p>
          <a:p>
            <a:pPr eaLnBrk="1" hangingPunct="1"/>
            <a:r>
              <a:rPr lang="en-GB" altLang="en-US" smtClean="0"/>
              <a:t>You </a:t>
            </a:r>
            <a:r>
              <a:rPr lang="en-GB" altLang="en-US" b="1" smtClean="0"/>
              <a:t>can not</a:t>
            </a:r>
            <a:r>
              <a:rPr lang="en-GB" altLang="en-US" smtClean="0"/>
              <a:t> build the map from a collection of journey directions</a:t>
            </a:r>
            <a:br>
              <a:rPr lang="en-GB" altLang="en-US" smtClean="0"/>
            </a:br>
            <a:r>
              <a:rPr lang="en-GB" altLang="en-US" smtClean="0"/>
              <a:t>BUT you </a:t>
            </a:r>
            <a:r>
              <a:rPr lang="en-GB" altLang="en-US" b="1" smtClean="0"/>
              <a:t>can</a:t>
            </a:r>
            <a:r>
              <a:rPr lang="en-GB" altLang="en-US" smtClean="0"/>
              <a:t> build the directions for many journeys from a map.</a:t>
            </a:r>
          </a:p>
          <a:p>
            <a:pPr eaLnBrk="1" hangingPunct="1"/>
            <a:r>
              <a:rPr lang="en-GB" altLang="en-US" smtClean="0"/>
              <a:t>Remember, though, that every map is limited by its scale. What is your purpose?</a:t>
            </a:r>
            <a:endParaRPr lang="en-US" altLang="en-US" smtClean="0"/>
          </a:p>
        </p:txBody>
      </p:sp>
      <p:pic>
        <p:nvPicPr>
          <p:cNvPr id="258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765175"/>
            <a:ext cx="187642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792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0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05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05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805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805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58057"/>
                                        </p:tgtEl>
                                        <p:attrNameLst>
                                          <p:attrName>style.visibility</p:attrName>
                                        </p:attrNameLst>
                                      </p:cBhvr>
                                      <p:to>
                                        <p:strVal val="visible"/>
                                      </p:to>
                                    </p:set>
                                    <p:animEffect transition="in" filter="dissolve">
                                      <p:cBhvr>
                                        <p:cTn id="19" dur="1000"/>
                                        <p:tgtEl>
                                          <p:spTgt spid="25805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58056">
                                            <p:txEl>
                                              <p:pRg st="5" end="5"/>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58056">
                                            <p:txEl>
                                              <p:pRg st="6" end="6"/>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58056">
                                            <p:txEl>
                                              <p:pRg st="7" end="7"/>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58056">
                                            <p:txEl>
                                              <p:pRg st="8" end="8"/>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58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8195" name="Slide Number Placeholder 4"/>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8F2D7AD9-87C4-4880-872C-58ADCAC2CB77}" type="slidenum">
              <a:rPr lang="en-US" altLang="en-US" sz="800" b="0">
                <a:solidFill>
                  <a:schemeClr val="bg1"/>
                </a:solidFill>
              </a:rPr>
              <a:pPr/>
              <a:t>39</a:t>
            </a:fld>
            <a:endParaRPr lang="en-US" altLang="en-US" sz="800" b="0">
              <a:solidFill>
                <a:schemeClr val="bg1"/>
              </a:solidFill>
            </a:endParaRPr>
          </a:p>
        </p:txBody>
      </p:sp>
      <p:sp>
        <p:nvSpPr>
          <p:cNvPr id="8196" name="Rectangle 7"/>
          <p:cNvSpPr>
            <a:spLocks noGrp="1" noChangeArrowheads="1"/>
          </p:cNvSpPr>
          <p:nvPr>
            <p:ph type="title"/>
          </p:nvPr>
        </p:nvSpPr>
        <p:spPr/>
        <p:txBody>
          <a:bodyPr/>
          <a:lstStyle/>
          <a:p>
            <a:pPr eaLnBrk="1" hangingPunct="1"/>
            <a:r>
              <a:rPr lang="en-GB" altLang="en-US" smtClean="0"/>
              <a:t>MOTIVATIONS (2005):</a:t>
            </a:r>
            <a:br>
              <a:rPr lang="en-GB" altLang="en-US" smtClean="0"/>
            </a:br>
            <a:r>
              <a:rPr lang="en-GB" altLang="en-US" smtClean="0"/>
              <a:t>Why… this process model?</a:t>
            </a:r>
          </a:p>
        </p:txBody>
      </p:sp>
      <p:sp>
        <p:nvSpPr>
          <p:cNvPr id="8197" name="Rectangle 8"/>
          <p:cNvSpPr>
            <a:spLocks noGrp="1" noChangeArrowheads="1"/>
          </p:cNvSpPr>
          <p:nvPr>
            <p:ph type="body" idx="1"/>
          </p:nvPr>
        </p:nvSpPr>
        <p:spPr/>
        <p:txBody>
          <a:bodyPr/>
          <a:lstStyle/>
          <a:p>
            <a:pPr eaLnBrk="1" hangingPunct="1">
              <a:lnSpc>
                <a:spcPct val="90000"/>
              </a:lnSpc>
            </a:pPr>
            <a:r>
              <a:rPr lang="en-GB" altLang="en-US" smtClean="0"/>
              <a:t>Market</a:t>
            </a:r>
          </a:p>
          <a:p>
            <a:pPr lvl="1" eaLnBrk="1" hangingPunct="1">
              <a:lnSpc>
                <a:spcPct val="90000"/>
              </a:lnSpc>
            </a:pPr>
            <a:r>
              <a:rPr lang="en-GB" altLang="en-US" smtClean="0"/>
              <a:t>There are a number of industry-based developments in IT Management topics, which have achieved (or are close to) the status of </a:t>
            </a:r>
            <a:r>
              <a:rPr lang="en-GB" altLang="en-US" i="1" smtClean="0"/>
              <a:t>de facto</a:t>
            </a:r>
            <a:r>
              <a:rPr lang="en-GB" altLang="en-US" smtClean="0"/>
              <a:t> “standard”</a:t>
            </a:r>
          </a:p>
          <a:p>
            <a:pPr lvl="2" eaLnBrk="1" hangingPunct="1">
              <a:lnSpc>
                <a:spcPct val="90000"/>
              </a:lnSpc>
            </a:pPr>
            <a:r>
              <a:rPr lang="en-GB" altLang="en-US" smtClean="0"/>
              <a:t>ITIL</a:t>
            </a:r>
            <a:r>
              <a:rPr lang="en-US" altLang="en-US" smtClean="0"/>
              <a:t>®</a:t>
            </a:r>
            <a:r>
              <a:rPr lang="en-GB" altLang="en-US" smtClean="0"/>
              <a:t> has significant following in the area of service management</a:t>
            </a:r>
          </a:p>
          <a:p>
            <a:pPr lvl="2" eaLnBrk="1" hangingPunct="1">
              <a:lnSpc>
                <a:spcPct val="90000"/>
              </a:lnSpc>
            </a:pPr>
            <a:r>
              <a:rPr lang="en-GB" altLang="en-US" smtClean="0"/>
              <a:t>Control Objectives for Information and related Technology (COBIT) and Capability Maturity Model Integration (CMMI) can be seen as complementary, covering related aspects</a:t>
            </a:r>
          </a:p>
          <a:p>
            <a:pPr eaLnBrk="1" hangingPunct="1">
              <a:lnSpc>
                <a:spcPct val="90000"/>
              </a:lnSpc>
            </a:pPr>
            <a:r>
              <a:rPr lang="en-GB" altLang="en-US" smtClean="0"/>
              <a:t>Content</a:t>
            </a:r>
          </a:p>
          <a:p>
            <a:pPr lvl="1" eaLnBrk="1" hangingPunct="1">
              <a:lnSpc>
                <a:spcPct val="90000"/>
              </a:lnSpc>
            </a:pPr>
            <a:r>
              <a:rPr lang="en-GB" altLang="en-US" smtClean="0"/>
              <a:t>Previous IT Process Model (ITPM) was created early in the distributed computing era</a:t>
            </a:r>
          </a:p>
          <a:p>
            <a:pPr lvl="1" eaLnBrk="1" hangingPunct="1">
              <a:lnSpc>
                <a:spcPct val="90000"/>
              </a:lnSpc>
            </a:pPr>
            <a:r>
              <a:rPr lang="en-GB" altLang="en-US" smtClean="0"/>
              <a:t>The reach and range of “IT” activities has grown</a:t>
            </a:r>
          </a:p>
          <a:p>
            <a:pPr lvl="1" eaLnBrk="1" hangingPunct="1">
              <a:lnSpc>
                <a:spcPct val="90000"/>
              </a:lnSpc>
            </a:pPr>
            <a:r>
              <a:rPr lang="en-GB" altLang="en-US" smtClean="0"/>
              <a:t>“On demand” IT introduces new activities and changes the emphasis and priorities of existing ones</a:t>
            </a:r>
          </a:p>
          <a:p>
            <a:pPr eaLnBrk="1" hangingPunct="1">
              <a:lnSpc>
                <a:spcPct val="90000"/>
              </a:lnSpc>
            </a:pPr>
            <a:r>
              <a:rPr lang="en-GB" altLang="en-US" smtClean="0"/>
              <a:t>Capability</a:t>
            </a:r>
          </a:p>
          <a:p>
            <a:pPr lvl="1" eaLnBrk="1" hangingPunct="1">
              <a:lnSpc>
                <a:spcPct val="90000"/>
              </a:lnSpc>
            </a:pPr>
            <a:r>
              <a:rPr lang="en-GB" altLang="en-US" smtClean="0"/>
              <a:t>The direction is towards “model-driven architecture and design” </a:t>
            </a:r>
          </a:p>
          <a:p>
            <a:pPr lvl="1" eaLnBrk="1" hangingPunct="1">
              <a:lnSpc>
                <a:spcPct val="90000"/>
              </a:lnSpc>
            </a:pPr>
            <a:r>
              <a:rPr lang="en-GB" altLang="en-US" smtClean="0"/>
              <a:t>The goal is choreographed workflows which directly link processes with technology, using a “packaged application” approach</a:t>
            </a:r>
          </a:p>
        </p:txBody>
      </p:sp>
      <p:sp>
        <p:nvSpPr>
          <p:cNvPr id="8198" name="Text Box 9"/>
          <p:cNvSpPr txBox="1">
            <a:spLocks noChangeArrowheads="1"/>
          </p:cNvSpPr>
          <p:nvPr/>
        </p:nvSpPr>
        <p:spPr bwMode="auto">
          <a:xfrm>
            <a:off x="250825" y="6237288"/>
            <a:ext cx="849788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b">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r>
              <a:rPr lang="en-GB" altLang="en-US" sz="800"/>
              <a:t>ITIL</a:t>
            </a:r>
            <a:r>
              <a:rPr lang="en-US" altLang="en-US" sz="800"/>
              <a:t>®</a:t>
            </a:r>
            <a:r>
              <a:rPr lang="en-GB" altLang="en-US" sz="800"/>
              <a:t> is a Registered Trade Mark, and a Registered Community Trade Mark of the Office of Government Commerce, and is Registered in the U.S. Patent and Trademark Office</a:t>
            </a:r>
          </a:p>
        </p:txBody>
      </p:sp>
    </p:spTree>
    <p:extLst>
      <p:ext uri="{BB962C8B-B14F-4D97-AF65-F5344CB8AC3E}">
        <p14:creationId xmlns:p14="http://schemas.microsoft.com/office/powerpoint/2010/main" val="102585250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13100"/>
            <a:ext cx="4679950"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
          <p:cNvSpPr>
            <a:spLocks noGrp="1" noChangeArrowheads="1"/>
          </p:cNvSpPr>
          <p:nvPr>
            <p:ph type="title"/>
          </p:nvPr>
        </p:nvSpPr>
        <p:spPr/>
        <p:txBody>
          <a:bodyPr/>
          <a:lstStyle/>
          <a:p>
            <a:pPr eaLnBrk="1" hangingPunct="1"/>
            <a:r>
              <a:rPr lang="en-US" altLang="en-US" sz="3000" b="1" u="sng" smtClean="0"/>
              <a:t>Outsourcing business</a:t>
            </a:r>
          </a:p>
        </p:txBody>
      </p:sp>
      <p:sp>
        <p:nvSpPr>
          <p:cNvPr id="53251" name="Rectangle 3"/>
          <p:cNvSpPr>
            <a:spLocks noGrp="1" noChangeArrowheads="1"/>
          </p:cNvSpPr>
          <p:nvPr>
            <p:ph type="body" idx="1"/>
          </p:nvPr>
        </p:nvSpPr>
        <p:spPr/>
        <p:txBody>
          <a:bodyPr/>
          <a:lstStyle/>
          <a:p>
            <a:pPr eaLnBrk="1" hangingPunct="1">
              <a:lnSpc>
                <a:spcPct val="90000"/>
              </a:lnSpc>
            </a:pPr>
            <a:endParaRPr lang="en-US" altLang="en-US" dirty="0" smtClean="0"/>
          </a:p>
          <a:p>
            <a:pPr marL="0" indent="0" eaLnBrk="1" hangingPunct="1">
              <a:lnSpc>
                <a:spcPct val="90000"/>
              </a:lnSpc>
              <a:buNone/>
            </a:pPr>
            <a:r>
              <a:rPr lang="en-US" altLang="en-US" sz="2400" dirty="0" smtClean="0"/>
              <a:t>The outsourcing is the process of engaging the services of a provider to manage essential tasks that would otherwise be managed by in-house personnel. </a:t>
            </a:r>
          </a:p>
        </p:txBody>
      </p:sp>
    </p:spTree>
    <p:extLst>
      <p:ext uri="{BB962C8B-B14F-4D97-AF65-F5344CB8AC3E}">
        <p14:creationId xmlns:p14="http://schemas.microsoft.com/office/powerpoint/2010/main" val="2178918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5363" name="Slide Number Placeholder 4"/>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DFF17860-2810-4953-A540-E4C7C37F5D0B}" type="slidenum">
              <a:rPr lang="en-US" altLang="en-US" sz="800" b="0">
                <a:solidFill>
                  <a:schemeClr val="bg1"/>
                </a:solidFill>
              </a:rPr>
              <a:pPr/>
              <a:t>40</a:t>
            </a:fld>
            <a:endParaRPr lang="en-US" altLang="en-US" sz="800" b="0">
              <a:solidFill>
                <a:schemeClr val="bg1"/>
              </a:solidFill>
            </a:endParaRPr>
          </a:p>
        </p:txBody>
      </p:sp>
      <p:sp>
        <p:nvSpPr>
          <p:cNvPr id="15364" name="Rectangle 2"/>
          <p:cNvSpPr>
            <a:spLocks noGrp="1" noChangeArrowheads="1"/>
          </p:cNvSpPr>
          <p:nvPr>
            <p:ph type="title"/>
          </p:nvPr>
        </p:nvSpPr>
        <p:spPr>
          <a:xfrm>
            <a:off x="328613" y="292100"/>
            <a:ext cx="8686800" cy="775597"/>
          </a:xfrm>
        </p:spPr>
        <p:txBody>
          <a:bodyPr/>
          <a:lstStyle/>
          <a:p>
            <a:pPr eaLnBrk="1" hangingPunct="1"/>
            <a:r>
              <a:rPr lang="en-US" dirty="0" smtClean="0"/>
              <a:t>IBM </a:t>
            </a:r>
            <a:r>
              <a:rPr lang="en-US" dirty="0"/>
              <a:t>Process Reference Model for IT (PRM-IT) </a:t>
            </a:r>
            <a:r>
              <a:rPr lang="en-GB" altLang="en-US" dirty="0" smtClean="0"/>
              <a:t>:</a:t>
            </a:r>
            <a:br>
              <a:rPr lang="en-GB" altLang="en-US" dirty="0" smtClean="0"/>
            </a:br>
            <a:r>
              <a:rPr lang="en-GB" altLang="en-US" dirty="0" smtClean="0"/>
              <a:t>Sequencing the DNA of IT management</a:t>
            </a:r>
            <a:endParaRPr lang="en-US" altLang="en-US" dirty="0" smtClean="0"/>
          </a:p>
        </p:txBody>
      </p:sp>
      <p:sp>
        <p:nvSpPr>
          <p:cNvPr id="15365" name="Rectangle 3"/>
          <p:cNvSpPr>
            <a:spLocks noGrp="1" noChangeArrowheads="1"/>
          </p:cNvSpPr>
          <p:nvPr>
            <p:ph type="body" idx="1"/>
          </p:nvPr>
        </p:nvSpPr>
        <p:spPr>
          <a:xfrm>
            <a:off x="4140200" y="1371600"/>
            <a:ext cx="4546600" cy="5297488"/>
          </a:xfrm>
        </p:spPr>
        <p:txBody>
          <a:bodyPr/>
          <a:lstStyle/>
          <a:p>
            <a:pPr eaLnBrk="1" hangingPunct="1"/>
            <a:r>
              <a:rPr lang="en-GB" altLang="en-US" dirty="0" smtClean="0"/>
              <a:t>Purpose</a:t>
            </a:r>
          </a:p>
          <a:p>
            <a:pPr lvl="1" eaLnBrk="1" hangingPunct="1"/>
            <a:r>
              <a:rPr lang="en-GB" altLang="en-US" sz="1400" dirty="0" smtClean="0"/>
              <a:t>Provide an integrated collection of the processes involved in using IT to help businesses carry out many or all of their fundamental purposes</a:t>
            </a:r>
          </a:p>
          <a:p>
            <a:pPr lvl="1" eaLnBrk="1" hangingPunct="1"/>
            <a:r>
              <a:rPr lang="en-GB" altLang="en-US" sz="1400" dirty="0" smtClean="0"/>
              <a:t>Be the basis for process assessment, design and implementation</a:t>
            </a:r>
          </a:p>
          <a:p>
            <a:pPr lvl="2" eaLnBrk="1" hangingPunct="1"/>
            <a:r>
              <a:rPr lang="en-GB" altLang="en-US" sz="1400" dirty="0" smtClean="0"/>
              <a:t>But is not itself directly implementable</a:t>
            </a:r>
          </a:p>
          <a:p>
            <a:pPr eaLnBrk="1" hangingPunct="1"/>
            <a:r>
              <a:rPr lang="en-GB" altLang="en-US" dirty="0" smtClean="0"/>
              <a:t>Viewpoint</a:t>
            </a:r>
          </a:p>
          <a:p>
            <a:pPr lvl="1" eaLnBrk="1" hangingPunct="1"/>
            <a:r>
              <a:rPr lang="en-GB" altLang="en-US" sz="1400" dirty="0" smtClean="0"/>
              <a:t>Consider the processes for all IT activities – so equivalent to the CIO’s vantage point:</a:t>
            </a:r>
          </a:p>
          <a:p>
            <a:pPr lvl="2" eaLnBrk="1" hangingPunct="1"/>
            <a:r>
              <a:rPr lang="en-GB" altLang="en-US" sz="1400" dirty="0" smtClean="0"/>
              <a:t>Control over IT’s activities</a:t>
            </a:r>
          </a:p>
          <a:p>
            <a:pPr lvl="2" eaLnBrk="1" hangingPunct="1"/>
            <a:r>
              <a:rPr lang="en-GB" altLang="en-US" sz="1400" dirty="0" smtClean="0"/>
              <a:t>Represent IT to the owning business(</a:t>
            </a:r>
            <a:r>
              <a:rPr lang="en-GB" altLang="en-US" sz="1400" dirty="0" err="1" smtClean="0"/>
              <a:t>es</a:t>
            </a:r>
            <a:r>
              <a:rPr lang="en-GB" altLang="en-US" sz="1400" dirty="0" smtClean="0"/>
              <a:t>) and to other stakeholders</a:t>
            </a:r>
          </a:p>
          <a:p>
            <a:pPr eaLnBrk="1" hangingPunct="1"/>
            <a:r>
              <a:rPr lang="en-GB" altLang="en-US" dirty="0" smtClean="0"/>
              <a:t>Packaging</a:t>
            </a:r>
          </a:p>
          <a:p>
            <a:pPr lvl="1" eaLnBrk="1" hangingPunct="1"/>
            <a:r>
              <a:rPr lang="en-GB" altLang="en-US" sz="1400" dirty="0" smtClean="0"/>
              <a:t>A rigorously engineered IDEF0 process model</a:t>
            </a:r>
          </a:p>
          <a:p>
            <a:pPr lvl="1" eaLnBrk="1" hangingPunct="1">
              <a:buClr>
                <a:schemeClr val="bg1"/>
              </a:buClr>
            </a:pPr>
            <a:r>
              <a:rPr lang="en-US" altLang="en-US" sz="1400" dirty="0" smtClean="0"/>
              <a:t>IDEF0 = </a:t>
            </a:r>
            <a:r>
              <a:rPr lang="en-US" altLang="en-US" sz="1400" dirty="0" smtClean="0">
                <a:hlinkClick r:id="rId2"/>
              </a:rPr>
              <a:t>Integration Definition for Function Modeling</a:t>
            </a:r>
            <a:r>
              <a:rPr lang="en-US" altLang="en-US" sz="1400" dirty="0" smtClean="0"/>
              <a:t>	</a:t>
            </a:r>
          </a:p>
        </p:txBody>
      </p:sp>
      <p:grpSp>
        <p:nvGrpSpPr>
          <p:cNvPr id="15366" name="Group 4"/>
          <p:cNvGrpSpPr>
            <a:grpSpLocks/>
          </p:cNvGrpSpPr>
          <p:nvPr/>
        </p:nvGrpSpPr>
        <p:grpSpPr bwMode="auto">
          <a:xfrm>
            <a:off x="468313" y="1557338"/>
            <a:ext cx="3225800" cy="4679950"/>
            <a:chOff x="2064" y="816"/>
            <a:chExt cx="1709" cy="2592"/>
          </a:xfrm>
        </p:grpSpPr>
        <p:sp>
          <p:nvSpPr>
            <p:cNvPr id="15367" name="Oval 5"/>
            <p:cNvSpPr>
              <a:spLocks noChangeArrowheads="1"/>
            </p:cNvSpPr>
            <p:nvPr/>
          </p:nvSpPr>
          <p:spPr bwMode="auto">
            <a:xfrm>
              <a:off x="2064" y="816"/>
              <a:ext cx="1709" cy="2592"/>
            </a:xfrm>
            <a:prstGeom prst="ellipse">
              <a:avLst/>
            </a:prstGeom>
            <a:gradFill rotWithShape="1">
              <a:gsLst>
                <a:gs pos="0">
                  <a:schemeClr val="bg1">
                    <a:alpha val="24001"/>
                  </a:schemeClr>
                </a:gs>
                <a:gs pos="100000">
                  <a:srgbClr val="993366">
                    <a:alpha val="79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68" name="AutoShape 6"/>
            <p:cNvSpPr>
              <a:spLocks noChangeArrowheads="1"/>
            </p:cNvSpPr>
            <p:nvPr/>
          </p:nvSpPr>
          <p:spPr bwMode="auto">
            <a:xfrm rot="10919136" flipV="1">
              <a:off x="3002" y="3028"/>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69" name="AutoShape 7"/>
            <p:cNvSpPr>
              <a:spLocks noChangeArrowheads="1"/>
            </p:cNvSpPr>
            <p:nvPr/>
          </p:nvSpPr>
          <p:spPr bwMode="auto">
            <a:xfrm rot="10919136" flipV="1">
              <a:off x="2987" y="1855"/>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0" name="AutoShape 8"/>
            <p:cNvSpPr>
              <a:spLocks noChangeArrowheads="1"/>
            </p:cNvSpPr>
            <p:nvPr/>
          </p:nvSpPr>
          <p:spPr bwMode="auto">
            <a:xfrm rot="-119136">
              <a:off x="2664" y="1871"/>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1" name="AutoShape 9"/>
            <p:cNvSpPr>
              <a:spLocks noChangeArrowheads="1"/>
            </p:cNvSpPr>
            <p:nvPr/>
          </p:nvSpPr>
          <p:spPr bwMode="auto">
            <a:xfrm rot="-119136">
              <a:off x="2667" y="1303"/>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2" name="AutoShape 10"/>
            <p:cNvSpPr>
              <a:spLocks noChangeArrowheads="1"/>
            </p:cNvSpPr>
            <p:nvPr/>
          </p:nvSpPr>
          <p:spPr bwMode="auto">
            <a:xfrm rot="10919136" flipV="1">
              <a:off x="2984" y="1019"/>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3" name="AutoShape 11"/>
            <p:cNvSpPr>
              <a:spLocks noChangeArrowheads="1"/>
            </p:cNvSpPr>
            <p:nvPr/>
          </p:nvSpPr>
          <p:spPr bwMode="auto">
            <a:xfrm rot="12253544" flipH="1">
              <a:off x="2644" y="91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4" name="Rectangle 12"/>
            <p:cNvSpPr>
              <a:spLocks noChangeArrowheads="1"/>
            </p:cNvSpPr>
            <p:nvPr/>
          </p:nvSpPr>
          <p:spPr bwMode="auto">
            <a:xfrm rot="10800000">
              <a:off x="2785" y="20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5" name="Rectangle 13"/>
            <p:cNvSpPr>
              <a:spLocks noChangeArrowheads="1"/>
            </p:cNvSpPr>
            <p:nvPr/>
          </p:nvSpPr>
          <p:spPr bwMode="auto">
            <a:xfrm rot="10800000">
              <a:off x="2831" y="2084"/>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6" name="Rectangle 14"/>
            <p:cNvSpPr>
              <a:spLocks noChangeArrowheads="1"/>
            </p:cNvSpPr>
            <p:nvPr/>
          </p:nvSpPr>
          <p:spPr bwMode="auto">
            <a:xfrm rot="10800000">
              <a:off x="2755" y="167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7" name="AutoShape 15"/>
            <p:cNvSpPr>
              <a:spLocks noChangeArrowheads="1"/>
            </p:cNvSpPr>
            <p:nvPr/>
          </p:nvSpPr>
          <p:spPr bwMode="auto">
            <a:xfrm rot="-1453544">
              <a:off x="2648" y="119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8" name="AutoShape 16"/>
            <p:cNvSpPr>
              <a:spLocks noChangeArrowheads="1"/>
            </p:cNvSpPr>
            <p:nvPr/>
          </p:nvSpPr>
          <p:spPr bwMode="auto">
            <a:xfrm rot="10919136" flipV="1">
              <a:off x="2988" y="1582"/>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79" name="AutoShape 17"/>
            <p:cNvSpPr>
              <a:spLocks noChangeArrowheads="1"/>
            </p:cNvSpPr>
            <p:nvPr/>
          </p:nvSpPr>
          <p:spPr bwMode="auto">
            <a:xfrm rot="12253544" flipH="1">
              <a:off x="2648" y="147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0" name="AutoShape 18"/>
            <p:cNvSpPr>
              <a:spLocks noChangeArrowheads="1"/>
            </p:cNvSpPr>
            <p:nvPr/>
          </p:nvSpPr>
          <p:spPr bwMode="auto">
            <a:xfrm rot="-1453544">
              <a:off x="2651" y="1759"/>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1" name="AutoShape 19"/>
            <p:cNvSpPr>
              <a:spLocks noChangeArrowheads="1"/>
            </p:cNvSpPr>
            <p:nvPr/>
          </p:nvSpPr>
          <p:spPr bwMode="auto">
            <a:xfrm rot="10919136" flipV="1">
              <a:off x="2990" y="2160"/>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2" name="AutoShape 20"/>
            <p:cNvSpPr>
              <a:spLocks noChangeArrowheads="1"/>
            </p:cNvSpPr>
            <p:nvPr/>
          </p:nvSpPr>
          <p:spPr bwMode="auto">
            <a:xfrm rot="12253544" flipH="1">
              <a:off x="2651" y="2054"/>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3" name="AutoShape 21"/>
            <p:cNvSpPr>
              <a:spLocks noChangeArrowheads="1"/>
            </p:cNvSpPr>
            <p:nvPr/>
          </p:nvSpPr>
          <p:spPr bwMode="auto">
            <a:xfrm rot="-1453544">
              <a:off x="2655" y="2338"/>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4" name="AutoShape 22"/>
            <p:cNvSpPr>
              <a:spLocks noChangeArrowheads="1"/>
            </p:cNvSpPr>
            <p:nvPr/>
          </p:nvSpPr>
          <p:spPr bwMode="auto">
            <a:xfrm rot="10919136" flipV="1">
              <a:off x="2994" y="2749"/>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5" name="AutoShape 23"/>
            <p:cNvSpPr>
              <a:spLocks noChangeArrowheads="1"/>
            </p:cNvSpPr>
            <p:nvPr/>
          </p:nvSpPr>
          <p:spPr bwMode="auto">
            <a:xfrm rot="12253544" flipH="1">
              <a:off x="2655" y="264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6" name="AutoShape 24"/>
            <p:cNvSpPr>
              <a:spLocks noChangeArrowheads="1"/>
            </p:cNvSpPr>
            <p:nvPr/>
          </p:nvSpPr>
          <p:spPr bwMode="auto">
            <a:xfrm rot="-1453544">
              <a:off x="2659" y="292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7" name="AutoShape 25"/>
            <p:cNvSpPr>
              <a:spLocks noChangeArrowheads="1"/>
            </p:cNvSpPr>
            <p:nvPr/>
          </p:nvSpPr>
          <p:spPr bwMode="auto">
            <a:xfrm rot="-119136">
              <a:off x="2664" y="101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8" name="AutoShape 26"/>
            <p:cNvSpPr>
              <a:spLocks noChangeArrowheads="1"/>
            </p:cNvSpPr>
            <p:nvPr/>
          </p:nvSpPr>
          <p:spPr bwMode="auto">
            <a:xfrm rot="-1453544" flipH="1" flipV="1">
              <a:off x="2640" y="92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89" name="AutoShape 27"/>
            <p:cNvSpPr>
              <a:spLocks noChangeArrowheads="1"/>
            </p:cNvSpPr>
            <p:nvPr/>
          </p:nvSpPr>
          <p:spPr bwMode="auto">
            <a:xfrm rot="12253544" flipV="1">
              <a:off x="2644" y="119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0" name="AutoShape 28"/>
            <p:cNvSpPr>
              <a:spLocks noChangeArrowheads="1"/>
            </p:cNvSpPr>
            <p:nvPr/>
          </p:nvSpPr>
          <p:spPr bwMode="auto">
            <a:xfrm rot="-119136">
              <a:off x="2670" y="1582"/>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1" name="AutoShape 29"/>
            <p:cNvSpPr>
              <a:spLocks noChangeArrowheads="1"/>
            </p:cNvSpPr>
            <p:nvPr/>
          </p:nvSpPr>
          <p:spPr bwMode="auto">
            <a:xfrm rot="-1453544" flipH="1" flipV="1">
              <a:off x="2648" y="1485"/>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2" name="AutoShape 30"/>
            <p:cNvSpPr>
              <a:spLocks noChangeArrowheads="1"/>
            </p:cNvSpPr>
            <p:nvPr/>
          </p:nvSpPr>
          <p:spPr bwMode="auto">
            <a:xfrm rot="12253544" flipV="1">
              <a:off x="2651" y="1759"/>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3" name="AutoShape 31"/>
            <p:cNvSpPr>
              <a:spLocks noChangeArrowheads="1"/>
            </p:cNvSpPr>
            <p:nvPr/>
          </p:nvSpPr>
          <p:spPr bwMode="auto">
            <a:xfrm rot="-119136">
              <a:off x="2674" y="2160"/>
              <a:ext cx="57" cy="142"/>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4" name="AutoShape 32"/>
            <p:cNvSpPr>
              <a:spLocks noChangeArrowheads="1"/>
            </p:cNvSpPr>
            <p:nvPr/>
          </p:nvSpPr>
          <p:spPr bwMode="auto">
            <a:xfrm rot="-1453544" flipH="1" flipV="1">
              <a:off x="2651" y="2064"/>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5" name="AutoShape 33"/>
            <p:cNvSpPr>
              <a:spLocks noChangeArrowheads="1"/>
            </p:cNvSpPr>
            <p:nvPr/>
          </p:nvSpPr>
          <p:spPr bwMode="auto">
            <a:xfrm rot="-119136">
              <a:off x="2668" y="274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6" name="AutoShape 34"/>
            <p:cNvSpPr>
              <a:spLocks noChangeArrowheads="1"/>
            </p:cNvSpPr>
            <p:nvPr/>
          </p:nvSpPr>
          <p:spPr bwMode="auto">
            <a:xfrm rot="-119136">
              <a:off x="2671" y="3038"/>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7" name="AutoShape 35"/>
            <p:cNvSpPr>
              <a:spLocks noChangeArrowheads="1"/>
            </p:cNvSpPr>
            <p:nvPr/>
          </p:nvSpPr>
          <p:spPr bwMode="auto">
            <a:xfrm rot="-1453544" flipH="1" flipV="1">
              <a:off x="2651" y="324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8" name="AutoShape 36"/>
            <p:cNvSpPr>
              <a:spLocks noChangeArrowheads="1"/>
            </p:cNvSpPr>
            <p:nvPr/>
          </p:nvSpPr>
          <p:spPr bwMode="auto">
            <a:xfrm rot="12253544" flipV="1">
              <a:off x="2648" y="320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399" name="AutoShape 37"/>
            <p:cNvSpPr>
              <a:spLocks noChangeArrowheads="1"/>
            </p:cNvSpPr>
            <p:nvPr/>
          </p:nvSpPr>
          <p:spPr bwMode="auto">
            <a:xfrm rot="-119136">
              <a:off x="2671" y="2449"/>
              <a:ext cx="57" cy="15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0" name="AutoShape 38"/>
            <p:cNvSpPr>
              <a:spLocks noChangeArrowheads="1"/>
            </p:cNvSpPr>
            <p:nvPr/>
          </p:nvSpPr>
          <p:spPr bwMode="auto">
            <a:xfrm rot="10919136" flipV="1">
              <a:off x="2987" y="1308"/>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1" name="AutoShape 39"/>
            <p:cNvSpPr>
              <a:spLocks noChangeArrowheads="1"/>
            </p:cNvSpPr>
            <p:nvPr/>
          </p:nvSpPr>
          <p:spPr bwMode="auto">
            <a:xfrm rot="10919136" flipV="1">
              <a:off x="2999" y="2434"/>
              <a:ext cx="56"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2" name="AutoShape 40"/>
            <p:cNvSpPr>
              <a:spLocks noChangeArrowheads="1"/>
            </p:cNvSpPr>
            <p:nvPr/>
          </p:nvSpPr>
          <p:spPr bwMode="auto">
            <a:xfrm rot="12253544" flipV="1">
              <a:off x="2655" y="2338"/>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3" name="AutoShape 41"/>
            <p:cNvSpPr>
              <a:spLocks noChangeArrowheads="1"/>
            </p:cNvSpPr>
            <p:nvPr/>
          </p:nvSpPr>
          <p:spPr bwMode="auto">
            <a:xfrm rot="-1453544" flipH="1" flipV="1">
              <a:off x="2644" y="265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404" name="AutoShape 42"/>
            <p:cNvSpPr>
              <a:spLocks noChangeArrowheads="1"/>
            </p:cNvSpPr>
            <p:nvPr/>
          </p:nvSpPr>
          <p:spPr bwMode="auto">
            <a:xfrm rot="12253544" flipV="1">
              <a:off x="2648" y="2928"/>
              <a:ext cx="441" cy="69"/>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15" name="Rectangle 43"/>
            <p:cNvSpPr>
              <a:spLocks noChangeArrowheads="1"/>
            </p:cNvSpPr>
            <p:nvPr/>
          </p:nvSpPr>
          <p:spPr bwMode="auto">
            <a:xfrm rot="10800000" flipV="1">
              <a:off x="2754" y="1003"/>
              <a:ext cx="229"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08" name="Rectangle 44"/>
            <p:cNvSpPr>
              <a:spLocks noChangeArrowheads="1"/>
            </p:cNvSpPr>
            <p:nvPr/>
          </p:nvSpPr>
          <p:spPr bwMode="auto">
            <a:xfrm rot="10800000">
              <a:off x="2831" y="1003"/>
              <a:ext cx="16"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17" name="Rectangle 45"/>
            <p:cNvSpPr>
              <a:spLocks noChangeArrowheads="1"/>
            </p:cNvSpPr>
            <p:nvPr/>
          </p:nvSpPr>
          <p:spPr bwMode="auto">
            <a:xfrm rot="10800000" flipV="1">
              <a:off x="2724" y="1293"/>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12" name="Rectangle 46"/>
            <p:cNvSpPr>
              <a:spLocks noChangeArrowheads="1"/>
            </p:cNvSpPr>
            <p:nvPr/>
          </p:nvSpPr>
          <p:spPr bwMode="auto">
            <a:xfrm rot="10800000">
              <a:off x="2831" y="129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19" name="Rectangle 47"/>
            <p:cNvSpPr>
              <a:spLocks noChangeArrowheads="1"/>
            </p:cNvSpPr>
            <p:nvPr/>
          </p:nvSpPr>
          <p:spPr bwMode="auto">
            <a:xfrm rot="10800000" flipV="1">
              <a:off x="2725" y="1582"/>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16" name="Rectangle 48"/>
            <p:cNvSpPr>
              <a:spLocks noChangeArrowheads="1"/>
            </p:cNvSpPr>
            <p:nvPr/>
          </p:nvSpPr>
          <p:spPr bwMode="auto">
            <a:xfrm rot="10800000">
              <a:off x="2876" y="158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1" name="Rectangle 49"/>
            <p:cNvSpPr>
              <a:spLocks noChangeArrowheads="1"/>
            </p:cNvSpPr>
            <p:nvPr/>
          </p:nvSpPr>
          <p:spPr bwMode="auto">
            <a:xfrm rot="10800000" flipV="1">
              <a:off x="2709" y="1871"/>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20" name="Rectangle 50"/>
            <p:cNvSpPr>
              <a:spLocks noChangeArrowheads="1"/>
            </p:cNvSpPr>
            <p:nvPr/>
          </p:nvSpPr>
          <p:spPr bwMode="auto">
            <a:xfrm rot="10800000">
              <a:off x="2815" y="1871"/>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3" name="Rectangle 51"/>
            <p:cNvSpPr>
              <a:spLocks noChangeArrowheads="1"/>
            </p:cNvSpPr>
            <p:nvPr/>
          </p:nvSpPr>
          <p:spPr bwMode="auto">
            <a:xfrm rot="10800000" flipV="1">
              <a:off x="2725" y="2160"/>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24" name="Rectangle 52"/>
            <p:cNvSpPr>
              <a:spLocks noChangeArrowheads="1"/>
            </p:cNvSpPr>
            <p:nvPr/>
          </p:nvSpPr>
          <p:spPr bwMode="auto">
            <a:xfrm rot="10800000">
              <a:off x="2907" y="2160"/>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5" name="Rectangle 53"/>
            <p:cNvSpPr>
              <a:spLocks noChangeArrowheads="1"/>
            </p:cNvSpPr>
            <p:nvPr/>
          </p:nvSpPr>
          <p:spPr bwMode="auto">
            <a:xfrm rot="10800000" flipV="1">
              <a:off x="2725" y="2434"/>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28" name="Rectangle 54"/>
            <p:cNvSpPr>
              <a:spLocks noChangeArrowheads="1"/>
            </p:cNvSpPr>
            <p:nvPr/>
          </p:nvSpPr>
          <p:spPr bwMode="auto">
            <a:xfrm rot="10800000">
              <a:off x="2846" y="243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7" name="Rectangle 55"/>
            <p:cNvSpPr>
              <a:spLocks noChangeArrowheads="1"/>
            </p:cNvSpPr>
            <p:nvPr/>
          </p:nvSpPr>
          <p:spPr bwMode="auto">
            <a:xfrm rot="10800000" flipV="1">
              <a:off x="2725" y="2739"/>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32" name="Rectangle 56"/>
            <p:cNvSpPr>
              <a:spLocks noChangeArrowheads="1"/>
            </p:cNvSpPr>
            <p:nvPr/>
          </p:nvSpPr>
          <p:spPr bwMode="auto">
            <a:xfrm rot="10800000">
              <a:off x="2907" y="273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29" name="Rectangle 57"/>
            <p:cNvSpPr>
              <a:spLocks noChangeArrowheads="1"/>
            </p:cNvSpPr>
            <p:nvPr/>
          </p:nvSpPr>
          <p:spPr bwMode="auto">
            <a:xfrm rot="10800000" flipV="1">
              <a:off x="2724" y="3028"/>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36" name="Rectangle 58"/>
            <p:cNvSpPr>
              <a:spLocks noChangeArrowheads="1"/>
            </p:cNvSpPr>
            <p:nvPr/>
          </p:nvSpPr>
          <p:spPr bwMode="auto">
            <a:xfrm rot="10800000">
              <a:off x="2846" y="302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1" name="Rectangle 59"/>
            <p:cNvSpPr>
              <a:spLocks noChangeArrowheads="1"/>
            </p:cNvSpPr>
            <p:nvPr/>
          </p:nvSpPr>
          <p:spPr bwMode="auto">
            <a:xfrm rot="10800000" flipV="1">
              <a:off x="2693" y="1049"/>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40" name="Rectangle 60"/>
            <p:cNvSpPr>
              <a:spLocks noChangeArrowheads="1"/>
            </p:cNvSpPr>
            <p:nvPr/>
          </p:nvSpPr>
          <p:spPr bwMode="auto">
            <a:xfrm rot="10800000">
              <a:off x="2861" y="104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3" name="Rectangle 61"/>
            <p:cNvSpPr>
              <a:spLocks noChangeArrowheads="1"/>
            </p:cNvSpPr>
            <p:nvPr/>
          </p:nvSpPr>
          <p:spPr bwMode="auto">
            <a:xfrm rot="10800000" flipV="1">
              <a:off x="2693" y="1095"/>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44" name="Rectangle 62"/>
            <p:cNvSpPr>
              <a:spLocks noChangeArrowheads="1"/>
            </p:cNvSpPr>
            <p:nvPr/>
          </p:nvSpPr>
          <p:spPr bwMode="auto">
            <a:xfrm rot="10800000">
              <a:off x="2831" y="109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5" name="Rectangle 63"/>
            <p:cNvSpPr>
              <a:spLocks noChangeArrowheads="1"/>
            </p:cNvSpPr>
            <p:nvPr/>
          </p:nvSpPr>
          <p:spPr bwMode="auto">
            <a:xfrm rot="10800000" flipV="1">
              <a:off x="2710" y="1140"/>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48" name="Rectangle 64"/>
            <p:cNvSpPr>
              <a:spLocks noChangeArrowheads="1"/>
            </p:cNvSpPr>
            <p:nvPr/>
          </p:nvSpPr>
          <p:spPr bwMode="auto">
            <a:xfrm rot="10800000">
              <a:off x="2800" y="1140"/>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7" name="Rectangle 65"/>
            <p:cNvSpPr>
              <a:spLocks noChangeArrowheads="1"/>
            </p:cNvSpPr>
            <p:nvPr/>
          </p:nvSpPr>
          <p:spPr bwMode="auto">
            <a:xfrm rot="10800000" flipV="1">
              <a:off x="2710" y="1338"/>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52" name="Rectangle 66"/>
            <p:cNvSpPr>
              <a:spLocks noChangeArrowheads="1"/>
            </p:cNvSpPr>
            <p:nvPr/>
          </p:nvSpPr>
          <p:spPr bwMode="auto">
            <a:xfrm rot="10800000">
              <a:off x="2846" y="133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39" name="Rectangle 67"/>
            <p:cNvSpPr>
              <a:spLocks noChangeArrowheads="1"/>
            </p:cNvSpPr>
            <p:nvPr/>
          </p:nvSpPr>
          <p:spPr bwMode="auto">
            <a:xfrm rot="10800000" flipV="1">
              <a:off x="2710" y="1384"/>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56" name="Rectangle 68"/>
            <p:cNvSpPr>
              <a:spLocks noChangeArrowheads="1"/>
            </p:cNvSpPr>
            <p:nvPr/>
          </p:nvSpPr>
          <p:spPr bwMode="auto">
            <a:xfrm rot="10800000">
              <a:off x="2876" y="13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1" name="Rectangle 69"/>
            <p:cNvSpPr>
              <a:spLocks noChangeArrowheads="1"/>
            </p:cNvSpPr>
            <p:nvPr/>
          </p:nvSpPr>
          <p:spPr bwMode="auto">
            <a:xfrm rot="10800000" flipV="1">
              <a:off x="2724" y="1430"/>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60" name="Rectangle 70"/>
            <p:cNvSpPr>
              <a:spLocks noChangeArrowheads="1"/>
            </p:cNvSpPr>
            <p:nvPr/>
          </p:nvSpPr>
          <p:spPr bwMode="auto">
            <a:xfrm rot="10800000">
              <a:off x="2907" y="14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3" name="Rectangle 71"/>
            <p:cNvSpPr>
              <a:spLocks noChangeArrowheads="1"/>
            </p:cNvSpPr>
            <p:nvPr/>
          </p:nvSpPr>
          <p:spPr bwMode="auto">
            <a:xfrm rot="10800000" flipV="1">
              <a:off x="2710" y="1627"/>
              <a:ext cx="30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64" name="Rectangle 72"/>
            <p:cNvSpPr>
              <a:spLocks noChangeArrowheads="1"/>
            </p:cNvSpPr>
            <p:nvPr/>
          </p:nvSpPr>
          <p:spPr bwMode="auto">
            <a:xfrm rot="10800000">
              <a:off x="2846" y="1627"/>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5" name="Rectangle 73"/>
            <p:cNvSpPr>
              <a:spLocks noChangeArrowheads="1"/>
            </p:cNvSpPr>
            <p:nvPr/>
          </p:nvSpPr>
          <p:spPr bwMode="auto">
            <a:xfrm rot="10800000" flipV="1">
              <a:off x="2710" y="1673"/>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68" name="Rectangle 74"/>
            <p:cNvSpPr>
              <a:spLocks noChangeArrowheads="1"/>
            </p:cNvSpPr>
            <p:nvPr/>
          </p:nvSpPr>
          <p:spPr bwMode="auto">
            <a:xfrm rot="10800000">
              <a:off x="2800" y="1673"/>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7" name="Rectangle 75"/>
            <p:cNvSpPr>
              <a:spLocks noChangeArrowheads="1"/>
            </p:cNvSpPr>
            <p:nvPr/>
          </p:nvSpPr>
          <p:spPr bwMode="auto">
            <a:xfrm rot="10800000" flipV="1">
              <a:off x="2740" y="1719"/>
              <a:ext cx="24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72" name="Rectangle 76"/>
            <p:cNvSpPr>
              <a:spLocks noChangeArrowheads="1"/>
            </p:cNvSpPr>
            <p:nvPr/>
          </p:nvSpPr>
          <p:spPr bwMode="auto">
            <a:xfrm rot="10800000">
              <a:off x="2770" y="171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49" name="Rectangle 77"/>
            <p:cNvSpPr>
              <a:spLocks noChangeArrowheads="1"/>
            </p:cNvSpPr>
            <p:nvPr/>
          </p:nvSpPr>
          <p:spPr bwMode="auto">
            <a:xfrm rot="10800000" flipV="1">
              <a:off x="2694" y="1917"/>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76" name="Rectangle 78"/>
            <p:cNvSpPr>
              <a:spLocks noChangeArrowheads="1"/>
            </p:cNvSpPr>
            <p:nvPr/>
          </p:nvSpPr>
          <p:spPr bwMode="auto">
            <a:xfrm rot="10800000">
              <a:off x="2831" y="1917"/>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1" name="Rectangle 79"/>
            <p:cNvSpPr>
              <a:spLocks noChangeArrowheads="1"/>
            </p:cNvSpPr>
            <p:nvPr/>
          </p:nvSpPr>
          <p:spPr bwMode="auto">
            <a:xfrm rot="10800000" flipV="1">
              <a:off x="2694" y="1962"/>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80" name="Rectangle 80"/>
            <p:cNvSpPr>
              <a:spLocks noChangeArrowheads="1"/>
            </p:cNvSpPr>
            <p:nvPr/>
          </p:nvSpPr>
          <p:spPr bwMode="auto">
            <a:xfrm rot="10800000">
              <a:off x="2861" y="1962"/>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3" name="Rectangle 81"/>
            <p:cNvSpPr>
              <a:spLocks noChangeArrowheads="1"/>
            </p:cNvSpPr>
            <p:nvPr/>
          </p:nvSpPr>
          <p:spPr bwMode="auto">
            <a:xfrm rot="10800000" flipV="1">
              <a:off x="2725" y="2008"/>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84" name="Rectangle 82"/>
            <p:cNvSpPr>
              <a:spLocks noChangeArrowheads="1"/>
            </p:cNvSpPr>
            <p:nvPr/>
          </p:nvSpPr>
          <p:spPr bwMode="auto">
            <a:xfrm rot="10800000">
              <a:off x="2892" y="2008"/>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5" name="Rectangle 83"/>
            <p:cNvSpPr>
              <a:spLocks noChangeArrowheads="1"/>
            </p:cNvSpPr>
            <p:nvPr/>
          </p:nvSpPr>
          <p:spPr bwMode="auto">
            <a:xfrm rot="10800000" flipV="1">
              <a:off x="2710" y="2206"/>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88" name="Rectangle 84"/>
            <p:cNvSpPr>
              <a:spLocks noChangeArrowheads="1"/>
            </p:cNvSpPr>
            <p:nvPr/>
          </p:nvSpPr>
          <p:spPr bwMode="auto">
            <a:xfrm rot="10800000">
              <a:off x="2876" y="220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7" name="Rectangle 85"/>
            <p:cNvSpPr>
              <a:spLocks noChangeArrowheads="1"/>
            </p:cNvSpPr>
            <p:nvPr/>
          </p:nvSpPr>
          <p:spPr bwMode="auto">
            <a:xfrm rot="10800000" flipV="1">
              <a:off x="2710" y="2252"/>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92" name="Rectangle 86"/>
            <p:cNvSpPr>
              <a:spLocks noChangeArrowheads="1"/>
            </p:cNvSpPr>
            <p:nvPr/>
          </p:nvSpPr>
          <p:spPr bwMode="auto">
            <a:xfrm rot="10800000">
              <a:off x="2846" y="225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59" name="Rectangle 87"/>
            <p:cNvSpPr>
              <a:spLocks noChangeArrowheads="1"/>
            </p:cNvSpPr>
            <p:nvPr/>
          </p:nvSpPr>
          <p:spPr bwMode="auto">
            <a:xfrm rot="10800000" flipV="1">
              <a:off x="2754" y="2297"/>
              <a:ext cx="22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496" name="Rectangle 88"/>
            <p:cNvSpPr>
              <a:spLocks noChangeArrowheads="1"/>
            </p:cNvSpPr>
            <p:nvPr/>
          </p:nvSpPr>
          <p:spPr bwMode="auto">
            <a:xfrm rot="10800000">
              <a:off x="2800" y="2297"/>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1" name="Rectangle 89"/>
            <p:cNvSpPr>
              <a:spLocks noChangeArrowheads="1"/>
            </p:cNvSpPr>
            <p:nvPr/>
          </p:nvSpPr>
          <p:spPr bwMode="auto">
            <a:xfrm rot="10800000" flipV="1">
              <a:off x="2694" y="2495"/>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00" name="Rectangle 90"/>
            <p:cNvSpPr>
              <a:spLocks noChangeArrowheads="1"/>
            </p:cNvSpPr>
            <p:nvPr/>
          </p:nvSpPr>
          <p:spPr bwMode="auto">
            <a:xfrm rot="10800000">
              <a:off x="2876" y="2495"/>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3" name="Rectangle 91"/>
            <p:cNvSpPr>
              <a:spLocks noChangeArrowheads="1"/>
            </p:cNvSpPr>
            <p:nvPr/>
          </p:nvSpPr>
          <p:spPr bwMode="auto">
            <a:xfrm rot="10800000" flipV="1">
              <a:off x="2710" y="2541"/>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04" name="Rectangle 92"/>
            <p:cNvSpPr>
              <a:spLocks noChangeArrowheads="1"/>
            </p:cNvSpPr>
            <p:nvPr/>
          </p:nvSpPr>
          <p:spPr bwMode="auto">
            <a:xfrm rot="10800000">
              <a:off x="2892" y="2541"/>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5" name="Rectangle 93"/>
            <p:cNvSpPr>
              <a:spLocks noChangeArrowheads="1"/>
            </p:cNvSpPr>
            <p:nvPr/>
          </p:nvSpPr>
          <p:spPr bwMode="auto">
            <a:xfrm rot="10800000" flipV="1">
              <a:off x="2725" y="2586"/>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08" name="Rectangle 94"/>
            <p:cNvSpPr>
              <a:spLocks noChangeArrowheads="1"/>
            </p:cNvSpPr>
            <p:nvPr/>
          </p:nvSpPr>
          <p:spPr bwMode="auto">
            <a:xfrm rot="10800000">
              <a:off x="2907" y="2586"/>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7" name="Rectangle 95"/>
            <p:cNvSpPr>
              <a:spLocks noChangeArrowheads="1"/>
            </p:cNvSpPr>
            <p:nvPr/>
          </p:nvSpPr>
          <p:spPr bwMode="auto">
            <a:xfrm rot="10800000" flipV="1">
              <a:off x="2694" y="2784"/>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12" name="Rectangle 96"/>
            <p:cNvSpPr>
              <a:spLocks noChangeArrowheads="1"/>
            </p:cNvSpPr>
            <p:nvPr/>
          </p:nvSpPr>
          <p:spPr bwMode="auto">
            <a:xfrm rot="10800000">
              <a:off x="2876" y="2784"/>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69" name="Rectangle 97"/>
            <p:cNvSpPr>
              <a:spLocks noChangeArrowheads="1"/>
            </p:cNvSpPr>
            <p:nvPr/>
          </p:nvSpPr>
          <p:spPr bwMode="auto">
            <a:xfrm rot="10800000" flipV="1">
              <a:off x="2694" y="2830"/>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16" name="Rectangle 98"/>
            <p:cNvSpPr>
              <a:spLocks noChangeArrowheads="1"/>
            </p:cNvSpPr>
            <p:nvPr/>
          </p:nvSpPr>
          <p:spPr bwMode="auto">
            <a:xfrm rot="10800000">
              <a:off x="2846" y="28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1" name="Rectangle 99"/>
            <p:cNvSpPr>
              <a:spLocks noChangeArrowheads="1"/>
            </p:cNvSpPr>
            <p:nvPr/>
          </p:nvSpPr>
          <p:spPr bwMode="auto">
            <a:xfrm rot="10800000" flipV="1">
              <a:off x="2724" y="2876"/>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20" name="Rectangle 100"/>
            <p:cNvSpPr>
              <a:spLocks noChangeArrowheads="1"/>
            </p:cNvSpPr>
            <p:nvPr/>
          </p:nvSpPr>
          <p:spPr bwMode="auto">
            <a:xfrm rot="10800000">
              <a:off x="2815" y="287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3" name="Rectangle 101"/>
            <p:cNvSpPr>
              <a:spLocks noChangeArrowheads="1"/>
            </p:cNvSpPr>
            <p:nvPr/>
          </p:nvSpPr>
          <p:spPr bwMode="auto">
            <a:xfrm rot="10800000" flipV="1">
              <a:off x="2693" y="3074"/>
              <a:ext cx="33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24" name="Rectangle 102"/>
            <p:cNvSpPr>
              <a:spLocks noChangeArrowheads="1"/>
            </p:cNvSpPr>
            <p:nvPr/>
          </p:nvSpPr>
          <p:spPr bwMode="auto">
            <a:xfrm rot="10800000">
              <a:off x="2876" y="307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5" name="Rectangle 103"/>
            <p:cNvSpPr>
              <a:spLocks noChangeArrowheads="1"/>
            </p:cNvSpPr>
            <p:nvPr/>
          </p:nvSpPr>
          <p:spPr bwMode="auto">
            <a:xfrm rot="10800000" flipV="1">
              <a:off x="2693" y="3119"/>
              <a:ext cx="351"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28" name="Rectangle 104"/>
            <p:cNvSpPr>
              <a:spLocks noChangeArrowheads="1"/>
            </p:cNvSpPr>
            <p:nvPr/>
          </p:nvSpPr>
          <p:spPr bwMode="auto">
            <a:xfrm rot="10800000">
              <a:off x="2846" y="311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5977" name="Rectangle 105"/>
            <p:cNvSpPr>
              <a:spLocks noChangeArrowheads="1"/>
            </p:cNvSpPr>
            <p:nvPr/>
          </p:nvSpPr>
          <p:spPr bwMode="auto">
            <a:xfrm rot="10800000" flipV="1">
              <a:off x="2725" y="3165"/>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5532" name="Rectangle 106"/>
            <p:cNvSpPr>
              <a:spLocks noChangeArrowheads="1"/>
            </p:cNvSpPr>
            <p:nvPr/>
          </p:nvSpPr>
          <p:spPr bwMode="auto">
            <a:xfrm rot="10800000">
              <a:off x="2892" y="316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grpSp>
    </p:spTree>
    <p:extLst>
      <p:ext uri="{BB962C8B-B14F-4D97-AF65-F5344CB8AC3E}">
        <p14:creationId xmlns:p14="http://schemas.microsoft.com/office/powerpoint/2010/main" val="3022013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6387" name="Slide Number Placeholder 3"/>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C0A581B9-B098-4259-B610-859FB609A170}" type="slidenum">
              <a:rPr lang="en-US" altLang="en-US" sz="800" b="0">
                <a:solidFill>
                  <a:schemeClr val="bg1"/>
                </a:solidFill>
              </a:rPr>
              <a:pPr/>
              <a:t>41</a:t>
            </a:fld>
            <a:endParaRPr lang="en-US" altLang="en-US" sz="800" b="0">
              <a:solidFill>
                <a:schemeClr val="bg1"/>
              </a:solidFill>
            </a:endParaRPr>
          </a:p>
        </p:txBody>
      </p:sp>
      <p:sp>
        <p:nvSpPr>
          <p:cNvPr id="16388" name="Rectangle 2"/>
          <p:cNvSpPr>
            <a:spLocks noGrp="1" noChangeArrowheads="1"/>
          </p:cNvSpPr>
          <p:nvPr>
            <p:ph type="title"/>
          </p:nvPr>
        </p:nvSpPr>
        <p:spPr/>
        <p:txBody>
          <a:bodyPr/>
          <a:lstStyle/>
          <a:p>
            <a:pPr eaLnBrk="1" hangingPunct="1"/>
            <a:r>
              <a:rPr lang="en-US" altLang="en-US" sz="2000" smtClean="0"/>
              <a:t>THE PRM-IT MODEL: Categories – high-level groupings of related processes, covering everything within the CIO’s scope</a:t>
            </a:r>
          </a:p>
        </p:txBody>
      </p:sp>
      <p:grpSp>
        <p:nvGrpSpPr>
          <p:cNvPr id="16389" name="Group 136"/>
          <p:cNvGrpSpPr>
            <a:grpSpLocks/>
          </p:cNvGrpSpPr>
          <p:nvPr/>
        </p:nvGrpSpPr>
        <p:grpSpPr bwMode="auto">
          <a:xfrm>
            <a:off x="395288" y="1497013"/>
            <a:ext cx="8480425" cy="4811712"/>
            <a:chOff x="240" y="672"/>
            <a:chExt cx="5342" cy="3031"/>
          </a:xfrm>
        </p:grpSpPr>
        <p:grpSp>
          <p:nvGrpSpPr>
            <p:cNvPr id="16390" name="Group 137"/>
            <p:cNvGrpSpPr>
              <a:grpSpLocks/>
            </p:cNvGrpSpPr>
            <p:nvPr/>
          </p:nvGrpSpPr>
          <p:grpSpPr bwMode="auto">
            <a:xfrm>
              <a:off x="1776" y="768"/>
              <a:ext cx="2160" cy="2592"/>
              <a:chOff x="1776" y="768"/>
              <a:chExt cx="2160" cy="2592"/>
            </a:xfrm>
          </p:grpSpPr>
          <p:grpSp>
            <p:nvGrpSpPr>
              <p:cNvPr id="16392" name="Group 138"/>
              <p:cNvGrpSpPr>
                <a:grpSpLocks/>
              </p:cNvGrpSpPr>
              <p:nvPr/>
            </p:nvGrpSpPr>
            <p:grpSpPr bwMode="auto">
              <a:xfrm>
                <a:off x="2098" y="864"/>
                <a:ext cx="1646" cy="2496"/>
                <a:chOff x="2064" y="816"/>
                <a:chExt cx="1709" cy="2592"/>
              </a:xfrm>
            </p:grpSpPr>
            <p:sp>
              <p:nvSpPr>
                <p:cNvPr id="16409" name="Oval 139"/>
                <p:cNvSpPr>
                  <a:spLocks noChangeArrowheads="1"/>
                </p:cNvSpPr>
                <p:nvPr/>
              </p:nvSpPr>
              <p:spPr bwMode="auto">
                <a:xfrm>
                  <a:off x="2064" y="816"/>
                  <a:ext cx="1709" cy="2592"/>
                </a:xfrm>
                <a:prstGeom prst="ellipse">
                  <a:avLst/>
                </a:prstGeom>
                <a:gradFill rotWithShape="1">
                  <a:gsLst>
                    <a:gs pos="0">
                      <a:schemeClr val="bg1">
                        <a:alpha val="24001"/>
                      </a:schemeClr>
                    </a:gs>
                    <a:gs pos="100000">
                      <a:srgbClr val="993366">
                        <a:alpha val="79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0" name="AutoShape 140"/>
                <p:cNvSpPr>
                  <a:spLocks noChangeArrowheads="1"/>
                </p:cNvSpPr>
                <p:nvPr/>
              </p:nvSpPr>
              <p:spPr bwMode="auto">
                <a:xfrm rot="10919136" flipV="1">
                  <a:off x="3002" y="3028"/>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1" name="AutoShape 141"/>
                <p:cNvSpPr>
                  <a:spLocks noChangeArrowheads="1"/>
                </p:cNvSpPr>
                <p:nvPr/>
              </p:nvSpPr>
              <p:spPr bwMode="auto">
                <a:xfrm rot="10919136" flipV="1">
                  <a:off x="2987" y="1855"/>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2" name="AutoShape 142"/>
                <p:cNvSpPr>
                  <a:spLocks noChangeArrowheads="1"/>
                </p:cNvSpPr>
                <p:nvPr/>
              </p:nvSpPr>
              <p:spPr bwMode="auto">
                <a:xfrm rot="-119136">
                  <a:off x="2664" y="1871"/>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3" name="AutoShape 143"/>
                <p:cNvSpPr>
                  <a:spLocks noChangeArrowheads="1"/>
                </p:cNvSpPr>
                <p:nvPr/>
              </p:nvSpPr>
              <p:spPr bwMode="auto">
                <a:xfrm rot="-119136">
                  <a:off x="2667" y="1303"/>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4" name="AutoShape 144"/>
                <p:cNvSpPr>
                  <a:spLocks noChangeArrowheads="1"/>
                </p:cNvSpPr>
                <p:nvPr/>
              </p:nvSpPr>
              <p:spPr bwMode="auto">
                <a:xfrm rot="10919136" flipV="1">
                  <a:off x="2984" y="1019"/>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5" name="AutoShape 145"/>
                <p:cNvSpPr>
                  <a:spLocks noChangeArrowheads="1"/>
                </p:cNvSpPr>
                <p:nvPr/>
              </p:nvSpPr>
              <p:spPr bwMode="auto">
                <a:xfrm rot="12253544" flipH="1">
                  <a:off x="2644" y="91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6" name="Rectangle 146"/>
                <p:cNvSpPr>
                  <a:spLocks noChangeArrowheads="1"/>
                </p:cNvSpPr>
                <p:nvPr/>
              </p:nvSpPr>
              <p:spPr bwMode="auto">
                <a:xfrm rot="10800000">
                  <a:off x="2785" y="20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7" name="Rectangle 147"/>
                <p:cNvSpPr>
                  <a:spLocks noChangeArrowheads="1"/>
                </p:cNvSpPr>
                <p:nvPr/>
              </p:nvSpPr>
              <p:spPr bwMode="auto">
                <a:xfrm rot="10800000">
                  <a:off x="2831" y="2084"/>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8" name="Rectangle 148"/>
                <p:cNvSpPr>
                  <a:spLocks noChangeArrowheads="1"/>
                </p:cNvSpPr>
                <p:nvPr/>
              </p:nvSpPr>
              <p:spPr bwMode="auto">
                <a:xfrm rot="10800000">
                  <a:off x="2755" y="167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19" name="AutoShape 149"/>
                <p:cNvSpPr>
                  <a:spLocks noChangeArrowheads="1"/>
                </p:cNvSpPr>
                <p:nvPr/>
              </p:nvSpPr>
              <p:spPr bwMode="auto">
                <a:xfrm rot="-1453544">
                  <a:off x="2648" y="119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0" name="AutoShape 150"/>
                <p:cNvSpPr>
                  <a:spLocks noChangeArrowheads="1"/>
                </p:cNvSpPr>
                <p:nvPr/>
              </p:nvSpPr>
              <p:spPr bwMode="auto">
                <a:xfrm rot="10919136" flipV="1">
                  <a:off x="2988" y="1582"/>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1" name="AutoShape 151"/>
                <p:cNvSpPr>
                  <a:spLocks noChangeArrowheads="1"/>
                </p:cNvSpPr>
                <p:nvPr/>
              </p:nvSpPr>
              <p:spPr bwMode="auto">
                <a:xfrm rot="12253544" flipH="1">
                  <a:off x="2648" y="147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2" name="AutoShape 152"/>
                <p:cNvSpPr>
                  <a:spLocks noChangeArrowheads="1"/>
                </p:cNvSpPr>
                <p:nvPr/>
              </p:nvSpPr>
              <p:spPr bwMode="auto">
                <a:xfrm rot="-1453544">
                  <a:off x="2651" y="1759"/>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3" name="AutoShape 153"/>
                <p:cNvSpPr>
                  <a:spLocks noChangeArrowheads="1"/>
                </p:cNvSpPr>
                <p:nvPr/>
              </p:nvSpPr>
              <p:spPr bwMode="auto">
                <a:xfrm rot="10919136" flipV="1">
                  <a:off x="2990" y="2160"/>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4" name="AutoShape 154"/>
                <p:cNvSpPr>
                  <a:spLocks noChangeArrowheads="1"/>
                </p:cNvSpPr>
                <p:nvPr/>
              </p:nvSpPr>
              <p:spPr bwMode="auto">
                <a:xfrm rot="12253544" flipH="1">
                  <a:off x="2651" y="2054"/>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5" name="AutoShape 155"/>
                <p:cNvSpPr>
                  <a:spLocks noChangeArrowheads="1"/>
                </p:cNvSpPr>
                <p:nvPr/>
              </p:nvSpPr>
              <p:spPr bwMode="auto">
                <a:xfrm rot="-1453544">
                  <a:off x="2655" y="2338"/>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6" name="AutoShape 156"/>
                <p:cNvSpPr>
                  <a:spLocks noChangeArrowheads="1"/>
                </p:cNvSpPr>
                <p:nvPr/>
              </p:nvSpPr>
              <p:spPr bwMode="auto">
                <a:xfrm rot="10919136" flipV="1">
                  <a:off x="2994" y="2749"/>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7" name="AutoShape 157"/>
                <p:cNvSpPr>
                  <a:spLocks noChangeArrowheads="1"/>
                </p:cNvSpPr>
                <p:nvPr/>
              </p:nvSpPr>
              <p:spPr bwMode="auto">
                <a:xfrm rot="12253544" flipH="1">
                  <a:off x="2655" y="264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8" name="AutoShape 158"/>
                <p:cNvSpPr>
                  <a:spLocks noChangeArrowheads="1"/>
                </p:cNvSpPr>
                <p:nvPr/>
              </p:nvSpPr>
              <p:spPr bwMode="auto">
                <a:xfrm rot="-1453544">
                  <a:off x="2659" y="292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29" name="AutoShape 159"/>
                <p:cNvSpPr>
                  <a:spLocks noChangeArrowheads="1"/>
                </p:cNvSpPr>
                <p:nvPr/>
              </p:nvSpPr>
              <p:spPr bwMode="auto">
                <a:xfrm rot="-119136">
                  <a:off x="2664" y="101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0" name="AutoShape 160"/>
                <p:cNvSpPr>
                  <a:spLocks noChangeArrowheads="1"/>
                </p:cNvSpPr>
                <p:nvPr/>
              </p:nvSpPr>
              <p:spPr bwMode="auto">
                <a:xfrm rot="-1453544" flipH="1" flipV="1">
                  <a:off x="2640" y="92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1" name="AutoShape 161"/>
                <p:cNvSpPr>
                  <a:spLocks noChangeArrowheads="1"/>
                </p:cNvSpPr>
                <p:nvPr/>
              </p:nvSpPr>
              <p:spPr bwMode="auto">
                <a:xfrm rot="12253544" flipV="1">
                  <a:off x="2644" y="119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2" name="AutoShape 162"/>
                <p:cNvSpPr>
                  <a:spLocks noChangeArrowheads="1"/>
                </p:cNvSpPr>
                <p:nvPr/>
              </p:nvSpPr>
              <p:spPr bwMode="auto">
                <a:xfrm rot="-119136">
                  <a:off x="2670" y="1582"/>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3" name="AutoShape 163"/>
                <p:cNvSpPr>
                  <a:spLocks noChangeArrowheads="1"/>
                </p:cNvSpPr>
                <p:nvPr/>
              </p:nvSpPr>
              <p:spPr bwMode="auto">
                <a:xfrm rot="-1453544" flipH="1" flipV="1">
                  <a:off x="2648" y="1485"/>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4" name="AutoShape 164"/>
                <p:cNvSpPr>
                  <a:spLocks noChangeArrowheads="1"/>
                </p:cNvSpPr>
                <p:nvPr/>
              </p:nvSpPr>
              <p:spPr bwMode="auto">
                <a:xfrm rot="12253544" flipV="1">
                  <a:off x="2651" y="1759"/>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5" name="AutoShape 165"/>
                <p:cNvSpPr>
                  <a:spLocks noChangeArrowheads="1"/>
                </p:cNvSpPr>
                <p:nvPr/>
              </p:nvSpPr>
              <p:spPr bwMode="auto">
                <a:xfrm rot="-119136">
                  <a:off x="2674" y="2160"/>
                  <a:ext cx="57" cy="142"/>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6" name="AutoShape 166"/>
                <p:cNvSpPr>
                  <a:spLocks noChangeArrowheads="1"/>
                </p:cNvSpPr>
                <p:nvPr/>
              </p:nvSpPr>
              <p:spPr bwMode="auto">
                <a:xfrm rot="-1453544" flipH="1" flipV="1">
                  <a:off x="2651" y="2064"/>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7" name="AutoShape 167"/>
                <p:cNvSpPr>
                  <a:spLocks noChangeArrowheads="1"/>
                </p:cNvSpPr>
                <p:nvPr/>
              </p:nvSpPr>
              <p:spPr bwMode="auto">
                <a:xfrm rot="-119136">
                  <a:off x="2668" y="274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8" name="AutoShape 168"/>
                <p:cNvSpPr>
                  <a:spLocks noChangeArrowheads="1"/>
                </p:cNvSpPr>
                <p:nvPr/>
              </p:nvSpPr>
              <p:spPr bwMode="auto">
                <a:xfrm rot="-119136">
                  <a:off x="2671" y="3038"/>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39" name="AutoShape 169"/>
                <p:cNvSpPr>
                  <a:spLocks noChangeArrowheads="1"/>
                </p:cNvSpPr>
                <p:nvPr/>
              </p:nvSpPr>
              <p:spPr bwMode="auto">
                <a:xfrm rot="-1453544" flipH="1" flipV="1">
                  <a:off x="2651" y="324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0" name="AutoShape 170"/>
                <p:cNvSpPr>
                  <a:spLocks noChangeArrowheads="1"/>
                </p:cNvSpPr>
                <p:nvPr/>
              </p:nvSpPr>
              <p:spPr bwMode="auto">
                <a:xfrm rot="12253544" flipV="1">
                  <a:off x="2648" y="320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1" name="AutoShape 171"/>
                <p:cNvSpPr>
                  <a:spLocks noChangeArrowheads="1"/>
                </p:cNvSpPr>
                <p:nvPr/>
              </p:nvSpPr>
              <p:spPr bwMode="auto">
                <a:xfrm rot="-119136">
                  <a:off x="2671" y="2449"/>
                  <a:ext cx="57" cy="15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2" name="AutoShape 172"/>
                <p:cNvSpPr>
                  <a:spLocks noChangeArrowheads="1"/>
                </p:cNvSpPr>
                <p:nvPr/>
              </p:nvSpPr>
              <p:spPr bwMode="auto">
                <a:xfrm rot="10919136" flipV="1">
                  <a:off x="2987" y="1308"/>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3" name="AutoShape 173"/>
                <p:cNvSpPr>
                  <a:spLocks noChangeArrowheads="1"/>
                </p:cNvSpPr>
                <p:nvPr/>
              </p:nvSpPr>
              <p:spPr bwMode="auto">
                <a:xfrm rot="10919136" flipV="1">
                  <a:off x="2999" y="2434"/>
                  <a:ext cx="56"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4" name="AutoShape 174"/>
                <p:cNvSpPr>
                  <a:spLocks noChangeArrowheads="1"/>
                </p:cNvSpPr>
                <p:nvPr/>
              </p:nvSpPr>
              <p:spPr bwMode="auto">
                <a:xfrm rot="12253544" flipV="1">
                  <a:off x="2655" y="2338"/>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5" name="AutoShape 175"/>
                <p:cNvSpPr>
                  <a:spLocks noChangeArrowheads="1"/>
                </p:cNvSpPr>
                <p:nvPr/>
              </p:nvSpPr>
              <p:spPr bwMode="auto">
                <a:xfrm rot="-1453544" flipH="1" flipV="1">
                  <a:off x="2644" y="265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46" name="AutoShape 176"/>
                <p:cNvSpPr>
                  <a:spLocks noChangeArrowheads="1"/>
                </p:cNvSpPr>
                <p:nvPr/>
              </p:nvSpPr>
              <p:spPr bwMode="auto">
                <a:xfrm rot="12253544" flipV="1">
                  <a:off x="2648" y="2928"/>
                  <a:ext cx="441" cy="69"/>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85" name="Rectangle 177"/>
                <p:cNvSpPr>
                  <a:spLocks noChangeArrowheads="1"/>
                </p:cNvSpPr>
                <p:nvPr/>
              </p:nvSpPr>
              <p:spPr bwMode="auto">
                <a:xfrm rot="10800000" flipV="1">
                  <a:off x="2754" y="1003"/>
                  <a:ext cx="229"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50" name="Rectangle 178"/>
                <p:cNvSpPr>
                  <a:spLocks noChangeArrowheads="1"/>
                </p:cNvSpPr>
                <p:nvPr/>
              </p:nvSpPr>
              <p:spPr bwMode="auto">
                <a:xfrm rot="10800000">
                  <a:off x="2831" y="1003"/>
                  <a:ext cx="16"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87" name="Rectangle 179"/>
                <p:cNvSpPr>
                  <a:spLocks noChangeArrowheads="1"/>
                </p:cNvSpPr>
                <p:nvPr/>
              </p:nvSpPr>
              <p:spPr bwMode="auto">
                <a:xfrm rot="10800000" flipV="1">
                  <a:off x="2724" y="1293"/>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54" name="Rectangle 180"/>
                <p:cNvSpPr>
                  <a:spLocks noChangeArrowheads="1"/>
                </p:cNvSpPr>
                <p:nvPr/>
              </p:nvSpPr>
              <p:spPr bwMode="auto">
                <a:xfrm rot="10800000">
                  <a:off x="2831" y="129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89" name="Rectangle 181"/>
                <p:cNvSpPr>
                  <a:spLocks noChangeArrowheads="1"/>
                </p:cNvSpPr>
                <p:nvPr/>
              </p:nvSpPr>
              <p:spPr bwMode="auto">
                <a:xfrm rot="10800000" flipV="1">
                  <a:off x="2725" y="1582"/>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58" name="Rectangle 182"/>
                <p:cNvSpPr>
                  <a:spLocks noChangeArrowheads="1"/>
                </p:cNvSpPr>
                <p:nvPr/>
              </p:nvSpPr>
              <p:spPr bwMode="auto">
                <a:xfrm rot="10800000">
                  <a:off x="2876" y="158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1" name="Rectangle 183"/>
                <p:cNvSpPr>
                  <a:spLocks noChangeArrowheads="1"/>
                </p:cNvSpPr>
                <p:nvPr/>
              </p:nvSpPr>
              <p:spPr bwMode="auto">
                <a:xfrm rot="10800000" flipV="1">
                  <a:off x="2709" y="1871"/>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62" name="Rectangle 184"/>
                <p:cNvSpPr>
                  <a:spLocks noChangeArrowheads="1"/>
                </p:cNvSpPr>
                <p:nvPr/>
              </p:nvSpPr>
              <p:spPr bwMode="auto">
                <a:xfrm rot="10800000">
                  <a:off x="2815" y="1871"/>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3" name="Rectangle 185"/>
                <p:cNvSpPr>
                  <a:spLocks noChangeArrowheads="1"/>
                </p:cNvSpPr>
                <p:nvPr/>
              </p:nvSpPr>
              <p:spPr bwMode="auto">
                <a:xfrm rot="10800000" flipV="1">
                  <a:off x="2725" y="2160"/>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66" name="Rectangle 186"/>
                <p:cNvSpPr>
                  <a:spLocks noChangeArrowheads="1"/>
                </p:cNvSpPr>
                <p:nvPr/>
              </p:nvSpPr>
              <p:spPr bwMode="auto">
                <a:xfrm rot="10800000">
                  <a:off x="2907" y="2160"/>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5" name="Rectangle 187"/>
                <p:cNvSpPr>
                  <a:spLocks noChangeArrowheads="1"/>
                </p:cNvSpPr>
                <p:nvPr/>
              </p:nvSpPr>
              <p:spPr bwMode="auto">
                <a:xfrm rot="10800000" flipV="1">
                  <a:off x="2725" y="2434"/>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70" name="Rectangle 188"/>
                <p:cNvSpPr>
                  <a:spLocks noChangeArrowheads="1"/>
                </p:cNvSpPr>
                <p:nvPr/>
              </p:nvSpPr>
              <p:spPr bwMode="auto">
                <a:xfrm rot="10800000">
                  <a:off x="2846" y="243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7" name="Rectangle 189"/>
                <p:cNvSpPr>
                  <a:spLocks noChangeArrowheads="1"/>
                </p:cNvSpPr>
                <p:nvPr/>
              </p:nvSpPr>
              <p:spPr bwMode="auto">
                <a:xfrm rot="10800000" flipV="1">
                  <a:off x="2725" y="2739"/>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74" name="Rectangle 190"/>
                <p:cNvSpPr>
                  <a:spLocks noChangeArrowheads="1"/>
                </p:cNvSpPr>
                <p:nvPr/>
              </p:nvSpPr>
              <p:spPr bwMode="auto">
                <a:xfrm rot="10800000">
                  <a:off x="2907" y="273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799" name="Rectangle 191"/>
                <p:cNvSpPr>
                  <a:spLocks noChangeArrowheads="1"/>
                </p:cNvSpPr>
                <p:nvPr/>
              </p:nvSpPr>
              <p:spPr bwMode="auto">
                <a:xfrm rot="10800000" flipV="1">
                  <a:off x="2724" y="3028"/>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78" name="Rectangle 192"/>
                <p:cNvSpPr>
                  <a:spLocks noChangeArrowheads="1"/>
                </p:cNvSpPr>
                <p:nvPr/>
              </p:nvSpPr>
              <p:spPr bwMode="auto">
                <a:xfrm rot="10800000">
                  <a:off x="2846" y="302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1" name="Rectangle 193"/>
                <p:cNvSpPr>
                  <a:spLocks noChangeArrowheads="1"/>
                </p:cNvSpPr>
                <p:nvPr/>
              </p:nvSpPr>
              <p:spPr bwMode="auto">
                <a:xfrm rot="10800000" flipV="1">
                  <a:off x="2693" y="1049"/>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82" name="Rectangle 194"/>
                <p:cNvSpPr>
                  <a:spLocks noChangeArrowheads="1"/>
                </p:cNvSpPr>
                <p:nvPr/>
              </p:nvSpPr>
              <p:spPr bwMode="auto">
                <a:xfrm rot="10800000">
                  <a:off x="2861" y="104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3" name="Rectangle 195"/>
                <p:cNvSpPr>
                  <a:spLocks noChangeArrowheads="1"/>
                </p:cNvSpPr>
                <p:nvPr/>
              </p:nvSpPr>
              <p:spPr bwMode="auto">
                <a:xfrm rot="10800000" flipV="1">
                  <a:off x="2693" y="1095"/>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86" name="Rectangle 196"/>
                <p:cNvSpPr>
                  <a:spLocks noChangeArrowheads="1"/>
                </p:cNvSpPr>
                <p:nvPr/>
              </p:nvSpPr>
              <p:spPr bwMode="auto">
                <a:xfrm rot="10800000">
                  <a:off x="2831" y="109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5" name="Rectangle 197"/>
                <p:cNvSpPr>
                  <a:spLocks noChangeArrowheads="1"/>
                </p:cNvSpPr>
                <p:nvPr/>
              </p:nvSpPr>
              <p:spPr bwMode="auto">
                <a:xfrm rot="10800000" flipV="1">
                  <a:off x="2710" y="1140"/>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90" name="Rectangle 198"/>
                <p:cNvSpPr>
                  <a:spLocks noChangeArrowheads="1"/>
                </p:cNvSpPr>
                <p:nvPr/>
              </p:nvSpPr>
              <p:spPr bwMode="auto">
                <a:xfrm rot="10800000">
                  <a:off x="2800" y="1140"/>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7" name="Rectangle 199"/>
                <p:cNvSpPr>
                  <a:spLocks noChangeArrowheads="1"/>
                </p:cNvSpPr>
                <p:nvPr/>
              </p:nvSpPr>
              <p:spPr bwMode="auto">
                <a:xfrm rot="10800000" flipV="1">
                  <a:off x="2710" y="1338"/>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94" name="Rectangle 200"/>
                <p:cNvSpPr>
                  <a:spLocks noChangeArrowheads="1"/>
                </p:cNvSpPr>
                <p:nvPr/>
              </p:nvSpPr>
              <p:spPr bwMode="auto">
                <a:xfrm rot="10800000">
                  <a:off x="2846" y="133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09" name="Rectangle 201"/>
                <p:cNvSpPr>
                  <a:spLocks noChangeArrowheads="1"/>
                </p:cNvSpPr>
                <p:nvPr/>
              </p:nvSpPr>
              <p:spPr bwMode="auto">
                <a:xfrm rot="10800000" flipV="1">
                  <a:off x="2710" y="1384"/>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498" name="Rectangle 202"/>
                <p:cNvSpPr>
                  <a:spLocks noChangeArrowheads="1"/>
                </p:cNvSpPr>
                <p:nvPr/>
              </p:nvSpPr>
              <p:spPr bwMode="auto">
                <a:xfrm rot="10800000">
                  <a:off x="2876" y="13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1" name="Rectangle 203"/>
                <p:cNvSpPr>
                  <a:spLocks noChangeArrowheads="1"/>
                </p:cNvSpPr>
                <p:nvPr/>
              </p:nvSpPr>
              <p:spPr bwMode="auto">
                <a:xfrm rot="10800000" flipV="1">
                  <a:off x="2724" y="1430"/>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02" name="Rectangle 204"/>
                <p:cNvSpPr>
                  <a:spLocks noChangeArrowheads="1"/>
                </p:cNvSpPr>
                <p:nvPr/>
              </p:nvSpPr>
              <p:spPr bwMode="auto">
                <a:xfrm rot="10800000">
                  <a:off x="2907" y="14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3" name="Rectangle 205"/>
                <p:cNvSpPr>
                  <a:spLocks noChangeArrowheads="1"/>
                </p:cNvSpPr>
                <p:nvPr/>
              </p:nvSpPr>
              <p:spPr bwMode="auto">
                <a:xfrm rot="10800000" flipV="1">
                  <a:off x="2710" y="1627"/>
                  <a:ext cx="30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06" name="Rectangle 206"/>
                <p:cNvSpPr>
                  <a:spLocks noChangeArrowheads="1"/>
                </p:cNvSpPr>
                <p:nvPr/>
              </p:nvSpPr>
              <p:spPr bwMode="auto">
                <a:xfrm rot="10800000">
                  <a:off x="2846" y="1627"/>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5" name="Rectangle 207"/>
                <p:cNvSpPr>
                  <a:spLocks noChangeArrowheads="1"/>
                </p:cNvSpPr>
                <p:nvPr/>
              </p:nvSpPr>
              <p:spPr bwMode="auto">
                <a:xfrm rot="10800000" flipV="1">
                  <a:off x="2710" y="1673"/>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10" name="Rectangle 208"/>
                <p:cNvSpPr>
                  <a:spLocks noChangeArrowheads="1"/>
                </p:cNvSpPr>
                <p:nvPr/>
              </p:nvSpPr>
              <p:spPr bwMode="auto">
                <a:xfrm rot="10800000">
                  <a:off x="2800" y="1673"/>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7" name="Rectangle 209"/>
                <p:cNvSpPr>
                  <a:spLocks noChangeArrowheads="1"/>
                </p:cNvSpPr>
                <p:nvPr/>
              </p:nvSpPr>
              <p:spPr bwMode="auto">
                <a:xfrm rot="10800000" flipV="1">
                  <a:off x="2740" y="1719"/>
                  <a:ext cx="24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14" name="Rectangle 210"/>
                <p:cNvSpPr>
                  <a:spLocks noChangeArrowheads="1"/>
                </p:cNvSpPr>
                <p:nvPr/>
              </p:nvSpPr>
              <p:spPr bwMode="auto">
                <a:xfrm rot="10800000">
                  <a:off x="2770" y="171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19" name="Rectangle 211"/>
                <p:cNvSpPr>
                  <a:spLocks noChangeArrowheads="1"/>
                </p:cNvSpPr>
                <p:nvPr/>
              </p:nvSpPr>
              <p:spPr bwMode="auto">
                <a:xfrm rot="10800000" flipV="1">
                  <a:off x="2694" y="1917"/>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18" name="Rectangle 212"/>
                <p:cNvSpPr>
                  <a:spLocks noChangeArrowheads="1"/>
                </p:cNvSpPr>
                <p:nvPr/>
              </p:nvSpPr>
              <p:spPr bwMode="auto">
                <a:xfrm rot="10800000">
                  <a:off x="2831" y="1917"/>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1" name="Rectangle 213"/>
                <p:cNvSpPr>
                  <a:spLocks noChangeArrowheads="1"/>
                </p:cNvSpPr>
                <p:nvPr/>
              </p:nvSpPr>
              <p:spPr bwMode="auto">
                <a:xfrm rot="10800000" flipV="1">
                  <a:off x="2694" y="1962"/>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22" name="Rectangle 214"/>
                <p:cNvSpPr>
                  <a:spLocks noChangeArrowheads="1"/>
                </p:cNvSpPr>
                <p:nvPr/>
              </p:nvSpPr>
              <p:spPr bwMode="auto">
                <a:xfrm rot="10800000">
                  <a:off x="2861" y="1962"/>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3" name="Rectangle 215"/>
                <p:cNvSpPr>
                  <a:spLocks noChangeArrowheads="1"/>
                </p:cNvSpPr>
                <p:nvPr/>
              </p:nvSpPr>
              <p:spPr bwMode="auto">
                <a:xfrm rot="10800000" flipV="1">
                  <a:off x="2725" y="2008"/>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26" name="Rectangle 216"/>
                <p:cNvSpPr>
                  <a:spLocks noChangeArrowheads="1"/>
                </p:cNvSpPr>
                <p:nvPr/>
              </p:nvSpPr>
              <p:spPr bwMode="auto">
                <a:xfrm rot="10800000">
                  <a:off x="2892" y="2008"/>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5" name="Rectangle 217"/>
                <p:cNvSpPr>
                  <a:spLocks noChangeArrowheads="1"/>
                </p:cNvSpPr>
                <p:nvPr/>
              </p:nvSpPr>
              <p:spPr bwMode="auto">
                <a:xfrm rot="10800000" flipV="1">
                  <a:off x="2710" y="2206"/>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30" name="Rectangle 218"/>
                <p:cNvSpPr>
                  <a:spLocks noChangeArrowheads="1"/>
                </p:cNvSpPr>
                <p:nvPr/>
              </p:nvSpPr>
              <p:spPr bwMode="auto">
                <a:xfrm rot="10800000">
                  <a:off x="2876" y="220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7" name="Rectangle 219"/>
                <p:cNvSpPr>
                  <a:spLocks noChangeArrowheads="1"/>
                </p:cNvSpPr>
                <p:nvPr/>
              </p:nvSpPr>
              <p:spPr bwMode="auto">
                <a:xfrm rot="10800000" flipV="1">
                  <a:off x="2710" y="2252"/>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34" name="Rectangle 220"/>
                <p:cNvSpPr>
                  <a:spLocks noChangeArrowheads="1"/>
                </p:cNvSpPr>
                <p:nvPr/>
              </p:nvSpPr>
              <p:spPr bwMode="auto">
                <a:xfrm rot="10800000">
                  <a:off x="2846" y="225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29" name="Rectangle 221"/>
                <p:cNvSpPr>
                  <a:spLocks noChangeArrowheads="1"/>
                </p:cNvSpPr>
                <p:nvPr/>
              </p:nvSpPr>
              <p:spPr bwMode="auto">
                <a:xfrm rot="10800000" flipV="1">
                  <a:off x="2754" y="2297"/>
                  <a:ext cx="22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38" name="Rectangle 222"/>
                <p:cNvSpPr>
                  <a:spLocks noChangeArrowheads="1"/>
                </p:cNvSpPr>
                <p:nvPr/>
              </p:nvSpPr>
              <p:spPr bwMode="auto">
                <a:xfrm rot="10800000">
                  <a:off x="2800" y="2297"/>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1" name="Rectangle 223"/>
                <p:cNvSpPr>
                  <a:spLocks noChangeArrowheads="1"/>
                </p:cNvSpPr>
                <p:nvPr/>
              </p:nvSpPr>
              <p:spPr bwMode="auto">
                <a:xfrm rot="10800000" flipV="1">
                  <a:off x="2694" y="2495"/>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42" name="Rectangle 224"/>
                <p:cNvSpPr>
                  <a:spLocks noChangeArrowheads="1"/>
                </p:cNvSpPr>
                <p:nvPr/>
              </p:nvSpPr>
              <p:spPr bwMode="auto">
                <a:xfrm rot="10800000">
                  <a:off x="2876" y="2495"/>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3" name="Rectangle 225"/>
                <p:cNvSpPr>
                  <a:spLocks noChangeArrowheads="1"/>
                </p:cNvSpPr>
                <p:nvPr/>
              </p:nvSpPr>
              <p:spPr bwMode="auto">
                <a:xfrm rot="10800000" flipV="1">
                  <a:off x="2710" y="2541"/>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46" name="Rectangle 226"/>
                <p:cNvSpPr>
                  <a:spLocks noChangeArrowheads="1"/>
                </p:cNvSpPr>
                <p:nvPr/>
              </p:nvSpPr>
              <p:spPr bwMode="auto">
                <a:xfrm rot="10800000">
                  <a:off x="2892" y="2541"/>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5" name="Rectangle 227"/>
                <p:cNvSpPr>
                  <a:spLocks noChangeArrowheads="1"/>
                </p:cNvSpPr>
                <p:nvPr/>
              </p:nvSpPr>
              <p:spPr bwMode="auto">
                <a:xfrm rot="10800000" flipV="1">
                  <a:off x="2725" y="2586"/>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50" name="Rectangle 228"/>
                <p:cNvSpPr>
                  <a:spLocks noChangeArrowheads="1"/>
                </p:cNvSpPr>
                <p:nvPr/>
              </p:nvSpPr>
              <p:spPr bwMode="auto">
                <a:xfrm rot="10800000">
                  <a:off x="2907" y="2586"/>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7" name="Rectangle 229"/>
                <p:cNvSpPr>
                  <a:spLocks noChangeArrowheads="1"/>
                </p:cNvSpPr>
                <p:nvPr/>
              </p:nvSpPr>
              <p:spPr bwMode="auto">
                <a:xfrm rot="10800000" flipV="1">
                  <a:off x="2694" y="2784"/>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54" name="Rectangle 230"/>
                <p:cNvSpPr>
                  <a:spLocks noChangeArrowheads="1"/>
                </p:cNvSpPr>
                <p:nvPr/>
              </p:nvSpPr>
              <p:spPr bwMode="auto">
                <a:xfrm rot="10800000">
                  <a:off x="2876" y="2784"/>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39" name="Rectangle 231"/>
                <p:cNvSpPr>
                  <a:spLocks noChangeArrowheads="1"/>
                </p:cNvSpPr>
                <p:nvPr/>
              </p:nvSpPr>
              <p:spPr bwMode="auto">
                <a:xfrm rot="10800000" flipV="1">
                  <a:off x="2694" y="2830"/>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58" name="Rectangle 232"/>
                <p:cNvSpPr>
                  <a:spLocks noChangeArrowheads="1"/>
                </p:cNvSpPr>
                <p:nvPr/>
              </p:nvSpPr>
              <p:spPr bwMode="auto">
                <a:xfrm rot="10800000">
                  <a:off x="2846" y="28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1" name="Rectangle 233"/>
                <p:cNvSpPr>
                  <a:spLocks noChangeArrowheads="1"/>
                </p:cNvSpPr>
                <p:nvPr/>
              </p:nvSpPr>
              <p:spPr bwMode="auto">
                <a:xfrm rot="10800000" flipV="1">
                  <a:off x="2724" y="2876"/>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62" name="Rectangle 234"/>
                <p:cNvSpPr>
                  <a:spLocks noChangeArrowheads="1"/>
                </p:cNvSpPr>
                <p:nvPr/>
              </p:nvSpPr>
              <p:spPr bwMode="auto">
                <a:xfrm rot="10800000">
                  <a:off x="2815" y="287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3" name="Rectangle 235"/>
                <p:cNvSpPr>
                  <a:spLocks noChangeArrowheads="1"/>
                </p:cNvSpPr>
                <p:nvPr/>
              </p:nvSpPr>
              <p:spPr bwMode="auto">
                <a:xfrm rot="10800000" flipV="1">
                  <a:off x="2693" y="3074"/>
                  <a:ext cx="33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66" name="Rectangle 236"/>
                <p:cNvSpPr>
                  <a:spLocks noChangeArrowheads="1"/>
                </p:cNvSpPr>
                <p:nvPr/>
              </p:nvSpPr>
              <p:spPr bwMode="auto">
                <a:xfrm rot="10800000">
                  <a:off x="2876" y="307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5" name="Rectangle 237"/>
                <p:cNvSpPr>
                  <a:spLocks noChangeArrowheads="1"/>
                </p:cNvSpPr>
                <p:nvPr/>
              </p:nvSpPr>
              <p:spPr bwMode="auto">
                <a:xfrm rot="10800000" flipV="1">
                  <a:off x="2693" y="3119"/>
                  <a:ext cx="351"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70" name="Rectangle 238"/>
                <p:cNvSpPr>
                  <a:spLocks noChangeArrowheads="1"/>
                </p:cNvSpPr>
                <p:nvPr/>
              </p:nvSpPr>
              <p:spPr bwMode="auto">
                <a:xfrm rot="10800000">
                  <a:off x="2846" y="311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4847" name="Rectangle 239"/>
                <p:cNvSpPr>
                  <a:spLocks noChangeArrowheads="1"/>
                </p:cNvSpPr>
                <p:nvPr/>
              </p:nvSpPr>
              <p:spPr bwMode="auto">
                <a:xfrm rot="10800000" flipV="1">
                  <a:off x="2725" y="3165"/>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6574" name="Rectangle 240"/>
                <p:cNvSpPr>
                  <a:spLocks noChangeArrowheads="1"/>
                </p:cNvSpPr>
                <p:nvPr/>
              </p:nvSpPr>
              <p:spPr bwMode="auto">
                <a:xfrm rot="10800000">
                  <a:off x="2892" y="316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6393" name="AutoShape 241"/>
              <p:cNvSpPr>
                <a:spLocks noChangeArrowheads="1"/>
              </p:cNvSpPr>
              <p:nvPr/>
            </p:nvSpPr>
            <p:spPr bwMode="auto">
              <a:xfrm>
                <a:off x="2832" y="105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4" name="AutoShape 242"/>
              <p:cNvSpPr>
                <a:spLocks noChangeArrowheads="1"/>
              </p:cNvSpPr>
              <p:nvPr/>
            </p:nvSpPr>
            <p:spPr bwMode="auto">
              <a:xfrm>
                <a:off x="2832" y="1344"/>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5" name="AutoShape 243"/>
              <p:cNvSpPr>
                <a:spLocks noChangeArrowheads="1"/>
              </p:cNvSpPr>
              <p:nvPr/>
            </p:nvSpPr>
            <p:spPr bwMode="auto">
              <a:xfrm>
                <a:off x="2832" y="1632"/>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6" name="AutoShape 244"/>
              <p:cNvSpPr>
                <a:spLocks noChangeArrowheads="1"/>
              </p:cNvSpPr>
              <p:nvPr/>
            </p:nvSpPr>
            <p:spPr bwMode="auto">
              <a:xfrm>
                <a:off x="2832" y="1872"/>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7" name="AutoShape 245"/>
              <p:cNvSpPr>
                <a:spLocks noChangeArrowheads="1"/>
              </p:cNvSpPr>
              <p:nvPr/>
            </p:nvSpPr>
            <p:spPr bwMode="auto">
              <a:xfrm>
                <a:off x="2832" y="2160"/>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8" name="AutoShape 246"/>
              <p:cNvSpPr>
                <a:spLocks noChangeArrowheads="1"/>
              </p:cNvSpPr>
              <p:nvPr/>
            </p:nvSpPr>
            <p:spPr bwMode="auto">
              <a:xfrm>
                <a:off x="2832" y="2448"/>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399" name="AutoShape 247"/>
              <p:cNvSpPr>
                <a:spLocks noChangeArrowheads="1"/>
              </p:cNvSpPr>
              <p:nvPr/>
            </p:nvSpPr>
            <p:spPr bwMode="auto">
              <a:xfrm>
                <a:off x="2832" y="273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00" name="AutoShape 248"/>
              <p:cNvSpPr>
                <a:spLocks noChangeArrowheads="1"/>
              </p:cNvSpPr>
              <p:nvPr/>
            </p:nvSpPr>
            <p:spPr bwMode="auto">
              <a:xfrm>
                <a:off x="2832" y="3024"/>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401" name="Line 249"/>
              <p:cNvSpPr>
                <a:spLocks noChangeShapeType="1"/>
              </p:cNvSpPr>
              <p:nvPr/>
            </p:nvSpPr>
            <p:spPr bwMode="auto">
              <a:xfrm flipH="1" flipV="1">
                <a:off x="2016" y="768"/>
                <a:ext cx="864" cy="33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2" name="Line 250"/>
              <p:cNvSpPr>
                <a:spLocks noChangeShapeType="1"/>
              </p:cNvSpPr>
              <p:nvPr/>
            </p:nvSpPr>
            <p:spPr bwMode="auto">
              <a:xfrm flipH="1">
                <a:off x="2016" y="1392"/>
                <a:ext cx="864" cy="19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3" name="Line 251"/>
              <p:cNvSpPr>
                <a:spLocks noChangeShapeType="1"/>
              </p:cNvSpPr>
              <p:nvPr/>
            </p:nvSpPr>
            <p:spPr bwMode="auto">
              <a:xfrm flipH="1">
                <a:off x="1776" y="1680"/>
                <a:ext cx="1104" cy="72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4" name="Line 252"/>
              <p:cNvSpPr>
                <a:spLocks noChangeShapeType="1"/>
              </p:cNvSpPr>
              <p:nvPr/>
            </p:nvSpPr>
            <p:spPr bwMode="auto">
              <a:xfrm flipH="1">
                <a:off x="2016" y="1920"/>
                <a:ext cx="864" cy="124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5" name="Line 253"/>
              <p:cNvSpPr>
                <a:spLocks noChangeShapeType="1"/>
              </p:cNvSpPr>
              <p:nvPr/>
            </p:nvSpPr>
            <p:spPr bwMode="auto">
              <a:xfrm flipV="1">
                <a:off x="2880" y="816"/>
                <a:ext cx="912" cy="139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6" name="Line 254"/>
              <p:cNvSpPr>
                <a:spLocks noChangeShapeType="1"/>
              </p:cNvSpPr>
              <p:nvPr/>
            </p:nvSpPr>
            <p:spPr bwMode="auto">
              <a:xfrm flipV="1">
                <a:off x="2880" y="1584"/>
                <a:ext cx="1008" cy="91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7" name="Line 255"/>
              <p:cNvSpPr>
                <a:spLocks noChangeShapeType="1"/>
              </p:cNvSpPr>
              <p:nvPr/>
            </p:nvSpPr>
            <p:spPr bwMode="auto">
              <a:xfrm flipV="1">
                <a:off x="2880" y="2400"/>
                <a:ext cx="1056" cy="38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8" name="Line 256"/>
              <p:cNvSpPr>
                <a:spLocks noChangeShapeType="1"/>
              </p:cNvSpPr>
              <p:nvPr/>
            </p:nvSpPr>
            <p:spPr bwMode="auto">
              <a:xfrm>
                <a:off x="2880" y="3072"/>
                <a:ext cx="864" cy="9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6391" name="Object 257"/>
            <p:cNvGraphicFramePr>
              <a:graphicFrameLocks noChangeAspect="1"/>
            </p:cNvGraphicFramePr>
            <p:nvPr/>
          </p:nvGraphicFramePr>
          <p:xfrm>
            <a:off x="240" y="672"/>
            <a:ext cx="5342" cy="3031"/>
          </p:xfrm>
          <a:graphic>
            <a:graphicData uri="http://schemas.openxmlformats.org/presentationml/2006/ole">
              <mc:AlternateContent xmlns:mc="http://schemas.openxmlformats.org/markup-compatibility/2006">
                <mc:Choice xmlns:v="urn:schemas-microsoft-com:vml" Requires="v">
                  <p:oleObj spid="_x0000_s48160" name="Drawing" r:id="rId3" imgW="2307097" imgH="1310978" progId="FLW3Drawing">
                    <p:embed/>
                  </p:oleObj>
                </mc:Choice>
                <mc:Fallback>
                  <p:oleObj name="Drawing" r:id="rId3" imgW="2307097" imgH="1310978" progId="FLW3Drawing">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672"/>
                          <a:ext cx="5342" cy="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3461167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7411" name="Slide Number Placeholder 3"/>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BBC1BC2A-E451-4A63-A224-8012687DC947}" type="slidenum">
              <a:rPr lang="en-US" altLang="en-US" sz="800" b="0">
                <a:solidFill>
                  <a:schemeClr val="bg1"/>
                </a:solidFill>
              </a:rPr>
              <a:pPr/>
              <a:t>42</a:t>
            </a:fld>
            <a:endParaRPr lang="en-US" altLang="en-US" sz="800" b="0">
              <a:solidFill>
                <a:schemeClr val="bg1"/>
              </a:solidFill>
            </a:endParaRPr>
          </a:p>
        </p:txBody>
      </p:sp>
      <p:sp>
        <p:nvSpPr>
          <p:cNvPr id="17412" name="Rectangle 31"/>
          <p:cNvSpPr>
            <a:spLocks noGrp="1" noChangeArrowheads="1"/>
          </p:cNvSpPr>
          <p:nvPr>
            <p:ph type="title"/>
          </p:nvPr>
        </p:nvSpPr>
        <p:spPr/>
        <p:txBody>
          <a:bodyPr/>
          <a:lstStyle/>
          <a:p>
            <a:pPr eaLnBrk="1" hangingPunct="1"/>
            <a:r>
              <a:rPr lang="en-US" altLang="en-US" smtClean="0"/>
              <a:t>THE PRM-IT MODEL: The CIO and IT function do not operate in isolation; there are interactions with “external agents.”</a:t>
            </a:r>
          </a:p>
        </p:txBody>
      </p:sp>
      <p:grpSp>
        <p:nvGrpSpPr>
          <p:cNvPr id="17413" name="Group 32"/>
          <p:cNvGrpSpPr>
            <a:grpSpLocks/>
          </p:cNvGrpSpPr>
          <p:nvPr/>
        </p:nvGrpSpPr>
        <p:grpSpPr bwMode="auto">
          <a:xfrm>
            <a:off x="663575" y="1443038"/>
            <a:ext cx="7958138" cy="4794250"/>
            <a:chOff x="418" y="851"/>
            <a:chExt cx="5013" cy="3020"/>
          </a:xfrm>
        </p:grpSpPr>
        <p:pic>
          <p:nvPicPr>
            <p:cNvPr id="17414" name="Picture 33" descr="MPj031635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 y="2733"/>
              <a:ext cx="904"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4" descr="MPj038553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 y="2804"/>
              <a:ext cx="544" cy="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AutoShape 35"/>
            <p:cNvSpPr>
              <a:spLocks noChangeArrowheads="1"/>
            </p:cNvSpPr>
            <p:nvPr/>
          </p:nvSpPr>
          <p:spPr bwMode="auto">
            <a:xfrm rot="-5400000">
              <a:off x="3143"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Operations</a:t>
              </a:r>
            </a:p>
          </p:txBody>
        </p:sp>
        <p:sp>
          <p:nvSpPr>
            <p:cNvPr id="17417" name="AutoShape 36"/>
            <p:cNvSpPr>
              <a:spLocks noChangeArrowheads="1"/>
            </p:cNvSpPr>
            <p:nvPr/>
          </p:nvSpPr>
          <p:spPr bwMode="auto">
            <a:xfrm rot="-5400000">
              <a:off x="2685"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Resilience</a:t>
              </a:r>
            </a:p>
            <a:p>
              <a:pPr algn="ctr" eaLnBrk="1" hangingPunct="1">
                <a:lnSpc>
                  <a:spcPct val="90000"/>
                </a:lnSpc>
                <a:buClr>
                  <a:schemeClr val="accent2"/>
                </a:buClr>
                <a:buFont typeface="Wingdings" panose="05000000000000000000" pitchFamily="2" charset="2"/>
                <a:buNone/>
              </a:pPr>
              <a:endParaRPr lang="en-US" altLang="en-US" sz="1600" b="0">
                <a:solidFill>
                  <a:schemeClr val="bg1"/>
                </a:solidFill>
              </a:endParaRPr>
            </a:p>
          </p:txBody>
        </p:sp>
        <p:sp>
          <p:nvSpPr>
            <p:cNvPr id="17418" name="AutoShape 37"/>
            <p:cNvSpPr>
              <a:spLocks noChangeArrowheads="1"/>
            </p:cNvSpPr>
            <p:nvPr/>
          </p:nvSpPr>
          <p:spPr bwMode="auto">
            <a:xfrm>
              <a:off x="1850" y="3030"/>
              <a:ext cx="2206" cy="259"/>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Administration</a:t>
              </a:r>
            </a:p>
          </p:txBody>
        </p:sp>
        <p:sp>
          <p:nvSpPr>
            <p:cNvPr id="17419" name="AutoShape 38"/>
            <p:cNvSpPr>
              <a:spLocks noChangeArrowheads="1"/>
            </p:cNvSpPr>
            <p:nvPr/>
          </p:nvSpPr>
          <p:spPr bwMode="auto">
            <a:xfrm>
              <a:off x="1850" y="1099"/>
              <a:ext cx="2206" cy="259"/>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Direction</a:t>
              </a:r>
            </a:p>
          </p:txBody>
        </p:sp>
        <p:sp>
          <p:nvSpPr>
            <p:cNvPr id="17420" name="AutoShape 39"/>
            <p:cNvSpPr>
              <a:spLocks noChangeArrowheads="1"/>
            </p:cNvSpPr>
            <p:nvPr/>
          </p:nvSpPr>
          <p:spPr bwMode="auto">
            <a:xfrm rot="-5400000">
              <a:off x="1311" y="2013"/>
              <a:ext cx="1451" cy="374"/>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Customer Relationships</a:t>
              </a:r>
            </a:p>
          </p:txBody>
        </p:sp>
        <p:sp>
          <p:nvSpPr>
            <p:cNvPr id="17421" name="AutoShape 40"/>
            <p:cNvSpPr>
              <a:spLocks noChangeArrowheads="1"/>
            </p:cNvSpPr>
            <p:nvPr/>
          </p:nvSpPr>
          <p:spPr bwMode="auto">
            <a:xfrm rot="-5400000">
              <a:off x="1769"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Realization </a:t>
              </a:r>
            </a:p>
          </p:txBody>
        </p:sp>
        <p:sp>
          <p:nvSpPr>
            <p:cNvPr id="17422" name="AutoShape 41"/>
            <p:cNvSpPr>
              <a:spLocks noChangeArrowheads="1"/>
            </p:cNvSpPr>
            <p:nvPr/>
          </p:nvSpPr>
          <p:spPr bwMode="auto">
            <a:xfrm>
              <a:off x="1338" y="3612"/>
              <a:ext cx="3230" cy="259"/>
            </a:xfrm>
            <a:prstGeom prst="roundRect">
              <a:avLst>
                <a:gd name="adj" fmla="val 16667"/>
              </a:avLst>
            </a:prstGeom>
            <a:solidFill>
              <a:schemeClr val="accent1"/>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Governance &amp;Management System</a:t>
              </a:r>
            </a:p>
          </p:txBody>
        </p:sp>
        <p:sp>
          <p:nvSpPr>
            <p:cNvPr id="17423" name="AutoShape 42"/>
            <p:cNvSpPr>
              <a:spLocks noChangeArrowheads="1"/>
            </p:cNvSpPr>
            <p:nvPr/>
          </p:nvSpPr>
          <p:spPr bwMode="auto">
            <a:xfrm rot="-5400000">
              <a:off x="2227" y="2013"/>
              <a:ext cx="1451" cy="374"/>
            </a:xfrm>
            <a:prstGeom prst="roundRect">
              <a:avLst>
                <a:gd name="adj" fmla="val 16667"/>
              </a:avLst>
            </a:prstGeom>
            <a:solidFill>
              <a:srgbClr val="339966"/>
            </a:solidFill>
            <a:ln w="12700" algn="ctr">
              <a:solidFill>
                <a:schemeClr val="tx1"/>
              </a:solidFill>
              <a:round/>
              <a:headEnd/>
              <a:tailEnd/>
            </a:ln>
            <a:effectLst>
              <a:outerShdw dist="107763" dir="2700000" algn="ctr" rotWithShape="0">
                <a:schemeClr val="bg2">
                  <a:alpha val="50000"/>
                </a:schemeClr>
              </a:outerShdw>
            </a:effectLst>
          </p:spPr>
          <p:txBody>
            <a:bodyPr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bg1"/>
                  </a:solidFill>
                </a:rPr>
                <a:t>Transition</a:t>
              </a:r>
            </a:p>
          </p:txBody>
        </p:sp>
        <p:sp>
          <p:nvSpPr>
            <p:cNvPr id="17424" name="Text Box 43"/>
            <p:cNvSpPr txBox="1">
              <a:spLocks noChangeArrowheads="1"/>
            </p:cNvSpPr>
            <p:nvPr/>
          </p:nvSpPr>
          <p:spPr bwMode="auto">
            <a:xfrm>
              <a:off x="418" y="2417"/>
              <a:ext cx="934"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IT Customers</a:t>
              </a:r>
            </a:p>
          </p:txBody>
        </p:sp>
        <p:sp>
          <p:nvSpPr>
            <p:cNvPr id="17425" name="Text Box 44"/>
            <p:cNvSpPr txBox="1">
              <a:spLocks noChangeArrowheads="1"/>
            </p:cNvSpPr>
            <p:nvPr/>
          </p:nvSpPr>
          <p:spPr bwMode="auto">
            <a:xfrm>
              <a:off x="4713" y="2626"/>
              <a:ext cx="621"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IT Users</a:t>
              </a:r>
            </a:p>
          </p:txBody>
        </p:sp>
        <p:sp>
          <p:nvSpPr>
            <p:cNvPr id="17426" name="Text Box 45"/>
            <p:cNvSpPr txBox="1">
              <a:spLocks noChangeArrowheads="1"/>
            </p:cNvSpPr>
            <p:nvPr/>
          </p:nvSpPr>
          <p:spPr bwMode="auto">
            <a:xfrm>
              <a:off x="443" y="3324"/>
              <a:ext cx="849"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IT Suppliers</a:t>
              </a:r>
            </a:p>
          </p:txBody>
        </p:sp>
        <p:sp>
          <p:nvSpPr>
            <p:cNvPr id="17427" name="Text Box 46"/>
            <p:cNvSpPr txBox="1">
              <a:spLocks noChangeArrowheads="1"/>
            </p:cNvSpPr>
            <p:nvPr/>
          </p:nvSpPr>
          <p:spPr bwMode="auto">
            <a:xfrm>
              <a:off x="580" y="1520"/>
              <a:ext cx="684"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Business</a:t>
              </a:r>
            </a:p>
          </p:txBody>
        </p:sp>
        <p:sp>
          <p:nvSpPr>
            <p:cNvPr id="17428" name="Text Box 47"/>
            <p:cNvSpPr txBox="1">
              <a:spLocks noChangeArrowheads="1"/>
            </p:cNvSpPr>
            <p:nvPr/>
          </p:nvSpPr>
          <p:spPr bwMode="auto">
            <a:xfrm>
              <a:off x="4654" y="1813"/>
              <a:ext cx="777" cy="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algn="ctr" eaLnBrk="1" hangingPunct="1">
                <a:lnSpc>
                  <a:spcPct val="90000"/>
                </a:lnSpc>
                <a:buClr>
                  <a:schemeClr val="accent2"/>
                </a:buClr>
                <a:buFont typeface="Wingdings" panose="05000000000000000000" pitchFamily="2" charset="2"/>
                <a:buNone/>
              </a:pPr>
              <a:r>
                <a:rPr lang="en-US" altLang="en-US" sz="1600">
                  <a:solidFill>
                    <a:schemeClr val="tx1"/>
                  </a:solidFill>
                </a:rPr>
                <a:t>Regulation</a:t>
              </a:r>
            </a:p>
          </p:txBody>
        </p:sp>
        <p:sp>
          <p:nvSpPr>
            <p:cNvPr id="17429" name="AutoShape 48"/>
            <p:cNvSpPr>
              <a:spLocks noChangeArrowheads="1"/>
            </p:cNvSpPr>
            <p:nvPr/>
          </p:nvSpPr>
          <p:spPr bwMode="auto">
            <a:xfrm>
              <a:off x="1313" y="1170"/>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0" name="AutoShape 49"/>
            <p:cNvSpPr>
              <a:spLocks noChangeArrowheads="1"/>
            </p:cNvSpPr>
            <p:nvPr/>
          </p:nvSpPr>
          <p:spPr bwMode="auto">
            <a:xfrm>
              <a:off x="1313" y="1891"/>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1" name="AutoShape 50"/>
            <p:cNvSpPr>
              <a:spLocks noChangeArrowheads="1"/>
            </p:cNvSpPr>
            <p:nvPr/>
          </p:nvSpPr>
          <p:spPr bwMode="auto">
            <a:xfrm>
              <a:off x="1313" y="3022"/>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2" name="AutoShape 51"/>
            <p:cNvSpPr>
              <a:spLocks noChangeArrowheads="1"/>
            </p:cNvSpPr>
            <p:nvPr/>
          </p:nvSpPr>
          <p:spPr bwMode="auto">
            <a:xfrm flipH="1">
              <a:off x="4190" y="2251"/>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433" name="AutoShape 52"/>
            <p:cNvSpPr>
              <a:spLocks noChangeArrowheads="1"/>
            </p:cNvSpPr>
            <p:nvPr/>
          </p:nvSpPr>
          <p:spPr bwMode="auto">
            <a:xfrm flipH="1">
              <a:off x="4190" y="1170"/>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7434" name="Picture 53" descr="MCj024074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 y="851"/>
              <a:ext cx="734"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54" descr="MPj0385525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 y="2058"/>
              <a:ext cx="823"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AutoShape 55"/>
            <p:cNvSpPr>
              <a:spLocks noChangeArrowheads="1"/>
            </p:cNvSpPr>
            <p:nvPr/>
          </p:nvSpPr>
          <p:spPr bwMode="auto">
            <a:xfrm flipH="1">
              <a:off x="4190" y="3031"/>
              <a:ext cx="412" cy="257"/>
            </a:xfrm>
            <a:prstGeom prst="leftRightArrow">
              <a:avLst>
                <a:gd name="adj1" fmla="val 50000"/>
                <a:gd name="adj2" fmla="val 32062"/>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7437" name="Picture 56" descr="MPj0285076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 y="920"/>
              <a:ext cx="597"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57" descr="MPj0395880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 y="1795"/>
              <a:ext cx="849"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177943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0"/>
          </p:nvPr>
        </p:nvSpPr>
        <p:spPr>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r>
              <a:rPr lang="en-US" altLang="en-US" sz="800" b="0">
                <a:solidFill>
                  <a:schemeClr val="bg1"/>
                </a:solidFill>
              </a:rPr>
              <a:t>Introducing PRM-IT: The IBM Process Reference Model for IT   |  </a:t>
            </a:r>
            <a:r>
              <a:rPr lang="en-US" altLang="en-US" sz="700" b="0">
                <a:solidFill>
                  <a:schemeClr val="bg1"/>
                </a:solidFill>
              </a:rPr>
              <a:t> </a:t>
            </a:r>
            <a:r>
              <a:rPr lang="en-US" altLang="en-US" sz="800" b="0">
                <a:solidFill>
                  <a:schemeClr val="bg1"/>
                </a:solidFill>
              </a:rPr>
              <a:t>V3 Deck A  </a:t>
            </a:r>
          </a:p>
          <a:p>
            <a:endParaRPr lang="en-US" altLang="en-US" sz="700" b="0">
              <a:solidFill>
                <a:schemeClr val="bg1"/>
              </a:solidFill>
            </a:endParaRPr>
          </a:p>
        </p:txBody>
      </p:sp>
      <p:sp>
        <p:nvSpPr>
          <p:cNvPr id="18435" name="Slide Number Placeholder 3"/>
          <p:cNvSpPr>
            <a:spLocks noGrp="1"/>
          </p:cNvSpPr>
          <p:nvPr>
            <p:ph type="sldNum" sz="quarter" idx="4294967295"/>
          </p:nvPr>
        </p:nvSpPr>
        <p:spPr>
          <a:xfrm>
            <a:off x="304800" y="6534150"/>
            <a:ext cx="1219200" cy="323850"/>
          </a:xfrm>
          <a:prstGeom prst="rect">
            <a:avLst/>
          </a:prstGeom>
          <a:noFill/>
        </p:spPr>
        <p:txBody>
          <a:bodyP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fld id="{7370060C-E31A-42ED-8ECE-699AE1110EDC}" type="slidenum">
              <a:rPr lang="en-US" altLang="en-US" sz="800" b="0">
                <a:solidFill>
                  <a:schemeClr val="bg1"/>
                </a:solidFill>
              </a:rPr>
              <a:pPr/>
              <a:t>43</a:t>
            </a:fld>
            <a:endParaRPr lang="en-US" altLang="en-US" sz="800" b="0">
              <a:solidFill>
                <a:schemeClr val="bg1"/>
              </a:solidFill>
            </a:endParaRPr>
          </a:p>
        </p:txBody>
      </p:sp>
      <p:sp>
        <p:nvSpPr>
          <p:cNvPr id="18436" name="Rectangle 2"/>
          <p:cNvSpPr>
            <a:spLocks noGrp="1" noChangeArrowheads="1"/>
          </p:cNvSpPr>
          <p:nvPr>
            <p:ph type="title"/>
          </p:nvPr>
        </p:nvSpPr>
        <p:spPr>
          <a:xfrm>
            <a:off x="457200" y="533400"/>
            <a:ext cx="8229600" cy="762000"/>
          </a:xfrm>
        </p:spPr>
        <p:txBody>
          <a:bodyPr>
            <a:spAutoFit/>
          </a:bodyPr>
          <a:lstStyle/>
          <a:p>
            <a:pPr eaLnBrk="1" hangingPunct="1"/>
            <a:r>
              <a:rPr lang="en-US" altLang="en-US" smtClean="0"/>
              <a:t>THE PRM-IT MODEL:</a:t>
            </a:r>
            <a:br>
              <a:rPr lang="en-US" altLang="en-US" smtClean="0"/>
            </a:br>
            <a:r>
              <a:rPr lang="en-US" altLang="en-US" smtClean="0"/>
              <a:t>Processes – 46 processes across eight categories</a:t>
            </a:r>
          </a:p>
        </p:txBody>
      </p:sp>
      <p:grpSp>
        <p:nvGrpSpPr>
          <p:cNvPr id="18437" name="Group 604"/>
          <p:cNvGrpSpPr>
            <a:grpSpLocks/>
          </p:cNvGrpSpPr>
          <p:nvPr/>
        </p:nvGrpSpPr>
        <p:grpSpPr bwMode="auto">
          <a:xfrm>
            <a:off x="900113" y="1341438"/>
            <a:ext cx="7343775" cy="5041900"/>
            <a:chOff x="48" y="100"/>
            <a:chExt cx="5664" cy="4121"/>
          </a:xfrm>
        </p:grpSpPr>
        <p:grpSp>
          <p:nvGrpSpPr>
            <p:cNvPr id="18438" name="Group 605"/>
            <p:cNvGrpSpPr>
              <a:grpSpLocks/>
            </p:cNvGrpSpPr>
            <p:nvPr/>
          </p:nvGrpSpPr>
          <p:grpSpPr bwMode="auto">
            <a:xfrm>
              <a:off x="1952" y="536"/>
              <a:ext cx="2158" cy="3384"/>
              <a:chOff x="1778" y="528"/>
              <a:chExt cx="2158" cy="3384"/>
            </a:xfrm>
          </p:grpSpPr>
          <p:grpSp>
            <p:nvGrpSpPr>
              <p:cNvPr id="18440" name="Group 606"/>
              <p:cNvGrpSpPr>
                <a:grpSpLocks/>
              </p:cNvGrpSpPr>
              <p:nvPr/>
            </p:nvGrpSpPr>
            <p:grpSpPr bwMode="auto">
              <a:xfrm>
                <a:off x="2098" y="768"/>
                <a:ext cx="1646" cy="2496"/>
                <a:chOff x="2064" y="816"/>
                <a:chExt cx="1709" cy="2592"/>
              </a:xfrm>
            </p:grpSpPr>
            <p:sp>
              <p:nvSpPr>
                <p:cNvPr id="18457" name="Oval 607"/>
                <p:cNvSpPr>
                  <a:spLocks noChangeArrowheads="1"/>
                </p:cNvSpPr>
                <p:nvPr/>
              </p:nvSpPr>
              <p:spPr bwMode="auto">
                <a:xfrm>
                  <a:off x="2064" y="816"/>
                  <a:ext cx="1709" cy="2592"/>
                </a:xfrm>
                <a:prstGeom prst="ellipse">
                  <a:avLst/>
                </a:prstGeom>
                <a:gradFill rotWithShape="1">
                  <a:gsLst>
                    <a:gs pos="0">
                      <a:schemeClr val="bg1">
                        <a:alpha val="24001"/>
                      </a:schemeClr>
                    </a:gs>
                    <a:gs pos="100000">
                      <a:srgbClr val="993366">
                        <a:alpha val="79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58" name="AutoShape 608"/>
                <p:cNvSpPr>
                  <a:spLocks noChangeArrowheads="1"/>
                </p:cNvSpPr>
                <p:nvPr/>
              </p:nvSpPr>
              <p:spPr bwMode="auto">
                <a:xfrm rot="10919136" flipV="1">
                  <a:off x="3002" y="3028"/>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59" name="AutoShape 609"/>
                <p:cNvSpPr>
                  <a:spLocks noChangeArrowheads="1"/>
                </p:cNvSpPr>
                <p:nvPr/>
              </p:nvSpPr>
              <p:spPr bwMode="auto">
                <a:xfrm rot="10919136" flipV="1">
                  <a:off x="2987" y="1855"/>
                  <a:ext cx="57"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0" name="AutoShape 610"/>
                <p:cNvSpPr>
                  <a:spLocks noChangeArrowheads="1"/>
                </p:cNvSpPr>
                <p:nvPr/>
              </p:nvSpPr>
              <p:spPr bwMode="auto">
                <a:xfrm rot="-119136">
                  <a:off x="2664" y="1871"/>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1" name="AutoShape 611"/>
                <p:cNvSpPr>
                  <a:spLocks noChangeArrowheads="1"/>
                </p:cNvSpPr>
                <p:nvPr/>
              </p:nvSpPr>
              <p:spPr bwMode="auto">
                <a:xfrm rot="-119136">
                  <a:off x="2667" y="1303"/>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2" name="AutoShape 612"/>
                <p:cNvSpPr>
                  <a:spLocks noChangeArrowheads="1"/>
                </p:cNvSpPr>
                <p:nvPr/>
              </p:nvSpPr>
              <p:spPr bwMode="auto">
                <a:xfrm rot="10919136" flipV="1">
                  <a:off x="2984" y="1019"/>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3" name="AutoShape 613"/>
                <p:cNvSpPr>
                  <a:spLocks noChangeArrowheads="1"/>
                </p:cNvSpPr>
                <p:nvPr/>
              </p:nvSpPr>
              <p:spPr bwMode="auto">
                <a:xfrm rot="12253544" flipH="1">
                  <a:off x="2644" y="91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4" name="Rectangle 614"/>
                <p:cNvSpPr>
                  <a:spLocks noChangeArrowheads="1"/>
                </p:cNvSpPr>
                <p:nvPr/>
              </p:nvSpPr>
              <p:spPr bwMode="auto">
                <a:xfrm rot="10800000">
                  <a:off x="2785" y="20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5" name="Rectangle 615"/>
                <p:cNvSpPr>
                  <a:spLocks noChangeArrowheads="1"/>
                </p:cNvSpPr>
                <p:nvPr/>
              </p:nvSpPr>
              <p:spPr bwMode="auto">
                <a:xfrm rot="10800000">
                  <a:off x="2831" y="2084"/>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6" name="Rectangle 616"/>
                <p:cNvSpPr>
                  <a:spLocks noChangeArrowheads="1"/>
                </p:cNvSpPr>
                <p:nvPr/>
              </p:nvSpPr>
              <p:spPr bwMode="auto">
                <a:xfrm rot="10800000">
                  <a:off x="2755" y="167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7" name="AutoShape 617"/>
                <p:cNvSpPr>
                  <a:spLocks noChangeArrowheads="1"/>
                </p:cNvSpPr>
                <p:nvPr/>
              </p:nvSpPr>
              <p:spPr bwMode="auto">
                <a:xfrm rot="-1453544">
                  <a:off x="2648" y="119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8" name="AutoShape 618"/>
                <p:cNvSpPr>
                  <a:spLocks noChangeArrowheads="1"/>
                </p:cNvSpPr>
                <p:nvPr/>
              </p:nvSpPr>
              <p:spPr bwMode="auto">
                <a:xfrm rot="10919136" flipV="1">
                  <a:off x="2988" y="1582"/>
                  <a:ext cx="56"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69" name="AutoShape 619"/>
                <p:cNvSpPr>
                  <a:spLocks noChangeArrowheads="1"/>
                </p:cNvSpPr>
                <p:nvPr/>
              </p:nvSpPr>
              <p:spPr bwMode="auto">
                <a:xfrm rot="12253544" flipH="1">
                  <a:off x="2648" y="147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0" name="AutoShape 620"/>
                <p:cNvSpPr>
                  <a:spLocks noChangeArrowheads="1"/>
                </p:cNvSpPr>
                <p:nvPr/>
              </p:nvSpPr>
              <p:spPr bwMode="auto">
                <a:xfrm rot="-1453544">
                  <a:off x="2651" y="1759"/>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1" name="AutoShape 621"/>
                <p:cNvSpPr>
                  <a:spLocks noChangeArrowheads="1"/>
                </p:cNvSpPr>
                <p:nvPr/>
              </p:nvSpPr>
              <p:spPr bwMode="auto">
                <a:xfrm rot="10919136" flipV="1">
                  <a:off x="2990" y="2160"/>
                  <a:ext cx="57" cy="14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2" name="AutoShape 622"/>
                <p:cNvSpPr>
                  <a:spLocks noChangeArrowheads="1"/>
                </p:cNvSpPr>
                <p:nvPr/>
              </p:nvSpPr>
              <p:spPr bwMode="auto">
                <a:xfrm rot="12253544" flipH="1">
                  <a:off x="2651" y="2054"/>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3" name="AutoShape 623"/>
                <p:cNvSpPr>
                  <a:spLocks noChangeArrowheads="1"/>
                </p:cNvSpPr>
                <p:nvPr/>
              </p:nvSpPr>
              <p:spPr bwMode="auto">
                <a:xfrm rot="-1453544">
                  <a:off x="2655" y="2338"/>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4" name="AutoShape 624"/>
                <p:cNvSpPr>
                  <a:spLocks noChangeArrowheads="1"/>
                </p:cNvSpPr>
                <p:nvPr/>
              </p:nvSpPr>
              <p:spPr bwMode="auto">
                <a:xfrm rot="10919136" flipV="1">
                  <a:off x="2994" y="2749"/>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5" name="AutoShape 625"/>
                <p:cNvSpPr>
                  <a:spLocks noChangeArrowheads="1"/>
                </p:cNvSpPr>
                <p:nvPr/>
              </p:nvSpPr>
              <p:spPr bwMode="auto">
                <a:xfrm rot="12253544" flipH="1">
                  <a:off x="2655" y="2642"/>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6" name="AutoShape 626"/>
                <p:cNvSpPr>
                  <a:spLocks noChangeArrowheads="1"/>
                </p:cNvSpPr>
                <p:nvPr/>
              </p:nvSpPr>
              <p:spPr bwMode="auto">
                <a:xfrm rot="-1453544">
                  <a:off x="2659" y="2926"/>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7" name="AutoShape 627"/>
                <p:cNvSpPr>
                  <a:spLocks noChangeArrowheads="1"/>
                </p:cNvSpPr>
                <p:nvPr/>
              </p:nvSpPr>
              <p:spPr bwMode="auto">
                <a:xfrm rot="-119136">
                  <a:off x="2664" y="101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8" name="AutoShape 628"/>
                <p:cNvSpPr>
                  <a:spLocks noChangeArrowheads="1"/>
                </p:cNvSpPr>
                <p:nvPr/>
              </p:nvSpPr>
              <p:spPr bwMode="auto">
                <a:xfrm rot="-1453544" flipH="1" flipV="1">
                  <a:off x="2640" y="92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79" name="AutoShape 629"/>
                <p:cNvSpPr>
                  <a:spLocks noChangeArrowheads="1"/>
                </p:cNvSpPr>
                <p:nvPr/>
              </p:nvSpPr>
              <p:spPr bwMode="auto">
                <a:xfrm rot="12253544" flipV="1">
                  <a:off x="2644" y="119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0" name="AutoShape 630"/>
                <p:cNvSpPr>
                  <a:spLocks noChangeArrowheads="1"/>
                </p:cNvSpPr>
                <p:nvPr/>
              </p:nvSpPr>
              <p:spPr bwMode="auto">
                <a:xfrm rot="-119136">
                  <a:off x="2670" y="1582"/>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1" name="AutoShape 631"/>
                <p:cNvSpPr>
                  <a:spLocks noChangeArrowheads="1"/>
                </p:cNvSpPr>
                <p:nvPr/>
              </p:nvSpPr>
              <p:spPr bwMode="auto">
                <a:xfrm rot="-1453544" flipH="1" flipV="1">
                  <a:off x="2648" y="1485"/>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2" name="AutoShape 632"/>
                <p:cNvSpPr>
                  <a:spLocks noChangeArrowheads="1"/>
                </p:cNvSpPr>
                <p:nvPr/>
              </p:nvSpPr>
              <p:spPr bwMode="auto">
                <a:xfrm rot="12253544" flipV="1">
                  <a:off x="2651" y="1759"/>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3" name="AutoShape 633"/>
                <p:cNvSpPr>
                  <a:spLocks noChangeArrowheads="1"/>
                </p:cNvSpPr>
                <p:nvPr/>
              </p:nvSpPr>
              <p:spPr bwMode="auto">
                <a:xfrm rot="-119136">
                  <a:off x="2674" y="2160"/>
                  <a:ext cx="57" cy="142"/>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4" name="AutoShape 634"/>
                <p:cNvSpPr>
                  <a:spLocks noChangeArrowheads="1"/>
                </p:cNvSpPr>
                <p:nvPr/>
              </p:nvSpPr>
              <p:spPr bwMode="auto">
                <a:xfrm rot="-1453544" flipH="1" flipV="1">
                  <a:off x="2651" y="2064"/>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5" name="AutoShape 635"/>
                <p:cNvSpPr>
                  <a:spLocks noChangeArrowheads="1"/>
                </p:cNvSpPr>
                <p:nvPr/>
              </p:nvSpPr>
              <p:spPr bwMode="auto">
                <a:xfrm rot="-119136">
                  <a:off x="2668" y="2749"/>
                  <a:ext cx="56"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6" name="AutoShape 636"/>
                <p:cNvSpPr>
                  <a:spLocks noChangeArrowheads="1"/>
                </p:cNvSpPr>
                <p:nvPr/>
              </p:nvSpPr>
              <p:spPr bwMode="auto">
                <a:xfrm rot="-119136">
                  <a:off x="2671" y="3038"/>
                  <a:ext cx="57" cy="141"/>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7" name="AutoShape 637"/>
                <p:cNvSpPr>
                  <a:spLocks noChangeArrowheads="1"/>
                </p:cNvSpPr>
                <p:nvPr/>
              </p:nvSpPr>
              <p:spPr bwMode="auto">
                <a:xfrm rot="-1453544" flipH="1" flipV="1">
                  <a:off x="2651" y="3246"/>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8" name="AutoShape 638"/>
                <p:cNvSpPr>
                  <a:spLocks noChangeArrowheads="1"/>
                </p:cNvSpPr>
                <p:nvPr/>
              </p:nvSpPr>
              <p:spPr bwMode="auto">
                <a:xfrm rot="12253544" flipV="1">
                  <a:off x="2648" y="3205"/>
                  <a:ext cx="415" cy="66"/>
                </a:xfrm>
                <a:prstGeom prst="wave">
                  <a:avLst>
                    <a:gd name="adj1" fmla="val 20644"/>
                    <a:gd name="adj2" fmla="val -8718"/>
                  </a:avLst>
                </a:prstGeom>
                <a:solidFill>
                  <a:srgbClr val="BDC4E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89" name="AutoShape 639"/>
                <p:cNvSpPr>
                  <a:spLocks noChangeArrowheads="1"/>
                </p:cNvSpPr>
                <p:nvPr/>
              </p:nvSpPr>
              <p:spPr bwMode="auto">
                <a:xfrm rot="-119136">
                  <a:off x="2671" y="2449"/>
                  <a:ext cx="57" cy="152"/>
                </a:xfrm>
                <a:prstGeom prst="moon">
                  <a:avLst>
                    <a:gd name="adj" fmla="val 50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0" name="AutoShape 640"/>
                <p:cNvSpPr>
                  <a:spLocks noChangeArrowheads="1"/>
                </p:cNvSpPr>
                <p:nvPr/>
              </p:nvSpPr>
              <p:spPr bwMode="auto">
                <a:xfrm rot="10919136" flipV="1">
                  <a:off x="2987" y="1308"/>
                  <a:ext cx="57" cy="141"/>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1" name="AutoShape 641"/>
                <p:cNvSpPr>
                  <a:spLocks noChangeArrowheads="1"/>
                </p:cNvSpPr>
                <p:nvPr/>
              </p:nvSpPr>
              <p:spPr bwMode="auto">
                <a:xfrm rot="10919136" flipV="1">
                  <a:off x="2999" y="2434"/>
                  <a:ext cx="56" cy="183"/>
                </a:xfrm>
                <a:prstGeom prst="moon">
                  <a:avLst>
                    <a:gd name="adj" fmla="val 50000"/>
                  </a:avLst>
                </a:prstGeom>
                <a:solidFill>
                  <a:srgbClr val="BDC4E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2" name="AutoShape 642"/>
                <p:cNvSpPr>
                  <a:spLocks noChangeArrowheads="1"/>
                </p:cNvSpPr>
                <p:nvPr/>
              </p:nvSpPr>
              <p:spPr bwMode="auto">
                <a:xfrm rot="12253544" flipV="1">
                  <a:off x="2655" y="2338"/>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3" name="AutoShape 643"/>
                <p:cNvSpPr>
                  <a:spLocks noChangeArrowheads="1"/>
                </p:cNvSpPr>
                <p:nvPr/>
              </p:nvSpPr>
              <p:spPr bwMode="auto">
                <a:xfrm rot="-1453544" flipH="1" flipV="1">
                  <a:off x="2644" y="2652"/>
                  <a:ext cx="415" cy="66"/>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94" name="AutoShape 644"/>
                <p:cNvSpPr>
                  <a:spLocks noChangeArrowheads="1"/>
                </p:cNvSpPr>
                <p:nvPr/>
              </p:nvSpPr>
              <p:spPr bwMode="auto">
                <a:xfrm rot="12253544" flipV="1">
                  <a:off x="2648" y="2928"/>
                  <a:ext cx="441" cy="69"/>
                </a:xfrm>
                <a:prstGeom prst="wave">
                  <a:avLst>
                    <a:gd name="adj1" fmla="val 20644"/>
                    <a:gd name="adj2" fmla="val -8718"/>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3" name="Rectangle 645"/>
                <p:cNvSpPr>
                  <a:spLocks noChangeArrowheads="1"/>
                </p:cNvSpPr>
                <p:nvPr/>
              </p:nvSpPr>
              <p:spPr bwMode="auto">
                <a:xfrm rot="10800000" flipV="1">
                  <a:off x="2754" y="1003"/>
                  <a:ext cx="229"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498" name="Rectangle 646"/>
                <p:cNvSpPr>
                  <a:spLocks noChangeArrowheads="1"/>
                </p:cNvSpPr>
                <p:nvPr/>
              </p:nvSpPr>
              <p:spPr bwMode="auto">
                <a:xfrm rot="10800000">
                  <a:off x="2831" y="1003"/>
                  <a:ext cx="16"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5" name="Rectangle 647"/>
                <p:cNvSpPr>
                  <a:spLocks noChangeArrowheads="1"/>
                </p:cNvSpPr>
                <p:nvPr/>
              </p:nvSpPr>
              <p:spPr bwMode="auto">
                <a:xfrm rot="10800000" flipV="1">
                  <a:off x="2724" y="1293"/>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02" name="Rectangle 648"/>
                <p:cNvSpPr>
                  <a:spLocks noChangeArrowheads="1"/>
                </p:cNvSpPr>
                <p:nvPr/>
              </p:nvSpPr>
              <p:spPr bwMode="auto">
                <a:xfrm rot="10800000">
                  <a:off x="2831" y="1293"/>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7" name="Rectangle 649"/>
                <p:cNvSpPr>
                  <a:spLocks noChangeArrowheads="1"/>
                </p:cNvSpPr>
                <p:nvPr/>
              </p:nvSpPr>
              <p:spPr bwMode="auto">
                <a:xfrm rot="10800000" flipV="1">
                  <a:off x="2725" y="1582"/>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06" name="Rectangle 650"/>
                <p:cNvSpPr>
                  <a:spLocks noChangeArrowheads="1"/>
                </p:cNvSpPr>
                <p:nvPr/>
              </p:nvSpPr>
              <p:spPr bwMode="auto">
                <a:xfrm rot="10800000">
                  <a:off x="2876" y="158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59" name="Rectangle 651"/>
                <p:cNvSpPr>
                  <a:spLocks noChangeArrowheads="1"/>
                </p:cNvSpPr>
                <p:nvPr/>
              </p:nvSpPr>
              <p:spPr bwMode="auto">
                <a:xfrm rot="10800000" flipV="1">
                  <a:off x="2709" y="1871"/>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10" name="Rectangle 652"/>
                <p:cNvSpPr>
                  <a:spLocks noChangeArrowheads="1"/>
                </p:cNvSpPr>
                <p:nvPr/>
              </p:nvSpPr>
              <p:spPr bwMode="auto">
                <a:xfrm rot="10800000">
                  <a:off x="2815" y="1871"/>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1" name="Rectangle 653"/>
                <p:cNvSpPr>
                  <a:spLocks noChangeArrowheads="1"/>
                </p:cNvSpPr>
                <p:nvPr/>
              </p:nvSpPr>
              <p:spPr bwMode="auto">
                <a:xfrm rot="10800000" flipV="1">
                  <a:off x="2725" y="2160"/>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14" name="Rectangle 654"/>
                <p:cNvSpPr>
                  <a:spLocks noChangeArrowheads="1"/>
                </p:cNvSpPr>
                <p:nvPr/>
              </p:nvSpPr>
              <p:spPr bwMode="auto">
                <a:xfrm rot="10800000">
                  <a:off x="2907" y="2160"/>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3" name="Rectangle 655"/>
                <p:cNvSpPr>
                  <a:spLocks noChangeArrowheads="1"/>
                </p:cNvSpPr>
                <p:nvPr/>
              </p:nvSpPr>
              <p:spPr bwMode="auto">
                <a:xfrm rot="10800000" flipV="1">
                  <a:off x="2725" y="2434"/>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18" name="Rectangle 656"/>
                <p:cNvSpPr>
                  <a:spLocks noChangeArrowheads="1"/>
                </p:cNvSpPr>
                <p:nvPr/>
              </p:nvSpPr>
              <p:spPr bwMode="auto">
                <a:xfrm rot="10800000">
                  <a:off x="2846" y="243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5" name="Rectangle 657"/>
                <p:cNvSpPr>
                  <a:spLocks noChangeArrowheads="1"/>
                </p:cNvSpPr>
                <p:nvPr/>
              </p:nvSpPr>
              <p:spPr bwMode="auto">
                <a:xfrm rot="10800000" flipV="1">
                  <a:off x="2725" y="2739"/>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22" name="Rectangle 658"/>
                <p:cNvSpPr>
                  <a:spLocks noChangeArrowheads="1"/>
                </p:cNvSpPr>
                <p:nvPr/>
              </p:nvSpPr>
              <p:spPr bwMode="auto">
                <a:xfrm rot="10800000">
                  <a:off x="2907" y="273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7" name="Rectangle 659"/>
                <p:cNvSpPr>
                  <a:spLocks noChangeArrowheads="1"/>
                </p:cNvSpPr>
                <p:nvPr/>
              </p:nvSpPr>
              <p:spPr bwMode="auto">
                <a:xfrm rot="10800000" flipV="1">
                  <a:off x="2724" y="3028"/>
                  <a:ext cx="28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26" name="Rectangle 660"/>
                <p:cNvSpPr>
                  <a:spLocks noChangeArrowheads="1"/>
                </p:cNvSpPr>
                <p:nvPr/>
              </p:nvSpPr>
              <p:spPr bwMode="auto">
                <a:xfrm rot="10800000">
                  <a:off x="2846" y="302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69" name="Rectangle 661"/>
                <p:cNvSpPr>
                  <a:spLocks noChangeArrowheads="1"/>
                </p:cNvSpPr>
                <p:nvPr/>
              </p:nvSpPr>
              <p:spPr bwMode="auto">
                <a:xfrm rot="10800000" flipV="1">
                  <a:off x="2693" y="1049"/>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30" name="Rectangle 662"/>
                <p:cNvSpPr>
                  <a:spLocks noChangeArrowheads="1"/>
                </p:cNvSpPr>
                <p:nvPr/>
              </p:nvSpPr>
              <p:spPr bwMode="auto">
                <a:xfrm rot="10800000">
                  <a:off x="2861" y="104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1" name="Rectangle 663"/>
                <p:cNvSpPr>
                  <a:spLocks noChangeArrowheads="1"/>
                </p:cNvSpPr>
                <p:nvPr/>
              </p:nvSpPr>
              <p:spPr bwMode="auto">
                <a:xfrm rot="10800000" flipV="1">
                  <a:off x="2693" y="1095"/>
                  <a:ext cx="30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34" name="Rectangle 664"/>
                <p:cNvSpPr>
                  <a:spLocks noChangeArrowheads="1"/>
                </p:cNvSpPr>
                <p:nvPr/>
              </p:nvSpPr>
              <p:spPr bwMode="auto">
                <a:xfrm rot="10800000">
                  <a:off x="2831" y="109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3" name="Rectangle 665"/>
                <p:cNvSpPr>
                  <a:spLocks noChangeArrowheads="1"/>
                </p:cNvSpPr>
                <p:nvPr/>
              </p:nvSpPr>
              <p:spPr bwMode="auto">
                <a:xfrm rot="10800000" flipV="1">
                  <a:off x="2710" y="1140"/>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38" name="Rectangle 666"/>
                <p:cNvSpPr>
                  <a:spLocks noChangeArrowheads="1"/>
                </p:cNvSpPr>
                <p:nvPr/>
              </p:nvSpPr>
              <p:spPr bwMode="auto">
                <a:xfrm rot="10800000">
                  <a:off x="2800" y="1140"/>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5" name="Rectangle 667"/>
                <p:cNvSpPr>
                  <a:spLocks noChangeArrowheads="1"/>
                </p:cNvSpPr>
                <p:nvPr/>
              </p:nvSpPr>
              <p:spPr bwMode="auto">
                <a:xfrm rot="10800000" flipV="1">
                  <a:off x="2710" y="1338"/>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42" name="Rectangle 668"/>
                <p:cNvSpPr>
                  <a:spLocks noChangeArrowheads="1"/>
                </p:cNvSpPr>
                <p:nvPr/>
              </p:nvSpPr>
              <p:spPr bwMode="auto">
                <a:xfrm rot="10800000">
                  <a:off x="2846" y="1338"/>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7" name="Rectangle 669"/>
                <p:cNvSpPr>
                  <a:spLocks noChangeArrowheads="1"/>
                </p:cNvSpPr>
                <p:nvPr/>
              </p:nvSpPr>
              <p:spPr bwMode="auto">
                <a:xfrm rot="10800000" flipV="1">
                  <a:off x="2710" y="1384"/>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46" name="Rectangle 670"/>
                <p:cNvSpPr>
                  <a:spLocks noChangeArrowheads="1"/>
                </p:cNvSpPr>
                <p:nvPr/>
              </p:nvSpPr>
              <p:spPr bwMode="auto">
                <a:xfrm rot="10800000">
                  <a:off x="2876" y="138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79" name="Rectangle 671"/>
                <p:cNvSpPr>
                  <a:spLocks noChangeArrowheads="1"/>
                </p:cNvSpPr>
                <p:nvPr/>
              </p:nvSpPr>
              <p:spPr bwMode="auto">
                <a:xfrm rot="10800000" flipV="1">
                  <a:off x="2724" y="1430"/>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50" name="Rectangle 672"/>
                <p:cNvSpPr>
                  <a:spLocks noChangeArrowheads="1"/>
                </p:cNvSpPr>
                <p:nvPr/>
              </p:nvSpPr>
              <p:spPr bwMode="auto">
                <a:xfrm rot="10800000">
                  <a:off x="2907" y="14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1" name="Rectangle 673"/>
                <p:cNvSpPr>
                  <a:spLocks noChangeArrowheads="1"/>
                </p:cNvSpPr>
                <p:nvPr/>
              </p:nvSpPr>
              <p:spPr bwMode="auto">
                <a:xfrm rot="10800000" flipV="1">
                  <a:off x="2710" y="1627"/>
                  <a:ext cx="30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54" name="Rectangle 674"/>
                <p:cNvSpPr>
                  <a:spLocks noChangeArrowheads="1"/>
                </p:cNvSpPr>
                <p:nvPr/>
              </p:nvSpPr>
              <p:spPr bwMode="auto">
                <a:xfrm rot="10800000">
                  <a:off x="2846" y="1627"/>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3" name="Rectangle 675"/>
                <p:cNvSpPr>
                  <a:spLocks noChangeArrowheads="1"/>
                </p:cNvSpPr>
                <p:nvPr/>
              </p:nvSpPr>
              <p:spPr bwMode="auto">
                <a:xfrm rot="10800000" flipV="1">
                  <a:off x="2710" y="1673"/>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58" name="Rectangle 676"/>
                <p:cNvSpPr>
                  <a:spLocks noChangeArrowheads="1"/>
                </p:cNvSpPr>
                <p:nvPr/>
              </p:nvSpPr>
              <p:spPr bwMode="auto">
                <a:xfrm rot="10800000">
                  <a:off x="2800" y="1673"/>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5" name="Rectangle 677"/>
                <p:cNvSpPr>
                  <a:spLocks noChangeArrowheads="1"/>
                </p:cNvSpPr>
                <p:nvPr/>
              </p:nvSpPr>
              <p:spPr bwMode="auto">
                <a:xfrm rot="10800000" flipV="1">
                  <a:off x="2740" y="1719"/>
                  <a:ext cx="24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62" name="Rectangle 678"/>
                <p:cNvSpPr>
                  <a:spLocks noChangeArrowheads="1"/>
                </p:cNvSpPr>
                <p:nvPr/>
              </p:nvSpPr>
              <p:spPr bwMode="auto">
                <a:xfrm rot="10800000">
                  <a:off x="2770" y="1719"/>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7" name="Rectangle 679"/>
                <p:cNvSpPr>
                  <a:spLocks noChangeArrowheads="1"/>
                </p:cNvSpPr>
                <p:nvPr/>
              </p:nvSpPr>
              <p:spPr bwMode="auto">
                <a:xfrm rot="10800000" flipV="1">
                  <a:off x="2694" y="1917"/>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66" name="Rectangle 680"/>
                <p:cNvSpPr>
                  <a:spLocks noChangeArrowheads="1"/>
                </p:cNvSpPr>
                <p:nvPr/>
              </p:nvSpPr>
              <p:spPr bwMode="auto">
                <a:xfrm rot="10800000">
                  <a:off x="2831" y="1917"/>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89" name="Rectangle 681"/>
                <p:cNvSpPr>
                  <a:spLocks noChangeArrowheads="1"/>
                </p:cNvSpPr>
                <p:nvPr/>
              </p:nvSpPr>
              <p:spPr bwMode="auto">
                <a:xfrm rot="10800000" flipV="1">
                  <a:off x="2694" y="1962"/>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70" name="Rectangle 682"/>
                <p:cNvSpPr>
                  <a:spLocks noChangeArrowheads="1"/>
                </p:cNvSpPr>
                <p:nvPr/>
              </p:nvSpPr>
              <p:spPr bwMode="auto">
                <a:xfrm rot="10800000">
                  <a:off x="2861" y="1962"/>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1" name="Rectangle 683"/>
                <p:cNvSpPr>
                  <a:spLocks noChangeArrowheads="1"/>
                </p:cNvSpPr>
                <p:nvPr/>
              </p:nvSpPr>
              <p:spPr bwMode="auto">
                <a:xfrm rot="10800000" flipV="1">
                  <a:off x="2725" y="2008"/>
                  <a:ext cx="27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74" name="Rectangle 684"/>
                <p:cNvSpPr>
                  <a:spLocks noChangeArrowheads="1"/>
                </p:cNvSpPr>
                <p:nvPr/>
              </p:nvSpPr>
              <p:spPr bwMode="auto">
                <a:xfrm rot="10800000">
                  <a:off x="2892" y="2008"/>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3" name="Rectangle 685"/>
                <p:cNvSpPr>
                  <a:spLocks noChangeArrowheads="1"/>
                </p:cNvSpPr>
                <p:nvPr/>
              </p:nvSpPr>
              <p:spPr bwMode="auto">
                <a:xfrm rot="10800000" flipV="1">
                  <a:off x="2710" y="2206"/>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78" name="Rectangle 686"/>
                <p:cNvSpPr>
                  <a:spLocks noChangeArrowheads="1"/>
                </p:cNvSpPr>
                <p:nvPr/>
              </p:nvSpPr>
              <p:spPr bwMode="auto">
                <a:xfrm rot="10800000">
                  <a:off x="2876" y="220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5" name="Rectangle 687"/>
                <p:cNvSpPr>
                  <a:spLocks noChangeArrowheads="1"/>
                </p:cNvSpPr>
                <p:nvPr/>
              </p:nvSpPr>
              <p:spPr bwMode="auto">
                <a:xfrm rot="10800000" flipV="1">
                  <a:off x="2710" y="2252"/>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82" name="Rectangle 688"/>
                <p:cNvSpPr>
                  <a:spLocks noChangeArrowheads="1"/>
                </p:cNvSpPr>
                <p:nvPr/>
              </p:nvSpPr>
              <p:spPr bwMode="auto">
                <a:xfrm rot="10800000">
                  <a:off x="2846" y="2252"/>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7" name="Rectangle 689"/>
                <p:cNvSpPr>
                  <a:spLocks noChangeArrowheads="1"/>
                </p:cNvSpPr>
                <p:nvPr/>
              </p:nvSpPr>
              <p:spPr bwMode="auto">
                <a:xfrm rot="10800000" flipV="1">
                  <a:off x="2754" y="2297"/>
                  <a:ext cx="22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86" name="Rectangle 690"/>
                <p:cNvSpPr>
                  <a:spLocks noChangeArrowheads="1"/>
                </p:cNvSpPr>
                <p:nvPr/>
              </p:nvSpPr>
              <p:spPr bwMode="auto">
                <a:xfrm rot="10800000">
                  <a:off x="2800" y="2297"/>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099" name="Rectangle 691"/>
                <p:cNvSpPr>
                  <a:spLocks noChangeArrowheads="1"/>
                </p:cNvSpPr>
                <p:nvPr/>
              </p:nvSpPr>
              <p:spPr bwMode="auto">
                <a:xfrm rot="10800000" flipV="1">
                  <a:off x="2694" y="2495"/>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90" name="Rectangle 692"/>
                <p:cNvSpPr>
                  <a:spLocks noChangeArrowheads="1"/>
                </p:cNvSpPr>
                <p:nvPr/>
              </p:nvSpPr>
              <p:spPr bwMode="auto">
                <a:xfrm rot="10800000">
                  <a:off x="2876" y="2495"/>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1" name="Rectangle 693"/>
                <p:cNvSpPr>
                  <a:spLocks noChangeArrowheads="1"/>
                </p:cNvSpPr>
                <p:nvPr/>
              </p:nvSpPr>
              <p:spPr bwMode="auto">
                <a:xfrm rot="10800000" flipV="1">
                  <a:off x="2710" y="2541"/>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94" name="Rectangle 694"/>
                <p:cNvSpPr>
                  <a:spLocks noChangeArrowheads="1"/>
                </p:cNvSpPr>
                <p:nvPr/>
              </p:nvSpPr>
              <p:spPr bwMode="auto">
                <a:xfrm rot="10800000">
                  <a:off x="2892" y="2541"/>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3" name="Rectangle 695"/>
                <p:cNvSpPr>
                  <a:spLocks noChangeArrowheads="1"/>
                </p:cNvSpPr>
                <p:nvPr/>
              </p:nvSpPr>
              <p:spPr bwMode="auto">
                <a:xfrm rot="10800000" flipV="1">
                  <a:off x="2725" y="2586"/>
                  <a:ext cx="274"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598" name="Rectangle 696"/>
                <p:cNvSpPr>
                  <a:spLocks noChangeArrowheads="1"/>
                </p:cNvSpPr>
                <p:nvPr/>
              </p:nvSpPr>
              <p:spPr bwMode="auto">
                <a:xfrm rot="10800000">
                  <a:off x="2907" y="2586"/>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5" name="Rectangle 697"/>
                <p:cNvSpPr>
                  <a:spLocks noChangeArrowheads="1"/>
                </p:cNvSpPr>
                <p:nvPr/>
              </p:nvSpPr>
              <p:spPr bwMode="auto">
                <a:xfrm rot="10800000" flipV="1">
                  <a:off x="2694" y="2784"/>
                  <a:ext cx="320" cy="16"/>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02" name="Rectangle 698"/>
                <p:cNvSpPr>
                  <a:spLocks noChangeArrowheads="1"/>
                </p:cNvSpPr>
                <p:nvPr/>
              </p:nvSpPr>
              <p:spPr bwMode="auto">
                <a:xfrm rot="10800000">
                  <a:off x="2876" y="2784"/>
                  <a:ext cx="15" cy="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7" name="Rectangle 699"/>
                <p:cNvSpPr>
                  <a:spLocks noChangeArrowheads="1"/>
                </p:cNvSpPr>
                <p:nvPr/>
              </p:nvSpPr>
              <p:spPr bwMode="auto">
                <a:xfrm rot="10800000" flipV="1">
                  <a:off x="2694" y="2830"/>
                  <a:ext cx="320"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06" name="Rectangle 700"/>
                <p:cNvSpPr>
                  <a:spLocks noChangeArrowheads="1"/>
                </p:cNvSpPr>
                <p:nvPr/>
              </p:nvSpPr>
              <p:spPr bwMode="auto">
                <a:xfrm rot="10800000">
                  <a:off x="2846" y="2830"/>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09" name="Rectangle 701"/>
                <p:cNvSpPr>
                  <a:spLocks noChangeArrowheads="1"/>
                </p:cNvSpPr>
                <p:nvPr/>
              </p:nvSpPr>
              <p:spPr bwMode="auto">
                <a:xfrm rot="10800000" flipV="1">
                  <a:off x="2724" y="2876"/>
                  <a:ext cx="259"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10" name="Rectangle 702"/>
                <p:cNvSpPr>
                  <a:spLocks noChangeArrowheads="1"/>
                </p:cNvSpPr>
                <p:nvPr/>
              </p:nvSpPr>
              <p:spPr bwMode="auto">
                <a:xfrm rot="10800000">
                  <a:off x="2815" y="2876"/>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11" name="Rectangle 703"/>
                <p:cNvSpPr>
                  <a:spLocks noChangeArrowheads="1"/>
                </p:cNvSpPr>
                <p:nvPr/>
              </p:nvSpPr>
              <p:spPr bwMode="auto">
                <a:xfrm rot="10800000" flipV="1">
                  <a:off x="2693" y="3074"/>
                  <a:ext cx="335"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14" name="Rectangle 704"/>
                <p:cNvSpPr>
                  <a:spLocks noChangeArrowheads="1"/>
                </p:cNvSpPr>
                <p:nvPr/>
              </p:nvSpPr>
              <p:spPr bwMode="auto">
                <a:xfrm rot="10800000">
                  <a:off x="2876" y="3074"/>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13" name="Rectangle 705"/>
                <p:cNvSpPr>
                  <a:spLocks noChangeArrowheads="1"/>
                </p:cNvSpPr>
                <p:nvPr/>
              </p:nvSpPr>
              <p:spPr bwMode="auto">
                <a:xfrm rot="10800000" flipV="1">
                  <a:off x="2693" y="3119"/>
                  <a:ext cx="351"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18" name="Rectangle 706"/>
                <p:cNvSpPr>
                  <a:spLocks noChangeArrowheads="1"/>
                </p:cNvSpPr>
                <p:nvPr/>
              </p:nvSpPr>
              <p:spPr bwMode="auto">
                <a:xfrm rot="10800000">
                  <a:off x="2846" y="3119"/>
                  <a:ext cx="15"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4115" name="Rectangle 707"/>
                <p:cNvSpPr>
                  <a:spLocks noChangeArrowheads="1"/>
                </p:cNvSpPr>
                <p:nvPr/>
              </p:nvSpPr>
              <p:spPr bwMode="auto">
                <a:xfrm rot="10800000" flipV="1">
                  <a:off x="2725" y="3165"/>
                  <a:ext cx="304" cy="15"/>
                </a:xfrm>
                <a:prstGeom prst="rect">
                  <a:avLst/>
                </a:prstGeom>
                <a:gradFill rotWithShape="1">
                  <a:gsLst>
                    <a:gs pos="0">
                      <a:srgbClr val="993366">
                        <a:alpha val="50000"/>
                      </a:srgbClr>
                    </a:gs>
                    <a:gs pos="50000">
                      <a:schemeClr val="bg1"/>
                    </a:gs>
                    <a:gs pos="100000">
                      <a:srgbClr val="993366">
                        <a:alpha val="50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8622" name="Rectangle 708"/>
                <p:cNvSpPr>
                  <a:spLocks noChangeArrowheads="1"/>
                </p:cNvSpPr>
                <p:nvPr/>
              </p:nvSpPr>
              <p:spPr bwMode="auto">
                <a:xfrm rot="10800000">
                  <a:off x="2892" y="3165"/>
                  <a:ext cx="16" cy="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8441" name="AutoShape 709"/>
              <p:cNvSpPr>
                <a:spLocks noChangeArrowheads="1"/>
              </p:cNvSpPr>
              <p:nvPr/>
            </p:nvSpPr>
            <p:spPr bwMode="auto">
              <a:xfrm>
                <a:off x="2832" y="960"/>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2" name="AutoShape 710"/>
              <p:cNvSpPr>
                <a:spLocks noChangeArrowheads="1"/>
              </p:cNvSpPr>
              <p:nvPr/>
            </p:nvSpPr>
            <p:spPr bwMode="auto">
              <a:xfrm>
                <a:off x="2832" y="1248"/>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3" name="AutoShape 711"/>
              <p:cNvSpPr>
                <a:spLocks noChangeArrowheads="1"/>
              </p:cNvSpPr>
              <p:nvPr/>
            </p:nvSpPr>
            <p:spPr bwMode="auto">
              <a:xfrm>
                <a:off x="2832" y="153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4" name="AutoShape 712"/>
              <p:cNvSpPr>
                <a:spLocks noChangeArrowheads="1"/>
              </p:cNvSpPr>
              <p:nvPr/>
            </p:nvSpPr>
            <p:spPr bwMode="auto">
              <a:xfrm>
                <a:off x="2832" y="1776"/>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5" name="AutoShape 713"/>
              <p:cNvSpPr>
                <a:spLocks noChangeArrowheads="1"/>
              </p:cNvSpPr>
              <p:nvPr/>
            </p:nvSpPr>
            <p:spPr bwMode="auto">
              <a:xfrm>
                <a:off x="2832" y="2064"/>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6" name="AutoShape 714"/>
              <p:cNvSpPr>
                <a:spLocks noChangeArrowheads="1"/>
              </p:cNvSpPr>
              <p:nvPr/>
            </p:nvSpPr>
            <p:spPr bwMode="auto">
              <a:xfrm>
                <a:off x="2832" y="2352"/>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7" name="AutoShape 715"/>
              <p:cNvSpPr>
                <a:spLocks noChangeArrowheads="1"/>
              </p:cNvSpPr>
              <p:nvPr/>
            </p:nvSpPr>
            <p:spPr bwMode="auto">
              <a:xfrm>
                <a:off x="2832" y="2640"/>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8" name="AutoShape 716"/>
              <p:cNvSpPr>
                <a:spLocks noChangeArrowheads="1"/>
              </p:cNvSpPr>
              <p:nvPr/>
            </p:nvSpPr>
            <p:spPr bwMode="auto">
              <a:xfrm>
                <a:off x="2832" y="2928"/>
                <a:ext cx="96" cy="96"/>
              </a:xfrm>
              <a:prstGeom prst="diamond">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b="1">
                    <a:solidFill>
                      <a:schemeClr val="accent1"/>
                    </a:solidFill>
                    <a:latin typeface="Arial" panose="020B0604020202020204" pitchFamily="34" charset="0"/>
                    <a:cs typeface="Arial" panose="020B0604020202020204" pitchFamily="34" charset="0"/>
                  </a:defRPr>
                </a:lvl1pPr>
                <a:lvl2pPr marL="742950" indent="-285750">
                  <a:defRPr sz="2200" b="1">
                    <a:solidFill>
                      <a:schemeClr val="accent1"/>
                    </a:solidFill>
                    <a:latin typeface="Arial" panose="020B0604020202020204" pitchFamily="34" charset="0"/>
                    <a:cs typeface="Arial" panose="020B0604020202020204" pitchFamily="34" charset="0"/>
                  </a:defRPr>
                </a:lvl2pPr>
                <a:lvl3pPr marL="1143000" indent="-228600">
                  <a:defRPr sz="2200" b="1">
                    <a:solidFill>
                      <a:schemeClr val="accent1"/>
                    </a:solidFill>
                    <a:latin typeface="Arial" panose="020B0604020202020204" pitchFamily="34" charset="0"/>
                    <a:cs typeface="Arial" panose="020B0604020202020204" pitchFamily="34" charset="0"/>
                  </a:defRPr>
                </a:lvl3pPr>
                <a:lvl4pPr marL="1600200" indent="-228600">
                  <a:defRPr sz="2200" b="1">
                    <a:solidFill>
                      <a:schemeClr val="accent1"/>
                    </a:solidFill>
                    <a:latin typeface="Arial" panose="020B0604020202020204" pitchFamily="34" charset="0"/>
                    <a:cs typeface="Arial" panose="020B0604020202020204" pitchFamily="34" charset="0"/>
                  </a:defRPr>
                </a:lvl4pPr>
                <a:lvl5pPr marL="2057400" indent="-228600">
                  <a:defRPr sz="2200" b="1">
                    <a:solidFill>
                      <a:schemeClr val="accent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chemeClr val="accent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449" name="Line 717"/>
              <p:cNvSpPr>
                <a:spLocks noChangeShapeType="1"/>
              </p:cNvSpPr>
              <p:nvPr/>
            </p:nvSpPr>
            <p:spPr bwMode="auto">
              <a:xfrm flipH="1" flipV="1">
                <a:off x="2256" y="624"/>
                <a:ext cx="624" cy="38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0" name="Line 718"/>
              <p:cNvSpPr>
                <a:spLocks noChangeShapeType="1"/>
              </p:cNvSpPr>
              <p:nvPr/>
            </p:nvSpPr>
            <p:spPr bwMode="auto">
              <a:xfrm flipH="1">
                <a:off x="1920" y="1296"/>
                <a:ext cx="960" cy="33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1" name="Line 719"/>
              <p:cNvSpPr>
                <a:spLocks noChangeShapeType="1"/>
              </p:cNvSpPr>
              <p:nvPr/>
            </p:nvSpPr>
            <p:spPr bwMode="auto">
              <a:xfrm flipH="1">
                <a:off x="1920" y="1584"/>
                <a:ext cx="960" cy="105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2" name="Line 720"/>
              <p:cNvSpPr>
                <a:spLocks noChangeShapeType="1"/>
              </p:cNvSpPr>
              <p:nvPr/>
            </p:nvSpPr>
            <p:spPr bwMode="auto">
              <a:xfrm flipH="1">
                <a:off x="1778" y="1824"/>
                <a:ext cx="1102" cy="20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3" name="Line 721"/>
              <p:cNvSpPr>
                <a:spLocks noChangeShapeType="1"/>
              </p:cNvSpPr>
              <p:nvPr/>
            </p:nvSpPr>
            <p:spPr bwMode="auto">
              <a:xfrm flipV="1">
                <a:off x="2880" y="528"/>
                <a:ext cx="1056" cy="1584"/>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4" name="Line 722"/>
              <p:cNvSpPr>
                <a:spLocks noChangeShapeType="1"/>
              </p:cNvSpPr>
              <p:nvPr/>
            </p:nvSpPr>
            <p:spPr bwMode="auto">
              <a:xfrm flipV="1">
                <a:off x="2880" y="1344"/>
                <a:ext cx="1056" cy="105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5" name="Line 723"/>
              <p:cNvSpPr>
                <a:spLocks noChangeShapeType="1"/>
              </p:cNvSpPr>
              <p:nvPr/>
            </p:nvSpPr>
            <p:spPr bwMode="auto">
              <a:xfrm flipV="1">
                <a:off x="2880" y="2400"/>
                <a:ext cx="1056" cy="2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6" name="Line 724"/>
              <p:cNvSpPr>
                <a:spLocks noChangeShapeType="1"/>
              </p:cNvSpPr>
              <p:nvPr/>
            </p:nvSpPr>
            <p:spPr bwMode="auto">
              <a:xfrm>
                <a:off x="2880" y="2976"/>
                <a:ext cx="1056" cy="576"/>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8439" name="Picture 7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 y="100"/>
              <a:ext cx="5664" cy="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76239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92137" y="655980"/>
            <a:ext cx="3763963" cy="639762"/>
          </a:xfrm>
        </p:spPr>
        <p:txBody>
          <a:bodyPr/>
          <a:lstStyle/>
          <a:p>
            <a:pPr eaLnBrk="1" hangingPunct="1"/>
            <a:r>
              <a:rPr lang="en-US" altLang="en-US" dirty="0" smtClean="0"/>
              <a:t>Reason for outsourcing</a:t>
            </a:r>
          </a:p>
        </p:txBody>
      </p:sp>
      <p:sp>
        <p:nvSpPr>
          <p:cNvPr id="103427" name="Rectangle 3"/>
          <p:cNvSpPr>
            <a:spLocks noGrp="1" noChangeArrowheads="1"/>
          </p:cNvSpPr>
          <p:nvPr>
            <p:ph type="body" idx="1"/>
          </p:nvPr>
        </p:nvSpPr>
        <p:spPr>
          <a:xfrm>
            <a:off x="355600" y="1900238"/>
            <a:ext cx="4000500" cy="3675062"/>
          </a:xfrm>
        </p:spPr>
        <p:txBody>
          <a:bodyPr/>
          <a:lstStyle/>
          <a:p>
            <a:pPr marL="304800" indent="-304800" eaLnBrk="1" hangingPunct="1"/>
            <a:r>
              <a:rPr lang="en-US" altLang="en-US" sz="2400" b="1" dirty="0" smtClean="0"/>
              <a:t>Cost saving</a:t>
            </a:r>
          </a:p>
          <a:p>
            <a:pPr marL="304800" indent="-304800" eaLnBrk="1" hangingPunct="1"/>
            <a:r>
              <a:rPr lang="en-US" altLang="en-US" sz="2400" b="1" dirty="0" smtClean="0"/>
              <a:t>Focus on Core Business</a:t>
            </a:r>
          </a:p>
          <a:p>
            <a:pPr marL="304800" indent="-304800" eaLnBrk="1" hangingPunct="1"/>
            <a:r>
              <a:rPr lang="en-US" altLang="en-US" sz="2400" b="1" dirty="0" smtClean="0"/>
              <a:t>Access to Skills</a:t>
            </a:r>
          </a:p>
          <a:p>
            <a:pPr marL="304800" indent="-304800" eaLnBrk="1" hangingPunct="1"/>
            <a:r>
              <a:rPr lang="en-US" altLang="en-US" sz="2400" b="1" dirty="0" smtClean="0"/>
              <a:t>Access to Technology</a:t>
            </a:r>
          </a:p>
          <a:p>
            <a:pPr marL="304800" indent="-304800" eaLnBrk="1" hangingPunct="1"/>
            <a:r>
              <a:rPr lang="en-US" altLang="en-US" sz="2400" b="1" dirty="0" smtClean="0"/>
              <a:t>Flexibility</a:t>
            </a:r>
          </a:p>
          <a:p>
            <a:pPr marL="304800" indent="-304800" eaLnBrk="1" hangingPunct="1"/>
            <a:r>
              <a:rPr lang="en-US" altLang="en-US" sz="2400" b="1" dirty="0" smtClean="0"/>
              <a:t>Accountability</a:t>
            </a:r>
          </a:p>
        </p:txBody>
      </p:sp>
      <p:pic>
        <p:nvPicPr>
          <p:cNvPr id="2" name="Picture 1"/>
          <p:cNvPicPr>
            <a:picLocks noChangeAspect="1"/>
          </p:cNvPicPr>
          <p:nvPr/>
        </p:nvPicPr>
        <p:blipFill>
          <a:blip r:embed="rId2"/>
          <a:stretch>
            <a:fillRect/>
          </a:stretch>
        </p:blipFill>
        <p:spPr>
          <a:xfrm>
            <a:off x="5053015" y="2114493"/>
            <a:ext cx="3371429" cy="2390476"/>
          </a:xfrm>
          <a:prstGeom prst="rect">
            <a:avLst/>
          </a:prstGeom>
        </p:spPr>
      </p:pic>
    </p:spTree>
    <p:extLst>
      <p:ext uri="{BB962C8B-B14F-4D97-AF65-F5344CB8AC3E}">
        <p14:creationId xmlns:p14="http://schemas.microsoft.com/office/powerpoint/2010/main" val="1861370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Outsourcing decision criteria comparison</a:t>
            </a:r>
            <a:endParaRPr lang="en-US" dirty="0"/>
          </a:p>
        </p:txBody>
      </p:sp>
      <p:pic>
        <p:nvPicPr>
          <p:cNvPr id="9" name="Picture 8"/>
          <p:cNvPicPr>
            <a:picLocks noChangeAspect="1"/>
          </p:cNvPicPr>
          <p:nvPr/>
        </p:nvPicPr>
        <p:blipFill>
          <a:blip r:embed="rId3"/>
          <a:stretch>
            <a:fillRect/>
          </a:stretch>
        </p:blipFill>
        <p:spPr>
          <a:xfrm>
            <a:off x="434340" y="893023"/>
            <a:ext cx="7282323" cy="5677743"/>
          </a:xfrm>
          <a:prstGeom prst="rect">
            <a:avLst/>
          </a:prstGeom>
        </p:spPr>
      </p:pic>
      <p:sp>
        <p:nvSpPr>
          <p:cNvPr id="10" name="Rectangle 9"/>
          <p:cNvSpPr/>
          <p:nvPr/>
        </p:nvSpPr>
        <p:spPr bwMode="auto">
          <a:xfrm>
            <a:off x="4760843" y="893022"/>
            <a:ext cx="2955820" cy="5677743"/>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noFill/>
              </a:ln>
              <a:solidFill>
                <a:srgbClr val="191919"/>
              </a:solidFill>
              <a:effectLst/>
              <a:latin typeface="HelvNeue Light for IBM" pitchFamily="34" charset="0"/>
            </a:endParaRPr>
          </a:p>
        </p:txBody>
      </p:sp>
      <p:sp>
        <p:nvSpPr>
          <p:cNvPr id="11" name="Rectangle 10"/>
          <p:cNvSpPr/>
          <p:nvPr/>
        </p:nvSpPr>
        <p:spPr bwMode="auto">
          <a:xfrm>
            <a:off x="4911879" y="208603"/>
            <a:ext cx="2045512" cy="493091"/>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noFill/>
              </a:ln>
              <a:solidFill>
                <a:srgbClr val="191919"/>
              </a:solidFill>
              <a:effectLst/>
              <a:latin typeface="HelvNeue Light for IBM" pitchFamily="34" charset="0"/>
            </a:endParaRPr>
          </a:p>
        </p:txBody>
      </p:sp>
      <p:pic>
        <p:nvPicPr>
          <p:cNvPr id="12" name="Picture 11"/>
          <p:cNvPicPr>
            <a:picLocks noChangeAspect="1"/>
          </p:cNvPicPr>
          <p:nvPr/>
        </p:nvPicPr>
        <p:blipFill>
          <a:blip r:embed="rId4"/>
          <a:stretch>
            <a:fillRect/>
          </a:stretch>
        </p:blipFill>
        <p:spPr>
          <a:xfrm>
            <a:off x="4911879" y="1557366"/>
            <a:ext cx="3907875" cy="3743268"/>
          </a:xfrm>
          <a:prstGeom prst="rect">
            <a:avLst/>
          </a:prstGeom>
        </p:spPr>
      </p:pic>
    </p:spTree>
    <p:extLst>
      <p:ext uri="{BB962C8B-B14F-4D97-AF65-F5344CB8AC3E}">
        <p14:creationId xmlns:p14="http://schemas.microsoft.com/office/powerpoint/2010/main" val="12432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725FF3-2A93-4000-A727-D633123D77BE}" type="slidenum">
              <a:rPr lang="en-US" altLang="en-US"/>
              <a:pPr/>
              <a:t>7</a:t>
            </a:fld>
            <a:endParaRPr lang="en-US" altLang="en-US"/>
          </a:p>
        </p:txBody>
      </p:sp>
      <p:sp>
        <p:nvSpPr>
          <p:cNvPr id="58370" name="Rectangle 2"/>
          <p:cNvSpPr>
            <a:spLocks noGrp="1" noChangeArrowheads="1"/>
          </p:cNvSpPr>
          <p:nvPr>
            <p:ph type="title"/>
          </p:nvPr>
        </p:nvSpPr>
        <p:spPr/>
        <p:txBody>
          <a:bodyPr/>
          <a:lstStyle/>
          <a:p>
            <a:r>
              <a:rPr lang="cs-CZ" altLang="en-US"/>
              <a:t>Outsourcing IT</a:t>
            </a:r>
          </a:p>
        </p:txBody>
      </p:sp>
      <p:sp>
        <p:nvSpPr>
          <p:cNvPr id="58371" name="Rectangle 3"/>
          <p:cNvSpPr>
            <a:spLocks noGrp="1" noChangeArrowheads="1"/>
          </p:cNvSpPr>
          <p:nvPr>
            <p:ph type="body" idx="1"/>
          </p:nvPr>
        </p:nvSpPr>
        <p:spPr/>
        <p:txBody>
          <a:bodyPr/>
          <a:lstStyle/>
          <a:p>
            <a:r>
              <a:rPr lang="en-US" sz="2400" dirty="0"/>
              <a:t>The concept "outsourcing" came from American Glossary 'outside resourcing' and it dates back to at least 1981.</a:t>
            </a:r>
            <a:r>
              <a:rPr lang="cs-CZ" sz="2400" dirty="0"/>
              <a:t>  </a:t>
            </a:r>
            <a:endParaRPr lang="cs-CZ" sz="2400" dirty="0" smtClean="0"/>
          </a:p>
          <a:p>
            <a:r>
              <a:rPr lang="cs-CZ" sz="2400" dirty="0" smtClean="0"/>
              <a:t>T</a:t>
            </a:r>
            <a:r>
              <a:rPr lang="en-US" sz="2400" dirty="0" smtClean="0"/>
              <a:t>he </a:t>
            </a:r>
            <a:r>
              <a:rPr lang="en-US" sz="2400" dirty="0"/>
              <a:t>term itself is an artificial construction composed of the words “outside”, “resource” and “using”</a:t>
            </a:r>
          </a:p>
          <a:p>
            <a:r>
              <a:rPr lang="cs-CZ" altLang="en-US" sz="2400" dirty="0" smtClean="0"/>
              <a:t> </a:t>
            </a:r>
            <a:r>
              <a:rPr lang="en-US" altLang="en-US" sz="2400" dirty="0" smtClean="0"/>
              <a:t>IT/IS Outsourcing is the ITC operations, management and development delegation</a:t>
            </a:r>
          </a:p>
          <a:p>
            <a:r>
              <a:rPr lang="cs-CZ" altLang="en-US" sz="2400" dirty="0" smtClean="0"/>
              <a:t> IT/IS </a:t>
            </a:r>
            <a:r>
              <a:rPr lang="cs-CZ" altLang="en-US" sz="2400" dirty="0"/>
              <a:t>Outsourcing </a:t>
            </a:r>
            <a:r>
              <a:rPr lang="en-US" altLang="en-US" sz="2400" dirty="0" smtClean="0"/>
              <a:t>is the basic requirement for the services industrialization/standardization </a:t>
            </a:r>
            <a:endParaRPr lang="cs-CZ" altLang="en-US" sz="2400" dirty="0"/>
          </a:p>
          <a:p>
            <a:pPr marL="0" indent="0">
              <a:buNone/>
            </a:pPr>
            <a:endParaRPr lang="cs-CZ" altLang="en-US" dirty="0"/>
          </a:p>
        </p:txBody>
      </p:sp>
      <p:pic>
        <p:nvPicPr>
          <p:cNvPr id="2" name="Picture 1"/>
          <p:cNvPicPr>
            <a:picLocks noChangeAspect="1"/>
          </p:cNvPicPr>
          <p:nvPr/>
        </p:nvPicPr>
        <p:blipFill>
          <a:blip r:embed="rId2"/>
          <a:stretch>
            <a:fillRect/>
          </a:stretch>
        </p:blipFill>
        <p:spPr>
          <a:xfrm>
            <a:off x="7080421" y="292100"/>
            <a:ext cx="1576645" cy="1024819"/>
          </a:xfrm>
          <a:prstGeom prst="rect">
            <a:avLst/>
          </a:prstGeom>
        </p:spPr>
      </p:pic>
    </p:spTree>
    <p:extLst>
      <p:ext uri="{BB962C8B-B14F-4D97-AF65-F5344CB8AC3E}">
        <p14:creationId xmlns:p14="http://schemas.microsoft.com/office/powerpoint/2010/main" val="13348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2"/>
          <p:cNvSpPr>
            <a:spLocks noGrp="1"/>
          </p:cNvSpPr>
          <p:nvPr>
            <p:ph type="sldNum" sz="quarter" idx="10"/>
          </p:nvPr>
        </p:nvSpPr>
        <p:spPr/>
        <p:txBody>
          <a:bodyPr/>
          <a:lstStyle/>
          <a:p>
            <a:fld id="{0B4D5525-CDB9-4C9D-ACB3-D4D1F235E47B}" type="slidenum">
              <a:rPr lang="en-US" altLang="en-US"/>
              <a:pPr/>
              <a:t>8</a:t>
            </a:fld>
            <a:endParaRPr lang="en-US" altLang="en-US"/>
          </a:p>
        </p:txBody>
      </p:sp>
      <p:sp>
        <p:nvSpPr>
          <p:cNvPr id="80900" name="Rectangle 4"/>
          <p:cNvSpPr>
            <a:spLocks noGrp="1" noChangeArrowheads="1"/>
          </p:cNvSpPr>
          <p:nvPr>
            <p:ph type="title"/>
          </p:nvPr>
        </p:nvSpPr>
        <p:spPr/>
        <p:txBody>
          <a:bodyPr/>
          <a:lstStyle/>
          <a:p>
            <a:r>
              <a:rPr lang="cs-CZ" altLang="en-US" dirty="0"/>
              <a:t>Outsourcing </a:t>
            </a:r>
            <a:r>
              <a:rPr lang="cs-CZ" altLang="en-US" dirty="0" smtClean="0"/>
              <a:t>map</a:t>
            </a:r>
            <a:endParaRPr lang="cs-CZ" altLang="en-US" dirty="0"/>
          </a:p>
        </p:txBody>
      </p:sp>
      <p:sp>
        <p:nvSpPr>
          <p:cNvPr id="80903" name="Text Box 7"/>
          <p:cNvSpPr txBox="1">
            <a:spLocks noChangeArrowheads="1"/>
          </p:cNvSpPr>
          <p:nvPr/>
        </p:nvSpPr>
        <p:spPr bwMode="auto">
          <a:xfrm>
            <a:off x="2187957" y="5933475"/>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b="1" dirty="0" smtClean="0"/>
              <a:t>Simple</a:t>
            </a:r>
            <a:endParaRPr lang="en-US" altLang="en-US" b="1" dirty="0"/>
          </a:p>
        </p:txBody>
      </p:sp>
      <p:sp>
        <p:nvSpPr>
          <p:cNvPr id="80904" name="Text Box 8"/>
          <p:cNvSpPr txBox="1">
            <a:spLocks noChangeArrowheads="1"/>
          </p:cNvSpPr>
          <p:nvPr/>
        </p:nvSpPr>
        <p:spPr bwMode="auto">
          <a:xfrm>
            <a:off x="6216224" y="5910650"/>
            <a:ext cx="11592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b="1" dirty="0" smtClean="0"/>
              <a:t>Complex</a:t>
            </a:r>
            <a:endParaRPr lang="en-US" altLang="en-US" b="1" dirty="0"/>
          </a:p>
        </p:txBody>
      </p:sp>
      <p:sp>
        <p:nvSpPr>
          <p:cNvPr id="80905" name="Text Box 9"/>
          <p:cNvSpPr txBox="1">
            <a:spLocks noChangeArrowheads="1"/>
          </p:cNvSpPr>
          <p:nvPr/>
        </p:nvSpPr>
        <p:spPr bwMode="auto">
          <a:xfrm>
            <a:off x="326182" y="4515044"/>
            <a:ext cx="16022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0"/>
              </a:spcBef>
              <a:buClrTx/>
              <a:buFontTx/>
              <a:buNone/>
            </a:pPr>
            <a:r>
              <a:rPr lang="en-US" altLang="en-US" b="1" dirty="0" smtClean="0"/>
              <a:t>C</a:t>
            </a:r>
            <a:r>
              <a:rPr lang="cs-CZ" altLang="en-US" b="1" dirty="0" smtClean="0"/>
              <a:t>omodity</a:t>
            </a:r>
            <a:endParaRPr lang="en-US" altLang="en-US" b="1" dirty="0"/>
          </a:p>
          <a:p>
            <a:pPr eaLnBrk="0" hangingPunct="0">
              <a:spcBef>
                <a:spcPct val="0"/>
              </a:spcBef>
              <a:buClrTx/>
              <a:buFontTx/>
              <a:buNone/>
            </a:pPr>
            <a:r>
              <a:rPr lang="en-US" altLang="en-US" b="1" dirty="0" smtClean="0"/>
              <a:t>Standards</a:t>
            </a:r>
            <a:endParaRPr lang="en-US" altLang="en-US" b="1" dirty="0"/>
          </a:p>
          <a:p>
            <a:pPr eaLnBrk="0" hangingPunct="0">
              <a:spcBef>
                <a:spcPct val="0"/>
              </a:spcBef>
              <a:buClrTx/>
              <a:buFontTx/>
              <a:buNone/>
            </a:pPr>
            <a:r>
              <a:rPr lang="cs-CZ" altLang="en-US" b="1" dirty="0" smtClean="0"/>
              <a:t>T</a:t>
            </a:r>
            <a:r>
              <a:rPr lang="en-US" altLang="en-US" b="1" dirty="0" err="1" smtClean="0"/>
              <a:t>echnology</a:t>
            </a:r>
            <a:endParaRPr lang="en-US" altLang="en-US" b="1" dirty="0" smtClean="0"/>
          </a:p>
          <a:p>
            <a:pPr eaLnBrk="0" hangingPunct="0">
              <a:spcBef>
                <a:spcPct val="0"/>
              </a:spcBef>
              <a:buClrTx/>
              <a:buFontTx/>
              <a:buNone/>
            </a:pPr>
            <a:r>
              <a:rPr lang="en-US" altLang="en-US" b="1" dirty="0" smtClean="0"/>
              <a:t>Off-line</a:t>
            </a:r>
            <a:endParaRPr lang="en-US" altLang="en-US" b="1" dirty="0"/>
          </a:p>
        </p:txBody>
      </p:sp>
      <p:sp>
        <p:nvSpPr>
          <p:cNvPr id="80906" name="Text Box 10"/>
          <p:cNvSpPr txBox="1">
            <a:spLocks noChangeArrowheads="1"/>
          </p:cNvSpPr>
          <p:nvPr/>
        </p:nvSpPr>
        <p:spPr bwMode="auto">
          <a:xfrm>
            <a:off x="326181" y="1600200"/>
            <a:ext cx="13388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b="1" dirty="0" smtClean="0"/>
              <a:t>Client</a:t>
            </a:r>
            <a:endParaRPr lang="en-US" altLang="en-US" b="1" dirty="0"/>
          </a:p>
          <a:p>
            <a:pPr eaLnBrk="0" hangingPunct="0">
              <a:spcBef>
                <a:spcPct val="0"/>
              </a:spcBef>
              <a:buClrTx/>
              <a:buFontTx/>
              <a:buNone/>
            </a:pPr>
            <a:r>
              <a:rPr lang="cs-CZ" altLang="en-US" b="1" dirty="0" smtClean="0"/>
              <a:t>Speci</a:t>
            </a:r>
            <a:r>
              <a:rPr lang="en-US" altLang="en-US" b="1" dirty="0" smtClean="0"/>
              <a:t>al</a:t>
            </a:r>
            <a:endParaRPr lang="en-US" altLang="en-US" b="1" dirty="0"/>
          </a:p>
          <a:p>
            <a:pPr eaLnBrk="0" hangingPunct="0">
              <a:spcBef>
                <a:spcPct val="0"/>
              </a:spcBef>
              <a:buClrTx/>
              <a:buFontTx/>
              <a:buNone/>
            </a:pPr>
            <a:r>
              <a:rPr lang="en-US" altLang="en-US" b="1" dirty="0" err="1" smtClean="0"/>
              <a:t>Interac</a:t>
            </a:r>
            <a:r>
              <a:rPr lang="cs-CZ" altLang="en-US" b="1" dirty="0" smtClean="0"/>
              <a:t>tiv</a:t>
            </a:r>
            <a:r>
              <a:rPr lang="en-US" altLang="en-US" b="1" dirty="0" smtClean="0"/>
              <a:t>e</a:t>
            </a:r>
            <a:endParaRPr lang="en-US" altLang="en-US" b="1" dirty="0"/>
          </a:p>
          <a:p>
            <a:pPr eaLnBrk="0" hangingPunct="0">
              <a:spcBef>
                <a:spcPct val="0"/>
              </a:spcBef>
              <a:buClrTx/>
              <a:buFontTx/>
              <a:buNone/>
            </a:pPr>
            <a:r>
              <a:rPr lang="en-US" altLang="en-US" b="1" dirty="0" smtClean="0"/>
              <a:t>Cultural</a:t>
            </a:r>
            <a:endParaRPr lang="en-US" altLang="en-US" b="1" dirty="0"/>
          </a:p>
        </p:txBody>
      </p:sp>
      <p:sp>
        <p:nvSpPr>
          <p:cNvPr id="80917" name="Arc 21"/>
          <p:cNvSpPr>
            <a:spLocks/>
          </p:cNvSpPr>
          <p:nvPr/>
        </p:nvSpPr>
        <p:spPr bwMode="auto">
          <a:xfrm rot="5400000" flipV="1">
            <a:off x="4663281" y="975519"/>
            <a:ext cx="3071813" cy="4321175"/>
          </a:xfrm>
          <a:custGeom>
            <a:avLst/>
            <a:gdLst>
              <a:gd name="G0" fmla="+- 0 0 0"/>
              <a:gd name="G1" fmla="+- 21379 0 0"/>
              <a:gd name="G2" fmla="+- 21600 0 0"/>
              <a:gd name="T0" fmla="*/ 3080 w 20732"/>
              <a:gd name="T1" fmla="*/ 0 h 21379"/>
              <a:gd name="T2" fmla="*/ 20732 w 20732"/>
              <a:gd name="T3" fmla="*/ 15317 h 21379"/>
              <a:gd name="T4" fmla="*/ 0 w 20732"/>
              <a:gd name="T5" fmla="*/ 21379 h 21379"/>
            </a:gdLst>
            <a:ahLst/>
            <a:cxnLst>
              <a:cxn ang="0">
                <a:pos x="T0" y="T1"/>
              </a:cxn>
              <a:cxn ang="0">
                <a:pos x="T2" y="T3"/>
              </a:cxn>
              <a:cxn ang="0">
                <a:pos x="T4" y="T5"/>
              </a:cxn>
            </a:cxnLst>
            <a:rect l="0" t="0" r="r" b="b"/>
            <a:pathLst>
              <a:path w="20732" h="21379" fill="none" extrusionOk="0">
                <a:moveTo>
                  <a:pt x="3080" y="-1"/>
                </a:moveTo>
                <a:cubicBezTo>
                  <a:pt x="11456" y="1206"/>
                  <a:pt x="18356" y="7194"/>
                  <a:pt x="20731" y="15317"/>
                </a:cubicBezTo>
              </a:path>
              <a:path w="20732" h="21379" stroke="0" extrusionOk="0">
                <a:moveTo>
                  <a:pt x="3080" y="-1"/>
                </a:moveTo>
                <a:cubicBezTo>
                  <a:pt x="11456" y="1206"/>
                  <a:pt x="18356" y="7194"/>
                  <a:pt x="20731" y="15317"/>
                </a:cubicBezTo>
                <a:lnTo>
                  <a:pt x="0" y="21379"/>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2155612" y="1432913"/>
            <a:ext cx="5338762" cy="4378325"/>
            <a:chOff x="2155612" y="1432913"/>
            <a:chExt cx="5338762" cy="4378325"/>
          </a:xfrm>
        </p:grpSpPr>
        <p:sp>
          <p:nvSpPr>
            <p:cNvPr id="80901" name="AutoShape 5"/>
            <p:cNvSpPr>
              <a:spLocks noChangeArrowheads="1"/>
            </p:cNvSpPr>
            <p:nvPr/>
          </p:nvSpPr>
          <p:spPr bwMode="auto">
            <a:xfrm rot="-2525166">
              <a:off x="3203362" y="2963263"/>
              <a:ext cx="3057525" cy="14144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EBFA">
                    <a:alpha val="58000"/>
                  </a:srgbClr>
                </a:gs>
                <a:gs pos="30000">
                  <a:srgbClr val="C4D6EB">
                    <a:alpha val="58600"/>
                  </a:srgbClr>
                </a:gs>
                <a:gs pos="60001">
                  <a:srgbClr val="85C2FF">
                    <a:alpha val="59200"/>
                  </a:srgbClr>
                </a:gs>
                <a:gs pos="100000">
                  <a:srgbClr val="5E9EFF">
                    <a:alpha val="60001"/>
                  </a:srgbClr>
                </a:gs>
              </a:gsLst>
              <a:lin ang="189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2" name="Rectangle 6"/>
            <p:cNvSpPr>
              <a:spLocks noChangeArrowheads="1"/>
            </p:cNvSpPr>
            <p:nvPr/>
          </p:nvSpPr>
          <p:spPr bwMode="auto">
            <a:xfrm>
              <a:off x="2236574" y="1736125"/>
              <a:ext cx="4876800" cy="4038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7" name="Text Box 11"/>
            <p:cNvSpPr txBox="1">
              <a:spLocks noChangeArrowheads="1"/>
            </p:cNvSpPr>
            <p:nvPr/>
          </p:nvSpPr>
          <p:spPr bwMode="auto">
            <a:xfrm>
              <a:off x="2793787" y="5195288"/>
              <a:ext cx="12557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a:t>Data entry</a:t>
              </a:r>
            </a:p>
          </p:txBody>
        </p:sp>
        <p:sp>
          <p:nvSpPr>
            <p:cNvPr id="80908" name="Text Box 12"/>
            <p:cNvSpPr txBox="1">
              <a:spLocks noChangeArrowheads="1"/>
            </p:cNvSpPr>
            <p:nvPr/>
          </p:nvSpPr>
          <p:spPr bwMode="auto">
            <a:xfrm>
              <a:off x="2312774" y="3945925"/>
              <a:ext cx="1330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spcBef>
                  <a:spcPct val="0"/>
                </a:spcBef>
                <a:buClrTx/>
                <a:buFontTx/>
                <a:buNone/>
              </a:pPr>
              <a:r>
                <a:rPr lang="en-US" altLang="en-US"/>
                <a:t>Call Center</a:t>
              </a:r>
            </a:p>
          </p:txBody>
        </p:sp>
        <p:sp>
          <p:nvSpPr>
            <p:cNvPr id="80909" name="Text Box 13"/>
            <p:cNvSpPr txBox="1">
              <a:spLocks noChangeArrowheads="1"/>
            </p:cNvSpPr>
            <p:nvPr/>
          </p:nvSpPr>
          <p:spPr bwMode="auto">
            <a:xfrm>
              <a:off x="2388974" y="2117125"/>
              <a:ext cx="1054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Basic</a:t>
              </a:r>
            </a:p>
            <a:p>
              <a:pPr eaLnBrk="0" hangingPunct="0">
                <a:spcBef>
                  <a:spcPct val="0"/>
                </a:spcBef>
                <a:buClrTx/>
                <a:buFontTx/>
                <a:buNone/>
              </a:pPr>
              <a:r>
                <a:rPr lang="en-US" altLang="en-US"/>
                <a:t>Web site</a:t>
              </a:r>
            </a:p>
          </p:txBody>
        </p:sp>
        <p:sp>
          <p:nvSpPr>
            <p:cNvPr id="80910" name="Text Box 14"/>
            <p:cNvSpPr txBox="1">
              <a:spLocks noChangeArrowheads="1"/>
            </p:cNvSpPr>
            <p:nvPr/>
          </p:nvSpPr>
          <p:spPr bwMode="auto">
            <a:xfrm>
              <a:off x="5756062" y="3488725"/>
              <a:ext cx="1150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Technical</a:t>
              </a:r>
            </a:p>
            <a:p>
              <a:pPr eaLnBrk="0" hangingPunct="0">
                <a:spcBef>
                  <a:spcPct val="0"/>
                </a:spcBef>
                <a:buClrTx/>
                <a:buFontTx/>
                <a:buNone/>
              </a:pPr>
              <a:r>
                <a:rPr lang="en-US" altLang="en-US"/>
                <a:t>Research</a:t>
              </a:r>
            </a:p>
          </p:txBody>
        </p:sp>
        <p:sp>
          <p:nvSpPr>
            <p:cNvPr id="80911" name="Text Box 15"/>
            <p:cNvSpPr txBox="1">
              <a:spLocks noChangeArrowheads="1"/>
            </p:cNvSpPr>
            <p:nvPr/>
          </p:nvSpPr>
          <p:spPr bwMode="auto">
            <a:xfrm>
              <a:off x="2846174" y="2955325"/>
              <a:ext cx="1150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Technical</a:t>
              </a:r>
            </a:p>
            <a:p>
              <a:pPr eaLnBrk="0" hangingPunct="0">
                <a:spcBef>
                  <a:spcPct val="0"/>
                </a:spcBef>
                <a:buClrTx/>
                <a:buFontTx/>
                <a:buNone/>
              </a:pPr>
              <a:r>
                <a:rPr lang="en-US" altLang="en-US"/>
                <a:t>Hot-line</a:t>
              </a:r>
            </a:p>
          </p:txBody>
        </p:sp>
        <p:sp>
          <p:nvSpPr>
            <p:cNvPr id="80912" name="Text Box 16"/>
            <p:cNvSpPr txBox="1">
              <a:spLocks noChangeArrowheads="1"/>
            </p:cNvSpPr>
            <p:nvPr/>
          </p:nvSpPr>
          <p:spPr bwMode="auto">
            <a:xfrm>
              <a:off x="3608174" y="3793525"/>
              <a:ext cx="1003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Graphic</a:t>
              </a:r>
            </a:p>
            <a:p>
              <a:pPr eaLnBrk="0" hangingPunct="0">
                <a:spcBef>
                  <a:spcPct val="0"/>
                </a:spcBef>
                <a:buClrTx/>
                <a:buFontTx/>
                <a:buNone/>
              </a:pPr>
              <a:r>
                <a:rPr lang="en-US" altLang="en-US"/>
                <a:t>Arts</a:t>
              </a:r>
            </a:p>
          </p:txBody>
        </p:sp>
        <p:sp>
          <p:nvSpPr>
            <p:cNvPr id="80913" name="Text Box 17"/>
            <p:cNvSpPr txBox="1">
              <a:spLocks noChangeArrowheads="1"/>
            </p:cNvSpPr>
            <p:nvPr/>
          </p:nvSpPr>
          <p:spPr bwMode="auto">
            <a:xfrm>
              <a:off x="3989174" y="4403125"/>
              <a:ext cx="124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Document</a:t>
              </a:r>
            </a:p>
            <a:p>
              <a:pPr eaLnBrk="0" hangingPunct="0">
                <a:spcBef>
                  <a:spcPct val="0"/>
                </a:spcBef>
                <a:buClrTx/>
                <a:buFontTx/>
                <a:buNone/>
              </a:pPr>
              <a:r>
                <a:rPr lang="en-US" altLang="en-US"/>
                <a:t>Mgt</a:t>
              </a:r>
            </a:p>
          </p:txBody>
        </p:sp>
        <p:sp>
          <p:nvSpPr>
            <p:cNvPr id="80914" name="Text Box 18"/>
            <p:cNvSpPr txBox="1">
              <a:spLocks noChangeArrowheads="1"/>
            </p:cNvSpPr>
            <p:nvPr/>
          </p:nvSpPr>
          <p:spPr bwMode="auto">
            <a:xfrm>
              <a:off x="3566899" y="2009175"/>
              <a:ext cx="1228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Advanced</a:t>
              </a:r>
            </a:p>
            <a:p>
              <a:pPr eaLnBrk="0" hangingPunct="0">
                <a:spcBef>
                  <a:spcPct val="0"/>
                </a:spcBef>
                <a:buClrTx/>
                <a:buFontTx/>
                <a:buNone/>
              </a:pPr>
              <a:r>
                <a:rPr lang="en-US" altLang="en-US"/>
                <a:t>Web sites</a:t>
              </a:r>
            </a:p>
          </p:txBody>
        </p:sp>
        <p:sp>
          <p:nvSpPr>
            <p:cNvPr id="80915" name="Arc 19"/>
            <p:cNvSpPr>
              <a:spLocks/>
            </p:cNvSpPr>
            <p:nvPr/>
          </p:nvSpPr>
          <p:spPr bwMode="auto">
            <a:xfrm rot="5400000" flipV="1">
              <a:off x="3387512" y="1059850"/>
              <a:ext cx="3733800" cy="4479925"/>
            </a:xfrm>
            <a:custGeom>
              <a:avLst/>
              <a:gdLst>
                <a:gd name="G0" fmla="+- 0 0 0"/>
                <a:gd name="G1" fmla="+- 21523 0 0"/>
                <a:gd name="G2" fmla="+- 21600 0 0"/>
                <a:gd name="T0" fmla="*/ 1822 w 21541"/>
                <a:gd name="T1" fmla="*/ 0 h 21523"/>
                <a:gd name="T2" fmla="*/ 21541 w 21541"/>
                <a:gd name="T3" fmla="*/ 19930 h 21523"/>
                <a:gd name="T4" fmla="*/ 0 w 21541"/>
                <a:gd name="T5" fmla="*/ 21523 h 21523"/>
              </a:gdLst>
              <a:ahLst/>
              <a:cxnLst>
                <a:cxn ang="0">
                  <a:pos x="T0" y="T1"/>
                </a:cxn>
                <a:cxn ang="0">
                  <a:pos x="T2" y="T3"/>
                </a:cxn>
                <a:cxn ang="0">
                  <a:pos x="T4" y="T5"/>
                </a:cxn>
              </a:cxnLst>
              <a:rect l="0" t="0" r="r" b="b"/>
              <a:pathLst>
                <a:path w="21541" h="21523" fill="none" extrusionOk="0">
                  <a:moveTo>
                    <a:pt x="1822" y="-1"/>
                  </a:moveTo>
                  <a:cubicBezTo>
                    <a:pt x="12399" y="895"/>
                    <a:pt x="20758" y="9343"/>
                    <a:pt x="21541" y="19929"/>
                  </a:cubicBezTo>
                </a:path>
                <a:path w="21541" h="21523" stroke="0" extrusionOk="0">
                  <a:moveTo>
                    <a:pt x="1822" y="-1"/>
                  </a:moveTo>
                  <a:cubicBezTo>
                    <a:pt x="12399" y="895"/>
                    <a:pt x="20758" y="9343"/>
                    <a:pt x="21541" y="19929"/>
                  </a:cubicBezTo>
                  <a:lnTo>
                    <a:pt x="0" y="21523"/>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6" name="Arc 20"/>
            <p:cNvSpPr>
              <a:spLocks/>
            </p:cNvSpPr>
            <p:nvPr/>
          </p:nvSpPr>
          <p:spPr bwMode="auto">
            <a:xfrm rot="5400000" flipV="1">
              <a:off x="2623131" y="1817881"/>
              <a:ext cx="3579812" cy="4333875"/>
            </a:xfrm>
            <a:custGeom>
              <a:avLst/>
              <a:gdLst>
                <a:gd name="G0" fmla="+- 0 0 0"/>
                <a:gd name="G1" fmla="+- 21202 0 0"/>
                <a:gd name="G2" fmla="+- 21600 0 0"/>
                <a:gd name="T0" fmla="*/ 4126 w 21416"/>
                <a:gd name="T1" fmla="*/ 0 h 21202"/>
                <a:gd name="T2" fmla="*/ 21416 w 21416"/>
                <a:gd name="T3" fmla="*/ 18385 h 21202"/>
                <a:gd name="T4" fmla="*/ 0 w 21416"/>
                <a:gd name="T5" fmla="*/ 21202 h 21202"/>
              </a:gdLst>
              <a:ahLst/>
              <a:cxnLst>
                <a:cxn ang="0">
                  <a:pos x="T0" y="T1"/>
                </a:cxn>
                <a:cxn ang="0">
                  <a:pos x="T2" y="T3"/>
                </a:cxn>
                <a:cxn ang="0">
                  <a:pos x="T4" y="T5"/>
                </a:cxn>
              </a:cxnLst>
              <a:rect l="0" t="0" r="r" b="b"/>
              <a:pathLst>
                <a:path w="21416" h="21202" fill="none" extrusionOk="0">
                  <a:moveTo>
                    <a:pt x="4126" y="-1"/>
                  </a:moveTo>
                  <a:cubicBezTo>
                    <a:pt x="13242" y="1773"/>
                    <a:pt x="20204" y="9176"/>
                    <a:pt x="21415" y="18385"/>
                  </a:cubicBezTo>
                </a:path>
                <a:path w="21416" h="21202" stroke="0" extrusionOk="0">
                  <a:moveTo>
                    <a:pt x="4126" y="-1"/>
                  </a:moveTo>
                  <a:cubicBezTo>
                    <a:pt x="13242" y="1773"/>
                    <a:pt x="20204" y="9176"/>
                    <a:pt x="21415" y="18385"/>
                  </a:cubicBezTo>
                  <a:lnTo>
                    <a:pt x="0" y="21202"/>
                  </a:lnTo>
                  <a:close/>
                </a:path>
              </a:pathLst>
            </a:custGeom>
            <a:noFill/>
            <a:ln w="1905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8" name="Text Box 22"/>
            <p:cNvSpPr txBox="1">
              <a:spLocks noChangeArrowheads="1"/>
            </p:cNvSpPr>
            <p:nvPr/>
          </p:nvSpPr>
          <p:spPr bwMode="auto">
            <a:xfrm>
              <a:off x="2922374" y="4631725"/>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Data</a:t>
              </a:r>
            </a:p>
            <a:p>
              <a:pPr eaLnBrk="0" hangingPunct="0">
                <a:spcBef>
                  <a:spcPct val="0"/>
                </a:spcBef>
                <a:buClrTx/>
                <a:buFontTx/>
                <a:buNone/>
              </a:pPr>
              <a:r>
                <a:rPr lang="en-US" altLang="en-US"/>
                <a:t>Management</a:t>
              </a:r>
            </a:p>
          </p:txBody>
        </p:sp>
        <p:sp>
          <p:nvSpPr>
            <p:cNvPr id="80919" name="Text Box 23"/>
            <p:cNvSpPr txBox="1">
              <a:spLocks noChangeArrowheads="1"/>
            </p:cNvSpPr>
            <p:nvPr/>
          </p:nvSpPr>
          <p:spPr bwMode="auto">
            <a:xfrm>
              <a:off x="6025937" y="4444400"/>
              <a:ext cx="108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Custom</a:t>
              </a:r>
            </a:p>
            <a:p>
              <a:pPr eaLnBrk="0" hangingPunct="0">
                <a:spcBef>
                  <a:spcPct val="0"/>
                </a:spcBef>
                <a:buClrTx/>
                <a:buFontTx/>
                <a:buNone/>
              </a:pPr>
              <a:r>
                <a:rPr lang="en-US" altLang="en-US"/>
                <a:t>Software</a:t>
              </a:r>
            </a:p>
          </p:txBody>
        </p:sp>
        <p:sp>
          <p:nvSpPr>
            <p:cNvPr id="80920" name="Text Box 24"/>
            <p:cNvSpPr txBox="1">
              <a:spLocks noChangeArrowheads="1"/>
            </p:cNvSpPr>
            <p:nvPr/>
          </p:nvSpPr>
          <p:spPr bwMode="auto">
            <a:xfrm>
              <a:off x="5902112" y="2895000"/>
              <a:ext cx="118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Medical</a:t>
              </a:r>
            </a:p>
            <a:p>
              <a:pPr eaLnBrk="0" hangingPunct="0">
                <a:spcBef>
                  <a:spcPct val="0"/>
                </a:spcBef>
                <a:buClrTx/>
                <a:buFontTx/>
                <a:buNone/>
              </a:pPr>
              <a:r>
                <a:rPr lang="en-US" altLang="en-US"/>
                <a:t>Diagnosis</a:t>
              </a:r>
            </a:p>
          </p:txBody>
        </p:sp>
        <p:sp>
          <p:nvSpPr>
            <p:cNvPr id="80921" name="Text Box 25"/>
            <p:cNvSpPr txBox="1">
              <a:spLocks noChangeArrowheads="1"/>
            </p:cNvSpPr>
            <p:nvPr/>
          </p:nvSpPr>
          <p:spPr bwMode="auto">
            <a:xfrm>
              <a:off x="5132174" y="4022125"/>
              <a:ext cx="109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dirty="0"/>
                <a:t>Legal</a:t>
              </a:r>
            </a:p>
            <a:p>
              <a:pPr eaLnBrk="0" hangingPunct="0">
                <a:spcBef>
                  <a:spcPct val="0"/>
                </a:spcBef>
                <a:buClrTx/>
                <a:buFontTx/>
                <a:buNone/>
              </a:pPr>
              <a:r>
                <a:rPr lang="en-US" altLang="en-US" dirty="0"/>
                <a:t>Research</a:t>
              </a:r>
            </a:p>
          </p:txBody>
        </p:sp>
        <p:sp>
          <p:nvSpPr>
            <p:cNvPr id="80922" name="Text Box 26"/>
            <p:cNvSpPr txBox="1">
              <a:spLocks noChangeArrowheads="1"/>
            </p:cNvSpPr>
            <p:nvPr/>
          </p:nvSpPr>
          <p:spPr bwMode="auto">
            <a:xfrm>
              <a:off x="4686087" y="2650525"/>
              <a:ext cx="12176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Education</a:t>
              </a:r>
            </a:p>
          </p:txBody>
        </p:sp>
        <p:sp>
          <p:nvSpPr>
            <p:cNvPr id="80923" name="Text Box 27"/>
            <p:cNvSpPr txBox="1">
              <a:spLocks noChangeArrowheads="1"/>
            </p:cNvSpPr>
            <p:nvPr/>
          </p:nvSpPr>
          <p:spPr bwMode="auto">
            <a:xfrm>
              <a:off x="5071849" y="1734538"/>
              <a:ext cx="11922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Literature</a:t>
              </a:r>
            </a:p>
            <a:p>
              <a:pPr eaLnBrk="0" hangingPunct="0">
                <a:spcBef>
                  <a:spcPct val="0"/>
                </a:spcBef>
                <a:buClrTx/>
                <a:buFontTx/>
                <a:buNone/>
              </a:pPr>
              <a:r>
                <a:rPr lang="en-US" altLang="en-US"/>
                <a:t>Theater</a:t>
              </a:r>
            </a:p>
          </p:txBody>
        </p:sp>
        <p:sp>
          <p:nvSpPr>
            <p:cNvPr id="80924" name="Text Box 28"/>
            <p:cNvSpPr txBox="1">
              <a:spLocks noChangeArrowheads="1"/>
            </p:cNvSpPr>
            <p:nvPr/>
          </p:nvSpPr>
          <p:spPr bwMode="auto">
            <a:xfrm>
              <a:off x="5838612" y="2283813"/>
              <a:ext cx="992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Product</a:t>
              </a:r>
            </a:p>
            <a:p>
              <a:pPr eaLnBrk="0" hangingPunct="0">
                <a:spcBef>
                  <a:spcPct val="0"/>
                </a:spcBef>
                <a:buClrTx/>
                <a:buFontTx/>
                <a:buNone/>
              </a:pPr>
              <a:r>
                <a:rPr lang="en-US" altLang="en-US"/>
                <a:t>Design</a:t>
              </a:r>
            </a:p>
          </p:txBody>
        </p:sp>
        <p:sp>
          <p:nvSpPr>
            <p:cNvPr id="80927" name="Text Box 31"/>
            <p:cNvSpPr txBox="1">
              <a:spLocks noChangeArrowheads="1"/>
            </p:cNvSpPr>
            <p:nvPr/>
          </p:nvSpPr>
          <p:spPr bwMode="auto">
            <a:xfrm>
              <a:off x="5222662" y="4931763"/>
              <a:ext cx="1277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ClrTx/>
                <a:buFontTx/>
                <a:buNone/>
              </a:pPr>
              <a:r>
                <a:rPr lang="en-US" altLang="en-US"/>
                <a:t>Technical</a:t>
              </a:r>
            </a:p>
            <a:p>
              <a:pPr eaLnBrk="0" hangingPunct="0">
                <a:spcBef>
                  <a:spcPct val="0"/>
                </a:spcBef>
                <a:buClrTx/>
                <a:buFontTx/>
                <a:buNone/>
              </a:pPr>
              <a:r>
                <a:rPr lang="en-US" altLang="en-US"/>
                <a:t>Publishing</a:t>
              </a:r>
            </a:p>
          </p:txBody>
        </p:sp>
        <p:sp>
          <p:nvSpPr>
            <p:cNvPr id="80928" name="Text Box 32"/>
            <p:cNvSpPr txBox="1">
              <a:spLocks noChangeArrowheads="1"/>
            </p:cNvSpPr>
            <p:nvPr/>
          </p:nvSpPr>
          <p:spPr bwMode="auto">
            <a:xfrm>
              <a:off x="2155612" y="5444525"/>
              <a:ext cx="1223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Hardware</a:t>
              </a:r>
            </a:p>
          </p:txBody>
        </p:sp>
        <p:sp>
          <p:nvSpPr>
            <p:cNvPr id="80929" name="Text Box 33"/>
            <p:cNvSpPr txBox="1">
              <a:spLocks noChangeArrowheads="1"/>
            </p:cNvSpPr>
            <p:nvPr/>
          </p:nvSpPr>
          <p:spPr bwMode="auto">
            <a:xfrm>
              <a:off x="2219112" y="4331688"/>
              <a:ext cx="1690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System Admin</a:t>
              </a:r>
            </a:p>
          </p:txBody>
        </p:sp>
        <p:sp>
          <p:nvSpPr>
            <p:cNvPr id="80930" name="Text Box 34"/>
            <p:cNvSpPr txBox="1">
              <a:spLocks noChangeArrowheads="1"/>
            </p:cNvSpPr>
            <p:nvPr/>
          </p:nvSpPr>
          <p:spPr bwMode="auto">
            <a:xfrm>
              <a:off x="3801849" y="5412775"/>
              <a:ext cx="109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en-US"/>
                <a:t>Network</a:t>
              </a:r>
            </a:p>
          </p:txBody>
        </p:sp>
      </p:grpSp>
    </p:spTree>
    <p:extLst>
      <p:ext uri="{BB962C8B-B14F-4D97-AF65-F5344CB8AC3E}">
        <p14:creationId xmlns:p14="http://schemas.microsoft.com/office/powerpoint/2010/main" val="319380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539750" y="1700213"/>
            <a:ext cx="8229600" cy="4525962"/>
          </a:xfrm>
        </p:spPr>
        <p:txBody>
          <a:bodyPr/>
          <a:lstStyle/>
          <a:p>
            <a:pPr algn="just" eaLnBrk="1" hangingPunct="1">
              <a:lnSpc>
                <a:spcPct val="90000"/>
              </a:lnSpc>
            </a:pPr>
            <a:r>
              <a:rPr lang="en-US" altLang="en-US" sz="2000" b="1" dirty="0" smtClean="0"/>
              <a:t>Old model – IT Organization centralized, locally outsourced – EDS early 60s (</a:t>
            </a:r>
            <a:r>
              <a:rPr lang="en-US" altLang="en-US" sz="2000" b="1" i="1" dirty="0" smtClean="0"/>
              <a:t> Frito-Lay, Blue Cross &amp; Blue Shield).</a:t>
            </a:r>
          </a:p>
          <a:p>
            <a:pPr algn="just" eaLnBrk="1" hangingPunct="1">
              <a:lnSpc>
                <a:spcPct val="90000"/>
              </a:lnSpc>
            </a:pPr>
            <a:r>
              <a:rPr lang="en-US" altLang="en-US" sz="2000" b="1" dirty="0" smtClean="0"/>
              <a:t>IBM – step into in late 80s – ISSC division =&gt; 1989 Eastman Kodak deal  = IBM “invented” Strategic Outsourcing</a:t>
            </a:r>
            <a:r>
              <a:rPr lang="cs-CZ" altLang="en-US" sz="2000" b="1" dirty="0" smtClean="0"/>
              <a:t>. </a:t>
            </a:r>
          </a:p>
          <a:p>
            <a:pPr algn="just" eaLnBrk="1" hangingPunct="1">
              <a:lnSpc>
                <a:spcPct val="90000"/>
              </a:lnSpc>
            </a:pPr>
            <a:r>
              <a:rPr lang="en-US" altLang="en-US" sz="2000" b="1" dirty="0" smtClean="0"/>
              <a:t>80s and 90s – many new big deals – industry prospers with globalization of the world economy</a:t>
            </a:r>
          </a:p>
          <a:p>
            <a:pPr algn="just" eaLnBrk="1" hangingPunct="1">
              <a:lnSpc>
                <a:spcPct val="90000"/>
              </a:lnSpc>
            </a:pPr>
            <a:r>
              <a:rPr lang="en-US" altLang="en-US" sz="2000" b="1" dirty="0" smtClean="0"/>
              <a:t>In 2005, the IT services outsourcing market was beginning to show signs of maturing: growth was flattening and margins were narrowing as new low-cost competitors from India were proving themselves both nimble and aggressive. At the same time, clients looked to traditional vendors like IBM to offer top value, but at competitive prices.</a:t>
            </a:r>
          </a:p>
          <a:p>
            <a:pPr algn="just" eaLnBrk="1" hangingPunct="1">
              <a:lnSpc>
                <a:spcPct val="90000"/>
              </a:lnSpc>
            </a:pPr>
            <a:r>
              <a:rPr lang="en-US" altLang="en-US" sz="2000" b="1" dirty="0" smtClean="0"/>
              <a:t>IBM, Accenture, EDS, HP as traditional vendors faces new global competition – e.g. TCS, Wipro, Infosys and HCL.   </a:t>
            </a:r>
          </a:p>
          <a:p>
            <a:pPr algn="just" eaLnBrk="1" hangingPunct="1">
              <a:lnSpc>
                <a:spcPct val="90000"/>
              </a:lnSpc>
            </a:pPr>
            <a:endParaRPr lang="en-US" altLang="en-US" sz="2000" b="1" dirty="0" smtClean="0"/>
          </a:p>
          <a:p>
            <a:pPr algn="just" eaLnBrk="1" hangingPunct="1">
              <a:lnSpc>
                <a:spcPct val="90000"/>
              </a:lnSpc>
            </a:pPr>
            <a:endParaRPr lang="en-US" altLang="en-US" sz="2000" b="1" dirty="0" smtClean="0"/>
          </a:p>
          <a:p>
            <a:pPr eaLnBrk="1" hangingPunct="1">
              <a:lnSpc>
                <a:spcPct val="90000"/>
              </a:lnSpc>
            </a:pPr>
            <a:endParaRPr lang="en-US" altLang="en-US" sz="1200" b="1" dirty="0" smtClean="0"/>
          </a:p>
        </p:txBody>
      </p:sp>
      <p:sp>
        <p:nvSpPr>
          <p:cNvPr id="13315" name="Rectangle 5"/>
          <p:cNvSpPr>
            <a:spLocks noGrp="1" noChangeArrowheads="1"/>
          </p:cNvSpPr>
          <p:nvPr>
            <p:ph type="title"/>
          </p:nvPr>
        </p:nvSpPr>
        <p:spPr>
          <a:xfrm>
            <a:off x="457200" y="908050"/>
            <a:ext cx="8686800" cy="387798"/>
          </a:xfrm>
        </p:spPr>
        <p:txBody>
          <a:bodyPr/>
          <a:lstStyle/>
          <a:p>
            <a:pPr eaLnBrk="1" hangingPunct="1"/>
            <a:r>
              <a:rPr lang="en-US" altLang="en-US" b="1" dirty="0" smtClean="0"/>
              <a:t>A bit of history … </a:t>
            </a:r>
          </a:p>
        </p:txBody>
      </p:sp>
    </p:spTree>
    <p:extLst>
      <p:ext uri="{BB962C8B-B14F-4D97-AF65-F5344CB8AC3E}">
        <p14:creationId xmlns:p14="http://schemas.microsoft.com/office/powerpoint/2010/main" val="1315569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childTnLst>
                                  <p:subTnLst>
                                    <p:set>
                                      <p:cBhvr override="childStyle">
                                        <p:cTn dur="1" fill="hold" display="0" masterRel="nextClick" afterEffect="1"/>
                                        <p:tgtEl>
                                          <p:spTgt spid="13314">
                                            <p:txEl>
                                              <p:pRg st="0" end="0"/>
                                            </p:txEl>
                                          </p:spTgt>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xEl>
                                              <p:pRg st="1" end="1"/>
                                            </p:txEl>
                                          </p:spTgt>
                                        </p:tgtEl>
                                        <p:attrNameLst>
                                          <p:attrName>style.visibility</p:attrName>
                                        </p:attrNameLst>
                                      </p:cBhvr>
                                      <p:to>
                                        <p:strVal val="visible"/>
                                      </p:to>
                                    </p:set>
                                  </p:childTnLst>
                                  <p:subTnLst>
                                    <p:set>
                                      <p:cBhvr override="childStyle">
                                        <p:cTn dur="1" fill="hold" display="0" masterRel="nextClick" afterEffect="1"/>
                                        <p:tgtEl>
                                          <p:spTgt spid="13314">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4">
                                            <p:txEl>
                                              <p:pRg st="2" end="2"/>
                                            </p:txEl>
                                          </p:spTgt>
                                        </p:tgtEl>
                                        <p:attrNameLst>
                                          <p:attrName>style.visibility</p:attrName>
                                        </p:attrNameLst>
                                      </p:cBhvr>
                                      <p:to>
                                        <p:strVal val="visible"/>
                                      </p:to>
                                    </p:set>
                                  </p:childTnLst>
                                  <p:subTnLst>
                                    <p:set>
                                      <p:cBhvr override="childStyle">
                                        <p:cTn dur="1" fill="hold" display="0" masterRel="nextClick" afterEffect="1"/>
                                        <p:tgtEl>
                                          <p:spTgt spid="13314">
                                            <p:txEl>
                                              <p:pRg st="2" end="2"/>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4">
                                            <p:txEl>
                                              <p:pRg st="3" end="3"/>
                                            </p:txEl>
                                          </p:spTgt>
                                        </p:tgtEl>
                                        <p:attrNameLst>
                                          <p:attrName>style.visibility</p:attrName>
                                        </p:attrNameLst>
                                      </p:cBhvr>
                                      <p:to>
                                        <p:strVal val="visible"/>
                                      </p:to>
                                    </p:set>
                                  </p:childTnLst>
                                  <p:subTnLst>
                                    <p:set>
                                      <p:cBhvr override="childStyle">
                                        <p:cTn dur="1" fill="hold" display="0" masterRel="nextClick" afterEffect="1"/>
                                        <p:tgtEl>
                                          <p:spTgt spid="13314">
                                            <p:txEl>
                                              <p:pRg st="3" end="3"/>
                                            </p:txEl>
                                          </p:spTgt>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4">
                                            <p:txEl>
                                              <p:pRg st="4" end="4"/>
                                            </p:txEl>
                                          </p:spTgt>
                                        </p:tgtEl>
                                        <p:attrNameLst>
                                          <p:attrName>style.visibility</p:attrName>
                                        </p:attrNameLst>
                                      </p:cBhvr>
                                      <p:to>
                                        <p:strVal val="visible"/>
                                      </p:to>
                                    </p:set>
                                  </p:childTnLst>
                                  <p:subTnLst>
                                    <p:set>
                                      <p:cBhvr override="childStyle">
                                        <p:cTn dur="1" fill="hold" display="0" masterRel="nextClick" afterEffect="1"/>
                                        <p:tgtEl>
                                          <p:spTgt spid="13314">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theme/theme1.xml><?xml version="1.0" encoding="utf-8"?>
<a:theme xmlns:a="http://schemas.openxmlformats.org/drawingml/2006/main" name="10 September 2009">
  <a:themeElements>
    <a:clrScheme name="GTS Visual Identity">
      <a:dk1>
        <a:srgbClr val="6D6E70"/>
      </a:dk1>
      <a:lt1>
        <a:srgbClr val="FFFFFF"/>
      </a:lt1>
      <a:dk2>
        <a:srgbClr val="191919"/>
      </a:dk2>
      <a:lt2>
        <a:srgbClr val="B2B2B2"/>
      </a:lt2>
      <a:accent1>
        <a:srgbClr val="17AF4B"/>
      </a:accent1>
      <a:accent2>
        <a:srgbClr val="00A6A0"/>
      </a:accent2>
      <a:accent3>
        <a:srgbClr val="00B0DA"/>
      </a:accent3>
      <a:accent4>
        <a:srgbClr val="00649D"/>
      </a:accent4>
      <a:accent5>
        <a:srgbClr val="F04E37"/>
      </a:accent5>
      <a:accent6>
        <a:srgbClr val="FFCF01"/>
      </a:accent6>
      <a:hlink>
        <a:srgbClr val="00B0DA"/>
      </a:hlink>
      <a:folHlink>
        <a:srgbClr val="AB1A86"/>
      </a:folHlink>
    </a:clrScheme>
    <a:fontScheme name="10 September 2009">
      <a:majorFont>
        <a:latin typeface="HelvNeue Light for IBM"/>
        <a:ea typeface=""/>
        <a:cs typeface=""/>
      </a:majorFont>
      <a:minorFont>
        <a:latin typeface="HelvNeue Light for IB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rgbClr val="191919"/>
            </a:solidFill>
            <a:effectLst/>
            <a:latin typeface="HelvNeue Light for IBM" pitchFamily="34" charset="0"/>
          </a:defRPr>
        </a:defPPr>
      </a:lstStyle>
    </a:lnDef>
  </a:objectDefaults>
  <a:extraClrSchemeLst>
    <a:extraClrScheme>
      <a:clrScheme name="10 September 2009 1">
        <a:dk1>
          <a:srgbClr val="6D6E70"/>
        </a:dk1>
        <a:lt1>
          <a:srgbClr val="FFFFFF"/>
        </a:lt1>
        <a:dk2>
          <a:srgbClr val="191919"/>
        </a:dk2>
        <a:lt2>
          <a:srgbClr val="B2B2B2"/>
        </a:lt2>
        <a:accent1>
          <a:srgbClr val="00B0DA"/>
        </a:accent1>
        <a:accent2>
          <a:srgbClr val="00B0DA"/>
        </a:accent2>
        <a:accent3>
          <a:srgbClr val="FFFFFF"/>
        </a:accent3>
        <a:accent4>
          <a:srgbClr val="5C5D5F"/>
        </a:accent4>
        <a:accent5>
          <a:srgbClr val="AAD4EA"/>
        </a:accent5>
        <a:accent6>
          <a:srgbClr val="009FC5"/>
        </a:accent6>
        <a:hlink>
          <a:srgbClr val="00B0DA"/>
        </a:hlink>
        <a:folHlink>
          <a:srgbClr val="AB1A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7083</TotalTime>
  <Words>4000</Words>
  <Application>Microsoft Office PowerPoint</Application>
  <PresentationFormat>Předvádění na obrazovce (4:3)</PresentationFormat>
  <Paragraphs>546</Paragraphs>
  <Slides>43</Slides>
  <Notes>15</Notes>
  <HiddenSlides>0</HiddenSlides>
  <MMClips>0</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43</vt:i4>
      </vt:variant>
    </vt:vector>
  </HeadingPairs>
  <TitlesOfParts>
    <vt:vector size="47" baseType="lpstr">
      <vt:lpstr>10 September 2009</vt:lpstr>
      <vt:lpstr>Visio</vt:lpstr>
      <vt:lpstr>Document</vt:lpstr>
      <vt:lpstr>Drawing</vt:lpstr>
      <vt:lpstr>   Outsourcing Infrastructure Services</vt:lpstr>
      <vt:lpstr>Prezentace aplikace PowerPoint</vt:lpstr>
      <vt:lpstr>Prezentace aplikace PowerPoint</vt:lpstr>
      <vt:lpstr>Outsourcing business</vt:lpstr>
      <vt:lpstr>Reason for outsourcing</vt:lpstr>
      <vt:lpstr>Outsourcing decision criteria comparison</vt:lpstr>
      <vt:lpstr>Outsourcing IT</vt:lpstr>
      <vt:lpstr>Outsourcing map</vt:lpstr>
      <vt:lpstr>A bit of history … </vt:lpstr>
      <vt:lpstr>Prezentace aplikace PowerPoint</vt:lpstr>
      <vt:lpstr>Prezentace aplikace PowerPoint</vt:lpstr>
      <vt:lpstr>Prezentace aplikace PowerPoint</vt:lpstr>
      <vt:lpstr>Prezentace aplikace PowerPoint</vt:lpstr>
      <vt:lpstr>Market dynamics are changing and we continue to adapt our business model to execute on our strategy </vt:lpstr>
      <vt:lpstr>Prezentace aplikace PowerPoint</vt:lpstr>
      <vt:lpstr>Prezentace aplikace PowerPoint</vt:lpstr>
      <vt:lpstr>Outsourcing business models</vt:lpstr>
      <vt:lpstr>Basic steps of the managed services model</vt:lpstr>
      <vt:lpstr>We differentiate on the basis of HOW we deliver services and apply IBM assets, data, and insights to client’s challenges</vt:lpstr>
      <vt:lpstr>The 3 key levers to drive quality and productivity</vt:lpstr>
      <vt:lpstr>We have the broadest and deepest talent in the business working together to fulfill our client delivery commitments</vt:lpstr>
      <vt:lpstr>Prezentace aplikace PowerPoint</vt:lpstr>
      <vt:lpstr>The outsourcing relationships</vt:lpstr>
      <vt:lpstr>Prezentace aplikace PowerPoint</vt:lpstr>
      <vt:lpstr>Service Elements and Management Elements</vt:lpstr>
      <vt:lpstr>Service Elements</vt:lpstr>
      <vt:lpstr>Management Elements</vt:lpstr>
      <vt:lpstr>Prezentace aplikace PowerPoint</vt:lpstr>
      <vt:lpstr>Factors that Affects The Timeline of SLA Implementation</vt:lpstr>
      <vt:lpstr>The SLA should address the following …</vt:lpstr>
      <vt:lpstr>The SLA should address the following …</vt:lpstr>
      <vt:lpstr>SLA Objectives example</vt:lpstr>
      <vt:lpstr>Prezentace aplikace PowerPoint</vt:lpstr>
      <vt:lpstr>Will IT Outsourcing Continue to Grow in the Years to Come? </vt:lpstr>
      <vt:lpstr>Prezentace aplikace PowerPoint</vt:lpstr>
      <vt:lpstr>Prezentace aplikace PowerPoint</vt:lpstr>
      <vt:lpstr>IBM’s strategy to deliver this value is through differentiation with innovation and insight – for GTS this means delivery of the highest quality services to clients. </vt:lpstr>
      <vt:lpstr>MOTIVATIONS: Why… a process model?</vt:lpstr>
      <vt:lpstr>MOTIVATIONS (2005): Why… this process model?</vt:lpstr>
      <vt:lpstr>IBM Process Reference Model for IT (PRM-IT) : Sequencing the DNA of IT management</vt:lpstr>
      <vt:lpstr>THE PRM-IT MODEL: Categories – high-level groupings of related processes, covering everything within the CIO’s scope</vt:lpstr>
      <vt:lpstr>THE PRM-IT MODEL: The CIO and IT function do not operate in isolation; there are interactions with “external agents.”</vt:lpstr>
      <vt:lpstr>THE PRM-IT MODEL: Processes – 46 processes across eight categories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Sed ut perspiciatis unde omnis iste.</dc:title>
  <dc:creator>lsadler</dc:creator>
  <cp:lastModifiedBy>jitka</cp:lastModifiedBy>
  <cp:revision>272</cp:revision>
  <dcterms:created xsi:type="dcterms:W3CDTF">2013-10-11T20:15:18Z</dcterms:created>
  <dcterms:modified xsi:type="dcterms:W3CDTF">2016-05-03T06:26:04Z</dcterms:modified>
</cp:coreProperties>
</file>