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61" r:id="rId2"/>
    <p:sldId id="614" r:id="rId3"/>
    <p:sldId id="636" r:id="rId4"/>
    <p:sldId id="620" r:id="rId5"/>
    <p:sldId id="633" r:id="rId6"/>
    <p:sldId id="638" r:id="rId7"/>
    <p:sldId id="694" r:id="rId8"/>
    <p:sldId id="671" r:id="rId9"/>
    <p:sldId id="695" r:id="rId10"/>
    <p:sldId id="696" r:id="rId11"/>
    <p:sldId id="717" r:id="rId12"/>
    <p:sldId id="673" r:id="rId13"/>
    <p:sldId id="674" r:id="rId14"/>
    <p:sldId id="676" r:id="rId15"/>
    <p:sldId id="677" r:id="rId16"/>
    <p:sldId id="678" r:id="rId17"/>
    <p:sldId id="704" r:id="rId18"/>
    <p:sldId id="702" r:id="rId19"/>
    <p:sldId id="727" r:id="rId20"/>
    <p:sldId id="700" r:id="rId21"/>
    <p:sldId id="685" r:id="rId22"/>
    <p:sldId id="686" r:id="rId23"/>
    <p:sldId id="687" r:id="rId24"/>
    <p:sldId id="705" r:id="rId25"/>
    <p:sldId id="688" r:id="rId26"/>
    <p:sldId id="689" r:id="rId27"/>
    <p:sldId id="716" r:id="rId28"/>
    <p:sldId id="642" r:id="rId29"/>
    <p:sldId id="664" r:id="rId30"/>
    <p:sldId id="643" r:id="rId31"/>
    <p:sldId id="712" r:id="rId32"/>
    <p:sldId id="773" r:id="rId33"/>
    <p:sldId id="720" r:id="rId34"/>
    <p:sldId id="713" r:id="rId35"/>
    <p:sldId id="715" r:id="rId36"/>
    <p:sldId id="760" r:id="rId37"/>
    <p:sldId id="761" r:id="rId38"/>
    <p:sldId id="762" r:id="rId39"/>
    <p:sldId id="768" r:id="rId40"/>
    <p:sldId id="763" r:id="rId41"/>
    <p:sldId id="764" r:id="rId42"/>
    <p:sldId id="767" r:id="rId43"/>
    <p:sldId id="765" r:id="rId44"/>
    <p:sldId id="766" r:id="rId45"/>
    <p:sldId id="652" r:id="rId46"/>
    <p:sldId id="745" r:id="rId47"/>
    <p:sldId id="622" r:id="rId48"/>
    <p:sldId id="746" r:id="rId49"/>
    <p:sldId id="644" r:id="rId50"/>
    <p:sldId id="670" r:id="rId51"/>
    <p:sldId id="721" r:id="rId52"/>
    <p:sldId id="736" r:id="rId53"/>
    <p:sldId id="739" r:id="rId54"/>
    <p:sldId id="738" r:id="rId55"/>
    <p:sldId id="770" r:id="rId56"/>
    <p:sldId id="771" r:id="rId57"/>
    <p:sldId id="769" r:id="rId58"/>
    <p:sldId id="742" r:id="rId59"/>
    <p:sldId id="628" r:id="rId60"/>
    <p:sldId id="722" r:id="rId61"/>
    <p:sldId id="735" r:id="rId62"/>
    <p:sldId id="719" r:id="rId63"/>
    <p:sldId id="718" r:id="rId64"/>
    <p:sldId id="726" r:id="rId65"/>
    <p:sldId id="706" r:id="rId66"/>
    <p:sldId id="744" r:id="rId67"/>
    <p:sldId id="723" r:id="rId68"/>
    <p:sldId id="699" r:id="rId69"/>
    <p:sldId id="743" r:id="rId70"/>
    <p:sldId id="698" r:id="rId71"/>
    <p:sldId id="772" r:id="rId72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70" autoAdjust="0"/>
    <p:restoredTop sz="91367" autoAdjust="0"/>
  </p:normalViewPr>
  <p:slideViewPr>
    <p:cSldViewPr>
      <p:cViewPr varScale="1">
        <p:scale>
          <a:sx n="100" d="100"/>
          <a:sy n="100" d="100"/>
        </p:scale>
        <p:origin x="1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25. 2. 2016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3" y="9402339"/>
            <a:ext cx="2972547" cy="470323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378871"/>
            <a:ext cx="2972547" cy="493791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853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25. 2. 2016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482" y="4690230"/>
            <a:ext cx="5487041" cy="4444127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871"/>
            <a:ext cx="2972547" cy="493791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853" y="9378871"/>
            <a:ext cx="2972547" cy="493791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465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A7963F5-7A64-4A3F-A54D-268BEEF3989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19138"/>
            <a:ext cx="47720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003173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C449F82-3326-4D38-80B8-0EEF4AAD7E6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19138"/>
            <a:ext cx="47720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2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280440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71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76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Problem: how to get</a:t>
            </a:r>
            <a:r>
              <a:rPr lang="en-US" baseline="0" dirty="0" smtClean="0"/>
              <a:t> key where is necessary?</a:t>
            </a:r>
          </a:p>
          <a:p>
            <a:r>
              <a:rPr lang="en-US" baseline="0" dirty="0" smtClean="0"/>
              <a:t> - generate on device</a:t>
            </a:r>
          </a:p>
          <a:p>
            <a:r>
              <a:rPr lang="en-US" baseline="0" dirty="0" smtClean="0"/>
              <a:t> - import into device (securely)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A1809-5DDD-4ECB-9F89-CAEB4B28ADA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73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45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A95C7-00E6-4327-BFB8-A0A683E93892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741363"/>
            <a:ext cx="4938712" cy="3703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5"/>
            <a:ext cx="5485805" cy="4445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219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0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6A740EA9-296E-405E-A84F-088AB6538329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19138"/>
            <a:ext cx="47720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69443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to attack: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What if you have debugger?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What if you have just breakpoint inside </a:t>
            </a:r>
            <a:r>
              <a:rPr lang="en-GB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d_j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 condition?</a:t>
            </a:r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8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8424862" cy="23352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313" y="3900488"/>
            <a:ext cx="8424862" cy="233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A3E5AF-C1CA-4A1B-92E6-5F4C16677E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179388" y="6477000"/>
            <a:ext cx="61928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 smtClean="0"/>
              <a:t>| PV204 Trusted element 25.2.2016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1745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A17F67-ECC1-4A64-BAC1-6F22A261F2B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179388" y="6477000"/>
            <a:ext cx="61928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 smtClean="0"/>
              <a:t>| PV204 Trusted element 25.2.2016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0456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5" r:id="rId11"/>
    <p:sldLayoutId id="214748374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youtu.be/w7PT0nrK2B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.duke.edu/~rgb/General/dieharder.ph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rocs-muni/PowerTraceSimulator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crypto.stanford.edu/~dabo/papers/ssl-timing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ww.openssl.org/news/secadv_20030317.txt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6/129.pdf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tau.ac.il/~tromer/papers/acoustic-20131218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cr.yp.to/antiforgery/cachetiming-20050414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ciencedirect.com/science/journal/15710661/157/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edded.com/print/4409695" TargetMode="External"/><Relationship Id="rId2" Type="http://schemas.openxmlformats.org/officeDocument/2006/relationships/hyperlink" Target="http://www.embedded.com/print/4408435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journal/15710661/157/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/>
              <a:t>PV204 Security technologies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GB" dirty="0" smtClean="0"/>
              <a:t>Trusted element, side channels attacks</a:t>
            </a:r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cs-CZ" dirty="0" smtClean="0"/>
              <a:t>Švenda</a:t>
            </a:r>
            <a:r>
              <a:rPr lang="en-US" dirty="0" smtClean="0"/>
              <a:t> </a:t>
            </a:r>
            <a:r>
              <a:rPr lang="cs-CZ" dirty="0" smtClean="0">
                <a:hlinkClick r:id="rId3"/>
              </a:rPr>
              <a:t>svenda</a:t>
            </a:r>
            <a:r>
              <a:rPr lang="en-US" dirty="0" smtClean="0">
                <a:hlinkClick r:id="rId3"/>
              </a:rPr>
              <a:t>@fi.muni.cz</a:t>
            </a:r>
            <a:endParaRPr lang="en-US" dirty="0" smtClean="0"/>
          </a:p>
          <a:p>
            <a:r>
              <a:rPr lang="en-US" dirty="0" smtClean="0"/>
              <a:t>Faculty of Informatics, Masaryk University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Trustworthy system (computer)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system where software, hardware, and </a:t>
            </a:r>
            <a:r>
              <a:rPr lang="en-US" i="1" dirty="0" smtClean="0"/>
              <a:t>procedures are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secure, available and functional and adhere to security practices</a:t>
            </a:r>
          </a:p>
          <a:p>
            <a:r>
              <a:rPr lang="en-US" dirty="0" smtClean="0"/>
              <a:t>User have reasons to trust reasonably</a:t>
            </a:r>
          </a:p>
          <a:p>
            <a:r>
              <a:rPr lang="en-US" dirty="0" smtClean="0"/>
              <a:t>Trustworthiness is subjective</a:t>
            </a:r>
          </a:p>
          <a:p>
            <a:pPr lvl="1"/>
            <a:r>
              <a:rPr lang="en-US" dirty="0" smtClean="0"/>
              <a:t>Limited interface and hardware protections can increase trustworthiness (e.g., a</a:t>
            </a:r>
            <a:r>
              <a:rPr lang="en-US" sz="2400" dirty="0" smtClean="0"/>
              <a:t>ppend-only log server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Example: Payment card - </a:t>
            </a:r>
            <a:r>
              <a:rPr lang="en-US" dirty="0"/>
              <a:t>T</a:t>
            </a:r>
            <a:r>
              <a:rPr lang="en-US" dirty="0" smtClean="0"/>
              <a:t>rusted? Trustworthy?</a:t>
            </a:r>
          </a:p>
          <a:p>
            <a:endParaRPr lang="en-US" sz="1800" dirty="0" smtClean="0"/>
          </a:p>
          <a:p>
            <a:r>
              <a:rPr lang="en-US" i="1" dirty="0" smtClean="0"/>
              <a:t>Trusted</a:t>
            </a:r>
            <a:r>
              <a:rPr lang="en-US" dirty="0" smtClean="0"/>
              <a:t> does not mean automatically </a:t>
            </a:r>
            <a:r>
              <a:rPr lang="en-US" i="1" dirty="0" smtClean="0"/>
              <a:t>Trustworthy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59663"/>
            <a:ext cx="621665" cy="62166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5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Trusted computing base (TCB)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set of all hardware, firmware, and/or software components that are critical to its security</a:t>
            </a:r>
          </a:p>
          <a:p>
            <a:r>
              <a:rPr lang="en-GB" sz="2400" dirty="0" smtClean="0"/>
              <a:t>The vulnerabilities inside TCB might breach the security properties of the entire system</a:t>
            </a:r>
          </a:p>
          <a:p>
            <a:pPr lvl="1"/>
            <a:r>
              <a:rPr lang="en-GB" sz="2000" dirty="0" smtClean="0"/>
              <a:t>E.g., server hardware + virtualization (VM) software</a:t>
            </a:r>
          </a:p>
          <a:p>
            <a:r>
              <a:rPr lang="en-GB" sz="2400" dirty="0" smtClean="0"/>
              <a:t>The boundary of TCB is relevant to usage scenario</a:t>
            </a:r>
          </a:p>
          <a:p>
            <a:pPr lvl="1"/>
            <a:r>
              <a:rPr lang="en-GB" sz="2000" dirty="0" smtClean="0"/>
              <a:t>TCB for datacentre admin is around </a:t>
            </a:r>
            <a:r>
              <a:rPr lang="en-GB" sz="2000" dirty="0" err="1" smtClean="0"/>
              <a:t>hw</a:t>
            </a:r>
            <a:r>
              <a:rPr lang="en-GB" sz="2000" dirty="0" smtClean="0"/>
              <a:t> + VM (to protect against compromise of underlying hardware and services)</a:t>
            </a:r>
          </a:p>
          <a:p>
            <a:pPr lvl="1"/>
            <a:r>
              <a:rPr lang="en-GB" sz="2000" dirty="0" smtClean="0"/>
              <a:t>TCB for web server client also contains Apache web server</a:t>
            </a:r>
          </a:p>
          <a:p>
            <a:r>
              <a:rPr lang="en-GB" sz="2400" dirty="0" smtClean="0"/>
              <a:t>Very important factor is size and attack surface of TCB</a:t>
            </a:r>
          </a:p>
          <a:p>
            <a:pPr lvl="1"/>
            <a:r>
              <a:rPr lang="en-GB" sz="2000" dirty="0" smtClean="0"/>
              <a:t>Bigger size implies more space for bugs and vulnerabilities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2068" y="6112153"/>
            <a:ext cx="565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https://en.wikipedia.org/wiki/Trusted_computing_base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5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435280" cy="1143000"/>
          </a:xfrm>
        </p:spPr>
        <p:txBody>
          <a:bodyPr/>
          <a:lstStyle/>
          <a:p>
            <a:r>
              <a:rPr lang="en-US" altLang="cs-CZ" dirty="0" smtClean="0"/>
              <a:t>Cryptography on client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7012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293452" y="1988840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712628" y="440197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88434"/>
            <a:ext cx="1436508" cy="1436508"/>
          </a:xfrm>
          <a:prstGeom prst="rect">
            <a:avLst/>
          </a:prstGeom>
        </p:spPr>
      </p:pic>
      <p:pic>
        <p:nvPicPr>
          <p:cNvPr id="1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828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71250" y="423857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17" y="2672430"/>
            <a:ext cx="1436508" cy="143650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193650" y="5085184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 smtClean="0"/>
              <a:t>What </a:t>
            </a:r>
            <a:r>
              <a:rPr lang="en-US" sz="2000" dirty="0"/>
              <a:t>are threads?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 smtClean="0"/>
              <a:t>What </a:t>
            </a:r>
            <a:r>
              <a:rPr lang="en-US" sz="2000" dirty="0"/>
              <a:t>is trusted computing base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16" name="Picture 5" descr="D:\Documents\Obrazky\ques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62" y="527389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4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22031 0.256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579296" cy="1143000"/>
          </a:xfrm>
        </p:spPr>
        <p:txBody>
          <a:bodyPr>
            <a:normAutofit/>
          </a:bodyPr>
          <a:lstStyle/>
          <a:p>
            <a:r>
              <a:rPr lang="en-US" altLang="cs-CZ" dirty="0" smtClean="0"/>
              <a:t>On client, but with secure hardware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9" y="3228874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482787" y="1871009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36" y="2008226"/>
            <a:ext cx="1436508" cy="1436508"/>
          </a:xfrm>
          <a:prstGeom prst="rect">
            <a:avLst/>
          </a:prstGeom>
        </p:spPr>
      </p:pic>
      <p:pic>
        <p:nvPicPr>
          <p:cNvPr id="24" name="Picture 7" descr="D:\Documents\Obrázky\SmartCard\sim-card-md_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44" y="5125654"/>
            <a:ext cx="1074216" cy="13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789593" y="426662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52" y="4022167"/>
            <a:ext cx="1106024" cy="1106024"/>
          </a:xfrm>
          <a:prstGeom prst="rect">
            <a:avLst/>
          </a:prstGeom>
        </p:spPr>
      </p:pic>
      <p:pic>
        <p:nvPicPr>
          <p:cNvPr id="1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9" y="3228874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193650" y="3257689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 smtClean="0"/>
              <a:t>What </a:t>
            </a:r>
            <a:r>
              <a:rPr lang="en-US" sz="2000" dirty="0"/>
              <a:t>are threads?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 smtClean="0"/>
              <a:t>What </a:t>
            </a:r>
            <a:r>
              <a:rPr lang="en-US" sz="2000" dirty="0"/>
              <a:t>is trusted computing base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19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62" y="344640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9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33785 0.1398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50382 0.4342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 smtClean="0"/>
              <a:t>Cryptography in cloud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822458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642877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424596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7050033" y="1916955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3241773" y="350100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054461" y="4985827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 smtClean="0"/>
              <a:t>What </a:t>
            </a:r>
            <a:r>
              <a:rPr lang="en-US" sz="2000" dirty="0"/>
              <a:t>are threads?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 smtClean="0"/>
              <a:t>What </a:t>
            </a:r>
            <a:r>
              <a:rPr lang="en-US" sz="2000" dirty="0"/>
              <a:t>is trusted computing base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22" name="Picture 5" descr="D:\Documents\Obrazky\questi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73" y="5174540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0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5347 -0.327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4566 -0.3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in </a:t>
            </a:r>
            <a:r>
              <a:rPr lang="en-US" altLang="cs-CZ" dirty="0" smtClean="0"/>
              <a:t>cloud in secure hardware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167619" y="1988840"/>
            <a:ext cx="1844541" cy="1844541"/>
            <a:chOff x="6027172" y="1347974"/>
            <a:chExt cx="1844541" cy="1844541"/>
          </a:xfrm>
        </p:grpSpPr>
        <p:pic>
          <p:nvPicPr>
            <p:cNvPr id="22" name="Picture 2" descr="D:\Documents\Obrazky\is2\Home-Serv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72" y="1347974"/>
              <a:ext cx="1844541" cy="184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1721480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4" y="2062509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2410166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154138"/>
            <a:ext cx="1941124" cy="189245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265958" y="2374415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355976" y="4941168"/>
            <a:ext cx="4273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parts are now trusted? </a:t>
            </a:r>
          </a:p>
          <a:p>
            <a:r>
              <a:rPr lang="en-US" sz="2400" dirty="0" smtClean="0"/>
              <a:t>Are also trustworthy?</a:t>
            </a:r>
          </a:p>
        </p:txBody>
      </p:sp>
      <p:pic>
        <p:nvPicPr>
          <p:cNvPr id="18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988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8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/>
          <p:cNvGrpSpPr/>
          <p:nvPr/>
        </p:nvGrpSpPr>
        <p:grpSpPr>
          <a:xfrm>
            <a:off x="6661863" y="4941168"/>
            <a:ext cx="2590657" cy="1330772"/>
            <a:chOff x="6661863" y="5013176"/>
            <a:chExt cx="2590657" cy="1330772"/>
          </a:xfrm>
        </p:grpSpPr>
        <p:pic>
          <p:nvPicPr>
            <p:cNvPr id="2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Skupina 2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27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33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Přímá spojnice 33"/>
            <p:cNvCxnSpPr>
              <a:stCxn id="25" idx="1"/>
              <a:endCxn id="31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stCxn id="32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different levels of trust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CaaS </a:t>
            </a:r>
            <a:r>
              <a:rPr lang="en-US" dirty="0"/>
              <a:t>with trusted </a:t>
            </a:r>
            <a:r>
              <a:rPr lang="en-US" dirty="0" smtClean="0"/>
              <a:t>CaaS provider</a:t>
            </a:r>
          </a:p>
          <a:p>
            <a:pPr lvl="1"/>
            <a:r>
              <a:rPr lang="en-US" dirty="0"/>
              <a:t>Software operation only, HTTPS for </a:t>
            </a:r>
            <a:r>
              <a:rPr lang="en-US" dirty="0" smtClean="0"/>
              <a:t>in/out</a:t>
            </a:r>
          </a:p>
          <a:p>
            <a:pPr lvl="1"/>
            <a:r>
              <a:rPr lang="en-US" dirty="0" smtClean="0"/>
              <a:t>Trusted provider =&gt; </a:t>
            </a:r>
            <a:r>
              <a:rPr lang="en-US" dirty="0"/>
              <a:t>insider attack, also valid </a:t>
            </a:r>
            <a:r>
              <a:rPr lang="en-US" dirty="0" smtClean="0"/>
              <a:t>target itself…</a:t>
            </a:r>
          </a:p>
          <a:p>
            <a:r>
              <a:rPr lang="en-US" dirty="0"/>
              <a:t>CaaS with semi-trusted CaaS provider </a:t>
            </a:r>
            <a:endParaRPr lang="en-US" dirty="0" smtClean="0"/>
          </a:p>
          <a:p>
            <a:pPr lvl="1"/>
            <a:r>
              <a:rPr lang="en-US" dirty="0" smtClean="0"/>
              <a:t>HTTPS </a:t>
            </a:r>
            <a:r>
              <a:rPr lang="en-US" dirty="0"/>
              <a:t>for in/out, decrypted by server</a:t>
            </a:r>
          </a:p>
          <a:p>
            <a:pPr lvl="1"/>
            <a:r>
              <a:rPr lang="en-US" dirty="0" smtClean="0"/>
              <a:t>Data processed inside trusted hardware </a:t>
            </a:r>
            <a:endParaRPr lang="en-US" dirty="0"/>
          </a:p>
          <a:p>
            <a:pPr lvl="1"/>
            <a:r>
              <a:rPr lang="en-US" dirty="0"/>
              <a:t>CaaS platform still </a:t>
            </a:r>
            <a:r>
              <a:rPr lang="en-US" dirty="0" smtClean="0"/>
              <a:t>target (data visible)</a:t>
            </a:r>
          </a:p>
          <a:p>
            <a:r>
              <a:rPr lang="en-US" dirty="0"/>
              <a:t>CaaS with untrusted </a:t>
            </a:r>
            <a:r>
              <a:rPr lang="en-US" dirty="0" smtClean="0"/>
              <a:t>provider</a:t>
            </a:r>
          </a:p>
          <a:p>
            <a:pPr lvl="1"/>
            <a:r>
              <a:rPr lang="en-US" dirty="0"/>
              <a:t>HTTPS for </a:t>
            </a:r>
            <a:r>
              <a:rPr lang="en-US" dirty="0" smtClean="0"/>
              <a:t>in/out + inner protection  </a:t>
            </a:r>
            <a:endParaRPr lang="en-US" dirty="0"/>
          </a:p>
          <a:p>
            <a:pPr lvl="1"/>
            <a:r>
              <a:rPr lang="en-US" dirty="0" smtClean="0"/>
              <a:t>Data decrypted/processed/encrypted </a:t>
            </a:r>
            <a:r>
              <a:rPr lang="en-US" dirty="0"/>
              <a:t>inside </a:t>
            </a:r>
            <a:r>
              <a:rPr lang="en-US" dirty="0" smtClean="0"/>
              <a:t>device</a:t>
            </a:r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6713363" y="1618699"/>
            <a:ext cx="2322724" cy="1080560"/>
            <a:chOff x="6713363" y="1618699"/>
            <a:chExt cx="2322724" cy="1080560"/>
          </a:xfrm>
        </p:grpSpPr>
        <p:pic>
          <p:nvPicPr>
            <p:cNvPr id="4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884" y="1618699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1843574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1" y="2042692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2211496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63" y="1632891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979" y="1778738"/>
              <a:ext cx="387421" cy="387421"/>
            </a:xfrm>
            <a:prstGeom prst="rect">
              <a:avLst/>
            </a:prstGeom>
          </p:spPr>
        </p:pic>
        <p:pic>
          <p:nvPicPr>
            <p:cNvPr id="11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3483" y="1635153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Přímá spojnice 11"/>
            <p:cNvCxnSpPr>
              <a:stCxn id="4" idx="1"/>
              <a:endCxn id="8" idx="3"/>
            </p:cNvCxnSpPr>
            <p:nvPr/>
          </p:nvCxnSpPr>
          <p:spPr>
            <a:xfrm flipH="1" flipV="1">
              <a:off x="7711405" y="2148879"/>
              <a:ext cx="624479" cy="101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686767" y="3501008"/>
            <a:ext cx="2493745" cy="1181226"/>
            <a:chOff x="6686767" y="3501008"/>
            <a:chExt cx="2493745" cy="1181226"/>
          </a:xfrm>
        </p:grpSpPr>
        <p:pic>
          <p:nvPicPr>
            <p:cNvPr id="13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567" y="3501008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8551450" y="3935330"/>
              <a:ext cx="629062" cy="746904"/>
              <a:chOff x="6027172" y="1347974"/>
              <a:chExt cx="1844541" cy="1844541"/>
            </a:xfrm>
          </p:grpSpPr>
          <p:pic>
            <p:nvPicPr>
              <p:cNvPr id="15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1844541" cy="1844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67" y="3505099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662" y="3661047"/>
              <a:ext cx="387421" cy="387421"/>
            </a:xfrm>
            <a:prstGeom prst="rect">
              <a:avLst/>
            </a:prstGeom>
          </p:spPr>
        </p:pic>
        <p:pic>
          <p:nvPicPr>
            <p:cNvPr id="2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66887" y="3507361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Přímá spojnice 22"/>
            <p:cNvCxnSpPr>
              <a:stCxn id="13" idx="1"/>
              <a:endCxn id="19" idx="3"/>
            </p:cNvCxnSpPr>
            <p:nvPr/>
          </p:nvCxnSpPr>
          <p:spPr>
            <a:xfrm flipH="1" flipV="1">
              <a:off x="7684809" y="4021087"/>
              <a:ext cx="578758" cy="202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1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Trusted element</a:t>
            </a:r>
            <a:endParaRPr lang="en-GB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8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exactly can be trusted element (TE)?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Recall: Anything user entity of TE is willing to trust </a:t>
            </a:r>
            <a:r>
              <a:rPr lang="en-GB" sz="2400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2000" dirty="0" smtClean="0"/>
              <a:t>Depends on definition of “trust” and definition of “element”</a:t>
            </a:r>
          </a:p>
          <a:p>
            <a:pPr lvl="1"/>
            <a:r>
              <a:rPr lang="en-US" sz="2000" dirty="0" smtClean="0"/>
              <a:t>We will use narrower definition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Trusted element </a:t>
            </a:r>
            <a:r>
              <a:rPr lang="en-US" sz="2400" dirty="0" smtClean="0"/>
              <a:t>is element (hardware, </a:t>
            </a:r>
            <a:r>
              <a:rPr lang="en-US" sz="2400" dirty="0"/>
              <a:t>software or both) </a:t>
            </a:r>
            <a:r>
              <a:rPr lang="en-US" sz="2400" dirty="0" smtClean="0"/>
              <a:t>in the system intended </a:t>
            </a:r>
            <a:r>
              <a:rPr lang="en-US" sz="2400" dirty="0" smtClean="0">
                <a:solidFill>
                  <a:srgbClr val="0070C0"/>
                </a:solidFill>
              </a:rPr>
              <a:t>to increase security</a:t>
            </a:r>
            <a:r>
              <a:rPr lang="en-US" sz="2400" i="1" dirty="0" smtClean="0"/>
              <a:t> level </a:t>
            </a:r>
            <a:r>
              <a:rPr lang="en-US" sz="2400" dirty="0" smtClean="0"/>
              <a:t>w.r.t. situation without the presence of such element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By storage of sensitive information (keys, measured values)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By enforcing integrity of execution of operation (firmware update)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performing computation with confidential </a:t>
            </a:r>
            <a:r>
              <a:rPr lang="en-US" sz="2000" dirty="0" smtClean="0"/>
              <a:t>data (DRM)</a:t>
            </a:r>
            <a:endParaRPr lang="en-US" sz="2000" dirty="0"/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By providing unforged reporting from untrusted environment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9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examples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Payment smart card </a:t>
            </a:r>
          </a:p>
          <a:p>
            <a:pPr lvl="1"/>
            <a:r>
              <a:rPr lang="en-GB" sz="1600" dirty="0" smtClean="0"/>
              <a:t>TE for issuing bank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SIM card </a:t>
            </a:r>
          </a:p>
          <a:p>
            <a:pPr lvl="1"/>
            <a:r>
              <a:rPr lang="en-US" sz="1600" dirty="0" smtClean="0"/>
              <a:t>TE for phone carriers</a:t>
            </a:r>
            <a:endParaRPr lang="en-GB" sz="1600" dirty="0" smtClean="0"/>
          </a:p>
          <a:p>
            <a:r>
              <a:rPr lang="en-GB" sz="1800" dirty="0" smtClean="0">
                <a:solidFill>
                  <a:srgbClr val="0070C0"/>
                </a:solidFill>
              </a:rPr>
              <a:t>Trusted Platform Module </a:t>
            </a:r>
            <a:r>
              <a:rPr lang="en-GB" sz="1800" dirty="0" smtClean="0"/>
              <a:t>(TPM) </a:t>
            </a:r>
          </a:p>
          <a:p>
            <a:pPr lvl="1"/>
            <a:r>
              <a:rPr lang="en-GB" sz="1600" dirty="0" smtClean="0"/>
              <a:t>TE for user as storage of </a:t>
            </a:r>
            <a:r>
              <a:rPr lang="en-GB" sz="1600" dirty="0" err="1" smtClean="0"/>
              <a:t>Bitlocker</a:t>
            </a:r>
            <a:r>
              <a:rPr lang="en-GB" sz="1600" dirty="0" smtClean="0"/>
              <a:t> keys, TE for remote entity during attestation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Trusted Execution Environment </a:t>
            </a:r>
            <a:r>
              <a:rPr lang="en-GB" sz="1800" dirty="0" smtClean="0"/>
              <a:t>in mobile/set-top box </a:t>
            </a:r>
          </a:p>
          <a:p>
            <a:pPr lvl="1"/>
            <a:r>
              <a:rPr lang="en-GB" sz="1600" dirty="0" smtClean="0"/>
              <a:t>TE for issuer for confidentiality and integrity of code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Hardware Security Module </a:t>
            </a:r>
            <a:r>
              <a:rPr lang="en-GB" sz="1800" dirty="0" smtClean="0"/>
              <a:t>for TLS keys </a:t>
            </a:r>
          </a:p>
          <a:p>
            <a:pPr lvl="1"/>
            <a:r>
              <a:rPr lang="en-GB" sz="1600" dirty="0" smtClean="0"/>
              <a:t>TE for web admin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Energy meter </a:t>
            </a:r>
          </a:p>
          <a:p>
            <a:pPr lvl="1"/>
            <a:r>
              <a:rPr lang="en-GB" sz="1600" dirty="0" smtClean="0"/>
              <a:t>TE for utility company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Server under control </a:t>
            </a:r>
            <a:r>
              <a:rPr lang="en-GB" sz="1800" dirty="0" smtClean="0"/>
              <a:t>of service provider </a:t>
            </a:r>
          </a:p>
          <a:p>
            <a:pPr lvl="1"/>
            <a:r>
              <a:rPr lang="en-GB" sz="1400" dirty="0" smtClean="0"/>
              <a:t>TE for user – private data, TE for provider – business operation</a:t>
            </a:r>
            <a:endParaRPr lang="en-GB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1959223"/>
            <a:ext cx="353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whom is TE trusted?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952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Trusted element and side channels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Lecture:</a:t>
            </a:r>
            <a:endParaRPr lang="cs-CZ" sz="2200" dirty="0"/>
          </a:p>
          <a:p>
            <a:pPr lvl="1"/>
            <a:r>
              <a:rPr lang="en-GB" sz="1800" i="1" dirty="0" smtClean="0"/>
              <a:t>Introduction </a:t>
            </a:r>
            <a:r>
              <a:rPr lang="en-GB" sz="1800" i="1" dirty="0"/>
              <a:t>(30min), course content, formal requirements</a:t>
            </a:r>
            <a:endParaRPr lang="cs-CZ" sz="1800" dirty="0"/>
          </a:p>
          <a:p>
            <a:pPr lvl="1"/>
            <a:r>
              <a:rPr lang="en-GB" sz="1800" dirty="0"/>
              <a:t>Secure anchor in a system – </a:t>
            </a:r>
            <a:r>
              <a:rPr lang="cs-CZ" sz="1800" dirty="0" err="1" smtClean="0"/>
              <a:t>trusted</a:t>
            </a:r>
            <a:r>
              <a:rPr lang="cs-CZ" sz="1800" dirty="0" smtClean="0"/>
              <a:t> element</a:t>
            </a:r>
            <a:endParaRPr lang="cs-CZ" sz="1800" dirty="0"/>
          </a:p>
          <a:p>
            <a:pPr lvl="1"/>
            <a:r>
              <a:rPr lang="en-GB" sz="1800" dirty="0"/>
              <a:t>Usage scenario for secure hardware as trusted point</a:t>
            </a:r>
            <a:endParaRPr lang="cs-CZ" sz="1800" dirty="0"/>
          </a:p>
          <a:p>
            <a:pPr lvl="1"/>
            <a:r>
              <a:rPr lang="en-GB" sz="1800" dirty="0" smtClean="0"/>
              <a:t>Attacks against trusted element</a:t>
            </a:r>
          </a:p>
          <a:p>
            <a:pPr lvl="1"/>
            <a:r>
              <a:rPr lang="en-GB" sz="1800" dirty="0"/>
              <a:t>T</a:t>
            </a:r>
            <a:r>
              <a:rPr lang="en-GB" sz="1800" dirty="0" smtClean="0"/>
              <a:t>iming </a:t>
            </a:r>
            <a:r>
              <a:rPr lang="en-GB" sz="1800" dirty="0"/>
              <a:t>attacks against software </a:t>
            </a:r>
            <a:r>
              <a:rPr lang="en-GB" sz="1800" dirty="0" smtClean="0"/>
              <a:t>implementations</a:t>
            </a:r>
            <a:endParaRPr lang="cs-CZ" sz="1800" dirty="0"/>
          </a:p>
          <a:p>
            <a:pPr lvl="1"/>
            <a:r>
              <a:rPr lang="en-GB" sz="1800" dirty="0" smtClean="0"/>
              <a:t>Power </a:t>
            </a:r>
            <a:r>
              <a:rPr lang="en-GB" sz="1800" dirty="0"/>
              <a:t>and fault </a:t>
            </a:r>
            <a:r>
              <a:rPr lang="en-GB" sz="1800" dirty="0" smtClean="0"/>
              <a:t>analysis</a:t>
            </a:r>
            <a:endParaRPr lang="cs-CZ" sz="1800" dirty="0"/>
          </a:p>
          <a:p>
            <a:pPr lvl="1"/>
            <a:r>
              <a:rPr lang="en-GB" sz="1800" dirty="0" smtClean="0"/>
              <a:t>How </a:t>
            </a:r>
            <a:r>
              <a:rPr lang="en-GB" sz="1800" dirty="0"/>
              <a:t>to write robust code as a </a:t>
            </a:r>
            <a:r>
              <a:rPr lang="en-GB" sz="1800" dirty="0" smtClean="0"/>
              <a:t>mitigation</a:t>
            </a:r>
          </a:p>
          <a:p>
            <a:r>
              <a:rPr lang="en-GB" sz="2200" dirty="0"/>
              <a:t>Lab:</a:t>
            </a:r>
            <a:endParaRPr lang="cs-CZ" sz="2200" dirty="0"/>
          </a:p>
          <a:p>
            <a:pPr lvl="1"/>
            <a:r>
              <a:rPr lang="en-GB" sz="1800" dirty="0"/>
              <a:t>Correction of flawed implementation (timing </a:t>
            </a:r>
            <a:r>
              <a:rPr lang="en-GB" sz="1800" dirty="0" smtClean="0"/>
              <a:t>analysis</a:t>
            </a:r>
            <a:r>
              <a:rPr lang="en-GB" sz="1800" dirty="0"/>
              <a:t>)</a:t>
            </a:r>
            <a:endParaRPr lang="cs-CZ" sz="1800" dirty="0"/>
          </a:p>
          <a:p>
            <a:endParaRPr lang="cs-CZ" sz="2000" dirty="0"/>
          </a:p>
          <a:p>
            <a:pPr lvl="2"/>
            <a:endParaRPr 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1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73" y="177920"/>
            <a:ext cx="1512168" cy="15121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management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916832"/>
            <a:ext cx="8533258" cy="4149725"/>
          </a:xfrm>
        </p:spPr>
        <p:txBody>
          <a:bodyPr/>
          <a:lstStyle/>
          <a:p>
            <a:r>
              <a:rPr lang="en-GB" dirty="0" smtClean="0"/>
              <a:t>No system is completely secure (</a:t>
            </a:r>
            <a:r>
              <a:rPr lang="en-GB" dirty="0" smtClean="0">
                <a:sym typeface="Symbol" panose="05050102010706020507" pitchFamily="18" charset="2"/>
              </a:rPr>
              <a:t> </a:t>
            </a:r>
            <a:r>
              <a:rPr lang="en-GB" dirty="0" smtClean="0"/>
              <a:t>risk is present)</a:t>
            </a:r>
          </a:p>
          <a:p>
            <a:r>
              <a:rPr lang="en-GB" dirty="0" smtClean="0"/>
              <a:t>Risk management allows to evaluate and eventually take additional protection measures </a:t>
            </a:r>
          </a:p>
          <a:p>
            <a:r>
              <a:rPr lang="en-GB" dirty="0"/>
              <a:t>Example: payment transaction limit </a:t>
            </a:r>
            <a:endParaRPr lang="en-GB" dirty="0" smtClean="0"/>
          </a:p>
          <a:p>
            <a:pPr lvl="1"/>
            <a:r>
              <a:rPr lang="en-GB" dirty="0" smtClean="0"/>
              <a:t>My account/card will never be compromised vs. even if compromised, then loss is bounded</a:t>
            </a:r>
            <a:endParaRPr lang="en-GB" dirty="0"/>
          </a:p>
          <a:p>
            <a:r>
              <a:rPr lang="en-GB" dirty="0" smtClean="0"/>
              <a:t>Example: medical database</a:t>
            </a:r>
          </a:p>
          <a:p>
            <a:pPr lvl="1"/>
            <a:r>
              <a:rPr lang="en-GB" dirty="0"/>
              <a:t>central governmental </a:t>
            </a:r>
            <a:r>
              <a:rPr lang="en-GB" dirty="0" smtClean="0"/>
              <a:t>DB vs. doctor’s local DB</a:t>
            </a:r>
          </a:p>
          <a:p>
            <a:r>
              <a:rPr lang="en-GB" dirty="0" smtClean="0"/>
              <a:t>Good design practice is to allow for </a:t>
            </a:r>
            <a:r>
              <a:rPr lang="en-GB" dirty="0"/>
              <a:t>risk </a:t>
            </a:r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5465212"/>
            <a:ext cx="621665" cy="621665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2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Trusted element </a:t>
            </a:r>
            <a:br>
              <a:rPr lang="en-US" altLang="cs-CZ" dirty="0" smtClean="0"/>
            </a:br>
            <a:r>
              <a:rPr lang="en-US" altLang="cs-CZ" dirty="0" smtClean="0"/>
              <a:t>Modes </a:t>
            </a:r>
            <a:r>
              <a:rPr lang="en-US" altLang="cs-CZ" dirty="0"/>
              <a:t>of </a:t>
            </a:r>
            <a:r>
              <a:rPr lang="en-US" altLang="cs-CZ" dirty="0" smtClean="0"/>
              <a:t>usage</a:t>
            </a:r>
            <a:endParaRPr lang="cs-CZ" alt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 Trusted element 25.2.2016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805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5" y="4060304"/>
            <a:ext cx="1676400" cy="1676400"/>
          </a:xfrm>
          <a:prstGeom prst="rect">
            <a:avLst/>
          </a:prstGeom>
        </p:spPr>
      </p:pic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Element carries fixed information</a:t>
            </a:r>
            <a:endParaRPr lang="cs-CZ" altLang="cs-CZ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Fixed information ID transmitted, no secure channel</a:t>
            </a:r>
          </a:p>
          <a:p>
            <a:r>
              <a:rPr lang="en-US" altLang="cs-CZ" dirty="0" smtClean="0"/>
              <a:t>Low cost solution (nothing “smart” needed)</a:t>
            </a:r>
          </a:p>
          <a:p>
            <a:r>
              <a:rPr lang="en-US" altLang="cs-CZ" dirty="0" smtClean="0"/>
              <a:t>Problem: Attacker can eavesdrop and clone chip</a:t>
            </a:r>
          </a:p>
          <a:p>
            <a:endParaRPr lang="cs-CZ" altLang="cs-CZ" dirty="0"/>
          </a:p>
        </p:txBody>
      </p:sp>
      <p:sp>
        <p:nvSpPr>
          <p:cNvPr id="13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 Trusted element 25.2.2016</a:t>
            </a:r>
            <a:endParaRPr lang="en-GB" altLang="cs-CZ"/>
          </a:p>
        </p:txBody>
      </p:sp>
      <p:pic>
        <p:nvPicPr>
          <p:cNvPr id="1200133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1600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0135" name="AutoShape 7"/>
          <p:cNvSpPr>
            <a:spLocks noChangeArrowheads="1"/>
          </p:cNvSpPr>
          <p:nvPr/>
        </p:nvSpPr>
        <p:spPr bwMode="auto">
          <a:xfrm>
            <a:off x="1763688" y="4898504"/>
            <a:ext cx="1600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22" name="Picture 2" descr="D:\Documents\Obrázky\SmartCard\card_cloner_8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539" y="3772114"/>
            <a:ext cx="3228843" cy="24216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\Obrázky\Id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6445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Documents\Obrázky\Id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58" y="483488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934342" y="5741253"/>
            <a:ext cx="4873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Element is trusted with ID carriage</a:t>
            </a:r>
          </a:p>
          <a:p>
            <a:r>
              <a:rPr lang="en-US" sz="2400" dirty="0" smtClean="0"/>
              <a:t>But is it trustworthy?</a:t>
            </a:r>
          </a:p>
        </p:txBody>
      </p:sp>
      <p:pic>
        <p:nvPicPr>
          <p:cNvPr id="12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" y="574643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3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Element as </a:t>
            </a:r>
            <a:r>
              <a:rPr lang="cs-CZ" altLang="cs-CZ" dirty="0" smtClean="0"/>
              <a:t>a </a:t>
            </a:r>
            <a:r>
              <a:rPr lang="en-US" altLang="cs-CZ" dirty="0" smtClean="0"/>
              <a:t>secure carrier</a:t>
            </a:r>
            <a:endParaRPr lang="cs-CZ" altLang="cs-CZ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Key(s) stored on a card, loaded to a PC before encryption/signing/authentication, then erased</a:t>
            </a:r>
          </a:p>
          <a:p>
            <a:r>
              <a:rPr lang="en-US" altLang="cs-CZ" dirty="0" smtClean="0"/>
              <a:t>High speed usage of key possible (&gt;&gt;MB/sec)</a:t>
            </a:r>
          </a:p>
          <a:p>
            <a:r>
              <a:rPr lang="en-US" altLang="cs-CZ" dirty="0" smtClean="0"/>
              <a:t>Attacker with an access to PC during operation will obtain the key </a:t>
            </a:r>
          </a:p>
          <a:p>
            <a:pPr lvl="1"/>
            <a:r>
              <a:rPr lang="en-US" altLang="cs-CZ" dirty="0" smtClean="0"/>
              <a:t>key protected for transport</a:t>
            </a:r>
            <a:r>
              <a:rPr lang="cs-CZ" altLang="cs-CZ" dirty="0" smtClean="0"/>
              <a:t>, but</a:t>
            </a:r>
            <a:r>
              <a:rPr lang="en-US" altLang="cs-CZ" dirty="0" smtClean="0"/>
              <a:t> not during the usage</a:t>
            </a:r>
          </a:p>
          <a:p>
            <a:pPr lvl="1"/>
            <a:endParaRPr lang="en-US" altLang="cs-CZ" dirty="0" smtClean="0"/>
          </a:p>
          <a:p>
            <a:endParaRPr lang="cs-CZ" altLang="cs-CZ" dirty="0"/>
          </a:p>
        </p:txBody>
      </p:sp>
      <p:sp>
        <p:nvSpPr>
          <p:cNvPr id="13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 Trusted element 25.2.2016</a:t>
            </a:r>
            <a:endParaRPr lang="en-GB" altLang="cs-CZ"/>
          </a:p>
        </p:txBody>
      </p:sp>
      <p:grpSp>
        <p:nvGrpSpPr>
          <p:cNvPr id="1200132" name="Group 4"/>
          <p:cNvGrpSpPr>
            <a:grpSpLocks/>
          </p:cNvGrpSpPr>
          <p:nvPr/>
        </p:nvGrpSpPr>
        <p:grpSpPr bwMode="auto">
          <a:xfrm>
            <a:off x="1835150" y="4581525"/>
            <a:ext cx="5181600" cy="1266825"/>
            <a:chOff x="1152" y="3168"/>
            <a:chExt cx="3264" cy="798"/>
          </a:xfrm>
        </p:grpSpPr>
        <p:pic>
          <p:nvPicPr>
            <p:cNvPr id="1200133" name="Picture 5" descr="lap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1008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4" name="Picture 6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72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0135" name="AutoShape 7"/>
            <p:cNvSpPr>
              <a:spLocks noChangeArrowheads="1"/>
            </p:cNvSpPr>
            <p:nvPr/>
          </p:nvSpPr>
          <p:spPr bwMode="auto">
            <a:xfrm>
              <a:off x="2112" y="3504"/>
              <a:ext cx="100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200136" name="Picture 8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0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7" name="Picture 9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48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0138" name="Picture 10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9" name="Picture 11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45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ovéPole 13"/>
          <p:cNvSpPr txBox="1"/>
          <p:nvPr/>
        </p:nvSpPr>
        <p:spPr>
          <a:xfrm>
            <a:off x="934342" y="5741253"/>
            <a:ext cx="6960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Element is trusted as confidential key storage,</a:t>
            </a:r>
          </a:p>
          <a:p>
            <a:r>
              <a:rPr lang="en-US" sz="2400" dirty="0" smtClean="0"/>
              <a:t>but cannot perform (or not trusted with) operation 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5845918"/>
            <a:ext cx="621665" cy="62166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180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6" y="4371292"/>
            <a:ext cx="2274905" cy="18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uments\Obrázky\SmartCard\gc-t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62" y="4592262"/>
            <a:ext cx="2071809" cy="14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Element as root of trust (TPM)</a:t>
            </a:r>
            <a:endParaRPr lang="cs-CZ" altLang="cs-CZ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Secure boot process, remote attestation</a:t>
            </a:r>
          </a:p>
          <a:p>
            <a:r>
              <a:rPr lang="en-US" altLang="cs-CZ" dirty="0" smtClean="0"/>
              <a:t>Element provides robust storage with integrity</a:t>
            </a:r>
          </a:p>
          <a:p>
            <a:r>
              <a:rPr lang="en-US" altLang="cs-CZ" dirty="0" smtClean="0"/>
              <a:t>Application can verify before pass control (measured boot)</a:t>
            </a:r>
          </a:p>
          <a:p>
            <a:r>
              <a:rPr lang="en-US" altLang="cs-CZ" dirty="0" smtClean="0"/>
              <a:t>Computer can authenticate with remote entity…</a:t>
            </a:r>
          </a:p>
          <a:p>
            <a:endParaRPr lang="en-US" altLang="cs-CZ" dirty="0" smtClean="0"/>
          </a:p>
          <a:p>
            <a:pPr lvl="1"/>
            <a:endParaRPr lang="en-US" altLang="cs-CZ" dirty="0" smtClean="0"/>
          </a:p>
          <a:p>
            <a:pPr lvl="1"/>
            <a:endParaRPr lang="en-US" altLang="cs-CZ" dirty="0" smtClean="0"/>
          </a:p>
          <a:p>
            <a:endParaRPr lang="en-US" altLang="cs-CZ" dirty="0" smtClean="0"/>
          </a:p>
          <a:p>
            <a:endParaRPr lang="cs-CZ" altLang="cs-CZ" dirty="0"/>
          </a:p>
        </p:txBody>
      </p:sp>
      <p:sp>
        <p:nvSpPr>
          <p:cNvPr id="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 smtClean="0"/>
              <a:t>| PV204 Trusted element 25.2.2016</a:t>
            </a:r>
            <a:endParaRPr lang="en-GB" altLang="cs-CZ"/>
          </a:p>
        </p:txBody>
      </p:sp>
      <p:pic>
        <p:nvPicPr>
          <p:cNvPr id="7170" name="Picture 2" descr="D:\Documents\Obrázky\SmartCard\Header_TPM_module_onboard_IMGP6409_wp_800p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 bwMode="auto">
          <a:xfrm>
            <a:off x="3215681" y="4592262"/>
            <a:ext cx="2486948" cy="14358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55576" y="6063679"/>
            <a:ext cx="670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Element is trusted with integrity of stored values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5845918"/>
            <a:ext cx="621665" cy="62166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156" name="Group 4"/>
          <p:cNvGrpSpPr>
            <a:grpSpLocks/>
          </p:cNvGrpSpPr>
          <p:nvPr/>
        </p:nvGrpSpPr>
        <p:grpSpPr bwMode="auto">
          <a:xfrm>
            <a:off x="3134816" y="5301208"/>
            <a:ext cx="5181600" cy="1266825"/>
            <a:chOff x="1152" y="3168"/>
            <a:chExt cx="3264" cy="798"/>
          </a:xfrm>
        </p:grpSpPr>
        <p:pic>
          <p:nvPicPr>
            <p:cNvPr id="1201157" name="Picture 5" descr="lap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1008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58" name="Picture 6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72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1159" name="AutoShape 7"/>
            <p:cNvSpPr>
              <a:spLocks noChangeArrowheads="1"/>
            </p:cNvSpPr>
            <p:nvPr/>
          </p:nvSpPr>
          <p:spPr bwMode="auto">
            <a:xfrm rot="10800000">
              <a:off x="2112" y="3504"/>
              <a:ext cx="100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201160" name="Picture 8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0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61" name="Picture 9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62" name="Picture 10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Element as encryption/signing device</a:t>
            </a:r>
            <a:endParaRPr lang="cs-CZ" altLang="cs-CZ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PC just sends data </a:t>
            </a:r>
            <a:r>
              <a:rPr lang="cs-CZ" altLang="cs-CZ" dirty="0" err="1" smtClean="0"/>
              <a:t>for</a:t>
            </a:r>
            <a:r>
              <a:rPr lang="en-US" altLang="cs-CZ" dirty="0" smtClean="0"/>
              <a:t> encrypt</a:t>
            </a:r>
            <a:r>
              <a:rPr lang="cs-CZ" altLang="cs-CZ" dirty="0" smtClean="0"/>
              <a:t>ion</a:t>
            </a:r>
            <a:r>
              <a:rPr lang="en-US" altLang="cs-CZ" dirty="0" smtClean="0"/>
              <a:t>/signing…</a:t>
            </a:r>
          </a:p>
          <a:p>
            <a:r>
              <a:rPr lang="en-US" altLang="cs-CZ" dirty="0" smtClean="0"/>
              <a:t>Key never leaves element</a:t>
            </a:r>
          </a:p>
          <a:p>
            <a:pPr lvl="1"/>
            <a:r>
              <a:rPr lang="en-US" altLang="cs-CZ" dirty="0" smtClean="0"/>
              <a:t>personalized in secure environment</a:t>
            </a:r>
          </a:p>
          <a:p>
            <a:pPr lvl="1"/>
            <a:r>
              <a:rPr lang="en-US" altLang="cs-CZ" dirty="0" smtClean="0"/>
              <a:t>protected during transport and usage </a:t>
            </a:r>
          </a:p>
          <a:p>
            <a:r>
              <a:rPr lang="en-US" altLang="cs-CZ" dirty="0" smtClean="0"/>
              <a:t>Attacker must attack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en-US" altLang="cs-CZ" dirty="0" smtClean="0"/>
              <a:t>element </a:t>
            </a:r>
          </a:p>
          <a:p>
            <a:pPr lvl="1"/>
            <a:r>
              <a:rPr lang="en-US" altLang="cs-CZ" dirty="0" smtClean="0"/>
              <a:t>or wait until card is inserted and PIN entered!</a:t>
            </a:r>
          </a:p>
          <a:p>
            <a:r>
              <a:rPr lang="en-US" altLang="cs-CZ" dirty="0" smtClean="0"/>
              <a:t>Potentially low speed encryption (~kB/sec)</a:t>
            </a:r>
          </a:p>
          <a:p>
            <a:pPr lvl="1"/>
            <a:r>
              <a:rPr lang="en-US" altLang="cs-CZ" dirty="0" smtClean="0"/>
              <a:t>low communication speed / limited element performance</a:t>
            </a:r>
          </a:p>
          <a:p>
            <a:endParaRPr lang="cs-CZ" altLang="cs-CZ" dirty="0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 Trusted element 25.2.2016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4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Element as computational device</a:t>
            </a:r>
            <a:endParaRPr lang="cs-CZ" altLang="cs-CZ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PC just sends input for application on smart card</a:t>
            </a:r>
          </a:p>
          <a:p>
            <a:r>
              <a:rPr lang="en-US" altLang="cs-CZ" dirty="0" smtClean="0"/>
              <a:t>Application code &amp; keys never leave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en-US" altLang="cs-CZ" dirty="0" smtClean="0"/>
              <a:t>element</a:t>
            </a:r>
          </a:p>
          <a:p>
            <a:pPr lvl="1"/>
            <a:r>
              <a:rPr lang="en-US" altLang="cs-CZ" dirty="0" smtClean="0"/>
              <a:t>Element can do complicated programmable actions</a:t>
            </a:r>
          </a:p>
          <a:p>
            <a:pPr lvl="1"/>
            <a:r>
              <a:rPr lang="en-US" altLang="cs-CZ" dirty="0" smtClean="0"/>
              <a:t>Can open secure channels to other entity</a:t>
            </a:r>
          </a:p>
          <a:p>
            <a:pPr lvl="2"/>
            <a:r>
              <a:rPr lang="en-US" altLang="cs-CZ" dirty="0" smtClean="0"/>
              <a:t>secure server, trusted time service…</a:t>
            </a:r>
          </a:p>
          <a:p>
            <a:pPr lvl="2"/>
            <a:r>
              <a:rPr lang="en-US" altLang="cs-CZ" dirty="0" smtClean="0"/>
              <a:t>PC act as a transparent relay only (no access to data)</a:t>
            </a:r>
          </a:p>
          <a:p>
            <a:r>
              <a:rPr lang="en-US" altLang="cs-CZ" dirty="0" smtClean="0"/>
              <a:t>Attacker must attack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en-US" altLang="cs-CZ" dirty="0" smtClean="0"/>
              <a:t>element or input </a:t>
            </a:r>
          </a:p>
          <a:p>
            <a:pPr lvl="1"/>
            <a:endParaRPr lang="en-US" altLang="cs-CZ" dirty="0" smtClean="0"/>
          </a:p>
          <a:p>
            <a:pPr lvl="1"/>
            <a:endParaRPr lang="en-US" altLang="cs-CZ" dirty="0" smtClean="0"/>
          </a:p>
          <a:p>
            <a:endParaRPr lang="en-US" altLang="cs-CZ" dirty="0" smtClean="0"/>
          </a:p>
          <a:p>
            <a:endParaRPr lang="cs-CZ" altLang="cs-CZ" dirty="0"/>
          </a:p>
        </p:txBody>
      </p:sp>
      <p:sp>
        <p:nvSpPr>
          <p:cNvPr id="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 smtClean="0"/>
              <a:t>| PV204 Trusted element 25.2.2016</a:t>
            </a:r>
            <a:endParaRPr lang="en-GB" altLang="cs-CZ"/>
          </a:p>
        </p:txBody>
      </p:sp>
      <p:pic>
        <p:nvPicPr>
          <p:cNvPr id="1202180" name="Picture 4" descr="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96" y="5050110"/>
            <a:ext cx="1600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1" name="Picture 5" descr="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15185"/>
            <a:ext cx="2582862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82" name="AutoShape 6"/>
          <p:cNvSpPr>
            <a:spLocks noChangeArrowheads="1"/>
          </p:cNvSpPr>
          <p:nvPr/>
        </p:nvSpPr>
        <p:spPr bwMode="auto">
          <a:xfrm rot="10800000">
            <a:off x="5868145" y="5583510"/>
            <a:ext cx="1600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202183" name="Picture 7" descr="word-fil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96" y="5507310"/>
            <a:ext cx="3508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4" name="Picture 8" descr="word-fil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45" y="5507310"/>
            <a:ext cx="3508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5" name="Picture 9" descr="if_switch_na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/>
          <a:stretch>
            <a:fillRect/>
          </a:stretch>
        </p:blipFill>
        <p:spPr bwMode="auto">
          <a:xfrm>
            <a:off x="3203277" y="5626373"/>
            <a:ext cx="244792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6" name="Picture 10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40" y="52437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7" name="Picture 11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77" y="516123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8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77" y="5089798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serve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65712"/>
            <a:ext cx="1417303" cy="15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1403648" y="4797152"/>
            <a:ext cx="6369152" cy="798215"/>
          </a:xfrm>
          <a:custGeom>
            <a:avLst/>
            <a:gdLst>
              <a:gd name="connsiteX0" fmla="*/ 0 w 6369152"/>
              <a:gd name="connsiteY0" fmla="*/ 1566089 h 1566089"/>
              <a:gd name="connsiteX1" fmla="*/ 2705100 w 6369152"/>
              <a:gd name="connsiteY1" fmla="*/ 13514 h 1566089"/>
              <a:gd name="connsiteX2" fmla="*/ 6343650 w 6369152"/>
              <a:gd name="connsiteY2" fmla="*/ 842189 h 1566089"/>
              <a:gd name="connsiteX3" fmla="*/ 4419600 w 6369152"/>
              <a:gd name="connsiteY3" fmla="*/ 1385114 h 1566089"/>
              <a:gd name="connsiteX4" fmla="*/ 4419600 w 6369152"/>
              <a:gd name="connsiteY4" fmla="*/ 1385114 h 156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152" h="1566089">
                <a:moveTo>
                  <a:pt x="0" y="1566089"/>
                </a:moveTo>
                <a:cubicBezTo>
                  <a:pt x="823912" y="850126"/>
                  <a:pt x="1647825" y="134164"/>
                  <a:pt x="2705100" y="13514"/>
                </a:cubicBezTo>
                <a:cubicBezTo>
                  <a:pt x="3762375" y="-107136"/>
                  <a:pt x="6057900" y="613589"/>
                  <a:pt x="6343650" y="842189"/>
                </a:cubicBezTo>
                <a:cubicBezTo>
                  <a:pt x="6629400" y="1070789"/>
                  <a:pt x="4419600" y="1385114"/>
                  <a:pt x="4419600" y="1385114"/>
                </a:cubicBezTo>
                <a:lnTo>
                  <a:pt x="4419600" y="1385114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51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ocuments\Obrázky\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22124"/>
            <a:ext cx="423100" cy="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ocuments\Obrázky\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58" y="5093925"/>
            <a:ext cx="423100" cy="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against TRUSTED ELEMENT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3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hardware (TE) is not panacea!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be physically attacked</a:t>
            </a:r>
          </a:p>
          <a:p>
            <a:pPr lvl="1"/>
            <a:r>
              <a:rPr lang="en-GB" dirty="0"/>
              <a:t>Christopher </a:t>
            </a:r>
            <a:r>
              <a:rPr lang="en-GB" dirty="0" err="1" smtClean="0"/>
              <a:t>Tarnovsky</a:t>
            </a:r>
            <a:r>
              <a:rPr lang="en-GB" dirty="0" smtClean="0"/>
              <a:t>, </a:t>
            </a:r>
            <a:r>
              <a:rPr lang="en-GB" dirty="0" err="1" smtClean="0"/>
              <a:t>BlackHat</a:t>
            </a:r>
            <a:r>
              <a:rPr lang="en-GB" dirty="0" smtClean="0"/>
              <a:t> 2010</a:t>
            </a:r>
            <a:endParaRPr lang="en-US" dirty="0" smtClean="0"/>
          </a:p>
          <a:p>
            <a:pPr lvl="1"/>
            <a:r>
              <a:rPr lang="en-US" dirty="0" smtClean="0"/>
              <a:t>Infineon </a:t>
            </a:r>
            <a:r>
              <a:rPr lang="cs-CZ" dirty="0" smtClean="0"/>
              <a:t>SLE </a:t>
            </a:r>
            <a:r>
              <a:rPr lang="cs-CZ" dirty="0"/>
              <a:t>66 CL </a:t>
            </a:r>
            <a:r>
              <a:rPr lang="cs-CZ" dirty="0" smtClean="0"/>
              <a:t>PE</a:t>
            </a:r>
            <a:r>
              <a:rPr lang="en-US" dirty="0" smtClean="0"/>
              <a:t> TPM chip,</a:t>
            </a:r>
            <a:r>
              <a:rPr lang="en-US" dirty="0"/>
              <a:t> </a:t>
            </a:r>
            <a:r>
              <a:rPr lang="en-US" dirty="0" smtClean="0"/>
              <a:t>bus </a:t>
            </a:r>
            <a:r>
              <a:rPr lang="en-US" dirty="0"/>
              <a:t>read by tiny </a:t>
            </a:r>
            <a:r>
              <a:rPr lang="en-US" dirty="0" smtClean="0"/>
              <a:t>probes</a:t>
            </a:r>
            <a:r>
              <a:rPr lang="cs-CZ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9 months to carry attack, $200k 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youtu.be/w7PT0nrK2BE</a:t>
            </a:r>
            <a:r>
              <a:rPr lang="en-US" dirty="0" smtClean="0"/>
              <a:t> (great video with details)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Attacked via vulnerable API implementation</a:t>
            </a:r>
          </a:p>
          <a:p>
            <a:pPr lvl="1"/>
            <a:r>
              <a:rPr lang="en-US" dirty="0" smtClean="0"/>
              <a:t>IBM 4758 HSM (Export long key under short DES one)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Provides trusted anchor != trustworthy system</a:t>
            </a:r>
          </a:p>
          <a:p>
            <a:pPr lvl="1"/>
            <a:r>
              <a:rPr lang="en-US" dirty="0" smtClean="0"/>
              <a:t>weakness can be introduced later </a:t>
            </a:r>
          </a:p>
          <a:p>
            <a:pPr lvl="1"/>
            <a:r>
              <a:rPr lang="en-US" dirty="0" smtClean="0"/>
              <a:t>E.g., bug in securely updated firmware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4784"/>
            <a:ext cx="2232248" cy="13114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9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reason about attack and countermeasures?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does </a:t>
            </a:r>
            <a:r>
              <a:rPr lang="en-US" sz="2400" dirty="0" smtClean="0"/>
              <a:t>an attack come from (principle)?</a:t>
            </a:r>
          </a:p>
          <a:p>
            <a:pPr lvl="1"/>
            <a:r>
              <a:rPr lang="en-US" sz="2000" dirty="0" smtClean="0"/>
              <a:t>Understand principle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Different hypothesis for the attack to be practical</a:t>
            </a:r>
          </a:p>
          <a:p>
            <a:pPr lvl="1"/>
            <a:r>
              <a:rPr lang="en-US" sz="2000" dirty="0" smtClean="0"/>
              <a:t>More ways how to exploit same weakness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Attack countermeasures by cancel of hypothesis</a:t>
            </a:r>
          </a:p>
          <a:p>
            <a:pPr lvl="1"/>
            <a:r>
              <a:rPr lang="en-US" sz="2000" dirty="0" smtClean="0"/>
              <a:t>For every way you are aware of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Costs and benefits of the countermeasures</a:t>
            </a:r>
          </a:p>
          <a:p>
            <a:pPr lvl="1"/>
            <a:r>
              <a:rPr lang="en-US" sz="2000" dirty="0"/>
              <a:t>Cost of assets protected</a:t>
            </a:r>
            <a:endParaRPr lang="cs-CZ" sz="2000" dirty="0"/>
          </a:p>
          <a:p>
            <a:pPr lvl="1"/>
            <a:r>
              <a:rPr lang="en-US" sz="2000" dirty="0" smtClean="0"/>
              <a:t>Cost for attacker to perform attack</a:t>
            </a:r>
          </a:p>
          <a:p>
            <a:pPr lvl="1"/>
            <a:r>
              <a:rPr lang="en-US" sz="2000" dirty="0" smtClean="0"/>
              <a:t>Cost of countermeasure</a:t>
            </a:r>
            <a:endParaRPr lang="en-US" sz="1800" dirty="0" smtClean="0"/>
          </a:p>
          <a:p>
            <a:endParaRPr lang="en-US" sz="600" dirty="0" smtClean="0"/>
          </a:p>
          <a:p>
            <a:r>
              <a:rPr lang="en-US" sz="2400" dirty="0" smtClean="0"/>
              <a:t>Important: Consider Break Once, Run Everywhere (BORE)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6" y="5661248"/>
            <a:ext cx="836686" cy="83668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4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trivia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4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7" y="0"/>
            <a:ext cx="2338720" cy="21360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Bell’s </a:t>
            </a:r>
            <a:r>
              <a:rPr lang="cs-CZ" dirty="0"/>
              <a:t>Model </a:t>
            </a:r>
            <a:r>
              <a:rPr lang="cs-CZ" dirty="0" smtClean="0"/>
              <a:t>131-B2</a:t>
            </a:r>
            <a:r>
              <a:rPr lang="en-GB" dirty="0" smtClean="0"/>
              <a:t> / </a:t>
            </a:r>
            <a:r>
              <a:rPr lang="en-GB" dirty="0" err="1" smtClean="0"/>
              <a:t>Sigaba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Encryption device intended for US army, 1943</a:t>
            </a:r>
          </a:p>
          <a:p>
            <a:pPr lvl="1"/>
            <a:r>
              <a:rPr lang="en-US" dirty="0" smtClean="0"/>
              <a:t>Oscilloscope patterns detected during usage</a:t>
            </a:r>
          </a:p>
          <a:p>
            <a:pPr lvl="1"/>
            <a:r>
              <a:rPr lang="en-US" dirty="0" smtClean="0"/>
              <a:t>75 % of plaintexts intercepted from 80 </a:t>
            </a:r>
            <a:r>
              <a:rPr lang="en-US" dirty="0" err="1" smtClean="0"/>
              <a:t>feets</a:t>
            </a:r>
            <a:endParaRPr lang="en-US" dirty="0" smtClean="0"/>
          </a:p>
          <a:p>
            <a:pPr lvl="1"/>
            <a:r>
              <a:rPr lang="en-US" dirty="0" smtClean="0"/>
              <a:t>Protection devised (security perimeter), but later forgot</a:t>
            </a:r>
          </a:p>
          <a:p>
            <a:r>
              <a:rPr lang="en-US" dirty="0" smtClean="0"/>
              <a:t>CIA in 1951 – recovery over ¼ mile of power lines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Other countries also discovered the issue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Russia, Japan…</a:t>
            </a:r>
          </a:p>
          <a:p>
            <a:r>
              <a:rPr lang="en-US" dirty="0"/>
              <a:t>More research in use </a:t>
            </a:r>
            <a:r>
              <a:rPr lang="en-US" dirty="0" smtClean="0"/>
              <a:t>of (eavesdropping) and defense against (shielding) </a:t>
            </a:r>
            <a:r>
              <a:rPr lang="en-US" dirty="0" smtClean="0">
                <a:sym typeface="Symbol" panose="05050102010706020507" pitchFamily="18" charset="2"/>
              </a:rPr>
              <a:t> TEMPEST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4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Common and realizable attacks on TE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400" dirty="0" smtClean="0"/>
              <a:t>Non-invasive attacks</a:t>
            </a:r>
          </a:p>
          <a:p>
            <a:pPr lvl="1"/>
            <a:r>
              <a:rPr lang="en-US" altLang="cs-CZ" sz="2000" dirty="0" smtClean="0"/>
              <a:t>API-level attacks</a:t>
            </a:r>
          </a:p>
          <a:p>
            <a:pPr lvl="2"/>
            <a:r>
              <a:rPr lang="en-US" altLang="cs-CZ" sz="2000" dirty="0" smtClean="0"/>
              <a:t>Incorrectly designed and implemented application</a:t>
            </a:r>
          </a:p>
          <a:p>
            <a:pPr lvl="2"/>
            <a:r>
              <a:rPr lang="en-US" altLang="cs-CZ" sz="2000" dirty="0" smtClean="0"/>
              <a:t>Malfunctioning application (code bug, faulty generator)</a:t>
            </a:r>
          </a:p>
          <a:p>
            <a:pPr lvl="1"/>
            <a:r>
              <a:rPr lang="en-US" altLang="cs-CZ" sz="2000" dirty="0" smtClean="0"/>
              <a:t>Communication-level attacks</a:t>
            </a:r>
          </a:p>
          <a:p>
            <a:pPr lvl="2"/>
            <a:r>
              <a:rPr lang="en-US" altLang="cs-CZ" sz="2000" dirty="0" smtClean="0"/>
              <a:t>Observation and manipulation of communication channel</a:t>
            </a:r>
          </a:p>
          <a:p>
            <a:pPr lvl="1"/>
            <a:r>
              <a:rPr lang="en-US" altLang="cs-CZ" sz="2000" dirty="0" smtClean="0"/>
              <a:t>Side-channel attacks</a:t>
            </a:r>
          </a:p>
          <a:p>
            <a:pPr lvl="2"/>
            <a:r>
              <a:rPr lang="en-US" altLang="cs-CZ" sz="2000" dirty="0" smtClean="0"/>
              <a:t>Timing/power/EM/</a:t>
            </a:r>
            <a:r>
              <a:rPr lang="en-US" sz="2000" dirty="0" smtClean="0"/>
              <a:t>acoustic/</a:t>
            </a:r>
            <a:r>
              <a:rPr lang="en-US" altLang="cs-CZ" sz="2000" dirty="0" smtClean="0"/>
              <a:t>cache-usage/error… analysis attacks 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400" dirty="0" smtClean="0"/>
              <a:t>Semi-invasive attacks</a:t>
            </a:r>
          </a:p>
          <a:p>
            <a:pPr lvl="1"/>
            <a:r>
              <a:rPr lang="en-US" altLang="cs-CZ" sz="2000" dirty="0" smtClean="0"/>
              <a:t>Fault induction attacks (power/light/clock glitches…)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400" dirty="0" smtClean="0"/>
              <a:t>Invasive attacks</a:t>
            </a:r>
          </a:p>
          <a:p>
            <a:pPr lvl="1"/>
            <a:r>
              <a:rPr lang="en-US" altLang="cs-CZ" sz="2000" dirty="0" smtClean="0"/>
              <a:t>Dismantle chip, microprobes…</a:t>
            </a:r>
          </a:p>
        </p:txBody>
      </p:sp>
      <p:sp>
        <p:nvSpPr>
          <p:cNvPr id="10547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Trusted element 25.2.2016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668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Where are frequent problems with crypto nowadays?</a:t>
            </a:r>
            <a:endParaRPr lang="en-GB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Security mathematical algorithms</a:t>
            </a:r>
          </a:p>
          <a:p>
            <a:pPr lvl="1"/>
            <a:r>
              <a:rPr lang="en-GB" dirty="0" smtClean="0"/>
              <a:t>OK, we have very strong ones (AES, SHA-3, RSA…)</a:t>
            </a:r>
          </a:p>
          <a:p>
            <a:r>
              <a:rPr lang="en-GB" dirty="0" smtClean="0"/>
              <a:t>Implementation of algorithm</a:t>
            </a:r>
          </a:p>
          <a:p>
            <a:pPr lvl="1"/>
            <a:r>
              <a:rPr lang="en-GB" dirty="0" smtClean="0"/>
              <a:t>Problems </a:t>
            </a:r>
            <a:r>
              <a:rPr lang="en-GB" dirty="0" smtClean="0">
                <a:sym typeface="Symbol" panose="05050102010706020507" pitchFamily="18" charset="2"/>
              </a:rPr>
              <a:t> implementation attacks</a:t>
            </a:r>
            <a:r>
              <a:rPr lang="en-GB" dirty="0" smtClean="0"/>
              <a:t> </a:t>
            </a:r>
          </a:p>
          <a:p>
            <a:r>
              <a:rPr lang="en-GB" dirty="0" smtClean="0"/>
              <a:t>Randomness for keys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 smtClean="0">
                <a:sym typeface="Symbol" panose="05050102010706020507" pitchFamily="18" charset="2"/>
              </a:rPr>
              <a:t>achievable brute-force attacks</a:t>
            </a:r>
            <a:r>
              <a:rPr lang="en-GB" dirty="0" smtClean="0"/>
              <a:t> </a:t>
            </a:r>
          </a:p>
          <a:p>
            <a:r>
              <a:rPr lang="en-GB" dirty="0" smtClean="0"/>
              <a:t>Key distribution</a:t>
            </a:r>
          </a:p>
          <a:p>
            <a:pPr lvl="1"/>
            <a:r>
              <a:rPr lang="en-GB" dirty="0"/>
              <a:t>Problems </a:t>
            </a:r>
            <a:r>
              <a:rPr lang="en-GB" dirty="0" smtClean="0">
                <a:sym typeface="Symbol" panose="05050102010706020507" pitchFamily="18" charset="2"/>
              </a:rPr>
              <a:t> old keys, untrusted keys, key leakage</a:t>
            </a:r>
          </a:p>
          <a:p>
            <a:r>
              <a:rPr lang="en-GB" dirty="0" smtClean="0">
                <a:sym typeface="Symbol" panose="05050102010706020507" pitchFamily="18" charset="2"/>
              </a:rPr>
              <a:t>Operation security</a:t>
            </a:r>
          </a:p>
          <a:p>
            <a:pPr lvl="1"/>
            <a:r>
              <a:rPr lang="en-GB" dirty="0"/>
              <a:t>Problems </a:t>
            </a:r>
            <a:r>
              <a:rPr lang="en-GB" dirty="0" smtClean="0">
                <a:sym typeface="Symbol" panose="05050102010706020507" pitchFamily="18" charset="2"/>
              </a:rPr>
              <a:t> where we are using crypto, key leakage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Non-invasive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Non-invasive side-channel </a:t>
            </a:r>
            <a:r>
              <a:rPr lang="en-US" dirty="0"/>
              <a:t>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1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TRNG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Key: What if </a:t>
            </a:r>
            <a:r>
              <a:rPr lang="en-GB" dirty="0" smtClean="0"/>
              <a:t>faulty TRNGs?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 smtClean="0"/>
              <a:t>Good source of randomness is critical </a:t>
            </a:r>
          </a:p>
          <a:p>
            <a:pPr lvl="1"/>
            <a:r>
              <a:rPr lang="en-GB" dirty="0" smtClean="0"/>
              <a:t>TRNG can be weak or malfunctioning</a:t>
            </a:r>
          </a:p>
          <a:p>
            <a:r>
              <a:rPr lang="en-GB" dirty="0" smtClean="0"/>
              <a:t>How to inspect TRNG correctness?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Analysis of TRNG implementation (but usually </a:t>
            </a:r>
            <a:r>
              <a:rPr lang="en-GB" dirty="0" err="1" smtClean="0"/>
              <a:t>blackbox</a:t>
            </a:r>
            <a:r>
              <a:rPr lang="en-GB" dirty="0" smtClean="0"/>
              <a:t>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Output data can </a:t>
            </a:r>
            <a:r>
              <a:rPr lang="en-GB" dirty="0"/>
              <a:t>be statistically </a:t>
            </a:r>
            <a:r>
              <a:rPr lang="en-GB" dirty="0" smtClean="0"/>
              <a:t>tested (100MB-1GB stream, NIST </a:t>
            </a:r>
            <a:r>
              <a:rPr lang="en-GB" dirty="0"/>
              <a:t>STS, </a:t>
            </a:r>
            <a:r>
              <a:rPr lang="en-GB" dirty="0" err="1" smtClean="0"/>
              <a:t>Dieharder</a:t>
            </a:r>
            <a:r>
              <a:rPr lang="en-GB" dirty="0" smtClean="0"/>
              <a:t>, TestU01 batteries)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://www.phy.duke.edu/~</a:t>
            </a:r>
            <a:r>
              <a:rPr lang="en-GB" dirty="0" smtClean="0">
                <a:hlinkClick r:id="rId2"/>
              </a:rPr>
              <a:t>rgb/General/dieharder.php</a:t>
            </a:r>
            <a:endParaRPr lang="en-GB" dirty="0" smtClean="0"/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Behaviour in extreme condition (+70/-50</a:t>
            </a:r>
            <a:r>
              <a:rPr lang="cs-CZ" dirty="0" smtClean="0"/>
              <a:t>° </a:t>
            </a:r>
            <a:r>
              <a:rPr lang="en-GB" dirty="0" smtClean="0"/>
              <a:t>C, radiation…)</a:t>
            </a:r>
          </a:p>
          <a:p>
            <a:pPr lvl="2"/>
            <a:r>
              <a:rPr lang="en-GB" dirty="0" smtClean="0"/>
              <a:t>Analyse data stream gathered during extreme conditions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Simple power analysis of TRNG generation</a:t>
            </a:r>
          </a:p>
          <a:p>
            <a:pPr lvl="2"/>
            <a:r>
              <a:rPr lang="en-GB" dirty="0" smtClean="0"/>
              <a:t>Is hidden/unknown operation present?</a:t>
            </a:r>
          </a:p>
          <a:p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4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Serial test: Histogram of 16bits patterns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808"/>
            <a:ext cx="6542574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6793334" cy="419625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930388" y="1772816"/>
            <a:ext cx="473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Normal distribution (expected)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43685" y="4365104"/>
            <a:ext cx="536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Biased distribution (lower entropy)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analysis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side-channel </a:t>
            </a:r>
            <a:r>
              <a:rPr lang="en-US" dirty="0" smtClean="0"/>
              <a:t>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5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Basic setup for power analysis</a:t>
            </a:r>
            <a:br>
              <a:rPr lang="en-US" altLang="cs-CZ" dirty="0" smtClean="0"/>
            </a:br>
            <a:endParaRPr lang="en-US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 smtClean="0"/>
              <a:t>| PV204 Trusted element 25.2.2016</a:t>
            </a:r>
            <a:endParaRPr lang="en-GB" altLang="cs-CZ"/>
          </a:p>
        </p:txBody>
      </p:sp>
      <p:pic>
        <p:nvPicPr>
          <p:cNvPr id="1307652" name="Picture 4" descr="os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6554788" cy="5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7653" name="AutoShape 5"/>
          <p:cNvSpPr>
            <a:spLocks/>
          </p:cNvSpPr>
          <p:nvPr/>
        </p:nvSpPr>
        <p:spPr bwMode="auto">
          <a:xfrm>
            <a:off x="7116763" y="2925763"/>
            <a:ext cx="1627187" cy="422275"/>
          </a:xfrm>
          <a:prstGeom prst="borderCallout1">
            <a:avLst>
              <a:gd name="adj1" fmla="val 118046"/>
              <a:gd name="adj2" fmla="val 92977"/>
              <a:gd name="adj3" fmla="val 118046"/>
              <a:gd name="adj4" fmla="val -377269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Smart card</a:t>
            </a:r>
          </a:p>
        </p:txBody>
      </p:sp>
      <p:sp>
        <p:nvSpPr>
          <p:cNvPr id="1307654" name="AutoShape 6"/>
          <p:cNvSpPr>
            <a:spLocks/>
          </p:cNvSpPr>
          <p:nvPr/>
        </p:nvSpPr>
        <p:spPr bwMode="auto">
          <a:xfrm>
            <a:off x="7021513" y="774700"/>
            <a:ext cx="1727200" cy="709613"/>
          </a:xfrm>
          <a:prstGeom prst="borderCallout1">
            <a:avLst>
              <a:gd name="adj1" fmla="val 110736"/>
              <a:gd name="adj2" fmla="val 93384"/>
              <a:gd name="adj3" fmla="val 110736"/>
              <a:gd name="adj4" fmla="val -236306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Smart card reader </a:t>
            </a:r>
          </a:p>
        </p:txBody>
      </p:sp>
      <p:sp>
        <p:nvSpPr>
          <p:cNvPr id="1307655" name="AutoShape 7"/>
          <p:cNvSpPr>
            <a:spLocks/>
          </p:cNvSpPr>
          <p:nvPr/>
        </p:nvSpPr>
        <p:spPr bwMode="auto">
          <a:xfrm>
            <a:off x="7121525" y="3565525"/>
            <a:ext cx="1627188" cy="727075"/>
          </a:xfrm>
          <a:prstGeom prst="borderCallout1">
            <a:avLst>
              <a:gd name="adj1" fmla="val 110481"/>
              <a:gd name="adj2" fmla="val 92977"/>
              <a:gd name="adj3" fmla="val 110481"/>
              <a:gd name="adj4" fmla="val -274634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Inverse card connector</a:t>
            </a:r>
          </a:p>
        </p:txBody>
      </p:sp>
      <p:sp>
        <p:nvSpPr>
          <p:cNvPr id="1307656" name="AutoShape 8"/>
          <p:cNvSpPr>
            <a:spLocks/>
          </p:cNvSpPr>
          <p:nvPr/>
        </p:nvSpPr>
        <p:spPr bwMode="auto">
          <a:xfrm>
            <a:off x="7019925" y="1843088"/>
            <a:ext cx="1727200" cy="433387"/>
          </a:xfrm>
          <a:prstGeom prst="borderCallout1">
            <a:avLst>
              <a:gd name="adj1" fmla="val 117583"/>
              <a:gd name="adj2" fmla="val 93384"/>
              <a:gd name="adj3" fmla="val 117583"/>
              <a:gd name="adj4" fmla="val -8952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Oscilloscope</a:t>
            </a:r>
          </a:p>
        </p:txBody>
      </p:sp>
      <p:sp>
        <p:nvSpPr>
          <p:cNvPr id="1307657" name="AutoShape 9"/>
          <p:cNvSpPr>
            <a:spLocks/>
          </p:cNvSpPr>
          <p:nvPr/>
        </p:nvSpPr>
        <p:spPr bwMode="auto">
          <a:xfrm>
            <a:off x="7107238" y="5392738"/>
            <a:ext cx="1627187" cy="727075"/>
          </a:xfrm>
          <a:prstGeom prst="borderCallout1">
            <a:avLst>
              <a:gd name="adj1" fmla="val -10481"/>
              <a:gd name="adj2" fmla="val 92977"/>
              <a:gd name="adj3" fmla="val -10481"/>
              <a:gd name="adj4" fmla="val -207120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Resistor </a:t>
            </a:r>
          </a:p>
          <a:p>
            <a:pPr algn="ctr"/>
            <a:r>
              <a:rPr lang="en-US" altLang="cs-CZ"/>
              <a:t>20-80 ohm</a:t>
            </a:r>
          </a:p>
        </p:txBody>
      </p:sp>
      <p:sp>
        <p:nvSpPr>
          <p:cNvPr id="1307658" name="AutoShape 10"/>
          <p:cNvSpPr>
            <a:spLocks/>
          </p:cNvSpPr>
          <p:nvPr/>
        </p:nvSpPr>
        <p:spPr bwMode="auto">
          <a:xfrm>
            <a:off x="7099300" y="4595813"/>
            <a:ext cx="1627188" cy="398462"/>
          </a:xfrm>
          <a:prstGeom prst="borderCallout1">
            <a:avLst>
              <a:gd name="adj1" fmla="val 119125"/>
              <a:gd name="adj2" fmla="val 92977"/>
              <a:gd name="adj3" fmla="val 119125"/>
              <a:gd name="adj4" fmla="val -15502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Probe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8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More advanced setup for power analysis</a:t>
            </a:r>
            <a:endParaRPr lang="en-US" altLang="cs-CZ"/>
          </a:p>
        </p:txBody>
      </p:sp>
      <p:pic>
        <p:nvPicPr>
          <p:cNvPr id="1308676" name="Picture 4" descr="scsat04_board_nobound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7245" y="2231727"/>
            <a:ext cx="5981585" cy="4149725"/>
          </a:xfrm>
        </p:spPr>
      </p:pic>
      <p:sp>
        <p:nvSpPr>
          <p:cNvPr id="1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 smtClean="0"/>
              <a:t>| PV204 Trusted element 25.2.2016</a:t>
            </a:r>
            <a:endParaRPr lang="en-GB" altLang="cs-CZ"/>
          </a:p>
        </p:txBody>
      </p:sp>
      <p:sp>
        <p:nvSpPr>
          <p:cNvPr id="1308677" name="AutoShape 5"/>
          <p:cNvSpPr>
            <a:spLocks/>
          </p:cNvSpPr>
          <p:nvPr/>
        </p:nvSpPr>
        <p:spPr bwMode="auto">
          <a:xfrm>
            <a:off x="4067175" y="6094114"/>
            <a:ext cx="1600200" cy="431800"/>
          </a:xfrm>
          <a:prstGeom prst="borderCallout2">
            <a:avLst>
              <a:gd name="adj1" fmla="val 26472"/>
              <a:gd name="adj2" fmla="val 104764"/>
              <a:gd name="adj3" fmla="val 26472"/>
              <a:gd name="adj4" fmla="val 131347"/>
              <a:gd name="adj5" fmla="val -87500"/>
              <a:gd name="adj6" fmla="val 157935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Ethernet</a:t>
            </a:r>
            <a:endParaRPr lang="cs-CZ" altLang="cs-CZ" b="0"/>
          </a:p>
        </p:txBody>
      </p:sp>
      <p:sp>
        <p:nvSpPr>
          <p:cNvPr id="1308678" name="AutoShape 6"/>
          <p:cNvSpPr>
            <a:spLocks/>
          </p:cNvSpPr>
          <p:nvPr/>
        </p:nvSpPr>
        <p:spPr bwMode="auto">
          <a:xfrm>
            <a:off x="2698750" y="1772939"/>
            <a:ext cx="1801813" cy="703263"/>
          </a:xfrm>
          <a:prstGeom prst="borderCallout2">
            <a:avLst>
              <a:gd name="adj1" fmla="val 16255"/>
              <a:gd name="adj2" fmla="val -4227"/>
              <a:gd name="adj3" fmla="val 16255"/>
              <a:gd name="adj4" fmla="val -38944"/>
              <a:gd name="adj5" fmla="val 368990"/>
              <a:gd name="adj6" fmla="val -29013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Tested smartcard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1308679" name="AutoShape 7"/>
          <p:cNvSpPr>
            <a:spLocks/>
          </p:cNvSpPr>
          <p:nvPr/>
        </p:nvSpPr>
        <p:spPr bwMode="auto">
          <a:xfrm>
            <a:off x="4572000" y="1557039"/>
            <a:ext cx="2233613" cy="720725"/>
          </a:xfrm>
          <a:prstGeom prst="borderCallout2">
            <a:avLst>
              <a:gd name="adj1" fmla="val 15861"/>
              <a:gd name="adj2" fmla="val 103412"/>
              <a:gd name="adj3" fmla="val 15861"/>
              <a:gd name="adj4" fmla="val 119190"/>
              <a:gd name="adj5" fmla="val 204185"/>
              <a:gd name="adj6" fmla="val 135250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External power supply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1308680" name="AutoShape 8"/>
          <p:cNvSpPr>
            <a:spLocks/>
          </p:cNvSpPr>
          <p:nvPr/>
        </p:nvSpPr>
        <p:spPr bwMode="auto">
          <a:xfrm>
            <a:off x="468313" y="5878214"/>
            <a:ext cx="2447925" cy="719138"/>
          </a:xfrm>
          <a:prstGeom prst="borderCallout2">
            <a:avLst>
              <a:gd name="adj1" fmla="val 15894"/>
              <a:gd name="adj2" fmla="val 103111"/>
              <a:gd name="adj3" fmla="val 15894"/>
              <a:gd name="adj4" fmla="val 135537"/>
              <a:gd name="adj5" fmla="val -166005"/>
              <a:gd name="adj6" fmla="val 168417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SCSAT04 measurement board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5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vs. differential power analysis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power analysis</a:t>
            </a:r>
          </a:p>
          <a:p>
            <a:pPr lvl="1"/>
            <a:r>
              <a:rPr lang="en-GB" dirty="0" smtClean="0"/>
              <a:t>Direct observation of single / few power traces</a:t>
            </a:r>
          </a:p>
          <a:p>
            <a:pPr lvl="1"/>
            <a:r>
              <a:rPr lang="en-GB" dirty="0" smtClean="0"/>
              <a:t>Visible operation =&gt; reverse engineering</a:t>
            </a:r>
          </a:p>
          <a:p>
            <a:pPr lvl="1"/>
            <a:r>
              <a:rPr lang="en-GB" dirty="0" smtClean="0"/>
              <a:t>Visible patterns =&gt; data dependency</a:t>
            </a:r>
          </a:p>
          <a:p>
            <a:r>
              <a:rPr lang="en-GB" dirty="0" smtClean="0"/>
              <a:t>Differential power analysis</a:t>
            </a:r>
          </a:p>
          <a:p>
            <a:pPr lvl="1"/>
            <a:r>
              <a:rPr lang="en-GB" dirty="0" smtClean="0"/>
              <a:t>Statistical processing of many power traces</a:t>
            </a:r>
          </a:p>
          <a:p>
            <a:pPr lvl="1"/>
            <a:r>
              <a:rPr lang="en-GB" dirty="0" smtClean="0"/>
              <a:t>More subtle data dependencies found 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cs-CZ" sz="2400" i="1" dirty="0" err="1" smtClean="0"/>
              <a:t>See</a:t>
            </a:r>
            <a:r>
              <a:rPr lang="cs-CZ" sz="2400" i="1" dirty="0" smtClean="0"/>
              <a:t> </a:t>
            </a:r>
            <a:r>
              <a:rPr lang="en-GB" sz="2400" i="1" dirty="0" smtClean="0"/>
              <a:t>PV204_overview.ppt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3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800" dirty="0" smtClean="0"/>
              <a:t>Reverse engineering of Java Card bytecode</a:t>
            </a:r>
            <a:endParaRPr lang="cs-CZ" altLang="cs-CZ" sz="2800" dirty="0"/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smtClean="0"/>
              <a:t>Goal: obtain code back from smart card</a:t>
            </a:r>
          </a:p>
          <a:p>
            <a:pPr lvl="1"/>
            <a:r>
              <a:rPr lang="en-US" altLang="cs-CZ" sz="2000" dirty="0" err="1" smtClean="0"/>
              <a:t>JavaCard</a:t>
            </a:r>
            <a:r>
              <a:rPr lang="en-US" altLang="cs-CZ" sz="2000" dirty="0" smtClean="0"/>
              <a:t> defines around 140 bytecode instructions </a:t>
            </a:r>
          </a:p>
          <a:p>
            <a:pPr lvl="1"/>
            <a:r>
              <a:rPr lang="en-US" altLang="cs-CZ" sz="2000" dirty="0" smtClean="0"/>
              <a:t>JVM fetch instruction and execute it</a:t>
            </a:r>
          </a:p>
          <a:p>
            <a:endParaRPr lang="cs-CZ" altLang="cs-CZ" sz="2400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815658"/>
            <a:ext cx="2895600" cy="285750"/>
          </a:xfrm>
        </p:spPr>
        <p:txBody>
          <a:bodyPr/>
          <a:lstStyle/>
          <a:p>
            <a:r>
              <a:rPr lang="en-US" altLang="cs-CZ" smtClean="0"/>
              <a:t>| PV204 Trusted element 25.2.2016</a:t>
            </a:r>
            <a:endParaRPr lang="en-GB" altLang="cs-CZ"/>
          </a:p>
        </p:txBody>
      </p:sp>
      <p:pic>
        <p:nvPicPr>
          <p:cNvPr id="1309700" name="Picture 4" descr="R32_JCBytecode_exa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91583"/>
            <a:ext cx="8569325" cy="193833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250825" y="3456508"/>
            <a:ext cx="403860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m_ram1[0] = (byte) (m_ram1[0] % 1); </a:t>
            </a: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5580063" y="2592908"/>
            <a:ext cx="1936750" cy="20399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(bytecode)</a:t>
            </a:r>
          </a:p>
          <a:p>
            <a:r>
              <a:rPr lang="en-US" altLang="cs-CZ" b="0" dirty="0" err="1"/>
              <a:t>getfield_a_this</a:t>
            </a:r>
            <a:r>
              <a:rPr lang="en-US" altLang="cs-CZ" b="0" dirty="0"/>
              <a:t> 0;</a:t>
            </a:r>
          </a:p>
          <a:p>
            <a:r>
              <a:rPr lang="en-US" altLang="cs-CZ" b="0" dirty="0"/>
              <a:t>sconst_0;</a:t>
            </a:r>
          </a:p>
          <a:p>
            <a:r>
              <a:rPr lang="en-US" altLang="cs-CZ" b="0" dirty="0" err="1"/>
              <a:t>baload</a:t>
            </a:r>
            <a:r>
              <a:rPr lang="en-US" altLang="cs-CZ" b="0" dirty="0"/>
              <a:t>;</a:t>
            </a:r>
          </a:p>
          <a:p>
            <a:r>
              <a:rPr lang="en-US" altLang="cs-CZ" b="0" dirty="0"/>
              <a:t>sconst_1;</a:t>
            </a:r>
          </a:p>
          <a:p>
            <a:r>
              <a:rPr lang="en-US" altLang="cs-CZ" b="0" dirty="0" err="1"/>
              <a:t>srem</a:t>
            </a:r>
            <a:r>
              <a:rPr lang="en-US" altLang="cs-CZ" b="0" dirty="0"/>
              <a:t>;</a:t>
            </a:r>
          </a:p>
          <a:p>
            <a:r>
              <a:rPr lang="en-US" altLang="cs-CZ" b="0" dirty="0" err="1"/>
              <a:t>bastore</a:t>
            </a:r>
            <a:r>
              <a:rPr lang="en-US" altLang="cs-CZ" b="0" dirty="0"/>
              <a:t>;</a:t>
            </a:r>
          </a:p>
        </p:txBody>
      </p:sp>
      <p:sp>
        <p:nvSpPr>
          <p:cNvPr id="1309703" name="Line 7"/>
          <p:cNvSpPr>
            <a:spLocks noChangeShapeType="1"/>
          </p:cNvSpPr>
          <p:nvPr/>
        </p:nvSpPr>
        <p:spPr bwMode="auto">
          <a:xfrm>
            <a:off x="4356100" y="3816871"/>
            <a:ext cx="11525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4119563" y="4699521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(power trace)</a:t>
            </a:r>
            <a:endParaRPr lang="cs-CZ" altLang="cs-CZ" b="0" i="1">
              <a:solidFill>
                <a:schemeClr val="accent2"/>
              </a:solidFill>
            </a:endParaRPr>
          </a:p>
        </p:txBody>
      </p:sp>
      <p:sp>
        <p:nvSpPr>
          <p:cNvPr id="1309705" name="Text Box 9"/>
          <p:cNvSpPr txBox="1">
            <a:spLocks noChangeArrowheads="1"/>
          </p:cNvSpPr>
          <p:nvPr/>
        </p:nvSpPr>
        <p:spPr bwMode="auto">
          <a:xfrm>
            <a:off x="4387850" y="3456508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/>
              <a:t>compiler</a:t>
            </a:r>
            <a:endParaRPr lang="cs-CZ" altLang="cs-CZ" b="0" i="1"/>
          </a:p>
        </p:txBody>
      </p:sp>
      <p:grpSp>
        <p:nvGrpSpPr>
          <p:cNvPr id="1309706" name="Group 10"/>
          <p:cNvGrpSpPr>
            <a:grpSpLocks/>
          </p:cNvGrpSpPr>
          <p:nvPr/>
        </p:nvGrpSpPr>
        <p:grpSpPr bwMode="auto">
          <a:xfrm>
            <a:off x="7524750" y="3475558"/>
            <a:ext cx="1428750" cy="1060450"/>
            <a:chOff x="4740" y="2036"/>
            <a:chExt cx="900" cy="668"/>
          </a:xfrm>
        </p:grpSpPr>
        <p:sp>
          <p:nvSpPr>
            <p:cNvPr id="1309707" name="Line 11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8" name="Line 12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9" name="Text Box 13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/>
                <a:t>oscilloscope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503238" y="6817246"/>
            <a:ext cx="396875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7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Conditional jumps </a:t>
            </a:r>
            <a:endParaRPr lang="cs-CZ" altLang="cs-CZ"/>
          </a:p>
        </p:txBody>
      </p:sp>
      <p:sp>
        <p:nvSpPr>
          <p:cNvPr id="131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smtClean="0"/>
              <a:t>may reveal sensitive info</a:t>
            </a:r>
          </a:p>
          <a:p>
            <a:r>
              <a:rPr lang="en-US" altLang="cs-CZ" sz="2400" dirty="0" smtClean="0"/>
              <a:t>keys, internal branches, …  </a:t>
            </a:r>
            <a:endParaRPr lang="cs-CZ" alt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dirty="0" smtClean="0"/>
              <a:t>| PV204 Trusted element 25.2.2016</a:t>
            </a:r>
            <a:endParaRPr lang="en-GB" altLang="cs-CZ" dirty="0"/>
          </a:p>
        </p:txBody>
      </p:sp>
      <p:pic>
        <p:nvPicPr>
          <p:cNvPr id="1310723" name="Picture 3" descr="ifeq_w_nojump_c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5169198"/>
            <a:ext cx="8497887" cy="142875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26" name="Picture 6" descr="ifeq_w_jump_c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861098"/>
            <a:ext cx="8497887" cy="132715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22" name="Text Box 2"/>
          <p:cNvSpPr txBox="1">
            <a:spLocks noChangeArrowheads="1"/>
          </p:cNvSpPr>
          <p:nvPr/>
        </p:nvSpPr>
        <p:spPr bwMode="auto">
          <a:xfrm>
            <a:off x="4681339" y="260648"/>
            <a:ext cx="2952750" cy="36306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(bytecode)</a:t>
            </a:r>
            <a:r>
              <a:rPr lang="cs-CZ" altLang="cs-CZ" b="0"/>
              <a:t> 	</a:t>
            </a:r>
            <a:endParaRPr lang="en-US" altLang="cs-CZ" b="0"/>
          </a:p>
          <a:p>
            <a:r>
              <a:rPr lang="en-US" altLang="cs-CZ" b="0"/>
              <a:t>     </a:t>
            </a:r>
            <a:r>
              <a:rPr lang="en-US" altLang="cs-CZ" sz="1600" b="0"/>
              <a:t>s</a:t>
            </a:r>
            <a:r>
              <a:rPr lang="cs-CZ" altLang="cs-CZ" sz="1600" b="0"/>
              <a:t>load_1;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>
                <a:solidFill>
                  <a:srgbClr val="006600"/>
                </a:solidFill>
              </a:rPr>
              <a:t>ife</a:t>
            </a:r>
            <a:r>
              <a:rPr lang="en-US" altLang="cs-CZ" sz="1600" b="0">
                <a:solidFill>
                  <a:srgbClr val="006600"/>
                </a:solidFill>
              </a:rPr>
              <a:t>q_w</a:t>
            </a:r>
            <a:r>
              <a:rPr lang="cs-CZ" altLang="cs-CZ" sz="1600" b="0">
                <a:solidFill>
                  <a:srgbClr val="006600"/>
                </a:solidFill>
              </a:rPr>
              <a:t> L2;</a:t>
            </a:r>
          </a:p>
          <a:p>
            <a:r>
              <a:rPr lang="cs-CZ" altLang="cs-CZ" sz="1600" b="0"/>
              <a:t>L1:</a:t>
            </a:r>
            <a:r>
              <a:rPr lang="en-US" altLang="cs-CZ" sz="1600" b="0"/>
              <a:t> </a:t>
            </a:r>
            <a:r>
              <a:rPr lang="cs-CZ" altLang="cs-CZ" sz="1600" b="0"/>
              <a:t>getfield_a_this 0;</a:t>
            </a:r>
            <a:endParaRPr lang="en-US" altLang="cs-CZ" sz="1600" b="0"/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sconst_0;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</a:t>
            </a:r>
            <a:r>
              <a:rPr lang="en-US" altLang="cs-CZ" sz="1600" b="0"/>
              <a:t>0</a:t>
            </a:r>
            <a:r>
              <a:rPr lang="cs-CZ" altLang="cs-CZ" sz="1600" b="0"/>
              <a:t>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bastore;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goto L3;</a:t>
            </a:r>
          </a:p>
          <a:p>
            <a:r>
              <a:rPr lang="cs-CZ" altLang="cs-CZ" sz="1600" b="0"/>
              <a:t>L2:</a:t>
            </a:r>
            <a:r>
              <a:rPr lang="en-US" altLang="cs-CZ" sz="1600" b="0"/>
              <a:t> </a:t>
            </a:r>
            <a:r>
              <a:rPr lang="cs-CZ" altLang="cs-CZ" sz="1600" b="0"/>
              <a:t>getfield_a_this 0; </a:t>
            </a:r>
            <a:endParaRPr lang="en-US" altLang="cs-CZ" sz="1600" b="0"/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sconst_0;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</a:t>
            </a:r>
            <a:r>
              <a:rPr lang="en-US" altLang="cs-CZ" sz="1600" b="0"/>
              <a:t>1</a:t>
            </a:r>
            <a:r>
              <a:rPr lang="cs-CZ" altLang="cs-CZ" sz="1600" b="0"/>
              <a:t>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bastore;</a:t>
            </a:r>
            <a:endParaRPr lang="en-US" altLang="cs-CZ" sz="1600" b="0"/>
          </a:p>
          <a:p>
            <a:r>
              <a:rPr lang="en-US" altLang="cs-CZ" b="0"/>
              <a:t>     </a:t>
            </a:r>
            <a:r>
              <a:rPr lang="cs-CZ" altLang="cs-CZ" sz="1600" b="0"/>
              <a:t>goto L3;</a:t>
            </a:r>
            <a:endParaRPr lang="en-US" altLang="cs-CZ" sz="1400" b="0"/>
          </a:p>
          <a:p>
            <a:r>
              <a:rPr lang="en-US" altLang="cs-CZ" sz="1600" b="0"/>
              <a:t>L3: …</a:t>
            </a:r>
            <a:endParaRPr lang="cs-CZ" altLang="cs-CZ" sz="1600" b="0"/>
          </a:p>
        </p:txBody>
      </p:sp>
      <p:sp>
        <p:nvSpPr>
          <p:cNvPr id="1310727" name="Rectangle 7"/>
          <p:cNvSpPr>
            <a:spLocks noChangeArrowheads="1"/>
          </p:cNvSpPr>
          <p:nvPr/>
        </p:nvSpPr>
        <p:spPr bwMode="auto">
          <a:xfrm>
            <a:off x="468313" y="25654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0"/>
              <a:t> </a:t>
            </a:r>
          </a:p>
        </p:txBody>
      </p:sp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577652" y="2703810"/>
            <a:ext cx="3022600" cy="9413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if (</a:t>
            </a:r>
            <a:r>
              <a:rPr lang="en-US" altLang="cs-CZ" b="0"/>
              <a:t>key</a:t>
            </a:r>
            <a:r>
              <a:rPr lang="cs-CZ" altLang="cs-CZ" b="0"/>
              <a:t> </a:t>
            </a:r>
            <a:r>
              <a:rPr lang="en-US" altLang="cs-CZ" b="0"/>
              <a:t>=</a:t>
            </a:r>
            <a:r>
              <a:rPr lang="cs-CZ" altLang="cs-CZ" b="0"/>
              <a:t>= 0) m_ram1[0] </a:t>
            </a:r>
            <a:r>
              <a:rPr lang="en-US" altLang="cs-CZ" b="0"/>
              <a:t>= 1;</a:t>
            </a:r>
          </a:p>
          <a:p>
            <a:r>
              <a:rPr lang="en-US" altLang="cs-CZ" b="0"/>
              <a:t>else </a:t>
            </a:r>
            <a:r>
              <a:rPr lang="cs-CZ" altLang="cs-CZ" b="0"/>
              <a:t>m_ram1[0] </a:t>
            </a:r>
            <a:r>
              <a:rPr lang="en-US" altLang="cs-CZ" b="0"/>
              <a:t>= 0;</a:t>
            </a:r>
            <a:endParaRPr lang="cs-CZ" altLang="cs-CZ" b="0"/>
          </a:p>
        </p:txBody>
      </p:sp>
      <p:sp>
        <p:nvSpPr>
          <p:cNvPr id="1310729" name="Text Box 9"/>
          <p:cNvSpPr txBox="1">
            <a:spLocks noChangeArrowheads="1"/>
          </p:cNvSpPr>
          <p:nvPr/>
        </p:nvSpPr>
        <p:spPr bwMode="auto">
          <a:xfrm>
            <a:off x="3573264" y="291971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compiler</a:t>
            </a:r>
            <a:endParaRPr lang="cs-CZ" altLang="cs-CZ" b="0" i="1" dirty="0"/>
          </a:p>
        </p:txBody>
      </p:sp>
      <p:sp>
        <p:nvSpPr>
          <p:cNvPr id="1310730" name="Line 10"/>
          <p:cNvSpPr>
            <a:spLocks noChangeShapeType="1"/>
          </p:cNvSpPr>
          <p:nvPr/>
        </p:nvSpPr>
        <p:spPr bwMode="auto">
          <a:xfrm>
            <a:off x="3716139" y="3278485"/>
            <a:ext cx="863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310731" name="Group 11"/>
          <p:cNvGrpSpPr>
            <a:grpSpLocks/>
          </p:cNvGrpSpPr>
          <p:nvPr/>
        </p:nvGrpSpPr>
        <p:grpSpPr bwMode="auto">
          <a:xfrm>
            <a:off x="7634089" y="2781598"/>
            <a:ext cx="1428750" cy="1060450"/>
            <a:chOff x="4740" y="2036"/>
            <a:chExt cx="900" cy="668"/>
          </a:xfrm>
        </p:grpSpPr>
        <p:sp>
          <p:nvSpPr>
            <p:cNvPr id="1310732" name="Line 12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0733" name="Line 13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0734" name="Text Box 14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 dirty="0"/>
                <a:t>oscilloscope</a:t>
              </a:r>
            </a:p>
          </p:txBody>
        </p:sp>
      </p:grpSp>
      <p:sp>
        <p:nvSpPr>
          <p:cNvPr id="1310735" name="Rectangle 15"/>
          <p:cNvSpPr>
            <a:spLocks noChangeArrowheads="1"/>
          </p:cNvSpPr>
          <p:nvPr/>
        </p:nvSpPr>
        <p:spPr bwMode="auto">
          <a:xfrm>
            <a:off x="4043164" y="3783310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trace, k != 0)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1310736" name="Rectangle 16"/>
          <p:cNvSpPr>
            <a:spLocks noChangeArrowheads="1"/>
          </p:cNvSpPr>
          <p:nvPr/>
        </p:nvSpPr>
        <p:spPr bwMode="auto">
          <a:xfrm>
            <a:off x="4033639" y="5162848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trace, k == 0)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516216" y="5427221"/>
            <a:ext cx="2403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Can you use </a:t>
            </a:r>
          </a:p>
          <a:p>
            <a:r>
              <a:rPr lang="en-US" sz="2800" dirty="0" smtClean="0"/>
              <a:t>timing attack?</a:t>
            </a:r>
            <a:endParaRPr lang="en-US" sz="2800" dirty="0"/>
          </a:p>
        </p:txBody>
      </p:sp>
      <p:pic>
        <p:nvPicPr>
          <p:cNvPr id="24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61929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2" grpId="0" animBg="1"/>
      <p:bldP spid="1310729" grpId="0"/>
      <p:bldP spid="1310730" grpId="0" animBg="1"/>
      <p:bldP spid="1310735" grpId="0"/>
      <p:bldP spid="1310736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Simple power analysis – data leakage</a:t>
            </a:r>
            <a:endParaRPr lang="en-US" alt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Data revealed directly when processed </a:t>
            </a:r>
          </a:p>
          <a:p>
            <a:pPr lvl="1"/>
            <a:r>
              <a:rPr lang="en-US" altLang="en-US" sz="2000" dirty="0" smtClean="0"/>
              <a:t>e.g., Hamming weight of instruction argument</a:t>
            </a:r>
            <a:endParaRPr lang="cs-CZ" altLang="en-US" sz="2000" dirty="0" smtClean="0"/>
          </a:p>
          <a:p>
            <a:pPr lvl="2"/>
            <a:r>
              <a:rPr lang="en-US" altLang="en-US" sz="2000" dirty="0" smtClean="0"/>
              <a:t>hamming weight of separate bytes of key (2</a:t>
            </a:r>
            <a:r>
              <a:rPr lang="en-US" altLang="en-US" sz="2000" baseline="30000" dirty="0" smtClean="0"/>
              <a:t>56</a:t>
            </a:r>
            <a:r>
              <a:rPr lang="en-US" altLang="en-US" sz="2000" dirty="0" smtClean="0">
                <a:sym typeface="Symbol" panose="05050102010706020507" pitchFamily="18" charset="2"/>
              </a:rPr>
              <a:t></a:t>
            </a:r>
            <a:r>
              <a:rPr lang="en-US" altLang="en-US" sz="2000" dirty="0" smtClean="0"/>
              <a:t> 2</a:t>
            </a:r>
            <a:r>
              <a:rPr lang="en-US" altLang="en-US" sz="2000" baseline="30000" dirty="0" smtClean="0"/>
              <a:t>38</a:t>
            </a:r>
            <a:r>
              <a:rPr lang="en-US" altLang="en-US" sz="2000" dirty="0" smtClean="0"/>
              <a:t>)</a:t>
            </a:r>
          </a:p>
          <a:p>
            <a:pPr lvl="2"/>
            <a:endParaRPr lang="en-US" altLang="en-US" sz="2000" dirty="0" smtClean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 smtClean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 smtClean="0"/>
          </a:p>
          <a:p>
            <a:pPr lvl="2"/>
            <a:endParaRPr lang="en-US" altLang="en-US" sz="2000" dirty="0" smtClean="0"/>
          </a:p>
        </p:txBody>
      </p:sp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10086" b="6750"/>
          <a:stretch>
            <a:fillRect/>
          </a:stretch>
        </p:blipFill>
        <p:spPr bwMode="auto">
          <a:xfrm>
            <a:off x="1475656" y="3061310"/>
            <a:ext cx="5141019" cy="35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</p:spPr>
        <p:txBody>
          <a:bodyPr/>
          <a:lstStyle/>
          <a:p>
            <a:r>
              <a:rPr lang="en-US" altLang="cs-CZ" dirty="0" smtClean="0"/>
              <a:t>| PV204 Trusted element 25.2.2016</a:t>
            </a:r>
            <a:endParaRPr lang="en-GB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9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2300" r="8754" b="5180"/>
          <a:stretch>
            <a:fillRect/>
          </a:stretch>
        </p:blipFill>
        <p:spPr>
          <a:xfrm>
            <a:off x="5292080" y="1281113"/>
            <a:ext cx="3816350" cy="265271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3568C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1009"/>
            <a:ext cx="8507413" cy="993775"/>
          </a:xfrm>
        </p:spPr>
        <p:txBody>
          <a:bodyPr/>
          <a:lstStyle/>
          <a:p>
            <a:r>
              <a:rPr lang="en-US" altLang="cs-CZ" dirty="0" smtClean="0"/>
              <a:t>Differential power analysis</a:t>
            </a:r>
            <a:endParaRPr lang="en-US" altLang="cs-CZ" dirty="0"/>
          </a:p>
        </p:txBody>
      </p:sp>
      <p:pic>
        <p:nvPicPr>
          <p:cNvPr id="412679" name="Picture 7" descr="DPAspik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9" r="12164"/>
          <a:stretch/>
        </p:blipFill>
        <p:spPr>
          <a:xfrm>
            <a:off x="4971479" y="5301208"/>
            <a:ext cx="4137025" cy="1008112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17F67-ECC1-4A64-BAC1-6F22A261F2B9}" type="slidenum">
              <a:rPr lang="cs-CZ" altLang="cs-CZ" smtClean="0"/>
              <a:pPr/>
              <a:t>43</a:t>
            </a:fld>
            <a:endParaRPr lang="cs-CZ" altLang="cs-CZ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cs-CZ" smtClean="0"/>
              <a:t>| PV204 Trusted element 25.2.2016</a:t>
            </a:r>
            <a:endParaRPr lang="en-GB" altLang="cs-CZ"/>
          </a:p>
        </p:txBody>
      </p:sp>
      <p:sp>
        <p:nvSpPr>
          <p:cNvPr id="412681" name="Oval 9"/>
          <p:cNvSpPr>
            <a:spLocks noChangeArrowheads="1"/>
          </p:cNvSpPr>
          <p:nvPr/>
        </p:nvSpPr>
        <p:spPr bwMode="auto">
          <a:xfrm>
            <a:off x="5509077" y="5501569"/>
            <a:ext cx="287338" cy="7207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7" descr="DPAspik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4" b="52121"/>
          <a:stretch/>
        </p:blipFill>
        <p:spPr bwMode="auto">
          <a:xfrm>
            <a:off x="4971478" y="4332942"/>
            <a:ext cx="4137025" cy="9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412875"/>
            <a:ext cx="5255815" cy="4824413"/>
          </a:xfrm>
        </p:spPr>
        <p:txBody>
          <a:bodyPr/>
          <a:lstStyle/>
          <a:p>
            <a:r>
              <a:rPr lang="en-US" altLang="cs-CZ" sz="1800" dirty="0" smtClean="0"/>
              <a:t>Very Powerful attack on secret values (keys) </a:t>
            </a:r>
          </a:p>
          <a:p>
            <a:pPr lvl="1"/>
            <a:r>
              <a:rPr lang="en-US" altLang="cs-CZ" sz="1600" dirty="0" smtClean="0"/>
              <a:t>E.g., KEY </a:t>
            </a:r>
            <a:r>
              <a:rPr lang="en-US" altLang="cs-CZ" sz="1600" dirty="0" smtClean="0">
                <a:sym typeface="Symbol" pitchFamily="18" charset="2"/>
              </a:rPr>
              <a:t> INPUT_DATA  </a:t>
            </a:r>
            <a:endParaRPr lang="en-US" altLang="cs-CZ" sz="1600" dirty="0" smtClean="0"/>
          </a:p>
          <a:p>
            <a:pPr>
              <a:buFont typeface="+mj-lt"/>
              <a:buAutoNum type="arabicPeriod"/>
            </a:pPr>
            <a:r>
              <a:rPr lang="en-US" altLang="cs-CZ" sz="1800" dirty="0" smtClean="0"/>
              <a:t>Obtain multiple power traces with (fixed) key usage and variable data </a:t>
            </a:r>
          </a:p>
          <a:p>
            <a:pPr lvl="1"/>
            <a:r>
              <a:rPr lang="en-US" altLang="cs-CZ" sz="1600" dirty="0" smtClean="0"/>
              <a:t>10</a:t>
            </a:r>
            <a:r>
              <a:rPr lang="en-US" altLang="cs-CZ" sz="1600" baseline="30000" dirty="0" smtClean="0"/>
              <a:t>3</a:t>
            </a:r>
            <a:r>
              <a:rPr lang="en-US" altLang="cs-CZ" sz="1600" dirty="0" smtClean="0"/>
              <a:t>-10</a:t>
            </a:r>
            <a:r>
              <a:rPr lang="en-US" altLang="cs-CZ" sz="1600" baseline="30000" dirty="0" smtClean="0"/>
              <a:t>5</a:t>
            </a:r>
            <a:r>
              <a:rPr lang="en-US" altLang="cs-CZ" sz="1600" dirty="0" smtClean="0"/>
              <a:t> traces with known I/O data =&gt; S(n)</a:t>
            </a:r>
          </a:p>
          <a:p>
            <a:pPr lvl="1"/>
            <a:r>
              <a:rPr lang="en-US" altLang="cs-CZ" sz="1600" dirty="0"/>
              <a:t>KEY </a:t>
            </a:r>
            <a:r>
              <a:rPr lang="en-US" altLang="cs-CZ" sz="1600" dirty="0">
                <a:sym typeface="Symbol" pitchFamily="18" charset="2"/>
              </a:rPr>
              <a:t> KNOWN_DATA  </a:t>
            </a:r>
            <a:endParaRPr lang="en-US" altLang="cs-CZ" sz="1600" dirty="0" smtClean="0">
              <a:sym typeface="Symbol" pitchFamily="18" charset="2"/>
            </a:endParaRPr>
          </a:p>
          <a:p>
            <a:pPr>
              <a:buFont typeface="+mj-lt"/>
              <a:buAutoNum type="arabicPeriod"/>
            </a:pPr>
            <a:r>
              <a:rPr lang="en-US" altLang="cs-CZ" sz="1800" dirty="0" smtClean="0"/>
              <a:t>Guess key byte-per-byte</a:t>
            </a:r>
          </a:p>
          <a:p>
            <a:pPr lvl="1"/>
            <a:r>
              <a:rPr lang="en-US" altLang="cs-CZ" sz="1600" dirty="0" smtClean="0"/>
              <a:t>All possible values of single byte tried (256)</a:t>
            </a:r>
          </a:p>
          <a:p>
            <a:pPr lvl="1"/>
            <a:r>
              <a:rPr lang="en-US" altLang="cs-CZ" sz="1600" dirty="0" smtClean="0"/>
              <a:t>D = </a:t>
            </a:r>
            <a:r>
              <a:rPr lang="en-US" altLang="cs-CZ" sz="1600" dirty="0" err="1" smtClean="0"/>
              <a:t>HammWeight</a:t>
            </a:r>
            <a:r>
              <a:rPr lang="en-US" altLang="cs-CZ" sz="1600" dirty="0" smtClean="0"/>
              <a:t>(KEY </a:t>
            </a:r>
            <a:r>
              <a:rPr lang="en-US" altLang="cs-CZ" sz="1600" dirty="0">
                <a:sym typeface="Symbol" pitchFamily="18" charset="2"/>
              </a:rPr>
              <a:t> </a:t>
            </a:r>
            <a:r>
              <a:rPr lang="en-US" altLang="cs-CZ" sz="1600" dirty="0" smtClean="0">
                <a:sym typeface="Symbol" pitchFamily="18" charset="2"/>
              </a:rPr>
              <a:t>KNOWN_DATA &gt; 4) </a:t>
            </a:r>
            <a:endParaRPr lang="en-US" altLang="cs-CZ" sz="1600" dirty="0" smtClean="0"/>
          </a:p>
          <a:p>
            <a:pPr lvl="1"/>
            <a:r>
              <a:rPr lang="en-US" altLang="cs-CZ" sz="1600" dirty="0" smtClean="0"/>
              <a:t>Correct guess reveals correlation with traces</a:t>
            </a:r>
          </a:p>
          <a:p>
            <a:pPr lvl="1"/>
            <a:r>
              <a:rPr lang="en-US" altLang="cs-CZ" sz="1600" dirty="0" smtClean="0"/>
              <a:t>Incorrect guess not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1800" dirty="0" smtClean="0"/>
              <a:t>Divide and test approach</a:t>
            </a:r>
          </a:p>
          <a:p>
            <a:pPr lvl="1"/>
            <a:r>
              <a:rPr lang="en-US" altLang="cs-CZ" sz="1600" dirty="0" smtClean="0"/>
              <a:t>Traces divided into 2 groups</a:t>
            </a:r>
          </a:p>
          <a:p>
            <a:pPr lvl="1"/>
            <a:r>
              <a:rPr lang="en-US" altLang="cs-CZ" sz="1600" dirty="0" smtClean="0"/>
              <a:t>Groups are averaged A</a:t>
            </a:r>
            <a:r>
              <a:rPr lang="en-US" altLang="cs-CZ" sz="1600" baseline="-25000" dirty="0" smtClean="0"/>
              <a:t>0</a:t>
            </a:r>
            <a:r>
              <a:rPr lang="en-US" altLang="cs-CZ" sz="1600" dirty="0" smtClean="0"/>
              <a:t>,A</a:t>
            </a:r>
            <a:r>
              <a:rPr lang="en-US" altLang="cs-CZ" sz="1600" baseline="-25000" dirty="0" smtClean="0"/>
              <a:t>1 </a:t>
            </a:r>
            <a:r>
              <a:rPr lang="en-US" altLang="cs-CZ" sz="1600" dirty="0" smtClean="0"/>
              <a:t>(noise reduced)</a:t>
            </a:r>
          </a:p>
          <a:p>
            <a:pPr lvl="1"/>
            <a:r>
              <a:rPr lang="en-US" altLang="cs-CZ" sz="1600" dirty="0" smtClean="0"/>
              <a:t>Subtract group’s averaged signals T(n)</a:t>
            </a:r>
          </a:p>
          <a:p>
            <a:pPr lvl="1"/>
            <a:r>
              <a:rPr lang="en-US" altLang="cs-CZ" sz="1600" dirty="0" smtClean="0"/>
              <a:t>Significant peaks if guess was correct </a:t>
            </a:r>
          </a:p>
          <a:p>
            <a:r>
              <a:rPr lang="en-US" altLang="cs-CZ" sz="1800" dirty="0" smtClean="0"/>
              <a:t>No need for knowledge of exact implementation</a:t>
            </a:r>
          </a:p>
          <a:p>
            <a:pPr lvl="1"/>
            <a:r>
              <a:rPr lang="en-US" altLang="cs-CZ" sz="1600" dirty="0" smtClean="0"/>
              <a:t>big advantage</a:t>
            </a:r>
            <a:endParaRPr lang="en-US" altLang="cs-CZ" sz="1600" dirty="0"/>
          </a:p>
        </p:txBody>
      </p:sp>
    </p:spTree>
    <p:extLst>
      <p:ext uri="{BB962C8B-B14F-4D97-AF65-F5344CB8AC3E}">
        <p14:creationId xmlns:p14="http://schemas.microsoft.com/office/powerpoint/2010/main" val="9933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DPA simulator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simulated DPA traces</a:t>
            </a:r>
          </a:p>
          <a:p>
            <a:r>
              <a:rPr lang="en-US" dirty="0" smtClean="0"/>
              <a:t>Perform DPA</a:t>
            </a:r>
          </a:p>
          <a:p>
            <a:r>
              <a:rPr lang="en-US" dirty="0" smtClean="0"/>
              <a:t>Can be used to inspect influence of noise, number of traces…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>
                <a:hlinkClick r:id="rId2"/>
              </a:rPr>
              <a:t>https://github.com/crocs-muni/PowerTraceSimulator</a:t>
            </a:r>
            <a:endParaRPr lang="en-US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69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Non-invasive side-channel </a:t>
            </a:r>
            <a:r>
              <a:rPr lang="en-US" dirty="0"/>
              <a:t>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1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attack: principle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pic>
        <p:nvPicPr>
          <p:cNvPr id="6" name="Picture 7" descr="D:\Documents\Obrázky\SmartCard\sim-card-md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36" y="2546835"/>
            <a:ext cx="1074216" cy="13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25321" y="2573042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47" y="4481541"/>
            <a:ext cx="1106024" cy="11060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47" y="4633941"/>
            <a:ext cx="1106024" cy="1106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87" y="4767905"/>
            <a:ext cx="1106024" cy="11060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15" y="3717032"/>
            <a:ext cx="1982537" cy="138777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34968"/>
            <a:ext cx="666757" cy="666757"/>
          </a:xfrm>
          <a:prstGeom prst="rect">
            <a:avLst/>
          </a:prstGeom>
        </p:spPr>
      </p:pic>
      <p:pic>
        <p:nvPicPr>
          <p:cNvPr id="13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866716" y="1934249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809452" y="20188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+</a:t>
            </a:r>
            <a:endParaRPr lang="en-GB" sz="3200" b="1" dirty="0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3147713" y="3501009"/>
            <a:ext cx="1131636" cy="1266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dev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34" y="4195763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610195" y="2058281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ym typeface="Symbol" panose="05050102010706020507" pitchFamily="18" charset="2"/>
              </a:rPr>
              <a:t> 57ms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41071"/>
            <a:ext cx="689871" cy="689871"/>
          </a:xfrm>
          <a:prstGeom prst="rect">
            <a:avLst/>
          </a:prstGeom>
        </p:spPr>
      </p:pic>
      <p:pic>
        <p:nvPicPr>
          <p:cNvPr id="22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850736" y="2726337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5793472" y="281088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+</a:t>
            </a:r>
            <a:endParaRPr lang="en-GB" sz="32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594215" y="2850369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ym typeface="Symbol" panose="05050102010706020507" pitchFamily="18" charset="2"/>
              </a:rPr>
              <a:t> 49ms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pic>
        <p:nvPicPr>
          <p:cNvPr id="25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294798" y="5266242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8" r="31330" b="13069"/>
          <a:stretch/>
        </p:blipFill>
        <p:spPr bwMode="auto">
          <a:xfrm>
            <a:off x="755576" y="5202362"/>
            <a:ext cx="6894761" cy="175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19" y="5229200"/>
            <a:ext cx="1700396" cy="11463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91" y="548680"/>
            <a:ext cx="1982537" cy="13877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Execution of crypto algorithm takes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different time</a:t>
            </a:r>
            <a:r>
              <a:rPr lang="en-GB" sz="2400" dirty="0" smtClean="0"/>
              <a:t> to process input data with some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dependence on secret value (secret/private key)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 smtClean="0"/>
              <a:t>Due to performance optimizations (developer, compiler)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 smtClean="0"/>
              <a:t>Due to conditional statements (branching)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 smtClean="0"/>
              <a:t>Due to cache misses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 smtClean="0"/>
              <a:t>Due to operations taking different number of cycles </a:t>
            </a:r>
            <a:endParaRPr lang="en-US" sz="1800" dirty="0" smtClean="0"/>
          </a:p>
          <a:p>
            <a:r>
              <a:rPr lang="en-US" sz="2400" dirty="0" smtClean="0"/>
              <a:t>Measurement techniques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Start/stop time (aggregated time, local/remote measurement)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Power/EM trace (very precise if operation can be located)</a:t>
            </a:r>
          </a:p>
          <a:p>
            <a:pPr marL="819150" lvl="1" indent="-4572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9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modular exponentiation (RSA/DH)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 = C</a:t>
            </a:r>
            <a:r>
              <a:rPr lang="en-GB" baseline="30000" dirty="0" smtClean="0"/>
              <a:t>d</a:t>
            </a:r>
            <a:r>
              <a:rPr lang="en-GB" dirty="0" smtClean="0"/>
              <a:t> mod 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M = </a:t>
            </a:r>
            <a:r>
              <a:rPr lang="en-GB" dirty="0" smtClean="0"/>
              <a:t>C * C * C * … * C </a:t>
            </a:r>
            <a:r>
              <a:rPr lang="en-GB" dirty="0"/>
              <a:t>mod </a:t>
            </a:r>
            <a:r>
              <a:rPr lang="en-GB" dirty="0" smtClean="0"/>
              <a:t>N</a:t>
            </a:r>
          </a:p>
          <a:p>
            <a:endParaRPr lang="en-GB" dirty="0" smtClean="0"/>
          </a:p>
          <a:p>
            <a:r>
              <a:rPr lang="en-GB" dirty="0" smtClean="0"/>
              <a:t>Easy, but </a:t>
            </a:r>
            <a:r>
              <a:rPr lang="en-GB" dirty="0" smtClean="0"/>
              <a:t>extremely </a:t>
            </a:r>
            <a:r>
              <a:rPr lang="en-GB" dirty="0" smtClean="0"/>
              <a:t>slow for large d (1000s bits)</a:t>
            </a:r>
          </a:p>
          <a:p>
            <a:pPr lvl="1"/>
            <a:r>
              <a:rPr lang="en-GB" dirty="0" smtClean="0"/>
              <a:t>Faster algorithms exist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1547664" y="2780928"/>
            <a:ext cx="2664296" cy="642140"/>
            <a:chOff x="827584" y="2276872"/>
            <a:chExt cx="2664296" cy="642140"/>
          </a:xfrm>
        </p:grpSpPr>
        <p:sp>
          <p:nvSpPr>
            <p:cNvPr id="11" name="Levá složená závorka 10"/>
            <p:cNvSpPr/>
            <p:nvPr/>
          </p:nvSpPr>
          <p:spPr>
            <a:xfrm rot="5400000">
              <a:off x="1982678" y="1409810"/>
              <a:ext cx="354108" cy="2664296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763688" y="2276872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d-times</a:t>
              </a:r>
              <a:endParaRPr lang="en-GB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5004048" y="1898829"/>
            <a:ext cx="4003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there dependency </a:t>
            </a:r>
          </a:p>
          <a:p>
            <a:r>
              <a:rPr lang="en-US" sz="2800" dirty="0" smtClean="0"/>
              <a:t>of time on secret value?</a:t>
            </a:r>
            <a:endParaRPr lang="en-US" sz="2800" dirty="0"/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353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49368"/>
            <a:ext cx="4937673" cy="1551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and multiply algorithm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measure?</a:t>
            </a:r>
          </a:p>
          <a:p>
            <a:pPr lvl="1"/>
            <a:r>
              <a:rPr lang="en-US" dirty="0" smtClean="0"/>
              <a:t>Exact detection from simple power trace</a:t>
            </a:r>
          </a:p>
          <a:p>
            <a:pPr lvl="1"/>
            <a:r>
              <a:rPr lang="en-US" dirty="0"/>
              <a:t>Extraction from overall time of multiple </a:t>
            </a:r>
            <a:r>
              <a:rPr lang="en-US" dirty="0" smtClean="0"/>
              <a:t>measurements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34304" y="4993431"/>
            <a:ext cx="4801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Gilbert Goodwill, http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://www.embedded.com/print/4408435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71600" y="1712200"/>
            <a:ext cx="65822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M =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C^d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mod N</a:t>
            </a:r>
          </a:p>
          <a:p>
            <a:r>
              <a:rPr lang="en-GB" sz="1600" dirty="0" smtClean="0">
                <a:solidFill>
                  <a:srgbClr val="007F00"/>
                </a:solidFill>
                <a:latin typeface="Comic Sans MS" panose="030F0702030302020204" pitchFamily="66" charset="0"/>
              </a:rPr>
              <a:t>// Square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and multiply </a:t>
            </a:r>
            <a:r>
              <a:rPr lang="en-GB" sz="1600" dirty="0" smtClean="0">
                <a:solidFill>
                  <a:srgbClr val="007F00"/>
                </a:solidFill>
                <a:latin typeface="Comic Sans MS" panose="030F0702030302020204" pitchFamily="66" charset="0"/>
              </a:rPr>
              <a:t>algorithm</a:t>
            </a:r>
          </a:p>
          <a:p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</a:t>
            </a:r>
            <a:r>
              <a:rPr lang="en-GB" sz="1600" dirty="0" smtClean="0">
                <a:solidFill>
                  <a:srgbClr val="007F00"/>
                </a:solidFill>
                <a:latin typeface="Comic Sans MS" panose="030F0702030302020204" pitchFamily="66" charset="0"/>
              </a:rPr>
              <a:t>//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start with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ciphertext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to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dirty="0" smtClean="0">
                <a:solidFill>
                  <a:srgbClr val="007F00"/>
                </a:solidFill>
                <a:latin typeface="Comic Sans MS" panose="030F0702030302020204" pitchFamily="66" charset="0"/>
              </a:rPr>
              <a:t>//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process all bits of private </a:t>
            </a:r>
            <a:r>
              <a:rPr lang="en-GB" sz="1600" dirty="0" smtClean="0">
                <a:solidFill>
                  <a:srgbClr val="007F00"/>
                </a:solidFill>
                <a:latin typeface="Comic Sans MS" panose="030F0702030302020204" pitchFamily="66" charset="0"/>
              </a:rPr>
              <a:t>exponent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mod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 smtClean="0">
                <a:solidFill>
                  <a:srgbClr val="007F00"/>
                </a:solidFill>
                <a:latin typeface="Comic Sans MS" panose="030F0702030302020204" pitchFamily="66" charset="0"/>
              </a:rPr>
              <a:t>//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shift to next bit by x * x (always)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 smtClean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d_j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sz="1600" dirty="0" smtClean="0">
                <a:solidFill>
                  <a:srgbClr val="007F00"/>
                </a:solidFill>
                <a:latin typeface="Comic Sans MS" panose="030F0702030302020204" pitchFamily="66" charset="0"/>
              </a:rPr>
              <a:t>//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j-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th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bit of private exponent d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C mod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600" dirty="0" smtClean="0">
                <a:solidFill>
                  <a:srgbClr val="007F00"/>
                </a:solidFill>
                <a:latin typeface="Comic Sans MS" panose="030F0702030302020204" pitchFamily="66" charset="0"/>
              </a:rPr>
              <a:t>//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if 1 then multiple by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Ciphertext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plaintext </a:t>
            </a:r>
            <a:r>
              <a:rPr lang="en-GB" sz="1600" dirty="0" smtClean="0">
                <a:solidFill>
                  <a:srgbClr val="007F00"/>
                </a:solidFill>
                <a:latin typeface="Comic Sans MS" panose="030F0702030302020204" pitchFamily="66" charset="0"/>
              </a:rPr>
              <a:t>M</a:t>
            </a:r>
          </a:p>
          <a:p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 rot="16200000">
            <a:off x="-347972" y="2997932"/>
            <a:ext cx="1752600" cy="742528"/>
          </a:xfrm>
          <a:prstGeom prst="borderCallout2">
            <a:avLst>
              <a:gd name="adj1" fmla="val 109586"/>
              <a:gd name="adj2" fmla="val 45322"/>
              <a:gd name="adj3" fmla="val 151805"/>
              <a:gd name="adj4" fmla="val 45651"/>
              <a:gd name="adj5" fmla="val 186998"/>
              <a:gd name="adj6" fmla="val 4558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smtClean="0"/>
              <a:t>Executed only when </a:t>
            </a:r>
            <a:r>
              <a:rPr lang="en-GB" altLang="en-US" sz="1800" dirty="0" err="1" smtClean="0"/>
              <a:t>d_j</a:t>
            </a:r>
            <a:r>
              <a:rPr lang="en-GB" altLang="en-US" sz="1800" dirty="0" smtClean="0"/>
              <a:t> == 1 </a:t>
            </a:r>
            <a:endParaRPr lang="en-US" altLang="en-US" sz="1800" dirty="0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4358634" y="1542530"/>
            <a:ext cx="2013565" cy="446310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290512"/>
              <a:gd name="adj6" fmla="val -106698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smtClean="0"/>
              <a:t>Executed always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33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element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5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Example: Remote extraction OpenSSL RSA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 smtClean="0"/>
              <a:t>Brumley</a:t>
            </a:r>
            <a:r>
              <a:rPr lang="en-US" sz="2000" dirty="0" smtClean="0"/>
              <a:t>, </a:t>
            </a:r>
            <a:r>
              <a:rPr lang="cs-CZ" sz="2000" dirty="0" err="1" smtClean="0"/>
              <a:t>Boneh</a:t>
            </a:r>
            <a:r>
              <a:rPr lang="en-US" sz="2000" dirty="0" smtClean="0"/>
              <a:t>, Remote timing attacks are practical</a:t>
            </a:r>
            <a:endParaRPr lang="cs-CZ" sz="2000" dirty="0" smtClean="0"/>
          </a:p>
          <a:p>
            <a:pPr lvl="1"/>
            <a:r>
              <a:rPr lang="cs-CZ" sz="1800" dirty="0" smtClean="0">
                <a:hlinkClick r:id="rId2"/>
              </a:rPr>
              <a:t>https://crypto.stanford.edu/~dabo/papers/ssl-timing.pdf</a:t>
            </a:r>
            <a:endParaRPr lang="en-US" sz="1800" dirty="0" smtClean="0"/>
          </a:p>
          <a:p>
            <a:r>
              <a:rPr lang="en-US" sz="2000" dirty="0" smtClean="0"/>
              <a:t>Scenario: OpenSSL-based TLS with RSA on remote server</a:t>
            </a:r>
          </a:p>
          <a:p>
            <a:pPr lvl="1"/>
            <a:r>
              <a:rPr lang="en-US" sz="1800" dirty="0" smtClean="0"/>
              <a:t>Local network, but multiple routers</a:t>
            </a:r>
          </a:p>
          <a:p>
            <a:pPr lvl="1"/>
            <a:r>
              <a:rPr lang="en-US" sz="1800" dirty="0" smtClean="0"/>
              <a:t>Attacker submits multiple </a:t>
            </a:r>
            <a:r>
              <a:rPr lang="en-US" sz="1800" dirty="0" err="1" smtClean="0"/>
              <a:t>ciphertexts</a:t>
            </a:r>
            <a:r>
              <a:rPr lang="en-US" sz="1800" dirty="0" smtClean="0"/>
              <a:t> and observe processing time (client)</a:t>
            </a:r>
          </a:p>
          <a:p>
            <a:r>
              <a:rPr lang="en-US" sz="2000" dirty="0" smtClean="0"/>
              <a:t>OpenSSL’s RSA CRT implementation</a:t>
            </a:r>
          </a:p>
          <a:p>
            <a:pPr lvl="1"/>
            <a:r>
              <a:rPr lang="en-US" sz="1800" dirty="0" smtClean="0"/>
              <a:t>Square and multiply with </a:t>
            </a:r>
            <a:r>
              <a:rPr lang="en-GB" sz="1800" dirty="0" smtClean="0"/>
              <a:t>sliding windows exponentiation</a:t>
            </a:r>
          </a:p>
          <a:p>
            <a:pPr lvl="1"/>
            <a:r>
              <a:rPr lang="en-GB" sz="1800" dirty="0" smtClean="0"/>
              <a:t>Modular multiplication in every step: x*y mod q (Montgomery alg.) </a:t>
            </a:r>
          </a:p>
          <a:p>
            <a:pPr lvl="1"/>
            <a:r>
              <a:rPr lang="en-GB" sz="1800" dirty="0" smtClean="0"/>
              <a:t>From timing can be said if normal or Karatsuba was used</a:t>
            </a:r>
          </a:p>
          <a:p>
            <a:pPr lvl="2"/>
            <a:r>
              <a:rPr lang="en-GB" sz="1800" dirty="0" smtClean="0"/>
              <a:t>If x and y has unequal size, normal multiplication is used (slower)</a:t>
            </a:r>
          </a:p>
          <a:p>
            <a:pPr lvl="2"/>
            <a:r>
              <a:rPr lang="en-GB" sz="1800" dirty="0" smtClean="0"/>
              <a:t>If x and y has equal size, Karatsuba multiplication is used (faster)</a:t>
            </a:r>
          </a:p>
          <a:p>
            <a:r>
              <a:rPr lang="en-GB" sz="2000" dirty="0" smtClean="0"/>
              <a:t>Attacker learns bits of prime by adaptively chosen </a:t>
            </a:r>
            <a:r>
              <a:rPr lang="en-GB" sz="2000" dirty="0" err="1" smtClean="0"/>
              <a:t>ciphertexts</a:t>
            </a:r>
            <a:endParaRPr lang="en-GB" sz="2000" dirty="0" smtClean="0"/>
          </a:p>
          <a:p>
            <a:pPr lvl="1"/>
            <a:r>
              <a:rPr lang="en-GB" sz="1800" dirty="0" smtClean="0"/>
              <a:t>About 300k queries needed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0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</a:t>
            </a:r>
            <a:r>
              <a:rPr lang="en-US" dirty="0" smtClean="0"/>
              <a:t>introduced </a:t>
            </a:r>
            <a:r>
              <a:rPr lang="en-US" dirty="0"/>
              <a:t>by OpenSSL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RSA </a:t>
            </a:r>
            <a:r>
              <a:rPr lang="cs-CZ" dirty="0" err="1" smtClean="0"/>
              <a:t>blinding</a:t>
            </a:r>
            <a:r>
              <a:rPr lang="en-GB" dirty="0" smtClean="0"/>
              <a:t>: </a:t>
            </a:r>
            <a:r>
              <a:rPr lang="cs-CZ" dirty="0" err="1" smtClean="0"/>
              <a:t>RSA_blinding_on</a:t>
            </a:r>
            <a:r>
              <a:rPr lang="cs-CZ" dirty="0"/>
              <a:t>() 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https://www.openssl.org/news/secadv_20030317.txt</a:t>
            </a:r>
            <a:endParaRPr lang="en-US" dirty="0"/>
          </a:p>
          <a:p>
            <a:r>
              <a:rPr lang="en-GB" dirty="0" smtClean="0"/>
              <a:t>Decryption without protection</a:t>
            </a:r>
            <a:r>
              <a:rPr lang="en-GB" dirty="0"/>
              <a:t>: </a:t>
            </a:r>
            <a:r>
              <a:rPr lang="en-GB" dirty="0" smtClean="0"/>
              <a:t>M = c</a:t>
            </a:r>
            <a:r>
              <a:rPr lang="en-GB" baseline="30000" dirty="0" smtClean="0"/>
              <a:t>d</a:t>
            </a:r>
            <a:r>
              <a:rPr lang="en-GB" dirty="0" smtClean="0"/>
              <a:t> </a:t>
            </a:r>
            <a:r>
              <a:rPr lang="en-GB" dirty="0"/>
              <a:t>mod </a:t>
            </a:r>
            <a:r>
              <a:rPr lang="en-GB" dirty="0" smtClean="0"/>
              <a:t>N</a:t>
            </a:r>
          </a:p>
          <a:p>
            <a:r>
              <a:rPr lang="en-GB" dirty="0" smtClean="0"/>
              <a:t>Blinding of </a:t>
            </a:r>
            <a:r>
              <a:rPr lang="en-GB" dirty="0" err="1" smtClean="0"/>
              <a:t>ciphertext</a:t>
            </a:r>
            <a:r>
              <a:rPr lang="en-GB" dirty="0" smtClean="0"/>
              <a:t> </a:t>
            </a:r>
            <a:r>
              <a:rPr lang="en-GB" i="1" dirty="0" smtClean="0"/>
              <a:t>c </a:t>
            </a:r>
            <a:r>
              <a:rPr lang="en-GB" dirty="0" smtClean="0"/>
              <a:t>before decryption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Generate random value </a:t>
            </a:r>
            <a:r>
              <a:rPr lang="en-GB" i="1" dirty="0" smtClean="0"/>
              <a:t>r</a:t>
            </a:r>
            <a:r>
              <a:rPr lang="en-GB" dirty="0" smtClean="0"/>
              <a:t> and compute r</a:t>
            </a:r>
            <a:r>
              <a:rPr lang="en-GB" baseline="30000" dirty="0" smtClean="0"/>
              <a:t>e</a:t>
            </a:r>
            <a:r>
              <a:rPr lang="en-GB" dirty="0" smtClean="0"/>
              <a:t> </a:t>
            </a:r>
            <a:r>
              <a:rPr lang="en-GB" dirty="0"/>
              <a:t>mod </a:t>
            </a:r>
            <a:r>
              <a:rPr lang="en-GB" dirty="0" smtClean="0"/>
              <a:t>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Compute blinded </a:t>
            </a:r>
            <a:r>
              <a:rPr lang="en-GB" dirty="0" err="1" smtClean="0"/>
              <a:t>ciphertext</a:t>
            </a:r>
            <a:r>
              <a:rPr lang="en-GB" dirty="0" smtClean="0"/>
              <a:t> </a:t>
            </a:r>
            <a:r>
              <a:rPr lang="en-GB" i="1" dirty="0" smtClean="0"/>
              <a:t>b = c * r</a:t>
            </a:r>
            <a:r>
              <a:rPr lang="en-GB" i="1" baseline="30000" dirty="0" smtClean="0"/>
              <a:t>e</a:t>
            </a:r>
            <a:r>
              <a:rPr lang="en-GB" i="1" dirty="0" smtClean="0"/>
              <a:t> </a:t>
            </a:r>
            <a:r>
              <a:rPr lang="en-GB" i="1" dirty="0"/>
              <a:t>mod </a:t>
            </a:r>
            <a:r>
              <a:rPr lang="en-GB" i="1" dirty="0" smtClean="0"/>
              <a:t>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Decrypt </a:t>
            </a:r>
            <a:r>
              <a:rPr lang="en-GB" i="1" dirty="0" smtClean="0"/>
              <a:t>b</a:t>
            </a:r>
            <a:r>
              <a:rPr lang="en-GB" dirty="0" smtClean="0"/>
              <a:t> and then divide result by </a:t>
            </a:r>
            <a:r>
              <a:rPr lang="en-GB" i="1" dirty="0" smtClean="0"/>
              <a:t>r</a:t>
            </a:r>
            <a:endParaRPr lang="en-GB" i="1" baseline="30000" dirty="0" smtClean="0"/>
          </a:p>
          <a:p>
            <a:pPr lvl="2"/>
            <a:r>
              <a:rPr lang="en-GB" i="1" dirty="0" smtClean="0"/>
              <a:t>r</a:t>
            </a:r>
            <a:r>
              <a:rPr lang="en-GB" dirty="0" smtClean="0"/>
              <a:t> is removed and only decrypted plaintext remains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i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2" y="5517232"/>
            <a:ext cx="8423920" cy="6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90550" y="3396308"/>
            <a:ext cx="7942288" cy="33283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Practical TEMPEST for $3000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ECDH Key-Extraction via </a:t>
            </a:r>
            <a:r>
              <a:rPr lang="en-GB" sz="2400" dirty="0" smtClean="0"/>
              <a:t>Low-Bandwidth Electromagnetic </a:t>
            </a:r>
            <a:r>
              <a:rPr lang="en-GB" sz="2400" dirty="0"/>
              <a:t>Attacks on PCs</a:t>
            </a:r>
          </a:p>
          <a:p>
            <a:pPr lvl="1"/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eprint.iacr.org/2016/129.pdf</a:t>
            </a:r>
            <a:endParaRPr lang="en-GB" sz="2000" dirty="0" smtClean="0"/>
          </a:p>
          <a:p>
            <a:r>
              <a:rPr lang="en-GB" sz="2400" dirty="0" smtClean="0"/>
              <a:t>E-M </a:t>
            </a:r>
            <a:r>
              <a:rPr lang="en-GB" sz="2400" dirty="0"/>
              <a:t>trace captured (across </a:t>
            </a:r>
            <a:r>
              <a:rPr lang="en-GB" sz="2400" dirty="0" smtClean="0"/>
              <a:t>a wall)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5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Practical TEMPEST for $3000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ECDH </a:t>
            </a:r>
            <a:r>
              <a:rPr lang="en-GB" sz="2400" dirty="0"/>
              <a:t>implemented in latest </a:t>
            </a:r>
            <a:r>
              <a:rPr lang="en-GB" sz="2400" dirty="0" err="1"/>
              <a:t>GnuPG's</a:t>
            </a:r>
            <a:r>
              <a:rPr lang="en-GB" sz="2400" dirty="0"/>
              <a:t> </a:t>
            </a:r>
            <a:r>
              <a:rPr lang="en-GB" sz="2400" dirty="0" err="1"/>
              <a:t>Libgcrypt</a:t>
            </a:r>
            <a:endParaRPr lang="en-GB" sz="2400" dirty="0"/>
          </a:p>
          <a:p>
            <a:r>
              <a:rPr lang="en-GB" sz="2400" dirty="0" smtClean="0"/>
              <a:t>Single chosen </a:t>
            </a:r>
            <a:r>
              <a:rPr lang="en-GB" sz="2400" dirty="0" err="1" smtClean="0"/>
              <a:t>ciphertext</a:t>
            </a:r>
            <a:r>
              <a:rPr lang="en-GB" sz="2400" dirty="0" smtClean="0"/>
              <a:t> – used operands directly visible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pic>
        <p:nvPicPr>
          <p:cNvPr id="7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924944"/>
            <a:ext cx="89680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How to evaluate attack severity?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was the cost? </a:t>
            </a:r>
          </a:p>
          <a:p>
            <a:pPr lvl="1"/>
            <a:r>
              <a:rPr lang="en-GB" dirty="0" smtClean="0"/>
              <a:t>Not high: $3000</a:t>
            </a:r>
          </a:p>
          <a:p>
            <a:r>
              <a:rPr lang="en-GB" dirty="0" smtClean="0"/>
              <a:t>What was the targeted implementation? </a:t>
            </a:r>
          </a:p>
          <a:p>
            <a:pPr lvl="1"/>
            <a:r>
              <a:rPr lang="en-GB" dirty="0" smtClean="0"/>
              <a:t>Widely used implementation: latest </a:t>
            </a:r>
            <a:r>
              <a:rPr lang="en-GB" dirty="0" err="1" smtClean="0"/>
              <a:t>GnuPG's</a:t>
            </a:r>
            <a:r>
              <a:rPr lang="en-GB" dirty="0" smtClean="0"/>
              <a:t> </a:t>
            </a:r>
            <a:r>
              <a:rPr lang="en-GB" dirty="0" err="1" smtClean="0"/>
              <a:t>Libgcrypt</a:t>
            </a:r>
            <a:endParaRPr lang="en-GB" dirty="0" smtClean="0"/>
          </a:p>
          <a:p>
            <a:r>
              <a:rPr lang="en-GB" dirty="0" smtClean="0"/>
              <a:t>What were preconditions?</a:t>
            </a:r>
          </a:p>
          <a:p>
            <a:pPr lvl="1"/>
            <a:r>
              <a:rPr lang="en-GB" dirty="0" smtClean="0"/>
              <a:t>Physical presence, but behind the wall</a:t>
            </a:r>
          </a:p>
          <a:p>
            <a:r>
              <a:rPr lang="en-GB" dirty="0" smtClean="0"/>
              <a:t>Is it possible to mitigate the attack?</a:t>
            </a:r>
          </a:p>
          <a:p>
            <a:pPr lvl="1"/>
            <a:r>
              <a:rPr lang="en-GB" dirty="0" smtClean="0"/>
              <a:t>Yes: fix in library, physical shielding of device, perimeter… </a:t>
            </a:r>
          </a:p>
          <a:p>
            <a:pPr lvl="1"/>
            <a:r>
              <a:rPr lang="en-GB" dirty="0" smtClean="0"/>
              <a:t>What is the cost of mitigation?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4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Acoustic side channel in </a:t>
            </a:r>
            <a:r>
              <a:rPr lang="en-US" dirty="0" err="1" smtClean="0"/>
              <a:t>GnuPG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RSA Key Extraction </a:t>
            </a:r>
            <a:r>
              <a:rPr lang="en-US" sz="2400" dirty="0" smtClean="0"/>
              <a:t>via Low-Bandwidth </a:t>
            </a:r>
            <a:r>
              <a:rPr lang="en-US" sz="2400" dirty="0"/>
              <a:t>Acoustic </a:t>
            </a:r>
            <a:r>
              <a:rPr lang="en-US" sz="2400" dirty="0" smtClean="0"/>
              <a:t>Cryptanalysis</a:t>
            </a:r>
          </a:p>
          <a:p>
            <a:pPr lvl="1"/>
            <a:r>
              <a:rPr lang="en-US" sz="2000" dirty="0"/>
              <a:t>Insecure RSA computation in </a:t>
            </a:r>
            <a:r>
              <a:rPr lang="en-US" sz="2000" dirty="0" err="1"/>
              <a:t>GnuPG</a:t>
            </a:r>
            <a:endParaRPr lang="en-US" sz="2000" dirty="0"/>
          </a:p>
          <a:p>
            <a:pPr lvl="1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://www.tau.ac.il/~</a:t>
            </a:r>
            <a:r>
              <a:rPr lang="en-US" sz="2000" dirty="0" smtClean="0">
                <a:hlinkClick r:id="rId2"/>
              </a:rPr>
              <a:t>tromer/papers/acoustic-20131218.pdf</a:t>
            </a:r>
            <a:endParaRPr lang="en-US" sz="2000" dirty="0" smtClean="0"/>
          </a:p>
          <a:p>
            <a:r>
              <a:rPr lang="en-US" sz="2400" dirty="0" smtClean="0"/>
              <a:t>Acoustic emanation used as side-channel</a:t>
            </a:r>
          </a:p>
          <a:p>
            <a:pPr lvl="1"/>
            <a:r>
              <a:rPr lang="en-US" sz="2000" dirty="0"/>
              <a:t>4096-bit key extracted in one </a:t>
            </a:r>
            <a:r>
              <a:rPr lang="en-US" sz="2000" dirty="0" smtClean="0"/>
              <a:t>hour</a:t>
            </a:r>
          </a:p>
          <a:p>
            <a:pPr lvl="1"/>
            <a:r>
              <a:rPr lang="en-US" sz="2000" dirty="0" smtClean="0"/>
              <a:t>Mobile </a:t>
            </a:r>
            <a:r>
              <a:rPr lang="en-US" sz="2000" dirty="0"/>
              <a:t>phone 4 meters </a:t>
            </a:r>
            <a:r>
              <a:rPr lang="en-US" sz="2000" dirty="0" smtClean="0"/>
              <a:t>away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17" y="4965087"/>
            <a:ext cx="7343800" cy="18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Cache-timing attack on AES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Attacks not limited to asymmetric cryptography</a:t>
            </a:r>
          </a:p>
          <a:p>
            <a:pPr lvl="1"/>
            <a:r>
              <a:rPr lang="cs-CZ" sz="2000" dirty="0" smtClean="0"/>
              <a:t>Daniel</a:t>
            </a:r>
            <a:r>
              <a:rPr lang="en-US" sz="2000" dirty="0" smtClean="0"/>
              <a:t> </a:t>
            </a:r>
            <a:r>
              <a:rPr lang="cs-CZ" sz="2000" dirty="0" smtClean="0"/>
              <a:t>J.</a:t>
            </a:r>
            <a:r>
              <a:rPr lang="en-US" sz="2000" dirty="0" smtClean="0"/>
              <a:t> </a:t>
            </a:r>
            <a:r>
              <a:rPr lang="cs-CZ" sz="2000" dirty="0" err="1" smtClean="0"/>
              <a:t>Bernstein</a:t>
            </a:r>
            <a:r>
              <a:rPr lang="en-GB" sz="2000" dirty="0" smtClean="0"/>
              <a:t>, </a:t>
            </a:r>
            <a:r>
              <a:rPr lang="cs-CZ" sz="1800" dirty="0" smtClean="0">
                <a:hlinkClick r:id="rId2"/>
              </a:rPr>
              <a:t>http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cr.yp.to/antiforgery/cachetiming-20050414.pdf</a:t>
            </a:r>
            <a:endParaRPr lang="en-US" sz="1600" dirty="0" smtClean="0"/>
          </a:p>
          <a:p>
            <a:r>
              <a:rPr lang="en-US" sz="2400" dirty="0" smtClean="0"/>
              <a:t>Scenario: Operation with secret AES key on remote server</a:t>
            </a:r>
          </a:p>
          <a:p>
            <a:pPr lvl="1"/>
            <a:r>
              <a:rPr lang="en-US" sz="2000" dirty="0" smtClean="0"/>
              <a:t>Key retrieved based on response time variations of table lookups cache hits/misses</a:t>
            </a:r>
          </a:p>
          <a:p>
            <a:pPr lvl="1"/>
            <a:r>
              <a:rPr lang="en-US" sz="2000" dirty="0" smtClean="0"/>
              <a:t>2</a:t>
            </a:r>
            <a:r>
              <a:rPr lang="en-US" sz="2000" baseline="30000" dirty="0" smtClean="0"/>
              <a:t>25</a:t>
            </a:r>
            <a:r>
              <a:rPr lang="en-US" sz="2000" dirty="0" smtClean="0"/>
              <a:t> x 600B random packets + 2</a:t>
            </a:r>
            <a:r>
              <a:rPr lang="en-US" sz="2000" baseline="30000" dirty="0" smtClean="0"/>
              <a:t>27 </a:t>
            </a:r>
            <a:r>
              <a:rPr lang="en-US" sz="2000" dirty="0" smtClean="0"/>
              <a:t>x 400B + one minute brute-force search </a:t>
            </a:r>
            <a:endParaRPr lang="en-US" sz="2000" baseline="30000" dirty="0" smtClean="0"/>
          </a:p>
          <a:p>
            <a:r>
              <a:rPr lang="en-US" sz="2400" dirty="0" smtClean="0"/>
              <a:t>Very difficult to write high-speed but </a:t>
            </a:r>
            <a:r>
              <a:rPr lang="en-US" sz="2400" dirty="0"/>
              <a:t>constant-time </a:t>
            </a:r>
            <a:r>
              <a:rPr lang="en-US" sz="2400" dirty="0" smtClean="0"/>
              <a:t>AES</a:t>
            </a:r>
          </a:p>
          <a:p>
            <a:pPr lvl="1"/>
            <a:r>
              <a:rPr lang="en-US" sz="2000" dirty="0" smtClean="0"/>
              <a:t>Problem: table lookups are not constant-time</a:t>
            </a:r>
          </a:p>
          <a:p>
            <a:pPr lvl="1"/>
            <a:r>
              <a:rPr lang="en-US" sz="2000" dirty="0" smtClean="0"/>
              <a:t>Not recognized by NIST </a:t>
            </a:r>
            <a:r>
              <a:rPr lang="en-US" sz="2000" dirty="0"/>
              <a:t>d</a:t>
            </a:r>
            <a:r>
              <a:rPr lang="en-US" sz="2000" dirty="0" smtClean="0"/>
              <a:t>uring AES competition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8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side-channel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Acoustic emanation </a:t>
            </a:r>
          </a:p>
          <a:p>
            <a:pPr lvl="1"/>
            <a:r>
              <a:rPr lang="en-US" dirty="0" smtClean="0"/>
              <a:t>keyboard clicks</a:t>
            </a:r>
          </a:p>
          <a:p>
            <a:pPr lvl="1"/>
            <a:r>
              <a:rPr lang="en-US" dirty="0" smtClean="0"/>
              <a:t>capacitor noise</a:t>
            </a:r>
          </a:p>
          <a:p>
            <a:pPr lvl="1"/>
            <a:r>
              <a:rPr lang="en-US" dirty="0" smtClean="0"/>
              <a:t>Speech eavesdropping based on high-speed camera</a:t>
            </a:r>
          </a:p>
          <a:p>
            <a:r>
              <a:rPr lang="en-US" dirty="0"/>
              <a:t>Cache-occupation </a:t>
            </a:r>
            <a:r>
              <a:rPr lang="en-US" dirty="0" smtClean="0"/>
              <a:t>side-channel</a:t>
            </a:r>
          </a:p>
          <a:p>
            <a:pPr lvl="1"/>
            <a:r>
              <a:rPr lang="en-US" dirty="0"/>
              <a:t>Cache miss has impact on duration of operation</a:t>
            </a:r>
            <a:endParaRPr lang="cs-CZ" dirty="0"/>
          </a:p>
          <a:p>
            <a:pPr lvl="1"/>
            <a:r>
              <a:rPr lang="en-US" dirty="0" smtClean="0"/>
              <a:t>Other process can measure own cache hits/misses if cache is shared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4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Mitigations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7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Side-channels </a:t>
            </a:r>
            <a:r>
              <a:rPr lang="en-US" dirty="0" smtClean="0"/>
              <a:t>mitigation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Don’t use own implementation</a:t>
            </a:r>
          </a:p>
          <a:p>
            <a:pPr lvl="1"/>
            <a:r>
              <a:rPr lang="en-US" sz="2000" dirty="0" smtClean="0"/>
              <a:t>Very hard to prevent side-channels</a:t>
            </a:r>
          </a:p>
          <a:p>
            <a:r>
              <a:rPr lang="en-US" sz="2400" dirty="0" smtClean="0"/>
              <a:t>Don’t do data dependency</a:t>
            </a:r>
          </a:p>
          <a:p>
            <a:pPr lvl="1"/>
            <a:r>
              <a:rPr lang="en-US" sz="2000" dirty="0" smtClean="0"/>
              <a:t>Fixed or completely randomized timings</a:t>
            </a:r>
          </a:p>
          <a:p>
            <a:r>
              <a:rPr lang="en-US" sz="2400" dirty="0" smtClean="0"/>
              <a:t>Be very careful with optimizations</a:t>
            </a:r>
          </a:p>
          <a:p>
            <a:pPr lvl="1"/>
            <a:r>
              <a:rPr lang="en-US" sz="2000" dirty="0" smtClean="0"/>
              <a:t>Data-dependent pre-computed tables </a:t>
            </a:r>
          </a:p>
          <a:p>
            <a:pPr lvl="1"/>
            <a:r>
              <a:rPr lang="en-US" sz="2000" dirty="0" smtClean="0"/>
              <a:t>Data-dependent conditional branches (naïve Montgomery)</a:t>
            </a:r>
          </a:p>
          <a:p>
            <a:r>
              <a:rPr lang="en-US" sz="2400" dirty="0" smtClean="0"/>
              <a:t>Lower layer leakage can be prevented on higher level</a:t>
            </a:r>
          </a:p>
          <a:p>
            <a:pPr lvl="1"/>
            <a:r>
              <a:rPr lang="en-US" sz="2000" dirty="0" smtClean="0"/>
              <a:t>Blinding/masking…</a:t>
            </a:r>
          </a:p>
          <a:p>
            <a:pPr lvl="1"/>
            <a:r>
              <a:rPr lang="en-US" sz="2000" dirty="0" smtClean="0"/>
              <a:t>Don’t use vulnerable constructions (</a:t>
            </a:r>
            <a:r>
              <a:rPr lang="en-US" sz="2000" dirty="0" err="1" smtClean="0"/>
              <a:t>ifeq</a:t>
            </a:r>
            <a:r>
              <a:rPr lang="en-US" sz="2000" dirty="0" smtClean="0"/>
              <a:t> instruction)</a:t>
            </a:r>
          </a:p>
          <a:p>
            <a:pPr lvl="1"/>
            <a:r>
              <a:rPr lang="en-US" sz="2000" dirty="0" smtClean="0"/>
              <a:t>Implementation secure on higher level can be compromised on lower level</a:t>
            </a:r>
          </a:p>
          <a:p>
            <a:pPr lvl="1"/>
            <a:endParaRPr lang="en-US" sz="2000" dirty="0" smtClean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6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“Trusted” system (plain language)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notions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 trusted by someone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 that you can’t verify and therefore must trust not to betray you</a:t>
            </a:r>
          </a:p>
          <a:p>
            <a:pPr lvl="1"/>
            <a:r>
              <a:rPr lang="en-US" dirty="0"/>
              <a:t>If a trusted component fails, security can be </a:t>
            </a:r>
            <a:r>
              <a:rPr lang="en-US" dirty="0" smtClean="0"/>
              <a:t>violated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 build according to rigorous criteria so you are willing to trust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…</a:t>
            </a:r>
          </a:p>
          <a:p>
            <a:r>
              <a:rPr lang="en-US" dirty="0" smtClean="0"/>
              <a:t>Why </a:t>
            </a:r>
            <a:r>
              <a:rPr lang="en-US" dirty="0"/>
              <a:t>Trust is Bad for </a:t>
            </a:r>
            <a:r>
              <a:rPr lang="en-US" dirty="0" smtClean="0"/>
              <a:t>Security, D. </a:t>
            </a:r>
            <a:r>
              <a:rPr lang="en-US" dirty="0" err="1" smtClean="0"/>
              <a:t>Gollman</a:t>
            </a:r>
            <a:r>
              <a:rPr lang="en-US" dirty="0" smtClean="0"/>
              <a:t>, 2006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www.sciencedirect.com/science/journal/15710661/157/3</a:t>
            </a:r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65" y="4632468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5292080" y="4622410"/>
            <a:ext cx="3672408" cy="956438"/>
          </a:xfrm>
          <a:prstGeom prst="foldedCorner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We </a:t>
            </a:r>
            <a:r>
              <a:rPr lang="en-GB" sz="2400" dirty="0">
                <a:solidFill>
                  <a:schemeClr val="tx1"/>
                </a:solidFill>
              </a:rPr>
              <a:t>need more precise specification of Trust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1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Generic protection techniques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Shielding - </a:t>
            </a:r>
            <a:r>
              <a:rPr lang="en-GB" dirty="0" smtClean="0"/>
              <a:t>preventing </a:t>
            </a:r>
            <a:r>
              <a:rPr lang="en-GB" dirty="0"/>
              <a:t>leakage outside </a:t>
            </a:r>
            <a:endParaRPr lang="en-GB" dirty="0" smtClean="0"/>
          </a:p>
          <a:p>
            <a:pPr lvl="1"/>
            <a:r>
              <a:rPr lang="en-GB" dirty="0" smtClean="0"/>
              <a:t>Acoustic shielding, noisy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Creating additional “noise”</a:t>
            </a:r>
          </a:p>
          <a:p>
            <a:pPr lvl="1"/>
            <a:r>
              <a:rPr lang="en-GB" dirty="0" smtClean="0"/>
              <a:t>Parallel </a:t>
            </a:r>
            <a:r>
              <a:rPr lang="en-GB" dirty="0"/>
              <a:t>software </a:t>
            </a:r>
            <a:r>
              <a:rPr lang="en-GB" dirty="0" smtClean="0"/>
              <a:t>load, noisy power consumption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Compensating for leakage</a:t>
            </a:r>
          </a:p>
          <a:p>
            <a:pPr lvl="1"/>
            <a:r>
              <a:rPr lang="en-GB" dirty="0" smtClean="0"/>
              <a:t>Perform inverse computation/storage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Harden algorithm </a:t>
            </a:r>
          </a:p>
          <a:p>
            <a:pPr lvl="1"/>
            <a:r>
              <a:rPr lang="en-GB" dirty="0" err="1" smtClean="0"/>
              <a:t>Ciphertext</a:t>
            </a:r>
            <a:r>
              <a:rPr lang="en-GB" dirty="0" smtClean="0"/>
              <a:t> blinding…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test real implementation?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 aware of various side-channels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Obtain measurement for given side-channel</a:t>
            </a:r>
          </a:p>
          <a:p>
            <a:pPr lvl="1"/>
            <a:r>
              <a:rPr lang="en-GB" dirty="0" smtClean="0"/>
              <a:t>Many times (10</a:t>
            </a:r>
            <a:r>
              <a:rPr lang="en-GB" baseline="30000" dirty="0" smtClean="0"/>
              <a:t>3 </a:t>
            </a:r>
            <a:r>
              <a:rPr lang="en-GB" dirty="0" smtClean="0"/>
              <a:t>- 10</a:t>
            </a:r>
            <a:r>
              <a:rPr lang="en-GB" baseline="30000" dirty="0" smtClean="0"/>
              <a:t>7</a:t>
            </a:r>
            <a:r>
              <a:rPr lang="en-GB" dirty="0" smtClean="0"/>
              <a:t>), compute statistics</a:t>
            </a:r>
          </a:p>
          <a:p>
            <a:pPr lvl="1"/>
            <a:r>
              <a:rPr lang="en-GB" dirty="0" smtClean="0"/>
              <a:t>Same input data and key</a:t>
            </a:r>
          </a:p>
          <a:p>
            <a:pPr lvl="1"/>
            <a:r>
              <a:rPr lang="en-GB" dirty="0" smtClean="0"/>
              <a:t>Same key and different data </a:t>
            </a:r>
          </a:p>
          <a:p>
            <a:pPr lvl="1"/>
            <a:r>
              <a:rPr lang="en-GB" dirty="0" smtClean="0"/>
              <a:t>Different keys and same data…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Compare groups of measured data</a:t>
            </a:r>
          </a:p>
          <a:p>
            <a:pPr lvl="1"/>
            <a:r>
              <a:rPr lang="en-GB" dirty="0" smtClean="0"/>
              <a:t>Is difference visible? =&gt; potential leakage</a:t>
            </a:r>
          </a:p>
          <a:p>
            <a:pPr lvl="1"/>
            <a:r>
              <a:rPr lang="en-GB" dirty="0" smtClean="0"/>
              <a:t>Is distribution uniform? Is distribution normal?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Try to measure again with better precision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0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Semi-invasive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7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Semi-invasive attacks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“Physical” manipulation (but card still working)</a:t>
            </a:r>
          </a:p>
          <a:p>
            <a:r>
              <a:rPr lang="en-US" altLang="cs-CZ" dirty="0" smtClean="0"/>
              <a:t>Micro probes placed on the bus</a:t>
            </a:r>
          </a:p>
          <a:p>
            <a:pPr lvl="1"/>
            <a:r>
              <a:rPr lang="en-US" altLang="cs-CZ" dirty="0" smtClean="0"/>
              <a:t>After removing epoxy layer</a:t>
            </a:r>
          </a:p>
          <a:p>
            <a:r>
              <a:rPr lang="en-US" altLang="cs-CZ" dirty="0" smtClean="0"/>
              <a:t>Fault induction</a:t>
            </a:r>
          </a:p>
          <a:p>
            <a:pPr lvl="1"/>
            <a:r>
              <a:rPr lang="en-US" altLang="cs-CZ" dirty="0"/>
              <a:t>liquid nitrogen, power glitches, light flashes…</a:t>
            </a:r>
          </a:p>
          <a:p>
            <a:pPr lvl="1"/>
            <a:r>
              <a:rPr lang="en-US" altLang="cs-CZ" dirty="0" smtClean="0"/>
              <a:t>modify memory (RAM, EEPROM), e.g., PIN counter</a:t>
            </a:r>
          </a:p>
          <a:p>
            <a:pPr lvl="1"/>
            <a:r>
              <a:rPr lang="en-US" altLang="cs-CZ" dirty="0" smtClean="0"/>
              <a:t>modify instruction, e.g., conditional jump</a:t>
            </a:r>
          </a:p>
        </p:txBody>
      </p:sp>
      <p:sp>
        <p:nvSpPr>
          <p:cNvPr id="11264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Trusted element 25.2.2016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095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cs-CZ" smtClean="0"/>
              <a:t>| PV204 Trusted element 25.2.2016</a:t>
            </a:r>
            <a:endParaRPr lang="en-GB" altLang="cs-CZ"/>
          </a:p>
        </p:txBody>
      </p:sp>
      <p:pic>
        <p:nvPicPr>
          <p:cNvPr id="376836" name="Picture 4" descr="PINverif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782320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verification procedure</a:t>
            </a:r>
            <a:endParaRPr lang="cs-CZ" altLang="cs-CZ"/>
          </a:p>
        </p:txBody>
      </p:sp>
      <p:sp>
        <p:nvSpPr>
          <p:cNvPr id="37684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424862" cy="4895850"/>
          </a:xfrm>
        </p:spPr>
        <p:txBody>
          <a:bodyPr/>
          <a:lstStyle/>
          <a:p>
            <a:pPr marL="0" indent="0"/>
            <a:r>
              <a:rPr lang="en-US" altLang="cs-CZ" sz="2500"/>
              <a:t> [Decrease counter, verify, increase] - correct</a:t>
            </a:r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457200" lvl="1" indent="0"/>
            <a:endParaRPr lang="en-US" altLang="cs-CZ" sz="2200"/>
          </a:p>
          <a:p>
            <a:pPr marL="0" indent="0"/>
            <a:r>
              <a:rPr lang="en-US" altLang="cs-CZ" sz="2500"/>
              <a:t> [Verify, decrease/increase]</a:t>
            </a:r>
          </a:p>
          <a:p>
            <a:pPr marL="0" indent="0"/>
            <a:endParaRPr lang="cs-CZ" altLang="cs-CZ" sz="2500"/>
          </a:p>
        </p:txBody>
      </p:sp>
      <p:pic>
        <p:nvPicPr>
          <p:cNvPr id="376839" name="Picture 7" descr="PINverif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565650"/>
            <a:ext cx="8424863" cy="1887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3E5AF-C1CA-4A1B-92E6-5F4C16677ED2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9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64195" r="20477" b="1930"/>
          <a:stretch>
            <a:fillRect/>
          </a:stretch>
        </p:blipFill>
        <p:spPr bwMode="auto">
          <a:xfrm>
            <a:off x="1655763" y="981075"/>
            <a:ext cx="7488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17" t="64195" r="20477" b="19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Fault induction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Attacker can induce bit faults in memory locations</a:t>
            </a:r>
          </a:p>
          <a:p>
            <a:pPr lvl="1"/>
            <a:r>
              <a:rPr lang="en-US" altLang="cs-CZ" smtClean="0"/>
              <a:t>power glitch, flash light, radiation...</a:t>
            </a:r>
          </a:p>
          <a:p>
            <a:pPr lvl="1"/>
            <a:r>
              <a:rPr lang="en-US" altLang="cs-CZ" smtClean="0"/>
              <a:t>harder to induce targeted then random fault</a:t>
            </a:r>
          </a:p>
          <a:p>
            <a:r>
              <a:rPr lang="en-US" altLang="cs-CZ" smtClean="0"/>
              <a:t>Protection with shadow variable</a:t>
            </a:r>
          </a:p>
          <a:p>
            <a:pPr lvl="1"/>
            <a:r>
              <a:rPr lang="en-US" altLang="cs-CZ" smtClean="0"/>
              <a:t>every variable has shadow counterpart</a:t>
            </a:r>
          </a:p>
          <a:p>
            <a:pPr lvl="1"/>
            <a:r>
              <a:rPr lang="en-US" altLang="cs-CZ" smtClean="0"/>
              <a:t>shadow variable contains inverse value</a:t>
            </a:r>
          </a:p>
          <a:p>
            <a:pPr lvl="1"/>
            <a:r>
              <a:rPr lang="en-US" altLang="cs-CZ" smtClean="0"/>
              <a:t>consistency is checked every read/write to memory  </a:t>
            </a:r>
          </a:p>
          <a:p>
            <a:endParaRPr lang="en-US" altLang="cs-CZ" smtClean="0"/>
          </a:p>
          <a:p>
            <a:endParaRPr lang="en-US" altLang="cs-CZ" smtClean="0"/>
          </a:p>
          <a:p>
            <a:r>
              <a:rPr lang="en-US" altLang="cs-CZ" smtClean="0"/>
              <a:t>Robust protection, but cumbersome for developer</a:t>
            </a:r>
          </a:p>
        </p:txBody>
      </p:sp>
      <p:sp>
        <p:nvSpPr>
          <p:cNvPr id="1157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 smtClean="0"/>
              <a:t>| PV204 Trusted element 25.2.2016</a:t>
            </a:r>
            <a:endParaRPr lang="en-US" altLang="cs-CZ"/>
          </a:p>
        </p:txBody>
      </p:sp>
      <p:sp>
        <p:nvSpPr>
          <p:cNvPr id="115718" name="Rectangle 4"/>
          <p:cNvSpPr>
            <a:spLocks noChangeArrowheads="1"/>
          </p:cNvSpPr>
          <p:nvPr/>
        </p:nvSpPr>
        <p:spPr bwMode="auto">
          <a:xfrm>
            <a:off x="7524750" y="2276475"/>
            <a:ext cx="1439863" cy="360363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01011010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7524750" y="2852738"/>
            <a:ext cx="1439863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10100101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755650" y="4940771"/>
            <a:ext cx="1439863" cy="3603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01011010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55650" y="5588471"/>
            <a:ext cx="1439863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10100101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270125" y="4961408"/>
            <a:ext cx="29876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 dirty="0">
                <a:solidFill>
                  <a:srgbClr val="000000"/>
                </a:solidFill>
              </a:rPr>
              <a:t>if (a != ~</a:t>
            </a:r>
            <a:r>
              <a:rPr lang="en-US" altLang="cs-CZ" i="1" dirty="0" err="1">
                <a:solidFill>
                  <a:srgbClr val="000000"/>
                </a:solidFill>
              </a:rPr>
              <a:t>a_inv</a:t>
            </a:r>
            <a:r>
              <a:rPr lang="en-US" altLang="cs-CZ" i="1" dirty="0">
                <a:solidFill>
                  <a:srgbClr val="000000"/>
                </a:solidFill>
              </a:rPr>
              <a:t>) Exception();</a:t>
            </a:r>
            <a:r>
              <a:rPr lang="en-US" altLang="cs-CZ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 dirty="0">
                <a:solidFill>
                  <a:srgbClr val="000000"/>
                </a:solidFill>
              </a:rPr>
              <a:t>a = 0x55;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 dirty="0" err="1">
                <a:solidFill>
                  <a:srgbClr val="000000"/>
                </a:solidFill>
              </a:rPr>
              <a:t>a_inv</a:t>
            </a:r>
            <a:r>
              <a:rPr lang="en-US" altLang="cs-CZ" i="1" dirty="0">
                <a:solidFill>
                  <a:srgbClr val="000000"/>
                </a:solidFill>
              </a:rPr>
              <a:t> = ~0x55;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643438" y="4940771"/>
            <a:ext cx="1439862" cy="3603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01010101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4643438" y="5588471"/>
            <a:ext cx="1439862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10101010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4643438" y="4940771"/>
            <a:ext cx="1439862" cy="360362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01010000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6229350" y="4940771"/>
            <a:ext cx="29241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if (a != ~a_inv) </a:t>
            </a:r>
            <a:r>
              <a:rPr lang="en-US" altLang="cs-CZ" i="1">
                <a:solidFill>
                  <a:srgbClr val="F02D32"/>
                </a:solidFill>
              </a:rPr>
              <a:t>Exception();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 = 0x13;</a:t>
            </a:r>
          </a:p>
        </p:txBody>
      </p:sp>
      <p:pic>
        <p:nvPicPr>
          <p:cNvPr id="115727" name="Picture 13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4450"/>
            <a:ext cx="11525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28575" y="5012208"/>
            <a:ext cx="7239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</a:t>
            </a:r>
          </a:p>
          <a:p>
            <a:pPr eaLnBrk="1" hangingPunct="1">
              <a:buClrTx/>
              <a:buFontTx/>
              <a:buNone/>
            </a:pPr>
            <a:endParaRPr lang="en-US" altLang="cs-CZ" i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a_inv</a:t>
            </a:r>
          </a:p>
        </p:txBody>
      </p:sp>
      <p:pic>
        <p:nvPicPr>
          <p:cNvPr id="11879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4796308"/>
            <a:ext cx="74612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574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4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Morale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Preventing implementation attacks is extra difficult</a:t>
            </a:r>
          </a:p>
          <a:p>
            <a:pPr lvl="1"/>
            <a:r>
              <a:rPr lang="en-GB" dirty="0"/>
              <a:t>Naïve code is often vulnerable</a:t>
            </a:r>
          </a:p>
          <a:p>
            <a:pPr lvl="2"/>
            <a:r>
              <a:rPr lang="en-GB" dirty="0"/>
              <a:t>Not aware of existing problems/attacks</a:t>
            </a:r>
          </a:p>
          <a:p>
            <a:pPr lvl="1"/>
            <a:r>
              <a:rPr lang="en-GB" dirty="0"/>
              <a:t>Optimized code is often vulnerable</a:t>
            </a:r>
          </a:p>
          <a:p>
            <a:pPr lvl="2"/>
            <a:r>
              <a:rPr lang="en-GB" dirty="0" smtClean="0"/>
              <a:t>Time/power/acoustic… dependency on secret data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well-known libraries instead of own code</a:t>
            </a:r>
          </a:p>
          <a:p>
            <a:pPr lvl="1"/>
            <a:r>
              <a:rPr lang="en-GB" dirty="0" smtClean="0"/>
              <a:t>And follow security advisories and patch quickly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Security / mitigations are complex issues</a:t>
            </a:r>
          </a:p>
          <a:p>
            <a:pPr lvl="1"/>
            <a:r>
              <a:rPr lang="en-GB" dirty="0"/>
              <a:t>Underlying hardware can leak information as well </a:t>
            </a:r>
            <a:endParaRPr lang="en-GB" dirty="0" smtClean="0"/>
          </a:p>
          <a:p>
            <a:pPr lvl="1"/>
            <a:r>
              <a:rPr lang="en-GB" dirty="0" smtClean="0"/>
              <a:t>Don’t allow for large number of queries 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Mandatory reading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G. Goodwill, Defending </a:t>
            </a:r>
            <a:r>
              <a:rPr lang="en-GB" sz="2400" dirty="0"/>
              <a:t>against side-channel attacks</a:t>
            </a:r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www.embedded.com/print/4408435</a:t>
            </a:r>
            <a:endParaRPr lang="en-US" sz="2000" dirty="0" smtClean="0"/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www.embedded.com/print/4409695</a:t>
            </a:r>
            <a:endParaRPr lang="en-US" sz="2000" dirty="0" smtClean="0"/>
          </a:p>
          <a:p>
            <a:r>
              <a:rPr lang="en-US" sz="2400" dirty="0"/>
              <a:t>Focus on:</a:t>
            </a:r>
          </a:p>
          <a:p>
            <a:pPr lvl="1"/>
            <a:r>
              <a:rPr lang="en-US" sz="2000" dirty="0" smtClean="0"/>
              <a:t>What side channels are inspected?</a:t>
            </a:r>
          </a:p>
          <a:p>
            <a:pPr lvl="1"/>
            <a:r>
              <a:rPr lang="en-US" sz="2000" dirty="0" smtClean="0"/>
              <a:t>What step in executed operation is misused for attack?</a:t>
            </a:r>
          </a:p>
          <a:p>
            <a:pPr lvl="1"/>
            <a:r>
              <a:rPr lang="en-US" sz="2000" dirty="0" smtClean="0"/>
              <a:t>What are proposed defenses?</a:t>
            </a:r>
            <a:endParaRPr lang="en-US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6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Optional reading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Trust is Bad for Security, D. </a:t>
            </a:r>
            <a:r>
              <a:rPr lang="en-US" sz="2400" dirty="0" err="1"/>
              <a:t>Gollman</a:t>
            </a:r>
            <a:r>
              <a:rPr lang="en-US" sz="2400" dirty="0"/>
              <a:t>, 2006</a:t>
            </a:r>
          </a:p>
          <a:p>
            <a:pPr lvl="1"/>
            <a:r>
              <a:rPr lang="en-US" sz="2000" dirty="0">
                <a:hlinkClick r:id="rId2"/>
              </a:rPr>
              <a:t>http://www.sciencedirect.com/science/journal/15710661/157/3</a:t>
            </a:r>
            <a:endParaRPr lang="en-US" sz="2000" dirty="0"/>
          </a:p>
          <a:p>
            <a:r>
              <a:rPr lang="en-US" sz="2400" dirty="0"/>
              <a:t>Focus on:</a:t>
            </a:r>
          </a:p>
          <a:p>
            <a:pPr lvl="1"/>
            <a:r>
              <a:rPr lang="en-US" sz="2000" dirty="0"/>
              <a:t>Which definition of Trust </a:t>
            </a:r>
            <a:r>
              <a:rPr lang="en-US" sz="2000" dirty="0" err="1"/>
              <a:t>Gollman</a:t>
            </a:r>
            <a:r>
              <a:rPr lang="en-US" sz="2000" dirty="0"/>
              <a:t> uses?</a:t>
            </a:r>
          </a:p>
          <a:p>
            <a:pPr lvl="1"/>
            <a:r>
              <a:rPr lang="en-US" sz="2000" dirty="0"/>
              <a:t>Why </a:t>
            </a:r>
            <a:r>
              <a:rPr lang="en-US" sz="2000" dirty="0" err="1"/>
              <a:t>Gollman</a:t>
            </a:r>
            <a:r>
              <a:rPr lang="en-US" sz="2000" dirty="0"/>
              <a:t> claims that Trust is bad for security?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6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772400" cy="4140175"/>
          </a:xfrm>
        </p:spPr>
        <p:txBody>
          <a:bodyPr/>
          <a:lstStyle/>
          <a:p>
            <a:pPr algn="ctr"/>
            <a:r>
              <a:rPr lang="en-US" dirty="0"/>
              <a:t>Untrusted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vs.</a:t>
            </a:r>
            <a:br>
              <a:rPr lang="en-US" dirty="0" smtClean="0"/>
            </a:br>
            <a:r>
              <a:rPr lang="en-US" dirty="0" smtClean="0"/>
              <a:t>Trusted </a:t>
            </a:r>
            <a:br>
              <a:rPr lang="en-US" dirty="0" smtClean="0"/>
            </a:br>
            <a:r>
              <a:rPr lang="en-US" dirty="0" smtClean="0"/>
              <a:t>vs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Trustworthy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3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Trusted element is secure </a:t>
            </a:r>
            <a:r>
              <a:rPr lang="en-GB" sz="2800" dirty="0"/>
              <a:t>anchor in a </a:t>
            </a:r>
            <a:r>
              <a:rPr lang="en-GB" sz="2800" dirty="0" smtClean="0"/>
              <a:t>system</a:t>
            </a:r>
          </a:p>
          <a:p>
            <a:pPr lvl="1"/>
            <a:r>
              <a:rPr lang="en-GB" dirty="0" smtClean="0"/>
              <a:t>Understand why it is trusted and for whom</a:t>
            </a:r>
          </a:p>
          <a:p>
            <a:r>
              <a:rPr lang="en-GB" dirty="0" smtClean="0"/>
              <a:t>Trusted element can be attacked</a:t>
            </a:r>
          </a:p>
          <a:p>
            <a:pPr lvl="1"/>
            <a:r>
              <a:rPr lang="en-GB" dirty="0" smtClean="0"/>
              <a:t>Non-invasive, semi-invasive, invasive methods</a:t>
            </a:r>
          </a:p>
          <a:p>
            <a:r>
              <a:rPr lang="en-GB" dirty="0" smtClean="0"/>
              <a:t>Side-channel attacks are very powerful techniques</a:t>
            </a:r>
          </a:p>
          <a:p>
            <a:pPr lvl="1"/>
            <a:r>
              <a:rPr lang="en-GB" dirty="0" smtClean="0"/>
              <a:t>Attacks against particular implementation of algorithm</a:t>
            </a:r>
          </a:p>
          <a:p>
            <a:pPr lvl="1"/>
            <a:r>
              <a:rPr lang="en-GB" dirty="0" smtClean="0"/>
              <a:t>Attack possible even when algorithm is secure (e.g., AES)</a:t>
            </a:r>
          </a:p>
          <a:p>
            <a:r>
              <a:rPr lang="en-GB" dirty="0" smtClean="0"/>
              <a:t>Use well-know libraries instead own implementation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| PV204 Trusted element 25.2.2016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9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Untrusted 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explicitly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unable</a:t>
            </a:r>
            <a:r>
              <a:rPr lang="en-US" dirty="0" smtClean="0"/>
              <a:t> to fulfill specified security policy</a:t>
            </a:r>
          </a:p>
          <a:p>
            <a:r>
              <a:rPr lang="en-US" dirty="0" smtClean="0"/>
              <a:t>Additional layer of protection must be employed</a:t>
            </a:r>
          </a:p>
          <a:p>
            <a:pPr lvl="1"/>
            <a:r>
              <a:rPr lang="en-US" dirty="0" smtClean="0"/>
              <a:t>E.g., Encryption of data before storage</a:t>
            </a:r>
          </a:p>
          <a:p>
            <a:pPr lvl="1"/>
            <a:r>
              <a:rPr lang="en-US" dirty="0" smtClean="0"/>
              <a:t>E.g., Digital signature of email before send over network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Trusted system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“…system that is relied upon to a specified extent to enforce a specified security policy. As such, a trusted system is one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whose failure may break a specified security policy</a:t>
            </a:r>
            <a:r>
              <a:rPr lang="en-US" i="1" dirty="0" smtClean="0"/>
              <a:t>.” </a:t>
            </a:r>
            <a:r>
              <a:rPr lang="en-US" dirty="0" smtClean="0"/>
              <a:t>(</a:t>
            </a:r>
            <a:r>
              <a:rPr lang="cs-CZ" dirty="0" smtClean="0"/>
              <a:t>TCSEC</a:t>
            </a:r>
            <a:r>
              <a:rPr lang="en-US" dirty="0" smtClean="0"/>
              <a:t>, </a:t>
            </a:r>
            <a:r>
              <a:rPr lang="cs-CZ" dirty="0" smtClean="0"/>
              <a:t>Orange </a:t>
            </a:r>
            <a:r>
              <a:rPr lang="cs-CZ" dirty="0" err="1" smtClean="0"/>
              <a:t>Book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Trusted subjects are those excepted from mandatory security policies (Bell </a:t>
            </a:r>
            <a:r>
              <a:rPr lang="en-US" dirty="0" err="1" smtClean="0"/>
              <a:t>LaPadula</a:t>
            </a:r>
            <a:r>
              <a:rPr lang="en-US" dirty="0" smtClean="0"/>
              <a:t> model)</a:t>
            </a:r>
          </a:p>
          <a:p>
            <a:r>
              <a:rPr lang="en-US" dirty="0" smtClean="0"/>
              <a:t>User must trust (if likes to use the system)</a:t>
            </a:r>
          </a:p>
          <a:p>
            <a:pPr lvl="1"/>
            <a:r>
              <a:rPr lang="en-US" dirty="0" smtClean="0"/>
              <a:t>E.g., your bank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PV204 Trusted element 25.2.2016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16328</TotalTime>
  <Words>3712</Words>
  <Application>Microsoft Office PowerPoint</Application>
  <PresentationFormat>Předvádění na obrazovce (4:3)</PresentationFormat>
  <Paragraphs>728</Paragraphs>
  <Slides>71</Slides>
  <Notes>12</Notes>
  <HiddenSlides>5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80" baseType="lpstr">
      <vt:lpstr>SimSun</vt:lpstr>
      <vt:lpstr>Arial</vt:lpstr>
      <vt:lpstr>Calibri</vt:lpstr>
      <vt:lpstr>Comic Sans MS</vt:lpstr>
      <vt:lpstr>Symbol</vt:lpstr>
      <vt:lpstr>Times New Roman</vt:lpstr>
      <vt:lpstr>Verdana</vt:lpstr>
      <vt:lpstr>Wingdings</vt:lpstr>
      <vt:lpstr>Motiv systému Office</vt:lpstr>
      <vt:lpstr>PV204 Security technologies</vt:lpstr>
      <vt:lpstr>Trusted element and side channels</vt:lpstr>
      <vt:lpstr>Course trivia</vt:lpstr>
      <vt:lpstr>Introduction</vt:lpstr>
      <vt:lpstr>Trusted element </vt:lpstr>
      <vt:lpstr>What is “Trusted” system (plain language)</vt:lpstr>
      <vt:lpstr>Untrusted  vs. Trusted  vs.  Trustworthy  </vt:lpstr>
      <vt:lpstr>Untrusted system</vt:lpstr>
      <vt:lpstr>Trusted system</vt:lpstr>
      <vt:lpstr>Trustworthy system (computer)</vt:lpstr>
      <vt:lpstr>Trusted computing base (TCB)</vt:lpstr>
      <vt:lpstr>Cryptography on client</vt:lpstr>
      <vt:lpstr>On client, but with secure hardware</vt:lpstr>
      <vt:lpstr>Cryptography in cloud</vt:lpstr>
      <vt:lpstr>Cryptography in cloud in secure hardware</vt:lpstr>
      <vt:lpstr>Example: different levels of trust</vt:lpstr>
      <vt:lpstr>Trusted element</vt:lpstr>
      <vt:lpstr>What exactly can be trusted element (TE)?</vt:lpstr>
      <vt:lpstr>Typical examples</vt:lpstr>
      <vt:lpstr>Risk management</vt:lpstr>
      <vt:lpstr>Trusted element  Modes of usage</vt:lpstr>
      <vt:lpstr>Element carries fixed information</vt:lpstr>
      <vt:lpstr>Element as a secure carrier</vt:lpstr>
      <vt:lpstr>Element as root of trust (TPM)</vt:lpstr>
      <vt:lpstr>Element as encryption/signing device</vt:lpstr>
      <vt:lpstr>Element as computational device</vt:lpstr>
      <vt:lpstr>Attacks against TRUSTED ELEMENT</vt:lpstr>
      <vt:lpstr>Trusted hardware (TE) is not panacea!</vt:lpstr>
      <vt:lpstr>How to reason about attack and countermeasures?</vt:lpstr>
      <vt:lpstr>Motivation: Bell’s Model 131-B2 / Sigaba</vt:lpstr>
      <vt:lpstr>Common and realizable attacks on TE</vt:lpstr>
      <vt:lpstr>Where are frequent problems with crypto nowadays?</vt:lpstr>
      <vt:lpstr>Non-invasive attacks</vt:lpstr>
      <vt:lpstr>TRNG  Key: What if faulty TRNGs?</vt:lpstr>
      <vt:lpstr>Serial test: Histogram of 16bits patterns</vt:lpstr>
      <vt:lpstr>Power analysis </vt:lpstr>
      <vt:lpstr>Basic setup for power analysis </vt:lpstr>
      <vt:lpstr>More advanced setup for power analysis</vt:lpstr>
      <vt:lpstr>Simple vs. differential power analysis</vt:lpstr>
      <vt:lpstr>Reverse engineering of Java Card bytecode</vt:lpstr>
      <vt:lpstr>Conditional jumps </vt:lpstr>
      <vt:lpstr>Simple power analysis – data leakage</vt:lpstr>
      <vt:lpstr>Differential power analysis</vt:lpstr>
      <vt:lpstr>Tool: DPA simulator</vt:lpstr>
      <vt:lpstr>Timing attacks</vt:lpstr>
      <vt:lpstr>Timing attack: principle</vt:lpstr>
      <vt:lpstr>Timing attacks</vt:lpstr>
      <vt:lpstr>Naïve modular exponentiation (RSA/DH)</vt:lpstr>
      <vt:lpstr>Square and multiply algorithm</vt:lpstr>
      <vt:lpstr>Example: Remote extraction OpenSSL RSA</vt:lpstr>
      <vt:lpstr>Defense introduced by OpenSSL</vt:lpstr>
      <vt:lpstr>Example: Practical TEMPEST for $3000</vt:lpstr>
      <vt:lpstr>Example: Practical TEMPEST for $3000</vt:lpstr>
      <vt:lpstr>Example: How to evaluate attack severity?</vt:lpstr>
      <vt:lpstr>Example: Acoustic side channel in GnuPG </vt:lpstr>
      <vt:lpstr>Example: Cache-timing attack on AES</vt:lpstr>
      <vt:lpstr>Other types of side-channel attacks</vt:lpstr>
      <vt:lpstr>Mitigations</vt:lpstr>
      <vt:lpstr>Side-channels mitigation</vt:lpstr>
      <vt:lpstr>Generic protection techniques</vt:lpstr>
      <vt:lpstr>How to test real implementation?</vt:lpstr>
      <vt:lpstr>Semi-invasive attacks</vt:lpstr>
      <vt:lpstr>Semi-invasive attacks</vt:lpstr>
      <vt:lpstr>PIN verification procedure</vt:lpstr>
      <vt:lpstr>Fault induction</vt:lpstr>
      <vt:lpstr>Conclusions</vt:lpstr>
      <vt:lpstr>Morale</vt:lpstr>
      <vt:lpstr>Mandatory reading</vt:lpstr>
      <vt:lpstr>Optional reading</vt:lpstr>
      <vt:lpstr>Conclusions</vt:lpstr>
      <vt:lpstr>Prezentace aplikace PowerPoint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3718</cp:revision>
  <cp:lastPrinted>2016-02-24T18:52:54Z</cp:lastPrinted>
  <dcterms:created xsi:type="dcterms:W3CDTF">2012-06-27T07:21:19Z</dcterms:created>
  <dcterms:modified xsi:type="dcterms:W3CDTF">2016-02-25T06:47:06Z</dcterms:modified>
</cp:coreProperties>
</file>