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61" r:id="rId2"/>
    <p:sldId id="614" r:id="rId3"/>
    <p:sldId id="777" r:id="rId4"/>
    <p:sldId id="824" r:id="rId5"/>
    <p:sldId id="745" r:id="rId6"/>
    <p:sldId id="778" r:id="rId7"/>
    <p:sldId id="637" r:id="rId8"/>
    <p:sldId id="638" r:id="rId9"/>
    <p:sldId id="639" r:id="rId10"/>
    <p:sldId id="640" r:id="rId11"/>
    <p:sldId id="642" r:id="rId12"/>
    <p:sldId id="643" r:id="rId13"/>
    <p:sldId id="644" r:id="rId14"/>
    <p:sldId id="776" r:id="rId15"/>
    <p:sldId id="750" r:id="rId16"/>
    <p:sldId id="823" r:id="rId17"/>
    <p:sldId id="779" r:id="rId18"/>
    <p:sldId id="753" r:id="rId19"/>
    <p:sldId id="780" r:id="rId20"/>
    <p:sldId id="805" r:id="rId21"/>
    <p:sldId id="820" r:id="rId22"/>
    <p:sldId id="754" r:id="rId23"/>
    <p:sldId id="755" r:id="rId24"/>
    <p:sldId id="756" r:id="rId25"/>
    <p:sldId id="757" r:id="rId26"/>
    <p:sldId id="758" r:id="rId27"/>
    <p:sldId id="759" r:id="rId28"/>
    <p:sldId id="760" r:id="rId29"/>
    <p:sldId id="761" r:id="rId30"/>
    <p:sldId id="645" r:id="rId31"/>
    <p:sldId id="738" r:id="rId32"/>
    <p:sldId id="647" r:id="rId33"/>
    <p:sldId id="804" r:id="rId34"/>
    <p:sldId id="652" r:id="rId35"/>
    <p:sldId id="657" r:id="rId36"/>
    <p:sldId id="658" r:id="rId37"/>
    <p:sldId id="659" r:id="rId38"/>
    <p:sldId id="769" r:id="rId39"/>
    <p:sldId id="781" r:id="rId40"/>
    <p:sldId id="767" r:id="rId41"/>
    <p:sldId id="768" r:id="rId42"/>
    <p:sldId id="796" r:id="rId43"/>
    <p:sldId id="809" r:id="rId44"/>
    <p:sldId id="810" r:id="rId45"/>
    <p:sldId id="811" r:id="rId46"/>
    <p:sldId id="812" r:id="rId47"/>
    <p:sldId id="715" r:id="rId48"/>
    <p:sldId id="716" r:id="rId49"/>
    <p:sldId id="717" r:id="rId50"/>
    <p:sldId id="819" r:id="rId51"/>
    <p:sldId id="718" r:id="rId52"/>
    <p:sldId id="719" r:id="rId53"/>
    <p:sldId id="720" r:id="rId54"/>
    <p:sldId id="744" r:id="rId55"/>
    <p:sldId id="703" r:id="rId56"/>
    <p:sldId id="818" r:id="rId57"/>
    <p:sldId id="795" r:id="rId58"/>
    <p:sldId id="825" r:id="rId59"/>
    <p:sldId id="826" r:id="rId60"/>
    <p:sldId id="827" r:id="rId61"/>
    <p:sldId id="828" r:id="rId62"/>
    <p:sldId id="829" r:id="rId63"/>
    <p:sldId id="830" r:id="rId64"/>
    <p:sldId id="831" r:id="rId65"/>
    <p:sldId id="832" r:id="rId66"/>
    <p:sldId id="833" r:id="rId67"/>
    <p:sldId id="834" r:id="rId68"/>
    <p:sldId id="835" r:id="rId69"/>
    <p:sldId id="836" r:id="rId70"/>
    <p:sldId id="837" r:id="rId71"/>
    <p:sldId id="838" r:id="rId72"/>
    <p:sldId id="839" r:id="rId73"/>
    <p:sldId id="840" r:id="rId74"/>
    <p:sldId id="841" r:id="rId75"/>
    <p:sldId id="842" r:id="rId76"/>
    <p:sldId id="843" r:id="rId77"/>
    <p:sldId id="844" r:id="rId78"/>
    <p:sldId id="845" r:id="rId79"/>
    <p:sldId id="821" r:id="rId80"/>
    <p:sldId id="822" r:id="rId81"/>
    <p:sldId id="786" r:id="rId82"/>
    <p:sldId id="787" r:id="rId83"/>
    <p:sldId id="788" r:id="rId84"/>
    <p:sldId id="789" r:id="rId85"/>
    <p:sldId id="790" r:id="rId86"/>
    <p:sldId id="791" r:id="rId87"/>
    <p:sldId id="792" r:id="rId88"/>
    <p:sldId id="793" r:id="rId89"/>
    <p:sldId id="794" r:id="rId90"/>
    <p:sldId id="817" r:id="rId91"/>
    <p:sldId id="799" r:id="rId92"/>
    <p:sldId id="802" r:id="rId93"/>
    <p:sldId id="813" r:id="rId94"/>
    <p:sldId id="814" r:id="rId95"/>
    <p:sldId id="815" r:id="rId96"/>
    <p:sldId id="816" r:id="rId9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0877" autoAdjust="0"/>
  </p:normalViewPr>
  <p:slideViewPr>
    <p:cSldViewPr>
      <p:cViewPr varScale="1">
        <p:scale>
          <a:sx n="106" d="100"/>
          <a:sy n="106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9. 3. 2016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7" y="9745480"/>
            <a:ext cx="3077137" cy="487488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721156"/>
            <a:ext cx="3077137" cy="511812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9. 3. 2016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6" tIns="47743" rIns="95486" bIns="47743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1" y="4861400"/>
            <a:ext cx="5680103" cy="4606317"/>
          </a:xfrm>
          <a:prstGeom prst="rect">
            <a:avLst/>
          </a:prstGeom>
        </p:spPr>
        <p:txBody>
          <a:bodyPr vert="horz" lIns="95486" tIns="47743" rIns="95486" bIns="47743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721156"/>
            <a:ext cx="3077137" cy="511812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48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A8F67E4-A3E6-4993-B877-B8062859D2A6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48785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8DC958AC-3552-4625-A86E-E78D90767B1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418951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D56C32D-DBE4-449B-8814-E63E3FF553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4070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47440F0-3DF7-45B9-A926-3733804899F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7755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47440F0-3DF7-45B9-A926-3733804899F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19404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7FAFB18-EA29-49BD-80B8-9DE399241C9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9370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FA04A3B0-0EAF-4DD2-8DDF-2DA02FF257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08507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D56C32D-DBE4-449B-8814-E63E3FF553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91130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9BDA9584-5FE5-4F20-90C8-12BE7A782B40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69509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F2594AC-E530-41E0-B5E6-362A9A33BB0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02389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D86F8321-36EE-4C06-869A-891A0E13F45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59793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7A9633-68B8-4EFC-BDD0-D52B95C8A4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943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289BD-8A7F-428C-B3F3-B5C9C586FD9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6495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.muni.cz/~xsvenda/jcsuppor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rtinpaljak/GlobalPlatformPro" TargetMode="External"/><Relationship Id="rId2" Type="http://schemas.openxmlformats.org/officeDocument/2006/relationships/hyperlink" Target="https://github.com/martinpaljak/AppletPlaygro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veloper.gemalto.com/fileadmin/contrib/downloads/pdf/Java%20Card%20&amp;%20STK%20Applet%20Development%20Guidelines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racle.com/technetwork/java/javacard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10code.de/p-car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urceforge.net/projects/jopenpgpcard/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PV204 Security technologies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JavaCard</a:t>
            </a:r>
            <a:r>
              <a:rPr lang="en-GB" dirty="0" smtClean="0"/>
              <a:t> platform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Petr </a:t>
            </a:r>
            <a:r>
              <a:rPr lang="cs-CZ" smtClean="0"/>
              <a:t>Švenda</a:t>
            </a:r>
            <a:r>
              <a:rPr lang="en-US" smtClean="0"/>
              <a:t> </a:t>
            </a:r>
            <a:r>
              <a:rPr lang="cs-CZ" smtClean="0">
                <a:hlinkClick r:id="rId3"/>
              </a:rPr>
              <a:t>svenda</a:t>
            </a:r>
            <a:r>
              <a:rPr lang="en-US" smtClean="0">
                <a:hlinkClick r:id="rId3"/>
              </a:rPr>
              <a:t>@fi.muni.cz</a:t>
            </a:r>
            <a:endParaRPr lang="en-US" smtClean="0"/>
          </a:p>
          <a:p>
            <a:r>
              <a:rPr lang="en-US" smtClean="0"/>
              <a:t>Faculty of Informatics, Masaryk University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versions</a:t>
            </a:r>
            <a:endParaRPr lang="en-US" altLang="cs-CZ" dirty="0"/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err="1" smtClean="0"/>
              <a:t>JavaCard</a:t>
            </a:r>
            <a:r>
              <a:rPr lang="en-US" altLang="cs-CZ" sz="2400" dirty="0" smtClean="0"/>
              <a:t> 2.1.x/2.2.x (2001-2003)</a:t>
            </a:r>
          </a:p>
          <a:p>
            <a:pPr lvl="1"/>
            <a:r>
              <a:rPr lang="en-US" altLang="cs-CZ" sz="2000" dirty="0" smtClean="0"/>
              <a:t>widely supported versions</a:t>
            </a:r>
          </a:p>
          <a:p>
            <a:pPr lvl="1"/>
            <a:r>
              <a:rPr lang="en-US" altLang="cs-CZ" sz="2000" dirty="0" smtClean="0"/>
              <a:t>basic symmetric and asymmetric cryptography algorithms</a:t>
            </a:r>
          </a:p>
          <a:p>
            <a:pPr lvl="1"/>
            <a:r>
              <a:rPr lang="en-US" altLang="cs-CZ" sz="2000" dirty="0" smtClean="0"/>
              <a:t>PIN, hash functions, random number generation</a:t>
            </a:r>
          </a:p>
          <a:p>
            <a:pPr lvl="1"/>
            <a:r>
              <a:rPr lang="en-US" altLang="cs-CZ" sz="2000" dirty="0" smtClean="0"/>
              <a:t>transactions, utility functions</a:t>
            </a:r>
          </a:p>
          <a:p>
            <a:r>
              <a:rPr lang="en-US" altLang="cs-CZ" sz="2400" dirty="0" err="1" smtClean="0"/>
              <a:t>JavaCard</a:t>
            </a:r>
            <a:r>
              <a:rPr lang="en-US" altLang="cs-CZ" sz="2400" dirty="0" smtClean="0"/>
              <a:t> 2.2.2 (2006)</a:t>
            </a:r>
          </a:p>
          <a:p>
            <a:pPr lvl="1"/>
            <a:r>
              <a:rPr lang="en-US" altLang="cs-CZ" sz="2000" dirty="0" smtClean="0"/>
              <a:t>last version from 2.x series</a:t>
            </a:r>
          </a:p>
          <a:p>
            <a:pPr lvl="1"/>
            <a:r>
              <a:rPr lang="en-US" altLang="cs-CZ" sz="2000" dirty="0" smtClean="0"/>
              <a:t>significantly extended support for algorithms and new concepts</a:t>
            </a:r>
          </a:p>
          <a:p>
            <a:pPr lvl="2"/>
            <a:r>
              <a:rPr lang="en-US" altLang="cs-CZ" sz="2000" dirty="0" smtClean="0"/>
              <a:t>long “extended” APDUs, </a:t>
            </a:r>
            <a:r>
              <a:rPr lang="en-US" altLang="cs-CZ" sz="2000" dirty="0" err="1" smtClean="0"/>
              <a:t>BigNumber</a:t>
            </a:r>
            <a:r>
              <a:rPr lang="en-US" altLang="cs-CZ" sz="2000" dirty="0" smtClean="0"/>
              <a:t> support”, biometrics</a:t>
            </a:r>
          </a:p>
          <a:p>
            <a:pPr lvl="2"/>
            <a:r>
              <a:rPr lang="en-US" altLang="cs-CZ" sz="2000" dirty="0" smtClean="0"/>
              <a:t>external memory usage, fast array manipulation methods…</a:t>
            </a:r>
          </a:p>
          <a:p>
            <a:r>
              <a:rPr lang="en-US" altLang="cs-CZ" sz="2400" dirty="0" err="1" smtClean="0"/>
              <a:t>JavaCard</a:t>
            </a:r>
            <a:r>
              <a:rPr lang="en-US" altLang="cs-CZ" sz="2400" dirty="0" smtClean="0"/>
              <a:t> 3.x (2009)</a:t>
            </a:r>
          </a:p>
          <a:p>
            <a:pPr lvl="1"/>
            <a:r>
              <a:rPr lang="en-US" altLang="cs-CZ" sz="2000" dirty="0" smtClean="0"/>
              <a:t>classic and connected editions, later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9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2.x not supporting</a:t>
            </a:r>
            <a:endParaRPr lang="en-US" altLang="cs-CZ" dirty="0"/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Dynamic class loading</a:t>
            </a:r>
            <a:endParaRPr lang="cs-CZ" altLang="cs-CZ" sz="2400" dirty="0" smtClean="0"/>
          </a:p>
          <a:p>
            <a:r>
              <a:rPr lang="en-US" altLang="cs-CZ" sz="2400" dirty="0" smtClean="0"/>
              <a:t>Security manager</a:t>
            </a:r>
            <a:endParaRPr lang="cs-CZ" altLang="cs-CZ" sz="2400" dirty="0" smtClean="0"/>
          </a:p>
          <a:p>
            <a:r>
              <a:rPr lang="en-US" altLang="cs-CZ" sz="2400" dirty="0" smtClean="0"/>
              <a:t>Threads and synchronization</a:t>
            </a:r>
            <a:endParaRPr lang="cs-CZ" altLang="cs-CZ" sz="2400" dirty="0" smtClean="0"/>
          </a:p>
          <a:p>
            <a:r>
              <a:rPr lang="en-US" altLang="cs-CZ" sz="2400" dirty="0" smtClean="0"/>
              <a:t>Object cloning, finalization</a:t>
            </a:r>
            <a:endParaRPr lang="cs-CZ" altLang="cs-CZ" sz="2400" dirty="0" smtClean="0"/>
          </a:p>
          <a:p>
            <a:r>
              <a:rPr lang="en-US" altLang="cs-CZ" sz="2400" dirty="0" smtClean="0"/>
              <a:t>Large primitive data types </a:t>
            </a:r>
          </a:p>
          <a:p>
            <a:pPr lvl="1"/>
            <a:r>
              <a:rPr lang="en-US" altLang="cs-CZ" sz="2000" dirty="0" smtClean="0"/>
              <a:t>float, double, long and char</a:t>
            </a:r>
          </a:p>
          <a:p>
            <a:pPr lvl="1"/>
            <a:r>
              <a:rPr lang="en-US" altLang="cs-CZ" sz="2000" dirty="0" smtClean="0"/>
              <a:t>usually not even </a:t>
            </a:r>
            <a:r>
              <a:rPr lang="en-US" altLang="cs-CZ" sz="2000" dirty="0" err="1" smtClean="0"/>
              <a:t>int</a:t>
            </a:r>
            <a:r>
              <a:rPr lang="en-US" altLang="cs-CZ" sz="2000" dirty="0" smtClean="0"/>
              <a:t> (4 bytes) data type</a:t>
            </a:r>
          </a:p>
          <a:p>
            <a:r>
              <a:rPr lang="en-US" altLang="cs-CZ" sz="2400" dirty="0" smtClean="0"/>
              <a:t>Most of std. classes </a:t>
            </a:r>
          </a:p>
          <a:p>
            <a:pPr lvl="1"/>
            <a:r>
              <a:rPr lang="en-US" altLang="cs-CZ" sz="2000" dirty="0" smtClean="0"/>
              <a:t>most of </a:t>
            </a:r>
            <a:r>
              <a:rPr lang="en-US" altLang="cs-CZ" sz="2000" dirty="0" err="1" smtClean="0"/>
              <a:t>java.lang</a:t>
            </a:r>
            <a:r>
              <a:rPr lang="en-US" altLang="cs-CZ" sz="2000" dirty="0" smtClean="0"/>
              <a:t>, Object and </a:t>
            </a:r>
            <a:r>
              <a:rPr lang="en-US" altLang="cs-CZ" sz="2000" dirty="0" err="1" smtClean="0"/>
              <a:t>Throwable</a:t>
            </a:r>
            <a:r>
              <a:rPr lang="en-US" altLang="cs-CZ" sz="2000" dirty="0" smtClean="0"/>
              <a:t> in limited form</a:t>
            </a:r>
          </a:p>
          <a:p>
            <a:r>
              <a:rPr lang="en-US" altLang="cs-CZ" sz="2400" dirty="0" smtClean="0"/>
              <a:t>Limited garbage collection</a:t>
            </a:r>
          </a:p>
          <a:p>
            <a:pPr lvl="1"/>
            <a:r>
              <a:rPr lang="en-US" altLang="cs-CZ" sz="2000" dirty="0" smtClean="0"/>
              <a:t>Newer cards supports, but slow and unreliable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2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2.x supports</a:t>
            </a:r>
            <a:endParaRPr lang="en-US" altLang="cs-CZ" dirty="0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US" altLang="cs-CZ" sz="2400" dirty="0" smtClean="0"/>
              <a:t>Standard benefits of the Java language</a:t>
            </a:r>
          </a:p>
          <a:p>
            <a:pPr lvl="1"/>
            <a:r>
              <a:rPr lang="en-US" altLang="cs-CZ" sz="2000" dirty="0" smtClean="0"/>
              <a:t>data encapsulation, safe memory management, packages, etc.</a:t>
            </a:r>
            <a:endParaRPr lang="cs-CZ" altLang="cs-CZ" sz="2000" dirty="0" smtClean="0"/>
          </a:p>
          <a:p>
            <a:r>
              <a:rPr lang="en-US" altLang="cs-CZ" sz="2400" dirty="0" smtClean="0"/>
              <a:t>Applet isolation based on the </a:t>
            </a:r>
            <a:r>
              <a:rPr lang="en-US" altLang="cs-CZ" sz="2400" dirty="0" err="1" smtClean="0"/>
              <a:t>JavaCard</a:t>
            </a:r>
            <a:r>
              <a:rPr lang="en-US" altLang="cs-CZ" sz="2400" dirty="0" smtClean="0"/>
              <a:t> firewall</a:t>
            </a:r>
          </a:p>
          <a:p>
            <a:pPr lvl="1"/>
            <a:r>
              <a:rPr lang="en-US" altLang="cs-CZ" sz="2000" dirty="0" smtClean="0"/>
              <a:t>applets cannot directly communicate with each other</a:t>
            </a:r>
          </a:p>
          <a:p>
            <a:pPr lvl="1"/>
            <a:r>
              <a:rPr lang="en-US" altLang="cs-CZ" sz="2000" dirty="0" smtClean="0"/>
              <a:t>special interface (Shareable) for cross applets interaction</a:t>
            </a:r>
            <a:endParaRPr lang="cs-CZ" altLang="cs-CZ" sz="2000" dirty="0" smtClean="0"/>
          </a:p>
          <a:p>
            <a:r>
              <a:rPr lang="en-US" altLang="cs-CZ" sz="2400" dirty="0" smtClean="0"/>
              <a:t>Atomic operations using transaction mode</a:t>
            </a:r>
            <a:endParaRPr lang="cs-CZ" altLang="cs-CZ" sz="2400" dirty="0" smtClean="0"/>
          </a:p>
          <a:p>
            <a:r>
              <a:rPr lang="en-US" altLang="cs-CZ" sz="2400" dirty="0" smtClean="0"/>
              <a:t>Transient data (buffer placed in RAM)</a:t>
            </a:r>
          </a:p>
          <a:p>
            <a:pPr lvl="1"/>
            <a:r>
              <a:rPr lang="en-US" altLang="cs-CZ" sz="2000" dirty="0" smtClean="0"/>
              <a:t>fast and automatically cleared</a:t>
            </a:r>
            <a:endParaRPr lang="cs-CZ" altLang="cs-CZ" sz="2000" dirty="0" smtClean="0"/>
          </a:p>
          <a:p>
            <a:r>
              <a:rPr lang="en-US" altLang="cs-CZ" sz="2400" dirty="0" smtClean="0"/>
              <a:t>A rich cryptography API </a:t>
            </a:r>
          </a:p>
          <a:p>
            <a:pPr lvl="1"/>
            <a:r>
              <a:rPr lang="en-US" altLang="cs-CZ" sz="2000" dirty="0" smtClean="0"/>
              <a:t>accelerated by cryptographic co-processor</a:t>
            </a:r>
            <a:endParaRPr lang="cs-CZ" altLang="cs-CZ" sz="2000" dirty="0" smtClean="0"/>
          </a:p>
          <a:p>
            <a:r>
              <a:rPr lang="en-US" altLang="cs-CZ" sz="2400" dirty="0" smtClean="0"/>
              <a:t>Secure (remote) communication with the terminal</a:t>
            </a:r>
          </a:p>
          <a:p>
            <a:pPr lvl="1"/>
            <a:r>
              <a:rPr lang="en-US" altLang="cs-CZ" sz="2000" dirty="0" smtClean="0"/>
              <a:t>if </a:t>
            </a:r>
            <a:r>
              <a:rPr lang="en-US" altLang="cs-CZ" sz="2000" dirty="0" err="1" smtClean="0"/>
              <a:t>GlobalPlatform</a:t>
            </a:r>
            <a:r>
              <a:rPr lang="en-US" altLang="cs-CZ" sz="2000" dirty="0" smtClean="0"/>
              <a:t> compliant (secure messaging, security domains)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7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3.x (most recent is 3.0.4 (2011))</a:t>
            </a:r>
            <a:endParaRPr lang="en-US" altLang="cs-CZ" dirty="0"/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Relatively recent major release of </a:t>
            </a:r>
            <a:r>
              <a:rPr lang="en-US" altLang="cs-CZ" sz="2400" dirty="0" err="1" smtClean="0"/>
              <a:t>JavaCard</a:t>
            </a:r>
            <a:r>
              <a:rPr lang="en-US" altLang="cs-CZ" sz="2400" dirty="0" smtClean="0"/>
              <a:t> specification</a:t>
            </a:r>
          </a:p>
          <a:p>
            <a:pPr lvl="1"/>
            <a:r>
              <a:rPr lang="en-US" altLang="cs-CZ" sz="2000" dirty="0" smtClean="0"/>
              <a:t>significant changes in development logic</a:t>
            </a:r>
          </a:p>
          <a:p>
            <a:pPr lvl="1"/>
            <a:r>
              <a:rPr lang="en-US" altLang="cs-CZ" sz="2000" dirty="0" smtClean="0"/>
              <a:t>two separate branches – Classic and Connected edition</a:t>
            </a:r>
          </a:p>
          <a:p>
            <a:r>
              <a:rPr lang="en-US" altLang="cs-CZ" sz="2400" dirty="0" err="1" smtClean="0"/>
              <a:t>JavaCard</a:t>
            </a:r>
            <a:r>
              <a:rPr lang="en-US" altLang="cs-CZ" sz="2400" dirty="0" smtClean="0"/>
              <a:t> 3.x Classic Edition </a:t>
            </a:r>
          </a:p>
          <a:p>
            <a:pPr lvl="1"/>
            <a:r>
              <a:rPr lang="en-US" altLang="cs-CZ" sz="2000" dirty="0" smtClean="0"/>
              <a:t>legacy version, extended JC 2.x</a:t>
            </a:r>
          </a:p>
          <a:p>
            <a:pPr lvl="1"/>
            <a:r>
              <a:rPr lang="en-US" altLang="cs-CZ" sz="2000" dirty="0" smtClean="0"/>
              <a:t>APDU-oriented communication </a:t>
            </a:r>
          </a:p>
          <a:p>
            <a:r>
              <a:rPr lang="en-US" altLang="cs-CZ" sz="2400" dirty="0" err="1" smtClean="0"/>
              <a:t>JavaCard</a:t>
            </a:r>
            <a:r>
              <a:rPr lang="en-US" altLang="cs-CZ" sz="2400" dirty="0" smtClean="0"/>
              <a:t> 3.x Connected Edition </a:t>
            </a:r>
          </a:p>
          <a:p>
            <a:pPr lvl="1"/>
            <a:r>
              <a:rPr lang="en-US" altLang="cs-CZ" sz="2000" dirty="0" smtClean="0"/>
              <a:t>smart card perceived as web server (Servlet API)</a:t>
            </a:r>
          </a:p>
          <a:p>
            <a:pPr lvl="1"/>
            <a:r>
              <a:rPr lang="en-US" altLang="cs-CZ" sz="2000" dirty="0" smtClean="0"/>
              <a:t>TCP/IP network capability, HTTP(s), TLS</a:t>
            </a:r>
          </a:p>
          <a:p>
            <a:pPr lvl="1"/>
            <a:r>
              <a:rPr lang="en-US" altLang="cs-CZ" sz="2000" dirty="0" smtClean="0"/>
              <a:t>supports Java 6 language features (generics, annotations…) </a:t>
            </a:r>
          </a:p>
          <a:p>
            <a:pPr lvl="1"/>
            <a:r>
              <a:rPr lang="en-US" altLang="cs-CZ" sz="2000" dirty="0" smtClean="0"/>
              <a:t>move towards more powerful target devices</a:t>
            </a:r>
          </a:p>
          <a:p>
            <a:pPr lvl="1"/>
            <a:r>
              <a:rPr lang="en-US" altLang="cs-CZ" sz="2000" dirty="0" smtClean="0"/>
              <a:t>focused on different segment then classic smart cards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3" name="Šrafovaná šipka doprava 2"/>
          <p:cNvSpPr/>
          <p:nvPr/>
        </p:nvSpPr>
        <p:spPr>
          <a:xfrm rot="10800000">
            <a:off x="5148064" y="3212976"/>
            <a:ext cx="1080120" cy="79208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Version support</a:t>
            </a:r>
            <a:endParaRPr lang="en-US" altLang="cs-CZ" dirty="0"/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Need to know supported version for your card</a:t>
            </a:r>
          </a:p>
          <a:p>
            <a:pPr lvl="1"/>
            <a:r>
              <a:rPr lang="en-US" altLang="cs-CZ" dirty="0" smtClean="0"/>
              <a:t>convertor adds version identification to package</a:t>
            </a:r>
          </a:p>
          <a:p>
            <a:pPr lvl="1"/>
            <a:r>
              <a:rPr lang="en-US" altLang="cs-CZ" dirty="0" smtClean="0"/>
              <a:t>If converted with unsupported version, upload to card fails</a:t>
            </a:r>
          </a:p>
          <a:p>
            <a:r>
              <a:rPr lang="en-US" altLang="cs-CZ" dirty="0" smtClean="0"/>
              <a:t>Supported version can be obtained from card</a:t>
            </a:r>
          </a:p>
          <a:p>
            <a:pPr lvl="1"/>
            <a:r>
              <a:rPr lang="en-GB" dirty="0" err="1"/>
              <a:t>JCSystem.getVersion</a:t>
            </a:r>
            <a:r>
              <a:rPr lang="en-GB" dirty="0" smtClean="0"/>
              <a:t>() </a:t>
            </a:r>
            <a:r>
              <a:rPr lang="en-GB" dirty="0" smtClean="0">
                <a:sym typeface="Symbol" panose="05050102010706020507" pitchFamily="18" charset="2"/>
              </a:rPr>
              <a:t> </a:t>
            </a:r>
            <a:r>
              <a:rPr lang="en-GB" dirty="0" smtClean="0"/>
              <a:t>[</a:t>
            </a:r>
            <a:r>
              <a:rPr lang="en-GB" dirty="0" err="1"/>
              <a:t>Major.Minor</a:t>
            </a:r>
            <a:r>
              <a:rPr lang="en-GB" dirty="0" smtClean="0"/>
              <a:t>]</a:t>
            </a:r>
          </a:p>
          <a:p>
            <a:pPr lvl="1"/>
            <a:r>
              <a:rPr lang="en-GB" altLang="cs-CZ" dirty="0"/>
              <a:t>See </a:t>
            </a:r>
            <a:r>
              <a:rPr lang="en-GB" altLang="cs-CZ" dirty="0">
                <a:hlinkClick r:id="rId2"/>
              </a:rPr>
              <a:t>https://www.fi.muni.cz/~</a:t>
            </a:r>
            <a:r>
              <a:rPr lang="en-GB" altLang="cs-CZ" dirty="0" smtClean="0">
                <a:hlinkClick r:id="rId2"/>
              </a:rPr>
              <a:t>xsvenda/jcsupport.html</a:t>
            </a:r>
            <a:endParaRPr lang="en-US" altLang="cs-CZ" dirty="0" smtClean="0"/>
          </a:p>
          <a:p>
            <a:r>
              <a:rPr lang="en-US" altLang="cs-CZ" dirty="0" smtClean="0"/>
              <a:t>Available cards supports mostly 2.x specification or 3.x (newer cards)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8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</a:t>
            </a:r>
            <a:r>
              <a:rPr lang="en-US" dirty="0" err="1" smtClean="0"/>
              <a:t>JavaCard</a:t>
            </a:r>
            <a:r>
              <a:rPr lang="en-US" dirty="0" smtClean="0"/>
              <a:t> </a:t>
            </a:r>
            <a:r>
              <a:rPr lang="en-US" dirty="0" err="1" smtClean="0"/>
              <a:t>appS</a:t>
            </a:r>
            <a:endParaRPr lang="en-US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0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Desktop vs. smart card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Following slides will </a:t>
            </a:r>
            <a:r>
              <a:rPr lang="en-GB" sz="3200" dirty="0"/>
              <a:t>b</a:t>
            </a:r>
            <a:r>
              <a:rPr lang="en-GB" sz="3200" dirty="0" smtClean="0"/>
              <a:t>e marked icon based on where it is executed</a:t>
            </a:r>
          </a:p>
          <a:p>
            <a:endParaRPr lang="en-GB" sz="3200" dirty="0" smtClean="0"/>
          </a:p>
          <a:p>
            <a:r>
              <a:rPr lang="en-GB" sz="3200" dirty="0" smtClean="0"/>
              <a:t>       Process executed on desktop</a:t>
            </a:r>
          </a:p>
          <a:p>
            <a:endParaRPr lang="en-GB" sz="3200" dirty="0" smtClean="0"/>
          </a:p>
          <a:p>
            <a:r>
              <a:rPr lang="en-GB" sz="3200" dirty="0"/>
              <a:t> </a:t>
            </a:r>
            <a:r>
              <a:rPr lang="en-GB" sz="3200" dirty="0" smtClean="0"/>
              <a:t>      Process </a:t>
            </a:r>
            <a:r>
              <a:rPr lang="en-GB" sz="3200" dirty="0"/>
              <a:t>executed </a:t>
            </a:r>
            <a:r>
              <a:rPr lang="en-GB" sz="3200" dirty="0" smtClean="0"/>
              <a:t>inside smart card</a:t>
            </a:r>
            <a:endParaRPr lang="en-GB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pic>
        <p:nvPicPr>
          <p:cNvPr id="8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5" y="323238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1" y="460053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  <a:endParaRPr lang="en-US" altLang="cs-CZ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507413" cy="993775"/>
          </a:xfrm>
        </p:spPr>
        <p:txBody>
          <a:bodyPr/>
          <a:lstStyle/>
          <a:p>
            <a:pPr eaLnBrk="1" hangingPunct="1"/>
            <a:endParaRPr lang="cs-CZ" altLang="en-US" smtClean="0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9863" y="404813"/>
            <a:ext cx="7121525" cy="584835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import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.*;</a:t>
            </a:r>
          </a:p>
          <a:p>
            <a:pPr eaLnBrk="1" hangingPunct="1">
              <a:buClrTx/>
              <a:buFontTx/>
              <a:buNone/>
            </a:pPr>
            <a:endParaRPr lang="en-US" altLang="cs-CZ" sz="14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class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extends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protected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register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bArray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bOffset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bLength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new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boolean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true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get the APDU buffer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dispached to the process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APDU instruction parser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OFFSET_CLA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CLA_MYCLASS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&amp;&amp;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INS_MYINS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))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SW_INS_NOT_SUPPORTED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/* ... */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6227763" y="476250"/>
            <a:ext cx="2665412" cy="720725"/>
          </a:xfrm>
          <a:prstGeom prst="borderCallout2">
            <a:avLst>
              <a:gd name="adj1" fmla="val 15861"/>
              <a:gd name="adj2" fmla="val -2861"/>
              <a:gd name="adj3" fmla="val 15861"/>
              <a:gd name="adj4" fmla="val -57176"/>
              <a:gd name="adj5" fmla="val 41852"/>
              <a:gd name="adj6" fmla="val -11369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include packages from javacard.*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6227763" y="1268413"/>
            <a:ext cx="2660650" cy="431800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42542"/>
              <a:gd name="adj5" fmla="val -13602"/>
              <a:gd name="adj6" fmla="val -8382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extends Applet</a:t>
            </a: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6227763" y="2205038"/>
            <a:ext cx="2665412" cy="935037"/>
          </a:xfrm>
          <a:prstGeom prst="borderCallout2">
            <a:avLst>
              <a:gd name="adj1" fmla="val 12222"/>
              <a:gd name="adj2" fmla="val -2861"/>
              <a:gd name="adj3" fmla="val 12222"/>
              <a:gd name="adj4" fmla="val -71352"/>
              <a:gd name="adj5" fmla="val -62986"/>
              <a:gd name="adj6" fmla="val -14276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only once, do all allocations&amp;init HERE</a:t>
            </a: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6227763" y="3213100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71116"/>
              <a:gd name="adj5" fmla="val -22306"/>
              <a:gd name="adj6" fmla="val -14228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on application select, do all temporaries preparation HERE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6227763" y="4797425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59917"/>
              <a:gd name="adj5" fmla="val -91667"/>
              <a:gd name="adj6" fmla="val -11941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for every incoming APDU, parse and call your code HERE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491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JC development process</a:t>
            </a:r>
            <a:endParaRPr lang="en-US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pic>
        <p:nvPicPr>
          <p:cNvPr id="1284100" name="Picture 4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7070"/>
            <a:ext cx="2768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4102" name="Picture 6" descr="blank_card"/>
          <p:cNvPicPr>
            <a:picLocks noChangeAspect="1" noChangeArrowheads="1"/>
          </p:cNvPicPr>
          <p:nvPr/>
        </p:nvPicPr>
        <p:blipFill>
          <a:blip r:embed="rId3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8370"/>
            <a:ext cx="2916238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4103" name="AutoShape 7"/>
          <p:cNvSpPr>
            <a:spLocks noChangeArrowheads="1"/>
          </p:cNvSpPr>
          <p:nvPr/>
        </p:nvSpPr>
        <p:spPr bwMode="auto">
          <a:xfrm>
            <a:off x="6084888" y="764182"/>
            <a:ext cx="2592387" cy="792163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6. Write user Java app </a:t>
            </a:r>
          </a:p>
          <a:p>
            <a:pPr algn="ctr"/>
            <a:r>
              <a:rPr lang="en-US" altLang="cs-CZ" b="0"/>
              <a:t>(javax.smartcardio.*)</a:t>
            </a:r>
          </a:p>
        </p:txBody>
      </p:sp>
      <p:sp>
        <p:nvSpPr>
          <p:cNvPr id="1284109" name="AutoShape 13"/>
          <p:cNvSpPr>
            <a:spLocks noChangeArrowheads="1"/>
          </p:cNvSpPr>
          <p:nvPr/>
        </p:nvSpPr>
        <p:spPr bwMode="auto">
          <a:xfrm>
            <a:off x="611188" y="1629370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en-US" altLang="cs-CZ" b="0" dirty="0" smtClean="0"/>
              <a:t>Extends</a:t>
            </a:r>
            <a:endParaRPr lang="en-US" altLang="cs-CZ" b="0" dirty="0"/>
          </a:p>
          <a:p>
            <a:pPr algn="ctr"/>
            <a:r>
              <a:rPr lang="en-US" altLang="cs-CZ" b="0" dirty="0" err="1"/>
              <a:t>javacard.framework.Applet</a:t>
            </a:r>
            <a:r>
              <a:rPr lang="en-US" altLang="cs-CZ" b="0" dirty="0"/>
              <a:t> </a:t>
            </a:r>
            <a:endParaRPr lang="cs-CZ" altLang="cs-CZ" b="0" dirty="0"/>
          </a:p>
        </p:txBody>
      </p:sp>
      <p:sp>
        <p:nvSpPr>
          <p:cNvPr id="1284111" name="AutoShape 15"/>
          <p:cNvSpPr>
            <a:spLocks noChangeArrowheads="1"/>
          </p:cNvSpPr>
          <p:nvPr/>
        </p:nvSpPr>
        <p:spPr bwMode="auto">
          <a:xfrm>
            <a:off x="1187450" y="2853332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2. Compile </a:t>
            </a:r>
            <a:r>
              <a:rPr lang="en-US" altLang="cs-CZ" b="0" dirty="0" smtClean="0"/>
              <a:t>Java</a:t>
            </a:r>
            <a:r>
              <a:rPr lang="en-US" altLang="cs-CZ" b="0" dirty="0" smtClean="0">
                <a:sym typeface="Symbol"/>
              </a:rPr>
              <a:t></a:t>
            </a:r>
            <a:r>
              <a:rPr lang="en-US" altLang="cs-CZ" b="0" dirty="0" smtClean="0"/>
              <a:t>*.</a:t>
            </a:r>
            <a:r>
              <a:rPr lang="en-US" altLang="cs-CZ" b="0" dirty="0"/>
              <a:t>class </a:t>
            </a:r>
          </a:p>
          <a:p>
            <a:pPr algn="ctr"/>
            <a:r>
              <a:rPr lang="en-US" altLang="cs-CZ" b="0" dirty="0"/>
              <a:t>(Java 1.3 binary format)</a:t>
            </a:r>
            <a:endParaRPr lang="cs-CZ" altLang="cs-CZ" b="0" dirty="0"/>
          </a:p>
        </p:txBody>
      </p:sp>
      <p:sp>
        <p:nvSpPr>
          <p:cNvPr id="1284112" name="AutoShape 16"/>
          <p:cNvSpPr>
            <a:spLocks noChangeArrowheads="1"/>
          </p:cNvSpPr>
          <p:nvPr/>
        </p:nvSpPr>
        <p:spPr bwMode="auto">
          <a:xfrm>
            <a:off x="1908175" y="4077295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3. Convert *.</a:t>
            </a:r>
            <a:r>
              <a:rPr lang="en-US" altLang="cs-CZ" b="0" dirty="0" smtClean="0"/>
              <a:t>class</a:t>
            </a:r>
            <a:r>
              <a:rPr lang="en-US" altLang="cs-CZ" dirty="0" smtClean="0">
                <a:sym typeface="Symbol"/>
              </a:rPr>
              <a:t></a:t>
            </a:r>
            <a:r>
              <a:rPr lang="en-US" altLang="cs-CZ" b="0" dirty="0" smtClean="0"/>
              <a:t>*.</a:t>
            </a:r>
            <a:r>
              <a:rPr lang="en-US" altLang="cs-CZ" b="0" dirty="0"/>
              <a:t>jar/cap </a:t>
            </a:r>
          </a:p>
          <a:p>
            <a:pPr algn="ctr"/>
            <a:r>
              <a:rPr lang="en-US" altLang="cs-CZ" b="0" dirty="0" smtClean="0"/>
              <a:t>(</a:t>
            </a:r>
            <a:r>
              <a:rPr lang="en-US" altLang="cs-CZ" b="0" dirty="0" err="1" smtClean="0"/>
              <a:t>JavaCard</a:t>
            </a:r>
            <a:r>
              <a:rPr lang="en-US" altLang="cs-CZ" b="0" dirty="0" smtClean="0"/>
              <a:t> </a:t>
            </a:r>
            <a:r>
              <a:rPr lang="en-US" altLang="cs-CZ" b="0" dirty="0"/>
              <a:t>Convertor)</a:t>
            </a:r>
            <a:endParaRPr lang="cs-CZ" altLang="cs-CZ" b="0" dirty="0"/>
          </a:p>
        </p:txBody>
      </p:sp>
      <p:sp>
        <p:nvSpPr>
          <p:cNvPr id="1284113" name="AutoShape 17"/>
          <p:cNvSpPr>
            <a:spLocks noChangeArrowheads="1"/>
          </p:cNvSpPr>
          <p:nvPr/>
        </p:nvSpPr>
        <p:spPr bwMode="auto">
          <a:xfrm>
            <a:off x="2771801" y="5301257"/>
            <a:ext cx="3527400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4. Upload *.jar/cap</a:t>
            </a:r>
          </a:p>
          <a:p>
            <a:pPr algn="ctr"/>
            <a:r>
              <a:rPr lang="en-US" altLang="cs-CZ" dirty="0">
                <a:sym typeface="Symbol"/>
              </a:rPr>
              <a:t> </a:t>
            </a:r>
            <a:r>
              <a:rPr lang="en-US" altLang="cs-CZ" b="0" dirty="0" smtClean="0"/>
              <a:t>smart </a:t>
            </a:r>
            <a:r>
              <a:rPr lang="en-US" altLang="cs-CZ" b="0" dirty="0"/>
              <a:t>card </a:t>
            </a:r>
            <a:r>
              <a:rPr lang="en-US" altLang="cs-CZ" b="0" dirty="0" smtClean="0"/>
              <a:t>(</a:t>
            </a:r>
            <a:r>
              <a:rPr lang="en-US" altLang="cs-CZ" b="0" dirty="0" err="1" smtClean="0"/>
              <a:t>GPPro</a:t>
            </a:r>
            <a:r>
              <a:rPr lang="en-US" altLang="cs-CZ" b="0" dirty="0" smtClean="0"/>
              <a:t>/</a:t>
            </a:r>
            <a:r>
              <a:rPr lang="en-US" altLang="cs-CZ" b="0" dirty="0" err="1" smtClean="0"/>
              <a:t>GPShell</a:t>
            </a:r>
            <a:r>
              <a:rPr lang="en-US" altLang="cs-CZ" b="0" dirty="0"/>
              <a:t>)</a:t>
            </a:r>
            <a:endParaRPr lang="cs-CZ" altLang="cs-CZ" b="0" dirty="0"/>
          </a:p>
        </p:txBody>
      </p:sp>
      <p:sp>
        <p:nvSpPr>
          <p:cNvPr id="1284114" name="AutoShape 18"/>
          <p:cNvSpPr>
            <a:spLocks noChangeArrowheads="1"/>
          </p:cNvSpPr>
          <p:nvPr/>
        </p:nvSpPr>
        <p:spPr bwMode="auto">
          <a:xfrm>
            <a:off x="6227763" y="4293195"/>
            <a:ext cx="2447925" cy="863600"/>
          </a:xfrm>
          <a:prstGeom prst="flowChartAlternateProcess">
            <a:avLst/>
          </a:prstGeom>
          <a:solidFill>
            <a:srgbClr val="3399FF">
              <a:alpha val="58000"/>
            </a:srgbClr>
          </a:solidFill>
          <a:ln w="2540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5. Install applet </a:t>
            </a:r>
          </a:p>
          <a:p>
            <a:pPr algn="ctr"/>
            <a:r>
              <a:rPr lang="en-US" altLang="cs-CZ" b="0" dirty="0" smtClean="0"/>
              <a:t>(</a:t>
            </a:r>
            <a:r>
              <a:rPr lang="en-US" altLang="cs-CZ" b="0" dirty="0" err="1" smtClean="0"/>
              <a:t>GPPro</a:t>
            </a:r>
            <a:r>
              <a:rPr lang="en-US" altLang="cs-CZ" b="0" dirty="0" smtClean="0"/>
              <a:t>/</a:t>
            </a:r>
            <a:r>
              <a:rPr lang="en-US" altLang="cs-CZ" b="0" dirty="0" err="1" smtClean="0"/>
              <a:t>GPShell</a:t>
            </a:r>
            <a:r>
              <a:rPr lang="en-US" altLang="cs-CZ" b="0" dirty="0"/>
              <a:t>)</a:t>
            </a:r>
            <a:endParaRPr lang="cs-CZ" altLang="cs-CZ" b="0" dirty="0"/>
          </a:p>
        </p:txBody>
      </p:sp>
      <p:sp>
        <p:nvSpPr>
          <p:cNvPr id="1284116" name="AutoShape 20"/>
          <p:cNvSpPr>
            <a:spLocks noChangeArrowheads="1"/>
          </p:cNvSpPr>
          <p:nvPr/>
        </p:nvSpPr>
        <p:spPr bwMode="auto">
          <a:xfrm>
            <a:off x="7235825" y="1484907"/>
            <a:ext cx="287338" cy="2879725"/>
          </a:xfrm>
          <a:prstGeom prst="upDownArrow">
            <a:avLst>
              <a:gd name="adj1" fmla="val 50000"/>
              <a:gd name="adj2" fmla="val 200442"/>
            </a:avLst>
          </a:prstGeom>
          <a:solidFill>
            <a:srgbClr val="00FF00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84115" name="AutoShape 19"/>
          <p:cNvSpPr>
            <a:spLocks noChangeArrowheads="1"/>
          </p:cNvSpPr>
          <p:nvPr/>
        </p:nvSpPr>
        <p:spPr bwMode="auto">
          <a:xfrm>
            <a:off x="6227763" y="2277070"/>
            <a:ext cx="24479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7. Use applet on </a:t>
            </a:r>
          </a:p>
          <a:p>
            <a:pPr algn="ctr"/>
            <a:r>
              <a:rPr lang="en-US" altLang="cs-CZ" b="0"/>
              <a:t>smart card (APDU)</a:t>
            </a:r>
            <a:endParaRPr lang="cs-CZ" altLang="cs-CZ" b="0"/>
          </a:p>
        </p:txBody>
      </p:sp>
    </p:spTree>
    <p:extLst>
      <p:ext uri="{BB962C8B-B14F-4D97-AF65-F5344CB8AC3E}">
        <p14:creationId xmlns:p14="http://schemas.microsoft.com/office/powerpoint/2010/main" val="10709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103" grpId="0" animBg="1"/>
      <p:bldP spid="1284109" grpId="0" animBg="1"/>
      <p:bldP spid="1284111" grpId="0" animBg="1"/>
      <p:bldP spid="1284112" grpId="0" animBg="1"/>
      <p:bldP spid="1284113" grpId="0" animBg="1"/>
      <p:bldP spid="1284114" grpId="0" animBg="1"/>
      <p:bldP spid="1284116" grpId="0" animBg="1"/>
      <p:bldP spid="12841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JavaCard</a:t>
            </a:r>
            <a:r>
              <a:rPr lang="en-US" dirty="0" smtClean="0"/>
              <a:t> application running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Uploaded package – application binary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Installed applet from package – running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Applet is “running” until deleted from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Applet is suspended when power is lost</a:t>
            </a:r>
          </a:p>
          <a:p>
            <a:pPr lvl="1"/>
            <a:r>
              <a:rPr lang="en-US" sz="1800" dirty="0" smtClean="0"/>
              <a:t>Transient data inside RAM are erased</a:t>
            </a:r>
          </a:p>
          <a:p>
            <a:pPr lvl="1"/>
            <a:r>
              <a:rPr lang="en-US" sz="1800" dirty="0" smtClean="0"/>
              <a:t>Persistent data inside EEPROM remain</a:t>
            </a:r>
          </a:p>
          <a:p>
            <a:pPr lvl="1"/>
            <a:r>
              <a:rPr lang="en-US" sz="1800" dirty="0" smtClean="0"/>
              <a:t>Currently executed method is interrupted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power is resumed</a:t>
            </a:r>
          </a:p>
          <a:p>
            <a:pPr lvl="1"/>
            <a:r>
              <a:rPr lang="en-US" sz="1800" dirty="0"/>
              <a:t>Unfinished transactions are rolled back</a:t>
            </a:r>
          </a:p>
          <a:p>
            <a:pPr lvl="1"/>
            <a:r>
              <a:rPr lang="en-US" sz="1800" dirty="0" smtClean="0"/>
              <a:t>Applet continues to run with the same persistent state</a:t>
            </a:r>
          </a:p>
          <a:p>
            <a:pPr lvl="1"/>
            <a:r>
              <a:rPr lang="en-US" sz="1800" dirty="0" smtClean="0"/>
              <a:t>Applet waits for new command (does </a:t>
            </a:r>
            <a:r>
              <a:rPr lang="en-US" sz="1800" i="1" dirty="0" smtClean="0"/>
              <a:t>not</a:t>
            </a:r>
            <a:r>
              <a:rPr lang="en-US" sz="1800" dirty="0" smtClean="0"/>
              <a:t> continue with interrupted method)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Applet is deleted by service command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0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JavaCard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Lecture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algorithms, secure usage, performance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JCVM mode of operation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On-card, off-card code verification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OpenPlatform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– applet installation 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Lab: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Programming of simple communication application (Java)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Programming basic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2.x applet (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1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On-card, off-card code verification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Off-card verification</a:t>
            </a:r>
          </a:p>
          <a:p>
            <a:pPr lvl="1"/>
            <a:r>
              <a:rPr lang="en-US" dirty="0" smtClean="0"/>
              <a:t>Basic </a:t>
            </a:r>
            <a:r>
              <a:rPr lang="en-US" dirty="0" err="1" smtClean="0"/>
              <a:t>JavaCard</a:t>
            </a:r>
            <a:r>
              <a:rPr lang="en-US" dirty="0" smtClean="0"/>
              <a:t> constraints </a:t>
            </a:r>
          </a:p>
          <a:p>
            <a:pPr lvl="1"/>
            <a:r>
              <a:rPr lang="en-US" dirty="0" smtClean="0"/>
              <a:t>Possibly additional checks (e.g., type consistency when using Shareable interface)</a:t>
            </a:r>
          </a:p>
          <a:p>
            <a:pPr lvl="1"/>
            <a:r>
              <a:rPr lang="en-US" dirty="0" smtClean="0"/>
              <a:t>Full-blow static analysis possible</a:t>
            </a:r>
          </a:p>
          <a:p>
            <a:pPr lvl="1"/>
            <a:r>
              <a:rPr lang="en-US" dirty="0" smtClean="0"/>
              <a:t>Applet can be digitally signed</a:t>
            </a:r>
          </a:p>
          <a:p>
            <a:r>
              <a:rPr lang="en-US" dirty="0" smtClean="0"/>
              <a:t>On-card verification </a:t>
            </a:r>
          </a:p>
          <a:p>
            <a:pPr lvl="1"/>
            <a:r>
              <a:rPr lang="en-US" dirty="0" smtClean="0"/>
              <a:t>Limited resources available</a:t>
            </a:r>
          </a:p>
          <a:p>
            <a:pPr lvl="1"/>
            <a:r>
              <a:rPr lang="en-US" dirty="0" smtClean="0"/>
              <a:t>Proprietary checks by JC platform implementation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1" y="1608495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and dirty </a:t>
            </a:r>
            <a:r>
              <a:rPr lang="en-GB" dirty="0" smtClean="0"/>
              <a:t>start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8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and dirty start – </a:t>
            </a:r>
            <a:r>
              <a:rPr lang="en-GB" dirty="0" err="1" smtClean="0"/>
              <a:t>OpenPGP</a:t>
            </a:r>
            <a:r>
              <a:rPr lang="en-GB" dirty="0" smtClean="0"/>
              <a:t> applet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Get </a:t>
            </a:r>
            <a:r>
              <a:rPr lang="en-GB" dirty="0" err="1"/>
              <a:t>JavaCard</a:t>
            </a:r>
            <a:r>
              <a:rPr lang="en-GB" dirty="0"/>
              <a:t> smart card and reader</a:t>
            </a:r>
          </a:p>
          <a:p>
            <a:pPr lvl="1"/>
            <a:r>
              <a:rPr lang="en-GB" dirty="0"/>
              <a:t>Our example card: NXP JCOP J2A081 80K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Install Java SDK and ant build environment</a:t>
            </a:r>
          </a:p>
          <a:p>
            <a:pPr lvl="1"/>
            <a:r>
              <a:rPr lang="en-GB" dirty="0" smtClean="0"/>
              <a:t>Don’t forget to set proper paths (</a:t>
            </a:r>
            <a:r>
              <a:rPr lang="en-GB" dirty="0" err="1" smtClean="0"/>
              <a:t>javac</a:t>
            </a:r>
            <a:r>
              <a:rPr lang="en-GB" dirty="0" smtClean="0"/>
              <a:t>, ant)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Download </a:t>
            </a:r>
            <a:r>
              <a:rPr lang="en-GB" dirty="0" err="1" smtClean="0"/>
              <a:t>AppletPlayground</a:t>
            </a:r>
            <a:r>
              <a:rPr lang="en-GB" dirty="0" smtClean="0"/>
              <a:t> project</a:t>
            </a:r>
          </a:p>
          <a:p>
            <a:pPr lvl="1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github.com/martinpaljak/AppletPlayground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Download </a:t>
            </a:r>
            <a:r>
              <a:rPr lang="en-GB" dirty="0" err="1" smtClean="0"/>
              <a:t>GlobalPlatformPro</a:t>
            </a:r>
            <a:r>
              <a:rPr lang="en-GB" dirty="0" smtClean="0"/>
              <a:t> uploader</a:t>
            </a:r>
          </a:p>
          <a:p>
            <a:pPr lvl="1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github.com/martinpaljak/GlobalPlatformPro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Compile and convert applets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&gt; ant toys</a:t>
            </a:r>
          </a:p>
          <a:p>
            <a:pPr lvl="1"/>
            <a:r>
              <a:rPr lang="en-GB" dirty="0" smtClean="0"/>
              <a:t>Compiles source with Java compiler (</a:t>
            </a:r>
            <a:r>
              <a:rPr lang="en-GB" dirty="0" err="1" smtClean="0"/>
              <a:t>javac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Convert with </a:t>
            </a:r>
            <a:r>
              <a:rPr lang="en-GB" dirty="0" err="1" smtClean="0"/>
              <a:t>javacard</a:t>
            </a:r>
            <a:r>
              <a:rPr lang="en-GB" dirty="0" smtClean="0"/>
              <a:t> convertor</a:t>
            </a:r>
          </a:p>
          <a:p>
            <a:r>
              <a:rPr lang="en-GB" dirty="0" smtClean="0"/>
              <a:t>(for all projects, use ant </a:t>
            </a:r>
            <a:r>
              <a:rPr lang="en-GB" dirty="0" err="1" smtClean="0"/>
              <a:t>simpleapplet</a:t>
            </a:r>
            <a:r>
              <a:rPr lang="en-GB" dirty="0" smtClean="0"/>
              <a:t> during lab)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44" y="3710438"/>
            <a:ext cx="7113166" cy="2828272"/>
          </a:xfrm>
          <a:prstGeom prst="rect">
            <a:avLst/>
          </a:prstGeom>
        </p:spPr>
      </p:pic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Manage applets on smart card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GlobalPlatformPro</a:t>
            </a:r>
            <a:r>
              <a:rPr lang="en-GB" dirty="0" smtClean="0"/>
              <a:t> tool</a:t>
            </a:r>
          </a:p>
          <a:p>
            <a:pPr lvl="1"/>
            <a:r>
              <a:rPr lang="en-GB" dirty="0" smtClean="0"/>
              <a:t>Authenticates against </a:t>
            </a:r>
            <a:r>
              <a:rPr lang="en-GB" dirty="0" err="1" smtClean="0"/>
              <a:t>CardManager</a:t>
            </a:r>
            <a:endParaRPr lang="en-GB" dirty="0" smtClean="0"/>
          </a:p>
          <a:p>
            <a:pPr lvl="1"/>
            <a:r>
              <a:rPr lang="en-GB" dirty="0" smtClean="0"/>
              <a:t>Establish secure channel with CM</a:t>
            </a:r>
          </a:p>
          <a:p>
            <a:pPr lvl="1"/>
            <a:r>
              <a:rPr lang="en-GB" dirty="0" smtClean="0"/>
              <a:t>Manage applets (list/upload/delete)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534992" y="3754775"/>
            <a:ext cx="78534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Auto-detected ISD AID: A000000003000000</a:t>
            </a:r>
          </a:p>
          <a:p>
            <a:r>
              <a:rPr lang="en-GB" sz="1600" dirty="0"/>
              <a:t>Host challenge: BD525E5585006202</a:t>
            </a:r>
          </a:p>
          <a:p>
            <a:r>
              <a:rPr lang="en-GB" sz="1600" dirty="0"/>
              <a:t>Card challenge: 05211C9591C58232</a:t>
            </a:r>
          </a:p>
          <a:p>
            <a:r>
              <a:rPr lang="en-GB" sz="1600" dirty="0"/>
              <a:t>Card reports SCP02 with version 255 keys</a:t>
            </a:r>
          </a:p>
          <a:p>
            <a:r>
              <a:rPr lang="en-GB" sz="1600" dirty="0"/>
              <a:t>Master keys:</a:t>
            </a:r>
          </a:p>
          <a:p>
            <a:r>
              <a:rPr lang="en-GB" sz="1600" dirty="0"/>
              <a:t>Version </a:t>
            </a:r>
            <a:r>
              <a:rPr lang="en-GB" sz="1600" dirty="0" smtClean="0"/>
              <a:t>0</a:t>
            </a:r>
            <a:endParaRPr lang="en-GB" sz="1600" dirty="0"/>
          </a:p>
          <a:p>
            <a:r>
              <a:rPr lang="en-GB" sz="1600" dirty="0"/>
              <a:t>ENC: Ver:0 ID:0 Type:DES3 Len:16 Value:404142434445464748494A4B4C4D4E4F</a:t>
            </a:r>
          </a:p>
          <a:p>
            <a:r>
              <a:rPr lang="en-GB" sz="1600" dirty="0"/>
              <a:t>MAC: Ver:0 ID:0 Type:DES3 Len:16 Value:404142434445464748494A4B4C4D4E4F</a:t>
            </a:r>
          </a:p>
          <a:p>
            <a:r>
              <a:rPr lang="en-GB" sz="1600" dirty="0"/>
              <a:t>KEK: Ver:0 ID:0 Type:DES3 Len:16 Value:404142434445464748494A4B4C4D4E4F</a:t>
            </a:r>
          </a:p>
          <a:p>
            <a:r>
              <a:rPr lang="en-GB" sz="1600" dirty="0" smtClean="0"/>
              <a:t>Sequence </a:t>
            </a:r>
            <a:r>
              <a:rPr lang="en-GB" sz="1600" dirty="0"/>
              <a:t>counter: </a:t>
            </a:r>
            <a:r>
              <a:rPr lang="en-GB" sz="1600" dirty="0" smtClean="0"/>
              <a:t>0521</a:t>
            </a:r>
            <a:endParaRPr lang="en-GB" sz="1600" dirty="0"/>
          </a:p>
        </p:txBody>
      </p:sp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712968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&gt;</a:t>
            </a:r>
            <a:r>
              <a:rPr lang="en-GB" sz="2800" dirty="0" err="1" smtClean="0"/>
              <a:t>gp</a:t>
            </a:r>
            <a:r>
              <a:rPr lang="en-GB" sz="2800" dirty="0" smtClean="0"/>
              <a:t> -list –verbose</a:t>
            </a:r>
          </a:p>
          <a:p>
            <a:endParaRPr lang="en-GB" sz="2000" dirty="0" smtClean="0"/>
          </a:p>
          <a:p>
            <a:r>
              <a:rPr lang="en-GB" sz="900" dirty="0" smtClean="0"/>
              <a:t>Reader: </a:t>
            </a:r>
            <a:r>
              <a:rPr lang="en-GB" sz="900" dirty="0" err="1" smtClean="0"/>
              <a:t>Gemplus</a:t>
            </a:r>
            <a:r>
              <a:rPr lang="en-GB" sz="900" dirty="0" smtClean="0"/>
              <a:t> USB </a:t>
            </a:r>
            <a:r>
              <a:rPr lang="en-GB" sz="900" dirty="0" err="1" smtClean="0"/>
              <a:t>SmartCard</a:t>
            </a:r>
            <a:r>
              <a:rPr lang="en-GB" sz="900" dirty="0" smtClean="0"/>
              <a:t> Reader 0</a:t>
            </a:r>
          </a:p>
          <a:p>
            <a:r>
              <a:rPr lang="en-GB" sz="900" dirty="0" smtClean="0"/>
              <a:t>ATR</a:t>
            </a:r>
            <a:r>
              <a:rPr lang="en-GB" sz="900" dirty="0"/>
              <a:t>: 3BF81300008131FE454A434F5076323431B7</a:t>
            </a:r>
          </a:p>
          <a:p>
            <a:r>
              <a:rPr lang="en-GB" sz="900" dirty="0"/>
              <a:t>More information about your card:</a:t>
            </a:r>
          </a:p>
          <a:p>
            <a:r>
              <a:rPr lang="en-GB" sz="900" dirty="0"/>
              <a:t>    http://smartcard-atr.appspot.com/parse?ATR=3BF81300008131FE454A434F507632343</a:t>
            </a:r>
          </a:p>
          <a:p>
            <a:r>
              <a:rPr lang="en-GB" sz="900" dirty="0"/>
              <a:t>1B7</a:t>
            </a:r>
          </a:p>
          <a:p>
            <a:endParaRPr lang="en-GB" sz="900" dirty="0"/>
          </a:p>
          <a:p>
            <a:r>
              <a:rPr lang="en-GB" sz="900" dirty="0"/>
              <a:t>Auto-detected ISD AID: A000000003000000</a:t>
            </a:r>
          </a:p>
          <a:p>
            <a:r>
              <a:rPr lang="en-GB" sz="900" dirty="0"/>
              <a:t>Host challenge: </a:t>
            </a:r>
            <a:r>
              <a:rPr lang="en-GB" sz="900" dirty="0" smtClean="0"/>
              <a:t>10FFA96848D9EB62</a:t>
            </a:r>
            <a:endParaRPr lang="en-GB" sz="900" dirty="0"/>
          </a:p>
          <a:p>
            <a:r>
              <a:rPr lang="en-GB" sz="900" dirty="0"/>
              <a:t>Card challenge: 0520E372F35B4818</a:t>
            </a:r>
          </a:p>
          <a:p>
            <a:r>
              <a:rPr lang="en-GB" sz="900" dirty="0"/>
              <a:t>Card reports SCP02 with version 255 keys</a:t>
            </a:r>
          </a:p>
          <a:p>
            <a:r>
              <a:rPr lang="en-GB" sz="900" dirty="0"/>
              <a:t>Master keys:</a:t>
            </a:r>
          </a:p>
          <a:p>
            <a:r>
              <a:rPr lang="en-GB" sz="900" dirty="0"/>
              <a:t>Version 0</a:t>
            </a:r>
          </a:p>
          <a:p>
            <a:r>
              <a:rPr lang="en-GB" sz="900" dirty="0"/>
              <a:t>ENC: Ver:0 ID:0 Type:DES3 Len:16 Value:404142434445464748494A4B4C4D4E4F</a:t>
            </a:r>
          </a:p>
          <a:p>
            <a:r>
              <a:rPr lang="en-GB" sz="900" dirty="0"/>
              <a:t>MAC: Ver:0 ID:0 Type:DES3 Len:16 Value:404142434445464748494A4B4C4D4E4F</a:t>
            </a:r>
          </a:p>
          <a:p>
            <a:r>
              <a:rPr lang="en-GB" sz="900" dirty="0"/>
              <a:t>KEK: Ver:0 ID:0 Type:DES3 Len:16 Value:404142434445464748494A4B4C4D4E4F</a:t>
            </a:r>
          </a:p>
          <a:p>
            <a:r>
              <a:rPr lang="en-GB" sz="900" dirty="0" err="1"/>
              <a:t>Sequnce</a:t>
            </a:r>
            <a:r>
              <a:rPr lang="en-GB" sz="900" dirty="0"/>
              <a:t> counter: 0520</a:t>
            </a:r>
          </a:p>
          <a:p>
            <a:r>
              <a:rPr lang="en-GB" sz="900" dirty="0"/>
              <a:t>Derived session keys:</a:t>
            </a:r>
          </a:p>
          <a:p>
            <a:r>
              <a:rPr lang="en-GB" sz="900" dirty="0"/>
              <a:t>Version 0</a:t>
            </a:r>
          </a:p>
          <a:p>
            <a:r>
              <a:rPr lang="en-GB" sz="900" dirty="0"/>
              <a:t>ENC: Ver:0 ID:0 Type:DES3 Len:16 Value:654E72AAADA31F0A7B5567160DE4C5A7</a:t>
            </a:r>
          </a:p>
          <a:p>
            <a:r>
              <a:rPr lang="en-GB" sz="900" dirty="0"/>
              <a:t>MAC: Ver:0 ID:0 Type:DES3 Len:16 Value:C6883A00AB6E56384B845A5A6F68CA6C</a:t>
            </a:r>
          </a:p>
          <a:p>
            <a:r>
              <a:rPr lang="en-GB" sz="900" dirty="0"/>
              <a:t>KEK: Ver:0 ID:0 Type:DES3 Len:16 Value:3875213C9F2123EB01AA420DC83C18F0</a:t>
            </a:r>
          </a:p>
          <a:p>
            <a:r>
              <a:rPr lang="en-GB" sz="900" dirty="0"/>
              <a:t>Verified card cryptogram: 62CBE443B3F4FB80</a:t>
            </a:r>
          </a:p>
          <a:p>
            <a:r>
              <a:rPr lang="en-GB" sz="900" dirty="0"/>
              <a:t>Calculated host cryptogram: </a:t>
            </a:r>
            <a:r>
              <a:rPr lang="en-GB" sz="900" dirty="0" smtClean="0"/>
              <a:t>9AAC671F9B1E0630</a:t>
            </a:r>
          </a:p>
          <a:p>
            <a:r>
              <a:rPr lang="en-GB" sz="1600" b="1" dirty="0"/>
              <a:t>AID: A000000003000000 (|........|)</a:t>
            </a:r>
          </a:p>
          <a:p>
            <a:r>
              <a:rPr lang="en-GB" sz="1600" b="1" dirty="0"/>
              <a:t>     ISD OP_READY: Security Domain, Card lock, Card terminate, Default selected</a:t>
            </a:r>
            <a:r>
              <a:rPr lang="en-GB" sz="1600" b="1" dirty="0" smtClean="0"/>
              <a:t>, CVM </a:t>
            </a:r>
            <a:r>
              <a:rPr lang="en-GB" sz="1600" b="1" dirty="0"/>
              <a:t>(PIN) management</a:t>
            </a:r>
          </a:p>
          <a:p>
            <a:endParaRPr lang="en-GB" sz="1600" b="1" dirty="0"/>
          </a:p>
          <a:p>
            <a:r>
              <a:rPr lang="en-GB" sz="1600" b="1" dirty="0"/>
              <a:t>AID: A0000000035350 (|.....SP|)</a:t>
            </a:r>
          </a:p>
          <a:p>
            <a:r>
              <a:rPr lang="en-GB" sz="1600" b="1" dirty="0"/>
              <a:t>     </a:t>
            </a:r>
            <a:r>
              <a:rPr lang="en-GB" sz="1600" b="1" dirty="0" err="1"/>
              <a:t>ExM</a:t>
            </a:r>
            <a:r>
              <a:rPr lang="en-GB" sz="1600" b="1" dirty="0"/>
              <a:t> LOADED: (none)</a:t>
            </a:r>
          </a:p>
          <a:p>
            <a:r>
              <a:rPr lang="en-GB" sz="1600" b="1" dirty="0"/>
              <a:t>     A000000003535041 (|.....SPA|)</a:t>
            </a:r>
          </a:p>
        </p:txBody>
      </p:sp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Upload applet to smart card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(already converted applet *.cap is assumed)</a:t>
            </a:r>
          </a:p>
          <a:p>
            <a:r>
              <a:rPr lang="en-GB" dirty="0" smtClean="0"/>
              <a:t>&gt; </a:t>
            </a:r>
            <a:r>
              <a:rPr lang="en-GB" dirty="0" err="1" smtClean="0"/>
              <a:t>gp</a:t>
            </a:r>
            <a:r>
              <a:rPr lang="en-GB" dirty="0"/>
              <a:t> </a:t>
            </a:r>
            <a:r>
              <a:rPr lang="en-GB" dirty="0" smtClean="0"/>
              <a:t>--</a:t>
            </a:r>
            <a:r>
              <a:rPr lang="en-GB" dirty="0" err="1" smtClean="0"/>
              <a:t>instal</a:t>
            </a:r>
            <a:r>
              <a:rPr lang="en-GB" dirty="0" smtClean="0"/>
              <a:t> </a:t>
            </a:r>
            <a:r>
              <a:rPr lang="en-GB" dirty="0" err="1" smtClean="0"/>
              <a:t>OpenPGPApplet.cap</a:t>
            </a:r>
            <a:r>
              <a:rPr lang="en-GB" dirty="0" smtClean="0"/>
              <a:t> –verbose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Hint: test with </a:t>
            </a:r>
            <a:r>
              <a:rPr lang="en-GB" dirty="0" err="1" smtClean="0"/>
              <a:t>gpg</a:t>
            </a:r>
            <a:r>
              <a:rPr lang="en-GB" dirty="0" smtClean="0"/>
              <a:t> --card-edit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71674" y="2996952"/>
            <a:ext cx="92528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CAP </a:t>
            </a:r>
            <a:r>
              <a:rPr lang="en-GB" sz="2000" dirty="0"/>
              <a:t>file (v2.1) generated on Sat Oct 03 15:13:58 CEST 2015</a:t>
            </a:r>
          </a:p>
          <a:p>
            <a:r>
              <a:rPr lang="en-GB" sz="2000" dirty="0"/>
              <a:t>By Sun Microsystems Inc. converter 1.3 with JDK 1.8.0_60 (Oracle Corporation)</a:t>
            </a:r>
          </a:p>
          <a:p>
            <a:r>
              <a:rPr lang="en-GB" sz="2000" dirty="0"/>
              <a:t>Package: </a:t>
            </a:r>
            <a:r>
              <a:rPr lang="en-GB" sz="2000" dirty="0" err="1"/>
              <a:t>openpgpcard</a:t>
            </a:r>
            <a:r>
              <a:rPr lang="en-GB" sz="2000" dirty="0"/>
              <a:t> v0.0 with AID D27600012401</a:t>
            </a:r>
          </a:p>
          <a:p>
            <a:r>
              <a:rPr lang="en-GB" sz="2000" dirty="0"/>
              <a:t>Applet: </a:t>
            </a:r>
            <a:r>
              <a:rPr lang="en-GB" sz="2000" dirty="0" err="1"/>
              <a:t>OpenPGPApplet</a:t>
            </a:r>
            <a:r>
              <a:rPr lang="en-GB" sz="2000" dirty="0"/>
              <a:t> with AID D2760001240102000000000000010000</a:t>
            </a:r>
          </a:p>
          <a:p>
            <a:r>
              <a:rPr lang="en-GB" sz="2000" dirty="0"/>
              <a:t>Import: A0000000620101 v1.3</a:t>
            </a:r>
          </a:p>
          <a:p>
            <a:r>
              <a:rPr lang="en-GB" sz="2000" dirty="0"/>
              <a:t>Import: A0000000620201 v1.3</a:t>
            </a:r>
          </a:p>
          <a:p>
            <a:r>
              <a:rPr lang="en-GB" sz="2000" dirty="0"/>
              <a:t>Import: A0000000620102 v1.3</a:t>
            </a:r>
          </a:p>
          <a:p>
            <a:r>
              <a:rPr lang="en-GB" sz="2000" dirty="0"/>
              <a:t>Import: A0000000620001 </a:t>
            </a:r>
            <a:r>
              <a:rPr lang="en-GB" sz="2000" dirty="0" smtClean="0"/>
              <a:t>v1.0</a:t>
            </a:r>
          </a:p>
          <a:p>
            <a:r>
              <a:rPr lang="en-GB" sz="2000" dirty="0" smtClean="0"/>
              <a:t>Cap loaded</a:t>
            </a:r>
            <a:endParaRPr lang="en-GB" sz="2000" dirty="0"/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OpenPlatform</a:t>
            </a:r>
            <a:r>
              <a:rPr lang="en-US" dirty="0" smtClean="0"/>
              <a:t> Package/applet upload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Security domain selection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Secure channel establishment – security domain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Package upload</a:t>
            </a:r>
          </a:p>
          <a:p>
            <a:pPr lvl="1"/>
            <a:r>
              <a:rPr lang="en-US" dirty="0" smtClean="0"/>
              <a:t>Local upload in trusted environment</a:t>
            </a:r>
          </a:p>
          <a:p>
            <a:pPr lvl="1"/>
            <a:r>
              <a:rPr lang="en-US" dirty="0" smtClean="0"/>
              <a:t>Remote </a:t>
            </a:r>
            <a:r>
              <a:rPr lang="en-US" dirty="0"/>
              <a:t>upload </a:t>
            </a:r>
            <a:r>
              <a:rPr lang="en-US" dirty="0" smtClean="0"/>
              <a:t>with relayed secure channel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Applet installation</a:t>
            </a:r>
          </a:p>
          <a:p>
            <a:pPr lvl="1"/>
            <a:r>
              <a:rPr lang="en-US" dirty="0" smtClean="0"/>
              <a:t>Separate instance from package binary with unique AID</a:t>
            </a:r>
          </a:p>
          <a:p>
            <a:pPr lvl="1"/>
            <a:r>
              <a:rPr lang="en-US" dirty="0" smtClean="0"/>
              <a:t>Applet </a:t>
            </a:r>
            <a:r>
              <a:rPr lang="en-US" dirty="0"/>
              <a:t>privileges and other parameters </a:t>
            </a:r>
            <a:r>
              <a:rPr lang="en-US" dirty="0" smtClean="0"/>
              <a:t>passed</a:t>
            </a:r>
          </a:p>
          <a:p>
            <a:pPr lvl="1"/>
            <a:r>
              <a:rPr lang="en-US" dirty="0" smtClean="0"/>
              <a:t>Applet specific installation data passed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Communicate with smart card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</a:t>
            </a:r>
            <a:r>
              <a:rPr lang="en-GB" dirty="0" err="1"/>
              <a:t>apdu</a:t>
            </a:r>
            <a:r>
              <a:rPr lang="en-GB" dirty="0"/>
              <a:t>  </a:t>
            </a:r>
            <a:r>
              <a:rPr lang="en-GB" dirty="0" err="1" smtClean="0"/>
              <a:t>apdu_in_hex</a:t>
            </a:r>
            <a:r>
              <a:rPr lang="en-GB" dirty="0" smtClean="0"/>
              <a:t> --debug</a:t>
            </a:r>
            <a:endParaRPr lang="en-GB" dirty="0"/>
          </a:p>
          <a:p>
            <a:r>
              <a:rPr lang="en-GB" dirty="0" smtClean="0"/>
              <a:t>Example for SimpleApplet.java</a:t>
            </a:r>
          </a:p>
          <a:p>
            <a:pPr lvl="1"/>
            <a:r>
              <a:rPr lang="en-GB" dirty="0" err="1" smtClean="0"/>
              <a:t>gp</a:t>
            </a:r>
            <a:r>
              <a:rPr lang="en-GB" dirty="0" smtClean="0"/>
              <a:t> –-</a:t>
            </a:r>
            <a:r>
              <a:rPr lang="en-GB" dirty="0" err="1" smtClean="0"/>
              <a:t>apdu</a:t>
            </a:r>
            <a:r>
              <a:rPr lang="en-GB" dirty="0" smtClean="0"/>
              <a:t> B0541000 -d (generate random numbers)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444676"/>
            <a:ext cx="863787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&gt;</a:t>
            </a:r>
            <a:r>
              <a:rPr lang="en-GB" dirty="0"/>
              <a:t>gp --</a:t>
            </a:r>
            <a:r>
              <a:rPr lang="en-GB" dirty="0" err="1"/>
              <a:t>apdu</a:t>
            </a:r>
            <a:r>
              <a:rPr lang="en-GB" dirty="0"/>
              <a:t> B0541000 -d</a:t>
            </a:r>
          </a:p>
          <a:p>
            <a:r>
              <a:rPr lang="en-GB" dirty="0" smtClean="0"/>
              <a:t>[*] </a:t>
            </a:r>
            <a:r>
              <a:rPr lang="en-GB" dirty="0" err="1"/>
              <a:t>Gemplus</a:t>
            </a:r>
            <a:r>
              <a:rPr lang="en-GB" dirty="0"/>
              <a:t> USB </a:t>
            </a:r>
            <a:r>
              <a:rPr lang="en-GB" dirty="0" err="1"/>
              <a:t>SmartCard</a:t>
            </a:r>
            <a:r>
              <a:rPr lang="en-GB" dirty="0"/>
              <a:t> Reader 0</a:t>
            </a:r>
          </a:p>
          <a:p>
            <a:r>
              <a:rPr lang="en-GB" sz="1600" dirty="0" err="1"/>
              <a:t>SCardConnect</a:t>
            </a:r>
            <a:r>
              <a:rPr lang="en-GB" sz="1600" dirty="0"/>
              <a:t>("</a:t>
            </a:r>
            <a:r>
              <a:rPr lang="en-GB" sz="1600" dirty="0" err="1"/>
              <a:t>Gemplus</a:t>
            </a:r>
            <a:r>
              <a:rPr lang="en-GB" sz="1600" dirty="0"/>
              <a:t> USB </a:t>
            </a:r>
            <a:r>
              <a:rPr lang="en-GB" sz="1600" dirty="0" err="1"/>
              <a:t>SmartCard</a:t>
            </a:r>
            <a:r>
              <a:rPr lang="en-GB" sz="1600" dirty="0"/>
              <a:t> Reader 0", T=*) -&gt; T=1, 3BF81300008131FE454A</a:t>
            </a:r>
          </a:p>
          <a:p>
            <a:r>
              <a:rPr lang="en-GB" sz="1600" dirty="0"/>
              <a:t>434F5076323431B7</a:t>
            </a:r>
          </a:p>
          <a:p>
            <a:r>
              <a:rPr lang="en-GB" sz="1600" dirty="0" err="1"/>
              <a:t>SCardBeginTransaction</a:t>
            </a:r>
            <a:r>
              <a:rPr lang="en-GB" sz="1600" dirty="0"/>
              <a:t>("</a:t>
            </a:r>
            <a:r>
              <a:rPr lang="en-GB" sz="1600" dirty="0" err="1"/>
              <a:t>Gemplus</a:t>
            </a:r>
            <a:r>
              <a:rPr lang="en-GB" sz="1600" dirty="0"/>
              <a:t> USB </a:t>
            </a:r>
            <a:r>
              <a:rPr lang="en-GB" sz="1600" dirty="0" err="1"/>
              <a:t>SmartCard</a:t>
            </a:r>
            <a:r>
              <a:rPr lang="en-GB" sz="1600" dirty="0"/>
              <a:t> Reader 0")</a:t>
            </a:r>
          </a:p>
          <a:p>
            <a:r>
              <a:rPr lang="en-GB" sz="2000" b="1" dirty="0" smtClean="0"/>
              <a:t>A&gt;&gt; T=1 (4+0000) B0541000</a:t>
            </a:r>
          </a:p>
          <a:p>
            <a:r>
              <a:rPr lang="en-GB" sz="2000" b="1" dirty="0" smtClean="0"/>
              <a:t>A&lt;&lt; (0016+2) (32ms) 801D52307393AC0AB1CC242F6905B7C5 9000</a:t>
            </a:r>
            <a:endParaRPr lang="en-GB" sz="2000" b="1" dirty="0"/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Delete applet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&gt; </a:t>
            </a:r>
            <a:r>
              <a:rPr lang="en-GB" dirty="0" err="1" smtClean="0"/>
              <a:t>gp</a:t>
            </a:r>
            <a:r>
              <a:rPr lang="en-GB" dirty="0" smtClean="0"/>
              <a:t> </a:t>
            </a:r>
            <a:r>
              <a:rPr lang="en-GB" dirty="0"/>
              <a:t>--delete D27600012401 </a:t>
            </a:r>
            <a:r>
              <a:rPr lang="en-GB" dirty="0" smtClean="0"/>
              <a:t>--</a:t>
            </a:r>
            <a:r>
              <a:rPr lang="en-GB" dirty="0" err="1" smtClean="0"/>
              <a:t>deletedeps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(Verify that applet was deleted by </a:t>
            </a:r>
            <a:r>
              <a:rPr lang="en-GB" dirty="0" err="1" smtClean="0"/>
              <a:t>gp</a:t>
            </a:r>
            <a:r>
              <a:rPr lang="en-GB" dirty="0" smtClean="0"/>
              <a:t> –list)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Organizational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Homework submit time</a:t>
            </a:r>
          </a:p>
          <a:p>
            <a:pPr lvl="1"/>
            <a:r>
              <a:rPr lang="en-GB" dirty="0" smtClean="0"/>
              <a:t>Deadline for full number of points is Friday 6am</a:t>
            </a:r>
          </a:p>
          <a:p>
            <a:pPr lvl="1"/>
            <a:r>
              <a:rPr lang="en-US" sz="2000" dirty="0" smtClean="0"/>
              <a:t>Every </a:t>
            </a:r>
            <a:r>
              <a:rPr lang="en-US" sz="2000" dirty="0"/>
              <a:t>additional </a:t>
            </a:r>
            <a:r>
              <a:rPr lang="en-US" sz="2000" dirty="0" smtClean="0"/>
              <a:t>day </a:t>
            </a:r>
            <a:r>
              <a:rPr lang="en-US" sz="2000" dirty="0"/>
              <a:t>(24h) means 3 points penalization </a:t>
            </a:r>
            <a:endParaRPr lang="en-US" sz="2000" dirty="0" smtClean="0"/>
          </a:p>
          <a:p>
            <a:pPr lvl="2"/>
            <a:r>
              <a:rPr lang="en-US" sz="2000" dirty="0" smtClean="0"/>
              <a:t>Therefore some delay is tolerated, but penalized</a:t>
            </a:r>
          </a:p>
          <a:p>
            <a:r>
              <a:rPr lang="en-US" sz="2400" dirty="0" smtClean="0"/>
              <a:t>Bonus points may be awarded</a:t>
            </a:r>
          </a:p>
          <a:p>
            <a:pPr lvl="1"/>
            <a:r>
              <a:rPr lang="en-US" sz="2000" dirty="0" smtClean="0"/>
              <a:t>Exceptional solution</a:t>
            </a:r>
          </a:p>
          <a:p>
            <a:pPr lvl="1"/>
            <a:r>
              <a:rPr lang="en-US" sz="2000" dirty="0" smtClean="0"/>
              <a:t>Bonus extension (e.g., this week)</a:t>
            </a:r>
            <a:endParaRPr lang="en-US" sz="2000" dirty="0"/>
          </a:p>
          <a:p>
            <a:endParaRPr lang="cs-CZ" sz="2400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Developing simple applet</a:t>
            </a:r>
            <a:endParaRPr lang="en-US" alt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8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JavaCard – </a:t>
            </a:r>
            <a:r>
              <a:rPr lang="en-US" altLang="cs-CZ" smtClean="0"/>
              <a:t>My f</a:t>
            </a:r>
            <a:r>
              <a:rPr lang="cs-CZ" altLang="cs-CZ" smtClean="0"/>
              <a:t>irst </a:t>
            </a:r>
            <a:r>
              <a:rPr lang="en-US" altLang="cs-CZ" smtClean="0"/>
              <a:t>a</a:t>
            </a:r>
            <a:r>
              <a:rPr lang="cs-CZ" altLang="cs-CZ" smtClean="0"/>
              <a:t>pplet</a:t>
            </a:r>
            <a:endParaRPr lang="en-US" altLang="cs-CZ" dirty="0"/>
          </a:p>
        </p:txBody>
      </p:sp>
      <p:sp>
        <p:nvSpPr>
          <p:cNvPr id="947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 smtClean="0"/>
              <a:t>Desktop Java vs. </a:t>
            </a:r>
            <a:r>
              <a:rPr lang="en-US" altLang="cs-CZ" sz="2400" dirty="0" err="1" smtClean="0"/>
              <a:t>JavaCard</a:t>
            </a:r>
            <a:endParaRPr lang="en-US" altLang="cs-CZ" sz="2400" dirty="0" smtClean="0"/>
          </a:p>
          <a:p>
            <a:pPr lvl="1"/>
            <a:r>
              <a:rPr lang="en-US" altLang="cs-CZ" sz="2000" dirty="0" smtClean="0"/>
              <a:t>PHP vs. C </a:t>
            </a:r>
            <a:r>
              <a:rPr lang="en-US" altLang="cs-CZ" sz="2000" dirty="0" smtClean="0">
                <a:sym typeface="Wingdings" pitchFamily="2" charset="2"/>
              </a:rPr>
              <a:t></a:t>
            </a:r>
            <a:endParaRPr lang="en-US" altLang="cs-CZ" sz="2000" dirty="0" smtClean="0"/>
          </a:p>
          <a:p>
            <a:r>
              <a:rPr lang="en-US" altLang="cs-CZ" sz="2400" dirty="0" smtClean="0"/>
              <a:t>No modern programming features</a:t>
            </a:r>
          </a:p>
          <a:p>
            <a:pPr lvl="1"/>
            <a:r>
              <a:rPr lang="en-US" altLang="cs-CZ" sz="2000" dirty="0" smtClean="0"/>
              <a:t>No threads, no generics, no iterators…</a:t>
            </a:r>
          </a:p>
          <a:p>
            <a:r>
              <a:rPr lang="en-US" altLang="cs-CZ" sz="2400" dirty="0" smtClean="0"/>
              <a:t>Limited type system</a:t>
            </a:r>
          </a:p>
          <a:p>
            <a:pPr lvl="1"/>
            <a:r>
              <a:rPr lang="en-US" altLang="cs-CZ" sz="2000" dirty="0" smtClean="0"/>
              <a:t>Usually no </a:t>
            </a:r>
            <a:r>
              <a:rPr lang="en-US" altLang="cs-CZ" sz="2000" dirty="0" err="1" smtClean="0"/>
              <a:t>ints</a:t>
            </a:r>
            <a:r>
              <a:rPr lang="en-US" altLang="cs-CZ" sz="2000" dirty="0" smtClean="0"/>
              <a:t> (short </a:t>
            </a:r>
            <a:r>
              <a:rPr lang="en-US" altLang="cs-CZ" sz="2000" dirty="0" err="1" smtClean="0"/>
              <a:t>int</a:t>
            </a:r>
            <a:r>
              <a:rPr lang="en-US" altLang="cs-CZ" sz="2000" dirty="0" smtClean="0"/>
              <a:t> and byte only), no floats, no Strings</a:t>
            </a:r>
          </a:p>
          <a:p>
            <a:r>
              <a:rPr lang="en-US" sz="2400" dirty="0" smtClean="0"/>
              <a:t>Fun with signed 16-bits values</a:t>
            </a:r>
          </a:p>
          <a:p>
            <a:pPr lvl="1"/>
            <a:r>
              <a:rPr lang="en-US" sz="2000" dirty="0" err="1" smtClean="0"/>
              <a:t>JavaCard</a:t>
            </a:r>
            <a:r>
              <a:rPr lang="en-US" sz="2000" dirty="0" smtClean="0"/>
              <a:t> is usually 16-bit platform (short)</a:t>
            </a:r>
          </a:p>
          <a:p>
            <a:pPr lvl="1"/>
            <a:r>
              <a:rPr lang="en-US" sz="2000" dirty="0" smtClean="0"/>
              <a:t>(short) typecast must be performed on intermediate results</a:t>
            </a:r>
          </a:p>
          <a:p>
            <a:pPr lvl="1"/>
            <a:r>
              <a:rPr lang="en-US" sz="2000" dirty="0" smtClean="0"/>
              <a:t>Shorts are signed =&gt; to obtain unsigned byte</a:t>
            </a:r>
          </a:p>
          <a:p>
            <a:pPr lvl="2"/>
            <a:r>
              <a:rPr lang="en-US" sz="2000" dirty="0" smtClean="0"/>
              <a:t>Convert to short with &amp; 0x00ff</a:t>
            </a:r>
          </a:p>
          <a:p>
            <a:endParaRPr lang="en-US" altLang="cs-CZ" sz="2400" dirty="0" smtClean="0"/>
          </a:p>
          <a:p>
            <a:pPr lvl="1"/>
            <a:endParaRPr lang="en-US" altLang="cs-CZ" sz="2000" dirty="0" smtClean="0"/>
          </a:p>
          <a:p>
            <a:pPr lvl="1"/>
            <a:endParaRPr lang="en-US" altLang="cs-CZ" sz="20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Necessary tools</a:t>
            </a:r>
            <a:endParaRPr lang="en-US" altLang="cs-CZ"/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Several tool chains available </a:t>
            </a:r>
          </a:p>
          <a:p>
            <a:pPr lvl="1"/>
            <a:r>
              <a:rPr lang="en-US" altLang="cs-CZ" dirty="0" smtClean="0"/>
              <a:t>both commercial (RADIII, </a:t>
            </a:r>
            <a:r>
              <a:rPr lang="en-US" altLang="cs-CZ" dirty="0" err="1" smtClean="0"/>
              <a:t>JCOPTools</a:t>
            </a:r>
            <a:r>
              <a:rPr lang="en-US" altLang="cs-CZ" dirty="0" smtClean="0"/>
              <a:t>, G&amp;D JCS Suite)</a:t>
            </a:r>
          </a:p>
          <a:p>
            <a:pPr lvl="1"/>
            <a:r>
              <a:rPr lang="en-US" altLang="cs-CZ" dirty="0" smtClean="0"/>
              <a:t>and free (Sun JC SDK, </a:t>
            </a:r>
            <a:r>
              <a:rPr lang="en-US" altLang="cs-CZ" dirty="0" err="1" smtClean="0"/>
              <a:t>AppletPlayground</a:t>
            </a:r>
            <a:r>
              <a:rPr lang="en-US" altLang="cs-CZ" dirty="0" smtClean="0"/>
              <a:t>…)</a:t>
            </a:r>
          </a:p>
          <a:p>
            <a:r>
              <a:rPr lang="en-US" altLang="cs-CZ" dirty="0" smtClean="0"/>
              <a:t>We will use:</a:t>
            </a:r>
          </a:p>
          <a:p>
            <a:pPr lvl="1"/>
            <a:r>
              <a:rPr lang="en-US" altLang="cs-CZ" dirty="0" smtClean="0"/>
              <a:t>Java Standard Edition Development Kit 1.3 or later</a:t>
            </a:r>
          </a:p>
          <a:p>
            <a:pPr lvl="1"/>
            <a:r>
              <a:rPr lang="en-US" altLang="cs-CZ" dirty="0" smtClean="0"/>
              <a:t>Apache Ant 1.7 or later, </a:t>
            </a:r>
            <a:r>
              <a:rPr lang="en-US" altLang="cs-CZ" dirty="0" err="1" smtClean="0"/>
              <a:t>JavaCard</a:t>
            </a:r>
            <a:r>
              <a:rPr lang="en-US" altLang="cs-CZ" dirty="0" smtClean="0"/>
              <a:t> Development Kit 2.2.2</a:t>
            </a:r>
          </a:p>
          <a:p>
            <a:pPr lvl="1"/>
            <a:r>
              <a:rPr lang="en-US" altLang="cs-CZ" dirty="0" err="1" smtClean="0"/>
              <a:t>JavaCard</a:t>
            </a:r>
            <a:r>
              <a:rPr lang="en-US" altLang="cs-CZ" dirty="0" smtClean="0"/>
              <a:t> Ant Tasks (from JC SDK 2.2.2)</a:t>
            </a:r>
          </a:p>
          <a:p>
            <a:pPr lvl="1"/>
            <a:r>
              <a:rPr lang="en-US" altLang="cs-CZ" dirty="0"/>
              <a:t>NetBeans 6.8 or </a:t>
            </a:r>
            <a:r>
              <a:rPr lang="en-US" altLang="cs-CZ" dirty="0" smtClean="0"/>
              <a:t>later as IDE</a:t>
            </a:r>
          </a:p>
          <a:p>
            <a:pPr lvl="1"/>
            <a:r>
              <a:rPr lang="en-US" altLang="cs-CZ" dirty="0" err="1" smtClean="0"/>
              <a:t>GlobalPlatformPro</a:t>
            </a:r>
            <a:r>
              <a:rPr lang="en-US" altLang="cs-CZ" dirty="0" smtClean="0"/>
              <a:t> for applets management</a:t>
            </a:r>
            <a:endParaRPr lang="en-US" altLang="cs-CZ" dirty="0"/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  <a:endParaRPr lang="en-US" altLang="cs-CZ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507413" cy="993775"/>
          </a:xfrm>
        </p:spPr>
        <p:txBody>
          <a:bodyPr/>
          <a:lstStyle/>
          <a:p>
            <a:pPr eaLnBrk="1" hangingPunct="1"/>
            <a:endParaRPr lang="cs-CZ" altLang="en-US" smtClean="0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9863" y="404813"/>
            <a:ext cx="7121525" cy="584835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import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.*;</a:t>
            </a:r>
          </a:p>
          <a:p>
            <a:pPr eaLnBrk="1" hangingPunct="1">
              <a:buClrTx/>
              <a:buFontTx/>
              <a:buNone/>
            </a:pPr>
            <a:endParaRPr lang="en-US" altLang="cs-CZ" sz="14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class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extends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protected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register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bArray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bOffset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bLength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new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boolean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true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get the APDU buffer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dispached to the process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APDU instruction parser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OFFSET_CLA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CLA_MYCLASS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&amp;&amp;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INS_MYINS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))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SW_INS_NOT_SUPPORTED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/* ... */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6227763" y="476250"/>
            <a:ext cx="2665412" cy="720725"/>
          </a:xfrm>
          <a:prstGeom prst="borderCallout2">
            <a:avLst>
              <a:gd name="adj1" fmla="val 15861"/>
              <a:gd name="adj2" fmla="val -2861"/>
              <a:gd name="adj3" fmla="val 15861"/>
              <a:gd name="adj4" fmla="val -57176"/>
              <a:gd name="adj5" fmla="val 41852"/>
              <a:gd name="adj6" fmla="val -11369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include packages from javacard.*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6227763" y="1268413"/>
            <a:ext cx="2660650" cy="431800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42542"/>
              <a:gd name="adj5" fmla="val -13602"/>
              <a:gd name="adj6" fmla="val -8382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extends Applet</a:t>
            </a: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6227763" y="2205038"/>
            <a:ext cx="2665412" cy="935037"/>
          </a:xfrm>
          <a:prstGeom prst="borderCallout2">
            <a:avLst>
              <a:gd name="adj1" fmla="val 12222"/>
              <a:gd name="adj2" fmla="val -2861"/>
              <a:gd name="adj3" fmla="val 12222"/>
              <a:gd name="adj4" fmla="val -71352"/>
              <a:gd name="adj5" fmla="val -62986"/>
              <a:gd name="adj6" fmla="val -14276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only once, do all allocations&amp;init HERE</a:t>
            </a: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6227763" y="3213100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71116"/>
              <a:gd name="adj5" fmla="val -22306"/>
              <a:gd name="adj6" fmla="val -14228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on application select, do all temporaries preparation HERE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6227763" y="4797425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59917"/>
              <a:gd name="adj5" fmla="val -91667"/>
              <a:gd name="adj6" fmla="val -11941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for every incoming APDU, parse and call your code HERE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233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Simple </a:t>
            </a:r>
            <a:r>
              <a:rPr lang="en-US" altLang="cs-CZ" dirty="0" err="1" smtClean="0"/>
              <a:t>JavaCard</a:t>
            </a:r>
            <a:r>
              <a:rPr lang="en-US" altLang="cs-CZ" dirty="0" smtClean="0"/>
              <a:t> applet - code</a:t>
            </a:r>
            <a:endParaRPr lang="en-US" altLang="cs-CZ" dirty="0"/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dirty="0" smtClean="0"/>
              <a:t>Subclass </a:t>
            </a:r>
            <a:r>
              <a:rPr lang="en-US" altLang="cs-CZ" dirty="0" err="1" smtClean="0"/>
              <a:t>javacard.framework.Applet</a:t>
            </a:r>
            <a:endParaRPr lang="en-US" alt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 smtClean="0"/>
              <a:t>Allocate all necessary resources in constructor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 smtClean="0"/>
              <a:t>Select suitable CLA and INS for your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 smtClean="0"/>
              <a:t>Parse incoming APDU in Applet::process()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 smtClean="0"/>
              <a:t>Call your method when your CLA and INS are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 smtClean="0"/>
              <a:t>Get incoming data from APDU object (</a:t>
            </a:r>
            <a:r>
              <a:rPr lang="en-US" altLang="cs-CZ" dirty="0" err="1" smtClean="0"/>
              <a:t>getBuffer</a:t>
            </a:r>
            <a:r>
              <a:rPr lang="en-US" altLang="cs-CZ" dirty="0" smtClean="0"/>
              <a:t>(), </a:t>
            </a:r>
            <a:r>
              <a:rPr lang="en-US" altLang="cs-CZ" dirty="0" err="1" smtClean="0"/>
              <a:t>setIncomingAndReceive</a:t>
            </a:r>
            <a:r>
              <a:rPr lang="en-US" altLang="cs-CZ" dirty="0" smtClean="0"/>
              <a:t>())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 smtClean="0"/>
              <a:t>Use/modify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 smtClean="0"/>
              <a:t>Send response (</a:t>
            </a:r>
            <a:r>
              <a:rPr lang="en-US" altLang="cs-CZ" dirty="0" err="1" smtClean="0"/>
              <a:t>setOutgoingAndSend</a:t>
            </a:r>
            <a:r>
              <a:rPr lang="en-US" altLang="cs-CZ" dirty="0" smtClean="0"/>
              <a:t>()) 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Sending and receiving data</a:t>
            </a:r>
            <a:endParaRPr lang="en-US" altLang="cs-CZ"/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javacard.framework.APDU</a:t>
            </a:r>
            <a:endParaRPr lang="en-US" altLang="cs-CZ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cs-CZ" dirty="0" smtClean="0"/>
              <a:t>incoming and outgoing data in APDU object</a:t>
            </a:r>
          </a:p>
          <a:p>
            <a:r>
              <a:rPr lang="en-US" altLang="cs-CZ" dirty="0" smtClean="0"/>
              <a:t>Obtaining just </a:t>
            </a:r>
            <a:r>
              <a:rPr lang="en-US" altLang="cs-CZ" dirty="0" err="1" smtClean="0"/>
              <a:t>apdu</a:t>
            </a:r>
            <a:r>
              <a:rPr lang="en-US" altLang="cs-CZ" dirty="0" smtClean="0"/>
              <a:t> header </a:t>
            </a:r>
          </a:p>
          <a:p>
            <a:pPr lvl="1"/>
            <a:r>
              <a:rPr lang="en-US" altLang="cs-CZ" dirty="0" smtClean="0"/>
              <a:t>APDU::</a:t>
            </a:r>
            <a:r>
              <a:rPr lang="en-US" altLang="cs-CZ" dirty="0" err="1" smtClean="0"/>
              <a:t>getBuffer</a:t>
            </a:r>
            <a:r>
              <a:rPr lang="en-US" altLang="cs-CZ" dirty="0" smtClean="0"/>
              <a:t>()</a:t>
            </a:r>
          </a:p>
          <a:p>
            <a:r>
              <a:rPr lang="en-US" altLang="cs-CZ" dirty="0" smtClean="0"/>
              <a:t>Receive data from terminal</a:t>
            </a:r>
          </a:p>
          <a:p>
            <a:pPr lvl="1"/>
            <a:r>
              <a:rPr lang="en-US" altLang="cs-CZ" dirty="0" smtClean="0"/>
              <a:t>APDU::</a:t>
            </a:r>
            <a:r>
              <a:rPr lang="en-US" altLang="cs-CZ" dirty="0" err="1" smtClean="0"/>
              <a:t>setIncomingAndReceive</a:t>
            </a:r>
            <a:r>
              <a:rPr lang="en-US" altLang="cs-CZ" dirty="0" smtClean="0"/>
              <a:t>()</a:t>
            </a:r>
          </a:p>
          <a:p>
            <a:r>
              <a:rPr lang="en-US" altLang="cs-CZ" dirty="0" smtClean="0"/>
              <a:t>Send outgoing data </a:t>
            </a:r>
          </a:p>
          <a:p>
            <a:pPr lvl="1"/>
            <a:r>
              <a:rPr lang="en-US" altLang="cs-CZ" dirty="0" smtClean="0"/>
              <a:t>APDU::</a:t>
            </a:r>
            <a:r>
              <a:rPr lang="en-US" altLang="cs-CZ" dirty="0" err="1" smtClean="0"/>
              <a:t>setOutgoingAndSend</a:t>
            </a:r>
            <a:r>
              <a:rPr lang="en-US" altLang="cs-CZ" dirty="0" smtClean="0"/>
              <a:t>()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Sending and receiving data – source code</a:t>
            </a:r>
            <a:endParaRPr lang="en-US" alt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306628" name="Text Box 4"/>
          <p:cNvSpPr txBox="1">
            <a:spLocks noChangeArrowheads="1"/>
          </p:cNvSpPr>
          <p:nvPr/>
        </p:nvSpPr>
        <p:spPr bwMode="auto">
          <a:xfrm>
            <a:off x="503238" y="2252662"/>
            <a:ext cx="81407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dirty="0">
                <a:solidFill>
                  <a:srgbClr val="00007F"/>
                </a:solidFill>
              </a:rPr>
              <a:t>private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7F"/>
                </a:solidFill>
              </a:rPr>
              <a:t>void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ReceiveSendData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>
                <a:solidFill>
                  <a:srgbClr val="000000"/>
                </a:solidFill>
              </a:rPr>
              <a:t>APDU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>
                <a:solidFill>
                  <a:srgbClr val="000000"/>
                </a:solidFill>
              </a:rPr>
              <a:t>)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{</a:t>
            </a:r>
            <a:endParaRPr lang="en-US" altLang="cs-CZ" b="0" dirty="0">
              <a:solidFill>
                <a:srgbClr val="808080"/>
              </a:solidFill>
            </a:endParaRP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0000"/>
                </a:solidFill>
              </a:rPr>
              <a:t>byte</a:t>
            </a:r>
            <a:r>
              <a:rPr lang="en-US" altLang="cs-CZ" dirty="0">
                <a:solidFill>
                  <a:srgbClr val="000000"/>
                </a:solidFill>
              </a:rPr>
              <a:t>[]</a:t>
            </a:r>
            <a:r>
              <a:rPr lang="en-US" altLang="cs-CZ" b="0" dirty="0">
                <a:solidFill>
                  <a:srgbClr val="808080"/>
                </a:solidFill>
              </a:rPr>
              <a:t>    </a:t>
            </a:r>
            <a:r>
              <a:rPr lang="en-US" altLang="cs-CZ" b="0" dirty="0" err="1">
                <a:solidFill>
                  <a:srgbClr val="000000"/>
                </a:solidFill>
              </a:rPr>
              <a:t>apdubuf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=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getBuffer</a:t>
            </a:r>
            <a:r>
              <a:rPr lang="en-US" altLang="cs-CZ" dirty="0">
                <a:solidFill>
                  <a:srgbClr val="000000"/>
                </a:solidFill>
              </a:rPr>
              <a:t>();</a:t>
            </a:r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Get just APDU header (5 bytes)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dirty="0">
                <a:solidFill>
                  <a:srgbClr val="00007F"/>
                </a:solidFill>
              </a:rPr>
              <a:t>short</a:t>
            </a:r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 err="1">
                <a:solidFill>
                  <a:srgbClr val="000000"/>
                </a:solidFill>
              </a:rPr>
              <a:t>dataLen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=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setIncomingAndReceive</a:t>
            </a:r>
            <a:r>
              <a:rPr lang="en-US" altLang="cs-CZ" dirty="0">
                <a:solidFill>
                  <a:srgbClr val="000000"/>
                </a:solidFill>
              </a:rPr>
              <a:t>();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00"/>
                </a:solidFill>
              </a:rPr>
              <a:t>// Get all incoming data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DO SOMETHING WITH INPUT DATA </a:t>
            </a:r>
          </a:p>
          <a:p>
            <a:r>
              <a:rPr lang="en-US" altLang="cs-CZ" b="0" dirty="0">
                <a:solidFill>
                  <a:srgbClr val="007F00"/>
                </a:solidFill>
              </a:rPr>
              <a:t>     // STARTING FROM </a:t>
            </a:r>
            <a:r>
              <a:rPr lang="en-US" altLang="cs-CZ" b="0" dirty="0" err="1">
                <a:solidFill>
                  <a:srgbClr val="007F00"/>
                </a:solidFill>
              </a:rPr>
              <a:t>apdubuf</a:t>
            </a:r>
            <a:r>
              <a:rPr lang="en-US" altLang="cs-CZ" b="0" dirty="0">
                <a:solidFill>
                  <a:srgbClr val="007F00"/>
                </a:solidFill>
              </a:rPr>
              <a:t>[ISO7816.OFFSET_CDATA]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...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FILL SOMETHING TO OUTPUT (</a:t>
            </a:r>
            <a:r>
              <a:rPr lang="en-US" altLang="cs-CZ" b="0" dirty="0" err="1">
                <a:solidFill>
                  <a:srgbClr val="007F00"/>
                </a:solidFill>
              </a:rPr>
              <a:t>apdubuf</a:t>
            </a:r>
            <a:r>
              <a:rPr lang="en-US" altLang="cs-CZ" b="0" dirty="0">
                <a:solidFill>
                  <a:srgbClr val="007F00"/>
                </a:solidFill>
              </a:rPr>
              <a:t> again)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 err="1">
                <a:solidFill>
                  <a:srgbClr val="000000"/>
                </a:solidFill>
              </a:rPr>
              <a:t>Util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arrayFillNonAtomic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 err="1">
                <a:solidFill>
                  <a:srgbClr val="000000"/>
                </a:solidFill>
              </a:rPr>
              <a:t>apdubuf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0000"/>
                </a:solidFill>
              </a:rPr>
              <a:t>ISO7816</a:t>
            </a:r>
            <a:r>
              <a:rPr lang="en-US" altLang="cs-CZ" dirty="0">
                <a:solidFill>
                  <a:srgbClr val="000000"/>
                </a:solidFill>
              </a:rPr>
              <a:t>.</a:t>
            </a:r>
            <a:r>
              <a:rPr lang="en-US" altLang="cs-CZ" b="0" dirty="0">
                <a:solidFill>
                  <a:srgbClr val="000000"/>
                </a:solidFill>
              </a:rPr>
              <a:t>OFFSET_CDATA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7F"/>
                </a:solidFill>
              </a:rPr>
              <a:t>10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>
                <a:solidFill>
                  <a:srgbClr val="000000"/>
                </a:solidFill>
              </a:rPr>
              <a:t>byte</a:t>
            </a:r>
            <a:r>
              <a:rPr lang="en-US" altLang="cs-CZ" dirty="0">
                <a:solidFill>
                  <a:srgbClr val="000000"/>
                </a:solidFill>
              </a:rPr>
              <a:t>)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7F"/>
                </a:solidFill>
              </a:rPr>
              <a:t>1</a:t>
            </a:r>
            <a:r>
              <a:rPr lang="en-US" altLang="cs-CZ" dirty="0">
                <a:solidFill>
                  <a:srgbClr val="000000"/>
                </a:solidFill>
              </a:rPr>
              <a:t>);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SEND OUTGOING BUFFER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setOutgoingAndSend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>
                <a:solidFill>
                  <a:srgbClr val="000000"/>
                </a:solidFill>
              </a:rPr>
              <a:t>ISO7816</a:t>
            </a:r>
            <a:r>
              <a:rPr lang="en-US" altLang="cs-CZ" dirty="0">
                <a:solidFill>
                  <a:srgbClr val="000000"/>
                </a:solidFill>
              </a:rPr>
              <a:t>.</a:t>
            </a:r>
            <a:r>
              <a:rPr lang="en-US" altLang="cs-CZ" b="0" dirty="0">
                <a:solidFill>
                  <a:srgbClr val="000000"/>
                </a:solidFill>
              </a:rPr>
              <a:t>OFFSET_CDATA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7F"/>
                </a:solidFill>
              </a:rPr>
              <a:t>10</a:t>
            </a:r>
            <a:r>
              <a:rPr lang="en-US" altLang="cs-CZ" dirty="0">
                <a:solidFill>
                  <a:srgbClr val="000000"/>
                </a:solidFill>
              </a:rPr>
              <a:t>);</a:t>
            </a:r>
            <a:endParaRPr lang="en-US" altLang="cs-CZ" b="0" dirty="0">
              <a:solidFill>
                <a:srgbClr val="808080"/>
              </a:solidFill>
            </a:endParaRPr>
          </a:p>
          <a:p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}</a:t>
            </a:r>
            <a:endParaRPr lang="en-US" altLang="cs-CZ" b="0" dirty="0"/>
          </a:p>
          <a:p>
            <a:endParaRPr lang="en-US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select() method</a:t>
            </a:r>
            <a:endParaRPr lang="en-US" altLang="cs-CZ"/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Method called when applet is set as active</a:t>
            </a:r>
          </a:p>
          <a:p>
            <a:pPr lvl="1"/>
            <a:r>
              <a:rPr lang="en-US" altLang="cs-CZ" dirty="0" smtClean="0"/>
              <a:t>for subsequent APDU commands</a:t>
            </a:r>
          </a:p>
          <a:p>
            <a:pPr lvl="1"/>
            <a:r>
              <a:rPr lang="en-US" altLang="cs-CZ" dirty="0" smtClean="0"/>
              <a:t>begin of the session</a:t>
            </a:r>
          </a:p>
          <a:p>
            <a:pPr lvl="1"/>
            <a:r>
              <a:rPr lang="en-US" altLang="cs-CZ" dirty="0" smtClean="0"/>
              <a:t>use for session data </a:t>
            </a:r>
            <a:r>
              <a:rPr lang="en-US" altLang="cs-CZ" dirty="0" err="1" smtClean="0"/>
              <a:t>init</a:t>
            </a:r>
            <a:r>
              <a:rPr lang="en-US" altLang="cs-CZ" dirty="0" smtClean="0"/>
              <a:t> (clear keys, reset state…)</a:t>
            </a:r>
          </a:p>
          <a:p>
            <a:endParaRPr lang="en-US" altLang="cs-CZ" dirty="0" smtClean="0"/>
          </a:p>
          <a:p>
            <a:endParaRPr lang="en-US" altLang="cs-CZ" dirty="0" smtClean="0"/>
          </a:p>
          <a:p>
            <a:endParaRPr lang="en-US" altLang="cs-CZ" dirty="0" smtClean="0"/>
          </a:p>
          <a:p>
            <a:r>
              <a:rPr lang="en-US" altLang="cs-CZ" dirty="0" smtClean="0"/>
              <a:t>deselect()</a:t>
            </a:r>
          </a:p>
          <a:p>
            <a:pPr lvl="1"/>
            <a:r>
              <a:rPr lang="en-US" altLang="cs-CZ" dirty="0" smtClean="0"/>
              <a:t>similar, but when applet usage finish</a:t>
            </a:r>
          </a:p>
          <a:p>
            <a:pPr lvl="1"/>
            <a:r>
              <a:rPr lang="en-US" altLang="cs-CZ" dirty="0" smtClean="0"/>
              <a:t>may not be called (sudden power drop) =&gt; clear in select </a:t>
            </a:r>
            <a:endParaRPr lang="en-US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3203848" y="3511202"/>
            <a:ext cx="5413375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public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void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0000"/>
                </a:solidFill>
              </a:rPr>
              <a:t>select</a:t>
            </a:r>
            <a:r>
              <a:rPr lang="en-US" altLang="cs-CZ" sz="1600" dirty="0">
                <a:solidFill>
                  <a:srgbClr val="000000"/>
                </a:solidFill>
              </a:rPr>
              <a:t>()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{ </a:t>
            </a:r>
            <a:r>
              <a:rPr lang="en-US" altLang="cs-CZ" b="0" dirty="0">
                <a:solidFill>
                  <a:srgbClr val="007F00"/>
                </a:solidFill>
              </a:rPr>
              <a:t>// CLEAR ALL SESSION DATA</a:t>
            </a:r>
          </a:p>
          <a:p>
            <a:r>
              <a:rPr lang="en-US" altLang="cs-CZ" sz="1600" b="0" dirty="0">
                <a:solidFill>
                  <a:srgbClr val="000000"/>
                </a:solidFill>
              </a:rPr>
              <a:t>        chv1</a:t>
            </a:r>
            <a:r>
              <a:rPr lang="en-US" altLang="cs-CZ" sz="1600" dirty="0">
                <a:solidFill>
                  <a:srgbClr val="000000"/>
                </a:solidFill>
              </a:rPr>
              <a:t>.</a:t>
            </a:r>
            <a:r>
              <a:rPr lang="en-US" altLang="cs-CZ" sz="1600" b="0" dirty="0">
                <a:solidFill>
                  <a:srgbClr val="000000"/>
                </a:solidFill>
              </a:rPr>
              <a:t>reset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00"/>
                </a:solidFill>
              </a:rPr>
              <a:t>// Reset </a:t>
            </a:r>
            <a:r>
              <a:rPr lang="en-US" altLang="cs-CZ" sz="1600" b="0" dirty="0" err="1">
                <a:solidFill>
                  <a:srgbClr val="007F00"/>
                </a:solidFill>
              </a:rPr>
              <a:t>OwnerPIN</a:t>
            </a:r>
            <a:r>
              <a:rPr lang="en-US" altLang="cs-CZ" sz="1600" b="0" dirty="0">
                <a:solidFill>
                  <a:srgbClr val="007F00"/>
                </a:solidFill>
              </a:rPr>
              <a:t> verification status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 </a:t>
            </a:r>
            <a:r>
              <a:rPr lang="en-US" altLang="cs-CZ" sz="1600" b="0" dirty="0" err="1">
                <a:solidFill>
                  <a:srgbClr val="000000"/>
                </a:solidFill>
              </a:rPr>
              <a:t>remainingDataLength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00"/>
                </a:solidFill>
              </a:rPr>
              <a:t>// Set states etc.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 </a:t>
            </a:r>
            <a:r>
              <a:rPr lang="en-US" altLang="cs-CZ" sz="1600" b="0" dirty="0">
                <a:solidFill>
                  <a:srgbClr val="007F00"/>
                </a:solidFill>
              </a:rPr>
              <a:t>// If card is not blocked, return true. </a:t>
            </a:r>
          </a:p>
          <a:p>
            <a:r>
              <a:rPr lang="en-US" altLang="cs-CZ" sz="1600" b="0" dirty="0">
                <a:solidFill>
                  <a:srgbClr val="007F00"/>
                </a:solidFill>
              </a:rPr>
              <a:t>        // If false is returned, applet is not selectable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</a:t>
            </a:r>
            <a:r>
              <a:rPr lang="en-US" altLang="cs-CZ" sz="1600" dirty="0">
                <a:solidFill>
                  <a:srgbClr val="00007F"/>
                </a:solidFill>
              </a:rPr>
              <a:t>if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(!</a:t>
            </a:r>
            <a:r>
              <a:rPr lang="en-US" altLang="cs-CZ" sz="1600" b="0" dirty="0">
                <a:solidFill>
                  <a:srgbClr val="000000"/>
                </a:solidFill>
              </a:rPr>
              <a:t>blocked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return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true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</a:t>
            </a:r>
            <a:r>
              <a:rPr lang="en-US" altLang="cs-CZ" sz="1600" dirty="0">
                <a:solidFill>
                  <a:srgbClr val="00007F"/>
                </a:solidFill>
              </a:rPr>
              <a:t>else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return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false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1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Communication with smart card</a:t>
            </a:r>
            <a:endParaRPr lang="en-US" alt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6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  <a:endParaRPr lang="en-US" altLang="cs-CZ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3017"/>
            <a:ext cx="8507413" cy="993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 err="1" smtClean="0"/>
              <a:t>JavaCard</a:t>
            </a:r>
            <a:r>
              <a:rPr lang="en-US" altLang="cs-CZ" dirty="0" smtClean="0"/>
              <a:t> communication lifecycle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2" y="1534244"/>
            <a:ext cx="8675687" cy="4991100"/>
          </a:xfrm>
        </p:spPr>
        <p:txBody>
          <a:bodyPr/>
          <a:lstStyle/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 smtClean="0">
                <a:solidFill>
                  <a:srgbClr val="808080"/>
                </a:solidFill>
              </a:rPr>
              <a:t>(Applet is already installed)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 smtClean="0"/>
              <a:t>PC: Reset card (plug smart card in, software reset)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 smtClean="0"/>
              <a:t>PC: Send SELECT command (00 0a 04 00 xxx)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 smtClean="0"/>
              <a:t>received by Card Manager application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 smtClean="0"/>
              <a:t>SC: sets our applet active, select() method is always called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 smtClean="0"/>
              <a:t>PC: Send any APDU command (any of your choice)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 smtClean="0"/>
              <a:t>SC: received by process() method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 smtClean="0"/>
              <a:t>SC: Process incoming data on card, prepare outgoing data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 smtClean="0"/>
              <a:t>encryption,  signature…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 smtClean="0"/>
              <a:t>PC: Receive any outgoing data 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 smtClean="0"/>
              <a:t>additional special readout APDU might be required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 smtClean="0">
                <a:solidFill>
                  <a:srgbClr val="808080"/>
                </a:solidFill>
              </a:rPr>
              <a:t>PC: Repeat again from step 4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 smtClean="0"/>
              <a:t>PC: (Send DESELECT command)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 smtClean="0"/>
              <a:t>SC: deselect() method might be called</a:t>
            </a:r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107950" y="3501007"/>
            <a:ext cx="373063" cy="1799655"/>
          </a:xfrm>
          <a:custGeom>
            <a:avLst/>
            <a:gdLst>
              <a:gd name="T0" fmla="*/ 300038 w 235"/>
              <a:gd name="T1" fmla="*/ 1943100 h 1224"/>
              <a:gd name="T2" fmla="*/ 12700 w 235"/>
              <a:gd name="T3" fmla="*/ 719138 h 1224"/>
              <a:gd name="T4" fmla="*/ 373063 w 235"/>
              <a:gd name="T5" fmla="*/ 0 h 1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" h="1224">
                <a:moveTo>
                  <a:pt x="189" y="1224"/>
                </a:moveTo>
                <a:cubicBezTo>
                  <a:pt x="94" y="940"/>
                  <a:pt x="0" y="657"/>
                  <a:pt x="8" y="453"/>
                </a:cubicBezTo>
                <a:cubicBezTo>
                  <a:pt x="16" y="249"/>
                  <a:pt x="175" y="75"/>
                  <a:pt x="235" y="0"/>
                </a:cubicBezTo>
              </a:path>
            </a:pathLst>
          </a:custGeom>
          <a:noFill/>
          <a:ln w="2556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32" y="-67598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99" y="15017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20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JavaCard</a:t>
            </a:r>
            <a:r>
              <a:rPr lang="en-GB" dirty="0" smtClean="0"/>
              <a:t> programming platform</a:t>
            </a:r>
          </a:p>
          <a:p>
            <a:r>
              <a:rPr lang="en-GB" dirty="0" smtClean="0"/>
              <a:t>Skeleton of </a:t>
            </a:r>
            <a:r>
              <a:rPr lang="en-GB" dirty="0" err="1" smtClean="0"/>
              <a:t>JavaCard</a:t>
            </a:r>
            <a:r>
              <a:rPr lang="en-GB" dirty="0" smtClean="0"/>
              <a:t> applet</a:t>
            </a:r>
          </a:p>
          <a:p>
            <a:r>
              <a:rPr lang="en-GB" dirty="0" smtClean="0"/>
              <a:t>How to upload and communicate with</a:t>
            </a:r>
          </a:p>
          <a:p>
            <a:r>
              <a:rPr lang="en-GB" dirty="0" smtClean="0"/>
              <a:t>Best practices – performance, security</a:t>
            </a:r>
          </a:p>
          <a:p>
            <a:r>
              <a:rPr lang="en-GB" dirty="0" smtClean="0"/>
              <a:t>Simple signature applet</a:t>
            </a:r>
          </a:p>
          <a:p>
            <a:r>
              <a:rPr lang="en-GB" dirty="0" smtClean="0"/>
              <a:t>Simple symmetric cryptography applet</a:t>
            </a:r>
          </a:p>
          <a:p>
            <a:endParaRPr lang="en-GB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Java javax.smartcardio.* API</a:t>
            </a:r>
            <a:endParaRPr lang="en-US" altLang="cs-CZ"/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List readers available in system</a:t>
            </a:r>
          </a:p>
          <a:p>
            <a:pPr lvl="1"/>
            <a:r>
              <a:rPr lang="en-US" altLang="cs-CZ" smtClean="0"/>
              <a:t>TerminalFactory::terminals()</a:t>
            </a:r>
          </a:p>
          <a:p>
            <a:pPr lvl="1"/>
            <a:r>
              <a:rPr lang="en-US" altLang="cs-CZ" smtClean="0"/>
              <a:t>identified by index CardTerminal::get(index)</a:t>
            </a:r>
          </a:p>
          <a:p>
            <a:pPr lvl="1"/>
            <a:r>
              <a:rPr lang="en-US" altLang="cs-CZ" smtClean="0"/>
              <a:t>readable string (Gemplus GemPC Card Reader 0)</a:t>
            </a:r>
          </a:p>
          <a:p>
            <a:r>
              <a:rPr lang="en-US" altLang="cs-CZ" smtClean="0"/>
              <a:t>Connect to target card</a:t>
            </a:r>
          </a:p>
          <a:p>
            <a:pPr lvl="1"/>
            <a:r>
              <a:rPr lang="en-US" altLang="cs-CZ" smtClean="0"/>
              <a:t>Check for card (CardTerminal::isCardPresent())</a:t>
            </a:r>
          </a:p>
          <a:p>
            <a:pPr lvl="1"/>
            <a:r>
              <a:rPr lang="en-US" altLang="cs-CZ" smtClean="0"/>
              <a:t>connect to Card (CardTerminal::connect("*"))</a:t>
            </a:r>
          </a:p>
          <a:p>
            <a:pPr lvl="1"/>
            <a:r>
              <a:rPr lang="en-US" altLang="cs-CZ" smtClean="0"/>
              <a:t>get channel (Card::getBasicChannel())</a:t>
            </a:r>
          </a:p>
          <a:p>
            <a:pPr lvl="1"/>
            <a:r>
              <a:rPr lang="en-US" altLang="cs-CZ" smtClean="0"/>
              <a:t>reset card and get ATR (Card::getATR())</a:t>
            </a:r>
          </a:p>
          <a:p>
            <a:endParaRPr lang="en-US" alt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6" name="Ohnutý roh 5"/>
          <p:cNvSpPr/>
          <p:nvPr/>
        </p:nvSpPr>
        <p:spPr>
          <a:xfrm>
            <a:off x="3924999" y="5736857"/>
            <a:ext cx="5204714" cy="976664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Already used in labs last week – </a:t>
            </a:r>
            <a:r>
              <a:rPr lang="en-GB" sz="2400" dirty="0" err="1" smtClean="0">
                <a:solidFill>
                  <a:schemeClr val="tx1"/>
                </a:solidFill>
              </a:rPr>
              <a:t>SimpleAPDU</a:t>
            </a:r>
            <a:r>
              <a:rPr lang="en-GB" sz="2400" dirty="0" smtClean="0">
                <a:solidFill>
                  <a:schemeClr val="tx1"/>
                </a:solidFill>
              </a:rPr>
              <a:t> project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45" y="5736315"/>
            <a:ext cx="977206" cy="977206"/>
          </a:xfrm>
          <a:prstGeom prst="rect">
            <a:avLst/>
          </a:prstGeom>
        </p:spPr>
      </p:pic>
      <p:pic>
        <p:nvPicPr>
          <p:cNvPr id="8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Java javax.smartcardio.* API (2)</a:t>
            </a:r>
            <a:endParaRPr lang="en-US" altLang="cs-CZ"/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Select applet on card</a:t>
            </a:r>
          </a:p>
          <a:p>
            <a:pPr lvl="1"/>
            <a:r>
              <a:rPr lang="en-US" altLang="cs-CZ" sz="2000" dirty="0" smtClean="0"/>
              <a:t>send APDU with header 00 a4 04 00 LC APPLET_AID</a:t>
            </a:r>
          </a:p>
          <a:p>
            <a:r>
              <a:rPr lang="en-US" altLang="cs-CZ" sz="2400" dirty="0" smtClean="0"/>
              <a:t>Send APDU to invoke method</a:t>
            </a:r>
          </a:p>
          <a:p>
            <a:pPr lvl="1"/>
            <a:r>
              <a:rPr lang="en-US" altLang="cs-CZ" sz="2000" dirty="0" smtClean="0"/>
              <a:t>prepare APDU buffer (byte array)</a:t>
            </a:r>
          </a:p>
          <a:p>
            <a:pPr lvl="1"/>
            <a:r>
              <a:rPr lang="en-US" altLang="cs-CZ" sz="2000" dirty="0" smtClean="0"/>
              <a:t>create </a:t>
            </a:r>
            <a:r>
              <a:rPr lang="en-US" altLang="cs-CZ" sz="2000" dirty="0" err="1" smtClean="0"/>
              <a:t>CommandAPDU</a:t>
            </a:r>
            <a:r>
              <a:rPr lang="en-US" altLang="cs-CZ" sz="2000" dirty="0" smtClean="0"/>
              <a:t> from byte array</a:t>
            </a:r>
          </a:p>
          <a:p>
            <a:pPr lvl="1"/>
            <a:r>
              <a:rPr lang="en-US" altLang="cs-CZ" sz="2000" dirty="0" smtClean="0"/>
              <a:t>send </a:t>
            </a:r>
            <a:r>
              <a:rPr lang="en-US" altLang="cs-CZ" sz="2000" dirty="0" err="1" smtClean="0"/>
              <a:t>CommandAPDU</a:t>
            </a:r>
            <a:r>
              <a:rPr lang="en-US" altLang="cs-CZ" sz="2000" dirty="0" smtClean="0"/>
              <a:t> via </a:t>
            </a:r>
            <a:r>
              <a:rPr lang="en-US" altLang="cs-CZ" sz="2000" dirty="0" err="1" smtClean="0"/>
              <a:t>CardChannel</a:t>
            </a:r>
            <a:r>
              <a:rPr lang="en-US" altLang="cs-CZ" sz="2000" dirty="0" smtClean="0"/>
              <a:t>::transmit()</a:t>
            </a:r>
          </a:p>
          <a:p>
            <a:pPr lvl="1"/>
            <a:r>
              <a:rPr lang="en-US" altLang="cs-CZ" sz="2000" dirty="0" smtClean="0"/>
              <a:t>check for response data (getSW1() == 0x61)</a:t>
            </a:r>
          </a:p>
          <a:p>
            <a:pPr lvl="1"/>
            <a:r>
              <a:rPr lang="en-US" altLang="cs-CZ" sz="2000" dirty="0" smtClean="0"/>
              <a:t>read available response data by 00 C0 00 00 SW2 </a:t>
            </a:r>
          </a:p>
          <a:p>
            <a:r>
              <a:rPr lang="en-US" altLang="cs-CZ" sz="2400" dirty="0" smtClean="0"/>
              <a:t>Process response </a:t>
            </a:r>
          </a:p>
          <a:p>
            <a:pPr lvl="1"/>
            <a:r>
              <a:rPr lang="en-US" altLang="cs-CZ" sz="2000" dirty="0" smtClean="0"/>
              <a:t>status should be </a:t>
            </a:r>
            <a:r>
              <a:rPr lang="en-US" altLang="cs-CZ" sz="2000" dirty="0" err="1" smtClean="0"/>
              <a:t>ResponseAPDU</a:t>
            </a:r>
            <a:r>
              <a:rPr lang="en-US" altLang="cs-CZ" sz="2000" dirty="0" smtClean="0"/>
              <a:t>::</a:t>
            </a:r>
            <a:r>
              <a:rPr lang="en-US" altLang="cs-CZ" sz="2000" dirty="0" err="1" smtClean="0"/>
              <a:t>getSW</a:t>
            </a:r>
            <a:r>
              <a:rPr lang="en-US" altLang="cs-CZ" sz="2000" dirty="0" smtClean="0"/>
              <a:t>() == 0x9000</a:t>
            </a:r>
          </a:p>
          <a:p>
            <a:pPr lvl="1"/>
            <a:r>
              <a:rPr lang="en-US" altLang="cs-CZ" sz="2000" dirty="0" smtClean="0"/>
              <a:t>returned data </a:t>
            </a:r>
            <a:r>
              <a:rPr lang="en-US" altLang="cs-CZ" sz="2000" dirty="0" err="1" smtClean="0"/>
              <a:t>ResponseAPDU</a:t>
            </a:r>
            <a:r>
              <a:rPr lang="en-US" altLang="cs-CZ" sz="2000" dirty="0" smtClean="0"/>
              <a:t>::</a:t>
            </a:r>
            <a:r>
              <a:rPr lang="en-US" altLang="cs-CZ" sz="2000" dirty="0" err="1" smtClean="0"/>
              <a:t>getData</a:t>
            </a:r>
            <a:r>
              <a:rPr lang="en-US" altLang="cs-CZ" sz="2000" dirty="0" smtClean="0"/>
              <a:t>()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Response APDU (R-APDU)</a:t>
            </a:r>
            <a:endParaRPr lang="en-US" altLang="cs-CZ"/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Response data + status word (2 bytes)</a:t>
            </a:r>
          </a:p>
          <a:p>
            <a:pPr lvl="1"/>
            <a:r>
              <a:rPr lang="en-US" altLang="cs-CZ" smtClean="0"/>
              <a:t>0x9000 - SW_NO_ERROR, OK</a:t>
            </a:r>
          </a:p>
          <a:p>
            <a:pPr lvl="1"/>
            <a:r>
              <a:rPr lang="en-US" altLang="cs-CZ" smtClean="0"/>
              <a:t>0x61** -  SW_BYTES_REMAINING_**</a:t>
            </a:r>
          </a:p>
          <a:p>
            <a:pPr lvl="1"/>
            <a:r>
              <a:rPr lang="en-US" altLang="cs-CZ" smtClean="0"/>
              <a:t>see javacard.framework.ISO7816 interface</a:t>
            </a:r>
          </a:p>
          <a:p>
            <a:pPr lvl="1"/>
            <a:r>
              <a:rPr lang="en-US" altLang="cs-CZ" smtClean="0"/>
              <a:t>other status possible (GlobalPlatform, user defined) </a:t>
            </a:r>
          </a:p>
          <a:p>
            <a:r>
              <a:rPr lang="en-US" altLang="cs-CZ" smtClean="0"/>
              <a:t>May require special command to read out</a:t>
            </a:r>
          </a:p>
          <a:p>
            <a:pPr lvl="1"/>
            <a:r>
              <a:rPr lang="en-US" altLang="cs-CZ" smtClean="0"/>
              <a:t>first response is just status word (0x61**)</a:t>
            </a:r>
          </a:p>
          <a:p>
            <a:pPr lvl="1"/>
            <a:r>
              <a:rPr lang="en-US" altLang="cs-CZ" smtClean="0"/>
              <a:t>00 C0 00 00 ** or C0 C0 00 00 ** APDU</a:t>
            </a:r>
          </a:p>
          <a:p>
            <a:pPr lvl="2"/>
            <a:r>
              <a:rPr lang="en-US" altLang="cs-CZ" smtClean="0"/>
              <a:t>** is number of bytes to read out</a:t>
            </a:r>
            <a:endParaRPr lang="en-US" alt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Debugging applet</a:t>
            </a:r>
            <a:endParaRPr lang="en-US" alt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5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Debugging applets: simulator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smartcard is designed to protect application</a:t>
            </a:r>
          </a:p>
          <a:p>
            <a:pPr lvl="1"/>
            <a:r>
              <a:rPr lang="en-GB" dirty="0" smtClean="0"/>
              <a:t>Debugger cannot be connected to running application</a:t>
            </a:r>
          </a:p>
          <a:p>
            <a:r>
              <a:rPr lang="en-GB" dirty="0" smtClean="0"/>
              <a:t>Option 1: use card simulator (jcardsim.org)</a:t>
            </a:r>
          </a:p>
          <a:p>
            <a:pPr lvl="1"/>
            <a:r>
              <a:rPr lang="en-GB" dirty="0" smtClean="0"/>
              <a:t>Simulation of </a:t>
            </a:r>
            <a:r>
              <a:rPr lang="en-GB" dirty="0" err="1" smtClean="0"/>
              <a:t>JavaCard</a:t>
            </a:r>
            <a:r>
              <a:rPr lang="en-GB" dirty="0" smtClean="0"/>
              <a:t> 2.2.2 (based on </a:t>
            </a:r>
            <a:r>
              <a:rPr lang="en-GB" dirty="0" err="1" smtClean="0"/>
              <a:t>BouncyCastle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Very helpful, allows for direct debugging (labs)</a:t>
            </a:r>
          </a:p>
          <a:p>
            <a:pPr lvl="1"/>
            <a:r>
              <a:rPr lang="en-GB" dirty="0" smtClean="0"/>
              <a:t>Catch of logical flaws etc.</a:t>
            </a:r>
          </a:p>
          <a:p>
            <a:pPr lvl="1"/>
            <a:r>
              <a:rPr lang="en-GB" dirty="0" smtClean="0"/>
              <a:t>Allows </a:t>
            </a:r>
            <a:r>
              <a:rPr lang="en-GB" dirty="0"/>
              <a:t>to write </a:t>
            </a:r>
            <a:r>
              <a:rPr lang="en-GB" dirty="0" smtClean="0"/>
              <a:t>automated unit tests</a:t>
            </a:r>
          </a:p>
          <a:p>
            <a:r>
              <a:rPr lang="en-GB" dirty="0" smtClean="0"/>
              <a:t>Problem: Real limitations of cards are missing</a:t>
            </a:r>
          </a:p>
          <a:p>
            <a:pPr lvl="1"/>
            <a:r>
              <a:rPr lang="en-GB" dirty="0" smtClean="0"/>
              <a:t>supported algorithms, memory, execution speed…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Debugging </a:t>
            </a:r>
            <a:r>
              <a:rPr lang="en-GB" dirty="0" smtClean="0"/>
              <a:t>applets: real cards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Option 2: use real cards</a:t>
            </a:r>
          </a:p>
          <a:p>
            <a:pPr lvl="1"/>
            <a:r>
              <a:rPr lang="en-GB" sz="2000" dirty="0" smtClean="0"/>
              <a:t>Cannot directly connect debugger, no logging strings…</a:t>
            </a:r>
          </a:p>
          <a:p>
            <a:r>
              <a:rPr lang="en-GB" sz="2400" dirty="0" smtClean="0"/>
              <a:t>Debugging based on error messages</a:t>
            </a:r>
          </a:p>
          <a:p>
            <a:pPr lvl="1"/>
            <a:r>
              <a:rPr lang="en-GB" sz="2000" dirty="0" smtClean="0"/>
              <a:t>Use multiple custom errors rather than ISO7816 errors</a:t>
            </a:r>
          </a:p>
          <a:p>
            <a:pPr lvl="1"/>
            <a:r>
              <a:rPr lang="en-GB" sz="2000" dirty="0" smtClean="0"/>
              <a:t>Distinct error tells you more precisely, where problem happened </a:t>
            </a:r>
          </a:p>
          <a:p>
            <a:r>
              <a:rPr lang="en-GB" sz="2400" dirty="0" smtClean="0"/>
              <a:t>Problem: operation may end with unspecific 0x6f00</a:t>
            </a:r>
          </a:p>
          <a:p>
            <a:pPr lvl="1"/>
            <a:r>
              <a:rPr lang="en-GB" sz="2000" dirty="0" smtClean="0"/>
              <a:t>define specific error code and use </a:t>
            </a:r>
            <a:r>
              <a:rPr lang="en-GB" sz="2000" dirty="0" err="1" smtClean="0"/>
              <a:t>ISOException.throwIt</a:t>
            </a:r>
            <a:r>
              <a:rPr lang="en-GB" sz="2000" dirty="0" smtClean="0"/>
              <a:t>(0x666);</a:t>
            </a:r>
          </a:p>
          <a:p>
            <a:pPr lvl="1"/>
            <a:r>
              <a:rPr lang="en-GB" sz="2000" dirty="0" smtClean="0"/>
              <a:t>Insert into method causing 0x6f00, compile, convert, upload, run</a:t>
            </a:r>
          </a:p>
          <a:p>
            <a:pPr lvl="1"/>
            <a:r>
              <a:rPr lang="en-GB" sz="2000" dirty="0" smtClean="0"/>
              <a:t>Localize exact line where 0x6f00 is emitted</a:t>
            </a:r>
          </a:p>
          <a:p>
            <a:r>
              <a:rPr lang="en-GB" sz="2400" dirty="0"/>
              <a:t>Debugging based on additional custom commands</a:t>
            </a:r>
          </a:p>
          <a:p>
            <a:pPr lvl="1"/>
            <a:r>
              <a:rPr lang="en-GB" sz="2000" dirty="0"/>
              <a:t>Output current values of arrays, keys…</a:t>
            </a:r>
          </a:p>
          <a:p>
            <a:pPr lvl="1"/>
            <a:r>
              <a:rPr lang="en-GB" sz="2000" dirty="0"/>
              <a:t>Important: Don’t forget to remove it from release!</a:t>
            </a:r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causes for unspecific 0x6f00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GB" sz="2200" dirty="0" smtClean="0"/>
              <a:t>Writing </a:t>
            </a:r>
            <a:r>
              <a:rPr lang="en-GB" sz="2200" dirty="0"/>
              <a:t>behind allocated array</a:t>
            </a:r>
          </a:p>
          <a:p>
            <a:r>
              <a:rPr lang="en-GB" sz="2200" dirty="0" smtClean="0"/>
              <a:t>Using </a:t>
            </a:r>
            <a:r>
              <a:rPr lang="en-GB" sz="2200" dirty="0"/>
              <a:t>Key that was </a:t>
            </a:r>
            <a:r>
              <a:rPr lang="en-GB" sz="2200" dirty="0" err="1"/>
              <a:t>Key.clear</a:t>
            </a:r>
            <a:r>
              <a:rPr lang="en-GB" sz="2200" dirty="0"/>
              <a:t>() before</a:t>
            </a:r>
          </a:p>
          <a:p>
            <a:r>
              <a:rPr lang="en-GB" sz="2200" dirty="0" smtClean="0"/>
              <a:t>Insufficient memory to complete operation</a:t>
            </a:r>
            <a:endParaRPr lang="en-GB" sz="2200" dirty="0"/>
          </a:p>
          <a:p>
            <a:r>
              <a:rPr lang="en-GB" sz="2200" dirty="0" err="1" smtClean="0"/>
              <a:t>Cipher.init</a:t>
            </a:r>
            <a:r>
              <a:rPr lang="en-GB" sz="2200" dirty="0"/>
              <a:t>() with uninitialized Key</a:t>
            </a:r>
          </a:p>
          <a:p>
            <a:r>
              <a:rPr lang="en-GB" sz="2200" dirty="0" smtClean="0"/>
              <a:t>Import </a:t>
            </a:r>
            <a:r>
              <a:rPr lang="en-GB" sz="2200" dirty="0"/>
              <a:t>of RSA key into real card generated by software </a:t>
            </a:r>
            <a:r>
              <a:rPr lang="en-GB" sz="2200" dirty="0" smtClean="0"/>
              <a:t>outside </a:t>
            </a:r>
            <a:r>
              <a:rPr lang="en-GB" sz="2200" dirty="0"/>
              <a:t>card (e.g., </a:t>
            </a:r>
            <a:r>
              <a:rPr lang="en-GB" sz="2200" dirty="0" err="1" smtClean="0"/>
              <a:t>getP</a:t>
            </a:r>
            <a:r>
              <a:rPr lang="en-GB" sz="2200" dirty="0" smtClean="0"/>
              <a:t>() </a:t>
            </a:r>
            <a:r>
              <a:rPr lang="en-GB" sz="2200" dirty="0" err="1" smtClean="0"/>
              <a:t>len</a:t>
            </a:r>
            <a:r>
              <a:rPr lang="en-GB" sz="2200" dirty="0" smtClean="0"/>
              <a:t> == 64 </a:t>
            </a:r>
            <a:r>
              <a:rPr lang="en-GB" sz="2200" dirty="0"/>
              <a:t>vs. 65B </a:t>
            </a:r>
            <a:r>
              <a:rPr lang="en-GB" sz="2200" dirty="0" smtClean="0"/>
              <a:t>for RSA1024</a:t>
            </a:r>
            <a:r>
              <a:rPr lang="en-GB" sz="2200" dirty="0"/>
              <a:t>)</a:t>
            </a:r>
          </a:p>
          <a:p>
            <a:r>
              <a:rPr lang="en-GB" sz="2200" dirty="0"/>
              <a:t>S</a:t>
            </a:r>
            <a:r>
              <a:rPr lang="en-GB" sz="2200" dirty="0" smtClean="0"/>
              <a:t>toring reference of APDU object </a:t>
            </a:r>
            <a:r>
              <a:rPr lang="en-GB" sz="2200" dirty="0" err="1" smtClean="0"/>
              <a:t>localAPDU</a:t>
            </a:r>
            <a:r>
              <a:rPr lang="en-GB" sz="2200" dirty="0" smtClean="0"/>
              <a:t> </a:t>
            </a:r>
            <a:r>
              <a:rPr lang="en-GB" sz="2200" dirty="0"/>
              <a:t>= </a:t>
            </a:r>
            <a:r>
              <a:rPr lang="en-GB" sz="2200" dirty="0" err="1"/>
              <a:t>origAPDU</a:t>
            </a:r>
            <a:r>
              <a:rPr lang="en-GB" sz="2200" dirty="0"/>
              <a:t>;</a:t>
            </a:r>
          </a:p>
          <a:p>
            <a:r>
              <a:rPr lang="en-GB" sz="2200" dirty="0" smtClean="0"/>
              <a:t>Decryption </a:t>
            </a:r>
            <a:r>
              <a:rPr lang="en-GB" sz="2200" dirty="0"/>
              <a:t>of value stored in byte[] array with raw RSA with most significant bit == 1 (set first byte of array to 0xff to verify)</a:t>
            </a:r>
          </a:p>
          <a:p>
            <a:r>
              <a:rPr lang="en-GB" sz="2200" dirty="0" smtClean="0"/>
              <a:t>Set </a:t>
            </a:r>
            <a:r>
              <a:rPr lang="en-GB" sz="2200" dirty="0"/>
              <a:t>CRT RSA key using invalid values for given part - e.g. setDP1</a:t>
            </a:r>
            <a:r>
              <a:rPr lang="en-GB" sz="2200" dirty="0" smtClean="0"/>
              <a:t>()</a:t>
            </a:r>
          </a:p>
          <a:p>
            <a:r>
              <a:rPr lang="en-GB" sz="2200" dirty="0" smtClean="0"/>
              <a:t>… and many more </a:t>
            </a:r>
            <a:r>
              <a:rPr lang="en-GB" sz="2200" dirty="0" smtClean="0">
                <a:sym typeface="Wingdings" panose="05000000000000000000" pitchFamily="2" charset="2"/>
              </a:rPr>
              <a:t></a:t>
            </a:r>
            <a:endParaRPr lang="en-GB" sz="2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4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Best practices</a:t>
            </a:r>
            <a:endParaRPr lang="en-US" alt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Execution speed hints (1)</a:t>
            </a:r>
            <a:endParaRPr lang="en-US" altLang="cs-CZ"/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Difference between RAM and EEPROM memory</a:t>
            </a:r>
          </a:p>
          <a:p>
            <a:pPr lvl="1"/>
            <a:r>
              <a:rPr lang="en-US" altLang="cs-CZ" sz="2000" dirty="0" smtClean="0"/>
              <a:t>new allocates in EEPROM (persistent, but slow)</a:t>
            </a:r>
          </a:p>
          <a:p>
            <a:pPr lvl="2"/>
            <a:r>
              <a:rPr lang="en-US" altLang="cs-CZ" sz="2000" dirty="0" smtClean="0"/>
              <a:t>do not use EEPROM for temporary data</a:t>
            </a:r>
          </a:p>
          <a:p>
            <a:pPr lvl="2"/>
            <a:r>
              <a:rPr lang="en-US" altLang="cs-CZ" sz="2000" dirty="0" smtClean="0"/>
              <a:t>do not use for sensitive data (keys)</a:t>
            </a:r>
          </a:p>
          <a:p>
            <a:pPr lvl="1"/>
            <a:r>
              <a:rPr lang="en-US" altLang="cs-CZ" sz="2000" dirty="0" err="1" smtClean="0"/>
              <a:t>JCSystem</a:t>
            </a:r>
            <a:r>
              <a:rPr lang="en-US" altLang="cs-CZ" sz="2000" dirty="0" smtClean="0"/>
              <a:t>::</a:t>
            </a:r>
            <a:r>
              <a:rPr lang="en-US" altLang="cs-CZ" sz="2000" dirty="0" err="1" smtClean="0"/>
              <a:t>getTransientByteArray</a:t>
            </a:r>
            <a:r>
              <a:rPr lang="en-US" altLang="cs-CZ" sz="2000" dirty="0" smtClean="0"/>
              <a:t>() for RAM buffer</a:t>
            </a:r>
          </a:p>
          <a:p>
            <a:pPr lvl="1"/>
            <a:r>
              <a:rPr lang="en-US" altLang="cs-CZ" sz="2000" dirty="0" smtClean="0"/>
              <a:t>local variables automatically in RAM</a:t>
            </a:r>
          </a:p>
          <a:p>
            <a:r>
              <a:rPr lang="en-US" altLang="cs-CZ" sz="2400" dirty="0" smtClean="0"/>
              <a:t>Use API algorithms and utility methods</a:t>
            </a:r>
          </a:p>
          <a:p>
            <a:pPr lvl="1"/>
            <a:r>
              <a:rPr lang="en-US" altLang="cs-CZ" sz="2000" dirty="0" smtClean="0"/>
              <a:t>much faster, cryptographic co-processor</a:t>
            </a:r>
          </a:p>
          <a:p>
            <a:r>
              <a:rPr lang="en-US" altLang="cs-CZ" sz="2400" dirty="0" smtClean="0"/>
              <a:t>Allocate all resources in constructor</a:t>
            </a:r>
          </a:p>
          <a:p>
            <a:pPr lvl="1"/>
            <a:r>
              <a:rPr lang="en-US" altLang="cs-CZ" sz="2000" dirty="0" smtClean="0"/>
              <a:t>executed during installation (only once)</a:t>
            </a:r>
          </a:p>
          <a:p>
            <a:pPr lvl="1"/>
            <a:r>
              <a:rPr lang="en-US" altLang="cs-CZ" sz="2000" dirty="0" smtClean="0"/>
              <a:t>either you get everything you want or not install at all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Execution speed hints (2)</a:t>
            </a:r>
            <a:endParaRPr lang="en-US" altLang="cs-CZ"/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Garbage collection limited or not available</a:t>
            </a:r>
          </a:p>
          <a:p>
            <a:pPr lvl="1"/>
            <a:r>
              <a:rPr lang="en-US" altLang="cs-CZ" dirty="0" smtClean="0"/>
              <a:t>do not use new except in constructor</a:t>
            </a:r>
          </a:p>
          <a:p>
            <a:r>
              <a:rPr lang="en-US" altLang="cs-CZ" dirty="0" smtClean="0"/>
              <a:t>Keep Cipher or Signature objects initialized</a:t>
            </a:r>
          </a:p>
          <a:p>
            <a:pPr lvl="1"/>
            <a:r>
              <a:rPr lang="en-US" altLang="cs-CZ" dirty="0" smtClean="0"/>
              <a:t>if possible (e.g., fixed master key)</a:t>
            </a:r>
          </a:p>
          <a:p>
            <a:pPr lvl="1"/>
            <a:r>
              <a:rPr lang="en-US" altLang="cs-CZ" dirty="0" smtClean="0"/>
              <a:t>initialization with key takes non-trivial time</a:t>
            </a:r>
          </a:p>
          <a:p>
            <a:r>
              <a:rPr lang="en-US" altLang="cs-CZ" dirty="0" smtClean="0"/>
              <a:t>Use copy-free style of methods</a:t>
            </a:r>
          </a:p>
          <a:p>
            <a:pPr lvl="1"/>
            <a:r>
              <a:rPr lang="en-US" altLang="cs-CZ" dirty="0" smtClean="0"/>
              <a:t>foo(byte[] buffer, short </a:t>
            </a:r>
            <a:r>
              <a:rPr lang="en-US" altLang="cs-CZ" dirty="0" err="1" smtClean="0"/>
              <a:t>start_offset</a:t>
            </a:r>
            <a:r>
              <a:rPr lang="en-US" altLang="cs-CZ" dirty="0" smtClean="0"/>
              <a:t>, short length)</a:t>
            </a:r>
          </a:p>
          <a:p>
            <a:r>
              <a:rPr lang="en-US" altLang="cs-CZ" dirty="0" smtClean="0"/>
              <a:t>Do not use recursion or frequent function calls</a:t>
            </a:r>
          </a:p>
          <a:p>
            <a:pPr lvl="1"/>
            <a:r>
              <a:rPr lang="en-US" altLang="cs-CZ" dirty="0" smtClean="0"/>
              <a:t>slow, function context overhead</a:t>
            </a:r>
          </a:p>
          <a:p>
            <a:r>
              <a:rPr lang="en-US" altLang="cs-CZ" dirty="0" smtClean="0"/>
              <a:t>Do not use OO design extensively (slow)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multi-application smart cards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program only</a:t>
            </a:r>
          </a:p>
          <a:p>
            <a:r>
              <a:rPr lang="en-US" dirty="0" smtClean="0"/>
              <a:t>Stored persistently in ROM o EEPROM</a:t>
            </a:r>
          </a:p>
          <a:p>
            <a:r>
              <a:rPr lang="en-US" dirty="0" smtClean="0"/>
              <a:t>Written in machine code</a:t>
            </a:r>
          </a:p>
          <a:p>
            <a:pPr lvl="1"/>
            <a:r>
              <a:rPr lang="en-US" dirty="0" smtClean="0"/>
              <a:t>Chip specific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Multiple applications at the same time</a:t>
            </a:r>
          </a:p>
          <a:p>
            <a:r>
              <a:rPr lang="en-US" dirty="0" smtClean="0"/>
              <a:t>Stored in EEPROM</a:t>
            </a:r>
          </a:p>
          <a:p>
            <a:r>
              <a:rPr lang="en-US" dirty="0"/>
              <a:t>Written in </a:t>
            </a:r>
            <a:r>
              <a:rPr lang="en-US" dirty="0" smtClean="0"/>
              <a:t>higher-level </a:t>
            </a:r>
            <a:r>
              <a:rPr lang="en-US" dirty="0"/>
              <a:t>language</a:t>
            </a:r>
            <a:endParaRPr lang="cs-CZ" dirty="0"/>
          </a:p>
          <a:p>
            <a:pPr lvl="1"/>
            <a:r>
              <a:rPr lang="en-US" dirty="0" smtClean="0"/>
              <a:t>Interpreted from bytecode</a:t>
            </a:r>
          </a:p>
          <a:p>
            <a:pPr lvl="1"/>
            <a:r>
              <a:rPr lang="en-US" dirty="0" smtClean="0"/>
              <a:t>Portable </a:t>
            </a:r>
          </a:p>
          <a:p>
            <a:r>
              <a:rPr lang="en-US" dirty="0" smtClean="0"/>
              <a:t>Application can be later managed (remotely)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2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\Obrazky\numobjec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3281"/>
            <a:ext cx="8293536" cy="48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cryptographic engines?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539552" y="2852936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9552" y="5817964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2252" y="4102472"/>
            <a:ext cx="8293536" cy="50725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Security hints (1)</a:t>
            </a:r>
            <a:endParaRPr lang="en-US" altLang="cs-CZ"/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Use API algorithms/modes rather than your own</a:t>
            </a:r>
          </a:p>
          <a:p>
            <a:pPr lvl="1"/>
            <a:r>
              <a:rPr lang="en-US" altLang="cs-CZ" dirty="0" smtClean="0"/>
              <a:t>API algorithms fast and protected in cryptographic hardware</a:t>
            </a:r>
          </a:p>
          <a:p>
            <a:pPr lvl="1"/>
            <a:r>
              <a:rPr lang="en-US" altLang="cs-CZ" dirty="0" smtClean="0"/>
              <a:t>general-purpose processor leaking more information</a:t>
            </a:r>
            <a:endParaRPr lang="cs-CZ" altLang="cs-CZ" dirty="0" smtClean="0"/>
          </a:p>
          <a:p>
            <a:r>
              <a:rPr lang="en-US" altLang="cs-CZ" dirty="0" smtClean="0"/>
              <a:t>Store session data in RAM </a:t>
            </a:r>
          </a:p>
          <a:p>
            <a:pPr lvl="1"/>
            <a:r>
              <a:rPr lang="en-US" altLang="cs-CZ" dirty="0" smtClean="0"/>
              <a:t>faster and more secure against power analysis</a:t>
            </a:r>
          </a:p>
          <a:p>
            <a:pPr lvl="1"/>
            <a:r>
              <a:rPr lang="en-US" altLang="cs-CZ" dirty="0" smtClean="0"/>
              <a:t>EEPROM has limited number of rewrites (10</a:t>
            </a:r>
            <a:r>
              <a:rPr lang="en-US" altLang="cs-CZ" baseline="30000" dirty="0" smtClean="0"/>
              <a:t>5</a:t>
            </a:r>
            <a:r>
              <a:rPr lang="en-US" altLang="cs-CZ" dirty="0" smtClean="0"/>
              <a:t> - 10</a:t>
            </a:r>
            <a:r>
              <a:rPr lang="en-US" altLang="cs-CZ" baseline="30000" dirty="0" smtClean="0"/>
              <a:t>6</a:t>
            </a:r>
            <a:r>
              <a:rPr lang="en-US" altLang="cs-CZ" dirty="0" smtClean="0"/>
              <a:t> writes)</a:t>
            </a:r>
            <a:endParaRPr lang="cs-CZ" altLang="cs-CZ" dirty="0" smtClean="0"/>
          </a:p>
          <a:p>
            <a:r>
              <a:rPr lang="en-US" altLang="cs-CZ" dirty="0" smtClean="0"/>
              <a:t>Never store keys and PINs in primitive arrays </a:t>
            </a:r>
          </a:p>
          <a:p>
            <a:pPr lvl="1"/>
            <a:r>
              <a:rPr lang="en-US" altLang="cs-CZ" dirty="0" smtClean="0"/>
              <a:t>use specialized objects like </a:t>
            </a:r>
            <a:r>
              <a:rPr lang="en-US" altLang="cs-CZ" dirty="0" err="1" smtClean="0"/>
              <a:t>OwnerPIN</a:t>
            </a:r>
            <a:r>
              <a:rPr lang="en-US" altLang="cs-CZ" dirty="0" smtClean="0"/>
              <a:t> and Key </a:t>
            </a:r>
          </a:p>
          <a:p>
            <a:pPr lvl="1"/>
            <a:r>
              <a:rPr lang="en-US" altLang="cs-CZ" dirty="0" smtClean="0"/>
              <a:t>better protected against power, fault and memory read-out attacks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5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Security hints (2)</a:t>
            </a:r>
            <a:endParaRPr lang="en-US" altLang="cs-CZ"/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Erase unused keys and sensitive arrays</a:t>
            </a:r>
          </a:p>
          <a:p>
            <a:pPr lvl="1"/>
            <a:r>
              <a:rPr lang="en-US" altLang="cs-CZ" smtClean="0"/>
              <a:t>use specialized method if exists (Key::clearKey()) </a:t>
            </a:r>
          </a:p>
          <a:p>
            <a:pPr lvl="1"/>
            <a:r>
              <a:rPr lang="en-US" altLang="cs-CZ" smtClean="0"/>
              <a:t>or overwrite with random data (Random::generate())</a:t>
            </a:r>
            <a:endParaRPr lang="cs-CZ" altLang="cs-CZ" smtClean="0"/>
          </a:p>
          <a:p>
            <a:r>
              <a:rPr lang="en-US" altLang="cs-CZ" smtClean="0"/>
              <a:t>Use transactions to ensure atomic operations </a:t>
            </a:r>
          </a:p>
          <a:p>
            <a:pPr lvl="1"/>
            <a:r>
              <a:rPr lang="en-US" altLang="cs-CZ" smtClean="0"/>
              <a:t>power supply can be interrupted inside code execution</a:t>
            </a:r>
          </a:p>
          <a:p>
            <a:pPr lvl="1"/>
            <a:r>
              <a:rPr lang="en-US" altLang="cs-CZ" smtClean="0"/>
              <a:t>be aware of attacks by interrupted transactions - rollback attack  </a:t>
            </a:r>
            <a:endParaRPr lang="cs-CZ" altLang="cs-CZ" smtClean="0"/>
          </a:p>
          <a:p>
            <a:r>
              <a:rPr lang="en-US" altLang="cs-CZ" smtClean="0"/>
              <a:t>Do not use conditional jumps with sensitive data</a:t>
            </a:r>
          </a:p>
          <a:p>
            <a:pPr lvl="1"/>
            <a:r>
              <a:rPr lang="en-US" altLang="cs-CZ" smtClean="0"/>
              <a:t>branching after condition is recognizable with power analysis</a:t>
            </a:r>
            <a:endParaRPr lang="en-US" alt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Security hints (3)</a:t>
            </a:r>
            <a:endParaRPr lang="en-US" altLang="cs-CZ"/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Allocate all necessary resources in constructor </a:t>
            </a:r>
          </a:p>
          <a:p>
            <a:pPr lvl="1"/>
            <a:r>
              <a:rPr lang="en-US" altLang="cs-CZ" sz="2000" dirty="0" smtClean="0"/>
              <a:t>applet installation usually in trusted environment</a:t>
            </a:r>
          </a:p>
          <a:p>
            <a:pPr lvl="1"/>
            <a:r>
              <a:rPr lang="en-US" altLang="cs-CZ" sz="2000" dirty="0" smtClean="0"/>
              <a:t>prevent attacks based on limiting available resources</a:t>
            </a:r>
          </a:p>
          <a:p>
            <a:r>
              <a:rPr lang="en-US" altLang="cs-CZ" sz="2400" dirty="0" smtClean="0"/>
              <a:t>Use automata-based programming model</a:t>
            </a:r>
          </a:p>
          <a:p>
            <a:pPr lvl="1"/>
            <a:r>
              <a:rPr lang="en-US" altLang="cs-CZ" sz="2000" dirty="0" smtClean="0"/>
              <a:t>well defined states (e.g., user PIN verified)</a:t>
            </a:r>
          </a:p>
          <a:p>
            <a:pPr lvl="1"/>
            <a:r>
              <a:rPr lang="en-US" altLang="cs-CZ" sz="2000" dirty="0" smtClean="0"/>
              <a:t>well defined transitions and allowed method calls</a:t>
            </a:r>
          </a:p>
          <a:p>
            <a:r>
              <a:rPr lang="en-US" altLang="cs-CZ" sz="2400" dirty="0" smtClean="0"/>
              <a:t>Some additional hints </a:t>
            </a:r>
          </a:p>
          <a:p>
            <a:pPr lvl="1"/>
            <a:r>
              <a:rPr lang="en-US" altLang="cs-CZ" sz="2000" dirty="0" smtClean="0"/>
              <a:t>Gemalto_JavaCard_DevelGuide.pdf</a:t>
            </a:r>
          </a:p>
          <a:p>
            <a:pPr lvl="1"/>
            <a:r>
              <a:rPr lang="en-US" altLang="cs-CZ" sz="2000" dirty="0" smtClean="0">
                <a:hlinkClick r:id="rId2"/>
              </a:rPr>
              <a:t>http://developer.gemalto.com/fileadmin/contrib/downloads/pdf/Java%20Card%20%26%20STK%20Applet%20Development%20Guidelines.pdf</a:t>
            </a:r>
            <a:endParaRPr lang="en-US" altLang="cs-CZ" sz="2000" dirty="0" smtClean="0"/>
          </a:p>
          <a:p>
            <a:endParaRPr lang="en-US" altLang="cs-CZ" sz="24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9574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</a:t>
            </a:r>
            <a:r>
              <a:rPr lang="en-US" altLang="cs-CZ" dirty="0"/>
              <a:t>applet firewall issues</a:t>
            </a:r>
          </a:p>
        </p:txBody>
      </p:sp>
      <p:sp>
        <p:nvSpPr>
          <p:cNvPr id="9574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400" dirty="0"/>
              <a:t>Main defense for separation of multiple applets</a:t>
            </a:r>
          </a:p>
          <a:p>
            <a:r>
              <a:rPr lang="en-US" altLang="cs-CZ" sz="2400" dirty="0"/>
              <a:t>Platform implementations differ</a:t>
            </a:r>
          </a:p>
          <a:p>
            <a:pPr lvl="1"/>
            <a:r>
              <a:rPr lang="en-US" altLang="cs-CZ" sz="2000" dirty="0"/>
              <a:t>Usually due to the unclear and complex specification</a:t>
            </a:r>
          </a:p>
          <a:p>
            <a:r>
              <a:rPr lang="en-US" altLang="cs-CZ" sz="2400" dirty="0"/>
              <a:t>If problem exists then is out of developer’s control</a:t>
            </a:r>
          </a:p>
          <a:p>
            <a:r>
              <a:rPr lang="en-US" altLang="cs-CZ" sz="2400" dirty="0"/>
              <a:t>Firewall Tester project (W. </a:t>
            </a:r>
            <a:r>
              <a:rPr lang="en-US" altLang="cs-CZ" sz="2400" dirty="0" err="1"/>
              <a:t>Mostowski</a:t>
            </a:r>
            <a:r>
              <a:rPr lang="en-US" altLang="cs-CZ" sz="2400" dirty="0"/>
              <a:t>)</a:t>
            </a:r>
          </a:p>
          <a:p>
            <a:pPr lvl="1"/>
            <a:r>
              <a:rPr lang="en-US" altLang="cs-CZ" sz="2000" dirty="0"/>
              <a:t>Open and free, the goal is to test the platform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857250" y="4286250"/>
          <a:ext cx="7643813" cy="1737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43813"/>
              </a:tblGrid>
              <a:tr h="1736725">
                <a:tc>
                  <a:txBody>
                    <a:bodyPr/>
                    <a:lstStyle/>
                    <a:p>
                      <a:r>
                        <a:rPr lang="cs-CZ" sz="1800" kern="1200" dirty="0" err="1" smtClean="0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en-US" sz="1800" kern="1200" dirty="0" smtClean="0">
                          <a:latin typeface="Consolas" pitchFamily="49" charset="0"/>
                          <a:cs typeface="Consolas" pitchFamily="49" charset="0"/>
                        </a:rPr>
                        <a:t>[] array1, array2; // persistent variables</a:t>
                      </a:r>
                    </a:p>
                    <a:p>
                      <a:r>
                        <a:rPr lang="en-US" sz="1800" kern="1200" dirty="0" smtClean="0">
                          <a:latin typeface="Consolas" pitchFamily="49" charset="0"/>
                          <a:cs typeface="Consolas" pitchFamily="49" charset="0"/>
                        </a:rPr>
                        <a:t>short[] </a:t>
                      </a:r>
                      <a:r>
                        <a:rPr lang="en-US" sz="1800" kern="1200" dirty="0" err="1" smtClean="0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en-US" sz="1800" kern="1200" dirty="0" smtClean="0">
                          <a:latin typeface="Consolas" pitchFamily="49" charset="0"/>
                          <a:cs typeface="Consolas" pitchFamily="49" charset="0"/>
                        </a:rPr>
                        <a:t> = null; // local</a:t>
                      </a:r>
                      <a:r>
                        <a:rPr lang="en-US" sz="1800" kern="1200" baseline="0" dirty="0" smtClean="0">
                          <a:latin typeface="Consolas" pitchFamily="49" charset="0"/>
                          <a:cs typeface="Consolas" pitchFamily="49" charset="0"/>
                        </a:rPr>
                        <a:t> array</a:t>
                      </a:r>
                      <a:endParaRPr lang="en-US" sz="1800" kern="1200" dirty="0" smtClean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 smtClean="0">
                          <a:latin typeface="Consolas" pitchFamily="49" charset="0"/>
                          <a:cs typeface="Consolas" pitchFamily="49" charset="0"/>
                        </a:rPr>
                        <a:t>JCSystem.beginTransaction</a:t>
                      </a:r>
                      <a:r>
                        <a:rPr lang="cs-CZ" sz="1800" kern="1200" dirty="0" smtClean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kern="1200" dirty="0" smtClean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smtClean="0">
                          <a:latin typeface="Consolas" pitchFamily="49" charset="0"/>
                          <a:cs typeface="Consolas" pitchFamily="49" charset="0"/>
                        </a:rPr>
                        <a:t>	array1 = </a:t>
                      </a:r>
                      <a:r>
                        <a:rPr lang="cs-CZ" sz="1800" kern="1200" dirty="0" err="1" smtClean="0">
                          <a:latin typeface="Consolas" pitchFamily="49" charset="0"/>
                          <a:cs typeface="Consolas" pitchFamily="49" charset="0"/>
                        </a:rPr>
                        <a:t>new</a:t>
                      </a:r>
                      <a:r>
                        <a:rPr lang="cs-CZ" sz="1800" kern="12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cs-CZ" sz="1800" kern="1200" dirty="0" err="1" smtClean="0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cs-CZ" sz="1800" kern="1200" dirty="0" smtClean="0">
                          <a:latin typeface="Consolas" pitchFamily="49" charset="0"/>
                          <a:cs typeface="Consolas" pitchFamily="49" charset="0"/>
                        </a:rPr>
                        <a:t>[1];</a:t>
                      </a:r>
                      <a:endParaRPr lang="en-US" sz="1800" kern="1200" dirty="0" smtClean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smtClean="0">
                          <a:latin typeface="Consolas" pitchFamily="49" charset="0"/>
                          <a:cs typeface="Consolas" pitchFamily="49" charset="0"/>
                        </a:rPr>
                        <a:t>	array2 = </a:t>
                      </a:r>
                      <a:r>
                        <a:rPr lang="cs-CZ" sz="1800" kern="1200" dirty="0" err="1" smtClean="0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cs-CZ" sz="1800" kern="1200" dirty="0" smtClean="0">
                          <a:latin typeface="Consolas" pitchFamily="49" charset="0"/>
                          <a:cs typeface="Consolas" pitchFamily="49" charset="0"/>
                        </a:rPr>
                        <a:t> = array1;</a:t>
                      </a:r>
                      <a:r>
                        <a:rPr lang="en-US" sz="1800" kern="1200" dirty="0" smtClean="0">
                          <a:latin typeface="Consolas" pitchFamily="49" charset="0"/>
                          <a:cs typeface="Consolas" pitchFamily="49" charset="0"/>
                        </a:rPr>
                        <a:t> // </a:t>
                      </a:r>
                      <a:r>
                        <a:rPr lang="en-US" sz="1800" kern="1200" baseline="0" dirty="0" smtClean="0">
                          <a:latin typeface="Consolas" pitchFamily="49" charset="0"/>
                          <a:cs typeface="Consolas" pitchFamily="49" charset="0"/>
                        </a:rPr>
                        <a:t>dangling reference!</a:t>
                      </a:r>
                      <a:endParaRPr lang="en-US" sz="1800" kern="1200" dirty="0" smtClean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 smtClean="0">
                          <a:latin typeface="Consolas" pitchFamily="49" charset="0"/>
                          <a:cs typeface="Consolas" pitchFamily="49" charset="0"/>
                        </a:rPr>
                        <a:t>JCSystem.abortTransaction</a:t>
                      </a:r>
                      <a:r>
                        <a:rPr lang="cs-CZ" sz="1800" kern="1200" dirty="0" smtClean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1439" marR="91439" marT="45703" marB="45703"/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Summary</a:t>
            </a:r>
            <a:endParaRPr lang="en-US" altLang="cs-CZ"/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Smart cards are programmable (</a:t>
            </a:r>
            <a:r>
              <a:rPr lang="en-US" altLang="cs-CZ" dirty="0" err="1" smtClean="0"/>
              <a:t>JavaCard</a:t>
            </a:r>
            <a:r>
              <a:rPr lang="en-US" altLang="cs-CZ" dirty="0" smtClean="0"/>
              <a:t>)</a:t>
            </a:r>
          </a:p>
          <a:p>
            <a:pPr lvl="1"/>
            <a:r>
              <a:rPr lang="en-US" altLang="cs-CZ" dirty="0" smtClean="0"/>
              <a:t>reasonable cryptographic API </a:t>
            </a:r>
          </a:p>
          <a:p>
            <a:pPr lvl="1"/>
            <a:r>
              <a:rPr lang="en-US" altLang="cs-CZ" dirty="0" smtClean="0"/>
              <a:t>coprocessor for fast cryptographic operations</a:t>
            </a:r>
          </a:p>
          <a:p>
            <a:pPr lvl="1"/>
            <a:r>
              <a:rPr lang="en-US" altLang="cs-CZ" dirty="0" smtClean="0"/>
              <a:t>multiple applications coexist securely on single card</a:t>
            </a:r>
          </a:p>
          <a:p>
            <a:pPr lvl="1"/>
            <a:r>
              <a:rPr lang="en-US" altLang="cs-CZ" dirty="0" smtClean="0"/>
              <a:t>Secure execution environment</a:t>
            </a:r>
          </a:p>
          <a:p>
            <a:r>
              <a:rPr lang="en-US" altLang="cs-CZ" dirty="0"/>
              <a:t>Standard Java 6 API for </a:t>
            </a:r>
            <a:r>
              <a:rPr lang="en-US" altLang="cs-CZ" dirty="0" smtClean="0"/>
              <a:t>communication exists</a:t>
            </a:r>
            <a:endParaRPr lang="en-US" altLang="cs-CZ" dirty="0"/>
          </a:p>
          <a:p>
            <a:r>
              <a:rPr lang="en-US" altLang="cs-CZ" dirty="0" smtClean="0"/>
              <a:t>PKI applet can be developed with free tools</a:t>
            </a:r>
          </a:p>
          <a:p>
            <a:pPr lvl="1"/>
            <a:r>
              <a:rPr lang="en-US" altLang="cs-CZ" dirty="0" smtClean="0"/>
              <a:t>PIN protection, on-card key generation, signature…</a:t>
            </a:r>
          </a:p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is not full Java – optimizations, security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6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6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Supplementary materials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Developing simple PKI applet</a:t>
            </a:r>
            <a:endParaRPr lang="en-US" alt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1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PKI-relevant </a:t>
            </a:r>
            <a:r>
              <a:rPr lang="en-US" altLang="cs-CZ" dirty="0" err="1" smtClean="0"/>
              <a:t>JavaCard</a:t>
            </a:r>
            <a:r>
              <a:rPr lang="en-US" altLang="cs-CZ" dirty="0" smtClean="0"/>
              <a:t> API</a:t>
            </a:r>
            <a:endParaRPr lang="en-US" altLang="cs-CZ" dirty="0"/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Access controlled by PIN</a:t>
            </a:r>
          </a:p>
          <a:p>
            <a:pPr lvl="1"/>
            <a:r>
              <a:rPr lang="en-US" altLang="cs-CZ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javacard.security.OwnerPIN</a:t>
            </a:r>
            <a:r>
              <a:rPr lang="en-US" altLang="cs-CZ" dirty="0" smtClean="0"/>
              <a:t> </a:t>
            </a:r>
          </a:p>
          <a:p>
            <a:r>
              <a:rPr lang="en-US" altLang="cs-CZ" dirty="0" smtClean="0"/>
              <a:t>Asymmetric cryptography keys</a:t>
            </a:r>
          </a:p>
          <a:p>
            <a:pPr lvl="1"/>
            <a:r>
              <a:rPr lang="en-US" altLang="cs-CZ" dirty="0" err="1" smtClean="0"/>
              <a:t>javacard.security.KeyPair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PublicKey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PrivateKey</a:t>
            </a:r>
            <a:endParaRPr lang="en-US" altLang="cs-CZ" dirty="0" smtClean="0"/>
          </a:p>
          <a:p>
            <a:r>
              <a:rPr lang="en-US" altLang="cs-CZ" dirty="0" smtClean="0"/>
              <a:t>Digital signatures</a:t>
            </a:r>
          </a:p>
          <a:p>
            <a:pPr lvl="1"/>
            <a:r>
              <a:rPr lang="en-US" altLang="cs-CZ" dirty="0" err="1" smtClean="0"/>
              <a:t>javacard.security.Signature</a:t>
            </a:r>
            <a:endParaRPr lang="en-US" altLang="cs-CZ" dirty="0" smtClean="0"/>
          </a:p>
          <a:p>
            <a:r>
              <a:rPr lang="en-US" altLang="cs-CZ" dirty="0" smtClean="0"/>
              <a:t>Asymmetric encryption</a:t>
            </a:r>
          </a:p>
          <a:p>
            <a:pPr lvl="1"/>
            <a:r>
              <a:rPr lang="en-US" altLang="cs-CZ" dirty="0" err="1" smtClean="0"/>
              <a:t>javacard.security.Cipher</a:t>
            </a:r>
            <a:endParaRPr lang="en-US" altLang="cs-CZ" dirty="0" smtClean="0"/>
          </a:p>
          <a:p>
            <a:endParaRPr lang="en-US" altLang="cs-CZ" dirty="0" smtClean="0"/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5" descr="laptop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81114"/>
            <a:ext cx="8477914" cy="41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251520" y="6572250"/>
            <a:ext cx="2895600" cy="285750"/>
          </a:xfrm>
        </p:spPr>
        <p:txBody>
          <a:bodyPr/>
          <a:lstStyle/>
          <a:p>
            <a:r>
              <a:rPr lang="en-US" smtClean="0"/>
              <a:t>| PV204 Security Technologies: JavaCard</a:t>
            </a:r>
            <a:endParaRPr lang="cs-CZ" dirty="0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3147120" y="1280530"/>
            <a:ext cx="2962662" cy="74483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 smtClean="0"/>
              <a:t>Libraries</a:t>
            </a:r>
          </a:p>
          <a:p>
            <a:pPr algn="ctr"/>
            <a:r>
              <a:rPr lang="en-US" altLang="cs-CZ" dirty="0" smtClean="0"/>
              <a:t>PKCS#11, </a:t>
            </a:r>
            <a:r>
              <a:rPr lang="en-US" altLang="cs-CZ" dirty="0" err="1"/>
              <a:t>OpenSC</a:t>
            </a:r>
            <a:r>
              <a:rPr lang="en-US" altLang="cs-CZ" dirty="0"/>
              <a:t>, </a:t>
            </a:r>
            <a:r>
              <a:rPr lang="en-US" altLang="cs-CZ" dirty="0" smtClean="0"/>
              <a:t>JMRTD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858105" y="2116323"/>
            <a:ext cx="7148912" cy="573889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 smtClean="0"/>
              <a:t>Smartcard control language API </a:t>
            </a:r>
          </a:p>
          <a:p>
            <a:pPr algn="ctr"/>
            <a:r>
              <a:rPr lang="en-GB" dirty="0" smtClean="0"/>
              <a:t>C/C# </a:t>
            </a:r>
            <a:r>
              <a:rPr lang="en-GB" dirty="0" err="1" smtClean="0"/>
              <a:t>WinSCard.h</a:t>
            </a:r>
            <a:r>
              <a:rPr lang="en-GB" dirty="0" smtClean="0"/>
              <a:t>, Java </a:t>
            </a:r>
            <a:r>
              <a:rPr lang="en-US" altLang="cs-CZ" dirty="0" err="1" smtClean="0"/>
              <a:t>java.smartcardio</a:t>
            </a:r>
            <a:r>
              <a:rPr lang="en-US" altLang="cs-CZ" dirty="0" smtClean="0"/>
              <a:t>.*, Python </a:t>
            </a:r>
            <a:r>
              <a:rPr lang="en-US" altLang="cs-CZ" dirty="0" err="1" smtClean="0"/>
              <a:t>pyscard</a:t>
            </a:r>
            <a:endParaRPr lang="cs-CZ" altLang="cs-CZ" b="0" dirty="0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832529" y="2765721"/>
            <a:ext cx="7174488" cy="748195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 smtClean="0"/>
              <a:t>System smartcard interface: Windows’s PC/SC, Linux’s PC/SC-lite</a:t>
            </a:r>
          </a:p>
          <a:p>
            <a:pPr algn="ctr"/>
            <a:r>
              <a:rPr lang="en-US" altLang="cs-CZ" dirty="0" smtClean="0"/>
              <a:t>Manage readers and cards, Transmit ISO7816-4’s APDU</a:t>
            </a:r>
          </a:p>
        </p:txBody>
      </p:sp>
      <p:sp>
        <p:nvSpPr>
          <p:cNvPr id="12" name="Vývojový diagram: zpoždění 11"/>
          <p:cNvSpPr/>
          <p:nvPr/>
        </p:nvSpPr>
        <p:spPr>
          <a:xfrm rot="16200000">
            <a:off x="3422822" y="3597908"/>
            <a:ext cx="1080120" cy="1134149"/>
          </a:xfrm>
          <a:prstGeom prst="flowChartDe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Skupina 18"/>
          <p:cNvGrpSpPr/>
          <p:nvPr/>
        </p:nvGrpSpPr>
        <p:grpSpPr>
          <a:xfrm>
            <a:off x="4661987" y="3624922"/>
            <a:ext cx="1134149" cy="1080120"/>
            <a:chOff x="7020272" y="3686216"/>
            <a:chExt cx="1134149" cy="1080120"/>
          </a:xfrm>
        </p:grpSpPr>
        <p:sp>
          <p:nvSpPr>
            <p:cNvPr id="13" name="Vývojový diagram: zpoždění 12"/>
            <p:cNvSpPr/>
            <p:nvPr/>
          </p:nvSpPr>
          <p:spPr>
            <a:xfrm rot="16200000">
              <a:off x="7047287" y="3659201"/>
              <a:ext cx="1080120" cy="1134149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54626" y="3977459"/>
              <a:ext cx="692166" cy="681326"/>
            </a:xfrm>
            <a:prstGeom prst="rect">
              <a:avLst/>
            </a:prstGeom>
          </p:spPr>
        </p:pic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190744" y="309179"/>
            <a:ext cx="1816273" cy="1732872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 smtClean="0"/>
              <a:t>Custom app with </a:t>
            </a:r>
          </a:p>
          <a:p>
            <a:pPr algn="ctr"/>
            <a:r>
              <a:rPr lang="en-US" altLang="cs-CZ" dirty="0" smtClean="0"/>
              <a:t>direct control</a:t>
            </a:r>
            <a:endParaRPr lang="en-US" altLang="cs-CZ" b="0" dirty="0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147120" y="382714"/>
            <a:ext cx="2962662" cy="805705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 smtClean="0"/>
              <a:t>PC application via library: </a:t>
            </a:r>
          </a:p>
          <a:p>
            <a:pPr algn="ctr"/>
            <a:r>
              <a:rPr lang="en-US" altLang="cs-CZ" b="0" dirty="0" smtClean="0"/>
              <a:t>browser TLS, PDF sign…</a:t>
            </a:r>
            <a:endParaRPr lang="en-US" altLang="cs-CZ" b="0" dirty="0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832529" y="364279"/>
            <a:ext cx="2232025" cy="1677772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 smtClean="0"/>
              <a:t>PC application </a:t>
            </a:r>
          </a:p>
          <a:p>
            <a:pPr algn="ctr"/>
            <a:r>
              <a:rPr lang="en-US" altLang="cs-CZ" b="0" dirty="0" smtClean="0"/>
              <a:t>with direct control:</a:t>
            </a:r>
          </a:p>
          <a:p>
            <a:pPr algn="ctr"/>
            <a:r>
              <a:rPr lang="en-US" altLang="cs-CZ" dirty="0" err="1" smtClean="0"/>
              <a:t>GnuPG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GPShell</a:t>
            </a:r>
            <a:endParaRPr lang="en-US" altLang="cs-CZ" b="0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2562881" y="4581128"/>
            <a:ext cx="4198211" cy="2324443"/>
            <a:chOff x="5552511" y="2941498"/>
            <a:chExt cx="2843213" cy="1790700"/>
          </a:xfrm>
        </p:grpSpPr>
        <p:pic>
          <p:nvPicPr>
            <p:cNvPr id="22" name="Picture 14" descr="blank_c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511" y="2941498"/>
              <a:ext cx="2843213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67380" y="3513608"/>
              <a:ext cx="485289" cy="477689"/>
            </a:xfrm>
            <a:prstGeom prst="rect">
              <a:avLst/>
            </a:prstGeom>
          </p:spPr>
        </p:pic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475656" y="4725144"/>
            <a:ext cx="6840759" cy="952505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 smtClean="0"/>
              <a:t>API: EMV, GSM, PIV, </a:t>
            </a:r>
            <a:r>
              <a:rPr lang="en-US" altLang="cs-CZ" dirty="0" err="1" smtClean="0"/>
              <a:t>OpenPGP</a:t>
            </a:r>
            <a:r>
              <a:rPr lang="en-US" altLang="cs-CZ" dirty="0" smtClean="0"/>
              <a:t>, ICAO 9303 (BAC/EAC/SAC) </a:t>
            </a:r>
          </a:p>
          <a:p>
            <a:pPr algn="ctr"/>
            <a:r>
              <a:rPr lang="en-US" altLang="cs-CZ" dirty="0" err="1" smtClean="0"/>
              <a:t>OpenPlatform</a:t>
            </a:r>
            <a:r>
              <a:rPr lang="en-US" altLang="cs-CZ" dirty="0" smtClean="0"/>
              <a:t>, ISO7816-4 </a:t>
            </a:r>
            <a:r>
              <a:rPr lang="en-US" altLang="cs-CZ" dirty="0" err="1" smtClean="0"/>
              <a:t>cmds</a:t>
            </a:r>
            <a:r>
              <a:rPr lang="en-US" altLang="cs-CZ" dirty="0" smtClean="0"/>
              <a:t>, custom APDU</a:t>
            </a:r>
            <a:endParaRPr lang="cs-CZ" altLang="cs-CZ" b="0" dirty="0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2771801" y="6021412"/>
            <a:ext cx="3744416" cy="719956"/>
          </a:xfrm>
          <a:prstGeom prst="flowChartAlternateProcess">
            <a:avLst/>
          </a:prstGeom>
          <a:solidFill>
            <a:schemeClr val="accent6">
              <a:lumMod val="75000"/>
              <a:alpha val="58000"/>
            </a:schemeClr>
          </a:solidFill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dirty="0" smtClean="0"/>
              <a:t>SC app programming: </a:t>
            </a:r>
          </a:p>
          <a:p>
            <a:pPr algn="ctr"/>
            <a:r>
              <a:rPr lang="en-US" altLang="cs-CZ" dirty="0" err="1" smtClean="0"/>
              <a:t>JavaCard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MultOS</a:t>
            </a:r>
            <a:r>
              <a:rPr lang="en-US" altLang="cs-CZ" dirty="0" smtClean="0"/>
              <a:t>, .NET, MPCOS</a:t>
            </a:r>
            <a:endParaRPr lang="cs-CZ" altLang="cs-CZ" b="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4851" r="45091" b="50000"/>
          <a:stretch/>
        </p:blipFill>
        <p:spPr>
          <a:xfrm>
            <a:off x="3592365" y="3924410"/>
            <a:ext cx="741033" cy="601215"/>
          </a:xfrm>
          <a:prstGeom prst="rect">
            <a:avLst/>
          </a:prstGeom>
        </p:spPr>
      </p:pic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2844899" y="3573016"/>
            <a:ext cx="3527301" cy="1042290"/>
          </a:xfrm>
          <a:prstGeom prst="flowChartAlternateProcess">
            <a:avLst/>
          </a:prstGeom>
          <a:solidFill>
            <a:schemeClr val="accent1">
              <a:alpha val="86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dirty="0" smtClean="0"/>
              <a:t>Readers</a:t>
            </a:r>
          </a:p>
          <a:p>
            <a:pPr algn="ctr"/>
            <a:r>
              <a:rPr lang="en-US" altLang="cs-CZ" b="0" dirty="0" smtClean="0"/>
              <a:t>Contact: ISO7816-2,3 (T=0/1)</a:t>
            </a:r>
          </a:p>
          <a:p>
            <a:pPr algn="ctr"/>
            <a:r>
              <a:rPr lang="en-US" altLang="cs-CZ" dirty="0" smtClean="0"/>
              <a:t>Contactless: ISO 14443 (T=CL)</a:t>
            </a:r>
            <a:endParaRPr lang="cs-CZ" altLang="cs-CZ" b="0" dirty="0"/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4067944" y="5835550"/>
            <a:ext cx="1944687" cy="431800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Card </a:t>
            </a:r>
            <a:r>
              <a:rPr lang="en-US" altLang="cs-CZ" b="0" dirty="0" smtClean="0"/>
              <a:t>application </a:t>
            </a:r>
            <a:r>
              <a:rPr lang="en-GB" altLang="cs-CZ" b="0" dirty="0" smtClean="0"/>
              <a:t>3</a:t>
            </a:r>
            <a:endParaRPr lang="cs-CZ" altLang="cs-CZ" b="0" dirty="0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>
            <a:off x="3851450" y="5683150"/>
            <a:ext cx="1944687" cy="431800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Card </a:t>
            </a:r>
            <a:r>
              <a:rPr lang="en-US" altLang="cs-CZ" b="0" dirty="0" smtClean="0"/>
              <a:t>application 2</a:t>
            </a:r>
            <a:endParaRPr lang="cs-CZ" altLang="cs-CZ" b="0" dirty="0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518133" y="5542041"/>
            <a:ext cx="1944687" cy="431800"/>
          </a:xfrm>
          <a:prstGeom prst="flowChartAlternateProcess">
            <a:avLst/>
          </a:prstGeom>
          <a:solidFill>
            <a:srgbClr val="00FF00">
              <a:alpha val="83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b="0" dirty="0"/>
              <a:t>Card </a:t>
            </a:r>
            <a:r>
              <a:rPr lang="en-US" altLang="cs-CZ" b="0" dirty="0" smtClean="0"/>
              <a:t>application 1</a:t>
            </a:r>
            <a:endParaRPr lang="cs-CZ" altLang="cs-CZ" b="0" dirty="0"/>
          </a:p>
        </p:txBody>
      </p:sp>
      <p:sp>
        <p:nvSpPr>
          <p:cNvPr id="2" name="Bublinový popisek s obousměrnou vodorovnou šipkou 1"/>
          <p:cNvSpPr/>
          <p:nvPr/>
        </p:nvSpPr>
        <p:spPr>
          <a:xfrm rot="16200000">
            <a:off x="5958281" y="3591145"/>
            <a:ext cx="1710874" cy="1133187"/>
          </a:xfrm>
          <a:prstGeom prst="leftRightArrowCallout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APDU packet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2051720" y="5196034"/>
            <a:ext cx="6677714" cy="167777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r>
              <a:rPr lang="en-US" altLang="cs-CZ" sz="2000" b="1" dirty="0" smtClean="0"/>
              <a:t>Our focus today</a:t>
            </a:r>
            <a:endParaRPr lang="en-US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8464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PIN verification functionality</a:t>
            </a:r>
            <a:endParaRPr lang="en-US" altLang="cs-CZ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javacard.framework.OwnerPIN</a:t>
            </a:r>
            <a:endParaRPr lang="en-US" altLang="cs-CZ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 smtClean="0"/>
              <a:t>Management functions (available for “admin”)</a:t>
            </a:r>
          </a:p>
          <a:p>
            <a:pPr lvl="1"/>
            <a:r>
              <a:rPr lang="en-US" altLang="cs-CZ" dirty="0" smtClean="0"/>
              <a:t>Create PIN (new </a:t>
            </a:r>
            <a:r>
              <a:rPr lang="en-US" altLang="cs-CZ" dirty="0" err="1" smtClean="0"/>
              <a:t>OwnerPIN</a:t>
            </a:r>
            <a:r>
              <a:rPr lang="en-US" altLang="cs-CZ" dirty="0" smtClean="0"/>
              <a:t>())</a:t>
            </a:r>
          </a:p>
          <a:p>
            <a:pPr lvl="1"/>
            <a:r>
              <a:rPr lang="en-US" altLang="cs-CZ" dirty="0" smtClean="0"/>
              <a:t>Set initial PIN value (</a:t>
            </a:r>
            <a:r>
              <a:rPr lang="en-US" altLang="cs-CZ" dirty="0" err="1" smtClean="0"/>
              <a:t>OwnerPIN</a:t>
            </a:r>
            <a:r>
              <a:rPr lang="en-US" altLang="cs-CZ" dirty="0" smtClean="0"/>
              <a:t>::update())</a:t>
            </a:r>
          </a:p>
          <a:p>
            <a:pPr lvl="1"/>
            <a:r>
              <a:rPr lang="en-US" altLang="cs-CZ" dirty="0" smtClean="0"/>
              <a:t>Unblock PIN (</a:t>
            </a:r>
            <a:r>
              <a:rPr lang="en-US" altLang="cs-CZ" dirty="0" err="1" smtClean="0"/>
              <a:t>OwnerPIN</a:t>
            </a:r>
            <a:r>
              <a:rPr lang="en-US" altLang="cs-CZ" dirty="0" smtClean="0"/>
              <a:t>:: </a:t>
            </a:r>
            <a:r>
              <a:rPr lang="en-US" altLang="cs-CZ" dirty="0" err="1" smtClean="0"/>
              <a:t>resetAndUnblock</a:t>
            </a:r>
            <a:r>
              <a:rPr lang="en-US" altLang="cs-CZ" dirty="0" smtClean="0"/>
              <a:t>())</a:t>
            </a:r>
          </a:p>
          <a:p>
            <a:r>
              <a:rPr lang="en-US" altLang="cs-CZ" dirty="0" smtClean="0"/>
              <a:t>Common usage functions (available to user)</a:t>
            </a:r>
          </a:p>
          <a:p>
            <a:pPr lvl="1"/>
            <a:r>
              <a:rPr lang="en-US" altLang="cs-CZ" dirty="0" smtClean="0"/>
              <a:t>Verify supplied PIN (</a:t>
            </a:r>
            <a:r>
              <a:rPr lang="en-US" altLang="cs-CZ" dirty="0" err="1" smtClean="0"/>
              <a:t>OwnerPIN</a:t>
            </a:r>
            <a:r>
              <a:rPr lang="en-US" altLang="cs-CZ" dirty="0" smtClean="0"/>
              <a:t>::check())</a:t>
            </a:r>
          </a:p>
          <a:p>
            <a:pPr lvl="1"/>
            <a:r>
              <a:rPr lang="en-US" altLang="cs-CZ" dirty="0" smtClean="0"/>
              <a:t>Check if was verified (</a:t>
            </a:r>
            <a:r>
              <a:rPr lang="en-US" altLang="cs-CZ" dirty="0" err="1" smtClean="0"/>
              <a:t>OwnerPIN</a:t>
            </a:r>
            <a:r>
              <a:rPr lang="en-US" altLang="cs-CZ" dirty="0" smtClean="0"/>
              <a:t>::</a:t>
            </a:r>
            <a:r>
              <a:rPr lang="en-US" altLang="cs-CZ" dirty="0" err="1" smtClean="0"/>
              <a:t>isValidated</a:t>
            </a:r>
            <a:r>
              <a:rPr lang="en-US" altLang="cs-CZ" dirty="0" smtClean="0"/>
              <a:t>())</a:t>
            </a:r>
          </a:p>
          <a:p>
            <a:pPr lvl="1"/>
            <a:r>
              <a:rPr lang="en-US" altLang="cs-CZ" dirty="0" smtClean="0"/>
              <a:t>Get remaining tries (</a:t>
            </a:r>
            <a:r>
              <a:rPr lang="en-US" altLang="cs-CZ" dirty="0" err="1" smtClean="0"/>
              <a:t>OwnerPIN</a:t>
            </a:r>
            <a:r>
              <a:rPr lang="en-US" altLang="cs-CZ" dirty="0" smtClean="0"/>
              <a:t>::</a:t>
            </a:r>
            <a:r>
              <a:rPr lang="en-US" altLang="cs-CZ" dirty="0" err="1" smtClean="0"/>
              <a:t>getTriesRemaining</a:t>
            </a:r>
            <a:r>
              <a:rPr lang="en-US" altLang="cs-CZ" dirty="0" smtClean="0"/>
              <a:t>())</a:t>
            </a:r>
          </a:p>
          <a:p>
            <a:pPr lvl="1"/>
            <a:r>
              <a:rPr lang="en-US" altLang="cs-CZ" dirty="0" smtClean="0"/>
              <a:t>Set new value (</a:t>
            </a:r>
            <a:r>
              <a:rPr lang="en-US" altLang="cs-CZ" dirty="0" err="1" smtClean="0"/>
              <a:t>OwnerPIN</a:t>
            </a:r>
            <a:r>
              <a:rPr lang="en-US" altLang="cs-CZ" dirty="0" smtClean="0"/>
              <a:t>::update())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PIN code</a:t>
            </a:r>
            <a:endParaRPr lang="en-US" alt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503238" y="1988840"/>
            <a:ext cx="68405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1600" b="0" dirty="0">
                <a:solidFill>
                  <a:srgbClr val="007F00"/>
                </a:solidFill>
              </a:rPr>
              <a:t>// CREATE PIN OBJECT (try limit == 5, max. PIN length == 4) 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OwnerPIN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new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OwnerPIN</a:t>
            </a:r>
            <a:r>
              <a:rPr lang="en-US" altLang="cs-CZ" sz="1600" dirty="0">
                <a:solidFill>
                  <a:srgbClr val="000000"/>
                </a:solidFill>
              </a:rPr>
              <a:t>((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5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4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SET CORRECT PIN VALUE 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update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>
                <a:solidFill>
                  <a:srgbClr val="000000"/>
                </a:solidFill>
              </a:rPr>
              <a:t>INIT_PIN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INIT_PIN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length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VERIFY CORRECTNESS OF SUPPLIED PIN</a:t>
            </a:r>
          </a:p>
          <a:p>
            <a:r>
              <a:rPr lang="en-US" altLang="cs-CZ" sz="1600" dirty="0" err="1">
                <a:solidFill>
                  <a:srgbClr val="00007F"/>
                </a:solidFill>
              </a:rPr>
              <a:t>boolean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0000"/>
                </a:solidFill>
              </a:rPr>
              <a:t>correct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check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 err="1">
                <a:solidFill>
                  <a:srgbClr val="000000"/>
                </a:solidFill>
              </a:rPr>
              <a:t>array_with_pin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array_with_pin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length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GET REMAING PIN TRIES</a:t>
            </a:r>
          </a:p>
          <a:p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0000"/>
                </a:solidFill>
              </a:rPr>
              <a:t>j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getTriesRemaining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RESET PIN RETRY COUNTER AND UNBLOCK IF BLOCKED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resetAndUnblock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Digital signature</a:t>
            </a:r>
            <a:endParaRPr lang="en-US" altLang="cs-CZ"/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Management functions</a:t>
            </a:r>
          </a:p>
          <a:p>
            <a:pPr lvl="1"/>
            <a:r>
              <a:rPr lang="en-US" altLang="cs-CZ" dirty="0" smtClean="0"/>
              <a:t>Generate new key pair (</a:t>
            </a:r>
            <a:r>
              <a:rPr lang="en-US" altLang="cs-CZ" dirty="0" err="1" smtClean="0"/>
              <a:t>KeyPair</a:t>
            </a:r>
            <a:r>
              <a:rPr lang="en-US" altLang="cs-CZ" dirty="0" smtClean="0"/>
              <a:t>()::</a:t>
            </a:r>
            <a:r>
              <a:rPr lang="en-US" altLang="cs-CZ" dirty="0" err="1" smtClean="0"/>
              <a:t>genKeyPair</a:t>
            </a:r>
            <a:r>
              <a:rPr lang="en-US" altLang="cs-CZ" dirty="0" smtClean="0"/>
              <a:t>())</a:t>
            </a:r>
          </a:p>
          <a:p>
            <a:pPr lvl="1"/>
            <a:r>
              <a:rPr lang="en-US" altLang="cs-CZ" dirty="0" smtClean="0"/>
              <a:t>Export public key (</a:t>
            </a:r>
            <a:r>
              <a:rPr lang="en-US" altLang="cs-CZ" dirty="0" err="1" smtClean="0"/>
              <a:t>KeyPair</a:t>
            </a:r>
            <a:r>
              <a:rPr lang="en-US" altLang="cs-CZ" dirty="0" smtClean="0"/>
              <a:t>()::</a:t>
            </a:r>
            <a:r>
              <a:rPr lang="en-US" altLang="cs-CZ" dirty="0" err="1" smtClean="0"/>
              <a:t>getPublic</a:t>
            </a:r>
            <a:r>
              <a:rPr lang="en-US" altLang="cs-CZ" dirty="0" smtClean="0"/>
              <a:t>())</a:t>
            </a:r>
          </a:p>
          <a:p>
            <a:pPr lvl="1"/>
            <a:r>
              <a:rPr lang="en-US" altLang="cs-CZ" dirty="0" smtClean="0"/>
              <a:t>(export private key) (</a:t>
            </a:r>
            <a:r>
              <a:rPr lang="en-US" altLang="cs-CZ" dirty="0" err="1" smtClean="0"/>
              <a:t>KeyPair</a:t>
            </a:r>
            <a:r>
              <a:rPr lang="en-US" altLang="cs-CZ" dirty="0" smtClean="0"/>
              <a:t>()::</a:t>
            </a:r>
            <a:r>
              <a:rPr lang="en-US" altLang="cs-CZ" dirty="0" err="1" smtClean="0"/>
              <a:t>getPrivate</a:t>
            </a:r>
            <a:r>
              <a:rPr lang="en-US" altLang="cs-CZ" dirty="0" smtClean="0"/>
              <a:t>())</a:t>
            </a:r>
          </a:p>
          <a:p>
            <a:pPr lvl="1"/>
            <a:r>
              <a:rPr lang="en-US" altLang="cs-CZ" dirty="0" smtClean="0"/>
              <a:t>create Signature object (Signature::</a:t>
            </a:r>
            <a:r>
              <a:rPr lang="en-US" altLang="cs-CZ" dirty="0" err="1" smtClean="0"/>
              <a:t>getInstance</a:t>
            </a:r>
            <a:r>
              <a:rPr lang="en-US" altLang="cs-CZ" dirty="0" smtClean="0"/>
              <a:t>())</a:t>
            </a:r>
          </a:p>
          <a:p>
            <a:pPr lvl="1"/>
            <a:r>
              <a:rPr lang="en-US" altLang="cs-CZ" dirty="0" err="1" smtClean="0"/>
              <a:t>init</a:t>
            </a:r>
            <a:r>
              <a:rPr lang="en-US" altLang="cs-CZ" dirty="0" smtClean="0"/>
              <a:t> with public/private key (Signature::</a:t>
            </a:r>
            <a:r>
              <a:rPr lang="en-US" altLang="cs-CZ" dirty="0" err="1" smtClean="0"/>
              <a:t>init</a:t>
            </a:r>
            <a:r>
              <a:rPr lang="en-US" altLang="cs-CZ" dirty="0" smtClean="0"/>
              <a:t>())</a:t>
            </a:r>
          </a:p>
          <a:p>
            <a:r>
              <a:rPr lang="en-US" altLang="cs-CZ" dirty="0" smtClean="0"/>
              <a:t>Common usage functions</a:t>
            </a:r>
          </a:p>
          <a:p>
            <a:pPr lvl="1"/>
            <a:r>
              <a:rPr lang="en-US" altLang="cs-CZ" dirty="0" smtClean="0"/>
              <a:t>sign message (Signature::update(), Signature::sign())</a:t>
            </a:r>
          </a:p>
          <a:p>
            <a:pPr lvl="1"/>
            <a:r>
              <a:rPr lang="en-US" altLang="cs-CZ" dirty="0" smtClean="0"/>
              <a:t>verify signature (Signature::update(),verify()) 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On-card asymmetric key generation</a:t>
            </a:r>
            <a:endParaRPr lang="en-US" altLang="cs-CZ"/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javacard.security.KeyPair</a:t>
            </a:r>
            <a:endParaRPr lang="en-US" altLang="cs-CZ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 smtClean="0"/>
              <a:t>Key pair is generated directly on smart card</a:t>
            </a:r>
          </a:p>
          <a:p>
            <a:pPr lvl="1"/>
            <a:r>
              <a:rPr lang="en-US" altLang="cs-CZ" dirty="0" smtClean="0"/>
              <a:t>very good entropy source (TRNG)</a:t>
            </a:r>
          </a:p>
          <a:p>
            <a:pPr lvl="1"/>
            <a:r>
              <a:rPr lang="en-US" altLang="cs-CZ" dirty="0" smtClean="0"/>
              <a:t>private key never leaves the card (unless you allow in code)</a:t>
            </a:r>
          </a:p>
          <a:p>
            <a:pPr lvl="1"/>
            <a:r>
              <a:rPr lang="en-US" altLang="cs-CZ" dirty="0" smtClean="0"/>
              <a:t>fast sign/verify operation</a:t>
            </a:r>
          </a:p>
          <a:p>
            <a:r>
              <a:rPr lang="en-US" altLang="cs-CZ" dirty="0" smtClean="0"/>
              <a:t>But who is sending data to sign/decrypt?</a:t>
            </a:r>
          </a:p>
          <a:p>
            <a:pPr lvl="1"/>
            <a:r>
              <a:rPr lang="en-US" altLang="cs-CZ" dirty="0" smtClean="0"/>
              <a:t>protect signature method by PIN::</a:t>
            </a:r>
            <a:r>
              <a:rPr lang="en-US" altLang="cs-CZ" dirty="0" err="1" smtClean="0"/>
              <a:t>isValidated</a:t>
            </a:r>
            <a:r>
              <a:rPr lang="en-US" altLang="cs-CZ" dirty="0" smtClean="0"/>
              <a:t>() check </a:t>
            </a:r>
          </a:p>
          <a:p>
            <a:pPr lvl="1"/>
            <a:r>
              <a:rPr lang="en-US" altLang="cs-CZ" dirty="0" smtClean="0"/>
              <a:t>use secure channel to prevent injection of attacker’s message</a:t>
            </a:r>
          </a:p>
          <a:p>
            <a:pPr lvl="1"/>
            <a:r>
              <a:rPr lang="en-US" altLang="cs-CZ" dirty="0" smtClean="0"/>
              <a:t>terminal still must be trustworthy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Key generation - source code</a:t>
            </a:r>
            <a:endParaRPr lang="en-US" alt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468313" y="2060575"/>
            <a:ext cx="84963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1600" b="0" dirty="0">
                <a:solidFill>
                  <a:srgbClr val="007F00"/>
                </a:solidFill>
              </a:rPr>
              <a:t>// CREATE RSA KEYS AND PAIR</a:t>
            </a:r>
          </a:p>
          <a:p>
            <a:r>
              <a:rPr lang="en-US" altLang="cs-CZ" sz="1600" b="0" dirty="0" err="1" smtClean="0">
                <a:solidFill>
                  <a:srgbClr val="000000"/>
                </a:solidFill>
              </a:rPr>
              <a:t>m_keyPair</a:t>
            </a:r>
            <a:r>
              <a:rPr lang="en-US" altLang="cs-CZ" sz="1600" b="0" dirty="0" smtClean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new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KeyPair</a:t>
            </a:r>
            <a:r>
              <a:rPr lang="en-US" altLang="cs-CZ" sz="1600" dirty="0" smtClean="0">
                <a:solidFill>
                  <a:srgbClr val="000000"/>
                </a:solidFill>
              </a:rPr>
              <a:t>(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KeyPair</a:t>
            </a:r>
            <a:r>
              <a:rPr lang="en-US" altLang="cs-CZ" sz="1600" dirty="0" err="1" smtClean="0">
                <a:solidFill>
                  <a:srgbClr val="000000"/>
                </a:solidFill>
              </a:rPr>
              <a:t>.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ALG_RSA_CRT</a:t>
            </a:r>
            <a:r>
              <a:rPr lang="en-US" altLang="cs-CZ" sz="1600" dirty="0" smtClean="0">
                <a:solidFill>
                  <a:srgbClr val="000000"/>
                </a:solidFill>
              </a:rPr>
              <a:t>,</a:t>
            </a:r>
            <a:r>
              <a:rPr lang="en-US" altLang="cs-CZ" sz="1600" b="0" dirty="0" smtClean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KeyBuilder.LENGTH_RSA_1024);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STARTS ON-CARD KEY GENERATION PROCESS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genKeyPair</a:t>
            </a:r>
            <a:r>
              <a:rPr lang="en-US" altLang="cs-CZ" sz="1600" dirty="0" smtClean="0">
                <a:solidFill>
                  <a:srgbClr val="000000"/>
                </a:solidFill>
              </a:rPr>
              <a:t>();</a:t>
            </a:r>
          </a:p>
          <a:p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OBTAIN </a:t>
            </a:r>
            <a:r>
              <a:rPr lang="en-US" altLang="cs-CZ" sz="1600" b="0" dirty="0" smtClean="0">
                <a:solidFill>
                  <a:srgbClr val="007F00"/>
                </a:solidFill>
              </a:rPr>
              <a:t>REFERENCES TO PRIVATE AND PUBLIC KEY OBJECT</a:t>
            </a:r>
            <a:endParaRPr lang="en-US" altLang="cs-CZ" sz="1600" b="0" dirty="0">
              <a:solidFill>
                <a:srgbClr val="007F00"/>
              </a:solidFill>
            </a:endParaRP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m_publicKey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getPublic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m_privateKey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getPrivate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endParaRPr lang="en-US" altLang="cs-CZ" sz="1600" b="0" dirty="0">
              <a:solidFill>
                <a:srgbClr val="808080"/>
              </a:solidFill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1015558" y="4883164"/>
            <a:ext cx="7516882" cy="1527526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Example shows RSA 1024b – not recommended</a:t>
            </a:r>
          </a:p>
          <a:p>
            <a:pPr algn="ctr"/>
            <a:r>
              <a:rPr lang="en-US" altLang="cs-CZ" sz="2400" dirty="0" smtClean="0">
                <a:solidFill>
                  <a:srgbClr val="000000"/>
                </a:solidFill>
              </a:rPr>
              <a:t>Use KeyBuilder.LENGTH_RSA_2048 instead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(But 2 APDUs are required to transmit signature back)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82622"/>
            <a:ext cx="977206" cy="977206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3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Public (private) key export/import</a:t>
            </a:r>
            <a:endParaRPr lang="en-US" altLang="cs-CZ"/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Obtain algorithm-specific key object from </a:t>
            </a:r>
            <a:r>
              <a:rPr lang="en-US" altLang="cs-CZ" sz="2400" dirty="0" err="1" smtClean="0"/>
              <a:t>KeyPair</a:t>
            </a:r>
            <a:endParaRPr lang="en-US" altLang="cs-CZ" sz="2400" dirty="0" smtClean="0"/>
          </a:p>
          <a:p>
            <a:pPr lvl="1"/>
            <a:r>
              <a:rPr lang="en-US" altLang="cs-CZ" sz="2000" dirty="0" smtClean="0"/>
              <a:t>e.g., </a:t>
            </a:r>
            <a:r>
              <a:rPr lang="en-US" altLang="cs-CZ" sz="2000" dirty="0" err="1" smtClean="0"/>
              <a:t>RSAPublicKey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pubKey</a:t>
            </a:r>
            <a:r>
              <a:rPr lang="en-US" altLang="cs-CZ" sz="2000" dirty="0" smtClean="0"/>
              <a:t> = </a:t>
            </a:r>
            <a:r>
              <a:rPr lang="en-US" altLang="cs-CZ" sz="2000" dirty="0" err="1" smtClean="0"/>
              <a:t>keyPair.getPublic</a:t>
            </a:r>
            <a:r>
              <a:rPr lang="en-US" altLang="cs-CZ" sz="2000" dirty="0" smtClean="0"/>
              <a:t>();</a:t>
            </a:r>
          </a:p>
          <a:p>
            <a:pPr lvl="1"/>
            <a:r>
              <a:rPr lang="en-US" altLang="cs-CZ" sz="2000" dirty="0" smtClean="0"/>
              <a:t>get exponent and modulus </a:t>
            </a:r>
          </a:p>
          <a:p>
            <a:pPr lvl="2"/>
            <a:r>
              <a:rPr lang="en-US" altLang="cs-CZ" sz="2000" dirty="0" err="1" smtClean="0"/>
              <a:t>getExponent</a:t>
            </a:r>
            <a:r>
              <a:rPr lang="en-US" altLang="cs-CZ" sz="2000" dirty="0" smtClean="0"/>
              <a:t>() &amp; </a:t>
            </a:r>
            <a:r>
              <a:rPr lang="en-US" altLang="cs-CZ" sz="2000" dirty="0" err="1" smtClean="0"/>
              <a:t>getModulus</a:t>
            </a:r>
            <a:r>
              <a:rPr lang="en-US" altLang="cs-CZ" sz="2000" dirty="0" smtClean="0"/>
              <a:t>() methods</a:t>
            </a:r>
          </a:p>
          <a:p>
            <a:pPr lvl="1"/>
            <a:r>
              <a:rPr lang="en-US" altLang="cs-CZ" sz="2000" dirty="0" smtClean="0"/>
              <a:t>send it back to terminal via APDU</a:t>
            </a:r>
          </a:p>
          <a:p>
            <a:r>
              <a:rPr lang="en-US" altLang="cs-CZ" sz="2400" dirty="0" smtClean="0"/>
              <a:t>Similar situation with key import</a:t>
            </a:r>
          </a:p>
          <a:p>
            <a:pPr lvl="1"/>
            <a:r>
              <a:rPr lang="en-US" altLang="cs-CZ" sz="2000" dirty="0" err="1" smtClean="0"/>
              <a:t>setExponent</a:t>
            </a:r>
            <a:r>
              <a:rPr lang="en-US" altLang="cs-CZ" sz="2000" dirty="0" smtClean="0"/>
              <a:t>() &amp; </a:t>
            </a:r>
            <a:r>
              <a:rPr lang="en-US" altLang="cs-CZ" sz="2000" dirty="0" err="1" smtClean="0"/>
              <a:t>setModulus</a:t>
            </a:r>
            <a:r>
              <a:rPr lang="en-US" altLang="cs-CZ" sz="2000" dirty="0" smtClean="0"/>
              <a:t>() methods</a:t>
            </a:r>
          </a:p>
          <a:p>
            <a:r>
              <a:rPr lang="en-US" altLang="cs-CZ" sz="2400" dirty="0" smtClean="0"/>
              <a:t>Private key export</a:t>
            </a:r>
          </a:p>
          <a:p>
            <a:pPr lvl="1"/>
            <a:r>
              <a:rPr lang="en-US" altLang="cs-CZ" sz="2000" dirty="0" smtClean="0"/>
              <a:t>It is up to you if your code will allow private key export (usually not)</a:t>
            </a:r>
          </a:p>
          <a:p>
            <a:pPr lvl="1"/>
            <a:r>
              <a:rPr lang="en-US" altLang="cs-CZ" sz="2000" dirty="0" smtClean="0"/>
              <a:t>Otherwise similar as for </a:t>
            </a:r>
            <a:r>
              <a:rPr lang="en-US" altLang="cs-CZ" sz="2000" dirty="0" err="1" smtClean="0"/>
              <a:t>RSAPublicKey</a:t>
            </a:r>
            <a:endParaRPr lang="en-US" altLang="cs-CZ" sz="2000" dirty="0" smtClean="0"/>
          </a:p>
          <a:p>
            <a:pPr lvl="1"/>
            <a:r>
              <a:rPr lang="en-US" altLang="cs-CZ" sz="2000" dirty="0" smtClean="0"/>
              <a:t>more parameters with </a:t>
            </a:r>
            <a:r>
              <a:rPr lang="en-US" altLang="cs-CZ" sz="2000" dirty="0" err="1" smtClean="0"/>
              <a:t>RSAPrivateCrtKey</a:t>
            </a:r>
            <a:r>
              <a:rPr lang="en-US" altLang="cs-CZ" sz="2000" dirty="0" smtClean="0"/>
              <a:t> (CRT mode)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javacard.security.Signature</a:t>
            </a:r>
            <a:endParaRPr lang="en-US" altLang="cs-CZ"/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Both symmetric and asymmetric crypto signatures</a:t>
            </a:r>
          </a:p>
          <a:p>
            <a:pPr lvl="1"/>
            <a:r>
              <a:rPr lang="en-US" altLang="cs-CZ" sz="2000" dirty="0" smtClean="0"/>
              <a:t>RSA_SHA_PKCS1 (always), ECDSA_SHA (JCOP), DSA (uncommon) </a:t>
            </a:r>
          </a:p>
          <a:p>
            <a:pPr lvl="1"/>
            <a:r>
              <a:rPr lang="en-US" altLang="cs-CZ" sz="2000" dirty="0" smtClean="0"/>
              <a:t>DES_MAC8_NOPAD (always), ISO9797 (common), AES (common)</a:t>
            </a:r>
          </a:p>
          <a:p>
            <a:pPr lvl="1"/>
            <a:r>
              <a:rPr lang="en-US" altLang="cs-CZ" sz="2000" dirty="0" smtClean="0"/>
              <a:t>check in advance what your card supports</a:t>
            </a:r>
          </a:p>
          <a:p>
            <a:r>
              <a:rPr lang="en-US" altLang="cs-CZ" sz="2400" dirty="0" smtClean="0"/>
              <a:t>Message hashing done on card (asymmetric sign)</a:t>
            </a:r>
          </a:p>
          <a:p>
            <a:pPr lvl="1"/>
            <a:r>
              <a:rPr lang="en-US" altLang="cs-CZ" sz="2000" dirty="0" smtClean="0"/>
              <a:t>message received in single or multiple APDUs</a:t>
            </a:r>
          </a:p>
          <a:p>
            <a:pPr lvl="1"/>
            <a:r>
              <a:rPr lang="en-US" altLang="cs-CZ" sz="2000" dirty="0" smtClean="0"/>
              <a:t>Signature::update(), Signature::sign()</a:t>
            </a:r>
          </a:p>
          <a:p>
            <a:r>
              <a:rPr lang="en-US" altLang="cs-CZ" sz="2400" dirty="0" smtClean="0"/>
              <a:t>If you need just sign of message hash</a:t>
            </a:r>
          </a:p>
          <a:p>
            <a:pPr lvl="1"/>
            <a:r>
              <a:rPr lang="en-US" altLang="cs-CZ" sz="2000" dirty="0" smtClean="0"/>
              <a:t>use Cipher object to perform asymmetric crypto operation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Signature – source code</a:t>
            </a:r>
            <a:endParaRPr lang="en-US" alt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302532" name="Text Box 4"/>
          <p:cNvSpPr txBox="1">
            <a:spLocks noChangeArrowheads="1"/>
          </p:cNvSpPr>
          <p:nvPr/>
        </p:nvSpPr>
        <p:spPr bwMode="auto">
          <a:xfrm>
            <a:off x="539750" y="2157413"/>
            <a:ext cx="7886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0">
                <a:solidFill>
                  <a:srgbClr val="007F00"/>
                </a:solidFill>
              </a:rPr>
              <a:t>// CREATE SIGNATURE OBJECT</a:t>
            </a:r>
          </a:p>
          <a:p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m_sign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=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getInstance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ALG_RSA_SHA_PKCS1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false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 b="0">
              <a:solidFill>
                <a:srgbClr val="808080"/>
              </a:solidFill>
            </a:endParaRPr>
          </a:p>
          <a:p>
            <a:r>
              <a:rPr lang="en-US" altLang="cs-CZ" sz="1600" b="0">
                <a:solidFill>
                  <a:srgbClr val="007F00"/>
                </a:solidFill>
              </a:rPr>
              <a:t>// INIT WITH PRIVATE KEY</a:t>
            </a:r>
          </a:p>
          <a:p>
            <a:r>
              <a:rPr lang="en-US" altLang="cs-CZ" sz="1600" b="0">
                <a:solidFill>
                  <a:srgbClr val="000000"/>
                </a:solidFill>
              </a:rPr>
              <a:t>m_sign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init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 b="0">
                <a:solidFill>
                  <a:srgbClr val="000000"/>
                </a:solidFill>
              </a:rPr>
              <a:t>m_privateKey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MODE_SIGN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 b="0">
              <a:solidFill>
                <a:srgbClr val="808080"/>
              </a:solidFill>
            </a:endParaRPr>
          </a:p>
          <a:p>
            <a:endParaRPr lang="en-US" altLang="cs-CZ" sz="1600" b="0">
              <a:solidFill>
                <a:srgbClr val="808080"/>
              </a:solidFill>
            </a:endParaRPr>
          </a:p>
          <a:p>
            <a:r>
              <a:rPr lang="en-US" altLang="cs-CZ" sz="1600" b="0">
                <a:solidFill>
                  <a:srgbClr val="007F00"/>
                </a:solidFill>
              </a:rPr>
              <a:t>// SIGN INCOMING BUFFER</a:t>
            </a:r>
          </a:p>
          <a:p>
            <a:r>
              <a:rPr lang="en-US" altLang="cs-CZ" sz="1600" b="0">
                <a:solidFill>
                  <a:srgbClr val="000000"/>
                </a:solidFill>
              </a:rPr>
              <a:t>signLen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=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m_sign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sign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 b="0">
                <a:solidFill>
                  <a:srgbClr val="000000"/>
                </a:solidFill>
              </a:rPr>
              <a:t>apdubuf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ISO7816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OFFSET_CDATA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>
                <a:solidFill>
                  <a:srgbClr val="00007F"/>
                </a:solidFill>
              </a:rPr>
              <a:t>byte</a:t>
            </a:r>
            <a:r>
              <a:rPr lang="en-US" altLang="cs-CZ" sz="1600">
                <a:solidFill>
                  <a:srgbClr val="000000"/>
                </a:solidFill>
              </a:rPr>
              <a:t>)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dataLen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>
                <a:solidFill>
                  <a:srgbClr val="808080"/>
                </a:solidFill>
              </a:rPr>
              <a:t>                                     </a:t>
            </a:r>
            <a:r>
              <a:rPr lang="en-US" altLang="cs-CZ" sz="1600" b="0">
                <a:solidFill>
                  <a:srgbClr val="000000"/>
                </a:solidFill>
              </a:rPr>
              <a:t>m_ramArray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>
                <a:solidFill>
                  <a:srgbClr val="00007F"/>
                </a:solidFill>
              </a:rPr>
              <a:t>byte</a:t>
            </a:r>
            <a:r>
              <a:rPr lang="en-US" altLang="cs-CZ" sz="1600">
                <a:solidFill>
                  <a:srgbClr val="000000"/>
                </a:solidFill>
              </a:rPr>
              <a:t>)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7F7F"/>
                </a:solidFill>
              </a:rPr>
              <a:t>0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 b="0"/>
          </a:p>
          <a:p>
            <a:endParaRPr lang="en-US" altLang="cs-CZ" sz="16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Asymmetric encryption </a:t>
            </a:r>
            <a:endParaRPr lang="en-US" altLang="cs-CZ"/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err="1" smtClean="0"/>
              <a:t>javacardx.crypto.Cipher</a:t>
            </a:r>
            <a:endParaRPr lang="en-US" altLang="cs-CZ" dirty="0" smtClean="0"/>
          </a:p>
          <a:p>
            <a:r>
              <a:rPr lang="en-US" altLang="cs-CZ" dirty="0" smtClean="0"/>
              <a:t>Usage similar to Signature object</a:t>
            </a:r>
          </a:p>
          <a:p>
            <a:pPr lvl="1"/>
            <a:r>
              <a:rPr lang="en-US" altLang="cs-CZ" dirty="0" smtClean="0"/>
              <a:t>generate key pair</a:t>
            </a:r>
          </a:p>
          <a:p>
            <a:pPr lvl="1"/>
            <a:r>
              <a:rPr lang="en-US" altLang="cs-CZ" dirty="0" smtClean="0"/>
              <a:t>export/import public key</a:t>
            </a:r>
          </a:p>
          <a:p>
            <a:pPr lvl="1"/>
            <a:r>
              <a:rPr lang="en-US" altLang="cs-CZ" dirty="0" smtClean="0"/>
              <a:t>initialize Key and set mode (MODE_ENCRYPT/DECRYPT)</a:t>
            </a:r>
          </a:p>
          <a:p>
            <a:pPr lvl="1"/>
            <a:r>
              <a:rPr lang="en-US" altLang="cs-CZ" dirty="0" smtClean="0"/>
              <a:t>process incoming data (Cipher::update(), </a:t>
            </a:r>
            <a:r>
              <a:rPr lang="en-US" altLang="cs-CZ" dirty="0" err="1" smtClean="0"/>
              <a:t>doFinal</a:t>
            </a:r>
            <a:r>
              <a:rPr lang="en-US" altLang="cs-CZ" dirty="0" smtClean="0"/>
              <a:t>())</a:t>
            </a:r>
          </a:p>
          <a:p>
            <a:r>
              <a:rPr lang="en-US" altLang="cs-CZ" dirty="0" smtClean="0"/>
              <a:t>Supported algorithms </a:t>
            </a:r>
          </a:p>
          <a:p>
            <a:pPr lvl="1"/>
            <a:r>
              <a:rPr lang="en-US" altLang="cs-CZ" dirty="0" smtClean="0"/>
              <a:t>RSA_NOPAD (always), RSA_PKCS1 (almost always)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Demo - symmetric cryptography applet</a:t>
            </a:r>
            <a:endParaRPr lang="en-US" alt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5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basics</a:t>
            </a:r>
            <a:endParaRPr lang="en-US" alt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pic>
        <p:nvPicPr>
          <p:cNvPr id="1188868" name="Picture 4" descr="226px-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65175"/>
            <a:ext cx="21526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A9633-68B8-4EFC-BDD0-D52B95C8A4D2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10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Random numbers </a:t>
            </a:r>
            <a:endParaRPr lang="en-US" altLang="cs-CZ"/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javacard.security.RandomData</a:t>
            </a:r>
            <a:endParaRPr lang="en-US" altLang="cs-CZ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 smtClean="0"/>
              <a:t>Two versions of random generator</a:t>
            </a:r>
          </a:p>
          <a:p>
            <a:pPr lvl="1"/>
            <a:r>
              <a:rPr lang="en-US" altLang="cs-CZ" dirty="0" smtClean="0"/>
              <a:t>ALG_SECURE_RANDOM (truly random)</a:t>
            </a:r>
          </a:p>
          <a:p>
            <a:pPr lvl="1"/>
            <a:r>
              <a:rPr lang="cs-CZ" altLang="cs-CZ" dirty="0" smtClean="0"/>
              <a:t>ALG_PSEUDO_RANDOM</a:t>
            </a:r>
            <a:r>
              <a:rPr lang="en-US" altLang="cs-CZ" dirty="0" smtClean="0"/>
              <a:t> (deterministic from seed)</a:t>
            </a:r>
          </a:p>
          <a:p>
            <a:r>
              <a:rPr lang="en-US" altLang="cs-CZ" dirty="0" smtClean="0"/>
              <a:t>Generate random block</a:t>
            </a:r>
          </a:p>
          <a:p>
            <a:pPr lvl="1"/>
            <a:r>
              <a:rPr lang="en-US" altLang="cs-CZ" dirty="0" err="1" smtClean="0"/>
              <a:t>RandomData</a:t>
            </a:r>
            <a:r>
              <a:rPr lang="en-US" altLang="cs-CZ" dirty="0" smtClean="0"/>
              <a:t>::</a:t>
            </a:r>
            <a:r>
              <a:rPr lang="en-US" altLang="cs-CZ" dirty="0" err="1" smtClean="0"/>
              <a:t>generateData</a:t>
            </a:r>
            <a:r>
              <a:rPr lang="en-US" altLang="cs-CZ" dirty="0" smtClean="0"/>
              <a:t>()</a:t>
            </a:r>
          </a:p>
          <a:p>
            <a:r>
              <a:rPr lang="en-US" altLang="cs-CZ" dirty="0" smtClean="0"/>
              <a:t>Very fast and high quality output</a:t>
            </a:r>
          </a:p>
          <a:p>
            <a:pPr lvl="1"/>
            <a:r>
              <a:rPr lang="en-US" altLang="cs-CZ" dirty="0" smtClean="0"/>
              <a:t>bottleneck is usually card-to-terminal link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RandomData – source code</a:t>
            </a:r>
            <a:endParaRPr lang="en-US" alt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234949" name="Text Box 5"/>
          <p:cNvSpPr txBox="1">
            <a:spLocks noChangeArrowheads="1"/>
          </p:cNvSpPr>
          <p:nvPr/>
        </p:nvSpPr>
        <p:spPr bwMode="auto">
          <a:xfrm>
            <a:off x="279400" y="2565400"/>
            <a:ext cx="886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cs-CZ">
                <a:solidFill>
                  <a:srgbClr val="00007F"/>
                </a:solidFill>
              </a:rPr>
              <a:t>private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 b="0">
                <a:solidFill>
                  <a:srgbClr val="000000"/>
                </a:solidFill>
              </a:rPr>
              <a:t>RandomData</a:t>
            </a:r>
            <a:r>
              <a:rPr lang="it-IT" altLang="cs-CZ" b="0">
                <a:solidFill>
                  <a:srgbClr val="808080"/>
                </a:solidFill>
              </a:rPr>
              <a:t>     </a:t>
            </a:r>
            <a:r>
              <a:rPr lang="it-IT" altLang="cs-CZ" b="0">
                <a:solidFill>
                  <a:srgbClr val="000000"/>
                </a:solidFill>
              </a:rPr>
              <a:t>m_rngRandom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>
                <a:solidFill>
                  <a:srgbClr val="000000"/>
                </a:solidFill>
              </a:rPr>
              <a:t>=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 b="0">
                <a:solidFill>
                  <a:srgbClr val="000000"/>
                </a:solidFill>
              </a:rPr>
              <a:t>null</a:t>
            </a:r>
            <a:r>
              <a:rPr lang="it-IT" altLang="cs-CZ">
                <a:solidFill>
                  <a:srgbClr val="000000"/>
                </a:solidFill>
              </a:rPr>
              <a:t>;</a:t>
            </a:r>
            <a:endParaRPr lang="it-IT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CREATE RNG OBJECT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m_rngRandom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=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RandomData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getInstance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RandomData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ALG_SECURE_RANDOM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GENERATE RANDOM BLOCK WITH 16 BYTES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m_rngRandom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generateData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ARRAY_ONE_BLOCK_16B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 b="0"/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Key generation and initialization </a:t>
            </a:r>
            <a:endParaRPr lang="en-US" altLang="cs-CZ"/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Allocation and initialization of the key object (</a:t>
            </a:r>
            <a:r>
              <a:rPr lang="en-US" altLang="cs-CZ" dirty="0" err="1" smtClean="0"/>
              <a:t>KeyBuilder.buildKey</a:t>
            </a:r>
            <a:r>
              <a:rPr lang="en-US" altLang="cs-CZ" dirty="0" smtClean="0"/>
              <a:t>())</a:t>
            </a:r>
            <a:endParaRPr lang="cs-CZ" altLang="cs-CZ" dirty="0" smtClean="0"/>
          </a:p>
          <a:p>
            <a:r>
              <a:rPr lang="en-US" altLang="cs-CZ" dirty="0" smtClean="0"/>
              <a:t>Receive (or generate random) key value</a:t>
            </a:r>
          </a:p>
          <a:p>
            <a:r>
              <a:rPr lang="en-US" altLang="cs-CZ" dirty="0" smtClean="0"/>
              <a:t>Set key value (</a:t>
            </a:r>
            <a:r>
              <a:rPr lang="en-US" altLang="cs-CZ" dirty="0" err="1" smtClean="0"/>
              <a:t>AESKey.setKey</a:t>
            </a:r>
            <a:r>
              <a:rPr lang="en-US" altLang="cs-CZ" dirty="0" smtClean="0"/>
              <a:t>())</a:t>
            </a:r>
            <a:endParaRPr lang="cs-CZ" altLang="cs-CZ" dirty="0" smtClean="0"/>
          </a:p>
          <a:p>
            <a:endParaRPr lang="en-US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251333" name="Text Box 5"/>
          <p:cNvSpPr txBox="1">
            <a:spLocks noChangeArrowheads="1"/>
          </p:cNvSpPr>
          <p:nvPr/>
        </p:nvSpPr>
        <p:spPr bwMode="auto">
          <a:xfrm>
            <a:off x="611188" y="3826783"/>
            <a:ext cx="82057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600" b="0" dirty="0">
                <a:solidFill>
                  <a:srgbClr val="007F00"/>
                </a:solidFill>
              </a:rPr>
              <a:t>// …. INICIALIZATION SOMEWHERE (IN CONSTRUCT)</a:t>
            </a: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CREATE </a:t>
            </a:r>
            <a:r>
              <a:rPr lang="en-US" altLang="cs-CZ" sz="1600" b="0" dirty="0" smtClean="0">
                <a:solidFill>
                  <a:srgbClr val="007F00"/>
                </a:solidFill>
              </a:rPr>
              <a:t>AES </a:t>
            </a:r>
            <a:r>
              <a:rPr lang="en-US" altLang="cs-CZ" sz="1600" b="0" dirty="0">
                <a:solidFill>
                  <a:srgbClr val="007F00"/>
                </a:solidFill>
              </a:rPr>
              <a:t>KEY OBJECT</a:t>
            </a:r>
          </a:p>
          <a:p>
            <a:r>
              <a:rPr lang="en-US" altLang="cs-CZ" sz="1600" b="0" dirty="0" err="1" smtClean="0">
                <a:solidFill>
                  <a:srgbClr val="000000"/>
                </a:solidFill>
              </a:rPr>
              <a:t>AESKey</a:t>
            </a:r>
            <a:r>
              <a:rPr lang="en-US" altLang="cs-CZ" sz="1600" b="0" dirty="0" smtClean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m_desKey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 smtClean="0">
                <a:solidFill>
                  <a:srgbClr val="000000"/>
                </a:solidFill>
              </a:rPr>
              <a:t>(</a:t>
            </a:r>
            <a:r>
              <a:rPr lang="en-US" altLang="cs-CZ" sz="1600" dirty="0" err="1" smtClean="0">
                <a:solidFill>
                  <a:srgbClr val="000000"/>
                </a:solidFill>
              </a:rPr>
              <a:t>AES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Key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KeyBuilder</a:t>
            </a:r>
            <a:r>
              <a:rPr lang="en-US" altLang="cs-CZ" sz="1600" dirty="0" err="1" smtClean="0">
                <a:solidFill>
                  <a:srgbClr val="000000"/>
                </a:solidFill>
              </a:rPr>
              <a:t>.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buildKey</a:t>
            </a:r>
            <a:r>
              <a:rPr lang="en-US" altLang="cs-CZ" sz="1600" dirty="0" smtClean="0">
                <a:solidFill>
                  <a:srgbClr val="000000"/>
                </a:solidFill>
              </a:rPr>
              <a:t>(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KeyBuilder</a:t>
            </a:r>
            <a:r>
              <a:rPr lang="en-US" altLang="cs-CZ" sz="1600" dirty="0" err="1" smtClean="0">
                <a:solidFill>
                  <a:srgbClr val="000000"/>
                </a:solidFill>
              </a:rPr>
              <a:t>.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TYPE_AES</a:t>
            </a:r>
            <a:r>
              <a:rPr lang="en-US" altLang="cs-CZ" sz="1600" dirty="0" smtClean="0">
                <a:solidFill>
                  <a:srgbClr val="000000"/>
                </a:solidFill>
              </a:rPr>
              <a:t>,</a:t>
            </a:r>
            <a:r>
              <a:rPr lang="en-US" altLang="cs-CZ" sz="1600" b="0" dirty="0" smtClean="0">
                <a:solidFill>
                  <a:srgbClr val="808080"/>
                </a:solidFill>
              </a:rPr>
              <a:t> 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KeyBuilder.LENGTH_AES_256</a:t>
            </a:r>
            <a:r>
              <a:rPr lang="en-US" altLang="cs-CZ" sz="1600" dirty="0" smtClean="0">
                <a:solidFill>
                  <a:srgbClr val="000000"/>
                </a:solidFill>
              </a:rPr>
              <a:t>,</a:t>
            </a:r>
            <a:r>
              <a:rPr lang="en-US" altLang="cs-CZ" sz="1600" b="0" dirty="0" smtClean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false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</a:t>
            </a:r>
            <a:r>
              <a:rPr lang="en-US" altLang="cs-CZ" sz="1600" b="0" dirty="0" smtClean="0">
                <a:solidFill>
                  <a:srgbClr val="007F00"/>
                </a:solidFill>
              </a:rPr>
              <a:t>Generate random data to be used as key</a:t>
            </a:r>
          </a:p>
          <a:p>
            <a:r>
              <a:rPr lang="en-US" altLang="cs-CZ" sz="1600" b="0" dirty="0" err="1" smtClean="0">
                <a:solidFill>
                  <a:srgbClr val="000000"/>
                </a:solidFill>
              </a:rPr>
              <a:t>m_rngRandom</a:t>
            </a:r>
            <a:r>
              <a:rPr lang="en-US" altLang="cs-CZ" sz="1600" dirty="0" err="1" smtClean="0">
                <a:solidFill>
                  <a:srgbClr val="000000"/>
                </a:solidFill>
              </a:rPr>
              <a:t>.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generateData</a:t>
            </a:r>
            <a:r>
              <a:rPr lang="en-US" altLang="cs-CZ" sz="1600" dirty="0" smtClean="0">
                <a:solidFill>
                  <a:srgbClr val="000000"/>
                </a:solidFill>
              </a:rPr>
              <a:t>(</a:t>
            </a:r>
            <a:r>
              <a:rPr lang="en-US" altLang="cs-CZ" sz="1600" b="0" dirty="0" smtClean="0">
                <a:solidFill>
                  <a:srgbClr val="000000"/>
                </a:solidFill>
              </a:rPr>
              <a:t>array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600" dirty="0">
                <a:solidFill>
                  <a:srgbClr val="000000"/>
                </a:solidFill>
              </a:rPr>
              <a:t>.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KeyBuilder.LENGTH_AES_256</a:t>
            </a:r>
            <a:r>
              <a:rPr lang="en-US" altLang="cs-CZ" sz="1600" dirty="0" smtClean="0">
                <a:solidFill>
                  <a:srgbClr val="000000"/>
                </a:solidFill>
              </a:rPr>
              <a:t>/</a:t>
            </a:r>
            <a:r>
              <a:rPr lang="en-US" altLang="cs-CZ" sz="1600" b="0" dirty="0" smtClean="0">
                <a:solidFill>
                  <a:srgbClr val="007F7F"/>
                </a:solidFill>
              </a:rPr>
              <a:t>8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SET KEY VALUE</a:t>
            </a:r>
          </a:p>
          <a:p>
            <a:r>
              <a:rPr lang="en-US" altLang="cs-CZ" sz="1600" b="0" dirty="0" err="1" smtClean="0">
                <a:solidFill>
                  <a:srgbClr val="000000"/>
                </a:solidFill>
              </a:rPr>
              <a:t>m_aesKey</a:t>
            </a:r>
            <a:r>
              <a:rPr lang="en-US" altLang="cs-CZ" sz="1600" dirty="0" err="1" smtClean="0">
                <a:solidFill>
                  <a:srgbClr val="000000"/>
                </a:solidFill>
              </a:rPr>
              <a:t>.</a:t>
            </a:r>
            <a:r>
              <a:rPr lang="en-US" altLang="cs-CZ" sz="1600" b="0" dirty="0" err="1" smtClean="0">
                <a:solidFill>
                  <a:srgbClr val="000000"/>
                </a:solidFill>
              </a:rPr>
              <a:t>setKey</a:t>
            </a:r>
            <a:r>
              <a:rPr lang="en-US" altLang="cs-CZ" sz="1600" dirty="0" smtClean="0">
                <a:solidFill>
                  <a:srgbClr val="000000"/>
                </a:solidFill>
              </a:rPr>
              <a:t>(</a:t>
            </a:r>
            <a:r>
              <a:rPr lang="en-US" altLang="cs-CZ" sz="1600" b="0" dirty="0" smtClean="0">
                <a:solidFill>
                  <a:srgbClr val="000000"/>
                </a:solidFill>
              </a:rPr>
              <a:t>array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Symmetric cryptography encryption</a:t>
            </a:r>
            <a:endParaRPr lang="en-US" altLang="cs-CZ"/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javacard.security.Cipher</a:t>
            </a:r>
            <a:r>
              <a:rPr lang="en-US" altLang="cs-CZ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altLang="cs-CZ" dirty="0" smtClean="0"/>
              <a:t>Allocate and initialize cipher object </a:t>
            </a:r>
          </a:p>
          <a:p>
            <a:pPr lvl="1"/>
            <a:r>
              <a:rPr lang="en-US" altLang="cs-CZ" dirty="0" smtClean="0"/>
              <a:t>Cipher::</a:t>
            </a:r>
            <a:r>
              <a:rPr lang="en-US" altLang="cs-CZ" dirty="0" err="1" smtClean="0"/>
              <a:t>getInstance</a:t>
            </a:r>
            <a:r>
              <a:rPr lang="en-US" altLang="cs-CZ" dirty="0" smtClean="0"/>
              <a:t>(), Cipher::</a:t>
            </a:r>
            <a:r>
              <a:rPr lang="en-US" altLang="cs-CZ" dirty="0" err="1" smtClean="0"/>
              <a:t>init</a:t>
            </a:r>
            <a:r>
              <a:rPr lang="en-US" altLang="cs-CZ" dirty="0" smtClean="0"/>
              <a:t>()</a:t>
            </a:r>
            <a:endParaRPr lang="cs-CZ" altLang="cs-CZ" dirty="0" smtClean="0"/>
          </a:p>
          <a:p>
            <a:r>
              <a:rPr lang="en-US" altLang="cs-CZ" dirty="0" smtClean="0"/>
              <a:t>Encrypt or decrypt data </a:t>
            </a:r>
          </a:p>
          <a:p>
            <a:pPr lvl="1"/>
            <a:r>
              <a:rPr lang="en-US" altLang="cs-CZ" dirty="0" err="1" smtClean="0"/>
              <a:t>Cipher.update</a:t>
            </a:r>
            <a:r>
              <a:rPr lang="en-US" altLang="cs-CZ" dirty="0" smtClean="0"/>
              <a:t>(), </a:t>
            </a:r>
            <a:r>
              <a:rPr lang="en-US" altLang="cs-CZ" dirty="0" err="1" smtClean="0"/>
              <a:t>Cipher.doFinal</a:t>
            </a:r>
            <a:r>
              <a:rPr lang="en-US" altLang="cs-CZ" dirty="0" smtClean="0"/>
              <a:t>()</a:t>
            </a:r>
            <a:endParaRPr lang="cs-CZ" altLang="cs-CZ" dirty="0" smtClean="0"/>
          </a:p>
          <a:p>
            <a:endParaRPr lang="en-US" altLang="cs-CZ" dirty="0" smtClean="0"/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4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Encryption with 3DES – source code</a:t>
            </a:r>
            <a:endParaRPr lang="en-US" alt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304580" name="Text Box 4"/>
          <p:cNvSpPr txBox="1">
            <a:spLocks noChangeArrowheads="1"/>
          </p:cNvSpPr>
          <p:nvPr/>
        </p:nvSpPr>
        <p:spPr bwMode="auto">
          <a:xfrm>
            <a:off x="467544" y="1844824"/>
            <a:ext cx="780256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200" b="0" dirty="0">
                <a:solidFill>
                  <a:srgbClr val="007F00"/>
                </a:solidFill>
              </a:rPr>
              <a:t>// INIT CIPHER WITH KEY FOR ENCRYPT DIRECTION</a:t>
            </a:r>
          </a:p>
          <a:p>
            <a:r>
              <a:rPr lang="en-US" altLang="cs-CZ" sz="1200" b="0" dirty="0" err="1">
                <a:solidFill>
                  <a:srgbClr val="000000"/>
                </a:solidFill>
              </a:rPr>
              <a:t>m_encryptCipher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init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 err="1">
                <a:solidFill>
                  <a:srgbClr val="000000"/>
                </a:solidFill>
              </a:rPr>
              <a:t>m_desKey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Cipher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MODE_ENCRYPT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007F00"/>
                </a:solidFill>
              </a:rPr>
              <a:t>//….</a:t>
            </a: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007F00"/>
                </a:solidFill>
              </a:rPr>
              <a:t>// ENCRYPT INCOMING BUFFER</a:t>
            </a:r>
          </a:p>
          <a:p>
            <a:r>
              <a:rPr lang="en-US" altLang="cs-CZ" sz="1200" dirty="0">
                <a:solidFill>
                  <a:srgbClr val="00007F"/>
                </a:solidFill>
              </a:rPr>
              <a:t>void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0000"/>
                </a:solidFill>
              </a:rPr>
              <a:t>Encrypt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>
                <a:solidFill>
                  <a:srgbClr val="000000"/>
                </a:solidFill>
              </a:rPr>
              <a:t>APDU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{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0000"/>
                </a:solidFill>
              </a:rPr>
              <a:t>byte</a:t>
            </a:r>
            <a:r>
              <a:rPr lang="en-US" altLang="cs-CZ" sz="1200" dirty="0">
                <a:solidFill>
                  <a:srgbClr val="000000"/>
                </a:solidFill>
              </a:rPr>
              <a:t>[]</a:t>
            </a:r>
            <a:r>
              <a:rPr lang="en-US" altLang="cs-CZ" sz="1200" b="0" dirty="0">
                <a:solidFill>
                  <a:srgbClr val="808080"/>
                </a:solidFill>
              </a:rPr>
              <a:t>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=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getBuffer</a:t>
            </a:r>
            <a:r>
              <a:rPr lang="en-US" altLang="cs-CZ" sz="1200" dirty="0">
                <a:solidFill>
                  <a:srgbClr val="000000"/>
                </a:solidFill>
              </a:rPr>
              <a:t>();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b="0" dirty="0">
                <a:solidFill>
                  <a:srgbClr val="808080"/>
                </a:solidFill>
              </a:rPr>
              <a:t>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=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setIncomingAndReceive</a:t>
            </a:r>
            <a:r>
              <a:rPr lang="en-US" altLang="cs-CZ" sz="1200" dirty="0">
                <a:solidFill>
                  <a:srgbClr val="000000"/>
                </a:solidFill>
              </a:rPr>
              <a:t>();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CHECK EXPECTED LENGTH (MULTIPLY OF 64 bites)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007F"/>
                </a:solidFill>
              </a:rPr>
              <a:t>if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((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%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8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!=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ISOException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throwIt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>
                <a:solidFill>
                  <a:srgbClr val="000000"/>
                </a:solidFill>
              </a:rPr>
              <a:t>SW_CIPHER_DATA_LENGTH_BAD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ENCRYPT INCOMING BUFFER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m_encryptCipher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doFinal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0000"/>
                </a:solidFill>
              </a:rPr>
              <a:t>ISO7816</a:t>
            </a:r>
            <a:r>
              <a:rPr lang="en-US" altLang="cs-CZ" sz="1200" dirty="0">
                <a:solidFill>
                  <a:srgbClr val="000000"/>
                </a:solidFill>
              </a:rPr>
              <a:t>.</a:t>
            </a:r>
            <a:r>
              <a:rPr lang="en-US" altLang="cs-CZ" sz="1200" b="0" dirty="0">
                <a:solidFill>
                  <a:srgbClr val="000000"/>
                </a:solidFill>
              </a:rPr>
              <a:t>OFFSET_CDATA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m_ramArray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COPY ENCRYPTED DATA INTO OUTGOING BUFFER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Util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arrayCopyNonAtomic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 err="1">
                <a:solidFill>
                  <a:srgbClr val="000000"/>
                </a:solidFill>
              </a:rPr>
              <a:t>m_ramArray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0000"/>
                </a:solidFill>
              </a:rPr>
              <a:t>ISO7816</a:t>
            </a:r>
            <a:r>
              <a:rPr lang="en-US" altLang="cs-CZ" sz="1200" dirty="0">
                <a:solidFill>
                  <a:srgbClr val="000000"/>
                </a:solidFill>
              </a:rPr>
              <a:t>.</a:t>
            </a:r>
            <a:r>
              <a:rPr lang="en-US" altLang="cs-CZ" sz="1200" b="0" dirty="0">
                <a:solidFill>
                  <a:srgbClr val="000000"/>
                </a:solidFill>
              </a:rPr>
              <a:t>OFFSET_CDATA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SEND OUTGOING BUFFER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setOutgoingAndSend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>
                <a:solidFill>
                  <a:srgbClr val="000000"/>
                </a:solidFill>
              </a:rPr>
              <a:t>ISO7816</a:t>
            </a:r>
            <a:r>
              <a:rPr lang="en-US" altLang="cs-CZ" sz="1200" dirty="0">
                <a:solidFill>
                  <a:srgbClr val="000000"/>
                </a:solidFill>
              </a:rPr>
              <a:t>.</a:t>
            </a:r>
            <a:r>
              <a:rPr lang="en-US" altLang="cs-CZ" sz="1200" b="0" dirty="0">
                <a:solidFill>
                  <a:srgbClr val="000000"/>
                </a:solidFill>
              </a:rPr>
              <a:t>OFFSET_CDATA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000000"/>
                </a:solidFill>
              </a:rPr>
              <a:t>}</a:t>
            </a:r>
            <a:endParaRPr lang="en-US" altLang="cs-CZ" sz="12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Message authentication code (MAC)</a:t>
            </a:r>
            <a:endParaRPr lang="en-US" altLang="cs-CZ"/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javacard.security.Signature</a:t>
            </a:r>
            <a:endParaRPr lang="en-US" altLang="cs-CZ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 smtClean="0"/>
              <a:t>Usage similar to asymmetric signatures</a:t>
            </a:r>
          </a:p>
          <a:p>
            <a:r>
              <a:rPr lang="en-US" altLang="cs-CZ" dirty="0" smtClean="0"/>
              <a:t>Create signature object for target MAC algorithm</a:t>
            </a:r>
          </a:p>
          <a:p>
            <a:r>
              <a:rPr lang="en-US" altLang="cs-CZ" dirty="0" smtClean="0"/>
              <a:t>Initialize with symmetric cryptography key</a:t>
            </a:r>
          </a:p>
          <a:p>
            <a:r>
              <a:rPr lang="en-US" altLang="cs-CZ" dirty="0" smtClean="0"/>
              <a:t>Supported algorithms </a:t>
            </a:r>
          </a:p>
          <a:p>
            <a:pPr lvl="1"/>
            <a:r>
              <a:rPr lang="en-US" altLang="cs-CZ" dirty="0" smtClean="0"/>
              <a:t>DES_MAC8 (always), AES_MAC8 (increasingly common)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MAC – source code</a:t>
            </a:r>
            <a:endParaRPr lang="en-US" alt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Example based on 3DES, can be AES as well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242117" name="Text Box 5"/>
          <p:cNvSpPr txBox="1">
            <a:spLocks noChangeArrowheads="1"/>
          </p:cNvSpPr>
          <p:nvPr/>
        </p:nvSpPr>
        <p:spPr bwMode="auto">
          <a:xfrm>
            <a:off x="468313" y="1874614"/>
            <a:ext cx="8424862" cy="393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cs-CZ" sz="1400" dirty="0">
                <a:solidFill>
                  <a:srgbClr val="00007F"/>
                </a:solidFill>
              </a:rPr>
              <a:t>private</a:t>
            </a:r>
            <a:r>
              <a:rPr lang="it-IT" altLang="cs-CZ" sz="1400" b="0" dirty="0">
                <a:solidFill>
                  <a:srgbClr val="808080"/>
                </a:solidFill>
              </a:rPr>
              <a:t>   </a:t>
            </a:r>
            <a:r>
              <a:rPr lang="it-IT" altLang="cs-CZ" sz="1400" b="0" dirty="0">
                <a:solidFill>
                  <a:srgbClr val="000000"/>
                </a:solidFill>
              </a:rPr>
              <a:t>Signature</a:t>
            </a:r>
            <a:r>
              <a:rPr lang="it-IT" altLang="cs-CZ" sz="1400" b="0" dirty="0">
                <a:solidFill>
                  <a:srgbClr val="808080"/>
                </a:solidFill>
              </a:rPr>
              <a:t>      </a:t>
            </a:r>
            <a:r>
              <a:rPr lang="it-IT" altLang="cs-CZ" sz="1400" b="0" dirty="0">
                <a:solidFill>
                  <a:srgbClr val="000000"/>
                </a:solidFill>
              </a:rPr>
              <a:t>m_sessionCBCMAC</a:t>
            </a:r>
            <a:r>
              <a:rPr lang="it-IT" altLang="cs-CZ" sz="1400" b="0" dirty="0">
                <a:solidFill>
                  <a:srgbClr val="808080"/>
                </a:solidFill>
              </a:rPr>
              <a:t> </a:t>
            </a:r>
            <a:r>
              <a:rPr lang="it-IT" altLang="cs-CZ" sz="1400" dirty="0">
                <a:solidFill>
                  <a:srgbClr val="000000"/>
                </a:solidFill>
              </a:rPr>
              <a:t>=</a:t>
            </a:r>
            <a:r>
              <a:rPr lang="it-IT" altLang="cs-CZ" sz="1400" b="0" dirty="0">
                <a:solidFill>
                  <a:srgbClr val="808080"/>
                </a:solidFill>
              </a:rPr>
              <a:t> </a:t>
            </a:r>
            <a:r>
              <a:rPr lang="it-IT" altLang="cs-CZ" sz="1400" b="0" dirty="0">
                <a:solidFill>
                  <a:srgbClr val="000000"/>
                </a:solidFill>
              </a:rPr>
              <a:t>null</a:t>
            </a:r>
            <a:r>
              <a:rPr lang="it-IT" altLang="cs-CZ" sz="1400" dirty="0">
                <a:solidFill>
                  <a:srgbClr val="000000"/>
                </a:solidFill>
              </a:rPr>
              <a:t>;</a:t>
            </a:r>
            <a:endParaRPr lang="it-IT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dirty="0">
                <a:solidFill>
                  <a:srgbClr val="00007F"/>
                </a:solidFill>
              </a:rPr>
              <a:t>private</a:t>
            </a:r>
            <a:r>
              <a:rPr lang="en-US" altLang="cs-CZ" sz="1400" b="0" dirty="0">
                <a:solidFill>
                  <a:srgbClr val="808080"/>
                </a:solidFill>
              </a:rPr>
              <a:t>   </a:t>
            </a:r>
            <a:r>
              <a:rPr lang="en-US" altLang="cs-CZ" sz="1400" b="0" dirty="0" err="1">
                <a:solidFill>
                  <a:srgbClr val="000000"/>
                </a:solidFill>
              </a:rPr>
              <a:t>DESKey</a:t>
            </a:r>
            <a:r>
              <a:rPr lang="en-US" altLang="cs-CZ" sz="1400" b="0" dirty="0">
                <a:solidFill>
                  <a:srgbClr val="808080"/>
                </a:solidFill>
              </a:rPr>
              <a:t>         </a:t>
            </a:r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null</a:t>
            </a:r>
            <a:r>
              <a:rPr lang="en-US" altLang="cs-CZ" sz="1400" dirty="0">
                <a:solidFill>
                  <a:srgbClr val="000000"/>
                </a:solidFill>
              </a:rPr>
              <a:t>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CREATE SIGNATURE OBJECT</a:t>
            </a:r>
          </a:p>
          <a:p>
            <a:r>
              <a:rPr lang="en-US" altLang="cs-CZ" sz="1400" b="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Signature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getInstance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>
                <a:solidFill>
                  <a:srgbClr val="000000"/>
                </a:solidFill>
              </a:rPr>
              <a:t>Signature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ALG_DES_MAC8_NOPAD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false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CREATE KEY USED IN MAC</a:t>
            </a:r>
          </a:p>
          <a:p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 err="1">
                <a:solidFill>
                  <a:srgbClr val="000000"/>
                </a:solidFill>
              </a:rPr>
              <a:t>DESKey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buildKey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TYPE_DES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KeyBuilder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LENGTH_DES3_3KEY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false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INITIALIZE SIGNATURE DES KEY</a:t>
            </a:r>
          </a:p>
          <a:p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setKey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 err="1">
                <a:solidFill>
                  <a:srgbClr val="000000"/>
                </a:solidFill>
              </a:rPr>
              <a:t>m_ram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>
                <a:solidFill>
                  <a:srgbClr val="00007F"/>
                </a:solidFill>
              </a:rPr>
              <a:t>short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7F7F"/>
                </a:solidFill>
              </a:rPr>
              <a:t>0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SET KEY INTO SIGNATURE OBJECT</a:t>
            </a:r>
          </a:p>
          <a:p>
            <a:r>
              <a:rPr lang="en-US" altLang="cs-CZ" sz="1400" b="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init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Signature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MODE_SIGN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GENERATE SIGNATURE OF buff ARRAY, STORE INTO </a:t>
            </a:r>
            <a:r>
              <a:rPr lang="en-US" altLang="cs-CZ" sz="1400" b="0" dirty="0" err="1">
                <a:solidFill>
                  <a:srgbClr val="007F00"/>
                </a:solidFill>
              </a:rPr>
              <a:t>m_ram</a:t>
            </a:r>
            <a:r>
              <a:rPr lang="en-US" altLang="cs-CZ" sz="1400" b="0" dirty="0">
                <a:solidFill>
                  <a:srgbClr val="007F00"/>
                </a:solidFill>
              </a:rPr>
              <a:t> ARRAY</a:t>
            </a:r>
          </a:p>
          <a:p>
            <a:r>
              <a:rPr lang="en-US" altLang="cs-CZ" sz="1400" b="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sign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>
                <a:solidFill>
                  <a:srgbClr val="000000"/>
                </a:solidFill>
              </a:rPr>
              <a:t>buff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ISO7816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OFFSET_CDATA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length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m_ram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>
                <a:solidFill>
                  <a:srgbClr val="00007F"/>
                </a:solidFill>
              </a:rPr>
              <a:t>short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7F7F"/>
                </a:solidFill>
              </a:rPr>
              <a:t>0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/>
          </a:p>
          <a:p>
            <a:endParaRPr lang="en-US" altLang="cs-CZ" sz="1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Data hashing</a:t>
            </a:r>
            <a:endParaRPr lang="en-US" altLang="cs-CZ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US" altLang="cs-CZ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javacard.security.MessageDigest</a:t>
            </a:r>
            <a:endParaRPr lang="en-US" altLang="cs-CZ" sz="24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sz="2400" dirty="0" smtClean="0"/>
              <a:t>Create hashing object for target algorithm</a:t>
            </a:r>
          </a:p>
          <a:p>
            <a:pPr lvl="1"/>
            <a:r>
              <a:rPr lang="en-US" altLang="cs-CZ" sz="2000" dirty="0" err="1" smtClean="0"/>
              <a:t>MessageDigest.getInstance</a:t>
            </a:r>
            <a:r>
              <a:rPr lang="en-US" altLang="cs-CZ" sz="2000" dirty="0" smtClean="0"/>
              <a:t>()</a:t>
            </a:r>
            <a:endParaRPr lang="cs-CZ" altLang="cs-CZ" sz="2000" dirty="0" smtClean="0"/>
          </a:p>
          <a:p>
            <a:r>
              <a:rPr lang="en-US" altLang="cs-CZ" sz="2400" dirty="0" smtClean="0"/>
              <a:t>Reset internal state of hash object</a:t>
            </a:r>
          </a:p>
          <a:p>
            <a:pPr lvl="1"/>
            <a:r>
              <a:rPr lang="en-US" altLang="cs-CZ" sz="2000" dirty="0" err="1" smtClean="0"/>
              <a:t>MessageDigest</a:t>
            </a:r>
            <a:r>
              <a:rPr lang="en-US" altLang="cs-CZ" sz="2000" dirty="0" smtClean="0"/>
              <a:t>::reset()</a:t>
            </a:r>
            <a:endParaRPr lang="cs-CZ" altLang="cs-CZ" sz="2000" dirty="0" smtClean="0"/>
          </a:p>
          <a:p>
            <a:r>
              <a:rPr lang="en-US" altLang="cs-CZ" sz="2400" dirty="0" smtClean="0"/>
              <a:t>Process all parts of data </a:t>
            </a:r>
          </a:p>
          <a:p>
            <a:pPr lvl="1"/>
            <a:r>
              <a:rPr lang="en-US" altLang="cs-CZ" sz="2000" dirty="0" err="1" smtClean="0"/>
              <a:t>MessageDigest</a:t>
            </a:r>
            <a:r>
              <a:rPr lang="en-US" altLang="cs-CZ" sz="2000" dirty="0" smtClean="0"/>
              <a:t>::update()</a:t>
            </a:r>
          </a:p>
          <a:p>
            <a:r>
              <a:rPr lang="en-US" altLang="cs-CZ" sz="2400" dirty="0" smtClean="0"/>
              <a:t>Compute final hash digest </a:t>
            </a:r>
          </a:p>
          <a:p>
            <a:pPr lvl="1"/>
            <a:r>
              <a:rPr lang="en-US" altLang="cs-CZ" sz="2000" dirty="0" err="1" smtClean="0"/>
              <a:t>MessageDigest.doFinal</a:t>
            </a:r>
            <a:r>
              <a:rPr lang="en-US" altLang="cs-CZ" sz="2000" dirty="0" smtClean="0"/>
              <a:t>()</a:t>
            </a:r>
          </a:p>
          <a:p>
            <a:r>
              <a:rPr lang="en-US" altLang="cs-CZ" sz="2400" dirty="0" smtClean="0"/>
              <a:t>Supported algorithms </a:t>
            </a:r>
          </a:p>
          <a:p>
            <a:pPr lvl="1"/>
            <a:r>
              <a:rPr lang="en-US" altLang="cs-CZ" sz="2000" dirty="0" smtClean="0"/>
              <a:t>MD5, SHA-1 (always), </a:t>
            </a:r>
            <a:r>
              <a:rPr lang="cs-CZ" altLang="cs-CZ" sz="2000" dirty="0" smtClean="0"/>
              <a:t>SHA-256</a:t>
            </a:r>
            <a:r>
              <a:rPr lang="en-US" altLang="cs-CZ" sz="2000" dirty="0" smtClean="0"/>
              <a:t> (increasingly common)</a:t>
            </a:r>
          </a:p>
          <a:p>
            <a:pPr lvl="1"/>
            <a:r>
              <a:rPr lang="en-US" altLang="cs-CZ" sz="2000" dirty="0" smtClean="0"/>
              <a:t>related to supported Signature algorithms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Data hashing – source code</a:t>
            </a:r>
            <a:endParaRPr lang="en-US" alt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1249285" name="Text Box 5"/>
          <p:cNvSpPr txBox="1">
            <a:spLocks noChangeArrowheads="1"/>
          </p:cNvSpPr>
          <p:nvPr/>
        </p:nvSpPr>
        <p:spPr bwMode="auto">
          <a:xfrm>
            <a:off x="755650" y="1628775"/>
            <a:ext cx="77406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>
                <a:solidFill>
                  <a:srgbClr val="007F00"/>
                </a:solidFill>
              </a:rPr>
              <a:t>// CREATE SHA-1 OBJECT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=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getInstance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</a:p>
          <a:p>
            <a:r>
              <a:rPr lang="en-US" altLang="cs-CZ">
                <a:solidFill>
                  <a:srgbClr val="000000"/>
                </a:solidFill>
              </a:rPr>
              <a:t>   </a:t>
            </a:r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ALG_SHA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7F"/>
                </a:solidFill>
              </a:rPr>
              <a:t>false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RESET HASH ENGINE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reset</a:t>
            </a:r>
            <a:r>
              <a:rPr lang="en-US" altLang="cs-CZ">
                <a:solidFill>
                  <a:srgbClr val="000000"/>
                </a:solidFill>
              </a:rPr>
              <a:t>();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PROCESS ALL PARTS OF DATA </a:t>
            </a:r>
          </a:p>
          <a:p>
            <a:r>
              <a:rPr lang="en-US" altLang="cs-CZ">
                <a:solidFill>
                  <a:srgbClr val="00007F"/>
                </a:solidFill>
              </a:rPr>
              <a:t>while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next_part_to_hash_available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{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update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length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>
                <a:solidFill>
                  <a:srgbClr val="000000"/>
                </a:solidFill>
              </a:rPr>
              <a:t>}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FINALIZE HASH VALUE (WHEN LAST PART OF DATA IS AVAILABLE)</a:t>
            </a:r>
          </a:p>
          <a:p>
            <a:r>
              <a:rPr lang="en-US" altLang="cs-CZ" b="0">
                <a:solidFill>
                  <a:srgbClr val="007F00"/>
                </a:solidFill>
              </a:rPr>
              <a:t>// AND OBTAIN RESULTING HASH VALUE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doFinal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length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b="0">
                <a:solidFill>
                  <a:srgbClr val="808080"/>
                </a:solidFill>
              </a:rPr>
              <a:t>   </a:t>
            </a:r>
            <a:r>
              <a:rPr lang="en-US" altLang="cs-CZ" b="0">
                <a:solidFill>
                  <a:srgbClr val="000000"/>
                </a:solidFill>
              </a:rPr>
              <a:t>out_hash_array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5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GPPro</a:t>
            </a:r>
            <a:r>
              <a:rPr lang="en-US" dirty="0" smtClean="0"/>
              <a:t> – M. </a:t>
            </a:r>
            <a:r>
              <a:rPr lang="en-US" dirty="0" err="1" smtClean="0"/>
              <a:t>Paljak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647427"/>
            <a:ext cx="4896544" cy="602193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sz="900" b="1" dirty="0" smtClean="0"/>
              <a:t>gp.exe </a:t>
            </a:r>
            <a:r>
              <a:rPr lang="cs-CZ" sz="900" b="1" dirty="0"/>
              <a:t>-</a:t>
            </a:r>
            <a:r>
              <a:rPr lang="cs-CZ" sz="900" b="1" dirty="0" err="1"/>
              <a:t>install</a:t>
            </a:r>
            <a:r>
              <a:rPr lang="cs-CZ" sz="900" b="1" dirty="0"/>
              <a:t> </a:t>
            </a:r>
            <a:r>
              <a:rPr lang="en-US" sz="900" b="1" dirty="0" smtClean="0"/>
              <a:t>applet</a:t>
            </a:r>
            <a:r>
              <a:rPr lang="cs-CZ" sz="900" b="1" dirty="0" smtClean="0"/>
              <a:t>.cap </a:t>
            </a:r>
            <a:r>
              <a:rPr lang="cs-CZ" sz="900" b="1" dirty="0"/>
              <a:t>-</a:t>
            </a:r>
            <a:r>
              <a:rPr lang="cs-CZ" sz="900" b="1" dirty="0" err="1"/>
              <a:t>verbose</a:t>
            </a:r>
            <a:r>
              <a:rPr lang="cs-CZ" sz="900" b="1" dirty="0"/>
              <a:t> -</a:t>
            </a:r>
            <a:r>
              <a:rPr lang="cs-CZ" sz="900" b="1" dirty="0" err="1"/>
              <a:t>emv</a:t>
            </a:r>
            <a:endParaRPr lang="cs-CZ" sz="900" b="1" dirty="0"/>
          </a:p>
          <a:p>
            <a:pPr marL="0" indent="0">
              <a:buNone/>
            </a:pPr>
            <a:r>
              <a:rPr lang="cs-CZ" sz="900" dirty="0" err="1"/>
              <a:t>Reader</a:t>
            </a:r>
            <a:r>
              <a:rPr lang="cs-CZ" sz="900" dirty="0"/>
              <a:t>: OMNIKEY AG Smart </a:t>
            </a: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Reader</a:t>
            </a:r>
            <a:r>
              <a:rPr lang="cs-CZ" sz="900" dirty="0"/>
              <a:t> USB 0</a:t>
            </a:r>
          </a:p>
          <a:p>
            <a:pPr marL="0" indent="0">
              <a:buNone/>
            </a:pPr>
            <a:r>
              <a:rPr lang="cs-CZ" sz="900" dirty="0"/>
              <a:t>ATR: 3BF81800008031FE450073C8401300900092</a:t>
            </a:r>
          </a:p>
          <a:p>
            <a:pPr marL="0" indent="0">
              <a:buNone/>
            </a:pPr>
            <a:r>
              <a:rPr lang="cs-CZ" sz="900" dirty="0"/>
              <a:t>More </a:t>
            </a:r>
            <a:r>
              <a:rPr lang="cs-CZ" sz="900" dirty="0" err="1"/>
              <a:t>information</a:t>
            </a:r>
            <a:r>
              <a:rPr lang="cs-CZ" sz="900" dirty="0"/>
              <a:t> </a:t>
            </a:r>
            <a:r>
              <a:rPr lang="cs-CZ" sz="900" dirty="0" err="1"/>
              <a:t>about</a:t>
            </a:r>
            <a:r>
              <a:rPr lang="cs-CZ" sz="900" dirty="0"/>
              <a:t> </a:t>
            </a:r>
            <a:r>
              <a:rPr lang="cs-CZ" sz="900" dirty="0" err="1"/>
              <a:t>your</a:t>
            </a:r>
            <a:r>
              <a:rPr lang="cs-CZ" sz="900" dirty="0"/>
              <a:t> </a:t>
            </a:r>
            <a:r>
              <a:rPr lang="cs-CZ" sz="900" dirty="0" err="1"/>
              <a:t>card</a:t>
            </a:r>
            <a:r>
              <a:rPr lang="cs-CZ" sz="900" dirty="0" smtClean="0"/>
              <a:t>:</a:t>
            </a:r>
            <a:r>
              <a:rPr lang="en-US" sz="900" dirty="0" smtClean="0"/>
              <a:t> </a:t>
            </a:r>
          </a:p>
          <a:p>
            <a:pPr marL="0" indent="0">
              <a:buNone/>
            </a:pPr>
            <a:r>
              <a:rPr lang="cs-CZ" sz="900" dirty="0" smtClean="0"/>
              <a:t>http</a:t>
            </a:r>
            <a:r>
              <a:rPr lang="cs-CZ" sz="900" dirty="0"/>
              <a:t>://</a:t>
            </a:r>
            <a:r>
              <a:rPr lang="cs-CZ" sz="900" dirty="0" smtClean="0"/>
              <a:t>smartcard-atr.appspot.com/parse?ATR=3BF81800008031FE450073C8401300900092</a:t>
            </a:r>
            <a:endParaRPr lang="cs-CZ" sz="900" dirty="0"/>
          </a:p>
          <a:p>
            <a:pPr marL="0" indent="0">
              <a:buNone/>
            </a:pPr>
            <a:endParaRPr lang="cs-CZ" sz="900" dirty="0"/>
          </a:p>
          <a:p>
            <a:pPr marL="0" indent="0">
              <a:buNone/>
            </a:pPr>
            <a:r>
              <a:rPr lang="cs-CZ" sz="900" dirty="0"/>
              <a:t>Auto-</a:t>
            </a:r>
            <a:r>
              <a:rPr lang="cs-CZ" sz="900" dirty="0" err="1"/>
              <a:t>detected</a:t>
            </a:r>
            <a:r>
              <a:rPr lang="cs-CZ" sz="900" dirty="0"/>
              <a:t> ISD AID: A000000003000000</a:t>
            </a:r>
          </a:p>
          <a:p>
            <a:pPr marL="0" indent="0">
              <a:buNone/>
            </a:pPr>
            <a:r>
              <a:rPr lang="cs-CZ" sz="900" dirty="0"/>
              <a:t>Host </a:t>
            </a:r>
            <a:r>
              <a:rPr lang="cs-CZ" sz="900" dirty="0" err="1"/>
              <a:t>challenge</a:t>
            </a:r>
            <a:r>
              <a:rPr lang="cs-CZ" sz="900" dirty="0"/>
              <a:t>: 764D6A0982DC5E17</a:t>
            </a:r>
          </a:p>
          <a:p>
            <a:pPr marL="0" indent="0">
              <a:buNone/>
            </a:pP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challenge</a:t>
            </a:r>
            <a:r>
              <a:rPr lang="cs-CZ" sz="900" dirty="0"/>
              <a:t>: 0005112D5C02E152</a:t>
            </a:r>
          </a:p>
          <a:p>
            <a:pPr marL="0" indent="0">
              <a:buNone/>
            </a:pP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reports</a:t>
            </a:r>
            <a:r>
              <a:rPr lang="cs-CZ" sz="900" dirty="0"/>
              <a:t> SCP02 </a:t>
            </a:r>
            <a:r>
              <a:rPr lang="cs-CZ" sz="900" dirty="0" err="1"/>
              <a:t>with</a:t>
            </a:r>
            <a:r>
              <a:rPr lang="cs-CZ" sz="900" dirty="0"/>
              <a:t> </a:t>
            </a:r>
            <a:r>
              <a:rPr lang="cs-CZ" sz="900" dirty="0" err="1"/>
              <a:t>version</a:t>
            </a:r>
            <a:r>
              <a:rPr lang="cs-CZ" sz="900" dirty="0"/>
              <a:t> 1 </a:t>
            </a:r>
            <a:r>
              <a:rPr lang="cs-CZ" sz="900" dirty="0" err="1"/>
              <a:t>keys</a:t>
            </a:r>
            <a:endParaRPr lang="cs-CZ" sz="900" dirty="0"/>
          </a:p>
          <a:p>
            <a:pPr marL="0" indent="0">
              <a:buNone/>
            </a:pPr>
            <a:r>
              <a:rPr lang="cs-CZ" sz="900" dirty="0"/>
              <a:t>Master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/>
              <a:t>MAC: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/>
              <a:t>KEK: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 err="1"/>
              <a:t>Diversififed</a:t>
            </a:r>
            <a:r>
              <a:rPr lang="cs-CZ" sz="900" dirty="0"/>
              <a:t> master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Value:8D16CDB90D9A1BCB9C3B208FB491DFF6</a:t>
            </a:r>
          </a:p>
          <a:p>
            <a:pPr marL="0" indent="0">
              <a:buNone/>
            </a:pPr>
            <a:r>
              <a:rPr lang="cs-CZ" sz="900" dirty="0"/>
              <a:t>MAC: Ver:0 ID:0 Type:DES3 Len:16 Value:D3A3DD0DB2C1F84F79E3BC0EF4B0A78E</a:t>
            </a:r>
          </a:p>
          <a:p>
            <a:pPr marL="0" indent="0">
              <a:buNone/>
            </a:pPr>
            <a:r>
              <a:rPr lang="cs-CZ" sz="900" dirty="0"/>
              <a:t>KEK: Ver:0 ID:0 Type:DES3 Len:16 Value:F80C3E807D4C57293B651693ED999448</a:t>
            </a:r>
          </a:p>
          <a:p>
            <a:pPr marL="0" indent="0">
              <a:buNone/>
            </a:pPr>
            <a:r>
              <a:rPr lang="cs-CZ" sz="900" dirty="0" err="1"/>
              <a:t>Sequnce</a:t>
            </a:r>
            <a:r>
              <a:rPr lang="cs-CZ" sz="900" dirty="0"/>
              <a:t> </a:t>
            </a:r>
            <a:r>
              <a:rPr lang="cs-CZ" sz="900" dirty="0" err="1"/>
              <a:t>counter</a:t>
            </a:r>
            <a:r>
              <a:rPr lang="cs-CZ" sz="900" dirty="0"/>
              <a:t>: 0005</a:t>
            </a:r>
          </a:p>
          <a:p>
            <a:pPr marL="0" indent="0">
              <a:buNone/>
            </a:pPr>
            <a:r>
              <a:rPr lang="cs-CZ" sz="900" dirty="0" err="1"/>
              <a:t>Derived</a:t>
            </a:r>
            <a:r>
              <a:rPr lang="cs-CZ" sz="900" dirty="0"/>
              <a:t> session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Value:6BCC8856C64D5A6090A603C5FFBA7F4F</a:t>
            </a:r>
          </a:p>
          <a:p>
            <a:pPr marL="0" indent="0">
              <a:buNone/>
            </a:pPr>
            <a:r>
              <a:rPr lang="cs-CZ" sz="900" dirty="0"/>
              <a:t>MAC: Ver:0 ID:0 Type:DES3 Len:16 Value:3BDCE52AE932EFF43E506C498BAC9F21</a:t>
            </a:r>
          </a:p>
          <a:p>
            <a:pPr marL="0" indent="0">
              <a:buNone/>
            </a:pPr>
            <a:r>
              <a:rPr lang="cs-CZ" sz="900" dirty="0"/>
              <a:t>KEK: Ver:0 ID:0 Type:DES3 Len:16 Value:FFC30797EFA7EC37A28E4485052EA21D</a:t>
            </a:r>
          </a:p>
          <a:p>
            <a:pPr marL="0" indent="0">
              <a:buNone/>
            </a:pPr>
            <a:r>
              <a:rPr lang="cs-CZ" sz="900" dirty="0" err="1"/>
              <a:t>Verified</a:t>
            </a:r>
            <a:r>
              <a:rPr lang="cs-CZ" sz="900" dirty="0"/>
              <a:t> </a:t>
            </a: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cryptogram</a:t>
            </a:r>
            <a:r>
              <a:rPr lang="cs-CZ" sz="900" dirty="0"/>
              <a:t>: 37C4139407A2F0DD</a:t>
            </a:r>
          </a:p>
          <a:p>
            <a:pPr marL="0" indent="0">
              <a:buNone/>
            </a:pPr>
            <a:r>
              <a:rPr lang="cs-CZ" sz="900" dirty="0" err="1"/>
              <a:t>Calculated</a:t>
            </a:r>
            <a:r>
              <a:rPr lang="cs-CZ" sz="900" dirty="0"/>
              <a:t> host </a:t>
            </a:r>
            <a:r>
              <a:rPr lang="cs-CZ" sz="900" dirty="0" err="1"/>
              <a:t>cryptogram</a:t>
            </a:r>
            <a:r>
              <a:rPr lang="cs-CZ" sz="900" dirty="0"/>
              <a:t>: A9376B4721194AFA</a:t>
            </a:r>
          </a:p>
          <a:p>
            <a:pPr marL="0" indent="0">
              <a:buNone/>
            </a:pPr>
            <a:r>
              <a:rPr lang="cs-CZ" sz="900" dirty="0"/>
              <a:t>CAP </a:t>
            </a:r>
            <a:r>
              <a:rPr lang="cs-CZ" sz="900" dirty="0" err="1"/>
              <a:t>file</a:t>
            </a:r>
            <a:r>
              <a:rPr lang="cs-CZ" sz="900" dirty="0"/>
              <a:t> (v2.1) </a:t>
            </a:r>
            <a:r>
              <a:rPr lang="cs-CZ" sz="900" dirty="0" err="1"/>
              <a:t>generated</a:t>
            </a:r>
            <a:r>
              <a:rPr lang="cs-CZ" sz="900" dirty="0"/>
              <a:t> on </a:t>
            </a:r>
            <a:r>
              <a:rPr lang="cs-CZ" sz="900" dirty="0" err="1"/>
              <a:t>Tue</a:t>
            </a:r>
            <a:r>
              <a:rPr lang="cs-CZ" sz="900" dirty="0"/>
              <a:t> </a:t>
            </a:r>
            <a:r>
              <a:rPr lang="cs-CZ" sz="900" dirty="0" err="1"/>
              <a:t>Aug</a:t>
            </a:r>
            <a:r>
              <a:rPr lang="cs-CZ" sz="900" dirty="0"/>
              <a:t> 04 14:34:51 CEST 2015</a:t>
            </a:r>
          </a:p>
          <a:p>
            <a:pPr marL="0" indent="0">
              <a:buNone/>
            </a:pPr>
            <a:r>
              <a:rPr lang="cs-CZ" sz="900" dirty="0"/>
              <a:t>By Sun </a:t>
            </a:r>
            <a:r>
              <a:rPr lang="cs-CZ" sz="900" dirty="0" err="1"/>
              <a:t>Microsystems</a:t>
            </a:r>
            <a:r>
              <a:rPr lang="cs-CZ" sz="900" dirty="0"/>
              <a:t> Inc. </a:t>
            </a:r>
            <a:r>
              <a:rPr lang="cs-CZ" sz="900" dirty="0" err="1"/>
              <a:t>converter</a:t>
            </a:r>
            <a:r>
              <a:rPr lang="cs-CZ" sz="900" dirty="0"/>
              <a:t> 1.3 </a:t>
            </a:r>
            <a:r>
              <a:rPr lang="cs-CZ" sz="900" dirty="0" err="1"/>
              <a:t>with</a:t>
            </a:r>
            <a:r>
              <a:rPr lang="cs-CZ" sz="900" dirty="0"/>
              <a:t> JDK 1.8.0_31 (</a:t>
            </a:r>
            <a:r>
              <a:rPr lang="cs-CZ" sz="900" dirty="0" err="1"/>
              <a:t>Oracle</a:t>
            </a:r>
            <a:r>
              <a:rPr lang="cs-CZ" sz="900" dirty="0"/>
              <a:t> </a:t>
            </a:r>
            <a:r>
              <a:rPr lang="cs-CZ" sz="900" dirty="0" err="1"/>
              <a:t>Corporation</a:t>
            </a:r>
            <a:r>
              <a:rPr lang="cs-CZ" sz="900" dirty="0"/>
              <a:t>)</a:t>
            </a:r>
          </a:p>
          <a:p>
            <a:pPr marL="0" indent="0">
              <a:buNone/>
            </a:pPr>
            <a:r>
              <a:rPr lang="cs-CZ" sz="900" dirty="0" err="1"/>
              <a:t>Package</a:t>
            </a:r>
            <a:r>
              <a:rPr lang="cs-CZ" sz="900" dirty="0"/>
              <a:t>: </a:t>
            </a:r>
            <a:r>
              <a:rPr lang="cs-CZ" sz="900" dirty="0" err="1"/>
              <a:t>AlgTest</a:t>
            </a:r>
            <a:r>
              <a:rPr lang="cs-CZ" sz="900" dirty="0"/>
              <a:t> v1.0 </a:t>
            </a:r>
            <a:r>
              <a:rPr lang="cs-CZ" sz="900" dirty="0" err="1"/>
              <a:t>with</a:t>
            </a:r>
            <a:r>
              <a:rPr lang="cs-CZ" sz="900" dirty="0"/>
              <a:t> AID 6D797061636B616731</a:t>
            </a:r>
          </a:p>
          <a:p>
            <a:pPr marL="0" indent="0">
              <a:buNone/>
            </a:pPr>
            <a:r>
              <a:rPr lang="cs-CZ" sz="900" dirty="0"/>
              <a:t>Applet: </a:t>
            </a:r>
            <a:r>
              <a:rPr lang="cs-CZ" sz="900" dirty="0" err="1"/>
              <a:t>JCAlgTestApplet</a:t>
            </a:r>
            <a:r>
              <a:rPr lang="cs-CZ" sz="900" dirty="0"/>
              <a:t> </a:t>
            </a:r>
            <a:r>
              <a:rPr lang="cs-CZ" sz="900" dirty="0" err="1"/>
              <a:t>with</a:t>
            </a:r>
            <a:r>
              <a:rPr lang="cs-CZ" sz="900" dirty="0"/>
              <a:t> AID 6D7970616330303031</a:t>
            </a:r>
          </a:p>
          <a:p>
            <a:pPr marL="0" indent="0">
              <a:buNone/>
            </a:pPr>
            <a:r>
              <a:rPr lang="cs-CZ" sz="900" dirty="0"/>
              <a:t>Import: A0000000620001 v1.0</a:t>
            </a:r>
          </a:p>
          <a:p>
            <a:pPr marL="0" indent="0">
              <a:buNone/>
            </a:pPr>
            <a:r>
              <a:rPr lang="cs-CZ" sz="900" dirty="0"/>
              <a:t>Import: A0000000620102 v1.2</a:t>
            </a:r>
          </a:p>
          <a:p>
            <a:pPr marL="0" indent="0">
              <a:buNone/>
            </a:pPr>
            <a:r>
              <a:rPr lang="cs-CZ" sz="900" dirty="0"/>
              <a:t>Import: A0000000620101 v1.2</a:t>
            </a:r>
          </a:p>
          <a:p>
            <a:pPr marL="0" indent="0">
              <a:buNone/>
            </a:pPr>
            <a:r>
              <a:rPr lang="cs-CZ" sz="900" dirty="0"/>
              <a:t>CAP </a:t>
            </a:r>
            <a:r>
              <a:rPr lang="cs-CZ" sz="900" dirty="0" err="1"/>
              <a:t>loaded</a:t>
            </a:r>
            <a:endParaRPr lang="cs-CZ" sz="9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endParaRPr lang="en-US" altLang="cs-CZ" dirty="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499300" cy="4149725"/>
          </a:xfrm>
        </p:spPr>
        <p:txBody>
          <a:bodyPr/>
          <a:lstStyle/>
          <a:p>
            <a:r>
              <a:rPr lang="en-US" altLang="cs-CZ" dirty="0" smtClean="0"/>
              <a:t>Maintained by Sun Microsystems (now Oracle) </a:t>
            </a:r>
          </a:p>
          <a:p>
            <a:r>
              <a:rPr lang="en-US" altLang="cs-CZ" dirty="0" smtClean="0"/>
              <a:t>Cross-platform and cross-vendor applet interoperability</a:t>
            </a:r>
          </a:p>
          <a:p>
            <a:r>
              <a:rPr lang="en-US" altLang="cs-CZ" dirty="0" smtClean="0"/>
              <a:t>Freely available specifications and development kits</a:t>
            </a:r>
          </a:p>
          <a:p>
            <a:pPr lvl="1"/>
            <a:r>
              <a:rPr lang="en-US" altLang="cs-CZ" dirty="0" smtClean="0">
                <a:hlinkClick r:id="rId2"/>
              </a:rPr>
              <a:t>http://www.oracle.com/technetwork/java/javacard/index.html</a:t>
            </a:r>
            <a:r>
              <a:rPr lang="en-US" altLang="cs-CZ" dirty="0" smtClean="0"/>
              <a:t> </a:t>
            </a:r>
          </a:p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applet is Java-like application </a:t>
            </a:r>
          </a:p>
          <a:p>
            <a:pPr lvl="1"/>
            <a:r>
              <a:rPr lang="en-US" altLang="cs-CZ" dirty="0" smtClean="0"/>
              <a:t>uploaded to a smart card </a:t>
            </a:r>
          </a:p>
          <a:p>
            <a:pPr lvl="1"/>
            <a:r>
              <a:rPr lang="en-US" altLang="cs-CZ" dirty="0" smtClean="0"/>
              <a:t>executed by the JCVM</a:t>
            </a:r>
            <a:endParaRPr lang="en-US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pic>
        <p:nvPicPr>
          <p:cNvPr id="1208324" name="Picture 4" descr="JC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40338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s\Obrázky\SmartCard\firts_javacard_1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12" y="116632"/>
            <a:ext cx="2507926" cy="16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6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  <a:endParaRPr lang="en-US" altLang="cs-CZ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 err="1" smtClean="0"/>
              <a:t>GPShell</a:t>
            </a:r>
            <a:r>
              <a:rPr lang="en-US" altLang="cs-CZ" dirty="0" smtClean="0"/>
              <a:t> script – another tool for upload</a:t>
            </a: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424862" cy="4918075"/>
          </a:xfrm>
        </p:spPr>
        <p:txBody>
          <a:bodyPr/>
          <a:lstStyle/>
          <a:p>
            <a:pPr eaLnBrk="1" hangingPunct="1"/>
            <a:endParaRPr lang="cs-CZ" altLang="en-US" smtClean="0"/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4763" y="1196975"/>
            <a:ext cx="8948737" cy="5203825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7F7F00"/>
                </a:solidFill>
                <a:latin typeface="Verdana" panose="020B0604030504040204" pitchFamily="34" charset="0"/>
              </a:rPr>
              <a:t># Install &amp; configure script for Gemalto TOP IM GX4, mother key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mode_201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gemXpressoPro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enable_trace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establish_context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card_connect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A000000018434D00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open_sc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security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3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keyind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keyver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47454d5850524553534f53414d504c45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delete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delete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file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shortName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cap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sdAID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A000000018434D00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nvCodeLimit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4000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priv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7F7F00"/>
                </a:solidFill>
                <a:latin typeface="Verdana" panose="020B0604030504040204" pitchFamily="34" charset="0"/>
              </a:rPr>
              <a:t># test selection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card_disconnect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release_context</a:t>
            </a:r>
          </a:p>
        </p:txBody>
      </p:sp>
      <p:sp>
        <p:nvSpPr>
          <p:cNvPr id="80900" name="AutoShape 4"/>
          <p:cNvSpPr>
            <a:spLocks/>
          </p:cNvSpPr>
          <p:nvPr/>
        </p:nvSpPr>
        <p:spPr bwMode="auto">
          <a:xfrm>
            <a:off x="6084888" y="1600200"/>
            <a:ext cx="3059112" cy="720725"/>
          </a:xfrm>
          <a:prstGeom prst="borderCallout2">
            <a:avLst>
              <a:gd name="adj1" fmla="val 15861"/>
              <a:gd name="adj2" fmla="val -2491"/>
              <a:gd name="adj3" fmla="val 15861"/>
              <a:gd name="adj4" fmla="val -64037"/>
              <a:gd name="adj5" fmla="val 16958"/>
              <a:gd name="adj6" fmla="val -128023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Connect to reader and card</a:t>
            </a:r>
          </a:p>
        </p:txBody>
      </p:sp>
      <p:sp>
        <p:nvSpPr>
          <p:cNvPr id="80901" name="AutoShape 5"/>
          <p:cNvSpPr>
            <a:spLocks/>
          </p:cNvSpPr>
          <p:nvPr/>
        </p:nvSpPr>
        <p:spPr bwMode="auto">
          <a:xfrm>
            <a:off x="6084888" y="2420938"/>
            <a:ext cx="3059112" cy="720725"/>
          </a:xfrm>
          <a:prstGeom prst="borderCallout2">
            <a:avLst>
              <a:gd name="adj1" fmla="val 15861"/>
              <a:gd name="adj2" fmla="val -2491"/>
              <a:gd name="adj3" fmla="val 15861"/>
              <a:gd name="adj4" fmla="val -42866"/>
              <a:gd name="adj5" fmla="val 65639"/>
              <a:gd name="adj6" fmla="val -8484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Select Card Manager application</a:t>
            </a:r>
          </a:p>
        </p:txBody>
      </p:sp>
      <p:sp>
        <p:nvSpPr>
          <p:cNvPr id="80902" name="AutoShape 6"/>
          <p:cNvSpPr>
            <a:spLocks/>
          </p:cNvSpPr>
          <p:nvPr/>
        </p:nvSpPr>
        <p:spPr bwMode="auto">
          <a:xfrm>
            <a:off x="6084888" y="3500438"/>
            <a:ext cx="3059112" cy="936625"/>
          </a:xfrm>
          <a:prstGeom prst="borderCallout2">
            <a:avLst>
              <a:gd name="adj1" fmla="val 12204"/>
              <a:gd name="adj2" fmla="val -2491"/>
              <a:gd name="adj3" fmla="val 12204"/>
              <a:gd name="adj4" fmla="val -29009"/>
              <a:gd name="adj5" fmla="val -171"/>
              <a:gd name="adj6" fmla="val -56616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Authenticate and establish secure channel (OpenPlatform)</a:t>
            </a:r>
          </a:p>
        </p:txBody>
      </p:sp>
      <p:sp>
        <p:nvSpPr>
          <p:cNvPr id="80903" name="AutoShape 7"/>
          <p:cNvSpPr>
            <a:spLocks/>
          </p:cNvSpPr>
          <p:nvPr/>
        </p:nvSpPr>
        <p:spPr bwMode="auto">
          <a:xfrm>
            <a:off x="6084888" y="4797425"/>
            <a:ext cx="3059112" cy="936625"/>
          </a:xfrm>
          <a:prstGeom prst="borderCallout2">
            <a:avLst>
              <a:gd name="adj1" fmla="val 12204"/>
              <a:gd name="adj2" fmla="val -2491"/>
              <a:gd name="adj3" fmla="val 12204"/>
              <a:gd name="adj4" fmla="val -28181"/>
              <a:gd name="adj5" fmla="val -84407"/>
              <a:gd name="adj6" fmla="val -5495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Delete previous version of our applet (instance first, package second)</a:t>
            </a:r>
          </a:p>
        </p:txBody>
      </p:sp>
      <p:sp>
        <p:nvSpPr>
          <p:cNvPr id="80904" name="AutoShape 8"/>
          <p:cNvSpPr>
            <a:spLocks/>
          </p:cNvSpPr>
          <p:nvPr/>
        </p:nvSpPr>
        <p:spPr bwMode="auto">
          <a:xfrm>
            <a:off x="6084888" y="5784850"/>
            <a:ext cx="3059112" cy="647700"/>
          </a:xfrm>
          <a:prstGeom prst="borderCallout2">
            <a:avLst>
              <a:gd name="adj1" fmla="val 17648"/>
              <a:gd name="adj2" fmla="val -2491"/>
              <a:gd name="adj3" fmla="val 17648"/>
              <a:gd name="adj4" fmla="val -36898"/>
              <a:gd name="adj5" fmla="val -154903"/>
              <a:gd name="adj6" fmla="val -72806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Upload and install file *.cap with applet</a:t>
            </a:r>
          </a:p>
        </p:txBody>
      </p:sp>
      <p:sp>
        <p:nvSpPr>
          <p:cNvPr id="80905" name="AutoShape 9"/>
          <p:cNvSpPr>
            <a:spLocks/>
          </p:cNvSpPr>
          <p:nvPr/>
        </p:nvSpPr>
        <p:spPr bwMode="auto">
          <a:xfrm>
            <a:off x="2771775" y="6021388"/>
            <a:ext cx="3059113" cy="647700"/>
          </a:xfrm>
          <a:prstGeom prst="borderCallout2">
            <a:avLst>
              <a:gd name="adj1" fmla="val 17648"/>
              <a:gd name="adj2" fmla="val -2491"/>
              <a:gd name="adj3" fmla="val 17648"/>
              <a:gd name="adj4" fmla="val -29630"/>
              <a:gd name="adj5" fmla="val -54167"/>
              <a:gd name="adj6" fmla="val -5806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Try to select newly installed applet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531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Demo: OpenPGP applet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754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924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OpenPGP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Standard for PGP/GPG compliant applications</a:t>
            </a:r>
          </a:p>
          <a:p>
            <a:r>
              <a:rPr lang="en-US" altLang="cs-CZ" dirty="0" smtClean="0"/>
              <a:t>Includes specification for card with private key(s)</a:t>
            </a:r>
          </a:p>
          <a:p>
            <a:pPr lvl="1"/>
            <a:r>
              <a:rPr lang="en-US" altLang="cs-CZ" dirty="0" smtClean="0"/>
              <a:t>openpgp-card-1.0.pdf</a:t>
            </a:r>
          </a:p>
          <a:p>
            <a:r>
              <a:rPr lang="en-US" altLang="cs-CZ" dirty="0" smtClean="0"/>
              <a:t>Supported (to some extend) in </a:t>
            </a:r>
            <a:r>
              <a:rPr lang="en-US" altLang="cs-CZ" dirty="0" err="1" smtClean="0"/>
              <a:t>GnuPG</a:t>
            </a:r>
            <a:endParaRPr lang="en-US" altLang="cs-CZ" dirty="0" smtClean="0"/>
          </a:p>
          <a:p>
            <a:r>
              <a:rPr lang="en-US" altLang="cs-CZ" dirty="0" smtClean="0"/>
              <a:t>Pre-personalized </a:t>
            </a:r>
            <a:r>
              <a:rPr lang="en-US" altLang="cs-CZ" dirty="0" err="1" smtClean="0"/>
              <a:t>OpenPGP</a:t>
            </a:r>
            <a:r>
              <a:rPr lang="en-US" altLang="cs-CZ" dirty="0" smtClean="0"/>
              <a:t> cards available</a:t>
            </a:r>
          </a:p>
          <a:p>
            <a:pPr lvl="1"/>
            <a:r>
              <a:rPr lang="en-US" altLang="cs-CZ" dirty="0" smtClean="0">
                <a:hlinkClick r:id="rId3"/>
              </a:rPr>
              <a:t>http://www.g10code.de/p-card.html</a:t>
            </a:r>
          </a:p>
          <a:p>
            <a:r>
              <a:rPr lang="en-US" altLang="cs-CZ" dirty="0" smtClean="0"/>
              <a:t>Open source Java Card applet available</a:t>
            </a:r>
          </a:p>
          <a:p>
            <a:pPr lvl="1"/>
            <a:r>
              <a:rPr lang="en-US" altLang="cs-CZ" dirty="0" err="1" smtClean="0"/>
              <a:t>JOpenPGPCard</a:t>
            </a:r>
            <a:endParaRPr lang="en-US" altLang="cs-CZ" dirty="0" smtClean="0"/>
          </a:p>
          <a:p>
            <a:pPr lvl="1"/>
            <a:r>
              <a:rPr lang="en-US" altLang="cs-CZ" dirty="0" smtClean="0">
                <a:hlinkClick r:id="rId4"/>
              </a:rPr>
              <a:t>http://sourceforge.net/projects/jopenpgpcard/</a:t>
            </a:r>
          </a:p>
          <a:p>
            <a:pPr lvl="1"/>
            <a:r>
              <a:rPr lang="en-US" altLang="cs-CZ" dirty="0" smtClean="0"/>
              <a:t>our card can be used</a:t>
            </a:r>
          </a:p>
        </p:txBody>
      </p:sp>
      <p:sp>
        <p:nvSpPr>
          <p:cNvPr id="75778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481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JOpenPGPCard applet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Main parts</a:t>
            </a:r>
          </a:p>
          <a:p>
            <a:pPr lvl="1"/>
            <a:r>
              <a:rPr lang="en-US" altLang="cs-CZ" smtClean="0"/>
              <a:t>two level of PIN protection</a:t>
            </a:r>
          </a:p>
          <a:p>
            <a:pPr lvl="1"/>
            <a:r>
              <a:rPr lang="en-US" altLang="cs-CZ" smtClean="0"/>
              <a:t>on-card keys generation, public key export</a:t>
            </a:r>
          </a:p>
          <a:p>
            <a:pPr lvl="1"/>
            <a:r>
              <a:rPr lang="en-US" altLang="cs-CZ" smtClean="0"/>
              <a:t>on-card encryption/signature</a:t>
            </a:r>
          </a:p>
          <a:p>
            <a:r>
              <a:rPr lang="en-US" altLang="cs-CZ" smtClean="0"/>
              <a:t>Compilation and upload</a:t>
            </a:r>
          </a:p>
          <a:p>
            <a:pPr lvl="1"/>
            <a:r>
              <a:rPr lang="en-US" altLang="cs-CZ" smtClean="0"/>
              <a:t>Project settings (preconfigured)</a:t>
            </a:r>
          </a:p>
          <a:p>
            <a:pPr lvl="1"/>
            <a:r>
              <a:rPr lang="en-US" altLang="cs-CZ" smtClean="0"/>
              <a:t>AID (given in OpenPGP specification)</a:t>
            </a:r>
          </a:p>
          <a:p>
            <a:pPr lvl="1"/>
            <a:r>
              <a:rPr lang="en-US" altLang="cs-CZ" smtClean="0"/>
              <a:t>GPShell script</a:t>
            </a:r>
          </a:p>
          <a:p>
            <a:r>
              <a:rPr lang="en-US" altLang="cs-CZ" smtClean="0"/>
              <a:t>Compile and upload applet to card</a:t>
            </a:r>
          </a:p>
        </p:txBody>
      </p:sp>
      <p:sp>
        <p:nvSpPr>
          <p:cNvPr id="7680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726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Compilation and upload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gpg --card-edit</a:t>
            </a:r>
          </a:p>
          <a:p>
            <a:r>
              <a:rPr lang="en-US" altLang="cs-CZ" smtClean="0"/>
              <a:t>Command&gt; admin</a:t>
            </a:r>
          </a:p>
          <a:p>
            <a:r>
              <a:rPr lang="en-US" altLang="cs-CZ" smtClean="0"/>
              <a:t>Command&gt; help</a:t>
            </a:r>
          </a:p>
          <a:p>
            <a:r>
              <a:rPr lang="en-US" altLang="cs-CZ" smtClean="0"/>
              <a:t>Command&gt; generate</a:t>
            </a:r>
          </a:p>
          <a:p>
            <a:pPr lvl="1"/>
            <a:r>
              <a:rPr lang="en-US" altLang="cs-CZ" smtClean="0"/>
              <a:t>follow the instructions (default PINs)</a:t>
            </a:r>
          </a:p>
          <a:p>
            <a:pPr lvl="1"/>
            <a:r>
              <a:rPr lang="en-US" altLang="cs-CZ" smtClean="0"/>
              <a:t>signature, decryption and authentication key</a:t>
            </a:r>
          </a:p>
          <a:p>
            <a:pPr lvl="1"/>
            <a:r>
              <a:rPr lang="en-US" altLang="cs-CZ" smtClean="0"/>
              <a:t>private keys generated directly on the card</a:t>
            </a:r>
          </a:p>
          <a:p>
            <a:pPr lvl="1"/>
            <a:r>
              <a:rPr lang="en-US" altLang="cs-CZ" smtClean="0"/>
              <a:t>public keys exported to GPG keyring</a:t>
            </a:r>
          </a:p>
          <a:p>
            <a:r>
              <a:rPr lang="en-US" altLang="cs-CZ" smtClean="0"/>
              <a:t>Change your PIN by Command&gt; passwd</a:t>
            </a:r>
          </a:p>
        </p:txBody>
      </p:sp>
      <p:sp>
        <p:nvSpPr>
          <p:cNvPr id="7885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441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GPG --card-edit</a:t>
            </a:r>
          </a:p>
        </p:txBody>
      </p:sp>
      <p:graphicFrame>
        <p:nvGraphicFramePr>
          <p:cNvPr id="798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15519" y="1871663"/>
          <a:ext cx="580503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" name="Image" r:id="rId3" imgW="8457143" imgH="6044444" progId="Photoshop.Image.11">
                  <p:embed/>
                </p:oleObj>
              </mc:Choice>
              <mc:Fallback>
                <p:oleObj name="Image" r:id="rId3" imgW="8457143" imgH="6044444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519" y="1871663"/>
                        <a:ext cx="580503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62151" name="AutoShape 7"/>
          <p:cNvSpPr>
            <a:spLocks/>
          </p:cNvSpPr>
          <p:nvPr/>
        </p:nvSpPr>
        <p:spPr bwMode="auto">
          <a:xfrm>
            <a:off x="4572000" y="5105400"/>
            <a:ext cx="3059113" cy="457200"/>
          </a:xfrm>
          <a:prstGeom prst="borderCallout2">
            <a:avLst>
              <a:gd name="adj1" fmla="val 15861"/>
              <a:gd name="adj2" fmla="val -2491"/>
              <a:gd name="adj3" fmla="val 21144"/>
              <a:gd name="adj4" fmla="val -25324"/>
              <a:gd name="adj5" fmla="val 75347"/>
              <a:gd name="adj6" fmla="val -55218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No keys generated yet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1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GPG – keys generation finished</a:t>
            </a:r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24237" y="1871663"/>
          <a:ext cx="5787602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" name="Image" r:id="rId3" imgW="8431746" imgH="6044444" progId="Photoshop.Image.11">
                  <p:embed/>
                </p:oleObj>
              </mc:Choice>
              <mc:Fallback>
                <p:oleObj name="Image" r:id="rId3" imgW="8431746" imgH="6044444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237" y="1871663"/>
                        <a:ext cx="5787602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8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3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What we have…</a:t>
            </a: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Card with </a:t>
            </a:r>
            <a:r>
              <a:rPr lang="en-US" altLang="cs-CZ" dirty="0" err="1" smtClean="0"/>
              <a:t>OpenPGP</a:t>
            </a:r>
            <a:r>
              <a:rPr lang="en-US" altLang="cs-CZ" dirty="0" smtClean="0"/>
              <a:t>-compliant applet</a:t>
            </a:r>
          </a:p>
          <a:p>
            <a:r>
              <a:rPr lang="en-US" altLang="cs-CZ" dirty="0" smtClean="0"/>
              <a:t>GPG generated </a:t>
            </a:r>
            <a:r>
              <a:rPr lang="en-US" altLang="cs-CZ" dirty="0" err="1" smtClean="0"/>
              <a:t>private&amp;public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keypairs</a:t>
            </a:r>
            <a:endParaRPr lang="en-US" altLang="cs-CZ" dirty="0" smtClean="0"/>
          </a:p>
          <a:p>
            <a:pPr lvl="1"/>
            <a:r>
              <a:rPr lang="en-US" altLang="cs-CZ" dirty="0" smtClean="0"/>
              <a:t>sign, </a:t>
            </a:r>
            <a:r>
              <a:rPr lang="en-US" altLang="cs-CZ" dirty="0" err="1" smtClean="0"/>
              <a:t>enc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auth</a:t>
            </a:r>
            <a:endParaRPr lang="en-US" altLang="cs-CZ" dirty="0" smtClean="0"/>
          </a:p>
          <a:p>
            <a:r>
              <a:rPr lang="en-US" altLang="cs-CZ" dirty="0" smtClean="0"/>
              <a:t>Public keys exported from card and imported to local keyring</a:t>
            </a:r>
          </a:p>
          <a:p>
            <a:r>
              <a:rPr lang="en-US" altLang="cs-CZ" dirty="0" smtClean="0"/>
              <a:t>Can be used to sign, encrypt message on command line</a:t>
            </a:r>
          </a:p>
          <a:p>
            <a:r>
              <a:rPr lang="en-US" altLang="cs-CZ" dirty="0" smtClean="0"/>
              <a:t>Can be further integrated into applications</a:t>
            </a:r>
          </a:p>
          <a:p>
            <a:pPr lvl="1"/>
            <a:r>
              <a:rPr lang="en-US" altLang="cs-CZ" dirty="0" smtClean="0"/>
              <a:t>Thunderbird + </a:t>
            </a:r>
            <a:r>
              <a:rPr lang="en-US" altLang="cs-CZ" dirty="0" err="1" smtClean="0"/>
              <a:t>Enigmail</a:t>
            </a:r>
            <a:r>
              <a:rPr lang="en-US" altLang="cs-CZ" dirty="0" smtClean="0"/>
              <a:t> + GPG</a:t>
            </a:r>
          </a:p>
        </p:txBody>
      </p:sp>
      <p:sp>
        <p:nvSpPr>
          <p:cNvPr id="8192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449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(gpg –card-edit) Command&gt; list</a:t>
            </a: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118518" y="1871663"/>
          <a:ext cx="499904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" name="Image" r:id="rId3" imgW="8520635" imgH="7073016" progId="Photoshop.Image.11">
                  <p:embed/>
                </p:oleObj>
              </mc:Choice>
              <mc:Fallback>
                <p:oleObj name="Image" r:id="rId3" imgW="8520635" imgH="7073016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518" y="1871663"/>
                        <a:ext cx="499904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1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Using GPG with smart card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gpg --clearsign --output myfile.sig --sign myfile</a:t>
            </a:r>
          </a:p>
          <a:p>
            <a:pPr lvl="1"/>
            <a:r>
              <a:rPr lang="en-US" altLang="cs-CZ" smtClean="0"/>
              <a:t>our public key is already imported to keyring</a:t>
            </a:r>
          </a:p>
          <a:p>
            <a:pPr lvl="1"/>
            <a:r>
              <a:rPr lang="en-US" altLang="cs-CZ" smtClean="0"/>
              <a:t>PIN is required to sign (notice signature count so far)</a:t>
            </a:r>
          </a:p>
          <a:p>
            <a:pPr lvl="1"/>
            <a:r>
              <a:rPr lang="en-US" altLang="cs-CZ" smtClean="0"/>
              <a:t>--clearsign causes output in BASE64</a:t>
            </a:r>
          </a:p>
          <a:p>
            <a:r>
              <a:rPr lang="en-US" altLang="cs-CZ" smtClean="0"/>
              <a:t>gpg --verify myfile.sig</a:t>
            </a:r>
          </a:p>
          <a:p>
            <a:pPr lvl="1"/>
            <a:r>
              <a:rPr lang="en-US" altLang="cs-CZ" smtClean="0"/>
              <a:t>smart card not required, public key in keyring</a:t>
            </a:r>
          </a:p>
          <a:p>
            <a:r>
              <a:rPr lang="en-US" altLang="cs-CZ" smtClean="0"/>
              <a:t>gpg --output gpshell.log.gpg --recipient petr@svenda.com --encrypt gpshell.log</a:t>
            </a:r>
          </a:p>
          <a:p>
            <a:pPr lvl="1"/>
            <a:r>
              <a:rPr lang="en-US" altLang="cs-CZ" smtClean="0"/>
              <a:t>smart card not required, public key in keyring</a:t>
            </a:r>
          </a:p>
          <a:p>
            <a:r>
              <a:rPr lang="en-US" altLang="cs-CZ" smtClean="0"/>
              <a:t>gpg --decrypt gpshell.log.gpg</a:t>
            </a:r>
          </a:p>
        </p:txBody>
      </p:sp>
      <p:sp>
        <p:nvSpPr>
          <p:cNvPr id="8397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826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4" name="Picture 2" descr="blank_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32" y="4256558"/>
            <a:ext cx="2916237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1395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44" y="1160933"/>
            <a:ext cx="2768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1398" name="AutoShape 6"/>
          <p:cNvSpPr>
            <a:spLocks noChangeArrowheads="1"/>
          </p:cNvSpPr>
          <p:nvPr/>
        </p:nvSpPr>
        <p:spPr bwMode="auto">
          <a:xfrm>
            <a:off x="6909494" y="1486371"/>
            <a:ext cx="2160588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User Application</a:t>
            </a:r>
            <a:endParaRPr lang="cs-CZ" altLang="cs-CZ" b="0" dirty="0"/>
          </a:p>
        </p:txBody>
      </p:sp>
      <p:sp>
        <p:nvSpPr>
          <p:cNvPr id="1211399" name="AutoShape 7"/>
          <p:cNvSpPr>
            <a:spLocks noChangeArrowheads="1"/>
          </p:cNvSpPr>
          <p:nvPr/>
        </p:nvSpPr>
        <p:spPr bwMode="auto">
          <a:xfrm>
            <a:off x="6876157" y="2816696"/>
            <a:ext cx="2160587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PC/SC library</a:t>
            </a:r>
            <a:endParaRPr lang="cs-CZ" altLang="cs-CZ" b="0"/>
          </a:p>
        </p:txBody>
      </p:sp>
      <p:sp>
        <p:nvSpPr>
          <p:cNvPr id="1211400" name="Line 8"/>
          <p:cNvSpPr>
            <a:spLocks noChangeShapeType="1"/>
          </p:cNvSpPr>
          <p:nvPr/>
        </p:nvSpPr>
        <p:spPr bwMode="auto">
          <a:xfrm>
            <a:off x="6587232" y="3969221"/>
            <a:ext cx="2628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1401" name="AutoShape 9"/>
          <p:cNvSpPr>
            <a:spLocks noChangeArrowheads="1"/>
          </p:cNvSpPr>
          <p:nvPr/>
        </p:nvSpPr>
        <p:spPr bwMode="auto">
          <a:xfrm>
            <a:off x="7917557" y="2168996"/>
            <a:ext cx="182562" cy="576262"/>
          </a:xfrm>
          <a:prstGeom prst="upDownArrow">
            <a:avLst>
              <a:gd name="adj1" fmla="val 50000"/>
              <a:gd name="adj2" fmla="val 63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11402" name="AutoShape 10"/>
          <p:cNvSpPr>
            <a:spLocks noChangeArrowheads="1"/>
          </p:cNvSpPr>
          <p:nvPr/>
        </p:nvSpPr>
        <p:spPr bwMode="auto">
          <a:xfrm>
            <a:off x="6947594" y="4545483"/>
            <a:ext cx="936625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Applet1</a:t>
            </a:r>
            <a:endParaRPr lang="cs-CZ" altLang="cs-CZ" b="0"/>
          </a:p>
        </p:txBody>
      </p:sp>
      <p:sp>
        <p:nvSpPr>
          <p:cNvPr id="1211403" name="AutoShape 11"/>
          <p:cNvSpPr>
            <a:spLocks noChangeArrowheads="1"/>
          </p:cNvSpPr>
          <p:nvPr/>
        </p:nvSpPr>
        <p:spPr bwMode="auto">
          <a:xfrm>
            <a:off x="7595294" y="4688358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Applet2</a:t>
            </a:r>
            <a:endParaRPr lang="cs-CZ" altLang="cs-CZ" b="0"/>
          </a:p>
        </p:txBody>
      </p:sp>
      <p:sp>
        <p:nvSpPr>
          <p:cNvPr id="1211404" name="AutoShape 12"/>
          <p:cNvSpPr>
            <a:spLocks noChangeArrowheads="1"/>
          </p:cNvSpPr>
          <p:nvPr/>
        </p:nvSpPr>
        <p:spPr bwMode="auto">
          <a:xfrm>
            <a:off x="7884219" y="3464396"/>
            <a:ext cx="287338" cy="1368425"/>
          </a:xfrm>
          <a:prstGeom prst="upDownArrow">
            <a:avLst>
              <a:gd name="adj1" fmla="val 50000"/>
              <a:gd name="adj2" fmla="val 95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11405" name="Rectangle 13"/>
          <p:cNvSpPr>
            <a:spLocks noChangeArrowheads="1"/>
          </p:cNvSpPr>
          <p:nvPr/>
        </p:nvSpPr>
        <p:spPr bwMode="auto">
          <a:xfrm>
            <a:off x="7092057" y="5337646"/>
            <a:ext cx="17272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JCVM</a:t>
            </a:r>
          </a:p>
        </p:txBody>
      </p:sp>
      <p:sp>
        <p:nvSpPr>
          <p:cNvPr id="1211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applets</a:t>
            </a:r>
            <a:endParaRPr lang="cs-CZ" altLang="cs-CZ" dirty="0"/>
          </a:p>
        </p:txBody>
      </p:sp>
      <p:sp>
        <p:nvSpPr>
          <p:cNvPr id="1211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Written in restricted Java syntax </a:t>
            </a:r>
          </a:p>
          <a:p>
            <a:pPr lvl="1"/>
            <a:r>
              <a:rPr lang="en-US" altLang="cs-CZ" dirty="0" smtClean="0"/>
              <a:t>byte/short (</a:t>
            </a:r>
            <a:r>
              <a:rPr lang="en-US" altLang="cs-CZ" dirty="0" err="1" smtClean="0"/>
              <a:t>int</a:t>
            </a:r>
            <a:r>
              <a:rPr lang="en-US" altLang="cs-CZ" dirty="0" smtClean="0"/>
              <a:t>) only, missing most of Java objects</a:t>
            </a:r>
          </a:p>
          <a:p>
            <a:r>
              <a:rPr lang="en-US" altLang="cs-CZ" dirty="0" smtClean="0"/>
              <a:t>Compiled using standard Java compiler</a:t>
            </a:r>
          </a:p>
          <a:p>
            <a:r>
              <a:rPr lang="en-US" altLang="cs-CZ" dirty="0" smtClean="0"/>
              <a:t>Converted using </a:t>
            </a:r>
            <a:r>
              <a:rPr lang="en-US" altLang="cs-CZ" dirty="0" err="1" smtClean="0"/>
              <a:t>JavaCard</a:t>
            </a:r>
            <a:r>
              <a:rPr lang="en-US" altLang="cs-CZ" dirty="0" smtClean="0"/>
              <a:t> converter </a:t>
            </a:r>
          </a:p>
          <a:p>
            <a:pPr lvl="1"/>
            <a:r>
              <a:rPr lang="en-US" altLang="cs-CZ" dirty="0" smtClean="0"/>
              <a:t>check bytecode for restrictions</a:t>
            </a:r>
          </a:p>
          <a:p>
            <a:pPr lvl="1"/>
            <a:r>
              <a:rPr lang="en-US" altLang="cs-CZ" dirty="0" smtClean="0"/>
              <a:t>can be signed, encrypted…</a:t>
            </a:r>
          </a:p>
          <a:p>
            <a:r>
              <a:rPr lang="en-US" altLang="cs-CZ" dirty="0" smtClean="0"/>
              <a:t>Uploaded and installed into smartcard	</a:t>
            </a:r>
          </a:p>
          <a:p>
            <a:pPr lvl="1"/>
            <a:r>
              <a:rPr lang="en-US" altLang="cs-CZ" dirty="0" smtClean="0"/>
              <a:t>executed in JC Virtual Machine</a:t>
            </a:r>
          </a:p>
          <a:p>
            <a:r>
              <a:rPr lang="en-US" altLang="cs-CZ" dirty="0" smtClean="0"/>
              <a:t>Communication using APDU commands</a:t>
            </a:r>
          </a:p>
          <a:p>
            <a:pPr lvl="1"/>
            <a:r>
              <a:rPr lang="en-US" altLang="cs-CZ" dirty="0" smtClean="0"/>
              <a:t>small packets with header</a:t>
            </a:r>
          </a:p>
          <a:p>
            <a:pPr lvl="1"/>
            <a:endParaRPr lang="en-US" altLang="cs-CZ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8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More details about </a:t>
            </a:r>
            <a:r>
              <a:rPr lang="en-US" altLang="cs-CZ" dirty="0" err="1" smtClean="0"/>
              <a:t>JavaCard</a:t>
            </a:r>
            <a:endParaRPr lang="en-US" alt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754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Security Technologies: JavaCard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569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9482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</a:t>
            </a:r>
            <a:r>
              <a:rPr lang="en-US" altLang="cs-CZ" dirty="0"/>
              <a:t>– more to be discovered</a:t>
            </a:r>
          </a:p>
        </p:txBody>
      </p:sp>
      <p:sp>
        <p:nvSpPr>
          <p:cNvPr id="9482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000" dirty="0"/>
              <a:t>Recursion is </a:t>
            </a:r>
            <a:r>
              <a:rPr lang="en-US" altLang="cs-CZ" sz="2000" dirty="0" err="1"/>
              <a:t>slooow</a:t>
            </a:r>
            <a:r>
              <a:rPr lang="en-US" altLang="cs-CZ" sz="2000" dirty="0"/>
              <a:t>...</a:t>
            </a:r>
          </a:p>
          <a:p>
            <a:r>
              <a:rPr lang="en-US" altLang="cs-CZ" sz="2000" dirty="0"/>
              <a:t>Memory allocation issues</a:t>
            </a:r>
          </a:p>
          <a:p>
            <a:pPr lvl="1"/>
            <a:r>
              <a:rPr lang="en-US" altLang="cs-CZ" sz="1800" dirty="0"/>
              <a:t>EEPROM vs. RAM allocations, </a:t>
            </a:r>
            <a:r>
              <a:rPr lang="en-US" altLang="cs-CZ" sz="1800" i="1" dirty="0"/>
              <a:t>new </a:t>
            </a:r>
            <a:r>
              <a:rPr lang="en-US" altLang="cs-CZ" sz="1800" dirty="0"/>
              <a:t>operator</a:t>
            </a:r>
          </a:p>
          <a:p>
            <a:pPr lvl="1"/>
            <a:r>
              <a:rPr lang="en-US" altLang="cs-CZ" sz="1800" dirty="0"/>
              <a:t>No </a:t>
            </a:r>
            <a:r>
              <a:rPr lang="en-US" altLang="cs-CZ" sz="1800" dirty="0" smtClean="0"/>
              <a:t>(real-time) garbage </a:t>
            </a:r>
            <a:r>
              <a:rPr lang="en-US" altLang="cs-CZ" sz="1800" dirty="0"/>
              <a:t>collector!</a:t>
            </a:r>
            <a:endParaRPr lang="en-US" altLang="cs-CZ" sz="2000" dirty="0"/>
          </a:p>
          <a:p>
            <a:r>
              <a:rPr lang="en-US" altLang="cs-CZ" sz="2000" dirty="0"/>
              <a:t>Persistent objects</a:t>
            </a:r>
          </a:p>
          <a:p>
            <a:r>
              <a:rPr lang="en-US" altLang="cs-CZ" sz="2000" dirty="0"/>
              <a:t>Transactions, atomic operations</a:t>
            </a:r>
          </a:p>
          <a:p>
            <a:r>
              <a:rPr lang="en-US" altLang="cs-CZ" sz="2000" dirty="0" err="1" smtClean="0"/>
              <a:t>JavaCard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applet firewall</a:t>
            </a:r>
          </a:p>
          <a:p>
            <a:endParaRPr lang="en-US" alt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42938" y="4549775"/>
          <a:ext cx="8072437" cy="1616075"/>
        </p:xfrm>
        <a:graphic>
          <a:graphicData uri="http://schemas.openxmlformats.org/drawingml/2006/table">
            <a:tbl>
              <a:tblPr/>
              <a:tblGrid>
                <a:gridCol w="8072437"/>
              </a:tblGrid>
              <a:tr h="161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02D3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69696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31313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69696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function f(…)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a[] = new byte[10];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b[] = JCSystem.makeTransientByteArray(...);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c;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0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 smtClean="0"/>
              <a:t>GPShell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upload&amp;install</a:t>
            </a:r>
            <a:endParaRPr lang="en-US" altLang="cs-CZ" dirty="0"/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Upload and install converted *.cap file</a:t>
            </a:r>
          </a:p>
          <a:p>
            <a:pPr lvl="1"/>
            <a:r>
              <a:rPr lang="en-US" altLang="cs-CZ" sz="2000" dirty="0" err="1" smtClean="0"/>
              <a:t>GPShell</a:t>
            </a:r>
            <a:r>
              <a:rPr lang="en-US" altLang="cs-CZ" sz="2000" dirty="0" smtClean="0"/>
              <a:t> tool with script specific for target card</a:t>
            </a:r>
          </a:p>
          <a:p>
            <a:pPr lvl="1"/>
            <a:r>
              <a:rPr lang="en-US" altLang="cs-CZ" sz="2000" dirty="0" smtClean="0"/>
              <a:t>GP SCP channel version (mode_201, mode_211)</a:t>
            </a:r>
          </a:p>
          <a:p>
            <a:pPr lvl="1"/>
            <a:r>
              <a:rPr lang="en-US" altLang="cs-CZ" sz="2000" dirty="0" smtClean="0"/>
              <a:t>select </a:t>
            </a:r>
            <a:r>
              <a:rPr lang="en-US" altLang="cs-CZ" sz="2000" dirty="0" err="1" smtClean="0"/>
              <a:t>CardManager</a:t>
            </a:r>
            <a:r>
              <a:rPr lang="en-US" altLang="cs-CZ" sz="2000" dirty="0" smtClean="0"/>
              <a:t> by AID (various AIDs)</a:t>
            </a:r>
          </a:p>
          <a:p>
            <a:pPr lvl="1"/>
            <a:r>
              <a:rPr lang="en-US" altLang="cs-CZ" sz="2000" dirty="0" smtClean="0"/>
              <a:t>authenticate and open secure channel (</a:t>
            </a:r>
            <a:r>
              <a:rPr lang="en-US" altLang="cs-CZ" sz="2000" dirty="0" err="1" smtClean="0"/>
              <a:t>open_sc</a:t>
            </a:r>
            <a:r>
              <a:rPr lang="en-US" altLang="cs-CZ" sz="2000" dirty="0" smtClean="0"/>
              <a:t>)</a:t>
            </a:r>
          </a:p>
          <a:p>
            <a:pPr lvl="1"/>
            <a:r>
              <a:rPr lang="en-US" altLang="cs-CZ" sz="2000" dirty="0" smtClean="0"/>
              <a:t>delete previous applet version (1. applet, 2. package)</a:t>
            </a:r>
          </a:p>
          <a:p>
            <a:pPr lvl="1"/>
            <a:r>
              <a:rPr lang="en-US" altLang="cs-CZ" sz="2000" dirty="0" smtClean="0"/>
              <a:t>load and install (install command, many </a:t>
            </a:r>
            <a:r>
              <a:rPr lang="en-US" altLang="cs-CZ" sz="2000" dirty="0" err="1" smtClean="0"/>
              <a:t>params</a:t>
            </a:r>
            <a:r>
              <a:rPr lang="en-US" altLang="cs-CZ" sz="2000" dirty="0" smtClean="0"/>
              <a:t>)</a:t>
            </a:r>
          </a:p>
          <a:p>
            <a:pPr lvl="1"/>
            <a:r>
              <a:rPr lang="en-US" altLang="cs-CZ" sz="2000" dirty="0" smtClean="0"/>
              <a:t>install may pass personalization data (master key…)</a:t>
            </a:r>
          </a:p>
          <a:p>
            <a:r>
              <a:rPr lang="en-US" altLang="cs-CZ" sz="2400" dirty="0" smtClean="0"/>
              <a:t>Check applet functionality</a:t>
            </a:r>
          </a:p>
          <a:p>
            <a:pPr lvl="1"/>
            <a:r>
              <a:rPr lang="en-US" altLang="cs-CZ" sz="2000" dirty="0" smtClean="0"/>
              <a:t>from </a:t>
            </a:r>
            <a:r>
              <a:rPr lang="en-US" altLang="cs-CZ" sz="2000" dirty="0" err="1" smtClean="0"/>
              <a:t>GPShell</a:t>
            </a:r>
            <a:r>
              <a:rPr lang="en-US" altLang="cs-CZ" sz="2000" dirty="0" smtClean="0"/>
              <a:t> script,  no need for secure channel</a:t>
            </a:r>
          </a:p>
          <a:p>
            <a:pPr lvl="1"/>
            <a:r>
              <a:rPr lang="en-US" altLang="cs-CZ" sz="2000" dirty="0" smtClean="0"/>
              <a:t>select your applet by AID (select –AID xxx)</a:t>
            </a:r>
          </a:p>
          <a:p>
            <a:pPr lvl="1"/>
            <a:r>
              <a:rPr lang="en-US" altLang="cs-CZ" sz="2000" dirty="0" smtClean="0"/>
              <a:t>send test APDU (</a:t>
            </a:r>
            <a:r>
              <a:rPr lang="en-US" altLang="cs-CZ" sz="2000" dirty="0" err="1" smtClean="0"/>
              <a:t>send_apdu</a:t>
            </a:r>
            <a:r>
              <a:rPr lang="en-US" altLang="cs-CZ" sz="2000" dirty="0" smtClean="0"/>
              <a:t> -APDU xxx)</a:t>
            </a:r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5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951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</a:t>
            </a:r>
            <a:r>
              <a:rPr lang="en-US" altLang="cs-CZ" dirty="0"/>
              <a:t>– PIN verification</a:t>
            </a:r>
          </a:p>
        </p:txBody>
      </p:sp>
      <p:sp>
        <p:nvSpPr>
          <p:cNvPr id="951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Image/code for PIN verification</a:t>
            </a:r>
          </a:p>
          <a:p>
            <a:pPr lvl="1"/>
            <a:r>
              <a:rPr lang="en-US" altLang="cs-CZ"/>
              <a:t>Vulnerable to transaction rollback</a:t>
            </a:r>
          </a:p>
          <a:p>
            <a:endParaRPr lang="en-US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642938" y="2926048"/>
          <a:ext cx="7929562" cy="3383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9562"/>
              </a:tblGrid>
              <a:tr h="33829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public class </a:t>
                      </a:r>
                      <a:r>
                        <a:rPr lang="en-US" sz="2400" dirty="0" err="1" smtClean="0">
                          <a:latin typeface="Consolas" pitchFamily="49" charset="0"/>
                          <a:cs typeface="Consolas" pitchFamily="49" charset="0"/>
                        </a:rPr>
                        <a:t>OwnerPIN</a:t>
                      </a:r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 implements PIN {  </a:t>
                      </a:r>
                    </a:p>
                    <a:p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    byte </a:t>
                      </a:r>
                      <a:r>
                        <a:rPr lang="en-US" sz="2400" dirty="0" err="1" smtClean="0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; // persistent counter </a:t>
                      </a:r>
                    </a:p>
                    <a:p>
                      <a:endParaRPr lang="en-US" sz="2400" dirty="0" smtClean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    </a:t>
                      </a:r>
                      <a:r>
                        <a:rPr lang="en-US" sz="2400" dirty="0" err="1" smtClean="0">
                          <a:latin typeface="Consolas" pitchFamily="49" charset="0"/>
                          <a:cs typeface="Consolas" pitchFamily="49" charset="0"/>
                        </a:rPr>
                        <a:t>boolean</a:t>
                      </a:r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 check(...) {    </a:t>
                      </a:r>
                    </a:p>
                    <a:p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        ...    </a:t>
                      </a:r>
                    </a:p>
                    <a:p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        </a:t>
                      </a:r>
                      <a:r>
                        <a:rPr lang="en-US" sz="2400" dirty="0" err="1" smtClean="0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--;    </a:t>
                      </a:r>
                    </a:p>
                    <a:p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        ...  </a:t>
                      </a:r>
                    </a:p>
                    <a:p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    }</a:t>
                      </a:r>
                    </a:p>
                    <a:p>
                      <a:r>
                        <a:rPr lang="en-US" sz="2400" dirty="0" smtClean="0"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  <a:endParaRPr lang="en-US" sz="240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1439" marR="91439" marT="45716" marB="45716"/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4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95232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/>
              <a:t>JavaCard – PIN verification done better</a:t>
            </a:r>
          </a:p>
        </p:txBody>
      </p:sp>
      <p:sp>
        <p:nvSpPr>
          <p:cNvPr id="95232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Non-atomic operations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28625" y="2382093"/>
          <a:ext cx="8286750" cy="4359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86750"/>
              </a:tblGrid>
              <a:tr h="43592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public class </a:t>
                      </a:r>
                      <a:r>
                        <a:rPr lang="en-US" sz="2000" dirty="0" err="1" smtClean="0">
                          <a:latin typeface="Consolas" pitchFamily="49" charset="0"/>
                          <a:cs typeface="Consolas" pitchFamily="49" charset="0"/>
                        </a:rPr>
                        <a:t>OwnerPIN</a:t>
                      </a:r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implements PIN {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byte[] </a:t>
                      </a:r>
                      <a:r>
                        <a:rPr lang="en-US" sz="2000" dirty="0" err="1" smtClean="0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= new byte[1]; // persistent counter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byte[] temps =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   </a:t>
                      </a:r>
                      <a:r>
                        <a:rPr lang="en-US" sz="2000" dirty="0" err="1" smtClean="0">
                          <a:latin typeface="Consolas" pitchFamily="49" charset="0"/>
                          <a:cs typeface="Consolas" pitchFamily="49" charset="0"/>
                        </a:rPr>
                        <a:t>JCSystem.makeTransientByteArray</a:t>
                      </a:r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(1,</a:t>
                      </a:r>
                    </a:p>
                    <a:p>
                      <a:r>
                        <a:rPr lang="en-US" sz="2000" baseline="0" dirty="0" smtClean="0">
                          <a:latin typeface="Consolas" pitchFamily="49" charset="0"/>
                          <a:cs typeface="Consolas" pitchFamily="49" charset="0"/>
                        </a:rPr>
                        <a:t>                </a:t>
                      </a:r>
                      <a:r>
                        <a:rPr lang="en-US" sz="2000" dirty="0" err="1" smtClean="0">
                          <a:latin typeface="Consolas" pitchFamily="49" charset="0"/>
                          <a:cs typeface="Consolas" pitchFamily="49" charset="0"/>
                        </a:rPr>
                        <a:t>JCSystem.CLEAR_ON_RESET</a:t>
                      </a:r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);</a:t>
                      </a:r>
                    </a:p>
                    <a:p>
                      <a:endParaRPr lang="en-US" sz="2000" dirty="0" smtClean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2000" dirty="0" err="1" smtClean="0">
                          <a:latin typeface="Consolas" pitchFamily="49" charset="0"/>
                          <a:cs typeface="Consolas" pitchFamily="49" charset="0"/>
                        </a:rPr>
                        <a:t>boolean</a:t>
                      </a:r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check(...) {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  ...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  temps[0] = </a:t>
                      </a:r>
                      <a:r>
                        <a:rPr lang="en-US" sz="2000" dirty="0" err="1" smtClean="0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[0] - 1;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  // update the try counter non-atomically: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  </a:t>
                      </a:r>
                      <a:r>
                        <a:rPr lang="en-US" sz="2000" dirty="0" err="1" smtClean="0">
                          <a:latin typeface="Consolas" pitchFamily="49" charset="0"/>
                          <a:cs typeface="Consolas" pitchFamily="49" charset="0"/>
                        </a:rPr>
                        <a:t>Util.arrayCopyNonAtomic</a:t>
                      </a:r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(temps, 0, </a:t>
                      </a:r>
                      <a:r>
                        <a:rPr lang="en-US" sz="2000" dirty="0" err="1" smtClean="0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, 0, 1);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 ...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  }</a:t>
                      </a:r>
                    </a:p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2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9533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/>
              <a:t>JavaCard – Atomic vs. Non-Atomic</a:t>
            </a:r>
          </a:p>
        </p:txBody>
      </p:sp>
      <p:sp>
        <p:nvSpPr>
          <p:cNvPr id="95334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Persistent memory updates</a:t>
            </a:r>
          </a:p>
          <a:p>
            <a:pPr lvl="1"/>
            <a:r>
              <a:rPr lang="en-US" altLang="cs-CZ"/>
              <a:t>Two ways of updating</a:t>
            </a:r>
          </a:p>
          <a:p>
            <a:pPr lvl="1"/>
            <a:r>
              <a:rPr lang="en-US" altLang="cs-CZ"/>
              <a:t>FillArrayNonAtomic, CopyArrayNonAtomic</a:t>
            </a:r>
          </a:p>
          <a:p>
            <a:r>
              <a:rPr lang="en-US" altLang="cs-CZ"/>
              <a:t>Code refactoring</a:t>
            </a:r>
          </a:p>
          <a:p>
            <a:pPr lvl="1"/>
            <a:r>
              <a:rPr lang="en-US" altLang="cs-CZ"/>
              <a:t>Original short/byte values have to be converted to arrays[1]</a:t>
            </a: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| PV204 Security Technologies: JavaCard</a:t>
            </a:r>
            <a:endParaRPr lang="en-GB" altLang="cs-CZ"/>
          </a:p>
        </p:txBody>
      </p:sp>
      <p:sp>
        <p:nvSpPr>
          <p:cNvPr id="9543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 smtClean="0"/>
              <a:t>JavaCard</a:t>
            </a:r>
            <a:r>
              <a:rPr lang="en-US" altLang="cs-CZ" dirty="0" smtClean="0"/>
              <a:t> </a:t>
            </a:r>
            <a:r>
              <a:rPr lang="en-US" altLang="cs-CZ" dirty="0"/>
              <a:t>– Atomic vs. Non-Atomic</a:t>
            </a:r>
          </a:p>
        </p:txBody>
      </p:sp>
      <p:sp>
        <p:nvSpPr>
          <p:cNvPr id="95437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Non-deterministic variable rollback</a:t>
            </a:r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Result dependency on the commands order</a:t>
            </a:r>
          </a:p>
          <a:p>
            <a:pPr lvl="1"/>
            <a:r>
              <a:rPr lang="en-US" altLang="cs-CZ" b="1">
                <a:solidFill>
                  <a:srgbClr val="FF0000"/>
                </a:solidFill>
              </a:rPr>
              <a:t>a[0] == 0 </a:t>
            </a:r>
            <a:r>
              <a:rPr lang="en-US" altLang="cs-CZ" b="1"/>
              <a:t>vs. </a:t>
            </a:r>
            <a:r>
              <a:rPr lang="en-US" altLang="cs-CZ" b="1">
                <a:solidFill>
                  <a:srgbClr val="FF0000"/>
                </a:solidFill>
              </a:rPr>
              <a:t>a[0] == 2</a:t>
            </a:r>
          </a:p>
          <a:p>
            <a:endParaRPr lang="en-US" alt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571500" y="2437433"/>
          <a:ext cx="8001000" cy="20716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00"/>
                <a:gridCol w="4000500"/>
              </a:tblGrid>
              <a:tr h="207168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a[0] = 0</a:t>
                      </a:r>
                    </a:p>
                    <a:p>
                      <a:r>
                        <a:rPr lang="en-US" sz="1800" dirty="0" err="1" smtClean="0">
                          <a:latin typeface="Consolas" pitchFamily="49" charset="0"/>
                          <a:cs typeface="Consolas" pitchFamily="49" charset="0"/>
                        </a:rPr>
                        <a:t>beginTransaction</a:t>
                      </a:r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()</a:t>
                      </a:r>
                    </a:p>
                    <a:p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  a[0] = 1;</a:t>
                      </a:r>
                    </a:p>
                    <a:p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1800" dirty="0" err="1" smtClean="0">
                          <a:latin typeface="Consolas" pitchFamily="49" charset="0"/>
                          <a:cs typeface="Consolas" pitchFamily="49" charset="0"/>
                        </a:rPr>
                        <a:t>arrayFillNonAtomic</a:t>
                      </a:r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(a,0,1,2);</a:t>
                      </a:r>
                    </a:p>
                    <a:p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  // a[0] = 2;</a:t>
                      </a:r>
                    </a:p>
                    <a:p>
                      <a:r>
                        <a:rPr lang="en-US" sz="1800" dirty="0" err="1" smtClean="0">
                          <a:latin typeface="Consolas" pitchFamily="49" charset="0"/>
                          <a:cs typeface="Consolas" pitchFamily="49" charset="0"/>
                        </a:rPr>
                        <a:t>abortTransaction</a:t>
                      </a:r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()</a:t>
                      </a:r>
                    </a:p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a[0] = 0;</a:t>
                      </a:r>
                    </a:p>
                    <a:p>
                      <a:r>
                        <a:rPr lang="en-US" sz="1800" dirty="0" err="1" smtClean="0">
                          <a:latin typeface="Consolas" pitchFamily="49" charset="0"/>
                          <a:cs typeface="Consolas" pitchFamily="49" charset="0"/>
                        </a:rPr>
                        <a:t>beginTransaction</a:t>
                      </a:r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</a:p>
                    <a:p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1800" dirty="0" err="1" smtClean="0">
                          <a:latin typeface="Consolas" pitchFamily="49" charset="0"/>
                          <a:cs typeface="Consolas" pitchFamily="49" charset="0"/>
                        </a:rPr>
                        <a:t>arrayFillNonAtomic</a:t>
                      </a:r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(a,0,1,2); </a:t>
                      </a:r>
                    </a:p>
                    <a:p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  // a[0] = 2;</a:t>
                      </a:r>
                    </a:p>
                    <a:p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  a[0] = 1;</a:t>
                      </a:r>
                    </a:p>
                    <a:p>
                      <a:r>
                        <a:rPr lang="en-US" sz="1800" dirty="0" err="1" smtClean="0">
                          <a:latin typeface="Consolas" pitchFamily="49" charset="0"/>
                          <a:cs typeface="Consolas" pitchFamily="49" charset="0"/>
                        </a:rPr>
                        <a:t>abortTransaction</a:t>
                      </a:r>
                      <a:r>
                        <a:rPr lang="en-US" sz="1800" dirty="0" smtClean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11704</TotalTime>
  <Words>6390</Words>
  <Application>Microsoft Office PowerPoint</Application>
  <PresentationFormat>Předvádění na obrazovce (4:3)</PresentationFormat>
  <Paragraphs>1226</Paragraphs>
  <Slides>96</Slides>
  <Notes>12</Notes>
  <HiddenSlides>2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8" baseType="lpstr">
      <vt:lpstr>SimSun</vt:lpstr>
      <vt:lpstr>Arial</vt:lpstr>
      <vt:lpstr>Calibri</vt:lpstr>
      <vt:lpstr>Comic Sans MS</vt:lpstr>
      <vt:lpstr>Consolas</vt:lpstr>
      <vt:lpstr>Courier New</vt:lpstr>
      <vt:lpstr>Symbol</vt:lpstr>
      <vt:lpstr>Times New Roman</vt:lpstr>
      <vt:lpstr>Verdana</vt:lpstr>
      <vt:lpstr>Wingdings</vt:lpstr>
      <vt:lpstr>Motiv systému Office</vt:lpstr>
      <vt:lpstr>Image</vt:lpstr>
      <vt:lpstr>PV204 Security technologies</vt:lpstr>
      <vt:lpstr>JavaCard platform</vt:lpstr>
      <vt:lpstr>Organizational </vt:lpstr>
      <vt:lpstr>Overview</vt:lpstr>
      <vt:lpstr>Old vs. multi-application smart cards</vt:lpstr>
      <vt:lpstr>Prezentace aplikace PowerPoint</vt:lpstr>
      <vt:lpstr>JavaCard basics</vt:lpstr>
      <vt:lpstr>JavaCard</vt:lpstr>
      <vt:lpstr>JavaCard applets</vt:lpstr>
      <vt:lpstr>JavaCard versions</vt:lpstr>
      <vt:lpstr>JavaCard 2.x not supporting</vt:lpstr>
      <vt:lpstr>JavaCard 2.x supports</vt:lpstr>
      <vt:lpstr>JavaCard 3.x (most recent is 3.0.4 (2011))</vt:lpstr>
      <vt:lpstr>Version support</vt:lpstr>
      <vt:lpstr>Developing JavaCard appS</vt:lpstr>
      <vt:lpstr>Desktop vs. smart card</vt:lpstr>
      <vt:lpstr>Prezentace aplikace PowerPoint</vt:lpstr>
      <vt:lpstr>JC development process</vt:lpstr>
      <vt:lpstr>JavaCard application running model</vt:lpstr>
      <vt:lpstr>On-card, off-card code verification</vt:lpstr>
      <vt:lpstr>Quick and dirty start</vt:lpstr>
      <vt:lpstr>Quick and dirty start – OpenPGP applet</vt:lpstr>
      <vt:lpstr>1. Compile and convert applets </vt:lpstr>
      <vt:lpstr>2. Manage applets on smart card</vt:lpstr>
      <vt:lpstr>Prezentace aplikace PowerPoint</vt:lpstr>
      <vt:lpstr>3. Upload applet to smart card</vt:lpstr>
      <vt:lpstr>OpenPlatform Package/applet upload </vt:lpstr>
      <vt:lpstr>4. Communicate with smart card </vt:lpstr>
      <vt:lpstr>5. Delete applet</vt:lpstr>
      <vt:lpstr>Developing simple applet</vt:lpstr>
      <vt:lpstr>JavaCard – My first applet</vt:lpstr>
      <vt:lpstr>Necessary tools</vt:lpstr>
      <vt:lpstr>Prezentace aplikace PowerPoint</vt:lpstr>
      <vt:lpstr>Simple JavaCard applet - code</vt:lpstr>
      <vt:lpstr>Sending and receiving data</vt:lpstr>
      <vt:lpstr>Sending and receiving data – source code</vt:lpstr>
      <vt:lpstr>select() method</vt:lpstr>
      <vt:lpstr>Communication with smart card</vt:lpstr>
      <vt:lpstr>JavaCard communication lifecycle</vt:lpstr>
      <vt:lpstr>Java javax.smartcardio.* API</vt:lpstr>
      <vt:lpstr>Java javax.smartcardio.* API (2)</vt:lpstr>
      <vt:lpstr>Response APDU (R-APDU)</vt:lpstr>
      <vt:lpstr>Debugging applet</vt:lpstr>
      <vt:lpstr>Debugging applets: simulator</vt:lpstr>
      <vt:lpstr>Debugging applets: real cards</vt:lpstr>
      <vt:lpstr>Possible causes for unspecific 0x6f00</vt:lpstr>
      <vt:lpstr>Best practices</vt:lpstr>
      <vt:lpstr>Execution speed hints (1)</vt:lpstr>
      <vt:lpstr>Execution speed hints (2)</vt:lpstr>
      <vt:lpstr>How many cryptographic engines?</vt:lpstr>
      <vt:lpstr>Security hints (1)</vt:lpstr>
      <vt:lpstr>Security hints (2)</vt:lpstr>
      <vt:lpstr>Security hints (3)</vt:lpstr>
      <vt:lpstr>JavaCard applet firewall issues</vt:lpstr>
      <vt:lpstr>Summary</vt:lpstr>
      <vt:lpstr>Prezentace aplikace PowerPoint</vt:lpstr>
      <vt:lpstr>Supplementary materials</vt:lpstr>
      <vt:lpstr>Developing simple PKI applet</vt:lpstr>
      <vt:lpstr>PKI-relevant JavaCard API</vt:lpstr>
      <vt:lpstr>PIN verification functionality</vt:lpstr>
      <vt:lpstr>PIN code</vt:lpstr>
      <vt:lpstr>Digital signature</vt:lpstr>
      <vt:lpstr>On-card asymmetric key generation</vt:lpstr>
      <vt:lpstr>Key generation - source code</vt:lpstr>
      <vt:lpstr>Public (private) key export/import</vt:lpstr>
      <vt:lpstr>javacard.security.Signature</vt:lpstr>
      <vt:lpstr>Signature – source code</vt:lpstr>
      <vt:lpstr>Asymmetric encryption </vt:lpstr>
      <vt:lpstr>Demo - symmetric cryptography applet</vt:lpstr>
      <vt:lpstr>Random numbers </vt:lpstr>
      <vt:lpstr>RandomData – source code</vt:lpstr>
      <vt:lpstr>Key generation and initialization </vt:lpstr>
      <vt:lpstr>Symmetric cryptography encryption</vt:lpstr>
      <vt:lpstr>Encryption with 3DES – source code</vt:lpstr>
      <vt:lpstr>Message authentication code (MAC)</vt:lpstr>
      <vt:lpstr>MAC – source code</vt:lpstr>
      <vt:lpstr>Data hashing</vt:lpstr>
      <vt:lpstr>Data hashing – source code</vt:lpstr>
      <vt:lpstr>GPPro – M. Paljak</vt:lpstr>
      <vt:lpstr>GPShell script – another tool for upload</vt:lpstr>
      <vt:lpstr>Demo: OpenPGP applet</vt:lpstr>
      <vt:lpstr>OpenPGP</vt:lpstr>
      <vt:lpstr>JOpenPGPCard applet</vt:lpstr>
      <vt:lpstr>Compilation and upload</vt:lpstr>
      <vt:lpstr>GPG --card-edit</vt:lpstr>
      <vt:lpstr>GPG – keys generation finished</vt:lpstr>
      <vt:lpstr>What we have…</vt:lpstr>
      <vt:lpstr>(gpg –card-edit) Command&gt; list</vt:lpstr>
      <vt:lpstr>Using GPG with smart card</vt:lpstr>
      <vt:lpstr>More details about JavaCard</vt:lpstr>
      <vt:lpstr>JavaCard – more to be discovered</vt:lpstr>
      <vt:lpstr>GPShell upload&amp;install</vt:lpstr>
      <vt:lpstr>JavaCard – PIN verification</vt:lpstr>
      <vt:lpstr>JavaCard – PIN verification done better</vt:lpstr>
      <vt:lpstr>JavaCard – Atomic vs. Non-Atomic</vt:lpstr>
      <vt:lpstr>JavaCard – Atomic vs. Non-Atomic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2692</cp:revision>
  <cp:lastPrinted>2016-03-09T12:30:33Z</cp:lastPrinted>
  <dcterms:created xsi:type="dcterms:W3CDTF">2012-06-27T07:21:19Z</dcterms:created>
  <dcterms:modified xsi:type="dcterms:W3CDTF">2016-03-09T12:35:28Z</dcterms:modified>
</cp:coreProperties>
</file>