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61" r:id="rId2"/>
    <p:sldId id="879" r:id="rId3"/>
    <p:sldId id="1026" r:id="rId4"/>
    <p:sldId id="973" r:id="rId5"/>
    <p:sldId id="978" r:id="rId6"/>
    <p:sldId id="998" r:id="rId7"/>
    <p:sldId id="888" r:id="rId8"/>
    <p:sldId id="1020" r:id="rId9"/>
    <p:sldId id="1018" r:id="rId10"/>
    <p:sldId id="1019" r:id="rId11"/>
    <p:sldId id="1002" r:id="rId12"/>
    <p:sldId id="1016" r:id="rId13"/>
    <p:sldId id="1001" r:id="rId14"/>
    <p:sldId id="999" r:id="rId15"/>
    <p:sldId id="1000" r:id="rId16"/>
    <p:sldId id="892" r:id="rId17"/>
    <p:sldId id="984" r:id="rId18"/>
    <p:sldId id="985" r:id="rId19"/>
    <p:sldId id="1014" r:id="rId20"/>
    <p:sldId id="1015" r:id="rId21"/>
    <p:sldId id="982" r:id="rId22"/>
    <p:sldId id="988" r:id="rId23"/>
    <p:sldId id="989" r:id="rId24"/>
    <p:sldId id="990" r:id="rId25"/>
    <p:sldId id="992" r:id="rId26"/>
    <p:sldId id="933" r:id="rId27"/>
    <p:sldId id="936" r:id="rId28"/>
    <p:sldId id="937" r:id="rId29"/>
    <p:sldId id="966" r:id="rId30"/>
    <p:sldId id="963" r:id="rId31"/>
    <p:sldId id="967" r:id="rId32"/>
    <p:sldId id="969" r:id="rId33"/>
    <p:sldId id="970" r:id="rId34"/>
    <p:sldId id="971" r:id="rId35"/>
    <p:sldId id="934" r:id="rId36"/>
    <p:sldId id="935" r:id="rId37"/>
    <p:sldId id="1021" r:id="rId38"/>
    <p:sldId id="938" r:id="rId39"/>
    <p:sldId id="1008" r:id="rId40"/>
    <p:sldId id="1009" r:id="rId41"/>
    <p:sldId id="1010" r:id="rId42"/>
    <p:sldId id="1011" r:id="rId43"/>
    <p:sldId id="1012" r:id="rId44"/>
    <p:sldId id="1013" r:id="rId45"/>
    <p:sldId id="942" r:id="rId46"/>
    <p:sldId id="943" r:id="rId47"/>
    <p:sldId id="944" r:id="rId48"/>
    <p:sldId id="945" r:id="rId49"/>
    <p:sldId id="946" r:id="rId50"/>
    <p:sldId id="947" r:id="rId51"/>
    <p:sldId id="948" r:id="rId52"/>
    <p:sldId id="952" r:id="rId53"/>
    <p:sldId id="953" r:id="rId54"/>
    <p:sldId id="954" r:id="rId55"/>
    <p:sldId id="955" r:id="rId56"/>
    <p:sldId id="957" r:id="rId57"/>
    <p:sldId id="958" r:id="rId58"/>
    <p:sldId id="959" r:id="rId59"/>
    <p:sldId id="960" r:id="rId60"/>
    <p:sldId id="961" r:id="rId61"/>
    <p:sldId id="962" r:id="rId62"/>
    <p:sldId id="1023" r:id="rId63"/>
    <p:sldId id="1024" r:id="rId64"/>
    <p:sldId id="972" r:id="rId65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71" d="100"/>
          <a:sy n="71" d="100"/>
        </p:scale>
        <p:origin x="66" y="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41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24. 3. 2016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2223"/>
            <a:ext cx="2946400" cy="472819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28631"/>
            <a:ext cx="2946400" cy="496411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41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24. 3. 2016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8" tIns="46069" rIns="92138" bIns="46069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114"/>
            <a:ext cx="5438775" cy="4467706"/>
          </a:xfrm>
          <a:prstGeom prst="rect">
            <a:avLst/>
          </a:prstGeom>
        </p:spPr>
        <p:txBody>
          <a:bodyPr vert="horz" lIns="92138" tIns="46069" rIns="92138" bIns="46069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631"/>
            <a:ext cx="2946400" cy="496411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28631"/>
            <a:ext cx="2946400" cy="496411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PV204 - Authentication protocols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PV204 - Authentication protocols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scremers/scyther/" TargetMode="External"/><Relationship Id="rId2" Type="http://schemas.openxmlformats.org/officeDocument/2006/relationships/hyperlink" Target="http://www.lsv.ens-cachan.fr/Software/spo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ox.ac.uk/people/cas.cremers/scyther/scyther-exercises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hispersystems.org/blog/advanced-ratcheting/" TargetMode="External"/><Relationship Id="rId2" Type="http://schemas.openxmlformats.org/officeDocument/2006/relationships/hyperlink" Target="http://blog.cryptographyengineering.com/2014/07/noodling-about-im-protocols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cryptographyengineering.com/2014/07/noodling-about-im-protocol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/>
              <a:t>PV204 Security technologies</a:t>
            </a: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 smtClean="0"/>
              <a:t>Secure </a:t>
            </a:r>
            <a:r>
              <a:rPr lang="en-US" dirty="0"/>
              <a:t>authentication and authorization </a:t>
            </a:r>
            <a:endParaRPr lang="en-GB" dirty="0" smtClean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 smtClean="0"/>
              <a:t>Petr</a:t>
            </a:r>
            <a:r>
              <a:rPr lang="en-US" dirty="0" smtClean="0"/>
              <a:t> </a:t>
            </a:r>
            <a:r>
              <a:rPr lang="cs-CZ" dirty="0" smtClean="0"/>
              <a:t>Švenda</a:t>
            </a:r>
            <a:r>
              <a:rPr lang="en-US" dirty="0" smtClean="0"/>
              <a:t> </a:t>
            </a:r>
            <a:r>
              <a:rPr lang="cs-CZ" dirty="0" smtClean="0">
                <a:hlinkClick r:id="rId3"/>
              </a:rPr>
              <a:t>svenda</a:t>
            </a:r>
            <a:r>
              <a:rPr lang="en-US" dirty="0" smtClean="0">
                <a:hlinkClick r:id="rId3"/>
              </a:rPr>
              <a:t>@fi.muni.cz</a:t>
            </a:r>
            <a:endParaRPr lang="en-US" dirty="0" smtClean="0"/>
          </a:p>
          <a:p>
            <a:r>
              <a:rPr lang="en-US" dirty="0" smtClean="0"/>
              <a:t>Faculty of Informatics, Masaryk University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for key establishment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Derive from pre-shared secret (KDF)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with help of trusted party (Kerberos, PKI)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Establish over insecure channel (</a:t>
            </a:r>
            <a:r>
              <a:rPr lang="en-GB" dirty="0" err="1" smtClean="0"/>
              <a:t>Diffie</a:t>
            </a:r>
            <a:r>
              <a:rPr lang="en-GB" dirty="0" smtClean="0"/>
              <a:t>-Hellman)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</a:t>
            </a:r>
            <a:r>
              <a:rPr lang="en-GB" dirty="0" smtClean="0"/>
              <a:t>over </a:t>
            </a:r>
            <a:r>
              <a:rPr lang="en-GB" dirty="0"/>
              <a:t>other (secure) </a:t>
            </a:r>
            <a:r>
              <a:rPr lang="en-GB" dirty="0" smtClean="0"/>
              <a:t>channel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</a:t>
            </a:r>
            <a:r>
              <a:rPr lang="en-GB" dirty="0" smtClean="0"/>
              <a:t>over non-</a:t>
            </a:r>
            <a:r>
              <a:rPr lang="en-GB" dirty="0" err="1" smtClean="0"/>
              <a:t>eavesdropable</a:t>
            </a:r>
            <a:r>
              <a:rPr lang="en-GB" dirty="0" smtClean="0"/>
              <a:t> channel (BB84)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…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4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for key confirmation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GB" dirty="0" smtClean="0"/>
              <a:t>Goal: ensure that parties use same key value(s)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Implicit </a:t>
            </a:r>
            <a:r>
              <a:rPr lang="en-GB" dirty="0">
                <a:solidFill>
                  <a:srgbClr val="0070C0"/>
                </a:solidFill>
              </a:rPr>
              <a:t>confirmation </a:t>
            </a:r>
            <a:r>
              <a:rPr lang="en-GB" dirty="0" smtClean="0"/>
              <a:t>by use of valid key</a:t>
            </a:r>
          </a:p>
          <a:p>
            <a:pPr lvl="1"/>
            <a:r>
              <a:rPr lang="en-GB" dirty="0" smtClean="0"/>
              <a:t>E.g., MAC by session key on future message is valid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Explicit confirmation </a:t>
            </a:r>
            <a:r>
              <a:rPr lang="en-GB" dirty="0" smtClean="0"/>
              <a:t>by challenge-response</a:t>
            </a:r>
          </a:p>
          <a:p>
            <a:pPr lvl="1"/>
            <a:r>
              <a:rPr lang="en-GB" dirty="0" smtClean="0"/>
              <a:t>Dedicated steps in protocol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6"/>
          <a:stretch/>
        </p:blipFill>
        <p:spPr>
          <a:xfrm>
            <a:off x="5169296" y="3861048"/>
            <a:ext cx="3867200" cy="2541831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74044" y="6265267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</p:spTree>
    <p:extLst>
      <p:ext uri="{BB962C8B-B14F-4D97-AF65-F5344CB8AC3E}">
        <p14:creationId xmlns:p14="http://schemas.microsoft.com/office/powerpoint/2010/main" val="120101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message components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Keys </a:t>
            </a:r>
          </a:p>
          <a:p>
            <a:pPr lvl="1"/>
            <a:r>
              <a:rPr lang="en-US" dirty="0" smtClean="0"/>
              <a:t>Long-term keys </a:t>
            </a:r>
          </a:p>
          <a:p>
            <a:pPr lvl="1"/>
            <a:r>
              <a:rPr lang="en-US" dirty="0" smtClean="0"/>
              <a:t>Session keys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Identifiers </a:t>
            </a:r>
          </a:p>
          <a:p>
            <a:pPr lvl="1"/>
            <a:r>
              <a:rPr lang="en-US" dirty="0" smtClean="0"/>
              <a:t>Protocol principals (Alice, Bob…)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Nonce(s)</a:t>
            </a:r>
          </a:p>
          <a:p>
            <a:pPr lvl="1"/>
            <a:r>
              <a:rPr lang="en-US" dirty="0" smtClean="0"/>
              <a:t>Random values, timestamps, counters</a:t>
            </a:r>
          </a:p>
          <a:p>
            <a:r>
              <a:rPr lang="en-US" dirty="0" smtClean="0"/>
              <a:t>Components are combined by crypto mechanism(s)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86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Protocols and attacks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0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models of </a:t>
            </a:r>
            <a:r>
              <a:rPr lang="en-US" dirty="0" smtClean="0"/>
              <a:t>adversary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Adversary controls the communication </a:t>
            </a:r>
          </a:p>
          <a:p>
            <a:pPr lvl="1"/>
            <a:r>
              <a:rPr lang="en-US" dirty="0" smtClean="0"/>
              <a:t>Between all principals</a:t>
            </a:r>
          </a:p>
          <a:p>
            <a:pPr lvl="1"/>
            <a:r>
              <a:rPr lang="en-US" dirty="0" smtClean="0"/>
              <a:t>Observe, alter, insert, delay or delete messages</a:t>
            </a:r>
          </a:p>
          <a:p>
            <a:r>
              <a:rPr lang="en-US" dirty="0" smtClean="0"/>
              <a:t>Adversary can obtain session keys </a:t>
            </a:r>
          </a:p>
          <a:p>
            <a:pPr lvl="1"/>
            <a:r>
              <a:rPr lang="en-US" dirty="0" smtClean="0"/>
              <a:t>used in previous runs</a:t>
            </a:r>
          </a:p>
          <a:p>
            <a:r>
              <a:rPr lang="en-US" dirty="0" smtClean="0"/>
              <a:t>Malicious insider </a:t>
            </a:r>
          </a:p>
          <a:p>
            <a:pPr lvl="1"/>
            <a:r>
              <a:rPr lang="en-US" dirty="0" smtClean="0"/>
              <a:t>adversary is legitimate protocol principal</a:t>
            </a:r>
          </a:p>
          <a:p>
            <a:r>
              <a:rPr lang="en-US" dirty="0" smtClean="0"/>
              <a:t>Attacker can obtain partial knowledge</a:t>
            </a:r>
          </a:p>
          <a:p>
            <a:pPr lvl="1"/>
            <a:r>
              <a:rPr lang="en-US" dirty="0" smtClean="0"/>
              <a:t>Compromise or side-channels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2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and reflection attack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Attacker resends already intercepted messages</a:t>
            </a:r>
          </a:p>
          <a:p>
            <a:pPr lvl="1"/>
            <a:r>
              <a:rPr lang="en-US" sz="2000" dirty="0" smtClean="0"/>
              <a:t>Message is neither modified nor understood by attacker</a:t>
            </a:r>
          </a:p>
          <a:p>
            <a:pPr lvl="1"/>
            <a:r>
              <a:rPr lang="en-US" sz="2000" dirty="0" smtClean="0"/>
              <a:t>Prevented by inclusion of freshness nonce</a:t>
            </a:r>
          </a:p>
          <a:p>
            <a:r>
              <a:rPr lang="en-US" sz="2400" dirty="0" smtClean="0"/>
              <a:t>Reflection attack</a:t>
            </a:r>
          </a:p>
          <a:p>
            <a:pPr lvl="1"/>
            <a:r>
              <a:rPr lang="en-US" sz="2000" dirty="0" smtClean="0"/>
              <a:t>Variant of replay attack</a:t>
            </a:r>
          </a:p>
          <a:p>
            <a:pPr lvl="1"/>
            <a:r>
              <a:rPr lang="en-US" sz="2000" dirty="0" smtClean="0"/>
              <a:t>Attacker replay intercepted message from A to B back to A</a:t>
            </a:r>
          </a:p>
          <a:p>
            <a:pPr lvl="1"/>
            <a:r>
              <a:rPr lang="en-US" sz="2000" dirty="0" smtClean="0"/>
              <a:t>Prevented by inclusion of party identifiers into protocol messages </a:t>
            </a:r>
            <a:endParaRPr lang="en-US" sz="2000" dirty="0"/>
          </a:p>
          <a:p>
            <a:r>
              <a:rPr lang="en-US" sz="2400" dirty="0"/>
              <a:t>Consequences for </a:t>
            </a:r>
            <a:r>
              <a:rPr lang="en-US" sz="2400" dirty="0" smtClean="0"/>
              <a:t>authentication</a:t>
            </a:r>
          </a:p>
          <a:p>
            <a:pPr lvl="1"/>
            <a:r>
              <a:rPr lang="en-US" sz="2000" dirty="0" smtClean="0"/>
              <a:t>Authentication messages are not fresh</a:t>
            </a:r>
            <a:endParaRPr lang="en-US" sz="2000" dirty="0"/>
          </a:p>
          <a:p>
            <a:r>
              <a:rPr lang="en-US" sz="2400" dirty="0"/>
              <a:t>Consequences for key </a:t>
            </a:r>
            <a:r>
              <a:rPr lang="en-US" sz="2400" dirty="0" smtClean="0"/>
              <a:t>exchange</a:t>
            </a:r>
          </a:p>
          <a:p>
            <a:pPr lvl="1"/>
            <a:r>
              <a:rPr lang="en-US" sz="2000" dirty="0" smtClean="0"/>
              <a:t>Used session keys are not fresh (possibly compromised)</a:t>
            </a:r>
            <a:endParaRPr lang="en-US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94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Needham–Schroeder </a:t>
            </a:r>
            <a:r>
              <a:rPr lang="en-GB" dirty="0" smtClean="0"/>
              <a:t>protocol: symmetric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Basis for Kerberos protocol (AUTH, KE), 1978</a:t>
            </a:r>
          </a:p>
          <a:p>
            <a:pPr lvl="1"/>
            <a:r>
              <a:rPr lang="en-GB" dirty="0" smtClean="0"/>
              <a:t>Two-party protocol (A,B) + trusted server (S)</a:t>
            </a:r>
          </a:p>
          <a:p>
            <a:pPr lvl="1"/>
            <a:r>
              <a:rPr lang="en-GB" dirty="0" smtClean="0"/>
              <a:t>Session key K</a:t>
            </a:r>
            <a:r>
              <a:rPr lang="en-GB" baseline="-25000" dirty="0" smtClean="0"/>
              <a:t>AB</a:t>
            </a:r>
            <a:r>
              <a:rPr lang="en-GB" dirty="0" smtClean="0"/>
              <a:t> generated by S and distributed to A together with part intended for B</a:t>
            </a:r>
          </a:p>
          <a:p>
            <a:pPr lvl="1"/>
            <a:r>
              <a:rPr lang="en-GB" dirty="0" smtClean="0"/>
              <a:t>Parties A and B are authenticated via 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</a:t>
            </a:r>
            <a:r>
              <a:rPr lang="en-GB" dirty="0" smtClean="0">
                <a:sym typeface="Symbol" panose="05050102010706020507" pitchFamily="18" charset="2"/>
              </a:rPr>
              <a:t> S: A, B, N</a:t>
            </a:r>
            <a:r>
              <a:rPr lang="en-GB" baseline="-25000" dirty="0" smtClean="0">
                <a:sym typeface="Symbol" panose="05050102010706020507" pitchFamily="18" charset="2"/>
              </a:rPr>
              <a:t>A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</a:t>
            </a:r>
            <a:r>
              <a:rPr lang="en-GB" dirty="0" smtClean="0">
                <a:sym typeface="Symbol" panose="05050102010706020507" pitchFamily="18" charset="2"/>
              </a:rPr>
              <a:t>  A: {N</a:t>
            </a:r>
            <a:r>
              <a:rPr lang="en-GB" baseline="-25000" dirty="0" smtClean="0">
                <a:sym typeface="Symbol" panose="05050102010706020507" pitchFamily="18" charset="2"/>
              </a:rPr>
              <a:t>A</a:t>
            </a:r>
            <a:r>
              <a:rPr lang="en-GB" dirty="0" smtClean="0">
                <a:sym typeface="Symbol" panose="05050102010706020507" pitchFamily="18" charset="2"/>
              </a:rPr>
              <a:t>, K</a:t>
            </a:r>
            <a:r>
              <a:rPr lang="en-GB" baseline="-25000" dirty="0" smtClean="0">
                <a:sym typeface="Symbol" panose="05050102010706020507" pitchFamily="18" charset="2"/>
              </a:rPr>
              <a:t>AB</a:t>
            </a:r>
            <a:r>
              <a:rPr lang="en-GB" dirty="0" smtClean="0">
                <a:sym typeface="Symbol" panose="05050102010706020507" pitchFamily="18" charset="2"/>
              </a:rPr>
              <a:t>, B, {K</a:t>
            </a:r>
            <a:r>
              <a:rPr lang="en-GB" baseline="-25000" dirty="0" smtClean="0">
                <a:sym typeface="Symbol" panose="05050102010706020507" pitchFamily="18" charset="2"/>
              </a:rPr>
              <a:t>AB</a:t>
            </a:r>
            <a:r>
              <a:rPr lang="en-GB" dirty="0" smtClean="0">
                <a:sym typeface="Symbol" panose="05050102010706020507" pitchFamily="18" charset="2"/>
              </a:rPr>
              <a:t>, A}K</a:t>
            </a:r>
            <a:r>
              <a:rPr lang="en-GB" baseline="-25000" dirty="0" smtClean="0">
                <a:sym typeface="Symbol" panose="05050102010706020507" pitchFamily="18" charset="2"/>
              </a:rPr>
              <a:t>BS</a:t>
            </a:r>
            <a:r>
              <a:rPr lang="en-GB" dirty="0" smtClean="0">
                <a:sym typeface="Symbol" panose="05050102010706020507" pitchFamily="18" charset="2"/>
              </a:rPr>
              <a:t>}K</a:t>
            </a:r>
            <a:r>
              <a:rPr lang="en-GB" baseline="-25000" dirty="0" smtClean="0">
                <a:sym typeface="Symbol" panose="05050102010706020507" pitchFamily="18" charset="2"/>
              </a:rPr>
              <a:t>AS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 smtClean="0">
                <a:sym typeface="Symbol" panose="05050102010706020507" pitchFamily="18" charset="2"/>
              </a:rPr>
              <a:t>B: {</a:t>
            </a:r>
            <a:r>
              <a:rPr lang="en-GB" dirty="0">
                <a:sym typeface="Symbol" panose="05050102010706020507" pitchFamily="18" charset="2"/>
              </a:rPr>
              <a:t>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</a:t>
            </a:r>
            <a:r>
              <a:rPr lang="en-GB" dirty="0" smtClean="0">
                <a:sym typeface="Symbol" panose="05050102010706020507" pitchFamily="18" charset="2"/>
              </a:rPr>
              <a:t>A}K</a:t>
            </a:r>
            <a:r>
              <a:rPr lang="en-GB" baseline="-25000" dirty="0" smtClean="0">
                <a:sym typeface="Symbol" panose="05050102010706020507" pitchFamily="18" charset="2"/>
              </a:rPr>
              <a:t>BS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 smtClean="0">
                <a:sym typeface="Symbol" panose="05050102010706020507" pitchFamily="18" charset="2"/>
              </a:rPr>
              <a:t>A: {N</a:t>
            </a:r>
            <a:r>
              <a:rPr lang="en-GB" baseline="-25000" dirty="0" smtClean="0">
                <a:sym typeface="Symbol" panose="05050102010706020507" pitchFamily="18" charset="2"/>
              </a:rPr>
              <a:t>B</a:t>
            </a:r>
            <a:r>
              <a:rPr lang="en-GB" dirty="0" smtClean="0">
                <a:sym typeface="Symbol" panose="05050102010706020507" pitchFamily="18" charset="2"/>
              </a:rPr>
              <a:t>, A}K</a:t>
            </a:r>
            <a:r>
              <a:rPr lang="en-GB" baseline="-25000" dirty="0" smtClean="0">
                <a:sym typeface="Symbol" panose="05050102010706020507" pitchFamily="18" charset="2"/>
              </a:rPr>
              <a:t>AB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B: </a:t>
            </a:r>
            <a:r>
              <a:rPr lang="en-GB" dirty="0" smtClean="0">
                <a:sym typeface="Symbol" panose="05050102010706020507" pitchFamily="18" charset="2"/>
              </a:rPr>
              <a:t>{N</a:t>
            </a:r>
            <a:r>
              <a:rPr lang="en-GB" baseline="-25000" dirty="0" smtClean="0">
                <a:sym typeface="Symbol" panose="05050102010706020507" pitchFamily="18" charset="2"/>
              </a:rPr>
              <a:t>B </a:t>
            </a:r>
            <a:r>
              <a:rPr lang="en-GB" dirty="0" smtClean="0">
                <a:sym typeface="Symbol" panose="05050102010706020507" pitchFamily="18" charset="2"/>
              </a:rPr>
              <a:t>- 1}K</a:t>
            </a:r>
            <a:r>
              <a:rPr lang="en-GB" baseline="-25000" dirty="0" smtClean="0">
                <a:sym typeface="Symbol" panose="05050102010706020507" pitchFamily="18" charset="2"/>
              </a:rPr>
              <a:t>AB</a:t>
            </a:r>
            <a:endParaRPr lang="en-GB" baseline="-25000" dirty="0">
              <a:sym typeface="Symbol" panose="05050102010706020507" pitchFamily="18" charset="2"/>
            </a:endParaRPr>
          </a:p>
          <a:p>
            <a:endParaRPr lang="en-GB" baseline="-25000" dirty="0">
              <a:sym typeface="Symbol" panose="05050102010706020507" pitchFamily="18" charset="2"/>
            </a:endParaRPr>
          </a:p>
          <a:p>
            <a:endParaRPr lang="en-GB" baseline="-25000" dirty="0" smtClean="0"/>
          </a:p>
          <a:p>
            <a:endParaRPr lang="en-GB" baseline="-250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123728" y="4869160"/>
            <a:ext cx="1944216" cy="576064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4896120" y="5589506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Can you spot problem?</a:t>
            </a:r>
            <a:endParaRPr lang="en-US" sz="2800" dirty="0"/>
          </a:p>
        </p:txBody>
      </p:sp>
      <p:pic>
        <p:nvPicPr>
          <p:cNvPr id="8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72" y="540482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660232" y="3545721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Which part ensures:</a:t>
            </a:r>
          </a:p>
          <a:p>
            <a:r>
              <a:rPr lang="en-GB" sz="2000" dirty="0" smtClean="0"/>
              <a:t>Authentication</a:t>
            </a:r>
            <a:endParaRPr lang="en-GB" sz="2000" dirty="0" smtClean="0"/>
          </a:p>
          <a:p>
            <a:r>
              <a:rPr lang="en-GB" sz="2000" dirty="0" smtClean="0"/>
              <a:t>Key confirmation</a:t>
            </a:r>
          </a:p>
          <a:p>
            <a:r>
              <a:rPr lang="en-GB" sz="2000" dirty="0" smtClean="0"/>
              <a:t>Freshness</a:t>
            </a:r>
            <a:endParaRPr lang="en-US" sz="2000" dirty="0"/>
          </a:p>
        </p:txBody>
      </p:sp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69" y="394652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N-S symmetric: Problem?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Vulnerable to replay attack (Denning, Sacco, 1981)</a:t>
            </a:r>
          </a:p>
          <a:p>
            <a:r>
              <a:rPr lang="en-GB" dirty="0" smtClean="0"/>
              <a:t>If </a:t>
            </a:r>
            <a:r>
              <a:rPr lang="en-GB" dirty="0" smtClean="0"/>
              <a:t>an attacker </a:t>
            </a:r>
            <a:r>
              <a:rPr lang="en-GB" dirty="0"/>
              <a:t>compromised older </a:t>
            </a:r>
            <a:r>
              <a:rPr lang="en-GB" dirty="0" smtClean="0"/>
              <a:t>K</a:t>
            </a:r>
            <a:r>
              <a:rPr lang="en-GB" baseline="-25000" dirty="0" smtClean="0"/>
              <a:t>AB </a:t>
            </a:r>
            <a:r>
              <a:rPr lang="en-GB" dirty="0" smtClean="0"/>
              <a:t>then 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{K</a:t>
            </a:r>
            <a:r>
              <a:rPr lang="en-GB" baseline="-25000" dirty="0" smtClean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</a:t>
            </a:r>
            <a:r>
              <a:rPr lang="en-GB" dirty="0" smtClean="0">
                <a:sym typeface="Symbol" panose="05050102010706020507" pitchFamily="18" charset="2"/>
              </a:rPr>
              <a:t>A}K</a:t>
            </a:r>
            <a:r>
              <a:rPr lang="en-GB" baseline="-25000" dirty="0" smtClean="0">
                <a:sym typeface="Symbol" panose="05050102010706020507" pitchFamily="18" charset="2"/>
              </a:rPr>
              <a:t>BS </a:t>
            </a:r>
            <a:r>
              <a:rPr lang="en-GB" dirty="0" smtClean="0">
                <a:sym typeface="Symbol" panose="05050102010706020507" pitchFamily="18" charset="2"/>
              </a:rPr>
              <a:t>can be replayed to B (step 3.)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B will not be able to tell freshness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Attacker will then impersonate A using old (replayed, compromised) key K</a:t>
            </a:r>
            <a:r>
              <a:rPr lang="en-GB" baseline="-25000" dirty="0" smtClean="0">
                <a:sym typeface="Symbol" panose="05050102010706020507" pitchFamily="18" charset="2"/>
              </a:rPr>
              <a:t>AB</a:t>
            </a:r>
          </a:p>
          <a:p>
            <a:r>
              <a:rPr lang="en-GB" dirty="0" smtClean="0">
                <a:sym typeface="Symbol" panose="05050102010706020507" pitchFamily="18" charset="2"/>
              </a:rPr>
              <a:t>Fixed by inclusion of nonce/timestamp </a:t>
            </a:r>
            <a:r>
              <a:rPr lang="en-GB" b="1" dirty="0" smtClean="0">
                <a:sym typeface="Symbol" panose="05050102010706020507" pitchFamily="18" charset="2"/>
              </a:rPr>
              <a:t>N’</a:t>
            </a:r>
            <a:r>
              <a:rPr lang="en-GB" b="1" baseline="-25000" dirty="0" smtClean="0">
                <a:sym typeface="Symbol" panose="05050102010706020507" pitchFamily="18" charset="2"/>
              </a:rPr>
              <a:t>B </a:t>
            </a:r>
            <a:r>
              <a:rPr lang="en-GB" dirty="0" smtClean="0">
                <a:sym typeface="Symbol" panose="05050102010706020507" pitchFamily="18" charset="2"/>
              </a:rPr>
              <a:t>generated by B (two additional steps before step 1.)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Bob can now check freshness of </a:t>
            </a:r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</a:t>
            </a:r>
            <a:r>
              <a:rPr lang="en-GB" dirty="0" smtClean="0">
                <a:sym typeface="Symbol" panose="05050102010706020507" pitchFamily="18" charset="2"/>
              </a:rPr>
              <a:t>A, </a:t>
            </a:r>
            <a:r>
              <a:rPr lang="en-GB" b="1" dirty="0" smtClean="0">
                <a:sym typeface="Symbol" panose="05050102010706020507" pitchFamily="18" charset="2"/>
              </a:rPr>
              <a:t>N’</a:t>
            </a:r>
            <a:r>
              <a:rPr lang="en-GB" b="1" baseline="-25000" dirty="0" smtClean="0">
                <a:sym typeface="Symbol" panose="05050102010706020507" pitchFamily="18" charset="2"/>
              </a:rPr>
              <a:t>B</a:t>
            </a:r>
            <a:r>
              <a:rPr lang="en-GB" dirty="0" smtClean="0">
                <a:sym typeface="Symbol" panose="05050102010706020507" pitchFamily="18" charset="2"/>
              </a:rPr>
              <a:t>}K</a:t>
            </a:r>
            <a:r>
              <a:rPr lang="en-GB" baseline="-25000" dirty="0" smtClean="0">
                <a:sym typeface="Symbol" panose="05050102010706020507" pitchFamily="18" charset="2"/>
              </a:rPr>
              <a:t>BS </a:t>
            </a:r>
            <a:endParaRPr lang="en-GB" dirty="0">
              <a:sym typeface="Symbol" panose="05050102010706020507" pitchFamily="18" charset="2"/>
            </a:endParaRP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50180" y="5890629"/>
            <a:ext cx="5463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What is required attacker model?</a:t>
            </a:r>
            <a:endParaRPr lang="en-US" sz="2800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0594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4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required attacker model?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Able to capture valid communication (</a:t>
            </a:r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</a:t>
            </a:r>
            <a:r>
              <a:rPr lang="en-GB" dirty="0" smtClean="0">
                <a:sym typeface="Symbol" panose="05050102010706020507" pitchFamily="18" charset="2"/>
              </a:rPr>
              <a:t>A}K</a:t>
            </a:r>
            <a:r>
              <a:rPr lang="en-GB" baseline="-25000" dirty="0" smtClean="0">
                <a:sym typeface="Symbol" panose="05050102010706020507" pitchFamily="18" charset="2"/>
              </a:rPr>
              <a:t>BS</a:t>
            </a:r>
            <a:r>
              <a:rPr lang="en-GB" dirty="0" smtClean="0"/>
              <a:t>)</a:t>
            </a:r>
          </a:p>
          <a:p>
            <a:r>
              <a:rPr lang="en-GB" dirty="0" smtClean="0"/>
              <a:t>Able to compromise older </a:t>
            </a:r>
            <a:r>
              <a:rPr lang="en-GB" dirty="0">
                <a:sym typeface="Symbol" panose="05050102010706020507" pitchFamily="18" charset="2"/>
              </a:rPr>
              <a:t>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endParaRPr lang="en-GB" dirty="0" smtClean="0"/>
          </a:p>
          <a:p>
            <a:r>
              <a:rPr lang="en-GB" dirty="0" smtClean="0"/>
              <a:t>Actively communicate with B (reply </a:t>
            </a:r>
            <a:r>
              <a:rPr lang="en-GB" dirty="0"/>
              <a:t>(</a:t>
            </a:r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99792" y="4787991"/>
            <a:ext cx="5580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But is assumption of compromise </a:t>
            </a:r>
          </a:p>
          <a:p>
            <a:pPr algn="ctr"/>
            <a:r>
              <a:rPr lang="en-GB" sz="2800" dirty="0" smtClean="0"/>
              <a:t>of old key realistic?</a:t>
            </a:r>
            <a:endParaRPr lang="en-US" sz="2800" dirty="0"/>
          </a:p>
        </p:txBody>
      </p:sp>
      <p:pic>
        <p:nvPicPr>
          <p:cNvPr id="9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1934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How (not) to reason about potential compromise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NO</a:t>
            </a:r>
            <a:r>
              <a:rPr lang="en-GB" dirty="0" smtClean="0"/>
              <a:t>: all my (many) keys are in secure hardware and therefore I’m secure (no compromise possible)</a:t>
            </a:r>
          </a:p>
          <a:p>
            <a:pPr lvl="1"/>
            <a:r>
              <a:rPr lang="en-GB" dirty="0" smtClean="0"/>
              <a:t>Nothing like perfect security exists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B050"/>
                </a:solidFill>
              </a:rPr>
              <a:t>YES</a:t>
            </a:r>
            <a:r>
              <a:rPr lang="en-GB" dirty="0" smtClean="0"/>
              <a:t>: assume compromise and evaluate</a:t>
            </a:r>
            <a:r>
              <a:rPr lang="cs-CZ" dirty="0" smtClean="0"/>
              <a:t> </a:t>
            </a:r>
            <a:r>
              <a:rPr lang="en-GB" dirty="0" smtClean="0"/>
              <a:t>impact</a:t>
            </a:r>
          </a:p>
          <a:p>
            <a:pPr lvl="1"/>
            <a:r>
              <a:rPr lang="en-GB" dirty="0" smtClean="0"/>
              <a:t>Where are sensitive keys</a:t>
            </a:r>
          </a:p>
          <a:p>
            <a:pPr lvl="1"/>
            <a:r>
              <a:rPr lang="en-GB" dirty="0" smtClean="0"/>
              <a:t>How hard is to compromise them</a:t>
            </a:r>
          </a:p>
          <a:p>
            <a:pPr lvl="1"/>
            <a:r>
              <a:rPr lang="en-GB" dirty="0" smtClean="0"/>
              <a:t>What will be the impact of the compromise</a:t>
            </a:r>
          </a:p>
          <a:p>
            <a:pPr lvl="1"/>
            <a:r>
              <a:rPr lang="en-GB" dirty="0" smtClean="0"/>
              <a:t>Can I limit number/exposure of keys? For what price?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6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Authentication and key exchange protocols</a:t>
            </a:r>
          </a:p>
          <a:p>
            <a:r>
              <a:rPr lang="en-GB" dirty="0" smtClean="0"/>
              <a:t>Problems and design principles</a:t>
            </a:r>
          </a:p>
          <a:p>
            <a:r>
              <a:rPr lang="en-GB" dirty="0" smtClean="0"/>
              <a:t>Authentication protocols in electronic passports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1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key is compromised?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Prevention, detection (hard), reaction</a:t>
            </a:r>
            <a:endParaRPr lang="en-US" sz="2000" dirty="0" smtClean="0"/>
          </a:p>
          <a:p>
            <a:r>
              <a:rPr lang="en-US" sz="2400" dirty="0" smtClean="0"/>
              <a:t>Prevention of compromise</a:t>
            </a:r>
          </a:p>
          <a:p>
            <a:pPr lvl="1"/>
            <a:r>
              <a:rPr lang="en-US" sz="2000" dirty="0" smtClean="0"/>
              <a:t>Limit usage of a key</a:t>
            </a:r>
          </a:p>
          <a:p>
            <a:pPr lvl="2"/>
            <a:r>
              <a:rPr lang="en-US" sz="2000" dirty="0" smtClean="0"/>
              <a:t>master key 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 session keys</a:t>
            </a:r>
          </a:p>
          <a:p>
            <a:pPr lvl="2"/>
            <a:r>
              <a:rPr lang="en-US" sz="2000" dirty="0" smtClean="0"/>
              <a:t>Use PKI instead of many symmetric keys in trusted terminals</a:t>
            </a:r>
          </a:p>
          <a:p>
            <a:pPr lvl="1"/>
            <a:r>
              <a:rPr lang="en-US" sz="2000" dirty="0"/>
              <a:t>Limit key availability</a:t>
            </a:r>
          </a:p>
          <a:p>
            <a:pPr lvl="2"/>
            <a:r>
              <a:rPr lang="en-US" sz="2000" dirty="0"/>
              <a:t>Erase after use, no/limited copy in memory, trusted </a:t>
            </a:r>
            <a:r>
              <a:rPr lang="en-US" sz="2000" dirty="0" smtClean="0"/>
              <a:t>element</a:t>
            </a:r>
          </a:p>
          <a:p>
            <a:pPr lvl="1"/>
            <a:r>
              <a:rPr lang="en-US" sz="2000" dirty="0"/>
              <a:t>Limited-time usefulness of keys (key update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/>
              <a:t>(Perfect) forward </a:t>
            </a:r>
            <a:r>
              <a:rPr lang="en-US" sz="2000" dirty="0" smtClean="0"/>
              <a:t>secrecy: Information before is secure</a:t>
            </a:r>
            <a:endParaRPr lang="cs-CZ" sz="2000" dirty="0"/>
          </a:p>
          <a:p>
            <a:r>
              <a:rPr lang="en-US" sz="2400" dirty="0" smtClean="0"/>
              <a:t>Reaction on compromise</a:t>
            </a:r>
          </a:p>
          <a:p>
            <a:pPr lvl="1"/>
            <a:r>
              <a:rPr lang="en-US" sz="2000" dirty="0" smtClean="0"/>
              <a:t>stop using key, update </a:t>
            </a:r>
            <a:r>
              <a:rPr lang="en-US" sz="2000" dirty="0"/>
              <a:t>and </a:t>
            </a:r>
            <a:r>
              <a:rPr lang="en-US" sz="2000" dirty="0" smtClean="0"/>
              <a:t>let know (revocation)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3744416" cy="285750"/>
          </a:xfrm>
        </p:spPr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4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72" y="3524534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Needham–Schroeder </a:t>
            </a:r>
            <a:r>
              <a:rPr lang="en-GB" sz="3000" dirty="0" smtClean="0"/>
              <a:t>protocol: asymmetric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 </a:t>
            </a:r>
            <a:r>
              <a:rPr lang="en-GB" dirty="0" smtClean="0"/>
              <a:t>asymmetric AUTH &amp; KE protocol</a:t>
            </a:r>
          </a:p>
          <a:p>
            <a:r>
              <a:rPr lang="en-GB" dirty="0" smtClean="0"/>
              <a:t>Designed </a:t>
            </a:r>
            <a:r>
              <a:rPr lang="en-GB" dirty="0"/>
              <a:t>by </a:t>
            </a:r>
            <a:r>
              <a:rPr lang="en-GB" dirty="0" smtClean="0"/>
              <a:t>R. Needham and M. Schroeder (1978)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</a:t>
            </a:r>
            <a:r>
              <a:rPr lang="en-GB" dirty="0" smtClean="0">
                <a:sym typeface="Symbol" panose="05050102010706020507" pitchFamily="18" charset="2"/>
              </a:rPr>
              <a:t></a:t>
            </a:r>
            <a:r>
              <a:rPr lang="en-GB" dirty="0" smtClean="0"/>
              <a:t> </a:t>
            </a:r>
            <a:r>
              <a:rPr lang="en-GB" dirty="0"/>
              <a:t>B: {A, </a:t>
            </a:r>
            <a:r>
              <a:rPr lang="en-GB" dirty="0" smtClean="0"/>
              <a:t>N</a:t>
            </a:r>
            <a:r>
              <a:rPr lang="en-GB" baseline="-25000" dirty="0" smtClean="0"/>
              <a:t>A</a:t>
            </a:r>
            <a:r>
              <a:rPr lang="en-GB" dirty="0" smtClean="0"/>
              <a:t>}PK</a:t>
            </a:r>
            <a:r>
              <a:rPr lang="en-GB" baseline="-25000" dirty="0" smtClean="0"/>
              <a:t>B</a:t>
            </a:r>
            <a:endParaRPr lang="en-GB" baseline="-25000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</a:t>
            </a:r>
            <a:r>
              <a:rPr lang="en-GB" dirty="0" smtClean="0"/>
              <a:t>A: {N</a:t>
            </a:r>
            <a:r>
              <a:rPr lang="en-GB" baseline="-25000" dirty="0" smtClean="0"/>
              <a:t>A</a:t>
            </a:r>
            <a:r>
              <a:rPr lang="en-GB" dirty="0" smtClean="0"/>
              <a:t>, N</a:t>
            </a:r>
            <a:r>
              <a:rPr lang="en-GB" baseline="-25000" dirty="0" smtClean="0"/>
              <a:t>B</a:t>
            </a:r>
            <a:r>
              <a:rPr lang="en-GB" dirty="0" smtClean="0"/>
              <a:t>}PK</a:t>
            </a:r>
            <a:r>
              <a:rPr lang="en-GB" baseline="-25000" dirty="0" smtClean="0"/>
              <a:t>A</a:t>
            </a:r>
            <a:endParaRPr lang="en-GB" baseline="-25000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 smtClean="0"/>
              <a:t>B</a:t>
            </a:r>
            <a:r>
              <a:rPr lang="en-GB" dirty="0"/>
              <a:t>: {</a:t>
            </a:r>
            <a:r>
              <a:rPr lang="en-GB" dirty="0" smtClean="0"/>
              <a:t>N</a:t>
            </a:r>
            <a:r>
              <a:rPr lang="en-GB" baseline="-25000" dirty="0" smtClean="0"/>
              <a:t>B</a:t>
            </a:r>
            <a:r>
              <a:rPr lang="en-GB" dirty="0" smtClean="0"/>
              <a:t>}PK</a:t>
            </a:r>
            <a:r>
              <a:rPr lang="en-GB" baseline="-25000" dirty="0" smtClean="0"/>
              <a:t>B</a:t>
            </a:r>
            <a:endParaRPr lang="en-GB" baseline="-25000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98252" y="48105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Can you spot the problem?</a:t>
            </a:r>
            <a:endParaRPr lang="en-US" sz="2800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2582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2081452" y="3308128"/>
            <a:ext cx="2202516" cy="576064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6326435" y="3184100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Which part ensures:</a:t>
            </a:r>
          </a:p>
          <a:p>
            <a:r>
              <a:rPr lang="en-GB" sz="2000" dirty="0" smtClean="0"/>
              <a:t>Authentication</a:t>
            </a:r>
            <a:endParaRPr lang="en-GB" sz="2000" dirty="0" smtClean="0"/>
          </a:p>
          <a:p>
            <a:r>
              <a:rPr lang="en-GB" sz="2000" dirty="0" smtClean="0"/>
              <a:t>Freshness</a:t>
            </a:r>
          </a:p>
          <a:p>
            <a:r>
              <a:rPr lang="en-GB" sz="2000" dirty="0" smtClean="0"/>
              <a:t>Key establishment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4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</a:t>
            </a:r>
            <a:r>
              <a:rPr lang="en-GB" dirty="0" smtClean="0"/>
              <a:t>asymmetric</a:t>
            </a:r>
            <a:r>
              <a:rPr lang="en-GB" dirty="0"/>
              <a:t>: Problem?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Discovered by G. Lowe </a:t>
            </a:r>
            <a:r>
              <a:rPr lang="en-GB" dirty="0" smtClean="0"/>
              <a:t>17 </a:t>
            </a:r>
            <a:r>
              <a:rPr lang="en-GB" dirty="0" smtClean="0"/>
              <a:t>years </a:t>
            </a:r>
            <a:r>
              <a:rPr lang="en-GB" dirty="0"/>
              <a:t>after using </a:t>
            </a:r>
            <a:r>
              <a:rPr lang="en-GB" dirty="0" smtClean="0"/>
              <a:t>formal verification </a:t>
            </a:r>
            <a:r>
              <a:rPr lang="en-GB" dirty="0" smtClean="0"/>
              <a:t>method/tool</a:t>
            </a:r>
            <a:endParaRPr lang="en-GB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06" y="1725802"/>
            <a:ext cx="8387432" cy="360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7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Formal verification of protocols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3956248" cy="428133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Negatives</a:t>
            </a:r>
          </a:p>
          <a:p>
            <a:r>
              <a:rPr lang="en-GB" sz="2400" dirty="0" smtClean="0"/>
              <a:t>Specific attacker model</a:t>
            </a:r>
          </a:p>
          <a:p>
            <a:pPr lvl="1"/>
            <a:r>
              <a:rPr lang="en-GB" sz="2000" dirty="0" smtClean="0"/>
              <a:t>Different attacker (e.g., side-channels) =&gt; attack possible</a:t>
            </a:r>
            <a:endParaRPr lang="en-GB" sz="2000" dirty="0"/>
          </a:p>
          <a:p>
            <a:r>
              <a:rPr lang="en-GB" sz="2400" dirty="0"/>
              <a:t>Assumes perfect crypto-primitives </a:t>
            </a:r>
          </a:p>
          <a:p>
            <a:r>
              <a:rPr lang="en-GB" sz="2400" dirty="0" smtClean="0"/>
              <a:t>Sensitive to precise specification</a:t>
            </a:r>
            <a:endParaRPr lang="en-GB" sz="2400" dirty="0"/>
          </a:p>
          <a:p>
            <a:r>
              <a:rPr lang="en-GB" sz="2400" dirty="0" smtClean="0"/>
              <a:t>Hard to express real-world complex protocols </a:t>
            </a:r>
          </a:p>
          <a:p>
            <a:pPr lvl="1"/>
            <a:r>
              <a:rPr lang="en-GB" sz="2000" dirty="0" smtClean="0"/>
              <a:t>Search space too large</a:t>
            </a:r>
          </a:p>
          <a:p>
            <a:endParaRPr lang="en-GB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83752" y="1844824"/>
            <a:ext cx="4244280" cy="428133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Positives</a:t>
            </a:r>
          </a:p>
          <a:p>
            <a:r>
              <a:rPr lang="en-GB" sz="2400" dirty="0" smtClean="0"/>
              <a:t>Automated process</a:t>
            </a:r>
            <a:endParaRPr lang="en-GB" sz="2400" dirty="0"/>
          </a:p>
          <a:p>
            <a:r>
              <a:rPr lang="en-GB" sz="2400" dirty="0" smtClean="0"/>
              <a:t>Prevents basic and some advanced design flaws</a:t>
            </a:r>
            <a:endParaRPr lang="en-GB" sz="2400" dirty="0"/>
          </a:p>
          <a:p>
            <a:r>
              <a:rPr lang="en-GB" sz="2400" dirty="0" smtClean="0"/>
              <a:t>Favours simple solutions</a:t>
            </a:r>
          </a:p>
          <a:p>
            <a:pPr lvl="1"/>
            <a:r>
              <a:rPr lang="en-GB" sz="2000" dirty="0" smtClean="0"/>
              <a:t>Complexity is enemy of security</a:t>
            </a:r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00875" y="4797152"/>
            <a:ext cx="3482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Is formal verification </a:t>
            </a:r>
          </a:p>
          <a:p>
            <a:pPr algn="ctr"/>
            <a:r>
              <a:rPr lang="en-GB" sz="2800" dirty="0" smtClean="0"/>
              <a:t>panacea?</a:t>
            </a:r>
            <a:endParaRPr lang="en-US" sz="2800" dirty="0"/>
          </a:p>
        </p:txBody>
      </p:sp>
      <p:pic>
        <p:nvPicPr>
          <p:cNvPr id="9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27" y="461246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5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Protocols Open Repository</a:t>
            </a:r>
          </a:p>
          <a:p>
            <a:pPr lvl="1"/>
            <a:r>
              <a:rPr lang="en-GB" dirty="0">
                <a:hlinkClick r:id="rId2"/>
              </a:rPr>
              <a:t>http://www.lsv.ens-cachan.fr/Software/spore/</a:t>
            </a:r>
            <a:endParaRPr lang="en-GB" dirty="0"/>
          </a:p>
          <a:p>
            <a:r>
              <a:rPr lang="en-GB" dirty="0" smtClean="0"/>
              <a:t>C. Cremer, </a:t>
            </a:r>
            <a:r>
              <a:rPr lang="en-GB" dirty="0" err="1" smtClean="0"/>
              <a:t>Scyther</a:t>
            </a:r>
            <a:r>
              <a:rPr lang="en-GB" dirty="0" smtClean="0"/>
              <a:t> tool</a:t>
            </a:r>
          </a:p>
          <a:p>
            <a:pPr lvl="1"/>
            <a:r>
              <a:rPr lang="en-GB" dirty="0">
                <a:hlinkClick r:id="rId3"/>
              </a:rPr>
              <a:t>https://github.com/cascremers/scyther</a:t>
            </a:r>
            <a:r>
              <a:rPr lang="en-GB" dirty="0" smtClean="0">
                <a:hlinkClick r:id="rId3"/>
              </a:rPr>
              <a:t>/</a:t>
            </a:r>
            <a:endParaRPr lang="en-GB" dirty="0"/>
          </a:p>
          <a:p>
            <a:r>
              <a:rPr lang="en-GB" dirty="0" err="1" smtClean="0"/>
              <a:t>Cas</a:t>
            </a:r>
            <a:r>
              <a:rPr lang="en-GB" dirty="0" smtClean="0"/>
              <a:t> Cremer’s exercise sheet</a:t>
            </a:r>
          </a:p>
          <a:p>
            <a:pPr lvl="1"/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www.cs.ox.ac.uk/people/cas.cremers/scyther/scyther-exercises.html</a:t>
            </a:r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</a:t>
            </a:r>
            <a:r>
              <a:rPr lang="en-GB" dirty="0" smtClean="0"/>
              <a:t>asymmetric</a:t>
            </a:r>
            <a:r>
              <a:rPr lang="en-GB" dirty="0"/>
              <a:t>: </a:t>
            </a:r>
            <a:r>
              <a:rPr lang="en-GB" dirty="0" smtClean="0"/>
              <a:t>Fix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Fixed by addition of B’s identity into second step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B: {A, N</a:t>
            </a:r>
            <a:r>
              <a:rPr lang="en-GB" baseline="-25000" dirty="0"/>
              <a:t>A</a:t>
            </a:r>
            <a:r>
              <a:rPr lang="en-GB" dirty="0"/>
              <a:t>}PK</a:t>
            </a:r>
            <a:r>
              <a:rPr lang="en-GB" baseline="-25000" dirty="0"/>
              <a:t>(B)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A: {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GB" dirty="0"/>
              <a:t>, N</a:t>
            </a:r>
            <a:r>
              <a:rPr lang="en-GB" baseline="-25000" dirty="0"/>
              <a:t>A</a:t>
            </a:r>
            <a:r>
              <a:rPr lang="en-GB" dirty="0"/>
              <a:t>, 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(A)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B: {N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(B)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1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Authenticated </a:t>
            </a:r>
            <a:r>
              <a:rPr lang="en-GB" sz="3600" dirty="0"/>
              <a:t>Key Exchange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0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Diffie</a:t>
            </a:r>
            <a:r>
              <a:rPr lang="en-GB" dirty="0" smtClean="0"/>
              <a:t>-Hellman key exchange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8232" y="6165304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72200" y="774570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Which part ensures:</a:t>
            </a:r>
          </a:p>
          <a:p>
            <a:r>
              <a:rPr lang="en-GB" sz="2000" dirty="0"/>
              <a:t>Key establishment</a:t>
            </a:r>
          </a:p>
          <a:p>
            <a:r>
              <a:rPr lang="en-GB" sz="2000" dirty="0" smtClean="0"/>
              <a:t>Key confirmation</a:t>
            </a:r>
          </a:p>
          <a:p>
            <a:r>
              <a:rPr lang="en-GB" sz="2000" dirty="0" smtClean="0"/>
              <a:t>Authentication</a:t>
            </a:r>
            <a:endParaRPr lang="en-US" sz="2000" dirty="0"/>
          </a:p>
        </p:txBody>
      </p:sp>
      <p:pic>
        <p:nvPicPr>
          <p:cNvPr id="8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30" y="120660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Diffie</a:t>
            </a:r>
            <a:r>
              <a:rPr lang="en-GB" dirty="0" smtClean="0"/>
              <a:t>-Hellman in practice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 is not used directly, but K’ = KDF(K) is used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Original K may have weak bits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Multiple keys may be required (K</a:t>
            </a:r>
            <a:r>
              <a:rPr lang="en-GB" baseline="-25000" dirty="0" smtClean="0"/>
              <a:t>ENC</a:t>
            </a:r>
            <a:r>
              <a:rPr lang="en-GB" dirty="0" smtClean="0"/>
              <a:t>, K</a:t>
            </a:r>
            <a:r>
              <a:rPr lang="en-GB" baseline="-25000" dirty="0" smtClean="0"/>
              <a:t>MAC</a:t>
            </a:r>
            <a:r>
              <a:rPr lang="en-GB" dirty="0" smtClean="0"/>
              <a:t>)</a:t>
            </a:r>
          </a:p>
          <a:p>
            <a:r>
              <a:rPr lang="en-GB" dirty="0" smtClean="0"/>
              <a:t>Is </a:t>
            </a:r>
            <a:r>
              <a:rPr lang="en-GB" dirty="0"/>
              <a:t>vulnerable to man-in-the-middle attack (</a:t>
            </a:r>
            <a:r>
              <a:rPr lang="en-GB" dirty="0" err="1"/>
              <a:t>MitM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Attacker runs separate DH with A and B simultaneously</a:t>
            </a:r>
          </a:p>
          <a:p>
            <a:pPr lvl="1"/>
            <a:r>
              <a:rPr lang="en-GB" dirty="0" smtClean="0"/>
              <a:t>(Unless a and b are authenticated)</a:t>
            </a:r>
          </a:p>
          <a:p>
            <a:r>
              <a:rPr lang="en-GB" dirty="0" smtClean="0"/>
              <a:t>DH can be used as basis for </a:t>
            </a:r>
            <a:r>
              <a:rPr lang="en-GB" i="1" dirty="0" smtClean="0"/>
              <a:t>Forward secrecy</a:t>
            </a:r>
          </a:p>
          <a:p>
            <a:r>
              <a:rPr lang="en-GB" dirty="0" smtClean="0"/>
              <a:t>DH </a:t>
            </a:r>
            <a:r>
              <a:rPr lang="en-GB" dirty="0"/>
              <a:t>can be used as basis for </a:t>
            </a:r>
            <a:r>
              <a:rPr lang="en-GB" i="1" dirty="0"/>
              <a:t>Password-Authenticated Key Exchange </a:t>
            </a:r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05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Forward secrecy - motivation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149725"/>
          </a:xfrm>
        </p:spPr>
        <p:txBody>
          <a:bodyPr/>
          <a:lstStyle/>
          <a:p>
            <a:r>
              <a:rPr lang="en-GB" sz="2800" dirty="0" smtClean="0"/>
              <a:t>Assume that session keys are exchanged using long-term secrets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 smtClean="0"/>
              <a:t>Pre-distributed symmetric cryptography keys (SCP’02)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 smtClean="0"/>
              <a:t>Public key cryptography (TLS_RSA_...)</a:t>
            </a:r>
          </a:p>
          <a:p>
            <a:r>
              <a:rPr lang="en-GB" sz="2800" dirty="0" smtClean="0"/>
              <a:t>What if long-term secret is compromised?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 smtClean="0"/>
              <a:t>All future transmissions can be read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 smtClean="0"/>
              <a:t>Attacker can impersonate user in future sessions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 smtClean="0"/>
              <a:t>All previous transmissions can be compromised if traffic was captured</a:t>
            </a:r>
          </a:p>
          <a:p>
            <a:r>
              <a:rPr lang="en-GB" sz="2800" dirty="0" smtClean="0"/>
              <a:t>Can III. be prevented? (Forward secrecy)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24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protocols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secrecy – how to achieve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(Perfect) Forward Secrecy </a:t>
            </a:r>
          </a:p>
          <a:p>
            <a:pPr lvl="1"/>
            <a:r>
              <a:rPr lang="en-GB" dirty="0" smtClean="0"/>
              <a:t>Compromise of long-term </a:t>
            </a:r>
            <a:r>
              <a:rPr lang="en-GB" dirty="0"/>
              <a:t>keys </a:t>
            </a:r>
            <a:r>
              <a:rPr lang="en-GB" dirty="0" smtClean="0"/>
              <a:t>does not compromise past session keys</a:t>
            </a:r>
          </a:p>
          <a:p>
            <a:r>
              <a:rPr lang="en-US" dirty="0" smtClean="0"/>
              <a:t>Solution: ephemeral key pair (DH/RSA/…)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 smtClean="0"/>
              <a:t>Fresh </a:t>
            </a:r>
            <a:r>
              <a:rPr lang="en-US" dirty="0" err="1" smtClean="0"/>
              <a:t>keypair</a:t>
            </a:r>
            <a:r>
              <a:rPr lang="en-US" dirty="0" smtClean="0"/>
              <a:t> generated for every new session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 smtClean="0"/>
              <a:t>Ephemeral public key used to exchange session key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 smtClean="0"/>
              <a:t>Ephemeral private key is destroyed after key exchange</a:t>
            </a:r>
          </a:p>
          <a:p>
            <a:pPr lvl="2"/>
            <a:r>
              <a:rPr lang="en-US" dirty="0" smtClean="0"/>
              <a:t>Captured encrypted transmission cannot be decrypted</a:t>
            </a:r>
          </a:p>
          <a:p>
            <a:r>
              <a:rPr lang="en-US" dirty="0" smtClean="0"/>
              <a:t>Long-term key is used only to authenticate ephemeral public key to prevent </a:t>
            </a:r>
            <a:r>
              <a:rPr lang="en-US" dirty="0" err="1" smtClean="0"/>
              <a:t>MitM</a:t>
            </a:r>
            <a:endParaRPr lang="en-US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8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forward secrecy: examples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TLS (DHE-RSA</a:t>
            </a:r>
            <a:r>
              <a:rPr lang="en-GB" dirty="0"/>
              <a:t>, DHE-DSA, ECDHE-RSA, </a:t>
            </a:r>
            <a:r>
              <a:rPr lang="en-GB" dirty="0" smtClean="0"/>
              <a:t>ECDHE-ECDSA…)</a:t>
            </a:r>
          </a:p>
          <a:p>
            <a:r>
              <a:rPr lang="en-GB" dirty="0"/>
              <a:t>SSH (RFC 4251) </a:t>
            </a:r>
          </a:p>
          <a:p>
            <a:r>
              <a:rPr lang="en-GB" dirty="0" smtClean="0"/>
              <a:t>Off-the-Record </a:t>
            </a:r>
            <a:r>
              <a:rPr lang="en-GB" dirty="0"/>
              <a:t>Messaging </a:t>
            </a:r>
            <a:r>
              <a:rPr lang="en-GB" dirty="0" smtClean="0"/>
              <a:t>(OTR) protocol</a:t>
            </a:r>
          </a:p>
          <a:p>
            <a:r>
              <a:rPr lang="en-GB" dirty="0" smtClean="0"/>
              <a:t>Axolotl</a:t>
            </a:r>
            <a:r>
              <a:rPr lang="en-GB" b="1" dirty="0" smtClean="0"/>
              <a:t> </a:t>
            </a:r>
            <a:r>
              <a:rPr lang="en-GB" dirty="0" smtClean="0"/>
              <a:t>protocol (</a:t>
            </a:r>
            <a:r>
              <a:rPr lang="en-GB" dirty="0" err="1" smtClean="0"/>
              <a:t>TextSecure</a:t>
            </a:r>
            <a:r>
              <a:rPr lang="en-GB" dirty="0" smtClean="0"/>
              <a:t>)</a:t>
            </a:r>
          </a:p>
          <a:p>
            <a:r>
              <a:rPr lang="en-GB" dirty="0" smtClean="0"/>
              <a:t>…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1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461250" cy="792088"/>
          </a:xfrm>
        </p:spPr>
        <p:txBody>
          <a:bodyPr/>
          <a:lstStyle/>
          <a:p>
            <a:r>
              <a:rPr lang="en-US" dirty="0" smtClean="0"/>
              <a:t>Example: Off-The-Record Messaging (OTR)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for protection of instant messaging </a:t>
            </a:r>
          </a:p>
          <a:p>
            <a:pPr lvl="1"/>
            <a:r>
              <a:rPr lang="en-US" dirty="0" smtClean="0"/>
              <a:t>Perfect forward secrecy (via use of DH)</a:t>
            </a:r>
          </a:p>
          <a:p>
            <a:pPr lvl="1"/>
            <a:r>
              <a:rPr lang="en-US" dirty="0"/>
              <a:t>OTR </a:t>
            </a:r>
            <a:r>
              <a:rPr lang="en-US" dirty="0" smtClean="0"/>
              <a:t>ratcheting (new DH generated and advertised for every message)</a:t>
            </a:r>
          </a:p>
          <a:p>
            <a:pPr lvl="1"/>
            <a:r>
              <a:rPr lang="en-US" dirty="0" smtClean="0"/>
              <a:t>Plausible deniability of messages (via MAC key broadcast)</a:t>
            </a:r>
          </a:p>
          <a:p>
            <a:r>
              <a:rPr lang="en-US" dirty="0" smtClean="0"/>
              <a:t>Read more</a:t>
            </a:r>
          </a:p>
          <a:p>
            <a:pPr lvl="1"/>
            <a:r>
              <a:rPr lang="en-US" dirty="0" smtClean="0"/>
              <a:t>M. Green,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blog.cryptographyengineering.com/2014/07/noodling-about-im-protocols.html</a:t>
            </a:r>
            <a:endParaRPr lang="en-GB" dirty="0" smtClean="0"/>
          </a:p>
          <a:p>
            <a:pPr lvl="1"/>
            <a:r>
              <a:rPr lang="en-US" dirty="0" err="1" smtClean="0"/>
              <a:t>TextSecure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://whispersystems.org/blog/advanced-ratcheting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6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6063525" cy="41497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66131"/>
            <a:ext cx="5580112" cy="3208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7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Password-Authenticated </a:t>
            </a:r>
            <a:r>
              <a:rPr lang="en-GB" sz="3600" dirty="0"/>
              <a:t>Key </a:t>
            </a:r>
            <a:r>
              <a:rPr lang="en-GB" sz="3600" dirty="0" smtClean="0"/>
              <a:t>Exchange (PAKE) </a:t>
            </a:r>
            <a:endParaRPr lang="en-GB" sz="36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5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PAKE protocols - motivation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 err="1" smtClean="0"/>
              <a:t>Diffie</a:t>
            </a:r>
            <a:r>
              <a:rPr lang="en-GB" dirty="0" smtClean="0"/>
              <a:t>-Hellman can be used for key establishment</a:t>
            </a:r>
          </a:p>
          <a:p>
            <a:pPr lvl="1"/>
            <a:r>
              <a:rPr lang="en-GB" dirty="0" smtClean="0"/>
              <a:t>Authentication ca be added via pre-shared key</a:t>
            </a:r>
          </a:p>
          <a:p>
            <a:r>
              <a:rPr lang="en-GB" dirty="0" smtClean="0"/>
              <a:t>But why not directly derive session keys from pre-shared instead of running DH?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Compromise of pre-shared key =&gt; compromise of all data transmissions (including past) </a:t>
            </a:r>
            <a:r>
              <a:rPr lang="en-GB" dirty="0" smtClean="0"/>
              <a:t>=&gt; no forward secrecy</a:t>
            </a:r>
            <a:endParaRPr lang="en-GB" dirty="0" smtClean="0"/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Pre-shared key can have low entropy (password) =&gt; attacker can brute-force</a:t>
            </a:r>
          </a:p>
          <a:p>
            <a:pPr marL="533400" indent="-457200"/>
            <a:r>
              <a:rPr lang="en-GB" dirty="0" smtClean="0"/>
              <a:t>Password-Authenticated </a:t>
            </a:r>
            <a:r>
              <a:rPr lang="en-GB" dirty="0"/>
              <a:t>Key </a:t>
            </a:r>
            <a:r>
              <a:rPr lang="en-GB" dirty="0" smtClean="0"/>
              <a:t>Exchange (PAKE) </a:t>
            </a:r>
          </a:p>
          <a:p>
            <a:pPr marL="819150" lvl="1" indent="-457200"/>
            <a:r>
              <a:rPr lang="en-GB" dirty="0" smtClean="0"/>
              <a:t>Sometimes called Escalation protocols</a:t>
            </a:r>
            <a:endParaRPr lang="en-GB" dirty="0"/>
          </a:p>
          <a:p>
            <a:pPr marL="819150" lvl="1" indent="-45720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0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PAKE protocols - principle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Goal: prevent </a:t>
            </a:r>
            <a:r>
              <a:rPr lang="en-GB" dirty="0" err="1"/>
              <a:t>MitM</a:t>
            </a:r>
            <a:r>
              <a:rPr lang="en-GB" dirty="0"/>
              <a:t> </a:t>
            </a:r>
            <a:r>
              <a:rPr lang="en-GB" u="sng" dirty="0" smtClean="0"/>
              <a:t>and</a:t>
            </a:r>
            <a:r>
              <a:rPr lang="en-GB" dirty="0" smtClean="0"/>
              <a:t> offline </a:t>
            </a:r>
            <a:r>
              <a:rPr lang="en-GB" dirty="0"/>
              <a:t>brute-force </a:t>
            </a:r>
            <a:r>
              <a:rPr lang="en-GB" dirty="0" smtClean="0"/>
              <a:t>attack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Generate </a:t>
            </a:r>
            <a:r>
              <a:rPr lang="en-GB" dirty="0" smtClean="0"/>
              <a:t>asymmetric </a:t>
            </a:r>
            <a:r>
              <a:rPr lang="en-GB" dirty="0" err="1" smtClean="0"/>
              <a:t>keypair</a:t>
            </a:r>
            <a:r>
              <a:rPr lang="en-GB" dirty="0" smtClean="0"/>
              <a:t> for every </a:t>
            </a:r>
            <a:r>
              <a:rPr lang="en-GB" dirty="0" smtClean="0"/>
              <a:t>session</a:t>
            </a:r>
          </a:p>
          <a:p>
            <a:pPr lvl="1"/>
            <a:r>
              <a:rPr lang="en-GB" dirty="0" smtClean="0"/>
              <a:t>Both RSA and DH possible, but DH provides better performance in </a:t>
            </a:r>
            <a:r>
              <a:rPr lang="en-GB" dirty="0" err="1" smtClean="0"/>
              <a:t>keypair</a:t>
            </a:r>
            <a:r>
              <a:rPr lang="en-GB" dirty="0" smtClean="0"/>
              <a:t> generation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Authenticate public key by (potentially weak) shared secret (e.g., password)</a:t>
            </a:r>
          </a:p>
          <a:p>
            <a:pPr lvl="1"/>
            <a:r>
              <a:rPr lang="en-GB" dirty="0" smtClean="0"/>
              <a:t>And limit number of failed authentication requests!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Exchange/establish session keys for symmetric key cryptography using authenticated public key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/>
        </p:blipFill>
        <p:spPr>
          <a:xfrm>
            <a:off x="755576" y="1556792"/>
            <a:ext cx="7295957" cy="501545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Encrypted Key Exchange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5583740" y="3148245"/>
            <a:ext cx="6559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</p:spTree>
    <p:extLst>
      <p:ext uri="{BB962C8B-B14F-4D97-AF65-F5344CB8AC3E}">
        <p14:creationId xmlns:p14="http://schemas.microsoft.com/office/powerpoint/2010/main" val="11086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Simple Password Exponential Key Exchange (SPEKE)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8964488" cy="473573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8232" y="6165304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2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of protocols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4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protocols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Security protocol = composition </a:t>
            </a:r>
            <a:r>
              <a:rPr lang="en-GB" dirty="0"/>
              <a:t>of </a:t>
            </a:r>
            <a:r>
              <a:rPr lang="en-GB" dirty="0" err="1" smtClean="0"/>
              <a:t>cryptoprimitives</a:t>
            </a:r>
            <a:endParaRPr lang="en-GB" dirty="0"/>
          </a:p>
          <a:p>
            <a:endParaRPr lang="en-GB" dirty="0" smtClean="0"/>
          </a:p>
          <a:p>
            <a:r>
              <a:rPr lang="en-GB" i="1" dirty="0" smtClean="0"/>
              <a:t>“</a:t>
            </a:r>
            <a:r>
              <a:rPr lang="en-GB" i="1" dirty="0"/>
              <a:t>Security protocols are three line programs </a:t>
            </a:r>
            <a:r>
              <a:rPr lang="en-GB" i="1" dirty="0" smtClean="0"/>
              <a:t>that people </a:t>
            </a:r>
            <a:r>
              <a:rPr lang="en-GB" i="1" dirty="0"/>
              <a:t>still manage to get wrong.” (</a:t>
            </a:r>
            <a:r>
              <a:rPr lang="en-GB" i="1" dirty="0" smtClean="0"/>
              <a:t>R. </a:t>
            </a:r>
            <a:r>
              <a:rPr lang="en-GB" i="1" dirty="0"/>
              <a:t>Needham)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7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cryptographic protocols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design own cryptographic protocols</a:t>
            </a:r>
          </a:p>
          <a:p>
            <a:pPr lvl="1"/>
            <a:r>
              <a:rPr lang="en-US" dirty="0" smtClean="0"/>
              <a:t>Use existing well-studied protocols (TLS, EAC-PACE…)</a:t>
            </a:r>
          </a:p>
          <a:p>
            <a:pPr lvl="1"/>
            <a:r>
              <a:rPr lang="en-US" dirty="0"/>
              <a:t>Don’t remove “unnecessary” parts of existing protocols</a:t>
            </a:r>
          </a:p>
          <a:p>
            <a:r>
              <a:rPr lang="en-US" dirty="0" smtClean="0"/>
              <a:t>Don’t implement on your own (if possible)</a:t>
            </a:r>
          </a:p>
          <a:p>
            <a:pPr lvl="1"/>
            <a:r>
              <a:rPr lang="en-US" dirty="0" smtClean="0"/>
              <a:t>Potential for error, implementation attacks…</a:t>
            </a:r>
          </a:p>
          <a:p>
            <a:r>
              <a:rPr lang="en-US" dirty="0" smtClean="0"/>
              <a:t>Follow all required checks on incoming messages</a:t>
            </a:r>
          </a:p>
          <a:p>
            <a:endParaRPr lang="en-US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6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principles (</a:t>
            </a:r>
            <a:r>
              <a:rPr lang="en-US" dirty="0" err="1" smtClean="0"/>
              <a:t>Abadi</a:t>
            </a:r>
            <a:r>
              <a:rPr lang="en-US" dirty="0" smtClean="0"/>
              <a:t> &amp; </a:t>
            </a:r>
            <a:r>
              <a:rPr lang="en-US" dirty="0" smtClean="0"/>
              <a:t>Needham</a:t>
            </a:r>
            <a:r>
              <a:rPr lang="en-US" dirty="0" smtClean="0"/>
              <a:t>)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conditions for a message to be acted should be clearly set out so reviewer can judge if they are acceptable.</a:t>
            </a:r>
          </a:p>
          <a:p>
            <a:pPr lvl="1"/>
            <a:r>
              <a:rPr lang="en-US" sz="2000" dirty="0"/>
              <a:t>Documentation, diagrams, formal specification</a:t>
            </a:r>
          </a:p>
          <a:p>
            <a:r>
              <a:rPr lang="en-US" sz="2400" dirty="0" smtClean="0"/>
              <a:t>Every </a:t>
            </a:r>
            <a:r>
              <a:rPr lang="en-US" sz="2400" dirty="0" smtClean="0"/>
              <a:t>message should say what it means, message interpretation should depend only on its content.</a:t>
            </a:r>
          </a:p>
          <a:p>
            <a:pPr lvl="1"/>
            <a:r>
              <a:rPr lang="en-US" sz="2000" dirty="0" smtClean="0"/>
              <a:t>“This is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message of SCP’02 from A to B” </a:t>
            </a:r>
          </a:p>
          <a:p>
            <a:pPr lvl="1"/>
            <a:r>
              <a:rPr lang="en-US" sz="2000" dirty="0" smtClean="0"/>
              <a:t>No assumptions like next random chunk number should be encrypted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message because I just received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message</a:t>
            </a:r>
          </a:p>
          <a:p>
            <a:r>
              <a:rPr lang="en-US" sz="2400" dirty="0" smtClean="0"/>
              <a:t>Mention </a:t>
            </a:r>
            <a:r>
              <a:rPr lang="en-US" sz="2400" dirty="0" smtClean="0"/>
              <a:t>name of principal (“Alice01”)</a:t>
            </a:r>
          </a:p>
          <a:p>
            <a:pPr lvl="1"/>
            <a:r>
              <a:rPr lang="en-US" sz="2000" dirty="0" smtClean="0"/>
              <a:t>Prevents (if checked) unintended parallel runs of protocol</a:t>
            </a:r>
          </a:p>
          <a:p>
            <a:pPr lvl="1"/>
            <a:r>
              <a:rPr lang="en-US" sz="2000" dirty="0" smtClean="0"/>
              <a:t>Prevents reflection attack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8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principles </a:t>
            </a:r>
            <a:r>
              <a:rPr lang="en-US" dirty="0" smtClean="0"/>
              <a:t>(</a:t>
            </a:r>
            <a:r>
              <a:rPr lang="en-US" dirty="0" err="1" smtClean="0"/>
              <a:t>Abadi</a:t>
            </a:r>
            <a:r>
              <a:rPr lang="en-US" dirty="0" smtClean="0"/>
              <a:t> &amp; </a:t>
            </a:r>
            <a:r>
              <a:rPr lang="en-US" dirty="0"/>
              <a:t>Needham) </a:t>
            </a:r>
            <a:r>
              <a:rPr lang="en-GB" dirty="0" smtClean="0"/>
              <a:t>II.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clear about why encryption is being done</a:t>
            </a:r>
          </a:p>
          <a:p>
            <a:pPr lvl="1"/>
            <a:r>
              <a:rPr lang="en-US" dirty="0" smtClean="0"/>
              <a:t>For confidentiality, not to “somewhat” ensure integrity </a:t>
            </a:r>
          </a:p>
          <a:p>
            <a:r>
              <a:rPr lang="en-US" dirty="0" smtClean="0"/>
              <a:t>When signing encrypted data, it should not be inferred that signing entity knows data content</a:t>
            </a:r>
          </a:p>
          <a:p>
            <a:pPr lvl="1"/>
            <a:r>
              <a:rPr lang="en-US" dirty="0" smtClean="0"/>
              <a:t>No knowledge of encryption key</a:t>
            </a:r>
          </a:p>
          <a:p>
            <a:r>
              <a:rPr lang="en-US" dirty="0" smtClean="0"/>
              <a:t>Be clear about properties of nonce </a:t>
            </a:r>
          </a:p>
          <a:p>
            <a:pPr lvl="1"/>
            <a:r>
              <a:rPr lang="en-US" dirty="0" smtClean="0"/>
              <a:t>random, never repeated, unpredictable, secret</a:t>
            </a:r>
          </a:p>
          <a:p>
            <a:pPr lvl="1"/>
            <a:r>
              <a:rPr lang="en-US" dirty="0" smtClean="0"/>
              <a:t>Random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almost never repeated unintentionally</a:t>
            </a:r>
          </a:p>
          <a:p>
            <a:pPr lvl="1"/>
            <a:endParaRPr lang="en-US" dirty="0" smtClean="0"/>
          </a:p>
          <a:p>
            <a:endParaRPr lang="cs-CZ" dirty="0" smtClean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principles </a:t>
            </a:r>
            <a:r>
              <a:rPr lang="en-US" dirty="0" smtClean="0"/>
              <a:t>(</a:t>
            </a:r>
            <a:r>
              <a:rPr lang="en-US" dirty="0" err="1" smtClean="0"/>
              <a:t>Abadi</a:t>
            </a:r>
            <a:r>
              <a:rPr lang="en-US" dirty="0" smtClean="0"/>
              <a:t> &amp; </a:t>
            </a:r>
            <a:r>
              <a:rPr lang="en-US" dirty="0"/>
              <a:t>Needham) </a:t>
            </a:r>
            <a:r>
              <a:rPr lang="en-GB" dirty="0" smtClean="0"/>
              <a:t>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If predictable quantity is to be effective, it should be protected so that an intruder cannot simulate a challenge and later replay the message</a:t>
            </a:r>
          </a:p>
          <a:p>
            <a:pPr lvl="1"/>
            <a:r>
              <a:rPr lang="en-US" sz="2000" dirty="0" smtClean="0"/>
              <a:t>Counter as challenge </a:t>
            </a:r>
            <a:r>
              <a:rPr lang="en-US" sz="2000" dirty="0" smtClean="0">
                <a:sym typeface="Symbol" panose="05050102010706020507" pitchFamily="18" charset="2"/>
              </a:rPr>
              <a:t> counter freshness verification necessary  state</a:t>
            </a:r>
            <a:endParaRPr lang="en-US" sz="2000" dirty="0" smtClean="0"/>
          </a:p>
          <a:p>
            <a:r>
              <a:rPr lang="en-US" sz="2400" dirty="0" smtClean="0"/>
              <a:t>If timestamps are used as freshness guarantees, then difference between local clocks at various machines must be much less then allowable age of message </a:t>
            </a:r>
          </a:p>
          <a:p>
            <a:pPr lvl="1"/>
            <a:r>
              <a:rPr lang="en-US" sz="2000" dirty="0" smtClean="0"/>
              <a:t>Otherwise an attacker can replay within time window</a:t>
            </a:r>
          </a:p>
          <a:p>
            <a:r>
              <a:rPr lang="en-US" sz="2400" dirty="0" smtClean="0"/>
              <a:t>Key may have been used recently and yet be old and possibly compromised</a:t>
            </a:r>
          </a:p>
          <a:p>
            <a:pPr lvl="1"/>
            <a:r>
              <a:rPr lang="en-US" sz="2000" dirty="0" smtClean="0"/>
              <a:t>Clear session state after session end, check freshness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6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</a:t>
            </a:r>
            <a:r>
              <a:rPr lang="en-US" dirty="0"/>
              <a:t>(</a:t>
            </a:r>
            <a:r>
              <a:rPr lang="en-US" dirty="0" err="1"/>
              <a:t>Abadi</a:t>
            </a:r>
            <a:r>
              <a:rPr lang="en-US" dirty="0"/>
              <a:t> &amp; </a:t>
            </a:r>
            <a:r>
              <a:rPr lang="en-US" dirty="0"/>
              <a:t>Needham) </a:t>
            </a:r>
            <a:r>
              <a:rPr lang="en-GB" dirty="0" smtClean="0"/>
              <a:t>IV.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It should be possible to deduce which protocol and which run of that protocol a message belongs to including order number in the </a:t>
            </a:r>
            <a:r>
              <a:rPr lang="en-US" sz="2800" dirty="0" smtClean="0"/>
              <a:t>protocol</a:t>
            </a:r>
          </a:p>
          <a:p>
            <a:pPr lvl="1"/>
            <a:r>
              <a:rPr lang="en-US" sz="2400" dirty="0" smtClean="0"/>
              <a:t>Danger of parallel runs of same protocol</a:t>
            </a:r>
          </a:p>
          <a:p>
            <a:pPr lvl="1"/>
            <a:r>
              <a:rPr lang="en-US" sz="2400" dirty="0" smtClean="0"/>
              <a:t>MAC and chaining with fresh session keys prevents message mixing</a:t>
            </a:r>
            <a:endParaRPr lang="en-US" sz="2400" dirty="0"/>
          </a:p>
          <a:p>
            <a:r>
              <a:rPr lang="en-US" sz="2800" dirty="0"/>
              <a:t>Trust relation should be made explicit and there should be good reason for its necessity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Less trust needed </a:t>
            </a:r>
            <a:r>
              <a:rPr lang="en-US" sz="2400" dirty="0" smtClean="0">
                <a:sym typeface="Symbol" panose="05050102010706020507" pitchFamily="18" charset="2"/>
              </a:rPr>
              <a:t> better security achieved</a:t>
            </a:r>
            <a:endParaRPr lang="en-US" sz="2400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Electronic </a:t>
            </a:r>
            <a:r>
              <a:rPr lang="en-GB" dirty="0" smtClean="0"/>
              <a:t>passports</a:t>
            </a:r>
            <a:br>
              <a:rPr lang="en-GB" dirty="0" smtClean="0"/>
            </a:br>
            <a:r>
              <a:rPr lang="en-GB" dirty="0" smtClean="0"/>
              <a:t>and citizen ID cards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99792" y="6038776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Credit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Slides partially based on presentation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Zdenek Říha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8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uk_rf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66" y="1169377"/>
            <a:ext cx="1926980" cy="18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Passports of the first generation</a:t>
            </a:r>
            <a:endParaRPr lang="en-US" alt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Electronic passport</a:t>
            </a:r>
          </a:p>
          <a:p>
            <a:pPr lvl="1"/>
            <a:r>
              <a:rPr lang="en-GB" altLang="en-US" sz="2000" dirty="0" smtClean="0"/>
              <a:t>Classical passport booklet + passive contactless smartcard</a:t>
            </a:r>
            <a:r>
              <a:rPr lang="cs-CZ" altLang="en-US" sz="2000" dirty="0" smtClean="0"/>
              <a:t> </a:t>
            </a:r>
            <a:br>
              <a:rPr lang="cs-CZ" altLang="en-US" sz="2000" dirty="0" smtClean="0"/>
            </a:br>
            <a:r>
              <a:rPr lang="cs-CZ" altLang="en-US" sz="2000" dirty="0" smtClean="0"/>
              <a:t>(ISO14443, </a:t>
            </a:r>
            <a:r>
              <a:rPr lang="en-US" altLang="en-US" sz="2000" dirty="0" smtClean="0"/>
              <a:t>communication</a:t>
            </a:r>
            <a:r>
              <a:rPr lang="cs-CZ" altLang="en-US" sz="2000" dirty="0" smtClean="0"/>
              <a:t> distance 0-10 cm)</a:t>
            </a:r>
            <a:endParaRPr lang="en-GB" altLang="en-US" sz="2000" dirty="0" smtClean="0"/>
          </a:p>
          <a:p>
            <a:pPr lvl="1"/>
            <a:r>
              <a:rPr lang="en-GB" altLang="en-US" sz="2000" dirty="0" smtClean="0"/>
              <a:t>Chip &amp; antenna integrated in a page or cover</a:t>
            </a:r>
          </a:p>
          <a:p>
            <a:r>
              <a:rPr lang="en-GB" altLang="en-US" sz="2400" dirty="0" smtClean="0"/>
              <a:t>Technical specification standardized by ICAO</a:t>
            </a:r>
          </a:p>
          <a:p>
            <a:pPr lvl="1"/>
            <a:r>
              <a:rPr lang="en-GB" altLang="en-US" sz="2000" dirty="0" smtClean="0"/>
              <a:t>Standard 9303, 6th edition</a:t>
            </a:r>
          </a:p>
          <a:p>
            <a:pPr lvl="1"/>
            <a:r>
              <a:rPr lang="en-GB" altLang="en-US" sz="2000" dirty="0" smtClean="0"/>
              <a:t>References many ISO standards</a:t>
            </a:r>
          </a:p>
          <a:p>
            <a:r>
              <a:rPr lang="en-GB" altLang="en-US" sz="2400" dirty="0" smtClean="0"/>
              <a:t>Data is organised in 16 data groups (DG) and 2 meta files</a:t>
            </a:r>
          </a:p>
          <a:p>
            <a:pPr lvl="1"/>
            <a:r>
              <a:rPr lang="en-GB" altLang="en-US" sz="2000" dirty="0" smtClean="0"/>
              <a:t>DG1-DG16, EF.COM, EF.SOD</a:t>
            </a:r>
          </a:p>
          <a:p>
            <a:pPr lvl="1"/>
            <a:r>
              <a:rPr lang="en-GB" altLang="en-US" sz="2000" dirty="0" smtClean="0"/>
              <a:t>Mandatory is DG1 (MRZ), DG2 (photo), EF.COM and EF.SOD (passive authentication)</a:t>
            </a:r>
            <a:endParaRPr lang="en-US" altLang="en-US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4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63" name="Group 7"/>
          <p:cNvGrpSpPr>
            <a:grpSpLocks/>
          </p:cNvGrpSpPr>
          <p:nvPr/>
        </p:nvGrpSpPr>
        <p:grpSpPr bwMode="auto">
          <a:xfrm>
            <a:off x="1513743" y="1966546"/>
            <a:ext cx="6515100" cy="4520712"/>
            <a:chOff x="158" y="2205"/>
            <a:chExt cx="2903" cy="1891"/>
          </a:xfrm>
        </p:grpSpPr>
        <p:pic>
          <p:nvPicPr>
            <p:cNvPr id="17306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05"/>
              <a:ext cx="2903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61" name="AutoShape 5"/>
            <p:cNvSpPr>
              <a:spLocks noChangeArrowheads="1"/>
            </p:cNvSpPr>
            <p:nvPr/>
          </p:nvSpPr>
          <p:spPr bwMode="auto">
            <a:xfrm>
              <a:off x="2290" y="3158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2744" y="2614"/>
              <a:ext cx="181" cy="18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</p:grpSp>
      <p:sp>
        <p:nvSpPr>
          <p:cNvPr id="173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Chip and antenna</a:t>
            </a:r>
            <a:endParaRPr lang="en-US" alt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7544" y="896558"/>
            <a:ext cx="7910513" cy="65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 dirty="0">
                <a:solidFill>
                  <a:srgbClr val="0F3277"/>
                </a:solidFill>
                <a:latin typeface="Arial" panose="020B0604020202020204" pitchFamily="34" charset="0"/>
              </a:rPr>
              <a:t>Data groups</a:t>
            </a:r>
          </a:p>
        </p:txBody>
      </p:sp>
      <p:graphicFrame>
        <p:nvGraphicFramePr>
          <p:cNvPr id="175172" name="Group 6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55576" y="1552196"/>
          <a:ext cx="8008327" cy="5046782"/>
        </p:xfrm>
        <a:graphic>
          <a:graphicData uri="http://schemas.openxmlformats.org/drawingml/2006/table">
            <a:tbl>
              <a:tblPr/>
              <a:tblGrid>
                <a:gridCol w="1749669"/>
                <a:gridCol w="6258658"/>
              </a:tblGrid>
              <a:tr h="281354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3277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Data group</a:t>
                      </a:r>
                      <a:endParaRPr kumimoji="0" lang="en-GB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3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3277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Stored data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F3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</a:t>
                      </a:r>
                      <a:endParaRPr kumimoji="0" lang="en-GB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Machine readable zone (MRZ)</a:t>
                      </a:r>
                      <a:endParaRPr kumimoji="0" lang="en-GB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DG2</a:t>
                      </a:r>
                      <a:endParaRPr kumimoji="0" lang="en-GB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face</a:t>
                      </a:r>
                      <a:endParaRPr kumimoji="0" lang="en-GB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DG3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fingerprints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DG4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iris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DG5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Picture of the holder as printed in the passport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DG6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Reserved for future use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DG7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Signature of the holder as printed in the passport</a:t>
                      </a:r>
                      <a:endParaRPr kumimoji="0" lang="en-GB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DG8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data features</a:t>
                      </a:r>
                      <a:endParaRPr kumimoji="0" lang="en-GB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DG9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structure features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DG10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substance features 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DG11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personal details (address, phone)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DG12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document details (issue date, issued by)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DG13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data (anything)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DG14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for securing secondary biometrics (EAC)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DG15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Authentication public key info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DG16</a:t>
                      </a:r>
                      <a:endParaRPr kumimoji="0" lang="en-GB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of kin</a:t>
                      </a:r>
                      <a:endParaRPr kumimoji="0" lang="en-GB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Protocols used in </a:t>
            </a:r>
            <a:r>
              <a:rPr lang="en-GB" dirty="0" err="1" smtClean="0"/>
              <a:t>ePassports</a:t>
            </a:r>
            <a:r>
              <a:rPr lang="en-GB" dirty="0" smtClean="0"/>
              <a:t> I.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GB" sz="2400" dirty="0"/>
              <a:t>Authentication of inspection system to chip [</a:t>
            </a:r>
            <a:r>
              <a:rPr lang="en-GB" sz="2400" dirty="0" smtClean="0"/>
              <a:t>BAC]</a:t>
            </a:r>
            <a:endParaRPr lang="en-GB" sz="2400" dirty="0"/>
          </a:p>
          <a:p>
            <a:pPr lvl="1"/>
            <a:r>
              <a:rPr lang="en-GB" sz="2000" dirty="0" smtClean="0"/>
              <a:t>Read basic digital data from chip (MRZ, photo)</a:t>
            </a:r>
          </a:p>
          <a:p>
            <a:pPr lvl="1"/>
            <a:r>
              <a:rPr lang="en-GB" sz="2000" dirty="0" smtClean="0"/>
              <a:t>SG: Passport provides basic data only to local terminal with physical access to passport </a:t>
            </a:r>
          </a:p>
          <a:p>
            <a:pPr lvl="1"/>
            <a:r>
              <a:rPr lang="en-GB" sz="2000" dirty="0" smtClean="0"/>
              <a:t>S: Auth. SCP, sym. crypto keys derived from MRZ [BAC</a:t>
            </a:r>
            <a:r>
              <a:rPr lang="en-GB" sz="2000" dirty="0"/>
              <a:t>]</a:t>
            </a:r>
            <a:endParaRPr lang="en-GB" sz="2000" dirty="0" smtClean="0"/>
          </a:p>
          <a:p>
            <a:pPr marL="514350" indent="-514350">
              <a:buFont typeface="+mj-lt"/>
              <a:buAutoNum type="romanUcPeriod"/>
            </a:pPr>
            <a:r>
              <a:rPr lang="en-GB" sz="2400" dirty="0"/>
              <a:t>Authorized access to more sensitive chip data</a:t>
            </a:r>
          </a:p>
          <a:p>
            <a:pPr lvl="1"/>
            <a:r>
              <a:rPr lang="en-GB" sz="2000" dirty="0"/>
              <a:t>SG: Put more sensitive data on chip (fingerprint, iris), but limit availability only to inspection systems of trustworthy countries </a:t>
            </a:r>
          </a:p>
          <a:p>
            <a:pPr lvl="1"/>
            <a:r>
              <a:rPr lang="en-GB" sz="2000" dirty="0"/>
              <a:t>S: Challenge-response auth. protocol [EAC,EAC-PACE], PKI + cross-signing between trustworthy states [EAC</a:t>
            </a:r>
            <a:r>
              <a:rPr lang="en-GB" sz="2000" dirty="0" smtClean="0"/>
              <a:t>]</a:t>
            </a:r>
            <a:endParaRPr lang="en-GB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60995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SG: security goal, S: solution used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terms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Identification</a:t>
            </a:r>
          </a:p>
          <a:p>
            <a:pPr lvl="1"/>
            <a:r>
              <a:rPr lang="en-GB" dirty="0" smtClean="0"/>
              <a:t>Establish what the (previously unknown) entity is</a:t>
            </a:r>
          </a:p>
          <a:p>
            <a:r>
              <a:rPr lang="en-GB" dirty="0" smtClean="0"/>
              <a:t>Authentication</a:t>
            </a:r>
          </a:p>
          <a:p>
            <a:pPr lvl="1"/>
            <a:r>
              <a:rPr lang="en-GB" dirty="0" smtClean="0"/>
              <a:t>Verify if entity is really what it claims to be</a:t>
            </a:r>
          </a:p>
          <a:p>
            <a:r>
              <a:rPr lang="en-GB" dirty="0" smtClean="0"/>
              <a:t>Authorization (access control)</a:t>
            </a:r>
          </a:p>
          <a:p>
            <a:pPr lvl="1"/>
            <a:r>
              <a:rPr lang="en-GB" dirty="0" smtClean="0"/>
              <a:t>Define an access policy to use specified resource</a:t>
            </a:r>
          </a:p>
          <a:p>
            <a:pPr lvl="1"/>
            <a:r>
              <a:rPr lang="en-GB" dirty="0" smtClean="0"/>
              <a:t>Check if entity is allowed (authorized) to use resource</a:t>
            </a:r>
          </a:p>
          <a:p>
            <a:r>
              <a:rPr lang="en-GB" dirty="0" smtClean="0"/>
              <a:t>Authentication may be required before entity is authorized to use resource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6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used in </a:t>
            </a:r>
            <a:r>
              <a:rPr lang="en-GB" dirty="0" err="1"/>
              <a:t>ePassports</a:t>
            </a:r>
            <a:r>
              <a:rPr lang="en-GB" dirty="0"/>
              <a:t> </a:t>
            </a:r>
            <a:r>
              <a:rPr lang="en-GB" dirty="0" smtClean="0"/>
              <a:t>II.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3"/>
            </a:pPr>
            <a:r>
              <a:rPr lang="en-GB" sz="2400" dirty="0" smtClean="0"/>
              <a:t>Genuine data </a:t>
            </a:r>
            <a:r>
              <a:rPr lang="en-GB" sz="2400" dirty="0"/>
              <a:t>on </a:t>
            </a:r>
            <a:r>
              <a:rPr lang="en-GB" sz="2400" dirty="0" smtClean="0"/>
              <a:t>passport</a:t>
            </a:r>
            <a:endParaRPr lang="cs-CZ" sz="2400" dirty="0"/>
          </a:p>
          <a:p>
            <a:pPr lvl="1"/>
            <a:r>
              <a:rPr lang="en-GB" sz="2000" dirty="0"/>
              <a:t>SG: Are data on passport unmodified?</a:t>
            </a:r>
          </a:p>
          <a:p>
            <a:pPr lvl="1"/>
            <a:r>
              <a:rPr lang="en-GB" sz="2000" dirty="0"/>
              <a:t>S: digital signatures, PKI [passive authentication]</a:t>
            </a:r>
          </a:p>
          <a:p>
            <a:pPr marL="514350" indent="-514350">
              <a:buFont typeface="+mj-lt"/>
              <a:buAutoNum type="romanUcPeriod" startAt="4"/>
            </a:pPr>
            <a:r>
              <a:rPr lang="en-GB" sz="2400" dirty="0"/>
              <a:t>Authentication of chip to inspection system</a:t>
            </a:r>
          </a:p>
          <a:p>
            <a:pPr lvl="1"/>
            <a:r>
              <a:rPr lang="en-GB" sz="2000" dirty="0"/>
              <a:t>SG: Is physical chip inside passport genuine? </a:t>
            </a:r>
          </a:p>
          <a:p>
            <a:pPr lvl="1"/>
            <a:r>
              <a:rPr lang="en-GB" sz="2000" dirty="0"/>
              <a:t>S: Challenge-response authentication protocol [AA, </a:t>
            </a:r>
            <a:r>
              <a:rPr lang="en-GB" sz="2000" dirty="0" smtClean="0"/>
              <a:t>EAC-PACE</a:t>
            </a:r>
            <a:r>
              <a:rPr lang="en-GB" sz="2000" dirty="0"/>
              <a:t>]</a:t>
            </a:r>
          </a:p>
          <a:p>
            <a:pPr marL="514350" indent="-514350">
              <a:buFont typeface="+mj-lt"/>
              <a:buAutoNum type="romanUcPeriod" startAt="5"/>
            </a:pPr>
            <a:r>
              <a:rPr lang="en-GB" sz="2400" dirty="0" smtClean="0"/>
              <a:t>Transfer data between chip and IS securely</a:t>
            </a:r>
          </a:p>
          <a:p>
            <a:pPr lvl="1"/>
            <a:r>
              <a:rPr lang="en-GB" sz="2000" dirty="0" smtClean="0"/>
              <a:t>SG: attacker can’t eavesdrop/modify/replay</a:t>
            </a:r>
          </a:p>
          <a:p>
            <a:pPr lvl="1"/>
            <a:r>
              <a:rPr lang="en-GB" sz="2000" dirty="0" smtClean="0"/>
              <a:t>S: secure channel [EAC, EAC-PACE]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60995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SG: security goal, S: solution used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Authorization in passports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Inspection terminal to read basic info from chip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Inspection terminal </a:t>
            </a:r>
            <a:r>
              <a:rPr lang="en-GB" dirty="0" smtClean="0"/>
              <a:t>to </a:t>
            </a:r>
            <a:r>
              <a:rPr lang="en-GB" dirty="0"/>
              <a:t>read biometric data from chip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You to enter country based on chip data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8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Access Control </a:t>
            </a:r>
            <a:r>
              <a:rPr lang="en-GB" dirty="0" smtClean="0"/>
              <a:t>(BAC) protocol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Authentication&amp;secure</a:t>
            </a:r>
            <a:r>
              <a:rPr lang="en-US" sz="2000" dirty="0" smtClean="0"/>
              <a:t> </a:t>
            </a:r>
            <a:r>
              <a:rPr lang="en-US" sz="2000" dirty="0"/>
              <a:t>channel between inspection terminal and chip</a:t>
            </a:r>
          </a:p>
          <a:p>
            <a:pPr lvl="1"/>
            <a:r>
              <a:rPr lang="en-US" sz="1800" dirty="0"/>
              <a:t>Based on symmetric crypto (3DES), similar to SCP’0x protocols</a:t>
            </a:r>
          </a:p>
          <a:p>
            <a:pPr lvl="1"/>
            <a:r>
              <a:rPr lang="en-US" sz="1800" dirty="0"/>
              <a:t>Low computational requirements</a:t>
            </a:r>
          </a:p>
          <a:p>
            <a:r>
              <a:rPr lang="en-US" sz="2000" dirty="0" smtClean="0"/>
              <a:t>Problem</a:t>
            </a:r>
            <a:r>
              <a:rPr lang="en-US" sz="2000" dirty="0"/>
              <a:t>: anyone with access to MRZ can authenticate</a:t>
            </a:r>
          </a:p>
          <a:p>
            <a:r>
              <a:rPr lang="en-US" sz="2000" dirty="0"/>
              <a:t>Problem: MRZ has insufficient entropy</a:t>
            </a:r>
          </a:p>
          <a:p>
            <a:pPr lvl="1"/>
            <a:r>
              <a:rPr lang="en-US" sz="1800" dirty="0"/>
              <a:t>Document number, birth date, expiration date used</a:t>
            </a:r>
          </a:p>
          <a:p>
            <a:pPr lvl="1"/>
            <a:r>
              <a:rPr lang="en-US" sz="1800" dirty="0"/>
              <a:t>Theoretically 58/74 bits, but in practice about 32 bits</a:t>
            </a:r>
          </a:p>
          <a:p>
            <a:r>
              <a:rPr lang="en-US" sz="2000" dirty="0"/>
              <a:t>Offline attack (eavesdrop then crack)</a:t>
            </a:r>
          </a:p>
          <a:p>
            <a:pPr lvl="1"/>
            <a:r>
              <a:rPr lang="en-US" sz="1800" dirty="0"/>
              <a:t>Eavesdrop valid communication between chip and reader</a:t>
            </a:r>
          </a:p>
          <a:p>
            <a:pPr lvl="1"/>
            <a:r>
              <a:rPr lang="en-US" sz="1800" dirty="0"/>
              <a:t>Brute-force attack in less then hour (2</a:t>
            </a:r>
            <a:r>
              <a:rPr lang="en-US" sz="1800" baseline="30000" dirty="0"/>
              <a:t>32</a:t>
            </a:r>
            <a:r>
              <a:rPr lang="en-US" sz="1800" dirty="0"/>
              <a:t> ops, offline attack)</a:t>
            </a:r>
          </a:p>
          <a:p>
            <a:r>
              <a:rPr lang="en-US" sz="2000" dirty="0"/>
              <a:t>Online attacks against chip </a:t>
            </a:r>
            <a:r>
              <a:rPr lang="en-US" sz="2000" dirty="0" smtClean="0"/>
              <a:t>(att. model: found passport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Significantly slower, ~20 </a:t>
            </a:r>
            <a:r>
              <a:rPr lang="en-US" sz="1800" dirty="0" err="1"/>
              <a:t>ms</a:t>
            </a:r>
            <a:r>
              <a:rPr lang="en-US" sz="1800" dirty="0"/>
              <a:t> for every attempt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6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EAC – motivation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 passports stores fingerprints (from 2009)</a:t>
            </a:r>
          </a:p>
          <a:p>
            <a:pPr lvl="1"/>
            <a:r>
              <a:rPr lang="en-US" dirty="0" smtClean="0"/>
              <a:t>More sensitive than facial photo =&gt; better protocol needed</a:t>
            </a:r>
          </a:p>
          <a:p>
            <a:r>
              <a:rPr lang="en-US" dirty="0" smtClean="0"/>
              <a:t>Goal: not everyone with access to passport (and MRZ for BAC) should be able to read out fingerprint</a:t>
            </a:r>
          </a:p>
          <a:p>
            <a:pPr lvl="1"/>
            <a:r>
              <a:rPr lang="en-US" dirty="0" smtClean="0"/>
              <a:t>Issuing country decides who else can access</a:t>
            </a:r>
          </a:p>
          <a:p>
            <a:r>
              <a:rPr lang="en-US" dirty="0" smtClean="0"/>
              <a:t>Stronger authentication </a:t>
            </a:r>
            <a:r>
              <a:rPr lang="en-US" dirty="0" smtClean="0"/>
              <a:t>than </a:t>
            </a:r>
            <a:r>
              <a:rPr lang="en-US" dirty="0" smtClean="0"/>
              <a:t>BAC </a:t>
            </a:r>
            <a:r>
              <a:rPr lang="en-US" dirty="0" smtClean="0"/>
              <a:t>required</a:t>
            </a:r>
            <a:endParaRPr lang="en-US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7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 exercise: symmetric crypto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if </a:t>
            </a:r>
            <a:r>
              <a:rPr lang="en-US" dirty="0" smtClean="0"/>
              <a:t>only symmetric </a:t>
            </a:r>
            <a:r>
              <a:rPr lang="en-US" dirty="0"/>
              <a:t>crypto is used?</a:t>
            </a:r>
          </a:p>
          <a:p>
            <a:pPr lvl="1"/>
            <a:r>
              <a:rPr lang="en-US" dirty="0"/>
              <a:t>Every chip has own unique symmetric key</a:t>
            </a:r>
          </a:p>
          <a:p>
            <a:pPr lvl="1"/>
            <a:r>
              <a:rPr lang="en-US" dirty="0"/>
              <a:t>Large number of keys in inspection terminals </a:t>
            </a:r>
          </a:p>
          <a:p>
            <a:pPr lvl="1"/>
            <a:r>
              <a:rPr lang="en-US" dirty="0"/>
              <a:t>Compromise of single terminal breach security </a:t>
            </a:r>
          </a:p>
          <a:p>
            <a:pPr lvl="1"/>
            <a:r>
              <a:rPr lang="en-US" dirty="0"/>
              <a:t>=&gt; impractical and insecure =&gt; not used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02159"/>
            <a:ext cx="1539007" cy="15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ásobení 6"/>
          <p:cNvSpPr/>
          <p:nvPr/>
        </p:nvSpPr>
        <p:spPr>
          <a:xfrm>
            <a:off x="5796136" y="2924944"/>
            <a:ext cx="2212757" cy="2287996"/>
          </a:xfrm>
          <a:prstGeom prst="mathMultiply">
            <a:avLst/>
          </a:prstGeom>
          <a:solidFill>
            <a:schemeClr val="accent2">
              <a:alpha val="6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Access Control (EAC) protocol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Based on asymmetric cryptography (RSA/DH/ECDSA)</a:t>
            </a:r>
          </a:p>
          <a:p>
            <a:r>
              <a:rPr lang="en-US" sz="2000" dirty="0" smtClean="0"/>
              <a:t>Chip Authentication (CA) based on PACE protocol</a:t>
            </a:r>
          </a:p>
          <a:p>
            <a:pPr lvl="1"/>
            <a:r>
              <a:rPr lang="en-US" sz="1800" dirty="0"/>
              <a:t>Password Authenticated Connection </a:t>
            </a:r>
            <a:r>
              <a:rPr lang="en-US" sz="1800" dirty="0" smtClean="0"/>
              <a:t>Establishment (PACE) </a:t>
            </a:r>
          </a:p>
          <a:p>
            <a:pPr lvl="1"/>
            <a:r>
              <a:rPr lang="en-US" sz="1800" dirty="0" smtClean="0"/>
              <a:t>Uses chip’s static DH/ECDSA key and terminal’s  ephemeral DH key pair (perfect forward secrecy)</a:t>
            </a:r>
          </a:p>
          <a:p>
            <a:pPr lvl="1"/>
            <a:r>
              <a:rPr lang="en-US" sz="1800" dirty="0" smtClean="0"/>
              <a:t>Both parties combines chip’s public static and ephemeral public key into same key K</a:t>
            </a:r>
          </a:p>
          <a:p>
            <a:pPr lvl="1"/>
            <a:r>
              <a:rPr lang="en-US" sz="1800" dirty="0" smtClean="0"/>
              <a:t>Keys for encryption and MAC (K</a:t>
            </a:r>
            <a:r>
              <a:rPr lang="en-US" sz="1800" baseline="-25000" dirty="0" smtClean="0"/>
              <a:t>ENC</a:t>
            </a:r>
            <a:r>
              <a:rPr lang="en-US" sz="1800" dirty="0" smtClean="0"/>
              <a:t>, K</a:t>
            </a:r>
            <a:r>
              <a:rPr lang="en-US" sz="1800" baseline="-25000" dirty="0" smtClean="0"/>
              <a:t>MAC</a:t>
            </a:r>
            <a:r>
              <a:rPr lang="en-US" sz="1800" dirty="0" smtClean="0"/>
              <a:t>) are derived from exchanged K</a:t>
            </a:r>
          </a:p>
          <a:p>
            <a:r>
              <a:rPr lang="en-GB" sz="2000" dirty="0"/>
              <a:t>How can be Terminal sure of authenticity of chip’s static key?</a:t>
            </a:r>
          </a:p>
          <a:p>
            <a:pPr lvl="1"/>
            <a:r>
              <a:rPr lang="en-GB" sz="1800" dirty="0"/>
              <a:t>Signed by Issuing </a:t>
            </a:r>
            <a:r>
              <a:rPr lang="en-GB" sz="1800" dirty="0" smtClean="0"/>
              <a:t>country</a:t>
            </a:r>
            <a:endParaRPr lang="en-US" sz="2000" dirty="0" smtClean="0"/>
          </a:p>
          <a:p>
            <a:r>
              <a:rPr lang="en-US" sz="2000" dirty="0" smtClean="0"/>
              <a:t>Terminal Authentication (TA) </a:t>
            </a:r>
          </a:p>
          <a:p>
            <a:pPr lvl="1"/>
            <a:r>
              <a:rPr lang="en-US" sz="1800" dirty="0" smtClean="0"/>
              <a:t>Based on challenge-response protocol (RSA/ECDSA, SHA-1/2)</a:t>
            </a:r>
          </a:p>
          <a:p>
            <a:pPr lvl="1"/>
            <a:r>
              <a:rPr lang="en-US" sz="1800" dirty="0" smtClean="0"/>
              <a:t>Hash of the ephemeral DH key from previous step hashed with challenges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1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Terminal authentication I.</a:t>
            </a:r>
            <a:endParaRPr lang="cs-CZ" alt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Only authorized border authorities can read the secondary biometric data (fingerprints and iris)</a:t>
            </a:r>
          </a:p>
          <a:p>
            <a:pPr lvl="1"/>
            <a:r>
              <a:rPr lang="en-US" altLang="en-US" smtClean="0"/>
              <a:t>The inspection system must prove to the chip it is authorized</a:t>
            </a:r>
          </a:p>
          <a:p>
            <a:pPr lvl="1"/>
            <a:r>
              <a:rPr lang="en-US" altLang="en-US" smtClean="0"/>
              <a:t>The chip stores a trust point – root certificate</a:t>
            </a:r>
          </a:p>
          <a:p>
            <a:pPr lvl="1"/>
            <a:r>
              <a:rPr lang="en-US" altLang="en-US" smtClean="0"/>
              <a:t>Inspection system presents a valid certificate chain (starting from the passport’s trust point) specifying the IS’s authorizations (e.g. to read DG3)</a:t>
            </a:r>
          </a:p>
          <a:p>
            <a:pPr lvl="1"/>
            <a:r>
              <a:rPr lang="en-US" altLang="en-US" smtClean="0"/>
              <a:t>Challenge-response where IS proves knowledge/access of a secret key (whose public part is certified)</a:t>
            </a:r>
          </a:p>
          <a:p>
            <a:pPr lvl="1"/>
            <a:r>
              <a:rPr lang="en-US" altLang="en-US" smtClean="0"/>
              <a:t>Certificates in Card-verifiable (CV) format</a:t>
            </a:r>
            <a:endParaRPr lang="en-US" altLang="en-US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Terminal Authentication II</a:t>
            </a:r>
            <a:endParaRPr lang="cs-CZ" altLang="en-US"/>
          </a:p>
        </p:txBody>
      </p:sp>
      <p:pic>
        <p:nvPicPr>
          <p:cNvPr id="156719" name="Picture 47" descr="MCj0353686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8212" y="608309"/>
            <a:ext cx="1551175" cy="1992750"/>
          </a:xfrm>
        </p:spPr>
      </p:pic>
      <p:sp>
        <p:nvSpPr>
          <p:cNvPr id="156675" name="AutoShape 3"/>
          <p:cNvSpPr>
            <a:spLocks noChangeAspect="1" noChangeArrowheads="1"/>
          </p:cNvSpPr>
          <p:nvPr/>
        </p:nvSpPr>
        <p:spPr bwMode="auto">
          <a:xfrm>
            <a:off x="-108520" y="1916832"/>
            <a:ext cx="7993674" cy="36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2036803" y="1975448"/>
            <a:ext cx="863112" cy="24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A</a:t>
            </a:r>
            <a:endParaRPr lang="cs-CZ" altLang="en-US" sz="2954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029727" y="1975448"/>
            <a:ext cx="883627" cy="24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B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969396" y="2655386"/>
            <a:ext cx="959827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 algn="ctr">
              <a:spcBef>
                <a:spcPct val="0"/>
              </a:spcBef>
            </a:pPr>
            <a:endParaRPr lang="cs-CZ" altLang="en-US" sz="2954"/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048777" y="2655386"/>
            <a:ext cx="958362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 algn="ctr">
              <a:spcBef>
                <a:spcPct val="0"/>
              </a:spcBef>
            </a:pPr>
            <a:endParaRPr lang="cs-CZ" altLang="en-US" sz="2954"/>
          </a:p>
        </p:txBody>
      </p:sp>
      <p:grpSp>
        <p:nvGrpSpPr>
          <p:cNvPr id="156680" name="Group 8"/>
          <p:cNvGrpSpPr>
            <a:grpSpLocks/>
          </p:cNvGrpSpPr>
          <p:nvPr/>
        </p:nvGrpSpPr>
        <p:grpSpPr bwMode="auto">
          <a:xfrm>
            <a:off x="344285" y="3983024"/>
            <a:ext cx="1279280" cy="1427285"/>
            <a:chOff x="1957" y="6096"/>
            <a:chExt cx="1440" cy="1740"/>
          </a:xfrm>
        </p:grpSpPr>
        <p:sp>
          <p:nvSpPr>
            <p:cNvPr id="156681" name="Text Box 9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2" name="Text Box 10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83" name="Text Box 11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4" name="Text Box 12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85" name="Line 13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686" name="Line 14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687" name="Group 15"/>
          <p:cNvGrpSpPr>
            <a:grpSpLocks/>
          </p:cNvGrpSpPr>
          <p:nvPr/>
        </p:nvGrpSpPr>
        <p:grpSpPr bwMode="auto">
          <a:xfrm>
            <a:off x="1781826" y="3983024"/>
            <a:ext cx="1279281" cy="1427285"/>
            <a:chOff x="1957" y="6096"/>
            <a:chExt cx="1440" cy="1740"/>
          </a:xfrm>
        </p:grpSpPr>
        <p:sp>
          <p:nvSpPr>
            <p:cNvPr id="156688" name="Text Box 16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9" name="Text Box 17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90" name="Text Box 18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1" name="Text Box 19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92" name="Line 20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693" name="Line 21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694" name="Group 22"/>
          <p:cNvGrpSpPr>
            <a:grpSpLocks/>
          </p:cNvGrpSpPr>
          <p:nvPr/>
        </p:nvGrpSpPr>
        <p:grpSpPr bwMode="auto">
          <a:xfrm>
            <a:off x="5939123" y="3983024"/>
            <a:ext cx="1277815" cy="1427285"/>
            <a:chOff x="1957" y="6096"/>
            <a:chExt cx="1440" cy="1740"/>
          </a:xfrm>
        </p:grpSpPr>
        <p:sp>
          <p:nvSpPr>
            <p:cNvPr id="156695" name="Text Box 23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6" name="Text Box 24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97" name="Text Box 25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8" name="Text Box 26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99" name="Line 27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700" name="Line 28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701" name="Group 29"/>
          <p:cNvGrpSpPr>
            <a:grpSpLocks/>
          </p:cNvGrpSpPr>
          <p:nvPr/>
        </p:nvGrpSpPr>
        <p:grpSpPr bwMode="auto">
          <a:xfrm>
            <a:off x="3861207" y="3983024"/>
            <a:ext cx="1277815" cy="1427285"/>
            <a:chOff x="1957" y="6096"/>
            <a:chExt cx="1440" cy="1740"/>
          </a:xfrm>
        </p:grpSpPr>
        <p:sp>
          <p:nvSpPr>
            <p:cNvPr id="156702" name="Text Box 30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703" name="Text Box 31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704" name="Text Box 32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705" name="Text Box 33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706" name="Line 34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707" name="Line 35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708" name="Line 36"/>
          <p:cNvSpPr>
            <a:spLocks noChangeShapeType="1"/>
          </p:cNvSpPr>
          <p:nvPr/>
        </p:nvSpPr>
        <p:spPr bwMode="auto">
          <a:xfrm>
            <a:off x="2450041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09" name="Line 37"/>
          <p:cNvSpPr>
            <a:spLocks noChangeShapeType="1"/>
          </p:cNvSpPr>
          <p:nvPr/>
        </p:nvSpPr>
        <p:spPr bwMode="auto">
          <a:xfrm flipH="1">
            <a:off x="1011034" y="3244470"/>
            <a:ext cx="1439008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0" name="Line 38"/>
          <p:cNvSpPr>
            <a:spLocks noChangeShapeType="1"/>
          </p:cNvSpPr>
          <p:nvPr/>
        </p:nvSpPr>
        <p:spPr bwMode="auto">
          <a:xfrm>
            <a:off x="2450042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1" name="Line 39"/>
          <p:cNvSpPr>
            <a:spLocks noChangeShapeType="1"/>
          </p:cNvSpPr>
          <p:nvPr/>
        </p:nvSpPr>
        <p:spPr bwMode="auto">
          <a:xfrm>
            <a:off x="4527957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2" name="Line 40"/>
          <p:cNvSpPr>
            <a:spLocks noChangeShapeType="1"/>
          </p:cNvSpPr>
          <p:nvPr/>
        </p:nvSpPr>
        <p:spPr bwMode="auto">
          <a:xfrm>
            <a:off x="4527957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3" name="Line 41"/>
          <p:cNvSpPr>
            <a:spLocks noChangeShapeType="1"/>
          </p:cNvSpPr>
          <p:nvPr/>
        </p:nvSpPr>
        <p:spPr bwMode="auto">
          <a:xfrm flipH="1">
            <a:off x="2450042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4" name="Text Box 42"/>
          <p:cNvSpPr txBox="1">
            <a:spLocks noChangeArrowheads="1"/>
          </p:cNvSpPr>
          <p:nvPr/>
        </p:nvSpPr>
        <p:spPr bwMode="auto">
          <a:xfrm>
            <a:off x="6126692" y="2655386"/>
            <a:ext cx="959826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  <a:endParaRPr lang="cs-CZ" altLang="en-US" sz="2954"/>
          </a:p>
        </p:txBody>
      </p: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6155999" y="1975447"/>
            <a:ext cx="867508" cy="3077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C</a:t>
            </a:r>
            <a:endParaRPr lang="cs-CZ" altLang="en-US" sz="2954"/>
          </a:p>
        </p:txBody>
      </p:sp>
      <p:sp>
        <p:nvSpPr>
          <p:cNvPr id="156716" name="Line 44"/>
          <p:cNvSpPr>
            <a:spLocks noChangeShapeType="1"/>
          </p:cNvSpPr>
          <p:nvPr/>
        </p:nvSpPr>
        <p:spPr bwMode="auto">
          <a:xfrm>
            <a:off x="6605872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7" name="Line 45"/>
          <p:cNvSpPr>
            <a:spLocks noChangeShapeType="1"/>
          </p:cNvSpPr>
          <p:nvPr/>
        </p:nvSpPr>
        <p:spPr bwMode="auto">
          <a:xfrm flipH="1">
            <a:off x="4527957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8" name="Line 46"/>
          <p:cNvSpPr>
            <a:spLocks noChangeShapeType="1"/>
          </p:cNvSpPr>
          <p:nvPr/>
        </p:nvSpPr>
        <p:spPr bwMode="auto">
          <a:xfrm>
            <a:off x="2450041" y="3244470"/>
            <a:ext cx="4155831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8" name="Group 7"/>
          <p:cNvGrpSpPr>
            <a:grpSpLocks/>
          </p:cNvGrpSpPr>
          <p:nvPr/>
        </p:nvGrpSpPr>
        <p:grpSpPr bwMode="auto">
          <a:xfrm>
            <a:off x="1457818" y="5927084"/>
            <a:ext cx="971632" cy="638806"/>
            <a:chOff x="158" y="2205"/>
            <a:chExt cx="2903" cy="1891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05"/>
              <a:ext cx="2903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AutoShape 5"/>
            <p:cNvSpPr>
              <a:spLocks noChangeArrowheads="1"/>
            </p:cNvSpPr>
            <p:nvPr/>
          </p:nvSpPr>
          <p:spPr bwMode="auto">
            <a:xfrm>
              <a:off x="2290" y="3158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  <p:sp>
          <p:nvSpPr>
            <p:cNvPr id="51" name="AutoShape 6"/>
            <p:cNvSpPr>
              <a:spLocks noChangeArrowheads="1"/>
            </p:cNvSpPr>
            <p:nvPr/>
          </p:nvSpPr>
          <p:spPr bwMode="auto">
            <a:xfrm>
              <a:off x="2744" y="2614"/>
              <a:ext cx="181" cy="18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</p:grpSp>
      <p:cxnSp>
        <p:nvCxnSpPr>
          <p:cNvPr id="3" name="Přímá spojnice se šipkou 2"/>
          <p:cNvCxnSpPr>
            <a:stCxn id="156688" idx="2"/>
            <a:endCxn id="49" idx="0"/>
          </p:cNvCxnSpPr>
          <p:nvPr/>
        </p:nvCxnSpPr>
        <p:spPr>
          <a:xfrm>
            <a:off x="1941736" y="5410309"/>
            <a:ext cx="1898" cy="51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2330473" y="5764718"/>
            <a:ext cx="2745583" cy="7606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Root public key of issuing country: CV CA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6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Terminal Authentication III</a:t>
            </a:r>
            <a:endParaRPr lang="cs-CZ" alt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/>
              <a:t>Supported algorithms</a:t>
            </a:r>
          </a:p>
          <a:p>
            <a:pPr lvl="1"/>
            <a:r>
              <a:rPr lang="en-US" altLang="en-US" sz="2000" dirty="0" smtClean="0"/>
              <a:t>RSA PKCS#1 v1.5 with SHA-1 or SHA-256</a:t>
            </a:r>
          </a:p>
          <a:p>
            <a:pPr lvl="1"/>
            <a:r>
              <a:rPr lang="en-US" altLang="en-US" sz="2000" dirty="0" smtClean="0"/>
              <a:t>RSA PSS with SHA-1 or SHA-256</a:t>
            </a:r>
          </a:p>
          <a:p>
            <a:pPr lvl="1"/>
            <a:r>
              <a:rPr lang="en-US" altLang="en-US" sz="2000" dirty="0" smtClean="0"/>
              <a:t>ECDSA with SHA-1, SHA-224 or SHA-256</a:t>
            </a:r>
          </a:p>
          <a:p>
            <a:pPr lvl="1"/>
            <a:r>
              <a:rPr lang="en-US" altLang="en-US" sz="2000" dirty="0" smtClean="0"/>
              <a:t>Key lengths</a:t>
            </a:r>
          </a:p>
          <a:p>
            <a:pPr lvl="2"/>
            <a:r>
              <a:rPr lang="en-US" altLang="en-US" sz="2000" dirty="0" smtClean="0"/>
              <a:t>For ECDSA allowed 160, 192, 224, 256 bits</a:t>
            </a:r>
          </a:p>
          <a:p>
            <a:pPr lvl="2"/>
            <a:r>
              <a:rPr lang="en-US" altLang="en-US" sz="2000" dirty="0" smtClean="0"/>
              <a:t>For RSA allowed 1024, 1280, 1536, 2048 and 3072 bits</a:t>
            </a:r>
          </a:p>
          <a:p>
            <a:pPr lvl="2"/>
            <a:r>
              <a:rPr lang="en-US" altLang="en-US" sz="2000" dirty="0" smtClean="0"/>
              <a:t>In practice ECDSA is more common, key lengths 192 and 224 bit most popular, existing implementations also support 256 and 384 bits.</a:t>
            </a:r>
          </a:p>
          <a:p>
            <a:pPr lvl="2"/>
            <a:r>
              <a:rPr lang="en-US" altLang="en-US" sz="2000" dirty="0" smtClean="0"/>
              <a:t>For RSA the PKCS#1 v1.5 padding is much more popular than PSS, key lengths are between 512 (test only) and 2048 bits.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1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Authentication (AA) protocol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Motivation: Prevent cloning of passport</a:t>
            </a:r>
          </a:p>
          <a:p>
            <a:pPr lvl="1"/>
            <a:r>
              <a:rPr lang="en-US" sz="2000" dirty="0" smtClean="0"/>
              <a:t>Is chip inside passport authentic? </a:t>
            </a:r>
          </a:p>
          <a:p>
            <a:r>
              <a:rPr lang="en-US" sz="2400" dirty="0" smtClean="0"/>
              <a:t>Passport-specific </a:t>
            </a:r>
            <a:r>
              <a:rPr lang="en-US" sz="2400" dirty="0"/>
              <a:t>asymmetric </a:t>
            </a:r>
            <a:r>
              <a:rPr lang="en-US" sz="2400" dirty="0" smtClean="0"/>
              <a:t>key stored on chip</a:t>
            </a:r>
          </a:p>
          <a:p>
            <a:r>
              <a:rPr lang="en-US" sz="2400" dirty="0" smtClean="0"/>
              <a:t>Public </a:t>
            </a:r>
            <a:r>
              <a:rPr lang="en-US" sz="2400" dirty="0"/>
              <a:t>key </a:t>
            </a:r>
            <a:r>
              <a:rPr lang="en-US" sz="2400" dirty="0" smtClean="0"/>
              <a:t>freely </a:t>
            </a:r>
            <a:r>
              <a:rPr lang="en-US" sz="2400" dirty="0"/>
              <a:t>readable </a:t>
            </a:r>
            <a:r>
              <a:rPr lang="en-US" sz="2400" dirty="0" smtClean="0"/>
              <a:t>(DG15 file, hash signed)</a:t>
            </a:r>
          </a:p>
          <a:p>
            <a:r>
              <a:rPr lang="en-US" sz="2400" dirty="0" smtClean="0"/>
              <a:t>Authentication against terminal</a:t>
            </a:r>
          </a:p>
          <a:p>
            <a:pPr lvl="1"/>
            <a:r>
              <a:rPr lang="en-US" sz="2000" dirty="0" smtClean="0"/>
              <a:t>Terminal generates 8 random bytes</a:t>
            </a:r>
          </a:p>
          <a:p>
            <a:pPr lvl="1"/>
            <a:r>
              <a:rPr lang="en-US" sz="2000" dirty="0" smtClean="0"/>
              <a:t>Chip adds additional 8 random bytes, hash and sign</a:t>
            </a:r>
          </a:p>
          <a:p>
            <a:pPr lvl="1"/>
            <a:r>
              <a:rPr lang="en-US" sz="2000" dirty="0" smtClean="0"/>
              <a:t>Terminal verifies signature</a:t>
            </a:r>
          </a:p>
          <a:p>
            <a:r>
              <a:rPr lang="en-US" sz="2400" dirty="0" smtClean="0"/>
              <a:t>Privacy attack: terminal’s challenge is date </a:t>
            </a:r>
            <a:r>
              <a:rPr lang="en-US" sz="2400" dirty="0" smtClean="0">
                <a:sym typeface="Symbol" panose="05050102010706020507" pitchFamily="18" charset="2"/>
              </a:rPr>
              <a:t> signed</a:t>
            </a:r>
          </a:p>
          <a:p>
            <a:r>
              <a:rPr lang="en-US" sz="2400" dirty="0" smtClean="0">
                <a:sym typeface="Symbol" panose="05050102010706020507" pitchFamily="18" charset="2"/>
              </a:rPr>
              <a:t>PACE protocol replaces Active Authentication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2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640762" cy="792088"/>
          </a:xfrm>
        </p:spPr>
        <p:txBody>
          <a:bodyPr/>
          <a:lstStyle/>
          <a:p>
            <a:r>
              <a:rPr lang="en-US" sz="2800" dirty="0" smtClean="0"/>
              <a:t>Authentication (AUTH) vs. Key </a:t>
            </a:r>
            <a:r>
              <a:rPr lang="en-US" sz="2800" dirty="0"/>
              <a:t>establishment (KE</a:t>
            </a:r>
            <a:r>
              <a:rPr lang="en-US" sz="2800" dirty="0" smtClean="0"/>
              <a:t>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literature called protocols used to establish session keys as “authentication protocols”</a:t>
            </a:r>
          </a:p>
          <a:p>
            <a:r>
              <a:rPr lang="en-US" dirty="0" smtClean="0"/>
              <a:t>Authentication is also possible without session keys</a:t>
            </a:r>
          </a:p>
          <a:p>
            <a:pPr lvl="1"/>
            <a:r>
              <a:rPr lang="en-US" dirty="0" smtClean="0"/>
              <a:t>Example: Challenge-response, active authentication</a:t>
            </a:r>
          </a:p>
          <a:p>
            <a:r>
              <a:rPr lang="en-US" dirty="0" smtClean="0"/>
              <a:t>Session keys can be established without authentication</a:t>
            </a:r>
          </a:p>
          <a:p>
            <a:pPr lvl="1"/>
            <a:r>
              <a:rPr lang="en-US" dirty="0" smtClean="0"/>
              <a:t>Example: non-authenticated </a:t>
            </a:r>
            <a:r>
              <a:rPr lang="en-US" dirty="0" err="1" smtClean="0"/>
              <a:t>Diffie</a:t>
            </a:r>
            <a:r>
              <a:rPr lang="en-US" dirty="0" smtClean="0"/>
              <a:t>-Hellman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9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EAC </a:t>
            </a:r>
            <a:r>
              <a:rPr lang="en-US" altLang="en-US" dirty="0" smtClean="0"/>
              <a:t>Chip </a:t>
            </a:r>
            <a:r>
              <a:rPr lang="en-US" altLang="en-US" dirty="0"/>
              <a:t>authentication</a:t>
            </a:r>
            <a:endParaRPr lang="cs-CZ" alt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 smtClean="0"/>
              <a:t>Verifies the authenticity of the chip</a:t>
            </a:r>
          </a:p>
          <a:p>
            <a:pPr lvl="1"/>
            <a:r>
              <a:rPr lang="en-US" altLang="en-US" sz="1800" dirty="0" smtClean="0"/>
              <a:t>Replaces Active Authentication</a:t>
            </a:r>
          </a:p>
          <a:p>
            <a:pPr lvl="1"/>
            <a:r>
              <a:rPr lang="en-US" altLang="en-US" sz="1800" dirty="0" smtClean="0"/>
              <a:t>Improves the security of Secure Messaging</a:t>
            </a:r>
          </a:p>
          <a:p>
            <a:pPr lvl="2"/>
            <a:r>
              <a:rPr lang="en-US" altLang="en-US" sz="1800" dirty="0" smtClean="0"/>
              <a:t>Keys with higher entropy than for Basic Access Control (BAC)</a:t>
            </a:r>
          </a:p>
          <a:p>
            <a:r>
              <a:rPr lang="en-US" altLang="en-US" sz="2000" dirty="0" err="1" smtClean="0"/>
              <a:t>Diffie</a:t>
            </a:r>
            <a:r>
              <a:rPr lang="en-US" altLang="en-US" sz="2000" dirty="0" smtClean="0"/>
              <a:t>-Hellman key pair (passport’s chip)</a:t>
            </a:r>
          </a:p>
          <a:p>
            <a:pPr lvl="1"/>
            <a:r>
              <a:rPr lang="en-US" altLang="en-US" sz="1800" dirty="0" smtClean="0"/>
              <a:t>Public key and domain parameters stored in DG14</a:t>
            </a:r>
          </a:p>
          <a:p>
            <a:pPr lvl="1"/>
            <a:r>
              <a:rPr lang="en-US" altLang="en-US" sz="1800" dirty="0" smtClean="0"/>
              <a:t>Private key never leaves the chip</a:t>
            </a:r>
          </a:p>
          <a:p>
            <a:r>
              <a:rPr lang="en-US" altLang="en-US" sz="2000" dirty="0" err="1" smtClean="0"/>
              <a:t>Diffie</a:t>
            </a:r>
            <a:r>
              <a:rPr lang="en-US" altLang="en-US" sz="2000" dirty="0" smtClean="0"/>
              <a:t>-Hellman key pair (inspection system – IS)</a:t>
            </a:r>
          </a:p>
          <a:p>
            <a:pPr lvl="1"/>
            <a:r>
              <a:rPr lang="en-US" altLang="en-US" sz="1800" dirty="0" smtClean="0"/>
              <a:t>Key pair generated according to passport’s domain parameters</a:t>
            </a:r>
          </a:p>
          <a:p>
            <a:pPr lvl="1"/>
            <a:r>
              <a:rPr lang="en-US" altLang="en-US" sz="1800" dirty="0" smtClean="0"/>
              <a:t>Private key kept secret, public key sent to chip</a:t>
            </a:r>
          </a:p>
          <a:p>
            <a:r>
              <a:rPr lang="en-US" altLang="en-US" sz="2000" dirty="0" smtClean="0"/>
              <a:t>Both the parties (passport, IS) now share a secret</a:t>
            </a:r>
          </a:p>
          <a:p>
            <a:pPr lvl="1"/>
            <a:r>
              <a:rPr lang="en-US" altLang="en-US" sz="1800" dirty="0" smtClean="0"/>
              <a:t>The secret is used to derive the SM keys, the ability to communicate proves the authenticity of the chip</a:t>
            </a:r>
            <a:endParaRPr lang="cs-CZ" altLang="en-US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30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Chip authentication II</a:t>
            </a:r>
            <a:endParaRPr lang="cs-CZ" alt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Algorithms supported by the EAC specification</a:t>
            </a:r>
          </a:p>
          <a:p>
            <a:pPr lvl="1"/>
            <a:r>
              <a:rPr lang="en-US" altLang="en-US" dirty="0" err="1" smtClean="0"/>
              <a:t>Diffie</a:t>
            </a:r>
            <a:r>
              <a:rPr lang="en-US" altLang="en-US" dirty="0" smtClean="0"/>
              <a:t>-Hellman (PKCS#3)</a:t>
            </a:r>
          </a:p>
          <a:p>
            <a:pPr lvl="1"/>
            <a:r>
              <a:rPr lang="en-US" altLang="en-US" dirty="0" smtClean="0"/>
              <a:t>Elliptic Curve </a:t>
            </a:r>
            <a:r>
              <a:rPr lang="en-US" altLang="en-US" dirty="0" err="1" smtClean="0"/>
              <a:t>Diffie</a:t>
            </a:r>
            <a:r>
              <a:rPr lang="en-US" altLang="en-US" dirty="0" smtClean="0"/>
              <a:t>-Hellman (</a:t>
            </a:r>
            <a:r>
              <a:rPr lang="cs-CZ" altLang="en-US" dirty="0" smtClean="0"/>
              <a:t>ISO 15946</a:t>
            </a:r>
            <a:r>
              <a:rPr lang="en-US" altLang="en-US" dirty="0" smtClean="0"/>
              <a:t>, BSI TR-03111</a:t>
            </a:r>
            <a:r>
              <a:rPr lang="cs-CZ" altLang="en-US" dirty="0" smtClean="0"/>
              <a:t> 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Both DH and ECDH popular with chip manufacturers</a:t>
            </a:r>
          </a:p>
          <a:p>
            <a:pPr lvl="2"/>
            <a:r>
              <a:rPr lang="en-US" altLang="en-US" dirty="0" smtClean="0"/>
              <a:t>DH with 1024 or 1536 bit prime</a:t>
            </a:r>
          </a:p>
          <a:p>
            <a:pPr lvl="2"/>
            <a:r>
              <a:rPr lang="en-US" altLang="en-US" dirty="0" smtClean="0"/>
              <a:t>ECDH with mostly 224 bit curves, some implementations use 256 or 384 bits</a:t>
            </a:r>
          </a:p>
          <a:p>
            <a:r>
              <a:rPr lang="en-US" altLang="en-US" dirty="0" smtClean="0"/>
              <a:t>No challenge semantics</a:t>
            </a:r>
          </a:p>
          <a:p>
            <a:r>
              <a:rPr lang="en-US" altLang="en-US" dirty="0" smtClean="0"/>
              <a:t>Coexistence of CA and AA</a:t>
            </a:r>
            <a:endParaRPr lang="en-US" alt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6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Passive Authentication</a:t>
            </a:r>
            <a:endParaRPr lang="en-GB" alt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dirty="0" smtClean="0"/>
              <a:t>Goal: are data in chip unchanged? </a:t>
            </a:r>
          </a:p>
          <a:p>
            <a:r>
              <a:rPr lang="en-GB" altLang="en-US" sz="2000" dirty="0" smtClean="0"/>
              <a:t>The list of the hashes (SHA-1/2) </a:t>
            </a:r>
            <a:br>
              <a:rPr lang="en-GB" altLang="en-US" sz="2000" dirty="0" smtClean="0"/>
            </a:br>
            <a:r>
              <a:rPr lang="en-GB" altLang="en-US" sz="2000" dirty="0" smtClean="0"/>
              <a:t>of all present data groups is digitally </a:t>
            </a:r>
            <a:br>
              <a:rPr lang="en-GB" altLang="en-US" sz="2000" dirty="0" smtClean="0"/>
            </a:br>
            <a:r>
              <a:rPr lang="en-GB" altLang="en-US" sz="2000" dirty="0" smtClean="0"/>
              <a:t>signed by the issuing organisation </a:t>
            </a:r>
            <a:br>
              <a:rPr lang="en-GB" altLang="en-US" sz="2000" dirty="0" smtClean="0"/>
            </a:br>
            <a:r>
              <a:rPr lang="en-GB" altLang="en-US" sz="2000" dirty="0" smtClean="0"/>
              <a:t>(Document Signer) </a:t>
            </a:r>
          </a:p>
          <a:p>
            <a:pPr lvl="1"/>
            <a:r>
              <a:rPr lang="en-GB" altLang="en-US" sz="1800" dirty="0" smtClean="0"/>
              <a:t>State </a:t>
            </a:r>
            <a:r>
              <a:rPr lang="en-US" altLang="en-US" sz="1800" dirty="0" smtClean="0"/>
              <a:t>printing</a:t>
            </a:r>
            <a:r>
              <a:rPr lang="cs-CZ" altLang="en-US" sz="1800" dirty="0" smtClean="0"/>
              <a:t> house</a:t>
            </a:r>
            <a:r>
              <a:rPr lang="en-GB" altLang="en-US" sz="1800" dirty="0" smtClean="0"/>
              <a:t>, Embassy, Etc.</a:t>
            </a:r>
          </a:p>
          <a:p>
            <a:r>
              <a:rPr lang="en-GB" altLang="en-US" sz="2000" dirty="0" smtClean="0"/>
              <a:t>The X.509 certificate of the Document Signer issued by the CA of the issuing country (Country Signing CA – e.g. the ministry of interior) is included. </a:t>
            </a:r>
          </a:p>
          <a:p>
            <a:r>
              <a:rPr lang="en-GB" altLang="en-US" sz="2000" dirty="0" smtClean="0"/>
              <a:t>The CSCA certificates must be exchanged bilaterally</a:t>
            </a:r>
          </a:p>
          <a:p>
            <a:r>
              <a:rPr lang="en-GB" altLang="en-US" sz="2000" dirty="0" smtClean="0"/>
              <a:t>ICAO PKD for DS certificates, CSCA CRL and cross certificates</a:t>
            </a:r>
          </a:p>
          <a:p>
            <a:r>
              <a:rPr lang="en-GB" altLang="en-US" sz="2000" dirty="0" smtClean="0"/>
              <a:t>Passive authentication is a </a:t>
            </a:r>
            <a:r>
              <a:rPr lang="en-GB" altLang="en-US" sz="2000" b="1" dirty="0" smtClean="0"/>
              <a:t>mandatory</a:t>
            </a:r>
            <a:r>
              <a:rPr lang="en-GB" altLang="en-US" sz="2000" dirty="0" smtClean="0"/>
              <a:t> security feature of all </a:t>
            </a:r>
            <a:r>
              <a:rPr lang="en-GB" altLang="en-US" sz="2000" dirty="0" err="1" smtClean="0"/>
              <a:t>ePassports</a:t>
            </a:r>
            <a:endParaRPr lang="en-GB" altLang="en-US" sz="2000" dirty="0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6470811" y="1299797"/>
            <a:ext cx="1131277" cy="40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 dirty="0"/>
              <a:t>CSCA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679503" y="1899139"/>
            <a:ext cx="1129811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/>
              <a:t>DS1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7140491" y="1897674"/>
            <a:ext cx="1131277" cy="4000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/>
              <a:t>DS2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5053784" y="2561493"/>
            <a:ext cx="1129812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1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6349184" y="2561493"/>
            <a:ext cx="1129812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2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7978692" y="2562958"/>
            <a:ext cx="1129812" cy="4000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3</a:t>
            </a:r>
          </a:p>
        </p:txBody>
      </p:sp>
      <p:cxnSp>
        <p:nvCxnSpPr>
          <p:cNvPr id="145418" name="AutoShape 10"/>
          <p:cNvCxnSpPr>
            <a:cxnSpLocks noChangeShapeType="1"/>
            <a:stCxn id="145412" idx="2"/>
            <a:endCxn id="145413" idx="0"/>
          </p:cNvCxnSpPr>
          <p:nvPr/>
        </p:nvCxnSpPr>
        <p:spPr bwMode="auto">
          <a:xfrm rot="5400000">
            <a:off x="6541150" y="1403838"/>
            <a:ext cx="199292" cy="79130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19" name="AutoShape 11"/>
          <p:cNvCxnSpPr>
            <a:cxnSpLocks noChangeShapeType="1"/>
            <a:stCxn id="145412" idx="2"/>
            <a:endCxn id="145414" idx="0"/>
          </p:cNvCxnSpPr>
          <p:nvPr/>
        </p:nvCxnSpPr>
        <p:spPr bwMode="auto">
          <a:xfrm rot="16200000" flipH="1">
            <a:off x="7272377" y="1463920"/>
            <a:ext cx="197827" cy="669680"/>
          </a:xfrm>
          <a:prstGeom prst="curvedConnector3">
            <a:avLst>
              <a:gd name="adj1" fmla="val 4963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0" name="AutoShape 12"/>
          <p:cNvCxnSpPr>
            <a:cxnSpLocks noChangeShapeType="1"/>
            <a:stCxn id="145413" idx="2"/>
            <a:endCxn id="145415" idx="0"/>
          </p:cNvCxnSpPr>
          <p:nvPr/>
        </p:nvCxnSpPr>
        <p:spPr bwMode="auto">
          <a:xfrm rot="5400000">
            <a:off x="5801131" y="2117481"/>
            <a:ext cx="262303" cy="62572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1" name="AutoShape 13"/>
          <p:cNvCxnSpPr>
            <a:cxnSpLocks noChangeShapeType="1"/>
            <a:stCxn id="145413" idx="2"/>
            <a:endCxn id="145416" idx="0"/>
          </p:cNvCxnSpPr>
          <p:nvPr/>
        </p:nvCxnSpPr>
        <p:spPr bwMode="auto">
          <a:xfrm rot="16200000" flipH="1">
            <a:off x="6448831" y="2095501"/>
            <a:ext cx="262303" cy="66968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2" name="AutoShape 14"/>
          <p:cNvCxnSpPr>
            <a:cxnSpLocks noChangeShapeType="1"/>
            <a:stCxn id="145414" idx="2"/>
            <a:endCxn id="145417" idx="0"/>
          </p:cNvCxnSpPr>
          <p:nvPr/>
        </p:nvCxnSpPr>
        <p:spPr bwMode="auto">
          <a:xfrm rot="16200000" flipH="1">
            <a:off x="7992612" y="2011241"/>
            <a:ext cx="265235" cy="83820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3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Passive Authentication – the </a:t>
            </a:r>
            <a:r>
              <a:rPr lang="cs-CZ" altLang="en-US" dirty="0" smtClean="0"/>
              <a:t>d</a:t>
            </a:r>
            <a:r>
              <a:rPr lang="en-US" altLang="en-US" dirty="0" err="1" smtClean="0"/>
              <a:t>etails</a:t>
            </a:r>
            <a:endParaRPr lang="cs-CZ" alt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 dirty="0" smtClean="0"/>
              <a:t>The file EF.SOD contains a CMS (PKCS#7) </a:t>
            </a:r>
            <a:r>
              <a:rPr lang="en-US" altLang="en-US" sz="1600" dirty="0" err="1" smtClean="0"/>
              <a:t>SignedData</a:t>
            </a:r>
            <a:r>
              <a:rPr lang="en-US" altLang="en-US" sz="1600" dirty="0" smtClean="0"/>
              <a:t> structure (file is read and validated by inspection system)</a:t>
            </a:r>
          </a:p>
          <a:p>
            <a:pPr lvl="1"/>
            <a:r>
              <a:rPr lang="en-US" altLang="en-US" sz="1400" dirty="0" smtClean="0"/>
              <a:t>The signed data is the list of hashes of the present data groups</a:t>
            </a:r>
          </a:p>
          <a:p>
            <a:pPr lvl="1"/>
            <a:r>
              <a:rPr lang="en-US" altLang="en-US" sz="1400" dirty="0" smtClean="0"/>
              <a:t>The DS certificate is included (ICAO optional, EU mandatory)</a:t>
            </a:r>
          </a:p>
          <a:p>
            <a:pPr lvl="1"/>
            <a:r>
              <a:rPr lang="en-US" altLang="en-US" sz="1400" dirty="0" smtClean="0"/>
              <a:t>Data is signed by the DS</a:t>
            </a:r>
          </a:p>
          <a:p>
            <a:r>
              <a:rPr lang="en-US" altLang="en-US" sz="1600" dirty="0" smtClean="0"/>
              <a:t>Signature schemes</a:t>
            </a:r>
          </a:p>
          <a:p>
            <a:pPr lvl="1"/>
            <a:r>
              <a:rPr lang="en-US" altLang="en-US" sz="1400" dirty="0" smtClean="0"/>
              <a:t>RSA with PKCS#1 v1.5 padding (min. 3072 bits for CSCA, 2048 bits for DS)</a:t>
            </a:r>
          </a:p>
          <a:p>
            <a:pPr lvl="2"/>
            <a:r>
              <a:rPr lang="en-US" altLang="en-US" sz="1400" dirty="0" smtClean="0"/>
              <a:t>E.g. Hungary, France, Spain, Portugal, Italy: RSA 4096 bit key with SHA-1</a:t>
            </a:r>
          </a:p>
          <a:p>
            <a:pPr lvl="2"/>
            <a:r>
              <a:rPr lang="en-US" altLang="en-US" sz="1400" dirty="0" smtClean="0"/>
              <a:t>E.g. Austria, Netherlands: RSA 3072 bit key with SHA-256</a:t>
            </a:r>
          </a:p>
          <a:p>
            <a:pPr lvl="1"/>
            <a:r>
              <a:rPr lang="en-US" altLang="en-US" sz="1400" dirty="0" smtClean="0"/>
              <a:t>RSA with PSS padding (min 3072 bits for CSCA, 2048 for DS)</a:t>
            </a:r>
          </a:p>
          <a:p>
            <a:pPr lvl="2"/>
            <a:r>
              <a:rPr lang="en-US" altLang="en-US" sz="1400" dirty="0" smtClean="0"/>
              <a:t>E.g. Czech Republic, Norway, Denmark, Japan and Australia – all with SHA-256</a:t>
            </a:r>
          </a:p>
          <a:p>
            <a:pPr lvl="1"/>
            <a:r>
              <a:rPr lang="en-US" altLang="en-US" sz="1400" dirty="0" smtClean="0"/>
              <a:t>DSA (not standardized for key lengths &gt; 1024)</a:t>
            </a:r>
          </a:p>
          <a:p>
            <a:pPr lvl="1"/>
            <a:r>
              <a:rPr lang="en-US" altLang="en-US" sz="1400" dirty="0" smtClean="0"/>
              <a:t>ECDSA (domain parameters must be specified, min. 256 bits for CSCA, 224 bits for DS)</a:t>
            </a:r>
          </a:p>
          <a:p>
            <a:pPr lvl="2"/>
            <a:r>
              <a:rPr lang="en-US" altLang="en-US" sz="1400" dirty="0" smtClean="0"/>
              <a:t>E.g. Switzerland, Germany, Russia – all with SHA-1</a:t>
            </a:r>
          </a:p>
          <a:p>
            <a:r>
              <a:rPr lang="en-US" altLang="en-US" sz="1600" dirty="0" smtClean="0"/>
              <a:t>Message Digest algorithms (for signature schemes and hashes of Data Groups)</a:t>
            </a:r>
          </a:p>
          <a:p>
            <a:pPr lvl="1"/>
            <a:r>
              <a:rPr lang="en-US" altLang="en-US" sz="1400" dirty="0" smtClean="0"/>
              <a:t>SHA-1 and all SHA-2 algorithms</a:t>
            </a:r>
            <a:endParaRPr lang="cs-CZ" altLang="en-US" sz="1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2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Design of (secure) protocols is very hard</a:t>
            </a:r>
          </a:p>
          <a:p>
            <a:pPr lvl="1"/>
            <a:r>
              <a:rPr lang="en-GB" sz="2000" dirty="0" smtClean="0"/>
              <a:t>Understand what are your requirements</a:t>
            </a:r>
          </a:p>
          <a:p>
            <a:pPr lvl="1"/>
            <a:r>
              <a:rPr lang="en-GB" sz="2000" dirty="0" smtClean="0"/>
              <a:t>Use existing protocols, e.g., TLS or EAC-PACE</a:t>
            </a:r>
          </a:p>
          <a:p>
            <a:r>
              <a:rPr lang="en-GB" sz="2400" dirty="0" smtClean="0"/>
              <a:t>Strong session keys established with weak passwords </a:t>
            </a:r>
          </a:p>
          <a:p>
            <a:pPr lvl="1"/>
            <a:r>
              <a:rPr lang="en-GB" sz="2000" dirty="0" smtClean="0"/>
              <a:t>Password-Authenticated Key Exchange </a:t>
            </a:r>
          </a:p>
          <a:p>
            <a:r>
              <a:rPr lang="en-GB" sz="2400" dirty="0" smtClean="0"/>
              <a:t>Electronic passport uses variety of protocols</a:t>
            </a:r>
          </a:p>
          <a:p>
            <a:pPr lvl="1"/>
            <a:r>
              <a:rPr lang="en-GB" sz="2000" dirty="0" smtClean="0"/>
              <a:t>Interesting and complex usage scenarios</a:t>
            </a:r>
          </a:p>
          <a:p>
            <a:r>
              <a:rPr lang="en-GB" sz="2400" dirty="0" smtClean="0"/>
              <a:t>Mandatory reading</a:t>
            </a:r>
          </a:p>
          <a:p>
            <a:pPr lvl="1"/>
            <a:r>
              <a:rPr lang="en-US" sz="2000" dirty="0" smtClean="0"/>
              <a:t>M. Green, </a:t>
            </a:r>
            <a:r>
              <a:rPr lang="en-GB" sz="2000" dirty="0" smtClean="0"/>
              <a:t>Noodling about IM protocols, </a:t>
            </a:r>
            <a:r>
              <a:rPr lang="cs-CZ" sz="2000" dirty="0" smtClean="0">
                <a:hlinkClick r:id="rId2"/>
              </a:rPr>
              <a:t>http://blog.cryptographyengineering.com/2014/07/noodling-about-im-protocols.html</a:t>
            </a:r>
            <a:endParaRPr lang="en-GB" sz="2000" dirty="0" smtClean="0"/>
          </a:p>
          <a:p>
            <a:pPr lvl="1"/>
            <a:endParaRPr lang="en-GB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1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vs. key-oriented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User-oriented authentication </a:t>
            </a:r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Entity authentication</a:t>
            </a:r>
          </a:p>
          <a:p>
            <a:pPr lvl="1"/>
            <a:r>
              <a:rPr lang="en-US" dirty="0" smtClean="0"/>
              <a:t>Strong entity authentication – fresh entity authentication</a:t>
            </a:r>
          </a:p>
          <a:p>
            <a:pPr lvl="1"/>
            <a:r>
              <a:rPr lang="en-US" dirty="0" smtClean="0"/>
              <a:t>Mutual authentication</a:t>
            </a:r>
          </a:p>
          <a:p>
            <a:r>
              <a:rPr lang="en-US" dirty="0"/>
              <a:t>Key-oriented </a:t>
            </a:r>
            <a:r>
              <a:rPr lang="en-US" dirty="0" smtClean="0"/>
              <a:t>goals</a:t>
            </a:r>
          </a:p>
          <a:p>
            <a:pPr lvl="1"/>
            <a:r>
              <a:rPr lang="en-US" dirty="0"/>
              <a:t>Key establishment</a:t>
            </a:r>
          </a:p>
          <a:p>
            <a:pPr lvl="1"/>
            <a:r>
              <a:rPr lang="en-US" dirty="0"/>
              <a:t>Key derivation</a:t>
            </a:r>
          </a:p>
          <a:p>
            <a:pPr lvl="1"/>
            <a:r>
              <a:rPr lang="en-US" dirty="0"/>
              <a:t>Implicit key establishment</a:t>
            </a:r>
          </a:p>
          <a:p>
            <a:pPr lvl="1"/>
            <a:r>
              <a:rPr lang="en-US" dirty="0"/>
              <a:t>Key confirmation </a:t>
            </a:r>
          </a:p>
          <a:p>
            <a:pPr lvl="1"/>
            <a:r>
              <a:rPr lang="en-US" dirty="0"/>
              <a:t>Mutual belief in the key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3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AUTH&amp;KE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pic>
        <p:nvPicPr>
          <p:cNvPr id="7170" name="Picture 2" descr="D:\Documents\Obrazky\keystablish_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66627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615659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Protocols for Authentication and Key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Establishment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By Colin Boyd, Anish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Mathuria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9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Entity authentication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GB" dirty="0" smtClean="0"/>
              <a:t>Entity = user, machine/device</a:t>
            </a:r>
          </a:p>
          <a:p>
            <a:r>
              <a:rPr lang="en-GB" dirty="0" smtClean="0"/>
              <a:t>Something entity knows (password, key…)</a:t>
            </a:r>
          </a:p>
          <a:p>
            <a:r>
              <a:rPr lang="en-GB" dirty="0" smtClean="0"/>
              <a:t>Something entity is (biometrics…)</a:t>
            </a:r>
          </a:p>
          <a:p>
            <a:r>
              <a:rPr lang="en-GB" dirty="0" smtClean="0"/>
              <a:t>Something entity have (smartcard…)</a:t>
            </a:r>
          </a:p>
          <a:p>
            <a:r>
              <a:rPr lang="en-GB" dirty="0" smtClean="0"/>
              <a:t>Multi-factor authentication</a:t>
            </a:r>
          </a:p>
          <a:p>
            <a:pPr lvl="1"/>
            <a:r>
              <a:rPr lang="en-GB" dirty="0" smtClean="0"/>
              <a:t>More than one factor (password + smartcard)</a:t>
            </a:r>
          </a:p>
          <a:p>
            <a:pPr lvl="1"/>
            <a:r>
              <a:rPr lang="en-GB" dirty="0" smtClean="0"/>
              <a:t>Aim to increase attacker’s </a:t>
            </a:r>
            <a:r>
              <a:rPr lang="en-GB" dirty="0" smtClean="0"/>
              <a:t>cost to compromise multiple security layers (factors)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PV204 - Authentication protocols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6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13147</TotalTime>
  <Words>3750</Words>
  <Application>Microsoft Office PowerPoint</Application>
  <PresentationFormat>Předvádění na obrazovce (4:3)</PresentationFormat>
  <Paragraphs>686</Paragraphs>
  <Slides>64</Slides>
  <Notes>1</Notes>
  <HiddenSlides>9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0" baseType="lpstr">
      <vt:lpstr>Arial</vt:lpstr>
      <vt:lpstr>Arial Narrow</vt:lpstr>
      <vt:lpstr>Calibri</vt:lpstr>
      <vt:lpstr>Symbol</vt:lpstr>
      <vt:lpstr>Times New Roman</vt:lpstr>
      <vt:lpstr>Motiv systému Office</vt:lpstr>
      <vt:lpstr>PV204 Security technologies</vt:lpstr>
      <vt:lpstr>Overview</vt:lpstr>
      <vt:lpstr>Security protocols</vt:lpstr>
      <vt:lpstr>Security protocols</vt:lpstr>
      <vt:lpstr>Basic terms</vt:lpstr>
      <vt:lpstr>Authentication (AUTH) vs. Key establishment (KE)</vt:lpstr>
      <vt:lpstr>User vs. key-oriented goals</vt:lpstr>
      <vt:lpstr>Hierarchy of AUTH&amp;KE goals</vt:lpstr>
      <vt:lpstr>Entity authentication</vt:lpstr>
      <vt:lpstr>Methods for key establishment</vt:lpstr>
      <vt:lpstr>Methods for key confirmation</vt:lpstr>
      <vt:lpstr>Protocol message components</vt:lpstr>
      <vt:lpstr>Protocols and attacks</vt:lpstr>
      <vt:lpstr>Typical models of adversary</vt:lpstr>
      <vt:lpstr>Replay and reflection attack</vt:lpstr>
      <vt:lpstr>Needham–Schroeder protocol: symmetric</vt:lpstr>
      <vt:lpstr>N-S symmetric: Problem?</vt:lpstr>
      <vt:lpstr>What is required attacker model?</vt:lpstr>
      <vt:lpstr>How (not) to reason about potential compromise</vt:lpstr>
      <vt:lpstr>What if key is compromised?</vt:lpstr>
      <vt:lpstr>Needham–Schroeder protocol: asymmetric</vt:lpstr>
      <vt:lpstr>N-S asymmetric: Problem?</vt:lpstr>
      <vt:lpstr>Formal verification of protocols</vt:lpstr>
      <vt:lpstr>References</vt:lpstr>
      <vt:lpstr>N-S asymmetric: Fix</vt:lpstr>
      <vt:lpstr>Authenticated Key Exchange </vt:lpstr>
      <vt:lpstr>Diffie-Hellman key exchange</vt:lpstr>
      <vt:lpstr>Diffie-Hellman in practice</vt:lpstr>
      <vt:lpstr>Forward secrecy - motivation</vt:lpstr>
      <vt:lpstr>Forward secrecy – how to achieve</vt:lpstr>
      <vt:lpstr>Use of forward secrecy: examples</vt:lpstr>
      <vt:lpstr>Example: Off-The-Record Messaging (OTR)</vt:lpstr>
      <vt:lpstr>Prezentace aplikace PowerPoint</vt:lpstr>
      <vt:lpstr>Password-Authenticated Key Exchange (PAKE) </vt:lpstr>
      <vt:lpstr>PAKE protocols - motivation </vt:lpstr>
      <vt:lpstr>PAKE protocols - principle</vt:lpstr>
      <vt:lpstr>Diffie-Hellman Encrypted Key Exchange</vt:lpstr>
      <vt:lpstr>Simple Password Exponential Key Exchange (SPEKE)</vt:lpstr>
      <vt:lpstr>Design of protocols</vt:lpstr>
      <vt:lpstr>Design of cryptographic protocols</vt:lpstr>
      <vt:lpstr>Design principles (Abadi &amp; Needham) I.</vt:lpstr>
      <vt:lpstr>Design principles (Abadi &amp; Needham) II.</vt:lpstr>
      <vt:lpstr>Design principles (Abadi &amp; Needham) III.</vt:lpstr>
      <vt:lpstr>Design principles (Abadi &amp; Needham) IV.</vt:lpstr>
      <vt:lpstr>Electronic passports and citizen ID cards</vt:lpstr>
      <vt:lpstr>Passports of the first generation</vt:lpstr>
      <vt:lpstr>Chip and antenna</vt:lpstr>
      <vt:lpstr>Data groups</vt:lpstr>
      <vt:lpstr>Protocols used in ePassports I.</vt:lpstr>
      <vt:lpstr>Protocols used in ePassports II.</vt:lpstr>
      <vt:lpstr>Authorization in passports</vt:lpstr>
      <vt:lpstr>Basic Access Control (BAC) protocol</vt:lpstr>
      <vt:lpstr>EAC – motivation</vt:lpstr>
      <vt:lpstr>Mind exercise: symmetric crypto</vt:lpstr>
      <vt:lpstr>Extended Access Control (EAC) protocol</vt:lpstr>
      <vt:lpstr>Terminal authentication I.</vt:lpstr>
      <vt:lpstr>Terminal Authentication II</vt:lpstr>
      <vt:lpstr>Terminal Authentication III</vt:lpstr>
      <vt:lpstr>Active Authentication (AA) protocol</vt:lpstr>
      <vt:lpstr>EAC Chip authentication</vt:lpstr>
      <vt:lpstr>Chip authentication II</vt:lpstr>
      <vt:lpstr>Passive Authentication</vt:lpstr>
      <vt:lpstr>Passive Authentication – the details</vt:lpstr>
      <vt:lpstr>Conclusions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3462</cp:revision>
  <cp:lastPrinted>2016-03-15T19:38:25Z</cp:lastPrinted>
  <dcterms:created xsi:type="dcterms:W3CDTF">2012-06-27T07:21:19Z</dcterms:created>
  <dcterms:modified xsi:type="dcterms:W3CDTF">2016-03-24T06:52:03Z</dcterms:modified>
</cp:coreProperties>
</file>