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61" r:id="rId2"/>
    <p:sldId id="767" r:id="rId3"/>
    <p:sldId id="768" r:id="rId4"/>
    <p:sldId id="790" r:id="rId5"/>
    <p:sldId id="659" r:id="rId6"/>
    <p:sldId id="654" r:id="rId7"/>
    <p:sldId id="779" r:id="rId8"/>
    <p:sldId id="821" r:id="rId9"/>
    <p:sldId id="660" r:id="rId10"/>
    <p:sldId id="681" r:id="rId11"/>
    <p:sldId id="803" r:id="rId12"/>
    <p:sldId id="810" r:id="rId13"/>
    <p:sldId id="780" r:id="rId14"/>
    <p:sldId id="713" r:id="rId15"/>
    <p:sldId id="822" r:id="rId16"/>
    <p:sldId id="802" r:id="rId17"/>
    <p:sldId id="804" r:id="rId18"/>
    <p:sldId id="691" r:id="rId19"/>
    <p:sldId id="823" r:id="rId20"/>
    <p:sldId id="714" r:id="rId21"/>
    <p:sldId id="711" r:id="rId22"/>
    <p:sldId id="712" r:id="rId23"/>
    <p:sldId id="806" r:id="rId24"/>
    <p:sldId id="666" r:id="rId25"/>
    <p:sldId id="815" r:id="rId26"/>
    <p:sldId id="812" r:id="rId27"/>
    <p:sldId id="813" r:id="rId28"/>
    <p:sldId id="814" r:id="rId29"/>
    <p:sldId id="716" r:id="rId30"/>
    <p:sldId id="722" r:id="rId31"/>
    <p:sldId id="723" r:id="rId32"/>
    <p:sldId id="724" r:id="rId33"/>
    <p:sldId id="725" r:id="rId34"/>
    <p:sldId id="726" r:id="rId35"/>
    <p:sldId id="727" r:id="rId36"/>
    <p:sldId id="798" r:id="rId37"/>
    <p:sldId id="799" r:id="rId38"/>
    <p:sldId id="795" r:id="rId39"/>
    <p:sldId id="796" r:id="rId40"/>
    <p:sldId id="801" r:id="rId41"/>
    <p:sldId id="800" r:id="rId42"/>
    <p:sldId id="824" r:id="rId43"/>
    <p:sldId id="825" r:id="rId44"/>
    <p:sldId id="784" r:id="rId45"/>
    <p:sldId id="836" r:id="rId46"/>
    <p:sldId id="837" r:id="rId47"/>
    <p:sldId id="783" r:id="rId48"/>
    <p:sldId id="828" r:id="rId49"/>
    <p:sldId id="785" r:id="rId50"/>
    <p:sldId id="786" r:id="rId51"/>
    <p:sldId id="829" r:id="rId52"/>
    <p:sldId id="729" r:id="rId53"/>
    <p:sldId id="788" r:id="rId54"/>
    <p:sldId id="694" r:id="rId55"/>
    <p:sldId id="838" r:id="rId56"/>
    <p:sldId id="750" r:id="rId57"/>
    <p:sldId id="749" r:id="rId58"/>
    <p:sldId id="816" r:id="rId59"/>
    <p:sldId id="751" r:id="rId60"/>
    <p:sldId id="752" r:id="rId61"/>
    <p:sldId id="753" r:id="rId62"/>
    <p:sldId id="754" r:id="rId63"/>
    <p:sldId id="755" r:id="rId64"/>
    <p:sldId id="756" r:id="rId65"/>
    <p:sldId id="757" r:id="rId66"/>
    <p:sldId id="758" r:id="rId67"/>
    <p:sldId id="817" r:id="rId68"/>
    <p:sldId id="818" r:id="rId69"/>
    <p:sldId id="730" r:id="rId70"/>
    <p:sldId id="732" r:id="rId71"/>
    <p:sldId id="736" r:id="rId72"/>
    <p:sldId id="737" r:id="rId73"/>
    <p:sldId id="763" r:id="rId74"/>
    <p:sldId id="764" r:id="rId75"/>
    <p:sldId id="765" r:id="rId76"/>
    <p:sldId id="669" r:id="rId77"/>
    <p:sldId id="839" r:id="rId78"/>
    <p:sldId id="807" r:id="rId79"/>
    <p:sldId id="808" r:id="rId80"/>
  </p:sldIdLst>
  <p:sldSz cx="9144000" cy="6858000" type="screen4x3"/>
  <p:notesSz cx="6858000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39" autoAdjust="0"/>
    <p:restoredTop sz="91367" autoAdjust="0"/>
  </p:normalViewPr>
  <p:slideViewPr>
    <p:cSldViewPr>
      <p:cViewPr varScale="1">
        <p:scale>
          <a:sx n="102" d="100"/>
          <a:sy n="102" d="100"/>
        </p:scale>
        <p:origin x="12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3853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31. 3. 2016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3853" y="9402339"/>
            <a:ext cx="2972547" cy="470323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2" y="9378871"/>
            <a:ext cx="2972547" cy="493791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3853" y="1"/>
            <a:ext cx="2972547" cy="493792"/>
          </a:xfrm>
          <a:prstGeom prst="rect">
            <a:avLst/>
          </a:prstGeom>
        </p:spPr>
        <p:txBody>
          <a:bodyPr vert="horz" lIns="92177" tIns="46088" rIns="92177" bIns="460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31. 3. 2016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7" tIns="46088" rIns="92177" bIns="46088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482" y="4690229"/>
            <a:ext cx="5487040" cy="4444128"/>
          </a:xfrm>
          <a:prstGeom prst="rect">
            <a:avLst/>
          </a:prstGeom>
        </p:spPr>
        <p:txBody>
          <a:bodyPr vert="horz" lIns="92177" tIns="46088" rIns="92177" bIns="46088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378871"/>
            <a:ext cx="2972547" cy="493791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3853" y="9378871"/>
            <a:ext cx="2972547" cy="493791"/>
          </a:xfrm>
          <a:prstGeom prst="rect">
            <a:avLst/>
          </a:prstGeom>
        </p:spPr>
        <p:txBody>
          <a:bodyPr vert="horz" lIns="92177" tIns="46088" rIns="92177" bIns="460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42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025" y="742950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1712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025" y="742950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6353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59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3032" indent="-247122">
              <a:spcBef>
                <a:spcPts val="290"/>
              </a:spcBef>
              <a:buClr>
                <a:srgbClr val="A04DA3"/>
              </a:buClr>
              <a:buFont typeface="Georgia"/>
              <a:buChar char="•"/>
            </a:pPr>
            <a:r>
              <a:rPr lang="en-US" sz="2700" dirty="0">
                <a:solidFill>
                  <a:prstClr val="black"/>
                </a:solidFill>
              </a:rPr>
              <a:t>Focus on device technology behind CaaS</a:t>
            </a:r>
          </a:p>
          <a:p>
            <a:pPr marL="635457" lvl="1" indent="-238296">
              <a:spcBef>
                <a:spcPts val="290"/>
              </a:spcBef>
              <a:buClr>
                <a:srgbClr val="438086"/>
              </a:buClr>
              <a:buFont typeface="Georgia"/>
              <a:buChar char="▫"/>
            </a:pPr>
            <a:r>
              <a:rPr lang="en-US" sz="2500" dirty="0">
                <a:solidFill>
                  <a:srgbClr val="438086"/>
                </a:solidFill>
              </a:rPr>
              <a:t>(not business considerations)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A1809-5DDD-4ECB-9F89-CAEB4B28ADA4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361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52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025" y="742950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3364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FEE602-3CFF-42AE-8616-ACA036F7D5D0}" type="slidenum">
              <a:rPr lang="cs-CZ" altLang="cs-CZ"/>
              <a:pPr/>
              <a:t>54</a:t>
            </a:fld>
            <a:endParaRPr lang="cs-CZ" altLang="cs-CZ"/>
          </a:p>
        </p:txBody>
      </p:sp>
      <p:sp>
        <p:nvSpPr>
          <p:cNvPr id="206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025" y="742950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6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33897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A6943D-3BEC-4326-99E8-F8BB9C53702B}" type="slidenum">
              <a:rPr lang="cs-CZ" altLang="cs-CZ"/>
              <a:pPr/>
              <a:t>55</a:t>
            </a:fld>
            <a:endParaRPr lang="cs-CZ" altLang="cs-CZ"/>
          </a:p>
        </p:txBody>
      </p:sp>
      <p:sp>
        <p:nvSpPr>
          <p:cNvPr id="209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025" y="742950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9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9507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28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| PV204: Hardware Security Modules 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523A8-31CF-4297-AEB8-EFAFE08D12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67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src.nist.gov/groups/STM/cmvp/validatio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src.nist.gov/publications/fips/fips140-2/fips1402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groups/STM/cmvp/documents/140-1/140sp/140sp1577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si.bund.de/cae/servlet/contentblob/480256/publicationFile/29291/pp0045b_pdf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cisecuritystandards.org/security_standards/documents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handouts.secappdev.org/handouts/2010/Filip%20Demaertelaere/HSM.pdf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0.awsstatic.com/whitepapers/KMS-Cryptographic-Details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crcs.cz/papers/space2015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a.com/rsalabs/node.asp?id=213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sa.com/rsalabs/node.asp?id=2141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sa.com/rsalabs/node.asp?id=2133" TargetMode="Externa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softhsm4windows/" TargetMode="External"/><Relationship Id="rId2" Type="http://schemas.openxmlformats.org/officeDocument/2006/relationships/hyperlink" Target="https://www.opendnssec.org/sofths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hyperlink" Target="https://hsm.utimaco.com/download/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windows/desktop/aa376210(v=vs.85).aspx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windows/desktop/aa386983(v=vs.85).aspx" TargetMode="Externa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uclouvain.be/EMV-CAP/Application/" TargetMode="External"/><Relationship Id="rId2" Type="http://schemas.openxmlformats.org/officeDocument/2006/relationships/hyperlink" Target="https://en.wikipedia.org/wiki/Chip_Authentication_Program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secgroup.dais.unive.it/wp-content/uploads/2012/11/Practical-Padding-Oracle-Attacks-on-RSA.html" TargetMode="Externa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secgroup.dais.unive.it/projects/tooka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 smtClean="0"/>
              <a:t>PV204 Security technologies</a:t>
            </a: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GB" dirty="0" smtClean="0"/>
              <a:t>Hardware Security Modules (HSM), PKCS#11</a:t>
            </a:r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smtClean="0"/>
              <a:t>Petr </a:t>
            </a:r>
            <a:r>
              <a:rPr lang="cs-CZ" smtClean="0"/>
              <a:t>Švenda</a:t>
            </a:r>
            <a:r>
              <a:rPr lang="en-US" smtClean="0"/>
              <a:t> </a:t>
            </a:r>
            <a:r>
              <a:rPr lang="cs-CZ" smtClean="0">
                <a:hlinkClick r:id="rId3"/>
              </a:rPr>
              <a:t>svenda</a:t>
            </a:r>
            <a:r>
              <a:rPr lang="en-US" smtClean="0">
                <a:hlinkClick r:id="rId3"/>
              </a:rPr>
              <a:t>@fi.muni.cz</a:t>
            </a:r>
            <a:endParaRPr lang="en-US" smtClean="0"/>
          </a:p>
          <a:p>
            <a:r>
              <a:rPr lang="en-US" smtClean="0"/>
              <a:t>Faculty of Informatics, Masaryk University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Security </a:t>
            </a:r>
            <a:r>
              <a:rPr lang="en-US" dirty="0" smtClean="0"/>
              <a:t>Module - protection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Protections against physical attacks (tamper)</a:t>
            </a:r>
          </a:p>
          <a:p>
            <a:pPr lvl="1"/>
            <a:r>
              <a:rPr lang="en-US" dirty="0" smtClean="0"/>
              <a:t>Invasive, semi-invasive and non-invasive attacks</a:t>
            </a:r>
          </a:p>
          <a:p>
            <a:r>
              <a:rPr lang="en-US" dirty="0" smtClean="0"/>
              <a:t>Protection against logical attacks</a:t>
            </a:r>
          </a:p>
          <a:p>
            <a:pPr lvl="1"/>
            <a:r>
              <a:rPr lang="en-US" dirty="0" smtClean="0"/>
              <a:t>API-level </a:t>
            </a:r>
            <a:r>
              <a:rPr lang="en-US" dirty="0" smtClean="0"/>
              <a:t>attacks, Fuzzing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Preventive measures</a:t>
            </a:r>
          </a:p>
          <a:p>
            <a:pPr lvl="1"/>
            <a:r>
              <a:rPr lang="en-US" dirty="0" smtClean="0"/>
              <a:t>Statistical testing of random number generator</a:t>
            </a:r>
          </a:p>
          <a:p>
            <a:pPr lvl="1"/>
            <a:r>
              <a:rPr lang="en-US" dirty="0" smtClean="0"/>
              <a:t>Self-testing of cryptographic engines (encrypt twice, KAT)</a:t>
            </a:r>
          </a:p>
          <a:p>
            <a:pPr lvl="1"/>
            <a:r>
              <a:rPr lang="en-US" dirty="0" smtClean="0"/>
              <a:t>Firmware integrity checks</a:t>
            </a:r>
          </a:p>
          <a:p>
            <a:pPr lvl="1"/>
            <a:r>
              <a:rPr lang="en-US" dirty="0"/>
              <a:t>Periodic reset of </a:t>
            </a:r>
            <a:r>
              <a:rPr lang="en-US" dirty="0" smtClean="0"/>
              <a:t>device (e.g., every 24 hour)</a:t>
            </a:r>
          </a:p>
          <a:p>
            <a:pPr lvl="1"/>
            <a:r>
              <a:rPr lang="en-US" dirty="0" smtClean="0"/>
              <a:t>…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57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HSM – tamper security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Protection epoxy </a:t>
            </a:r>
          </a:p>
          <a:p>
            <a:r>
              <a:rPr lang="en-GB" dirty="0" smtClean="0"/>
              <a:t>Wiring mesh</a:t>
            </a:r>
          </a:p>
          <a:p>
            <a:r>
              <a:rPr lang="en-GB" dirty="0" smtClean="0"/>
              <a:t>Temperature sensors</a:t>
            </a:r>
          </a:p>
          <a:p>
            <a:r>
              <a:rPr lang="en-GB" dirty="0"/>
              <a:t>Light sensors</a:t>
            </a:r>
          </a:p>
          <a:p>
            <a:r>
              <a:rPr lang="en-GB" dirty="0" smtClean="0"/>
              <a:t>Variations in power supply</a:t>
            </a:r>
          </a:p>
          <a:p>
            <a:r>
              <a:rPr lang="en-GB" dirty="0" smtClean="0"/>
              <a:t>Erasure of memory (write 0/random)</a:t>
            </a:r>
          </a:p>
          <a:p>
            <a:pPr lvl="1"/>
            <a:r>
              <a:rPr lang="en-GB" dirty="0" smtClean="0"/>
              <a:t>After tamper detection to mitigate data remanence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44778" y="5574760"/>
            <a:ext cx="5150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Which one is tamper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resistance, 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evidence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detection and/or reaction?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30" y="551723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08" y="600075"/>
            <a:ext cx="3257550" cy="25431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179341" y="541402"/>
            <a:ext cx="2008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85000"/>
                  </a:schemeClr>
                </a:solidFill>
              </a:rPr>
              <a:t>www.techbriefs.com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24944"/>
            <a:ext cx="2511787" cy="15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HSM – logical security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Access control with limited/delayed tries</a:t>
            </a:r>
          </a:p>
          <a:p>
            <a:pPr lvl="1"/>
            <a:r>
              <a:rPr lang="en-GB" dirty="0" smtClean="0"/>
              <a:t>&lt; 1:1000 000 probability of random guess of password</a:t>
            </a:r>
          </a:p>
          <a:p>
            <a:pPr lvl="1"/>
            <a:r>
              <a:rPr lang="en-GB" dirty="0" smtClean="0"/>
              <a:t>&lt; 1:100 000 probability of unauthorized access in one minute</a:t>
            </a:r>
          </a:p>
          <a:p>
            <a:r>
              <a:rPr lang="en-GB" dirty="0" smtClean="0"/>
              <a:t>Integrity and authentication of firmware update</a:t>
            </a:r>
          </a:p>
          <a:p>
            <a:pPr lvl="1"/>
            <a:r>
              <a:rPr lang="en-GB" dirty="0" smtClean="0"/>
              <a:t>Signed updates</a:t>
            </a:r>
          </a:p>
          <a:p>
            <a:r>
              <a:rPr lang="en-GB" dirty="0" smtClean="0"/>
              <a:t>Logical separation of multiple users (memory)</a:t>
            </a:r>
          </a:p>
          <a:p>
            <a:pPr lvl="1"/>
            <a:r>
              <a:rPr lang="en-GB" dirty="0" smtClean="0"/>
              <a:t>Additional protection logic for separate memory regions</a:t>
            </a:r>
          </a:p>
          <a:p>
            <a:r>
              <a:rPr lang="en-GB" dirty="0" smtClean="0"/>
              <a:t>Audit trails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9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Certifications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5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Certifications: NIST FIPS 140-2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Requirements on hardware and software components of security modules to be used by US government</a:t>
            </a:r>
          </a:p>
          <a:p>
            <a:pPr lvl="1"/>
            <a:r>
              <a:rPr lang="en-US" sz="2000" dirty="0" smtClean="0"/>
              <a:t>Verified under Cryptographic Module Validation Program (CMVP)</a:t>
            </a:r>
          </a:p>
          <a:p>
            <a:pPr lvl="1"/>
            <a:r>
              <a:rPr lang="en-US" sz="2000" dirty="0" smtClean="0"/>
              <a:t>Testing against a defined cryptographic module, provides a suite of conformance tests to required security level</a:t>
            </a:r>
          </a:p>
          <a:p>
            <a:pPr lvl="1"/>
            <a:r>
              <a:rPr lang="en-US" sz="2000" dirty="0" smtClean="0"/>
              <a:t>List of validated devices </a:t>
            </a:r>
            <a:r>
              <a:rPr lang="en-US" sz="2000" dirty="0" smtClean="0">
                <a:hlinkClick r:id="rId2"/>
              </a:rPr>
              <a:t>http://csrc.nist.gov/groups/STM/cmvp/validation.html</a:t>
            </a:r>
            <a:endParaRPr lang="en-US" sz="2000" dirty="0" smtClean="0"/>
          </a:p>
          <a:p>
            <a:r>
              <a:rPr lang="en-US" sz="2400" dirty="0" smtClean="0"/>
              <a:t>Common levels for HSMs</a:t>
            </a:r>
          </a:p>
          <a:p>
            <a:pPr lvl="1"/>
            <a:r>
              <a:rPr lang="en-US" sz="2000" dirty="0" smtClean="0"/>
              <a:t>NIST FIPS 140-2 Level 1+2 – basic levels, tamper evidence (broken shell, epoxy), role-based authentication (user/admin))</a:t>
            </a:r>
          </a:p>
          <a:p>
            <a:pPr lvl="1"/>
            <a:r>
              <a:rPr lang="en-US" sz="2000" dirty="0" smtClean="0"/>
              <a:t>NIST FIPS 140-2 Level 3 – addition of p</a:t>
            </a:r>
            <a:r>
              <a:rPr lang="cs-CZ" sz="2000" dirty="0" err="1" smtClean="0"/>
              <a:t>hysical</a:t>
            </a:r>
            <a:r>
              <a:rPr lang="cs-CZ" sz="2000" dirty="0" smtClean="0"/>
              <a:t> </a:t>
            </a:r>
            <a:r>
              <a:rPr lang="cs-CZ" sz="2000" dirty="0" err="1" smtClean="0"/>
              <a:t>tamper-resistance</a:t>
            </a:r>
            <a:r>
              <a:rPr lang="en-US" sz="2000" dirty="0" smtClean="0"/>
              <a:t>, identity-based authentication, separation of interfaces with different sensitivity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1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Certifications: NIST FIPS 140-2 (cont.)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levels for HSMs (cont.)</a:t>
            </a:r>
          </a:p>
          <a:p>
            <a:pPr lvl="1"/>
            <a:r>
              <a:rPr lang="en-US" dirty="0" smtClean="0"/>
              <a:t>NIST FIPS 140-2 Level 4 + additional physical security requirements, environmental attacks</a:t>
            </a:r>
          </a:p>
          <a:p>
            <a:pPr lvl="1"/>
            <a:r>
              <a:rPr lang="en-US" dirty="0" smtClean="0">
                <a:hlinkClick r:id="rId2"/>
              </a:rPr>
              <a:t>http://csrc.nist.gov/publications/fips/fips140-2/fips1402.pdf</a:t>
            </a:r>
            <a:endParaRPr lang="en-US" dirty="0" smtClean="0"/>
          </a:p>
          <a:p>
            <a:pPr lvl="1"/>
            <a:r>
              <a:rPr lang="en-US" dirty="0" smtClean="0"/>
              <a:t>Only very few devices certified to</a:t>
            </a:r>
            <a:r>
              <a:rPr lang="en-US" dirty="0"/>
              <a:t> FIPS 140-2</a:t>
            </a:r>
            <a:r>
              <a:rPr lang="en-US" dirty="0" smtClean="0"/>
              <a:t> Level 4</a:t>
            </a:r>
          </a:p>
          <a:p>
            <a:r>
              <a:rPr lang="en-US" dirty="0" smtClean="0"/>
              <a:t>NIST FIPS 140-3 (2013, but still draft)</a:t>
            </a:r>
          </a:p>
          <a:p>
            <a:pPr lvl="1"/>
            <a:r>
              <a:rPr lang="en-US" dirty="0" smtClean="0"/>
              <a:t>Additional focus on software security and </a:t>
            </a:r>
            <a:r>
              <a:rPr lang="cs-CZ" dirty="0" smtClean="0"/>
              <a:t>non-</a:t>
            </a:r>
            <a:r>
              <a:rPr lang="en-US" dirty="0" smtClean="0"/>
              <a:t>invasive attacks</a:t>
            </a:r>
            <a:r>
              <a:rPr lang="cs-CZ" dirty="0" smtClean="0"/>
              <a:t> </a:t>
            </a:r>
            <a:r>
              <a:rPr lang="en-US" dirty="0" smtClean="0"/>
              <a:t>	</a:t>
            </a:r>
            <a:endParaRPr lang="cs-CZ" dirty="0" smtClean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8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FIPS </a:t>
            </a:r>
            <a:r>
              <a:rPr lang="en-US" dirty="0" smtClean="0"/>
              <a:t>140-2 </a:t>
            </a:r>
            <a:r>
              <a:rPr lang="en-GB" dirty="0" smtClean="0"/>
              <a:t>and RNG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Truly random number generators (TRNG)</a:t>
            </a:r>
          </a:p>
          <a:p>
            <a:pPr lvl="1"/>
            <a:r>
              <a:rPr lang="en-GB" dirty="0" smtClean="0"/>
              <a:t>No approved FIPS 140-2 TRNG</a:t>
            </a:r>
          </a:p>
          <a:p>
            <a:r>
              <a:rPr lang="en-GB" dirty="0" smtClean="0"/>
              <a:t>Pseudorandom number generators</a:t>
            </a:r>
          </a:p>
          <a:p>
            <a:pPr lvl="1"/>
            <a:r>
              <a:rPr lang="en-GB" dirty="0"/>
              <a:t>ANSI X9.31 Appendix </a:t>
            </a:r>
            <a:r>
              <a:rPr lang="en-GB" dirty="0" smtClean="0"/>
              <a:t>A.2.4, 3DES/AES-based</a:t>
            </a:r>
          </a:p>
          <a:p>
            <a:r>
              <a:rPr lang="en-GB" dirty="0" smtClean="0"/>
              <a:t>FIPS 140-2 requires testing of RNG</a:t>
            </a:r>
          </a:p>
          <a:p>
            <a:pPr lvl="1"/>
            <a:r>
              <a:rPr lang="en-GB" dirty="0" smtClean="0"/>
              <a:t>Known-answer-tests (KAT), Diehard battery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69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4415" y="2862815"/>
            <a:ext cx="5111552" cy="35076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“Random” FIPS 140-2 example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EXP9000 Hardware Security Module (07/2011)</a:t>
            </a:r>
            <a:endParaRPr lang="en-GB" dirty="0"/>
          </a:p>
          <a:p>
            <a:pPr lvl="1"/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csrc.nist.gov/groups/STM/cmvp/documents/140-1/140sp/140sp1577.pdf</a:t>
            </a:r>
            <a:endParaRPr lang="en-GB" dirty="0" smtClean="0"/>
          </a:p>
          <a:p>
            <a:pPr lvl="1"/>
            <a:r>
              <a:rPr lang="en-GB" dirty="0" smtClean="0"/>
              <a:t>FIPS140-2, security level 3</a:t>
            </a:r>
          </a:p>
          <a:p>
            <a:pPr lvl="1"/>
            <a:r>
              <a:rPr lang="en-GB" dirty="0" smtClean="0"/>
              <a:t>Approved algorithms</a:t>
            </a:r>
            <a:endParaRPr lang="en-GB" dirty="0"/>
          </a:p>
          <a:p>
            <a:pPr lvl="1"/>
            <a:r>
              <a:rPr lang="en-GB" dirty="0" smtClean="0"/>
              <a:t>Non approved algorithms</a:t>
            </a:r>
          </a:p>
          <a:p>
            <a:pPr lvl="1"/>
            <a:r>
              <a:rPr lang="en-GB" dirty="0" smtClean="0"/>
              <a:t>Roles and authentication</a:t>
            </a:r>
          </a:p>
          <a:p>
            <a:pPr lvl="1"/>
            <a:r>
              <a:rPr lang="en-GB" dirty="0" smtClean="0"/>
              <a:t>Critical </a:t>
            </a:r>
            <a:r>
              <a:rPr lang="en-GB" dirty="0"/>
              <a:t>S</a:t>
            </a:r>
            <a:r>
              <a:rPr lang="en-GB" dirty="0" smtClean="0"/>
              <a:t>ecurity </a:t>
            </a:r>
            <a:r>
              <a:rPr lang="en-GB" dirty="0"/>
              <a:t>P</a:t>
            </a:r>
            <a:r>
              <a:rPr lang="en-GB" dirty="0" smtClean="0"/>
              <a:t>arameters (CSP)</a:t>
            </a:r>
          </a:p>
          <a:p>
            <a:pPr lvl="1"/>
            <a:r>
              <a:rPr lang="en-GB" dirty="0" smtClean="0"/>
              <a:t>Physical security mechanisms</a:t>
            </a:r>
          </a:p>
          <a:p>
            <a:pPr lvl="1"/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1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Certifications: Common Criteria EAL 4-5+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CC does not directly measure the security of the system/device itself</a:t>
            </a:r>
          </a:p>
          <a:p>
            <a:pPr lvl="1"/>
            <a:r>
              <a:rPr lang="en-US" sz="2000" dirty="0" smtClean="0"/>
              <a:t>only states level on which the system/device was tested</a:t>
            </a:r>
          </a:p>
          <a:p>
            <a:pPr lvl="1"/>
            <a:r>
              <a:rPr lang="en-US" sz="2000" dirty="0" smtClean="0"/>
              <a:t>and against what Security Target</a:t>
            </a:r>
          </a:p>
          <a:p>
            <a:r>
              <a:rPr lang="en-US" sz="2400" dirty="0" smtClean="0"/>
              <a:t>To achieve particular level, system must meet assurance requirements</a:t>
            </a:r>
          </a:p>
          <a:p>
            <a:pPr lvl="1"/>
            <a:r>
              <a:rPr lang="en-US" sz="2000" dirty="0" smtClean="0"/>
              <a:t>Documentation, design analysis, functional/penetration testing </a:t>
            </a:r>
          </a:p>
          <a:p>
            <a:r>
              <a:rPr lang="en-US" sz="2400" dirty="0" smtClean="0"/>
              <a:t>CC certifies that system followed certain rules when implementing target goals</a:t>
            </a:r>
          </a:p>
          <a:p>
            <a:pPr lvl="1"/>
            <a:r>
              <a:rPr lang="en-US" sz="2000" dirty="0" smtClean="0"/>
              <a:t>Broader than FIPS 140-2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5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Certifications: Common Criteria (cont.)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levels for HSMs</a:t>
            </a:r>
          </a:p>
          <a:p>
            <a:pPr lvl="1"/>
            <a:r>
              <a:rPr lang="en-US" dirty="0" smtClean="0"/>
              <a:t>EAL4: Methodically Designed, Tested and Reviewed</a:t>
            </a:r>
          </a:p>
          <a:p>
            <a:pPr lvl="1"/>
            <a:r>
              <a:rPr lang="en-US" dirty="0" smtClean="0"/>
              <a:t>EAL5: Semi-formally Designed and Tested</a:t>
            </a:r>
          </a:p>
          <a:p>
            <a:r>
              <a:rPr lang="en-US" dirty="0" smtClean="0"/>
              <a:t>Protection profiles </a:t>
            </a:r>
          </a:p>
          <a:p>
            <a:pPr lvl="1"/>
            <a:r>
              <a:rPr lang="en-GB" dirty="0" smtClean="0"/>
              <a:t>Specifies </a:t>
            </a:r>
            <a:r>
              <a:rPr lang="en-GB" dirty="0"/>
              <a:t>generic security evaluation criteria to substantiate vendors' </a:t>
            </a:r>
            <a:r>
              <a:rPr lang="en-GB" dirty="0" smtClean="0"/>
              <a:t>claims (m</a:t>
            </a:r>
            <a:r>
              <a:rPr lang="en-GB" altLang="cs-CZ" dirty="0" smtClean="0"/>
              <a:t>ore technical)</a:t>
            </a:r>
          </a:p>
          <a:p>
            <a:pPr lvl="1"/>
            <a:r>
              <a:rPr lang="en-GB" altLang="cs-CZ" dirty="0" smtClean="0"/>
              <a:t>Crypto </a:t>
            </a:r>
            <a:r>
              <a:rPr lang="en-GB" altLang="cs-CZ" dirty="0" smtClean="0"/>
              <a:t>Module Protection Profile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https://www.bsi.bund.de/cae/servlet/contentblob/480256/publicationFile/29291/pp0045b_pdf.pdf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+</a:t>
            </a:r>
            <a:r>
              <a:rPr lang="en-US" dirty="0" smtClean="0"/>
              <a:t> means “augmented” version (current version + additional </a:t>
            </a:r>
            <a:r>
              <a:rPr lang="en-US" dirty="0" smtClean="0"/>
              <a:t>requirements, e.g., EAL4+)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5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 projects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refer to PV204_Projects_2016.ppt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1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Certifications: PCI HSM version </a:t>
            </a:r>
            <a:r>
              <a:rPr lang="en-US" dirty="0" smtClean="0"/>
              <a:t>1,2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400" dirty="0"/>
              <a:t>PCI HSM </a:t>
            </a:r>
            <a:r>
              <a:rPr lang="en-US" sz="2400" dirty="0" smtClean="0"/>
              <a:t>v1 (2009), v2 (2012)</a:t>
            </a:r>
          </a:p>
          <a:p>
            <a:pPr lvl="1"/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www.pcisecuritystandards.org/security_standards/documents.php</a:t>
            </a:r>
            <a:endParaRPr lang="en-US" sz="1800" dirty="0"/>
          </a:p>
          <a:p>
            <a:r>
              <a:rPr lang="en-US" sz="2400" dirty="0" smtClean="0"/>
              <a:t>Focused on area of payment transactions</a:t>
            </a:r>
          </a:p>
          <a:p>
            <a:pPr lvl="1"/>
            <a:r>
              <a:rPr lang="en-US" sz="2000" dirty="0" smtClean="0"/>
              <a:t>Payment terminals, backend HSMs…</a:t>
            </a:r>
          </a:p>
          <a:p>
            <a:pPr lvl="1"/>
            <a:r>
              <a:rPr lang="en-US" sz="2000" dirty="0"/>
              <a:t>Payment transaction processing</a:t>
            </a:r>
          </a:p>
          <a:p>
            <a:pPr lvl="1"/>
            <a:r>
              <a:rPr lang="en-US" sz="2000" dirty="0"/>
              <a:t>Cardholder authentication</a:t>
            </a:r>
          </a:p>
          <a:p>
            <a:pPr lvl="1"/>
            <a:r>
              <a:rPr lang="en-US" sz="2000" dirty="0"/>
              <a:t>Card issues procedure </a:t>
            </a:r>
            <a:endParaRPr lang="en-US" sz="2000" dirty="0" smtClean="0"/>
          </a:p>
          <a:p>
            <a:r>
              <a:rPr lang="en-US" sz="2400" dirty="0" smtClean="0"/>
              <a:t>Set of logical and physical requirements relevant to payment industry</a:t>
            </a:r>
          </a:p>
          <a:p>
            <a:pPr lvl="1"/>
            <a:r>
              <a:rPr lang="en-US" sz="2000" dirty="0" smtClean="0"/>
              <a:t>Closer to NIST FIPS 140-2 then to CC (more concrete requirements)</a:t>
            </a:r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4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certification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Certification is usually done by commercial “independent” laboratories</a:t>
            </a:r>
          </a:p>
          <a:p>
            <a:pPr lvl="1"/>
            <a:r>
              <a:rPr lang="en-US" dirty="0" smtClean="0"/>
              <a:t>Laboratories are certified by governing body</a:t>
            </a:r>
          </a:p>
          <a:p>
            <a:pPr lvl="1"/>
            <a:r>
              <a:rPr lang="en-US" dirty="0" smtClean="0"/>
              <a:t>Quality and price differ</a:t>
            </a:r>
          </a:p>
          <a:p>
            <a:pPr lvl="1"/>
            <a:r>
              <a:rPr lang="en-US" dirty="0" smtClean="0"/>
              <a:t>Usually payed for by device manufacturer  </a:t>
            </a:r>
          </a:p>
          <a:p>
            <a:r>
              <a:rPr lang="en-US" dirty="0" smtClean="0"/>
              <a:t>Certification pre-study</a:t>
            </a:r>
          </a:p>
          <a:p>
            <a:pPr lvl="1"/>
            <a:r>
              <a:rPr lang="en-US" dirty="0" smtClean="0"/>
              <a:t>Verify if product is ready for certification</a:t>
            </a:r>
          </a:p>
          <a:p>
            <a:r>
              <a:rPr lang="en-US" dirty="0" smtClean="0"/>
              <a:t>Full certification</a:t>
            </a:r>
          </a:p>
          <a:p>
            <a:pPr lvl="1"/>
            <a:r>
              <a:rPr lang="en-US" dirty="0" smtClean="0"/>
              <a:t>Checklist if all required procedures were followed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1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CC EAL (US GAO, 2006)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  <p:pic>
        <p:nvPicPr>
          <p:cNvPr id="6" name="Picture 2" descr="D:\Documents\Obrazky\Common_Criteria_evaluation_cos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3149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44008" y="1871663"/>
            <a:ext cx="4392488" cy="458167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 what is actually certified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Certified != secure </a:t>
            </a:r>
            <a:endParaRPr lang="en-US" sz="2400" dirty="0" smtClean="0"/>
          </a:p>
          <a:p>
            <a:pPr lvl="1"/>
            <a:r>
              <a:rPr lang="en-US" sz="2000" dirty="0" smtClean="0"/>
              <a:t>Satisfies defined criteria, producer claims are verified to be valid</a:t>
            </a:r>
          </a:p>
          <a:p>
            <a:r>
              <a:rPr lang="en-US" sz="2400" dirty="0" smtClean="0"/>
              <a:t>Usually certified bundle of hardware and software</a:t>
            </a:r>
            <a:endParaRPr lang="en-US" sz="2400" dirty="0"/>
          </a:p>
          <a:p>
            <a:pPr lvl="1"/>
            <a:r>
              <a:rPr lang="en-US" sz="2000" dirty="0" smtClean="0"/>
              <a:t>Concrete underlying </a:t>
            </a:r>
            <a:r>
              <a:rPr lang="en-US" sz="2000" dirty="0"/>
              <a:t>hardware</a:t>
            </a:r>
          </a:p>
          <a:p>
            <a:pPr lvl="1"/>
            <a:r>
              <a:rPr lang="en-US" sz="2000" dirty="0"/>
              <a:t>Concrete version of firmware, OS and pre-loaded </a:t>
            </a:r>
            <a:r>
              <a:rPr lang="en-US" sz="2000" dirty="0" smtClean="0"/>
              <a:t>application</a:t>
            </a:r>
            <a:endParaRPr lang="en-US" sz="2400" dirty="0" smtClean="0"/>
          </a:p>
          <a:p>
            <a:r>
              <a:rPr lang="en-US" sz="2400" dirty="0" smtClean="0"/>
              <a:t>Certification usually invalidated when:</a:t>
            </a:r>
          </a:p>
          <a:p>
            <a:pPr lvl="1"/>
            <a:r>
              <a:rPr lang="en-US" sz="2000" dirty="0" smtClean="0"/>
              <a:t>New hardware revision used (less common)</a:t>
            </a:r>
          </a:p>
          <a:p>
            <a:pPr lvl="1"/>
            <a:r>
              <a:rPr lang="en-US" sz="2000" dirty="0" smtClean="0"/>
              <a:t>New version of firmware, OS, application (common)</a:t>
            </a:r>
          </a:p>
          <a:p>
            <a:pPr lvl="1"/>
            <a:r>
              <a:rPr lang="en-US" sz="2000" dirty="0" smtClean="0"/>
              <a:t>Any customization, e.g., user firmware module </a:t>
            </a:r>
            <a:r>
              <a:rPr lang="en-US" sz="2000" dirty="0"/>
              <a:t>(very common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Pragmatic result</a:t>
            </a:r>
          </a:p>
          <a:p>
            <a:pPr lvl="1"/>
            <a:r>
              <a:rPr lang="en-US" sz="2000" dirty="0" smtClean="0"/>
              <a:t>I’m using product that was certified at some point in time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8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How is certified product used?</a:t>
            </a:r>
            <a:endParaRPr lang="en-GB" altLang="cs-CZ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sz="2400" dirty="0" smtClean="0"/>
              <a:t>Trade-off between security functionality and required data centre operations</a:t>
            </a:r>
          </a:p>
          <a:p>
            <a:r>
              <a:rPr lang="en-GB" altLang="cs-CZ" sz="2400" dirty="0" smtClean="0"/>
              <a:t>Certification FIPS 140-2 </a:t>
            </a:r>
          </a:p>
          <a:p>
            <a:pPr lvl="1"/>
            <a:r>
              <a:rPr lang="en-GB" altLang="cs-CZ" sz="2000" dirty="0" smtClean="0"/>
              <a:t>users usually turn FIPS mode off (want use additional functionality)</a:t>
            </a:r>
          </a:p>
          <a:p>
            <a:r>
              <a:rPr lang="en-US" altLang="cs-CZ" sz="2400" dirty="0"/>
              <a:t>“Almost” FIPS </a:t>
            </a:r>
            <a:r>
              <a:rPr lang="en-US" altLang="cs-CZ" sz="2400" dirty="0" smtClean="0"/>
              <a:t>140-2 </a:t>
            </a:r>
            <a:r>
              <a:rPr lang="en-US" altLang="cs-CZ" sz="2400" dirty="0"/>
              <a:t>mode </a:t>
            </a:r>
            <a:endParaRPr lang="en-US" altLang="cs-CZ" sz="2400" dirty="0">
              <a:sym typeface="Wingdings" pitchFamily="2" charset="2"/>
            </a:endParaRPr>
          </a:p>
          <a:p>
            <a:pPr lvl="1"/>
            <a:r>
              <a:rPr lang="en-US" altLang="cs-CZ" sz="2000" dirty="0">
                <a:sym typeface="Wingdings" pitchFamily="2" charset="2"/>
              </a:rPr>
              <a:t>Everything FIPS except what user added (custom module</a:t>
            </a:r>
            <a:r>
              <a:rPr lang="en-US" altLang="cs-CZ" sz="2000" dirty="0" smtClean="0">
                <a:sym typeface="Wingdings" pitchFamily="2" charset="2"/>
              </a:rPr>
              <a:t>)</a:t>
            </a:r>
            <a:endParaRPr lang="en-GB" altLang="cs-CZ" sz="2000"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chemeClr val="bg1"/>
                </a:solidFill>
              </a:rPr>
              <a:t>| PV204: Hardware Security Modules </a:t>
            </a:r>
            <a:endParaRPr lang="en-GB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HSM performance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HSM – performance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800" dirty="0" smtClean="0"/>
              <a:t>Limited independent public information available</a:t>
            </a:r>
          </a:p>
          <a:p>
            <a:pPr lvl="1"/>
            <a:r>
              <a:rPr lang="en-US" sz="2400" dirty="0" smtClean="0"/>
              <a:t>Claim: “up to 9000 RSA-1024b operations / second”</a:t>
            </a:r>
          </a:p>
          <a:p>
            <a:r>
              <a:rPr lang="en-US" sz="2800" dirty="0" smtClean="0"/>
              <a:t>But…</a:t>
            </a:r>
          </a:p>
          <a:p>
            <a:pPr lvl="1"/>
            <a:r>
              <a:rPr lang="en-US" sz="2400" dirty="0" smtClean="0"/>
              <a:t>Real operations are not just raw crypto (formatting of messages…)</a:t>
            </a:r>
          </a:p>
          <a:p>
            <a:pPr lvl="1"/>
            <a:r>
              <a:rPr lang="en-US" sz="2400" dirty="0" smtClean="0"/>
              <a:t>Longer key length may be needed (RSA-2048b)</a:t>
            </a:r>
          </a:p>
          <a:p>
            <a:pPr lvl="1"/>
            <a:r>
              <a:rPr lang="en-US" sz="2400" dirty="0" smtClean="0"/>
              <a:t>Internal vs. external speed (data in/out excluded) </a:t>
            </a:r>
          </a:p>
          <a:p>
            <a:pPr lvl="1"/>
            <a:r>
              <a:rPr lang="en-US" sz="2400" dirty="0" smtClean="0"/>
              <a:t>Measurements in “optimal” situations (single pre-prepared key, large data blocks…)</a:t>
            </a:r>
          </a:p>
          <a:p>
            <a:pPr lvl="1"/>
            <a:r>
              <a:rPr lang="en-US" sz="2400" dirty="0" smtClean="0"/>
              <a:t>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HSM </a:t>
            </a:r>
            <a:r>
              <a:rPr lang="en-US" dirty="0" smtClean="0"/>
              <a:t>– performance II.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F. </a:t>
            </a:r>
            <a:r>
              <a:rPr lang="en-US" sz="2400" dirty="0" err="1"/>
              <a:t>Demaertelaere</a:t>
            </a:r>
            <a:r>
              <a:rPr lang="en-US" sz="2400" dirty="0"/>
              <a:t> (2010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handouts.secappdev.org/handouts/2010/Filip%20Demaertelaere/HSM.pdf</a:t>
            </a:r>
            <a:endParaRPr lang="en-US" sz="2000" dirty="0"/>
          </a:p>
          <a:p>
            <a:r>
              <a:rPr lang="en-GB" sz="2400" dirty="0"/>
              <a:t>RSA 1024 bit private key operation: 100 – 7000 </a:t>
            </a:r>
            <a:r>
              <a:rPr lang="en-GB" sz="2400" dirty="0" smtClean="0"/>
              <a:t>ops/sec</a:t>
            </a:r>
            <a:endParaRPr lang="en-GB" sz="2400" dirty="0"/>
          </a:p>
          <a:p>
            <a:r>
              <a:rPr lang="en-GB" sz="2400" dirty="0"/>
              <a:t>ECC 160 bit ECDSA signatures: 250 – 2500 ops/sec</a:t>
            </a:r>
          </a:p>
          <a:p>
            <a:r>
              <a:rPr lang="en-GB" sz="2400" dirty="0" smtClean="0"/>
              <a:t>3DES</a:t>
            </a:r>
            <a:r>
              <a:rPr lang="en-GB" sz="2400" dirty="0"/>
              <a:t>: 2  - 8 </a:t>
            </a:r>
            <a:r>
              <a:rPr lang="en-GB" sz="2400" dirty="0" smtClean="0"/>
              <a:t>Mbytes/sec</a:t>
            </a:r>
            <a:endParaRPr lang="en-GB" sz="2400" dirty="0"/>
          </a:p>
          <a:p>
            <a:r>
              <a:rPr lang="en-GB" sz="2400" dirty="0"/>
              <a:t>AES: 6 - 40 </a:t>
            </a:r>
            <a:r>
              <a:rPr lang="en-GB" sz="2400" dirty="0" smtClean="0"/>
              <a:t>Mbytes/sec </a:t>
            </a:r>
            <a:r>
              <a:rPr lang="en-GB" sz="2400" dirty="0"/>
              <a:t>(256 bit key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r>
              <a:rPr lang="en-GB" sz="2400" dirty="0" smtClean="0"/>
              <a:t>No significant breakthrough in technology since 2010</a:t>
            </a:r>
          </a:p>
          <a:p>
            <a:r>
              <a:rPr lang="en-GB" sz="2400" dirty="0" smtClean="0"/>
              <a:t>Higher throughput achieved by multiple HSMs </a:t>
            </a:r>
          </a:p>
          <a:p>
            <a:endParaRPr lang="en-GB" sz="24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000" dirty="0"/>
          </a:p>
          <a:p>
            <a:pPr lvl="1"/>
            <a:endParaRPr lang="en-US" sz="2000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HSM  - load balancing, failover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HSMs often used in business critical scenarios</a:t>
            </a:r>
          </a:p>
          <a:p>
            <a:pPr lvl="1"/>
            <a:r>
              <a:rPr lang="en-GB" dirty="0" smtClean="0"/>
              <a:t>Authorization of payment transaction</a:t>
            </a:r>
          </a:p>
          <a:p>
            <a:pPr lvl="1"/>
            <a:r>
              <a:rPr lang="en-GB" dirty="0" smtClean="0"/>
              <a:t>TLS accelerator for internet banking</a:t>
            </a:r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 smtClean="0"/>
              <a:t>Redundancy and load-balancing required</a:t>
            </a:r>
          </a:p>
          <a:p>
            <a:r>
              <a:rPr lang="en-GB" dirty="0" smtClean="0"/>
              <a:t>Single HSM is not enough</a:t>
            </a:r>
          </a:p>
          <a:p>
            <a:pPr lvl="1"/>
            <a:r>
              <a:rPr lang="en-GB" dirty="0" smtClean="0"/>
              <a:t>At least two in production for failover</a:t>
            </a:r>
          </a:p>
          <a:p>
            <a:pPr lvl="1"/>
            <a:r>
              <a:rPr lang="en-GB" sz="2400" dirty="0" smtClean="0"/>
              <a:t>At least one or two for development and test</a:t>
            </a:r>
            <a:endParaRPr lang="en-GB" sz="2400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dirty="0" smtClean="0"/>
              <a:t>Steps of crypto operation</a:t>
            </a:r>
            <a:endParaRPr lang="en-US" alt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Hardware Security Module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PV204: Hardware Security Modules 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75450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Homework 2 – typical issues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00808"/>
            <a:ext cx="8229600" cy="4149725"/>
          </a:xfrm>
        </p:spPr>
        <p:txBody>
          <a:bodyPr/>
          <a:lstStyle/>
          <a:p>
            <a:r>
              <a:rPr lang="en-GB" sz="2000" dirty="0" smtClean="0"/>
              <a:t>Missing protection of </a:t>
            </a:r>
            <a:r>
              <a:rPr lang="en-GB" sz="2000" dirty="0" err="1" smtClean="0"/>
              <a:t>OwnerPIN.update</a:t>
            </a:r>
            <a:r>
              <a:rPr lang="en-GB" sz="2000" dirty="0" smtClean="0"/>
              <a:t>() method [major]</a:t>
            </a:r>
          </a:p>
          <a:p>
            <a:pPr lvl="1"/>
            <a:r>
              <a:rPr lang="en-GB" sz="1800" dirty="0" smtClean="0"/>
              <a:t>If not protected, an attacker can set own PIN value and use signature functionality after </a:t>
            </a:r>
          </a:p>
          <a:p>
            <a:r>
              <a:rPr lang="en-GB" sz="2000" dirty="0" smtClean="0"/>
              <a:t>New </a:t>
            </a:r>
            <a:r>
              <a:rPr lang="en-GB" sz="2000" dirty="0" err="1" smtClean="0"/>
              <a:t>keypair</a:t>
            </a:r>
            <a:r>
              <a:rPr lang="en-GB" sz="2000" dirty="0" smtClean="0"/>
              <a:t> is generated for every signature call [major]</a:t>
            </a:r>
          </a:p>
          <a:p>
            <a:pPr lvl="1"/>
            <a:r>
              <a:rPr lang="en-GB" sz="1800" dirty="0" smtClean="0"/>
              <a:t>Does not make sense in most scenarios (changing key)</a:t>
            </a:r>
          </a:p>
          <a:p>
            <a:pPr lvl="1"/>
            <a:r>
              <a:rPr lang="en-GB" sz="1800" dirty="0" smtClean="0"/>
              <a:t>Makes </a:t>
            </a:r>
            <a:r>
              <a:rPr lang="en-GB" sz="1800" dirty="0" smtClean="0"/>
              <a:t>signature method very slow</a:t>
            </a:r>
          </a:p>
          <a:p>
            <a:r>
              <a:rPr lang="en-GB" sz="2000" dirty="0" smtClean="0"/>
              <a:t>Missing public key export [medium]</a:t>
            </a:r>
          </a:p>
          <a:p>
            <a:pPr lvl="1"/>
            <a:r>
              <a:rPr lang="en-GB" sz="1800" dirty="0" smtClean="0"/>
              <a:t>Not possible to verify created signature</a:t>
            </a:r>
          </a:p>
          <a:p>
            <a:r>
              <a:rPr lang="en-GB" sz="2000" dirty="0" smtClean="0"/>
              <a:t>Unused code was not removed [medium]</a:t>
            </a:r>
          </a:p>
          <a:p>
            <a:pPr lvl="1"/>
            <a:r>
              <a:rPr lang="en-GB" sz="1800" dirty="0" smtClean="0"/>
              <a:t>Requirement, unclear if you understand what is relevant to keep </a:t>
            </a:r>
          </a:p>
          <a:p>
            <a:r>
              <a:rPr lang="en-GB" sz="2000" dirty="0" err="1" smtClean="0"/>
              <a:t>System.out.print</a:t>
            </a:r>
            <a:r>
              <a:rPr lang="en-GB" sz="2000" dirty="0" smtClean="0"/>
              <a:t>() called [minor]</a:t>
            </a:r>
          </a:p>
          <a:p>
            <a:pPr lvl="1"/>
            <a:r>
              <a:rPr lang="en-GB" sz="1800" dirty="0" smtClean="0"/>
              <a:t>Will not </a:t>
            </a:r>
            <a:r>
              <a:rPr lang="en-GB" sz="1800" dirty="0" err="1" smtClean="0"/>
              <a:t>compile&amp;convert</a:t>
            </a:r>
            <a:r>
              <a:rPr lang="en-GB" sz="1800" dirty="0" smtClean="0"/>
              <a:t> for real cards</a:t>
            </a:r>
          </a:p>
          <a:p>
            <a:r>
              <a:rPr lang="en-GB" sz="2000" dirty="0" err="1" smtClean="0"/>
              <a:t>Signature.getInstance</a:t>
            </a:r>
            <a:r>
              <a:rPr lang="en-GB" sz="2000" dirty="0"/>
              <a:t>() </a:t>
            </a:r>
            <a:r>
              <a:rPr lang="en-GB" sz="2000" dirty="0" smtClean="0"/>
              <a:t>called for </a:t>
            </a:r>
            <a:r>
              <a:rPr lang="en-GB" sz="2000" dirty="0"/>
              <a:t>every </a:t>
            </a:r>
            <a:r>
              <a:rPr lang="en-GB" sz="2000" dirty="0" smtClean="0"/>
              <a:t>signature [minor]</a:t>
            </a:r>
          </a:p>
          <a:p>
            <a:pPr lvl="1"/>
            <a:r>
              <a:rPr lang="en-GB" sz="1800" dirty="0" smtClean="0"/>
              <a:t>Slow, possibility to exhaust memory (if no Garbage Collection)</a:t>
            </a:r>
            <a:endParaRPr lang="en-GB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67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Šipka doprava 26"/>
          <p:cNvSpPr/>
          <p:nvPr/>
        </p:nvSpPr>
        <p:spPr>
          <a:xfrm>
            <a:off x="6516216" y="1412776"/>
            <a:ext cx="1813734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7984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Steps of </a:t>
            </a:r>
            <a:r>
              <a:rPr lang="en-US" dirty="0" smtClean="0"/>
              <a:t>cryptographic operation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412776"/>
            <a:ext cx="8229600" cy="5616624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400" dirty="0" smtClean="0"/>
              <a:t>Transfer input data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400" dirty="0" smtClean="0"/>
              <a:t>Transfer wrapped </a:t>
            </a:r>
            <a:r>
              <a:rPr lang="en-US" sz="2400" dirty="0"/>
              <a:t>key </a:t>
            </a:r>
            <a:r>
              <a:rPr lang="en-US" sz="2400" dirty="0" smtClean="0"/>
              <a:t>in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 smtClean="0"/>
              <a:t>Initialize unwrap engine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 smtClean="0"/>
              <a:t>Unwrap data/key (decrypt/verify)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 smtClean="0"/>
              <a:t>Initialize key object with key value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 smtClean="0"/>
              <a:t>Initialize cryptographic engine with key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 smtClean="0"/>
              <a:t>Start, execute and finalize crypto operation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</a:t>
            </a:r>
            <a:r>
              <a:rPr lang="en-US" sz="2400" dirty="0" smtClean="0"/>
              <a:t>wrap </a:t>
            </a:r>
            <a:r>
              <a:rPr lang="en-US" sz="2400" dirty="0"/>
              <a:t>engine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 smtClean="0"/>
              <a:t>Wrap data/key (encrypt/sign)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 smtClean="0"/>
              <a:t>Erase key(s)/engine(s)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 smtClean="0"/>
              <a:t>Transfer output data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 smtClean="0"/>
              <a:t>Transfer wrapped </a:t>
            </a:r>
            <a:r>
              <a:rPr lang="en-US" sz="2400" dirty="0"/>
              <a:t>key </a:t>
            </a:r>
            <a:r>
              <a:rPr lang="en-US" sz="2400" dirty="0" smtClean="0"/>
              <a:t>out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76920" y="1772816"/>
            <a:ext cx="514549" cy="514549"/>
            <a:chOff x="6986512" y="3535977"/>
            <a:chExt cx="514549" cy="514549"/>
          </a:xfrm>
        </p:grpSpPr>
        <p:pic>
          <p:nvPicPr>
            <p:cNvPr id="5" name="Picture 11" descr="D:\Documents\Obrazky\envelop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12" y="3535977"/>
              <a:ext cx="514549" cy="514549"/>
            </a:xfrm>
            <a:prstGeom prst="rect">
              <a:avLst/>
            </a:prstGeom>
            <a:noFill/>
          </p:spPr>
        </p:pic>
        <p:pic>
          <p:nvPicPr>
            <p:cNvPr id="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64017" y="3613482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Šrafovaná šipka doprava 6"/>
          <p:cNvSpPr/>
          <p:nvPr/>
        </p:nvSpPr>
        <p:spPr>
          <a:xfrm>
            <a:off x="323528" y="1412776"/>
            <a:ext cx="504056" cy="432048"/>
          </a:xfrm>
          <a:prstGeom prst="stripedRightArrow">
            <a:avLst/>
          </a:prstGeom>
          <a:solidFill>
            <a:srgbClr val="92D050"/>
          </a:solidFill>
          <a:ln>
            <a:solidFill>
              <a:srgbClr val="546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508" y="2632386"/>
            <a:ext cx="644549" cy="6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276920" y="3284984"/>
            <a:ext cx="530343" cy="485031"/>
            <a:chOff x="276920" y="3284984"/>
            <a:chExt cx="530343" cy="485031"/>
          </a:xfrm>
        </p:grpSpPr>
        <p:pic>
          <p:nvPicPr>
            <p:cNvPr id="10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20" y="3284984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07409" y="336249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Skupina 12"/>
          <p:cNvGrpSpPr/>
          <p:nvPr/>
        </p:nvGrpSpPr>
        <p:grpSpPr>
          <a:xfrm>
            <a:off x="323528" y="3789040"/>
            <a:ext cx="553012" cy="618184"/>
            <a:chOff x="642877" y="4418044"/>
            <a:chExt cx="1106024" cy="1171196"/>
          </a:xfrm>
        </p:grpSpPr>
        <p:pic>
          <p:nvPicPr>
            <p:cNvPr id="14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Skupina 24"/>
          <p:cNvGrpSpPr/>
          <p:nvPr/>
        </p:nvGrpSpPr>
        <p:grpSpPr>
          <a:xfrm>
            <a:off x="306438" y="2265460"/>
            <a:ext cx="587656" cy="485031"/>
            <a:chOff x="306438" y="2265460"/>
            <a:chExt cx="587656" cy="485031"/>
          </a:xfrm>
        </p:grpSpPr>
        <p:pic>
          <p:nvPicPr>
            <p:cNvPr id="1026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38" y="2265460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94240" y="228237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Skupina 25"/>
          <p:cNvGrpSpPr/>
          <p:nvPr/>
        </p:nvGrpSpPr>
        <p:grpSpPr>
          <a:xfrm>
            <a:off x="306438" y="4425700"/>
            <a:ext cx="587656" cy="485031"/>
            <a:chOff x="306438" y="4425700"/>
            <a:chExt cx="587656" cy="485031"/>
          </a:xfrm>
        </p:grpSpPr>
        <p:pic>
          <p:nvPicPr>
            <p:cNvPr id="18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38" y="4425700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94240" y="444261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Skupina 19"/>
          <p:cNvGrpSpPr/>
          <p:nvPr/>
        </p:nvGrpSpPr>
        <p:grpSpPr>
          <a:xfrm>
            <a:off x="313035" y="4858667"/>
            <a:ext cx="514549" cy="514549"/>
            <a:chOff x="6986512" y="3535977"/>
            <a:chExt cx="514549" cy="514549"/>
          </a:xfrm>
        </p:grpSpPr>
        <p:pic>
          <p:nvPicPr>
            <p:cNvPr id="21" name="Picture 11" descr="D:\Documents\Obrazky\envelop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12" y="3535977"/>
              <a:ext cx="514549" cy="514549"/>
            </a:xfrm>
            <a:prstGeom prst="rect">
              <a:avLst/>
            </a:prstGeom>
            <a:noFill/>
          </p:spPr>
        </p:pic>
        <p:pic>
          <p:nvPicPr>
            <p:cNvPr id="2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64017" y="3613482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Šrafovaná šipka doprava 22"/>
          <p:cNvSpPr/>
          <p:nvPr/>
        </p:nvSpPr>
        <p:spPr>
          <a:xfrm rot="10800000">
            <a:off x="257667" y="5661248"/>
            <a:ext cx="504056" cy="432048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508" y="5152666"/>
            <a:ext cx="644549" cy="6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Skupina 27"/>
          <p:cNvGrpSpPr/>
          <p:nvPr/>
        </p:nvGrpSpPr>
        <p:grpSpPr>
          <a:xfrm>
            <a:off x="262160" y="6051548"/>
            <a:ext cx="514549" cy="514549"/>
            <a:chOff x="6986512" y="3535977"/>
            <a:chExt cx="514549" cy="514549"/>
          </a:xfrm>
        </p:grpSpPr>
        <p:pic>
          <p:nvPicPr>
            <p:cNvPr id="29" name="Picture 11" descr="D:\Documents\Obrazky\envelop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12" y="3535977"/>
              <a:ext cx="514549" cy="514549"/>
            </a:xfrm>
            <a:prstGeom prst="rect">
              <a:avLst/>
            </a:prstGeom>
            <a:noFill/>
          </p:spPr>
        </p:pic>
        <p:pic>
          <p:nvPicPr>
            <p:cNvPr id="30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64017" y="3613482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Skupina 30"/>
          <p:cNvGrpSpPr/>
          <p:nvPr/>
        </p:nvGrpSpPr>
        <p:grpSpPr>
          <a:xfrm>
            <a:off x="6220404" y="1218153"/>
            <a:ext cx="736368" cy="698679"/>
            <a:chOff x="642877" y="4418044"/>
            <a:chExt cx="1106024" cy="1171196"/>
          </a:xfrm>
        </p:grpSpPr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3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39" y="1205454"/>
            <a:ext cx="736368" cy="698678"/>
          </a:xfrm>
          <a:prstGeom prst="rect">
            <a:avLst/>
          </a:prstGeom>
        </p:spPr>
      </p:pic>
      <p:grpSp>
        <p:nvGrpSpPr>
          <p:cNvPr id="37" name="Skupina 36"/>
          <p:cNvGrpSpPr/>
          <p:nvPr/>
        </p:nvGrpSpPr>
        <p:grpSpPr>
          <a:xfrm>
            <a:off x="7236296" y="1319560"/>
            <a:ext cx="783333" cy="548188"/>
            <a:chOff x="276920" y="3284984"/>
            <a:chExt cx="588283" cy="485031"/>
          </a:xfrm>
        </p:grpSpPr>
        <p:pic>
          <p:nvPicPr>
            <p:cNvPr id="38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20" y="3284984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65349" y="336249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Násobení 39"/>
          <p:cNvSpPr/>
          <p:nvPr/>
        </p:nvSpPr>
        <p:spPr>
          <a:xfrm>
            <a:off x="460197" y="5373216"/>
            <a:ext cx="233970" cy="288032"/>
          </a:xfrm>
          <a:prstGeom prst="mathMultiply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8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S1: </a:t>
            </a:r>
            <a:r>
              <a:rPr lang="cs-CZ" dirty="0" err="1"/>
              <a:t>One</a:t>
            </a:r>
            <a:r>
              <a:rPr lang="cs-CZ" dirty="0"/>
              <a:t> user,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 smtClean="0"/>
              <a:t>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No sharing, all engines fully prepared</a:t>
            </a:r>
          </a:p>
        </p:txBody>
      </p:sp>
      <p:pic>
        <p:nvPicPr>
          <p:cNvPr id="2050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2182" y="2636912"/>
            <a:ext cx="6778130" cy="182828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11559" y="4847952"/>
            <a:ext cx="6130057" cy="104202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02181" y="6300812"/>
            <a:ext cx="6130057" cy="50405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1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S2: </a:t>
            </a:r>
            <a:r>
              <a:rPr lang="cs-CZ" dirty="0" err="1"/>
              <a:t>One</a:t>
            </a:r>
            <a:r>
              <a:rPr lang="cs-CZ" dirty="0"/>
              <a:t> user, many </a:t>
            </a:r>
            <a:r>
              <a:rPr lang="cs-CZ" dirty="0" err="1"/>
              <a:t>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No sharing, frequent </a:t>
            </a:r>
            <a:r>
              <a:rPr lang="en-US" dirty="0"/>
              <a:t>crypto context change</a:t>
            </a:r>
          </a:p>
        </p:txBody>
      </p:sp>
      <p:pic>
        <p:nvPicPr>
          <p:cNvPr id="2050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2182" y="3032956"/>
            <a:ext cx="6778130" cy="3960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11559" y="4847952"/>
            <a:ext cx="6130057" cy="38124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7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S3: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,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Device is shared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isolation of users</a:t>
            </a:r>
            <a:endParaRPr lang="en-US" dirty="0"/>
          </a:p>
        </p:txBody>
      </p:sp>
      <p:pic>
        <p:nvPicPr>
          <p:cNvPr id="2050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2182" y="2636912"/>
            <a:ext cx="6778130" cy="151216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11559" y="4860652"/>
            <a:ext cx="6130057" cy="74128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02182" y="6288112"/>
            <a:ext cx="6130057" cy="38124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3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S4: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, many </a:t>
            </a:r>
            <a:r>
              <a:rPr lang="cs-CZ" dirty="0" err="1"/>
              <a:t>keys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Limited sharing, frequent crypto context change</a:t>
            </a:r>
          </a:p>
        </p:txBody>
      </p:sp>
      <p:pic>
        <p:nvPicPr>
          <p:cNvPr id="9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02182" y="3032956"/>
            <a:ext cx="6778130" cy="3960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11559" y="4847952"/>
            <a:ext cx="6130057" cy="38124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3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S5: </a:t>
            </a:r>
            <a:r>
              <a:rPr lang="cs-CZ" dirty="0"/>
              <a:t>Many </a:t>
            </a:r>
            <a:r>
              <a:rPr lang="cs-CZ" dirty="0" err="1"/>
              <a:t>users</a:t>
            </a:r>
            <a:r>
              <a:rPr lang="cs-CZ" dirty="0"/>
              <a:t>, many </a:t>
            </a:r>
            <a:r>
              <a:rPr lang="cs-CZ" dirty="0" err="1"/>
              <a:t>keys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High sharing, frequent crypto context change</a:t>
            </a:r>
          </a:p>
        </p:txBody>
      </p:sp>
      <p:pic>
        <p:nvPicPr>
          <p:cNvPr id="9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6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HSM in cloud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81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topics in cloud environment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Move of legacy application into cloud</a:t>
            </a:r>
          </a:p>
          <a:p>
            <a:pPr lvl="1"/>
            <a:r>
              <a:rPr lang="en-GB" sz="2000" dirty="0" smtClean="0"/>
              <a:t>Previously used locally connected HSMs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Protection of messages exchanged between multiple cloud-based </a:t>
            </a:r>
            <a:r>
              <a:rPr lang="en-GB" sz="2400" dirty="0" smtClean="0"/>
              <a:t>applications</a:t>
            </a:r>
          </a:p>
          <a:p>
            <a:pPr lvl="1"/>
            <a:r>
              <a:rPr lang="en-GB" sz="2000" dirty="0" smtClean="0"/>
              <a:t>Key exchange of used key without pre-distribution?  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Volume encryption in cloud</a:t>
            </a:r>
          </a:p>
          <a:p>
            <a:pPr lvl="1"/>
            <a:r>
              <a:rPr lang="en-GB" sz="2000" dirty="0" smtClean="0"/>
              <a:t>Encrypted block mounted after application request (e.g</a:t>
            </a:r>
            <a:r>
              <a:rPr lang="en-GB" sz="2000" dirty="0"/>
              <a:t>., Amazon’s Elastic Block Storage</a:t>
            </a:r>
            <a:r>
              <a:rPr lang="en-GB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Encrypted databases</a:t>
            </a:r>
          </a:p>
          <a:p>
            <a:pPr lvl="1"/>
            <a:r>
              <a:rPr lang="en-GB" sz="2000" dirty="0" smtClean="0"/>
              <a:t>Block encryption of database storage, encryption of rows/cells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Cryptography as a Service</a:t>
            </a:r>
          </a:p>
          <a:p>
            <a:pPr lvl="1"/>
            <a:r>
              <a:rPr lang="en-GB" sz="2000" dirty="0" smtClean="0"/>
              <a:t>Not only key management, also other cryptographic functionality </a:t>
            </a:r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7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case: AWS </a:t>
            </a:r>
            <a:r>
              <a:rPr lang="en-GB" dirty="0"/>
              <a:t>Key Management </a:t>
            </a:r>
            <a:r>
              <a:rPr lang="en-GB" dirty="0" smtClean="0"/>
              <a:t>Service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AWS Key </a:t>
            </a:r>
            <a:r>
              <a:rPr lang="en-GB" dirty="0"/>
              <a:t>Management Service Cryptographic Details, </a:t>
            </a:r>
            <a:r>
              <a:rPr lang="en-GB" dirty="0" smtClean="0"/>
              <a:t>M. Campagna (2015)</a:t>
            </a:r>
            <a:endParaRPr lang="en-GB" dirty="0"/>
          </a:p>
          <a:p>
            <a:pPr lvl="1"/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d0.awsstatic.com/whitepapers/KMS-Cryptographic-Details.pdf</a:t>
            </a:r>
            <a:endParaRPr lang="en-GB" dirty="0" smtClean="0"/>
          </a:p>
          <a:p>
            <a:r>
              <a:rPr lang="en-GB" dirty="0"/>
              <a:t>Centralized key management</a:t>
            </a:r>
          </a:p>
          <a:p>
            <a:pPr lvl="1"/>
            <a:r>
              <a:rPr lang="en-GB" dirty="0"/>
              <a:t>Used by cloud-based applications</a:t>
            </a:r>
          </a:p>
          <a:p>
            <a:pPr lvl="1"/>
            <a:r>
              <a:rPr lang="en-GB" dirty="0"/>
              <a:t>Used by any client application</a:t>
            </a:r>
          </a:p>
          <a:p>
            <a:pPr lvl="1"/>
            <a:r>
              <a:rPr lang="en-GB" dirty="0"/>
              <a:t>Replication of wrapping keys into HSMs in different </a:t>
            </a:r>
            <a:r>
              <a:rPr lang="en-GB" dirty="0" err="1"/>
              <a:t>datacenters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83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8" y="4052543"/>
            <a:ext cx="7703840" cy="29048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Usage scenario: envelope encryption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Protected message exchange between multiple (cloud-based) application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 smtClean="0"/>
              <a:t>Random key generated in one application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 smtClean="0"/>
              <a:t>Key protected (wrap) using trusted element (HSM)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 smtClean="0"/>
              <a:t>Wrapped key appended to message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 smtClean="0"/>
              <a:t>Key unwrapped in second application (via HSM) </a:t>
            </a:r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6064663" y="3604129"/>
            <a:ext cx="5628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75000"/>
                  </a:schemeClr>
                </a:solidFill>
              </a:rPr>
              <a:t>https://d0.awsstatic.com/whitepapers/KMS-Cryptographic-Details.pdf</a:t>
            </a:r>
          </a:p>
        </p:txBody>
      </p:sp>
    </p:spTree>
    <p:extLst>
      <p:ext uri="{BB962C8B-B14F-4D97-AF65-F5344CB8AC3E}">
        <p14:creationId xmlns:p14="http://schemas.microsoft.com/office/powerpoint/2010/main" val="1682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Usage scenarios for HSMs</a:t>
            </a:r>
          </a:p>
          <a:p>
            <a:r>
              <a:rPr lang="en-GB" dirty="0" smtClean="0"/>
              <a:t>Available hardware, security certifications</a:t>
            </a:r>
          </a:p>
          <a:p>
            <a:r>
              <a:rPr lang="en-GB" dirty="0" smtClean="0"/>
              <a:t>Available security APIs (PKCS#11…)</a:t>
            </a:r>
          </a:p>
          <a:p>
            <a:r>
              <a:rPr lang="en-GB" dirty="0" smtClean="0"/>
              <a:t>Known API-level attacks</a:t>
            </a:r>
          </a:p>
          <a:p>
            <a:pPr lvl="2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2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 rot="16200000">
            <a:off x="6064663" y="3604129"/>
            <a:ext cx="5628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75000"/>
                  </a:schemeClr>
                </a:solidFill>
              </a:rPr>
              <a:t>https://d0.awsstatic.com/whitepapers/KMS-Cryptographic-Details.pdf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1" y="3715329"/>
            <a:ext cx="8229600" cy="299979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177901" cy="3083601"/>
          </a:xfrm>
          <a:prstGeom prst="rect">
            <a:avLst/>
          </a:prstGeom>
        </p:spPr>
      </p:pic>
      <p:sp>
        <p:nvSpPr>
          <p:cNvPr id="9" name="Zahnutá šipka doleva 8"/>
          <p:cNvSpPr/>
          <p:nvPr/>
        </p:nvSpPr>
        <p:spPr>
          <a:xfrm>
            <a:off x="8216589" y="2884845"/>
            <a:ext cx="792088" cy="1575793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48462" y="5895168"/>
            <a:ext cx="3069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What is difference to 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PGP/S-MIME?</a:t>
            </a:r>
          </a:p>
        </p:txBody>
      </p:sp>
      <p:pic>
        <p:nvPicPr>
          <p:cNvPr id="11" name="Picture 5" descr="D:\Documents\Obrazky\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" y="5837640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trusted?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KMS Service to wrap envelope keys properly</a:t>
            </a:r>
          </a:p>
          <a:p>
            <a:r>
              <a:rPr lang="en-GB" dirty="0" smtClean="0"/>
              <a:t>KMS Service not to leak wrapping key</a:t>
            </a:r>
          </a:p>
          <a:p>
            <a:r>
              <a:rPr lang="en-GB" dirty="0" smtClean="0"/>
              <a:t>Cloud operator not to read unwrapped keys from memory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9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Amazon </a:t>
            </a:r>
            <a:r>
              <a:rPr lang="cs-CZ" dirty="0"/>
              <a:t>AWS </a:t>
            </a:r>
            <a:r>
              <a:rPr lang="cs-CZ" dirty="0" err="1"/>
              <a:t>CloudHSM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Amazon’s </a:t>
            </a:r>
            <a:r>
              <a:rPr lang="cs-CZ" dirty="0"/>
              <a:t>AWS </a:t>
            </a:r>
            <a:r>
              <a:rPr lang="cs-CZ" dirty="0" err="1"/>
              <a:t>CloudHSM</a:t>
            </a:r>
            <a:r>
              <a:rPr lang="cs-CZ" dirty="0"/>
              <a:t> </a:t>
            </a:r>
          </a:p>
          <a:p>
            <a:pPr lvl="1"/>
            <a:r>
              <a:rPr lang="en-US" dirty="0"/>
              <a:t>Based on </a:t>
            </a:r>
            <a:r>
              <a:rPr lang="cs-CZ" dirty="0" err="1"/>
              <a:t>SafeNet</a:t>
            </a:r>
            <a:r>
              <a:rPr lang="en-US" dirty="0"/>
              <a:t>’s Luna HSM</a:t>
            </a:r>
          </a:p>
          <a:p>
            <a:pPr lvl="1"/>
            <a:r>
              <a:rPr lang="en-US" dirty="0"/>
              <a:t>Only few users can share one HSM</a:t>
            </a:r>
          </a:p>
          <a:p>
            <a:pPr lvl="1"/>
            <a:r>
              <a:rPr lang="cs-CZ" dirty="0"/>
              <a:t>=</a:t>
            </a:r>
            <a:r>
              <a:rPr lang="en-US" dirty="0"/>
              <a:t>&gt; High initial cost (~$5000</a:t>
            </a:r>
            <a:r>
              <a:rPr lang="cs-CZ" dirty="0"/>
              <a:t> + $1.88 per </a:t>
            </a:r>
            <a:r>
              <a:rPr lang="cs-CZ" dirty="0" err="1"/>
              <a:t>hour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Note: significantly different service from AWS KMS</a:t>
            </a:r>
          </a:p>
          <a:p>
            <a:pPr lvl="1"/>
            <a:r>
              <a:rPr lang="en-US" dirty="0" smtClean="0"/>
              <a:t>“Whole” HSM is available to single user/application, not only key (un)wrapping functionality</a:t>
            </a:r>
          </a:p>
          <a:p>
            <a:pPr lvl="1"/>
            <a:r>
              <a:rPr lang="en-US" dirty="0" smtClean="0"/>
              <a:t>Suitable for legacy apps, compliancy requirements</a:t>
            </a:r>
            <a:endParaRPr lang="en-US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3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Amazon </a:t>
            </a:r>
            <a:r>
              <a:rPr lang="cs-CZ" dirty="0"/>
              <a:t>AWS </a:t>
            </a:r>
            <a:r>
              <a:rPr lang="cs-CZ" dirty="0" err="1"/>
              <a:t>CloudHSM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  <p:pic>
        <p:nvPicPr>
          <p:cNvPr id="1026" name="Picture 2" descr="D:\Documents\Obrazky\amazon_cloudH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868380"/>
            <a:ext cx="8382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/>
          <a:lstStyle/>
          <a:p>
            <a:r>
              <a:rPr lang="en-GB" dirty="0" smtClean="0"/>
              <a:t>Cryptography as a service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97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435280" cy="1143000"/>
          </a:xfrm>
        </p:spPr>
        <p:txBody>
          <a:bodyPr/>
          <a:lstStyle/>
          <a:p>
            <a:r>
              <a:rPr lang="en-US" altLang="cs-CZ" dirty="0" smtClean="0"/>
              <a:t>Offloading security operations…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2598171" y="3822458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642877" y="4418044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424596" y="475430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2" y="4541523"/>
            <a:ext cx="1106024" cy="1106024"/>
          </a:xfrm>
          <a:prstGeom prst="rect">
            <a:avLst/>
          </a:prstGeom>
        </p:spPr>
      </p:pic>
      <p:pic>
        <p:nvPicPr>
          <p:cNvPr id="41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7050033" y="1916955"/>
            <a:ext cx="1592630" cy="1592630"/>
            <a:chOff x="7050033" y="1916955"/>
            <a:chExt cx="1592630" cy="1592630"/>
          </a:xfrm>
        </p:grpSpPr>
        <p:pic>
          <p:nvPicPr>
            <p:cNvPr id="4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50033" y="19169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202433" y="20693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354833" y="22217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507233" y="23741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659633" y="25265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3241773" y="3501008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WS API: JSON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35347 -0.327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4566 -0.3347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435280" cy="1143000"/>
          </a:xfrm>
        </p:spPr>
        <p:txBody>
          <a:bodyPr/>
          <a:lstStyle/>
          <a:p>
            <a:r>
              <a:rPr lang="en-US" altLang="cs-CZ" dirty="0" smtClean="0"/>
              <a:t>… into secured environment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4167619" y="1988840"/>
            <a:ext cx="1844541" cy="1844541"/>
            <a:chOff x="6027172" y="1347974"/>
            <a:chExt cx="1844541" cy="1844541"/>
          </a:xfrm>
        </p:grpSpPr>
        <p:pic>
          <p:nvPicPr>
            <p:cNvPr id="22" name="Picture 2" descr="D:\Documents\Obrazky\is2\Home-Server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172" y="1347974"/>
              <a:ext cx="1844541" cy="184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1721480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4" y="2062509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2410166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2" y="4541523"/>
            <a:ext cx="1106024" cy="1106024"/>
          </a:xfrm>
          <a:prstGeom prst="rect">
            <a:avLst/>
          </a:prstGeom>
        </p:spPr>
      </p:pic>
      <p:cxnSp>
        <p:nvCxnSpPr>
          <p:cNvPr id="14" name="Přímá spojnice 13"/>
          <p:cNvCxnSpPr/>
          <p:nvPr/>
        </p:nvCxnSpPr>
        <p:spPr>
          <a:xfrm flipV="1">
            <a:off x="2598171" y="3154138"/>
            <a:ext cx="1941124" cy="1892456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265958" y="2374415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4355976" y="4941168"/>
            <a:ext cx="4783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import key(s) securely?</a:t>
            </a:r>
          </a:p>
          <a:p>
            <a:r>
              <a:rPr lang="en-US" sz="2400" dirty="0" smtClean="0"/>
              <a:t>Which hardware platform to use?</a:t>
            </a:r>
          </a:p>
          <a:p>
            <a:r>
              <a:rPr lang="en-US" sz="2400" dirty="0" smtClean="0"/>
              <a:t>High number of clients?</a:t>
            </a:r>
          </a:p>
        </p:txBody>
      </p:sp>
      <p:pic>
        <p:nvPicPr>
          <p:cNvPr id="18" name="Picture 5" descr="D:\Documents\Obrazky\ques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29881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56792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84" y="1771518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60" y="1988840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288" y="2187915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24" y="2360957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29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435280" cy="1143000"/>
          </a:xfrm>
        </p:spPr>
        <p:txBody>
          <a:bodyPr/>
          <a:lstStyle/>
          <a:p>
            <a:r>
              <a:rPr lang="en-US" altLang="cs-CZ" b="1" dirty="0" smtClean="0"/>
              <a:t>Cryptography as a Service (CaaS)</a:t>
            </a:r>
            <a:endParaRPr lang="cs-CZ" b="1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4193740" y="1916832"/>
            <a:ext cx="1844541" cy="1844541"/>
            <a:chOff x="4815690" y="1343612"/>
            <a:chExt cx="1844541" cy="1844541"/>
          </a:xfrm>
        </p:grpSpPr>
        <p:grpSp>
          <p:nvGrpSpPr>
            <p:cNvPr id="5" name="Skupina 4"/>
            <p:cNvGrpSpPr/>
            <p:nvPr/>
          </p:nvGrpSpPr>
          <p:grpSpPr>
            <a:xfrm>
              <a:off x="4815690" y="1343612"/>
              <a:ext cx="1844541" cy="1844541"/>
              <a:chOff x="6027172" y="1347974"/>
              <a:chExt cx="1844541" cy="1844541"/>
            </a:xfrm>
          </p:grpSpPr>
          <p:pic>
            <p:nvPicPr>
              <p:cNvPr id="22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1844541" cy="1844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Obdélník 12"/>
            <p:cNvSpPr/>
            <p:nvPr/>
          </p:nvSpPr>
          <p:spPr>
            <a:xfrm rot="892312">
              <a:off x="4921284" y="2396252"/>
              <a:ext cx="83708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HSM</a:t>
              </a:r>
              <a:endParaRPr lang="cs-CZ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cxnSp>
        <p:nvCxnSpPr>
          <p:cNvPr id="14" name="Přímá spojnice 13"/>
          <p:cNvCxnSpPr/>
          <p:nvPr/>
        </p:nvCxnSpPr>
        <p:spPr>
          <a:xfrm flipV="1">
            <a:off x="1943708" y="3306538"/>
            <a:ext cx="2484276" cy="1130574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Documents\Obrazky\is2\Administrator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99" y="4978883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Obrazky\is2\Office-Gir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00506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\Obrazky\is2\User-Executive-Green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4709493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cuments\Obrazky\is2\User-Group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79" y="394292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Přímá spojnice 20"/>
          <p:cNvCxnSpPr/>
          <p:nvPr/>
        </p:nvCxnSpPr>
        <p:spPr>
          <a:xfrm flipV="1">
            <a:off x="3347864" y="3440041"/>
            <a:ext cx="1191431" cy="1285104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4932040" y="3440042"/>
            <a:ext cx="1" cy="1393114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 flipV="1">
            <a:off x="5170745" y="3440041"/>
            <a:ext cx="2243934" cy="706007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0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levels of trust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CaaS </a:t>
            </a:r>
            <a:r>
              <a:rPr lang="en-US" dirty="0"/>
              <a:t>with trusted </a:t>
            </a:r>
            <a:r>
              <a:rPr lang="en-US" dirty="0" smtClean="0"/>
              <a:t>server</a:t>
            </a:r>
          </a:p>
          <a:p>
            <a:pPr lvl="1"/>
            <a:r>
              <a:rPr lang="en-US" dirty="0"/>
              <a:t>Software operation only, HTTPS for </a:t>
            </a:r>
            <a:r>
              <a:rPr lang="en-US" dirty="0" smtClean="0"/>
              <a:t>in/out</a:t>
            </a:r>
          </a:p>
          <a:p>
            <a:pPr lvl="1"/>
            <a:r>
              <a:rPr lang="en-US" dirty="0" smtClean="0"/>
              <a:t>Trust </a:t>
            </a:r>
            <a:r>
              <a:rPr lang="en-US" dirty="0"/>
              <a:t>to </a:t>
            </a:r>
            <a:r>
              <a:rPr lang="en-US" dirty="0" smtClean="0"/>
              <a:t>server, CaaS </a:t>
            </a:r>
            <a:r>
              <a:rPr lang="en-US" dirty="0"/>
              <a:t>platform is target, </a:t>
            </a:r>
            <a:r>
              <a:rPr lang="en-US" dirty="0" smtClean="0"/>
              <a:t>insider attack</a:t>
            </a:r>
          </a:p>
          <a:p>
            <a:r>
              <a:rPr lang="en-US" dirty="0"/>
              <a:t>CaaS with semi-trusted </a:t>
            </a:r>
            <a:r>
              <a:rPr lang="en-US" dirty="0" smtClean="0"/>
              <a:t>server</a:t>
            </a:r>
          </a:p>
          <a:p>
            <a:pPr lvl="1"/>
            <a:r>
              <a:rPr lang="en-US" dirty="0"/>
              <a:t>HTTPS for in/out, decrypted by server</a:t>
            </a:r>
          </a:p>
          <a:p>
            <a:pPr lvl="1"/>
            <a:r>
              <a:rPr lang="en-US" dirty="0"/>
              <a:t>Operation send into </a:t>
            </a:r>
            <a:r>
              <a:rPr lang="en-US" dirty="0" smtClean="0"/>
              <a:t>trusted hardware </a:t>
            </a:r>
            <a:endParaRPr lang="en-US" dirty="0"/>
          </a:p>
          <a:p>
            <a:pPr lvl="1"/>
            <a:r>
              <a:rPr lang="en-US" dirty="0"/>
              <a:t>CaaS platform still </a:t>
            </a:r>
            <a:r>
              <a:rPr lang="en-US" dirty="0" smtClean="0"/>
              <a:t>target</a:t>
            </a:r>
          </a:p>
          <a:p>
            <a:r>
              <a:rPr lang="en-US" dirty="0"/>
              <a:t>CaaS with untrusted </a:t>
            </a:r>
            <a:r>
              <a:rPr lang="en-US" dirty="0" smtClean="0"/>
              <a:t>server</a:t>
            </a:r>
          </a:p>
          <a:p>
            <a:pPr lvl="1"/>
            <a:r>
              <a:rPr lang="en-US" dirty="0"/>
              <a:t>HTTPS for in/out, </a:t>
            </a:r>
            <a:r>
              <a:rPr lang="en-US" dirty="0" smtClean="0"/>
              <a:t>but inner protection  </a:t>
            </a:r>
            <a:endParaRPr lang="en-US" dirty="0"/>
          </a:p>
          <a:p>
            <a:pPr lvl="1"/>
            <a:r>
              <a:rPr lang="en-US" dirty="0" smtClean="0"/>
              <a:t>Data decrypted/processed/encrypted </a:t>
            </a:r>
            <a:r>
              <a:rPr lang="en-US" dirty="0"/>
              <a:t>inside </a:t>
            </a:r>
            <a:r>
              <a:rPr lang="en-US" dirty="0" smtClean="0"/>
              <a:t>device</a:t>
            </a:r>
            <a:endParaRPr lang="en-US" dirty="0"/>
          </a:p>
          <a:p>
            <a:pPr lvl="1"/>
            <a:endParaRPr lang="en-US" dirty="0"/>
          </a:p>
          <a:p>
            <a:endParaRPr lang="cs-CZ" dirty="0"/>
          </a:p>
        </p:txBody>
      </p:sp>
      <p:grpSp>
        <p:nvGrpSpPr>
          <p:cNvPr id="37" name="Skupina 36"/>
          <p:cNvGrpSpPr/>
          <p:nvPr/>
        </p:nvGrpSpPr>
        <p:grpSpPr>
          <a:xfrm>
            <a:off x="6713363" y="1618699"/>
            <a:ext cx="2322724" cy="1080560"/>
            <a:chOff x="6713363" y="1618699"/>
            <a:chExt cx="2322724" cy="1080560"/>
          </a:xfrm>
        </p:grpSpPr>
        <p:pic>
          <p:nvPicPr>
            <p:cNvPr id="4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5884" y="1618699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2" y="1843574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1" y="2042692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2" y="2211496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363" y="1632891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979" y="1778738"/>
              <a:ext cx="387421" cy="387421"/>
            </a:xfrm>
            <a:prstGeom prst="rect">
              <a:avLst/>
            </a:prstGeom>
          </p:spPr>
        </p:pic>
        <p:pic>
          <p:nvPicPr>
            <p:cNvPr id="11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3483" y="1635153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Přímá spojnice 11"/>
            <p:cNvCxnSpPr>
              <a:stCxn id="4" idx="1"/>
              <a:endCxn id="8" idx="3"/>
            </p:cNvCxnSpPr>
            <p:nvPr/>
          </p:nvCxnSpPr>
          <p:spPr>
            <a:xfrm flipH="1" flipV="1">
              <a:off x="7711405" y="2148879"/>
              <a:ext cx="624479" cy="1010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6686767" y="3501008"/>
            <a:ext cx="2493745" cy="1181226"/>
            <a:chOff x="6686767" y="3501008"/>
            <a:chExt cx="2493745" cy="1181226"/>
          </a:xfrm>
        </p:grpSpPr>
        <p:pic>
          <p:nvPicPr>
            <p:cNvPr id="13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567" y="3501008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Skupina 13"/>
            <p:cNvGrpSpPr/>
            <p:nvPr/>
          </p:nvGrpSpPr>
          <p:grpSpPr>
            <a:xfrm>
              <a:off x="8551450" y="3935330"/>
              <a:ext cx="629062" cy="746904"/>
              <a:chOff x="6027172" y="1347974"/>
              <a:chExt cx="1844541" cy="1844541"/>
            </a:xfrm>
          </p:grpSpPr>
          <p:pic>
            <p:nvPicPr>
              <p:cNvPr id="15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1844541" cy="1844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767" y="3505099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662" y="3661047"/>
              <a:ext cx="387421" cy="387421"/>
            </a:xfrm>
            <a:prstGeom prst="rect">
              <a:avLst/>
            </a:prstGeom>
          </p:spPr>
        </p:pic>
        <p:pic>
          <p:nvPicPr>
            <p:cNvPr id="2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66887" y="3507361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Přímá spojnice 22"/>
            <p:cNvCxnSpPr>
              <a:stCxn id="13" idx="1"/>
              <a:endCxn id="19" idx="3"/>
            </p:cNvCxnSpPr>
            <p:nvPr/>
          </p:nvCxnSpPr>
          <p:spPr>
            <a:xfrm flipH="1" flipV="1">
              <a:off x="7684809" y="4021087"/>
              <a:ext cx="578758" cy="202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Skupina 38"/>
          <p:cNvGrpSpPr/>
          <p:nvPr/>
        </p:nvGrpSpPr>
        <p:grpSpPr>
          <a:xfrm>
            <a:off x="6661863" y="4941168"/>
            <a:ext cx="2590657" cy="1330772"/>
            <a:chOff x="6661863" y="5013176"/>
            <a:chExt cx="2590657" cy="1330772"/>
          </a:xfrm>
        </p:grpSpPr>
        <p:pic>
          <p:nvPicPr>
            <p:cNvPr id="2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Skupina 2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27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33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Přímá spojnice 33"/>
            <p:cNvCxnSpPr>
              <a:stCxn id="25" idx="1"/>
              <a:endCxn id="31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>
              <a:stCxn id="32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15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– client 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Untrusted CaaS provider (handling secrets)</a:t>
            </a:r>
          </a:p>
          <a:p>
            <a:r>
              <a:rPr lang="en-US" dirty="0" smtClean="0"/>
              <a:t>Secure import of app’s secrets - enrollment</a:t>
            </a:r>
          </a:p>
          <a:p>
            <a:r>
              <a:rPr lang="en-US" dirty="0" smtClean="0"/>
              <a:t>Client&lt;-&gt;CaaS communication security</a:t>
            </a:r>
          </a:p>
          <a:p>
            <a:pPr lvl="1"/>
            <a:r>
              <a:rPr lang="en-US" dirty="0" smtClean="0"/>
              <a:t>Confidentiality/integrity of input and output data </a:t>
            </a:r>
          </a:p>
          <a:p>
            <a:pPr lvl="1"/>
            <a:r>
              <a:rPr lang="en-US" dirty="0"/>
              <a:t>Authentication of input/output </a:t>
            </a:r>
            <a:r>
              <a:rPr lang="en-US" dirty="0" smtClean="0"/>
              <a:t>requests</a:t>
            </a:r>
          </a:p>
          <a:p>
            <a:r>
              <a:rPr lang="en-US" dirty="0"/>
              <a:t>Key use control 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constraints – e.g., number of allowed </a:t>
            </a:r>
            <a:r>
              <a:rPr lang="en-US" dirty="0" smtClean="0"/>
              <a:t>ops</a:t>
            </a:r>
          </a:p>
          <a:p>
            <a:r>
              <a:rPr lang="en-US" dirty="0" smtClean="0"/>
              <a:t>Easy recovery from client-side compromise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6516216" y="188640"/>
            <a:ext cx="2590657" cy="1330772"/>
            <a:chOff x="6661863" y="5013176"/>
            <a:chExt cx="2590657" cy="1330772"/>
          </a:xfrm>
        </p:grpSpPr>
        <p:pic>
          <p:nvPicPr>
            <p:cNvPr id="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Skupina 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13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9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Přímá spojnice 9"/>
            <p:cNvCxnSpPr>
              <a:stCxn id="5" idx="1"/>
              <a:endCxn id="7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stCxn id="8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zápatí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45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</a:t>
            </a:r>
            <a:r>
              <a:rPr lang="en-GB" dirty="0" smtClean="0"/>
              <a:t>usage scenarios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against trusted insiders </a:t>
            </a:r>
          </a:p>
          <a:p>
            <a:pPr lvl="1"/>
            <a:r>
              <a:rPr lang="en-US" dirty="0" smtClean="0"/>
              <a:t>bank PIN processor</a:t>
            </a:r>
          </a:p>
          <a:p>
            <a:r>
              <a:rPr lang="en-US" dirty="0" smtClean="0"/>
              <a:t>Device with high impact of compromise </a:t>
            </a:r>
          </a:p>
          <a:p>
            <a:pPr lvl="1"/>
            <a:r>
              <a:rPr lang="en-US" dirty="0" smtClean="0"/>
              <a:t>Private key of root certification authority</a:t>
            </a:r>
          </a:p>
          <a:p>
            <a:r>
              <a:rPr lang="en-US" dirty="0" smtClean="0"/>
              <a:t>Device in untrusted environment (ATM, </a:t>
            </a:r>
            <a:r>
              <a:rPr lang="en-US" dirty="0" err="1" smtClean="0"/>
              <a:t>PoS</a:t>
            </a:r>
            <a:r>
              <a:rPr lang="en-US" dirty="0" smtClean="0"/>
              <a:t>)</a:t>
            </a:r>
          </a:p>
          <a:p>
            <a:r>
              <a:rPr lang="en-GB" altLang="cs-CZ" sz="2800" dirty="0" smtClean="0"/>
              <a:t>DRM application (paid satellite TV)</a:t>
            </a:r>
          </a:p>
          <a:p>
            <a:r>
              <a:rPr lang="en-GB" altLang="cs-CZ" sz="2800" dirty="0" smtClean="0"/>
              <a:t>Smart grids (privacy of users)</a:t>
            </a:r>
          </a:p>
          <a:p>
            <a:r>
              <a:rPr lang="en-GB" altLang="cs-CZ" sz="2800" dirty="0" smtClean="0"/>
              <a:t>Intelligent transport systems…</a:t>
            </a:r>
          </a:p>
          <a:p>
            <a:endParaRPr lang="en-US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0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– CaaS provider 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Massive scalability</a:t>
            </a:r>
          </a:p>
          <a:p>
            <a:pPr lvl="1"/>
            <a:r>
              <a:rPr lang="en-US" dirty="0"/>
              <a:t>W.r.t. users, keys, transactions…</a:t>
            </a:r>
          </a:p>
          <a:p>
            <a:r>
              <a:rPr lang="en-US" dirty="0" smtClean="0"/>
              <a:t>Low latency of responses</a:t>
            </a:r>
          </a:p>
          <a:p>
            <a:r>
              <a:rPr lang="en-US" dirty="0" smtClean="0"/>
              <a:t>Robust audit trail of key usage</a:t>
            </a:r>
          </a:p>
          <a:p>
            <a:r>
              <a:rPr lang="en-US" dirty="0" smtClean="0"/>
              <a:t>Tolerance and recovery from failures</a:t>
            </a:r>
          </a:p>
          <a:p>
            <a:pPr lvl="1"/>
            <a:r>
              <a:rPr lang="en-US" dirty="0" smtClean="0"/>
              <a:t>hardware/software failures</a:t>
            </a:r>
          </a:p>
          <a:p>
            <a:r>
              <a:rPr lang="en-US" dirty="0" smtClean="0"/>
              <a:t>Easy to use API </a:t>
            </a:r>
          </a:p>
          <a:p>
            <a:pPr lvl="1"/>
            <a:r>
              <a:rPr lang="en-US" dirty="0" smtClean="0"/>
              <a:t>also easy to use securely</a:t>
            </a:r>
            <a:endParaRPr lang="en-US" dirty="0"/>
          </a:p>
        </p:txBody>
      </p:sp>
      <p:grpSp>
        <p:nvGrpSpPr>
          <p:cNvPr id="4" name="Skupina 3"/>
          <p:cNvGrpSpPr/>
          <p:nvPr/>
        </p:nvGrpSpPr>
        <p:grpSpPr>
          <a:xfrm>
            <a:off x="6516216" y="188640"/>
            <a:ext cx="2590657" cy="1330772"/>
            <a:chOff x="6661863" y="5013176"/>
            <a:chExt cx="2590657" cy="1330772"/>
          </a:xfrm>
        </p:grpSpPr>
        <p:pic>
          <p:nvPicPr>
            <p:cNvPr id="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Skupina 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13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9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Přímá spojnice 9"/>
            <p:cNvCxnSpPr>
              <a:stCxn id="5" idx="1"/>
              <a:endCxn id="7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stCxn id="8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zápatí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01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CaaS</a:t>
            </a:r>
            <a:r>
              <a:rPr lang="en-GB" dirty="0" smtClean="0"/>
              <a:t> - implementation issues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Software-only </a:t>
            </a:r>
            <a:r>
              <a:rPr lang="en-GB" dirty="0" err="1" smtClean="0"/>
              <a:t>CaaS</a:t>
            </a:r>
            <a:r>
              <a:rPr lang="en-GB" dirty="0" smtClean="0"/>
              <a:t> more vulnerable to attacks</a:t>
            </a:r>
          </a:p>
          <a:p>
            <a:r>
              <a:rPr lang="en-GB" dirty="0" smtClean="0"/>
              <a:t>Classic HSMs are not build for high-level of sharing</a:t>
            </a:r>
          </a:p>
          <a:p>
            <a:pPr lvl="1"/>
            <a:r>
              <a:rPr lang="en-GB" dirty="0" smtClean="0"/>
              <a:t>Performance degradation due to frequent context exchange</a:t>
            </a:r>
          </a:p>
          <a:p>
            <a:pPr lvl="1"/>
            <a:r>
              <a:rPr lang="en-GB" dirty="0" smtClean="0"/>
              <a:t>Logical separation only to few entities (16-32)</a:t>
            </a:r>
          </a:p>
          <a:p>
            <a:pPr lvl="1"/>
            <a:r>
              <a:rPr lang="en-GB" dirty="0" smtClean="0"/>
              <a:t>Physical separation on device-level</a:t>
            </a:r>
          </a:p>
          <a:p>
            <a:r>
              <a:rPr lang="en-GB" dirty="0" smtClean="0"/>
              <a:t>If interested, read more at </a:t>
            </a:r>
          </a:p>
          <a:p>
            <a:pPr lvl="1"/>
            <a:r>
              <a:rPr lang="en-GB" dirty="0" smtClean="0"/>
              <a:t>Architecture </a:t>
            </a:r>
            <a:r>
              <a:rPr lang="en-GB" dirty="0"/>
              <a:t>Considerations for </a:t>
            </a:r>
            <a:r>
              <a:rPr lang="en-GB" dirty="0" smtClean="0"/>
              <a:t>Massively Parallel </a:t>
            </a:r>
            <a:r>
              <a:rPr lang="en-GB" dirty="0"/>
              <a:t>Hardware Security </a:t>
            </a:r>
            <a:r>
              <a:rPr lang="en-GB" dirty="0" smtClean="0"/>
              <a:t>Platform, </a:t>
            </a:r>
            <a:r>
              <a:rPr lang="en-GB" dirty="0"/>
              <a:t>D. </a:t>
            </a:r>
            <a:r>
              <a:rPr lang="en-GB" dirty="0" err="1"/>
              <a:t>Cvrcek</a:t>
            </a:r>
            <a:r>
              <a:rPr lang="en-GB" dirty="0"/>
              <a:t>, P. </a:t>
            </a:r>
            <a:r>
              <a:rPr lang="en-GB" dirty="0" smtClean="0"/>
              <a:t>Svenda (2015) </a:t>
            </a: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crcs.cz/papers/space2015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09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HSM Security API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mtClean="0"/>
              <a:t>Hardware Security Module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PV204: Hardware Security Modules 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93196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</a:t>
            </a:r>
            <a:r>
              <a:rPr lang="en-GB" dirty="0"/>
              <a:t>P</a:t>
            </a:r>
            <a:r>
              <a:rPr lang="en-GB" dirty="0" smtClean="0"/>
              <a:t>rogramming Interfaces (API)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Proprietary API (legacy or custom functions)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Standardized API - but proprietary library required  (PKCS#11)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Cryptographic service providers – plugin into standardized API (</a:t>
            </a:r>
            <a:r>
              <a:rPr lang="en-US" altLang="cs-CZ" sz="2400" dirty="0" smtClean="0"/>
              <a:t>CNG</a:t>
            </a:r>
            <a:r>
              <a:rPr lang="en-US" altLang="cs-CZ" sz="2400" dirty="0"/>
              <a:t>, </a:t>
            </a:r>
            <a:r>
              <a:rPr lang="en-US" altLang="cs-CZ" sz="2400" dirty="0" smtClean="0"/>
              <a:t>CSP…)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Standardized API - no proprietary component (PIV, EMV CAP…)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PKCS#11, (PKCS#15), ISO/IEC 7816-15</a:t>
            </a:r>
            <a:endParaRPr lang="en-US" altLang="cs-CZ" dirty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Standards for API of cryptographic tokens</a:t>
            </a:r>
          </a:p>
          <a:p>
            <a:r>
              <a:rPr lang="en-US" altLang="cs-CZ" dirty="0" smtClean="0"/>
              <a:t>PKCS#11</a:t>
            </a:r>
          </a:p>
          <a:p>
            <a:pPr lvl="1"/>
            <a:r>
              <a:rPr lang="en-US" altLang="cs-CZ" dirty="0" smtClean="0">
                <a:hlinkClick r:id="rId3"/>
              </a:rPr>
              <a:t>http://www.rsa.com/rsalabs/node.asp?id=2133</a:t>
            </a:r>
            <a:endParaRPr lang="en-US" altLang="cs-CZ" dirty="0" smtClean="0"/>
          </a:p>
          <a:p>
            <a:pPr lvl="1"/>
            <a:r>
              <a:rPr lang="en-US" altLang="cs-CZ" dirty="0" smtClean="0"/>
              <a:t>software library on PC, rather low level functions </a:t>
            </a:r>
          </a:p>
          <a:p>
            <a:pPr lvl="1"/>
            <a:r>
              <a:rPr lang="en-US" altLang="cs-CZ" dirty="0" smtClean="0"/>
              <a:t>widely used, </a:t>
            </a:r>
            <a:r>
              <a:rPr lang="en-US" altLang="cs-CZ" dirty="0" err="1" smtClean="0"/>
              <a:t>TrueCrypt</a:t>
            </a:r>
            <a:r>
              <a:rPr lang="en-US" altLang="cs-CZ" dirty="0" smtClean="0"/>
              <a:t>, Mozilla FF/TB, OpenSSL, </a:t>
            </a:r>
            <a:r>
              <a:rPr lang="en-US" altLang="cs-CZ" dirty="0" err="1" smtClean="0"/>
              <a:t>OpenVPN</a:t>
            </a:r>
            <a:r>
              <a:rPr lang="en-US" altLang="cs-CZ" dirty="0" smtClean="0"/>
              <a:t>…</a:t>
            </a:r>
          </a:p>
          <a:p>
            <a:r>
              <a:rPr lang="en-US" altLang="cs-CZ" dirty="0" smtClean="0"/>
              <a:t>PKCS#15</a:t>
            </a:r>
          </a:p>
          <a:p>
            <a:pPr lvl="1"/>
            <a:r>
              <a:rPr lang="en-US" altLang="cs-CZ" dirty="0" smtClean="0">
                <a:hlinkClick r:id="rId4"/>
              </a:rPr>
              <a:t>http://www.rsa.com/rsalabs/node.asp?id=2141</a:t>
            </a:r>
          </a:p>
          <a:p>
            <a:pPr lvl="1"/>
            <a:r>
              <a:rPr lang="en-US" altLang="cs-CZ" dirty="0" smtClean="0"/>
              <a:t>both hardware and software-only tokens, identity cards…</a:t>
            </a:r>
          </a:p>
          <a:p>
            <a:pPr lvl="1"/>
            <a:r>
              <a:rPr lang="en-US" altLang="cs-CZ" dirty="0" smtClean="0"/>
              <a:t>superseded by ISO/IEC 7816-15 standard</a:t>
            </a:r>
            <a:endParaRPr lang="en-US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 smtClean="0"/>
              <a:t>| PV204: Hardware Security Modules 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16342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PKCS#15 (https</a:t>
            </a:r>
            <a:r>
              <a:rPr lang="en-US" altLang="cs-CZ" dirty="0"/>
              <a:t>://github.com/OpenSC)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mtClean="0"/>
              <a:t>pkcs15-init </a:t>
            </a:r>
          </a:p>
          <a:p>
            <a:endParaRPr lang="en-US" altLang="cs-CZ" smtClean="0"/>
          </a:p>
          <a:p>
            <a:endParaRPr lang="en-US" altLang="cs-CZ" smtClean="0"/>
          </a:p>
          <a:p>
            <a:endParaRPr lang="en-US" altLang="cs-CZ" smtClean="0"/>
          </a:p>
          <a:p>
            <a:endParaRPr lang="en-US" altLang="cs-CZ" smtClean="0"/>
          </a:p>
          <a:p>
            <a:endParaRPr lang="en-US" altLang="cs-CZ" smtClean="0"/>
          </a:p>
          <a:p>
            <a:r>
              <a:rPr lang="en-US" altLang="cs-CZ" smtClean="0"/>
              <a:t>pkcs15-tool --dump</a:t>
            </a:r>
          </a:p>
          <a:p>
            <a:r>
              <a:rPr lang="en-US" altLang="cs-CZ" smtClean="0"/>
              <a:t>pkcs15-tool --list-keys</a:t>
            </a:r>
            <a:endParaRPr lang="en-U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 smtClean="0"/>
              <a:t>| PV204: Hardware Security Modules </a:t>
            </a:r>
            <a:endParaRPr lang="en-US" altLang="cs-CZ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9600" y="2348880"/>
            <a:ext cx="7763962" cy="2310505"/>
          </a:xfrm>
          <a:prstGeom prst="rect">
            <a:avLst/>
          </a:prstGeom>
          <a:solidFill>
            <a:srgbClr val="FFFFFF"/>
          </a:solidFill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cs-CZ" dirty="0">
                <a:solidFill>
                  <a:srgbClr val="7F7F00"/>
                </a:solidFill>
                <a:latin typeface="Courier New" pitchFamily="49" charset="0"/>
              </a:rPr>
              <a:t>#!/bin/bash</a:t>
            </a:r>
          </a:p>
          <a:p>
            <a:pPr>
              <a:buClrTx/>
              <a:buFontTx/>
              <a:buNone/>
            </a:pPr>
            <a:endParaRPr lang="en-US" altLang="cs-CZ" dirty="0">
              <a:solidFill>
                <a:srgbClr val="808080"/>
              </a:solidFill>
              <a:latin typeface="Courier New" pitchFamily="49" charset="0"/>
            </a:endParaRP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sleep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5</a:t>
            </a: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pkcs15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init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create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pkcs15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pin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12345678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no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so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pin</a:t>
            </a: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sleep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5</a:t>
            </a: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pkcs15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init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store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pin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 err="1">
                <a:latin typeface="Courier New" pitchFamily="49" charset="0"/>
              </a:rPr>
              <a:t>auth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id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01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pin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12345678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</a:p>
          <a:p>
            <a:pPr>
              <a:buClrTx/>
              <a:buFontTx/>
              <a:buNone/>
            </a:pP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          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 err="1">
                <a:latin typeface="Courier New" pitchFamily="49" charset="0"/>
              </a:rPr>
              <a:t>puk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12345678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label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 smtClean="0">
                <a:solidFill>
                  <a:srgbClr val="7F007F"/>
                </a:solidFill>
                <a:latin typeface="Courier New" pitchFamily="49" charset="0"/>
              </a:rPr>
              <a:t>“PV204 </a:t>
            </a:r>
            <a:r>
              <a:rPr lang="en-US" altLang="cs-CZ" dirty="0">
                <a:solidFill>
                  <a:srgbClr val="7F007F"/>
                </a:solidFill>
                <a:latin typeface="Courier New" pitchFamily="49" charset="0"/>
              </a:rPr>
              <a:t>Tutorial"</a:t>
            </a:r>
          </a:p>
          <a:p>
            <a:pPr>
              <a:buClrTx/>
              <a:buFontTx/>
              <a:buNone/>
            </a:pPr>
            <a:endParaRPr lang="en-US" altLang="cs-CZ" dirty="0">
              <a:solidFill>
                <a:srgbClr val="7F007F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85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smtClean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PKCS#11</a:t>
            </a:r>
            <a:endParaRPr lang="cs-CZ" altLang="en-US" smtClean="0"/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Standardized interface of security-related functions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vendor-specific library in OS, often paid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communication library-&gt;card proprietary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Functionality cover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slot and token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session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management of objects in smartcard memory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encryption/decryption functions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message digest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creation/verification of digital signature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random number generation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PIN </a:t>
            </a:r>
            <a:r>
              <a:rPr lang="en-US" altLang="en-US" sz="2000" dirty="0" smtClean="0"/>
              <a:t>management</a:t>
            </a: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Secure channel not possible!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developer can control only App</a:t>
            </a:r>
            <a:r>
              <a:rPr lang="en-US" altLang="en-US" sz="2000" dirty="0" smtClean="0">
                <a:sym typeface="Symbol" panose="05050102010706020507" pitchFamily="18" charset="2"/>
              </a:rPr>
              <a:t></a:t>
            </a:r>
            <a:r>
              <a:rPr lang="en-US" altLang="en-US" sz="2000" dirty="0" smtClean="0"/>
              <a:t>PKCS#11 lib</a:t>
            </a:r>
            <a:endParaRPr lang="cs-CZ" altLang="en-US" sz="2000" dirty="0" smtClean="0"/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6048375" y="2133600"/>
            <a:ext cx="3132138" cy="3671888"/>
            <a:chOff x="3787" y="1344"/>
            <a:chExt cx="1973" cy="2313"/>
          </a:xfrm>
        </p:grpSpPr>
        <p:sp>
          <p:nvSpPr>
            <p:cNvPr id="6150" name="AutoShape 5"/>
            <p:cNvSpPr>
              <a:spLocks noChangeArrowheads="1"/>
            </p:cNvSpPr>
            <p:nvPr/>
          </p:nvSpPr>
          <p:spPr bwMode="auto">
            <a:xfrm>
              <a:off x="4307" y="1344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User Application</a:t>
              </a:r>
              <a:endParaRPr lang="cs-CZ" altLang="en-US" b="0"/>
            </a:p>
          </p:txBody>
        </p:sp>
        <p:sp>
          <p:nvSpPr>
            <p:cNvPr id="6151" name="AutoShape 6"/>
            <p:cNvSpPr>
              <a:spLocks noChangeArrowheads="1"/>
            </p:cNvSpPr>
            <p:nvPr/>
          </p:nvSpPr>
          <p:spPr bwMode="auto">
            <a:xfrm>
              <a:off x="4286" y="2205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Vendor library</a:t>
              </a:r>
              <a:endParaRPr lang="cs-CZ" altLang="en-US" b="0"/>
            </a:p>
          </p:txBody>
        </p:sp>
        <p:sp>
          <p:nvSpPr>
            <p:cNvPr id="6152" name="AutoShape 7"/>
            <p:cNvSpPr>
              <a:spLocks noChangeArrowheads="1"/>
            </p:cNvSpPr>
            <p:nvPr/>
          </p:nvSpPr>
          <p:spPr bwMode="auto">
            <a:xfrm>
              <a:off x="4286" y="3273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Smartcard</a:t>
              </a:r>
              <a:endParaRPr lang="cs-CZ" altLang="en-US" b="0"/>
            </a:p>
          </p:txBody>
        </p:sp>
        <p:sp>
          <p:nvSpPr>
            <p:cNvPr id="6153" name="AutoShape 8"/>
            <p:cNvSpPr>
              <a:spLocks noChangeArrowheads="1"/>
            </p:cNvSpPr>
            <p:nvPr/>
          </p:nvSpPr>
          <p:spPr bwMode="auto">
            <a:xfrm>
              <a:off x="4195" y="2069"/>
              <a:ext cx="1542" cy="227"/>
            </a:xfrm>
            <a:prstGeom prst="flowChartAlternateProcess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PKCS#11 interface</a:t>
              </a:r>
              <a:endParaRPr lang="cs-CZ" altLang="en-US" b="0"/>
            </a:p>
          </p:txBody>
        </p:sp>
        <p:sp>
          <p:nvSpPr>
            <p:cNvPr id="6154" name="AutoShape 9"/>
            <p:cNvSpPr>
              <a:spLocks noChangeArrowheads="1"/>
            </p:cNvSpPr>
            <p:nvPr/>
          </p:nvSpPr>
          <p:spPr bwMode="auto">
            <a:xfrm>
              <a:off x="4196" y="2523"/>
              <a:ext cx="1542" cy="227"/>
            </a:xfrm>
            <a:prstGeom prst="flowChartAlternateProcess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proprietary interface</a:t>
              </a:r>
              <a:endParaRPr lang="cs-CZ" altLang="en-US" b="0"/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787" y="2976"/>
              <a:ext cx="19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6" name="AutoShape 11"/>
            <p:cNvSpPr>
              <a:spLocks noChangeArrowheads="1"/>
            </p:cNvSpPr>
            <p:nvPr/>
          </p:nvSpPr>
          <p:spPr bwMode="auto">
            <a:xfrm>
              <a:off x="4942" y="1797"/>
              <a:ext cx="137" cy="227"/>
            </a:xfrm>
            <a:prstGeom prst="upDownArrow">
              <a:avLst>
                <a:gd name="adj1" fmla="val 50000"/>
                <a:gd name="adj2" fmla="val 3313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6157" name="AutoShape 12"/>
            <p:cNvSpPr>
              <a:spLocks noChangeArrowheads="1"/>
            </p:cNvSpPr>
            <p:nvPr/>
          </p:nvSpPr>
          <p:spPr bwMode="auto">
            <a:xfrm>
              <a:off x="4921" y="2795"/>
              <a:ext cx="182" cy="409"/>
            </a:xfrm>
            <a:prstGeom prst="upDownArrow">
              <a:avLst>
                <a:gd name="adj1" fmla="val 50000"/>
                <a:gd name="adj2" fmla="val 449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00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smtClean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PKCS#11 library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API defined in PKCS#11 specification</a:t>
            </a:r>
          </a:p>
          <a:p>
            <a:pPr lvl="1" eaLnBrk="1" hangingPunct="1"/>
            <a:r>
              <a:rPr lang="en-US" altLang="en-US" dirty="0" smtClean="0">
                <a:hlinkClick r:id="rId2"/>
              </a:rPr>
              <a:t>http://www.rsa.com/rsalabs/node.asp?id=2133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functions with prefix ‘C_’ (e.g., </a:t>
            </a:r>
            <a:r>
              <a:rPr lang="en-US" altLang="en-US" noProof="1" smtClean="0"/>
              <a:t>C_EncryptFinal</a:t>
            </a:r>
            <a:r>
              <a:rPr lang="en-US" altLang="en-US" dirty="0" smtClean="0"/>
              <a:t>())</a:t>
            </a:r>
          </a:p>
          <a:p>
            <a:pPr lvl="1" eaLnBrk="1" hangingPunct="1"/>
            <a:r>
              <a:rPr lang="en-US" altLang="en-US" dirty="0" smtClean="0"/>
              <a:t>header files pkcs11.h and pkcs11_ft.h</a:t>
            </a:r>
          </a:p>
          <a:p>
            <a:pPr eaLnBrk="1" hangingPunct="1"/>
            <a:r>
              <a:rPr lang="en-US" altLang="en-US" dirty="0" smtClean="0"/>
              <a:t>Usually in the form of dynamically linked library</a:t>
            </a:r>
          </a:p>
          <a:p>
            <a:pPr lvl="1" eaLnBrk="1" hangingPunct="1"/>
            <a:r>
              <a:rPr lang="en-US" altLang="en-US" dirty="0" smtClean="0"/>
              <a:t>cryptoki.dll, opensc-pkcs11.dll, dkck232.dll…</a:t>
            </a:r>
          </a:p>
          <a:p>
            <a:pPr lvl="1" eaLnBrk="1" hangingPunct="1"/>
            <a:r>
              <a:rPr lang="en-US" altLang="en-US" dirty="0" smtClean="0"/>
              <a:t>different filenames, same API functions (PKCS#11)</a:t>
            </a:r>
          </a:p>
          <a:p>
            <a:pPr eaLnBrk="1" hangingPunct="1"/>
            <a:r>
              <a:rPr lang="en-US" altLang="en-US" dirty="0" smtClean="0"/>
              <a:t>Virtual token with storage in file possible </a:t>
            </a:r>
          </a:p>
          <a:p>
            <a:pPr lvl="1" eaLnBrk="1" hangingPunct="1"/>
            <a:r>
              <a:rPr lang="en-US" altLang="en-US" dirty="0" smtClean="0"/>
              <a:t>suitable for easy testing (no need for hardware reader)</a:t>
            </a:r>
          </a:p>
          <a:p>
            <a:pPr lvl="1" eaLnBrk="1" hangingPunct="1"/>
            <a:r>
              <a:rPr lang="en-US" altLang="en-US" dirty="0" smtClean="0"/>
              <a:t>Mozilla NSS, </a:t>
            </a:r>
            <a:r>
              <a:rPr lang="en-US" altLang="en-US" dirty="0" err="1" smtClean="0"/>
              <a:t>SoftHSM</a:t>
            </a:r>
            <a:r>
              <a:rPr lang="en-US" altLang="en-US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9820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with HSM (without HSM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n-US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SoftHSM</a:t>
            </a:r>
            <a:endParaRPr lang="en-US" dirty="0" smtClean="0"/>
          </a:p>
          <a:p>
            <a:pPr lvl="1"/>
            <a:r>
              <a:rPr lang="en-US" dirty="0"/>
              <a:t>Software-only HSM</a:t>
            </a:r>
          </a:p>
          <a:p>
            <a:pPr lvl="1"/>
            <a:r>
              <a:rPr lang="en-US" dirty="0" smtClean="0"/>
              <a:t>Open-source implementation of cryptographic store</a:t>
            </a:r>
          </a:p>
          <a:p>
            <a:pPr lvl="1"/>
            <a:r>
              <a:rPr lang="en-GB" dirty="0" err="1" smtClean="0"/>
              <a:t>Botan</a:t>
            </a:r>
            <a:r>
              <a:rPr lang="en-GB" dirty="0" smtClean="0"/>
              <a:t> library for cryptographic operations</a:t>
            </a:r>
          </a:p>
          <a:p>
            <a:pPr lvl="1"/>
            <a:r>
              <a:rPr lang="cs-CZ" dirty="0">
                <a:hlinkClick r:id="rId2"/>
              </a:rPr>
              <a:t>https://www.opendnssec.org/softhsm</a:t>
            </a:r>
            <a:r>
              <a:rPr lang="cs-CZ" dirty="0" smtClean="0">
                <a:hlinkClick r:id="rId2"/>
              </a:rPr>
              <a:t>/</a:t>
            </a:r>
            <a:endParaRPr lang="en-GB" dirty="0" smtClean="0"/>
          </a:p>
          <a:p>
            <a:pPr lvl="1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github.com/disig/SoftHSM2-for-Windows</a:t>
            </a:r>
            <a:endParaRPr lang="en-US" dirty="0" smtClean="0"/>
          </a:p>
          <a:p>
            <a:r>
              <a:rPr lang="en-US" dirty="0" err="1"/>
              <a:t>Utimaco</a:t>
            </a:r>
            <a:r>
              <a:rPr lang="en-US" dirty="0"/>
              <a:t> HSM simulator</a:t>
            </a:r>
          </a:p>
          <a:p>
            <a:pPr lvl="1"/>
            <a:r>
              <a:rPr lang="en-US" dirty="0">
                <a:hlinkClick r:id="rId4"/>
              </a:rPr>
              <a:t>https://hsm.utimaco.com/download/</a:t>
            </a:r>
            <a:endParaRPr lang="en-US" dirty="0"/>
          </a:p>
          <a:p>
            <a:pPr lvl="1"/>
            <a:r>
              <a:rPr lang="en-US" dirty="0"/>
              <a:t>Simulator of physical HSM </a:t>
            </a:r>
            <a:r>
              <a:rPr lang="en-US" dirty="0" smtClean="0"/>
              <a:t>(with PKCS#11 and other interfaces)</a:t>
            </a:r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Hardware Security Modules </a:t>
            </a:r>
            <a:endParaRPr lang="en-GB"/>
          </a:p>
        </p:txBody>
      </p:sp>
      <p:pic>
        <p:nvPicPr>
          <p:cNvPr id="1026" name="Picture 2" descr="D:\Documents\Obrazky\SoftHSM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03" y="1700808"/>
            <a:ext cx="2398911" cy="63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smtClean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Function prototypes</a:t>
            </a:r>
            <a:endParaRPr lang="en-US" altLang="en-US" dirty="0" smtClean="0"/>
          </a:p>
        </p:txBody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noProof="1" smtClean="0"/>
              <a:t>GetProcAddress</a:t>
            </a:r>
            <a:r>
              <a:rPr lang="en-US" altLang="en-US" smtClean="0"/>
              <a:t>() returns untyped function pointer</a:t>
            </a:r>
          </a:p>
          <a:p>
            <a:pPr eaLnBrk="1" hangingPunct="1"/>
            <a:r>
              <a:rPr lang="en-US" altLang="en-US" smtClean="0"/>
              <a:t>We need to cast this function pointer to known function type</a:t>
            </a:r>
          </a:p>
          <a:p>
            <a:pPr eaLnBrk="1" hangingPunct="1"/>
            <a:r>
              <a:rPr lang="en-US" altLang="en-US" smtClean="0"/>
              <a:t>Function types for PKCS#11 are in pkcs11_ft.h</a:t>
            </a:r>
          </a:p>
        </p:txBody>
      </p:sp>
      <p:sp>
        <p:nvSpPr>
          <p:cNvPr id="1113092" name="Text Box 4"/>
          <p:cNvSpPr txBox="1">
            <a:spLocks noChangeArrowheads="1"/>
          </p:cNvSpPr>
          <p:nvPr/>
        </p:nvSpPr>
        <p:spPr bwMode="auto">
          <a:xfrm>
            <a:off x="3124200" y="4038600"/>
            <a:ext cx="5546725" cy="2024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7F"/>
                </a:solidFill>
                <a:latin typeface="Verdana" pitchFamily="34" charset="0"/>
              </a:rPr>
              <a:t>typedef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CK_RV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CK_ENTRY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(*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FT_C_Encrypt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)(</a:t>
            </a:r>
            <a:endParaRPr lang="en-US" altLang="en-US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CK_SESSION_HANDLE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hSession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CK_BYTE_PTR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pData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CK_ULONG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ulDataLen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CK_BYTE_PTR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pEncryptedData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CK_ULONG_PTR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pulEncryptedDataLen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28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0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dirty="0"/>
              <a:t>Hardware Security Module</a:t>
            </a: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smtClean="0"/>
              <a:t>Hardware Security Module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| PV204: Hardware Security Modules 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856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smtClean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PKCS#11: role model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Functions for token initialization</a:t>
            </a:r>
          </a:p>
          <a:p>
            <a:pPr lvl="1" eaLnBrk="1" hangingPunct="1"/>
            <a:r>
              <a:rPr lang="en-US" altLang="en-US" smtClean="0"/>
              <a:t>outside scope of the specification</a:t>
            </a:r>
          </a:p>
          <a:p>
            <a:pPr lvl="1" eaLnBrk="1" hangingPunct="1"/>
            <a:r>
              <a:rPr lang="en-US" altLang="en-US" smtClean="0"/>
              <a:t>usually implemented (proprietary function call), but erase all data on token</a:t>
            </a:r>
          </a:p>
          <a:p>
            <a:pPr eaLnBrk="1" hangingPunct="1"/>
            <a:r>
              <a:rPr lang="en-US" altLang="en-US" smtClean="0"/>
              <a:t>Public part of token</a:t>
            </a:r>
          </a:p>
          <a:p>
            <a:pPr lvl="1" eaLnBrk="1" hangingPunct="1"/>
            <a:r>
              <a:rPr lang="en-US" altLang="en-US" smtClean="0"/>
              <a:t>data accessible without login by PIN</a:t>
            </a:r>
          </a:p>
          <a:p>
            <a:pPr eaLnBrk="1" hangingPunct="1"/>
            <a:r>
              <a:rPr lang="en-US" altLang="en-US" smtClean="0"/>
              <a:t>Private part of token</a:t>
            </a:r>
          </a:p>
          <a:p>
            <a:pPr lvl="1" eaLnBrk="1" hangingPunct="1"/>
            <a:r>
              <a:rPr lang="en-US" altLang="en-US" smtClean="0"/>
              <a:t>data visible/accessible only when PIN is entered </a:t>
            </a:r>
          </a:p>
        </p:txBody>
      </p:sp>
    </p:spTree>
    <p:extLst>
      <p:ext uri="{BB962C8B-B14F-4D97-AF65-F5344CB8AC3E}">
        <p14:creationId xmlns:p14="http://schemas.microsoft.com/office/powerpoint/2010/main" val="25172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smtClean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792088"/>
          </a:xfrm>
        </p:spPr>
        <p:txBody>
          <a:bodyPr/>
          <a:lstStyle/>
          <a:p>
            <a:pPr eaLnBrk="1" hangingPunct="1"/>
            <a:r>
              <a:rPr lang="en-US" altLang="en-US" dirty="0"/>
              <a:t>PKCS#11: </a:t>
            </a:r>
            <a:r>
              <a:rPr lang="en-US" altLang="en-US" dirty="0" smtClean="0"/>
              <a:t>Load and </a:t>
            </a:r>
            <a:r>
              <a:rPr lang="en-US" altLang="en-US" dirty="0" err="1" smtClean="0"/>
              <a:t>init</a:t>
            </a:r>
            <a:r>
              <a:rPr lang="en-US" altLang="en-US" dirty="0" smtClean="0"/>
              <a:t> library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04800" y="1816100"/>
            <a:ext cx="8693150" cy="4356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LoadAndInitLibrary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const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char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path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HINSTANCE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pl-PL" altLang="en-US" sz="1400" b="0">
                <a:solidFill>
                  <a:srgbClr val="000000"/>
                </a:solidFill>
                <a:latin typeface="Verdana" pitchFamily="34" charset="0"/>
              </a:rPr>
              <a:t>CK_RV</a:t>
            </a:r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  </a:t>
            </a:r>
            <a:r>
              <a:rPr lang="pl-PL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pl-PL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pl-PL" altLang="en-US" sz="1400" b="0">
                <a:solidFill>
                  <a:srgbClr val="000000"/>
                </a:solidFill>
                <a:latin typeface="Verdana" pitchFamily="34" charset="0"/>
              </a:rPr>
              <a:t>CKR_OK</a:t>
            </a:r>
            <a:r>
              <a:rPr lang="pl-PL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pl-PL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((*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LoadLibrary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path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 b="0">
                <a:solidFill>
                  <a:srgbClr val="007F00"/>
                </a:solidFill>
                <a:latin typeface="Comic Sans MS" pitchFamily="66" charset="0"/>
              </a:rPr>
              <a:t>// INITIALIZE LIBRARY</a:t>
            </a: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FT_C_Initialize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GetProcAddress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(*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7F007F"/>
                </a:solidFill>
                <a:latin typeface="Verdana" pitchFamily="34" charset="0"/>
              </a:rPr>
              <a:t>"C_Initialize"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GetLastError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GetLastError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-</a:t>
            </a:r>
            <a:r>
              <a:rPr lang="en-US" altLang="en-US" sz="1400" b="0">
                <a:solidFill>
                  <a:srgbClr val="007F7F"/>
                </a:solidFill>
                <a:latin typeface="Verdana" pitchFamily="34" charset="0"/>
              </a:rPr>
              <a:t>1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/>
          </a:p>
          <a:p>
            <a:pPr eaLnBrk="1" hangingPunct="1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359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smtClean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Finalize and unload </a:t>
            </a:r>
            <a:r>
              <a:rPr lang="en-US" altLang="en-US" dirty="0" smtClean="0"/>
              <a:t>library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457200" y="1768475"/>
            <a:ext cx="7931150" cy="371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FinalizeAndCloseLibrary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HINSTANCE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CK_RV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CKR_OK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FT_C_Finalize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 b="0">
                <a:solidFill>
                  <a:srgbClr val="007F00"/>
                </a:solidFill>
                <a:latin typeface="Comic Sans MS" pitchFamily="66" charset="0"/>
              </a:rPr>
              <a:t>// UNINITIALIZE LIBRARY</a:t>
            </a: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FT_C_Finalize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GetProcAddress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7F007F"/>
                </a:solidFill>
                <a:latin typeface="Verdana" pitchFamily="34" charset="0"/>
              </a:rPr>
              <a:t>"C_Finalize"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FreeLibrary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-</a:t>
            </a:r>
            <a:r>
              <a:rPr lang="en-US" altLang="en-US" sz="1400" b="0">
                <a:solidFill>
                  <a:srgbClr val="007F7F"/>
                </a:solidFill>
                <a:latin typeface="Verdana" pitchFamily="34" charset="0"/>
              </a:rPr>
              <a:t>1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/>
          </a:p>
          <a:p>
            <a:pPr eaLnBrk="1" hangingPunct="1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936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smtClean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List tokens in system</a:t>
            </a:r>
            <a:endParaRPr lang="en-US" altLang="en-US" dirty="0" smtClean="0"/>
          </a:p>
        </p:txBody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Slots in system are equivalent to readers</a:t>
            </a:r>
          </a:p>
          <a:p>
            <a:pPr lvl="1" eaLnBrk="1" hangingPunct="1"/>
            <a:r>
              <a:rPr lang="en-US" altLang="en-US" noProof="1" smtClean="0"/>
              <a:t>C_GetSlotList</a:t>
            </a:r>
            <a:endParaRPr lang="en-US" altLang="en-US" smtClean="0"/>
          </a:p>
          <a:p>
            <a:pPr lvl="1" eaLnBrk="1" hangingPunct="1"/>
            <a:r>
              <a:rPr lang="en-US" altLang="en-US" noProof="1" smtClean="0"/>
              <a:t>C_GetSlotInfo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Slot can be empty or with inserted token</a:t>
            </a:r>
          </a:p>
          <a:p>
            <a:pPr lvl="1" eaLnBrk="1" hangingPunct="1"/>
            <a:r>
              <a:rPr lang="en-US" altLang="en-US" noProof="1" smtClean="0"/>
              <a:t>C_GetTokenInfo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71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smtClean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Connect to token</a:t>
            </a:r>
            <a:endParaRPr lang="en-US" altLang="en-US" dirty="0" smtClean="0"/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slot with token is found</a:t>
            </a:r>
          </a:p>
          <a:p>
            <a:pPr lvl="1" eaLnBrk="1" hangingPunct="1"/>
            <a:r>
              <a:rPr lang="en-US" altLang="en-US" noProof="1" smtClean="0"/>
              <a:t>C_OpenSession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public session is opened</a:t>
            </a:r>
          </a:p>
          <a:p>
            <a:pPr eaLnBrk="1" hangingPunct="1"/>
            <a:r>
              <a:rPr lang="en-US" altLang="en-US" smtClean="0"/>
              <a:t>Switch to private session by inserting PIN</a:t>
            </a:r>
          </a:p>
          <a:p>
            <a:pPr lvl="1" eaLnBrk="1" hangingPunct="1"/>
            <a:r>
              <a:rPr lang="en-US" altLang="en-US" noProof="1" smtClean="0"/>
              <a:t>C_Login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C_Logout</a:t>
            </a:r>
          </a:p>
          <a:p>
            <a:pPr eaLnBrk="1" hangingPunct="1"/>
            <a:r>
              <a:rPr lang="en-US" altLang="en-US" noProof="1" smtClean="0"/>
              <a:t>C_CloseAllSessions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975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smtClean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PKCS#11: arguments lists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Most of the PKCS#11 functions accept parameters as </a:t>
            </a:r>
            <a:r>
              <a:rPr lang="en-US" altLang="en-US" sz="2400" noProof="1" smtClean="0"/>
              <a:t>CK_ATTRIBUTE</a:t>
            </a:r>
            <a:r>
              <a:rPr lang="en-US" altLang="en-US" sz="2400" smtClean="0"/>
              <a:t>[] array</a:t>
            </a:r>
          </a:p>
          <a:p>
            <a:pPr eaLnBrk="1" hangingPunct="1"/>
            <a:r>
              <a:rPr lang="en-US" altLang="en-US" sz="2400" smtClean="0"/>
              <a:t>Every value is encoded in single </a:t>
            </a:r>
            <a:r>
              <a:rPr lang="en-US" altLang="en-US" sz="2400" noProof="1" smtClean="0"/>
              <a:t>CK_ATTRIBUTE</a:t>
            </a:r>
            <a:endParaRPr lang="en-US" altLang="en-US" sz="2400" smtClean="0"/>
          </a:p>
          <a:p>
            <a:pPr lvl="1" eaLnBrk="1" hangingPunct="1"/>
            <a:r>
              <a:rPr lang="en-US" altLang="en-US" sz="2000" noProof="1" smtClean="0"/>
              <a:t>CK_ATTRIBUTE_TYPE type</a:t>
            </a:r>
            <a:endParaRPr lang="en-US" altLang="en-US" sz="2000" smtClean="0"/>
          </a:p>
          <a:p>
            <a:pPr lvl="1" eaLnBrk="1" hangingPunct="1"/>
            <a:r>
              <a:rPr lang="en-US" altLang="en-US" sz="2000" noProof="1" smtClean="0"/>
              <a:t>CK_VOID_PTR       pValue</a:t>
            </a:r>
            <a:endParaRPr lang="en-US" altLang="en-US" sz="2000" smtClean="0"/>
          </a:p>
          <a:p>
            <a:pPr lvl="1" eaLnBrk="1" hangingPunct="1"/>
            <a:r>
              <a:rPr lang="en-US" altLang="en-US" sz="2000" noProof="1" smtClean="0"/>
              <a:t>CK_ULONG          </a:t>
            </a:r>
            <a:r>
              <a:rPr lang="en-US" altLang="en-US" sz="2000" smtClean="0"/>
              <a:t>  </a:t>
            </a:r>
            <a:r>
              <a:rPr lang="en-US" altLang="en-US" sz="2000" noProof="1" smtClean="0"/>
              <a:t>ulValueLen</a:t>
            </a:r>
            <a:r>
              <a:rPr lang="en-US" altLang="en-US" sz="2000" smtClean="0"/>
              <a:t> </a:t>
            </a:r>
            <a:endParaRPr lang="en-US" altLang="en-US" sz="2000" dirty="0" smtClean="0"/>
          </a:p>
        </p:txBody>
      </p:sp>
      <p:sp>
        <p:nvSpPr>
          <p:cNvPr id="1112068" name="Text Box 4"/>
          <p:cNvSpPr txBox="1">
            <a:spLocks noChangeArrowheads="1"/>
          </p:cNvSpPr>
          <p:nvPr/>
        </p:nvSpPr>
        <p:spPr bwMode="auto">
          <a:xfrm>
            <a:off x="717550" y="4191000"/>
            <a:ext cx="7664450" cy="2441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CK_CHAR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label_public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[]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7F007F"/>
                </a:solidFill>
                <a:latin typeface="Verdana" pitchFamily="34" charset="0"/>
              </a:rPr>
              <a:t>"Test1_public"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};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</a:t>
            </a:r>
            <a:r>
              <a:rPr lang="en-US" altLang="en-US" sz="1400" b="0" dirty="0">
                <a:solidFill>
                  <a:srgbClr val="007F00"/>
                </a:solidFill>
                <a:latin typeface="Comic Sans MS" pitchFamily="66" charset="0"/>
              </a:rPr>
              <a:t>//label of data object</a:t>
            </a:r>
          </a:p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CK_CHAR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[]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 smtClean="0">
                <a:solidFill>
                  <a:srgbClr val="7F007F"/>
                </a:solidFill>
                <a:latin typeface="Verdana" pitchFamily="34" charset="0"/>
              </a:rPr>
              <a:t>“PV204 </a:t>
            </a:r>
            <a:r>
              <a:rPr lang="en-US" altLang="en-US" sz="1400" b="0" dirty="0">
                <a:solidFill>
                  <a:srgbClr val="7F007F"/>
                </a:solidFill>
                <a:latin typeface="Verdana" pitchFamily="34" charset="0"/>
              </a:rPr>
              <a:t>Public"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};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CK_ATTRIBUTE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dataTemplate_public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[]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CKA_CLASS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dataClass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dataClass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CKA_TOKEN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ptrue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ptrue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CKA_LABEL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label_public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label_public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CKA_VALUE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CK_VOID_PTR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CKA_PRIVATE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pfalse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pfalse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sz="1400" b="0" dirty="0">
                <a:solidFill>
                  <a:srgbClr val="007F00"/>
                </a:solidFill>
                <a:latin typeface="Comic Sans MS" pitchFamily="66" charset="0"/>
              </a:rPr>
              <a:t>// </a:t>
            </a:r>
            <a:r>
              <a:rPr lang="en-US" altLang="en-US" sz="1400" b="0" dirty="0" smtClean="0">
                <a:solidFill>
                  <a:srgbClr val="007F00"/>
                </a:solidFill>
                <a:latin typeface="Comic Sans MS" pitchFamily="66" charset="0"/>
              </a:rPr>
              <a:t>is NOT private </a:t>
            </a:r>
            <a:r>
              <a:rPr lang="en-US" altLang="en-US" sz="1400" b="0" dirty="0">
                <a:solidFill>
                  <a:srgbClr val="007F00"/>
                </a:solidFill>
                <a:latin typeface="Comic Sans MS" pitchFamily="66" charset="0"/>
              </a:rPr>
              <a:t>object</a:t>
            </a:r>
          </a:p>
          <a:p>
            <a:pPr eaLnBrk="1" hangingPunct="1"/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};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BYTE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numAttributes_public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>
                <a:solidFill>
                  <a:srgbClr val="007F7F"/>
                </a:solidFill>
                <a:latin typeface="Verdana" pitchFamily="34" charset="0"/>
              </a:rPr>
              <a:t>5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;</a:t>
            </a:r>
          </a:p>
          <a:p>
            <a:pPr eaLnBrk="1" hangingPunct="1"/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C_CreateObject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hSession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dataTemplate_public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numAttributes_public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hObject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926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smtClean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PKCS#11: Store/search/get data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Data created in public/private part of the token</a:t>
            </a:r>
          </a:p>
          <a:p>
            <a:pPr lvl="1" eaLnBrk="1" hangingPunct="1"/>
            <a:r>
              <a:rPr lang="en-US" altLang="en-US" sz="2000" smtClean="0">
                <a:solidFill>
                  <a:srgbClr val="000000"/>
                </a:solidFill>
              </a:rPr>
              <a:t>CKA_PRIVATE attribute </a:t>
            </a:r>
          </a:p>
          <a:p>
            <a:pPr lvl="1" eaLnBrk="1" hangingPunct="1"/>
            <a:r>
              <a:rPr lang="en-US" altLang="en-US" sz="2000" noProof="1" smtClean="0"/>
              <a:t>C_CreateObject</a:t>
            </a:r>
            <a:r>
              <a:rPr lang="en-US" altLang="en-US" sz="2000" smtClean="0"/>
              <a:t>()</a:t>
            </a:r>
            <a:endParaRPr lang="en-US" altLang="en-US" sz="20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 smtClean="0">
                <a:solidFill>
                  <a:srgbClr val="000000"/>
                </a:solidFill>
              </a:rPr>
              <a:t>User must be logged when creating/read private objects</a:t>
            </a:r>
          </a:p>
          <a:p>
            <a:pPr eaLnBrk="1" hangingPunct="1"/>
            <a:r>
              <a:rPr lang="en-US" altLang="en-US" sz="2400" smtClean="0"/>
              <a:t>You must find target object </a:t>
            </a:r>
          </a:p>
          <a:p>
            <a:pPr lvl="1" eaLnBrk="1" hangingPunct="1"/>
            <a:r>
              <a:rPr lang="en-US" altLang="en-US" sz="2000" smtClean="0"/>
              <a:t>attribute template, must be logged when searching private objects</a:t>
            </a:r>
          </a:p>
          <a:p>
            <a:pPr lvl="1" eaLnBrk="1" hangingPunct="1"/>
            <a:r>
              <a:rPr lang="en-US" altLang="en-US" sz="2000" noProof="1" smtClean="0"/>
              <a:t>C_FindObjectsInit</a:t>
            </a:r>
            <a:r>
              <a:rPr lang="en-US" altLang="en-US" sz="2000" smtClean="0"/>
              <a:t>()</a:t>
            </a:r>
          </a:p>
          <a:p>
            <a:pPr lvl="1" eaLnBrk="1" hangingPunct="1"/>
            <a:r>
              <a:rPr lang="en-US" altLang="en-US" sz="2000" noProof="1" smtClean="0"/>
              <a:t>C_FindObjects</a:t>
            </a:r>
            <a:r>
              <a:rPr lang="en-US" altLang="en-US" sz="2000" smtClean="0"/>
              <a:t>()</a:t>
            </a:r>
          </a:p>
          <a:p>
            <a:pPr lvl="1" eaLnBrk="1" hangingPunct="1"/>
            <a:r>
              <a:rPr lang="en-US" altLang="en-US" sz="2000" noProof="1" smtClean="0"/>
              <a:t>C_FindObjectsFinal</a:t>
            </a:r>
            <a:r>
              <a:rPr lang="en-US" altLang="en-US" sz="2000" smtClean="0"/>
              <a:t>()</a:t>
            </a:r>
          </a:p>
          <a:p>
            <a:pPr eaLnBrk="1" hangingPunct="1"/>
            <a:r>
              <a:rPr lang="en-US" altLang="en-US" sz="2400" smtClean="0"/>
              <a:t>Read data from object</a:t>
            </a:r>
          </a:p>
          <a:p>
            <a:pPr lvl="1" eaLnBrk="1" hangingPunct="1"/>
            <a:r>
              <a:rPr lang="en-US" altLang="en-US" sz="2000" noProof="1" smtClean="0"/>
              <a:t>C_GetAttributeValue</a:t>
            </a:r>
            <a:r>
              <a:rPr lang="en-US" altLang="en-US" sz="2000" smtClean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6035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PKCS#11</a:t>
            </a:r>
            <a:r>
              <a:rPr lang="en-US" altLang="en-US" dirty="0" smtClean="0"/>
              <a:t>: Cryptographic functionality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C_GetMechanismList</a:t>
            </a:r>
            <a:r>
              <a:rPr lang="en-GB" dirty="0" smtClean="0"/>
              <a:t> to obtain supported cryptographic mechanisms (algorithms)</a:t>
            </a:r>
          </a:p>
          <a:p>
            <a:r>
              <a:rPr lang="en-GB" dirty="0" smtClean="0"/>
              <a:t>Many possible mechanisms defined (pkcs11t.h)</a:t>
            </a:r>
          </a:p>
          <a:p>
            <a:pPr lvl="1"/>
            <a:r>
              <a:rPr lang="en-GB" dirty="0" smtClean="0"/>
              <a:t>CK_MECHANISM_TYPE, </a:t>
            </a:r>
            <a:r>
              <a:rPr lang="en-GB" dirty="0"/>
              <a:t>not all supported</a:t>
            </a:r>
          </a:p>
          <a:p>
            <a:pPr lvl="1"/>
            <a:r>
              <a:rPr lang="en-GB" dirty="0" smtClean="0"/>
              <a:t>(compare to </a:t>
            </a:r>
            <a:r>
              <a:rPr lang="en-GB" dirty="0" err="1" smtClean="0"/>
              <a:t>JavaCard</a:t>
            </a:r>
            <a:r>
              <a:rPr lang="en-GB" dirty="0" smtClean="0"/>
              <a:t> API)</a:t>
            </a:r>
          </a:p>
          <a:p>
            <a:r>
              <a:rPr lang="en-GB" dirty="0" err="1" smtClean="0"/>
              <a:t>C_Encrypt</a:t>
            </a:r>
            <a:r>
              <a:rPr lang="en-GB" dirty="0" smtClean="0"/>
              <a:t>, </a:t>
            </a:r>
            <a:r>
              <a:rPr lang="en-GB" dirty="0" err="1" smtClean="0"/>
              <a:t>C_Decrypt</a:t>
            </a:r>
            <a:r>
              <a:rPr lang="en-GB" dirty="0" smtClean="0"/>
              <a:t>, </a:t>
            </a:r>
            <a:r>
              <a:rPr lang="en-GB" dirty="0" err="1" smtClean="0"/>
              <a:t>C_Digest</a:t>
            </a:r>
            <a:r>
              <a:rPr lang="en-GB" dirty="0" smtClean="0"/>
              <a:t>, </a:t>
            </a:r>
            <a:r>
              <a:rPr lang="en-GB" dirty="0" err="1" smtClean="0"/>
              <a:t>C_Sign</a:t>
            </a:r>
            <a:r>
              <a:rPr lang="en-GB" dirty="0" smtClean="0"/>
              <a:t>, </a:t>
            </a:r>
            <a:r>
              <a:rPr lang="en-GB" dirty="0" err="1" smtClean="0"/>
              <a:t>C_Verify</a:t>
            </a:r>
            <a:r>
              <a:rPr lang="en-GB" dirty="0" smtClean="0"/>
              <a:t>, </a:t>
            </a:r>
            <a:r>
              <a:rPr lang="en-GB" dirty="0" err="1" smtClean="0"/>
              <a:t>C_VerifyRecover</a:t>
            </a:r>
            <a:r>
              <a:rPr lang="en-GB" dirty="0" smtClean="0"/>
              <a:t>, </a:t>
            </a:r>
            <a:r>
              <a:rPr lang="en-GB" dirty="0" err="1" smtClean="0"/>
              <a:t>C_GenerateKey</a:t>
            </a:r>
            <a:r>
              <a:rPr lang="en-GB" dirty="0" smtClean="0"/>
              <a:t>, </a:t>
            </a:r>
            <a:r>
              <a:rPr lang="en-GB" dirty="0" err="1" smtClean="0"/>
              <a:t>C_GenerateKeyPair</a:t>
            </a:r>
            <a:r>
              <a:rPr lang="en-GB" dirty="0" smtClean="0"/>
              <a:t>, </a:t>
            </a:r>
            <a:r>
              <a:rPr lang="en-GB" dirty="0" err="1" smtClean="0"/>
              <a:t>C_WrapKey</a:t>
            </a:r>
            <a:r>
              <a:rPr lang="en-GB" dirty="0" smtClean="0"/>
              <a:t>, </a:t>
            </a:r>
            <a:r>
              <a:rPr lang="en-GB" dirty="0" err="1" smtClean="0"/>
              <a:t>C_UnwrapKey</a:t>
            </a:r>
            <a:r>
              <a:rPr lang="en-GB" dirty="0" smtClean="0"/>
              <a:t>, </a:t>
            </a:r>
            <a:r>
              <a:rPr lang="en-GB" dirty="0" err="1" smtClean="0"/>
              <a:t>C_DeriveKey</a:t>
            </a:r>
            <a:r>
              <a:rPr lang="en-GB" dirty="0" smtClean="0"/>
              <a:t>, </a:t>
            </a:r>
            <a:r>
              <a:rPr lang="en-GB" dirty="0" err="1" smtClean="0"/>
              <a:t>C_SeedRandom</a:t>
            </a:r>
            <a:r>
              <a:rPr lang="en-GB" dirty="0" smtClean="0"/>
              <a:t>, </a:t>
            </a:r>
            <a:r>
              <a:rPr lang="en-GB" dirty="0" err="1" smtClean="0"/>
              <a:t>C_GenerateRandom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03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PKCS#11 - conclusions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Wide support in existing applications</a:t>
            </a:r>
          </a:p>
          <a:p>
            <a:r>
              <a:rPr lang="en-GB" dirty="0" smtClean="0"/>
              <a:t>Low-level API</a:t>
            </a:r>
          </a:p>
          <a:p>
            <a:r>
              <a:rPr lang="en-GB" dirty="0" smtClean="0"/>
              <a:t>Difficult to start with</a:t>
            </a:r>
          </a:p>
          <a:p>
            <a:r>
              <a:rPr lang="en-GB" dirty="0" smtClean="0"/>
              <a:t>Requires proprietary library by token manufacturer</a:t>
            </a:r>
          </a:p>
          <a:p>
            <a:r>
              <a:rPr lang="en-GB" dirty="0" smtClean="0"/>
              <a:t>Complex standard with vague specification =&gt; security problems</a:t>
            </a:r>
          </a:p>
          <a:p>
            <a:pPr lvl="1"/>
            <a:r>
              <a:rPr lang="en-GB" dirty="0" smtClean="0"/>
              <a:t>Hard to implement properly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CNG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Cryptography API: Next </a:t>
            </a:r>
            <a:r>
              <a:rPr lang="en-US" dirty="0" smtClean="0"/>
              <a:t>Generation</a:t>
            </a:r>
          </a:p>
          <a:p>
            <a:r>
              <a:rPr lang="en-US" dirty="0" smtClean="0"/>
              <a:t>Long-term replacement for CryptoAPI</a:t>
            </a:r>
          </a:p>
          <a:p>
            <a:pPr lvl="1"/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msdn.microsoft.com/en-us/library/windows/desktop/aa376210%28v=vs.85%29.aspx</a:t>
            </a:r>
            <a:endParaRPr lang="en-US" sz="2000" dirty="0" smtClean="0"/>
          </a:p>
          <a:p>
            <a:r>
              <a:rPr lang="en-US" dirty="0" smtClean="0"/>
              <a:t>CNG API</a:t>
            </a:r>
          </a:p>
          <a:p>
            <a:pPr lvl="1"/>
            <a:r>
              <a:rPr lang="en-US" dirty="0" smtClean="0"/>
              <a:t>Cryptographic Primitives</a:t>
            </a:r>
          </a:p>
          <a:p>
            <a:pPr lvl="1"/>
            <a:r>
              <a:rPr lang="en-US" dirty="0" smtClean="0"/>
              <a:t>Key </a:t>
            </a:r>
            <a:r>
              <a:rPr lang="en-US" dirty="0"/>
              <a:t>Storage and </a:t>
            </a:r>
            <a:r>
              <a:rPr lang="en-US" dirty="0" smtClean="0"/>
              <a:t>Retrieval</a:t>
            </a:r>
          </a:p>
          <a:p>
            <a:pPr lvl="1"/>
            <a:r>
              <a:rPr lang="en-US" dirty="0"/>
              <a:t>Key Import and </a:t>
            </a:r>
            <a:r>
              <a:rPr lang="en-US" dirty="0" smtClean="0"/>
              <a:t>Export</a:t>
            </a:r>
          </a:p>
          <a:p>
            <a:pPr lvl="1"/>
            <a:r>
              <a:rPr lang="en-US" dirty="0"/>
              <a:t>Data Protection API: Next </a:t>
            </a:r>
            <a:r>
              <a:rPr lang="en-US" dirty="0" smtClean="0"/>
              <a:t>Generation (CNG DPAPI)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Hardware </a:t>
            </a:r>
            <a:r>
              <a:rPr lang="en-GB" dirty="0"/>
              <a:t>S</a:t>
            </a:r>
            <a:r>
              <a:rPr lang="en-GB" dirty="0" smtClean="0"/>
              <a:t>ecurity Module - definition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HSM is trusted hardware element </a:t>
            </a:r>
          </a:p>
          <a:p>
            <a:pPr lvl="1"/>
            <a:r>
              <a:rPr lang="en-GB" dirty="0" smtClean="0"/>
              <a:t>Contains own physical and logical protection</a:t>
            </a:r>
          </a:p>
          <a:p>
            <a:pPr lvl="1"/>
            <a:r>
              <a:rPr lang="en-GB" dirty="0" smtClean="0"/>
              <a:t>May provide increased performance (compared to CPU)</a:t>
            </a:r>
          </a:p>
          <a:p>
            <a:r>
              <a:rPr lang="en-GB" dirty="0" smtClean="0"/>
              <a:t>Attached to or put inside PC/server/network box</a:t>
            </a:r>
          </a:p>
          <a:p>
            <a:r>
              <a:rPr lang="en-GB" dirty="0" smtClean="0"/>
              <a:t>Provides in-device:</a:t>
            </a:r>
          </a:p>
          <a:p>
            <a:pPr lvl="1"/>
            <a:r>
              <a:rPr lang="en-GB" dirty="0" smtClean="0"/>
              <a:t>Secure </a:t>
            </a:r>
            <a:r>
              <a:rPr lang="en-GB" dirty="0"/>
              <a:t>generation (and entry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Secure storage (and backup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Secure use </a:t>
            </a:r>
            <a:r>
              <a:rPr lang="en-GB" dirty="0" smtClean="0"/>
              <a:t>(cryptographic algorithms)</a:t>
            </a:r>
            <a:endParaRPr lang="en-GB" dirty="0"/>
          </a:p>
          <a:p>
            <a:r>
              <a:rPr lang="en-GB" dirty="0" smtClean="0"/>
              <a:t>Should never export sensitive data in plaintext</a:t>
            </a:r>
          </a:p>
          <a:p>
            <a:pPr lvl="1"/>
            <a:r>
              <a:rPr lang="en-GB" dirty="0" smtClean="0"/>
              <a:t>Especially keys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6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</a:t>
            </a:r>
            <a:r>
              <a:rPr lang="en-US" dirty="0"/>
              <a:t>Service </a:t>
            </a:r>
            <a:r>
              <a:rPr lang="en-US" dirty="0" smtClean="0"/>
              <a:t>Providers (CSP)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Generic framework with API for providers of cryptographic functionality</a:t>
            </a:r>
          </a:p>
          <a:p>
            <a:pPr lvl="1"/>
            <a:r>
              <a:rPr lang="en-US" dirty="0" smtClean="0"/>
              <a:t>E.g., implementation of RSA</a:t>
            </a:r>
          </a:p>
          <a:p>
            <a:pPr lvl="1"/>
            <a:r>
              <a:rPr lang="en-US" dirty="0" smtClean="0"/>
              <a:t>Different underlying storage (software vs. hardware-based) </a:t>
            </a:r>
          </a:p>
          <a:p>
            <a:r>
              <a:rPr lang="en-US" dirty="0" smtClean="0"/>
              <a:t>Allows for runtime selection	</a:t>
            </a:r>
          </a:p>
          <a:p>
            <a:pPr lvl="1"/>
            <a:r>
              <a:rPr lang="en-US" dirty="0" smtClean="0"/>
              <a:t>Connect to target provider (usually identification string)</a:t>
            </a:r>
          </a:p>
          <a:p>
            <a:pPr lvl="1"/>
            <a:r>
              <a:rPr lang="en-US" dirty="0" smtClean="0"/>
              <a:t>E.g., “</a:t>
            </a:r>
            <a:r>
              <a:rPr lang="en-GB" dirty="0" smtClean="0"/>
              <a:t>Microsoft </a:t>
            </a:r>
            <a:r>
              <a:rPr lang="en-GB" dirty="0"/>
              <a:t>Base Cryptographic Provider </a:t>
            </a:r>
            <a:r>
              <a:rPr lang="en-GB" dirty="0" smtClean="0"/>
              <a:t>v1.0”</a:t>
            </a:r>
            <a:endParaRPr lang="en-US" dirty="0" smtClean="0"/>
          </a:p>
          <a:p>
            <a:r>
              <a:rPr lang="en-US" dirty="0" smtClean="0"/>
              <a:t>Microsoft CSPs</a:t>
            </a:r>
          </a:p>
          <a:p>
            <a:pPr lvl="1"/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msdn.microsoft.com/en-us/library/windows/desktop/aa386983%28v=vs.85%29.aspx</a:t>
            </a:r>
            <a:endParaRPr lang="en-US" sz="2000" dirty="0" smtClean="0"/>
          </a:p>
          <a:p>
            <a:r>
              <a:rPr lang="en-US" sz="2400" dirty="0" smtClean="0"/>
              <a:t>Java CSPs (JCE)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</a:t>
            </a:r>
            <a:r>
              <a:rPr lang="en-US" dirty="0"/>
              <a:t>Authentication </a:t>
            </a:r>
            <a:r>
              <a:rPr lang="en-US" dirty="0" smtClean="0"/>
              <a:t>Program (CAP)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Usage of chip-based banking card for additional operations</a:t>
            </a:r>
          </a:p>
          <a:p>
            <a:r>
              <a:rPr lang="en-US" sz="2400" dirty="0" smtClean="0"/>
              <a:t>Designed for backward compatibility</a:t>
            </a:r>
          </a:p>
          <a:p>
            <a:pPr lvl="1"/>
            <a:r>
              <a:rPr lang="en-US" sz="2000" dirty="0" smtClean="0"/>
              <a:t>existing cards can be used</a:t>
            </a:r>
          </a:p>
          <a:p>
            <a:pPr lvl="1"/>
            <a:r>
              <a:rPr lang="en-US" sz="2000" dirty="0" smtClean="0"/>
              <a:t>Separate on-card applet is preferred, but not required </a:t>
            </a:r>
          </a:p>
          <a:p>
            <a:r>
              <a:rPr lang="en-US" sz="2400" dirty="0" smtClean="0"/>
              <a:t>Designed by MasterCard </a:t>
            </a:r>
            <a:r>
              <a:rPr lang="en-US" sz="2400" dirty="0"/>
              <a:t>as </a:t>
            </a:r>
            <a:r>
              <a:rPr lang="en-US" sz="2400" dirty="0" smtClean="0"/>
              <a:t>EMV-CAP</a:t>
            </a:r>
          </a:p>
          <a:p>
            <a:pPr lvl="1"/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en.wikipedia.org/wiki/Chip_Authentication_Program</a:t>
            </a:r>
            <a:endParaRPr lang="en-US" sz="2000" dirty="0" smtClean="0"/>
          </a:p>
          <a:p>
            <a:pPr lvl="1"/>
            <a:r>
              <a:rPr lang="en-US" sz="2000" dirty="0"/>
              <a:t>Adopted by Visa as Dynamic Passcode </a:t>
            </a:r>
            <a:r>
              <a:rPr lang="en-US" sz="2000" dirty="0" smtClean="0"/>
              <a:t>Authentication </a:t>
            </a:r>
            <a:r>
              <a:rPr lang="en-US" sz="2000" dirty="0"/>
              <a:t>(DPA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Hardware CAP readers available</a:t>
            </a:r>
          </a:p>
          <a:p>
            <a:r>
              <a:rPr lang="en-US" sz="2400" dirty="0" smtClean="0"/>
              <a:t>Python software implementation</a:t>
            </a:r>
          </a:p>
          <a:p>
            <a:pPr lvl="1"/>
            <a:r>
              <a:rPr lang="en-US" sz="2000" dirty="0">
                <a:hlinkClick r:id="rId3"/>
              </a:rPr>
              <a:t>http://sites.uclouvain.be/EMV-CAP/Application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69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– supported commands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Supported operations</a:t>
            </a:r>
          </a:p>
          <a:p>
            <a:pPr lvl="1"/>
            <a:r>
              <a:rPr lang="en-US" dirty="0" smtClean="0"/>
              <a:t>Code/identify</a:t>
            </a:r>
          </a:p>
          <a:p>
            <a:pPr lvl="1"/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Sign</a:t>
            </a:r>
          </a:p>
          <a:p>
            <a:r>
              <a:rPr lang="en-US" dirty="0" smtClean="0"/>
              <a:t>Variants:</a:t>
            </a:r>
          </a:p>
          <a:p>
            <a:pPr lvl="1"/>
            <a:r>
              <a:rPr lang="en-US" dirty="0" smtClean="0"/>
              <a:t>Mode 1: amount included in computed cryptogram</a:t>
            </a:r>
          </a:p>
          <a:p>
            <a:pPr lvl="1"/>
            <a:r>
              <a:rPr lang="en-US" dirty="0" smtClean="0"/>
              <a:t>Mode 2: no amount, used for logging into system</a:t>
            </a:r>
          </a:p>
          <a:p>
            <a:pPr lvl="1"/>
            <a:r>
              <a:rPr lang="en-US" dirty="0" smtClean="0"/>
              <a:t>Mode 2 + TDS</a:t>
            </a:r>
          </a:p>
          <a:p>
            <a:pPr lvl="2"/>
            <a:r>
              <a:rPr lang="en-US" dirty="0" smtClean="0"/>
              <a:t>With transaction data signing</a:t>
            </a:r>
          </a:p>
          <a:p>
            <a:pPr lvl="2"/>
            <a:r>
              <a:rPr lang="en-US" dirty="0" smtClean="0"/>
              <a:t>Multiple data fields of the transaction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0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smtClean="0"/>
              <a:t>Custom API pro/cons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sz="3200" dirty="0" smtClean="0"/>
              <a:t>Is design of own API better idea?</a:t>
            </a:r>
          </a:p>
          <a:p>
            <a:r>
              <a:rPr lang="en-GB" altLang="cs-CZ" sz="3200" dirty="0" smtClean="0"/>
              <a:t>Pros:</a:t>
            </a:r>
          </a:p>
          <a:p>
            <a:pPr lvl="1"/>
            <a:r>
              <a:rPr lang="en-GB" altLang="cs-CZ" dirty="0" smtClean="0"/>
              <a:t>derive </a:t>
            </a:r>
            <a:r>
              <a:rPr lang="en-GB" altLang="cs-CZ" dirty="0" err="1" smtClean="0"/>
              <a:t>api</a:t>
            </a:r>
            <a:r>
              <a:rPr lang="en-GB" altLang="cs-CZ" dirty="0" smtClean="0"/>
              <a:t> in line with use</a:t>
            </a:r>
          </a:p>
          <a:p>
            <a:pPr lvl="1"/>
            <a:r>
              <a:rPr lang="en-GB" altLang="cs-CZ" dirty="0" smtClean="0"/>
              <a:t>focused </a:t>
            </a:r>
            <a:r>
              <a:rPr lang="en-GB" altLang="cs-CZ" dirty="0" err="1" smtClean="0"/>
              <a:t>api</a:t>
            </a:r>
            <a:r>
              <a:rPr lang="en-GB" altLang="cs-CZ" dirty="0" smtClean="0"/>
              <a:t>, no overhead</a:t>
            </a:r>
          </a:p>
          <a:p>
            <a:pPr lvl="1"/>
            <a:r>
              <a:rPr lang="en-GB" altLang="cs-CZ" dirty="0" smtClean="0"/>
              <a:t>highly efficient implementation</a:t>
            </a:r>
          </a:p>
          <a:p>
            <a:r>
              <a:rPr lang="en-GB" altLang="cs-CZ" sz="3200" dirty="0" smtClean="0"/>
              <a:t>Cons:</a:t>
            </a:r>
          </a:p>
          <a:p>
            <a:pPr lvl="1"/>
            <a:r>
              <a:rPr lang="en-GB" altLang="cs-CZ" dirty="0" smtClean="0"/>
              <a:t>security holes by design</a:t>
            </a:r>
          </a:p>
          <a:p>
            <a:pPr lvl="1"/>
            <a:r>
              <a:rPr lang="en-GB" altLang="cs-CZ" dirty="0" smtClean="0"/>
              <a:t>high effort</a:t>
            </a:r>
          </a:p>
          <a:p>
            <a:pPr lvl="1"/>
            <a:r>
              <a:rPr lang="en-GB" altLang="cs-CZ" dirty="0" smtClean="0"/>
              <a:t>lost certification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chemeClr val="bg1"/>
                </a:solidFill>
              </a:rPr>
              <a:t>| PV204: Hardware Security Modules </a:t>
            </a:r>
            <a:endParaRPr lang="en-GB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3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against API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2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77000"/>
            <a:ext cx="6192837" cy="476250"/>
          </a:xfrm>
          <a:prstGeom prst="rect">
            <a:avLst/>
          </a:prstGeom>
        </p:spPr>
        <p:txBody>
          <a:bodyPr/>
          <a:lstStyle/>
          <a:p>
            <a:r>
              <a:rPr lang="en-GB" altLang="cs-CZ" smtClean="0"/>
              <a:t>| PV204: Hardware Security Modules </a:t>
            </a:r>
            <a:endParaRPr lang="en-GB" altLang="cs-CZ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Attacks against PKCS#11</a:t>
            </a:r>
            <a:endParaRPr lang="en-US" altLang="cs-CZ" dirty="0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 sz="2400" dirty="0"/>
              <a:t>Lack of policy for function calls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functions are too “low-level”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sensitive objects can be manipulated directly </a:t>
            </a:r>
          </a:p>
          <a:p>
            <a:pPr>
              <a:lnSpc>
                <a:spcPct val="90000"/>
              </a:lnSpc>
            </a:pPr>
            <a:r>
              <a:rPr lang="en-US" altLang="cs-CZ" sz="2400" dirty="0"/>
              <a:t>Key binding attack (</a:t>
            </a:r>
            <a:r>
              <a:rPr lang="en-US" altLang="cs-CZ" sz="2400" dirty="0" err="1"/>
              <a:t>C_WrapKey</a:t>
            </a:r>
            <a:r>
              <a:rPr lang="en-US" altLang="cs-CZ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target key with double length is exported from SC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encrypted by unknown master key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attacker divide key into two parts and import them as wrapped key for ECB mode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perform brute-force search on each half separately</a:t>
            </a:r>
          </a:p>
          <a:p>
            <a:pPr>
              <a:lnSpc>
                <a:spcPct val="90000"/>
              </a:lnSpc>
            </a:pPr>
            <a:r>
              <a:rPr lang="en-US" altLang="cs-CZ" sz="2400" dirty="0"/>
              <a:t>Missing authentication of wrapped key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 attacker can create its own wrapping key 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and ask for export of unknown key under his own wrapping key</a:t>
            </a:r>
          </a:p>
          <a:p>
            <a:pPr>
              <a:lnSpc>
                <a:spcPct val="90000"/>
              </a:lnSpc>
            </a:pPr>
            <a:r>
              <a:rPr lang="en-US" altLang="cs-CZ" sz="2400" dirty="0"/>
              <a:t>Export of longer keys under shorter, …</a:t>
            </a:r>
          </a:p>
        </p:txBody>
      </p:sp>
    </p:spTree>
    <p:extLst>
      <p:ext uri="{BB962C8B-B14F-4D97-AF65-F5344CB8AC3E}">
        <p14:creationId xmlns:p14="http://schemas.microsoft.com/office/powerpoint/2010/main" val="39582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RSA padding oracle attack</a:t>
            </a:r>
            <a:endParaRPr lang="en-GB" altLang="cs-CZ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dirty="0" smtClean="0"/>
              <a:t>Allows to recover content of encrypted message even when key is unknown</a:t>
            </a:r>
          </a:p>
          <a:p>
            <a:r>
              <a:rPr lang="en-US" altLang="cs-CZ" sz="2400" dirty="0"/>
              <a:t>B</a:t>
            </a:r>
            <a:r>
              <a:rPr lang="en-US" altLang="cs-CZ" sz="2400" dirty="0" smtClean="0"/>
              <a:t>ased on 1 bit leakage from correct/incorrect padding</a:t>
            </a:r>
          </a:p>
          <a:p>
            <a:pPr lvl="1"/>
            <a:r>
              <a:rPr lang="en-US" altLang="cs-CZ" sz="2000" dirty="0" smtClean="0"/>
              <a:t>Error status returned by device</a:t>
            </a:r>
          </a:p>
          <a:p>
            <a:r>
              <a:rPr lang="en-US" altLang="cs-CZ" sz="2400" dirty="0" smtClean="0"/>
              <a:t>(cycle) mess with encrypted message, send to card, inspect error</a:t>
            </a:r>
          </a:p>
          <a:p>
            <a:r>
              <a:rPr lang="en-US" altLang="cs-CZ" sz="2400" dirty="0" smtClean="0"/>
              <a:t>30 minutes with HSM, hours/days with smart card</a:t>
            </a:r>
          </a:p>
          <a:p>
            <a:r>
              <a:rPr lang="en-GB" altLang="cs-CZ" sz="2400" dirty="0" smtClean="0"/>
              <a:t>See more at </a:t>
            </a:r>
          </a:p>
          <a:p>
            <a:pPr lvl="1"/>
            <a:r>
              <a:rPr lang="en-GB" altLang="cs-CZ" sz="2000" dirty="0" smtClean="0">
                <a:hlinkClick r:id="rId2"/>
              </a:rPr>
              <a:t>http</a:t>
            </a:r>
            <a:r>
              <a:rPr lang="en-GB" altLang="cs-CZ" sz="2000" dirty="0">
                <a:hlinkClick r:id="rId2"/>
              </a:rPr>
              <a:t>://</a:t>
            </a:r>
            <a:r>
              <a:rPr lang="en-GB" altLang="cs-CZ" sz="2000" dirty="0" smtClean="0">
                <a:hlinkClick r:id="rId2"/>
              </a:rPr>
              <a:t>secgroup.dais.unive.it/wp-content/uploads/2012/11/Practical-Padding-Oracle-Attacks-on-RSA.html</a:t>
            </a:r>
            <a:endParaRPr lang="en-GB" altLang="cs-CZ" sz="2000" dirty="0" smtClean="0"/>
          </a:p>
          <a:p>
            <a:pPr lvl="1"/>
            <a:endParaRPr lang="en-GB" altLang="cs-CZ" sz="2000" dirty="0" smtClean="0"/>
          </a:p>
          <a:p>
            <a:endParaRPr lang="en-US" altLang="cs-CZ" sz="2400" dirty="0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mtClean="0">
                <a:solidFill>
                  <a:schemeClr val="bg1"/>
                </a:solidFill>
              </a:rPr>
              <a:t>| PV204: Hardware Security Modules </a:t>
            </a:r>
            <a:endParaRPr lang="en-GB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Tookan tool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 verification with real device model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probe PKCS#11 token with multiple function calls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automatically create formal model for token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run model checker and find attack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try to execute attack against real </a:t>
            </a:r>
            <a:r>
              <a:rPr lang="en-US" altLang="cs-CZ" sz="2000" dirty="0" smtClean="0">
                <a:sym typeface="Wingdings" pitchFamily="2" charset="2"/>
              </a:rPr>
              <a:t>token</a:t>
            </a:r>
          </a:p>
          <a:p>
            <a:r>
              <a:rPr lang="en-US" altLang="cs-CZ" sz="2400" dirty="0">
                <a:sym typeface="Wingdings" pitchFamily="2" charset="2"/>
                <a:hlinkClick r:id="rId3"/>
              </a:rPr>
              <a:t>http://secgroup.dais.unive.it/projects/tookan</a:t>
            </a:r>
            <a:r>
              <a:rPr lang="en-US" altLang="cs-CZ" sz="2400" dirty="0" smtClean="0">
                <a:sym typeface="Wingdings" pitchFamily="2" charset="2"/>
                <a:hlinkClick r:id="rId3"/>
              </a:rPr>
              <a:t>/</a:t>
            </a:r>
            <a:endParaRPr lang="en-US" altLang="cs-CZ" sz="2400" dirty="0">
              <a:sym typeface="Wingdings" pitchFamily="2" charset="2"/>
            </a:endParaRP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 PV204: Hardware Security Modules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8" y="4365104"/>
            <a:ext cx="8959535" cy="20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Hardware Security Module is device build for security and performance of cryptographic operations</a:t>
            </a:r>
          </a:p>
          <a:p>
            <a:r>
              <a:rPr lang="en-GB" dirty="0" smtClean="0"/>
              <a:t>Security certifications (but be aware of limits)</a:t>
            </a:r>
          </a:p>
          <a:p>
            <a:r>
              <a:rPr lang="en-GB" dirty="0" smtClean="0"/>
              <a:t>Initially mostly for banking sector</a:t>
            </a:r>
          </a:p>
          <a:p>
            <a:pPr lvl="1"/>
            <a:r>
              <a:rPr lang="en-GB" dirty="0" smtClean="0"/>
              <a:t>Now more widespread (TLS, key management..)</a:t>
            </a:r>
          </a:p>
          <a:p>
            <a:r>
              <a:rPr lang="en-GB" dirty="0" smtClean="0"/>
              <a:t>Diverse APIs, potential logical attacks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22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| PV204: Hardware Security Modules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5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HSM forms possible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6084986" cy="4149725"/>
          </a:xfrm>
        </p:spPr>
        <p:txBody>
          <a:bodyPr/>
          <a:lstStyle/>
          <a:p>
            <a:r>
              <a:rPr lang="en-GB" dirty="0" smtClean="0"/>
              <a:t>Stand-alone Ethernet boxes (1U/2U)</a:t>
            </a:r>
          </a:p>
          <a:p>
            <a:r>
              <a:rPr lang="en-GB" dirty="0" smtClean="0"/>
              <a:t>PCI cards</a:t>
            </a:r>
          </a:p>
          <a:p>
            <a:r>
              <a:rPr lang="en-GB" dirty="0" smtClean="0"/>
              <a:t>Serial/USB tokens</a:t>
            </a:r>
          </a:p>
          <a:p>
            <a:r>
              <a:rPr lang="en-GB" dirty="0" err="1" smtClean="0"/>
              <a:t>SmartCards</a:t>
            </a:r>
            <a:r>
              <a:rPr lang="en-GB" dirty="0" smtClean="0"/>
              <a:t>, TPMs</a:t>
            </a:r>
            <a:r>
              <a:rPr lang="en-GB" dirty="0" smtClean="0"/>
              <a:t>…</a:t>
            </a:r>
          </a:p>
          <a:p>
            <a:endParaRPr lang="en-GB" dirty="0"/>
          </a:p>
          <a:p>
            <a:r>
              <a:rPr lang="en-GB" dirty="0" smtClean="0"/>
              <a:t>Note: we will focus on more powerful devices (smart cards already covered)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0"/>
          <a:stretch/>
        </p:blipFill>
        <p:spPr bwMode="auto">
          <a:xfrm>
            <a:off x="6444208" y="679881"/>
            <a:ext cx="2592288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7" r="34478"/>
          <a:stretch/>
        </p:blipFill>
        <p:spPr bwMode="auto">
          <a:xfrm>
            <a:off x="6444208" y="2498139"/>
            <a:ext cx="2520280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4"/>
          <a:stretch/>
        </p:blipFill>
        <p:spPr bwMode="auto">
          <a:xfrm>
            <a:off x="6469868" y="4299604"/>
            <a:ext cx="2540968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66106" y="6208005"/>
            <a:ext cx="8606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85000"/>
                  </a:schemeClr>
                </a:solidFill>
              </a:rPr>
              <a:t>https://www.thales-esecurity.com/products-and-services/products-and-services/hardware-security-modules</a:t>
            </a:r>
          </a:p>
        </p:txBody>
      </p:sp>
    </p:spTree>
    <p:extLst>
      <p:ext uri="{BB962C8B-B14F-4D97-AF65-F5344CB8AC3E}">
        <p14:creationId xmlns:p14="http://schemas.microsoft.com/office/powerpoint/2010/main" val="215715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Security Module - specification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functions</a:t>
            </a:r>
          </a:p>
          <a:p>
            <a:pPr lvl="1"/>
            <a:r>
              <a:rPr lang="en-US" dirty="0" smtClean="0"/>
              <a:t>Generate functions (generate new key)</a:t>
            </a:r>
          </a:p>
          <a:p>
            <a:pPr lvl="1"/>
            <a:r>
              <a:rPr lang="en-US" dirty="0" smtClean="0"/>
              <a:t>Load functions (import key, plain/wrapped by other key)</a:t>
            </a:r>
          </a:p>
          <a:p>
            <a:pPr lvl="1"/>
            <a:r>
              <a:rPr lang="en-US" dirty="0" smtClean="0"/>
              <a:t>Use key functions (various cryptographic algorithms)</a:t>
            </a:r>
          </a:p>
          <a:p>
            <a:pPr lvl="1"/>
            <a:r>
              <a:rPr lang="en-US" dirty="0" smtClean="0"/>
              <a:t>Export key functions (wrapping)</a:t>
            </a:r>
          </a:p>
          <a:p>
            <a:pPr lvl="1"/>
            <a:r>
              <a:rPr lang="en-US" dirty="0" smtClean="0"/>
              <a:t>Access control functions (public, login user, login admin)</a:t>
            </a:r>
          </a:p>
          <a:p>
            <a:pPr lvl="1"/>
            <a:r>
              <a:rPr lang="en-US" dirty="0" smtClean="0"/>
              <a:t>Destroy secrets functions</a:t>
            </a:r>
          </a:p>
          <a:p>
            <a:r>
              <a:rPr lang="en-US" dirty="0" smtClean="0"/>
              <a:t>Possibility to write custom “plugins”</a:t>
            </a:r>
          </a:p>
          <a:p>
            <a:pPr lvl="1"/>
            <a:r>
              <a:rPr lang="en-US" dirty="0" smtClean="0"/>
              <a:t>Custom code running inside HSM</a:t>
            </a:r>
          </a:p>
          <a:p>
            <a:pPr lvl="1"/>
            <a:r>
              <a:rPr lang="en-US" dirty="0" smtClean="0"/>
              <a:t>(usually invalidates certification)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| PV204: Hardware Security Modules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8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11662</TotalTime>
  <Words>3905</Words>
  <Application>Microsoft Office PowerPoint</Application>
  <PresentationFormat>Předvádění na obrazovce (4:3)</PresentationFormat>
  <Paragraphs>694</Paragraphs>
  <Slides>79</Slides>
  <Notes>9</Notes>
  <HiddenSlides>2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9" baseType="lpstr">
      <vt:lpstr>SimSun</vt:lpstr>
      <vt:lpstr>Arial</vt:lpstr>
      <vt:lpstr>Calibri</vt:lpstr>
      <vt:lpstr>Comic Sans MS</vt:lpstr>
      <vt:lpstr>Courier New</vt:lpstr>
      <vt:lpstr>Georgia</vt:lpstr>
      <vt:lpstr>Symbol</vt:lpstr>
      <vt:lpstr>Verdana</vt:lpstr>
      <vt:lpstr>Wingdings</vt:lpstr>
      <vt:lpstr>Motiv systému Office</vt:lpstr>
      <vt:lpstr>PV204 Security technologies</vt:lpstr>
      <vt:lpstr>Team projects</vt:lpstr>
      <vt:lpstr>Homework 2 – typical issues</vt:lpstr>
      <vt:lpstr>Overview</vt:lpstr>
      <vt:lpstr>Motivation usage scenarios</vt:lpstr>
      <vt:lpstr>Hardware Security Module</vt:lpstr>
      <vt:lpstr>Hardware Security Module - definition</vt:lpstr>
      <vt:lpstr>Many HSM forms possible</vt:lpstr>
      <vt:lpstr>Hardware Security Module - specification</vt:lpstr>
      <vt:lpstr>Hardware Security Module - protection</vt:lpstr>
      <vt:lpstr>HSM – tamper security</vt:lpstr>
      <vt:lpstr>HSM – logical security</vt:lpstr>
      <vt:lpstr>Certifications</vt:lpstr>
      <vt:lpstr>Certifications: NIST FIPS 140-2</vt:lpstr>
      <vt:lpstr>Certifications: NIST FIPS 140-2 (cont.)</vt:lpstr>
      <vt:lpstr>NIST FIPS 140-2 and RNG</vt:lpstr>
      <vt:lpstr>“Random” FIPS 140-2 example</vt:lpstr>
      <vt:lpstr>Certifications: Common Criteria EAL 4-5+</vt:lpstr>
      <vt:lpstr>Certifications: Common Criteria (cont.)</vt:lpstr>
      <vt:lpstr>Certifications: PCI HSM version 1,2</vt:lpstr>
      <vt:lpstr>Cost of certification</vt:lpstr>
      <vt:lpstr>Cost of CC EAL (US GAO, 2006)</vt:lpstr>
      <vt:lpstr>Be aware what is actually certified</vt:lpstr>
      <vt:lpstr>How is certified product used?</vt:lpstr>
      <vt:lpstr>HSM performance</vt:lpstr>
      <vt:lpstr>HSM – performance I.</vt:lpstr>
      <vt:lpstr>HSM – performance II.</vt:lpstr>
      <vt:lpstr>HSM  - load balancing, failover</vt:lpstr>
      <vt:lpstr>Steps of crypto operation</vt:lpstr>
      <vt:lpstr>Steps of cryptographic operation</vt:lpstr>
      <vt:lpstr>S1: One user, few keys</vt:lpstr>
      <vt:lpstr>S2: One user, many keys</vt:lpstr>
      <vt:lpstr>S3: Few users, few keys</vt:lpstr>
      <vt:lpstr>S4:Few users, many keys </vt:lpstr>
      <vt:lpstr>S5: Many users, many keys </vt:lpstr>
      <vt:lpstr>HSM in cloud</vt:lpstr>
      <vt:lpstr>Security topics in cloud environment</vt:lpstr>
      <vt:lpstr>Use case: AWS Key Management Service</vt:lpstr>
      <vt:lpstr>Usage scenario: envelope encryption</vt:lpstr>
      <vt:lpstr>Prezentace aplikace PowerPoint</vt:lpstr>
      <vt:lpstr>Who is trusted?</vt:lpstr>
      <vt:lpstr>Use case: Amazon AWS CloudHSM </vt:lpstr>
      <vt:lpstr>Use case: Amazon AWS CloudHSM </vt:lpstr>
      <vt:lpstr>Cryptography as a service</vt:lpstr>
      <vt:lpstr>Offloading security operations…</vt:lpstr>
      <vt:lpstr>… into secured environment</vt:lpstr>
      <vt:lpstr>Cryptography as a Service (CaaS)</vt:lpstr>
      <vt:lpstr>Different levels of trust</vt:lpstr>
      <vt:lpstr>Requirements – client view</vt:lpstr>
      <vt:lpstr>Requirements – CaaS provider view</vt:lpstr>
      <vt:lpstr>CaaS - implementation issues</vt:lpstr>
      <vt:lpstr>HSM Security API</vt:lpstr>
      <vt:lpstr>Application Programming Interfaces (API)</vt:lpstr>
      <vt:lpstr>PKCS#11, (PKCS#15), ISO/IEC 7816-15</vt:lpstr>
      <vt:lpstr>PKCS#15 (https://github.com/OpenSC)</vt:lpstr>
      <vt:lpstr>PKCS#11</vt:lpstr>
      <vt:lpstr>PKCS#11 library</vt:lpstr>
      <vt:lpstr>Play with HSM (without HSM )</vt:lpstr>
      <vt:lpstr>PKCS#11: Function prototypes</vt:lpstr>
      <vt:lpstr>PKCS#11: role model</vt:lpstr>
      <vt:lpstr>PKCS#11: Load and init library</vt:lpstr>
      <vt:lpstr>PKCS#11: Finalize and unload library</vt:lpstr>
      <vt:lpstr>PKCS#11: List tokens in system</vt:lpstr>
      <vt:lpstr>PKCS#11: Connect to token</vt:lpstr>
      <vt:lpstr>PKCS#11: arguments lists</vt:lpstr>
      <vt:lpstr>PKCS#11: Store/search/get data</vt:lpstr>
      <vt:lpstr>PKCS#11: Cryptographic functionality</vt:lpstr>
      <vt:lpstr>PKCS#11 - conclusions </vt:lpstr>
      <vt:lpstr>Microsoft CNG</vt:lpstr>
      <vt:lpstr>Cryptographic Service Providers (CSP)</vt:lpstr>
      <vt:lpstr>Chip Authentication Program (CAP)</vt:lpstr>
      <vt:lpstr>CAP – supported commands</vt:lpstr>
      <vt:lpstr>Custom API pro/cons</vt:lpstr>
      <vt:lpstr>Attacks against API</vt:lpstr>
      <vt:lpstr>Attacks against PKCS#11</vt:lpstr>
      <vt:lpstr>RSA padding oracle attack</vt:lpstr>
      <vt:lpstr>Tookan tool</vt:lpstr>
      <vt:lpstr>Conclusions</vt:lpstr>
      <vt:lpstr>Prezentace aplikace PowerPoint</vt:lpstr>
    </vt:vector>
  </TitlesOfParts>
  <Company>Omega Design,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3335</cp:revision>
  <cp:lastPrinted>2016-03-30T20:51:08Z</cp:lastPrinted>
  <dcterms:created xsi:type="dcterms:W3CDTF">2012-06-27T07:21:19Z</dcterms:created>
  <dcterms:modified xsi:type="dcterms:W3CDTF">2016-03-31T05:43:45Z</dcterms:modified>
</cp:coreProperties>
</file>