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8" r:id="rId3"/>
    <p:sldId id="278" r:id="rId4"/>
    <p:sldId id="270" r:id="rId5"/>
    <p:sldId id="271" r:id="rId6"/>
    <p:sldId id="274" r:id="rId7"/>
    <p:sldId id="272" r:id="rId8"/>
    <p:sldId id="275" r:id="rId9"/>
    <p:sldId id="297" r:id="rId10"/>
    <p:sldId id="269" r:id="rId11"/>
    <p:sldId id="279" r:id="rId12"/>
    <p:sldId id="277" r:id="rId13"/>
    <p:sldId id="281" r:id="rId14"/>
    <p:sldId id="282" r:id="rId15"/>
    <p:sldId id="283" r:id="rId16"/>
    <p:sldId id="284" r:id="rId17"/>
    <p:sldId id="288" r:id="rId18"/>
    <p:sldId id="294" r:id="rId19"/>
    <p:sldId id="299" r:id="rId20"/>
    <p:sldId id="296" r:id="rId21"/>
    <p:sldId id="286" r:id="rId22"/>
    <p:sldId id="300" r:id="rId23"/>
    <p:sldId id="298" r:id="rId24"/>
    <p:sldId id="287" r:id="rId25"/>
    <p:sldId id="308" r:id="rId26"/>
    <p:sldId id="307" r:id="rId27"/>
    <p:sldId id="289" r:id="rId28"/>
    <p:sldId id="301" r:id="rId29"/>
    <p:sldId id="302" r:id="rId30"/>
    <p:sldId id="285" r:id="rId31"/>
    <p:sldId id="295" r:id="rId32"/>
    <p:sldId id="291" r:id="rId33"/>
    <p:sldId id="303" r:id="rId34"/>
    <p:sldId id="260" r:id="rId35"/>
    <p:sldId id="304" r:id="rId36"/>
    <p:sldId id="305" r:id="rId37"/>
    <p:sldId id="261" r:id="rId38"/>
    <p:sldId id="264" r:id="rId39"/>
    <p:sldId id="306" r:id="rId40"/>
    <p:sldId id="263" r:id="rId41"/>
    <p:sldId id="268" r:id="rId42"/>
    <p:sldId id="293" r:id="rId43"/>
    <p:sldId id="262" r:id="rId44"/>
    <p:sldId id="267" r:id="rId4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82394" autoAdjust="0"/>
  </p:normalViewPr>
  <p:slideViewPr>
    <p:cSldViewPr snapToGrid="0">
      <p:cViewPr>
        <p:scale>
          <a:sx n="70" d="100"/>
          <a:sy n="70" d="100"/>
        </p:scale>
        <p:origin x="520" y="-1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939DA-F720-4F89-B010-0A846451ADE8}" type="datetimeFigureOut">
              <a:rPr lang="cs-CZ" smtClean="0"/>
              <a:t>06.04.2016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951DF-74EA-4F62-8B99-F2526B7B3C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963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92983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951DF-74EA-4F62-8B99-F2526B7B3C14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951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951DF-74EA-4F62-8B99-F2526B7B3C14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0280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951DF-74EA-4F62-8B99-F2526B7B3C14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9413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951DF-74EA-4F62-8B99-F2526B7B3C14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01086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951DF-74EA-4F62-8B99-F2526B7B3C14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24818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951DF-74EA-4F62-8B99-F2526B7B3C14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65614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951DF-74EA-4F62-8B99-F2526B7B3C14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62461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951DF-74EA-4F62-8B99-F2526B7B3C14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56437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951DF-74EA-4F62-8B99-F2526B7B3C14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2653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951DF-74EA-4F62-8B99-F2526B7B3C1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1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951DF-74EA-4F62-8B99-F2526B7B3C1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7374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951DF-74EA-4F62-8B99-F2526B7B3C1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6124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 smtClean="0"/>
              <a:t>Fake Facebook page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User asked to download fake Flash player (bot itself)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If user does not download, he is aimed at </a:t>
            </a:r>
            <a:r>
              <a:rPr lang="en-US" baseline="0" dirty="0" err="1" smtClean="0"/>
              <a:t>Blackhole</a:t>
            </a:r>
            <a:r>
              <a:rPr lang="en-US" baseline="0" dirty="0" smtClean="0"/>
              <a:t> exploit server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Successful compromise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Report to Smoke Loader </a:t>
            </a:r>
          </a:p>
          <a:p>
            <a:pPr marL="228600" indent="-228600">
              <a:buAutoNum type="arabicPeriod"/>
            </a:pPr>
            <a:r>
              <a:rPr lang="en-US" dirty="0" smtClean="0"/>
              <a:t>Download</a:t>
            </a:r>
            <a:r>
              <a:rPr lang="en-US" baseline="0" dirty="0" smtClean="0"/>
              <a:t> Banker Trojan from a legitimate server</a:t>
            </a:r>
          </a:p>
          <a:p>
            <a:pPr marL="228600" indent="-228600">
              <a:buAutoNum type="arabicPeriod"/>
            </a:pPr>
            <a:r>
              <a:rPr lang="en-US" dirty="0" smtClean="0"/>
              <a:t>Downloaded configuration file</a:t>
            </a:r>
          </a:p>
          <a:p>
            <a:pPr marL="228600" indent="-228600">
              <a:buAutoNum type="arabicPeriod"/>
            </a:pPr>
            <a:r>
              <a:rPr lang="en-US" dirty="0" smtClean="0"/>
              <a:t>User accesses bank webpage</a:t>
            </a:r>
          </a:p>
          <a:p>
            <a:pPr marL="228600" indent="-228600">
              <a:buAutoNum type="arabicPeriod"/>
            </a:pPr>
            <a:r>
              <a:rPr lang="en-US" dirty="0" smtClean="0"/>
              <a:t>Zeus reports user activities from bank</a:t>
            </a:r>
            <a:r>
              <a:rPr lang="en-US" baseline="0" dirty="0" smtClean="0"/>
              <a:t> page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Command and Control server orders how to manipulate payments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Payment details are changed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Money is sent to money mule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Zeus reports details of the successful transaction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Mule extracts money and send them to botnet owner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951DF-74EA-4F62-8B99-F2526B7B3C14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747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Each phase requires successful previous phases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Various detection methods at each phase</a:t>
            </a:r>
          </a:p>
          <a:p>
            <a:endParaRPr lang="en-US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951DF-74EA-4F62-8B99-F2526B7B3C14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0194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951DF-74EA-4F62-8B99-F2526B7B3C14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0300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951DF-74EA-4F62-8B99-F2526B7B3C14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78068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951DF-74EA-4F62-8B99-F2526B7B3C14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3520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3157A-ABBB-4043-892F-FCAAF0D1C6F4}" type="datetimeFigureOut">
              <a:rPr lang="cs-CZ" smtClean="0"/>
              <a:t>06.04.2016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D30F-F0A8-4FD2-8C10-2AB36CB9F0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8710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3157A-ABBB-4043-892F-FCAAF0D1C6F4}" type="datetimeFigureOut">
              <a:rPr lang="cs-CZ" smtClean="0"/>
              <a:t>06.04.2016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D30F-F0A8-4FD2-8C10-2AB36CB9F0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8036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3157A-ABBB-4043-892F-FCAAF0D1C6F4}" type="datetimeFigureOut">
              <a:rPr lang="cs-CZ" smtClean="0"/>
              <a:t>06.04.2016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D30F-F0A8-4FD2-8C10-2AB36CB9F0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0920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72001" y="476672"/>
            <a:ext cx="7671900" cy="1872208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72000" y="3284984"/>
            <a:ext cx="7632245" cy="108012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rgbClr val="1E44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sp>
        <p:nvSpPr>
          <p:cNvPr id="7" name="Zástupný symbol pro text 2"/>
          <p:cNvSpPr>
            <a:spLocks noGrp="1"/>
          </p:cNvSpPr>
          <p:nvPr>
            <p:ph type="body" idx="10"/>
          </p:nvPr>
        </p:nvSpPr>
        <p:spPr>
          <a:xfrm>
            <a:off x="672000" y="5254005"/>
            <a:ext cx="7632245" cy="864096"/>
          </a:xfrm>
        </p:spPr>
        <p:txBody>
          <a:bodyPr anchor="ctr"/>
          <a:lstStyle>
            <a:lvl1pPr marL="0" indent="0">
              <a:buNone/>
              <a:defRPr sz="1800" b="0">
                <a:solidFill>
                  <a:srgbClr val="1E448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039421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3157A-ABBB-4043-892F-FCAAF0D1C6F4}" type="datetimeFigureOut">
              <a:rPr lang="cs-CZ" smtClean="0"/>
              <a:t>06.04.2016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D30F-F0A8-4FD2-8C10-2AB36CB9F0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9752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3157A-ABBB-4043-892F-FCAAF0D1C6F4}" type="datetimeFigureOut">
              <a:rPr lang="cs-CZ" smtClean="0"/>
              <a:t>06.04.2016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D30F-F0A8-4FD2-8C10-2AB36CB9F0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5332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3157A-ABBB-4043-892F-FCAAF0D1C6F4}" type="datetimeFigureOut">
              <a:rPr lang="cs-CZ" smtClean="0"/>
              <a:t>06.04.2016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D30F-F0A8-4FD2-8C10-2AB36CB9F0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7623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3157A-ABBB-4043-892F-FCAAF0D1C6F4}" type="datetimeFigureOut">
              <a:rPr lang="cs-CZ" smtClean="0"/>
              <a:t>06.04.2016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D30F-F0A8-4FD2-8C10-2AB36CB9F0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17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3157A-ABBB-4043-892F-FCAAF0D1C6F4}" type="datetimeFigureOut">
              <a:rPr lang="cs-CZ" smtClean="0"/>
              <a:t>06.04.2016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D30F-F0A8-4FD2-8C10-2AB36CB9F0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1400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3157A-ABBB-4043-892F-FCAAF0D1C6F4}" type="datetimeFigureOut">
              <a:rPr lang="cs-CZ" smtClean="0"/>
              <a:t>06.04.2016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D30F-F0A8-4FD2-8C10-2AB36CB9F0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3595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3157A-ABBB-4043-892F-FCAAF0D1C6F4}" type="datetimeFigureOut">
              <a:rPr lang="cs-CZ" smtClean="0"/>
              <a:t>06.04.2016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D30F-F0A8-4FD2-8C10-2AB36CB9F0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5232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3157A-ABBB-4043-892F-FCAAF0D1C6F4}" type="datetimeFigureOut">
              <a:rPr lang="cs-CZ" smtClean="0"/>
              <a:t>06.04.2016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D30F-F0A8-4FD2-8C10-2AB36CB9F0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0942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3157A-ABBB-4043-892F-FCAAF0D1C6F4}" type="datetimeFigureOut">
              <a:rPr lang="cs-CZ" smtClean="0"/>
              <a:t>06.04.2016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DD30F-F0A8-4FD2-8C10-2AB36CB9F0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2035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>
          <a:xfrm>
            <a:off x="2027238" y="476250"/>
            <a:ext cx="5973762" cy="1873250"/>
          </a:xfrm>
        </p:spPr>
        <p:txBody>
          <a:bodyPr>
            <a:normAutofit/>
          </a:bodyPr>
          <a:lstStyle/>
          <a:p>
            <a:r>
              <a:rPr lang="en-US" dirty="0"/>
              <a:t>Black-box analysis of malware</a:t>
            </a:r>
          </a:p>
        </p:txBody>
      </p:sp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>
          <a:xfrm>
            <a:off x="2027238" y="3160295"/>
            <a:ext cx="7453645" cy="1411705"/>
          </a:xfrm>
        </p:spPr>
        <p:txBody>
          <a:bodyPr>
            <a:normAutofit/>
          </a:bodyPr>
          <a:lstStyle/>
          <a:p>
            <a:r>
              <a:rPr lang="en-US" dirty="0"/>
              <a:t>Vít Bukač</a:t>
            </a:r>
          </a:p>
          <a:p>
            <a:r>
              <a:rPr lang="en-US" dirty="0"/>
              <a:t>CR</a:t>
            </a:r>
            <a:r>
              <a:rPr lang="cs-CZ" dirty="0"/>
              <a:t>O</a:t>
            </a:r>
            <a:r>
              <a:rPr lang="en-US" dirty="0"/>
              <a:t>CS, Faculty of Informatics, Masaryk University</a:t>
            </a:r>
          </a:p>
          <a:p>
            <a:r>
              <a:rPr lang="en-US" dirty="0"/>
              <a:t>IT Security Specialist, CIRT, Honeywell Global Security</a:t>
            </a: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/>
              <a:t>PV204 Security </a:t>
            </a:r>
            <a:r>
              <a:rPr lang="en-US" dirty="0"/>
              <a:t>Technologies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1662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Malware Kill Chain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2027238" y="6573838"/>
            <a:ext cx="487362" cy="284162"/>
          </a:xfrm>
        </p:spPr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920" y="1690688"/>
            <a:ext cx="7868160" cy="479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667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Black box malware analysis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2937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Communication between local file server and an unknown IP address in China has been observed. </a:t>
            </a:r>
            <a:r>
              <a:rPr lang="en-US" dirty="0">
                <a:solidFill>
                  <a:srgbClr val="0070C0"/>
                </a:solidFill>
              </a:rPr>
              <a:t>What</a:t>
            </a:r>
            <a:r>
              <a:rPr lang="en-US" dirty="0"/>
              <a:t> process is responsible for the communication?</a:t>
            </a:r>
          </a:p>
          <a:p>
            <a:r>
              <a:rPr lang="en-US" dirty="0"/>
              <a:t>Malware is creating temporary files. </a:t>
            </a:r>
            <a:r>
              <a:rPr lang="en-US" dirty="0">
                <a:solidFill>
                  <a:srgbClr val="0070C0"/>
                </a:solidFill>
              </a:rPr>
              <a:t>Where</a:t>
            </a:r>
            <a:r>
              <a:rPr lang="en-US" dirty="0"/>
              <a:t> are these files located?</a:t>
            </a:r>
          </a:p>
          <a:p>
            <a:r>
              <a:rPr lang="en-US" dirty="0"/>
              <a:t>Malware executable is created again after system reboot. </a:t>
            </a:r>
            <a:r>
              <a:rPr lang="en-US" dirty="0">
                <a:solidFill>
                  <a:srgbClr val="0070C0"/>
                </a:solidFill>
              </a:rPr>
              <a:t>How</a:t>
            </a:r>
            <a:r>
              <a:rPr lang="en-US" dirty="0"/>
              <a:t> is it possible and what is causing it?</a:t>
            </a:r>
          </a:p>
          <a:p>
            <a:r>
              <a:rPr lang="en-US" dirty="0"/>
              <a:t>A new type of malware has been spreading through internal network. How to quickly </a:t>
            </a:r>
            <a:r>
              <a:rPr lang="en-US" dirty="0">
                <a:solidFill>
                  <a:srgbClr val="0070C0"/>
                </a:solidFill>
              </a:rPr>
              <a:t>assess the malware</a:t>
            </a:r>
            <a:r>
              <a:rPr lang="en-US" dirty="0"/>
              <a:t> capabilities? What is its purpose? Is it based on any well-known tool?</a:t>
            </a:r>
          </a:p>
          <a:p>
            <a:pPr lvl="1"/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2027238" y="6573838"/>
            <a:ext cx="487362" cy="284162"/>
          </a:xfrm>
        </p:spPr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156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 box malware analysis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Dynamic analysis – </a:t>
            </a:r>
            <a:r>
              <a:rPr lang="en-US" dirty="0">
                <a:solidFill>
                  <a:srgbClr val="0070C0"/>
                </a:solidFill>
              </a:rPr>
              <a:t>file is executed</a:t>
            </a:r>
          </a:p>
          <a:p>
            <a:r>
              <a:rPr lang="en-US" dirty="0"/>
              <a:t>Analysis </a:t>
            </a:r>
            <a:r>
              <a:rPr lang="en-US" dirty="0">
                <a:solidFill>
                  <a:srgbClr val="0070C0"/>
                </a:solidFill>
              </a:rPr>
              <a:t>without internal knowledge</a:t>
            </a:r>
          </a:p>
          <a:p>
            <a:pPr lvl="1"/>
            <a:r>
              <a:rPr lang="en-US" dirty="0"/>
              <a:t>Observable inputs</a:t>
            </a:r>
          </a:p>
          <a:p>
            <a:pPr lvl="1"/>
            <a:r>
              <a:rPr lang="en-US" dirty="0"/>
              <a:t>Observable outputs</a:t>
            </a:r>
          </a:p>
          <a:p>
            <a:r>
              <a:rPr lang="en-US" dirty="0"/>
              <a:t>Quick, simple</a:t>
            </a:r>
          </a:p>
          <a:p>
            <a:r>
              <a:rPr lang="en-US" dirty="0"/>
              <a:t>Common </a:t>
            </a:r>
            <a:r>
              <a:rPr lang="en-US" dirty="0">
                <a:solidFill>
                  <a:srgbClr val="0070C0"/>
                </a:solidFill>
              </a:rPr>
              <a:t>monitoring tools</a:t>
            </a:r>
          </a:p>
          <a:p>
            <a:r>
              <a:rPr lang="en-US" dirty="0"/>
              <a:t>Collected indicators about</a:t>
            </a:r>
          </a:p>
          <a:p>
            <a:pPr lvl="1"/>
            <a:r>
              <a:rPr lang="en-US" dirty="0"/>
              <a:t>Filenames, process names, process parent/child relationships, temporal relationships, domain names, IP addresses, registry keys, persistence methods, cleanup operations etc.</a:t>
            </a:r>
          </a:p>
          <a:p>
            <a:r>
              <a:rPr lang="en-US" dirty="0"/>
              <a:t>Can be highly automated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937" y="1227252"/>
            <a:ext cx="28194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474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 box malware analysis – Basic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Prepare analysis environment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Create snapshot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Run monitoring tools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Run malware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Collect and observe interactions between malware and VM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Restore snapshot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Repeat 3-6 as needed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939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environment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Virtual Machine</a:t>
            </a:r>
          </a:p>
          <a:p>
            <a:pPr lvl="1"/>
            <a:r>
              <a:rPr lang="en-US" dirty="0"/>
              <a:t>Limited/no connectivity</a:t>
            </a:r>
          </a:p>
          <a:p>
            <a:pPr lvl="1"/>
            <a:r>
              <a:rPr lang="en-US" dirty="0"/>
              <a:t>Virtualized services (DNS, HTTP,…)</a:t>
            </a:r>
          </a:p>
          <a:p>
            <a:pPr lvl="1"/>
            <a:r>
              <a:rPr lang="en-US" dirty="0"/>
              <a:t>Several VMs for various host types</a:t>
            </a:r>
          </a:p>
          <a:p>
            <a:r>
              <a:rPr lang="en-US" dirty="0"/>
              <a:t>Software</a:t>
            </a:r>
          </a:p>
          <a:p>
            <a:pPr lvl="1"/>
            <a:r>
              <a:rPr lang="en-US" dirty="0"/>
              <a:t>Monitoring tools</a:t>
            </a:r>
          </a:p>
          <a:p>
            <a:pPr lvl="1"/>
            <a:r>
              <a:rPr lang="en-US" dirty="0"/>
              <a:t>Often exploited applications</a:t>
            </a:r>
          </a:p>
          <a:p>
            <a:r>
              <a:rPr lang="en-US" dirty="0"/>
              <a:t>Risks</a:t>
            </a:r>
          </a:p>
          <a:p>
            <a:pPr lvl="1"/>
            <a:r>
              <a:rPr lang="en-US" dirty="0"/>
              <a:t>VM isolation</a:t>
            </a:r>
            <a:r>
              <a:rPr lang="cs-CZ" dirty="0"/>
              <a:t> </a:t>
            </a:r>
            <a:r>
              <a:rPr lang="en-US" dirty="0"/>
              <a:t>breach</a:t>
            </a:r>
          </a:p>
          <a:p>
            <a:pPr lvl="1"/>
            <a:r>
              <a:rPr lang="en-US" dirty="0"/>
              <a:t>Malware inactivity in VM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289" y="1825625"/>
            <a:ext cx="4286848" cy="391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985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machine snapshot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Snapshots</a:t>
            </a:r>
          </a:p>
          <a:p>
            <a:pPr lvl="1"/>
            <a:r>
              <a:rPr lang="en-US" dirty="0"/>
              <a:t>Saved state of VM</a:t>
            </a:r>
          </a:p>
          <a:p>
            <a:pPr lvl="1"/>
            <a:r>
              <a:rPr lang="en-US" dirty="0"/>
              <a:t>Disk state, memory state</a:t>
            </a:r>
          </a:p>
          <a:p>
            <a:r>
              <a:rPr lang="en-US" dirty="0"/>
              <a:t>Quick restoration of previous state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469" y="1690688"/>
            <a:ext cx="4590843" cy="427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943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Tools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657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analysis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Capturing </a:t>
            </a:r>
            <a:r>
              <a:rPr lang="en-US" dirty="0">
                <a:solidFill>
                  <a:srgbClr val="0070C0"/>
                </a:solidFill>
              </a:rPr>
              <a:t>sent/received packets</a:t>
            </a:r>
          </a:p>
          <a:p>
            <a:r>
              <a:rPr lang="en-US" dirty="0"/>
              <a:t>Protocol dissection</a:t>
            </a:r>
            <a:endParaRPr lang="cs-CZ" dirty="0"/>
          </a:p>
          <a:p>
            <a:r>
              <a:rPr lang="en-US" dirty="0"/>
              <a:t>Promiscuous</a:t>
            </a:r>
            <a:r>
              <a:rPr lang="cs-CZ" dirty="0"/>
              <a:t> mode</a:t>
            </a:r>
            <a:endParaRPr lang="en-US" dirty="0"/>
          </a:p>
          <a:p>
            <a:r>
              <a:rPr lang="en-US" dirty="0"/>
              <a:t>Tools</a:t>
            </a:r>
          </a:p>
          <a:p>
            <a:pPr lvl="1"/>
            <a:r>
              <a:rPr lang="en-US" dirty="0" err="1"/>
              <a:t>Tcpdump</a:t>
            </a:r>
            <a:r>
              <a:rPr lang="en-US" dirty="0"/>
              <a:t>, Wireshark, </a:t>
            </a:r>
            <a:r>
              <a:rPr lang="en-US" dirty="0" err="1"/>
              <a:t>NetworkMiner</a:t>
            </a:r>
            <a:endParaRPr lang="en-US" dirty="0"/>
          </a:p>
          <a:p>
            <a:r>
              <a:rPr lang="en-US" dirty="0"/>
              <a:t>Indicators</a:t>
            </a:r>
          </a:p>
          <a:p>
            <a:pPr lvl="1"/>
            <a:r>
              <a:rPr lang="en-US" dirty="0"/>
              <a:t>Domain names</a:t>
            </a:r>
            <a:r>
              <a:rPr lang="cs-CZ" dirty="0"/>
              <a:t>, </a:t>
            </a:r>
            <a:r>
              <a:rPr lang="en-US" dirty="0"/>
              <a:t>IP addresses</a:t>
            </a:r>
            <a:r>
              <a:rPr lang="cs-CZ" dirty="0"/>
              <a:t>, </a:t>
            </a:r>
            <a:r>
              <a:rPr lang="en-US" dirty="0"/>
              <a:t>protocols</a:t>
            </a:r>
            <a:r>
              <a:rPr lang="cs-CZ" dirty="0"/>
              <a:t>, p</a:t>
            </a:r>
            <a:r>
              <a:rPr lang="en-US" dirty="0"/>
              <a:t>orts, HTTP parameters</a:t>
            </a:r>
            <a:endParaRPr lang="cs-CZ" dirty="0"/>
          </a:p>
          <a:p>
            <a:r>
              <a:rPr lang="cs-CZ" dirty="0"/>
              <a:t>Q</a:t>
            </a:r>
            <a:r>
              <a:rPr lang="en-US" dirty="0"/>
              <a:t>&amp;</a:t>
            </a:r>
            <a:r>
              <a:rPr lang="cs-CZ" dirty="0"/>
              <a:t>A</a:t>
            </a:r>
            <a:endParaRPr lang="en-US" dirty="0"/>
          </a:p>
          <a:p>
            <a:pPr lvl="1"/>
            <a:r>
              <a:rPr lang="en-US" dirty="0"/>
              <a:t>Who is this program communicating with? What reputation does the partner have? What data is exchanged? Is it encrypted or obfuscated?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896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Network </a:t>
            </a:r>
            <a:r>
              <a:rPr lang="cs-CZ" dirty="0" err="1"/>
              <a:t>analysis</a:t>
            </a:r>
            <a:r>
              <a:rPr lang="cs-CZ" dirty="0"/>
              <a:t> – </a:t>
            </a:r>
            <a:r>
              <a:rPr lang="cs-CZ" dirty="0" err="1"/>
              <a:t>What</a:t>
            </a:r>
            <a:r>
              <a:rPr lang="cs-CZ" dirty="0"/>
              <a:t> to </a:t>
            </a:r>
            <a:r>
              <a:rPr lang="cs-CZ" dirty="0" err="1"/>
              <a:t>look</a:t>
            </a:r>
            <a:r>
              <a:rPr lang="cs-CZ" dirty="0"/>
              <a:t> </a:t>
            </a:r>
            <a:r>
              <a:rPr lang="cs-CZ" dirty="0" err="1"/>
              <a:t>for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established connections – HTTP 80/8080</a:t>
            </a:r>
          </a:p>
          <a:p>
            <a:pPr lvl="1"/>
            <a:r>
              <a:rPr lang="en-US" dirty="0"/>
              <a:t>Direct calls for domains without DNS lookup</a:t>
            </a:r>
          </a:p>
          <a:p>
            <a:pPr lvl="1"/>
            <a:r>
              <a:rPr lang="en-US" dirty="0"/>
              <a:t>Random domain names (e.g., rpxiodffd.biz)</a:t>
            </a:r>
          </a:p>
          <a:p>
            <a:pPr lvl="1"/>
            <a:r>
              <a:rPr lang="en-US" dirty="0"/>
              <a:t>Suspicious domain names (e.g., gooogle.org)</a:t>
            </a:r>
          </a:p>
          <a:p>
            <a:pPr lvl="1"/>
            <a:r>
              <a:rPr lang="en-US" dirty="0"/>
              <a:t>Similarly looking domain names (e.g., osinstall.biz, swinstall.biz, swinstall.com)</a:t>
            </a:r>
          </a:p>
          <a:p>
            <a:r>
              <a:rPr lang="en-US" dirty="0"/>
              <a:t>Outgoing </a:t>
            </a:r>
            <a:r>
              <a:rPr lang="en-US" dirty="0" err="1"/>
              <a:t>portscans</a:t>
            </a:r>
            <a:endParaRPr lang="en-US" dirty="0"/>
          </a:p>
          <a:p>
            <a:r>
              <a:rPr lang="en-US" dirty="0"/>
              <a:t>Ping/DNS request for well known services</a:t>
            </a:r>
          </a:p>
          <a:p>
            <a:pPr lvl="1"/>
            <a:r>
              <a:rPr lang="en-US" dirty="0"/>
              <a:t>Connection availability test</a:t>
            </a:r>
          </a:p>
          <a:p>
            <a:r>
              <a:rPr lang="en-US" dirty="0"/>
              <a:t>Be aware of background OS/processes activities!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338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Black-box analysis of malware – Outline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Lecture</a:t>
            </a:r>
          </a:p>
          <a:p>
            <a:pPr lvl="1"/>
            <a:r>
              <a:rPr lang="en-US" dirty="0"/>
              <a:t>Malware</a:t>
            </a:r>
          </a:p>
          <a:p>
            <a:pPr lvl="1"/>
            <a:r>
              <a:rPr lang="en-US" dirty="0"/>
              <a:t>Black-box principle</a:t>
            </a:r>
          </a:p>
          <a:p>
            <a:pPr lvl="1"/>
            <a:r>
              <a:rPr lang="cs-CZ" dirty="0" err="1"/>
              <a:t>Tools</a:t>
            </a:r>
            <a:endParaRPr lang="cs-CZ" dirty="0"/>
          </a:p>
          <a:p>
            <a:pPr lvl="1"/>
            <a:r>
              <a:rPr lang="cs-CZ" dirty="0" err="1"/>
              <a:t>Automatic</a:t>
            </a:r>
            <a:r>
              <a:rPr lang="cs-CZ" dirty="0"/>
              <a:t> </a:t>
            </a:r>
            <a:r>
              <a:rPr lang="cs-CZ" dirty="0" err="1"/>
              <a:t>sandbox</a:t>
            </a:r>
            <a:r>
              <a:rPr lang="cs-CZ" dirty="0"/>
              <a:t> </a:t>
            </a:r>
            <a:r>
              <a:rPr lang="cs-CZ" dirty="0" err="1"/>
              <a:t>analysis</a:t>
            </a:r>
            <a:endParaRPr lang="en-US" dirty="0"/>
          </a:p>
          <a:p>
            <a:pPr lvl="1"/>
            <a:r>
              <a:rPr lang="en-US" dirty="0"/>
              <a:t>Document analysis</a:t>
            </a:r>
          </a:p>
          <a:p>
            <a:r>
              <a:rPr lang="cs-CZ" dirty="0" err="1"/>
              <a:t>Hands</a:t>
            </a:r>
            <a:r>
              <a:rPr lang="cs-CZ" dirty="0"/>
              <a:t>-on </a:t>
            </a:r>
            <a:r>
              <a:rPr lang="cs-CZ" dirty="0" err="1"/>
              <a:t>lab</a:t>
            </a:r>
            <a:endParaRPr lang="en-US" dirty="0"/>
          </a:p>
          <a:p>
            <a:pPr lvl="1"/>
            <a:r>
              <a:rPr lang="en-US" dirty="0"/>
              <a:t>Analysis of provided malware samples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2027238" y="6573838"/>
            <a:ext cx="487362" cy="284162"/>
          </a:xfrm>
        </p:spPr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5688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Example</a:t>
            </a:r>
            <a:r>
              <a:rPr lang="cs-CZ" dirty="0"/>
              <a:t> – </a:t>
            </a:r>
            <a:r>
              <a:rPr lang="cs-CZ" dirty="0" err="1"/>
              <a:t>Wireshark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186" y="1800312"/>
            <a:ext cx="6551629" cy="4845880"/>
          </a:xfrm>
        </p:spPr>
      </p:pic>
    </p:spTree>
    <p:extLst>
      <p:ext uri="{BB962C8B-B14F-4D97-AF65-F5344CB8AC3E}">
        <p14:creationId xmlns:p14="http://schemas.microsoft.com/office/powerpoint/2010/main" val="2040051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Observing </a:t>
            </a:r>
            <a:r>
              <a:rPr lang="en-US" dirty="0">
                <a:solidFill>
                  <a:srgbClr val="0070C0"/>
                </a:solidFill>
              </a:rPr>
              <a:t>file accesses and modifications</a:t>
            </a:r>
          </a:p>
          <a:p>
            <a:r>
              <a:rPr lang="en-US" dirty="0"/>
              <a:t>Background file manipulation</a:t>
            </a:r>
          </a:p>
          <a:p>
            <a:r>
              <a:rPr lang="en-US" dirty="0"/>
              <a:t>Tools</a:t>
            </a:r>
          </a:p>
          <a:p>
            <a:pPr lvl="1"/>
            <a:r>
              <a:rPr lang="cs-CZ" dirty="0" err="1"/>
              <a:t>Procmon</a:t>
            </a:r>
            <a:r>
              <a:rPr lang="en-US" dirty="0"/>
              <a:t>, </a:t>
            </a:r>
            <a:r>
              <a:rPr lang="cs-CZ" dirty="0"/>
              <a:t>Handle</a:t>
            </a:r>
          </a:p>
          <a:p>
            <a:r>
              <a:rPr lang="en-US" dirty="0"/>
              <a:t>Indicators</a:t>
            </a:r>
          </a:p>
          <a:p>
            <a:pPr lvl="1"/>
            <a:r>
              <a:rPr lang="en-US" dirty="0"/>
              <a:t>File names, folder names, order of actions, compromise spread through local system</a:t>
            </a:r>
          </a:p>
          <a:p>
            <a:r>
              <a:rPr lang="en-US" dirty="0"/>
              <a:t>Q&amp;A</a:t>
            </a:r>
          </a:p>
          <a:p>
            <a:pPr lvl="1"/>
            <a:r>
              <a:rPr lang="en-US" dirty="0"/>
              <a:t>Where is malware copied after the initial infection? What filenames are used? Where is the collected data stored?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2503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 – What to look for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file names &amp; folders</a:t>
            </a:r>
          </a:p>
          <a:p>
            <a:pPr lvl="1"/>
            <a:r>
              <a:rPr lang="en-US" dirty="0"/>
              <a:t>New created files and folders</a:t>
            </a:r>
          </a:p>
          <a:p>
            <a:pPr lvl="1"/>
            <a:r>
              <a:rPr lang="en-US" dirty="0"/>
              <a:t>Batch files (.</a:t>
            </a:r>
            <a:r>
              <a:rPr lang="en-US" dirty="0" err="1"/>
              <a:t>cmd</a:t>
            </a:r>
            <a:r>
              <a:rPr lang="en-US" dirty="0"/>
              <a:t>, .bat, .</a:t>
            </a:r>
            <a:r>
              <a:rPr lang="en-US" dirty="0" err="1"/>
              <a:t>vbs</a:t>
            </a:r>
            <a:r>
              <a:rPr lang="en-US" dirty="0"/>
              <a:t>, .ps1)</a:t>
            </a:r>
          </a:p>
          <a:p>
            <a:pPr lvl="1"/>
            <a:r>
              <a:rPr lang="en-US" dirty="0"/>
              <a:t>Known favorite malware file names (e.g., 1.exe, test.exe, new.exe)</a:t>
            </a:r>
          </a:p>
          <a:p>
            <a:pPr lvl="1"/>
            <a:r>
              <a:rPr lang="en-US" dirty="0"/>
              <a:t>Known file names in uncommon folders (e.g., C:\Temp\svchost.exe)</a:t>
            </a:r>
          </a:p>
          <a:p>
            <a:pPr lvl="1"/>
            <a:r>
              <a:rPr lang="en-US" dirty="0"/>
              <a:t>Recycler</a:t>
            </a:r>
            <a:endParaRPr lang="cs-CZ" dirty="0"/>
          </a:p>
          <a:p>
            <a:r>
              <a:rPr lang="en-US" dirty="0"/>
              <a:t>Modifications of system files</a:t>
            </a:r>
          </a:p>
          <a:p>
            <a:r>
              <a:rPr lang="en-US" dirty="0"/>
              <a:t>Temporary storage files, encrypted archives</a:t>
            </a:r>
          </a:p>
        </p:txBody>
      </p:sp>
    </p:spTree>
    <p:extLst>
      <p:ext uri="{BB962C8B-B14F-4D97-AF65-F5344CB8AC3E}">
        <p14:creationId xmlns:p14="http://schemas.microsoft.com/office/powerpoint/2010/main" val="4068976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Example</a:t>
            </a:r>
            <a:r>
              <a:rPr lang="cs-CZ" dirty="0"/>
              <a:t> – </a:t>
            </a:r>
            <a:r>
              <a:rPr lang="cs-CZ" dirty="0" err="1"/>
              <a:t>Procmon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052" y="1802019"/>
            <a:ext cx="8365897" cy="4818869"/>
          </a:xfrm>
        </p:spPr>
      </p:pic>
    </p:spTree>
    <p:extLst>
      <p:ext uri="{BB962C8B-B14F-4D97-AF65-F5344CB8AC3E}">
        <p14:creationId xmlns:p14="http://schemas.microsoft.com/office/powerpoint/2010/main" val="20402228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Registry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Registry DB changes</a:t>
            </a:r>
          </a:p>
          <a:p>
            <a:r>
              <a:rPr lang="cs-CZ" dirty="0" smtClean="0"/>
              <a:t>Persistence</a:t>
            </a:r>
            <a:endParaRPr lang="cs-CZ" dirty="0" smtClean="0"/>
          </a:p>
          <a:p>
            <a:r>
              <a:rPr lang="cs-CZ" dirty="0" smtClean="0"/>
              <a:t>Tools</a:t>
            </a:r>
          </a:p>
          <a:p>
            <a:pPr lvl="1"/>
            <a:r>
              <a:rPr lang="cs-CZ" dirty="0" smtClean="0"/>
              <a:t>Regedit, RegRipper, </a:t>
            </a:r>
            <a:br>
              <a:rPr lang="cs-CZ" dirty="0" smtClean="0"/>
            </a:br>
            <a:r>
              <a:rPr lang="cs-CZ" dirty="0" smtClean="0"/>
              <a:t>Autoruns</a:t>
            </a:r>
            <a:endParaRPr lang="cs-CZ" dirty="0"/>
          </a:p>
        </p:txBody>
      </p:sp>
      <p:pic>
        <p:nvPicPr>
          <p:cNvPr id="1026" name="Picture 2" descr="https://help.comodo.com/uploads/Comodo%20Cloud%20Scanner/4adb8933a1ad9f6b700a9b17c268798c/5eac818f1e1c4adc19d335055b06586b/2ee56f433864c6dfcc5c4fb82ebff414/ccs_appendix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1701006"/>
            <a:ext cx="6667500" cy="460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6305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Registry – What to look for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Well-known locations</a:t>
            </a:r>
          </a:p>
          <a:p>
            <a:pPr lvl="1"/>
            <a:r>
              <a:rPr lang="en-US" dirty="0" err="1"/>
              <a:t>Autorun</a:t>
            </a:r>
            <a:r>
              <a:rPr lang="en-US" dirty="0"/>
              <a:t> locations</a:t>
            </a:r>
          </a:p>
          <a:p>
            <a:pPr lvl="1"/>
            <a:r>
              <a:rPr lang="en-US" dirty="0"/>
              <a:t>Task scheduler</a:t>
            </a:r>
          </a:p>
          <a:p>
            <a:r>
              <a:rPr lang="en-US" dirty="0"/>
              <a:t>Changes tracking</a:t>
            </a:r>
          </a:p>
          <a:p>
            <a:r>
              <a:rPr lang="en-US" dirty="0"/>
              <a:t>Keywords </a:t>
            </a:r>
            <a:r>
              <a:rPr lang="en-US" dirty="0" err="1"/>
              <a:t>fulltext</a:t>
            </a:r>
            <a:r>
              <a:rPr lang="en-US" dirty="0"/>
              <a:t> search</a:t>
            </a:r>
          </a:p>
          <a:p>
            <a:pPr lvl="1"/>
            <a:r>
              <a:rPr lang="en-US" dirty="0"/>
              <a:t>Filenames</a:t>
            </a:r>
          </a:p>
          <a:p>
            <a:pPr lvl="1"/>
            <a:r>
              <a:rPr lang="en-US" dirty="0"/>
              <a:t>Processes</a:t>
            </a:r>
          </a:p>
          <a:p>
            <a:pPr lvl="1"/>
            <a:r>
              <a:rPr lang="en-US" dirty="0"/>
              <a:t>Domain names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025" y="1825625"/>
            <a:ext cx="7139746" cy="346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9210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Registry – </a:t>
            </a:r>
            <a:r>
              <a:rPr lang="en-US" dirty="0" err="1"/>
              <a:t>Regedit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467" y="1537390"/>
            <a:ext cx="8561067" cy="5028434"/>
          </a:xfrm>
        </p:spPr>
      </p:pic>
    </p:spTree>
    <p:extLst>
      <p:ext uri="{BB962C8B-B14F-4D97-AF65-F5344CB8AC3E}">
        <p14:creationId xmlns:p14="http://schemas.microsoft.com/office/powerpoint/2010/main" val="22203765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Observing initial system compromise</a:t>
            </a:r>
          </a:p>
          <a:p>
            <a:r>
              <a:rPr lang="en-US" dirty="0">
                <a:solidFill>
                  <a:srgbClr val="0070C0"/>
                </a:solidFill>
              </a:rPr>
              <a:t>Processes</a:t>
            </a:r>
            <a:r>
              <a:rPr lang="en-US" dirty="0"/>
              <a:t> parent/child </a:t>
            </a:r>
            <a:r>
              <a:rPr lang="en-US" dirty="0">
                <a:solidFill>
                  <a:srgbClr val="0070C0"/>
                </a:solidFill>
              </a:rPr>
              <a:t>relationships</a:t>
            </a:r>
            <a:endParaRPr lang="cs-CZ" dirty="0">
              <a:solidFill>
                <a:srgbClr val="0070C0"/>
              </a:solidFill>
            </a:endParaRPr>
          </a:p>
          <a:p>
            <a:r>
              <a:rPr lang="en-US" dirty="0"/>
              <a:t>Tools</a:t>
            </a:r>
          </a:p>
          <a:p>
            <a:pPr lvl="1"/>
            <a:r>
              <a:rPr lang="en-US" dirty="0"/>
              <a:t>Process Explorer, </a:t>
            </a:r>
            <a:r>
              <a:rPr lang="en-US" dirty="0" err="1"/>
              <a:t>Procmon</a:t>
            </a:r>
            <a:endParaRPr lang="cs-CZ" dirty="0"/>
          </a:p>
          <a:p>
            <a:r>
              <a:rPr lang="en-US" dirty="0"/>
              <a:t>Indicators</a:t>
            </a:r>
          </a:p>
          <a:p>
            <a:pPr lvl="1"/>
            <a:r>
              <a:rPr lang="en-US" dirty="0"/>
              <a:t>Process names, order of execution, dropper activity</a:t>
            </a:r>
            <a:endParaRPr lang="cs-CZ" dirty="0"/>
          </a:p>
          <a:p>
            <a:r>
              <a:rPr lang="en-US" dirty="0"/>
              <a:t>Q&amp;A</a:t>
            </a:r>
            <a:endParaRPr lang="cs-CZ" dirty="0"/>
          </a:p>
          <a:p>
            <a:pPr lvl="1"/>
            <a:r>
              <a:rPr lang="en-US" dirty="0"/>
              <a:t>What processes are run after malware binary is executed? Are batch files involved? Are there watcher processes?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73054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Processes – What to look for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Order of executables</a:t>
            </a:r>
          </a:p>
          <a:p>
            <a:pPr lvl="1"/>
            <a:r>
              <a:rPr lang="en-US" dirty="0"/>
              <a:t>Initial malware</a:t>
            </a:r>
          </a:p>
          <a:p>
            <a:pPr lvl="1"/>
            <a:r>
              <a:rPr lang="en-US" dirty="0"/>
              <a:t>Dropper/downloader</a:t>
            </a:r>
          </a:p>
          <a:p>
            <a:pPr lvl="1"/>
            <a:r>
              <a:rPr lang="en-US" dirty="0"/>
              <a:t>Persistence executable</a:t>
            </a:r>
          </a:p>
          <a:p>
            <a:pPr lvl="1"/>
            <a:r>
              <a:rPr lang="en-US" dirty="0"/>
              <a:t>Final malware</a:t>
            </a:r>
          </a:p>
          <a:p>
            <a:r>
              <a:rPr lang="en-US" dirty="0"/>
              <a:t>Command line interpreters</a:t>
            </a:r>
          </a:p>
          <a:p>
            <a:pPr lvl="1"/>
            <a:r>
              <a:rPr lang="en-US" dirty="0"/>
              <a:t>cmd.exe</a:t>
            </a:r>
          </a:p>
          <a:p>
            <a:pPr lvl="1"/>
            <a:r>
              <a:rPr lang="en-US" dirty="0" err="1"/>
              <a:t>Powershell</a:t>
            </a:r>
            <a:endParaRPr lang="en-US" dirty="0"/>
          </a:p>
          <a:p>
            <a:pPr lvl="1"/>
            <a:r>
              <a:rPr lang="en-US" dirty="0" err="1"/>
              <a:t>Cscript</a:t>
            </a:r>
            <a:r>
              <a:rPr lang="en-US" dirty="0"/>
              <a:t>, </a:t>
            </a:r>
            <a:r>
              <a:rPr lang="en-US" dirty="0" err="1"/>
              <a:t>wscript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63133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Process Explorer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61" y="1473678"/>
            <a:ext cx="10078278" cy="5050886"/>
          </a:xfrm>
        </p:spPr>
      </p:pic>
    </p:spTree>
    <p:extLst>
      <p:ext uri="{BB962C8B-B14F-4D97-AF65-F5344CB8AC3E}">
        <p14:creationId xmlns:p14="http://schemas.microsoft.com/office/powerpoint/2010/main" val="1744872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Malware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49403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Executable file analysis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Cryptographic hash</a:t>
            </a:r>
          </a:p>
          <a:p>
            <a:pPr lvl="1"/>
            <a:r>
              <a:rPr lang="cs-CZ" dirty="0"/>
              <a:t>H</a:t>
            </a:r>
            <a:r>
              <a:rPr lang="en-US" dirty="0"/>
              <a:t>ash function which is considered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practically impossible to invert</a:t>
            </a:r>
            <a:endParaRPr lang="cs-CZ" dirty="0"/>
          </a:p>
          <a:p>
            <a:pPr lvl="1"/>
            <a:r>
              <a:rPr lang="en-US" dirty="0"/>
              <a:t>Unique identification of file</a:t>
            </a:r>
          </a:p>
          <a:p>
            <a:pPr lvl="1"/>
            <a:r>
              <a:rPr lang="en-US" dirty="0"/>
              <a:t>Counter: Polymorphism</a:t>
            </a:r>
          </a:p>
          <a:p>
            <a:pPr lvl="1"/>
            <a:r>
              <a:rPr lang="cs-CZ" dirty="0"/>
              <a:t>MD5, SHA1</a:t>
            </a:r>
          </a:p>
          <a:p>
            <a:r>
              <a:rPr lang="en-US" dirty="0"/>
              <a:t>Fuzzy hash</a:t>
            </a:r>
          </a:p>
          <a:p>
            <a:pPr lvl="1"/>
            <a:r>
              <a:rPr lang="en-US" dirty="0"/>
              <a:t>Context triggered piecewise hash</a:t>
            </a:r>
          </a:p>
          <a:p>
            <a:pPr lvl="1"/>
            <a:r>
              <a:rPr lang="en-US" dirty="0"/>
              <a:t>Families of files</a:t>
            </a:r>
          </a:p>
          <a:p>
            <a:pPr lvl="1"/>
            <a:r>
              <a:rPr lang="en-US" dirty="0" err="1"/>
              <a:t>ssdeep</a:t>
            </a:r>
            <a:endParaRPr lang="en-US" dirty="0"/>
          </a:p>
          <a:p>
            <a:r>
              <a:rPr lang="en-US" dirty="0"/>
              <a:t>Strings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258" y="1690688"/>
            <a:ext cx="5895620" cy="427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6379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Example</a:t>
            </a:r>
            <a:r>
              <a:rPr lang="cs-CZ" dirty="0"/>
              <a:t> – </a:t>
            </a:r>
            <a:r>
              <a:rPr lang="cs-CZ" dirty="0" err="1"/>
              <a:t>Strings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server.exe</a:t>
            </a:r>
          </a:p>
          <a:p>
            <a:pPr marL="0" indent="0">
              <a:buNone/>
            </a:pP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AppData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4bcce4de98bcdb4d29f66c0fe1ffe002</a:t>
            </a:r>
          </a:p>
          <a:p>
            <a:pPr marL="0" indent="0">
              <a:buNone/>
            </a:pP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hackerhani.no-ip.biz</a:t>
            </a:r>
          </a:p>
          <a:p>
            <a:pPr marL="0" indent="0">
              <a:buNone/>
            </a:pP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Software\Microsoft\Windows\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CurrentVersion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\Run</a:t>
            </a:r>
          </a:p>
          <a:p>
            <a:pPr marL="0" indent="0">
              <a:buNone/>
            </a:pP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Software\</a:t>
            </a:r>
          </a:p>
          <a:p>
            <a:pPr marL="0" indent="0">
              <a:buNone/>
            </a:pP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yy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-MM-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dd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??-??-??</a:t>
            </a:r>
          </a:p>
          <a:p>
            <a:pPr marL="0" indent="0">
              <a:buNone/>
            </a:pP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Microsoft</a:t>
            </a:r>
          </a:p>
          <a:p>
            <a:pPr marL="0" indent="0">
              <a:buNone/>
            </a:pP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Windows</a:t>
            </a:r>
          </a:p>
          <a:p>
            <a:pPr marL="0" indent="0">
              <a:buNone/>
            </a:pP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SystemDrive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netsh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firewall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allowedprogram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"</a:t>
            </a:r>
          </a:p>
          <a:p>
            <a:pPr marL="0" indent="0">
              <a:buNone/>
            </a:pP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Software</a:t>
            </a:r>
          </a:p>
          <a:p>
            <a:pPr marL="0" indent="0">
              <a:buNone/>
            </a:pP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cmd.exe /c ping 0 -n 2 &amp;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del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"</a:t>
            </a:r>
          </a:p>
          <a:p>
            <a:pPr marL="0" indent="0">
              <a:buNone/>
            </a:pP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SEE_MASK_NOZONECHECKS</a:t>
            </a:r>
          </a:p>
          <a:p>
            <a:pPr marL="0" indent="0">
              <a:buNone/>
            </a:pP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netsh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firewall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allowedprogram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"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765431" y="4653075"/>
            <a:ext cx="268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Commands</a:t>
            </a:r>
            <a:r>
              <a:rPr lang="cs-CZ" dirty="0">
                <a:solidFill>
                  <a:srgbClr val="FF0000"/>
                </a:solidFill>
              </a:rPr>
              <a:t> to </a:t>
            </a:r>
            <a:r>
              <a:rPr lang="cs-CZ" dirty="0" err="1">
                <a:solidFill>
                  <a:srgbClr val="FF0000"/>
                </a:solidFill>
              </a:rPr>
              <a:t>be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executed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960016" y="2529550"/>
            <a:ext cx="1503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Domain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name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401103" y="2813057"/>
            <a:ext cx="2369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Persistence registry </a:t>
            </a:r>
            <a:r>
              <a:rPr lang="cs-CZ" dirty="0" err="1">
                <a:solidFill>
                  <a:srgbClr val="FF0000"/>
                </a:solidFill>
              </a:rPr>
              <a:t>key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693031" y="6108569"/>
            <a:ext cx="4381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MD5: 5d347384ea978a96bc842ad9f29e95f2</a:t>
            </a:r>
          </a:p>
        </p:txBody>
      </p:sp>
      <p:sp>
        <p:nvSpPr>
          <p:cNvPr id="5" name="Obdélník 4"/>
          <p:cNvSpPr/>
          <p:nvPr/>
        </p:nvSpPr>
        <p:spPr>
          <a:xfrm>
            <a:off x="838200" y="4721469"/>
            <a:ext cx="3927231" cy="13871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838200" y="2623858"/>
            <a:ext cx="2121816" cy="21162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838200" y="2892846"/>
            <a:ext cx="4601066" cy="22624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47298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Automated sandbox analysis</a:t>
            </a:r>
          </a:p>
        </p:txBody>
      </p:sp>
    </p:spTree>
    <p:extLst>
      <p:ext uri="{BB962C8B-B14F-4D97-AF65-F5344CB8AC3E}">
        <p14:creationId xmlns:p14="http://schemas.microsoft.com/office/powerpoint/2010/main" val="12543725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Automated sandboxing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Automated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Execute malware in sandbox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Wait a few seconds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Receive summary report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Investigate report</a:t>
            </a:r>
          </a:p>
          <a:p>
            <a:r>
              <a:rPr lang="en-US" dirty="0"/>
              <a:t>Non-interactive</a:t>
            </a:r>
          </a:p>
          <a:p>
            <a:r>
              <a:rPr lang="en-US" dirty="0"/>
              <a:t>Known tools</a:t>
            </a:r>
          </a:p>
          <a:p>
            <a:pPr lvl="1"/>
            <a:r>
              <a:rPr lang="en-US" dirty="0"/>
              <a:t>Cuckoo, Norman, </a:t>
            </a:r>
            <a:r>
              <a:rPr lang="en-US"/>
              <a:t>Anubis etc.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21" y="1825625"/>
            <a:ext cx="4496427" cy="312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4867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Cuckoo sandbox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source malware analysis system</a:t>
            </a:r>
          </a:p>
          <a:p>
            <a:r>
              <a:rPr lang="en-US" dirty="0"/>
              <a:t>Can analyze</a:t>
            </a:r>
          </a:p>
          <a:p>
            <a:pPr lvl="1"/>
            <a:r>
              <a:rPr lang="en-US" dirty="0"/>
              <a:t>Windows executables, DLLs, PDF documents, URLs, HTML files, PHP scripts, Visual Basic scripts, ZIP archives, Python files, etc.</a:t>
            </a:r>
          </a:p>
          <a:p>
            <a:r>
              <a:rPr lang="en-US" dirty="0"/>
              <a:t>Modular, scriptable</a:t>
            </a:r>
          </a:p>
          <a:p>
            <a:r>
              <a:rPr lang="en-US" dirty="0"/>
              <a:t>Full memory dump (for Volatility Framework)</a:t>
            </a:r>
          </a:p>
          <a:p>
            <a:r>
              <a:rPr lang="en-US" dirty="0" err="1"/>
              <a:t>Django</a:t>
            </a:r>
            <a:r>
              <a:rPr lang="en-US" dirty="0"/>
              <a:t> web interface</a:t>
            </a:r>
          </a:p>
          <a:p>
            <a:r>
              <a:rPr lang="en-US" dirty="0"/>
              <a:t>Mongo (NoSQL) database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943" y="365125"/>
            <a:ext cx="3542857" cy="1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0018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Cuckoo – Architecture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757" y="1527453"/>
            <a:ext cx="7314487" cy="4859058"/>
          </a:xfrm>
        </p:spPr>
      </p:pic>
    </p:spTree>
    <p:extLst>
      <p:ext uri="{BB962C8B-B14F-4D97-AF65-F5344CB8AC3E}">
        <p14:creationId xmlns:p14="http://schemas.microsoft.com/office/powerpoint/2010/main" val="22035301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Cuckoo – GUI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085" y="1472027"/>
            <a:ext cx="9009831" cy="5217007"/>
          </a:xfrm>
        </p:spPr>
      </p:pic>
    </p:spTree>
    <p:extLst>
      <p:ext uri="{BB962C8B-B14F-4D97-AF65-F5344CB8AC3E}">
        <p14:creationId xmlns:p14="http://schemas.microsoft.com/office/powerpoint/2010/main" val="35149775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sandbox services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Public service</a:t>
            </a:r>
          </a:p>
          <a:p>
            <a:pPr lvl="1"/>
            <a:r>
              <a:rPr lang="en-US" dirty="0" err="1"/>
              <a:t>OpSEC</a:t>
            </a:r>
            <a:r>
              <a:rPr lang="en-US" dirty="0"/>
              <a:t> issues</a:t>
            </a:r>
          </a:p>
          <a:p>
            <a:r>
              <a:rPr lang="en-US" dirty="0"/>
              <a:t>Huge comparison database</a:t>
            </a:r>
          </a:p>
          <a:p>
            <a:r>
              <a:rPr lang="en-US" dirty="0"/>
              <a:t>Exact match by hash</a:t>
            </a:r>
          </a:p>
          <a:p>
            <a:r>
              <a:rPr lang="en-US" dirty="0"/>
              <a:t>Similarity search by keywords</a:t>
            </a:r>
          </a:p>
          <a:p>
            <a:endParaRPr lang="en-US" dirty="0"/>
          </a:p>
          <a:p>
            <a:r>
              <a:rPr lang="en-US" dirty="0"/>
              <a:t>Malwr.com (public Cuckoo sandbox)</a:t>
            </a:r>
          </a:p>
          <a:p>
            <a:r>
              <a:rPr lang="en-US" dirty="0"/>
              <a:t>VirusTotal.com</a:t>
            </a:r>
          </a:p>
          <a:p>
            <a:r>
              <a:rPr lang="en-US" dirty="0"/>
              <a:t>ThreatExpert.com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352" y="2097155"/>
            <a:ext cx="3345447" cy="55216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708" y="3374351"/>
            <a:ext cx="2253091" cy="64682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423" y="2649317"/>
            <a:ext cx="3340377" cy="75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4525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security (</a:t>
            </a:r>
            <a:r>
              <a:rPr lang="en-US" dirty="0" err="1"/>
              <a:t>OpSec</a:t>
            </a:r>
            <a:r>
              <a:rPr lang="en-US" dirty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Advanced </a:t>
            </a:r>
            <a:r>
              <a:rPr lang="en-US" dirty="0">
                <a:solidFill>
                  <a:srgbClr val="0070C0"/>
                </a:solidFill>
              </a:rPr>
              <a:t>attackers monitor</a:t>
            </a:r>
            <a:r>
              <a:rPr lang="en-US" dirty="0"/>
              <a:t> victim’s actions</a:t>
            </a:r>
          </a:p>
          <a:p>
            <a:pPr lvl="1"/>
            <a:r>
              <a:rPr lang="en-US" dirty="0"/>
              <a:t>Unique indicators visible on Google?</a:t>
            </a:r>
          </a:p>
          <a:p>
            <a:pPr lvl="1"/>
            <a:r>
              <a:rPr lang="en-US" dirty="0"/>
              <a:t>Attacker host monitoring for incoming traffic</a:t>
            </a:r>
          </a:p>
          <a:p>
            <a:pPr lvl="1"/>
            <a:r>
              <a:rPr lang="en-US" dirty="0"/>
              <a:t>Keywords search in mails, PDFs</a:t>
            </a:r>
            <a:r>
              <a:rPr lang="en-US" dirty="0" smtClean="0"/>
              <a:t>…</a:t>
            </a:r>
            <a:endParaRPr lang="cs-CZ" dirty="0" smtClean="0"/>
          </a:p>
          <a:p>
            <a:pPr lvl="1"/>
            <a:r>
              <a:rPr lang="cs-CZ" dirty="0" smtClean="0"/>
              <a:t>VirusTotal uploads</a:t>
            </a:r>
            <a:endParaRPr lang="en-US" dirty="0"/>
          </a:p>
          <a:p>
            <a:r>
              <a:rPr lang="en-US" dirty="0"/>
              <a:t>Basics of </a:t>
            </a:r>
            <a:r>
              <a:rPr lang="en-US" dirty="0" err="1"/>
              <a:t>OpSec</a:t>
            </a:r>
            <a:endParaRPr lang="en-US" dirty="0"/>
          </a:p>
          <a:p>
            <a:pPr lvl="1"/>
            <a:r>
              <a:rPr lang="en-US" dirty="0"/>
              <a:t>“Think before you act” mentality</a:t>
            </a:r>
          </a:p>
          <a:p>
            <a:pPr lvl="1"/>
            <a:r>
              <a:rPr lang="en-US" dirty="0"/>
              <a:t>Limited information sharing</a:t>
            </a:r>
          </a:p>
          <a:p>
            <a:pPr lvl="1"/>
            <a:r>
              <a:rPr lang="en-US" dirty="0"/>
              <a:t>Trace removal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896" y="1825625"/>
            <a:ext cx="2845904" cy="400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0167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OpSec</a:t>
            </a:r>
            <a:r>
              <a:rPr lang="en-US" dirty="0"/>
              <a:t> – Basic rules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ping </a:t>
            </a:r>
          </a:p>
          <a:p>
            <a:r>
              <a:rPr lang="en-US" dirty="0"/>
              <a:t>No DNS lookup</a:t>
            </a:r>
          </a:p>
          <a:p>
            <a:r>
              <a:rPr lang="en-US" dirty="0"/>
              <a:t>No accessing to suspicious domains</a:t>
            </a:r>
          </a:p>
          <a:p>
            <a:r>
              <a:rPr lang="en-US" dirty="0"/>
              <a:t>No premature remediation steps (reboot, antivirus scan, OS reinstall)</a:t>
            </a:r>
          </a:p>
          <a:p>
            <a:r>
              <a:rPr lang="en-US" dirty="0"/>
              <a:t>No upload of samples</a:t>
            </a:r>
          </a:p>
          <a:p>
            <a:r>
              <a:rPr lang="en-US" dirty="0"/>
              <a:t>No indicator validation on external sources</a:t>
            </a:r>
          </a:p>
          <a:p>
            <a:endParaRPr lang="en-US" dirty="0"/>
          </a:p>
          <a:p>
            <a:r>
              <a:rPr lang="en-US" dirty="0"/>
              <a:t>NOT EVEN through 3</a:t>
            </a:r>
            <a:r>
              <a:rPr lang="en-US" baseline="30000" dirty="0"/>
              <a:t>rd</a:t>
            </a:r>
            <a:r>
              <a:rPr lang="en-US" dirty="0"/>
              <a:t> parties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04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Malware types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pPr lvl="1"/>
            <a:r>
              <a:rPr lang="en-US" sz="2800" dirty="0"/>
              <a:t>Trojan</a:t>
            </a:r>
          </a:p>
          <a:p>
            <a:pPr lvl="1"/>
            <a:r>
              <a:rPr lang="en-US" sz="2800" dirty="0"/>
              <a:t>Fake AV</a:t>
            </a:r>
            <a:endParaRPr lang="cs-CZ" sz="2800" dirty="0"/>
          </a:p>
          <a:p>
            <a:pPr lvl="1"/>
            <a:r>
              <a:rPr lang="en-US" sz="2800" dirty="0"/>
              <a:t>Backdoor</a:t>
            </a:r>
          </a:p>
          <a:p>
            <a:pPr lvl="1"/>
            <a:r>
              <a:rPr lang="en-US" sz="2800" dirty="0"/>
              <a:t>Remote Access Tool (RAT)</a:t>
            </a:r>
          </a:p>
          <a:p>
            <a:pPr lvl="1"/>
            <a:r>
              <a:rPr lang="cs-CZ" sz="2800" dirty="0" err="1"/>
              <a:t>Dropper</a:t>
            </a:r>
            <a:endParaRPr lang="en-US" sz="2800" dirty="0"/>
          </a:p>
          <a:p>
            <a:pPr lvl="1"/>
            <a:r>
              <a:rPr lang="en-US" sz="2800" dirty="0"/>
              <a:t>Downloader</a:t>
            </a:r>
            <a:endParaRPr lang="cs-CZ" sz="2800" dirty="0"/>
          </a:p>
          <a:p>
            <a:pPr lvl="1"/>
            <a:r>
              <a:rPr lang="en-US" sz="2800" dirty="0"/>
              <a:t>Information stealer</a:t>
            </a:r>
          </a:p>
          <a:p>
            <a:pPr lvl="1"/>
            <a:r>
              <a:rPr lang="en-US" sz="2800" dirty="0" err="1"/>
              <a:t>Keylogger</a:t>
            </a:r>
            <a:endParaRPr lang="en-US" sz="2800" dirty="0"/>
          </a:p>
          <a:p>
            <a:pPr lvl="1"/>
            <a:endParaRPr lang="en-US" sz="2800" dirty="0"/>
          </a:p>
          <a:p>
            <a:pPr lvl="1"/>
            <a:r>
              <a:rPr lang="en-US" sz="2800" dirty="0" err="1"/>
              <a:t>Ransomware</a:t>
            </a:r>
            <a:endParaRPr lang="en-US" sz="2800" dirty="0"/>
          </a:p>
          <a:p>
            <a:pPr lvl="1"/>
            <a:r>
              <a:rPr lang="en-US" sz="2800" dirty="0"/>
              <a:t>Sniffer</a:t>
            </a:r>
          </a:p>
          <a:p>
            <a:pPr lvl="1"/>
            <a:r>
              <a:rPr lang="en-US" sz="2800" dirty="0"/>
              <a:t>Virus</a:t>
            </a:r>
          </a:p>
          <a:p>
            <a:pPr lvl="1"/>
            <a:r>
              <a:rPr lang="en-US" sz="2800" dirty="0"/>
              <a:t>Worm</a:t>
            </a:r>
          </a:p>
          <a:p>
            <a:pPr lvl="1"/>
            <a:r>
              <a:rPr lang="en-US" sz="2800" dirty="0"/>
              <a:t>Spyware</a:t>
            </a:r>
          </a:p>
          <a:p>
            <a:pPr lvl="1"/>
            <a:r>
              <a:rPr lang="en-US" sz="2800" dirty="0"/>
              <a:t>Adware</a:t>
            </a:r>
          </a:p>
          <a:p>
            <a:pPr lvl="1"/>
            <a:r>
              <a:rPr lang="en-US" sz="2800" dirty="0"/>
              <a:t>Botnet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2027238" y="6573838"/>
            <a:ext cx="487362" cy="284162"/>
          </a:xfrm>
        </p:spPr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53164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Anti-sandbox techniques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Continuous development – sandbox vs. anti-sandbox</a:t>
            </a:r>
          </a:p>
          <a:p>
            <a:r>
              <a:rPr lang="en-US" dirty="0"/>
              <a:t>Malware inactive in analysis environment</a:t>
            </a:r>
          </a:p>
          <a:p>
            <a:r>
              <a:rPr lang="en-US" dirty="0"/>
              <a:t>Tools presence detection (Wireshark, etc.)</a:t>
            </a:r>
          </a:p>
          <a:p>
            <a:r>
              <a:rPr lang="en-US" dirty="0"/>
              <a:t>Virtualization detection</a:t>
            </a:r>
          </a:p>
          <a:p>
            <a:pPr lvl="1"/>
            <a:r>
              <a:rPr lang="en-US" dirty="0"/>
              <a:t>Registry (key existence, key value)</a:t>
            </a:r>
          </a:p>
          <a:p>
            <a:pPr lvl="1"/>
            <a:r>
              <a:rPr lang="en-US" dirty="0"/>
              <a:t>File system (file existence, drivers)</a:t>
            </a:r>
          </a:p>
          <a:p>
            <a:pPr lvl="1"/>
            <a:r>
              <a:rPr lang="en-US" dirty="0"/>
              <a:t>Processes (</a:t>
            </a:r>
            <a:r>
              <a:rPr lang="en-US" dirty="0" err="1"/>
              <a:t>syscall</a:t>
            </a:r>
            <a:r>
              <a:rPr lang="en-US" dirty="0"/>
              <a:t> response)</a:t>
            </a:r>
          </a:p>
          <a:p>
            <a:r>
              <a:rPr lang="en-US" dirty="0"/>
              <a:t>Human presence detection</a:t>
            </a:r>
          </a:p>
          <a:p>
            <a:pPr lvl="1"/>
            <a:r>
              <a:rPr lang="en-US" dirty="0"/>
              <a:t>Mouse movement</a:t>
            </a:r>
          </a:p>
          <a:p>
            <a:pPr lvl="1"/>
            <a:r>
              <a:rPr lang="en-US" dirty="0"/>
              <a:t>Keyboard activity</a:t>
            </a:r>
          </a:p>
          <a:p>
            <a:pPr lvl="1"/>
            <a:r>
              <a:rPr lang="en-US" dirty="0"/>
              <a:t>File artefacts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558" y="3377791"/>
            <a:ext cx="5944430" cy="293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404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 analysis – Quick insight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File metadata</a:t>
            </a:r>
          </a:p>
          <a:p>
            <a:r>
              <a:rPr lang="en-US" dirty="0" smtClean="0"/>
              <a:t>EXIF information</a:t>
            </a:r>
            <a:r>
              <a:rPr lang="cs-CZ" dirty="0" smtClean="0"/>
              <a:t> on pictures</a:t>
            </a:r>
          </a:p>
          <a:p>
            <a:pPr lvl="1"/>
            <a:r>
              <a:rPr lang="cs-CZ" dirty="0" smtClean="0"/>
              <a:t>Creator, creation time, photo source, photo GPS</a:t>
            </a:r>
          </a:p>
          <a:p>
            <a:r>
              <a:rPr lang="cs-CZ" dirty="0" smtClean="0"/>
              <a:t>exiftool</a:t>
            </a:r>
            <a:endParaRPr lang="en-US" dirty="0"/>
          </a:p>
          <a:p>
            <a:r>
              <a:rPr lang="en-US" dirty="0" smtClean="0"/>
              <a:t>Document sandboxing</a:t>
            </a:r>
            <a:r>
              <a:rPr lang="cs-CZ" dirty="0" smtClean="0"/>
              <a:t> possible</a:t>
            </a:r>
            <a:endParaRPr lang="en-US" dirty="0"/>
          </a:p>
          <a:p>
            <a:r>
              <a:rPr lang="en-US" dirty="0"/>
              <a:t>Document interpretation ambiguity</a:t>
            </a:r>
          </a:p>
          <a:p>
            <a:r>
              <a:rPr lang="en-US" dirty="0"/>
              <a:t>Practical examples</a:t>
            </a:r>
          </a:p>
          <a:p>
            <a:pPr lvl="1"/>
            <a:r>
              <a:rPr lang="en-US" dirty="0"/>
              <a:t>Double extensions, different content in different viewers, code block obfuscation &amp; hiding</a:t>
            </a:r>
          </a:p>
        </p:txBody>
      </p:sp>
    </p:spTree>
    <p:extLst>
      <p:ext uri="{BB962C8B-B14F-4D97-AF65-F5344CB8AC3E}">
        <p14:creationId xmlns:p14="http://schemas.microsoft.com/office/powerpoint/2010/main" val="40765071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/>
          <a:lstStyle/>
          <a:p>
            <a:pPr algn="ctr"/>
            <a:r>
              <a:rPr lang="cs-CZ" dirty="0" smtClean="0"/>
              <a:t>Lab</a:t>
            </a:r>
            <a:r>
              <a:rPr lang="en-US" dirty="0" smtClean="0"/>
              <a:t> exercise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5347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– Overview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Hands-on experience of manual black-box analysis</a:t>
            </a:r>
          </a:p>
          <a:p>
            <a:r>
              <a:rPr lang="en-US" dirty="0"/>
              <a:t>Guided analysis of selected malware samples</a:t>
            </a:r>
            <a:endParaRPr lang="cs-CZ" dirty="0"/>
          </a:p>
          <a:p>
            <a:r>
              <a:rPr lang="en-US" dirty="0"/>
              <a:t>Tools</a:t>
            </a:r>
          </a:p>
          <a:p>
            <a:pPr lvl="1"/>
            <a:r>
              <a:rPr lang="en-US" dirty="0"/>
              <a:t>Wireshark – Network activity</a:t>
            </a:r>
          </a:p>
          <a:p>
            <a:pPr lvl="1"/>
            <a:r>
              <a:rPr lang="en-US" dirty="0"/>
              <a:t>Process Monitor – File system activity, process creation</a:t>
            </a:r>
          </a:p>
          <a:p>
            <a:pPr lvl="1"/>
            <a:r>
              <a:rPr lang="en-US" dirty="0" err="1"/>
              <a:t>Autoruns</a:t>
            </a:r>
            <a:r>
              <a:rPr lang="en-US" dirty="0"/>
              <a:t> – Persistence</a:t>
            </a:r>
          </a:p>
          <a:p>
            <a:pPr lvl="1"/>
            <a:r>
              <a:rPr lang="en-US" dirty="0" smtClean="0"/>
              <a:t>Process </a:t>
            </a:r>
            <a:r>
              <a:rPr lang="en-US" dirty="0"/>
              <a:t>explorer – Process map</a:t>
            </a:r>
          </a:p>
          <a:p>
            <a:pPr lvl="1"/>
            <a:endParaRPr lang="en-US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22449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– Samples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2-3 samples from different malware families</a:t>
            </a:r>
          </a:p>
          <a:p>
            <a:pPr lvl="1"/>
            <a:r>
              <a:rPr lang="en-US" dirty="0"/>
              <a:t>Commodity malware – Zeus, </a:t>
            </a:r>
            <a:r>
              <a:rPr lang="en-US" dirty="0" err="1"/>
              <a:t>ZeroAccess</a:t>
            </a:r>
            <a:r>
              <a:rPr lang="en-US" dirty="0"/>
              <a:t>, Generic Trojans,…</a:t>
            </a:r>
          </a:p>
          <a:p>
            <a:r>
              <a:rPr lang="en-US" dirty="0"/>
              <a:t>Students will execute samples in virtual environment</a:t>
            </a:r>
          </a:p>
          <a:p>
            <a:pPr lvl="1"/>
            <a:r>
              <a:rPr lang="en-US" dirty="0"/>
              <a:t>Provided simple analysis virtual machine</a:t>
            </a:r>
            <a:r>
              <a:rPr lang="cs-CZ" dirty="0"/>
              <a:t> (Windows)</a:t>
            </a:r>
            <a:endParaRPr lang="en-US" dirty="0"/>
          </a:p>
          <a:p>
            <a:pPr lvl="1"/>
            <a:r>
              <a:rPr lang="en-US" dirty="0"/>
              <a:t>Indicators collected – network, files, persistence</a:t>
            </a:r>
          </a:p>
          <a:p>
            <a:pPr lvl="1"/>
            <a:r>
              <a:rPr lang="en-US" dirty="0"/>
              <a:t>Discussion about interpretation of facts</a:t>
            </a:r>
          </a:p>
          <a:p>
            <a:r>
              <a:rPr lang="en-US" dirty="0"/>
              <a:t>Homework</a:t>
            </a:r>
          </a:p>
          <a:p>
            <a:pPr lvl="1"/>
            <a:r>
              <a:rPr lang="en-US" dirty="0" smtClean="0"/>
              <a:t>Samples for </a:t>
            </a:r>
            <a:r>
              <a:rPr lang="en-US" dirty="0"/>
              <a:t>analysis independently</a:t>
            </a:r>
          </a:p>
          <a:p>
            <a:pPr lvl="1"/>
            <a:r>
              <a:rPr lang="en-US" dirty="0"/>
              <a:t>Write a cohesive report and present key information to the reader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4541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Malware infection vectors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Email</a:t>
            </a:r>
          </a:p>
          <a:p>
            <a:pPr lvl="1"/>
            <a:r>
              <a:rPr lang="en-US" dirty="0"/>
              <a:t>Link</a:t>
            </a:r>
          </a:p>
          <a:p>
            <a:pPr lvl="1"/>
            <a:r>
              <a:rPr lang="en-US" dirty="0"/>
              <a:t>Attachment</a:t>
            </a:r>
          </a:p>
          <a:p>
            <a:r>
              <a:rPr lang="en-US" dirty="0"/>
              <a:t>Malicious website</a:t>
            </a:r>
          </a:p>
          <a:p>
            <a:pPr lvl="1"/>
            <a:r>
              <a:rPr lang="en-US" dirty="0"/>
              <a:t>Drive-by download</a:t>
            </a:r>
          </a:p>
          <a:p>
            <a:r>
              <a:rPr lang="en-US" dirty="0"/>
              <a:t>USB</a:t>
            </a:r>
          </a:p>
          <a:p>
            <a:r>
              <a:rPr lang="en-US" dirty="0"/>
              <a:t>Cracked software</a:t>
            </a:r>
          </a:p>
          <a:p>
            <a:r>
              <a:rPr lang="en-US" dirty="0"/>
              <a:t>Worms</a:t>
            </a:r>
          </a:p>
          <a:p>
            <a:r>
              <a:rPr lang="en-US" dirty="0"/>
              <a:t>Social engineering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9598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Infection vector – Phishing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000" dirty="0"/>
              <a:t>Subject</a:t>
            </a:r>
            <a:endParaRPr lang="cs-CZ" sz="3000" dirty="0"/>
          </a:p>
          <a:p>
            <a:pPr lvl="1"/>
            <a:r>
              <a:rPr lang="en-US" dirty="0"/>
              <a:t>“Account blocked”</a:t>
            </a:r>
          </a:p>
          <a:p>
            <a:pPr lvl="1"/>
            <a:r>
              <a:rPr lang="en-US" dirty="0"/>
              <a:t>“Package to be delivered”</a:t>
            </a:r>
          </a:p>
          <a:p>
            <a:pPr lvl="1"/>
            <a:r>
              <a:rPr lang="en-US" dirty="0"/>
              <a:t>“Expiring subscription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“Please process payment”</a:t>
            </a:r>
            <a:endParaRPr lang="en-US" dirty="0"/>
          </a:p>
          <a:p>
            <a:r>
              <a:rPr lang="cs-CZ" sz="3000" dirty="0" err="1"/>
              <a:t>Signs</a:t>
            </a:r>
            <a:endParaRPr lang="cs-CZ" sz="3000" dirty="0"/>
          </a:p>
          <a:p>
            <a:pPr lvl="1"/>
            <a:r>
              <a:rPr lang="en-US" dirty="0"/>
              <a:t>Unexpected sender address (1)</a:t>
            </a:r>
          </a:p>
          <a:p>
            <a:pPr lvl="1"/>
            <a:r>
              <a:rPr lang="en-US" dirty="0"/>
              <a:t>Graphic errors (2)</a:t>
            </a:r>
          </a:p>
          <a:p>
            <a:pPr lvl="1"/>
            <a:r>
              <a:rPr lang="en-US" dirty="0"/>
              <a:t>Erroneous info (3)</a:t>
            </a:r>
          </a:p>
          <a:p>
            <a:pPr lvl="1"/>
            <a:r>
              <a:rPr lang="en-US" dirty="0"/>
              <a:t>Links to unexpected URL (4)</a:t>
            </a:r>
          </a:p>
          <a:p>
            <a:pPr lvl="1"/>
            <a:r>
              <a:rPr lang="en-US" dirty="0"/>
              <a:t>Links to same URL</a:t>
            </a:r>
          </a:p>
          <a:p>
            <a:pPr lvl="1"/>
            <a:r>
              <a:rPr lang="en-US" dirty="0" smtClean="0"/>
              <a:t>Use </a:t>
            </a:r>
            <a:r>
              <a:rPr lang="en-US" dirty="0"/>
              <a:t>of threats</a:t>
            </a:r>
          </a:p>
          <a:p>
            <a:pPr lvl="1"/>
            <a:r>
              <a:rPr lang="en-US" dirty="0"/>
              <a:t>Sense of urgency</a:t>
            </a:r>
          </a:p>
          <a:p>
            <a:endParaRPr lang="en-US" dirty="0"/>
          </a:p>
        </p:txBody>
      </p:sp>
      <p:pic>
        <p:nvPicPr>
          <p:cNvPr id="4" name="Zástupný symbol pro obsah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502" y="1764664"/>
            <a:ext cx="4393966" cy="470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208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Infection vector – Drive-by download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002" y="1690687"/>
            <a:ext cx="8267776" cy="4908993"/>
          </a:xfrm>
        </p:spPr>
      </p:pic>
    </p:spTree>
    <p:extLst>
      <p:ext uri="{BB962C8B-B14F-4D97-AF65-F5344CB8AC3E}">
        <p14:creationId xmlns:p14="http://schemas.microsoft.com/office/powerpoint/2010/main" val="2606875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Infection vector – USB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dirty="0" err="1"/>
              <a:t>Autoruns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BadUSB</a:t>
            </a:r>
            <a:r>
              <a:rPr lang="en-US" dirty="0"/>
              <a:t> (Q3 2014)</a:t>
            </a:r>
            <a:endParaRPr lang="cs-CZ" dirty="0"/>
          </a:p>
          <a:p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56019"/>
            <a:ext cx="3297237" cy="291737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030" y="2356018"/>
            <a:ext cx="6981697" cy="395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259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Example</a:t>
            </a:r>
            <a:r>
              <a:rPr lang="cs-CZ" dirty="0"/>
              <a:t> – Zeus </a:t>
            </a:r>
            <a:r>
              <a:rPr lang="cs-CZ" dirty="0" err="1"/>
              <a:t>infection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005" y="1466723"/>
            <a:ext cx="6675990" cy="4956563"/>
          </a:xfrm>
        </p:spPr>
      </p:pic>
    </p:spTree>
    <p:extLst>
      <p:ext uri="{BB962C8B-B14F-4D97-AF65-F5344CB8AC3E}">
        <p14:creationId xmlns:p14="http://schemas.microsoft.com/office/powerpoint/2010/main" val="265132993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1353</Words>
  <Application>Microsoft Office PowerPoint</Application>
  <PresentationFormat>Widescreen</PresentationFormat>
  <Paragraphs>345</Paragraphs>
  <Slides>44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Calibri Light</vt:lpstr>
      <vt:lpstr>Courier New</vt:lpstr>
      <vt:lpstr>Motiv Office</vt:lpstr>
      <vt:lpstr>Black-box analysis of malware</vt:lpstr>
      <vt:lpstr>Black-box analysis of malware – Outline</vt:lpstr>
      <vt:lpstr>Malware</vt:lpstr>
      <vt:lpstr>Malware types</vt:lpstr>
      <vt:lpstr>Malware infection vectors</vt:lpstr>
      <vt:lpstr>Infection vector – Phishing</vt:lpstr>
      <vt:lpstr>Infection vector – Drive-by download</vt:lpstr>
      <vt:lpstr>Infection vector – USB</vt:lpstr>
      <vt:lpstr>Example – Zeus infection</vt:lpstr>
      <vt:lpstr>Malware Kill Chain</vt:lpstr>
      <vt:lpstr>Black box malware analysis</vt:lpstr>
      <vt:lpstr>Use cases</vt:lpstr>
      <vt:lpstr>Black box malware analysis</vt:lpstr>
      <vt:lpstr>Black box malware analysis – Basic</vt:lpstr>
      <vt:lpstr>Analysis environment</vt:lpstr>
      <vt:lpstr>Virtual machine snapshot</vt:lpstr>
      <vt:lpstr>Tools</vt:lpstr>
      <vt:lpstr>Network analysis</vt:lpstr>
      <vt:lpstr>Network analysis – What to look for</vt:lpstr>
      <vt:lpstr>Example – Wireshark</vt:lpstr>
      <vt:lpstr>File system</vt:lpstr>
      <vt:lpstr>File system – What to look for</vt:lpstr>
      <vt:lpstr>Example – Procmon</vt:lpstr>
      <vt:lpstr>Registry </vt:lpstr>
      <vt:lpstr>Registry – What to look for</vt:lpstr>
      <vt:lpstr>Registry – Regedit</vt:lpstr>
      <vt:lpstr>Processes</vt:lpstr>
      <vt:lpstr>Processes – What to look for</vt:lpstr>
      <vt:lpstr>Example – Process Explorer</vt:lpstr>
      <vt:lpstr>Executable file analysis</vt:lpstr>
      <vt:lpstr>Example – Strings</vt:lpstr>
      <vt:lpstr>Automated sandbox analysis</vt:lpstr>
      <vt:lpstr>Automated sandboxing</vt:lpstr>
      <vt:lpstr>Cuckoo sandbox</vt:lpstr>
      <vt:lpstr>Cuckoo – Architecture</vt:lpstr>
      <vt:lpstr>Cuckoo – GUI</vt:lpstr>
      <vt:lpstr>Internet sandbox services</vt:lpstr>
      <vt:lpstr>Operational security (OpSec)</vt:lpstr>
      <vt:lpstr>OpSec – Basic rules</vt:lpstr>
      <vt:lpstr>Anti-sandbox techniques</vt:lpstr>
      <vt:lpstr>Document analysis – Quick insight</vt:lpstr>
      <vt:lpstr>Lab exercise</vt:lpstr>
      <vt:lpstr>Lab – Overview</vt:lpstr>
      <vt:lpstr>Lab – Samples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Black-box analysis of malware</dc:title>
  <dc:creator>Vít Bukač</dc:creator>
  <cp:lastModifiedBy>Vit</cp:lastModifiedBy>
  <cp:revision>345</cp:revision>
  <dcterms:created xsi:type="dcterms:W3CDTF">2014-08-09T19:36:18Z</dcterms:created>
  <dcterms:modified xsi:type="dcterms:W3CDTF">2016-04-06T22:40:57Z</dcterms:modified>
</cp:coreProperties>
</file>