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61" r:id="rId2"/>
    <p:sldId id="921" r:id="rId3"/>
    <p:sldId id="828" r:id="rId4"/>
    <p:sldId id="826" r:id="rId5"/>
    <p:sldId id="827" r:id="rId6"/>
    <p:sldId id="876" r:id="rId7"/>
    <p:sldId id="947" r:id="rId8"/>
    <p:sldId id="834" r:id="rId9"/>
    <p:sldId id="833" r:id="rId10"/>
    <p:sldId id="884" r:id="rId11"/>
    <p:sldId id="835" r:id="rId12"/>
    <p:sldId id="836" r:id="rId13"/>
    <p:sldId id="838" r:id="rId14"/>
    <p:sldId id="891" r:id="rId15"/>
    <p:sldId id="842" r:id="rId16"/>
    <p:sldId id="843" r:id="rId17"/>
    <p:sldId id="844" r:id="rId18"/>
    <p:sldId id="885" r:id="rId19"/>
    <p:sldId id="886" r:id="rId20"/>
    <p:sldId id="877" r:id="rId21"/>
    <p:sldId id="878" r:id="rId22"/>
    <p:sldId id="879" r:id="rId23"/>
    <p:sldId id="881" r:id="rId24"/>
    <p:sldId id="847" r:id="rId25"/>
    <p:sldId id="849" r:id="rId26"/>
    <p:sldId id="882" r:id="rId27"/>
    <p:sldId id="872" r:id="rId28"/>
    <p:sldId id="871" r:id="rId29"/>
    <p:sldId id="861" r:id="rId30"/>
    <p:sldId id="892" r:id="rId31"/>
    <p:sldId id="949" r:id="rId32"/>
    <p:sldId id="694" r:id="rId33"/>
    <p:sldId id="865" r:id="rId34"/>
    <p:sldId id="695" r:id="rId35"/>
    <p:sldId id="665" r:id="rId36"/>
    <p:sldId id="866" r:id="rId37"/>
    <p:sldId id="867" r:id="rId38"/>
    <p:sldId id="898" r:id="rId39"/>
    <p:sldId id="899" r:id="rId40"/>
    <p:sldId id="900" r:id="rId41"/>
    <p:sldId id="901" r:id="rId42"/>
    <p:sldId id="903" r:id="rId43"/>
    <p:sldId id="907" r:id="rId44"/>
    <p:sldId id="908" r:id="rId45"/>
    <p:sldId id="909" r:id="rId46"/>
    <p:sldId id="910" r:id="rId47"/>
    <p:sldId id="902" r:id="rId48"/>
    <p:sldId id="701" r:id="rId49"/>
    <p:sldId id="702" r:id="rId50"/>
    <p:sldId id="905" r:id="rId51"/>
    <p:sldId id="906" r:id="rId52"/>
    <p:sldId id="765" r:id="rId53"/>
    <p:sldId id="707" r:id="rId54"/>
    <p:sldId id="926" r:id="rId55"/>
    <p:sldId id="928" r:id="rId56"/>
    <p:sldId id="911" r:id="rId57"/>
    <p:sldId id="768" r:id="rId58"/>
    <p:sldId id="775" r:id="rId59"/>
    <p:sldId id="868" r:id="rId60"/>
    <p:sldId id="920" r:id="rId61"/>
    <p:sldId id="791" r:id="rId62"/>
    <p:sldId id="870" r:id="rId63"/>
    <p:sldId id="770" r:id="rId64"/>
    <p:sldId id="718" r:id="rId65"/>
    <p:sldId id="939" r:id="rId66"/>
    <p:sldId id="945" r:id="rId67"/>
    <p:sldId id="946" r:id="rId68"/>
    <p:sldId id="950" r:id="rId69"/>
    <p:sldId id="931" r:id="rId70"/>
    <p:sldId id="932" r:id="rId71"/>
    <p:sldId id="933" r:id="rId72"/>
    <p:sldId id="934" r:id="rId73"/>
    <p:sldId id="935" r:id="rId74"/>
    <p:sldId id="951" r:id="rId75"/>
    <p:sldId id="936" r:id="rId76"/>
    <p:sldId id="938" r:id="rId77"/>
    <p:sldId id="795" r:id="rId78"/>
    <p:sldId id="796" r:id="rId79"/>
    <p:sldId id="797" r:id="rId80"/>
    <p:sldId id="798" r:id="rId81"/>
    <p:sldId id="799" r:id="rId82"/>
    <p:sldId id="800" r:id="rId83"/>
    <p:sldId id="801" r:id="rId84"/>
    <p:sldId id="802" r:id="rId85"/>
    <p:sldId id="803" r:id="rId86"/>
    <p:sldId id="804" r:id="rId87"/>
    <p:sldId id="805" r:id="rId88"/>
    <p:sldId id="807" r:id="rId89"/>
    <p:sldId id="808" r:id="rId90"/>
    <p:sldId id="809" r:id="rId91"/>
    <p:sldId id="810" r:id="rId92"/>
    <p:sldId id="855" r:id="rId93"/>
    <p:sldId id="811" r:id="rId94"/>
    <p:sldId id="812" r:id="rId95"/>
    <p:sldId id="874" r:id="rId9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3" d="100"/>
          <a:sy n="103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9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28. 4. 2016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9" y="9745479"/>
            <a:ext cx="3077137" cy="487488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3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9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28. 4. 2016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4" tIns="47947" rIns="95894" bIns="47947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2" y="4861401"/>
            <a:ext cx="5680103" cy="4606317"/>
          </a:xfrm>
          <a:prstGeom prst="rect">
            <a:avLst/>
          </a:prstGeom>
        </p:spPr>
        <p:txBody>
          <a:bodyPr vert="horz" lIns="95894" tIns="47947" rIns="95894" bIns="47947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9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90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012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7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9198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452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492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64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6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| PV204: Rootkits, RE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PV204: Rootkits, 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1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Rootkits, RE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ksource.info/2013/12/30/nsas-ant-division-catalog-of-exploits-for-nearly-every-major-software-hardware-firmware/" TargetMode="External"/><Relationship Id="rId2" Type="http://schemas.openxmlformats.org/officeDocument/2006/relationships/hyperlink" Target="https://en.wikipedia.org/wiki/NSA_ANT_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f.org/issues/coders/reverse-engineering-fa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ollydbg.d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nlinedisassembler.com/oda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opper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retdec.com/" TargetMode="External"/><Relationship Id="rId7" Type="http://schemas.openxmlformats.org/officeDocument/2006/relationships/hyperlink" Target="http://ilspy.net/" TargetMode="External"/><Relationship Id="rId2" Type="http://schemas.openxmlformats.org/officeDocument/2006/relationships/hyperlink" Target="http://www.backerstreet.com/rec/re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tbrains.com/decompiler/" TargetMode="External"/><Relationship Id="rId5" Type="http://schemas.openxmlformats.org/officeDocument/2006/relationships/hyperlink" Target="http://jd.benow.ca/" TargetMode="External"/><Relationship Id="rId4" Type="http://schemas.openxmlformats.org/officeDocument/2006/relationships/hyperlink" Target="http://neshkov.com/dj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beginners.re/Reverse_Engineering_for_Beginners-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project.com/KB/cpp/reversedisasm.aspx" TargetMode="External"/><Relationship Id="rId4" Type="http://schemas.openxmlformats.org/officeDocument/2006/relationships/hyperlink" Target="http://www.reverse-engineering.net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taur.fi.muni.cz:8443/~xsvenda/docuwiki/doku.php?id=public:mobilecrypto" TargetMode="External"/><Relationship Id="rId2" Type="http://schemas.openxmlformats.org/officeDocument/2006/relationships/hyperlink" Target="http://whiteboxcrypto.com/re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boxcrypto.com/files/2012_MISC_DRM.pdf" TargetMode="External"/><Relationship Id="rId4" Type="http://schemas.openxmlformats.org/officeDocument/2006/relationships/hyperlink" Target="http://www.phrack.org/issues.html?issue=68&amp;id=8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hiteboxcrypto.com/files/2012_MISC_DRM.pdf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 smtClean="0"/>
              <a:t>Rootkits, reverse </a:t>
            </a:r>
            <a:r>
              <a:rPr lang="en-US" dirty="0"/>
              <a:t>engineering of binary </a:t>
            </a:r>
            <a:r>
              <a:rPr lang="en-US" dirty="0" smtClean="0"/>
              <a:t>applications, </a:t>
            </a:r>
            <a:r>
              <a:rPr lang="en-US" dirty="0" err="1" smtClean="0"/>
              <a:t>whitebox</a:t>
            </a:r>
            <a:r>
              <a:rPr lang="en-US" dirty="0" smtClean="0"/>
              <a:t> model </a:t>
            </a:r>
            <a:endParaRPr lang="en-GB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>
                <a:hlinkClick r:id="rId3"/>
              </a:rPr>
              <a:t>svenda</a:t>
            </a:r>
            <a:r>
              <a:rPr lang="en-US" dirty="0" smtClean="0">
                <a:hlinkClick r:id="rId3"/>
              </a:rPr>
              <a:t>@fi.muni.cz</a:t>
            </a:r>
            <a:endParaRPr lang="en-US" dirty="0" smtClean="0"/>
          </a:p>
          <a:p>
            <a:r>
              <a:rPr lang="en-US" dirty="0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Signature-based</a:t>
            </a:r>
          </a:p>
          <a:p>
            <a:pPr lvl="1"/>
            <a:r>
              <a:rPr lang="en-GB" dirty="0" smtClean="0"/>
              <a:t>Files, </a:t>
            </a:r>
            <a:r>
              <a:rPr lang="en-GB" dirty="0" err="1" smtClean="0"/>
              <a:t>mutexes</a:t>
            </a:r>
            <a:r>
              <a:rPr lang="en-GB" dirty="0" smtClean="0"/>
              <a:t>… present on infected system</a:t>
            </a:r>
          </a:p>
          <a:p>
            <a:r>
              <a:rPr lang="en-GB" dirty="0" smtClean="0"/>
              <a:t>Behavioural-based (lecture 7)</a:t>
            </a:r>
          </a:p>
          <a:p>
            <a:pPr lvl="1"/>
            <a:r>
              <a:rPr lang="en-GB" dirty="0" smtClean="0"/>
              <a:t>Communication, hooks, latency…</a:t>
            </a:r>
          </a:p>
          <a:p>
            <a:r>
              <a:rPr lang="en-GB" dirty="0" smtClean="0"/>
              <a:t>Integrity </a:t>
            </a:r>
            <a:r>
              <a:rPr lang="en-GB" dirty="0" smtClean="0"/>
              <a:t>checking</a:t>
            </a:r>
            <a:endParaRPr lang="en-GB" dirty="0" smtClean="0"/>
          </a:p>
          <a:p>
            <a:pPr lvl="1"/>
            <a:r>
              <a:rPr lang="en-GB" dirty="0" smtClean="0"/>
              <a:t>Detected modification of critical system files</a:t>
            </a:r>
          </a:p>
          <a:p>
            <a:pPr lvl="1"/>
            <a:r>
              <a:rPr lang="en-GB" dirty="0" smtClean="0"/>
              <a:t>Prevent execution of modified files</a:t>
            </a:r>
          </a:p>
          <a:p>
            <a:pPr lvl="1"/>
            <a:r>
              <a:rPr lang="en-GB" dirty="0" smtClean="0"/>
              <a:t>Memory dumps (lecture 8)</a:t>
            </a:r>
          </a:p>
          <a:p>
            <a:pPr lvl="1"/>
            <a:r>
              <a:rPr lang="en-GB" dirty="0" smtClean="0"/>
              <a:t>Detect rootkit when not running (!cloaked) </a:t>
            </a:r>
          </a:p>
          <a:p>
            <a:pPr lvl="1"/>
            <a:r>
              <a:rPr lang="en-GB" dirty="0" smtClean="0"/>
              <a:t>Rootkit detection tools (lectures 7,8)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2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User-mode </a:t>
            </a:r>
            <a:r>
              <a:rPr lang="cs-CZ" dirty="0" err="1" smtClean="0"/>
              <a:t>rootkits</a:t>
            </a:r>
            <a:r>
              <a:rPr lang="en-GB" dirty="0" smtClean="0"/>
              <a:t>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 smtClean="0"/>
              <a:t>Injects payload into other user applications</a:t>
            </a:r>
          </a:p>
          <a:p>
            <a:pPr lvl="1"/>
            <a:r>
              <a:rPr lang="en-US" sz="2000" dirty="0" smtClean="0"/>
              <a:t>Injection of modified </a:t>
            </a:r>
            <a:r>
              <a:rPr lang="en-US" sz="2000" dirty="0" err="1" smtClean="0"/>
              <a:t>dlls</a:t>
            </a:r>
            <a:r>
              <a:rPr lang="en-US" sz="2000" dirty="0" smtClean="0"/>
              <a:t> (user app will use different </a:t>
            </a:r>
            <a:r>
              <a:rPr lang="en-US" sz="2000" dirty="0" err="1" smtClean="0"/>
              <a:t>CreateFile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Modification of applications (modification of </a:t>
            </a:r>
            <a:r>
              <a:rPr lang="en-US" sz="2000" dirty="0" err="1" smtClean="0"/>
              <a:t>CreateFile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Interception of messages </a:t>
            </a:r>
          </a:p>
          <a:p>
            <a:pPr lvl="1"/>
            <a:r>
              <a:rPr lang="cs-CZ" sz="2000" dirty="0" err="1" smtClean="0"/>
              <a:t>RegisterWindowMessage</a:t>
            </a:r>
            <a:r>
              <a:rPr lang="cs-CZ" sz="2000" dirty="0" smtClean="0"/>
              <a:t>(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Function hooking</a:t>
            </a:r>
          </a:p>
          <a:p>
            <a:pPr lvl="1"/>
            <a:r>
              <a:rPr lang="en-US" sz="2000" dirty="0" smtClean="0"/>
              <a:t>More generic hooks (</a:t>
            </a:r>
            <a:r>
              <a:rPr lang="cs-CZ" sz="2000" dirty="0" err="1"/>
              <a:t>SetWindowsHookEx</a:t>
            </a:r>
            <a:r>
              <a:rPr lang="en-US" sz="2000" dirty="0" smtClean="0"/>
              <a:t>()) – window manager</a:t>
            </a:r>
          </a:p>
          <a:p>
            <a:pPr lvl="1"/>
            <a:r>
              <a:rPr lang="en-US" sz="2000" dirty="0" smtClean="0"/>
              <a:t>User application-specific hooks (plugins, example browser hook)</a:t>
            </a:r>
          </a:p>
          <a:p>
            <a:r>
              <a:rPr lang="en-US" sz="2400" dirty="0" smtClean="0"/>
              <a:t>File-system filters</a:t>
            </a:r>
          </a:p>
          <a:p>
            <a:pPr lvl="1"/>
            <a:r>
              <a:rPr lang="en-US" sz="2000" dirty="0" smtClean="0"/>
              <a:t>Detect access to files by user application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7524328" y="357545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Managed code rootkits (MCR)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3 (level for runtime / VM)</a:t>
            </a:r>
          </a:p>
          <a:p>
            <a:r>
              <a:rPr lang="en-US" dirty="0" smtClean="0"/>
              <a:t>Targets runtime environments for interpreted code</a:t>
            </a:r>
          </a:p>
          <a:p>
            <a:pPr lvl="1"/>
            <a:r>
              <a:rPr lang="en-US" dirty="0" smtClean="0"/>
              <a:t>.NET VM, Java VM and </a:t>
            </a:r>
            <a:r>
              <a:rPr lang="en-US" dirty="0" err="1" smtClean="0"/>
              <a:t>Dalvik</a:t>
            </a:r>
            <a:r>
              <a:rPr lang="en-US" dirty="0" smtClean="0"/>
              <a:t> runtime…</a:t>
            </a:r>
          </a:p>
          <a:p>
            <a:r>
              <a:rPr lang="en-US" dirty="0" smtClean="0"/>
              <a:t>Large attack surface for MCR</a:t>
            </a:r>
          </a:p>
          <a:p>
            <a:pPr lvl="1"/>
            <a:r>
              <a:rPr lang="en-US" dirty="0" smtClean="0"/>
              <a:t>Attacking runtime class libraries</a:t>
            </a:r>
          </a:p>
          <a:p>
            <a:pPr lvl="1"/>
            <a:r>
              <a:rPr lang="en-US" dirty="0" smtClean="0"/>
              <a:t>Attacking JIT compiler</a:t>
            </a:r>
          </a:p>
          <a:p>
            <a:pPr lvl="1"/>
            <a:r>
              <a:rPr lang="en-US" dirty="0" smtClean="0"/>
              <a:t>Abusing runtime instrumentation features</a:t>
            </a:r>
          </a:p>
          <a:p>
            <a:pPr lvl="1"/>
            <a:r>
              <a:rPr lang="en-US" dirty="0" smtClean="0"/>
              <a:t>Extending language with malware API</a:t>
            </a:r>
          </a:p>
          <a:p>
            <a:pPr lvl="1"/>
            <a:r>
              <a:rPr lang="en-US" dirty="0" smtClean="0"/>
              <a:t>Object-oriented malware (inside OO runtime)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Metula</a:t>
            </a:r>
            <a:r>
              <a:rPr lang="en-US" dirty="0" smtClean="0"/>
              <a:t>: Managed Code Rootkits (</a:t>
            </a:r>
            <a:r>
              <a:rPr lang="en-US" dirty="0" err="1" smtClean="0"/>
              <a:t>Syngress</a:t>
            </a:r>
            <a:r>
              <a:rPr lang="en-US" dirty="0" smtClean="0"/>
              <a:t>)</a:t>
            </a:r>
            <a:endParaRPr lang="cs-CZ" dirty="0" smtClean="0"/>
          </a:p>
          <a:p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0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Kernel-mode rootkits</a:t>
            </a:r>
            <a:r>
              <a:rPr lang="en-GB" dirty="0" smtClean="0"/>
              <a:t> (Ring 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Runs with highest system privileges</a:t>
            </a:r>
          </a:p>
          <a:p>
            <a:pPr lvl="1"/>
            <a:r>
              <a:rPr lang="en-US" sz="2000" dirty="0" smtClean="0"/>
              <a:t>Usually device drivers and loadable modules</a:t>
            </a:r>
          </a:p>
          <a:p>
            <a:pPr lvl="1"/>
            <a:r>
              <a:rPr lang="en-US" sz="2000" dirty="0" smtClean="0"/>
              <a:t>Device </a:t>
            </a:r>
            <a:r>
              <a:rPr lang="en-US" sz="2000" dirty="0" smtClean="0"/>
              <a:t>drivers in MS </a:t>
            </a:r>
            <a:r>
              <a:rPr lang="en-US" sz="2000" dirty="0" smtClean="0"/>
              <a:t>Windows</a:t>
            </a:r>
          </a:p>
          <a:p>
            <a:pPr lvl="1"/>
            <a:r>
              <a:rPr lang="en-US" sz="2000" dirty="0"/>
              <a:t>Loadable kernel modules in </a:t>
            </a:r>
            <a:r>
              <a:rPr lang="en-US" sz="2000" dirty="0" smtClean="0"/>
              <a:t>Linux</a:t>
            </a:r>
            <a:endParaRPr lang="en-US" sz="2000" dirty="0" smtClean="0"/>
          </a:p>
          <a:p>
            <a:r>
              <a:rPr lang="en-US" sz="2400" dirty="0" smtClean="0"/>
              <a:t>D</a:t>
            </a:r>
            <a:r>
              <a:rPr lang="cs-CZ" sz="2400" dirty="0" err="1" smtClean="0"/>
              <a:t>irect</a:t>
            </a:r>
            <a:r>
              <a:rPr lang="cs-CZ" sz="2400" dirty="0" smtClean="0"/>
              <a:t> </a:t>
            </a:r>
            <a:r>
              <a:rPr lang="cs-CZ" sz="2400" dirty="0"/>
              <a:t>kernel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 smtClean="0"/>
              <a:t>manipulation</a:t>
            </a:r>
            <a:endParaRPr lang="en-US" sz="2400" dirty="0" smtClean="0"/>
          </a:p>
          <a:p>
            <a:pPr lvl="1"/>
            <a:r>
              <a:rPr lang="en-US" sz="2000" dirty="0" smtClean="0"/>
              <a:t>Data structures like list of processes…</a:t>
            </a:r>
          </a:p>
          <a:p>
            <a:pPr lvl="1"/>
            <a:r>
              <a:rPr lang="cs-CZ" sz="2000" dirty="0" err="1"/>
              <a:t>System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err="1"/>
              <a:t>Descriptor</a:t>
            </a:r>
            <a:r>
              <a:rPr lang="cs-CZ" sz="2000" dirty="0"/>
              <a:t> Table (SSDT</a:t>
            </a:r>
            <a:r>
              <a:rPr lang="cs-CZ" sz="2000" dirty="0" smtClean="0"/>
              <a:t>)</a:t>
            </a:r>
            <a:r>
              <a:rPr lang="en-US" sz="2000" dirty="0" smtClean="0"/>
              <a:t> hook</a:t>
            </a:r>
          </a:p>
          <a:p>
            <a:pPr lvl="1"/>
            <a:r>
              <a:rPr lang="en-US" sz="2000" dirty="0" err="1"/>
              <a:t>S</a:t>
            </a:r>
            <a:r>
              <a:rPr lang="cs-CZ" sz="2000" dirty="0" err="1" smtClean="0"/>
              <a:t>ystem</a:t>
            </a:r>
            <a:r>
              <a:rPr lang="cs-CZ" sz="2000" dirty="0" smtClean="0"/>
              <a:t> </a:t>
            </a:r>
            <a:r>
              <a:rPr lang="cs-CZ" sz="2000" dirty="0"/>
              <a:t>call </a:t>
            </a:r>
            <a:r>
              <a:rPr lang="cs-CZ" sz="2000" dirty="0" smtClean="0"/>
              <a:t>table</a:t>
            </a:r>
            <a:r>
              <a:rPr lang="en-US" sz="2000" dirty="0" smtClean="0"/>
              <a:t> hook</a:t>
            </a:r>
          </a:p>
          <a:p>
            <a:r>
              <a:rPr lang="en-US" sz="2400" dirty="0" smtClean="0"/>
              <a:t>Operating system may require mandatory drivers signing</a:t>
            </a:r>
          </a:p>
          <a:p>
            <a:pPr lvl="1"/>
            <a:r>
              <a:rPr lang="en-US" sz="2000" dirty="0" smtClean="0"/>
              <a:t>More difficult to insert malicious driver</a:t>
            </a:r>
          </a:p>
          <a:p>
            <a:pPr lvl="1"/>
            <a:r>
              <a:rPr lang="en-US" sz="2000" dirty="0" smtClean="0"/>
              <a:t>Still possible (compromised private keys: </a:t>
            </a:r>
            <a:r>
              <a:rPr lang="en-US" sz="2000" dirty="0" err="1" smtClean="0"/>
              <a:t>Stuxnet</a:t>
            </a:r>
            <a:r>
              <a:rPr lang="en-US" sz="2000" dirty="0" smtClean="0"/>
              <a:t> &amp; </a:t>
            </a:r>
            <a:r>
              <a:rPr lang="en-US" sz="2000" dirty="0" err="1" smtClean="0"/>
              <a:t>Realtek’s</a:t>
            </a:r>
            <a:r>
              <a:rPr lang="en-US" sz="2000" dirty="0" smtClean="0"/>
              <a:t> keys) </a:t>
            </a:r>
            <a:endParaRPr lang="en-US" sz="2000" dirty="0" smtClean="0"/>
          </a:p>
          <a:p>
            <a:pPr lvl="1"/>
            <a:r>
              <a:rPr lang="en-US" sz="2000" dirty="0" smtClean="0"/>
              <a:t>Rootkits below OS level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971763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0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Rootkits below OS level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Rootkits, RE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7122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Hypervisory</a:t>
            </a:r>
            <a:r>
              <a:rPr lang="en-US" dirty="0" smtClean="0"/>
              <a:t>-level rootkits (Ring -1)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irtual-machine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rootkit</a:t>
            </a:r>
            <a:r>
              <a:rPr lang="cs-CZ" dirty="0"/>
              <a:t> </a:t>
            </a:r>
            <a:r>
              <a:rPr lang="en-US" dirty="0"/>
              <a:t>(VMBR)</a:t>
            </a:r>
          </a:p>
          <a:p>
            <a:pPr lvl="1"/>
            <a:r>
              <a:rPr lang="cs-CZ" dirty="0" smtClean="0"/>
              <a:t>Type </a:t>
            </a:r>
            <a:r>
              <a:rPr lang="cs-CZ" dirty="0"/>
              <a:t>II </a:t>
            </a:r>
            <a:r>
              <a:rPr lang="en-US" dirty="0" smtClean="0"/>
              <a:t>h</a:t>
            </a:r>
            <a:r>
              <a:rPr lang="cs-CZ" dirty="0" err="1" smtClean="0"/>
              <a:t>ypervisors</a:t>
            </a:r>
            <a:r>
              <a:rPr lang="en-GB" dirty="0" smtClean="0"/>
              <a:t> (VM under ordinary OS host)</a:t>
            </a:r>
            <a:endParaRPr lang="en-US" dirty="0" smtClean="0"/>
          </a:p>
          <a:p>
            <a:r>
              <a:rPr lang="en-US" dirty="0" smtClean="0"/>
              <a:t>Based on CPU </a:t>
            </a:r>
            <a:r>
              <a:rPr lang="cs-CZ" dirty="0" smtClean="0"/>
              <a:t>hardware </a:t>
            </a:r>
            <a:r>
              <a:rPr lang="cs-CZ" dirty="0" err="1"/>
              <a:t>virtualization</a:t>
            </a:r>
            <a:r>
              <a:rPr lang="cs-CZ" dirty="0"/>
              <a:t> </a:t>
            </a:r>
            <a:r>
              <a:rPr lang="cs-CZ" dirty="0" err="1" smtClean="0"/>
              <a:t>features</a:t>
            </a:r>
            <a:endParaRPr lang="en-US" dirty="0" smtClean="0"/>
          </a:p>
          <a:p>
            <a:pPr lvl="1"/>
            <a:r>
              <a:rPr lang="cs-CZ" dirty="0"/>
              <a:t>Intel VT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smtClean="0"/>
              <a:t>AMD-V</a:t>
            </a:r>
            <a:endParaRPr lang="en-US" dirty="0" smtClean="0"/>
          </a:p>
          <a:p>
            <a:r>
              <a:rPr lang="en-US" dirty="0" smtClean="0"/>
              <a:t>Rootkit hosts original target as virtual machine</a:t>
            </a:r>
          </a:p>
          <a:p>
            <a:pPr lvl="1"/>
            <a:r>
              <a:rPr lang="en-US" dirty="0" smtClean="0"/>
              <a:t>And intercepts all relevant </a:t>
            </a:r>
            <a:r>
              <a:rPr lang="cs-CZ" dirty="0" smtClean="0"/>
              <a:t>hardware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Examples: </a:t>
            </a:r>
            <a:r>
              <a:rPr lang="cs-CZ" dirty="0" err="1" smtClean="0"/>
              <a:t>SubVirt</a:t>
            </a:r>
            <a:r>
              <a:rPr lang="en-US" dirty="0" smtClean="0"/>
              <a:t>, </a:t>
            </a:r>
            <a:r>
              <a:rPr lang="en-US" dirty="0" err="1" smtClean="0"/>
              <a:t>BluePill</a:t>
            </a:r>
            <a:r>
              <a:rPr lang="en-US" dirty="0" smtClean="0"/>
              <a:t> (</a:t>
            </a:r>
            <a:r>
              <a:rPr lang="cs-CZ" dirty="0" smtClean="0"/>
              <a:t>AMD-V</a:t>
            </a:r>
            <a:r>
              <a:rPr lang="en-US" dirty="0"/>
              <a:t>, Intel </a:t>
            </a:r>
            <a:r>
              <a:rPr lang="en-US" dirty="0" smtClean="0"/>
              <a:t>VT-x)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300521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3238" y="2227813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2051" name="Picture 3" descr="D:\Documents\Obrazky\vmbr_a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" y="1264870"/>
            <a:ext cx="8837612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398966" y="6228020"/>
            <a:ext cx="661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King et al: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SubVirt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Implementing malware with virtual machines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Hypervisory-level rootkits (Ring -1)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1520" y="3717032"/>
            <a:ext cx="8640960" cy="251098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against </a:t>
            </a:r>
            <a:r>
              <a:rPr lang="en-US" dirty="0" err="1" smtClean="0"/>
              <a:t>hypervisory</a:t>
            </a:r>
            <a:r>
              <a:rPr lang="en-US" dirty="0" smtClean="0"/>
              <a:t>-level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smtClean="0"/>
              <a:t>detection/prevention </a:t>
            </a:r>
            <a:r>
              <a:rPr lang="en-US" dirty="0" smtClean="0"/>
              <a:t>on lower level</a:t>
            </a:r>
          </a:p>
          <a:p>
            <a:r>
              <a:rPr lang="en-US" dirty="0" smtClean="0"/>
              <a:t>Detect </a:t>
            </a:r>
            <a:r>
              <a:rPr lang="en-US" dirty="0"/>
              <a:t>by timing </a:t>
            </a:r>
            <a:r>
              <a:rPr lang="en-US" dirty="0" smtClean="0"/>
              <a:t>differences of operations</a:t>
            </a:r>
          </a:p>
          <a:p>
            <a:pPr lvl="1"/>
            <a:r>
              <a:rPr lang="en-US" dirty="0" smtClean="0"/>
              <a:t>System is emulated =&gt; side-channel info (timings…)</a:t>
            </a:r>
            <a:endParaRPr lang="cs-CZ" dirty="0"/>
          </a:p>
          <a:p>
            <a:r>
              <a:rPr lang="en-US" dirty="0"/>
              <a:t>Read and analyze HDD physical memory </a:t>
            </a:r>
          </a:p>
          <a:p>
            <a:pPr lvl="1"/>
            <a:r>
              <a:rPr lang="en-US" dirty="0"/>
              <a:t>After physical removal from (infected) computer</a:t>
            </a:r>
          </a:p>
          <a:p>
            <a:r>
              <a:rPr lang="en-US" dirty="0"/>
              <a:t>Boot from safe medium (CD, USB, network boot)</a:t>
            </a:r>
          </a:p>
          <a:p>
            <a:pPr lvl="1"/>
            <a:r>
              <a:rPr lang="en-US" dirty="0"/>
              <a:t>inspect before VMBR loads</a:t>
            </a:r>
          </a:p>
          <a:p>
            <a:pPr lvl="1"/>
            <a:r>
              <a:rPr lang="en-US" dirty="0"/>
              <a:t>But VMBR can emulate shutdown / reboot </a:t>
            </a:r>
          </a:p>
          <a:p>
            <a:pPr lvl="2"/>
            <a:r>
              <a:rPr lang="en-US" dirty="0"/>
              <a:t>Physical power unplug recommended</a:t>
            </a:r>
          </a:p>
          <a:p>
            <a:r>
              <a:rPr lang="en-US" dirty="0" smtClean="0"/>
              <a:t>Trusted </a:t>
            </a:r>
            <a:r>
              <a:rPr lang="en-US" dirty="0"/>
              <a:t>boot (based on </a:t>
            </a:r>
            <a:r>
              <a:rPr lang="en-US" dirty="0" smtClean="0"/>
              <a:t>TPM, lecture 13)</a:t>
            </a:r>
            <a:endParaRPr lang="en-US" dirty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Management </a:t>
            </a:r>
            <a:r>
              <a:rPr lang="cs-CZ" dirty="0" smtClean="0"/>
              <a:t>Mode</a:t>
            </a:r>
            <a:r>
              <a:rPr lang="en-US" dirty="0" smtClean="0"/>
              <a:t> abuse </a:t>
            </a:r>
            <a:r>
              <a:rPr lang="en-US" dirty="0" smtClean="0"/>
              <a:t>(R.-</a:t>
            </a:r>
            <a:r>
              <a:rPr lang="en-US" dirty="0" smtClean="0"/>
              <a:t>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Management Mode (SMM</a:t>
            </a:r>
            <a:r>
              <a:rPr lang="en-US" sz="2400" dirty="0" smtClean="0"/>
              <a:t>)</a:t>
            </a:r>
          </a:p>
          <a:p>
            <a:pPr lvl="1"/>
            <a:r>
              <a:rPr lang="en-GB" sz="2000" dirty="0" smtClean="0"/>
              <a:t>x86 </a:t>
            </a:r>
            <a:r>
              <a:rPr lang="en-GB" sz="2000" dirty="0"/>
              <a:t>feature since </a:t>
            </a:r>
            <a:r>
              <a:rPr lang="en-GB" sz="2000" dirty="0" smtClean="0"/>
              <a:t>Intel 386</a:t>
            </a:r>
            <a:r>
              <a:rPr lang="en-GB" sz="2000" dirty="0"/>
              <a:t>, all normal execution is suspended</a:t>
            </a:r>
          </a:p>
          <a:p>
            <a:pPr lvl="1"/>
            <a:r>
              <a:rPr lang="en-GB" sz="2000" dirty="0"/>
              <a:t>Used for power management, memory errors, hardware-assisted </a:t>
            </a:r>
            <a:r>
              <a:rPr lang="en-GB" sz="2000" dirty="0" smtClean="0"/>
              <a:t>debugger…</a:t>
            </a:r>
          </a:p>
          <a:p>
            <a:pPr lvl="1"/>
            <a:r>
              <a:rPr lang="en-US" sz="2000" dirty="0" smtClean="0"/>
              <a:t>High-privilege </a:t>
            </a:r>
            <a:r>
              <a:rPr lang="en-US" sz="2000" dirty="0"/>
              <a:t>mode (Ring -2)</a:t>
            </a:r>
          </a:p>
          <a:p>
            <a:r>
              <a:rPr lang="en-US" sz="2400" dirty="0" smtClean="0"/>
              <a:t>SMM entered via system management interrupt (SMI)</a:t>
            </a:r>
          </a:p>
          <a:p>
            <a:pPr lvl="1"/>
            <a:r>
              <a:rPr lang="en-US" sz="2000" dirty="0" smtClean="0"/>
              <a:t>System cannot override or disable the SMI</a:t>
            </a:r>
          </a:p>
          <a:p>
            <a:r>
              <a:rPr lang="en-US" sz="2400" dirty="0" smtClean="0"/>
              <a:t>Target for rootkits</a:t>
            </a:r>
          </a:p>
          <a:p>
            <a:pPr lvl="1"/>
            <a:r>
              <a:rPr lang="en-US" sz="2000" dirty="0" smtClean="0"/>
              <a:t>Modify memory, loaders, MBR…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SMM Example: SOUFFLETROUGH implant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 smtClean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 smtClean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 smtClean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 smtClean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 smtClean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 smtClean="0">
              <a:hlinkClick r:id="rId2"/>
            </a:endParaRPr>
          </a:p>
          <a:p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en.wikipedia.org/wiki/NSA_ANT_catalog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http://leaksource.info/2013/12/30/nsas-ant-division-catalog-of-exploits-for-nearly-every-major-software-hardware-firmware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endParaRPr lang="en-US" sz="1800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3074" name="Picture 2" descr="D:\Documents\Obrazky\ant_souff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048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planned for this lecture?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Rootkits (and defences)</a:t>
            </a:r>
          </a:p>
          <a:p>
            <a:r>
              <a:rPr lang="en-GB" dirty="0" smtClean="0"/>
              <a:t>Reverse engineering (of binary applications)</a:t>
            </a:r>
          </a:p>
          <a:p>
            <a:r>
              <a:rPr lang="en-GB" dirty="0" err="1" smtClean="0"/>
              <a:t>Whitebox</a:t>
            </a:r>
            <a:r>
              <a:rPr lang="en-GB" dirty="0" smtClean="0"/>
              <a:t> attacker </a:t>
            </a:r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Bootkit</a:t>
            </a:r>
            <a:r>
              <a:rPr lang="en-US" dirty="0" smtClean="0"/>
              <a:t> rootkits </a:t>
            </a:r>
            <a:r>
              <a:rPr lang="en-US" dirty="0" smtClean="0"/>
              <a:t>(Ring </a:t>
            </a:r>
            <a:r>
              <a:rPr lang="en-US" dirty="0" smtClean="0"/>
              <a:t>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Bootkit</a:t>
            </a:r>
            <a:r>
              <a:rPr lang="en-US" sz="2400" dirty="0" smtClean="0"/>
              <a:t>  = </a:t>
            </a:r>
            <a:r>
              <a:rPr lang="cs-CZ" sz="2400" dirty="0" err="1" smtClean="0"/>
              <a:t>Rootkit</a:t>
            </a:r>
            <a:r>
              <a:rPr lang="en-US" sz="2400" dirty="0" smtClean="0"/>
              <a:t> </a:t>
            </a:r>
            <a:r>
              <a:rPr lang="cs-CZ" sz="2400" dirty="0" smtClean="0"/>
              <a:t>+ </a:t>
            </a:r>
            <a:r>
              <a:rPr lang="cs-CZ" sz="2400" dirty="0" err="1"/>
              <a:t>Boot</a:t>
            </a:r>
            <a:r>
              <a:rPr lang="cs-CZ" sz="2400" dirty="0"/>
              <a:t> </a:t>
            </a:r>
            <a:r>
              <a:rPr lang="en-GB" sz="2400" dirty="0" smtClean="0"/>
              <a:t>c</a:t>
            </a:r>
            <a:r>
              <a:rPr lang="cs-CZ" sz="2400" dirty="0" err="1" smtClean="0"/>
              <a:t>apability</a:t>
            </a:r>
            <a:endParaRPr lang="en-US" sz="2400" dirty="0"/>
          </a:p>
          <a:p>
            <a:r>
              <a:rPr lang="en-US" sz="2400" dirty="0" smtClean="0"/>
              <a:t>Infect </a:t>
            </a:r>
            <a:r>
              <a:rPr lang="en-US" sz="2400" dirty="0"/>
              <a:t>startup code</a:t>
            </a:r>
          </a:p>
          <a:p>
            <a:pPr lvl="1"/>
            <a:r>
              <a:rPr lang="en-US" sz="2000" dirty="0"/>
              <a:t>Master Boot Record (MBR)</a:t>
            </a:r>
          </a:p>
          <a:p>
            <a:pPr lvl="1"/>
            <a:r>
              <a:rPr lang="en-US" sz="2000" dirty="0"/>
              <a:t>Volume Boot Record (VBR)</a:t>
            </a:r>
          </a:p>
          <a:p>
            <a:pPr lvl="1"/>
            <a:r>
              <a:rPr lang="en-US" sz="2000" dirty="0" smtClean="0"/>
              <a:t>Boot sector, BIOS routines…</a:t>
            </a:r>
          </a:p>
          <a:p>
            <a:r>
              <a:rPr lang="en-US" sz="2400" dirty="0"/>
              <a:t>“Evil maid” attack</a:t>
            </a:r>
          </a:p>
          <a:p>
            <a:pPr lvl="1"/>
            <a:r>
              <a:rPr lang="en-US" sz="2000" dirty="0"/>
              <a:t>Can be used to attack full disk encryption</a:t>
            </a:r>
          </a:p>
          <a:p>
            <a:pPr lvl="1"/>
            <a:r>
              <a:rPr lang="en-US" sz="2000" dirty="0"/>
              <a:t>Assumption: user </a:t>
            </a:r>
            <a:r>
              <a:rPr lang="en-US" sz="2000" dirty="0" smtClean="0"/>
              <a:t>will left device physically unattended</a:t>
            </a:r>
            <a:endParaRPr lang="en-US" sz="2000" dirty="0"/>
          </a:p>
          <a:p>
            <a:pPr lvl="1"/>
            <a:r>
              <a:rPr lang="en-US" sz="2000" dirty="0"/>
              <a:t>Legitimate bootloader replaced (+ key capture)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Full-disk encryption compromise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Full-disk encryption used to encrypt all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Laptop powered down to prevent </a:t>
            </a:r>
            <a:r>
              <a:rPr lang="en-US" sz="2400" dirty="0" err="1" smtClean="0"/>
              <a:t>Coldboot</a:t>
            </a:r>
            <a:r>
              <a:rPr lang="en-US" sz="2400" dirty="0" smtClean="0"/>
              <a:t> or FireWire-based attacks (read key from memory)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Laptop left unattended (“Evil maid” enters)</a:t>
            </a:r>
          </a:p>
          <a:p>
            <a:pPr lvl="1"/>
            <a:r>
              <a:rPr lang="en-US" sz="2000" dirty="0" smtClean="0"/>
              <a:t>USB used to read part of first sector of disk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 err="1" smtClean="0"/>
              <a:t>TrueCrypt</a:t>
            </a:r>
            <a:r>
              <a:rPr lang="en-US" sz="2000" dirty="0" smtClean="0"/>
              <a:t>/</a:t>
            </a:r>
            <a:r>
              <a:rPr lang="en-US" sz="2000" dirty="0" err="1" smtClean="0"/>
              <a:t>Bitlocker</a:t>
            </a:r>
            <a:r>
              <a:rPr lang="en-US" sz="2000" dirty="0" smtClean="0"/>
              <a:t> loader, then insert malicious bootloader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User is prompted with forged bootloader</a:t>
            </a:r>
          </a:p>
          <a:p>
            <a:pPr lvl="1"/>
            <a:r>
              <a:rPr lang="en-US" sz="2000" dirty="0" smtClean="0"/>
              <a:t>Password is stored</a:t>
            </a:r>
          </a:p>
          <a:p>
            <a:r>
              <a:rPr lang="en-US" sz="2400" dirty="0" smtClean="0"/>
              <a:t>How to transfer saved password / data to attacker?</a:t>
            </a:r>
          </a:p>
          <a:p>
            <a:pPr lvl="1"/>
            <a:r>
              <a:rPr lang="en-US" sz="2000" dirty="0" smtClean="0"/>
              <a:t>Second visit of Evil maid 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3238" y="6021388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http://theinvisiblethings.blogspot.co.uk/2009/10/evil-maid-goes-after-truecrypt.html</a:t>
            </a: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0547" y="3209140"/>
            <a:ext cx="750455" cy="13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5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Bootkit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Prevention of physical access</a:t>
            </a:r>
          </a:p>
          <a:p>
            <a:pPr lvl="1"/>
            <a:r>
              <a:rPr lang="en-US" sz="2000" dirty="0" smtClean="0"/>
              <a:t>Problematic for portable devices</a:t>
            </a:r>
            <a:endParaRPr lang="cs-CZ" sz="2000" dirty="0" smtClean="0"/>
          </a:p>
          <a:p>
            <a:r>
              <a:rPr lang="en-US" sz="2400" dirty="0" smtClean="0"/>
              <a:t>Trusted boot (static vs. dynamic root of trust)</a:t>
            </a:r>
          </a:p>
          <a:p>
            <a:pPr lvl="1"/>
            <a:r>
              <a:rPr lang="en-US" sz="2000" dirty="0" smtClean="0"/>
              <a:t>More in Lecture 13 (Trusted boot)</a:t>
            </a:r>
          </a:p>
          <a:p>
            <a:pPr lvl="1"/>
            <a:r>
              <a:rPr lang="en-US" sz="2000" dirty="0"/>
              <a:t>But bootloader must authenticate itself to user</a:t>
            </a:r>
          </a:p>
          <a:p>
            <a:pPr lvl="2"/>
            <a:r>
              <a:rPr lang="en-US" sz="2000" dirty="0"/>
              <a:t>E.g., present image encrypted by key stored in TPM</a:t>
            </a:r>
          </a:p>
          <a:p>
            <a:pPr lvl="2"/>
            <a:r>
              <a:rPr lang="en-US" sz="2000" dirty="0"/>
              <a:t>Before user enters its </a:t>
            </a:r>
            <a:r>
              <a:rPr lang="en-US" sz="2000" dirty="0" smtClean="0"/>
              <a:t>password</a:t>
            </a:r>
          </a:p>
          <a:p>
            <a:r>
              <a:rPr lang="en-US" sz="2400" dirty="0" smtClean="0"/>
              <a:t>Defense by external verification of bootloader integrity</a:t>
            </a:r>
          </a:p>
          <a:p>
            <a:pPr lvl="1"/>
            <a:r>
              <a:rPr lang="en-US" sz="2000" dirty="0" smtClean="0"/>
              <a:t>verify relevant unencrypted parts of disk (external USB)</a:t>
            </a:r>
          </a:p>
          <a:p>
            <a:pPr lvl="1"/>
            <a:endParaRPr lang="cs-CZ" sz="2000" dirty="0" smtClean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5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5122" name="Picture 2" descr="D:\Documents\Obrázky\boot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868144" cy="6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69257" y="6476939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</p:spTree>
    <p:extLst>
      <p:ext uri="{BB962C8B-B14F-4D97-AF65-F5344CB8AC3E}">
        <p14:creationId xmlns:p14="http://schemas.microsoft.com/office/powerpoint/2010/main" val="136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/ hardware rootkits (Ring -3)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ersistent</a:t>
            </a:r>
            <a:r>
              <a:rPr lang="cs-CZ" dirty="0" smtClean="0"/>
              <a:t> </a:t>
            </a:r>
            <a:r>
              <a:rPr lang="cs-CZ" dirty="0" err="1"/>
              <a:t>malware</a:t>
            </a:r>
            <a:r>
              <a:rPr lang="cs-CZ" dirty="0"/>
              <a:t> image in </a:t>
            </a:r>
            <a:r>
              <a:rPr lang="cs-CZ" dirty="0" err="1" smtClean="0"/>
              <a:t>hardwar</a:t>
            </a:r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Network card, router, hard drive…</a:t>
            </a:r>
          </a:p>
          <a:p>
            <a:r>
              <a:rPr lang="en-US" dirty="0" smtClean="0"/>
              <a:t>Can run even after removal of device from target computer</a:t>
            </a:r>
          </a:p>
          <a:p>
            <a:pPr lvl="1"/>
            <a:r>
              <a:rPr lang="en-US" dirty="0" smtClean="0"/>
              <a:t>Once device is powered again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94352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Anti-forensic techniques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rootkits protects itself?</a:t>
            </a:r>
          </a:p>
          <a:p>
            <a:endParaRPr lang="en-GB" dirty="0" smtClean="0"/>
          </a:p>
          <a:p>
            <a:r>
              <a:rPr lang="en-GB" dirty="0" smtClean="0"/>
              <a:t>Common system API functions used for hooking</a:t>
            </a:r>
          </a:p>
          <a:p>
            <a:r>
              <a:rPr lang="en-GB" dirty="0" smtClean="0"/>
              <a:t>Hiding files</a:t>
            </a:r>
          </a:p>
          <a:p>
            <a:r>
              <a:rPr lang="en-GB" dirty="0" smtClean="0"/>
              <a:t>Hiding processes</a:t>
            </a:r>
          </a:p>
          <a:p>
            <a:r>
              <a:rPr lang="en-GB" dirty="0" smtClean="0"/>
              <a:t>RAM only rootkits </a:t>
            </a:r>
          </a:p>
          <a:p>
            <a:r>
              <a:rPr lang="en-GB" dirty="0" smtClean="0"/>
              <a:t>Data destruction</a:t>
            </a:r>
          </a:p>
          <a:p>
            <a:r>
              <a:rPr lang="en-GB" dirty="0" smtClean="0"/>
              <a:t>Data concealment</a:t>
            </a:r>
          </a:p>
          <a:p>
            <a:r>
              <a:rPr lang="en-GB" dirty="0" smtClean="0"/>
              <a:t>Data transformation and fabrication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Legitimate uses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6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uses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whom is legitimacy measured?</a:t>
            </a:r>
          </a:p>
          <a:p>
            <a:endParaRPr lang="en-US" dirty="0" smtClean="0"/>
          </a:p>
          <a:p>
            <a:r>
              <a:rPr lang="en-US" dirty="0" smtClean="0"/>
              <a:t>Hide true nature of network “</a:t>
            </a:r>
            <a:r>
              <a:rPr lang="en-US" dirty="0"/>
              <a:t>honeypots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Protection of AV software against termination</a:t>
            </a:r>
          </a:p>
          <a:p>
            <a:r>
              <a:rPr lang="en-US" dirty="0" smtClean="0"/>
              <a:t>Anti-theft protections </a:t>
            </a:r>
          </a:p>
          <a:p>
            <a:r>
              <a:rPr lang="en-US" dirty="0" smtClean="0"/>
              <a:t>Digital rights management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BMG Extended copy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Rootkit developed for (and approved) by Sony </a:t>
            </a:r>
          </a:p>
          <a:p>
            <a:pPr lvl="1"/>
            <a:r>
              <a:rPr lang="en-US" sz="2000" dirty="0" smtClean="0"/>
              <a:t>Intended to limit possibility for disk copy</a:t>
            </a:r>
          </a:p>
          <a:p>
            <a:pPr lvl="1"/>
            <a:r>
              <a:rPr lang="en-US" sz="2000" dirty="0" smtClean="0"/>
              <a:t>Users were not notified (silently installed after CD insert)</a:t>
            </a:r>
          </a:p>
          <a:p>
            <a:pPr lvl="1"/>
            <a:r>
              <a:rPr lang="en-US" sz="2000" dirty="0" smtClean="0"/>
              <a:t>Digital rights management for Sony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hide itself, any file starting with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</a:t>
            </a:r>
            <a:r>
              <a:rPr lang="en-US" sz="2000" dirty="0"/>
              <a:t>was </a:t>
            </a:r>
            <a:r>
              <a:rPr lang="en-US" sz="2000" dirty="0" smtClean="0"/>
              <a:t>hidden</a:t>
            </a:r>
          </a:p>
          <a:p>
            <a:r>
              <a:rPr lang="en-US" sz="2400" dirty="0"/>
              <a:t>Detected by M. </a:t>
            </a:r>
            <a:r>
              <a:rPr lang="en-US" sz="2400" dirty="0" err="1"/>
              <a:t>Russinovich’s</a:t>
            </a:r>
            <a:r>
              <a:rPr lang="en-US" sz="2400" dirty="0"/>
              <a:t> </a:t>
            </a:r>
            <a:r>
              <a:rPr lang="cs-CZ" sz="2400" dirty="0" err="1"/>
              <a:t>RootkitRevealer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smtClean="0"/>
              <a:t>After public disclose, other malware started to hide itself by naming its files as </a:t>
            </a:r>
            <a:r>
              <a:rPr lang="cs-CZ" sz="2000" i="1" dirty="0" smtClean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(user was already “infected”)</a:t>
            </a:r>
          </a:p>
          <a:p>
            <a:r>
              <a:rPr lang="en-US" sz="2400" dirty="0" smtClean="0"/>
              <a:t>Sony released patch for removal (web-based uninstaller)</a:t>
            </a:r>
          </a:p>
          <a:p>
            <a:pPr lvl="1"/>
            <a:r>
              <a:rPr lang="en-US" sz="2000" dirty="0" smtClean="0"/>
              <a:t>Even more serious flaw introduced (any visited page can install and run program)</a:t>
            </a:r>
          </a:p>
          <a:p>
            <a:pPr lvl="1"/>
            <a:r>
              <a:rPr lang="en-US" sz="2000" dirty="0" smtClean="0"/>
              <a:t>Resulted in class-action lawsuit against Sony BMG</a:t>
            </a:r>
            <a:endParaRPr lang="en-US" sz="2000" dirty="0"/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0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Reverse engineering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6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K. Thompson – Reflections </a:t>
            </a:r>
            <a:r>
              <a:rPr lang="en-US" sz="2800" dirty="0"/>
              <a:t>on Trusting </a:t>
            </a:r>
            <a:r>
              <a:rPr lang="en-US" sz="2800" dirty="0" smtClean="0"/>
              <a:t>Trust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Subverted C </a:t>
            </a:r>
            <a:r>
              <a:rPr lang="en-US" sz="2400" dirty="0"/>
              <a:t>compiler (Turing Award </a:t>
            </a:r>
            <a:r>
              <a:rPr lang="en-US" sz="2400" dirty="0" smtClean="0"/>
              <a:t>Lecture, 1983)</a:t>
            </a:r>
          </a:p>
          <a:p>
            <a:pPr lvl="1"/>
            <a:r>
              <a:rPr lang="en-US" sz="2000" dirty="0" smtClean="0"/>
              <a:t>Adds additional functionality for selected compiled programs </a:t>
            </a:r>
          </a:p>
          <a:p>
            <a:pPr lvl="1"/>
            <a:r>
              <a:rPr lang="en-US" sz="2000" dirty="0" smtClean="0"/>
              <a:t>E.g., login </a:t>
            </a:r>
            <a:r>
              <a:rPr lang="en-US" sz="2000" dirty="0" err="1" smtClean="0"/>
              <a:t>cmd</a:t>
            </a:r>
            <a:r>
              <a:rPr lang="en-US" sz="2000" dirty="0" smtClean="0"/>
              <a:t>: log password or allow user with specific name</a:t>
            </a:r>
          </a:p>
          <a:p>
            <a:r>
              <a:rPr lang="en-US" sz="2400" dirty="0" smtClean="0"/>
              <a:t>Inspection of login’s source code will not reveal any issues</a:t>
            </a:r>
          </a:p>
          <a:p>
            <a:r>
              <a:rPr lang="en-US" sz="2400" dirty="0" smtClean="0"/>
              <a:t>Adds malicious functionality of compiler into binary of compiler </a:t>
            </a:r>
            <a:r>
              <a:rPr lang="en-US" sz="2400" dirty="0"/>
              <a:t>compiled </a:t>
            </a:r>
            <a:r>
              <a:rPr lang="en-US" sz="2400" dirty="0" smtClean="0"/>
              <a:t>with already subverted compiler</a:t>
            </a:r>
          </a:p>
          <a:p>
            <a:pPr lvl="1"/>
            <a:r>
              <a:rPr lang="en-US" sz="2000" dirty="0" smtClean="0"/>
              <a:t>Inspection of source code of compiler will not reveal any problem</a:t>
            </a:r>
          </a:p>
          <a:p>
            <a:r>
              <a:rPr lang="en-US" sz="2400" dirty="0" smtClean="0"/>
              <a:t>How can we detect modified login binary? </a:t>
            </a:r>
          </a:p>
          <a:p>
            <a:pPr lvl="1"/>
            <a:r>
              <a:rPr lang="en-US" sz="2000" dirty="0" smtClean="0"/>
              <a:t>Expected hash, digital signatures </a:t>
            </a:r>
          </a:p>
          <a:p>
            <a:pPr lvl="1"/>
            <a:r>
              <a:rPr lang="en-US" sz="2000" dirty="0" smtClean="0"/>
              <a:t>What if modified signature verification tool?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Reverse engineering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process of knowledge or design extraction from final product (usually man-made) </a:t>
            </a:r>
          </a:p>
          <a:p>
            <a:r>
              <a:rPr lang="en-GB" dirty="0" smtClean="0"/>
              <a:t>Engineering: </a:t>
            </a:r>
          </a:p>
          <a:p>
            <a:pPr lvl="1"/>
            <a:r>
              <a:rPr lang="en-GB" dirty="0" smtClean="0"/>
              <a:t>Mental model </a:t>
            </a:r>
            <a:r>
              <a:rPr lang="en-GB" dirty="0" smtClean="0">
                <a:sym typeface="Symbol" panose="05050102010706020507" pitchFamily="18" charset="2"/>
              </a:rPr>
              <a:t> blueprints/source-code  product/binary</a:t>
            </a:r>
          </a:p>
          <a:p>
            <a:r>
              <a:rPr lang="en-GB" dirty="0" smtClean="0">
                <a:sym typeface="Symbol" panose="05050102010706020507" pitchFamily="18" charset="2"/>
              </a:rPr>
              <a:t>Reverse engineering (back engineering):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From product back to knowledge or design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Blueprints/source-code might be also recreated</a:t>
            </a:r>
          </a:p>
          <a:p>
            <a:r>
              <a:rPr lang="en-GB" dirty="0" smtClean="0">
                <a:sym typeface="Symbol" panose="05050102010706020507" pitchFamily="18" charset="2"/>
              </a:rPr>
              <a:t>Not necessary/possible to perfectly recreate design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Engineering might be loose transformation 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Back engineering might not be perfect/complete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792088"/>
          </a:xfrm>
        </p:spPr>
        <p:txBody>
          <a:bodyPr/>
          <a:lstStyle/>
          <a:p>
            <a:r>
              <a:rPr lang="en-GB" dirty="0" smtClean="0"/>
              <a:t>Reverse engineering is general process</a:t>
            </a:r>
            <a:br>
              <a:rPr lang="en-GB" dirty="0" smtClean="0"/>
            </a:br>
            <a:r>
              <a:rPr lang="en-GB" dirty="0" smtClean="0"/>
              <a:t>We will focus on software binaries only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5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- legal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Reverse engineering is legal when</a:t>
            </a:r>
          </a:p>
          <a:p>
            <a:pPr lvl="1"/>
            <a:r>
              <a:rPr lang="en-US" sz="2000" dirty="0" smtClean="0"/>
              <a:t>Own </a:t>
            </a:r>
            <a:r>
              <a:rPr lang="en-US" sz="2000" dirty="0"/>
              <a:t>binary without documentation</a:t>
            </a:r>
            <a:endParaRPr lang="cs-CZ" sz="2000" dirty="0"/>
          </a:p>
          <a:p>
            <a:pPr lvl="1"/>
            <a:r>
              <a:rPr lang="en-US" sz="2000" dirty="0"/>
              <a:t>Anti-virus research, Forensics…</a:t>
            </a:r>
          </a:p>
          <a:p>
            <a:pPr lvl="1"/>
            <a:r>
              <a:rPr lang="en-US" sz="2000" dirty="0" smtClean="0"/>
              <a:t>Interoperability</a:t>
            </a:r>
            <a:r>
              <a:rPr lang="en-US" sz="2000" dirty="0"/>
              <a:t>, Fair use, </a:t>
            </a:r>
            <a:r>
              <a:rPr lang="en-US" sz="2000" dirty="0" smtClean="0"/>
              <a:t>education</a:t>
            </a:r>
            <a:endParaRPr lang="cs-CZ" sz="2000" dirty="0"/>
          </a:p>
          <a:p>
            <a:r>
              <a:rPr lang="en-US" sz="2400" dirty="0" smtClean="0"/>
              <a:t>Problem </a:t>
            </a:r>
            <a:r>
              <a:rPr lang="en-US" sz="2400" dirty="0"/>
              <a:t>with </a:t>
            </a:r>
            <a:r>
              <a:rPr lang="en-US" sz="2400" dirty="0" smtClean="0"/>
              <a:t>some copyright </a:t>
            </a:r>
            <a:r>
              <a:rPr lang="en-US" sz="2400" dirty="0"/>
              <a:t>laws </a:t>
            </a:r>
            <a:endParaRPr lang="en-US" sz="2400" dirty="0" smtClean="0"/>
          </a:p>
          <a:p>
            <a:pPr lvl="1"/>
            <a:r>
              <a:rPr lang="en-US" sz="2000" dirty="0" smtClean="0"/>
              <a:t>not </a:t>
            </a:r>
            <a:r>
              <a:rPr lang="en-US" sz="2000" dirty="0"/>
              <a:t>only selling circumvented </a:t>
            </a:r>
            <a:r>
              <a:rPr lang="en-US" sz="2000" dirty="0" smtClean="0"/>
              <a:t>content</a:t>
            </a:r>
            <a:r>
              <a:rPr lang="en-US" sz="2000" dirty="0"/>
              <a:t>, but also </a:t>
            </a:r>
            <a:r>
              <a:rPr lang="en-US" sz="2000" dirty="0" smtClean="0"/>
              <a:t>attempt </a:t>
            </a:r>
            <a:r>
              <a:rPr lang="en-US" sz="2000" dirty="0"/>
              <a:t>to circumvent is </a:t>
            </a:r>
            <a:r>
              <a:rPr lang="en-US" sz="2000" dirty="0" smtClean="0"/>
              <a:t>illegal </a:t>
            </a:r>
          </a:p>
          <a:p>
            <a:r>
              <a:rPr lang="en-US" sz="2400" dirty="0"/>
              <a:t>EFF Coders’ Rights Project Reverse Engineering FAQ</a:t>
            </a:r>
            <a:endParaRPr lang="en-US" sz="2400" dirty="0">
              <a:hlinkClick r:id="rId2"/>
            </a:endParaRPr>
          </a:p>
          <a:p>
            <a:pPr lvl="1"/>
            <a:r>
              <a:rPr lang="en-US" sz="2000" dirty="0" smtClean="0"/>
              <a:t>Legal doctrines, Risky aspects, Selected decisions</a:t>
            </a:r>
          </a:p>
          <a:p>
            <a:pPr lvl="1"/>
            <a:r>
              <a:rPr lang="cs-CZ" sz="2000" dirty="0">
                <a:hlinkClick r:id="rId2"/>
              </a:rPr>
              <a:t>https://www.eff.org/issues/coders/reverse-engineering-faq</a:t>
            </a:r>
            <a:endParaRPr lang="en-US" sz="2000" dirty="0"/>
          </a:p>
          <a:p>
            <a:pPr lvl="1"/>
            <a:endParaRPr lang="cs-CZ" sz="2000" dirty="0"/>
          </a:p>
          <a:p>
            <a:endParaRPr lang="en-US" sz="24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start reverse engineering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basic concepts (compilers, memory, OS…)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See how source-code translates into binary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Try tools on simple examples (own code, tuts)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Utilize other knowledge (communication logs…)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Have fun!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640762" cy="4149725"/>
          </a:xfrm>
        </p:spPr>
        <p:txBody>
          <a:bodyPr/>
          <a:lstStyle/>
          <a:p>
            <a:r>
              <a:rPr lang="en-US" sz="2800" dirty="0"/>
              <a:t>Debugger vs. debugger with binary modification  capabilities</a:t>
            </a:r>
          </a:p>
          <a:p>
            <a:pPr lvl="1"/>
            <a:r>
              <a:rPr lang="en-US" sz="2400" dirty="0"/>
              <a:t>E.g., Visual Studio vs. </a:t>
            </a:r>
            <a:r>
              <a:rPr lang="en-US" sz="2400" dirty="0" err="1"/>
              <a:t>OllyDbg</a:t>
            </a:r>
            <a:endParaRPr lang="en-US" sz="2400" dirty="0"/>
          </a:p>
          <a:p>
            <a:r>
              <a:rPr lang="en-US" sz="2800" dirty="0" smtClean="0"/>
              <a:t>Disassembler </a:t>
            </a:r>
            <a:r>
              <a:rPr lang="en-US" sz="2800" dirty="0"/>
              <a:t>vs. debugger</a:t>
            </a:r>
          </a:p>
          <a:p>
            <a:pPr lvl="1"/>
            <a:r>
              <a:rPr lang="en-US" sz="2400" dirty="0" smtClean="0"/>
              <a:t>Static </a:t>
            </a:r>
            <a:r>
              <a:rPr lang="en-US" sz="2400" dirty="0"/>
              <a:t>vs. dynamic code analysis</a:t>
            </a:r>
            <a:endParaRPr lang="cs-CZ" sz="2400" dirty="0"/>
          </a:p>
          <a:p>
            <a:r>
              <a:rPr lang="en-US" sz="2800" dirty="0" smtClean="0"/>
              <a:t>Disassembler </a:t>
            </a:r>
            <a:r>
              <a:rPr lang="en-US" sz="2800" dirty="0" smtClean="0"/>
              <a:t>vs. </a:t>
            </a:r>
            <a:r>
              <a:rPr lang="en-US" sz="2800" dirty="0" err="1" smtClean="0"/>
              <a:t>decompiler</a:t>
            </a:r>
            <a:endParaRPr lang="en-US" sz="2800" dirty="0" smtClean="0"/>
          </a:p>
          <a:p>
            <a:pPr lvl="1"/>
            <a:r>
              <a:rPr lang="en-US" sz="2400" dirty="0" smtClean="0"/>
              <a:t>Native code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 smtClean="0"/>
              <a:t> assembler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 smtClean="0"/>
              <a:t> source code </a:t>
            </a:r>
          </a:p>
          <a:p>
            <a:r>
              <a:rPr lang="en-US" sz="2800" dirty="0" smtClean="0"/>
              <a:t>Native code vs</a:t>
            </a:r>
            <a:r>
              <a:rPr lang="en-US" sz="2800" dirty="0"/>
              <a:t>. </a:t>
            </a:r>
            <a:r>
              <a:rPr lang="en-US" sz="2800" dirty="0" smtClean="0"/>
              <a:t>bytecode</a:t>
            </a:r>
          </a:p>
          <a:p>
            <a:pPr lvl="1"/>
            <a:r>
              <a:rPr lang="en-US" sz="2400" dirty="0" smtClean="0"/>
              <a:t>Different instruction set, different execution model</a:t>
            </a:r>
            <a:endParaRPr lang="en-US" sz="2400" dirty="0"/>
          </a:p>
          <a:p>
            <a:r>
              <a:rPr lang="en-US" sz="2800" dirty="0" smtClean="0"/>
              <a:t>Registry-based </a:t>
            </a:r>
            <a:r>
              <a:rPr lang="en-US" sz="2800" dirty="0"/>
              <a:t>vs. stack-based execution</a:t>
            </a:r>
            <a:endParaRPr lang="cs-CZ" sz="2800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2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 smtClean="0"/>
              <a:t>Compilation to native binary (C/C++)</a:t>
            </a:r>
            <a:endParaRPr lang="en-GB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.c &gt;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Macro expansion, </a:t>
            </a:r>
            <a:r>
              <a:rPr lang="cs-CZ" altLang="en-US" dirty="0" err="1"/>
              <a:t>include</a:t>
            </a:r>
            <a:r>
              <a:rPr lang="en-US" altLang="en-US" dirty="0"/>
              <a:t> insertion</a:t>
            </a:r>
            <a:r>
              <a:rPr lang="cs-CZ" altLang="en-US" dirty="0"/>
              <a:t>…</a:t>
            </a:r>
            <a:endParaRPr lang="en-US" altLang="en-US" dirty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Compilation </a:t>
            </a:r>
            <a:r>
              <a:rPr lang="en-US" altLang="en-US" dirty="0"/>
              <a:t>"g</a:t>
            </a:r>
            <a:r>
              <a:rPr lang="cs-CZ" altLang="en-US" dirty="0" err="1"/>
              <a:t>cc</a:t>
            </a:r>
            <a:r>
              <a:rPr lang="en-US" altLang="en-US" dirty="0"/>
              <a:t> -s</a:t>
            </a:r>
            <a:r>
              <a:rPr lang="cs-CZ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Syntactic code control</a:t>
            </a:r>
            <a:r>
              <a:rPr lang="cs-CZ" altLang="en-US" dirty="0"/>
              <a:t>, </a:t>
            </a:r>
            <a:r>
              <a:rPr lang="en-US" altLang="en-US" dirty="0"/>
              <a:t>most errors reported here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Assembly</a:t>
            </a:r>
            <a:r>
              <a:rPr lang="pt-BR" altLang="en-US" dirty="0"/>
              <a:t> "as </a:t>
            </a:r>
            <a:r>
              <a:rPr lang="cs-CZ" altLang="en-US" dirty="0" err="1"/>
              <a:t>hello</a:t>
            </a:r>
            <a:r>
              <a:rPr lang="pt-BR" altLang="en-US" dirty="0"/>
              <a:t>.s -o </a:t>
            </a:r>
            <a:r>
              <a:rPr lang="cs-CZ" altLang="en-US" dirty="0" err="1"/>
              <a:t>hello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Compilation from assembler to native executable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Link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.o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Substitution of relative addresses by </a:t>
            </a:r>
            <a:r>
              <a:rPr lang="en-US" altLang="en-US" dirty="0" smtClean="0"/>
              <a:t>absolute</a:t>
            </a:r>
          </a:p>
          <a:p>
            <a:pPr marL="914400" lvl="1" indent="-457200" eaLnBrk="1" hangingPunct="1"/>
            <a:endParaRPr lang="en-US" altLang="en-US" dirty="0"/>
          </a:p>
          <a:p>
            <a:pPr marL="533400" indent="-533400" eaLnBrk="1" hangingPunct="1"/>
            <a:r>
              <a:rPr lang="en-US" altLang="en-US" i="1" dirty="0"/>
              <a:t>Ordinary build executes all steps together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10" name="Picture 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8924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1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</a:t>
            </a:r>
            <a:r>
              <a:rPr lang="en-US" dirty="0"/>
              <a:t>source </a:t>
            </a:r>
            <a:r>
              <a:rPr lang="en-US" dirty="0" smtClean="0"/>
              <a:t>code/assembler in 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</a:t>
            </a:r>
            <a:r>
              <a:rPr lang="en-US" sz="2400" dirty="0"/>
              <a:t>current IDE supports mixed source code/assembler instructions mode (Visual Studio, QT Creator</a:t>
            </a:r>
            <a:r>
              <a:rPr lang="en-US" sz="2400" dirty="0" smtClean="0"/>
              <a:t>...)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/>
              <a:t>is usually available </a:t>
            </a:r>
            <a:r>
              <a:rPr lang="en-US" sz="2000" dirty="0" smtClean="0"/>
              <a:t>only during </a:t>
            </a:r>
            <a:r>
              <a:rPr lang="en-US" sz="2000" dirty="0"/>
              <a:t>a </a:t>
            </a:r>
            <a:r>
              <a:rPr lang="en-US" sz="2000" dirty="0" smtClean="0"/>
              <a:t>debugging </a:t>
            </a:r>
            <a:endParaRPr lang="cs-CZ" sz="2000" dirty="0"/>
          </a:p>
          <a:p>
            <a:pPr lvl="1"/>
            <a:r>
              <a:rPr lang="en-US" sz="2000" dirty="0"/>
              <a:t>Write simple code (e.g., if then else condition), insert breakpoint and start debugging</a:t>
            </a:r>
            <a:endParaRPr lang="cs-CZ" sz="2000" dirty="0"/>
          </a:p>
          <a:p>
            <a:pPr lvl="0"/>
            <a:r>
              <a:rPr lang="en-US" sz="2400" dirty="0"/>
              <a:t>Switch to mixed mode</a:t>
            </a:r>
            <a:endParaRPr lang="cs-CZ" sz="2400" dirty="0"/>
          </a:p>
          <a:p>
            <a:pPr lvl="1"/>
            <a:r>
              <a:rPr lang="en-US" sz="2000" dirty="0"/>
              <a:t>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 smtClean="0"/>
              <a:t>RClick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/>
              <a:t>Go</a:t>
            </a:r>
            <a:r>
              <a:rPr lang="en-US" sz="2000" dirty="0"/>
              <a:t> to disassembly</a:t>
            </a:r>
            <a:endParaRPr lang="cs-CZ" sz="2000" dirty="0"/>
          </a:p>
          <a:p>
            <a:pPr lvl="1"/>
            <a:r>
              <a:rPr lang="en-US" sz="2000" dirty="0" err="1"/>
              <a:t>QTCreator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Debug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Operate</a:t>
            </a:r>
            <a:r>
              <a:rPr lang="en-US" sz="2000" dirty="0"/>
              <a:t> by Instruction</a:t>
            </a:r>
            <a:endParaRPr lang="cs-CZ" sz="2000" dirty="0"/>
          </a:p>
          <a:p>
            <a:pPr lvl="0"/>
            <a:r>
              <a:rPr lang="en-US" sz="2400" dirty="0" smtClean="0"/>
              <a:t>Easy way to learn </a:t>
            </a:r>
            <a:r>
              <a:rPr lang="en-US" sz="2400" dirty="0"/>
              <a:t>how particular source code is translated into assembler </a:t>
            </a:r>
            <a:r>
              <a:rPr lang="en-US" sz="2400" dirty="0" smtClean="0"/>
              <a:t>code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700808"/>
            <a:ext cx="4158511" cy="38472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#include &lt;</a:t>
            </a:r>
            <a:r>
              <a:rPr lang="en-US" sz="1400" dirty="0" err="1">
                <a:solidFill>
                  <a:srgbClr val="7F7F00"/>
                </a:solidFill>
                <a:latin typeface="Courier New"/>
                <a:ea typeface="Times New Roman"/>
              </a:rPr>
              <a:t>stdio.h</a:t>
            </a: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+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"Result: 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fclose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5363349"/>
            <a:ext cx="2531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C source </a:t>
            </a:r>
            <a:r>
              <a:rPr lang="en-US" dirty="0" smtClean="0"/>
              <a:t>code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28"/>
            <a:ext cx="3438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116662" y="2826127"/>
            <a:ext cx="5027338" cy="40318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Verdana"/>
                <a:ea typeface="Times New Roman"/>
                <a:cs typeface="Verdan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code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for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function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1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push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and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0xfffffff0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0x0040134a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6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sub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0x20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9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0x401a20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__main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0x00401352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14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0x0040135a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22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0x402030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0x402032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0x00401369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0x401c90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eax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100" dirty="0" smtClean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solidFill>
                  <a:srgbClr val="007F7F"/>
                </a:solidFill>
                <a:latin typeface="Courier New"/>
                <a:ea typeface="Times New Roman"/>
              </a:rPr>
              <a:t>	...</a:t>
            </a:r>
          </a:p>
          <a:p>
            <a:pPr>
              <a:spcAft>
                <a:spcPts val="0"/>
              </a:spcAft>
            </a:pPr>
            <a:endParaRPr lang="en-US" sz="1100" dirty="0" smtClean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solidFill>
                  <a:srgbClr val="007F7F"/>
                </a:solidFill>
                <a:latin typeface="Courier New"/>
                <a:ea typeface="Times New Roman"/>
              </a:rPr>
              <a:t>       17</a:t>
            </a:r>
            <a:r>
              <a:rPr lang="en-US" sz="1100" dirty="0" smtClean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leave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0x004013f6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178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ret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087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instructions/structures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ASM instructions</a:t>
            </a:r>
          </a:p>
          <a:p>
            <a:pPr lvl="1"/>
            <a:r>
              <a:rPr lang="en-US" dirty="0" smtClean="0"/>
              <a:t>Load/Store from to registers: MOV, LEA</a:t>
            </a:r>
          </a:p>
          <a:p>
            <a:pPr lvl="1"/>
            <a:r>
              <a:rPr lang="en-US" dirty="0" smtClean="0"/>
              <a:t>Arithmetic: ADD, INC…</a:t>
            </a:r>
          </a:p>
          <a:p>
            <a:pPr lvl="1"/>
            <a:r>
              <a:rPr lang="en-US" dirty="0" smtClean="0"/>
              <a:t>Relational: CMP, TEST</a:t>
            </a:r>
          </a:p>
          <a:p>
            <a:pPr lvl="1"/>
            <a:r>
              <a:rPr lang="en-US" dirty="0" smtClean="0"/>
              <a:t>Jumps: JMP, J*</a:t>
            </a:r>
          </a:p>
          <a:p>
            <a:pPr lvl="1"/>
            <a:r>
              <a:rPr lang="en-US" dirty="0" smtClean="0"/>
              <a:t>Functions: CALL, RET</a:t>
            </a:r>
          </a:p>
          <a:p>
            <a:r>
              <a:rPr lang="en-US" dirty="0"/>
              <a:t>Example of typical structures (</a:t>
            </a:r>
            <a:r>
              <a:rPr lang="en-US" dirty="0" smtClean="0"/>
              <a:t>C</a:t>
            </a:r>
            <a:r>
              <a:rPr lang="en-US" dirty="0" smtClean="0">
                <a:sym typeface="Symbol" panose="05050102010706020507" pitchFamily="18" charset="2"/>
              </a:rPr>
              <a:t> ASM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Conditional </a:t>
            </a:r>
            <a:r>
              <a:rPr lang="en-US" dirty="0" smtClean="0"/>
              <a:t>jump,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/>
              <a:t> loop, function call…</a:t>
            </a:r>
          </a:p>
          <a:p>
            <a:pPr lvl="1"/>
            <a:r>
              <a:rPr lang="en-US" dirty="0" smtClean="0"/>
              <a:t>Familiarize via mixed </a:t>
            </a:r>
            <a:r>
              <a:rPr lang="en-US" dirty="0"/>
              <a:t>source code/assembler in </a:t>
            </a:r>
            <a:r>
              <a:rPr lang="en-US" dirty="0" smtClean="0"/>
              <a:t>IDE</a:t>
            </a:r>
          </a:p>
          <a:p>
            <a:pPr lvl="1"/>
            <a:r>
              <a:rPr lang="en-US" dirty="0" smtClean="0"/>
              <a:t>Be aware of debug/release differences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pPr lvl="0"/>
            <a:r>
              <a:rPr lang="en-US" sz="2000" dirty="0"/>
              <a:t>Jump operation </a:t>
            </a:r>
            <a:endParaRPr lang="cs-CZ" sz="2000" dirty="0"/>
          </a:p>
          <a:p>
            <a:pPr lvl="1"/>
            <a:r>
              <a:rPr lang="en-US" sz="1800" dirty="0"/>
              <a:t>Unconditional JMP – jump every time</a:t>
            </a:r>
            <a:endParaRPr lang="cs-CZ" sz="1800" dirty="0"/>
          </a:p>
          <a:p>
            <a:pPr lvl="1"/>
            <a:r>
              <a:rPr lang="en-US" sz="1800" dirty="0"/>
              <a:t>Conditional - based on the current value of flag(s) </a:t>
            </a:r>
            <a:endParaRPr lang="cs-CZ" sz="1800" dirty="0"/>
          </a:p>
          <a:p>
            <a:r>
              <a:rPr lang="en-GB" sz="2000" dirty="0"/>
              <a:t>JA*	Jump if (unsigned) above	</a:t>
            </a:r>
            <a:r>
              <a:rPr lang="en-GB" sz="2000" dirty="0" smtClean="0"/>
              <a:t>- </a:t>
            </a:r>
            <a:r>
              <a:rPr lang="en-GB" sz="2000" dirty="0"/>
              <a:t>CF=0 and ZF=0</a:t>
            </a:r>
            <a:endParaRPr lang="cs-CZ" sz="2000" dirty="0"/>
          </a:p>
          <a:p>
            <a:r>
              <a:rPr lang="en-GB" sz="2000" dirty="0"/>
              <a:t>JB*	Jump if (unsigned) below	</a:t>
            </a:r>
            <a:r>
              <a:rPr lang="en-GB" sz="2000" dirty="0" smtClean="0"/>
              <a:t>- </a:t>
            </a:r>
            <a:r>
              <a:rPr lang="en-GB" sz="2000" dirty="0"/>
              <a:t>CF=1</a:t>
            </a:r>
            <a:endParaRPr lang="cs-CZ" sz="2000" dirty="0"/>
          </a:p>
          <a:p>
            <a:r>
              <a:rPr lang="en-GB" sz="2000" dirty="0"/>
              <a:t>JE**	Jump if equal			</a:t>
            </a:r>
            <a:r>
              <a:rPr lang="en-GB" sz="2000" dirty="0" smtClean="0"/>
              <a:t>- </a:t>
            </a:r>
            <a:r>
              <a:rPr lang="en-GB" sz="2000" dirty="0"/>
              <a:t>ZF=1</a:t>
            </a:r>
            <a:endParaRPr lang="cs-CZ" sz="2000" dirty="0"/>
          </a:p>
          <a:p>
            <a:r>
              <a:rPr lang="en-GB" sz="2000" dirty="0"/>
              <a:t>JG*	Jump if (signed) greater		</a:t>
            </a:r>
            <a:r>
              <a:rPr lang="en-GB" sz="2000" dirty="0" smtClean="0"/>
              <a:t>- </a:t>
            </a:r>
            <a:r>
              <a:rPr lang="en-GB" sz="2000" dirty="0"/>
              <a:t>ZF=0 and SF=OF (</a:t>
            </a:r>
            <a:r>
              <a:rPr lang="en-GB" sz="2000" dirty="0" smtClean="0"/>
              <a:t>SF=</a:t>
            </a:r>
            <a:r>
              <a:rPr lang="en-GB" sz="2000" dirty="0" err="1" smtClean="0"/>
              <a:t>SignFlag</a:t>
            </a:r>
            <a:r>
              <a:rPr lang="en-GB" sz="2000" dirty="0"/>
              <a:t>)</a:t>
            </a:r>
            <a:endParaRPr lang="cs-CZ" sz="2000" dirty="0"/>
          </a:p>
          <a:p>
            <a:r>
              <a:rPr lang="en-GB" sz="2000" dirty="0" smtClean="0"/>
              <a:t>JGE*Jump </a:t>
            </a:r>
            <a:r>
              <a:rPr lang="en-GB" sz="2000" dirty="0"/>
              <a:t>if (signed) </a:t>
            </a:r>
            <a:r>
              <a:rPr lang="en-GB" sz="2000" dirty="0" err="1" smtClean="0"/>
              <a:t>gtr</a:t>
            </a:r>
            <a:r>
              <a:rPr lang="en-GB" sz="2000" dirty="0" smtClean="0"/>
              <a:t> </a:t>
            </a:r>
            <a:r>
              <a:rPr lang="en-GB" sz="2000" dirty="0"/>
              <a:t>or </a:t>
            </a:r>
            <a:r>
              <a:rPr lang="en-GB" sz="2000" dirty="0" smtClean="0"/>
              <a:t>equal	- </a:t>
            </a:r>
            <a:r>
              <a:rPr lang="en-GB" sz="2000" dirty="0"/>
              <a:t>SF=OF</a:t>
            </a:r>
            <a:endParaRPr lang="cs-CZ" sz="2000" dirty="0"/>
          </a:p>
          <a:p>
            <a:r>
              <a:rPr lang="en-GB" sz="2000" dirty="0"/>
              <a:t>JL*	Jump if (signed) less		</a:t>
            </a:r>
            <a:r>
              <a:rPr lang="en-GB" sz="2000" dirty="0" smtClean="0"/>
              <a:t>- </a:t>
            </a:r>
            <a:r>
              <a:rPr lang="en-GB" sz="2000" dirty="0"/>
              <a:t>SF != OF (!= is not)</a:t>
            </a:r>
            <a:endParaRPr lang="cs-CZ" sz="2000" dirty="0"/>
          </a:p>
          <a:p>
            <a:r>
              <a:rPr lang="en-GB" sz="2000" dirty="0"/>
              <a:t>JLE*	Jump if (signed) less or equal	- ZF=1 and OF != OF</a:t>
            </a:r>
            <a:endParaRPr lang="cs-CZ" sz="2000" dirty="0"/>
          </a:p>
          <a:p>
            <a:r>
              <a:rPr lang="en-GB" sz="2000" dirty="0"/>
              <a:t>JMP**	Jump			</a:t>
            </a:r>
            <a:r>
              <a:rPr lang="en-GB" sz="2000" dirty="0" smtClean="0"/>
              <a:t>- </a:t>
            </a:r>
            <a:r>
              <a:rPr lang="en-GB" sz="2000" dirty="0"/>
              <a:t>Jumps always</a:t>
            </a:r>
            <a:endParaRPr lang="cs-CZ" sz="2000" dirty="0"/>
          </a:p>
          <a:p>
            <a:r>
              <a:rPr lang="en-GB" sz="2000" dirty="0"/>
              <a:t>JNE**	Jump if not equal	</a:t>
            </a:r>
            <a:r>
              <a:rPr lang="en-GB" sz="2000" dirty="0" smtClean="0"/>
              <a:t>- ZF=0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31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Rootkits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Rootkits, RE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8797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Conditional branching is usually realized by two consecutive operations:</a:t>
            </a:r>
            <a:endParaRPr lang="cs-CZ" sz="28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Comparison operation setting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2400" dirty="0"/>
              <a:t> register</a:t>
            </a:r>
            <a:endParaRPr lang="cs-CZ" sz="24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dirty="0" smtClean="0"/>
              <a:t>) Conditional </a:t>
            </a:r>
            <a:r>
              <a:rPr lang="en-US" sz="2400" dirty="0"/>
              <a:t>jumping operation to address based on Flags (Branch 1)</a:t>
            </a:r>
            <a:endParaRPr lang="cs-CZ" sz="2400" dirty="0"/>
          </a:p>
          <a:p>
            <a:pPr marL="819150" lvl="1" indent="-457200">
              <a:buFont typeface="+mj-lt"/>
              <a:buAutoNum type="arabicPeriod" startAt="2"/>
            </a:pPr>
            <a:r>
              <a:rPr lang="en-US" sz="2400" dirty="0" smtClean="0"/>
              <a:t>B) If </a:t>
            </a:r>
            <a:r>
              <a:rPr lang="en-US" sz="2400" dirty="0"/>
              <a:t>not jumped then Branch 2 code is directly present </a:t>
            </a:r>
            <a:r>
              <a:rPr lang="en-US" sz="2400" dirty="0" smtClean="0"/>
              <a:t>starting with a </a:t>
            </a:r>
            <a:r>
              <a:rPr lang="en-US" sz="2400" dirty="0"/>
              <a:t>next instruction, or unconditional jump JMP to Branch 2 is </a:t>
            </a:r>
            <a:r>
              <a:rPr lang="en-US" sz="2400" dirty="0" smtClean="0"/>
              <a:t>present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0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Comparison </a:t>
            </a:r>
            <a:r>
              <a:rPr lang="en-US" dirty="0" smtClean="0"/>
              <a:t>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CMP </a:t>
            </a:r>
            <a:r>
              <a:rPr lang="en-US" sz="2800" dirty="0"/>
              <a:t>EAX, -1 - will set flag(s) in </a:t>
            </a:r>
            <a:r>
              <a:rPr lang="en-US" sz="2800" dirty="0" smtClean="0"/>
              <a:t>Registers</a:t>
            </a:r>
          </a:p>
          <a:p>
            <a:pPr lvl="1"/>
            <a:r>
              <a:rPr lang="en-US" sz="2400" dirty="0" smtClean="0"/>
              <a:t>Zero </a:t>
            </a:r>
            <a:r>
              <a:rPr lang="en-US" sz="2400" dirty="0"/>
              <a:t>and Sign flags are usually of </a:t>
            </a:r>
            <a:r>
              <a:rPr lang="en-US" sz="2400" dirty="0" smtClean="0"/>
              <a:t>interest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two values are same (EAX == -1), Zero flag is set to </a:t>
            </a:r>
            <a:r>
              <a:rPr lang="en-US" sz="2400" dirty="0" smtClean="0"/>
              <a:t>1</a:t>
            </a:r>
            <a:endParaRPr lang="cs-CZ" sz="2400" dirty="0"/>
          </a:p>
          <a:p>
            <a:r>
              <a:rPr lang="en-US" sz="2800" dirty="0"/>
              <a:t>TEST A, B (usually TEST EAX, EAX) </a:t>
            </a:r>
            <a:endParaRPr lang="en-US" sz="2800" dirty="0" smtClean="0"/>
          </a:p>
          <a:p>
            <a:pPr lvl="1"/>
            <a:r>
              <a:rPr lang="en-US" sz="2400" dirty="0" smtClean="0"/>
              <a:t>logical </a:t>
            </a:r>
            <a:r>
              <a:rPr lang="en-US" sz="2400" dirty="0"/>
              <a:t>AND </a:t>
            </a:r>
            <a:r>
              <a:rPr lang="en-US" sz="2400" dirty="0" smtClean="0"/>
              <a:t>operation</a:t>
            </a:r>
          </a:p>
          <a:p>
            <a:pPr lvl="1"/>
            <a:r>
              <a:rPr lang="en-US" sz="2400" dirty="0" smtClean="0"/>
              <a:t>results </a:t>
            </a:r>
            <a:r>
              <a:rPr lang="en-US" sz="2400" dirty="0"/>
              <a:t>not saved, Flags are </a:t>
            </a:r>
            <a:r>
              <a:rPr lang="en-US" sz="2400" dirty="0" smtClean="0"/>
              <a:t>set </a:t>
            </a:r>
            <a:endParaRPr lang="en-US" sz="2400" dirty="0" smtClean="0"/>
          </a:p>
          <a:p>
            <a:pPr lvl="1"/>
            <a:r>
              <a:rPr lang="en-US" sz="2400" dirty="0" smtClean="0"/>
              <a:t>TEST </a:t>
            </a:r>
            <a:r>
              <a:rPr lang="en-US" sz="2400" dirty="0"/>
              <a:t>EAX, EAX will test if value in EAX is equal to </a:t>
            </a:r>
            <a:r>
              <a:rPr lang="en-US" sz="2400" dirty="0" smtClean="0"/>
              <a:t>0 </a:t>
            </a:r>
          </a:p>
          <a:p>
            <a:pPr lvl="2"/>
            <a:r>
              <a:rPr lang="en-US" sz="2400" dirty="0" smtClean="0"/>
              <a:t>If </a:t>
            </a:r>
            <a:r>
              <a:rPr lang="en-US" sz="2400" dirty="0"/>
              <a:t>EAX == 0 then Zero flag == 1, 0 </a:t>
            </a:r>
            <a:r>
              <a:rPr lang="en-US" sz="2400" dirty="0" smtClean="0"/>
              <a:t>otherwise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7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 smtClean="0"/>
              <a:t>Compilation to </a:t>
            </a:r>
            <a:r>
              <a:rPr lang="en-GB" sz="3200" dirty="0" err="1" smtClean="0"/>
              <a:t>bytecode</a:t>
            </a:r>
            <a:r>
              <a:rPr lang="en-GB" sz="3200" dirty="0" smtClean="0"/>
              <a:t> (Java, C#)</a:t>
            </a:r>
            <a:endParaRPr lang="en-GB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compiled into intermediate </a:t>
            </a:r>
            <a:r>
              <a:rPr lang="en-US" dirty="0" err="1" smtClean="0"/>
              <a:t>bytecode</a:t>
            </a:r>
            <a:endParaRPr lang="en-US" dirty="0" smtClean="0"/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bytecode</a:t>
            </a:r>
            <a:r>
              <a:rPr lang="en-US" dirty="0" smtClean="0"/>
              <a:t>,.</a:t>
            </a:r>
            <a:r>
              <a:rPr lang="en-US" dirty="0"/>
              <a:t>NET CLI ... </a:t>
            </a:r>
            <a:endParaRPr lang="en-US" dirty="0" smtClean="0"/>
          </a:p>
          <a:p>
            <a:r>
              <a:rPr lang="en-US" dirty="0"/>
              <a:t>Intermediate code interpreted by virtual machine</a:t>
            </a:r>
          </a:p>
          <a:p>
            <a:r>
              <a:rPr lang="en-US" dirty="0" smtClean="0"/>
              <a:t>Just-in-time compilation</a:t>
            </a:r>
          </a:p>
          <a:p>
            <a:pPr lvl="1"/>
            <a:r>
              <a:rPr lang="en-US" dirty="0" smtClean="0"/>
              <a:t>Intermediate code is compiled by VM into native code</a:t>
            </a:r>
          </a:p>
          <a:p>
            <a:pPr lvl="1"/>
            <a:r>
              <a:rPr lang="en-US" dirty="0" smtClean="0"/>
              <a:t>Improve performance significantly</a:t>
            </a:r>
          </a:p>
          <a:p>
            <a:pPr lvl="1"/>
            <a:r>
              <a:rPr lang="en-US" dirty="0" smtClean="0"/>
              <a:t>Relevant for dynamic analysis, not for static analysis</a:t>
            </a:r>
          </a:p>
          <a:p>
            <a:r>
              <a:rPr lang="en-US" dirty="0"/>
              <a:t>Usually easier to understand then assembler code 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Structure of Executable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Rootkits, RE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80581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1026" name="Picture 2" descr="C:\Users\E525127\Documents\School\Prednasky\English PE Walkth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89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5949280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 File Format</a:t>
            </a:r>
            <a:endParaRPr lang="en-US" sz="24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26064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smtClean="0"/>
              <a:t>Structure of Win32 binary executable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2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Linux binary executable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ELF format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1026" name="Picture 2" descr="D:\Documents\Obrazky\740px-Elf-layout-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89" y="1484784"/>
            <a:ext cx="4774101" cy="52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6165749" y="3680612"/>
            <a:ext cx="474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"Elf-layout--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 by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Surueña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- Own work. 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Licensed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under CC BY-SA 3.0 via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val="244169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dirty="0" smtClean="0"/>
              <a:t>Java bytecode </a:t>
            </a:r>
            <a:r>
              <a:rPr lang="en-US" dirty="0" err="1" smtClean="0"/>
              <a:t>classfile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400600" cy="477745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5973190" y="3405998"/>
            <a:ext cx="5993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https://commons.apache.org/proper/commons-bcel/manual.html</a:t>
            </a:r>
          </a:p>
        </p:txBody>
      </p:sp>
    </p:spTree>
    <p:extLst>
      <p:ext uri="{BB962C8B-B14F-4D97-AF65-F5344CB8AC3E}">
        <p14:creationId xmlns:p14="http://schemas.microsoft.com/office/powerpoint/2010/main" val="173492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Registry vs. stack-based execution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4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Values loaded 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 smtClean="0"/>
              <a:t>) from RAM to CPU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CPU operation (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test</a:t>
            </a:r>
            <a:r>
              <a:rPr lang="en-US" sz="2800" dirty="0" smtClean="0"/>
              <a:t>…)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Resulting value is stored back 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 smtClean="0"/>
              <a:t>) to RAM</a:t>
            </a:r>
          </a:p>
          <a:p>
            <a:r>
              <a:rPr lang="en-US" sz="2800" dirty="0" smtClean="0"/>
              <a:t>Name </a:t>
            </a:r>
            <a:r>
              <a:rPr lang="en-US" sz="2800" dirty="0"/>
              <a:t>of the </a:t>
            </a:r>
            <a:r>
              <a:rPr lang="en-US" sz="2800" dirty="0" smtClean="0"/>
              <a:t>registers</a:t>
            </a:r>
          </a:p>
          <a:p>
            <a:pPr lvl="1"/>
            <a:r>
              <a:rPr lang="en-US" sz="2400" dirty="0" smtClean="0"/>
              <a:t>EAX </a:t>
            </a:r>
            <a:r>
              <a:rPr lang="en-US" sz="2400" dirty="0"/>
              <a:t>32bit, AX 16bit, AH/AL </a:t>
            </a:r>
            <a:r>
              <a:rPr lang="en-US" sz="2400" dirty="0" smtClean="0"/>
              <a:t>8bit</a:t>
            </a:r>
          </a:p>
          <a:p>
            <a:pPr lvl="1"/>
            <a:r>
              <a:rPr lang="en-US" sz="2400" dirty="0"/>
              <a:t>EIP ... next address to execute (instruction pointer)</a:t>
            </a:r>
            <a:endParaRPr lang="cs-CZ" sz="2400" dirty="0"/>
          </a:p>
          <a:p>
            <a:pPr lvl="1"/>
            <a:r>
              <a:rPr lang="en-US" sz="2400" dirty="0"/>
              <a:t>EBX ... usually loop </a:t>
            </a:r>
            <a:r>
              <a:rPr lang="en-US" sz="2400" dirty="0" smtClean="0"/>
              <a:t>counter</a:t>
            </a:r>
            <a:endParaRPr lang="cs-CZ" sz="2800" dirty="0"/>
          </a:p>
          <a:p>
            <a:r>
              <a:rPr lang="en-US" sz="2800" dirty="0" smtClean="0"/>
              <a:t>Registers</a:t>
            </a:r>
            <a:endParaRPr lang="cs-CZ" sz="2800" dirty="0"/>
          </a:p>
          <a:p>
            <a:pPr lvl="1"/>
            <a:r>
              <a:rPr lang="en-US" sz="2400" dirty="0"/>
              <a:t>Z – zero flag, C – carry flag, S – sign </a:t>
            </a:r>
            <a:r>
              <a:rPr lang="en-US" sz="2400" dirty="0" smtClean="0"/>
              <a:t>flag…</a:t>
            </a:r>
          </a:p>
          <a:p>
            <a:pPr lvl="1"/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 two numbers from file (HDD)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 smtClean="0"/>
              <a:t>Read values from </a:t>
            </a:r>
            <a:r>
              <a:rPr lang="cs-CZ" altLang="en-US" sz="2400" dirty="0" smtClean="0"/>
              <a:t>HDD </a:t>
            </a:r>
            <a:r>
              <a:rPr lang="en-US" altLang="en-US" sz="2400" dirty="0" smtClean="0"/>
              <a:t>into </a:t>
            </a:r>
            <a:r>
              <a:rPr lang="cs-CZ" altLang="en-US" sz="2400" dirty="0" smtClean="0"/>
              <a:t>RAM </a:t>
            </a:r>
            <a:r>
              <a:rPr lang="en-US" altLang="en-US" sz="2400" dirty="0" smtClean="0"/>
              <a:t>memory</a:t>
            </a:r>
            <a:endParaRPr lang="cs-CZ" altLang="en-US" sz="2400" dirty="0" smtClean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fscanf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alt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file</a:t>
            </a:r>
            <a:r>
              <a:rPr lang="cs-CZ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 smtClean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 smtClean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&amp;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2000" dirty="0" smtClean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 smtClean="0"/>
              <a:t>Move value from </a:t>
            </a:r>
            <a:r>
              <a:rPr lang="cs-CZ" altLang="en-US" sz="2400" dirty="0" smtClean="0"/>
              <a:t>RAM </a:t>
            </a:r>
            <a:r>
              <a:rPr lang="en-US" altLang="en-US" sz="2400" dirty="0" smtClean="0"/>
              <a:t>memory to CPU registry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 smtClean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 smtClean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 smtClean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 smtClean="0">
                <a:solidFill>
                  <a:srgbClr val="007F7F"/>
                </a:solidFill>
                <a:latin typeface="Courier New" pitchFamily="49" charset="0"/>
              </a:rPr>
              <a:t>0x4</a:t>
            </a:r>
            <a:r>
              <a:rPr lang="cs-CZ" altLang="en-US" sz="2000" dirty="0" smtClean="0">
                <a:solidFill>
                  <a:srgbClr val="007F7F"/>
                </a:solidFill>
                <a:latin typeface="Courier New" pitchFamily="49" charset="0"/>
              </a:rPr>
              <a:t>4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cs-CZ" altLang="en-US" sz="2000" dirty="0" smtClean="0">
                <a:solidFill>
                  <a:srgbClr val="000000"/>
                </a:solidFill>
                <a:latin typeface="Courier New" pitchFamily="49" charset="0"/>
              </a:rPr>
              <a:t>d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x</a:t>
            </a:r>
            <a:endParaRPr lang="cs-CZ" altLang="en-US" sz="2000" dirty="0" smtClean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 smtClean="0"/>
              <a:t>Execute CPU instruction</a:t>
            </a:r>
            <a:r>
              <a:rPr lang="cs-CZ" altLang="en-US" sz="2400" dirty="0" smtClean="0"/>
              <a:t> (</a:t>
            </a:r>
            <a:r>
              <a:rPr lang="en-US" altLang="en-US" sz="2400" dirty="0" smtClean="0"/>
              <a:t>e.g., </a:t>
            </a:r>
            <a:r>
              <a:rPr lang="cs-CZ" altLang="en-US" sz="2400" dirty="0" smtClean="0"/>
              <a:t>ADD)</a:t>
            </a:r>
            <a:endParaRPr lang="en-US" altLang="en-US" sz="2400" dirty="0" smtClean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en-US" altLang="en-US" sz="2000" dirty="0" smtClean="0">
                <a:solidFill>
                  <a:srgbClr val="808080"/>
                </a:solidFill>
                <a:latin typeface="Courier New" pitchFamily="49" charset="0"/>
              </a:rPr>
              <a:t>    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edx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 smtClean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 smtClean="0"/>
              <a:t>Transfer result from CPU register to RAM memory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 smtClean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eax</a:t>
            </a:r>
            <a:r>
              <a:rPr lang="cs-CZ" altLang="en-US" sz="20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 smtClean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altLang="en-US" sz="2000" dirty="0" smtClean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 smtClean="0"/>
              <a:t>Save result from RAM memory to file</a:t>
            </a:r>
            <a:endParaRPr lang="cs-CZ" altLang="en-US" sz="2400" dirty="0" smtClean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fprintf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(file,</a:t>
            </a:r>
            <a:r>
              <a:rPr lang="en-US" altLang="en-US" sz="2000" dirty="0" smtClean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 smtClean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 smtClean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pt-BR" altLang="en-US" sz="2000" dirty="0" smtClean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cs-CZ" altLang="en-US" sz="2400" dirty="0" smtClean="0">
              <a:latin typeface="Courier New" pitchFamily="49" charset="0"/>
            </a:endParaRPr>
          </a:p>
        </p:txBody>
      </p:sp>
      <p:sp>
        <p:nvSpPr>
          <p:cNvPr id="30722" name="Footer Placeholder 6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bg1"/>
                </a:solidFill>
              </a:rPr>
              <a:t>| PV204: Rootkits, RE</a:t>
            </a:r>
            <a:endParaRPr lang="en-GB" altLang="en-US" sz="1400" smtClean="0">
              <a:solidFill>
                <a:schemeClr val="bg1"/>
              </a:solidFill>
            </a:endParaRPr>
          </a:p>
        </p:txBody>
      </p:sp>
      <p:pic>
        <p:nvPicPr>
          <p:cNvPr id="30723" name="Picture 10" descr="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95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7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8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4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53" name="AutoShape 17"/>
          <p:cNvSpPr>
            <a:spLocks noChangeArrowheads="1"/>
          </p:cNvSpPr>
          <p:nvPr/>
        </p:nvSpPr>
        <p:spPr bwMode="auto">
          <a:xfrm>
            <a:off x="7848600" y="55626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out.txt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"30"</a:t>
            </a:r>
          </a:p>
        </p:txBody>
      </p:sp>
      <p:sp>
        <p:nvSpPr>
          <p:cNvPr id="884757" name="Rectangle 21"/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884758" name="Rectangle 22"/>
          <p:cNvSpPr>
            <a:spLocks noChangeArrowheads="1"/>
          </p:cNvSpPr>
          <p:nvPr/>
        </p:nvSpPr>
        <p:spPr bwMode="auto">
          <a:xfrm>
            <a:off x="7772400" y="37338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84760" name="Rectangle 24"/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1" name="Rectangle 25"/>
          <p:cNvSpPr>
            <a:spLocks noChangeArrowheads="1"/>
          </p:cNvSpPr>
          <p:nvPr/>
        </p:nvSpPr>
        <p:spPr bwMode="auto">
          <a:xfrm>
            <a:off x="7772400" y="43434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4" name="Rectangle 28"/>
          <p:cNvSpPr>
            <a:spLocks noChangeArrowheads="1"/>
          </p:cNvSpPr>
          <p:nvPr/>
        </p:nvSpPr>
        <p:spPr bwMode="auto">
          <a:xfrm>
            <a:off x="83058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0739" name="AutoShape 29"/>
          <p:cNvSpPr>
            <a:spLocks noChangeArrowheads="1"/>
          </p:cNvSpPr>
          <p:nvPr/>
        </p:nvSpPr>
        <p:spPr bwMode="auto">
          <a:xfrm>
            <a:off x="7772400" y="11430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in.txt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"10 20"</a:t>
            </a:r>
          </a:p>
        </p:txBody>
      </p:sp>
      <p:sp>
        <p:nvSpPr>
          <p:cNvPr id="884766" name="Rectangle 30"/>
          <p:cNvSpPr>
            <a:spLocks noChangeArrowheads="1"/>
          </p:cNvSpPr>
          <p:nvPr/>
        </p:nvSpPr>
        <p:spPr bwMode="auto">
          <a:xfrm>
            <a:off x="76962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84767" name="AutoShape 31"/>
          <p:cNvSpPr>
            <a:spLocks/>
          </p:cNvSpPr>
          <p:nvPr/>
        </p:nvSpPr>
        <p:spPr bwMode="auto">
          <a:xfrm>
            <a:off x="304800" y="22860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84768" name="Text Box 32"/>
          <p:cNvSpPr txBox="1">
            <a:spLocks noChangeArrowheads="1"/>
          </p:cNvSpPr>
          <p:nvPr/>
        </p:nvSpPr>
        <p:spPr bwMode="auto">
          <a:xfrm rot="-5400000">
            <a:off x="-1478756" y="3307556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cs-CZ" alt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= value + value2;</a:t>
            </a:r>
          </a:p>
        </p:txBody>
      </p:sp>
    </p:spTree>
    <p:extLst>
      <p:ext uri="{BB962C8B-B14F-4D97-AF65-F5344CB8AC3E}">
        <p14:creationId xmlns:p14="http://schemas.microsoft.com/office/powerpoint/2010/main" val="12604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53" grpId="0" animBg="1"/>
      <p:bldP spid="884757" grpId="0" animBg="1"/>
      <p:bldP spid="884758" grpId="0" animBg="1"/>
      <p:bldP spid="884760" grpId="0" animBg="1"/>
      <p:bldP spid="884761" grpId="0" animBg="1"/>
      <p:bldP spid="884764" grpId="0" animBg="1"/>
      <p:bldP spid="884766" grpId="0" animBg="1"/>
      <p:bldP spid="884767" grpId="0" animBg="1"/>
      <p:bldP spid="8847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Rootkit 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Root-kit</a:t>
            </a:r>
          </a:p>
          <a:p>
            <a:pPr lvl="1"/>
            <a:r>
              <a:rPr lang="en-US" sz="2000" i="1" dirty="0"/>
              <a:t>root</a:t>
            </a:r>
            <a:r>
              <a:rPr lang="en-US" sz="2000" dirty="0"/>
              <a:t> user *nix systems</a:t>
            </a:r>
          </a:p>
          <a:p>
            <a:pPr lvl="1"/>
            <a:r>
              <a:rPr lang="en-US" sz="2000" i="1" dirty="0"/>
              <a:t>kit </a:t>
            </a:r>
            <a:r>
              <a:rPr lang="en-US" sz="2000" dirty="0"/>
              <a:t>set of tools to operate/execute commands   </a:t>
            </a:r>
          </a:p>
          <a:p>
            <a:r>
              <a:rPr lang="en-US" sz="2400" dirty="0" smtClean="0"/>
              <a:t>Rootkit is piece or collection of software</a:t>
            </a:r>
          </a:p>
          <a:p>
            <a:pPr lvl="1"/>
            <a:r>
              <a:rPr lang="en-US" sz="2000" dirty="0" smtClean="0"/>
              <a:t>Designed to enable access where it would be otherwise denied</a:t>
            </a:r>
          </a:p>
          <a:p>
            <a:pPr lvl="1"/>
            <a:r>
              <a:rPr lang="en-US" sz="2000" dirty="0" smtClean="0"/>
              <a:t>Tries to hide(“cloak”) its presence in system</a:t>
            </a:r>
          </a:p>
          <a:p>
            <a:r>
              <a:rPr lang="en-US" sz="2400" dirty="0" smtClean="0"/>
              <a:t>Installed after obtaining privileged access</a:t>
            </a:r>
          </a:p>
          <a:p>
            <a:pPr lvl="1"/>
            <a:r>
              <a:rPr lang="en-US" sz="2000" dirty="0" smtClean="0"/>
              <a:t>Privileged escalation, credentials compromise, physical access…</a:t>
            </a:r>
          </a:p>
          <a:p>
            <a:r>
              <a:rPr lang="en-US" sz="2400" dirty="0"/>
              <a:t>Rootkit != exploit (rootkit usually installed after exploit)</a:t>
            </a:r>
          </a:p>
          <a:p>
            <a:r>
              <a:rPr lang="en-US" sz="2400" dirty="0" smtClean="0"/>
              <a:t>Rootkit is usually accompanied with additional payload</a:t>
            </a:r>
          </a:p>
          <a:p>
            <a:pPr lvl="1"/>
            <a:r>
              <a:rPr lang="en-US" sz="2000" dirty="0" smtClean="0"/>
              <a:t>Payload does the actual (potentially malicious) work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Bytecode contains sequence of operations</a:t>
            </a:r>
          </a:p>
          <a:p>
            <a:r>
              <a:rPr lang="en-US" sz="2400" dirty="0" smtClean="0"/>
              <a:t>Bytecode contains constants</a:t>
            </a:r>
          </a:p>
          <a:p>
            <a:r>
              <a:rPr lang="en-US" sz="2400" dirty="0" smtClean="0"/>
              <a:t>All intermediate values stored on stack</a:t>
            </a:r>
          </a:p>
          <a:p>
            <a:r>
              <a:rPr lang="en-US" sz="2400" dirty="0" smtClean="0"/>
              <a:t>Interpret: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Reads </a:t>
            </a:r>
            <a:r>
              <a:rPr lang="en-US" sz="2400" dirty="0" smtClean="0"/>
              <a:t>next operation from bytecode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Pop </a:t>
            </a:r>
            <a:r>
              <a:rPr lang="en-US" sz="2400" dirty="0" smtClean="0"/>
              <a:t>operand(s) for next operation from top of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Executes </a:t>
            </a:r>
            <a:r>
              <a:rPr lang="en-US" sz="2400" dirty="0" smtClean="0"/>
              <a:t>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Push </a:t>
            </a:r>
            <a:r>
              <a:rPr lang="en-US" sz="2400" dirty="0" smtClean="0"/>
              <a:t>result of operation on top of stack</a:t>
            </a:r>
            <a:endParaRPr lang="cs-CZ" sz="2400" dirty="0"/>
          </a:p>
          <a:p>
            <a:pPr lvl="0"/>
            <a:r>
              <a:rPr lang="en-US" sz="2400" dirty="0"/>
              <a:t>No registers are used </a:t>
            </a:r>
          </a:p>
          <a:p>
            <a:pPr lvl="1"/>
            <a:r>
              <a:rPr lang="en-US" sz="2000" dirty="0"/>
              <a:t>all operands for current operation at the top of the stack</a:t>
            </a:r>
          </a:p>
          <a:p>
            <a:pPr lvl="0"/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5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JavaCard</a:t>
            </a:r>
            <a:r>
              <a:rPr lang="en-US" dirty="0" smtClean="0"/>
              <a:t> </a:t>
            </a:r>
            <a:r>
              <a:rPr lang="en-US" dirty="0" err="1" smtClean="0"/>
              <a:t>bytecode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2400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496" y="1700808"/>
            <a:ext cx="6785832" cy="406265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ENCRYPT INCOMING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void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Encrypt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byte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[]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getBuffer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setIncomingAndReceive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i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CHECK EXPECTED LENGTH (MULTIPLY OF 64 bites)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8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!=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ISOException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throwIt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SW_CIPHER_DATA_LENGTH_BAD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ENCRYPT INCOMING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m_encryptCipher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doFinal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               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m_ramArray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COPY ENCRYPTED DATA INTO OUTGOING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Util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arrayCopyNonAtomic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m_ramArray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                    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SEND OUTGOING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setOutgoingAndSend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44208" y="116632"/>
            <a:ext cx="4238661" cy="6524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method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Encrypt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Ljavacard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framework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APDU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V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129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{</a:t>
            </a:r>
          </a:p>
          <a:p>
            <a:r>
              <a:rPr lang="en-US" sz="1100" b="1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stack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en-US" sz="1100" b="1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locals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en-US" sz="1100" b="1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descriptor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Ljavacard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framework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APDU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0.10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L0: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astore_2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sstore_3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bspush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srem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ifeq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L2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L1: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sspush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26384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invokestatic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goto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L2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L2: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pop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invokestatic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44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pop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b="1" dirty="0">
                <a:solidFill>
                  <a:srgbClr val="000000"/>
                </a:solidFill>
                <a:latin typeface="Verdana"/>
              </a:rPr>
              <a:t>}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52119" y="6486426"/>
            <a:ext cx="3198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Resulting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bytecode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78793"/>
            <a:ext cx="3352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</a:t>
            </a:r>
            <a:r>
              <a:rPr lang="en-US" dirty="0" err="1"/>
              <a:t>JavaCard</a:t>
            </a:r>
            <a:r>
              <a:rPr lang="en-US" dirty="0"/>
              <a:t> source </a:t>
            </a:r>
            <a:r>
              <a:rPr lang="en-US" dirty="0" smtClean="0"/>
              <a:t>code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1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Disassembling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Recovering information from binary executables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Rootkits, RE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588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of native binaries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Reversing process of compilation </a:t>
            </a:r>
          </a:p>
          <a:p>
            <a:pPr lvl="1"/>
            <a:r>
              <a:rPr lang="en-US" dirty="0" smtClean="0"/>
              <a:t>Back from native code to ASM</a:t>
            </a:r>
          </a:p>
          <a:p>
            <a:r>
              <a:rPr lang="en-US" dirty="0" smtClean="0"/>
              <a:t>Compilation/assembly is loose process:</a:t>
            </a:r>
          </a:p>
          <a:p>
            <a:pPr lvl="1"/>
            <a:r>
              <a:rPr lang="en-US" dirty="0" smtClean="0"/>
              <a:t>Variable/function names</a:t>
            </a:r>
          </a:p>
          <a:p>
            <a:pPr lvl="1"/>
            <a:r>
              <a:rPr lang="en-US" dirty="0" smtClean="0"/>
              <a:t>Unused structures</a:t>
            </a:r>
          </a:p>
          <a:p>
            <a:pPr lvl="1"/>
            <a:r>
              <a:rPr lang="en-US" dirty="0" smtClean="0"/>
              <a:t>Performance optimization applied during compilation</a:t>
            </a:r>
          </a:p>
          <a:p>
            <a:r>
              <a:rPr lang="en-US" dirty="0" smtClean="0"/>
              <a:t>Wide range of native platforms</a:t>
            </a:r>
          </a:p>
          <a:p>
            <a:pPr lvl="1"/>
            <a:r>
              <a:rPr lang="en-US" dirty="0" smtClean="0"/>
              <a:t>Differences in support and performance of disassemblers</a:t>
            </a:r>
          </a:p>
          <a:p>
            <a:r>
              <a:rPr lang="en-US" dirty="0" smtClean="0"/>
              <a:t>Bytecode is already on the level of “disassembled” binaries (usually easier to understand)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Structured code vs. sequence of executed </a:t>
            </a:r>
            <a:r>
              <a:rPr lang="en-US" sz="2800" dirty="0" smtClean="0"/>
              <a:t>ops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Structured </a:t>
            </a:r>
            <a:r>
              <a:rPr lang="en-US" sz="2800" dirty="0"/>
              <a:t>code contains code for all branches </a:t>
            </a:r>
            <a:endParaRPr lang="en-US" sz="2800" dirty="0" smtClean="0"/>
          </a:p>
          <a:p>
            <a:pPr lvl="1"/>
            <a:r>
              <a:rPr lang="en-US" sz="2400" dirty="0" smtClean="0"/>
              <a:t>runnable binary/bytecode</a:t>
            </a:r>
            <a:endParaRPr lang="cs-CZ" sz="2400" dirty="0"/>
          </a:p>
          <a:p>
            <a:r>
              <a:rPr lang="en-US" sz="2800" dirty="0"/>
              <a:t>Information loss in compiled </a:t>
            </a:r>
            <a:r>
              <a:rPr lang="en-US" sz="2800" dirty="0" smtClean="0"/>
              <a:t>binary</a:t>
            </a:r>
          </a:p>
          <a:p>
            <a:pPr lvl="1"/>
            <a:r>
              <a:rPr lang="en-US" sz="2400" dirty="0" smtClean="0"/>
              <a:t>Stripped metadata and debugging symbols</a:t>
            </a:r>
          </a:p>
          <a:p>
            <a:pPr lvl="1"/>
            <a:r>
              <a:rPr lang="en-US" sz="2400" dirty="0" smtClean="0"/>
              <a:t>Compiler optimizations</a:t>
            </a:r>
            <a:endParaRPr lang="en-US" sz="2400" dirty="0"/>
          </a:p>
          <a:p>
            <a:r>
              <a:rPr lang="en-US" sz="2800" dirty="0" smtClean="0"/>
              <a:t>Sequence </a:t>
            </a:r>
            <a:r>
              <a:rPr lang="en-US" sz="2800" dirty="0"/>
              <a:t>of executed instructions only from branches taken </a:t>
            </a:r>
            <a:endParaRPr lang="en-US" sz="2800" dirty="0" smtClean="0"/>
          </a:p>
          <a:p>
            <a:pPr lvl="1"/>
            <a:r>
              <a:rPr lang="en-US" sz="2400" dirty="0" smtClean="0"/>
              <a:t>E.g., power </a:t>
            </a:r>
            <a:r>
              <a:rPr lang="en-US" sz="2400" dirty="0"/>
              <a:t>analysis of smart </a:t>
            </a:r>
            <a:r>
              <a:rPr lang="en-US" sz="2400" dirty="0" smtClean="0"/>
              <a:t>card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2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Structured code vs. sequence of executed ops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815658"/>
            <a:ext cx="2895600" cy="285750"/>
          </a:xfrm>
        </p:spPr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0902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250825" y="2415827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580063" y="1552227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4356100" y="2776190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4119563" y="3658840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4387850" y="2415827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7524750" y="2434877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503238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09997" y="5744814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i="1" dirty="0" smtClean="0"/>
              <a:t>Bytecode reconstruction</a:t>
            </a:r>
            <a:endParaRPr lang="en-US" altLang="cs-CZ" b="0" i="1" dirty="0"/>
          </a:p>
        </p:txBody>
      </p:sp>
      <p:cxnSp>
        <p:nvCxnSpPr>
          <p:cNvPr id="4" name="Pravoúhlá spojnice 3"/>
          <p:cNvCxnSpPr/>
          <p:nvPr/>
        </p:nvCxnSpPr>
        <p:spPr>
          <a:xfrm>
            <a:off x="467543" y="5744814"/>
            <a:ext cx="2736305" cy="447429"/>
          </a:xfrm>
          <a:prstGeom prst="bentConnector3">
            <a:avLst>
              <a:gd name="adj1" fmla="val -291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355862" y="5756959"/>
            <a:ext cx="5663231" cy="64633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cs-CZ" b="0" i="1" dirty="0" smtClean="0">
                <a:solidFill>
                  <a:schemeClr val="accent2"/>
                </a:solidFill>
              </a:rPr>
              <a:t>(partial bytecode</a:t>
            </a:r>
            <a:r>
              <a:rPr lang="en-US" altLang="cs-CZ" b="0" i="1" dirty="0">
                <a:solidFill>
                  <a:schemeClr val="accent2"/>
                </a:solidFill>
              </a:rPr>
              <a:t>)</a:t>
            </a:r>
          </a:p>
          <a:p>
            <a:r>
              <a:rPr lang="en-US" altLang="cs-CZ" b="0" dirty="0" smtClean="0"/>
              <a:t>…; </a:t>
            </a:r>
            <a:r>
              <a:rPr lang="en-US" altLang="cs-CZ" dirty="0" err="1" smtClean="0"/>
              <a:t>sconst</a:t>
            </a:r>
            <a:r>
              <a:rPr lang="en-US" altLang="cs-CZ" dirty="0" smtClean="0"/>
              <a:t>_???; </a:t>
            </a:r>
            <a:r>
              <a:rPr lang="en-US" altLang="cs-CZ" dirty="0" err="1" smtClean="0"/>
              <a:t>baload</a:t>
            </a:r>
            <a:r>
              <a:rPr lang="en-US" altLang="cs-CZ" dirty="0" smtClean="0"/>
              <a:t>; </a:t>
            </a:r>
            <a:r>
              <a:rPr lang="en-US" altLang="cs-CZ" b="0" dirty="0" err="1" smtClean="0"/>
              <a:t>sconst</a:t>
            </a:r>
            <a:r>
              <a:rPr lang="en-US" altLang="cs-CZ" b="0" dirty="0" smtClean="0"/>
              <a:t>_???; </a:t>
            </a:r>
            <a:r>
              <a:rPr lang="en-US" altLang="cs-CZ" b="0" dirty="0" err="1" smtClean="0"/>
              <a:t>srem</a:t>
            </a:r>
            <a:r>
              <a:rPr lang="en-US" altLang="cs-CZ" b="0" dirty="0" smtClean="0"/>
              <a:t>; </a:t>
            </a:r>
            <a:r>
              <a:rPr lang="en-US" altLang="cs-CZ" b="0" dirty="0" err="1" smtClean="0"/>
              <a:t>bastore</a:t>
            </a:r>
            <a:r>
              <a:rPr lang="en-US" altLang="cs-CZ" b="0" dirty="0" smtClean="0"/>
              <a:t>;…</a:t>
            </a:r>
          </a:p>
        </p:txBody>
      </p:sp>
    </p:spTree>
    <p:extLst>
      <p:ext uri="{BB962C8B-B14F-4D97-AF65-F5344CB8AC3E}">
        <p14:creationId xmlns:p14="http://schemas.microsoft.com/office/powerpoint/2010/main" val="35179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2" grpId="0" animBg="1"/>
      <p:bldP spid="1309703" grpId="0" animBg="1"/>
      <p:bldP spid="1309704" grpId="0"/>
      <p:bldP spid="1309705" grpId="0"/>
      <p:bldP spid="21" grpId="0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</a:t>
            </a:r>
            <a:r>
              <a:rPr lang="en-US" dirty="0" err="1" smtClean="0"/>
              <a:t>OllyDbg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disassembler and binary debugger</a:t>
            </a:r>
          </a:p>
          <a:p>
            <a:pPr lvl="1"/>
            <a:r>
              <a:rPr lang="en-GB" dirty="0"/>
              <a:t>Works with Windows 32b binaries only</a:t>
            </a:r>
          </a:p>
          <a:p>
            <a:pPr lvl="1"/>
            <a:r>
              <a:rPr lang="en-GB" dirty="0" err="1"/>
              <a:t>OllyDbg</a:t>
            </a:r>
            <a:r>
              <a:rPr lang="en-GB" dirty="0"/>
              <a:t> 64b version in development</a:t>
            </a:r>
          </a:p>
          <a:p>
            <a:r>
              <a:rPr lang="en-GB" dirty="0" smtClean="0"/>
              <a:t>Easy </a:t>
            </a:r>
            <a:r>
              <a:rPr lang="en-GB" dirty="0"/>
              <a:t>to start with, many tutorials</a:t>
            </a:r>
          </a:p>
          <a:p>
            <a:r>
              <a:rPr lang="en-GB" dirty="0" smtClean="0"/>
              <a:t>Designed to make changes in binary easy</a:t>
            </a:r>
          </a:p>
          <a:p>
            <a:pPr lvl="1"/>
            <a:r>
              <a:rPr lang="en-GB" dirty="0" smtClean="0"/>
              <a:t>Change of jumps/data (valid PE is recreated) </a:t>
            </a:r>
            <a:endParaRPr lang="en-GB" dirty="0"/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://www.ollydbg.de/</a:t>
            </a:r>
            <a:endParaRPr lang="en-GB" dirty="0"/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1328"/>
            <a:ext cx="936104" cy="9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IDA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</a:t>
            </a:r>
            <a:r>
              <a:rPr lang="en-US" dirty="0"/>
              <a:t>Disassembler is legendary </a:t>
            </a:r>
            <a:r>
              <a:rPr lang="en-US" dirty="0" smtClean="0"/>
              <a:t>full-fledged </a:t>
            </a:r>
            <a:r>
              <a:rPr lang="en-US" dirty="0"/>
              <a:t>disassembler with ability to disassemble many different </a:t>
            </a:r>
            <a:r>
              <a:rPr lang="en-US" dirty="0" smtClean="0"/>
              <a:t>platforms </a:t>
            </a:r>
            <a:endParaRPr lang="cs-CZ" dirty="0"/>
          </a:p>
          <a:p>
            <a:pPr lvl="0"/>
            <a:r>
              <a:rPr lang="en-US" dirty="0"/>
              <a:t>Free version available for </a:t>
            </a:r>
            <a:r>
              <a:rPr lang="en-US" dirty="0" smtClean="0"/>
              <a:t>non-commercial </a:t>
            </a:r>
            <a:r>
              <a:rPr lang="en-US" dirty="0"/>
              <a:t>uses</a:t>
            </a:r>
            <a:endParaRPr lang="cs-CZ" dirty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www.hex-rays.com/idapro/idadownfreeware.htm</a:t>
            </a:r>
            <a:endParaRPr lang="cs-CZ" dirty="0"/>
          </a:p>
          <a:p>
            <a:pPr lvl="0"/>
            <a:r>
              <a:rPr lang="en-US" dirty="0"/>
              <a:t>Free version </a:t>
            </a:r>
            <a:r>
              <a:rPr lang="en-US" dirty="0" smtClean="0"/>
              <a:t>disassemble </a:t>
            </a:r>
            <a:r>
              <a:rPr lang="en-US" dirty="0"/>
              <a:t>only Windows binaries</a:t>
            </a:r>
            <a:endParaRPr lang="cs-CZ" dirty="0"/>
          </a:p>
          <a:p>
            <a:pPr lvl="0"/>
            <a:r>
              <a:rPr lang="en-US" dirty="0"/>
              <a:t>Very nice visualization and </a:t>
            </a:r>
            <a:r>
              <a:rPr lang="en-US" dirty="0" smtClean="0"/>
              <a:t>debugger </a:t>
            </a:r>
            <a:r>
              <a:rPr lang="en-US" dirty="0"/>
              <a:t>feature (similar as </a:t>
            </a:r>
            <a:r>
              <a:rPr lang="en-US" dirty="0" err="1"/>
              <a:t>OllyDbg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67333"/>
            <a:ext cx="40862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</a:t>
            </a:r>
            <a:r>
              <a:rPr lang="en-US" dirty="0"/>
              <a:t>Online disassembler (ODA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://www.onlinedisassembler.com/odaweb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2050" name="Picture 2" descr="D:\Documents\Obrazky\oda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87613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107"/>
            <a:ext cx="2555776" cy="8519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248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Tool: Hopper </a:t>
            </a:r>
            <a:r>
              <a:rPr lang="en-GB" dirty="0" err="1" smtClean="0"/>
              <a:t>diassembler</a:t>
            </a:r>
            <a:r>
              <a:rPr lang="en-GB" dirty="0" smtClean="0"/>
              <a:t> and debugger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Linux and OS X reverse engineering tool</a:t>
            </a:r>
          </a:p>
          <a:p>
            <a:pPr lvl="1"/>
            <a:r>
              <a:rPr lang="en-GB" dirty="0" smtClean="0"/>
              <a:t>Older version supported Windows, but not anymore</a:t>
            </a: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www.hopperapp.com</a:t>
            </a:r>
            <a:endParaRPr lang="en-GB" dirty="0" smtClean="0"/>
          </a:p>
          <a:p>
            <a:r>
              <a:rPr lang="en-GB" dirty="0" smtClean="0"/>
              <a:t>Additional support for on Objective-C 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0682"/>
            <a:ext cx="4773014" cy="2756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0" y="0"/>
            <a:ext cx="1194911" cy="11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Protection rings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Idea: introduce separate runtime levels</a:t>
            </a:r>
          </a:p>
          <a:p>
            <a:pPr lvl="1"/>
            <a:r>
              <a:rPr lang="en-GB" dirty="0" smtClean="0"/>
              <a:t>crash in level X causes issue only in levels &gt;=X</a:t>
            </a:r>
          </a:p>
          <a:p>
            <a:pPr lvl="1"/>
            <a:r>
              <a:rPr lang="en-GB" dirty="0" smtClean="0"/>
              <a:t>Direct support </a:t>
            </a:r>
            <a:r>
              <a:rPr lang="en-GB" dirty="0"/>
              <a:t>provided by </a:t>
            </a:r>
            <a:r>
              <a:rPr lang="en-GB" dirty="0" smtClean="0"/>
              <a:t>CPU </a:t>
            </a:r>
            <a:r>
              <a:rPr lang="en-GB" dirty="0"/>
              <a:t>architectures</a:t>
            </a:r>
          </a:p>
          <a:p>
            <a:r>
              <a:rPr lang="en-GB" dirty="0" smtClean="0"/>
              <a:t>Ring 3: unprivileged user programs</a:t>
            </a:r>
          </a:p>
          <a:p>
            <a:r>
              <a:rPr lang="en-GB" dirty="0" smtClean="0"/>
              <a:t>Ring 2/1: device drivers</a:t>
            </a:r>
          </a:p>
          <a:p>
            <a:r>
              <a:rPr lang="en-GB" dirty="0" smtClean="0"/>
              <a:t>Ring 0: kernel programs</a:t>
            </a:r>
          </a:p>
          <a:p>
            <a:r>
              <a:rPr lang="en-GB" dirty="0" smtClean="0"/>
              <a:t>Performance penalty </a:t>
            </a:r>
            <a:r>
              <a:rPr lang="en-GB" dirty="0"/>
              <a:t>associated with </a:t>
            </a:r>
            <a:r>
              <a:rPr lang="en-GB" dirty="0" smtClean="0"/>
              <a:t>ring switching</a:t>
            </a:r>
          </a:p>
          <a:p>
            <a:pPr lvl="1"/>
            <a:r>
              <a:rPr lang="en-GB" dirty="0" smtClean="0"/>
              <a:t>In practice, only 3 and 0 </a:t>
            </a:r>
            <a:r>
              <a:rPr lang="en-GB" dirty="0" smtClean="0"/>
              <a:t>are</a:t>
            </a:r>
            <a:r>
              <a:rPr lang="en-GB" dirty="0" smtClean="0"/>
              <a:t> </a:t>
            </a:r>
            <a:r>
              <a:rPr lang="en-GB" dirty="0" smtClean="0"/>
              <a:t>commonly used</a:t>
            </a:r>
          </a:p>
          <a:p>
            <a:r>
              <a:rPr lang="en-GB" dirty="0" smtClean="0"/>
              <a:t>Captures only rings/levels starting with OS</a:t>
            </a:r>
          </a:p>
          <a:p>
            <a:pPr lvl="1"/>
            <a:r>
              <a:rPr lang="en-GB" dirty="0" smtClean="0"/>
              <a:t>Levels -1/-2/-3 introduced for layers below OS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5" name="Picture 2" descr="D:\Documents\Obrazky\442px-CPU_ring_schem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414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6899044" y="1935873"/>
            <a:ext cx="423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Sven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Licensed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under CC BY-SA 3.0 via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464496" cy="5854487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Graph representation of control flow</a:t>
            </a:r>
          </a:p>
          <a:p>
            <a:r>
              <a:rPr lang="en-GB" sz="2400" dirty="0" smtClean="0"/>
              <a:t>Separated functions/blocks</a:t>
            </a:r>
          </a:p>
          <a:p>
            <a:pPr lvl="1"/>
            <a:r>
              <a:rPr lang="en-GB" sz="2000" dirty="0" smtClean="0"/>
              <a:t>connection by jump instructions 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Control flow graph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Decompilation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Native code </a:t>
            </a:r>
            <a:r>
              <a:rPr lang="en-US" sz="2400" dirty="0" err="1" smtClean="0"/>
              <a:t>decompilation</a:t>
            </a:r>
            <a:endParaRPr lang="en-US" sz="2400" dirty="0" smtClean="0"/>
          </a:p>
          <a:p>
            <a:pPr lvl="1"/>
            <a:r>
              <a:rPr lang="en-US" sz="2000" dirty="0" err="1" smtClean="0"/>
              <a:t>Decompiler</a:t>
            </a:r>
            <a:r>
              <a:rPr lang="en-US" sz="2000" dirty="0" smtClean="0"/>
              <a:t> produces </a:t>
            </a:r>
            <a:r>
              <a:rPr lang="en-US" sz="2000" dirty="0"/>
              <a:t>source code from </a:t>
            </a:r>
            <a:r>
              <a:rPr lang="en-US" sz="2000" dirty="0" smtClean="0"/>
              <a:t>binary/ASM/bytecode </a:t>
            </a:r>
            <a:r>
              <a:rPr lang="en-US" sz="2000" dirty="0" smtClean="0"/>
              <a:t>code</a:t>
            </a:r>
          </a:p>
          <a:p>
            <a:pPr lvl="1"/>
            <a:r>
              <a:rPr lang="en-US" sz="2000" dirty="0" err="1" smtClean="0"/>
              <a:t>Decompiler</a:t>
            </a:r>
            <a:r>
              <a:rPr lang="en-US" sz="2000" dirty="0" smtClean="0"/>
              <a:t> </a:t>
            </a:r>
            <a:r>
              <a:rPr lang="en-US" sz="2000" dirty="0"/>
              <a:t>needs to do disassembling first and then try to create code that will in turn produce binary code you have at the </a:t>
            </a:r>
            <a:r>
              <a:rPr lang="en-US" sz="2000" dirty="0" smtClean="0"/>
              <a:t>beginning   </a:t>
            </a:r>
            <a:endParaRPr lang="cs-CZ" sz="2000" dirty="0"/>
          </a:p>
          <a:p>
            <a:pPr lvl="1"/>
            <a:r>
              <a:rPr lang="en-US" sz="2000" dirty="0"/>
              <a:t>Resulting code will NOT contain information removed during compilation (comments, function names, formatting...)</a:t>
            </a:r>
            <a:endParaRPr lang="cs-CZ" sz="2000" dirty="0"/>
          </a:p>
          <a:p>
            <a:r>
              <a:rPr lang="en-US" sz="2400" dirty="0" smtClean="0"/>
              <a:t>Bytecode </a:t>
            </a:r>
            <a:r>
              <a:rPr lang="en-US" sz="2400" dirty="0" err="1" smtClean="0"/>
              <a:t>decompilation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usually </a:t>
            </a:r>
            <a:r>
              <a:rPr lang="en-US" sz="2000" dirty="0"/>
              <a:t>much </a:t>
            </a:r>
            <a:r>
              <a:rPr lang="en-US" sz="2000" dirty="0" smtClean="0"/>
              <a:t>easier (more information preserved)</a:t>
            </a:r>
            <a:endParaRPr lang="en-US" sz="2000" dirty="0"/>
          </a:p>
          <a:p>
            <a:pPr lvl="1"/>
            <a:r>
              <a:rPr lang="en-US" sz="2000" dirty="0"/>
              <a:t>Mapping between source code and bytecode is less ambiguous</a:t>
            </a:r>
          </a:p>
          <a:p>
            <a:pPr lvl="1"/>
            <a:r>
              <a:rPr lang="en-US" sz="2000" dirty="0"/>
              <a:t>Compilation of decompiled bytecode produces similar bytecode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1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Decompiler</a:t>
            </a:r>
            <a:r>
              <a:rPr lang="en-GB" dirty="0" smtClean="0"/>
              <a:t> tools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C/C++</a:t>
            </a:r>
          </a:p>
          <a:p>
            <a:pPr lvl="1"/>
            <a:r>
              <a:rPr lang="en-GB" dirty="0" smtClean="0"/>
              <a:t>IDA</a:t>
            </a:r>
          </a:p>
          <a:p>
            <a:pPr lvl="1"/>
            <a:r>
              <a:rPr lang="en-GB" dirty="0" smtClean="0"/>
              <a:t>REC </a:t>
            </a:r>
            <a:r>
              <a:rPr lang="en-GB" dirty="0"/>
              <a:t>Studio 4.0,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www.backerstreet.com/rec/rec.htm</a:t>
            </a:r>
            <a:endParaRPr lang="en-GB" dirty="0" smtClean="0"/>
          </a:p>
          <a:p>
            <a:pPr lvl="1"/>
            <a:r>
              <a:rPr lang="en-GB" dirty="0" err="1" smtClean="0"/>
              <a:t>Retargetable</a:t>
            </a:r>
            <a:r>
              <a:rPr lang="en-GB" dirty="0" smtClean="0"/>
              <a:t> </a:t>
            </a:r>
            <a:r>
              <a:rPr lang="en-GB" dirty="0" err="1" smtClean="0"/>
              <a:t>Decompiler</a:t>
            </a:r>
            <a:r>
              <a:rPr lang="en-GB" dirty="0" smtClean="0"/>
              <a:t>,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://retdec.com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Java bytecode</a:t>
            </a:r>
          </a:p>
          <a:p>
            <a:pPr lvl="1"/>
            <a:r>
              <a:rPr lang="en-GB" dirty="0"/>
              <a:t>DJ Java </a:t>
            </a:r>
            <a:r>
              <a:rPr lang="en-GB" dirty="0" err="1" smtClean="0"/>
              <a:t>Decompiler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neshkov.com/dj.html</a:t>
            </a:r>
            <a:endParaRPr lang="en-GB" dirty="0" smtClean="0"/>
          </a:p>
          <a:p>
            <a:pPr lvl="1"/>
            <a:r>
              <a:rPr lang="en-GB" dirty="0"/>
              <a:t>Java </a:t>
            </a:r>
            <a:r>
              <a:rPr lang="en-GB" dirty="0" err="1" smtClean="0"/>
              <a:t>Decompiler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http://jd.benow.ca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r>
              <a:rPr lang="en-GB" dirty="0" err="1"/>
              <a:t>.Net</a:t>
            </a:r>
            <a:r>
              <a:rPr lang="en-GB" dirty="0"/>
              <a:t> </a:t>
            </a:r>
            <a:r>
              <a:rPr lang="en-GB" dirty="0" smtClean="0"/>
              <a:t>bytecode</a:t>
            </a:r>
          </a:p>
          <a:p>
            <a:pPr lvl="1"/>
            <a:r>
              <a:rPr lang="en-GB" dirty="0" err="1" smtClean="0"/>
              <a:t>dotPeek</a:t>
            </a:r>
            <a:r>
              <a:rPr lang="en-GB" dirty="0"/>
              <a:t>, </a:t>
            </a:r>
            <a:r>
              <a:rPr lang="en-GB" dirty="0">
                <a:hlinkClick r:id="rId6"/>
              </a:rPr>
              <a:t>https://www.jetbrains.com/decompiler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pPr lvl="1"/>
            <a:r>
              <a:rPr lang="en-GB" dirty="0" err="1" smtClean="0"/>
              <a:t>ILSpy</a:t>
            </a:r>
            <a:r>
              <a:rPr lang="en-GB" dirty="0"/>
              <a:t>, </a:t>
            </a:r>
            <a:r>
              <a:rPr lang="en-GB" dirty="0">
                <a:hlinkClick r:id="rId7"/>
              </a:rPr>
              <a:t>http://ilspy.net</a:t>
            </a:r>
            <a:r>
              <a:rPr lang="en-GB" dirty="0" smtClean="0">
                <a:hlinkClick r:id="rId7"/>
              </a:rPr>
              <a:t>/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Reverse Engineering for </a:t>
            </a:r>
            <a:r>
              <a:rPr lang="it-IT" sz="2400" dirty="0" smtClean="0"/>
              <a:t>Beginners</a:t>
            </a: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beginners.re/Reverse_Engineering_for_Beginners-en.pdf</a:t>
            </a:r>
            <a:endParaRPr lang="en-GB" sz="2000" dirty="0" smtClean="0"/>
          </a:p>
          <a:p>
            <a:pPr lvl="1"/>
            <a:r>
              <a:rPr lang="en-GB" sz="2000" dirty="0" smtClean="0"/>
              <a:t>Great resource, many examples, tutorials</a:t>
            </a:r>
            <a:endParaRPr lang="en-US" sz="2000" dirty="0"/>
          </a:p>
          <a:p>
            <a:r>
              <a:rPr lang="en-US" sz="2400" dirty="0" smtClean="0"/>
              <a:t>Tutorials </a:t>
            </a:r>
            <a:r>
              <a:rPr lang="en-US" sz="2400" dirty="0"/>
              <a:t>for You: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www.tuts4you.com</a:t>
            </a:r>
            <a:endParaRPr lang="cs-CZ" sz="2400" dirty="0"/>
          </a:p>
          <a:p>
            <a:r>
              <a:rPr lang="en-US" sz="2400" dirty="0"/>
              <a:t>The Reverse Code Engineering Community: </a:t>
            </a:r>
            <a:r>
              <a:rPr lang="en-US" sz="2400" dirty="0">
                <a:hlinkClick r:id="rId4"/>
              </a:rPr>
              <a:t>http://www.reverse-engineering.net/</a:t>
            </a:r>
            <a:endParaRPr lang="cs-CZ" sz="2400" dirty="0"/>
          </a:p>
          <a:p>
            <a:r>
              <a:rPr lang="it-IT" sz="2400" dirty="0" smtClean="0"/>
              <a:t>Disassembling </a:t>
            </a:r>
            <a:r>
              <a:rPr lang="it-IT" sz="2400" dirty="0"/>
              <a:t>tutorial </a:t>
            </a:r>
            <a:r>
              <a:rPr lang="it-IT" sz="2400" dirty="0">
                <a:hlinkClick r:id="rId5"/>
              </a:rPr>
              <a:t>http://</a:t>
            </a:r>
            <a:r>
              <a:rPr lang="it-IT" sz="2400" dirty="0" smtClean="0">
                <a:hlinkClick r:id="rId5"/>
              </a:rPr>
              <a:t>www.codeproject.com/KB/cpp/reversedisasm.aspx</a:t>
            </a:r>
            <a:endParaRPr lang="it-IT" sz="2400" dirty="0" smtClean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How to protect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Protections Against Reverse Engineering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Rootkits, RE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3781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vs. </a:t>
            </a:r>
            <a:r>
              <a:rPr lang="en-US" dirty="0" err="1" smtClean="0"/>
              <a:t>whitebox</a:t>
            </a:r>
            <a:r>
              <a:rPr lang="en-US" dirty="0" smtClean="0"/>
              <a:t> attacker </a:t>
            </a:r>
            <a:r>
              <a:rPr lang="en-US" dirty="0" smtClean="0"/>
              <a:t>model</a:t>
            </a:r>
            <a:br>
              <a:rPr lang="en-US" dirty="0" smtClean="0"/>
            </a:br>
            <a:r>
              <a:rPr lang="en-US" dirty="0" smtClean="0"/>
              <a:t>(symmetric crypto example)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6" name="Right Arrow 5"/>
          <p:cNvSpPr/>
          <p:nvPr/>
        </p:nvSpPr>
        <p:spPr>
          <a:xfrm>
            <a:off x="2555776" y="4384464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125" y="3730517"/>
            <a:ext cx="1570691" cy="1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6032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2080208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6312"/>
            <a:ext cx="1944216" cy="194421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132436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3545886" y="3250338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57886"/>
            <a:ext cx="1758567" cy="3055512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164" y="3573016"/>
            <a:ext cx="1758567" cy="30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Whitebox</a:t>
            </a:r>
            <a:r>
              <a:rPr lang="en-US" dirty="0" smtClean="0"/>
              <a:t> attacker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attacker is able to:</a:t>
            </a:r>
          </a:p>
          <a:p>
            <a:pPr lvl="1"/>
            <a:r>
              <a:rPr lang="en-US" dirty="0" smtClean="0"/>
              <a:t>inspect and disassemble binary (static strings, code...)</a:t>
            </a:r>
          </a:p>
          <a:p>
            <a:pPr lvl="1"/>
            <a:r>
              <a:rPr lang="en-US" dirty="0" smtClean="0"/>
              <a:t>observe/modify all executed instructions (</a:t>
            </a:r>
            <a:r>
              <a:rPr lang="en-US" dirty="0" err="1" smtClean="0"/>
              <a:t>OllyDbg</a:t>
            </a:r>
            <a:r>
              <a:rPr lang="en-US" dirty="0" smtClean="0"/>
              <a:t>...)</a:t>
            </a:r>
          </a:p>
          <a:p>
            <a:pPr lvl="1"/>
            <a:r>
              <a:rPr lang="en-US" dirty="0" smtClean="0"/>
              <a:t>observe/modify used memory (</a:t>
            </a:r>
            <a:r>
              <a:rPr lang="en-US" dirty="0" err="1" smtClean="0"/>
              <a:t>OllyDbg</a:t>
            </a:r>
            <a:r>
              <a:rPr lang="en-US" dirty="0" smtClean="0"/>
              <a:t>, memory dump...)</a:t>
            </a:r>
          </a:p>
          <a:p>
            <a:r>
              <a:rPr lang="en-US" dirty="0" smtClean="0"/>
              <a:t>How to still protect value of cryptographic key?</a:t>
            </a:r>
          </a:p>
          <a:p>
            <a:r>
              <a:rPr lang="en-US" dirty="0" smtClean="0"/>
              <a:t>Who </a:t>
            </a:r>
            <a:r>
              <a:rPr lang="en-US" dirty="0"/>
              <a:t>might be </a:t>
            </a:r>
            <a:r>
              <a:rPr lang="en-US" dirty="0" err="1"/>
              <a:t>whitebox</a:t>
            </a:r>
            <a:r>
              <a:rPr lang="en-US" dirty="0"/>
              <a:t> attacker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Mathematician (for fun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Security researcher / Malware analyst (for work)</a:t>
            </a:r>
          </a:p>
          <a:p>
            <a:pPr lvl="1"/>
            <a:r>
              <a:rPr lang="en-US" dirty="0"/>
              <a:t>DRM cracker (for </a:t>
            </a:r>
            <a:r>
              <a:rPr lang="en-US" dirty="0" err="1"/>
              <a:t>fun&amp;profit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28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obfuscation and its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Time-limited protection</a:t>
            </a:r>
          </a:p>
          <a:p>
            <a:r>
              <a:rPr lang="en-US" sz="2400" dirty="0"/>
              <a:t>Obfuscation is </a:t>
            </a:r>
            <a:r>
              <a:rPr lang="en-US" sz="2400" dirty="0" smtClean="0"/>
              <a:t>mostly based </a:t>
            </a:r>
            <a:r>
              <a:rPr lang="en-US" sz="2400" dirty="0"/>
              <a:t>on obscurity</a:t>
            </a:r>
          </a:p>
          <a:p>
            <a:pPr lvl="1"/>
            <a:r>
              <a:rPr lang="en-US" sz="2000" dirty="0" smtClean="0"/>
              <a:t>add bogus jumps</a:t>
            </a:r>
          </a:p>
          <a:p>
            <a:pPr lvl="1"/>
            <a:r>
              <a:rPr lang="en-US" sz="2000" dirty="0"/>
              <a:t>reorder related memory blocks </a:t>
            </a:r>
            <a:endParaRPr lang="en-US" sz="2000" dirty="0" smtClean="0"/>
          </a:p>
          <a:p>
            <a:pPr lvl="1"/>
            <a:r>
              <a:rPr lang="en-US" sz="2000" dirty="0" smtClean="0"/>
              <a:t>transform code into equivalent one, but less readable</a:t>
            </a:r>
          </a:p>
          <a:p>
            <a:pPr lvl="1"/>
            <a:r>
              <a:rPr lang="en-US" sz="2000" dirty="0" smtClean="0"/>
              <a:t>pack binary into randomized virtual machine...</a:t>
            </a:r>
            <a:endParaRPr lang="en-US" sz="2000" dirty="0"/>
          </a:p>
          <a:p>
            <a:r>
              <a:rPr lang="en-US" sz="2400" dirty="0" smtClean="0"/>
              <a:t>Barak’s (</a:t>
            </a:r>
            <a:r>
              <a:rPr lang="en-US" sz="2400" dirty="0" err="1" smtClean="0"/>
              <a:t>im</a:t>
            </a:r>
            <a:r>
              <a:rPr lang="en-US" sz="2400" dirty="0" smtClean="0"/>
              <a:t>)possibility result (2001)</a:t>
            </a:r>
          </a:p>
          <a:p>
            <a:pPr lvl="1"/>
            <a:r>
              <a:rPr lang="en-US" sz="2000" dirty="0" smtClean="0"/>
              <a:t>family of functions that will always leak some information</a:t>
            </a:r>
          </a:p>
          <a:p>
            <a:pPr lvl="1"/>
            <a:r>
              <a:rPr lang="en-US" sz="2000" dirty="0" smtClean="0"/>
              <a:t>but practical implementation may exists for others</a:t>
            </a:r>
          </a:p>
          <a:p>
            <a:r>
              <a:rPr lang="en-US" sz="2400" dirty="0" err="1"/>
              <a:t>Cannetti</a:t>
            </a:r>
            <a:r>
              <a:rPr lang="en-US" sz="2400" dirty="0"/>
              <a:t> et. al. positive results for point functions</a:t>
            </a:r>
          </a:p>
          <a:p>
            <a:r>
              <a:rPr lang="en-US" sz="2400" dirty="0" err="1"/>
              <a:t>Goldwasser</a:t>
            </a:r>
            <a:r>
              <a:rPr lang="en-US" sz="2400" dirty="0"/>
              <a:t> et. al. negative result auxiliary </a:t>
            </a:r>
            <a:r>
              <a:rPr lang="en-US" sz="2400" dirty="0" smtClean="0"/>
              <a:t>result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3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CEF&amp;CED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 with Encrypted </a:t>
            </a:r>
            <a:r>
              <a:rPr lang="en-US" dirty="0"/>
              <a:t>D</a:t>
            </a:r>
            <a:r>
              <a:rPr lang="en-US" dirty="0" smtClean="0"/>
              <a:t>ata and Encrypted Function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7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Scenario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We’d like to compute function F over data D </a:t>
            </a:r>
          </a:p>
          <a:p>
            <a:pPr lvl="1" eaLnBrk="1" hangingPunct="1"/>
            <a:r>
              <a:rPr lang="en-US" dirty="0" smtClean="0"/>
              <a:t>secret algorithm F or sensitive data D (or both)</a:t>
            </a:r>
          </a:p>
          <a:p>
            <a:pPr eaLnBrk="1" hangingPunct="1"/>
            <a:r>
              <a:rPr lang="en-US" dirty="0" smtClean="0"/>
              <a:t>Solution with trusted environment</a:t>
            </a:r>
          </a:p>
          <a:p>
            <a:pPr lvl="1" eaLnBrk="1" hangingPunct="1"/>
            <a:r>
              <a:rPr lang="en-US" dirty="0" smtClean="0"/>
              <a:t>my trusted PC, trusted server, trusted cloud…</a:t>
            </a:r>
          </a:p>
          <a:p>
            <a:pPr eaLnBrk="1" hangingPunct="1"/>
            <a:r>
              <a:rPr lang="en-US" dirty="0" smtClean="0"/>
              <a:t>Problem: can be cloud or client really trusted? </a:t>
            </a:r>
          </a:p>
          <a:p>
            <a:pPr lvl="1" eaLnBrk="1" hangingPunct="1"/>
            <a:r>
              <a:rPr lang="en-US" dirty="0" smtClean="0"/>
              <a:t>server hack, DRM, malware...</a:t>
            </a:r>
          </a:p>
          <a:p>
            <a:pPr eaLnBrk="1" hangingPunct="1"/>
            <a:r>
              <a:rPr lang="en-US" dirty="0" err="1" smtClean="0"/>
              <a:t>Whitebox</a:t>
            </a:r>
            <a:r>
              <a:rPr lang="en-US" dirty="0" smtClean="0"/>
              <a:t> attacker </a:t>
            </a:r>
            <a:r>
              <a:rPr lang="en-US" dirty="0" smtClean="0"/>
              <a:t>model</a:t>
            </a:r>
          </a:p>
          <a:p>
            <a:pPr lvl="1" eaLnBrk="1" hangingPunct="1"/>
            <a:r>
              <a:rPr lang="en-US" dirty="0" smtClean="0"/>
              <a:t>controls execution environment (debugging)</a:t>
            </a:r>
          </a:p>
          <a:p>
            <a:pPr lvl="1" eaLnBrk="1" hangingPunct="1"/>
            <a:r>
              <a:rPr lang="en-US" dirty="0" smtClean="0"/>
              <a:t>sees all instructions and data executed</a:t>
            </a:r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309" y="652185"/>
            <a:ext cx="2175323" cy="792088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rgbClr val="C00000"/>
                </a:solidFill>
              </a:rPr>
              <a:t>Rootkit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58482" y="5783614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Ring -3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958482" y="5050115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Ring 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78762" y="514804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 Management Mode, BIOS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78762" y="589046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Firmware, hardware</a:t>
            </a:r>
            <a:endParaRPr lang="en-GB" dirty="0"/>
          </a:p>
        </p:txBody>
      </p:sp>
      <p:sp>
        <p:nvSpPr>
          <p:cNvPr id="9" name="Zaoblený obdélník 8"/>
          <p:cNvSpPr/>
          <p:nvPr/>
        </p:nvSpPr>
        <p:spPr>
          <a:xfrm>
            <a:off x="2936358" y="4316616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7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Ring 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6985" y="4455986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Hypervisory</a:t>
            </a:r>
            <a:r>
              <a:rPr lang="en-US" dirty="0" smtClean="0"/>
              <a:t>-level (VT-x, AMD-V)</a:t>
            </a:r>
            <a:endParaRPr lang="en-GB" dirty="0"/>
          </a:p>
        </p:txBody>
      </p:sp>
      <p:sp>
        <p:nvSpPr>
          <p:cNvPr id="11" name="Zaoblený obdélník 10"/>
          <p:cNvSpPr/>
          <p:nvPr/>
        </p:nvSpPr>
        <p:spPr>
          <a:xfrm>
            <a:off x="2936358" y="3581088"/>
            <a:ext cx="2304256" cy="6480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Ring 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6985" y="372045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 kernel, device drivers</a:t>
            </a:r>
            <a:endParaRPr lang="en-GB" dirty="0"/>
          </a:p>
        </p:txBody>
      </p:sp>
      <p:sp>
        <p:nvSpPr>
          <p:cNvPr id="13" name="Zaoblený obdélník 12"/>
          <p:cNvSpPr/>
          <p:nvPr/>
        </p:nvSpPr>
        <p:spPr>
          <a:xfrm>
            <a:off x="2926465" y="2845599"/>
            <a:ext cx="2304256" cy="6480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solidFill>
              <a:schemeClr val="accent3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Ring 1,2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37092" y="298496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Device drivers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926465" y="2110071"/>
            <a:ext cx="2304256" cy="648072"/>
          </a:xfrm>
          <a:prstGeom prst="roundRect">
            <a:avLst/>
          </a:prstGeom>
          <a:solidFill>
            <a:srgbClr val="92D050">
              <a:alpha val="7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Ring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37092" y="224944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User-mode </a:t>
            </a:r>
            <a:endParaRPr lang="en-GB" dirty="0"/>
          </a:p>
        </p:txBody>
      </p:sp>
      <p:sp>
        <p:nvSpPr>
          <p:cNvPr id="19" name="Zaoblený obdélník 18"/>
          <p:cNvSpPr/>
          <p:nvPr/>
        </p:nvSpPr>
        <p:spPr>
          <a:xfrm>
            <a:off x="2926465" y="1376772"/>
            <a:ext cx="2304256" cy="648072"/>
          </a:xfrm>
          <a:prstGeom prst="roundRect">
            <a:avLst/>
          </a:prstGeom>
          <a:solidFill>
            <a:srgbClr val="92D050">
              <a:alpha val="8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Ring “3+”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437092" y="151614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Managed code (runtime, JVM)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67761" y="519992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rgbClr val="C00000"/>
                </a:solidFill>
              </a:rPr>
              <a:t>SMM abuse, </a:t>
            </a:r>
            <a:r>
              <a:rPr lang="en-GB" dirty="0" err="1" smtClean="0">
                <a:solidFill>
                  <a:srgbClr val="C00000"/>
                </a:solidFill>
              </a:rPr>
              <a:t>bootkits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78068" y="59354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rgbClr val="C00000"/>
                </a:solidFill>
              </a:rPr>
              <a:t>FW/HW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0" y="450990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C00000"/>
                </a:solidFill>
              </a:rPr>
              <a:t>Hypervisory</a:t>
            </a:r>
            <a:r>
              <a:rPr lang="en-US" dirty="0" smtClean="0">
                <a:solidFill>
                  <a:srgbClr val="C00000"/>
                </a:solidFill>
              </a:rPr>
              <a:t>-level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42544" y="335112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Kernel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1586" y="230823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User-mode rootkits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9556" y="151455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Managed code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Levá složená závorka 27"/>
          <p:cNvSpPr/>
          <p:nvPr/>
        </p:nvSpPr>
        <p:spPr>
          <a:xfrm>
            <a:off x="2512155" y="2889279"/>
            <a:ext cx="303195" cy="129302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Nadpis 1"/>
          <p:cNvSpPr txBox="1">
            <a:spLocks/>
          </p:cNvSpPr>
          <p:nvPr/>
        </p:nvSpPr>
        <p:spPr bwMode="auto">
          <a:xfrm>
            <a:off x="5478625" y="669277"/>
            <a:ext cx="21753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mtClean="0"/>
              <a:t>Ring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CEF</a:t>
            </a:r>
            <a:endParaRPr lang="en-GB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Computation with Encrypted Function (CEF)</a:t>
            </a:r>
          </a:p>
          <a:p>
            <a:pPr lvl="1" eaLnBrk="1" hangingPunct="1"/>
            <a:r>
              <a:rPr lang="en-US" sz="2000" dirty="0" smtClean="0"/>
              <a:t>A provides function F in form of P(F)</a:t>
            </a:r>
          </a:p>
          <a:p>
            <a:pPr lvl="1" eaLnBrk="1" hangingPunct="1"/>
            <a:r>
              <a:rPr lang="en-US" sz="2000" dirty="0" smtClean="0"/>
              <a:t>P can be executed on B’s machine with B’s data D as P(D)</a:t>
            </a:r>
          </a:p>
          <a:p>
            <a:pPr lvl="1" eaLnBrk="1" hangingPunct="1"/>
            <a:r>
              <a:rPr lang="en-US" sz="2000" dirty="0" smtClean="0"/>
              <a:t>B will not learn function F during computation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024892" y="3573016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32404" y="3645024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8388" y="331522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1919" y="328242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6" y="3973706"/>
            <a:ext cx="959768" cy="631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6620" y="3966273"/>
            <a:ext cx="936104" cy="638780"/>
            <a:chOff x="5724128" y="3334926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5724128" y="3334926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90" y="3559195"/>
              <a:ext cx="479885" cy="3156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76" y="3949288"/>
            <a:ext cx="608856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434E-6 L 0.3267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6 C -0.00017 0.03238 -0.02153 0.05552 -0.04739 0.05552 C -0.07378 0.05552 -0.09496 0.03238 -0.09479 0.00416 C -0.09496 -0.02406 -0.07378 -0.04673 -0.04757 -0.04673 C -0.02153 -0.04673 -0.00017 -0.02406 -0.00017 0.00416 Z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5148064" y="3429000"/>
            <a:ext cx="2736304" cy="129614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</a:t>
            </a:r>
            <a:endParaRPr lang="en-GB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Computation with Encrypted Data (CED)</a:t>
            </a:r>
          </a:p>
          <a:p>
            <a:pPr lvl="1" eaLnBrk="1" hangingPunct="1"/>
            <a:r>
              <a:rPr lang="en-US" sz="2000" dirty="0" smtClean="0"/>
              <a:t>B provides encrypted data D as E(D) to A</a:t>
            </a:r>
          </a:p>
          <a:p>
            <a:pPr lvl="1" eaLnBrk="1" hangingPunct="1"/>
            <a:r>
              <a:rPr lang="en-US" sz="2000" dirty="0" smtClean="0"/>
              <a:t>A is able to compute its F as F(E(D)) to produce E(F(D))</a:t>
            </a:r>
          </a:p>
          <a:p>
            <a:pPr lvl="1" eaLnBrk="1" hangingPunct="1"/>
            <a:r>
              <a:rPr lang="en-US" sz="2000" dirty="0" smtClean="0"/>
              <a:t>A will not learn D</a:t>
            </a:r>
            <a:endParaRPr lang="en-GB" dirty="0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76420" y="3501008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2404" y="317120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5935" y="3138412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92" y="3829690"/>
            <a:ext cx="959768" cy="6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74667"/>
            <a:ext cx="608856" cy="6088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64088" y="3757682"/>
            <a:ext cx="936104" cy="638780"/>
            <a:chOff x="4427984" y="3129783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4427984" y="3129783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622" y="3263941"/>
              <a:ext cx="456828" cy="456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0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54106E-7 L -0.39618 -0.0451 L -0.4 0.07888 L 2.77778E-6 -7.54106E-7 Z " pathEditMode="relative" ptsTypes="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</a:t>
            </a:r>
            <a:r>
              <a:rPr lang="en-US" dirty="0" smtClean="0"/>
              <a:t>D</a:t>
            </a:r>
            <a:r>
              <a:rPr lang="cs-CZ" dirty="0" smtClean="0"/>
              <a:t> </a:t>
            </a:r>
            <a:r>
              <a:rPr lang="en-US" dirty="0" smtClean="0"/>
              <a:t>via homomorphism</a:t>
            </a:r>
            <a:endParaRPr lang="en-GB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your function into circuit with additions</a:t>
            </a:r>
            <a:r>
              <a:rPr lang="cs-CZ" dirty="0" smtClean="0"/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xor</a:t>
            </a:r>
            <a:r>
              <a:rPr lang="cs-CZ" dirty="0" smtClean="0"/>
              <a:t>)</a:t>
            </a:r>
            <a:r>
              <a:rPr lang="en-US" dirty="0" smtClean="0"/>
              <a:t> and multiplications</a:t>
            </a:r>
            <a:r>
              <a:rPr lang="cs-CZ" dirty="0" smtClean="0"/>
              <a:t> (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cs-CZ" dirty="0" smtClean="0"/>
              <a:t>)</a:t>
            </a:r>
            <a:r>
              <a:rPr lang="en-US" dirty="0" smtClean="0"/>
              <a:t>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addition and/or multiplication “securely”</a:t>
            </a:r>
          </a:p>
          <a:p>
            <a:pPr lvl="1"/>
            <a:r>
              <a:rPr lang="en-US" dirty="0" smtClean="0"/>
              <a:t>an attacker can compute E(D1+D2) = E(D1)+E(D2) </a:t>
            </a:r>
          </a:p>
          <a:p>
            <a:pPr lvl="1"/>
            <a:r>
              <a:rPr lang="en-US" dirty="0" smtClean="0"/>
              <a:t>but will learn neither </a:t>
            </a:r>
            <a:r>
              <a:rPr lang="en-US" dirty="0"/>
              <a:t>D1 </a:t>
            </a:r>
            <a:r>
              <a:rPr lang="en-US" dirty="0" smtClean="0"/>
              <a:t>nor D</a:t>
            </a:r>
            <a:r>
              <a:rPr lang="cs-CZ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Execute whole circuit over encrypted data</a:t>
            </a:r>
          </a:p>
          <a:p>
            <a:r>
              <a:rPr lang="en-US" dirty="0" smtClean="0"/>
              <a:t>Partial homomorphic scheme</a:t>
            </a:r>
          </a:p>
          <a:p>
            <a:pPr lvl="1"/>
            <a:r>
              <a:rPr lang="en-US" dirty="0" smtClean="0"/>
              <a:t>either addition or multiplication is possible, but not both </a:t>
            </a:r>
            <a:endParaRPr lang="en-GB" dirty="0" smtClean="0"/>
          </a:p>
          <a:p>
            <a:r>
              <a:rPr lang="en-US" dirty="0" smtClean="0"/>
              <a:t>Fully homomorphic scheme</a:t>
            </a:r>
          </a:p>
          <a:p>
            <a:pPr lvl="1"/>
            <a:r>
              <a:rPr lang="en-US" dirty="0" smtClean="0"/>
              <a:t>both addition and multiplication (unlimited)</a:t>
            </a:r>
            <a:endParaRPr lang="en-GB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homomorphic</a:t>
            </a:r>
            <a:r>
              <a:rPr lang="en-US" dirty="0" smtClean="0"/>
              <a:t> schemes</a:t>
            </a:r>
            <a:endParaRPr lang="en-GB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with RSA (</a:t>
            </a:r>
            <a:r>
              <a:rPr lang="en-US" i="1" dirty="0" smtClean="0"/>
              <a:t>multiplication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E(d</a:t>
            </a:r>
            <a:r>
              <a:rPr lang="en-US" baseline="-25000" dirty="0" smtClean="0"/>
              <a:t>1</a:t>
            </a:r>
            <a:r>
              <a:rPr lang="en-US" dirty="0" smtClean="0"/>
              <a:t>).E(d</a:t>
            </a:r>
            <a:r>
              <a:rPr lang="en-US" baseline="-25000" dirty="0" smtClean="0"/>
              <a:t>2</a:t>
            </a:r>
            <a:r>
              <a:rPr lang="en-US" dirty="0" smtClean="0"/>
              <a:t>) = d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e </a:t>
            </a:r>
            <a:r>
              <a:rPr lang="en-US" dirty="0" smtClean="0"/>
              <a:t>. d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e</a:t>
            </a:r>
            <a:r>
              <a:rPr lang="en-US" dirty="0" smtClean="0"/>
              <a:t> mod m = (d</a:t>
            </a:r>
            <a:r>
              <a:rPr lang="en-US" baseline="-25000" dirty="0" smtClean="0"/>
              <a:t>1</a:t>
            </a: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e</a:t>
            </a:r>
            <a:r>
              <a:rPr lang="en-US" dirty="0" smtClean="0"/>
              <a:t> mod m = E(d</a:t>
            </a:r>
            <a:r>
              <a:rPr lang="en-US" baseline="-25000" dirty="0" smtClean="0"/>
              <a:t>1</a:t>
            </a: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GB" dirty="0" smtClean="0"/>
              <a:t>Example </a:t>
            </a:r>
            <a:r>
              <a:rPr lang="en-GB" dirty="0" err="1" smtClean="0"/>
              <a:t>Goldwasser-Micali</a:t>
            </a:r>
            <a:r>
              <a:rPr lang="en-GB" dirty="0" smtClean="0"/>
              <a:t> (</a:t>
            </a:r>
            <a:r>
              <a:rPr lang="en-GB" i="1" dirty="0" smtClean="0"/>
              <a:t>addition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E(d</a:t>
            </a:r>
            <a:r>
              <a:rPr lang="en-US" baseline="-25000" dirty="0" smtClean="0"/>
              <a:t>1</a:t>
            </a:r>
            <a:r>
              <a:rPr lang="en-US" dirty="0" smtClean="0"/>
              <a:t>).E(d</a:t>
            </a:r>
            <a:r>
              <a:rPr lang="en-US" baseline="-25000" dirty="0" smtClean="0"/>
              <a:t>2</a:t>
            </a:r>
            <a:r>
              <a:rPr lang="en-US" dirty="0" smtClean="0"/>
              <a:t>) = x</a:t>
            </a:r>
            <a:r>
              <a:rPr lang="en-US" baseline="30000" dirty="0" smtClean="0"/>
              <a:t>d1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2 . </a:t>
            </a:r>
            <a:r>
              <a:rPr lang="en-US" dirty="0" smtClean="0"/>
              <a:t>X</a:t>
            </a:r>
            <a:r>
              <a:rPr lang="en-US" baseline="30000" dirty="0" smtClean="0"/>
              <a:t>d2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 </a:t>
            </a:r>
            <a:r>
              <a:rPr lang="en-US" dirty="0" smtClean="0"/>
              <a:t>= x</a:t>
            </a:r>
            <a:r>
              <a:rPr lang="en-US" baseline="30000" dirty="0" smtClean="0"/>
              <a:t>d1+d2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2 </a:t>
            </a:r>
            <a:r>
              <a:rPr lang="en-US" dirty="0" smtClean="0"/>
              <a:t>= E(d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d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endParaRPr lang="en-GB" dirty="0" smtClean="0"/>
          </a:p>
          <a:p>
            <a:r>
              <a:rPr lang="en-US" dirty="0" smtClean="0"/>
              <a:t>Limited to polynomial and rational functions</a:t>
            </a:r>
          </a:p>
          <a:p>
            <a:r>
              <a:rPr lang="en-US" dirty="0" smtClean="0"/>
              <a:t>Limited to only one type of operation (</a:t>
            </a:r>
            <a:r>
              <a:rPr lang="en-US" i="1" dirty="0" err="1" smtClean="0"/>
              <a:t>mult</a:t>
            </a:r>
            <a:r>
              <a:rPr lang="en-US" dirty="0" smtClean="0"/>
              <a:t> or </a:t>
            </a:r>
            <a:r>
              <a:rPr lang="en-US" i="1" dirty="0" smtClean="0"/>
              <a:t>add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 one type and very limited number of other type</a:t>
            </a:r>
          </a:p>
          <a:p>
            <a:r>
              <a:rPr lang="en-US" dirty="0" smtClean="0"/>
              <a:t>Slow – based on modular </a:t>
            </a:r>
            <a:r>
              <a:rPr lang="en-US" dirty="0" err="1" smtClean="0"/>
              <a:t>mult</a:t>
            </a:r>
            <a:r>
              <a:rPr lang="en-US" dirty="0" smtClean="0"/>
              <a:t> or exponentiation</a:t>
            </a:r>
          </a:p>
          <a:p>
            <a:pPr lvl="1"/>
            <a:r>
              <a:rPr lang="en-US" dirty="0" smtClean="0"/>
              <a:t>every operation equivalent to whole RSA operation</a:t>
            </a:r>
            <a:endParaRPr lang="en-GB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scheme - usages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Outsourced cloud computing and storage</a:t>
            </a:r>
          </a:p>
          <a:p>
            <a:pPr lvl="1"/>
            <a:r>
              <a:rPr lang="en-GB" dirty="0" smtClean="0"/>
              <a:t>FHE search, Private Database Queries</a:t>
            </a:r>
          </a:p>
          <a:p>
            <a:pPr lvl="1"/>
            <a:r>
              <a:rPr lang="en-US" dirty="0" smtClean="0"/>
              <a:t>protection of the query content</a:t>
            </a:r>
            <a:r>
              <a:rPr lang="en-GB" dirty="0" smtClean="0"/>
              <a:t> </a:t>
            </a:r>
          </a:p>
          <a:p>
            <a:r>
              <a:rPr lang="en-US" dirty="0" smtClean="0"/>
              <a:t>Secure voting protocols </a:t>
            </a:r>
          </a:p>
          <a:p>
            <a:pPr lvl="1"/>
            <a:r>
              <a:rPr lang="en-US" dirty="0" smtClean="0"/>
              <a:t>yes/no vote, resulting decision</a:t>
            </a:r>
          </a:p>
          <a:p>
            <a:r>
              <a:rPr lang="en-GB" dirty="0" smtClean="0"/>
              <a:t>Protection of proprietary info - MRI machines</a:t>
            </a:r>
          </a:p>
          <a:p>
            <a:pPr lvl="1"/>
            <a:r>
              <a:rPr lang="en-US" dirty="0" smtClean="0"/>
              <a:t>expensive algorithm analyzing MR data, HW protected</a:t>
            </a:r>
          </a:p>
          <a:p>
            <a:pPr lvl="1"/>
            <a:r>
              <a:rPr lang="en-US" dirty="0" smtClean="0"/>
              <a:t>central processing restricted due to private patient’s data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6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scheme (FHE)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Holy grail - idea proposed in </a:t>
            </a:r>
            <a:r>
              <a:rPr lang="en-GB" sz="2400" dirty="0" smtClean="0"/>
              <a:t>1978 (</a:t>
            </a:r>
            <a:r>
              <a:rPr lang="en-GB" sz="2400" dirty="0" err="1" smtClean="0"/>
              <a:t>Rivest</a:t>
            </a:r>
            <a:r>
              <a:rPr lang="en-GB" sz="2400" dirty="0" smtClean="0"/>
              <a:t> et al.)</a:t>
            </a:r>
          </a:p>
          <a:p>
            <a:pPr lvl="1"/>
            <a:r>
              <a:rPr lang="en-US" sz="2000" dirty="0" smtClean="0"/>
              <a:t>both addition and multiplication securely</a:t>
            </a:r>
            <a:endParaRPr lang="en-GB" sz="2000" dirty="0" smtClean="0"/>
          </a:p>
          <a:p>
            <a:r>
              <a:rPr lang="en-US" sz="2400" dirty="0" smtClean="0"/>
              <a:t>But no scheme until 2009 (Gentry)!</a:t>
            </a:r>
          </a:p>
          <a:p>
            <a:pPr lvl="1"/>
            <a:r>
              <a:rPr lang="en-US" sz="2000" dirty="0" smtClean="0"/>
              <a:t>based on lattices over integers</a:t>
            </a:r>
          </a:p>
          <a:p>
            <a:pPr lvl="1"/>
            <a:r>
              <a:rPr lang="en-US" sz="2000" dirty="0" smtClean="0"/>
              <a:t>noisy FHE usable only for few operations</a:t>
            </a:r>
          </a:p>
          <a:p>
            <a:pPr lvl="1"/>
            <a:r>
              <a:rPr lang="en-US" sz="2000" dirty="0" smtClean="0"/>
              <a:t>combined with repair operation (enable to use it for more again)</a:t>
            </a:r>
          </a:p>
          <a:p>
            <a:pPr lvl="1"/>
            <a:endParaRPr lang="en-US" sz="2000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</a:t>
            </a:r>
            <a:r>
              <a:rPr lang="en-US" dirty="0" smtClean="0"/>
              <a:t>scheme - practicality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800" dirty="0"/>
              <a:t>Not very practical (yet </a:t>
            </a:r>
            <a:r>
              <a:rPr lang="en-US" sz="2800" dirty="0">
                <a:sym typeface="Wingdings" pitchFamily="2" charset="2"/>
              </a:rPr>
              <a:t></a:t>
            </a:r>
            <a:r>
              <a:rPr lang="en-US" sz="2800" dirty="0" smtClean="0"/>
              <a:t>) </a:t>
            </a:r>
            <a:r>
              <a:rPr lang="en-US" sz="2800" dirty="0"/>
              <a:t>(Gentry, </a:t>
            </a:r>
            <a:r>
              <a:rPr lang="en-US" sz="2800" dirty="0" smtClean="0"/>
              <a:t>2009)</a:t>
            </a:r>
            <a:endParaRPr lang="en-US" sz="2800" dirty="0"/>
          </a:p>
          <a:p>
            <a:pPr lvl="1"/>
            <a:r>
              <a:rPr lang="en-GB" sz="2400" dirty="0"/>
              <a:t>2.7GB key &amp; 2h computation for every repair operation</a:t>
            </a:r>
          </a:p>
          <a:p>
            <a:pPr lvl="1"/>
            <a:r>
              <a:rPr lang="en-GB" sz="2400" dirty="0"/>
              <a:t>repair needed every ~10 multiplication</a:t>
            </a:r>
          </a:p>
          <a:p>
            <a:r>
              <a:rPr lang="en-US" sz="2800" dirty="0"/>
              <a:t>FHE-AES implementation (Gentry, 2012)</a:t>
            </a:r>
          </a:p>
          <a:p>
            <a:pPr lvl="1"/>
            <a:r>
              <a:rPr lang="en-US" sz="2400" dirty="0"/>
              <a:t>standard PC </a:t>
            </a: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37 minutes/block (but 256GB RAM</a:t>
            </a:r>
            <a:r>
              <a:rPr lang="en-US" sz="2400" dirty="0" smtClean="0"/>
              <a:t>)</a:t>
            </a:r>
          </a:p>
          <a:p>
            <a:r>
              <a:rPr lang="cs-CZ" sz="2800" dirty="0" err="1" smtClean="0"/>
              <a:t>Gentry-Halevi</a:t>
            </a:r>
            <a:r>
              <a:rPr lang="en-US" sz="2800" dirty="0" smtClean="0"/>
              <a:t> FHE accelerated in HW (2014)</a:t>
            </a:r>
          </a:p>
          <a:p>
            <a:pPr lvl="1"/>
            <a:r>
              <a:rPr lang="en-US" sz="2400" dirty="0" smtClean="0"/>
              <a:t>GPU / ASICS, many blocks in parallel =&gt; 5 minutes/block</a:t>
            </a:r>
          </a:p>
          <a:p>
            <a:r>
              <a:rPr lang="en-US" sz="2800" dirty="0" smtClean="0"/>
              <a:t>Replacing AES with other cipher (Simon) (2014)</a:t>
            </a:r>
          </a:p>
          <a:p>
            <a:pPr lvl="1"/>
            <a:r>
              <a:rPr lang="en-US" sz="2400" dirty="0" smtClean="0"/>
              <a:t>2 seconds/block </a:t>
            </a:r>
          </a:p>
          <a:p>
            <a:r>
              <a:rPr lang="en-US" sz="2800" dirty="0" smtClean="0"/>
              <a:t>Very active research area!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White-box attack resistant cryptography</a:t>
            </a:r>
            <a:endParaRPr lang="en-GB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limited from every cipher to symmetric cryptography cipher only</a:t>
            </a:r>
          </a:p>
          <a:p>
            <a:pPr lvl="1"/>
            <a:r>
              <a:rPr lang="en-US" dirty="0" smtClean="0"/>
              <a:t>protects used cryptographic key (and data)</a:t>
            </a:r>
          </a:p>
          <a:p>
            <a:r>
              <a:rPr lang="en-US" dirty="0" smtClean="0"/>
              <a:t>Special implementation fully compatible with standard AES/DES… 2002 (Chow et al.)</a:t>
            </a:r>
          </a:p>
          <a:p>
            <a:pPr lvl="1"/>
            <a:r>
              <a:rPr lang="en-US" dirty="0" smtClean="0"/>
              <a:t>series of lookups into pre-computed tables</a:t>
            </a:r>
          </a:p>
          <a:p>
            <a:r>
              <a:rPr lang="en-US" dirty="0" smtClean="0"/>
              <a:t>Implementation of AES which takes only data</a:t>
            </a:r>
          </a:p>
          <a:p>
            <a:pPr lvl="1"/>
            <a:r>
              <a:rPr lang="en-US" dirty="0" smtClean="0"/>
              <a:t>key is already embedded inside </a:t>
            </a:r>
          </a:p>
          <a:p>
            <a:pPr lvl="1"/>
            <a:r>
              <a:rPr lang="en-US" dirty="0" smtClean="0"/>
              <a:t>hard for an attacker to extract embedded key</a:t>
            </a:r>
          </a:p>
          <a:p>
            <a:pPr lvl="1"/>
            <a:r>
              <a:rPr lang="en-US" dirty="0"/>
              <a:t>Distinction between key and implementation of </a:t>
            </a:r>
            <a:r>
              <a:rPr lang="en-US" dirty="0" smtClean="0"/>
              <a:t>algorithm (AES) </a:t>
            </a:r>
            <a:r>
              <a:rPr lang="en-US" dirty="0"/>
              <a:t>is removed</a:t>
            </a:r>
            <a:endParaRPr lang="en-GB" dirty="0"/>
          </a:p>
          <a:p>
            <a:endParaRPr lang="en-US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411760" y="2492896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9" y="1838949"/>
            <a:ext cx="1570691" cy="1570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Rootkits, RE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88640"/>
            <a:ext cx="792088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4744"/>
            <a:ext cx="1944216" cy="194421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240868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3401870" y="1358770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78053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253917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109901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226025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537501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81" y="3522822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85" y="3584313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3975440" y="3386691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569356"/>
            <a:ext cx="916821" cy="68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66214" y="4165831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Whitebox</a:t>
            </a:r>
            <a:r>
              <a:rPr lang="en-US" sz="1400" i="1" dirty="0" smtClean="0"/>
              <a:t> transform</a:t>
            </a:r>
            <a:endParaRPr lang="en-GB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2699792" y="3389821"/>
            <a:ext cx="29523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/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Impractical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Secure, but 2</a:t>
            </a:r>
            <a:r>
              <a:rPr lang="en-US" baseline="30000" dirty="0" smtClean="0"/>
              <a:t>128</a:t>
            </a:r>
            <a:r>
              <a:rPr lang="en-US" dirty="0" smtClean="0"/>
              <a:t> x 16B memory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Rootkits, 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00…00…00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00…00…01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33540" y="339764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00…01…11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1100" y="458112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11…11…11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61709" y="420859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01…11…11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92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20198" y="3779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051556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10…01…11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248360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10…11…01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97836" y="338835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01…11…11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05396" y="4571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10…00…10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26005" y="41993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01…10…00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915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084494" y="377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563888" y="1988840"/>
            <a:ext cx="1477889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/>
          <p:cNvSpPr/>
          <p:nvPr/>
        </p:nvSpPr>
        <p:spPr>
          <a:xfrm>
            <a:off x="683568" y="2051556"/>
            <a:ext cx="216024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15784" y="32849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128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941100" y="15481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block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02259" y="1549480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block = AES(input, </a:t>
            </a:r>
            <a:r>
              <a:rPr lang="en-US" dirty="0" err="1" smtClean="0"/>
              <a:t>key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24" name="Line Callout 1 23"/>
          <p:cNvSpPr/>
          <p:nvPr/>
        </p:nvSpPr>
        <p:spPr>
          <a:xfrm>
            <a:off x="6070576" y="1932018"/>
            <a:ext cx="2376264" cy="432048"/>
          </a:xfrm>
          <a:prstGeom prst="borderCallout1">
            <a:avLst>
              <a:gd name="adj1" fmla="val 18750"/>
              <a:gd name="adj2" fmla="val -8333"/>
              <a:gd name="adj3" fmla="val 33134"/>
              <a:gd name="adj4" fmla="val -21337"/>
            </a:avLst>
          </a:prstGeom>
          <a:solidFill>
            <a:schemeClr val="accent1">
              <a:lumMod val="40000"/>
              <a:lumOff val="60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Precomputed</a:t>
            </a:r>
            <a:r>
              <a:rPr lang="en-US" dirty="0" smtClean="0">
                <a:solidFill>
                  <a:schemeClr val="tx1"/>
                </a:solidFill>
              </a:rPr>
              <a:t> 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548194" y="328445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used as index into table</a:t>
            </a:r>
            <a:endParaRPr lang="en-GB" i="1" dirty="0"/>
          </a:p>
        </p:txBody>
      </p:sp>
      <p:sp>
        <p:nvSpPr>
          <p:cNvPr id="27" name="Left Brace 26"/>
          <p:cNvSpPr/>
          <p:nvPr/>
        </p:nvSpPr>
        <p:spPr>
          <a:xfrm flipH="1">
            <a:off x="5148064" y="2132856"/>
            <a:ext cx="344087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92151" y="342714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128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42385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ways of 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Detection running on system, same or higher level</a:t>
            </a:r>
          </a:p>
          <a:p>
            <a:pPr lvl="1"/>
            <a:r>
              <a:rPr lang="en-US" dirty="0" smtClean="0"/>
              <a:t>Flaws in rootkit cloaking, side-channel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</a:t>
            </a:r>
            <a:r>
              <a:rPr lang="en-US" dirty="0" smtClean="0"/>
              <a:t>running on system, lower level</a:t>
            </a:r>
          </a:p>
          <a:p>
            <a:pPr lvl="1"/>
            <a:r>
              <a:rPr lang="en-US" dirty="0" smtClean="0"/>
              <a:t>Not controlled by rootkit, cannot </a:t>
            </a:r>
            <a:r>
              <a:rPr lang="en-US" dirty="0" smtClean="0"/>
              <a:t>cloak itself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Detection via (offline) image of system / memory</a:t>
            </a:r>
          </a:p>
          <a:p>
            <a:pPr lvl="1"/>
            <a:r>
              <a:rPr lang="en-US" dirty="0" smtClean="0"/>
              <a:t>Rootkit is not running =&gt; cannot cloak itself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1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WBACR AES – some techniques</a:t>
            </a:r>
            <a:endParaRPr lang="en-GB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Pre-compute table for all possible inputs</a:t>
            </a:r>
          </a:p>
          <a:p>
            <a:pPr lvl="1"/>
            <a:r>
              <a:rPr lang="en-US" dirty="0" smtClean="0"/>
              <a:t>practical for one 16bits or two 8bits arguments table with up to 2</a:t>
            </a:r>
            <a:r>
              <a:rPr lang="en-US" baseline="30000" dirty="0" smtClean="0"/>
              <a:t>16 </a:t>
            </a:r>
            <a:r>
              <a:rPr lang="en-US" dirty="0" smtClean="0"/>
              <a:t> rows (~64KB)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AddRoundKey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 data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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key </a:t>
            </a:r>
          </a:p>
          <a:p>
            <a:pPr lvl="2"/>
            <a:r>
              <a:rPr lang="en-US" dirty="0" smtClean="0"/>
              <a:t>8bit argument data, key fixed</a:t>
            </a:r>
          </a:p>
          <a:p>
            <a:r>
              <a:rPr lang="en-US" dirty="0" smtClean="0"/>
              <a:t>Pack several operations together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AddRoundKey+SubBytes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 T[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r>
              <a:rPr lang="en-US" dirty="0" smtClean="0">
                <a:sym typeface="Symbol" pitchFamily="18" charset="2"/>
              </a:rPr>
              <a:t>Protect intermediate values by random </a:t>
            </a:r>
            <a:r>
              <a:rPr lang="en-US" dirty="0" err="1" smtClean="0">
                <a:sym typeface="Symbol" pitchFamily="18" charset="2"/>
              </a:rPr>
              <a:t>bijections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removed automatically by next lookup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X = F</a:t>
            </a:r>
            <a:r>
              <a:rPr lang="en-US" b="1" baseline="30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(F(X))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b="1" baseline="30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pPr lvl="1"/>
            <a:endParaRPr lang="en-GB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7010"/>
            <a:ext cx="1368152" cy="18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2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– short remainder (used ops)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7493"/>
            <a:ext cx="4354908" cy="230810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9261"/>
            <a:ext cx="4762500" cy="17621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23477"/>
            <a:ext cx="3600400" cy="280186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253"/>
            <a:ext cx="3892324" cy="2016224"/>
          </a:xfr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59185" y="620688"/>
            <a:ext cx="6484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Pictures </a:t>
            </a:r>
            <a:r>
              <a:rPr lang="en-US" sz="1400" i="1" dirty="0"/>
              <a:t>taken from http://en.wikipedia.org/wiki/Advanced_Encryption_Standard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12202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741"/>
            <a:ext cx="1733877" cy="2635492"/>
          </a:xfrm>
          <a:ln w="25400"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5873035" cy="52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13" y="2564904"/>
            <a:ext cx="5658104" cy="4000403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2195737" y="2348880"/>
            <a:ext cx="3312367" cy="316835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5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Whitebox</a:t>
            </a:r>
            <a:r>
              <a:rPr lang="en-US" dirty="0" smtClean="0"/>
              <a:t> cryptography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[Secure environment]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Generate required key (random, database...)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Generate WAES tables (in secure environment)</a:t>
            </a:r>
          </a:p>
          <a:p>
            <a:r>
              <a:rPr lang="en-US" dirty="0" smtClean="0"/>
              <a:t>[Potential insecure environment]</a:t>
            </a:r>
          </a:p>
          <a:p>
            <a:pPr marL="819150" lvl="1" indent="-457200">
              <a:buFont typeface="+mj-lt"/>
              <a:buAutoNum type="arabicPeriod" startAt="3"/>
            </a:pPr>
            <a:r>
              <a:rPr lang="en-US" dirty="0" smtClean="0"/>
              <a:t>Compile WAES tables into target application</a:t>
            </a:r>
          </a:p>
          <a:p>
            <a:r>
              <a:rPr lang="en-US" dirty="0" smtClean="0"/>
              <a:t>[Insecure environment (</a:t>
            </a:r>
            <a:r>
              <a:rPr lang="en-US" dirty="0"/>
              <a:t>U</a:t>
            </a:r>
            <a:r>
              <a:rPr lang="en-US" dirty="0" smtClean="0"/>
              <a:t>ser PC)]</a:t>
            </a:r>
          </a:p>
          <a:p>
            <a:pPr marL="819150" lvl="1" indent="-457200">
              <a:buFont typeface="+mj-lt"/>
              <a:buAutoNum type="arabicPeriod" startAt="4"/>
            </a:pPr>
            <a:r>
              <a:rPr lang="en-US" dirty="0" smtClean="0"/>
              <a:t>Run application and use WAES as usual (with </a:t>
            </a:r>
            <a:r>
              <a:rPr lang="en-US" dirty="0"/>
              <a:t>fixed </a:t>
            </a:r>
            <a:r>
              <a:rPr lang="en-US" dirty="0" smtClean="0"/>
              <a:t>key)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1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8262" y="332656"/>
            <a:ext cx="8712968" cy="3004527"/>
          </a:xfrm>
          <a:prstGeom prst="round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79512" y="3502792"/>
            <a:ext cx="8712968" cy="2880320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Rootkits, RE</a:t>
            </a:r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07829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183693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039677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155801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467277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192" y="620688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685434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4153951" y="484557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503379" y="1196752"/>
            <a:ext cx="1454309" cy="36933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makeTable</a:t>
            </a:r>
            <a:r>
              <a:rPr lang="en-GB" dirty="0" smtClean="0"/>
              <a:t>()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57987" y="1516880"/>
            <a:ext cx="1837477" cy="1837477"/>
            <a:chOff x="3365229" y="4537501"/>
            <a:chExt cx="1837477" cy="1837477"/>
          </a:xfrm>
        </p:grpSpPr>
        <p:pic>
          <p:nvPicPr>
            <p:cNvPr id="30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457987" y="1897023"/>
            <a:ext cx="163384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precompTable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3777511" y="3573908"/>
            <a:ext cx="122591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187624" y="4288951"/>
            <a:ext cx="633507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948264" y="4357596"/>
            <a:ext cx="171072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encrypted data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3491880" y="4789644"/>
            <a:ext cx="1544012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encrypt(data)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2990533" y="467380"/>
            <a:ext cx="646331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AES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651075" y="436022"/>
            <a:ext cx="543739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key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550446" y="3540138"/>
            <a:ext cx="2954655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Environment under control </a:t>
            </a:r>
          </a:p>
          <a:p>
            <a:pPr algn="r"/>
            <a:r>
              <a:rPr lang="en-GB" dirty="0" smtClean="0"/>
              <a:t>of an attacker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550446" y="569844"/>
            <a:ext cx="3108543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Environment outside control </a:t>
            </a:r>
          </a:p>
          <a:p>
            <a:pPr algn="r"/>
            <a:r>
              <a:rPr lang="en-GB" dirty="0" smtClean="0"/>
              <a:t>of an attacker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3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difficult to detect that crypto was used</a:t>
            </a:r>
          </a:p>
          <a:p>
            <a:pPr lvl="1"/>
            <a:r>
              <a:rPr lang="en-US" dirty="0" smtClean="0"/>
              <a:t>no fixed constants in the code</a:t>
            </a:r>
          </a:p>
          <a:p>
            <a:pPr lvl="1"/>
            <a:r>
              <a:rPr lang="en-US" dirty="0" err="1" smtClean="0"/>
              <a:t>precomputed</a:t>
            </a:r>
            <a:r>
              <a:rPr lang="en-US" dirty="0" smtClean="0"/>
              <a:t> tables change with every generation</a:t>
            </a:r>
          </a:p>
          <a:p>
            <a:pPr lvl="1"/>
            <a:r>
              <a:rPr lang="en-US" dirty="0" smtClean="0"/>
              <a:t>even two tables for same key are different</a:t>
            </a:r>
          </a:p>
          <a:p>
            <a:pPr lvl="1"/>
            <a:r>
              <a:rPr lang="en-US" dirty="0" smtClean="0"/>
              <a:t>(but </a:t>
            </a:r>
            <a:r>
              <a:rPr lang="en-US" dirty="0"/>
              <a:t>can still be </a:t>
            </a:r>
            <a:r>
              <a:rPr lang="en-US" dirty="0" smtClean="0"/>
              <a:t>found)</a:t>
            </a:r>
          </a:p>
          <a:p>
            <a:r>
              <a:rPr lang="en-US" dirty="0" smtClean="0"/>
              <a:t>Resistant even when </a:t>
            </a:r>
            <a:r>
              <a:rPr lang="en-US" dirty="0" err="1" smtClean="0"/>
              <a:t>precomputed</a:t>
            </a:r>
            <a:r>
              <a:rPr lang="en-US" dirty="0" smtClean="0"/>
              <a:t> tables are found</a:t>
            </a:r>
          </a:p>
          <a:p>
            <a:pPr lvl="1"/>
            <a:r>
              <a:rPr lang="en-US" dirty="0"/>
              <a:t>when debugged, only table lookups are </a:t>
            </a:r>
            <a:r>
              <a:rPr lang="en-US" dirty="0" smtClean="0"/>
              <a:t>seen</a:t>
            </a:r>
          </a:p>
          <a:p>
            <a:pPr lvl="1"/>
            <a:r>
              <a:rPr lang="en-US" dirty="0" smtClean="0"/>
              <a:t>key value is never manipulated in plaintext</a:t>
            </a:r>
            <a:endParaRPr lang="en-US" dirty="0"/>
          </a:p>
          <a:p>
            <a:pPr lvl="1"/>
            <a:r>
              <a:rPr lang="en-US" dirty="0" smtClean="0"/>
              <a:t>transformation techniques should provide protection to key embedded inside tables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5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WAES</a:t>
            </a:r>
            <a:endParaRPr lang="en-GB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WAES tables generator</a:t>
            </a:r>
          </a:p>
          <a:p>
            <a:pPr lvl="1"/>
            <a:r>
              <a:rPr lang="en-US" dirty="0" smtClean="0"/>
              <a:t>configuration options</a:t>
            </a:r>
          </a:p>
          <a:p>
            <a:pPr lvl="1"/>
            <a:r>
              <a:rPr lang="en-US" dirty="0" smtClean="0"/>
              <a:t>*.h files with pre-computed tables</a:t>
            </a:r>
          </a:p>
          <a:p>
            <a:r>
              <a:rPr lang="en-US" dirty="0" smtClean="0"/>
              <a:t>WAES cipher implementation</a:t>
            </a:r>
          </a:p>
          <a:p>
            <a:pPr lvl="1"/>
            <a:r>
              <a:rPr lang="en-US" dirty="0" smtClean="0"/>
              <a:t>compile-in tables</a:t>
            </a:r>
          </a:p>
          <a:p>
            <a:pPr lvl="1"/>
            <a:r>
              <a:rPr lang="en-US" dirty="0" smtClean="0"/>
              <a:t>tables as memory blob</a:t>
            </a:r>
          </a:p>
          <a:p>
            <a:endParaRPr lang="en-GB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/>
          <a:stretch/>
        </p:blipFill>
        <p:spPr bwMode="auto">
          <a:xfrm>
            <a:off x="4543425" y="1348582"/>
            <a:ext cx="507120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/>
          <a:stretch/>
        </p:blipFill>
        <p:spPr bwMode="auto">
          <a:xfrm>
            <a:off x="4619625" y="3933056"/>
            <a:ext cx="42324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516216" y="2788742"/>
            <a:ext cx="576064" cy="92829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1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WAES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Core i5 M560@2.67GHz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 bwMode="auto">
          <a:xfrm>
            <a:off x="272058" y="2492897"/>
            <a:ext cx="86868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91967" y="6156014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L.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</a:rPr>
              <a:t>Bacinska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https://is.muni.cz//th/373854/fi_m/</a:t>
            </a:r>
          </a:p>
        </p:txBody>
      </p:sp>
    </p:spTree>
    <p:extLst>
      <p:ext uri="{BB962C8B-B14F-4D97-AF65-F5344CB8AC3E}">
        <p14:creationId xmlns:p14="http://schemas.microsoft.com/office/powerpoint/2010/main" val="374846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WBACR AES - pros</a:t>
            </a:r>
            <a:endParaRPr lang="en-GB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Practically usable</a:t>
            </a:r>
          </a:p>
          <a:p>
            <a:pPr lvl="1"/>
            <a:r>
              <a:rPr lang="en-US" dirty="0" smtClean="0"/>
              <a:t>implementation size ~800KB (tables)</a:t>
            </a:r>
          </a:p>
          <a:p>
            <a:pPr lvl="1"/>
            <a:r>
              <a:rPr lang="en-US" dirty="0" smtClean="0"/>
              <a:t>speed ~MBs/sec (~6.5MB/s vs. 220MB/s)</a:t>
            </a:r>
          </a:p>
          <a:p>
            <a:r>
              <a:rPr lang="en-US" dirty="0" smtClean="0"/>
              <a:t>Hard to extract embedded key</a:t>
            </a:r>
          </a:p>
          <a:p>
            <a:pPr lvl="1"/>
            <a:r>
              <a:rPr lang="en-US" dirty="0" smtClean="0"/>
              <a:t>Complexity semi-formally guaranteed </a:t>
            </a:r>
          </a:p>
          <a:p>
            <a:pPr lvl="1"/>
            <a:r>
              <a:rPr lang="en-US" dirty="0" smtClean="0"/>
              <a:t>(if the scheme is secure)</a:t>
            </a:r>
          </a:p>
          <a:p>
            <a:r>
              <a:rPr lang="en-US" dirty="0" smtClean="0"/>
              <a:t>One can simulate asymmetric cryptography!</a:t>
            </a:r>
          </a:p>
          <a:p>
            <a:pPr lvl="1"/>
            <a:r>
              <a:rPr lang="en-US" dirty="0" smtClean="0"/>
              <a:t>implementation contains only encryption part of AES</a:t>
            </a:r>
          </a:p>
          <a:p>
            <a:pPr lvl="1"/>
            <a:r>
              <a:rPr lang="en-US" dirty="0" smtClean="0"/>
              <a:t>until attacker extracts key, decryption is not possible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WBACR AES - cons</a:t>
            </a:r>
            <a:endParaRPr lang="en-GB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can be used as oracle (black box)</a:t>
            </a:r>
          </a:p>
          <a:p>
            <a:pPr lvl="1"/>
            <a:r>
              <a:rPr lang="en-US" dirty="0" smtClean="0"/>
              <a:t>attacker can supply inputs and obtain outputs</a:t>
            </a:r>
          </a:p>
          <a:p>
            <a:pPr lvl="1"/>
            <a:r>
              <a:rPr lang="en-US" dirty="0" smtClean="0"/>
              <a:t>even if she cannot extract the key</a:t>
            </a:r>
          </a:p>
          <a:p>
            <a:pPr lvl="1"/>
            <a:r>
              <a:rPr lang="en-US" dirty="0" smtClean="0"/>
              <a:t>(can be partially solved by I/O encodings)</a:t>
            </a:r>
            <a:endParaRPr lang="en-GB" dirty="0" smtClean="0"/>
          </a:p>
          <a:p>
            <a:r>
              <a:rPr lang="en-US" dirty="0" smtClean="0"/>
              <a:t>Problem of secure input/output</a:t>
            </a:r>
          </a:p>
          <a:p>
            <a:pPr lvl="1"/>
            <a:r>
              <a:rPr lang="en-US" dirty="0" smtClean="0"/>
              <a:t>protected is only AES, not code around</a:t>
            </a:r>
            <a:endParaRPr lang="en-GB" dirty="0" smtClean="0"/>
          </a:p>
          <a:p>
            <a:r>
              <a:rPr lang="en-US" dirty="0" smtClean="0"/>
              <a:t>Key is fixed and cannot be easily changed</a:t>
            </a:r>
          </a:p>
          <a:p>
            <a:r>
              <a:rPr lang="en-US" dirty="0" smtClean="0"/>
              <a:t>Successful cryptanalysis for several schemes</a:t>
            </a:r>
          </a:p>
          <a:p>
            <a:pPr lvl="1"/>
            <a:r>
              <a:rPr lang="en-US" dirty="0" smtClean="0"/>
              <a:t>several former schemes broken</a:t>
            </a:r>
          </a:p>
          <a:p>
            <a:pPr lvl="1"/>
            <a:r>
              <a:rPr lang="en-US" dirty="0" smtClean="0"/>
              <a:t>new techniques proposed</a:t>
            </a:r>
            <a:endParaRPr lang="en-GB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| PV204: Rootkits, RE</a:t>
            </a:r>
            <a:endParaRPr lang="en-GB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503238" y="1796991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Alternative taxonomy – how interfaced with system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offensive software (wrt OS)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021538"/>
              </p:ext>
            </p:extLst>
          </p:nvPr>
        </p:nvGraphicFramePr>
        <p:xfrm>
          <a:off x="503238" y="2276872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50"/>
                <a:gridCol w="2854350"/>
                <a:gridCol w="2042194"/>
                <a:gridCol w="2072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to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APIs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Rings 3,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 driver, Browser helper objects, injected DLL/thread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static</a:t>
                      </a:r>
                      <a:r>
                        <a:rPr lang="en-US" baseline="0" dirty="0" smtClean="0"/>
                        <a:t> 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Rings 3, 0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Hooking, patching, </a:t>
                      </a:r>
                      <a:r>
                        <a:rPr lang="en-US" dirty="0" err="1" smtClean="0"/>
                        <a:t>bootkits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Type 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Modified dynamic </a:t>
                      </a:r>
                      <a:r>
                        <a:rPr lang="en-US" baseline="0" dirty="0" smtClean="0"/>
                        <a:t>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Rings 3, 0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kernel object modification, Rogue callbacks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Type III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Outside of the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Rings -1, -2,-3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Rogue hypervisor, firmware mod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87580" y="6198050"/>
            <a:ext cx="56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Rutkowska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, Introducing Stealth Malware Taxonomy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err="1" smtClean="0"/>
              <a:t>whitebox</a:t>
            </a:r>
            <a:r>
              <a:rPr lang="en-US" dirty="0" smtClean="0"/>
              <a:t> transform replace secure hardware (e.g., smart card)?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to limited extent</a:t>
            </a:r>
          </a:p>
          <a:p>
            <a:r>
              <a:rPr lang="en-US" dirty="0" smtClean="0"/>
              <a:t>Limitation of arguments size</a:t>
            </a:r>
          </a:p>
          <a:p>
            <a:r>
              <a:rPr lang="en-US" dirty="0" smtClean="0"/>
              <a:t>Operation atomicity </a:t>
            </a:r>
          </a:p>
          <a:p>
            <a:pPr lvl="1"/>
            <a:r>
              <a:rPr lang="en-US" dirty="0" smtClean="0"/>
              <a:t>one cannot execute only half of card’s operations</a:t>
            </a:r>
          </a:p>
          <a:p>
            <a:r>
              <a:rPr lang="en-US" dirty="0" smtClean="0"/>
              <a:t>No secure memory storage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secure update of state (counter)</a:t>
            </a:r>
          </a:p>
          <a:p>
            <a:r>
              <a:rPr lang="en-US" dirty="0" smtClean="0"/>
              <a:t>Both can be used as black-box</a:t>
            </a:r>
          </a:p>
          <a:p>
            <a:pPr lvl="1"/>
            <a:r>
              <a:rPr lang="en-US" dirty="0" smtClean="0"/>
              <a:t>smart card can use PIN to limit usage</a:t>
            </a:r>
          </a:p>
          <a:p>
            <a:r>
              <a:rPr lang="en-US" dirty="0" smtClean="0"/>
              <a:t>But still some reasonable usages remain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Rootkits, 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8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proposals and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(2002) First </a:t>
            </a:r>
            <a:r>
              <a:rPr lang="en-GB" sz="1600" dirty="0"/>
              <a:t>WB AES </a:t>
            </a:r>
            <a:r>
              <a:rPr lang="en-GB" sz="1600" dirty="0" smtClean="0"/>
              <a:t>implementation </a:t>
            </a:r>
            <a:r>
              <a:rPr lang="en-GB" sz="1600" dirty="0"/>
              <a:t>by Chow et. al. </a:t>
            </a:r>
            <a:r>
              <a:rPr lang="en-GB" sz="1600" dirty="0" smtClean="0"/>
              <a:t>[Chow02]</a:t>
            </a:r>
          </a:p>
          <a:p>
            <a:pPr lvl="1"/>
            <a:r>
              <a:rPr lang="en-GB" sz="1400" dirty="0" smtClean="0"/>
              <a:t>IO </a:t>
            </a:r>
            <a:r>
              <a:rPr lang="en-GB" sz="1400" dirty="0" err="1"/>
              <a:t>bijections</a:t>
            </a:r>
            <a:r>
              <a:rPr lang="en-GB" sz="1400" dirty="0"/>
              <a:t>, linear mixing </a:t>
            </a:r>
            <a:r>
              <a:rPr lang="en-GB" sz="1400" dirty="0" err="1"/>
              <a:t>bijections</a:t>
            </a:r>
            <a:r>
              <a:rPr lang="en-GB" sz="1400" dirty="0"/>
              <a:t>, external </a:t>
            </a:r>
            <a:r>
              <a:rPr lang="en-GB" sz="1400" dirty="0" smtClean="0"/>
              <a:t>coding</a:t>
            </a:r>
          </a:p>
          <a:p>
            <a:pPr lvl="1"/>
            <a:r>
              <a:rPr lang="en-US" sz="1400" dirty="0" smtClean="0"/>
              <a:t>broken by </a:t>
            </a:r>
            <a:r>
              <a:rPr lang="en-GB" sz="1400" dirty="0"/>
              <a:t>BGE cryptanalysis </a:t>
            </a:r>
            <a:r>
              <a:rPr lang="en-GB" sz="1400" dirty="0" smtClean="0"/>
              <a:t>[Bill04]</a:t>
            </a:r>
          </a:p>
          <a:p>
            <a:pPr lvl="2"/>
            <a:r>
              <a:rPr lang="en-GB" sz="1400" dirty="0" smtClean="0"/>
              <a:t>algebraic </a:t>
            </a:r>
            <a:r>
              <a:rPr lang="en-GB" sz="1400" dirty="0"/>
              <a:t>attack, recovering symmetric key by </a:t>
            </a:r>
            <a:r>
              <a:rPr lang="en-GB" sz="1400" dirty="0" smtClean="0"/>
              <a:t>modelling </a:t>
            </a:r>
            <a:r>
              <a:rPr lang="en-GB" sz="1400" dirty="0"/>
              <a:t>round function by system of algebraic equations</a:t>
            </a:r>
            <a:endParaRPr lang="en-GB" sz="1400" dirty="0" smtClean="0"/>
          </a:p>
          <a:p>
            <a:r>
              <a:rPr lang="en-GB" sz="1600" dirty="0" smtClean="0"/>
              <a:t>(2006) </a:t>
            </a:r>
            <a:r>
              <a:rPr lang="en-GB" sz="1600" dirty="0"/>
              <a:t>White Box Cryptography: A New </a:t>
            </a:r>
            <a:r>
              <a:rPr lang="en-GB" sz="1600" dirty="0" smtClean="0"/>
              <a:t>Attempt [Bri06]</a:t>
            </a:r>
            <a:endParaRPr lang="en-GB" sz="1600" dirty="0"/>
          </a:p>
          <a:p>
            <a:pPr lvl="1"/>
            <a:r>
              <a:rPr lang="en-GB" sz="1400" dirty="0" smtClean="0"/>
              <a:t>attempt </a:t>
            </a:r>
            <a:r>
              <a:rPr lang="en-GB" sz="1400" dirty="0"/>
              <a:t>to randomize </a:t>
            </a:r>
            <a:r>
              <a:rPr lang="en-GB" sz="1400" dirty="0" err="1"/>
              <a:t>whitebox</a:t>
            </a:r>
            <a:r>
              <a:rPr lang="en-GB" sz="1400" dirty="0"/>
              <a:t> primitives, perturbation &amp; random equations added, S-boxes are enc. keys. 4 AES ciphers, major voting for </a:t>
            </a:r>
            <a:r>
              <a:rPr lang="en-GB" sz="1400" dirty="0" smtClean="0"/>
              <a:t>result</a:t>
            </a:r>
          </a:p>
          <a:p>
            <a:pPr lvl="1"/>
            <a:r>
              <a:rPr lang="en-US" sz="1400" dirty="0" smtClean="0"/>
              <a:t>broken by </a:t>
            </a:r>
            <a:r>
              <a:rPr lang="en-GB" sz="1400" dirty="0" smtClean="0"/>
              <a:t>Mulder et. al. [Mul10]</a:t>
            </a:r>
          </a:p>
          <a:p>
            <a:pPr lvl="2"/>
            <a:r>
              <a:rPr lang="en-GB" sz="1400" dirty="0" smtClean="0"/>
              <a:t>removes </a:t>
            </a:r>
            <a:r>
              <a:rPr lang="en-GB" sz="1400" dirty="0"/>
              <a:t>perturbations and random equations, attacking on final round removing perturbations, structural decomposition. </a:t>
            </a:r>
            <a:r>
              <a:rPr lang="en-GB" sz="1400" dirty="0" smtClean="0"/>
              <a:t>2</a:t>
            </a:r>
            <a:r>
              <a:rPr lang="en-GB" sz="1400" baseline="30000" dirty="0" smtClean="0"/>
              <a:t>17</a:t>
            </a:r>
            <a:r>
              <a:rPr lang="en-GB" sz="1400" dirty="0" smtClean="0"/>
              <a:t> steps</a:t>
            </a:r>
          </a:p>
          <a:p>
            <a:r>
              <a:rPr lang="en-US" sz="1600" dirty="0" smtClean="0"/>
              <a:t>(2009) </a:t>
            </a:r>
            <a:r>
              <a:rPr lang="en-GB" sz="1600" dirty="0"/>
              <a:t>A Secure </a:t>
            </a:r>
            <a:r>
              <a:rPr lang="en-GB" sz="1600" dirty="0" smtClean="0"/>
              <a:t>Implementation of </a:t>
            </a:r>
            <a:r>
              <a:rPr lang="en-GB" sz="1600" dirty="0"/>
              <a:t>White-box </a:t>
            </a:r>
            <a:r>
              <a:rPr lang="en-GB" sz="1600" dirty="0" smtClean="0"/>
              <a:t>AES [Xia09]</a:t>
            </a:r>
          </a:p>
          <a:p>
            <a:pPr lvl="1"/>
            <a:r>
              <a:rPr lang="en-US" sz="1400" dirty="0" smtClean="0"/>
              <a:t>broken by </a:t>
            </a:r>
            <a:r>
              <a:rPr lang="en-GB" sz="1400" dirty="0"/>
              <a:t>Mulder et. al. [</a:t>
            </a:r>
            <a:r>
              <a:rPr lang="en-GB" sz="1400" dirty="0" smtClean="0"/>
              <a:t>Mul12]</a:t>
            </a:r>
            <a:endParaRPr lang="en-GB" sz="1400" dirty="0"/>
          </a:p>
          <a:p>
            <a:pPr lvl="2"/>
            <a:r>
              <a:rPr lang="en-GB" sz="1400" dirty="0" smtClean="0"/>
              <a:t>linear </a:t>
            </a:r>
            <a:r>
              <a:rPr lang="en-GB" sz="1400" dirty="0"/>
              <a:t>equivalence algorithm used (backward AES-128 compatibility =&gt; linear protection has to be inverted in next round), </a:t>
            </a:r>
            <a:r>
              <a:rPr lang="en-GB" sz="1400" dirty="0" smtClean="0"/>
              <a:t>2</a:t>
            </a:r>
            <a:r>
              <a:rPr lang="en-GB" sz="1400" baseline="30000" dirty="0" smtClean="0"/>
              <a:t>32</a:t>
            </a:r>
            <a:r>
              <a:rPr lang="en-GB" sz="1400" dirty="0" smtClean="0"/>
              <a:t> </a:t>
            </a:r>
            <a:r>
              <a:rPr lang="en-GB" sz="1400" dirty="0"/>
              <a:t>steps</a:t>
            </a:r>
            <a:endParaRPr lang="en-GB" sz="1400" dirty="0" smtClean="0"/>
          </a:p>
          <a:p>
            <a:r>
              <a:rPr lang="en-US" sz="1600" dirty="0" smtClean="0"/>
              <a:t>(2011) </a:t>
            </a:r>
            <a:r>
              <a:rPr lang="en-GB" sz="1600" dirty="0"/>
              <a:t>Protecting white-box AES with dual </a:t>
            </a:r>
            <a:r>
              <a:rPr lang="en-GB" sz="1600" dirty="0" smtClean="0"/>
              <a:t>ciphers [Kar11]</a:t>
            </a:r>
          </a:p>
          <a:p>
            <a:pPr lvl="1"/>
            <a:r>
              <a:rPr lang="en-US" sz="1400" dirty="0" smtClean="0"/>
              <a:t>broken by our work [Kli13]</a:t>
            </a:r>
          </a:p>
          <a:p>
            <a:pPr lvl="2"/>
            <a:r>
              <a:rPr lang="en-GB" sz="1400" dirty="0"/>
              <a:t>protection </a:t>
            </a:r>
            <a:r>
              <a:rPr lang="en-GB" sz="1400" dirty="0" smtClean="0"/>
              <a:t>shown to be ineffective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BGE attack in progress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5"/>
            <a:ext cx="5976664" cy="4682747"/>
          </a:xfrm>
        </p:spPr>
      </p:pic>
    </p:spTree>
    <p:extLst>
      <p:ext uri="{BB962C8B-B14F-4D97-AF65-F5344CB8AC3E}">
        <p14:creationId xmlns:p14="http://schemas.microsoft.com/office/powerpoint/2010/main" val="21778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Overviews, links</a:t>
            </a:r>
          </a:p>
          <a:p>
            <a:pPr lvl="1"/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whiteboxcrypto.com/research.php</a:t>
            </a:r>
            <a:endParaRPr lang="en-GB" sz="2400" dirty="0" smtClean="0"/>
          </a:p>
          <a:p>
            <a:pPr lvl="1"/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://minotaur.fi.muni.cz:8443/~</a:t>
            </a:r>
            <a:r>
              <a:rPr lang="en-GB" sz="2400" dirty="0" smtClean="0">
                <a:hlinkClick r:id="rId3"/>
              </a:rPr>
              <a:t>xsvenda/docuwiki/doku.php?id=public:mobilecrypto</a:t>
            </a:r>
            <a:endParaRPr lang="en-GB" sz="2400" dirty="0"/>
          </a:p>
          <a:p>
            <a:r>
              <a:rPr lang="en-US" sz="2800" dirty="0" err="1" smtClean="0"/>
              <a:t>Crackme</a:t>
            </a:r>
            <a:r>
              <a:rPr lang="en-US" sz="2800" dirty="0" smtClean="0"/>
              <a:t> </a:t>
            </a:r>
            <a:r>
              <a:rPr lang="en-US" sz="2800" dirty="0"/>
              <a:t>challenges </a:t>
            </a:r>
            <a:endParaRPr lang="en-US" sz="2800" dirty="0" smtClean="0"/>
          </a:p>
          <a:p>
            <a:pPr lvl="1"/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www.phrack.org/issues.html?issue=68&amp;id=8</a:t>
            </a:r>
            <a:endParaRPr lang="en-GB" sz="2400" dirty="0"/>
          </a:p>
          <a:p>
            <a:r>
              <a:rPr lang="en-US" sz="2800" dirty="0" err="1" smtClean="0"/>
              <a:t>Whitebox</a:t>
            </a:r>
            <a:r>
              <a:rPr lang="en-US" sz="2800" dirty="0" smtClean="0"/>
              <a:t> crypto in DRM</a:t>
            </a:r>
            <a:endParaRPr lang="en-GB" sz="2800" dirty="0" smtClean="0"/>
          </a:p>
          <a:p>
            <a:pPr lvl="1"/>
            <a:r>
              <a:rPr lang="en-GB" sz="2400" dirty="0" smtClean="0">
                <a:hlinkClick r:id="rId5"/>
              </a:rPr>
              <a:t>http</a:t>
            </a:r>
            <a:r>
              <a:rPr lang="en-GB" sz="2400" dirty="0">
                <a:hlinkClick r:id="rId5"/>
              </a:rPr>
              <a:t>://</a:t>
            </a:r>
            <a:r>
              <a:rPr lang="en-GB" sz="2400" dirty="0" smtClean="0">
                <a:hlinkClick r:id="rId5"/>
              </a:rPr>
              <a:t>whiteboxcrypto.com/files/2012_MISC_DRM.pdf</a:t>
            </a:r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1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Whitebox</a:t>
            </a:r>
            <a:r>
              <a:rPr lang="en-US" dirty="0" smtClean="0"/>
              <a:t> transform IS used in the wild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DRM systems</a:t>
            </a:r>
          </a:p>
          <a:p>
            <a:pPr lvl="1"/>
            <a:r>
              <a:rPr lang="en-US" dirty="0"/>
              <a:t>details are usually not published</a:t>
            </a:r>
          </a:p>
          <a:p>
            <a:pPr lvl="1"/>
            <a:r>
              <a:rPr lang="en-US" dirty="0"/>
              <a:t>AES-based functions, keyed hash </a:t>
            </a:r>
            <a:r>
              <a:rPr lang="en-US" dirty="0" smtClean="0"/>
              <a:t>functions, RSA, ECC...</a:t>
            </a:r>
          </a:p>
          <a:p>
            <a:pPr lvl="1"/>
            <a:r>
              <a:rPr lang="en-US" dirty="0" smtClean="0"/>
              <a:t>interconnection </a:t>
            </a:r>
            <a:r>
              <a:rPr lang="en-US" dirty="0"/>
              <a:t>with surrounding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Chow at al. (2002) proposal made at </a:t>
            </a:r>
            <a:r>
              <a:rPr lang="en-GB" dirty="0" err="1" smtClean="0"/>
              <a:t>Cloakware</a:t>
            </a:r>
            <a:endParaRPr lang="en-GB" dirty="0" smtClean="0"/>
          </a:p>
          <a:p>
            <a:pPr lvl="1"/>
            <a:r>
              <a:rPr lang="en-US" dirty="0" smtClean="0"/>
              <a:t>firmware protection solution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700" dirty="0" smtClean="0"/>
              <a:t>Apple’s </a:t>
            </a:r>
            <a:r>
              <a:rPr lang="en-US" sz="2700" dirty="0" err="1" smtClean="0"/>
              <a:t>FairPlay</a:t>
            </a:r>
            <a:r>
              <a:rPr lang="en-US" sz="2700" dirty="0" smtClean="0"/>
              <a:t> &amp; Brahms attack</a:t>
            </a:r>
            <a:endParaRPr lang="en-GB" sz="2700" dirty="0" smtClean="0"/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whiteboxcrypto.com/files/2012_MISC_DRM.pdf</a:t>
            </a:r>
            <a:endParaRPr lang="en-GB" sz="2400" dirty="0" smtClean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 smtClean="0"/>
              <a:t>...</a:t>
            </a:r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1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11911</TotalTime>
  <Words>5335</Words>
  <Application>Microsoft Office PowerPoint</Application>
  <PresentationFormat>Předvádění na obrazovce (4:3)</PresentationFormat>
  <Paragraphs>968</Paragraphs>
  <Slides>95</Slides>
  <Notes>8</Notes>
  <HiddenSlides>24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95</vt:i4>
      </vt:variant>
    </vt:vector>
  </HeadingPairs>
  <TitlesOfParts>
    <vt:vector size="104" baseType="lpstr">
      <vt:lpstr>Arial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What is planned for this lecture?</vt:lpstr>
      <vt:lpstr>K. Thompson – Reflections on Trusting Trust</vt:lpstr>
      <vt:lpstr>Rootkits</vt:lpstr>
      <vt:lpstr>Rootkit definition</vt:lpstr>
      <vt:lpstr>Protection rings</vt:lpstr>
      <vt:lpstr>Rootkit</vt:lpstr>
      <vt:lpstr>Principal ways of detection of rootkits</vt:lpstr>
      <vt:lpstr>Types of offensive software (wrt OS)</vt:lpstr>
      <vt:lpstr>Detection of rootkits</vt:lpstr>
      <vt:lpstr>User-mode rootkits (Ring 3)</vt:lpstr>
      <vt:lpstr>Managed code rootkits (MCR) (Ring 3)</vt:lpstr>
      <vt:lpstr>Kernel-mode rootkits (Ring 0)</vt:lpstr>
      <vt:lpstr>Rootkits below OS level</vt:lpstr>
      <vt:lpstr>Hypervisory-level rootkits (Ring -1) </vt:lpstr>
      <vt:lpstr>Hypervisory-level rootkits (Ring -1) </vt:lpstr>
      <vt:lpstr>Defense against hypervisory-level rootkits</vt:lpstr>
      <vt:lpstr>System Management Mode abuse (R.-2)</vt:lpstr>
      <vt:lpstr>SMM Example: SOUFFLETROUGH implant</vt:lpstr>
      <vt:lpstr>Bootkit rootkits (Ring -2)</vt:lpstr>
      <vt:lpstr>Full-disk encryption compromise</vt:lpstr>
      <vt:lpstr>Bootkit defenses</vt:lpstr>
      <vt:lpstr>Prezentace aplikace PowerPoint</vt:lpstr>
      <vt:lpstr>Firmware / hardware rootkits (Ring -3)</vt:lpstr>
      <vt:lpstr>Anti-forensic techniques </vt:lpstr>
      <vt:lpstr>Legitimate uses</vt:lpstr>
      <vt:lpstr>Legitimate uses of rootkits</vt:lpstr>
      <vt:lpstr>Sony BMG Extended copy protection</vt:lpstr>
      <vt:lpstr>Reverse engineering</vt:lpstr>
      <vt:lpstr>Reverse engineering</vt:lpstr>
      <vt:lpstr>Reverse engineering is general process We will focus on software binaries only</vt:lpstr>
      <vt:lpstr>Reverse engineering - legal issues</vt:lpstr>
      <vt:lpstr>How to start reverse engineering</vt:lpstr>
      <vt:lpstr>Basics </vt:lpstr>
      <vt:lpstr>Compilation to native binary (C/C++)</vt:lpstr>
      <vt:lpstr>Mixed source code/assembler in IDE</vt:lpstr>
      <vt:lpstr>Prezentace aplikace PowerPoint</vt:lpstr>
      <vt:lpstr>Most common instructions/structures</vt:lpstr>
      <vt:lpstr>Jump operation</vt:lpstr>
      <vt:lpstr>Conditional branching</vt:lpstr>
      <vt:lpstr>Comparison operations </vt:lpstr>
      <vt:lpstr>Compilation to bytecode (Java, C#)</vt:lpstr>
      <vt:lpstr>Structure of Executable</vt:lpstr>
      <vt:lpstr>Prezentace aplikace PowerPoint</vt:lpstr>
      <vt:lpstr>Structure of Linux binary executable</vt:lpstr>
      <vt:lpstr>Structure of Java bytecode classfile</vt:lpstr>
      <vt:lpstr>Registry vs. stack-based execution</vt:lpstr>
      <vt:lpstr>Registry-based execution</vt:lpstr>
      <vt:lpstr>Add two numbers from file (HDD)</vt:lpstr>
      <vt:lpstr>Stack-based execution</vt:lpstr>
      <vt:lpstr>Example: JavaCard bytecode</vt:lpstr>
      <vt:lpstr>Disassembling</vt:lpstr>
      <vt:lpstr>Disassembling of native binaries</vt:lpstr>
      <vt:lpstr>Structured code vs. sequence of executed ops</vt:lpstr>
      <vt:lpstr>Structured code vs. sequence of executed ops</vt:lpstr>
      <vt:lpstr>Tool: OllyDbg</vt:lpstr>
      <vt:lpstr>Tool: IDA Pro</vt:lpstr>
      <vt:lpstr>Tool: Online disassembler (ODA)</vt:lpstr>
      <vt:lpstr>Tool: Hopper diassembler and debugger</vt:lpstr>
      <vt:lpstr>Control flow graph</vt:lpstr>
      <vt:lpstr>Decompilation</vt:lpstr>
      <vt:lpstr>Decompiler tools </vt:lpstr>
      <vt:lpstr>Resources</vt:lpstr>
      <vt:lpstr>How to protect</vt:lpstr>
      <vt:lpstr>Standard vs. whitebox attacker model (symmetric crypto example)</vt:lpstr>
      <vt:lpstr>Whitebox attacker model</vt:lpstr>
      <vt:lpstr>Classical obfuscation and its limits</vt:lpstr>
      <vt:lpstr>CEF&amp;CED</vt:lpstr>
      <vt:lpstr>Scenario</vt:lpstr>
      <vt:lpstr>CEF</vt:lpstr>
      <vt:lpstr>CED</vt:lpstr>
      <vt:lpstr>CED via homomorphism</vt:lpstr>
      <vt:lpstr>Partial homomorphic schemes</vt:lpstr>
      <vt:lpstr>Fully homomorphic scheme - usages</vt:lpstr>
      <vt:lpstr>Fully homomorphic scheme (FHE)</vt:lpstr>
      <vt:lpstr>Fully homomorphic scheme - practicality</vt:lpstr>
      <vt:lpstr>White-box attack resistant cryptography</vt:lpstr>
      <vt:lpstr>Prezentace aplikace PowerPoint</vt:lpstr>
      <vt:lpstr>Impractical solution</vt:lpstr>
      <vt:lpstr>WBACR AES – some techniques</vt:lpstr>
      <vt:lpstr>AES – short remainder (used ops)</vt:lpstr>
      <vt:lpstr>Prezentace aplikace PowerPoint</vt:lpstr>
      <vt:lpstr>Whitebox cryptography lifecycle</vt:lpstr>
      <vt:lpstr>Prezentace aplikace PowerPoint</vt:lpstr>
      <vt:lpstr>Resulting implementation</vt:lpstr>
      <vt:lpstr>Demo – WAES</vt:lpstr>
      <vt:lpstr>WAES performance</vt:lpstr>
      <vt:lpstr>WBACR AES - pros</vt:lpstr>
      <vt:lpstr>WBACR AES - cons</vt:lpstr>
      <vt:lpstr>Can whitebox transform replace secure hardware (e.g., smart card)?</vt:lpstr>
      <vt:lpstr>List of proposals and attacks</vt:lpstr>
      <vt:lpstr>BGE attack in progress</vt:lpstr>
      <vt:lpstr>More resources</vt:lpstr>
      <vt:lpstr>Whitebox transform IS used in the wild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3256</cp:revision>
  <cp:lastPrinted>2016-04-27T21:38:23Z</cp:lastPrinted>
  <dcterms:created xsi:type="dcterms:W3CDTF">2012-06-27T07:21:19Z</dcterms:created>
  <dcterms:modified xsi:type="dcterms:W3CDTF">2016-04-28T05:51:07Z</dcterms:modified>
</cp:coreProperties>
</file>