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50"/>
  </p:notesMasterIdLst>
  <p:handoutMasterIdLst>
    <p:handoutMasterId r:id="rId51"/>
  </p:handoutMasterIdLst>
  <p:sldIdLst>
    <p:sldId id="256" r:id="rId6"/>
    <p:sldId id="257" r:id="rId7"/>
    <p:sldId id="258" r:id="rId8"/>
    <p:sldId id="259" r:id="rId9"/>
    <p:sldId id="260" r:id="rId10"/>
    <p:sldId id="309" r:id="rId11"/>
    <p:sldId id="262" r:id="rId12"/>
    <p:sldId id="311" r:id="rId13"/>
    <p:sldId id="310" r:id="rId14"/>
    <p:sldId id="263" r:id="rId15"/>
    <p:sldId id="264" r:id="rId16"/>
    <p:sldId id="304" r:id="rId17"/>
    <p:sldId id="305" r:id="rId18"/>
    <p:sldId id="306" r:id="rId19"/>
    <p:sldId id="267" r:id="rId20"/>
    <p:sldId id="268" r:id="rId21"/>
    <p:sldId id="269" r:id="rId22"/>
    <p:sldId id="270" r:id="rId23"/>
    <p:sldId id="272" r:id="rId24"/>
    <p:sldId id="312" r:id="rId25"/>
    <p:sldId id="308" r:id="rId26"/>
    <p:sldId id="313" r:id="rId27"/>
    <p:sldId id="314" r:id="rId28"/>
    <p:sldId id="315" r:id="rId29"/>
    <p:sldId id="316" r:id="rId30"/>
    <p:sldId id="317" r:id="rId31"/>
    <p:sldId id="318" r:id="rId32"/>
    <p:sldId id="274" r:id="rId33"/>
    <p:sldId id="275" r:id="rId34"/>
    <p:sldId id="276" r:id="rId35"/>
    <p:sldId id="277" r:id="rId36"/>
    <p:sldId id="284" r:id="rId37"/>
    <p:sldId id="285" r:id="rId38"/>
    <p:sldId id="319" r:id="rId39"/>
    <p:sldId id="320" r:id="rId40"/>
    <p:sldId id="321" r:id="rId41"/>
    <p:sldId id="294" r:id="rId42"/>
    <p:sldId id="295" r:id="rId43"/>
    <p:sldId id="296" r:id="rId44"/>
    <p:sldId id="297" r:id="rId45"/>
    <p:sldId id="299" r:id="rId46"/>
    <p:sldId id="301" r:id="rId47"/>
    <p:sldId id="302" r:id="rId48"/>
    <p:sldId id="303" r:id="rId49"/>
  </p:sldIdLst>
  <p:sldSz cx="9144000" cy="6858000" type="screen4x3"/>
  <p:notesSz cx="10234613" cy="7099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6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2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022" y="0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0648-FD80-4CEA-A28C-848642074333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022" y="6743619"/>
            <a:ext cx="4435304" cy="355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C2AF6-25CA-4052-A886-858A2DFBA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2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1120498" y="3313983"/>
            <a:ext cx="8963464" cy="313943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1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191" name="PlaceHolder 3"/>
          <p:cNvSpPr>
            <a:spLocks noGrp="1"/>
          </p:cNvSpPr>
          <p:nvPr>
            <p:ph type="dt"/>
          </p:nvPr>
        </p:nvSpPr>
        <p:spPr>
          <a:xfrm>
            <a:off x="6342049" y="0"/>
            <a:ext cx="4862411" cy="348604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92" name="PlaceHolder 4"/>
          <p:cNvSpPr>
            <a:spLocks noGrp="1"/>
          </p:cNvSpPr>
          <p:nvPr>
            <p:ph type="ftr"/>
          </p:nvPr>
        </p:nvSpPr>
        <p:spPr>
          <a:xfrm>
            <a:off x="0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93" name="PlaceHolder 5"/>
          <p:cNvSpPr>
            <a:spLocks noGrp="1"/>
          </p:cNvSpPr>
          <p:nvPr>
            <p:ph type="sldNum"/>
          </p:nvPr>
        </p:nvSpPr>
        <p:spPr>
          <a:xfrm>
            <a:off x="6342049" y="6628215"/>
            <a:ext cx="4862411" cy="348604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E1364BA-981C-4C61-ADFE-969D5A0C8874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98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body"/>
          </p:nvPr>
        </p:nvSpPr>
        <p:spPr>
          <a:xfrm>
            <a:off x="1022928" y="3372166"/>
            <a:ext cx="8187575" cy="3194619"/>
          </a:xfrm>
          <a:prstGeom prst="rect">
            <a:avLst/>
          </a:prstGeom>
        </p:spPr>
        <p:txBody>
          <a:bodyPr lIns="95400" tIns="47880" rIns="95400" bIns="47880"/>
          <a:lstStyle/>
          <a:p>
            <a:endParaRPr/>
          </a:p>
        </p:txBody>
      </p:sp>
      <p:sp>
        <p:nvSpPr>
          <p:cNvPr id="388" name="CustomShape 2"/>
          <p:cNvSpPr/>
          <p:nvPr/>
        </p:nvSpPr>
        <p:spPr>
          <a:xfrm>
            <a:off x="0" y="0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3"/>
          <p:cNvSpPr/>
          <p:nvPr/>
        </p:nvSpPr>
        <p:spPr>
          <a:xfrm>
            <a:off x="0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39526B63-D87D-4613-BEA9-6D9815546242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66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A579418-CCCB-4416-93FA-EB5F2FF6A0A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</a:t>
            </a:fld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89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E8E8DC65-E833-4B9E-9F59-E7DB5C4DB72D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15</a:t>
            </a:fld>
            <a:endParaRPr/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044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1B57E8D3-63BF-4A16-83FA-FA07B893ED2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19</a:t>
            </a:fld>
            <a:endParaRPr/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272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A02E739F-E1B3-4F03-AE20-3C6ADCB15736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28</a:t>
            </a:fld>
            <a:endParaRPr/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0556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BE194CFA-DBB7-45F0-868F-F42B8C2B2B1C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32</a:t>
            </a:fld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88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CustomShape 1"/>
          <p:cNvSpPr/>
          <p:nvPr/>
        </p:nvSpPr>
        <p:spPr>
          <a:xfrm>
            <a:off x="5796073" y="6743085"/>
            <a:ext cx="4435282" cy="3545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9E8C6255-3310-4487-84CF-5A464C015787}" type="slidenum">
              <a:rPr lang="en-US" sz="13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37</a:t>
            </a:fld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1023966" y="3372416"/>
            <a:ext cx="8186018" cy="3195867"/>
          </a:xfrm>
          <a:prstGeom prst="rect">
            <a:avLst/>
          </a:prstGeom>
        </p:spPr>
        <p:txBody>
          <a:bodyPr lIns="95760" tIns="47880" rIns="95760" bIns="4788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736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Picture 11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7" name="Picture 14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7" name="Picture 18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8" name="Picture 18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pic>
        <p:nvPicPr>
          <p:cNvPr id="5" name="Picture 2"/>
          <p:cNvPicPr/>
          <p:nvPr/>
        </p:nvPicPr>
        <p:blipFill>
          <a:blip r:embed="rId15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2"/>
          <p:cNvPicPr/>
          <p:nvPr/>
        </p:nvPicPr>
        <p:blipFill>
          <a:blip r:embed="rId14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360">
            <a:noFill/>
          </a:ln>
        </p:spPr>
      </p:pic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Arial"/>
              </a:rPr>
              <a:t>Seventh Outline Level</a:t>
            </a:r>
            <a:endParaRPr/>
          </a:p>
        </p:txBody>
      </p:sp>
      <p:sp>
        <p:nvSpPr>
          <p:cNvPr id="152" name="PlaceHolder 3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153" name="PlaceHolder 4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154" name="PlaceHolder 5"/>
          <p:cNvSpPr>
            <a:spLocks noGrp="1"/>
          </p:cNvSpPr>
          <p:nvPr>
            <p:ph type="sldNum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16178B07-60A3-41C3-B296-59E62FB76705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03280" y="476280"/>
            <a:ext cx="5753880" cy="187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2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PV204 Security technologies</a:t>
            </a:r>
            <a:endParaRPr/>
          </a:p>
        </p:txBody>
      </p:sp>
      <p:sp>
        <p:nvSpPr>
          <p:cNvPr id="195" name="CustomShape 2"/>
          <p:cNvSpPr/>
          <p:nvPr/>
        </p:nvSpPr>
        <p:spPr>
          <a:xfrm>
            <a:off x="503280" y="3284640"/>
            <a:ext cx="8172360" cy="10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</a:t>
            </a:r>
            <a:r>
              <a:rPr lang="en-US" sz="28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  <a:endParaRPr sz="2800" dirty="0"/>
          </a:p>
        </p:txBody>
      </p:sp>
      <p:sp>
        <p:nvSpPr>
          <p:cNvPr id="196" name="CustomShape 3"/>
          <p:cNvSpPr/>
          <p:nvPr/>
        </p:nvSpPr>
        <p:spPr>
          <a:xfrm>
            <a:off x="503280" y="5254560"/>
            <a:ext cx="6228360" cy="86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Milan </a:t>
            </a:r>
            <a:r>
              <a:rPr lang="en-US" sz="1800" strike="noStrike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Brož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180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xbroz@fi.muni.cz</a:t>
            </a:r>
            <a:endParaRPr dirty="0"/>
          </a:p>
          <a:p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Petr </a:t>
            </a:r>
            <a:r>
              <a:rPr lang="en-US" spc="-1" dirty="0" err="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Švenda</a:t>
            </a:r>
            <a:r>
              <a:rPr lang="en-US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</a:rPr>
              <a:t>svenda@fi.muni.cz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sz="1800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Faculty </a:t>
            </a:r>
            <a:r>
              <a:rPr lang="en-US" sz="1800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Informatics, Masaryk University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Full Disk Encryption (FDE)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– transparent disk sector level</a:t>
            </a:r>
            <a:endParaRPr lang="en-US" sz="28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Disk, partition, VM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image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 / virtual plaintext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tomic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unit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 sector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(512 bytes, 4k,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64k)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Consecutive sector number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Sectors encrypted independently</a:t>
            </a:r>
            <a:endParaRPr sz="2400"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400" spc="-1" dirty="0"/>
              <a:t> 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One </a:t>
            </a:r>
            <a:r>
              <a:rPr lang="en-US" sz="2800" b="1" spc="-1" dirty="0"/>
              <a:t>key </a:t>
            </a:r>
            <a:r>
              <a:rPr lang="en-US" sz="2800" b="1" spc="-1" dirty="0" smtClean="0"/>
              <a:t>decrypts the whole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Media (volume) key – one per device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Unlocking passphrases/keys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/>
              <a:t>Usually no integrity support (only confidentiality)</a:t>
            </a:r>
            <a:endParaRPr sz="2400" dirty="0"/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D40CE08-FD2F-44F5-AD47-F9ADB6980F7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/>
          </a:p>
        </p:txBody>
      </p:sp>
      <p:sp>
        <p:nvSpPr>
          <p:cNvPr id="22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Filesystem-level Encryption</a:t>
            </a:r>
            <a:endParaRPr/>
          </a:p>
        </p:txBody>
      </p:sp>
      <p:sp>
        <p:nvSpPr>
          <p:cNvPr id="22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6DF5386-2DAD-4803-B81B-6661380B0C4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/>
          </a:p>
        </p:txBody>
      </p:sp>
      <p:sp>
        <p:nvSpPr>
          <p:cNvPr id="22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File/Directory</a:t>
            </a:r>
            <a:endParaRPr lang="en-US" sz="28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Atomic unit is filesystem block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encrypted independently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Generic filesystems with encryption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metadata can be kept in plaintext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(name, size, …)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Cryptographic filesystems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encrypted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~ stacked layer over generic filesystem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en-US" sz="2800" b="1" spc="-1" dirty="0" smtClean="0"/>
              <a:t>Multiple keys / multiple users</a:t>
            </a:r>
          </a:p>
          <a:p>
            <a:pPr>
              <a:lnSpc>
                <a:spcPct val="100000"/>
              </a:lnSpc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Full disk encryption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for notebook, external drives (offline protection)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transparent for filesystem</a:t>
            </a:r>
          </a:p>
          <a:p>
            <a:r>
              <a:rPr lang="en-US" sz="2400" dirty="0" smtClean="0"/>
              <a:t>	+ </a:t>
            </a:r>
            <a:r>
              <a:rPr lang="en-US" sz="2400" dirty="0"/>
              <a:t>no user decision later what to </a:t>
            </a:r>
            <a:r>
              <a:rPr lang="en-US" sz="2400" dirty="0" smtClean="0"/>
              <a:t>encrypt</a:t>
            </a:r>
            <a:endParaRPr lang="en-US" sz="2400" dirty="0"/>
          </a:p>
          <a:p>
            <a:r>
              <a:rPr lang="en-US" sz="2400" dirty="0" smtClean="0"/>
              <a:t>	+ hibernation partition and swap encryption</a:t>
            </a:r>
            <a:endParaRPr lang="en-US" sz="2400" dirty="0"/>
          </a:p>
          <a:p>
            <a:r>
              <a:rPr lang="en-US" sz="2400" dirty="0" smtClean="0"/>
              <a:t>	- more </a:t>
            </a:r>
            <a:r>
              <a:rPr lang="en-US" sz="2400" dirty="0"/>
              <a:t>users – whole disk </a:t>
            </a:r>
            <a:r>
              <a:rPr lang="en-US" sz="2400" dirty="0" smtClean="0"/>
              <a:t>accessible</a:t>
            </a:r>
          </a:p>
          <a:p>
            <a:r>
              <a:rPr lang="en-US" sz="2400" dirty="0" smtClean="0"/>
              <a:t>	- key </a:t>
            </a:r>
            <a:r>
              <a:rPr lang="en-US" sz="2400" dirty="0"/>
              <a:t>disclosure – complete data </a:t>
            </a:r>
            <a:r>
              <a:rPr lang="en-US" sz="2400" dirty="0" smtClean="0"/>
              <a:t>leak</a:t>
            </a:r>
          </a:p>
          <a:p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usually no integrity protection</a:t>
            </a:r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94304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Filesystem based encryption</a:t>
            </a:r>
          </a:p>
          <a:p>
            <a:r>
              <a:rPr lang="en-US" sz="2400" dirty="0" smtClean="0"/>
              <a:t>	+ multiple users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+/- user can decide what to encrypt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copied files keeps encryption in-place</a:t>
            </a:r>
            <a:endParaRPr lang="en-US" sz="2400" dirty="0"/>
          </a:p>
          <a:p>
            <a:r>
              <a:rPr lang="en-US" sz="2400" dirty="0" smtClean="0"/>
              <a:t>	+ more effective (only really used blocks)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+ should provide integrity protection (not always!)</a:t>
            </a:r>
          </a:p>
          <a:p>
            <a:r>
              <a:rPr lang="en-US" sz="2400" dirty="0" smtClean="0"/>
              <a:t>	- more complicated </a:t>
            </a:r>
            <a:r>
              <a:rPr lang="en-US" sz="2400" dirty="0" err="1" smtClean="0"/>
              <a:t>sw</a:t>
            </a:r>
            <a:r>
              <a:rPr lang="en-US" sz="2400" dirty="0" smtClean="0"/>
              <a:t>, usually more bugs</a:t>
            </a:r>
          </a:p>
          <a:p>
            <a:r>
              <a:rPr lang="en-US" sz="2400" dirty="0" smtClean="0"/>
              <a:t>	- unusable for swap partitions</a:t>
            </a:r>
            <a:endParaRPr lang="en-US" sz="2400" dirty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1914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vs. disk encryption</a:t>
            </a:r>
            <a:endParaRPr dirty="0"/>
          </a:p>
        </p:txBody>
      </p:sp>
      <p:sp>
        <p:nvSpPr>
          <p:cNvPr id="23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 disk &amp; file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Distributed storage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Must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use also network layer encryption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Difference in network and storage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(reply attack resistance, integrity protection, …)</a:t>
            </a:r>
          </a:p>
          <a:p>
            <a:pPr>
              <a:lnSpc>
                <a:spcPct val="100000"/>
              </a:lnSpc>
            </a:pPr>
            <a:endParaRPr lang="en-US" dirty="0" smtClean="0"/>
          </a:p>
        </p:txBody>
      </p:sp>
      <p:sp>
        <p:nvSpPr>
          <p:cNvPr id="23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E58AB36-F6A9-4AD9-809C-E9E27DC5C99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417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4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0DDEB74-65B1-4538-BC62-A48137D71CE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 primitives</a:t>
            </a:r>
            <a:endParaRPr dirty="0"/>
          </a:p>
        </p:txBody>
      </p:sp>
      <p:sp>
        <p:nvSpPr>
          <p:cNvPr id="242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</a:t>
            </a:r>
            <a:endParaRPr b="1"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ciphers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 block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hash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algorithms</a:t>
            </a:r>
            <a:endParaRPr dirty="0" smtClean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 b="1" dirty="0" smtClean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Random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umber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enerators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(RNG)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erivation Functions (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KDF)</a:t>
            </a:r>
            <a:endParaRPr dirty="0"/>
          </a:p>
          <a:p>
            <a:pPr marL="864000" lvl="1" indent="-323640">
              <a:lnSpc>
                <a:spcPct val="100000"/>
              </a:lnSpc>
              <a:buClr>
                <a:srgbClr val="FFFFFF"/>
              </a:buClr>
              <a:buSzPct val="75000"/>
              <a:buFont typeface="StarSymbol"/>
              <a:buChar char="l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Asymmetric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ryptography</a:t>
            </a:r>
            <a:endParaRPr dirty="0"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SzPct val="45000"/>
              <a:buFont typeface="StarSymbol"/>
              <a:buChar char="l"/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/ Steganography</a:t>
            </a:r>
            <a:endParaRPr b="1" dirty="0"/>
          </a:p>
        </p:txBody>
      </p:sp>
      <p:sp>
        <p:nvSpPr>
          <p:cNvPr id="24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43E6B429-66FF-4689-8514-905F845671A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16</a:t>
            </a:fld>
            <a:endParaRPr/>
          </a:p>
        </p:txBody>
      </p:sp>
      <p:sp>
        <p:nvSpPr>
          <p:cNvPr id="24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&amp; integrity</a:t>
            </a:r>
            <a:endParaRPr dirty="0"/>
          </a:p>
        </p:txBody>
      </p:sp>
      <p:sp>
        <p:nvSpPr>
          <p:cNvPr id="24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A11C610-37F6-408D-9D42-563897100282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17</a:t>
            </a:fld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Confidentiality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Data are available only to authorized users.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are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consistent and has not been modified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by	unauthorized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(And all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modifications must be detected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.)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Note: reply attack (revert to old snapshot) detection</a:t>
            </a:r>
            <a:b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cannot be provided without separate trusted store.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/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integrity / authenticated encryption</a:t>
            </a:r>
            <a:endParaRPr/>
          </a:p>
        </p:txBody>
      </p:sp>
      <p:sp>
        <p:nvSpPr>
          <p:cNvPr id="2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Poor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man's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authentication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 (= no authentication)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User is able to detect unexpected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change</a:t>
            </a: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Very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limited, cannot prevent old content replacement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Integrity – additional overhead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Where to store integrity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data?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Encryption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+ separate integrity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data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Authenticated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modes (combines both)</a:t>
            </a:r>
            <a:endParaRPr sz="2400" dirty="0">
              <a:latin typeface="+mj-lt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497A20A-517A-49FB-B6BD-81087E3797F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18</a:t>
            </a:fld>
            <a:endParaRPr/>
          </a:p>
        </p:txBody>
      </p:sp>
      <p:sp>
        <p:nvSpPr>
          <p:cNvPr id="2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Encryption,</a:t>
            </a:r>
            <a:b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</a:t>
            </a: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modes</a:t>
            </a:r>
            <a:endParaRPr dirty="0"/>
          </a:p>
        </p:txBody>
      </p:sp>
      <p:sp>
        <p:nvSpPr>
          <p:cNvPr id="258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59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60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098703A2-EE1A-4705-8458-C4FD6C87DF0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storage encryption </a:t>
            </a:r>
            <a:endParaRPr dirty="0"/>
          </a:p>
        </p:txBody>
      </p:sp>
      <p:sp>
        <p:nvSpPr>
          <p:cNvPr id="198" name="CustomShape 2"/>
          <p:cNvSpPr/>
          <p:nvPr/>
        </p:nvSpPr>
        <p:spPr>
          <a:xfrm>
            <a:off x="503280" y="1763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Lecture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</a:t>
            </a:r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encryption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Abstraction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layers,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 acceleration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Cryptography basic principles</a:t>
            </a:r>
            <a:endParaRPr lang="en-US" dirty="0"/>
          </a:p>
          <a:p>
            <a:pPr marL="1085760" lvl="2" indent="-266040"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and integrity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protection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ncryption modes</a:t>
            </a:r>
          </a:p>
          <a:p>
            <a:pPr marL="1085760" lvl="2" indent="-266040">
              <a:buFont typeface="Arial"/>
              <a:buChar char="–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ey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management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Tool examples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(Windows, Linux, Android)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 and common issues</a:t>
            </a:r>
            <a:endParaRPr dirty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 –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encryption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attack 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endParaRPr dirty="0"/>
          </a:p>
        </p:txBody>
      </p:sp>
      <p:sp>
        <p:nvSpPr>
          <p:cNvPr id="1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4D29A3F-912D-4204-A654-B3B13BE5D5E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fld>
            <a:endParaRPr/>
          </a:p>
        </p:txBody>
      </p:sp>
      <p:sp>
        <p:nvSpPr>
          <p:cNvPr id="2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Symmetric encryption (examples)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buClr>
                <a:srgbClr val="1E4485"/>
              </a:buClr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AES, Serpent, </a:t>
            </a:r>
            <a:r>
              <a:rPr lang="en-US" sz="28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Twofish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…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Encryption-only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modes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encryption mostly CBC,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XTS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Length-preserving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encryption, block tweak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Authenticated modes (encryption + integrity)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protection often on higher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 standards IEEE 1619 or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FIPS/NIST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002184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Propagation of plaintext changes</a:t>
            </a:r>
            <a:endParaRPr dirty="0"/>
          </a:p>
        </p:txBody>
      </p:sp>
      <p:sp>
        <p:nvSpPr>
          <p:cNvPr id="262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A0E1BF9-8A2B-40B2-B1E6-FA7D78D87A7E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21</a:t>
            </a:fld>
            <a:endParaRPr/>
          </a:p>
        </p:txBody>
      </p:sp>
      <p:sp>
        <p:nvSpPr>
          <p:cNvPr id="264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 dirty="0"/>
          </a:p>
        </p:txBody>
      </p:sp>
      <p:sp>
        <p:nvSpPr>
          <p:cNvPr id="7" name="CustomShape 2"/>
          <p:cNvSpPr/>
          <p:nvPr/>
        </p:nvSpPr>
        <p:spPr>
          <a:xfrm>
            <a:off x="655680" y="20240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400" b="1" dirty="0" smtClean="0"/>
              <a:t>Arbitrary </a:t>
            </a:r>
            <a:r>
              <a:rPr lang="en-US" sz="2400" b="1" dirty="0"/>
              <a:t>change </a:t>
            </a:r>
            <a:r>
              <a:rPr lang="en-US" sz="2400" b="1" dirty="0" smtClean="0"/>
              <a:t>in plaintext sector </a:t>
            </a:r>
            <a:r>
              <a:rPr lang="en-US" sz="2400" b="1" dirty="0"/>
              <a:t>s</a:t>
            </a:r>
            <a:r>
              <a:rPr lang="en-US" sz="2400" b="1" dirty="0" smtClean="0"/>
              <a:t>hould transform</a:t>
            </a:r>
            <a:br>
              <a:rPr lang="en-US" sz="2400" b="1" dirty="0" smtClean="0"/>
            </a:br>
            <a:r>
              <a:rPr lang="en-US" sz="2400" b="1" dirty="0" smtClean="0"/>
              <a:t>to randomly-looking change in whole </a:t>
            </a:r>
            <a:r>
              <a:rPr lang="en-US" sz="2400" b="1" dirty="0" err="1" smtClean="0"/>
              <a:t>ciphertext</a:t>
            </a:r>
            <a:r>
              <a:rPr lang="en-US" sz="2400" b="1" dirty="0" smtClean="0"/>
              <a:t> sector.</a:t>
            </a:r>
            <a:br>
              <a:rPr lang="en-US" sz="2400" b="1" dirty="0" smtClean="0"/>
            </a:br>
            <a:endParaRPr lang="en-US" sz="2400" b="1" dirty="0" smtClean="0"/>
          </a:p>
          <a:p>
            <a:r>
              <a:rPr lang="en-US" sz="2400" b="1" dirty="0" smtClean="0"/>
              <a:t>Solutions: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Ignore it </a:t>
            </a:r>
            <a:r>
              <a:rPr lang="en-US" sz="2400" dirty="0" smtClean="0">
                <a:sym typeface="Wingdings" panose="05000000000000000000" pitchFamily="2" charset="2"/>
              </a:rPr>
              <a:t> </a:t>
            </a:r>
            <a:r>
              <a:rPr lang="en-US" sz="2400" dirty="0" smtClean="0"/>
              <a:t>and decrease granularity of change</a:t>
            </a:r>
          </a:p>
          <a:p>
            <a:pPr lvl="2"/>
            <a:r>
              <a:rPr lang="en-US" sz="2400" dirty="0" smtClean="0"/>
              <a:t>=&gt; change location inside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 sector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wide </a:t>
            </a:r>
            <a:r>
              <a:rPr lang="en-US" sz="2400" dirty="0"/>
              <a:t>mode (encryption block </a:t>
            </a:r>
            <a:r>
              <a:rPr lang="en-US" sz="2400" dirty="0" smtClean="0"/>
              <a:t>size = sector size)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requires </a:t>
            </a:r>
            <a:r>
              <a:rPr lang="en-US" sz="2400" dirty="0"/>
              <a:t>at least 2x encryption </a:t>
            </a:r>
            <a:r>
              <a:rPr lang="en-US" sz="2400" dirty="0" smtClean="0"/>
              <a:t>loop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m</a:t>
            </a:r>
            <a:r>
              <a:rPr lang="en-US" sz="2400" dirty="0" smtClean="0"/>
              <a:t>odes </a:t>
            </a:r>
            <a:r>
              <a:rPr lang="en-US" sz="2400" dirty="0"/>
              <a:t>are patent </a:t>
            </a:r>
            <a:r>
              <a:rPr lang="en-US" sz="2400" dirty="0" smtClean="0"/>
              <a:t>encumbered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Additional operations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Elephant </a:t>
            </a:r>
            <a:r>
              <a:rPr lang="en-US" sz="2400" dirty="0"/>
              <a:t>diffuser in </a:t>
            </a:r>
            <a:r>
              <a:rPr lang="en-US" sz="2400" dirty="0" smtClean="0"/>
              <a:t>Windows </a:t>
            </a:r>
            <a:r>
              <a:rPr lang="en-US" sz="2400" dirty="0" err="1" smtClean="0"/>
              <a:t>Bitlocker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835683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80" y="3358298"/>
            <a:ext cx="7753350" cy="2719762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Cipher-Block-Chaining (CBC)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cannot be encrypted in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Blocks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decrypted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parallel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must be non-predictable (watermarking!)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22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97524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533" y="444865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5245" y="323685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plaintext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2874" y="4002982"/>
            <a:ext cx="144369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AES block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0396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4" y="3093505"/>
            <a:ext cx="8636275" cy="2896075"/>
          </a:xfrm>
          <a:prstGeom prst="rect">
            <a:avLst/>
          </a:prstGeom>
        </p:spPr>
      </p:pic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XOR-Encrypt-XOR (XEX/XTS)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mode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Encryption/decryption can be run in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parallel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Tweak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can be predictable nonce (sector offset)</a:t>
            </a: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23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2260995" y="5961005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/>
                </a:solidFill>
              </a:rPr>
              <a:t>ciphertext</a:t>
            </a:r>
            <a:r>
              <a:rPr lang="en-US" b="1" dirty="0" smtClean="0">
                <a:solidFill>
                  <a:schemeClr val="accent2"/>
                </a:solidFill>
              </a:rPr>
              <a:t> disk / file-system block …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844" y="287443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block tweak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0995" y="3913130"/>
            <a:ext cx="6530580" cy="369332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541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CBC and XTS change propagation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7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xxx</a:t>
            </a:r>
            <a:endParaRPr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24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674619"/>
            <a:ext cx="8500435" cy="46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74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 / deniable encryption</a:t>
            </a:r>
            <a:endParaRPr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Plausible deniability:</a:t>
            </a: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r>
              <a:rPr lang="en-US" sz="2400" dirty="0" smtClean="0"/>
              <a:t>	existence of encrypted file/disk is deniable</a:t>
            </a:r>
            <a:br>
              <a:rPr lang="en-US" sz="2400" dirty="0" smtClean="0"/>
            </a:br>
            <a:r>
              <a:rPr lang="en-US" sz="2400" dirty="0" smtClean="0"/>
              <a:t>	if </a:t>
            </a:r>
            <a:r>
              <a:rPr lang="en-US" sz="2400" dirty="0"/>
              <a:t>adversary cannot prove </a:t>
            </a:r>
            <a:r>
              <a:rPr lang="en-US" sz="2400" dirty="0" smtClean="0"/>
              <a:t>that it </a:t>
            </a:r>
            <a:r>
              <a:rPr lang="en-US" sz="2400" dirty="0"/>
              <a:t>exists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Steganography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hiding data in another data object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Steganographic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file-systems</a:t>
            </a:r>
          </a:p>
          <a:p>
            <a:pPr marL="720">
              <a:lnSpc>
                <a:spcPct val="100000"/>
              </a:lnSpc>
            </a:pP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disk encryption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25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09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Trivial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</a:t>
            </a:r>
            <a:r>
              <a:rPr lang="en-US" sz="3200" b="1" strike="noStrike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TrueCryp</a:t>
            </a:r>
            <a:r>
              <a:rPr lang="en-US" sz="3200" b="1" spc="-1" dirty="0" err="1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hidden disk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FAT linear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allocation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Hide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another disk in unallocated space</a:t>
            </a:r>
            <a:endParaRPr sz="2400" dirty="0"/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26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97" y="2890355"/>
            <a:ext cx="8437245" cy="273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88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Deniable encryption problems</a:t>
            </a:r>
            <a:endParaRPr dirty="0"/>
          </a:p>
        </p:txBody>
      </p:sp>
      <p:sp>
        <p:nvSpPr>
          <p:cNvPr id="29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Side-channels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tracking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activity that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cannot be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explained for decoy system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Software: link to recently open documents, …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Suspicious parameters (FAT), disabled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TRIM, …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internal SSD block allocations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(access to “unused” areas)</a:t>
            </a:r>
          </a:p>
          <a:p>
            <a:pPr marL="457920" lvl="1">
              <a:buClr>
                <a:srgbClr val="1E4485"/>
              </a:buClr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Social engineering / “rubber hose”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analysis</a:t>
            </a:r>
            <a:b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z="2800" b="1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Incompatibility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new drives (TRIM)</a:t>
            </a: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  <a:buClr>
                <a:srgbClr val="1E4485"/>
              </a:buClr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E1E9B6F-B672-4CD8-95C7-5BEF6AC7938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27</a:t>
            </a:fld>
            <a:endParaRPr/>
          </a:p>
        </p:txBody>
      </p:sp>
      <p:sp>
        <p:nvSpPr>
          <p:cNvPr id="30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PV204 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550654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Management</a:t>
            </a:r>
            <a:endParaRPr/>
          </a:p>
        </p:txBody>
      </p:sp>
      <p:sp>
        <p:nvSpPr>
          <p:cNvPr id="26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26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and disk encryption</a:t>
            </a:r>
            <a:endParaRPr dirty="0"/>
          </a:p>
        </p:txBody>
      </p:sp>
      <p:sp>
        <p:nvSpPr>
          <p:cNvPr id="26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9AE25483-47E3-4615-BEC3-AA32D73EA88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generation</a:t>
            </a:r>
            <a:endParaRPr dirty="0"/>
          </a:p>
        </p:txBody>
      </p:sp>
      <p:sp>
        <p:nvSpPr>
          <p:cNvPr id="27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 key (~ Media Encryption Key – MEK)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Used to encrypt device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change means complete </a:t>
            </a:r>
            <a:r>
              <a:rPr lang="en-US" sz="2400" dirty="0" err="1" smtClean="0"/>
              <a:t>reencryption</a:t>
            </a:r>
            <a:endParaRPr lang="en-US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Usually generated by secure RNG</a:t>
            </a:r>
          </a:p>
          <a:p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Unlocking key (~ Key Encryption Key – KEK)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Used to unlock key store, token,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Independent key </a:t>
            </a:r>
            <a:r>
              <a:rPr lang="en-US" sz="2400" dirty="0" smtClean="0"/>
              <a:t>change (MEK remains the same)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Usually derived from passphrase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PBKDF2 (Password Based Key Derivation)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27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4D2473B-EEB4-4E33-87D5-19413DA15F3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29</a:t>
            </a:fld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 </a:t>
            </a: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</a:t>
            </a:r>
            <a:b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layers overview</a:t>
            </a:r>
            <a:endParaRPr dirty="0"/>
          </a:p>
        </p:txBody>
      </p:sp>
      <p:sp>
        <p:nvSpPr>
          <p:cNvPr id="202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 dirty="0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 dirty="0"/>
          </a:p>
        </p:txBody>
      </p:sp>
      <p:sp>
        <p:nvSpPr>
          <p:cNvPr id="203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sp>
        <p:nvSpPr>
          <p:cNvPr id="204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51BDD487-9D4E-4C8F-AE3D-4835DEFD274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storage</a:t>
            </a:r>
            <a:endParaRPr/>
          </a:p>
        </p:txBody>
      </p:sp>
      <p:sp>
        <p:nvSpPr>
          <p:cNvPr id="27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Outside </a:t>
            </a:r>
            <a:r>
              <a:rPr lang="en-US" sz="2800" b="1" dirty="0"/>
              <a:t>of encrypted </a:t>
            </a:r>
            <a:r>
              <a:rPr lang="en-US" sz="2800" b="1" dirty="0" smtClean="0"/>
              <a:t>device / filesystem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Another device, file, token</a:t>
            </a:r>
            <a:r>
              <a:rPr lang="en-US" sz="2400" dirty="0"/>
              <a:t>, </a:t>
            </a:r>
            <a:r>
              <a:rPr lang="en-US" sz="2400" dirty="0" err="1"/>
              <a:t>SmartCard</a:t>
            </a:r>
            <a:r>
              <a:rPr lang="en-US" sz="2400" dirty="0"/>
              <a:t>, </a:t>
            </a:r>
            <a:r>
              <a:rPr lang="en-US" sz="2400" dirty="0" smtClean="0"/>
              <a:t>TPM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 a key server (network)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Protected </a:t>
            </a:r>
            <a:r>
              <a:rPr lang="en-US" sz="2400" dirty="0"/>
              <a:t>by </a:t>
            </a:r>
            <a:r>
              <a:rPr lang="en-US" sz="2400" dirty="0" smtClean="0"/>
              <a:t>another key (KEK).</a:t>
            </a:r>
          </a:p>
          <a:p>
            <a:endParaRPr lang="en-US" sz="2400" dirty="0" smtClean="0"/>
          </a:p>
          <a:p>
            <a:r>
              <a:rPr lang="en-US" sz="2800" b="1" dirty="0" smtClean="0"/>
              <a:t>On </a:t>
            </a:r>
            <a:r>
              <a:rPr lang="en-US" sz="2800" b="1" dirty="0"/>
              <a:t>the same disk (with encrypted </a:t>
            </a:r>
            <a:r>
              <a:rPr lang="en-US" sz="2800" b="1" dirty="0" smtClean="0"/>
              <a:t>data)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</a:t>
            </a:r>
            <a:r>
              <a:rPr lang="en-US" sz="2400" dirty="0"/>
              <a:t>(</a:t>
            </a:r>
            <a:r>
              <a:rPr lang="en-US" sz="2400" dirty="0" smtClean="0"/>
              <a:t>header)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brute </a:t>
            </a:r>
            <a:r>
              <a:rPr lang="en-US" sz="2400" dirty="0"/>
              <a:t>force and dictionary attack </a:t>
            </a:r>
            <a:r>
              <a:rPr lang="en-US" sz="2400" dirty="0" smtClean="0"/>
              <a:t>resistance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/>
              <a:t>Integration </a:t>
            </a:r>
            <a:r>
              <a:rPr lang="en-US" sz="2800" b="1" dirty="0"/>
              <a:t>with key management </a:t>
            </a:r>
            <a:r>
              <a:rPr lang="en-US" sz="2800" b="1" dirty="0" smtClean="0"/>
              <a:t>tools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LDAP</a:t>
            </a:r>
            <a:r>
              <a:rPr lang="en-US" sz="2400" dirty="0"/>
              <a:t>, Active Directory, </a:t>
            </a:r>
            <a:r>
              <a:rPr lang="en-US" sz="2400" dirty="0" smtClean="0"/>
              <a:t>...</a:t>
            </a:r>
            <a:endParaRPr sz="2400" dirty="0"/>
          </a:p>
        </p:txBody>
      </p:sp>
      <p:sp>
        <p:nvSpPr>
          <p:cNvPr id="2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6EF5FB7-F79B-4152-B4F4-BA6BCD5B743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30</a:t>
            </a:fld>
            <a:endParaRPr/>
          </a:p>
        </p:txBody>
      </p:sp>
      <p:sp>
        <p:nvSpPr>
          <p:cNvPr id="27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removal and recovery</a:t>
            </a:r>
            <a:endParaRPr dirty="0"/>
          </a:p>
        </p:txBody>
      </p:sp>
      <p:sp>
        <p:nvSpPr>
          <p:cNvPr id="27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en-US" sz="2800" b="1" dirty="0" smtClean="0"/>
              <a:t>Key </a:t>
            </a:r>
            <a:r>
              <a:rPr lang="en-US" sz="2800" b="1" dirty="0"/>
              <a:t>removal (wipe of </a:t>
            </a:r>
            <a:r>
              <a:rPr lang="en-US" sz="2800" b="1" dirty="0" smtClean="0"/>
              <a:t>key) = </a:t>
            </a:r>
            <a:r>
              <a:rPr lang="en-US" sz="2800" b="1" dirty="0"/>
              <a:t>data </a:t>
            </a:r>
            <a:r>
              <a:rPr lang="en-US" sz="2800" b="1" dirty="0" smtClean="0"/>
              <a:t>disposal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intended </a:t>
            </a:r>
            <a:r>
              <a:rPr lang="en-US" sz="2400" dirty="0"/>
              <a:t>(secure disk </a:t>
            </a:r>
            <a:r>
              <a:rPr lang="en-US" sz="2400" dirty="0" smtClean="0"/>
              <a:t>disposal)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unintended (error) =&gt; complete lost of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dirty="0" smtClean="0"/>
              <a:t>Key recovery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Trade-off </a:t>
            </a:r>
            <a:r>
              <a:rPr lang="en-US" sz="2400" dirty="0"/>
              <a:t>between security and user-friendly </a:t>
            </a:r>
            <a:r>
              <a:rPr lang="en-US" sz="2400" dirty="0" smtClean="0"/>
              <a:t>approach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Metadata backups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Multiple metadata copies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</a:t>
            </a:r>
            <a:r>
              <a:rPr lang="en-US" sz="2400" dirty="0"/>
              <a:t>Escrow (key backup to </a:t>
            </a:r>
            <a:r>
              <a:rPr lang="en-US" sz="2400" dirty="0" smtClean="0"/>
              <a:t>different </a:t>
            </a:r>
            <a:r>
              <a:rPr lang="en-US" sz="2400" dirty="0"/>
              <a:t>system</a:t>
            </a:r>
            <a:r>
              <a:rPr lang="en-US" sz="2400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ecovery </a:t>
            </a:r>
            <a:r>
              <a:rPr lang="en-US" sz="2400" dirty="0"/>
              <a:t>key to regenerate encryption </a:t>
            </a:r>
            <a:r>
              <a:rPr lang="en-US" sz="2400" dirty="0" smtClean="0"/>
              <a:t>key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27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FB1A4480-CC9B-42B6-83B3-60779CF507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31</a:t>
            </a:fld>
            <a:endParaRPr/>
          </a:p>
        </p:txBody>
      </p:sp>
      <p:sp>
        <p:nvSpPr>
          <p:cNvPr id="28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Common tools</a:t>
            </a:r>
            <a:endParaRPr/>
          </a:p>
        </p:txBody>
      </p:sp>
      <p:sp>
        <p:nvSpPr>
          <p:cNvPr id="30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0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0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1E83883-FD6F-4135-B380-962B4EDCCBF1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Self-encrypting </a:t>
            </a:r>
            <a:r>
              <a:rPr lang="en-US" sz="2800" b="1" dirty="0" smtClean="0"/>
              <a:t>drives (SED)</a:t>
            </a:r>
            <a:endParaRPr lang="en-US" sz="28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the same chip providing media access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Chipset-based encryption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 on controller chip (e.g. USB bridge)</a:t>
            </a:r>
          </a:p>
          <a:p>
            <a:pPr lvl="1"/>
            <a:endParaRPr lang="en-US" sz="2400" dirty="0" smtClean="0"/>
          </a:p>
          <a:p>
            <a:pPr marL="343080" indent="-342360">
              <a:lnSpc>
                <a:spcPct val="100000"/>
              </a:lnSpc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acceleration</a:t>
            </a: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AES-NI, accelerators, ASICs, GPUs, …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3080" indent="-342360">
              <a:buClr>
                <a:srgbClr val="1E4485"/>
              </a:buClr>
              <a:buFont typeface="Arial"/>
              <a:buChar char="•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Secure hardware / tokens</a:t>
            </a: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Clr>
                <a:srgbClr val="1E4485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HSM, TPM,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SmartCards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...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400" dirty="0" smtClean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33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HW-based encryption</a:t>
            </a:r>
            <a:endParaRPr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34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280" y="2255332"/>
            <a:ext cx="2895120" cy="3859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720" y="3120381"/>
            <a:ext cx="4137699" cy="2994660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5619750" y="461771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800225" y="2655561"/>
            <a:ext cx="352425" cy="56406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6270" y="1815820"/>
            <a:ext cx="2852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SATA disk</a:t>
            </a:r>
            <a:br>
              <a:rPr lang="en-US" dirty="0" smtClean="0"/>
            </a:br>
            <a:r>
              <a:rPr lang="en-US" dirty="0" smtClean="0"/>
              <a:t>Encryption on USB-bridge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881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filesystem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EFS</a:t>
            </a:r>
            <a:endParaRPr lang="en-US" sz="2800" b="1" dirty="0"/>
          </a:p>
          <a:p>
            <a:pPr>
              <a:lnSpc>
                <a:spcPct val="100000"/>
              </a:lnSpc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</a:t>
            </a:r>
            <a:r>
              <a:rPr lang="en-US" sz="28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eCryptfs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POSIX-compliant stacked encrypted file-system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ZFS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(Solaris and ports)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supports GCM/CCM authenticated modes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35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44982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 of tools – full disk encryption</a:t>
            </a:r>
            <a:endParaRPr dirty="0"/>
          </a:p>
        </p:txBody>
      </p:sp>
      <p:sp>
        <p:nvSpPr>
          <p:cNvPr id="3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Windows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Bitlocker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Optionally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eDrive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– self-encrypted drives</a:t>
            </a:r>
          </a:p>
          <a:p>
            <a:pPr marL="889200" lvl="2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Combination with secure boot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sz="2400" dirty="0"/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TrueCrypt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CipherShed</a:t>
            </a: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LUKS / </a:t>
            </a:r>
            <a:r>
              <a:rPr lang="en-US" sz="24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-crypt</a:t>
            </a: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Linux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-crypt /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dm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-verity</a:t>
            </a: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used for Android encryption / verified boot</a:t>
            </a: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216000" lvl="1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MacOS</a:t>
            </a:r>
            <a:r>
              <a:rPr lang="en-US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FileVault</a:t>
            </a:r>
            <a:endParaRPr sz="2400" b="1" dirty="0"/>
          </a:p>
        </p:txBody>
      </p:sp>
      <p:sp>
        <p:nvSpPr>
          <p:cNvPr id="3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4E06BE6-64FF-4E3C-A4A9-01101685FB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36</a:t>
            </a:fld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51171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 </a:t>
            </a:r>
            <a:r>
              <a:rPr lang="en-US" sz="4000" b="1" strike="noStrike" cap="all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EXAMPLES</a:t>
            </a:r>
            <a:endParaRPr dirty="0"/>
          </a:p>
        </p:txBody>
      </p:sp>
      <p:sp>
        <p:nvSpPr>
          <p:cNvPr id="346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en-US" sz="20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File and disk encryption</a:t>
            </a:r>
            <a:endParaRPr/>
          </a:p>
        </p:txBody>
      </p:sp>
      <p:sp>
        <p:nvSpPr>
          <p:cNvPr id="347" name="CustomShape 3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48" name="CustomShape 4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6DFE85F7-5CC0-4CBE-B54A-578F8611A13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Attacks</a:t>
            </a:r>
            <a:r>
              <a:rPr lang="en-US" dirty="0" smtClean="0"/>
              <a:t> </a:t>
            </a:r>
            <a:r>
              <a:rPr lang="en-US" b="1" dirty="0" smtClean="0"/>
              <a:t>always get better, they never get worse.</a:t>
            </a:r>
            <a:endParaRPr b="1" dirty="0"/>
          </a:p>
        </p:txBody>
      </p:sp>
      <p:sp>
        <p:nvSpPr>
          <p:cNvPr id="35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Against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algorithm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design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Wrongly used encryption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mode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initialization vector</a:t>
            </a:r>
            <a:endParaRPr sz="2400" dirty="0"/>
          </a:p>
          <a:p>
            <a:pPr marL="34362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To implementation</a:t>
            </a:r>
            <a:endParaRPr lang="en-US" sz="28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Insufficient entropy (broken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RNG)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derivation from weak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passwords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Side channels</a:t>
            </a:r>
            <a:endParaRPr lang="en-US" sz="2400" dirty="0"/>
          </a:p>
          <a:p>
            <a:pPr marL="343080" indent="-342360">
              <a:buFont typeface="Arial"/>
              <a:buChar char="•"/>
            </a:pPr>
            <a:r>
              <a:rPr lang="en-US" sz="2400" b="1" dirty="0" smtClean="0"/>
              <a:t>Obtaining </a:t>
            </a:r>
            <a:r>
              <a:rPr lang="en-US" sz="2400" b="1" dirty="0"/>
              <a:t>key or passphrase in open </a:t>
            </a:r>
            <a:r>
              <a:rPr lang="en-US" sz="2400" b="1" dirty="0" smtClean="0"/>
              <a:t>form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Cold Boot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“Black bag analysis” - </a:t>
            </a:r>
            <a:r>
              <a:rPr lang="en-US" sz="2400" dirty="0" smtClean="0"/>
              <a:t>Malware, key-logger</a:t>
            </a:r>
            <a:endParaRPr lang="en-US" sz="2400" dirty="0"/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Social </a:t>
            </a:r>
            <a:r>
              <a:rPr lang="en-US" sz="2400" dirty="0" smtClean="0"/>
              <a:t>engineering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dirty="0" smtClean="0"/>
              <a:t>“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Rubber-hose 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cryptoanalysis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</a:t>
            </a:r>
            <a:endParaRPr lang="en-US" sz="2400" dirty="0" smtClean="0"/>
          </a:p>
        </p:txBody>
      </p:sp>
      <p:sp>
        <p:nvSpPr>
          <p:cNvPr id="35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47EE893-6D2F-4192-A5A1-B82D25050FCB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38</a:t>
            </a:fld>
            <a:endParaRPr/>
          </a:p>
        </p:txBody>
      </p:sp>
      <p:sp>
        <p:nvSpPr>
          <p:cNvPr id="35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Integrity attacks</a:t>
            </a:r>
            <a:endParaRPr dirty="0"/>
          </a:p>
        </p:txBody>
      </p:sp>
      <p:sp>
        <p:nvSpPr>
          <p:cNvPr id="354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 integrity protection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erted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block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undected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data corruption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Inserted block from other part of disk</a:t>
            </a:r>
          </a:p>
          <a:p>
            <a:pPr marL="800280" lvl="1" indent="-342360">
              <a:buFont typeface="Arial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Random error (RAM bit flip)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=&gt; “silent data corruption”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/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Weak integrity protection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00820" lvl="1" indent="-342900">
              <a:buFont typeface="Arial" panose="020B0604020202020204" pitchFamily="34" charset="0"/>
              <a:buChar char="•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serted previous content of (</a:t>
            </a:r>
            <a:r>
              <a:rPr lang="en-US" sz="240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ciphertext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block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=&gt; reply attack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388A4A6F-9127-4149-9D0E-1E2308555009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39</a:t>
            </a:fld>
            <a:endParaRPr/>
          </a:p>
        </p:txBody>
      </p:sp>
      <p:sp>
        <p:nvSpPr>
          <p:cNvPr id="35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endParaRPr/>
          </a:p>
        </p:txBody>
      </p:sp>
      <p:sp>
        <p:nvSpPr>
          <p:cNvPr id="20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83160">
              <a:buSzPct val="75000"/>
            </a:pP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Offline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"Data at Rest"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 smtClean="0"/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notebook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external drives, data in cloud,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backups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removal = easy data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disposal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sz="28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Confidentiality protection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company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policy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to encrypt all mobile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prevents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data leaks (stolen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device)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lang="en-US" dirty="0"/>
          </a:p>
          <a:p>
            <a:pPr marL="83160">
              <a:buSzPct val="7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Integrity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protection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(not often yet)</a:t>
            </a:r>
            <a:endParaRPr dirty="0"/>
          </a:p>
          <a:p>
            <a:pPr marL="108360">
              <a:lnSpc>
                <a:spcPct val="100000"/>
              </a:lnSpc>
              <a:buClr>
                <a:srgbClr val="FFFFFF"/>
              </a:buClr>
            </a:pP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0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ED512A7B-46DC-4FE6-AC4A-2AB8F4FCE32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fld>
            <a:endParaRPr/>
          </a:p>
        </p:txBody>
      </p:sp>
      <p:sp>
        <p:nvSpPr>
          <p:cNvPr id="20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Example: Sony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PlayStation attack</a:t>
            </a:r>
            <a:endParaRPr dirty="0"/>
          </a:p>
        </p:txBody>
      </p:sp>
      <p:sp>
        <p:nvSpPr>
          <p:cNvPr id="35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need to know the exact key value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Device works as decryption service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disk image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Write your own file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 second image and make diff (location file)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Insert data you want into file’s place</a:t>
            </a:r>
            <a:endParaRPr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7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Start PS and ask for your file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Decrypted new data</a:t>
            </a:r>
            <a:endParaRPr dirty="0"/>
          </a:p>
          <a:p>
            <a:pPr marL="628560" lvl="1" indent="-266040">
              <a:lnSpc>
                <a:spcPct val="100000"/>
              </a:lnSpc>
              <a:buFont typeface="Arial"/>
              <a:buChar char="–"/>
            </a:pPr>
            <a:r>
              <a:rPr lang="en-US" sz="23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Key is same for all blocks</a:t>
            </a:r>
            <a:endParaRPr dirty="0"/>
          </a:p>
        </p:txBody>
      </p:sp>
      <p:sp>
        <p:nvSpPr>
          <p:cNvPr id="35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25E85592-32B6-4991-8D4C-C38E26DBC7C6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40</a:t>
            </a:fld>
            <a:endParaRPr/>
          </a:p>
        </p:txBody>
      </p:sp>
      <p:sp>
        <p:nvSpPr>
          <p:cNvPr id="36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TRIM / </a:t>
            </a: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discard and encryption</a:t>
            </a:r>
            <a:endParaRPr dirty="0"/>
          </a:p>
        </p:txBody>
      </p:sp>
      <p:sp>
        <p:nvSpPr>
          <p:cNvPr id="366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TRIM informs SSD drive about unused space</a:t>
            </a:r>
          </a:p>
          <a:p>
            <a:pPr marL="343080" indent="-342360">
              <a:buFont typeface="Arial"/>
              <a:buChar char="•"/>
            </a:pPr>
            <a:r>
              <a:rPr lang="en-US" sz="2400" dirty="0" smtClean="0"/>
              <a:t>Unused space is detectable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Pattern recognition example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r>
              <a:rPr lang="en-US" sz="2400" dirty="0" smtClean="0"/>
              <a:t>Incompatible with deniable encryption</a:t>
            </a:r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67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AD19CD54-0144-4C82-B1B4-36A243A3556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41</a:t>
            </a:fld>
            <a:endParaRPr/>
          </a:p>
        </p:txBody>
      </p:sp>
      <p:sp>
        <p:nvSpPr>
          <p:cNvPr id="368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1026" name="Picture 2" descr="http://4.bp.blogspot.com/-uxlTIKZAseE/Tkg-UjNCBiI/AAAAAAAAADg/bvsfj3SoLJ4/s1600/fig_II_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617444"/>
            <a:ext cx="5776080" cy="28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CustomShape 1"/>
          <p:cNvSpPr/>
          <p:nvPr/>
        </p:nvSpPr>
        <p:spPr>
          <a:xfrm>
            <a:off x="722160" y="4406760"/>
            <a:ext cx="7771680" cy="13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1" strike="noStrike" cap="all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</a:t>
            </a:r>
            <a:endParaRPr/>
          </a:p>
        </p:txBody>
      </p:sp>
      <p:sp>
        <p:nvSpPr>
          <p:cNvPr id="374" name="CustomShape 2"/>
          <p:cNvSpPr/>
          <p:nvPr/>
        </p:nvSpPr>
        <p:spPr>
          <a:xfrm>
            <a:off x="722160" y="2637000"/>
            <a:ext cx="7771680" cy="149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AC7E115-6C7E-4867-9850-BCE41DE556A7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42</a:t>
            </a:fld>
            <a:endParaRPr/>
          </a:p>
        </p:txBody>
      </p:sp>
      <p:sp>
        <p:nvSpPr>
          <p:cNvPr id="376" name="CustomShape 4"/>
          <p:cNvSpPr/>
          <p:nvPr/>
        </p:nvSpPr>
        <p:spPr>
          <a:xfrm>
            <a:off x="899640" y="6572160"/>
            <a:ext cx="403164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pic>
        <p:nvPicPr>
          <p:cNvPr id="377" name="Picture 2"/>
          <p:cNvPicPr/>
          <p:nvPr/>
        </p:nvPicPr>
        <p:blipFill>
          <a:blip r:embed="rId2"/>
          <a:stretch/>
        </p:blipFill>
        <p:spPr>
          <a:xfrm>
            <a:off x="4656600" y="2205000"/>
            <a:ext cx="2856960" cy="285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Laboratory – FDE attack examples</a:t>
            </a:r>
            <a:endParaRPr dirty="0"/>
          </a:p>
        </p:txBody>
      </p:sp>
      <p:sp>
        <p:nvSpPr>
          <p:cNvPr id="379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Basic understanding of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tools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VeraCrypt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LUKS</a:t>
            </a:r>
            <a:endParaRPr lang="en-US" sz="24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Scanning memory image for encryption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</a:t>
            </a:r>
            <a:endParaRPr lang="en-US" sz="2800" b="1" dirty="0"/>
          </a:p>
          <a:p>
            <a:pPr marL="720">
              <a:lnSpc>
                <a:spcPct val="100000"/>
              </a:lnSpc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ColdBoot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attack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principle</a:t>
            </a:r>
            <a:endParaRPr lang="en-US" sz="2400" dirty="0"/>
          </a:p>
          <a:p>
            <a:pPr marL="343080" indent="-342360">
              <a:lnSpc>
                <a:spcPct val="100000"/>
              </a:lnSpc>
              <a:buFont typeface="Arial"/>
              <a:buChar char="•"/>
            </a:pPr>
            <a:endParaRPr lang="en-US" sz="24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Advanced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flawed algorithm and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watermarking 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Revealing </a:t>
            </a:r>
            <a:r>
              <a:rPr lang="en-US" sz="24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TrueCrypt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hidden disk existence (CBC)</a:t>
            </a:r>
            <a:endParaRPr sz="2400" dirty="0"/>
          </a:p>
          <a:p>
            <a:pPr marL="648000" lvl="2" indent="-216000">
              <a:lnSpc>
                <a:spcPct val="100000"/>
              </a:lnSpc>
              <a:buSzPct val="45000"/>
              <a:buFont typeface="StarSymbol"/>
              <a:buChar char="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sz="2400" dirty="0"/>
          </a:p>
          <a:p>
            <a:pPr marL="720">
              <a:lnSpc>
                <a:spcPct val="100000"/>
              </a:lnSpc>
            </a:pP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HW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key-logger 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attack</a:t>
            </a:r>
            <a:endParaRPr sz="2800" dirty="0"/>
          </a:p>
          <a:p>
            <a:pPr>
              <a:lnSpc>
                <a:spcPct val="100000"/>
              </a:lnSpc>
            </a:pP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sp>
        <p:nvSpPr>
          <p:cNvPr id="380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11E52159-E65A-45C7-B838-E5DAF017B2EA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43</a:t>
            </a:fld>
            <a:endParaRPr/>
          </a:p>
        </p:txBody>
      </p:sp>
      <p:sp>
        <p:nvSpPr>
          <p:cNvPr id="381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Homework assignment (bonus)</a:t>
            </a:r>
            <a:endParaRPr dirty="0"/>
          </a:p>
        </p:txBody>
      </p:sp>
      <p:sp>
        <p:nvSpPr>
          <p:cNvPr id="383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76E186D2-4113-4FB7-8D89-F863F97B2FF8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44</a:t>
            </a:fld>
            <a:endParaRPr/>
          </a:p>
        </p:txBody>
      </p:sp>
      <p:sp>
        <p:nvSpPr>
          <p:cNvPr id="385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</a:t>
            </a:r>
            <a:r>
              <a:rPr lang="en-US" sz="1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File and disk encryption</a:t>
            </a:r>
            <a:endParaRPr dirty="0"/>
          </a:p>
        </p:txBody>
      </p:sp>
      <p:sp>
        <p:nvSpPr>
          <p:cNvPr id="386" name="CustomShape 5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 smtClean="0"/>
              <a:t>Analyse</a:t>
            </a:r>
            <a:r>
              <a:rPr lang="en-US" sz="2400" b="1" dirty="0" smtClean="0"/>
              <a:t> pv204_assignment.tc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</a:t>
            </a:r>
            <a:r>
              <a:rPr lang="en-US" dirty="0" err="1" smtClean="0"/>
              <a:t>TrueCrypt</a:t>
            </a:r>
            <a:r>
              <a:rPr lang="en-US" dirty="0" smtClean="0"/>
              <a:t> volume </a:t>
            </a:r>
            <a:r>
              <a:rPr lang="en-US" dirty="0"/>
              <a:t>compatible with </a:t>
            </a:r>
            <a:r>
              <a:rPr lang="en-US" dirty="0" err="1"/>
              <a:t>TrueCrypt</a:t>
            </a:r>
            <a:r>
              <a:rPr lang="en-US" dirty="0"/>
              <a:t> 7.1a and </a:t>
            </a:r>
            <a:r>
              <a:rPr lang="en-US" dirty="0" err="1"/>
              <a:t>VeraCrypt</a:t>
            </a:r>
            <a:r>
              <a:rPr lang="en-US" dirty="0"/>
              <a:t> </a:t>
            </a:r>
            <a:r>
              <a:rPr lang="en-US" dirty="0" smtClean="0"/>
              <a:t>1.17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/>
              <a:t>The volume is protected by a 9-character long </a:t>
            </a:r>
            <a:r>
              <a:rPr lang="en-US" dirty="0" smtClean="0"/>
              <a:t>password,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begins with "</a:t>
            </a:r>
            <a:r>
              <a:rPr lang="en-US" b="1" dirty="0"/>
              <a:t>pv204_</a:t>
            </a:r>
            <a:r>
              <a:rPr lang="en-US" dirty="0"/>
              <a:t>XXX" where X means digit [0-9</a:t>
            </a:r>
            <a:r>
              <a:rPr lang="en-US" dirty="0" smtClean="0"/>
              <a:t>].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Find </a:t>
            </a:r>
            <a:r>
              <a:rPr lang="en-US" sz="2400" dirty="0"/>
              <a:t>the password and unlock the </a:t>
            </a:r>
            <a:r>
              <a:rPr lang="en-US" sz="2400" dirty="0" smtClean="0"/>
              <a:t>volume.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Investigate </a:t>
            </a:r>
            <a:r>
              <a:rPr lang="en-US" sz="2400" dirty="0"/>
              <a:t>encryption keys and </a:t>
            </a:r>
            <a:r>
              <a:rPr lang="en-US" sz="2400" dirty="0" smtClean="0"/>
              <a:t>header </a:t>
            </a:r>
            <a:r>
              <a:rPr lang="en-US" sz="2400" dirty="0"/>
              <a:t>salt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Describe found problems (max one A4 doc)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Please read notes in assignment archive!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Submit </a:t>
            </a:r>
            <a:r>
              <a:rPr lang="en-US" sz="2400" dirty="0"/>
              <a:t>before: </a:t>
            </a:r>
            <a:r>
              <a:rPr lang="en-US" sz="2400" dirty="0" smtClean="0"/>
              <a:t>20.5</a:t>
            </a:r>
            <a:r>
              <a:rPr lang="en-US" sz="2400" dirty="0"/>
              <a:t>. 6am (full number of points)</a:t>
            </a:r>
          </a:p>
          <a:p>
            <a:pPr lvl="1"/>
            <a:r>
              <a:rPr lang="en-US" sz="2000" dirty="0"/>
              <a:t>Every additional started day (24h) means 1.5 points penalization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Overview</a:t>
            </a:r>
            <a:endParaRPr dirty="0"/>
          </a:p>
        </p:txBody>
      </p:sp>
      <p:sp>
        <p:nvSpPr>
          <p:cNvPr id="210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360">
              <a:lnSpc>
                <a:spcPct val="100000"/>
              </a:lnSpc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(Distributed) Storage </a:t>
            </a:r>
            <a:r>
              <a:rPr lang="en-US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tack</a:t>
            </a:r>
            <a:b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layers accessing storage through blocks (sectors)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near future: non-volatile byte-addressable memory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distributed =&gt; adding network layer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/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Full </a:t>
            </a:r>
            <a:r>
              <a:rPr lang="en-US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</a:t>
            </a: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isk Encryption (FDE)</a:t>
            </a:r>
          </a:p>
          <a:p>
            <a:pPr marL="108360" lvl="1">
              <a:buClr>
                <a:srgbClr val="FFFFFF"/>
              </a:buClr>
              <a:buSzPct val="45000"/>
            </a:pP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self-encrypted drives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(software) sector-level encryption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endParaRPr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Filesystem-level encryption</a:t>
            </a:r>
            <a:endParaRPr lang="en-US" b="1" dirty="0"/>
          </a:p>
          <a:p>
            <a:pPr marL="108360">
              <a:lnSpc>
                <a:spcPct val="100000"/>
              </a:lnSpc>
              <a:buClr>
                <a:srgbClr val="FFFFFF"/>
              </a:buClr>
              <a:buSzPct val="45000"/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general-purpose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filesystem with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encryption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cryptographic </a:t>
            </a: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file </a:t>
            </a: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systems</a:t>
            </a:r>
            <a:b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dirty="0"/>
          </a:p>
        </p:txBody>
      </p:sp>
      <p:sp>
        <p:nvSpPr>
          <p:cNvPr id="211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88844196-8EA8-4544-AC1F-8B8FFB05D1BF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fld>
            <a:endParaRPr/>
          </a:p>
        </p:txBody>
      </p:sp>
      <p:sp>
        <p:nvSpPr>
          <p:cNvPr id="212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stack </a:t>
            </a:r>
            <a:r>
              <a:rPr lang="en-US" sz="3200" b="1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encryption layers</a:t>
            </a:r>
            <a:endParaRPr dirty="0"/>
          </a:p>
        </p:txBody>
      </p:sp>
      <p:sp>
        <p:nvSpPr>
          <p:cNvPr id="215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D201A47A-728B-4A17-8AF9-E22751DED4A0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/>
          </a:p>
        </p:txBody>
      </p:sp>
      <p:sp>
        <p:nvSpPr>
          <p:cNvPr id="216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522161"/>
              </p:ext>
            </p:extLst>
          </p:nvPr>
        </p:nvGraphicFramePr>
        <p:xfrm>
          <a:off x="356062" y="1724660"/>
          <a:ext cx="8505997" cy="4587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1338"/>
                <a:gridCol w="3695700"/>
                <a:gridCol w="31089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Userspace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(Application specific)</a:t>
                      </a:r>
                      <a:endParaRPr lang="en-US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OS</a:t>
                      </a:r>
                      <a:r>
                        <a:rPr lang="en-US" b="1" baseline="0" dirty="0" smtClean="0"/>
                        <a:t> kernel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Virtual</a:t>
                      </a:r>
                      <a:r>
                        <a:rPr lang="en-US" b="1" baseline="0" dirty="0" smtClean="0"/>
                        <a:t> file-system</a:t>
                      </a:r>
                      <a:br>
                        <a:rPr lang="en-US" b="1" baseline="0" dirty="0" smtClean="0"/>
                      </a:br>
                      <a:r>
                        <a:rPr lang="en-US" dirty="0" smtClean="0"/>
                        <a:t>(directories, files,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File-system encryption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Specific file-system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(NTFS, ext4,</a:t>
                      </a:r>
                      <a:r>
                        <a:rPr lang="en-US" baseline="0" dirty="0" smtClean="0"/>
                        <a:t> XFS, …)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Volume Management</a:t>
                      </a:r>
                      <a:br>
                        <a:rPr lang="en-US" b="1" dirty="0" smtClean="0"/>
                      </a:br>
                      <a:r>
                        <a:rPr lang="en-US" dirty="0" smtClean="0"/>
                        <a:t>(partitions,</a:t>
                      </a:r>
                      <a:r>
                        <a:rPr lang="en-US" baseline="0" dirty="0" smtClean="0"/>
                        <a:t> on-demand allocation,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snapshots, deduplication, …)</a:t>
                      </a:r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Disk encryption</a:t>
                      </a:r>
                      <a:endParaRPr lang="en-US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Block layer</a:t>
                      </a:r>
                      <a:r>
                        <a:rPr lang="en-US" dirty="0" smtClean="0"/>
                        <a:t> (sectors I/O)</a:t>
                      </a:r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Storage transport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(USB, SCSI,</a:t>
                      </a:r>
                      <a:r>
                        <a:rPr lang="en-US" baseline="0" dirty="0" smtClean="0"/>
                        <a:t> SAS, SATA, FC, …)</a:t>
                      </a:r>
                      <a:endParaRPr lang="en-US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HW-based disk encryption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(self-encrypted</a:t>
                      </a:r>
                      <a:r>
                        <a:rPr lang="en-US" baseline="0" dirty="0" smtClean="0"/>
                        <a:t> drives,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chipset-based encryption)</a:t>
                      </a:r>
                      <a:endParaRPr 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Device drivers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“Hardware”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Hardware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(I/O controllers, disks, …)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0738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and distributed storage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cooperating nodes</a:t>
            </a: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=&gt; storage + network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0" lvl="1"/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Software </a:t>
            </a:r>
            <a:r>
              <a:rPr lang="en-GB" sz="28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Defined </a:t>
            </a: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GB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SDS, SDN)</a:t>
            </a:r>
          </a:p>
          <a:p>
            <a:pPr marL="0" lvl="1"/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commodity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 with abstracted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storage/network logic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encryption is “just” one logic function</a:t>
            </a:r>
            <a:b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</a:b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- usually combination with classic storage (and encryption)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0" lvl="1"/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storage &amp; encryption</a:t>
            </a:r>
            <a:endParaRPr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volumes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(redundancy)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disk encryption</a:t>
            </a:r>
            <a:b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Clustered file-system</a:t>
            </a:r>
            <a:b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=&gt; file-system encryption (in theory)</a:t>
            </a:r>
          </a:p>
          <a:p>
            <a:pPr>
              <a:lnSpc>
                <a:spcPct val="100000"/>
              </a:lnSpc>
            </a:pPr>
            <a:endParaRPr lang="en-GB" sz="280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Distributed Object Store</a:t>
            </a:r>
          </a:p>
          <a:p>
            <a:pPr marL="914400" lvl="1" indent="-457200">
              <a:buFontTx/>
              <a:buChar char="-"/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 object encryption (in theory)</a:t>
            </a:r>
          </a:p>
          <a:p>
            <a:pPr marL="914400" lvl="1" indent="-457200">
              <a:buFontTx/>
              <a:buChar char="-"/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Underlying storage encryption (FDE)</a:t>
            </a: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7441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03280" y="908640"/>
            <a:ext cx="8228880" cy="7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smtClean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Cloud </a:t>
            </a:r>
            <a:r>
              <a:rPr lang="en-US" sz="3200" b="1" strike="noStrike" spc="-1" dirty="0">
                <a:solidFill>
                  <a:srgbClr val="1E4485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storage &amp; encryption</a:t>
            </a:r>
            <a:endParaRPr dirty="0"/>
          </a:p>
        </p:txBody>
      </p:sp>
      <p:sp>
        <p:nvSpPr>
          <p:cNvPr id="218" name="CustomShape 2"/>
          <p:cNvSpPr/>
          <p:nvPr/>
        </p:nvSpPr>
        <p:spPr>
          <a:xfrm>
            <a:off x="503280" y="1871640"/>
            <a:ext cx="8228880" cy="414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users with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shared storage backend</a:t>
            </a:r>
          </a:p>
          <a:p>
            <a:pPr>
              <a:lnSpc>
                <a:spcPct val="100000"/>
              </a:lnSpc>
            </a:pP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Compression &amp; Deduplication &amp; Snapshots …</a:t>
            </a:r>
          </a:p>
          <a:p>
            <a:pPr>
              <a:lnSpc>
                <a:spcPct val="100000"/>
              </a:lnSpc>
            </a:pPr>
            <a:endParaRPr lang="en-GB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client side </a:t>
            </a:r>
            <a:r>
              <a:rPr lang="en-GB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(e</a:t>
            </a:r>
            <a:r>
              <a:rPr lang="en-GB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nd-to-end)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efficiency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deduplication/compression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~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homomorphic encryption?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GB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8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Encryption on server side</a:t>
            </a:r>
          </a:p>
          <a:p>
            <a:pPr>
              <a:lnSpc>
                <a:spcPct val="100000"/>
              </a:lnSpc>
            </a:pPr>
            <a:r>
              <a:rPr lang="en-GB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confidentiality </a:t>
            </a: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clients partially lost</a:t>
            </a:r>
            <a:b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	(server has access to plaintext)</a:t>
            </a:r>
          </a:p>
          <a:p>
            <a:pPr>
              <a:lnSpc>
                <a:spcPct val="100000"/>
              </a:lnSpc>
            </a:pPr>
            <a:endParaRPr lang="en-GB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503280" y="6573960"/>
            <a:ext cx="396000" cy="28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45000" anchor="ctr"/>
          <a:lstStyle/>
          <a:p>
            <a:pPr>
              <a:lnSpc>
                <a:spcPct val="100000"/>
              </a:lnSpc>
            </a:pPr>
            <a:fld id="{CA432E3E-7D1A-47F1-B68D-F04BF479D2A3}" type="slidenum">
              <a:rPr lang="en-US" sz="15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9</a:t>
            </a:fld>
            <a:endParaRPr/>
          </a:p>
        </p:txBody>
      </p:sp>
      <p:sp>
        <p:nvSpPr>
          <p:cNvPr id="220" name="CustomShape 4"/>
          <p:cNvSpPr/>
          <p:nvPr/>
        </p:nvSpPr>
        <p:spPr>
          <a:xfrm>
            <a:off x="899640" y="6572160"/>
            <a:ext cx="2894760" cy="28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| PV204 File and disk encryption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40463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14435</TotalTime>
  <Words>1267</Words>
  <Application>Microsoft Office PowerPoint</Application>
  <PresentationFormat>On-screen Show (4:3)</PresentationFormat>
  <Paragraphs>418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Arial</vt:lpstr>
      <vt:lpstr>Calibri</vt:lpstr>
      <vt:lpstr>DejaVu Sans</vt:lpstr>
      <vt:lpstr>StarSymbol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milan</cp:lastModifiedBy>
  <cp:revision>2665</cp:revision>
  <cp:lastPrinted>2016-05-11T13:16:23Z</cp:lastPrinted>
  <dcterms:created xsi:type="dcterms:W3CDTF">2012-06-27T07:21:19Z</dcterms:created>
  <dcterms:modified xsi:type="dcterms:W3CDTF">2016-05-11T13:18:00Z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Omega Design, s.r.o.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Předvádění na obrazovce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28</vt:i4>
  </property>
</Properties>
</file>