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757" r:id="rId3"/>
    <p:sldId id="749" r:id="rId4"/>
    <p:sldId id="750" r:id="rId5"/>
    <p:sldId id="747" r:id="rId6"/>
    <p:sldId id="751" r:id="rId7"/>
    <p:sldId id="752" r:id="rId8"/>
    <p:sldId id="753" r:id="rId9"/>
    <p:sldId id="755" r:id="rId10"/>
    <p:sldId id="754" r:id="rId11"/>
    <p:sldId id="748" r:id="rId12"/>
    <p:sldId id="756" r:id="rId13"/>
    <p:sldId id="758" r:id="rId14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1367" autoAdjust="0"/>
  </p:normalViewPr>
  <p:slideViewPr>
    <p:cSldViewPr>
      <p:cViewPr varScale="1">
        <p:scale>
          <a:sx n="103" d="100"/>
          <a:sy n="103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1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547" cy="493792"/>
          </a:xfrm>
          <a:prstGeom prst="rect">
            <a:avLst/>
          </a:prstGeom>
        </p:spPr>
        <p:txBody>
          <a:bodyPr vert="horz" lIns="92148" tIns="46074" rIns="92148" bIns="4607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3" y="2"/>
            <a:ext cx="2972547" cy="493792"/>
          </a:xfrm>
          <a:prstGeom prst="rect">
            <a:avLst/>
          </a:prstGeom>
        </p:spPr>
        <p:txBody>
          <a:bodyPr vert="horz" lIns="92148" tIns="46074" rIns="92148" bIns="46074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25. 2. 2016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3" y="9402339"/>
            <a:ext cx="2972547" cy="470323"/>
          </a:xfrm>
          <a:prstGeom prst="rect">
            <a:avLst/>
          </a:prstGeom>
        </p:spPr>
        <p:txBody>
          <a:bodyPr vert="horz" lIns="92148" tIns="46074" rIns="92148" bIns="4607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378871"/>
            <a:ext cx="2972547" cy="493791"/>
          </a:xfrm>
          <a:prstGeom prst="rect">
            <a:avLst/>
          </a:prstGeom>
        </p:spPr>
        <p:txBody>
          <a:bodyPr vert="horz" lIns="92148" tIns="46074" rIns="92148" bIns="46074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547" cy="493792"/>
          </a:xfrm>
          <a:prstGeom prst="rect">
            <a:avLst/>
          </a:prstGeom>
        </p:spPr>
        <p:txBody>
          <a:bodyPr vert="horz" lIns="92148" tIns="46074" rIns="92148" bIns="460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3853" y="2"/>
            <a:ext cx="2972547" cy="493792"/>
          </a:xfrm>
          <a:prstGeom prst="rect">
            <a:avLst/>
          </a:prstGeom>
        </p:spPr>
        <p:txBody>
          <a:bodyPr vert="horz" lIns="92148" tIns="46074" rIns="92148" bIns="460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25. 2. 2016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8" tIns="46074" rIns="92148" bIns="4607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482" y="4690230"/>
            <a:ext cx="5487041" cy="4444127"/>
          </a:xfrm>
          <a:prstGeom prst="rect">
            <a:avLst/>
          </a:prstGeom>
        </p:spPr>
        <p:txBody>
          <a:bodyPr vert="horz" lIns="92148" tIns="46074" rIns="92148" bIns="46074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871"/>
            <a:ext cx="2972547" cy="493791"/>
          </a:xfrm>
          <a:prstGeom prst="rect">
            <a:avLst/>
          </a:prstGeom>
        </p:spPr>
        <p:txBody>
          <a:bodyPr vert="horz" lIns="92148" tIns="46074" rIns="92148" bIns="460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3853" y="9378871"/>
            <a:ext cx="2972547" cy="493791"/>
          </a:xfrm>
          <a:prstGeom prst="rect">
            <a:avLst/>
          </a:prstGeom>
        </p:spPr>
        <p:txBody>
          <a:bodyPr vert="horz" lIns="92148" tIns="46074" rIns="92148" bIns="460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46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lot.l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lot.l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 smtClean="0"/>
              <a:t>PV204 Security technologies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GB" dirty="0" smtClean="0"/>
              <a:t>Trusted element, side channels attacks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cs-CZ" dirty="0" smtClean="0"/>
              <a:t>Švenda</a:t>
            </a:r>
            <a:r>
              <a:rPr lang="en-US" dirty="0" smtClean="0"/>
              <a:t> </a:t>
            </a:r>
            <a:r>
              <a:rPr lang="cs-CZ" dirty="0" smtClean="0">
                <a:hlinkClick r:id="rId3"/>
              </a:rPr>
              <a:t>svenda</a:t>
            </a:r>
            <a:r>
              <a:rPr lang="en-US" dirty="0" smtClean="0">
                <a:hlinkClick r:id="rId3"/>
              </a:rPr>
              <a:t>@fi.muni.cz</a:t>
            </a:r>
            <a:endParaRPr lang="en-US" dirty="0" smtClean="0"/>
          </a:p>
          <a:p>
            <a:r>
              <a:rPr lang="en-US" dirty="0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Measure times with MPI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Operation with large MPI can be measured</a:t>
            </a:r>
          </a:p>
          <a:p>
            <a:pPr lvl="1"/>
            <a:r>
              <a:rPr lang="en-GB" dirty="0" smtClean="0"/>
              <a:t>100s-1000s </a:t>
            </a:r>
            <a:r>
              <a:rPr lang="en-GB" dirty="0" err="1" smtClean="0"/>
              <a:t>ms</a:t>
            </a:r>
            <a:endParaRPr lang="en-GB" dirty="0" smtClean="0"/>
          </a:p>
          <a:p>
            <a:r>
              <a:rPr lang="en-GB" dirty="0" smtClean="0"/>
              <a:t>Visualize histogram of multiple measurements</a:t>
            </a:r>
          </a:p>
          <a:p>
            <a:pPr lvl="1"/>
            <a:r>
              <a:rPr lang="en-GB" dirty="0" smtClean="0"/>
              <a:t>Pre-prepared measurements functions with file output</a:t>
            </a:r>
          </a:p>
          <a:p>
            <a:pPr lvl="2"/>
            <a:r>
              <a:rPr lang="en-GB" dirty="0" err="1" smtClean="0"/>
              <a:t>measureExponentiationRepeat</a:t>
            </a:r>
            <a:r>
              <a:rPr lang="en-GB" dirty="0" smtClean="0"/>
              <a:t>()</a:t>
            </a:r>
          </a:p>
          <a:p>
            <a:pPr lvl="1"/>
            <a:r>
              <a:rPr lang="en-GB" dirty="0" smtClean="0">
                <a:hlinkClick r:id="rId2"/>
              </a:rPr>
              <a:t>https://plot.ly</a:t>
            </a:r>
            <a:r>
              <a:rPr lang="en-GB" dirty="0" smtClean="0"/>
              <a:t> (Histogram, </a:t>
            </a:r>
            <a:r>
              <a:rPr lang="en-GB" dirty="0"/>
              <a:t>Traces-&gt;Range/bins 1</a:t>
            </a:r>
            <a:r>
              <a:rPr lang="en-GB" dirty="0" smtClean="0"/>
              <a:t>)</a:t>
            </a:r>
          </a:p>
          <a:p>
            <a:r>
              <a:rPr lang="en-GB" dirty="0" smtClean="0"/>
              <a:t>Try repeated measurement with same data</a:t>
            </a:r>
          </a:p>
          <a:p>
            <a:r>
              <a:rPr lang="en-GB" dirty="0" smtClean="0"/>
              <a:t>Try </a:t>
            </a:r>
            <a:r>
              <a:rPr lang="en-GB" dirty="0"/>
              <a:t>repeated measurement with </a:t>
            </a:r>
            <a:r>
              <a:rPr lang="en-GB" dirty="0" smtClean="0"/>
              <a:t>different data</a:t>
            </a:r>
          </a:p>
          <a:p>
            <a:r>
              <a:rPr lang="en-GB" dirty="0" smtClean="0"/>
              <a:t>Are measured times constant? Why?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6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Fix: </a:t>
            </a:r>
            <a:r>
              <a:rPr lang="en-GB" dirty="0" smtClean="0"/>
              <a:t>Blinding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</a:t>
            </a:r>
            <a:r>
              <a:rPr lang="en-GB" dirty="0" err="1" smtClean="0"/>
              <a:t>squareAndMultiplyBlindedMPI</a:t>
            </a:r>
            <a:r>
              <a:rPr lang="en-GB" dirty="0" smtClean="0"/>
              <a:t>() as improved version of </a:t>
            </a:r>
            <a:r>
              <a:rPr lang="en-GB" dirty="0" err="1" smtClean="0"/>
              <a:t>squareAndMultiplyMPI</a:t>
            </a:r>
            <a:r>
              <a:rPr lang="en-GB" dirty="0" smtClean="0"/>
              <a:t>()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Generate random value </a:t>
            </a:r>
            <a:r>
              <a:rPr lang="en-GB" i="1" dirty="0"/>
              <a:t>r</a:t>
            </a:r>
            <a:r>
              <a:rPr lang="en-GB" dirty="0"/>
              <a:t> and compute r</a:t>
            </a:r>
            <a:r>
              <a:rPr lang="en-GB" baseline="30000" dirty="0"/>
              <a:t>e</a:t>
            </a:r>
            <a:r>
              <a:rPr lang="en-GB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Compute blinded </a:t>
            </a:r>
            <a:r>
              <a:rPr lang="en-GB" dirty="0" err="1"/>
              <a:t>ciphertext</a:t>
            </a:r>
            <a:r>
              <a:rPr lang="en-GB" dirty="0"/>
              <a:t> </a:t>
            </a:r>
            <a:r>
              <a:rPr lang="en-GB" i="1" dirty="0"/>
              <a:t>b = c * r</a:t>
            </a:r>
            <a:r>
              <a:rPr lang="en-GB" i="1" baseline="30000" dirty="0"/>
              <a:t>e</a:t>
            </a:r>
            <a:r>
              <a:rPr lang="en-GB" i="1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Decrypt </a:t>
            </a:r>
            <a:r>
              <a:rPr lang="en-GB" i="1" dirty="0"/>
              <a:t>b</a:t>
            </a:r>
            <a:r>
              <a:rPr lang="en-GB" dirty="0"/>
              <a:t> and then divide result by </a:t>
            </a:r>
            <a:r>
              <a:rPr lang="en-GB" i="1" dirty="0" smtClean="0"/>
              <a:t>r</a:t>
            </a:r>
          </a:p>
          <a:p>
            <a:pPr marL="533400" indent="-457200"/>
            <a:endParaRPr lang="en-GB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78" y="4437112"/>
            <a:ext cx="8423920" cy="60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2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Finalize implementation of blinding of argument with MPI </a:t>
            </a:r>
          </a:p>
          <a:p>
            <a:r>
              <a:rPr lang="en-US" sz="2000" dirty="0" smtClean="0"/>
              <a:t>Create unit tests that will verify identical functionality </a:t>
            </a:r>
          </a:p>
          <a:p>
            <a:pPr lvl="1"/>
            <a:r>
              <a:rPr lang="en-GB" sz="1800" dirty="0" err="1" smtClean="0"/>
              <a:t>squareAndMultiplyMPI</a:t>
            </a:r>
            <a:r>
              <a:rPr lang="en-GB" sz="1800" dirty="0" smtClean="0"/>
              <a:t> and </a:t>
            </a:r>
            <a:r>
              <a:rPr lang="en-GB" sz="1800" dirty="0" err="1" smtClean="0"/>
              <a:t>squareAndMultiplyBlindedMPI</a:t>
            </a:r>
            <a:endParaRPr lang="en-US" sz="1800" dirty="0" smtClean="0"/>
          </a:p>
          <a:p>
            <a:r>
              <a:rPr lang="en-US" sz="2000" dirty="0" smtClean="0"/>
              <a:t>Perform analysis of </a:t>
            </a:r>
            <a:r>
              <a:rPr lang="en-GB" sz="2000" dirty="0" smtClean="0"/>
              <a:t>blinded and non-blinded version </a:t>
            </a:r>
            <a:endParaRPr lang="en-US" sz="2000" dirty="0" smtClean="0"/>
          </a:p>
          <a:p>
            <a:pPr lvl="1"/>
            <a:r>
              <a:rPr lang="en-US" sz="1800" dirty="0" smtClean="0"/>
              <a:t>Timing results for 1000 measurements</a:t>
            </a:r>
          </a:p>
          <a:p>
            <a:pPr lvl="1"/>
            <a:r>
              <a:rPr lang="en-US" sz="1800" dirty="0" smtClean="0"/>
              <a:t>Visualized histograms</a:t>
            </a:r>
          </a:p>
          <a:p>
            <a:pPr lvl="1"/>
            <a:r>
              <a:rPr lang="en-US" sz="1800" dirty="0" smtClean="0"/>
              <a:t>Scenario 1: Same data </a:t>
            </a:r>
          </a:p>
          <a:p>
            <a:pPr lvl="1"/>
            <a:r>
              <a:rPr lang="en-US" sz="1800" dirty="0" smtClean="0"/>
              <a:t>Scenario 2: Same exponent, low hamming weight of data</a:t>
            </a:r>
          </a:p>
          <a:p>
            <a:pPr lvl="1"/>
            <a:r>
              <a:rPr lang="en-US" sz="1800" dirty="0" smtClean="0"/>
              <a:t>Scenario 3: Same exponent, high hamming weight of data</a:t>
            </a:r>
          </a:p>
          <a:p>
            <a:pPr lvl="1"/>
            <a:r>
              <a:rPr lang="en-US" sz="1800" dirty="0" smtClean="0"/>
              <a:t>Scenario 4: Low/high </a:t>
            </a:r>
            <a:r>
              <a:rPr lang="en-US" sz="1800" dirty="0" err="1" smtClean="0"/>
              <a:t>hw</a:t>
            </a:r>
            <a:r>
              <a:rPr lang="en-US" sz="1800" dirty="0" smtClean="0"/>
              <a:t> exponent and random data</a:t>
            </a:r>
          </a:p>
          <a:p>
            <a:r>
              <a:rPr lang="en-US" sz="2000" dirty="0" smtClean="0"/>
              <a:t>Discuss the difference observed</a:t>
            </a:r>
          </a:p>
          <a:p>
            <a:r>
              <a:rPr lang="en-US" sz="2000" dirty="0" smtClean="0"/>
              <a:t>Discuss feasibility of attack against non-blinded </a:t>
            </a:r>
            <a:r>
              <a:rPr lang="en-US" sz="2000" dirty="0" smtClean="0"/>
              <a:t>version</a:t>
            </a:r>
            <a:endParaRPr lang="en-US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8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– what to submit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Source code of your blinded operation</a:t>
            </a:r>
          </a:p>
          <a:p>
            <a:r>
              <a:rPr lang="en-GB" dirty="0" smtClean="0"/>
              <a:t>Test showing that it computes correctly</a:t>
            </a:r>
          </a:p>
          <a:p>
            <a:r>
              <a:rPr lang="en-GB" dirty="0" smtClean="0"/>
              <a:t>2 pages of text and figures</a:t>
            </a:r>
          </a:p>
          <a:p>
            <a:pPr lvl="1"/>
            <a:r>
              <a:rPr lang="en-GB" dirty="0" smtClean="0"/>
              <a:t>Visualized measurements (histograms, 4 scenarios)  </a:t>
            </a:r>
          </a:p>
          <a:p>
            <a:pPr lvl="1"/>
            <a:r>
              <a:rPr lang="en-GB" dirty="0" smtClean="0"/>
              <a:t>Discussion of difference observed</a:t>
            </a:r>
          </a:p>
          <a:p>
            <a:pPr lvl="1"/>
            <a:r>
              <a:rPr lang="en-GB" dirty="0" smtClean="0"/>
              <a:t>Discussing of feasibility of attack against blinded/non-blinded implementation</a:t>
            </a:r>
          </a:p>
          <a:p>
            <a:r>
              <a:rPr lang="en-US" sz="2800" dirty="0"/>
              <a:t>Submit </a:t>
            </a:r>
            <a:r>
              <a:rPr lang="en-US" sz="2800" b="1" dirty="0"/>
              <a:t>before 4.3. 6:00am </a:t>
            </a:r>
            <a:r>
              <a:rPr lang="en-US" sz="2800" dirty="0"/>
              <a:t>into IS </a:t>
            </a:r>
            <a:r>
              <a:rPr lang="en-US" sz="2800" dirty="0" smtClean="0"/>
              <a:t>HW vault</a:t>
            </a:r>
            <a:endParaRPr lang="en-US" sz="2800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52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masterplan for this lab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Implementation of </a:t>
            </a:r>
            <a:r>
              <a:rPr lang="en-US" sz="2400" dirty="0"/>
              <a:t>modular </a:t>
            </a:r>
            <a:r>
              <a:rPr lang="en-US" sz="2400" dirty="0" smtClean="0"/>
              <a:t>exponentiation (RSA)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Understand naïve and </a:t>
            </a:r>
            <a:r>
              <a:rPr lang="en-US" sz="2400" dirty="0" err="1" smtClean="0"/>
              <a:t>square&amp;multiply</a:t>
            </a:r>
            <a:r>
              <a:rPr lang="en-US" sz="2400" dirty="0" smtClean="0"/>
              <a:t> algorithm</a:t>
            </a:r>
          </a:p>
          <a:p>
            <a:pPr lvl="1"/>
            <a:r>
              <a:rPr lang="en-US" sz="2000" dirty="0" smtClean="0"/>
              <a:t>Toy example with integers (32 bits)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Understand how to measure operation (clock())</a:t>
            </a:r>
          </a:p>
          <a:p>
            <a:pPr lvl="1"/>
            <a:r>
              <a:rPr lang="en-US" sz="2000" dirty="0" smtClean="0"/>
              <a:t>Pre-prepared functions – console or file output</a:t>
            </a:r>
          </a:p>
          <a:p>
            <a:pPr lvl="1"/>
            <a:r>
              <a:rPr lang="en-US" sz="2000" dirty="0" smtClean="0"/>
              <a:t>Visualization of multiple measurements (R, </a:t>
            </a:r>
            <a:r>
              <a:rPr lang="en-US" sz="2000" dirty="0" smtClean="0">
                <a:hlinkClick r:id="rId2"/>
              </a:rPr>
              <a:t>http://plot.ly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What can be inferred from measurements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Use large datatype MPI instead of </a:t>
            </a:r>
            <a:r>
              <a:rPr lang="en-GB" sz="2400" dirty="0" err="1" smtClean="0"/>
              <a:t>int</a:t>
            </a:r>
            <a:r>
              <a:rPr lang="en-GB" sz="2400" dirty="0" smtClean="0"/>
              <a:t> (&gt; 10</a:t>
            </a:r>
            <a:r>
              <a:rPr lang="en-GB" sz="2400" baseline="30000" dirty="0" smtClean="0"/>
              <a:t>2 </a:t>
            </a:r>
            <a:r>
              <a:rPr lang="en-GB" sz="2400" dirty="0" smtClean="0"/>
              <a:t>bits)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Understand blinding as protection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Homework</a:t>
            </a:r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98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Naïve vs. square and multiply algorithm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SideChannelExercise.zip source code from IS</a:t>
            </a:r>
            <a:endParaRPr lang="en-GB" sz="2400" dirty="0"/>
          </a:p>
          <a:p>
            <a:r>
              <a:rPr lang="en-GB" sz="2400" dirty="0" smtClean="0"/>
              <a:t>Inspect naïve and </a:t>
            </a:r>
            <a:r>
              <a:rPr lang="en-GB" sz="2400" dirty="0" err="1" smtClean="0"/>
              <a:t>square&amp;multiply</a:t>
            </a:r>
            <a:r>
              <a:rPr lang="en-GB" sz="2400" dirty="0" smtClean="0"/>
              <a:t> </a:t>
            </a:r>
            <a:r>
              <a:rPr lang="en-GB" sz="2400" dirty="0"/>
              <a:t>algorithm</a:t>
            </a:r>
          </a:p>
          <a:p>
            <a:pPr lvl="1"/>
            <a:r>
              <a:rPr lang="en-GB" sz="2000" dirty="0"/>
              <a:t>Limited to </a:t>
            </a:r>
            <a:r>
              <a:rPr lang="en-GB" sz="2000" dirty="0" smtClean="0"/>
              <a:t>integers (unsigned long) </a:t>
            </a:r>
            <a:r>
              <a:rPr lang="en-GB" sz="2000" dirty="0"/>
              <a:t>for </a:t>
            </a:r>
            <a:r>
              <a:rPr lang="en-GB" sz="2000" dirty="0" smtClean="0"/>
              <a:t>simplicity</a:t>
            </a:r>
          </a:p>
          <a:p>
            <a:r>
              <a:rPr lang="en-GB" sz="2400" dirty="0" smtClean="0"/>
              <a:t>Measure </a:t>
            </a:r>
            <a:r>
              <a:rPr lang="en-GB" sz="2400" dirty="0" smtClean="0"/>
              <a:t>timings</a:t>
            </a:r>
          </a:p>
          <a:p>
            <a:pPr lvl="1"/>
            <a:r>
              <a:rPr lang="en-GB" sz="2000" dirty="0" smtClean="0"/>
              <a:t>Pre-prepared measurement functions</a:t>
            </a:r>
          </a:p>
          <a:p>
            <a:pPr lvl="2"/>
            <a:r>
              <a:rPr lang="en-GB" sz="2000" dirty="0" err="1" smtClean="0"/>
              <a:t>measureExponentiation</a:t>
            </a:r>
            <a:r>
              <a:rPr lang="en-GB" sz="2000" dirty="0" smtClean="0"/>
              <a:t>()</a:t>
            </a:r>
          </a:p>
          <a:p>
            <a:pPr lvl="2"/>
            <a:r>
              <a:rPr lang="en-GB" sz="2000" dirty="0"/>
              <a:t>c</a:t>
            </a:r>
            <a:r>
              <a:rPr lang="en-GB" sz="2000" dirty="0" smtClean="0"/>
              <a:t>lock() used for measurement (1ms granularity)</a:t>
            </a:r>
          </a:p>
          <a:p>
            <a:r>
              <a:rPr lang="en-GB" dirty="0" smtClean="0"/>
              <a:t>Identify dependency of algorithm on secret value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1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Naïve modular exponentiation algorithm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What is disadvantage of this algorithm?</a:t>
            </a:r>
          </a:p>
          <a:p>
            <a:r>
              <a:rPr lang="en-GB" dirty="0" smtClean="0"/>
              <a:t>Is algorithm vulnerable to timing side-channel?</a:t>
            </a:r>
          </a:p>
          <a:p>
            <a:r>
              <a:rPr lang="en-GB" dirty="0" smtClean="0"/>
              <a:t>Is algorithm vulnerable to another side-channel?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3184" y="1628800"/>
            <a:ext cx="898983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typedef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unsigned 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naiveExponentiation</a:t>
            </a:r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= (result * message) % modulus; // this may cause type overflow</a:t>
            </a: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return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55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616614"/>
            <a:ext cx="771506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typedef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unsigned 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// Obtain effective length of exponent in bits</a:t>
            </a: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8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&lt;&lt;=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// Compute square and multiply algorithm</a:t>
            </a: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&gt;=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--)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//result = (result * result) % modulus; // this may cause type overflow</a:t>
            </a: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// given bit is not 0</a:t>
            </a: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// result = (result * message) % modulus; // this may cause type overflow</a:t>
            </a: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       return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43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Square&amp;multiply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44824"/>
            <a:ext cx="8640762" cy="4149725"/>
          </a:xfrm>
        </p:spPr>
        <p:txBody>
          <a:bodyPr/>
          <a:lstStyle/>
          <a:p>
            <a:r>
              <a:rPr lang="en-GB" sz="2400" dirty="0" smtClean="0"/>
              <a:t>Pre-prepared function </a:t>
            </a:r>
            <a:r>
              <a:rPr lang="en-GB" sz="2400" dirty="0" err="1" smtClean="0"/>
              <a:t>squareAndMultiply</a:t>
            </a:r>
            <a:r>
              <a:rPr lang="en-GB" sz="2400" dirty="0" smtClean="0"/>
              <a:t>()</a:t>
            </a:r>
          </a:p>
          <a:p>
            <a:r>
              <a:rPr lang="en-GB" sz="2400" dirty="0"/>
              <a:t>What is advantage of this algorithm?</a:t>
            </a:r>
          </a:p>
          <a:p>
            <a:r>
              <a:rPr lang="en-GB" sz="2400" dirty="0" smtClean="0"/>
              <a:t>Is algorithm vulnerable to timing side-channel?</a:t>
            </a:r>
          </a:p>
          <a:p>
            <a:r>
              <a:rPr lang="en-GB" sz="2400" dirty="0" smtClean="0"/>
              <a:t>Which part of code is dependent on secret value?</a:t>
            </a:r>
          </a:p>
          <a:p>
            <a:r>
              <a:rPr lang="en-GB" sz="2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measureExponentiation</a:t>
            </a:r>
            <a:r>
              <a:rPr lang="en-GB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400" dirty="0">
                <a:solidFill>
                  <a:srgbClr val="007F7F"/>
                </a:solidFill>
                <a:latin typeface="Verdana" panose="020B0604030504040204" pitchFamily="34" charset="0"/>
              </a:rPr>
              <a:t>65535</a:t>
            </a:r>
            <a:r>
              <a:rPr lang="en-GB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400" dirty="0">
                <a:solidFill>
                  <a:srgbClr val="007F7F"/>
                </a:solidFill>
                <a:latin typeface="Verdana" panose="020B0604030504040204" pitchFamily="34" charset="0"/>
              </a:rPr>
              <a:t>65535</a:t>
            </a:r>
            <a:r>
              <a:rPr lang="en-GB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10000003L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2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</a:p>
          <a:p>
            <a:pPr lvl="1"/>
            <a:r>
              <a:rPr lang="en-GB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What is the time required to complete operation?</a:t>
            </a:r>
          </a:p>
          <a:p>
            <a:pPr lvl="1"/>
            <a:r>
              <a:rPr lang="en-GB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What are implication for attacker’s ability to mount timing attack? 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How to mask dependency on secret exponent?</a:t>
            </a:r>
          </a:p>
          <a:p>
            <a:r>
              <a:rPr lang="en-GB" sz="2400" dirty="0"/>
              <a:t>Is </a:t>
            </a:r>
            <a:r>
              <a:rPr lang="en-GB" sz="2400" dirty="0" err="1"/>
              <a:t>int</a:t>
            </a:r>
            <a:r>
              <a:rPr lang="en-GB" sz="2400" dirty="0"/>
              <a:t> (ULONG) enough for cryptographic security?</a:t>
            </a:r>
          </a:p>
          <a:p>
            <a:endParaRPr lang="en-GB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Optional: Fix: </a:t>
            </a:r>
            <a:r>
              <a:rPr lang="en-GB" dirty="0" smtClean="0"/>
              <a:t>Bogus branch 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bogus branch into </a:t>
            </a:r>
            <a:r>
              <a:rPr lang="en-GB" sz="2800" dirty="0" err="1"/>
              <a:t>squareAndMultiply</a:t>
            </a:r>
            <a:r>
              <a:rPr lang="en-GB" sz="2800" dirty="0" smtClean="0"/>
              <a:t>() code</a:t>
            </a:r>
            <a:endParaRPr lang="en-GB" sz="2800" dirty="0"/>
          </a:p>
          <a:p>
            <a:pPr lvl="1"/>
            <a:r>
              <a:rPr lang="en-GB" dirty="0" smtClean="0"/>
              <a:t>How are you removing dependency of time on secret exponent?</a:t>
            </a:r>
          </a:p>
          <a:p>
            <a:pPr lvl="1"/>
            <a:r>
              <a:rPr lang="en-GB" dirty="0" smtClean="0"/>
              <a:t>What is performance penalty?</a:t>
            </a:r>
          </a:p>
          <a:p>
            <a:r>
              <a:rPr lang="en-GB" dirty="0" smtClean="0"/>
              <a:t>Print how many times you visited each branch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Try to compile and run in Debug and Release</a:t>
            </a:r>
          </a:p>
          <a:p>
            <a:pPr lvl="1"/>
            <a:r>
              <a:rPr lang="en-GB" dirty="0" smtClean="0"/>
              <a:t>Can you observe any difference? </a:t>
            </a:r>
            <a:endParaRPr lang="en-GB" dirty="0" smtClean="0"/>
          </a:p>
          <a:p>
            <a:pPr lvl="1"/>
            <a:r>
              <a:rPr lang="en-GB" dirty="0" smtClean="0"/>
              <a:t>What are security implications?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16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 </a:t>
            </a:r>
            <a:r>
              <a:rPr lang="en-GB" dirty="0"/>
              <a:t>integers (MPI from </a:t>
            </a:r>
            <a:r>
              <a:rPr lang="en-GB" dirty="0" err="1"/>
              <a:t>PolarSSL</a:t>
            </a:r>
            <a:r>
              <a:rPr lang="en-GB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32 </a:t>
            </a:r>
            <a:r>
              <a:rPr lang="en-GB" sz="2400" dirty="0" smtClean="0"/>
              <a:t>bits are not enough, 4096 is recommended</a:t>
            </a:r>
          </a:p>
          <a:p>
            <a:pPr lvl="1"/>
            <a:r>
              <a:rPr lang="en-GB" sz="2000" dirty="0" smtClean="0"/>
              <a:t>No native type in C/C++, use </a:t>
            </a:r>
            <a:r>
              <a:rPr lang="en-GB" sz="2000" dirty="0" err="1" smtClean="0"/>
              <a:t>PolarSSL’s</a:t>
            </a:r>
            <a:r>
              <a:rPr lang="en-GB" sz="2000" dirty="0" smtClean="0"/>
              <a:t> MPI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627034"/>
            <a:ext cx="895469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squareAndMultiplyMPI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                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Obtain length of exponent in </a:t>
            </a:r>
            <a:r>
              <a:rPr lang="en-GB" sz="12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bits</a:t>
            </a:r>
            <a:endParaRPr lang="en-GB" sz="1200" dirty="0">
              <a:solidFill>
                <a:srgbClr val="007F00"/>
              </a:solidFill>
              <a:latin typeface="Comic Sans MS" panose="030F0702030302020204" pitchFamily="66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 smtClean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maxBitLength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mpi_size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nn-NO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nn-NO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maxBitLength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 </a:t>
            </a:r>
            <a:endParaRPr lang="nn-NO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smtClean="0">
                <a:solidFill>
                  <a:srgbClr val="00007F"/>
                </a:solidFill>
                <a:latin typeface="Verdana" panose="020B0604030504040204" pitchFamily="34" charset="0"/>
              </a:rPr>
              <a:t>               if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mpi_get_bit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smtClean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 smtClean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Compute square and multiply algorithm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mpi_lset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--)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mpi_mul_mpi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*= result;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mpi_mod_mpi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%= modulus;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mpi_get_bit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given bit is not 0</a:t>
            </a:r>
          </a:p>
          <a:p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	   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mpi_mul_mpi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</a:t>
            </a:r>
            <a:r>
              <a:rPr lang="en-GB" sz="14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mpi_mod_mpi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}}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7731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large pseudo-random MPI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Trusted element 25.2.2016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36512" y="2132856"/>
            <a:ext cx="931973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Cryptographically large number (2048b)</a:t>
            </a:r>
          </a:p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256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Init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with pseudorandom values (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prng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will always start with same value)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Fix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MSb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and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LSb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of modulus to 1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[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]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|=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mpi_set_bit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smtClean="0">
                <a:solidFill>
                  <a:srgbClr val="007F00"/>
                </a:solidFill>
                <a:latin typeface="Comic Sans MS" panose="030F0702030302020204" pitchFamily="66" charset="0"/>
              </a:rPr>
              <a:t> </a:t>
            </a:r>
            <a:endParaRPr lang="en-GB" sz="1400" dirty="0">
              <a:solidFill>
                <a:srgbClr val="007F00"/>
              </a:solidFill>
              <a:latin typeface="Comic Sans MS" panose="030F0702030302020204" pitchFamily="66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measureExponentiationMPI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16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16536</TotalTime>
  <Words>1181</Words>
  <Application>Microsoft Office PowerPoint</Application>
  <PresentationFormat>Předvádění na obrazovce (4:3)</PresentationFormat>
  <Paragraphs>190</Paragraphs>
  <Slides>13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Verdana</vt:lpstr>
      <vt:lpstr>Motiv systému Office</vt:lpstr>
      <vt:lpstr>PV204 Security technologies</vt:lpstr>
      <vt:lpstr>The masterplan for this lab</vt:lpstr>
      <vt:lpstr>Naïve vs. square and multiply algorithm </vt:lpstr>
      <vt:lpstr>Naïve modular exponentiation algorithm</vt:lpstr>
      <vt:lpstr>Prezentace aplikace PowerPoint</vt:lpstr>
      <vt:lpstr>Square&amp;multiply algorithm</vt:lpstr>
      <vt:lpstr>Optional: Fix: Bogus branch  </vt:lpstr>
      <vt:lpstr>Big integers (MPI from PolarSSL)</vt:lpstr>
      <vt:lpstr>Create large pseudo-random MPI</vt:lpstr>
      <vt:lpstr>Measure times with MPI</vt:lpstr>
      <vt:lpstr>Fix: Blinding</vt:lpstr>
      <vt:lpstr>Homework</vt:lpstr>
      <vt:lpstr>Homework – what to submit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3760</cp:revision>
  <cp:lastPrinted>2016-02-24T18:52:54Z</cp:lastPrinted>
  <dcterms:created xsi:type="dcterms:W3CDTF">2012-06-27T07:21:19Z</dcterms:created>
  <dcterms:modified xsi:type="dcterms:W3CDTF">2016-02-25T12:41:08Z</dcterms:modified>
</cp:coreProperties>
</file>