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1" r:id="rId2"/>
    <p:sldId id="787" r:id="rId3"/>
    <p:sldId id="788" r:id="rId4"/>
    <p:sldId id="793" r:id="rId5"/>
    <p:sldId id="794" r:id="rId6"/>
    <p:sldId id="809" r:id="rId7"/>
    <p:sldId id="810" r:id="rId8"/>
    <p:sldId id="795" r:id="rId9"/>
    <p:sldId id="811" r:id="rId10"/>
    <p:sldId id="812" r:id="rId11"/>
  </p:sldIdLst>
  <p:sldSz cx="9144000" cy="6858000" type="screen4x3"/>
  <p:notesSz cx="7099300" cy="102346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44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3270" autoAdjust="0"/>
    <p:restoredTop sz="88796" autoAdjust="0"/>
  </p:normalViewPr>
  <p:slideViewPr>
    <p:cSldViewPr>
      <p:cViewPr varScale="1">
        <p:scale>
          <a:sx n="100" d="100"/>
          <a:sy n="100" d="100"/>
        </p:scale>
        <p:origin x="8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7" d="100"/>
          <a:sy n="77" d="100"/>
        </p:scale>
        <p:origin x="-2190" y="-90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7137" cy="511813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l">
              <a:defRPr sz="13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4020506" y="1"/>
            <a:ext cx="3077137" cy="511813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r">
              <a:defRPr sz="1300" smtClean="0"/>
            </a:lvl1pPr>
          </a:lstStyle>
          <a:p>
            <a:pPr>
              <a:defRPr/>
            </a:pPr>
            <a:fld id="{281D9DC7-60FB-481D-B360-7AA869485673}" type="datetimeFigureOut">
              <a:rPr lang="cs-CZ"/>
              <a:pPr>
                <a:defRPr/>
              </a:pPr>
              <a:t>3. 3. 2016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4020506" y="9745479"/>
            <a:ext cx="3077137" cy="487488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587F38C-DA6E-45CD-A1EC-8060F697074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2"/>
          </p:nvPr>
        </p:nvSpPr>
        <p:spPr>
          <a:xfrm>
            <a:off x="1" y="9721155"/>
            <a:ext cx="3077137" cy="511812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l">
              <a:defRPr sz="1300"/>
            </a:lvl1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9218832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7137" cy="511813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020506" y="1"/>
            <a:ext cx="3077137" cy="511813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88430E7B-8391-4B76-9996-05F39D470192}" type="datetimeFigureOut">
              <a:rPr lang="cs-CZ"/>
              <a:pPr>
                <a:defRPr/>
              </a:pPr>
              <a:t>3. 3. 2016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00" tIns="47750" rIns="95500" bIns="4775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9600" y="4861400"/>
            <a:ext cx="5680103" cy="4606317"/>
          </a:xfrm>
          <a:prstGeom prst="rect">
            <a:avLst/>
          </a:prstGeom>
        </p:spPr>
        <p:txBody>
          <a:bodyPr vert="horz" lIns="95500" tIns="47750" rIns="95500" bIns="4775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721155"/>
            <a:ext cx="3077137" cy="511812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4020506" y="9721155"/>
            <a:ext cx="3077137" cy="511812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484370BB-E9F5-43C3-BA0C-E22917C2281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6183257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370BB-E9F5-43C3-BA0C-E22917C22812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6629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P:\CRCS\2012_0178_Redesign_loga_a_JVS\PPT_prezentace\sablona\pracovni\titulka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04000" y="476672"/>
            <a:ext cx="5753925" cy="1872208"/>
          </a:xfrm>
        </p:spPr>
        <p:txBody>
          <a:bodyPr anchor="ctr"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04000" y="3284984"/>
            <a:ext cx="5724184" cy="108012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 b="1">
                <a:solidFill>
                  <a:srgbClr val="1E44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7" name="Zástupný symbol pro text 2"/>
          <p:cNvSpPr>
            <a:spLocks noGrp="1"/>
          </p:cNvSpPr>
          <p:nvPr>
            <p:ph type="body" idx="10"/>
          </p:nvPr>
        </p:nvSpPr>
        <p:spPr>
          <a:xfrm>
            <a:off x="504000" y="5254005"/>
            <a:ext cx="5724184" cy="864096"/>
          </a:xfrm>
        </p:spPr>
        <p:txBody>
          <a:bodyPr anchor="ctr"/>
          <a:lstStyle>
            <a:lvl1pPr marL="0" indent="0">
              <a:buNone/>
              <a:defRPr sz="1800" b="0">
                <a:solidFill>
                  <a:srgbClr val="1E4485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sz="2700"/>
            </a:lvl1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163D1-75E5-4E6C-8902-FDAF1BBD20D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5328592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| PV204: Introduction to smart cards</a:t>
            </a:r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 smtClean="0"/>
              <a:t>Kliknutím lze upravit styl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SzPct val="100000"/>
              <a:buFont typeface="Arial" pitchFamily="34" charset="0"/>
              <a:buChar char="•"/>
              <a:defRPr sz="2700"/>
            </a:lvl1pPr>
            <a:lvl2pPr marL="628650" indent="-266700">
              <a:buClrTx/>
              <a:buSzPct val="100000"/>
              <a:buFont typeface="Arial" pitchFamily="34" charset="0"/>
              <a:buChar char="–"/>
              <a:defRPr sz="2300"/>
            </a:lvl2pPr>
            <a:lvl3pPr>
              <a:buClrTx/>
              <a:buSzPct val="100000"/>
              <a:defRPr sz="2300"/>
            </a:lvl3pPr>
            <a:lvl4pPr marL="1343025" indent="-266700">
              <a:defRPr sz="2300"/>
            </a:lvl4pPr>
            <a:lvl5pPr marL="1704975" indent="-266700">
              <a:buFont typeface="Arial" pitchFamily="34" charset="0"/>
              <a:buChar char="•"/>
              <a:defRPr sz="2300"/>
            </a:lvl5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35A545-624B-40D2-AFF6-9618F12C24F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| PV204: Introduction to smart cards</a:t>
            </a:r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63691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85801-738D-4AFC-9D72-B567D521F73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4032448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| PV204: Introduction to smart cards</a:t>
            </a:r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4000" y="1844824"/>
            <a:ext cx="3956248" cy="4281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44824"/>
            <a:ext cx="4038600" cy="4281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B1D15-C9BD-4600-93F2-E833C6F24BA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| PV204: Introduction to smart cards</a:t>
            </a:r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8864" y="1916832"/>
            <a:ext cx="4040188" cy="59595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8864" y="2556594"/>
            <a:ext cx="4040188" cy="368071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06689" y="1916832"/>
            <a:ext cx="4041775" cy="59595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06689" y="2556594"/>
            <a:ext cx="4041775" cy="368071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25E8C9-9747-458D-9BD5-A050EA3B953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| PV204: Introduction to smart cards</a:t>
            </a:r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012ED-8BBC-429C-91D7-E341A804C14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| PV204: Introduction to smart cards</a:t>
            </a:r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72F7E-A92E-4996-87A8-9530E00B3D3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| PV204: Introduction to smart cards</a:t>
            </a:r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3008313" cy="984577"/>
          </a:xfrm>
        </p:spPr>
        <p:txBody>
          <a:bodyPr anchor="t"/>
          <a:lstStyle>
            <a:lvl1pPr algn="l">
              <a:defRPr sz="3200" b="1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764704"/>
            <a:ext cx="5111750" cy="5400601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916831"/>
            <a:ext cx="3008313" cy="4248473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719744-537E-4F65-89DC-21C1FC7A8C7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| PV204: Introduction to smart cards</a:t>
            </a:r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052735"/>
            <a:ext cx="5486400" cy="367483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A52DF-66C9-4F47-86CF-D7E7AA0B1F1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| PV204: Introduction to smart cards</a:t>
            </a:r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:\CRCS\2012_0178_Redesign_loga_a_JVS\PPT_prezentace\sablona\pracovni\normalni.jpg"/>
          <p:cNvPicPr>
            <a:picLocks noChangeAspect="1" noChangeArrowheads="1"/>
          </p:cNvPicPr>
          <p:nvPr userDrawn="1"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503238" y="908720"/>
            <a:ext cx="8229600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 smtClean="0"/>
              <a:t>Kliknutím lze upravit styl</a:t>
            </a:r>
          </a:p>
        </p:txBody>
      </p:sp>
      <p:sp>
        <p:nvSpPr>
          <p:cNvPr id="1028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03238" y="1871663"/>
            <a:ext cx="8229600" cy="414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503238" y="6573838"/>
            <a:ext cx="396875" cy="284162"/>
          </a:xfrm>
          <a:prstGeom prst="rect">
            <a:avLst/>
          </a:prstGeom>
        </p:spPr>
        <p:txBody>
          <a:bodyPr lIns="0" tIns="0" rIns="0" anchor="ctr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500" b="1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7EC21CA0-2CA7-47F4-B597-FCA32B78883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| PV204: Introduction to smart cards</a:t>
            </a:r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rgbClr val="1E4485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1E4485"/>
        </a:buClr>
        <a:buSzPct val="100000"/>
        <a:buFont typeface="Arial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66700" algn="l" rtl="0" eaLnBrk="0" fontAlgn="base" hangingPunct="0">
        <a:spcBef>
          <a:spcPct val="20000"/>
        </a:spcBef>
        <a:spcAft>
          <a:spcPct val="0"/>
        </a:spcAft>
        <a:buSzPct val="100000"/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990600" indent="-27622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43025" indent="-2667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1704975" indent="-2667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venda@fi.muni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martinpaljak/GlobalPlatformPro/release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smartcard-atr.appspot.com/parse?ATR=xx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ctrTitle"/>
          </p:nvPr>
        </p:nvSpPr>
        <p:spPr>
          <a:xfrm>
            <a:off x="504000" y="476672"/>
            <a:ext cx="7668400" cy="1872208"/>
          </a:xfrm>
        </p:spPr>
        <p:txBody>
          <a:bodyPr/>
          <a:lstStyle/>
          <a:p>
            <a:r>
              <a:rPr lang="en-US" altLang="en-US" dirty="0" smtClean="0"/>
              <a:t>PV204 Security technologies LABS</a:t>
            </a:r>
            <a:endParaRPr lang="cs-CZ" dirty="0" smtClean="0"/>
          </a:p>
        </p:txBody>
      </p:sp>
      <p:sp>
        <p:nvSpPr>
          <p:cNvPr id="3075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Introduction to smart cards</a:t>
            </a:r>
          </a:p>
        </p:txBody>
      </p:sp>
      <p:sp>
        <p:nvSpPr>
          <p:cNvPr id="3076" name="Zástupný symbol pro text 3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en-US" smtClean="0"/>
              <a:t>Petr </a:t>
            </a:r>
            <a:r>
              <a:rPr lang="cs-CZ" smtClean="0"/>
              <a:t>Švenda</a:t>
            </a:r>
            <a:r>
              <a:rPr lang="en-US" smtClean="0"/>
              <a:t> </a:t>
            </a:r>
            <a:r>
              <a:rPr lang="cs-CZ" smtClean="0">
                <a:hlinkClick r:id="rId3"/>
              </a:rPr>
              <a:t>svenda</a:t>
            </a:r>
            <a:r>
              <a:rPr lang="en-US" smtClean="0">
                <a:hlinkClick r:id="rId3"/>
              </a:rPr>
              <a:t>@fi.muni.cz</a:t>
            </a:r>
            <a:endParaRPr lang="en-US" smtClean="0"/>
          </a:p>
          <a:p>
            <a:r>
              <a:rPr lang="en-US" smtClean="0"/>
              <a:t>Faculty of Informatics, Masaryk University</a:t>
            </a:r>
            <a:endParaRPr lang="cs-CZ" dirty="0" smtClean="0"/>
          </a:p>
        </p:txBody>
      </p:sp>
      <p:pic>
        <p:nvPicPr>
          <p:cNvPr id="5" name="Picture 2" descr="D:\Documents\Obrázky\services_icon_full_bw5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6559" y="2204864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Obtain list of supported commands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Write code that will try all combination </a:t>
            </a:r>
            <a:r>
              <a:rPr lang="en-GB" dirty="0" smtClean="0"/>
              <a:t>if CLA/INS</a:t>
            </a:r>
          </a:p>
          <a:p>
            <a:r>
              <a:rPr lang="en-GB" dirty="0" smtClean="0"/>
              <a:t>Observe response codes</a:t>
            </a:r>
          </a:p>
          <a:p>
            <a:r>
              <a:rPr lang="en-GB" dirty="0" smtClean="0"/>
              <a:t>Make list of CLA/INS which returns interesting code</a:t>
            </a:r>
          </a:p>
          <a:p>
            <a:r>
              <a:rPr lang="en-GB" dirty="0" smtClean="0"/>
              <a:t>Analyse with curiosity!</a:t>
            </a:r>
            <a:endParaRPr lang="en-GB" dirty="0"/>
          </a:p>
          <a:p>
            <a:endParaRPr lang="en-GB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| PV204: Introduction to smart cards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7327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masterplan for this lab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Secure channel and smartcard communication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Building </a:t>
            </a:r>
            <a:r>
              <a:rPr lang="en-GB" dirty="0"/>
              <a:t>Secure Channel protocol (</a:t>
            </a:r>
            <a:r>
              <a:rPr lang="en-GB" dirty="0" smtClean="0"/>
              <a:t>together)</a:t>
            </a:r>
            <a:endParaRPr lang="en-GB" dirty="0"/>
          </a:p>
          <a:p>
            <a:pPr lvl="1"/>
            <a:r>
              <a:rPr lang="en-GB" dirty="0" smtClean="0"/>
              <a:t>simple </a:t>
            </a:r>
            <a:r>
              <a:rPr lang="en-GB" dirty="0"/>
              <a:t>protocol </a:t>
            </a:r>
            <a:r>
              <a:rPr lang="en-GB" dirty="0" smtClean="0">
                <a:sym typeface="Symbol" panose="05050102010706020507" pitchFamily="18" charset="2"/>
              </a:rPr>
              <a:t> </a:t>
            </a:r>
            <a:r>
              <a:rPr lang="en-GB" dirty="0" smtClean="0"/>
              <a:t>design attack </a:t>
            </a:r>
            <a:r>
              <a:rPr lang="en-GB" dirty="0">
                <a:sym typeface="Symbol" panose="05050102010706020507" pitchFamily="18" charset="2"/>
              </a:rPr>
              <a:t></a:t>
            </a:r>
            <a:r>
              <a:rPr lang="en-GB" dirty="0" smtClean="0"/>
              <a:t> </a:t>
            </a:r>
            <a:r>
              <a:rPr lang="en-GB" dirty="0"/>
              <a:t>fix </a:t>
            </a:r>
            <a:r>
              <a:rPr lang="en-GB" dirty="0" smtClean="0"/>
              <a:t>it </a:t>
            </a:r>
            <a:r>
              <a:rPr lang="en-GB" dirty="0">
                <a:sym typeface="Symbol" panose="05050102010706020507" pitchFamily="18" charset="2"/>
              </a:rPr>
              <a:t> </a:t>
            </a:r>
            <a:r>
              <a:rPr lang="en-GB" dirty="0" smtClean="0"/>
              <a:t>iterate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GB" dirty="0" smtClean="0"/>
              <a:t>Communicate with smart card (</a:t>
            </a:r>
            <a:r>
              <a:rPr lang="en-GB" dirty="0" err="1" smtClean="0"/>
              <a:t>GPPro</a:t>
            </a:r>
            <a:r>
              <a:rPr lang="en-GB" dirty="0" smtClean="0"/>
              <a:t> tool)</a:t>
            </a:r>
          </a:p>
          <a:p>
            <a:pPr marL="800100" lvl="1" indent="-514350"/>
            <a:r>
              <a:rPr lang="en-GB" dirty="0" smtClean="0"/>
              <a:t>ATR, basic info, CPLC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GB" dirty="0" smtClean="0"/>
              <a:t>Communicate with card programmatically</a:t>
            </a:r>
          </a:p>
          <a:p>
            <a:pPr lvl="1"/>
            <a:r>
              <a:rPr lang="en-GB" dirty="0" smtClean="0"/>
              <a:t>Java </a:t>
            </a:r>
            <a:r>
              <a:rPr lang="en-US" altLang="cs-CZ" dirty="0"/>
              <a:t>java.smartcardio</a:t>
            </a:r>
            <a:r>
              <a:rPr lang="en-US" altLang="cs-CZ" dirty="0" smtClean="0"/>
              <a:t>.* or C/C++ PC/SC API</a:t>
            </a:r>
          </a:p>
          <a:p>
            <a:pPr lvl="1"/>
            <a:r>
              <a:rPr lang="en-GB" dirty="0" smtClean="0"/>
              <a:t>CPLC</a:t>
            </a:r>
            <a:r>
              <a:rPr lang="en-GB" dirty="0"/>
              <a:t> </a:t>
            </a:r>
            <a:r>
              <a:rPr lang="en-GB" dirty="0" smtClean="0"/>
              <a:t>data</a:t>
            </a:r>
          </a:p>
          <a:p>
            <a:pPr lvl="1"/>
            <a:r>
              <a:rPr lang="en-GB" dirty="0" smtClean="0"/>
              <a:t>Obtain list of supported instructions from unknown card</a:t>
            </a:r>
            <a:endParaRPr lang="en-GB" dirty="0"/>
          </a:p>
          <a:p>
            <a:pPr marL="514350" indent="-514350">
              <a:buFont typeface="+mj-lt"/>
              <a:buAutoNum type="arabicPeriod" startAt="3"/>
            </a:pPr>
            <a:endParaRPr lang="en-GB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| PV204: Introduction to smart cards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2961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 Building </a:t>
            </a:r>
            <a:r>
              <a:rPr lang="en-GB" dirty="0"/>
              <a:t>Secure Channel protocol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Scenario: we like to transfer </a:t>
            </a:r>
            <a:r>
              <a:rPr lang="en-GB" dirty="0" err="1" smtClean="0"/>
              <a:t>extrasupersensitive</a:t>
            </a:r>
            <a:r>
              <a:rPr lang="en-GB" dirty="0" smtClean="0"/>
              <a:t> data between PC and smartcard </a:t>
            </a:r>
          </a:p>
          <a:p>
            <a:pPr marL="342900" lvl="1" indent="-342900">
              <a:buClr>
                <a:srgbClr val="1E4485"/>
              </a:buClr>
              <a:buFont typeface="Arial" pitchFamily="34" charset="0"/>
              <a:buChar char="•"/>
            </a:pPr>
            <a:r>
              <a:rPr lang="en-GB" sz="2800" dirty="0" smtClean="0"/>
              <a:t>Simple </a:t>
            </a:r>
            <a:r>
              <a:rPr lang="en-GB" sz="2800" dirty="0"/>
              <a:t>protocol </a:t>
            </a:r>
            <a:r>
              <a:rPr lang="en-GB" sz="2800" dirty="0">
                <a:sym typeface="Symbol" panose="05050102010706020507" pitchFamily="18" charset="2"/>
              </a:rPr>
              <a:t> </a:t>
            </a:r>
            <a:r>
              <a:rPr lang="en-GB" sz="2800" dirty="0"/>
              <a:t>design attack </a:t>
            </a:r>
            <a:r>
              <a:rPr lang="en-GB" sz="2800" dirty="0">
                <a:sym typeface="Symbol" panose="05050102010706020507" pitchFamily="18" charset="2"/>
              </a:rPr>
              <a:t></a:t>
            </a:r>
            <a:r>
              <a:rPr lang="en-GB" sz="2800" dirty="0"/>
              <a:t> fix it </a:t>
            </a:r>
            <a:r>
              <a:rPr lang="en-GB" sz="2800" dirty="0">
                <a:sym typeface="Symbol" panose="05050102010706020507" pitchFamily="18" charset="2"/>
              </a:rPr>
              <a:t> </a:t>
            </a:r>
            <a:r>
              <a:rPr lang="en-GB" sz="2800" dirty="0" smtClean="0"/>
              <a:t>iterate</a:t>
            </a:r>
          </a:p>
          <a:p>
            <a:r>
              <a:rPr lang="en-GB" dirty="0" smtClean="0"/>
              <a:t>Participate in discussion</a:t>
            </a:r>
          </a:p>
          <a:p>
            <a:pPr lvl="1"/>
            <a:r>
              <a:rPr lang="en-GB" dirty="0" smtClean="0"/>
              <a:t>(Steps and solution will be published after the labs in IS)</a:t>
            </a:r>
          </a:p>
          <a:p>
            <a:endParaRPr lang="en-GB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| PV204: Introduction to smart cards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4115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2. Communicate with smart card (</a:t>
            </a:r>
            <a:r>
              <a:rPr lang="en-GB" dirty="0" err="1" smtClean="0"/>
              <a:t>GPPro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Contact PC/SC readers + cards</a:t>
            </a:r>
          </a:p>
          <a:p>
            <a:r>
              <a:rPr lang="en-GB" dirty="0" err="1" smtClean="0"/>
              <a:t>GlobalPlatformPro</a:t>
            </a:r>
            <a:r>
              <a:rPr lang="en-GB" dirty="0" smtClean="0"/>
              <a:t> tool</a:t>
            </a:r>
          </a:p>
          <a:p>
            <a:pPr lvl="1"/>
            <a:r>
              <a:rPr lang="en-GB" dirty="0" smtClean="0">
                <a:hlinkClick r:id="rId2"/>
              </a:rPr>
              <a:t>https://github.com/martinpaljak/GlobalPlatformPro/releases</a:t>
            </a:r>
            <a:endParaRPr lang="en-GB" dirty="0" smtClean="0"/>
          </a:p>
          <a:p>
            <a:pPr lvl="1"/>
            <a:r>
              <a:rPr lang="en-GB" dirty="0" smtClean="0"/>
              <a:t>Basic smart card commands, sending APDUs</a:t>
            </a:r>
          </a:p>
          <a:p>
            <a:pPr lvl="1"/>
            <a:r>
              <a:rPr lang="en-GB" dirty="0"/>
              <a:t>Management of </a:t>
            </a:r>
            <a:r>
              <a:rPr lang="en-GB" dirty="0" err="1"/>
              <a:t>GlobalPlatform</a:t>
            </a:r>
            <a:r>
              <a:rPr lang="en-GB" dirty="0"/>
              <a:t> </a:t>
            </a:r>
            <a:r>
              <a:rPr lang="en-GB" dirty="0" smtClean="0"/>
              <a:t>cards (</a:t>
            </a:r>
            <a:r>
              <a:rPr lang="en-GB" dirty="0" err="1" smtClean="0"/>
              <a:t>JavaCard</a:t>
            </a:r>
            <a:r>
              <a:rPr lang="en-GB" dirty="0" smtClean="0"/>
              <a:t>)</a:t>
            </a:r>
            <a:endParaRPr lang="en-GB" dirty="0"/>
          </a:p>
          <a:p>
            <a:pPr lvl="1"/>
            <a:r>
              <a:rPr lang="en-GB" dirty="0" smtClean="0"/>
              <a:t>Type </a:t>
            </a:r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gp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--help </a:t>
            </a:r>
            <a:r>
              <a:rPr lang="en-GB" dirty="0" smtClean="0"/>
              <a:t>for all functionality</a:t>
            </a:r>
          </a:p>
          <a:p>
            <a:pPr lvl="1"/>
            <a:r>
              <a:rPr lang="en-GB" dirty="0"/>
              <a:t>We will use basic functionality now, rest next week</a:t>
            </a:r>
          </a:p>
          <a:p>
            <a:pPr lvl="1"/>
            <a:endParaRPr lang="en-GB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| PV204: Introduction to smart cards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1943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gp</a:t>
            </a:r>
            <a:r>
              <a:rPr lang="en-GB" dirty="0" smtClean="0"/>
              <a:t> --info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Obtain information about smart </a:t>
            </a:r>
            <a:r>
              <a:rPr lang="en-GB" dirty="0" smtClean="0"/>
              <a:t>card</a:t>
            </a:r>
          </a:p>
          <a:p>
            <a:pPr lvl="1"/>
            <a:r>
              <a:rPr lang="en-GB" dirty="0" err="1" smtClean="0"/>
              <a:t>gp</a:t>
            </a:r>
            <a:r>
              <a:rPr lang="en-GB" dirty="0" smtClean="0"/>
              <a:t> --info</a:t>
            </a:r>
            <a:endParaRPr lang="en-GB" dirty="0"/>
          </a:p>
          <a:p>
            <a:pPr lvl="1"/>
            <a:r>
              <a:rPr lang="en-GB" dirty="0"/>
              <a:t>Obtain ATR (Answer To Reset)</a:t>
            </a:r>
          </a:p>
          <a:p>
            <a:pPr lvl="1"/>
            <a:r>
              <a:rPr lang="en-GB" dirty="0"/>
              <a:t>Parse using </a:t>
            </a:r>
            <a:r>
              <a:rPr lang="en-GB" sz="2000" dirty="0">
                <a:hlinkClick r:id="rId2"/>
              </a:rPr>
              <a:t>https://</a:t>
            </a:r>
            <a:r>
              <a:rPr lang="en-GB" sz="2000" dirty="0" smtClean="0">
                <a:hlinkClick r:id="rId2"/>
              </a:rPr>
              <a:t>smartcard-atr.appspot.com/parse?ATR=xxx</a:t>
            </a:r>
            <a:endParaRPr lang="en-GB" sz="2000" dirty="0" smtClean="0"/>
          </a:p>
          <a:p>
            <a:endParaRPr lang="en-GB" sz="2400" dirty="0" smtClean="0"/>
          </a:p>
          <a:p>
            <a:r>
              <a:rPr lang="en-GB" sz="2400" dirty="0" smtClean="0"/>
              <a:t>Who is probable manufacturer of card?</a:t>
            </a:r>
          </a:p>
          <a:p>
            <a:r>
              <a:rPr lang="en-GB" sz="2400" dirty="0" smtClean="0"/>
              <a:t>What is probable OS environment for this card?</a:t>
            </a:r>
          </a:p>
          <a:p>
            <a:r>
              <a:rPr lang="en-GB" sz="2400" dirty="0" smtClean="0"/>
              <a:t>Is it </a:t>
            </a:r>
            <a:r>
              <a:rPr lang="en-GB" sz="2400" dirty="0" err="1" smtClean="0"/>
              <a:t>JavaCard</a:t>
            </a:r>
            <a:r>
              <a:rPr lang="en-GB" sz="2400" dirty="0" smtClean="0"/>
              <a:t>?</a:t>
            </a:r>
          </a:p>
          <a:p>
            <a:r>
              <a:rPr lang="en-GB" sz="2400" dirty="0" smtClean="0"/>
              <a:t>What is card’s circuit serial number?</a:t>
            </a:r>
          </a:p>
          <a:p>
            <a:r>
              <a:rPr lang="en-GB" sz="2400" dirty="0" smtClean="0"/>
              <a:t>When was card produced?</a:t>
            </a:r>
            <a:endParaRPr lang="en-GB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| PV204: Introduction to smart cards</a:t>
            </a:r>
            <a:endParaRPr lang="cs-CZ" dirty="0"/>
          </a:p>
        </p:txBody>
      </p:sp>
      <p:pic>
        <p:nvPicPr>
          <p:cNvPr id="5" name="Picture 5" descr="D:\Documents\Obrazky\questio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4221088"/>
            <a:ext cx="1587819" cy="1587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1914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gp</a:t>
            </a:r>
            <a:r>
              <a:rPr lang="en-GB" dirty="0"/>
              <a:t> --</a:t>
            </a:r>
            <a:r>
              <a:rPr lang="en-GB" dirty="0" err="1"/>
              <a:t>apdu</a:t>
            </a:r>
            <a:r>
              <a:rPr lang="en-GB" dirty="0"/>
              <a:t>  </a:t>
            </a:r>
            <a:r>
              <a:rPr lang="en-GB" dirty="0" err="1" smtClean="0"/>
              <a:t>APDU_in_hexa</a:t>
            </a:r>
            <a:r>
              <a:rPr lang="en-GB" dirty="0" smtClean="0"/>
              <a:t> --debug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Send APDU command from command line</a:t>
            </a:r>
          </a:p>
          <a:p>
            <a:r>
              <a:rPr lang="en-GB" dirty="0" smtClean="0"/>
              <a:t>Try </a:t>
            </a:r>
            <a:r>
              <a:rPr lang="en-GB" dirty="0" err="1" smtClean="0"/>
              <a:t>gp</a:t>
            </a:r>
            <a:r>
              <a:rPr lang="en-GB" dirty="0" smtClean="0"/>
              <a:t> --info --debug</a:t>
            </a:r>
          </a:p>
          <a:p>
            <a:pPr lvl="1"/>
            <a:r>
              <a:rPr lang="en-GB" dirty="0" smtClean="0"/>
              <a:t>Can you spot APDU command to obtain CPLC info?</a:t>
            </a:r>
          </a:p>
          <a:p>
            <a:r>
              <a:rPr lang="en-GB" dirty="0" smtClean="0"/>
              <a:t>Send get CPLC APDU separately </a:t>
            </a:r>
          </a:p>
          <a:p>
            <a:pPr lvl="1"/>
            <a:r>
              <a:rPr lang="en-GB" dirty="0" err="1" smtClean="0"/>
              <a:t>gp</a:t>
            </a:r>
            <a:r>
              <a:rPr lang="en-GB" dirty="0" smtClean="0"/>
              <a:t> --</a:t>
            </a:r>
            <a:r>
              <a:rPr lang="en-GB" dirty="0" err="1" smtClean="0"/>
              <a:t>apdu</a:t>
            </a:r>
            <a:r>
              <a:rPr lang="en-GB" dirty="0" smtClean="0"/>
              <a:t> 80CA9F7F --debug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Can you relate card’s response data and </a:t>
            </a:r>
            <a:r>
              <a:rPr lang="en-GB" dirty="0" err="1" smtClean="0"/>
              <a:t>gp</a:t>
            </a:r>
            <a:r>
              <a:rPr lang="en-GB" dirty="0" smtClean="0"/>
              <a:t> --info?</a:t>
            </a:r>
          </a:p>
          <a:p>
            <a:r>
              <a:rPr lang="en-GB" dirty="0" smtClean="0"/>
              <a:t>What is response status word?</a:t>
            </a:r>
          </a:p>
          <a:p>
            <a:endParaRPr lang="en-GB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| PV204: Introduction to smart cards</a:t>
            </a:r>
            <a:endParaRPr lang="cs-CZ" dirty="0"/>
          </a:p>
        </p:txBody>
      </p:sp>
      <p:pic>
        <p:nvPicPr>
          <p:cNvPr id="5" name="Picture 5" descr="D:\Documents\Obrazky\questio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088454"/>
            <a:ext cx="1208365" cy="1208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9873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3. </a:t>
            </a:r>
            <a:r>
              <a:rPr lang="en-GB" sz="2800" dirty="0"/>
              <a:t>Communicate with card </a:t>
            </a:r>
            <a:r>
              <a:rPr lang="en-GB" sz="2800" dirty="0" smtClean="0"/>
              <a:t>programmatically</a:t>
            </a:r>
            <a:endParaRPr lang="en-GB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3238" y="1871663"/>
            <a:ext cx="8533258" cy="4149725"/>
          </a:xfrm>
        </p:spPr>
        <p:txBody>
          <a:bodyPr/>
          <a:lstStyle/>
          <a:p>
            <a:r>
              <a:rPr lang="en-GB" dirty="0" err="1" smtClean="0"/>
              <a:t>SimpleAPDU</a:t>
            </a:r>
            <a:r>
              <a:rPr lang="en-GB" dirty="0" smtClean="0"/>
              <a:t> project (IS, NetBeans)</a:t>
            </a:r>
          </a:p>
          <a:p>
            <a:pPr lvl="1"/>
            <a:r>
              <a:rPr lang="en-GB" dirty="0"/>
              <a:t>Uses Java’s javax.smartcardio.* API</a:t>
            </a:r>
          </a:p>
          <a:p>
            <a:pPr lvl="1"/>
            <a:r>
              <a:rPr lang="en-GB" dirty="0" smtClean="0"/>
              <a:t>CardMngr.java – utility functions for card communication</a:t>
            </a:r>
          </a:p>
          <a:p>
            <a:r>
              <a:rPr lang="en-GB" dirty="0" smtClean="0"/>
              <a:t>Obtain list of available readers</a:t>
            </a:r>
          </a:p>
          <a:p>
            <a:pPr lvl="1"/>
            <a:r>
              <a:rPr lang="en-GB" dirty="0" smtClean="0"/>
              <a:t>List readers </a:t>
            </a:r>
            <a:r>
              <a:rPr lang="en-GB" dirty="0"/>
              <a:t>= </a:t>
            </a:r>
            <a:r>
              <a:rPr lang="en-GB" dirty="0" err="1" smtClean="0"/>
              <a:t>TerminalFactory.getDefault</a:t>
            </a:r>
            <a:r>
              <a:rPr lang="en-GB" dirty="0"/>
              <a:t>()</a:t>
            </a:r>
            <a:r>
              <a:rPr lang="en-GB" dirty="0" smtClean="0"/>
              <a:t>.</a:t>
            </a:r>
            <a:r>
              <a:rPr lang="en-GB" dirty="0"/>
              <a:t>terminals().list</a:t>
            </a:r>
            <a:r>
              <a:rPr lang="en-GB" dirty="0" smtClean="0"/>
              <a:t>();</a:t>
            </a:r>
          </a:p>
          <a:p>
            <a:r>
              <a:rPr lang="en-GB" dirty="0" smtClean="0"/>
              <a:t>Connect to card </a:t>
            </a:r>
          </a:p>
          <a:p>
            <a:pPr lvl="1"/>
            <a:r>
              <a:rPr lang="en-GB" dirty="0" err="1"/>
              <a:t>CardTerminal.</a:t>
            </a:r>
            <a:r>
              <a:rPr lang="en-GB" dirty="0" err="1" smtClean="0"/>
              <a:t>isCardPresent</a:t>
            </a:r>
            <a:r>
              <a:rPr lang="en-GB" dirty="0" smtClean="0"/>
              <a:t>(), </a:t>
            </a:r>
            <a:r>
              <a:rPr lang="en-GB" dirty="0" err="1" smtClean="0"/>
              <a:t>CardTerminal.connect</a:t>
            </a:r>
            <a:r>
              <a:rPr lang="en-GB" dirty="0" smtClean="0"/>
              <a:t>(“*”);</a:t>
            </a:r>
          </a:p>
          <a:p>
            <a:r>
              <a:rPr lang="en-GB" dirty="0" smtClean="0"/>
              <a:t>Obtain ATR: </a:t>
            </a:r>
            <a:r>
              <a:rPr lang="en-GB" dirty="0" err="1" smtClean="0"/>
              <a:t>Card.getATR</a:t>
            </a:r>
            <a:r>
              <a:rPr lang="en-GB" dirty="0" smtClean="0"/>
              <a:t>().</a:t>
            </a:r>
            <a:r>
              <a:rPr lang="en-GB" dirty="0" err="1" smtClean="0"/>
              <a:t>getBytes</a:t>
            </a:r>
            <a:r>
              <a:rPr lang="en-GB" dirty="0" smtClean="0"/>
              <a:t>()</a:t>
            </a:r>
          </a:p>
          <a:p>
            <a:r>
              <a:rPr lang="en-GB" dirty="0" smtClean="0"/>
              <a:t>Send APDU</a:t>
            </a:r>
            <a:r>
              <a:rPr lang="en-GB" dirty="0"/>
              <a:t>: </a:t>
            </a:r>
            <a:endParaRPr lang="en-GB" dirty="0" smtClean="0"/>
          </a:p>
          <a:p>
            <a:pPr lvl="1"/>
            <a:r>
              <a:rPr lang="en-GB" dirty="0" err="1" smtClean="0"/>
              <a:t>ResponseAPDU</a:t>
            </a:r>
            <a:r>
              <a:rPr lang="en-GB" dirty="0" smtClean="0"/>
              <a:t> </a:t>
            </a:r>
            <a:r>
              <a:rPr lang="en-GB" dirty="0" err="1" smtClean="0"/>
              <a:t>resp</a:t>
            </a:r>
            <a:r>
              <a:rPr lang="en-GB" dirty="0" smtClean="0"/>
              <a:t> = </a:t>
            </a:r>
            <a:r>
              <a:rPr lang="en-GB" dirty="0" err="1" smtClean="0"/>
              <a:t>CardChannel.transmit</a:t>
            </a:r>
            <a:r>
              <a:rPr lang="en-GB" dirty="0" smtClean="0"/>
              <a:t>(</a:t>
            </a:r>
            <a:r>
              <a:rPr lang="en-GB" dirty="0" err="1" smtClean="0"/>
              <a:t>apdu</a:t>
            </a:r>
            <a:r>
              <a:rPr lang="en-GB" dirty="0" smtClean="0"/>
              <a:t>)</a:t>
            </a:r>
            <a:endParaRPr lang="en-GB" dirty="0"/>
          </a:p>
          <a:p>
            <a:pPr lvl="1"/>
            <a:endParaRPr lang="en-GB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| PV204: Introduction to smart cards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879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/>
              <a:t>3. Communicate with card programmatically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Try to send get CPLC command</a:t>
            </a:r>
          </a:p>
          <a:p>
            <a:pPr lvl="1"/>
            <a:r>
              <a:rPr lang="en-GB" dirty="0"/>
              <a:t>Pre-prepared in </a:t>
            </a:r>
            <a:r>
              <a:rPr lang="en-GB" dirty="0" err="1" smtClean="0"/>
              <a:t>GetCPLCData</a:t>
            </a:r>
            <a:r>
              <a:rPr lang="en-GB" dirty="0" smtClean="0"/>
              <a:t>() method</a:t>
            </a:r>
          </a:p>
          <a:p>
            <a:pPr lvl="1"/>
            <a:r>
              <a:rPr lang="en-GB" dirty="0" smtClean="0"/>
              <a:t>Necessary to set proper APDU</a:t>
            </a:r>
          </a:p>
          <a:p>
            <a:r>
              <a:rPr lang="en-GB" dirty="0" smtClean="0"/>
              <a:t>Parse response buffer</a:t>
            </a:r>
          </a:p>
          <a:p>
            <a:endParaRPr lang="en-GB" dirty="0" smtClean="0"/>
          </a:p>
          <a:p>
            <a:r>
              <a:rPr lang="en-GB" dirty="0" smtClean="0"/>
              <a:t>Can </a:t>
            </a:r>
            <a:r>
              <a:rPr lang="en-GB" dirty="0"/>
              <a:t>you relate card’s response data and </a:t>
            </a:r>
            <a:r>
              <a:rPr lang="en-GB" dirty="0" err="1"/>
              <a:t>gp</a:t>
            </a:r>
            <a:r>
              <a:rPr lang="en-GB" dirty="0"/>
              <a:t> --info</a:t>
            </a:r>
            <a:r>
              <a:rPr lang="en-GB" dirty="0" smtClean="0"/>
              <a:t>?</a:t>
            </a:r>
          </a:p>
          <a:p>
            <a:r>
              <a:rPr lang="en-GB" dirty="0"/>
              <a:t>What is </a:t>
            </a:r>
            <a:r>
              <a:rPr lang="en-GB" dirty="0" smtClean="0"/>
              <a:t>value of response </a:t>
            </a:r>
            <a:r>
              <a:rPr lang="en-GB" dirty="0"/>
              <a:t>status word?</a:t>
            </a:r>
          </a:p>
          <a:p>
            <a:endParaRPr lang="en-GB" dirty="0"/>
          </a:p>
          <a:p>
            <a:endParaRPr lang="en-GB" dirty="0" smtClean="0"/>
          </a:p>
          <a:p>
            <a:pPr lvl="1"/>
            <a:endParaRPr lang="en-GB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| PV204: Introduction to smart cards</a:t>
            </a:r>
            <a:endParaRPr lang="cs-CZ" dirty="0"/>
          </a:p>
        </p:txBody>
      </p:sp>
      <p:pic>
        <p:nvPicPr>
          <p:cNvPr id="5" name="Picture 5" descr="D:\Documents\Obrazky\questio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4869160"/>
            <a:ext cx="1208365" cy="1208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4002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Supported commands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Card responds to some APDU commands</a:t>
            </a:r>
          </a:p>
          <a:p>
            <a:pPr lvl="1"/>
            <a:r>
              <a:rPr lang="en-GB" dirty="0" smtClean="0"/>
              <a:t>Generic ones (e.g., get CPLC data)</a:t>
            </a:r>
          </a:p>
          <a:p>
            <a:pPr lvl="1"/>
            <a:r>
              <a:rPr lang="en-GB" dirty="0" smtClean="0"/>
              <a:t>Custom ones (what card’s owner wants)</a:t>
            </a:r>
          </a:p>
          <a:p>
            <a:pPr lvl="1"/>
            <a:r>
              <a:rPr lang="en-GB" dirty="0" smtClean="0"/>
              <a:t>Usually CLA/INS/P1 only (P2 sometimes)</a:t>
            </a:r>
          </a:p>
          <a:p>
            <a:r>
              <a:rPr lang="en-GB" dirty="0" smtClean="0"/>
              <a:t>How to get list of commands supported by a card?</a:t>
            </a:r>
          </a:p>
          <a:p>
            <a:pPr lvl="1"/>
            <a:r>
              <a:rPr lang="en-GB" dirty="0" smtClean="0"/>
              <a:t>Look into documentation / standard (e.g., SIM commands)</a:t>
            </a:r>
          </a:p>
          <a:p>
            <a:pPr lvl="1"/>
            <a:r>
              <a:rPr lang="en-GB" dirty="0" smtClean="0"/>
              <a:t>Try to probe card (limited number of possible commands)</a:t>
            </a:r>
          </a:p>
          <a:p>
            <a:pPr lvl="2"/>
            <a:r>
              <a:rPr lang="en-GB" dirty="0" smtClean="0"/>
              <a:t>Be careful – many failed attempts may block your card!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| PV204: Introduction to smart cards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4561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12435</TotalTime>
  <Words>560</Words>
  <Application>Microsoft Office PowerPoint</Application>
  <PresentationFormat>Předvádění na obrazovce (4:3)</PresentationFormat>
  <Paragraphs>91</Paragraphs>
  <Slides>10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Courier New</vt:lpstr>
      <vt:lpstr>Symbol</vt:lpstr>
      <vt:lpstr>Motiv systému Office</vt:lpstr>
      <vt:lpstr>PV204 Security technologies LABS</vt:lpstr>
      <vt:lpstr>The masterplan for this lab</vt:lpstr>
      <vt:lpstr>1. Building Secure Channel protocol</vt:lpstr>
      <vt:lpstr>2. Communicate with smart card (GPPro)</vt:lpstr>
      <vt:lpstr>gp --info</vt:lpstr>
      <vt:lpstr>gp --apdu  APDU_in_hexa --debug</vt:lpstr>
      <vt:lpstr>3. Communicate with card programmatically</vt:lpstr>
      <vt:lpstr>3. Communicate with card programmatically</vt:lpstr>
      <vt:lpstr>Supported commands</vt:lpstr>
      <vt:lpstr>Obtain list of supported commands</vt:lpstr>
    </vt:vector>
  </TitlesOfParts>
  <Company>Omega Design, s.r.o.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sigut</dc:creator>
  <cp:lastModifiedBy>Petr Svenda</cp:lastModifiedBy>
  <cp:revision>3175</cp:revision>
  <cp:lastPrinted>2013-10-10T13:54:53Z</cp:lastPrinted>
  <dcterms:created xsi:type="dcterms:W3CDTF">2012-06-27T07:21:19Z</dcterms:created>
  <dcterms:modified xsi:type="dcterms:W3CDTF">2016-03-03T09:05:22Z</dcterms:modified>
</cp:coreProperties>
</file>