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1" r:id="rId2"/>
    <p:sldId id="787" r:id="rId3"/>
    <p:sldId id="788" r:id="rId4"/>
    <p:sldId id="793" r:id="rId5"/>
    <p:sldId id="794" r:id="rId6"/>
    <p:sldId id="809" r:id="rId7"/>
    <p:sldId id="810" r:id="rId8"/>
    <p:sldId id="795" r:id="rId9"/>
    <p:sldId id="811" r:id="rId10"/>
    <p:sldId id="812" r:id="rId11"/>
    <p:sldId id="782" r:id="rId12"/>
    <p:sldId id="789" r:id="rId13"/>
    <p:sldId id="790" r:id="rId14"/>
    <p:sldId id="791" r:id="rId15"/>
    <p:sldId id="792" r:id="rId16"/>
    <p:sldId id="797" r:id="rId17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270" autoAdjust="0"/>
    <p:restoredTop sz="88796" autoAdjust="0"/>
  </p:normalViewPr>
  <p:slideViewPr>
    <p:cSldViewPr>
      <p:cViewPr varScale="1">
        <p:scale>
          <a:sx n="100" d="100"/>
          <a:sy n="100" d="100"/>
        </p:scale>
        <p:origin x="8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3. 3. 2016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3. 3. 2016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629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5328592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4032448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venda@fi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martinpaljak/GlobalPlatformPro/releas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martcard-atr.appspot.com/parse?ATR=xx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7668400" cy="1872208"/>
          </a:xfrm>
        </p:spPr>
        <p:txBody>
          <a:bodyPr/>
          <a:lstStyle/>
          <a:p>
            <a:r>
              <a:rPr lang="en-US" altLang="en-US" dirty="0" smtClean="0"/>
              <a:t>PV204 Security technologies LABS</a:t>
            </a:r>
            <a:endParaRPr lang="cs-CZ" dirty="0" smtClean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Introduction to smart cards</a:t>
            </a:r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smtClean="0"/>
              <a:t>Petr </a:t>
            </a:r>
            <a:r>
              <a:rPr lang="cs-CZ" smtClean="0"/>
              <a:t>Švenda</a:t>
            </a:r>
            <a:r>
              <a:rPr lang="en-US" smtClean="0"/>
              <a:t> </a:t>
            </a:r>
            <a:r>
              <a:rPr lang="cs-CZ" smtClean="0">
                <a:hlinkClick r:id="rId3"/>
              </a:rPr>
              <a:t>svenda</a:t>
            </a:r>
            <a:r>
              <a:rPr lang="en-US" smtClean="0">
                <a:hlinkClick r:id="rId3"/>
              </a:rPr>
              <a:t>@fi.muni.cz</a:t>
            </a:r>
            <a:endParaRPr lang="en-US" smtClean="0"/>
          </a:p>
          <a:p>
            <a:r>
              <a:rPr lang="en-US" smtClean="0"/>
              <a:t>Faculty of Informatics, Masaryk University</a:t>
            </a:r>
            <a:endParaRPr lang="cs-CZ" dirty="0" smtClean="0"/>
          </a:p>
        </p:txBody>
      </p:sp>
      <p:pic>
        <p:nvPicPr>
          <p:cNvPr id="5" name="Picture 2" descr="D:\Documents\Obrázky\services_icon_full_bw5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559" y="220486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Obtain list of supported commands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Write code that will try all combination </a:t>
            </a:r>
            <a:r>
              <a:rPr lang="en-GB" dirty="0" smtClean="0"/>
              <a:t>if CLA/INS</a:t>
            </a:r>
          </a:p>
          <a:p>
            <a:r>
              <a:rPr lang="en-GB" dirty="0" smtClean="0"/>
              <a:t>Observe response codes</a:t>
            </a:r>
          </a:p>
          <a:p>
            <a:r>
              <a:rPr lang="en-GB" dirty="0" smtClean="0"/>
              <a:t>Make list of CLA/INS which returns interesting code</a:t>
            </a:r>
          </a:p>
          <a:p>
            <a:r>
              <a:rPr lang="en-GB" dirty="0" smtClean="0"/>
              <a:t>Analyse with curiosity!</a:t>
            </a:r>
            <a:endParaRPr lang="en-GB" dirty="0"/>
          </a:p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32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Solutions – kind of </a:t>
            </a:r>
            <a:r>
              <a:rPr lang="en-GB" dirty="0" smtClean="0">
                <a:sym typeface="Wingdings" panose="05000000000000000000" pitchFamily="2" charset="2"/>
              </a:rPr>
              <a:t></a:t>
            </a:r>
            <a:endParaRPr lang="en-GB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Building </a:t>
            </a:r>
            <a:r>
              <a:rPr lang="en-GB" dirty="0" smtClean="0"/>
              <a:t>SCP – steps in solution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Scenario: we like to transfer </a:t>
            </a:r>
            <a:r>
              <a:rPr lang="en-GB" sz="2000" dirty="0" err="1" smtClean="0"/>
              <a:t>extrasupersensitive</a:t>
            </a:r>
            <a:r>
              <a:rPr lang="en-GB" sz="2000" dirty="0" smtClean="0"/>
              <a:t> data between PC and smartcard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Simple exchange in plaintext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Encrypted by static symmetric key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 smtClean="0"/>
              <a:t>Integrity protection using plain hash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000" dirty="0"/>
              <a:t>Integrity protection </a:t>
            </a:r>
            <a:r>
              <a:rPr lang="en-GB" sz="2000" dirty="0" smtClean="0"/>
              <a:t>using MAC (CBC-MAC,HMAC)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sz="2000" dirty="0"/>
              <a:t>Counter/Hash chain for message freshness and semantic </a:t>
            </a:r>
            <a:r>
              <a:rPr lang="en-GB" sz="2000" dirty="0" smtClean="0"/>
              <a:t>security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sz="2000" dirty="0" smtClean="0"/>
              <a:t>Authentication based on static key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sz="2000" dirty="0" smtClean="0"/>
              <a:t>Challenge response for fresh authentication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sz="2000" dirty="0" smtClean="0"/>
              <a:t>Session keys </a:t>
            </a:r>
            <a:r>
              <a:rPr lang="en-GB" sz="2000" dirty="0"/>
              <a:t>derived from </a:t>
            </a:r>
            <a:r>
              <a:rPr lang="en-GB" sz="2000" dirty="0" smtClean="0"/>
              <a:t>master key(s)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sz="2000" dirty="0" smtClean="0"/>
              <a:t>Forward secrecy based on RSA/DH</a:t>
            </a:r>
            <a:endParaRPr lang="en-GB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34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Building </a:t>
            </a:r>
            <a:r>
              <a:rPr lang="en-GB" dirty="0" smtClean="0"/>
              <a:t>SCP – steps in solution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Simple exchange in plaintext</a:t>
            </a:r>
          </a:p>
          <a:p>
            <a:pPr lvl="1"/>
            <a:r>
              <a:rPr lang="en-GB" sz="2000" dirty="0" smtClean="0"/>
              <a:t>Many problems, attacker can eavesdrop sensitive data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Encrypted by static symmetric key</a:t>
            </a:r>
          </a:p>
          <a:p>
            <a:pPr marL="800100" lvl="1" indent="-514350"/>
            <a:r>
              <a:rPr lang="en-GB" sz="2000" dirty="0" smtClean="0"/>
              <a:t>Attacker can modify sensitive data (no integrity)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Integrity protection using plain hash</a:t>
            </a:r>
          </a:p>
          <a:p>
            <a:pPr marL="800100" lvl="1" indent="-514350"/>
            <a:r>
              <a:rPr lang="en-GB" sz="2000" dirty="0" smtClean="0"/>
              <a:t>Hash is not enough, attacker can modify then </a:t>
            </a:r>
            <a:r>
              <a:rPr lang="en-GB" sz="2000" dirty="0" err="1" smtClean="0"/>
              <a:t>recompute</a:t>
            </a:r>
            <a:r>
              <a:rPr lang="en-GB" sz="2000" dirty="0" smtClean="0"/>
              <a:t> hash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Integrity protection </a:t>
            </a:r>
            <a:r>
              <a:rPr lang="en-GB" sz="2400" dirty="0" smtClean="0"/>
              <a:t>using MAC (CBC-MAC,HMAC)</a:t>
            </a:r>
          </a:p>
          <a:p>
            <a:pPr marL="800100" lvl="1" indent="-514350"/>
            <a:r>
              <a:rPr lang="en-GB" sz="2000" dirty="0" smtClean="0"/>
              <a:t>Attacker can replay older message (no freshness)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7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Building </a:t>
            </a:r>
            <a:r>
              <a:rPr lang="en-GB" dirty="0" smtClean="0"/>
              <a:t>SCP – steps in solution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GB" sz="2400" dirty="0" smtClean="0"/>
              <a:t>Counter/Hash chain for message freshness and semantic security</a:t>
            </a:r>
          </a:p>
          <a:p>
            <a:pPr marL="800100" lvl="1" indent="-514350"/>
            <a:r>
              <a:rPr lang="en-GB" sz="2000" dirty="0" smtClean="0"/>
              <a:t>No explicit authentication of parties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sz="2400" dirty="0" smtClean="0"/>
              <a:t>Authentication based on static key</a:t>
            </a:r>
          </a:p>
          <a:p>
            <a:pPr marL="800100" lvl="1" indent="-514350"/>
            <a:r>
              <a:rPr lang="en-GB" sz="2000" dirty="0" smtClean="0"/>
              <a:t>Authentication message can be replayed from previous legit run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GB" sz="2400" dirty="0" smtClean="0"/>
              <a:t>Challenge response for fresh authentication</a:t>
            </a:r>
          </a:p>
          <a:p>
            <a:pPr marL="800100" lvl="1" indent="-514350"/>
            <a:r>
              <a:rPr lang="en-GB" sz="2000" dirty="0" smtClean="0"/>
              <a:t>Single static key can cause problems </a:t>
            </a:r>
          </a:p>
          <a:p>
            <a:pPr marL="1162050" lvl="2" indent="-514350"/>
            <a:r>
              <a:rPr lang="en-GB" sz="2000" dirty="0" smtClean="0"/>
              <a:t>Interchange of encrypted message and valid MAC</a:t>
            </a:r>
          </a:p>
          <a:p>
            <a:pPr marL="1162050" lvl="2" indent="-514350"/>
            <a:r>
              <a:rPr lang="en-GB" sz="2000" dirty="0" smtClean="0"/>
              <a:t>Large amount of data encrypted under same key (</a:t>
            </a:r>
            <a:r>
              <a:rPr lang="en-GB" sz="2000" dirty="0" err="1" smtClean="0"/>
              <a:t>cryptoanalysis</a:t>
            </a:r>
            <a:r>
              <a:rPr lang="en-GB" sz="2000" dirty="0" smtClean="0"/>
              <a:t>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027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Building </a:t>
            </a:r>
            <a:r>
              <a:rPr lang="en-GB" dirty="0" smtClean="0"/>
              <a:t>SCP – steps in solution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8"/>
            </a:pPr>
            <a:r>
              <a:rPr lang="en-GB" sz="2400" dirty="0" smtClean="0"/>
              <a:t>Session keys </a:t>
            </a:r>
            <a:r>
              <a:rPr lang="en-GB" sz="2400" dirty="0"/>
              <a:t>derived from </a:t>
            </a:r>
            <a:r>
              <a:rPr lang="en-GB" sz="2400" dirty="0" smtClean="0"/>
              <a:t>master key(s)</a:t>
            </a:r>
          </a:p>
          <a:p>
            <a:pPr marL="800100" lvl="1" indent="-514350"/>
            <a:r>
              <a:rPr lang="en-GB" sz="2000" dirty="0" smtClean="0"/>
              <a:t>If master keys are compromised, older captured communication can be decrypted</a:t>
            </a:r>
          </a:p>
          <a:p>
            <a:pPr marL="514350" indent="-514350">
              <a:buFont typeface="+mj-lt"/>
              <a:buAutoNum type="arabicPeriod" startAt="8"/>
            </a:pPr>
            <a:r>
              <a:rPr lang="en-GB" sz="2400" dirty="0" smtClean="0"/>
              <a:t>Forward secrecy based on RSA/DH</a:t>
            </a:r>
          </a:p>
          <a:p>
            <a:pPr marL="800100" lvl="1" indent="-514350"/>
            <a:r>
              <a:rPr lang="en-GB" sz="2000" dirty="0" smtClean="0"/>
              <a:t>Secure?</a:t>
            </a:r>
          </a:p>
          <a:p>
            <a:pPr marL="800100" lvl="1" indent="-514350"/>
            <a:r>
              <a:rPr lang="en-GB" sz="2000" dirty="0" smtClean="0"/>
              <a:t>Key management with multiple parties?</a:t>
            </a:r>
          </a:p>
          <a:p>
            <a:pPr marL="800100" lvl="1" indent="-514350"/>
            <a:r>
              <a:rPr lang="en-GB" sz="2000" dirty="0" smtClean="0"/>
              <a:t>Proof of message origin? Deniability?</a:t>
            </a:r>
          </a:p>
          <a:p>
            <a:pPr marL="800100" lvl="1" indent="-514350"/>
            <a:r>
              <a:rPr lang="en-GB" sz="2000" dirty="0" smtClean="0"/>
              <a:t>… gather your requirements!</a:t>
            </a:r>
          </a:p>
          <a:p>
            <a:pPr marL="800100" lvl="1" indent="-514350"/>
            <a:endParaRPr lang="en-GB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7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gp</a:t>
            </a:r>
            <a:r>
              <a:rPr lang="en-GB" dirty="0" smtClean="0"/>
              <a:t> --info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Who is probable manufacturer of card?</a:t>
            </a:r>
          </a:p>
          <a:p>
            <a:pPr lvl="1"/>
            <a:r>
              <a:rPr lang="en-GB" sz="2000" dirty="0" err="1" smtClean="0"/>
              <a:t>Gemplus</a:t>
            </a:r>
            <a:r>
              <a:rPr lang="en-GB" sz="2000" dirty="0" smtClean="0"/>
              <a:t>/</a:t>
            </a:r>
            <a:r>
              <a:rPr lang="en-GB" sz="2000" dirty="0" err="1" smtClean="0"/>
              <a:t>Gemalto</a:t>
            </a:r>
            <a:endParaRPr lang="en-GB" sz="2000" dirty="0" smtClean="0"/>
          </a:p>
          <a:p>
            <a:r>
              <a:rPr lang="en-GB" sz="2400" dirty="0" smtClean="0"/>
              <a:t>What is probable OS environment for this card?</a:t>
            </a:r>
          </a:p>
          <a:p>
            <a:pPr lvl="1"/>
            <a:r>
              <a:rPr lang="en-GB" sz="2000" dirty="0" smtClean="0"/>
              <a:t>MPCOS</a:t>
            </a:r>
          </a:p>
          <a:p>
            <a:r>
              <a:rPr lang="en-GB" sz="2400" dirty="0" smtClean="0"/>
              <a:t>Is it </a:t>
            </a:r>
            <a:r>
              <a:rPr lang="en-GB" sz="2400" dirty="0" err="1" smtClean="0"/>
              <a:t>JavaCard</a:t>
            </a:r>
            <a:r>
              <a:rPr lang="en-GB" sz="2400" dirty="0" smtClean="0"/>
              <a:t>?</a:t>
            </a:r>
          </a:p>
          <a:p>
            <a:pPr lvl="1"/>
            <a:r>
              <a:rPr lang="en-GB" sz="2000" dirty="0" smtClean="0"/>
              <a:t>No</a:t>
            </a:r>
          </a:p>
          <a:p>
            <a:r>
              <a:rPr lang="en-GB" sz="2400" dirty="0" smtClean="0"/>
              <a:t>What is card’s circuit serial number?</a:t>
            </a:r>
          </a:p>
          <a:p>
            <a:pPr lvl="1"/>
            <a:r>
              <a:rPr lang="en-GB" sz="2000" dirty="0" err="1"/>
              <a:t>ICSerialNumber</a:t>
            </a:r>
            <a:r>
              <a:rPr lang="en-GB" sz="2000" dirty="0"/>
              <a:t>: </a:t>
            </a:r>
            <a:r>
              <a:rPr lang="en-GB" sz="2000" dirty="0" smtClean="0"/>
              <a:t>02006FC1 (Note: your </a:t>
            </a:r>
            <a:r>
              <a:rPr lang="en-GB" sz="2000" dirty="0"/>
              <a:t>card will be different)</a:t>
            </a:r>
            <a:endParaRPr lang="en-GB" sz="2000" dirty="0" smtClean="0"/>
          </a:p>
          <a:p>
            <a:pPr lvl="1"/>
            <a:r>
              <a:rPr lang="en-GB" sz="2000" dirty="0" smtClean="0"/>
              <a:t>Good to consider also other </a:t>
            </a:r>
            <a:r>
              <a:rPr lang="en-GB" sz="2000" dirty="0" err="1" smtClean="0"/>
              <a:t>ICxxx</a:t>
            </a:r>
            <a:r>
              <a:rPr lang="en-GB" sz="2000" dirty="0" smtClean="0"/>
              <a:t> values for uniqueness</a:t>
            </a:r>
          </a:p>
          <a:p>
            <a:r>
              <a:rPr lang="en-GB" sz="2400" dirty="0" smtClean="0"/>
              <a:t>When was card produced?</a:t>
            </a:r>
          </a:p>
          <a:p>
            <a:pPr lvl="1"/>
            <a:r>
              <a:rPr lang="en-GB" sz="2000" dirty="0" err="1"/>
              <a:t>ICFabricationDate</a:t>
            </a:r>
            <a:r>
              <a:rPr lang="en-GB" sz="2000" dirty="0"/>
              <a:t>: </a:t>
            </a:r>
            <a:r>
              <a:rPr lang="en-GB" sz="2000" dirty="0" smtClean="0"/>
              <a:t>1105</a:t>
            </a:r>
          </a:p>
          <a:p>
            <a:pPr lvl="1"/>
            <a:r>
              <a:rPr lang="en-GB" sz="2000" dirty="0" smtClean="0"/>
              <a:t>Probably 15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May 2011 (105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day of year ending with 1)</a:t>
            </a:r>
            <a:endParaRPr lang="en-GB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135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masterplan for this lab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Secure channel and smartcard communication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Building </a:t>
            </a:r>
            <a:r>
              <a:rPr lang="en-GB" dirty="0"/>
              <a:t>Secure Channel protocol (</a:t>
            </a:r>
            <a:r>
              <a:rPr lang="en-GB" dirty="0" smtClean="0"/>
              <a:t>together)</a:t>
            </a:r>
            <a:endParaRPr lang="en-GB" dirty="0"/>
          </a:p>
          <a:p>
            <a:pPr lvl="1"/>
            <a:r>
              <a:rPr lang="en-GB" dirty="0" smtClean="0"/>
              <a:t>simple </a:t>
            </a:r>
            <a:r>
              <a:rPr lang="en-GB" dirty="0"/>
              <a:t>protocol </a:t>
            </a:r>
            <a:r>
              <a:rPr lang="en-GB" dirty="0" smtClean="0">
                <a:sym typeface="Symbol" panose="05050102010706020507" pitchFamily="18" charset="2"/>
              </a:rPr>
              <a:t> </a:t>
            </a:r>
            <a:r>
              <a:rPr lang="en-GB" dirty="0" smtClean="0"/>
              <a:t>design attack </a:t>
            </a:r>
            <a:r>
              <a:rPr lang="en-GB" dirty="0">
                <a:sym typeface="Symbol" panose="05050102010706020507" pitchFamily="18" charset="2"/>
              </a:rPr>
              <a:t></a:t>
            </a:r>
            <a:r>
              <a:rPr lang="en-GB" dirty="0" smtClean="0"/>
              <a:t> </a:t>
            </a:r>
            <a:r>
              <a:rPr lang="en-GB" dirty="0"/>
              <a:t>fix </a:t>
            </a:r>
            <a:r>
              <a:rPr lang="en-GB" dirty="0" smtClean="0"/>
              <a:t>it </a:t>
            </a:r>
            <a:r>
              <a:rPr lang="en-GB" dirty="0">
                <a:sym typeface="Symbol" panose="05050102010706020507" pitchFamily="18" charset="2"/>
              </a:rPr>
              <a:t> </a:t>
            </a:r>
            <a:r>
              <a:rPr lang="en-GB" dirty="0" smtClean="0"/>
              <a:t>iterate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 smtClean="0"/>
              <a:t>Communicate with smart card (</a:t>
            </a:r>
            <a:r>
              <a:rPr lang="en-GB" dirty="0" err="1" smtClean="0"/>
              <a:t>GPPro</a:t>
            </a:r>
            <a:r>
              <a:rPr lang="en-GB" dirty="0" smtClean="0"/>
              <a:t> tool)</a:t>
            </a:r>
          </a:p>
          <a:p>
            <a:pPr marL="800100" lvl="1" indent="-514350"/>
            <a:r>
              <a:rPr lang="en-GB" dirty="0" smtClean="0"/>
              <a:t>ATR, basic info, CPLC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 smtClean="0"/>
              <a:t>Communicate with card programmatically</a:t>
            </a:r>
          </a:p>
          <a:p>
            <a:pPr lvl="1"/>
            <a:r>
              <a:rPr lang="en-GB" dirty="0" smtClean="0"/>
              <a:t>Java </a:t>
            </a:r>
            <a:r>
              <a:rPr lang="en-US" altLang="cs-CZ" dirty="0"/>
              <a:t>java.smartcardio</a:t>
            </a:r>
            <a:r>
              <a:rPr lang="en-US" altLang="cs-CZ" dirty="0" smtClean="0"/>
              <a:t>.* or C/C++ PC/SC API</a:t>
            </a:r>
          </a:p>
          <a:p>
            <a:pPr lvl="1"/>
            <a:r>
              <a:rPr lang="en-GB" dirty="0" smtClean="0"/>
              <a:t>CPLC</a:t>
            </a:r>
            <a:r>
              <a:rPr lang="en-GB" dirty="0"/>
              <a:t> </a:t>
            </a:r>
            <a:r>
              <a:rPr lang="en-GB" dirty="0" smtClean="0"/>
              <a:t>data</a:t>
            </a:r>
          </a:p>
          <a:p>
            <a:pPr lvl="1"/>
            <a:r>
              <a:rPr lang="en-GB" dirty="0" smtClean="0"/>
              <a:t>Obtain list of supported instructions from unknown card</a:t>
            </a:r>
            <a:endParaRPr lang="en-GB" dirty="0"/>
          </a:p>
          <a:p>
            <a:pPr marL="514350" indent="-514350">
              <a:buFont typeface="+mj-lt"/>
              <a:buAutoNum type="arabicPeriod" startAt="3"/>
            </a:pPr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96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1. Building </a:t>
            </a:r>
            <a:r>
              <a:rPr lang="en-GB" dirty="0"/>
              <a:t>Secure Channel protocol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Scenario: we like to transfer </a:t>
            </a:r>
            <a:r>
              <a:rPr lang="en-GB" dirty="0" err="1" smtClean="0"/>
              <a:t>extrasupersensitive</a:t>
            </a:r>
            <a:r>
              <a:rPr lang="en-GB" dirty="0" smtClean="0"/>
              <a:t> data between PC and smartcard </a:t>
            </a:r>
          </a:p>
          <a:p>
            <a:pPr marL="342900" lvl="1" indent="-342900">
              <a:buClr>
                <a:srgbClr val="1E4485"/>
              </a:buClr>
              <a:buFont typeface="Arial" pitchFamily="34" charset="0"/>
              <a:buChar char="•"/>
            </a:pPr>
            <a:r>
              <a:rPr lang="en-GB" sz="2800" dirty="0" smtClean="0"/>
              <a:t>Simple </a:t>
            </a:r>
            <a:r>
              <a:rPr lang="en-GB" sz="2800" dirty="0"/>
              <a:t>protocol </a:t>
            </a:r>
            <a:r>
              <a:rPr lang="en-GB" sz="2800" dirty="0">
                <a:sym typeface="Symbol" panose="05050102010706020507" pitchFamily="18" charset="2"/>
              </a:rPr>
              <a:t> </a:t>
            </a:r>
            <a:r>
              <a:rPr lang="en-GB" sz="2800" dirty="0"/>
              <a:t>design attack </a:t>
            </a:r>
            <a:r>
              <a:rPr lang="en-GB" sz="2800" dirty="0">
                <a:sym typeface="Symbol" panose="05050102010706020507" pitchFamily="18" charset="2"/>
              </a:rPr>
              <a:t></a:t>
            </a:r>
            <a:r>
              <a:rPr lang="en-GB" sz="2800" dirty="0"/>
              <a:t> fix it </a:t>
            </a:r>
            <a:r>
              <a:rPr lang="en-GB" sz="2800" dirty="0">
                <a:sym typeface="Symbol" panose="05050102010706020507" pitchFamily="18" charset="2"/>
              </a:rPr>
              <a:t> </a:t>
            </a:r>
            <a:r>
              <a:rPr lang="en-GB" sz="2800" dirty="0" smtClean="0"/>
              <a:t>iterate</a:t>
            </a:r>
          </a:p>
          <a:p>
            <a:r>
              <a:rPr lang="en-GB" dirty="0" smtClean="0"/>
              <a:t>Participate in discussion</a:t>
            </a:r>
          </a:p>
          <a:p>
            <a:pPr lvl="1"/>
            <a:r>
              <a:rPr lang="en-GB" dirty="0" smtClean="0"/>
              <a:t>(Steps and solution will be published after the labs in IS)</a:t>
            </a:r>
          </a:p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411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Communicate with smart card (</a:t>
            </a:r>
            <a:r>
              <a:rPr lang="en-GB" dirty="0" err="1" smtClean="0"/>
              <a:t>GPPro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Contact PC/SC readers + cards</a:t>
            </a:r>
          </a:p>
          <a:p>
            <a:r>
              <a:rPr lang="en-GB" dirty="0" err="1" smtClean="0"/>
              <a:t>GlobalPlatformPro</a:t>
            </a:r>
            <a:r>
              <a:rPr lang="en-GB" dirty="0" smtClean="0"/>
              <a:t> tool</a:t>
            </a:r>
          </a:p>
          <a:p>
            <a:pPr lvl="1"/>
            <a:r>
              <a:rPr lang="en-GB" dirty="0" smtClean="0">
                <a:hlinkClick r:id="rId2"/>
              </a:rPr>
              <a:t>https://github.com/martinpaljak/GlobalPlatformPro/releases</a:t>
            </a:r>
            <a:endParaRPr lang="en-GB" dirty="0" smtClean="0"/>
          </a:p>
          <a:p>
            <a:pPr lvl="1"/>
            <a:r>
              <a:rPr lang="en-GB" dirty="0" smtClean="0"/>
              <a:t>Basic smart card commands, sending APDUs</a:t>
            </a:r>
          </a:p>
          <a:p>
            <a:pPr lvl="1"/>
            <a:r>
              <a:rPr lang="en-GB" dirty="0"/>
              <a:t>Management of </a:t>
            </a:r>
            <a:r>
              <a:rPr lang="en-GB" dirty="0" err="1"/>
              <a:t>GlobalPlatform</a:t>
            </a:r>
            <a:r>
              <a:rPr lang="en-GB" dirty="0"/>
              <a:t> </a:t>
            </a:r>
            <a:r>
              <a:rPr lang="en-GB" dirty="0" smtClean="0"/>
              <a:t>cards (</a:t>
            </a:r>
            <a:r>
              <a:rPr lang="en-GB" dirty="0" err="1" smtClean="0"/>
              <a:t>JavaCard</a:t>
            </a:r>
            <a:r>
              <a:rPr lang="en-GB" dirty="0" smtClean="0"/>
              <a:t>)</a:t>
            </a:r>
            <a:endParaRPr lang="en-GB" dirty="0"/>
          </a:p>
          <a:p>
            <a:pPr lvl="1"/>
            <a:r>
              <a:rPr lang="en-GB" dirty="0" smtClean="0"/>
              <a:t>Type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gp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--help </a:t>
            </a:r>
            <a:r>
              <a:rPr lang="en-GB" dirty="0" smtClean="0"/>
              <a:t>for all functionality</a:t>
            </a:r>
          </a:p>
          <a:p>
            <a:pPr lvl="1"/>
            <a:r>
              <a:rPr lang="en-GB" dirty="0"/>
              <a:t>We will use basic functionality now, rest next week</a:t>
            </a:r>
          </a:p>
          <a:p>
            <a:pPr lvl="1"/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94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gp</a:t>
            </a:r>
            <a:r>
              <a:rPr lang="en-GB" dirty="0" smtClean="0"/>
              <a:t> --info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Obtain information about smart </a:t>
            </a:r>
            <a:r>
              <a:rPr lang="en-GB" dirty="0" smtClean="0"/>
              <a:t>card</a:t>
            </a:r>
          </a:p>
          <a:p>
            <a:pPr lvl="1"/>
            <a:r>
              <a:rPr lang="en-GB" dirty="0" err="1" smtClean="0"/>
              <a:t>gp</a:t>
            </a:r>
            <a:r>
              <a:rPr lang="en-GB" dirty="0" smtClean="0"/>
              <a:t> --info</a:t>
            </a:r>
            <a:endParaRPr lang="en-GB" dirty="0"/>
          </a:p>
          <a:p>
            <a:pPr lvl="1"/>
            <a:r>
              <a:rPr lang="en-GB" dirty="0"/>
              <a:t>Obtain ATR (Answer To Reset)</a:t>
            </a:r>
          </a:p>
          <a:p>
            <a:pPr lvl="1"/>
            <a:r>
              <a:rPr lang="en-GB" dirty="0"/>
              <a:t>Parse using </a:t>
            </a:r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smartcard-atr.appspot.com/parse?ATR=xxx</a:t>
            </a:r>
            <a:endParaRPr lang="en-GB" sz="2000" dirty="0" smtClean="0"/>
          </a:p>
          <a:p>
            <a:endParaRPr lang="en-GB" sz="2400" dirty="0" smtClean="0"/>
          </a:p>
          <a:p>
            <a:r>
              <a:rPr lang="en-GB" sz="2400" dirty="0" smtClean="0"/>
              <a:t>Who is probable manufacturer of card?</a:t>
            </a:r>
          </a:p>
          <a:p>
            <a:r>
              <a:rPr lang="en-GB" sz="2400" dirty="0" smtClean="0"/>
              <a:t>What is probable OS environment for this card?</a:t>
            </a:r>
          </a:p>
          <a:p>
            <a:r>
              <a:rPr lang="en-GB" sz="2400" dirty="0" smtClean="0"/>
              <a:t>Is it </a:t>
            </a:r>
            <a:r>
              <a:rPr lang="en-GB" sz="2400" dirty="0" err="1" smtClean="0"/>
              <a:t>JavaCard</a:t>
            </a:r>
            <a:r>
              <a:rPr lang="en-GB" sz="2400" dirty="0" smtClean="0"/>
              <a:t>?</a:t>
            </a:r>
          </a:p>
          <a:p>
            <a:r>
              <a:rPr lang="en-GB" sz="2400" dirty="0" smtClean="0"/>
              <a:t>What is card’s circuit serial number?</a:t>
            </a:r>
          </a:p>
          <a:p>
            <a:r>
              <a:rPr lang="en-GB" sz="2400" dirty="0" smtClean="0"/>
              <a:t>When was card produced?</a:t>
            </a:r>
            <a:endParaRPr lang="en-GB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  <p:pic>
        <p:nvPicPr>
          <p:cNvPr id="5" name="Picture 5" descr="D:\Documents\Obrazky\questio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221088"/>
            <a:ext cx="1587819" cy="158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91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gp</a:t>
            </a:r>
            <a:r>
              <a:rPr lang="en-GB" dirty="0"/>
              <a:t> --</a:t>
            </a:r>
            <a:r>
              <a:rPr lang="en-GB" dirty="0" err="1"/>
              <a:t>apdu</a:t>
            </a:r>
            <a:r>
              <a:rPr lang="en-GB" dirty="0"/>
              <a:t>  </a:t>
            </a:r>
            <a:r>
              <a:rPr lang="en-GB" dirty="0" err="1" smtClean="0"/>
              <a:t>APDU_in_hexa</a:t>
            </a:r>
            <a:r>
              <a:rPr lang="en-GB" dirty="0" smtClean="0"/>
              <a:t> --debug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Send APDU command from command line</a:t>
            </a:r>
          </a:p>
          <a:p>
            <a:r>
              <a:rPr lang="en-GB" dirty="0" smtClean="0"/>
              <a:t>Try </a:t>
            </a:r>
            <a:r>
              <a:rPr lang="en-GB" dirty="0" err="1" smtClean="0"/>
              <a:t>gp</a:t>
            </a:r>
            <a:r>
              <a:rPr lang="en-GB" dirty="0" smtClean="0"/>
              <a:t> --info --debug</a:t>
            </a:r>
          </a:p>
          <a:p>
            <a:pPr lvl="1"/>
            <a:r>
              <a:rPr lang="en-GB" dirty="0" smtClean="0"/>
              <a:t>Can you spot APDU command to obtain CPLC info?</a:t>
            </a:r>
          </a:p>
          <a:p>
            <a:r>
              <a:rPr lang="en-GB" dirty="0" smtClean="0"/>
              <a:t>Send get CPLC APDU separately </a:t>
            </a:r>
          </a:p>
          <a:p>
            <a:pPr lvl="1"/>
            <a:r>
              <a:rPr lang="en-GB" dirty="0" err="1" smtClean="0"/>
              <a:t>gp</a:t>
            </a:r>
            <a:r>
              <a:rPr lang="en-GB" dirty="0" smtClean="0"/>
              <a:t> --</a:t>
            </a:r>
            <a:r>
              <a:rPr lang="en-GB" dirty="0" err="1" smtClean="0"/>
              <a:t>apdu</a:t>
            </a:r>
            <a:r>
              <a:rPr lang="en-GB" dirty="0" smtClean="0"/>
              <a:t> 80CA9F7F --debug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Can you relate card’s response data and </a:t>
            </a:r>
            <a:r>
              <a:rPr lang="en-GB" dirty="0" err="1" smtClean="0"/>
              <a:t>gp</a:t>
            </a:r>
            <a:r>
              <a:rPr lang="en-GB" dirty="0" smtClean="0"/>
              <a:t> --info?</a:t>
            </a:r>
          </a:p>
          <a:p>
            <a:r>
              <a:rPr lang="en-GB" dirty="0" smtClean="0"/>
              <a:t>What is response status word?</a:t>
            </a:r>
          </a:p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  <p:pic>
        <p:nvPicPr>
          <p:cNvPr id="5" name="Picture 5" descr="D:\Documents\Obrazky\quest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088454"/>
            <a:ext cx="1208365" cy="120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87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3. </a:t>
            </a:r>
            <a:r>
              <a:rPr lang="en-GB" sz="2800" dirty="0"/>
              <a:t>Communicate with card </a:t>
            </a:r>
            <a:r>
              <a:rPr lang="en-GB" sz="2800" dirty="0" smtClean="0"/>
              <a:t>programmatically</a:t>
            </a:r>
            <a:endParaRPr lang="en-GB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533258" cy="4149725"/>
          </a:xfrm>
        </p:spPr>
        <p:txBody>
          <a:bodyPr/>
          <a:lstStyle/>
          <a:p>
            <a:r>
              <a:rPr lang="en-GB" dirty="0" err="1" smtClean="0"/>
              <a:t>SimpleAPDU</a:t>
            </a:r>
            <a:r>
              <a:rPr lang="en-GB" dirty="0" smtClean="0"/>
              <a:t> project (IS, NetBeans)</a:t>
            </a:r>
          </a:p>
          <a:p>
            <a:pPr lvl="1"/>
            <a:r>
              <a:rPr lang="en-GB" dirty="0"/>
              <a:t>Uses Java’s javax.smartcardio.* API</a:t>
            </a:r>
          </a:p>
          <a:p>
            <a:pPr lvl="1"/>
            <a:r>
              <a:rPr lang="en-GB" dirty="0" smtClean="0"/>
              <a:t>CardMngr.java – utility functions for card communication</a:t>
            </a:r>
          </a:p>
          <a:p>
            <a:r>
              <a:rPr lang="en-GB" dirty="0" smtClean="0"/>
              <a:t>Obtain list of available readers</a:t>
            </a:r>
          </a:p>
          <a:p>
            <a:pPr lvl="1"/>
            <a:r>
              <a:rPr lang="en-GB" dirty="0" smtClean="0"/>
              <a:t>List readers </a:t>
            </a:r>
            <a:r>
              <a:rPr lang="en-GB" dirty="0"/>
              <a:t>= </a:t>
            </a:r>
            <a:r>
              <a:rPr lang="en-GB" dirty="0" err="1" smtClean="0"/>
              <a:t>TerminalFactory.getDefault</a:t>
            </a:r>
            <a:r>
              <a:rPr lang="en-GB" dirty="0"/>
              <a:t>()</a:t>
            </a:r>
            <a:r>
              <a:rPr lang="en-GB" dirty="0" smtClean="0"/>
              <a:t>.</a:t>
            </a:r>
            <a:r>
              <a:rPr lang="en-GB" dirty="0"/>
              <a:t>terminals().list</a:t>
            </a:r>
            <a:r>
              <a:rPr lang="en-GB" dirty="0" smtClean="0"/>
              <a:t>();</a:t>
            </a:r>
          </a:p>
          <a:p>
            <a:r>
              <a:rPr lang="en-GB" dirty="0" smtClean="0"/>
              <a:t>Connect to card </a:t>
            </a:r>
          </a:p>
          <a:p>
            <a:pPr lvl="1"/>
            <a:r>
              <a:rPr lang="en-GB" dirty="0" err="1"/>
              <a:t>CardTerminal.</a:t>
            </a:r>
            <a:r>
              <a:rPr lang="en-GB" dirty="0" err="1" smtClean="0"/>
              <a:t>isCardPresent</a:t>
            </a:r>
            <a:r>
              <a:rPr lang="en-GB" dirty="0" smtClean="0"/>
              <a:t>(), </a:t>
            </a:r>
            <a:r>
              <a:rPr lang="en-GB" dirty="0" err="1" smtClean="0"/>
              <a:t>CardTerminal.connect</a:t>
            </a:r>
            <a:r>
              <a:rPr lang="en-GB" dirty="0" smtClean="0"/>
              <a:t>(“*”);</a:t>
            </a:r>
          </a:p>
          <a:p>
            <a:r>
              <a:rPr lang="en-GB" dirty="0" smtClean="0"/>
              <a:t>Obtain ATR: </a:t>
            </a:r>
            <a:r>
              <a:rPr lang="en-GB" dirty="0" err="1" smtClean="0"/>
              <a:t>Card.getATR</a:t>
            </a:r>
            <a:r>
              <a:rPr lang="en-GB" dirty="0" smtClean="0"/>
              <a:t>().</a:t>
            </a:r>
            <a:r>
              <a:rPr lang="en-GB" dirty="0" err="1" smtClean="0"/>
              <a:t>getBytes</a:t>
            </a:r>
            <a:r>
              <a:rPr lang="en-GB" dirty="0" smtClean="0"/>
              <a:t>()</a:t>
            </a:r>
          </a:p>
          <a:p>
            <a:r>
              <a:rPr lang="en-GB" dirty="0" smtClean="0"/>
              <a:t>Send APDU</a:t>
            </a:r>
            <a:r>
              <a:rPr lang="en-GB" dirty="0"/>
              <a:t>: </a:t>
            </a:r>
            <a:endParaRPr lang="en-GB" dirty="0" smtClean="0"/>
          </a:p>
          <a:p>
            <a:pPr lvl="1"/>
            <a:r>
              <a:rPr lang="en-GB" dirty="0" err="1" smtClean="0"/>
              <a:t>ResponseAPDU</a:t>
            </a:r>
            <a:r>
              <a:rPr lang="en-GB" dirty="0" smtClean="0"/>
              <a:t> </a:t>
            </a:r>
            <a:r>
              <a:rPr lang="en-GB" dirty="0" err="1" smtClean="0"/>
              <a:t>resp</a:t>
            </a:r>
            <a:r>
              <a:rPr lang="en-GB" dirty="0" smtClean="0"/>
              <a:t> = </a:t>
            </a:r>
            <a:r>
              <a:rPr lang="en-GB" dirty="0" err="1" smtClean="0"/>
              <a:t>CardChannel.transmit</a:t>
            </a:r>
            <a:r>
              <a:rPr lang="en-GB" dirty="0" smtClean="0"/>
              <a:t>(</a:t>
            </a:r>
            <a:r>
              <a:rPr lang="en-GB" dirty="0" err="1" smtClean="0"/>
              <a:t>apdu</a:t>
            </a:r>
            <a:r>
              <a:rPr lang="en-GB" dirty="0" smtClean="0"/>
              <a:t>)</a:t>
            </a:r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7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/>
              <a:t>3. Communicate with card programmatically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Try to send get CPLC command</a:t>
            </a:r>
          </a:p>
          <a:p>
            <a:pPr lvl="1"/>
            <a:r>
              <a:rPr lang="en-GB" dirty="0"/>
              <a:t>Pre-prepared in </a:t>
            </a:r>
            <a:r>
              <a:rPr lang="en-GB" dirty="0" err="1" smtClean="0"/>
              <a:t>GetCPLCData</a:t>
            </a:r>
            <a:r>
              <a:rPr lang="en-GB" dirty="0" smtClean="0"/>
              <a:t>() method</a:t>
            </a:r>
          </a:p>
          <a:p>
            <a:pPr lvl="1"/>
            <a:r>
              <a:rPr lang="en-GB" dirty="0" smtClean="0"/>
              <a:t>Necessary to set proper APDU</a:t>
            </a:r>
          </a:p>
          <a:p>
            <a:r>
              <a:rPr lang="en-GB" dirty="0" smtClean="0"/>
              <a:t>Parse response buffer</a:t>
            </a:r>
          </a:p>
          <a:p>
            <a:endParaRPr lang="en-GB" dirty="0" smtClean="0"/>
          </a:p>
          <a:p>
            <a:r>
              <a:rPr lang="en-GB" dirty="0" smtClean="0"/>
              <a:t>Can </a:t>
            </a:r>
            <a:r>
              <a:rPr lang="en-GB" dirty="0"/>
              <a:t>you relate card’s response data and </a:t>
            </a:r>
            <a:r>
              <a:rPr lang="en-GB" dirty="0" err="1"/>
              <a:t>gp</a:t>
            </a:r>
            <a:r>
              <a:rPr lang="en-GB" dirty="0"/>
              <a:t> --info</a:t>
            </a:r>
            <a:r>
              <a:rPr lang="en-GB" dirty="0" smtClean="0"/>
              <a:t>?</a:t>
            </a:r>
          </a:p>
          <a:p>
            <a:r>
              <a:rPr lang="en-GB" dirty="0"/>
              <a:t>What is </a:t>
            </a:r>
            <a:r>
              <a:rPr lang="en-GB" dirty="0" smtClean="0"/>
              <a:t>value of response </a:t>
            </a:r>
            <a:r>
              <a:rPr lang="en-GB" dirty="0"/>
              <a:t>status word?</a:t>
            </a:r>
          </a:p>
          <a:p>
            <a:endParaRPr lang="en-GB" dirty="0"/>
          </a:p>
          <a:p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  <p:pic>
        <p:nvPicPr>
          <p:cNvPr id="5" name="Picture 5" descr="D:\Documents\Obrazky\quest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869160"/>
            <a:ext cx="1208365" cy="1208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4002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Supported commands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Card responds to some APDU commands</a:t>
            </a:r>
          </a:p>
          <a:p>
            <a:pPr lvl="1"/>
            <a:r>
              <a:rPr lang="en-GB" dirty="0" smtClean="0"/>
              <a:t>Generic ones (e.g., get CPLC data)</a:t>
            </a:r>
          </a:p>
          <a:p>
            <a:pPr lvl="1"/>
            <a:r>
              <a:rPr lang="en-GB" dirty="0" smtClean="0"/>
              <a:t>Custom ones (what card’s owner wants)</a:t>
            </a:r>
          </a:p>
          <a:p>
            <a:pPr lvl="1"/>
            <a:r>
              <a:rPr lang="en-GB" dirty="0" smtClean="0"/>
              <a:t>Usually CLA/INS/P1 only (P2 sometimes)</a:t>
            </a:r>
          </a:p>
          <a:p>
            <a:r>
              <a:rPr lang="en-GB" dirty="0" smtClean="0"/>
              <a:t>How to get list of commands supported by a card?</a:t>
            </a:r>
          </a:p>
          <a:p>
            <a:pPr lvl="1"/>
            <a:r>
              <a:rPr lang="en-GB" dirty="0" smtClean="0"/>
              <a:t>Look into documentation / standard (e.g., SIM commands)</a:t>
            </a:r>
          </a:p>
          <a:p>
            <a:pPr lvl="1"/>
            <a:r>
              <a:rPr lang="en-GB" dirty="0" smtClean="0"/>
              <a:t>Try to probe card (limited number of possible commands)</a:t>
            </a:r>
          </a:p>
          <a:p>
            <a:pPr lvl="2"/>
            <a:r>
              <a:rPr lang="en-GB" dirty="0" smtClean="0"/>
              <a:t>Be careful – many failed attempts may block your card!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| PV204: Introduction to smart cards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4561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12435</TotalTime>
  <Words>927</Words>
  <Application>Microsoft Office PowerPoint</Application>
  <PresentationFormat>Předvádění na obrazovce (4:3)</PresentationFormat>
  <Paragraphs>148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Courier New</vt:lpstr>
      <vt:lpstr>Symbol</vt:lpstr>
      <vt:lpstr>Wingdings</vt:lpstr>
      <vt:lpstr>Motiv systému Office</vt:lpstr>
      <vt:lpstr>PV204 Security technologies LABS</vt:lpstr>
      <vt:lpstr>The masterplan for this lab</vt:lpstr>
      <vt:lpstr>1. Building Secure Channel protocol</vt:lpstr>
      <vt:lpstr>2. Communicate with smart card (GPPro)</vt:lpstr>
      <vt:lpstr>gp --info</vt:lpstr>
      <vt:lpstr>gp --apdu  APDU_in_hexa --debug</vt:lpstr>
      <vt:lpstr>3. Communicate with card programmatically</vt:lpstr>
      <vt:lpstr>3. Communicate with card programmatically</vt:lpstr>
      <vt:lpstr>Supported commands</vt:lpstr>
      <vt:lpstr>Obtain list of supported commands</vt:lpstr>
      <vt:lpstr>Solutions – kind of </vt:lpstr>
      <vt:lpstr>Building SCP – steps in solution</vt:lpstr>
      <vt:lpstr>Building SCP – steps in solution</vt:lpstr>
      <vt:lpstr>Building SCP – steps in solution</vt:lpstr>
      <vt:lpstr>Building SCP – steps in solution</vt:lpstr>
      <vt:lpstr>gp --info</vt:lpstr>
    </vt:vector>
  </TitlesOfParts>
  <Company>Omega Design, s.r.o.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3174</cp:revision>
  <cp:lastPrinted>2013-10-10T13:54:53Z</cp:lastPrinted>
  <dcterms:created xsi:type="dcterms:W3CDTF">2012-06-27T07:21:19Z</dcterms:created>
  <dcterms:modified xsi:type="dcterms:W3CDTF">2016-03-03T09:05:10Z</dcterms:modified>
</cp:coreProperties>
</file>