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617" r:id="rId3"/>
    <p:sldId id="772" r:id="rId4"/>
    <p:sldId id="773" r:id="rId5"/>
    <p:sldId id="748" r:id="rId6"/>
    <p:sldId id="774" r:id="rId7"/>
    <p:sldId id="775" r:id="rId8"/>
    <p:sldId id="619" r:id="rId9"/>
    <p:sldId id="726" r:id="rId1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90877" autoAdjust="0"/>
  </p:normalViewPr>
  <p:slideViewPr>
    <p:cSldViewPr>
      <p:cViewPr varScale="1">
        <p:scale>
          <a:sx n="106" d="100"/>
          <a:sy n="106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9. 3. 2016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9. 3. 2016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8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89BD-8A7F-428C-B3F3-B5C9C586FD9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smtClean="0"/>
              <a:t>| PV204 Security technologies - Labs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649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.muni.cz/~xsvenda/jcalgtes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PV204 Security technologies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Labs: </a:t>
            </a:r>
            <a:r>
              <a:rPr lang="en-GB" dirty="0" err="1" smtClean="0"/>
              <a:t>JavaCard</a:t>
            </a:r>
            <a:r>
              <a:rPr lang="en-GB" dirty="0" smtClean="0"/>
              <a:t> platform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smtClean="0"/>
              <a:t>Petr </a:t>
            </a:r>
            <a:r>
              <a:rPr lang="cs-CZ" smtClean="0"/>
              <a:t>Švenda</a:t>
            </a:r>
            <a:r>
              <a:rPr lang="en-US" smtClean="0"/>
              <a:t> </a:t>
            </a:r>
            <a:r>
              <a:rPr lang="cs-CZ" smtClean="0">
                <a:hlinkClick r:id="rId3"/>
              </a:rPr>
              <a:t>svenda</a:t>
            </a:r>
            <a:r>
              <a:rPr lang="en-US" smtClean="0">
                <a:hlinkClick r:id="rId3"/>
              </a:rPr>
              <a:t>@fi.muni.cz</a:t>
            </a:r>
            <a:endParaRPr lang="en-US" smtClean="0"/>
          </a:p>
          <a:p>
            <a:r>
              <a:rPr lang="en-US" smtClean="0"/>
              <a:t>Faculty of Informatics, Masaryk University</a:t>
            </a:r>
            <a:endParaRPr lang="cs-CZ" dirty="0" smtClean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069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Programming basic </a:t>
            </a:r>
            <a:r>
              <a:rPr lang="en-US" sz="2400" dirty="0" err="1" smtClean="0"/>
              <a:t>JavaCard</a:t>
            </a:r>
            <a:r>
              <a:rPr lang="en-US" sz="2400" dirty="0" smtClean="0"/>
              <a:t> 2.x applet (</a:t>
            </a:r>
            <a:r>
              <a:rPr lang="en-US" sz="2400" dirty="0" err="1" smtClean="0"/>
              <a:t>JavaCard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err="1" smtClean="0"/>
              <a:t>Netbeans</a:t>
            </a:r>
            <a:r>
              <a:rPr lang="en-US" sz="2000" dirty="0" smtClean="0"/>
              <a:t> environment, </a:t>
            </a:r>
            <a:r>
              <a:rPr lang="en-US" sz="2000" dirty="0" err="1" smtClean="0"/>
              <a:t>JavaCard</a:t>
            </a:r>
            <a:r>
              <a:rPr lang="en-US" sz="2000" dirty="0" smtClean="0"/>
              <a:t> convertor</a:t>
            </a:r>
          </a:p>
          <a:p>
            <a:pPr lvl="1"/>
            <a:r>
              <a:rPr lang="en-US" sz="2000" dirty="0" smtClean="0"/>
              <a:t>jcardsim.org simulator</a:t>
            </a:r>
          </a:p>
          <a:p>
            <a:r>
              <a:rPr lang="en-US" sz="2400" dirty="0"/>
              <a:t>Pre-prepared simple communication application</a:t>
            </a:r>
          </a:p>
          <a:p>
            <a:pPr lvl="1"/>
            <a:r>
              <a:rPr lang="en-US" sz="2000" dirty="0"/>
              <a:t>Java </a:t>
            </a:r>
            <a:r>
              <a:rPr lang="en-US" sz="2000" dirty="0" err="1"/>
              <a:t>javax.smartcardio</a:t>
            </a:r>
            <a:r>
              <a:rPr lang="en-US" sz="2000" dirty="0" smtClean="0"/>
              <a:t>.*;</a:t>
            </a:r>
          </a:p>
          <a:p>
            <a:pPr lvl="1"/>
            <a:r>
              <a:rPr lang="en-US" sz="2000" dirty="0" smtClean="0"/>
              <a:t>Used during labs last week</a:t>
            </a:r>
            <a:endParaRPr lang="en-US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Setup updated </a:t>
            </a:r>
            <a:r>
              <a:rPr lang="en-GB" dirty="0" err="1" smtClean="0"/>
              <a:t>SimpleAPDU</a:t>
            </a:r>
            <a:r>
              <a:rPr lang="en-GB" dirty="0" smtClean="0"/>
              <a:t> (NetBeans)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Applets/SimpleApplet.java</a:t>
            </a:r>
          </a:p>
          <a:p>
            <a:r>
              <a:rPr lang="en-GB" dirty="0" err="1" smtClean="0"/>
              <a:t>Libraries</a:t>
            </a:r>
            <a:r>
              <a:rPr lang="en-GB" dirty="0" err="1" smtClean="0">
                <a:sym typeface="Symbol" panose="05050102010706020507" pitchFamily="18" charset="2"/>
              </a:rPr>
              <a:t></a:t>
            </a:r>
            <a:r>
              <a:rPr lang="en-GB" dirty="0" err="1" smtClean="0"/>
              <a:t>Add</a:t>
            </a:r>
            <a:r>
              <a:rPr lang="en-GB" dirty="0" smtClean="0"/>
              <a:t> JAR</a:t>
            </a:r>
            <a:r>
              <a:rPr lang="en-GB" dirty="0">
                <a:sym typeface="Symbol" panose="05050102010706020507" pitchFamily="18" charset="2"/>
              </a:rPr>
              <a:t>  </a:t>
            </a:r>
            <a:r>
              <a:rPr lang="en-GB" dirty="0" smtClean="0"/>
              <a:t>lib\jcardsim-2.2.2-all.jar</a:t>
            </a:r>
            <a:endParaRPr lang="en-GB" dirty="0" smtClean="0"/>
          </a:p>
          <a:p>
            <a:r>
              <a:rPr lang="en-GB" dirty="0" smtClean="0"/>
              <a:t>Project should now compile</a:t>
            </a:r>
          </a:p>
          <a:p>
            <a:r>
              <a:rPr lang="en-GB" dirty="0" smtClean="0"/>
              <a:t>Run in debug mode</a:t>
            </a:r>
          </a:p>
          <a:p>
            <a:pPr lvl="1"/>
            <a:r>
              <a:rPr lang="en-GB" dirty="0" smtClean="0"/>
              <a:t>Should breakpoint also inside applet code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 </a:t>
            </a:r>
            <a:r>
              <a:rPr lang="en-GB" dirty="0" err="1" smtClean="0"/>
              <a:t>SimpleAPDU</a:t>
            </a:r>
            <a:r>
              <a:rPr lang="en-GB" dirty="0" smtClean="0"/>
              <a:t> and </a:t>
            </a:r>
            <a:r>
              <a:rPr lang="en-GB" dirty="0" err="1" smtClean="0"/>
              <a:t>SimpleApplet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Try </a:t>
            </a:r>
            <a:r>
              <a:rPr lang="en-GB" dirty="0"/>
              <a:t>to send create and send command </a:t>
            </a:r>
            <a:r>
              <a:rPr lang="en-GB" dirty="0" smtClean="0"/>
              <a:t>(any)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Try to </a:t>
            </a:r>
            <a:r>
              <a:rPr lang="en-GB" dirty="0"/>
              <a:t>generate random data (INS_RANDOM)</a:t>
            </a:r>
            <a:endParaRPr lang="en-GB" dirty="0" smtClean="0"/>
          </a:p>
          <a:p>
            <a:pPr marL="800100" lvl="1" indent="-514350"/>
            <a:r>
              <a:rPr lang="en-GB" dirty="0" smtClean="0"/>
              <a:t>Parse and print response, generate different amount of data (inspect </a:t>
            </a:r>
            <a:r>
              <a:rPr lang="en-GB" dirty="0" err="1" smtClean="0"/>
              <a:t>SimpleApplet</a:t>
            </a:r>
            <a:r>
              <a:rPr lang="en-GB" dirty="0" smtClean="0"/>
              <a:t> for what to set)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Try to encrypt supplied data</a:t>
            </a:r>
          </a:p>
          <a:p>
            <a:pPr lvl="1"/>
            <a:r>
              <a:rPr lang="en-GB" dirty="0" smtClean="0"/>
              <a:t>Prepare input data and parse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Try to decrypt data received in step 3. </a:t>
            </a:r>
          </a:p>
          <a:p>
            <a:pPr lvl="1"/>
            <a:r>
              <a:rPr lang="en-GB" dirty="0" smtClean="0"/>
              <a:t>Compare with original input data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– </a:t>
            </a:r>
            <a:r>
              <a:rPr lang="en-US" dirty="0" err="1" smtClean="0"/>
              <a:t>jcardsim</a:t>
            </a:r>
            <a:r>
              <a:rPr lang="en-US" dirty="0" smtClean="0"/>
              <a:t> simulator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</a:t>
            </a:r>
            <a:r>
              <a:rPr lang="en-US" dirty="0" smtClean="0"/>
              <a:t>jcardsim-2.2.2-all.jar in </a:t>
            </a:r>
            <a:r>
              <a:rPr lang="en-US" dirty="0" err="1" smtClean="0"/>
              <a:t>classpath</a:t>
            </a:r>
            <a:endParaRPr lang="en-US" dirty="0" smtClean="0"/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cp</a:t>
            </a:r>
            <a:r>
              <a:rPr lang="en-US" dirty="0" smtClean="0"/>
              <a:t> jcardsim-2.2.2-all.jar</a:t>
            </a:r>
          </a:p>
          <a:p>
            <a:r>
              <a:rPr lang="en-US" dirty="0" smtClean="0"/>
              <a:t>Use debugger – insert breakpoint directly into applet’s method </a:t>
            </a:r>
          </a:p>
          <a:p>
            <a:r>
              <a:rPr lang="en-US" dirty="0" smtClean="0"/>
              <a:t>Local vs. remote simulator </a:t>
            </a:r>
            <a:r>
              <a:rPr lang="en-US" dirty="0" err="1" smtClean="0"/>
              <a:t>jcardsim</a:t>
            </a:r>
            <a:endParaRPr lang="en-US" dirty="0" smtClean="0"/>
          </a:p>
          <a:p>
            <a:pPr lvl="1"/>
            <a:r>
              <a:rPr lang="en-US" dirty="0" smtClean="0"/>
              <a:t>Only single card can be simulated as local </a:t>
            </a:r>
            <a:r>
              <a:rPr lang="en-US" dirty="0"/>
              <a:t>one </a:t>
            </a:r>
            <a:r>
              <a:rPr lang="en-US" dirty="0" smtClean="0"/>
              <a:t>(</a:t>
            </a:r>
            <a:r>
              <a:rPr lang="en-US" dirty="0" err="1" smtClean="0"/>
              <a:t>CAD.getCardInterface</a:t>
            </a:r>
            <a:r>
              <a:rPr lang="en-US" dirty="0"/>
              <a:t>())</a:t>
            </a:r>
            <a:endParaRPr lang="en-US" dirty="0" smtClean="0"/>
          </a:p>
          <a:p>
            <a:pPr lvl="1"/>
            <a:r>
              <a:rPr lang="en-US" dirty="0" smtClean="0"/>
              <a:t>We will use and debug only one card (so local is fine)</a:t>
            </a:r>
          </a:p>
          <a:p>
            <a:pPr lvl="1"/>
            <a:r>
              <a:rPr lang="en-US" dirty="0" smtClean="0"/>
              <a:t>Multiple cards can be used as remote simulators (sockets)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4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with real card - compilation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 err="1" smtClean="0"/>
              <a:t>AppletPlayground</a:t>
            </a:r>
            <a:r>
              <a:rPr lang="en-GB" dirty="0" smtClean="0"/>
              <a:t> </a:t>
            </a:r>
            <a:r>
              <a:rPr lang="en-GB" dirty="0"/>
              <a:t>(https://github.com/martinpaljak/AppletPlayground)</a:t>
            </a:r>
            <a:endParaRPr lang="en-GB" dirty="0" smtClean="0"/>
          </a:p>
          <a:p>
            <a:pPr lvl="1"/>
            <a:r>
              <a:rPr lang="en-GB" dirty="0" smtClean="0"/>
              <a:t>Copy your source code into </a:t>
            </a:r>
            <a:r>
              <a:rPr lang="en-GB" dirty="0" err="1" smtClean="0"/>
              <a:t>SimpleApplet</a:t>
            </a:r>
            <a:r>
              <a:rPr lang="en-GB" dirty="0" smtClean="0"/>
              <a:t> folder</a:t>
            </a:r>
          </a:p>
          <a:p>
            <a:r>
              <a:rPr lang="en-GB" dirty="0" smtClean="0"/>
              <a:t>Run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‘ant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simpleapplet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GB" dirty="0" smtClean="0"/>
              <a:t> to compile and convert</a:t>
            </a:r>
          </a:p>
          <a:p>
            <a:pPr lvl="1"/>
            <a:r>
              <a:rPr lang="en-GB" dirty="0" err="1" smtClean="0"/>
              <a:t>simpleapplet.cap</a:t>
            </a:r>
            <a:r>
              <a:rPr lang="en-GB" dirty="0" smtClean="0"/>
              <a:t> is produced (binary for real card)</a:t>
            </a:r>
          </a:p>
          <a:p>
            <a:pPr lvl="1"/>
            <a:endParaRPr lang="en-GB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4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real card - </a:t>
            </a:r>
            <a:r>
              <a:rPr lang="en-GB" dirty="0" smtClean="0"/>
              <a:t>upload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GlobalPlatformPro</a:t>
            </a:r>
            <a:r>
              <a:rPr lang="en-GB" dirty="0"/>
              <a:t> (http://</a:t>
            </a:r>
            <a:r>
              <a:rPr lang="en-GB" sz="2800" dirty="0"/>
              <a:t>github.com/martinpaljak/GlobalPlatformPro</a:t>
            </a:r>
            <a:r>
              <a:rPr lang="en-GB" dirty="0"/>
              <a:t>)</a:t>
            </a:r>
          </a:p>
          <a:p>
            <a:r>
              <a:rPr lang="en-GB" dirty="0" smtClean="0"/>
              <a:t>Remove previous installation of applet</a:t>
            </a:r>
          </a:p>
          <a:p>
            <a:pPr lvl="1"/>
            <a:r>
              <a:rPr lang="en-GB" dirty="0" smtClean="0"/>
              <a:t>If exists (use </a:t>
            </a:r>
            <a:r>
              <a:rPr lang="en-GB" dirty="0" err="1" smtClean="0"/>
              <a:t>gp</a:t>
            </a:r>
            <a:r>
              <a:rPr lang="en-GB" dirty="0" smtClean="0"/>
              <a:t> --list to obtain list of cards)</a:t>
            </a:r>
          </a:p>
          <a:p>
            <a:pPr lvl="1"/>
            <a:r>
              <a:rPr lang="en-GB" dirty="0" err="1" smtClean="0"/>
              <a:t>gp</a:t>
            </a:r>
            <a:r>
              <a:rPr lang="en-GB" dirty="0" smtClean="0"/>
              <a:t> </a:t>
            </a:r>
            <a:r>
              <a:rPr lang="en-GB" dirty="0"/>
              <a:t>-delete 010203040506 -</a:t>
            </a:r>
            <a:r>
              <a:rPr lang="en-GB" dirty="0" err="1"/>
              <a:t>deletedeps</a:t>
            </a:r>
            <a:r>
              <a:rPr lang="en-GB" dirty="0"/>
              <a:t> -verbose -all</a:t>
            </a:r>
          </a:p>
          <a:p>
            <a:r>
              <a:rPr lang="en-GB" dirty="0" smtClean="0"/>
              <a:t>Upload </a:t>
            </a:r>
            <a:r>
              <a:rPr lang="en-GB" dirty="0"/>
              <a:t>applet to real card</a:t>
            </a:r>
          </a:p>
          <a:p>
            <a:pPr lvl="1"/>
            <a:r>
              <a:rPr lang="en-GB" dirty="0" err="1" smtClean="0"/>
              <a:t>gp</a:t>
            </a:r>
            <a:r>
              <a:rPr lang="en-GB" dirty="0" smtClean="0"/>
              <a:t> </a:t>
            </a:r>
            <a:r>
              <a:rPr lang="en-GB" dirty="0"/>
              <a:t>-install </a:t>
            </a:r>
            <a:r>
              <a:rPr lang="en-GB" dirty="0" err="1"/>
              <a:t>simpleapplet.cap</a:t>
            </a:r>
            <a:r>
              <a:rPr lang="en-GB" dirty="0" smtClean="0"/>
              <a:t> </a:t>
            </a:r>
            <a:r>
              <a:rPr lang="en-GB" dirty="0"/>
              <a:t>--</a:t>
            </a:r>
            <a:r>
              <a:rPr lang="en-GB" dirty="0" err="1"/>
              <a:t>param</a:t>
            </a:r>
            <a:r>
              <a:rPr lang="en-GB" dirty="0"/>
              <a:t> </a:t>
            </a:r>
            <a:r>
              <a:rPr lang="en-GB" dirty="0" smtClean="0"/>
              <a:t>00 </a:t>
            </a:r>
            <a:r>
              <a:rPr lang="en-GB" dirty="0"/>
              <a:t>-verbose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Secure signature card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Create secure signature applet and PC application</a:t>
            </a:r>
          </a:p>
          <a:p>
            <a:pPr lvl="1"/>
            <a:r>
              <a:rPr lang="en-US" sz="2000" dirty="0" smtClean="0"/>
              <a:t>Signature key (RSA-1024b) is generated on-card </a:t>
            </a:r>
          </a:p>
          <a:p>
            <a:pPr lvl="1"/>
            <a:r>
              <a:rPr lang="en-US" sz="2000" dirty="0" smtClean="0"/>
              <a:t>Applet will sign data only after PIN verification (</a:t>
            </a:r>
            <a:r>
              <a:rPr lang="en-US" sz="2000" dirty="0" err="1" smtClean="0"/>
              <a:t>OwnerPIN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Data for signature are provided in single APDU command</a:t>
            </a:r>
          </a:p>
          <a:p>
            <a:pPr lvl="1"/>
            <a:r>
              <a:rPr lang="en-US" sz="2000" dirty="0" smtClean="0"/>
              <a:t>Generated signature is returned back to user application</a:t>
            </a:r>
          </a:p>
          <a:p>
            <a:r>
              <a:rPr lang="en-US" sz="2400" dirty="0" smtClean="0"/>
              <a:t>Produce short (1xA4) text description of solution</a:t>
            </a:r>
          </a:p>
          <a:p>
            <a:r>
              <a:rPr lang="en-US" sz="2400" dirty="0" smtClean="0"/>
              <a:t>Measure speed of signature</a:t>
            </a:r>
          </a:p>
          <a:p>
            <a:pPr lvl="1"/>
            <a:r>
              <a:rPr lang="en-US" sz="2000" dirty="0" smtClean="0"/>
              <a:t>On simulator</a:t>
            </a:r>
          </a:p>
          <a:p>
            <a:pPr lvl="1"/>
            <a:r>
              <a:rPr lang="en-US" sz="2000" dirty="0" smtClean="0"/>
              <a:t>On real card</a:t>
            </a:r>
          </a:p>
          <a:p>
            <a:r>
              <a:rPr lang="en-US" sz="2400" dirty="0"/>
              <a:t>Submit before: 18.3. 6am (full number of points)</a:t>
            </a:r>
          </a:p>
          <a:p>
            <a:pPr lvl="1"/>
            <a:r>
              <a:rPr lang="en-US" sz="2000" dirty="0"/>
              <a:t>Every additional started day (24h) means 3 points penalization </a:t>
            </a:r>
          </a:p>
          <a:p>
            <a:pPr lvl="1"/>
            <a:endParaRPr lang="en-US" sz="2000" dirty="0" smtClean="0"/>
          </a:p>
          <a:p>
            <a:pPr lvl="1"/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2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bonus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Bonus (up to +5 points): </a:t>
            </a:r>
            <a:endParaRPr lang="en-US" sz="2400" dirty="0"/>
          </a:p>
          <a:p>
            <a:pPr lvl="1"/>
            <a:r>
              <a:rPr lang="en-US" sz="2000" dirty="0"/>
              <a:t>implement bulk encryption with AES and on-card key</a:t>
            </a:r>
          </a:p>
          <a:p>
            <a:pPr lvl="1"/>
            <a:r>
              <a:rPr lang="en-US" sz="2000" dirty="0"/>
              <a:t>Key is generated randomly (separate command)</a:t>
            </a:r>
          </a:p>
          <a:p>
            <a:pPr lvl="1"/>
            <a:r>
              <a:rPr lang="en-US" sz="2000" dirty="0"/>
              <a:t>Data send in/out (APDU)</a:t>
            </a:r>
          </a:p>
          <a:p>
            <a:pPr lvl="1"/>
            <a:r>
              <a:rPr lang="en-US" sz="2000" dirty="0"/>
              <a:t>Encrypted/decrypted by AES in CBC mode (</a:t>
            </a:r>
            <a:r>
              <a:rPr lang="en-US" sz="2000" dirty="0" err="1"/>
              <a:t>enc</a:t>
            </a:r>
            <a:r>
              <a:rPr lang="en-US" sz="2000" dirty="0"/>
              <a:t>/</a:t>
            </a:r>
            <a:r>
              <a:rPr lang="en-US" sz="2000" dirty="0" err="1"/>
              <a:t>dec</a:t>
            </a:r>
            <a:r>
              <a:rPr lang="en-US" sz="2000" dirty="0"/>
              <a:t> mode specified in P1 parameter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Measure speed you can achieve (</a:t>
            </a:r>
            <a:r>
              <a:rPr lang="en-US" sz="2000" dirty="0"/>
              <a:t>compare with </a:t>
            </a:r>
            <a:r>
              <a:rPr lang="en-US" sz="2000" dirty="0">
                <a:hlinkClick r:id="rId2"/>
              </a:rPr>
              <a:t>https://www.fi.muni.cz/~xsvenda/jcalgtest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Which optimization had biggest speed impact? </a:t>
            </a:r>
          </a:p>
          <a:p>
            <a:r>
              <a:rPr lang="en-US" sz="2400" dirty="0"/>
              <a:t>Submit before: </a:t>
            </a:r>
            <a:r>
              <a:rPr lang="en-US" sz="2400" dirty="0" smtClean="0"/>
              <a:t>25.3</a:t>
            </a:r>
            <a:r>
              <a:rPr lang="en-US" sz="2400" dirty="0"/>
              <a:t>. </a:t>
            </a:r>
            <a:r>
              <a:rPr lang="en-US" sz="2400" dirty="0" smtClean="0"/>
              <a:t>6am (hard deadline for bonus part)</a:t>
            </a:r>
            <a:endParaRPr lang="en-US" sz="2400" dirty="0"/>
          </a:p>
          <a:p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11602</TotalTime>
  <Words>519</Words>
  <Application>Microsoft Office PowerPoint</Application>
  <PresentationFormat>Předvádění na obrazovce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Symbol</vt:lpstr>
      <vt:lpstr>Motiv systému Office</vt:lpstr>
      <vt:lpstr>PV204 Security technologies</vt:lpstr>
      <vt:lpstr>Laboratory</vt:lpstr>
      <vt:lpstr>Setup updated SimpleAPDU (NetBeans)</vt:lpstr>
      <vt:lpstr>Extend SimpleAPDU and SimpleApplet</vt:lpstr>
      <vt:lpstr>Troubleshooting – jcardsim simulator</vt:lpstr>
      <vt:lpstr>Working with real card - compilation</vt:lpstr>
      <vt:lpstr>Working with real card - upload</vt:lpstr>
      <vt:lpstr>Homework – Secure signature card</vt:lpstr>
      <vt:lpstr>Homework – bonus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2561</cp:revision>
  <cp:lastPrinted>2013-10-10T13:54:53Z</cp:lastPrinted>
  <dcterms:created xsi:type="dcterms:W3CDTF">2012-06-27T07:21:19Z</dcterms:created>
  <dcterms:modified xsi:type="dcterms:W3CDTF">2016-03-09T12:26:14Z</dcterms:modified>
</cp:coreProperties>
</file>