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1" r:id="rId2"/>
    <p:sldId id="617" r:id="rId3"/>
    <p:sldId id="772" r:id="rId4"/>
    <p:sldId id="773" r:id="rId5"/>
    <p:sldId id="748" r:id="rId6"/>
    <p:sldId id="774" r:id="rId7"/>
    <p:sldId id="775" r:id="rId8"/>
    <p:sldId id="619" r:id="rId9"/>
    <p:sldId id="726" r:id="rId10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3270" autoAdjust="0"/>
    <p:restoredTop sz="90877" autoAdjust="0"/>
  </p:normalViewPr>
  <p:slideViewPr>
    <p:cSldViewPr>
      <p:cViewPr varScale="1">
        <p:scale>
          <a:sx n="106" d="100"/>
          <a:sy n="106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190" y="-90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>
              <a:defRPr sz="13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0506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>
              <a:defRPr sz="1300" smtClean="0"/>
            </a:lvl1pPr>
          </a:lstStyle>
          <a:p>
            <a:pPr>
              <a:defRPr/>
            </a:pPr>
            <a:fld id="{281D9DC7-60FB-481D-B360-7AA869485673}" type="datetimeFigureOut">
              <a:rPr lang="cs-CZ"/>
              <a:pPr>
                <a:defRPr/>
              </a:pPr>
              <a:t>9. 3. 2016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0506" y="9745479"/>
            <a:ext cx="3077137" cy="487488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587F38C-DA6E-45CD-A1EC-8060F697074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2"/>
          </p:nvPr>
        </p:nvSpPr>
        <p:spPr>
          <a:xfrm>
            <a:off x="1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>
              <a:defRPr sz="1300"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921883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0506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88430E7B-8391-4B76-9996-05F39D470192}" type="datetimeFigureOut">
              <a:rPr lang="cs-CZ"/>
              <a:pPr>
                <a:defRPr/>
              </a:pPr>
              <a:t>9. 3. 2016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00" tIns="47750" rIns="95500" bIns="4775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600" y="4861400"/>
            <a:ext cx="5680103" cy="4606317"/>
          </a:xfrm>
          <a:prstGeom prst="rect">
            <a:avLst/>
          </a:prstGeom>
        </p:spPr>
        <p:txBody>
          <a:bodyPr vert="horz" lIns="95500" tIns="47750" rIns="95500" bIns="4775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0506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484370BB-E9F5-43C3-BA0C-E22917C228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18325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370BB-E9F5-43C3-BA0C-E22917C22812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4486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:\CRCS\2012_0178_Redesign_loga_a_JVS\PPT_prezentace\sablona\pracovni\titulka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4000" y="476672"/>
            <a:ext cx="5753925" cy="1872208"/>
          </a:xfrm>
        </p:spPr>
        <p:txBody>
          <a:bodyPr anchor="ctr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4000" y="3284984"/>
            <a:ext cx="5724184" cy="108012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1">
                <a:solidFill>
                  <a:srgbClr val="1E44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7" name="Zástupný symbol pro text 2"/>
          <p:cNvSpPr>
            <a:spLocks noGrp="1"/>
          </p:cNvSpPr>
          <p:nvPr>
            <p:ph type="body" idx="10"/>
          </p:nvPr>
        </p:nvSpPr>
        <p:spPr>
          <a:xfrm>
            <a:off x="504000" y="5254005"/>
            <a:ext cx="5724184" cy="864096"/>
          </a:xfrm>
        </p:spPr>
        <p:txBody>
          <a:bodyPr anchor="ctr"/>
          <a:lstStyle>
            <a:lvl1pPr marL="0" indent="0">
              <a:buNone/>
              <a:defRPr sz="1800" b="0">
                <a:solidFill>
                  <a:srgbClr val="1E448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700"/>
            </a:lvl1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163D1-75E5-4E6C-8902-FDAF1BBD20D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5328592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PV204 Security technologies - Labs</a:t>
            </a:r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5825" cy="99218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>
          <a:xfrm>
            <a:off x="457200" y="6245225"/>
            <a:ext cx="2132013" cy="4746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F289BD-8A7F-428C-B3F3-B5C9C586FD92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 smtClean="0"/>
              <a:t>| PV204 Security technologies - Labs</a:t>
            </a: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264956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 smtClean="0"/>
              <a:t>Kliknutím lze upravit styl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00000"/>
              <a:buFont typeface="Arial" pitchFamily="34" charset="0"/>
              <a:buChar char="•"/>
              <a:defRPr sz="2700"/>
            </a:lvl1pPr>
            <a:lvl2pPr marL="628650" indent="-266700">
              <a:buClrTx/>
              <a:buSzPct val="100000"/>
              <a:buFont typeface="Arial" pitchFamily="34" charset="0"/>
              <a:buChar char="–"/>
              <a:defRPr sz="2300"/>
            </a:lvl2pPr>
            <a:lvl3pPr>
              <a:buClrTx/>
              <a:buSzPct val="100000"/>
              <a:defRPr sz="2300"/>
            </a:lvl3pPr>
            <a:lvl4pPr marL="1343025" indent="-266700">
              <a:defRPr sz="2300"/>
            </a:lvl4pPr>
            <a:lvl5pPr marL="1704975" indent="-266700">
              <a:buFont typeface="Arial" pitchFamily="34" charset="0"/>
              <a:buChar char="•"/>
              <a:defRPr sz="2300"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5A545-624B-40D2-AFF6-9618F12C24F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PV204 Security technologies - Labs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6369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85801-738D-4AFC-9D72-B567D521F73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4032448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PV204 Security technologies - Labs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000" y="1844824"/>
            <a:ext cx="3956248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B1D15-C9BD-4600-93F2-E833C6F24BA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PV204 Security technologies - Labs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8864" y="1916832"/>
            <a:ext cx="4040188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8864" y="2556594"/>
            <a:ext cx="4040188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06689" y="1916832"/>
            <a:ext cx="4041775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06689" y="2556594"/>
            <a:ext cx="4041775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5E8C9-9747-458D-9BD5-A050EA3B953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PV204 Security technologies - Labs</a:t>
            </a:r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012ED-8BBC-429C-91D7-E341A804C14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PV204 Security technologies - Labs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72F7E-A92E-4996-87A8-9530E00B3D3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PV204 Security technologies - Labs</a:t>
            </a:r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84577"/>
          </a:xfrm>
        </p:spPr>
        <p:txBody>
          <a:bodyPr anchor="t"/>
          <a:lstStyle>
            <a:lvl1pPr algn="l">
              <a:defRPr sz="32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006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16831"/>
            <a:ext cx="3008313" cy="424847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19744-537E-4F65-89DC-21C1FC7A8C7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PV204 Security technologies - Labs</a:t>
            </a:r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A52DF-66C9-4F47-86CF-D7E7AA0B1F1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PV204 Security technologies - Labs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CRCS\2012_0178_Redesign_loga_a_JVS\PPT_prezentace\sablona\pracovni\normalni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503238" y="908720"/>
            <a:ext cx="82296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Kliknutím lze upravit styl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03238" y="1871663"/>
            <a:ext cx="8229600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503238" y="6573838"/>
            <a:ext cx="396875" cy="284162"/>
          </a:xfrm>
          <a:prstGeom prst="rect">
            <a:avLst/>
          </a:prstGeom>
        </p:spPr>
        <p:txBody>
          <a:bodyPr lIns="0" tIns="0" rIns="0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5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EC21CA0-2CA7-47F4-B597-FCA32B7888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PV204 Security technologies - Labs</a:t>
            </a:r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1E448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E4485"/>
        </a:buClr>
        <a:buSzPct val="100000"/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rtl="0" eaLnBrk="0" fontAlgn="base" hangingPunct="0">
        <a:spcBef>
          <a:spcPct val="20000"/>
        </a:spcBef>
        <a:spcAft>
          <a:spcPct val="0"/>
        </a:spcAft>
        <a:buSzPct val="100000"/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indent="-2762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66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667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venda@fi.m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i.muni.cz/~xsvenda/jcalgtes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mtClean="0"/>
              <a:t>PV204 Security technologies</a:t>
            </a:r>
            <a:endParaRPr lang="cs-CZ" dirty="0" smtClean="0"/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Labs: </a:t>
            </a:r>
            <a:r>
              <a:rPr lang="en-GB" dirty="0" err="1" smtClean="0"/>
              <a:t>JavaCard</a:t>
            </a:r>
            <a:r>
              <a:rPr lang="en-GB" dirty="0" smtClean="0"/>
              <a:t> platform</a:t>
            </a:r>
          </a:p>
        </p:txBody>
      </p:sp>
      <p:sp>
        <p:nvSpPr>
          <p:cNvPr id="3076" name="Zástupný symbol pro text 3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smtClean="0"/>
              <a:t>Petr </a:t>
            </a:r>
            <a:r>
              <a:rPr lang="cs-CZ" smtClean="0"/>
              <a:t>Švenda</a:t>
            </a:r>
            <a:r>
              <a:rPr lang="en-US" smtClean="0"/>
              <a:t> </a:t>
            </a:r>
            <a:r>
              <a:rPr lang="cs-CZ" smtClean="0">
                <a:hlinkClick r:id="rId3"/>
              </a:rPr>
              <a:t>svenda</a:t>
            </a:r>
            <a:r>
              <a:rPr lang="en-US" smtClean="0">
                <a:hlinkClick r:id="rId3"/>
              </a:rPr>
              <a:t>@fi.muni.cz</a:t>
            </a:r>
            <a:endParaRPr lang="en-US" smtClean="0"/>
          </a:p>
          <a:p>
            <a:r>
              <a:rPr lang="en-US" smtClean="0"/>
              <a:t>Faculty of Informatics, Masaryk University</a:t>
            </a:r>
            <a:endParaRPr lang="cs-CZ" dirty="0" smtClean="0"/>
          </a:p>
        </p:txBody>
      </p:sp>
      <p:pic>
        <p:nvPicPr>
          <p:cNvPr id="5" name="Picture 2" descr="D:\Documents\Obrázky\services_icon_full_bw5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806924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Laboratory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Programming basic </a:t>
            </a:r>
            <a:r>
              <a:rPr lang="en-US" sz="2400" dirty="0" err="1" smtClean="0"/>
              <a:t>JavaCard</a:t>
            </a:r>
            <a:r>
              <a:rPr lang="en-US" sz="2400" dirty="0" smtClean="0"/>
              <a:t> 2.x applet (</a:t>
            </a:r>
            <a:r>
              <a:rPr lang="en-US" sz="2400" dirty="0" err="1" smtClean="0"/>
              <a:t>JavaCard</a:t>
            </a:r>
            <a:r>
              <a:rPr lang="en-US" sz="2400" dirty="0" smtClean="0"/>
              <a:t>)</a:t>
            </a:r>
          </a:p>
          <a:p>
            <a:pPr lvl="1"/>
            <a:r>
              <a:rPr lang="en-US" sz="2000" dirty="0" err="1" smtClean="0"/>
              <a:t>Netbeans</a:t>
            </a:r>
            <a:r>
              <a:rPr lang="en-US" sz="2000" dirty="0" smtClean="0"/>
              <a:t> environment, </a:t>
            </a:r>
            <a:r>
              <a:rPr lang="en-US" sz="2000" dirty="0" err="1" smtClean="0"/>
              <a:t>JavaCard</a:t>
            </a:r>
            <a:r>
              <a:rPr lang="en-US" sz="2000" dirty="0" smtClean="0"/>
              <a:t> convertor</a:t>
            </a:r>
          </a:p>
          <a:p>
            <a:pPr lvl="1"/>
            <a:r>
              <a:rPr lang="en-US" sz="2000" dirty="0" smtClean="0"/>
              <a:t>jcardsim.org simulator</a:t>
            </a:r>
          </a:p>
          <a:p>
            <a:r>
              <a:rPr lang="en-US" sz="2400" dirty="0"/>
              <a:t>Pre-prepared simple communication application</a:t>
            </a:r>
          </a:p>
          <a:p>
            <a:pPr lvl="1"/>
            <a:r>
              <a:rPr lang="en-US" sz="2000" dirty="0"/>
              <a:t>Java </a:t>
            </a:r>
            <a:r>
              <a:rPr lang="en-US" sz="2000" dirty="0" err="1"/>
              <a:t>javax.smartcardio</a:t>
            </a:r>
            <a:r>
              <a:rPr lang="en-US" sz="2000" dirty="0" smtClean="0"/>
              <a:t>.*;</a:t>
            </a:r>
          </a:p>
          <a:p>
            <a:pPr lvl="1"/>
            <a:r>
              <a:rPr lang="en-US" sz="2000" dirty="0" smtClean="0"/>
              <a:t>Used during labs last week</a:t>
            </a:r>
            <a:endParaRPr lang="en-US" sz="2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PV204 Security technologies - Labs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461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Setup updated </a:t>
            </a:r>
            <a:r>
              <a:rPr lang="en-GB" dirty="0" err="1" smtClean="0"/>
              <a:t>SimpleAPDU</a:t>
            </a:r>
            <a:r>
              <a:rPr lang="en-GB" dirty="0" smtClean="0"/>
              <a:t> (NetBeans)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Applets/SimpleApplet.java</a:t>
            </a:r>
          </a:p>
          <a:p>
            <a:r>
              <a:rPr lang="en-GB" dirty="0" err="1" smtClean="0"/>
              <a:t>Libraries</a:t>
            </a:r>
            <a:r>
              <a:rPr lang="en-GB" dirty="0" err="1" smtClean="0">
                <a:sym typeface="Symbol" panose="05050102010706020507" pitchFamily="18" charset="2"/>
              </a:rPr>
              <a:t></a:t>
            </a:r>
            <a:r>
              <a:rPr lang="en-GB" dirty="0" err="1" smtClean="0"/>
              <a:t>Add</a:t>
            </a:r>
            <a:r>
              <a:rPr lang="en-GB" dirty="0" smtClean="0"/>
              <a:t> JAR</a:t>
            </a:r>
            <a:r>
              <a:rPr lang="en-GB" dirty="0">
                <a:sym typeface="Symbol" panose="05050102010706020507" pitchFamily="18" charset="2"/>
              </a:rPr>
              <a:t>  </a:t>
            </a:r>
            <a:r>
              <a:rPr lang="en-GB" dirty="0" smtClean="0"/>
              <a:t>lib\jcardsim-2.2.2-all.jar</a:t>
            </a:r>
            <a:endParaRPr lang="en-GB" dirty="0" smtClean="0"/>
          </a:p>
          <a:p>
            <a:r>
              <a:rPr lang="en-GB" dirty="0" smtClean="0"/>
              <a:t>Project should now compile</a:t>
            </a:r>
          </a:p>
          <a:p>
            <a:r>
              <a:rPr lang="en-GB" dirty="0" smtClean="0"/>
              <a:t>Run in debug mode</a:t>
            </a:r>
          </a:p>
          <a:p>
            <a:pPr lvl="1"/>
            <a:r>
              <a:rPr lang="en-GB" dirty="0" smtClean="0"/>
              <a:t>Should breakpoint also inside applet code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PV204 Security technologies - Labs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81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Extend </a:t>
            </a:r>
            <a:r>
              <a:rPr lang="en-GB" dirty="0" err="1" smtClean="0"/>
              <a:t>SimpleAPDU</a:t>
            </a:r>
            <a:r>
              <a:rPr lang="en-GB" dirty="0" smtClean="0"/>
              <a:t> and </a:t>
            </a:r>
            <a:r>
              <a:rPr lang="en-GB" dirty="0" err="1" smtClean="0"/>
              <a:t>SimpleApplet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Try </a:t>
            </a:r>
            <a:r>
              <a:rPr lang="en-GB" dirty="0"/>
              <a:t>to send create and send command </a:t>
            </a:r>
            <a:r>
              <a:rPr lang="en-GB" dirty="0" smtClean="0"/>
              <a:t>(any)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Try to </a:t>
            </a:r>
            <a:r>
              <a:rPr lang="en-GB" dirty="0"/>
              <a:t>generate random data (INS_RANDOM)</a:t>
            </a:r>
            <a:endParaRPr lang="en-GB" dirty="0" smtClean="0"/>
          </a:p>
          <a:p>
            <a:pPr marL="800100" lvl="1" indent="-514350"/>
            <a:r>
              <a:rPr lang="en-GB" dirty="0" smtClean="0"/>
              <a:t>Parse and print response, generate different amount of data (inspect </a:t>
            </a:r>
            <a:r>
              <a:rPr lang="en-GB" dirty="0" err="1" smtClean="0"/>
              <a:t>SimpleApplet</a:t>
            </a:r>
            <a:r>
              <a:rPr lang="en-GB" dirty="0" smtClean="0"/>
              <a:t> for what to set)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Try to encrypt supplied data</a:t>
            </a:r>
          </a:p>
          <a:p>
            <a:pPr lvl="1"/>
            <a:r>
              <a:rPr lang="en-GB" dirty="0" smtClean="0"/>
              <a:t>Prepare input data and parse output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Try to decrypt data received in step 3. </a:t>
            </a:r>
          </a:p>
          <a:p>
            <a:pPr lvl="1"/>
            <a:r>
              <a:rPr lang="en-GB" dirty="0" smtClean="0"/>
              <a:t>Compare with original input data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PV204 Security technologies - Labs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57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Troubleshooting – </a:t>
            </a:r>
            <a:r>
              <a:rPr lang="en-US" dirty="0" err="1" smtClean="0"/>
              <a:t>jcardsim</a:t>
            </a:r>
            <a:r>
              <a:rPr lang="en-US" dirty="0" smtClean="0"/>
              <a:t> simulator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Don’t forget </a:t>
            </a:r>
            <a:r>
              <a:rPr lang="en-US" dirty="0" smtClean="0"/>
              <a:t>jcardsim-2.2.2-all.jar in </a:t>
            </a:r>
            <a:r>
              <a:rPr lang="en-US" dirty="0" err="1" smtClean="0"/>
              <a:t>classpath</a:t>
            </a:r>
            <a:endParaRPr lang="en-US" dirty="0" smtClean="0"/>
          </a:p>
          <a:p>
            <a:pPr lvl="1"/>
            <a:r>
              <a:rPr lang="en-US" dirty="0" smtClean="0"/>
              <a:t>-</a:t>
            </a:r>
            <a:r>
              <a:rPr lang="en-US" dirty="0" err="1" smtClean="0"/>
              <a:t>cp</a:t>
            </a:r>
            <a:r>
              <a:rPr lang="en-US" dirty="0" smtClean="0"/>
              <a:t> jcardsim-2.2.2-all.jar</a:t>
            </a:r>
          </a:p>
          <a:p>
            <a:r>
              <a:rPr lang="en-US" dirty="0" smtClean="0"/>
              <a:t>Use debugger – insert breakpoint directly into applet’s method </a:t>
            </a:r>
          </a:p>
          <a:p>
            <a:r>
              <a:rPr lang="en-US" dirty="0" smtClean="0"/>
              <a:t>Local vs. remote simulator </a:t>
            </a:r>
            <a:r>
              <a:rPr lang="en-US" dirty="0" err="1" smtClean="0"/>
              <a:t>jcardsim</a:t>
            </a:r>
            <a:endParaRPr lang="en-US" dirty="0" smtClean="0"/>
          </a:p>
          <a:p>
            <a:pPr lvl="1"/>
            <a:r>
              <a:rPr lang="en-US" dirty="0" smtClean="0"/>
              <a:t>Only single card can be simulated as local </a:t>
            </a:r>
            <a:r>
              <a:rPr lang="en-US" dirty="0"/>
              <a:t>one </a:t>
            </a:r>
            <a:r>
              <a:rPr lang="en-US" dirty="0" smtClean="0"/>
              <a:t>(</a:t>
            </a:r>
            <a:r>
              <a:rPr lang="en-US" dirty="0" err="1" smtClean="0"/>
              <a:t>CAD.getCardInterface</a:t>
            </a:r>
            <a:r>
              <a:rPr lang="en-US" dirty="0"/>
              <a:t>())</a:t>
            </a:r>
            <a:endParaRPr lang="en-US" dirty="0" smtClean="0"/>
          </a:p>
          <a:p>
            <a:pPr lvl="1"/>
            <a:r>
              <a:rPr lang="en-US" dirty="0" smtClean="0"/>
              <a:t>We will use and debug only one card (so local is fine)</a:t>
            </a:r>
          </a:p>
          <a:p>
            <a:pPr lvl="1"/>
            <a:r>
              <a:rPr lang="en-US" dirty="0" smtClean="0"/>
              <a:t>Multiple cards can be used as remote simulators (sockets)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PV204 Security technologies - Labs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743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Working with real card - compilation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871663"/>
            <a:ext cx="8533258" cy="4149725"/>
          </a:xfrm>
        </p:spPr>
        <p:txBody>
          <a:bodyPr/>
          <a:lstStyle/>
          <a:p>
            <a:r>
              <a:rPr lang="en-GB" dirty="0" err="1" smtClean="0"/>
              <a:t>AppletPlayground</a:t>
            </a:r>
            <a:r>
              <a:rPr lang="en-GB" dirty="0" smtClean="0"/>
              <a:t> </a:t>
            </a:r>
            <a:r>
              <a:rPr lang="en-GB" dirty="0"/>
              <a:t>(https://github.com/martinpaljak/AppletPlayground)</a:t>
            </a:r>
            <a:endParaRPr lang="en-GB" dirty="0" smtClean="0"/>
          </a:p>
          <a:p>
            <a:pPr lvl="1"/>
            <a:r>
              <a:rPr lang="en-GB" dirty="0" smtClean="0"/>
              <a:t>Copy your source code into </a:t>
            </a:r>
            <a:r>
              <a:rPr lang="en-GB" dirty="0" err="1" smtClean="0"/>
              <a:t>SimpleApplet</a:t>
            </a:r>
            <a:r>
              <a:rPr lang="en-GB" dirty="0" smtClean="0"/>
              <a:t> folder</a:t>
            </a:r>
          </a:p>
          <a:p>
            <a:r>
              <a:rPr lang="en-GB" dirty="0" smtClean="0"/>
              <a:t>Run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‘ant </a:t>
            </a:r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simpleapplet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GB" dirty="0" smtClean="0"/>
              <a:t> to compile and convert</a:t>
            </a:r>
          </a:p>
          <a:p>
            <a:pPr lvl="1"/>
            <a:r>
              <a:rPr lang="en-GB" dirty="0" err="1" smtClean="0"/>
              <a:t>simpleapplet.cap</a:t>
            </a:r>
            <a:r>
              <a:rPr lang="en-GB" dirty="0" smtClean="0"/>
              <a:t> is produced (binary for real card)</a:t>
            </a:r>
          </a:p>
          <a:p>
            <a:pPr lvl="1"/>
            <a:endParaRPr lang="en-GB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PV204 Security technologies - Labs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241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Working with real card - </a:t>
            </a:r>
            <a:r>
              <a:rPr lang="en-GB" dirty="0" smtClean="0"/>
              <a:t>upload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GlobalPlatformPro</a:t>
            </a:r>
            <a:r>
              <a:rPr lang="en-GB" dirty="0"/>
              <a:t> (http://</a:t>
            </a:r>
            <a:r>
              <a:rPr lang="en-GB" sz="2800" dirty="0"/>
              <a:t>github.com/martinpaljak/GlobalPlatformPro</a:t>
            </a:r>
            <a:r>
              <a:rPr lang="en-GB" dirty="0"/>
              <a:t>)</a:t>
            </a:r>
          </a:p>
          <a:p>
            <a:r>
              <a:rPr lang="en-GB" dirty="0" smtClean="0"/>
              <a:t>Remove previous installation of applet</a:t>
            </a:r>
          </a:p>
          <a:p>
            <a:pPr lvl="1"/>
            <a:r>
              <a:rPr lang="en-GB" dirty="0" smtClean="0"/>
              <a:t>If exists (use </a:t>
            </a:r>
            <a:r>
              <a:rPr lang="en-GB" dirty="0" err="1" smtClean="0"/>
              <a:t>gp</a:t>
            </a:r>
            <a:r>
              <a:rPr lang="en-GB" dirty="0" smtClean="0"/>
              <a:t> --list to obtain list of cards)</a:t>
            </a:r>
          </a:p>
          <a:p>
            <a:pPr lvl="1"/>
            <a:r>
              <a:rPr lang="en-GB" dirty="0" err="1" smtClean="0"/>
              <a:t>gp</a:t>
            </a:r>
            <a:r>
              <a:rPr lang="en-GB" dirty="0" smtClean="0"/>
              <a:t> </a:t>
            </a:r>
            <a:r>
              <a:rPr lang="en-GB" dirty="0"/>
              <a:t>-delete 010203040506 -</a:t>
            </a:r>
            <a:r>
              <a:rPr lang="en-GB" dirty="0" err="1"/>
              <a:t>deletedeps</a:t>
            </a:r>
            <a:r>
              <a:rPr lang="en-GB" dirty="0"/>
              <a:t> -verbose -all</a:t>
            </a:r>
          </a:p>
          <a:p>
            <a:r>
              <a:rPr lang="en-GB" dirty="0" smtClean="0"/>
              <a:t>Upload </a:t>
            </a:r>
            <a:r>
              <a:rPr lang="en-GB" dirty="0"/>
              <a:t>applet to real card</a:t>
            </a:r>
          </a:p>
          <a:p>
            <a:pPr lvl="1"/>
            <a:r>
              <a:rPr lang="en-GB" dirty="0" err="1" smtClean="0"/>
              <a:t>gp</a:t>
            </a:r>
            <a:r>
              <a:rPr lang="en-GB" dirty="0" smtClean="0"/>
              <a:t> </a:t>
            </a:r>
            <a:r>
              <a:rPr lang="en-GB" dirty="0"/>
              <a:t>-install </a:t>
            </a:r>
            <a:r>
              <a:rPr lang="en-GB" dirty="0" err="1"/>
              <a:t>simpleapplet.cap</a:t>
            </a:r>
            <a:r>
              <a:rPr lang="en-GB" dirty="0" smtClean="0"/>
              <a:t> </a:t>
            </a:r>
            <a:r>
              <a:rPr lang="en-GB" dirty="0"/>
              <a:t>--</a:t>
            </a:r>
            <a:r>
              <a:rPr lang="en-GB" dirty="0" err="1"/>
              <a:t>param</a:t>
            </a:r>
            <a:r>
              <a:rPr lang="en-GB" dirty="0"/>
              <a:t> </a:t>
            </a:r>
            <a:r>
              <a:rPr lang="en-GB" dirty="0" smtClean="0"/>
              <a:t>00 </a:t>
            </a:r>
            <a:r>
              <a:rPr lang="en-GB" dirty="0"/>
              <a:t>-verbose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PV204 Security technologies - Labs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607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– Secure signature card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Create secure signature applet and PC application</a:t>
            </a:r>
          </a:p>
          <a:p>
            <a:pPr lvl="1"/>
            <a:r>
              <a:rPr lang="en-US" sz="2000" dirty="0" smtClean="0"/>
              <a:t>Signature key (RSA-1024b) is generated on-card </a:t>
            </a:r>
          </a:p>
          <a:p>
            <a:pPr lvl="1"/>
            <a:r>
              <a:rPr lang="en-US" sz="2000" dirty="0" smtClean="0"/>
              <a:t>Applet will sign data only after PIN verification (</a:t>
            </a:r>
            <a:r>
              <a:rPr lang="en-US" sz="2000" dirty="0" err="1" smtClean="0"/>
              <a:t>OwnerPIN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Data for signature are provided in single APDU command</a:t>
            </a:r>
          </a:p>
          <a:p>
            <a:pPr lvl="1"/>
            <a:r>
              <a:rPr lang="en-US" sz="2000" dirty="0" smtClean="0"/>
              <a:t>Generated signature is returned back to user application</a:t>
            </a:r>
          </a:p>
          <a:p>
            <a:r>
              <a:rPr lang="en-US" sz="2400" dirty="0" smtClean="0"/>
              <a:t>Produce short (1xA4) text description of solution</a:t>
            </a:r>
          </a:p>
          <a:p>
            <a:r>
              <a:rPr lang="en-US" sz="2400" dirty="0" smtClean="0"/>
              <a:t>Measure speed of signature</a:t>
            </a:r>
          </a:p>
          <a:p>
            <a:pPr lvl="1"/>
            <a:r>
              <a:rPr lang="en-US" sz="2000" dirty="0" smtClean="0"/>
              <a:t>On simulator</a:t>
            </a:r>
          </a:p>
          <a:p>
            <a:pPr lvl="1"/>
            <a:r>
              <a:rPr lang="en-US" sz="2000" dirty="0" smtClean="0"/>
              <a:t>On real card</a:t>
            </a:r>
          </a:p>
          <a:p>
            <a:r>
              <a:rPr lang="en-US" sz="2400" dirty="0"/>
              <a:t>Submit before: 18.3. 6am (full number of points)</a:t>
            </a:r>
          </a:p>
          <a:p>
            <a:pPr lvl="1"/>
            <a:r>
              <a:rPr lang="en-US" sz="2000" dirty="0"/>
              <a:t>Every additional started day (24h) means 3 points penalization </a:t>
            </a:r>
          </a:p>
          <a:p>
            <a:pPr lvl="1"/>
            <a:endParaRPr lang="en-US" sz="2000" dirty="0" smtClean="0"/>
          </a:p>
          <a:p>
            <a:pPr lvl="1"/>
            <a:endParaRPr lang="cs-CZ" sz="2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PV204 Security technologies - Labs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724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Homework – bonus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Bonus (up to +5 points): </a:t>
            </a:r>
            <a:endParaRPr lang="en-US" sz="2400" dirty="0"/>
          </a:p>
          <a:p>
            <a:pPr lvl="1"/>
            <a:r>
              <a:rPr lang="en-US" sz="2000" dirty="0"/>
              <a:t>implement bulk encryption with AES and on-card key</a:t>
            </a:r>
          </a:p>
          <a:p>
            <a:pPr lvl="1"/>
            <a:r>
              <a:rPr lang="en-US" sz="2000" dirty="0"/>
              <a:t>Key is generated randomly (separate command)</a:t>
            </a:r>
          </a:p>
          <a:p>
            <a:pPr lvl="1"/>
            <a:r>
              <a:rPr lang="en-US" sz="2000" dirty="0"/>
              <a:t>Data send in/out (APDU)</a:t>
            </a:r>
          </a:p>
          <a:p>
            <a:pPr lvl="1"/>
            <a:r>
              <a:rPr lang="en-US" sz="2000" dirty="0"/>
              <a:t>Encrypted/decrypted by AES in CBC mode (</a:t>
            </a:r>
            <a:r>
              <a:rPr lang="en-US" sz="2000" dirty="0" err="1"/>
              <a:t>enc</a:t>
            </a:r>
            <a:r>
              <a:rPr lang="en-US" sz="2000" dirty="0"/>
              <a:t>/</a:t>
            </a:r>
            <a:r>
              <a:rPr lang="en-US" sz="2000" dirty="0" err="1"/>
              <a:t>dec</a:t>
            </a:r>
            <a:r>
              <a:rPr lang="en-US" sz="2000" dirty="0"/>
              <a:t> mode specified in P1 parameter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Measure speed you can achieve (</a:t>
            </a:r>
            <a:r>
              <a:rPr lang="en-US" sz="2000" dirty="0"/>
              <a:t>compare with </a:t>
            </a:r>
            <a:r>
              <a:rPr lang="en-US" sz="2000" dirty="0">
                <a:hlinkClick r:id="rId2"/>
              </a:rPr>
              <a:t>https://www.fi.muni.cz/~xsvenda/jcalgtest</a:t>
            </a:r>
            <a:r>
              <a:rPr lang="en-US" sz="2000" dirty="0" smtClean="0">
                <a:hlinkClick r:id="rId2"/>
              </a:rPr>
              <a:t>/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Which optimization had biggest speed impact? </a:t>
            </a:r>
          </a:p>
          <a:p>
            <a:r>
              <a:rPr lang="en-US" sz="2400" dirty="0"/>
              <a:t>Submit before: </a:t>
            </a:r>
            <a:r>
              <a:rPr lang="en-US" sz="2400" dirty="0" smtClean="0"/>
              <a:t>25.3</a:t>
            </a:r>
            <a:r>
              <a:rPr lang="en-US" sz="2400" dirty="0"/>
              <a:t>. </a:t>
            </a:r>
            <a:r>
              <a:rPr lang="en-US" sz="2400" dirty="0" smtClean="0"/>
              <a:t>6am (hard deadline for bonus part)</a:t>
            </a:r>
            <a:endParaRPr lang="en-US" sz="2400" dirty="0"/>
          </a:p>
          <a:p>
            <a:endParaRPr lang="cs-CZ" sz="24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PV204 Security technologies - Labs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316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11602</TotalTime>
  <Words>519</Words>
  <Application>Microsoft Office PowerPoint</Application>
  <PresentationFormat>Předvádění na obrazovce (4:3)</PresentationFormat>
  <Paragraphs>84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Courier New</vt:lpstr>
      <vt:lpstr>Symbol</vt:lpstr>
      <vt:lpstr>Motiv systému Office</vt:lpstr>
      <vt:lpstr>PV204 Security technologies</vt:lpstr>
      <vt:lpstr>Laboratory</vt:lpstr>
      <vt:lpstr>Setup updated SimpleAPDU (NetBeans)</vt:lpstr>
      <vt:lpstr>Extend SimpleAPDU and SimpleApplet</vt:lpstr>
      <vt:lpstr>Troubleshooting – jcardsim simulator</vt:lpstr>
      <vt:lpstr>Working with real card - compilation</vt:lpstr>
      <vt:lpstr>Working with real card - upload</vt:lpstr>
      <vt:lpstr>Homework – Secure signature card</vt:lpstr>
      <vt:lpstr>Homework – bonus</vt:lpstr>
    </vt:vector>
  </TitlesOfParts>
  <Company>Omega Design, s.r.o.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sigut</dc:creator>
  <cp:lastModifiedBy>Petr Svenda</cp:lastModifiedBy>
  <cp:revision>2561</cp:revision>
  <cp:lastPrinted>2013-10-10T13:54:53Z</cp:lastPrinted>
  <dcterms:created xsi:type="dcterms:W3CDTF">2012-06-27T07:21:19Z</dcterms:created>
  <dcterms:modified xsi:type="dcterms:W3CDTF">2016-03-09T12:26:14Z</dcterms:modified>
</cp:coreProperties>
</file>