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1" r:id="rId2"/>
    <p:sldId id="617" r:id="rId3"/>
    <p:sldId id="785" r:id="rId4"/>
    <p:sldId id="774" r:id="rId5"/>
    <p:sldId id="775" r:id="rId6"/>
    <p:sldId id="776" r:id="rId7"/>
    <p:sldId id="777" r:id="rId8"/>
    <p:sldId id="781" r:id="rId9"/>
    <p:sldId id="782" r:id="rId10"/>
    <p:sldId id="783" r:id="rId11"/>
    <p:sldId id="784" r:id="rId12"/>
    <p:sldId id="619" r:id="rId13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3270" autoAdjust="0"/>
    <p:restoredTop sz="90877" autoAdjust="0"/>
  </p:normalViewPr>
  <p:slideViewPr>
    <p:cSldViewPr>
      <p:cViewPr varScale="1">
        <p:scale>
          <a:sx n="102" d="100"/>
          <a:sy n="102" d="100"/>
        </p:scale>
        <p:origin x="78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90" y="-90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>
              <a:defRPr sz="1300" smtClean="0"/>
            </a:lvl1pPr>
          </a:lstStyle>
          <a:p>
            <a:pPr>
              <a:defRPr/>
            </a:pPr>
            <a:fld id="{281D9DC7-60FB-481D-B360-7AA869485673}" type="datetimeFigureOut">
              <a:rPr lang="cs-CZ"/>
              <a:pPr>
                <a:defRPr/>
              </a:pPr>
              <a:t>17. 3. 2016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0506" y="9745479"/>
            <a:ext cx="3077137" cy="487488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587F38C-DA6E-45CD-A1EC-8060F69707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21883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8430E7B-8391-4B76-9996-05F39D470192}" type="datetimeFigureOut">
              <a:rPr lang="cs-CZ"/>
              <a:pPr>
                <a:defRPr/>
              </a:pPr>
              <a:t>17. 3. 2016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0" tIns="47750" rIns="95500" bIns="4775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00" y="4861400"/>
            <a:ext cx="5680103" cy="4606317"/>
          </a:xfrm>
          <a:prstGeom prst="rect">
            <a:avLst/>
          </a:prstGeom>
        </p:spPr>
        <p:txBody>
          <a:bodyPr vert="horz" lIns="95500" tIns="47750" rIns="95500" bIns="4775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0506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84370BB-E9F5-43C3-BA0C-E22917C228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18325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486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63D1-75E5-4E6C-8902-FDAF1BBD20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5328592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5825" cy="99218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F289BD-8A7F-428C-B3F3-B5C9C586FD92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 smtClean="0"/>
              <a:t>| PV204 Security technologies - Labs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26495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 smtClean="0"/>
              <a:t>Kliknutím lze upravit 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A545-624B-40D2-AFF6-9618F12C24F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85801-738D-4AFC-9D72-B567D521F73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4032448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1D15-C9BD-4600-93F2-E833C6F24B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E8C9-9747-458D-9BD5-A050EA3B95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12ED-8BBC-429C-91D7-E341A804C1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2F7E-A92E-4996-87A8-9530E00B3D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19744-537E-4F65-89DC-21C1FC7A8C7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A52DF-66C9-4F47-86CF-D7E7AA0B1F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PV204 Security technologies - Labs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C21CA0-2CA7-47F4-B597-FCA32B7888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PV204 Security technologies - Labs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venda@fi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.muni.cz/~xsvenda/jcalgtes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Yubico/ykneo-oath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s.yubico.com/yubioath-desktop/Releases/" TargetMode="External"/><Relationship Id="rId2" Type="http://schemas.openxmlformats.org/officeDocument/2006/relationships/hyperlink" Target="https://github.com/Yubico/ykneo-oath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mtClean="0"/>
              <a:t>PV204 Security technologies</a:t>
            </a:r>
            <a:endParaRPr lang="cs-CZ" dirty="0" smtClean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Labs: </a:t>
            </a:r>
            <a:r>
              <a:rPr lang="en-US" dirty="0"/>
              <a:t>Secure authentication and authorization </a:t>
            </a:r>
            <a:endParaRPr lang="en-GB" dirty="0"/>
          </a:p>
        </p:txBody>
      </p:sp>
      <p:sp>
        <p:nvSpPr>
          <p:cNvPr id="3076" name="Zástupný symbol pro text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smtClean="0"/>
              <a:t>Petr </a:t>
            </a:r>
            <a:r>
              <a:rPr lang="cs-CZ" smtClean="0"/>
              <a:t>Švenda</a:t>
            </a:r>
            <a:r>
              <a:rPr lang="en-US" smtClean="0"/>
              <a:t> </a:t>
            </a:r>
            <a:r>
              <a:rPr lang="cs-CZ" smtClean="0">
                <a:hlinkClick r:id="rId3"/>
              </a:rPr>
              <a:t>svenda</a:t>
            </a:r>
            <a:r>
              <a:rPr lang="en-US" smtClean="0">
                <a:hlinkClick r:id="rId3"/>
              </a:rPr>
              <a:t>@fi.muni.cz</a:t>
            </a:r>
            <a:endParaRPr lang="en-US" smtClean="0"/>
          </a:p>
          <a:p>
            <a:r>
              <a:rPr lang="en-US" smtClean="0"/>
              <a:t>Faculty of Informatics, Masaryk University</a:t>
            </a:r>
            <a:endParaRPr lang="cs-CZ" dirty="0" smtClean="0"/>
          </a:p>
        </p:txBody>
      </p:sp>
      <p:pic>
        <p:nvPicPr>
          <p:cNvPr id="5" name="Picture 2" descr="D:\Documents\Obrázky\services_icon_full_bw5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828553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 new secret File </a:t>
            </a:r>
            <a:r>
              <a:rPr lang="en-GB" dirty="0" smtClean="0">
                <a:sym typeface="Symbol" panose="05050102010706020507" pitchFamily="18" charset="2"/>
              </a:rPr>
              <a:t> Add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Credential name: </a:t>
            </a:r>
            <a:r>
              <a:rPr lang="en-GB" i="1" dirty="0" smtClean="0"/>
              <a:t>anything</a:t>
            </a:r>
          </a:p>
          <a:p>
            <a:r>
              <a:rPr lang="en-GB" dirty="0" smtClean="0"/>
              <a:t>Secret key: </a:t>
            </a:r>
            <a:r>
              <a:rPr lang="en-GB" i="1" dirty="0" smtClean="0"/>
              <a:t>key shared with verification server</a:t>
            </a:r>
          </a:p>
          <a:p>
            <a:pPr lvl="1"/>
            <a:r>
              <a:rPr lang="en-GB" dirty="0" smtClean="0"/>
              <a:t>Base32 encoding (a-z0-9=)</a:t>
            </a:r>
          </a:p>
          <a:p>
            <a:pPr lvl="1"/>
            <a:r>
              <a:rPr lang="en-GB" dirty="0" smtClean="0"/>
              <a:t>E.g., </a:t>
            </a:r>
            <a:r>
              <a:rPr lang="en-GB" i="1" dirty="0" smtClean="0"/>
              <a:t>password=</a:t>
            </a:r>
          </a:p>
          <a:p>
            <a:r>
              <a:rPr lang="en-GB" dirty="0" smtClean="0"/>
              <a:t>Try </a:t>
            </a:r>
            <a:r>
              <a:rPr lang="en-GB" dirty="0"/>
              <a:t>HOTP option (</a:t>
            </a:r>
            <a:r>
              <a:rPr lang="en-GB" dirty="0" smtClean="0"/>
              <a:t>rfc4226</a:t>
            </a:r>
            <a:r>
              <a:rPr lang="en-GB" dirty="0"/>
              <a:t>)</a:t>
            </a:r>
            <a:endParaRPr lang="en-GB" dirty="0" smtClean="0"/>
          </a:p>
          <a:p>
            <a:r>
              <a:rPr lang="en-GB" dirty="0"/>
              <a:t>Try TOTP option (rfc6238)</a:t>
            </a:r>
          </a:p>
          <a:p>
            <a:r>
              <a:rPr lang="en-GB" dirty="0" smtClean="0"/>
              <a:t>What difference you can see?</a:t>
            </a:r>
          </a:p>
          <a:p>
            <a:r>
              <a:rPr lang="en-GB" dirty="0" smtClean="0"/>
              <a:t>What is advantage/disadvantage of TOTP to HOTP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PV204 Security technologies - Labs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873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Testing OATH applet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YkneoOathTest</a:t>
            </a:r>
            <a:r>
              <a:rPr lang="en-GB" dirty="0" smtClean="0"/>
              <a:t> project</a:t>
            </a:r>
          </a:p>
          <a:p>
            <a:r>
              <a:rPr lang="en-GB" dirty="0" smtClean="0"/>
              <a:t>No main function, execution via unit tests</a:t>
            </a:r>
          </a:p>
          <a:p>
            <a:r>
              <a:rPr lang="en-GB" dirty="0" smtClean="0"/>
              <a:t>Add JUnit library</a:t>
            </a:r>
          </a:p>
          <a:p>
            <a:pPr lvl="1"/>
            <a:r>
              <a:rPr lang="en-GB" dirty="0" smtClean="0"/>
              <a:t>Libraries </a:t>
            </a:r>
            <a:r>
              <a:rPr lang="en-GB" dirty="0" smtClean="0">
                <a:sym typeface="Symbol" panose="05050102010706020507" pitchFamily="18" charset="2"/>
              </a:rPr>
              <a:t> </a:t>
            </a:r>
            <a:r>
              <a:rPr lang="en-GB" dirty="0" err="1" smtClean="0">
                <a:sym typeface="Symbol" panose="05050102010706020507" pitchFamily="18" charset="2"/>
              </a:rPr>
              <a:t>RClick</a:t>
            </a:r>
            <a:r>
              <a:rPr lang="en-GB" dirty="0" smtClean="0">
                <a:sym typeface="Symbol" panose="05050102010706020507" pitchFamily="18" charset="2"/>
              </a:rPr>
              <a:t>  JUnit 4.10</a:t>
            </a:r>
          </a:p>
          <a:p>
            <a:pPr lvl="1"/>
            <a:r>
              <a:rPr lang="en-GB" dirty="0" err="1" smtClean="0"/>
              <a:t>YkneoOathTest</a:t>
            </a:r>
            <a:r>
              <a:rPr lang="en-GB" dirty="0" smtClean="0"/>
              <a:t> should now compile</a:t>
            </a:r>
          </a:p>
          <a:p>
            <a:r>
              <a:rPr lang="en-GB" dirty="0" smtClean="0"/>
              <a:t>Run test you wish</a:t>
            </a:r>
          </a:p>
          <a:p>
            <a:pPr lvl="1"/>
            <a:r>
              <a:rPr lang="en-GB" dirty="0" smtClean="0"/>
              <a:t>Place breakpoint into target test</a:t>
            </a:r>
          </a:p>
          <a:p>
            <a:pPr lvl="1"/>
            <a:r>
              <a:rPr lang="en-GB" dirty="0" err="1" smtClean="0"/>
              <a:t>RClick</a:t>
            </a:r>
            <a:r>
              <a:rPr lang="en-GB" dirty="0">
                <a:sym typeface="Symbol" panose="05050102010706020507" pitchFamily="18" charset="2"/>
              </a:rPr>
              <a:t> </a:t>
            </a:r>
            <a:r>
              <a:rPr lang="en-GB" dirty="0" smtClean="0">
                <a:sym typeface="Symbol" panose="05050102010706020507" pitchFamily="18" charset="2"/>
              </a:rPr>
              <a:t> Debug focused test method for run</a:t>
            </a:r>
          </a:p>
          <a:p>
            <a:r>
              <a:rPr lang="en-GB" dirty="0"/>
              <a:t>Can you localize functions responsible for TOTP/HOTP computations? </a:t>
            </a:r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PV204 Security technologies - Labs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379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–bonus from last week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Bonus (up to +5 points): </a:t>
            </a:r>
          </a:p>
          <a:p>
            <a:pPr lvl="1"/>
            <a:r>
              <a:rPr lang="en-US" sz="2000" dirty="0"/>
              <a:t>implement bulk encryption with AES and on-card key</a:t>
            </a:r>
          </a:p>
          <a:p>
            <a:pPr lvl="1"/>
            <a:r>
              <a:rPr lang="en-US" sz="2000" dirty="0"/>
              <a:t>Key is generated randomly (separate command)</a:t>
            </a:r>
          </a:p>
          <a:p>
            <a:pPr lvl="1"/>
            <a:r>
              <a:rPr lang="en-US" sz="2000" dirty="0"/>
              <a:t>Data send in/out (APDU)</a:t>
            </a:r>
          </a:p>
          <a:p>
            <a:pPr lvl="1"/>
            <a:r>
              <a:rPr lang="en-US" sz="2000" dirty="0"/>
              <a:t>Encrypted/decrypted by AES in CBC mode (</a:t>
            </a:r>
            <a:r>
              <a:rPr lang="en-US" sz="2000" dirty="0" err="1"/>
              <a:t>enc</a:t>
            </a:r>
            <a:r>
              <a:rPr lang="en-US" sz="2000" dirty="0"/>
              <a:t>/</a:t>
            </a:r>
            <a:r>
              <a:rPr lang="en-US" sz="2000" dirty="0" err="1"/>
              <a:t>dec</a:t>
            </a:r>
            <a:r>
              <a:rPr lang="en-US" sz="2000" dirty="0"/>
              <a:t> mode specified in P1 parameter)</a:t>
            </a:r>
          </a:p>
          <a:p>
            <a:pPr lvl="1"/>
            <a:r>
              <a:rPr lang="en-US" sz="2000" dirty="0"/>
              <a:t>Measure speed you can achieve (compare with </a:t>
            </a:r>
            <a:r>
              <a:rPr lang="en-US" sz="2000" dirty="0">
                <a:hlinkClick r:id="rId2"/>
              </a:rPr>
              <a:t>https://www.fi.muni.cz/~xsvenda/jcalgtest/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Which optimization had biggest speed impact? </a:t>
            </a:r>
          </a:p>
          <a:p>
            <a:r>
              <a:rPr lang="en-US" sz="2400" dirty="0"/>
              <a:t>Submit before: </a:t>
            </a:r>
            <a:r>
              <a:rPr lang="en-US" sz="2400" dirty="0" smtClean="0">
                <a:solidFill>
                  <a:srgbClr val="FF0000"/>
                </a:solidFill>
              </a:rPr>
              <a:t>29.3</a:t>
            </a:r>
            <a:r>
              <a:rPr lang="en-US" sz="2400" dirty="0">
                <a:solidFill>
                  <a:srgbClr val="FF0000"/>
                </a:solidFill>
              </a:rPr>
              <a:t>. 6am </a:t>
            </a:r>
            <a:r>
              <a:rPr lang="en-US" sz="2400" dirty="0" smtClean="0"/>
              <a:t>(soft </a:t>
            </a:r>
            <a:r>
              <a:rPr lang="en-US" sz="2400" dirty="0"/>
              <a:t>deadline for bonus part</a:t>
            </a:r>
            <a:r>
              <a:rPr lang="en-US" sz="2400" dirty="0" smtClean="0"/>
              <a:t>)</a:t>
            </a:r>
            <a:endParaRPr lang="cs-CZ" sz="24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PV204 Security technologies - Labs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724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Laboratory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sz="2400" dirty="0" smtClean="0"/>
              <a:t>Uploading </a:t>
            </a:r>
            <a:r>
              <a:rPr lang="en-GB" sz="2400" dirty="0" err="1" smtClean="0"/>
              <a:t>SimpleApplet</a:t>
            </a:r>
            <a:r>
              <a:rPr lang="en-GB" sz="2400" dirty="0" smtClean="0"/>
              <a:t> into real smart card</a:t>
            </a:r>
          </a:p>
          <a:p>
            <a:pPr lvl="1"/>
            <a:r>
              <a:rPr lang="en-US" sz="2000" dirty="0" smtClean="0"/>
              <a:t>Process</a:t>
            </a:r>
          </a:p>
          <a:p>
            <a:pPr lvl="1"/>
            <a:r>
              <a:rPr lang="en-US" sz="2000" dirty="0" smtClean="0"/>
              <a:t>Authorization of upload request</a:t>
            </a:r>
          </a:p>
          <a:p>
            <a:pPr lvl="1"/>
            <a:r>
              <a:rPr lang="en-US" sz="2000" dirty="0" smtClean="0"/>
              <a:t>What to do be aware (blocking card etc.)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err="1"/>
              <a:t>JavaCard</a:t>
            </a:r>
            <a:r>
              <a:rPr lang="en-US" sz="2400" dirty="0"/>
              <a:t> implementation of </a:t>
            </a:r>
            <a:r>
              <a:rPr lang="en-US" sz="2400" dirty="0" smtClean="0"/>
              <a:t>HOTP/TOTP</a:t>
            </a:r>
            <a:endParaRPr lang="en-US" sz="2400" dirty="0"/>
          </a:p>
          <a:p>
            <a:pPr lvl="1"/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github.com/Yubico/ykneo-oath</a:t>
            </a:r>
            <a:endParaRPr lang="en-US" sz="2000" dirty="0" smtClean="0"/>
          </a:p>
          <a:p>
            <a:pPr lvl="1"/>
            <a:r>
              <a:rPr lang="en-US" sz="2000" dirty="0" smtClean="0"/>
              <a:t>Uploading </a:t>
            </a:r>
            <a:r>
              <a:rPr lang="en-US" sz="2000" dirty="0"/>
              <a:t>compiled </a:t>
            </a:r>
            <a:r>
              <a:rPr lang="en-US" sz="2000" dirty="0" smtClean="0"/>
              <a:t>applet, using desktop application</a:t>
            </a:r>
            <a:endParaRPr lang="en-US" sz="2000" dirty="0"/>
          </a:p>
          <a:p>
            <a:pPr lvl="1"/>
            <a:r>
              <a:rPr lang="en-GB" sz="2000" dirty="0" smtClean="0"/>
              <a:t>Inspection of application code</a:t>
            </a:r>
            <a:endParaRPr lang="en-GB" sz="2000" dirty="0"/>
          </a:p>
          <a:p>
            <a:endParaRPr lang="en-US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5A545-624B-40D2-AFF6-9618F12C24F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PV204 Security technologies - Labs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618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necessary - </a:t>
            </a:r>
            <a:r>
              <a:rPr lang="en-GB" dirty="0" err="1" smtClean="0"/>
              <a:t>prerequisities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Java SDK installed</a:t>
            </a:r>
          </a:p>
          <a:p>
            <a:pPr lvl="1"/>
            <a:r>
              <a:rPr lang="en-GB" dirty="0" smtClean="0"/>
              <a:t>JAVA_HOME environment variable set</a:t>
            </a:r>
          </a:p>
          <a:p>
            <a:pPr lvl="1"/>
            <a:r>
              <a:rPr lang="en-GB" dirty="0"/>
              <a:t>JAVA_HOME = c:\Program </a:t>
            </a:r>
            <a:r>
              <a:rPr lang="en-GB" dirty="0" smtClean="0"/>
              <a:t>Files\Java\jdk1.8.0_72\</a:t>
            </a:r>
          </a:p>
          <a:p>
            <a:r>
              <a:rPr lang="en-GB" dirty="0" smtClean="0"/>
              <a:t>Apache Ant installed</a:t>
            </a:r>
          </a:p>
          <a:p>
            <a:pPr lvl="1"/>
            <a:r>
              <a:rPr lang="en-GB" dirty="0" smtClean="0"/>
              <a:t>Path to ant binary set in PATH </a:t>
            </a:r>
            <a:r>
              <a:rPr lang="en-GB" dirty="0"/>
              <a:t>environment variable </a:t>
            </a:r>
            <a:endParaRPr lang="en-GB" dirty="0" smtClean="0"/>
          </a:p>
          <a:p>
            <a:pPr lvl="1"/>
            <a:r>
              <a:rPr lang="en-GB" dirty="0"/>
              <a:t>PATH </a:t>
            </a:r>
            <a:r>
              <a:rPr lang="en-GB" dirty="0" smtClean="0"/>
              <a:t>+= c</a:t>
            </a:r>
            <a:r>
              <a:rPr lang="en-GB" dirty="0"/>
              <a:t>:\Program Files (x86)\apache-maven-3.3.9\bin</a:t>
            </a:r>
            <a:r>
              <a:rPr lang="en-GB" dirty="0" smtClean="0"/>
              <a:t>\</a:t>
            </a:r>
          </a:p>
          <a:p>
            <a:r>
              <a:rPr lang="en-GB" dirty="0" smtClean="0"/>
              <a:t>Restart </a:t>
            </a:r>
            <a:r>
              <a:rPr lang="en-GB" dirty="0" err="1" smtClean="0"/>
              <a:t>cmd</a:t>
            </a:r>
            <a:r>
              <a:rPr lang="en-GB" dirty="0" smtClean="0"/>
              <a:t> console after setting these variables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PV204 Security technologies - Labs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2746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Working with real card - compilation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238" y="1871663"/>
            <a:ext cx="8533258" cy="4149725"/>
          </a:xfrm>
        </p:spPr>
        <p:txBody>
          <a:bodyPr/>
          <a:lstStyle/>
          <a:p>
            <a:r>
              <a:rPr lang="en-GB" dirty="0" err="1" smtClean="0"/>
              <a:t>AppletPlayground</a:t>
            </a:r>
            <a:r>
              <a:rPr lang="en-GB" dirty="0" smtClean="0"/>
              <a:t> </a:t>
            </a:r>
            <a:r>
              <a:rPr lang="en-GB" dirty="0"/>
              <a:t>(https://github.com/martinpaljak/AppletPlayground)</a:t>
            </a:r>
            <a:endParaRPr lang="en-GB" dirty="0" smtClean="0"/>
          </a:p>
          <a:p>
            <a:pPr lvl="1"/>
            <a:r>
              <a:rPr lang="en-GB" dirty="0" smtClean="0"/>
              <a:t>Copy your source code into </a:t>
            </a:r>
            <a:r>
              <a:rPr lang="en-GB" dirty="0" err="1" smtClean="0"/>
              <a:t>SimpleApplet</a:t>
            </a:r>
            <a:r>
              <a:rPr lang="en-GB" dirty="0" smtClean="0"/>
              <a:t> folder</a:t>
            </a:r>
          </a:p>
          <a:p>
            <a:r>
              <a:rPr lang="en-GB" dirty="0" smtClean="0"/>
              <a:t>Run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‘ant 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simpleapplet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</a:t>
            </a:r>
            <a:r>
              <a:rPr lang="en-GB" dirty="0" smtClean="0"/>
              <a:t> to compile and convert</a:t>
            </a:r>
          </a:p>
          <a:p>
            <a:pPr lvl="1"/>
            <a:r>
              <a:rPr lang="en-GB" dirty="0" err="1" smtClean="0"/>
              <a:t>simpleapplet.cap</a:t>
            </a:r>
            <a:r>
              <a:rPr lang="en-GB" dirty="0" smtClean="0"/>
              <a:t> is produced (binary for real card)</a:t>
            </a:r>
          </a:p>
          <a:p>
            <a:pPr lvl="1"/>
            <a:endParaRPr lang="en-GB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PV204 Security technologies - Labs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241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Working with real card - </a:t>
            </a:r>
            <a:r>
              <a:rPr lang="en-GB" dirty="0" smtClean="0"/>
              <a:t>upload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GlobalPlatformPro</a:t>
            </a:r>
            <a:r>
              <a:rPr lang="en-GB" dirty="0"/>
              <a:t> (http://</a:t>
            </a:r>
            <a:r>
              <a:rPr lang="en-GB" sz="2800" dirty="0"/>
              <a:t>github.com/martinpaljak/GlobalPlatformPro</a:t>
            </a:r>
            <a:r>
              <a:rPr lang="en-GB" dirty="0"/>
              <a:t>)</a:t>
            </a:r>
          </a:p>
          <a:p>
            <a:r>
              <a:rPr lang="en-GB" dirty="0" smtClean="0"/>
              <a:t>Remove previous installation of applet</a:t>
            </a:r>
          </a:p>
          <a:p>
            <a:pPr lvl="1"/>
            <a:r>
              <a:rPr lang="en-GB" dirty="0" smtClean="0"/>
              <a:t>If exists (use </a:t>
            </a:r>
            <a:r>
              <a:rPr lang="en-GB" dirty="0" err="1" smtClean="0"/>
              <a:t>gp</a:t>
            </a:r>
            <a:r>
              <a:rPr lang="en-GB" dirty="0" smtClean="0"/>
              <a:t> --list to obtain list of cards)</a:t>
            </a:r>
          </a:p>
          <a:p>
            <a:pPr lvl="1"/>
            <a:r>
              <a:rPr lang="en-GB" dirty="0" err="1" smtClean="0"/>
              <a:t>gp</a:t>
            </a:r>
            <a:r>
              <a:rPr lang="en-GB" dirty="0" smtClean="0"/>
              <a:t> </a:t>
            </a:r>
            <a:r>
              <a:rPr lang="en-GB" dirty="0"/>
              <a:t>-delete 010203040506 -</a:t>
            </a:r>
            <a:r>
              <a:rPr lang="en-GB" dirty="0" err="1"/>
              <a:t>deletedeps</a:t>
            </a:r>
            <a:r>
              <a:rPr lang="en-GB" dirty="0"/>
              <a:t> -verbose -all</a:t>
            </a:r>
          </a:p>
          <a:p>
            <a:r>
              <a:rPr lang="en-GB" dirty="0" smtClean="0"/>
              <a:t>Upload </a:t>
            </a:r>
            <a:r>
              <a:rPr lang="en-GB" dirty="0"/>
              <a:t>applet to real card</a:t>
            </a:r>
          </a:p>
          <a:p>
            <a:pPr lvl="1"/>
            <a:r>
              <a:rPr lang="en-GB" dirty="0" err="1" smtClean="0"/>
              <a:t>gp</a:t>
            </a:r>
            <a:r>
              <a:rPr lang="en-GB" dirty="0" smtClean="0"/>
              <a:t> </a:t>
            </a:r>
            <a:r>
              <a:rPr lang="en-GB" dirty="0"/>
              <a:t>-install </a:t>
            </a:r>
            <a:r>
              <a:rPr lang="en-GB" dirty="0" err="1"/>
              <a:t>simpleapplet.cap</a:t>
            </a:r>
            <a:r>
              <a:rPr lang="en-GB" dirty="0" smtClean="0"/>
              <a:t> </a:t>
            </a:r>
            <a:r>
              <a:rPr lang="en-GB" dirty="0"/>
              <a:t>--</a:t>
            </a:r>
            <a:r>
              <a:rPr lang="en-GB" dirty="0" err="1"/>
              <a:t>param</a:t>
            </a:r>
            <a:r>
              <a:rPr lang="en-GB" dirty="0"/>
              <a:t> </a:t>
            </a:r>
            <a:r>
              <a:rPr lang="en-GB" dirty="0" smtClean="0"/>
              <a:t>00 </a:t>
            </a:r>
            <a:r>
              <a:rPr lang="en-GB" dirty="0"/>
              <a:t>-verbose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PV204 Security technologies - Labs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607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 aware – real card can be blocked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Too many unsuccessful authentication requests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PV204 Security technologies - Labs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2379697"/>
            <a:ext cx="9259266" cy="41857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&gt;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gp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--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list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debug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7F7F00"/>
                </a:solidFill>
                <a:latin typeface="Verdana" panose="020B0604030504040204" pitchFamily="34" charset="0"/>
              </a:rPr>
              <a:t># Detected readers from </a:t>
            </a:r>
            <a:r>
              <a:rPr lang="en-GB" sz="1400" dirty="0" err="1">
                <a:solidFill>
                  <a:srgbClr val="7F7F00"/>
                </a:solidFill>
                <a:latin typeface="Verdana" panose="020B0604030504040204" pitchFamily="34" charset="0"/>
              </a:rPr>
              <a:t>SunPCSC</a:t>
            </a:r>
            <a:endParaRPr lang="en-GB" sz="1400" dirty="0">
              <a:solidFill>
                <a:srgbClr val="7F7F00"/>
              </a:solidFill>
              <a:latin typeface="Verdana" panose="020B0604030504040204" pitchFamily="34" charset="0"/>
            </a:endParaRPr>
          </a:p>
          <a:p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[*]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Alcor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Micro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USB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Smart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Card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Reader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SCardConnect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7F007F"/>
                </a:solidFill>
                <a:latin typeface="Verdana" panose="020B0604030504040204" pitchFamily="34" charset="0"/>
              </a:rPr>
              <a:t>"</a:t>
            </a:r>
            <a:r>
              <a:rPr lang="en-GB" sz="1400" dirty="0" err="1">
                <a:solidFill>
                  <a:srgbClr val="7F007F"/>
                </a:solidFill>
                <a:latin typeface="Verdana" panose="020B0604030504040204" pitchFamily="34" charset="0"/>
              </a:rPr>
              <a:t>Alcor</a:t>
            </a:r>
            <a:r>
              <a:rPr lang="en-GB" sz="1400" dirty="0">
                <a:solidFill>
                  <a:srgbClr val="7F007F"/>
                </a:solidFill>
                <a:latin typeface="Verdana" panose="020B0604030504040204" pitchFamily="34" charset="0"/>
              </a:rPr>
              <a:t> Micro USB Smart Card Reader 0"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=*)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-&gt;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3BF71800008031F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E45736674652D6E66C4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SCardBeginTransaction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7F007F"/>
                </a:solidFill>
                <a:latin typeface="Verdana" panose="020B0604030504040204" pitchFamily="34" charset="0"/>
              </a:rPr>
              <a:t>"</a:t>
            </a:r>
            <a:r>
              <a:rPr lang="en-GB" sz="1400" dirty="0" err="1">
                <a:solidFill>
                  <a:srgbClr val="7F007F"/>
                </a:solidFill>
                <a:latin typeface="Verdana" panose="020B0604030504040204" pitchFamily="34" charset="0"/>
              </a:rPr>
              <a:t>Alcor</a:t>
            </a:r>
            <a:r>
              <a:rPr lang="en-GB" sz="1400" dirty="0">
                <a:solidFill>
                  <a:srgbClr val="7F007F"/>
                </a:solidFill>
                <a:latin typeface="Verdana" panose="020B0604030504040204" pitchFamily="34" charset="0"/>
              </a:rPr>
              <a:t> Micro USB Smart Card Reader 0"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A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&gt;&gt;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4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+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0000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00A40400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00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A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&lt;&lt;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0018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+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2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56ms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6F108408A000000003000000A5049F6501FF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9000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A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&gt;&gt;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=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4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+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0008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80500000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08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6265E168FB2639C1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A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&lt;&lt;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0028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+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2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118ms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00003126960097543174010200103595AC1420213D2969EA8B8C41F3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90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00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openkms</a:t>
            </a:r>
            <a:r>
              <a:rPr lang="en-GB" sz="14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gp</a:t>
            </a:r>
            <a:r>
              <a:rPr lang="en-GB" sz="14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GPException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STRICT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WARNING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Card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cryptogram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invalid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!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Card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3D2969EA8B8C41F3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Host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DB1E6E1E71958A15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!!!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DO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NOT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RE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-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TRY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THE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SAME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COMMAND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/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KEYS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OR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YOU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MAY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BRICK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YOUR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CARD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!!!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at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openkms</a:t>
            </a:r>
            <a:r>
              <a:rPr lang="en-GB" sz="14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gp</a:t>
            </a:r>
            <a:r>
              <a:rPr lang="en-GB" sz="14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GlobalPlatform</a:t>
            </a:r>
            <a:r>
              <a:rPr lang="en-GB" sz="14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printStrictWarning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GlobalPlatform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java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156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at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openkms</a:t>
            </a:r>
            <a:r>
              <a:rPr lang="en-GB" sz="14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gp</a:t>
            </a:r>
            <a:r>
              <a:rPr lang="en-GB" sz="14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GlobalPlatform</a:t>
            </a:r>
            <a:r>
              <a:rPr lang="en-GB" sz="14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openSecureChannel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GlobalPlatform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java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471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endParaRPr lang="en-GB" sz="1400" dirty="0">
              <a:solidFill>
                <a:srgbClr val="808080"/>
              </a:solidFill>
              <a:latin typeface="Verdana" panose="020B0604030504040204" pitchFamily="34" charset="0"/>
            </a:endParaRPr>
          </a:p>
          <a:p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       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at</a:t>
            </a:r>
            <a:r>
              <a:rPr lang="en-GB" sz="1400" dirty="0">
                <a:solidFill>
                  <a:srgbClr val="808080"/>
                </a:solidFill>
                <a:latin typeface="Verdana" panose="020B0604030504040204" pitchFamily="34" charset="0"/>
              </a:rPr>
              <a:t> 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openkms</a:t>
            </a:r>
            <a:r>
              <a:rPr lang="en-GB" sz="14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gp</a:t>
            </a:r>
            <a:r>
              <a:rPr lang="en-GB" sz="14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GPTool</a:t>
            </a:r>
            <a:r>
              <a:rPr lang="en-GB" sz="14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400" dirty="0" err="1">
                <a:solidFill>
                  <a:srgbClr val="000000"/>
                </a:solidFill>
                <a:latin typeface="Verdana" panose="020B0604030504040204" pitchFamily="34" charset="0"/>
              </a:rPr>
              <a:t>main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(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GPTool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r>
              <a:rPr lang="en-GB" sz="1400" dirty="0">
                <a:solidFill>
                  <a:srgbClr val="000000"/>
                </a:solidFill>
                <a:latin typeface="Verdana" panose="020B0604030504040204" pitchFamily="34" charset="0"/>
              </a:rPr>
              <a:t>java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  <a:r>
              <a:rPr lang="en-GB" sz="1400" dirty="0">
                <a:solidFill>
                  <a:srgbClr val="007F7F"/>
                </a:solidFill>
                <a:latin typeface="Verdana" panose="020B0604030504040204" pitchFamily="34" charset="0"/>
              </a:rPr>
              <a:t>348</a:t>
            </a:r>
            <a:r>
              <a:rPr lang="en-GB" sz="1400" b="1" dirty="0">
                <a:solidFill>
                  <a:srgbClr val="000000"/>
                </a:solidFill>
                <a:latin typeface="Verdana" panose="020B0604030504040204" pitchFamily="34" charset="0"/>
              </a:rPr>
              <a:t>)</a:t>
            </a:r>
            <a:endParaRPr lang="en-GB" sz="1400" dirty="0"/>
          </a:p>
        </p:txBody>
      </p:sp>
      <p:sp>
        <p:nvSpPr>
          <p:cNvPr id="7" name="Obdélník 6"/>
          <p:cNvSpPr/>
          <p:nvPr/>
        </p:nvSpPr>
        <p:spPr>
          <a:xfrm>
            <a:off x="107504" y="4725144"/>
            <a:ext cx="8712968" cy="1847106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95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 aware – real card can be blocked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Don’t write script that executes many authentications at once (cycle, multiple commands)</a:t>
            </a:r>
          </a:p>
          <a:p>
            <a:r>
              <a:rPr lang="en-GB" dirty="0" smtClean="0"/>
              <a:t>If unsuccessful one/two authentication is detected, then as for help, please!!!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PV204 Security technologies - Labs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305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Yubikey</a:t>
            </a:r>
            <a:r>
              <a:rPr lang="en-GB" dirty="0" smtClean="0"/>
              <a:t> OAUTH</a:t>
            </a:r>
            <a:endParaRPr lang="en-GB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PV204 Security technologies - Labs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468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Yubikey</a:t>
            </a:r>
            <a:r>
              <a:rPr lang="en-GB" dirty="0" smtClean="0"/>
              <a:t> OATH applet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Yubikey</a:t>
            </a:r>
            <a:r>
              <a:rPr lang="en-GB" dirty="0"/>
              <a:t> OATH </a:t>
            </a:r>
            <a:r>
              <a:rPr lang="en-GB" dirty="0" smtClean="0"/>
              <a:t>applet</a:t>
            </a:r>
          </a:p>
          <a:p>
            <a:pPr lvl="1"/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://github.com/Yubico/ykneo-oath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pPr lvl="1"/>
            <a:r>
              <a:rPr lang="en-GB" dirty="0" smtClean="0"/>
              <a:t>Already included in </a:t>
            </a:r>
            <a:r>
              <a:rPr lang="en-GB" dirty="0" err="1" smtClean="0"/>
              <a:t>AppletPlayground</a:t>
            </a:r>
            <a:endParaRPr lang="en-GB" dirty="0" smtClean="0"/>
          </a:p>
          <a:p>
            <a:r>
              <a:rPr lang="en-GB" dirty="0" smtClean="0"/>
              <a:t>Desktop OAUTH utility</a:t>
            </a:r>
          </a:p>
          <a:p>
            <a:pPr lvl="1"/>
            <a:r>
              <a:rPr lang="en-GB" dirty="0">
                <a:hlinkClick r:id="rId3"/>
              </a:rPr>
              <a:t>https://developers.yubico.com/yubioath-desktop/Releases</a:t>
            </a:r>
            <a:r>
              <a:rPr lang="en-GB" dirty="0" smtClean="0">
                <a:hlinkClick r:id="rId3"/>
              </a:rPr>
              <a:t>/</a:t>
            </a:r>
            <a:endParaRPr lang="en-GB" dirty="0" smtClean="0"/>
          </a:p>
          <a:p>
            <a:r>
              <a:rPr lang="en-GB" dirty="0" smtClean="0"/>
              <a:t>Change name of reader </a:t>
            </a:r>
          </a:p>
          <a:p>
            <a:pPr lvl="1"/>
            <a:r>
              <a:rPr lang="en-GB" dirty="0" smtClean="0"/>
              <a:t>File </a:t>
            </a:r>
            <a:r>
              <a:rPr lang="en-GB" dirty="0" smtClean="0">
                <a:sym typeface="Symbol" panose="05050102010706020507" pitchFamily="18" charset="2"/>
              </a:rPr>
              <a:t></a:t>
            </a:r>
            <a:r>
              <a:rPr lang="en-GB" dirty="0" smtClean="0"/>
              <a:t> Settings </a:t>
            </a:r>
            <a:r>
              <a:rPr lang="en-GB" dirty="0">
                <a:sym typeface="Symbol" panose="05050102010706020507" pitchFamily="18" charset="2"/>
              </a:rPr>
              <a:t></a:t>
            </a:r>
            <a:r>
              <a:rPr lang="en-GB" dirty="0" smtClean="0"/>
              <a:t> Card reader name</a:t>
            </a:r>
          </a:p>
          <a:p>
            <a:pPr lvl="1"/>
            <a:r>
              <a:rPr lang="en-GB" dirty="0" smtClean="0"/>
              <a:t>Insert your reader name (use </a:t>
            </a:r>
            <a:r>
              <a:rPr lang="en-GB" dirty="0" err="1" smtClean="0"/>
              <a:t>gp</a:t>
            </a:r>
            <a:r>
              <a:rPr lang="en-GB" dirty="0" smtClean="0"/>
              <a:t> to obtain it)</a:t>
            </a:r>
          </a:p>
          <a:p>
            <a:pPr lvl="2"/>
            <a:r>
              <a:rPr lang="en-GB" dirty="0" smtClean="0"/>
              <a:t>E.g.,</a:t>
            </a:r>
            <a:r>
              <a:rPr lang="en-GB" dirty="0" err="1" smtClean="0"/>
              <a:t>Gemplus</a:t>
            </a:r>
            <a:r>
              <a:rPr lang="en-GB" dirty="0" smtClean="0"/>
              <a:t> </a:t>
            </a:r>
            <a:r>
              <a:rPr lang="en-GB" dirty="0"/>
              <a:t>USB Key Smart Card Reader </a:t>
            </a:r>
            <a:r>
              <a:rPr lang="en-GB" dirty="0" smtClean="0"/>
              <a:t>0</a:t>
            </a:r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35A545-624B-40D2-AFF6-9618F12C24F0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PV204 Security technologies - Labs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573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12072</TotalTime>
  <Words>694</Words>
  <Application>Microsoft Office PowerPoint</Application>
  <PresentationFormat>Předvádění na obrazovce (4:3)</PresentationFormat>
  <Paragraphs>120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Courier New</vt:lpstr>
      <vt:lpstr>Symbol</vt:lpstr>
      <vt:lpstr>Verdana</vt:lpstr>
      <vt:lpstr>Motiv systému Office</vt:lpstr>
      <vt:lpstr>PV204 Security technologies</vt:lpstr>
      <vt:lpstr>Laboratory</vt:lpstr>
      <vt:lpstr>What is necessary - prerequisities</vt:lpstr>
      <vt:lpstr>Working with real card - compilation</vt:lpstr>
      <vt:lpstr>Working with real card - upload</vt:lpstr>
      <vt:lpstr>Be aware – real card can be blocked</vt:lpstr>
      <vt:lpstr>Be aware – real card can be blocked</vt:lpstr>
      <vt:lpstr>Yubikey OAUTH</vt:lpstr>
      <vt:lpstr>Yubikey OATH applet</vt:lpstr>
      <vt:lpstr>Add new secret File  Add</vt:lpstr>
      <vt:lpstr>Testing OATH applet</vt:lpstr>
      <vt:lpstr>Homework –bonus from last week</vt:lpstr>
    </vt:vector>
  </TitlesOfParts>
  <Company>Omega Design, s.r.o.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sigut</dc:creator>
  <cp:lastModifiedBy>Petr Svenda</cp:lastModifiedBy>
  <cp:revision>2626</cp:revision>
  <cp:lastPrinted>2013-10-10T13:54:53Z</cp:lastPrinted>
  <dcterms:created xsi:type="dcterms:W3CDTF">2012-06-27T07:21:19Z</dcterms:created>
  <dcterms:modified xsi:type="dcterms:W3CDTF">2016-03-17T12:57:53Z</dcterms:modified>
</cp:coreProperties>
</file>