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1" r:id="rId2"/>
    <p:sldId id="617" r:id="rId3"/>
    <p:sldId id="782" r:id="rId4"/>
    <p:sldId id="770" r:id="rId5"/>
    <p:sldId id="776" r:id="rId6"/>
    <p:sldId id="771" r:id="rId7"/>
    <p:sldId id="772" r:id="rId8"/>
    <p:sldId id="775" r:id="rId9"/>
    <p:sldId id="774" r:id="rId10"/>
    <p:sldId id="777" r:id="rId11"/>
    <p:sldId id="773" r:id="rId12"/>
    <p:sldId id="781" r:id="rId13"/>
    <p:sldId id="779" r:id="rId14"/>
    <p:sldId id="780" r:id="rId15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839" autoAdjust="0"/>
    <p:restoredTop sz="91367" autoAdjust="0"/>
  </p:normalViewPr>
  <p:slideViewPr>
    <p:cSldViewPr>
      <p:cViewPr varScale="1">
        <p:scale>
          <a:sx n="103" d="100"/>
          <a:sy n="103" d="100"/>
        </p:scale>
        <p:origin x="75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190" y="-90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0506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>
              <a:defRPr sz="1300" smtClean="0"/>
            </a:lvl1pPr>
          </a:lstStyle>
          <a:p>
            <a:pPr>
              <a:defRPr/>
            </a:pPr>
            <a:fld id="{281D9DC7-60FB-481D-B360-7AA869485673}" type="datetimeFigureOut">
              <a:rPr lang="cs-CZ"/>
              <a:pPr>
                <a:defRPr/>
              </a:pPr>
              <a:t>31. 3. 2016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0506" y="9745479"/>
            <a:ext cx="3077137" cy="487488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587F38C-DA6E-45CD-A1EC-8060F697074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2"/>
          </p:nvPr>
        </p:nvSpPr>
        <p:spPr>
          <a:xfrm>
            <a:off x="1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>
              <a:defRPr sz="1300"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21883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0506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8430E7B-8391-4B76-9996-05F39D470192}" type="datetimeFigureOut">
              <a:rPr lang="cs-CZ"/>
              <a:pPr>
                <a:defRPr/>
              </a:pPr>
              <a:t>31. 3. 2016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0" tIns="47750" rIns="95500" bIns="4775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00" y="4861400"/>
            <a:ext cx="5680103" cy="4606317"/>
          </a:xfrm>
          <a:prstGeom prst="rect">
            <a:avLst/>
          </a:prstGeom>
        </p:spPr>
        <p:txBody>
          <a:bodyPr vert="horz" lIns="95500" tIns="47750" rIns="95500" bIns="4775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0506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84370BB-E9F5-43C3-BA0C-E22917C228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18325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370BB-E9F5-43C3-BA0C-E22917C22812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422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:\CRCS\2012_0178_Redesign_loga_a_JVS\PPT_prezentace\sablona\pracovni\titulka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4000" y="476672"/>
            <a:ext cx="5753925" cy="1872208"/>
          </a:xfrm>
        </p:spPr>
        <p:txBody>
          <a:bodyPr anchor="ctr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4000" y="3284984"/>
            <a:ext cx="5724184" cy="108012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1">
                <a:solidFill>
                  <a:srgbClr val="1E44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7" name="Zástupný symbol pro text 2"/>
          <p:cNvSpPr>
            <a:spLocks noGrp="1"/>
          </p:cNvSpPr>
          <p:nvPr>
            <p:ph type="body" idx="10"/>
          </p:nvPr>
        </p:nvSpPr>
        <p:spPr>
          <a:xfrm>
            <a:off x="504000" y="5254005"/>
            <a:ext cx="5724184" cy="864096"/>
          </a:xfrm>
        </p:spPr>
        <p:txBody>
          <a:bodyPr anchor="ctr"/>
          <a:lstStyle>
            <a:lvl1pPr marL="0" indent="0">
              <a:buNone/>
              <a:defRPr sz="1800" b="0">
                <a:solidFill>
                  <a:srgbClr val="1E448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700"/>
            </a:lvl1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163D1-75E5-4E6C-8902-FDAF1BBD20D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5328592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5825" cy="99218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fld id="{C4D24BDE-91F4-4AF6-A954-320AF3ADA8B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2"/>
          </p:nvPr>
        </p:nvSpPr>
        <p:spPr>
          <a:xfrm>
            <a:off x="179388" y="6497638"/>
            <a:ext cx="7127875" cy="474662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cs-CZ" smtClean="0"/>
              <a:t>| PV204: Hardware Security Modules 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7545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 smtClean="0"/>
              <a:t>Kliknutím lze upravit styl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 typeface="Arial" pitchFamily="34" charset="0"/>
              <a:buChar char="•"/>
              <a:defRPr sz="2700"/>
            </a:lvl1pPr>
            <a:lvl2pPr marL="628650" indent="-266700">
              <a:buClrTx/>
              <a:buSzPct val="100000"/>
              <a:buFont typeface="Arial" pitchFamily="34" charset="0"/>
              <a:buChar char="–"/>
              <a:defRPr sz="2300"/>
            </a:lvl2pPr>
            <a:lvl3pPr>
              <a:buClrTx/>
              <a:buSzPct val="100000"/>
              <a:defRPr sz="2300"/>
            </a:lvl3pPr>
            <a:lvl4pPr marL="1343025" indent="-266700">
              <a:defRPr sz="2300"/>
            </a:lvl4pPr>
            <a:lvl5pPr marL="1704975" indent="-266700">
              <a:buFont typeface="Arial" pitchFamily="34" charset="0"/>
              <a:buChar char="•"/>
              <a:defRPr sz="23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5A545-624B-40D2-AFF6-9618F12C24F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6369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85801-738D-4AFC-9D72-B567D521F73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4032448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000" y="1844824"/>
            <a:ext cx="3956248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B1D15-C9BD-4600-93F2-E833C6F24BA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8864" y="1916832"/>
            <a:ext cx="4040188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8864" y="2556594"/>
            <a:ext cx="4040188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6689" y="1916832"/>
            <a:ext cx="4041775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6689" y="2556594"/>
            <a:ext cx="4041775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5E8C9-9747-458D-9BD5-A050EA3B953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012ED-8BBC-429C-91D7-E341A804C14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72F7E-A92E-4996-87A8-9530E00B3D3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984577"/>
          </a:xfrm>
        </p:spPr>
        <p:txBody>
          <a:bodyPr anchor="t"/>
          <a:lstStyle>
            <a:lvl1pPr algn="l">
              <a:defRPr sz="32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4006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16831"/>
            <a:ext cx="3008313" cy="424847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19744-537E-4F65-89DC-21C1FC7A8C7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A52DF-66C9-4F47-86CF-D7E7AA0B1F1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| PV204: Hardware Security Modules 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CRCS\2012_0178_Redesign_loga_a_JVS\PPT_prezentace\sablona\pracovni\normalni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03238" y="908720"/>
            <a:ext cx="822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Kliknutím lze upravit styl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03238" y="1871663"/>
            <a:ext cx="82296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03238" y="6573838"/>
            <a:ext cx="396875" cy="284162"/>
          </a:xfrm>
          <a:prstGeom prst="rect">
            <a:avLst/>
          </a:prstGeom>
        </p:spPr>
        <p:txBody>
          <a:bodyPr lIns="0" tIns="0" rIns="0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5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EC21CA0-2CA7-47F4-B597-FCA32B7888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| PV204: Hardware Security Modules 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3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E448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E4485"/>
        </a:buClr>
        <a:buSzPct val="100000"/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rtl="0" eaLnBrk="0" fontAlgn="base" hangingPunct="0">
        <a:spcBef>
          <a:spcPct val="20000"/>
        </a:spcBef>
        <a:spcAft>
          <a:spcPct val="0"/>
        </a:spcAft>
        <a:buSzPct val="100000"/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indent="-2762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5" indent="-266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667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venda@fi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bm.com/support/knowledgecenter/SSLTBW_2.1.0/com.ibm.zos.v2r1.csfba00/testpkcs11_code.htm#testpkcs11_co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>
          <a:xfrm>
            <a:off x="503238" y="476250"/>
            <a:ext cx="5754687" cy="1873250"/>
          </a:xfrm>
        </p:spPr>
        <p:txBody>
          <a:bodyPr>
            <a:normAutofit/>
          </a:bodyPr>
          <a:lstStyle/>
          <a:p>
            <a:pPr algn="ctr"/>
            <a:r>
              <a:rPr lang="en-US" altLang="en-US" smtClean="0"/>
              <a:t>PV204 Security technologies</a:t>
            </a:r>
            <a:endParaRPr lang="cs-CZ" dirty="0" smtClean="0"/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503238" y="3284538"/>
            <a:ext cx="8173218" cy="1081087"/>
          </a:xfrm>
        </p:spPr>
        <p:txBody>
          <a:bodyPr>
            <a:normAutofit/>
          </a:bodyPr>
          <a:lstStyle/>
          <a:p>
            <a:r>
              <a:rPr lang="en-GB" dirty="0" smtClean="0"/>
              <a:t>Hardware Security Modules (HSM), PKCS#11</a:t>
            </a:r>
          </a:p>
        </p:txBody>
      </p:sp>
      <p:sp>
        <p:nvSpPr>
          <p:cNvPr id="3076" name="Zástupný symbol pro text 3"/>
          <p:cNvSpPr>
            <a:spLocks noGrp="1"/>
          </p:cNvSpPr>
          <p:nvPr>
            <p:ph type="body" idx="10"/>
          </p:nvPr>
        </p:nvSpPr>
        <p:spPr>
          <a:xfrm>
            <a:off x="503238" y="5254625"/>
            <a:ext cx="6229002" cy="863600"/>
          </a:xfrm>
        </p:spPr>
        <p:txBody>
          <a:bodyPr/>
          <a:lstStyle/>
          <a:p>
            <a:r>
              <a:rPr lang="en-US" smtClean="0"/>
              <a:t>Petr </a:t>
            </a:r>
            <a:r>
              <a:rPr lang="cs-CZ" smtClean="0"/>
              <a:t>Švenda</a:t>
            </a:r>
            <a:r>
              <a:rPr lang="en-US" smtClean="0"/>
              <a:t> </a:t>
            </a:r>
            <a:r>
              <a:rPr lang="cs-CZ" smtClean="0">
                <a:hlinkClick r:id="rId3"/>
              </a:rPr>
              <a:t>svenda</a:t>
            </a:r>
            <a:r>
              <a:rPr lang="en-US" smtClean="0">
                <a:hlinkClick r:id="rId3"/>
              </a:rPr>
              <a:t>@fi.muni.cz</a:t>
            </a:r>
            <a:endParaRPr lang="en-US" smtClean="0"/>
          </a:p>
          <a:p>
            <a:r>
              <a:rPr lang="en-US" smtClean="0"/>
              <a:t>Faculty of Informatics, Masaryk University</a:t>
            </a:r>
            <a:endParaRPr lang="cs-CZ" dirty="0" smtClean="0"/>
          </a:p>
        </p:txBody>
      </p:sp>
      <p:pic>
        <p:nvPicPr>
          <p:cNvPr id="5" name="Picture 2" descr="D:\Documents\Obrázky\services_icon_full_bw5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828925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Own work – during this lab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Write own function, which will insert private object with label “</a:t>
            </a:r>
            <a:r>
              <a:rPr lang="en-GB" dirty="0" err="1"/>
              <a:t>VeraCrypt</a:t>
            </a:r>
            <a:r>
              <a:rPr lang="en-GB" dirty="0"/>
              <a:t> secret1” into </a:t>
            </a:r>
            <a:r>
              <a:rPr lang="en-GB" dirty="0" smtClean="0"/>
              <a:t>token</a:t>
            </a:r>
          </a:p>
          <a:p>
            <a:pPr lvl="1"/>
            <a:r>
              <a:rPr lang="en-GB" dirty="0" smtClean="0"/>
              <a:t>Private object =&gt; user must be logged in (</a:t>
            </a:r>
            <a:r>
              <a:rPr lang="en-GB" dirty="0" err="1" smtClean="0"/>
              <a:t>C_Login</a:t>
            </a:r>
            <a:r>
              <a:rPr lang="en-GB" dirty="0" smtClean="0"/>
              <a:t>)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Write own function, which will list all private objects on token including values</a:t>
            </a:r>
          </a:p>
          <a:p>
            <a:pPr lvl="1"/>
            <a:r>
              <a:rPr lang="en-GB" dirty="0" err="1" smtClean="0"/>
              <a:t>C_FindObjectsInit</a:t>
            </a:r>
            <a:r>
              <a:rPr lang="en-GB" dirty="0" smtClean="0"/>
              <a:t>, </a:t>
            </a:r>
            <a:r>
              <a:rPr lang="en-GB" dirty="0" err="1" smtClean="0"/>
              <a:t>C_FindObjects</a:t>
            </a:r>
            <a:r>
              <a:rPr lang="en-GB" dirty="0" smtClean="0"/>
              <a:t>, </a:t>
            </a:r>
            <a:r>
              <a:rPr lang="en-GB" dirty="0" err="1" smtClean="0"/>
              <a:t>C_FindObjectsFinal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Change insert function so that value of objects will be randomly data generated by token itself </a:t>
            </a:r>
          </a:p>
          <a:p>
            <a:pPr lvl="1"/>
            <a:r>
              <a:rPr lang="en-GB" dirty="0" smtClean="0"/>
              <a:t>obtained previously via </a:t>
            </a:r>
            <a:r>
              <a:rPr lang="en-GB" dirty="0" err="1" smtClean="0"/>
              <a:t>C_GenerateRandom</a:t>
            </a:r>
            <a:r>
              <a:rPr lang="en-GB" dirty="0" smtClean="0"/>
              <a:t>() function</a:t>
            </a:r>
            <a:endParaRPr lang="en-GB" dirty="0"/>
          </a:p>
          <a:p>
            <a:endParaRPr lang="en-GB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| PV204: Hardware Security Modules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7580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of PKCS#11 – </a:t>
            </a:r>
            <a:r>
              <a:rPr lang="en-GB" dirty="0" err="1" smtClean="0"/>
              <a:t>TrueCrypt</a:t>
            </a:r>
            <a:r>
              <a:rPr lang="en-GB" dirty="0" smtClean="0"/>
              <a:t>/</a:t>
            </a:r>
            <a:r>
              <a:rPr lang="en-GB" dirty="0" err="1" smtClean="0"/>
              <a:t>VeraCrypt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1871663"/>
            <a:ext cx="8389242" cy="4149725"/>
          </a:xfrm>
        </p:spPr>
        <p:txBody>
          <a:bodyPr/>
          <a:lstStyle/>
          <a:p>
            <a:r>
              <a:rPr lang="en-GB" sz="2400" dirty="0" smtClean="0"/>
              <a:t>Use P#11 token to increase security of </a:t>
            </a:r>
            <a:r>
              <a:rPr lang="en-GB" sz="2400" dirty="0" err="1" smtClean="0"/>
              <a:t>VeraCrypt</a:t>
            </a:r>
            <a:r>
              <a:rPr lang="en-GB" sz="2400" dirty="0" smtClean="0"/>
              <a:t> password</a:t>
            </a:r>
          </a:p>
          <a:p>
            <a:r>
              <a:rPr lang="en-GB" sz="2400" dirty="0" err="1" smtClean="0"/>
              <a:t>Settings</a:t>
            </a:r>
            <a:r>
              <a:rPr lang="en-GB" sz="2400" dirty="0" err="1" smtClean="0">
                <a:sym typeface="Symbol" panose="05050102010706020507" pitchFamily="18" charset="2"/>
              </a:rPr>
              <a:t>Security</a:t>
            </a:r>
            <a:r>
              <a:rPr lang="en-GB" sz="2400" dirty="0" smtClean="0">
                <a:sym typeface="Symbol" panose="05050102010706020507" pitchFamily="18" charset="2"/>
              </a:rPr>
              <a:t> </a:t>
            </a:r>
            <a:r>
              <a:rPr lang="en-GB" sz="2400" dirty="0" err="1" smtClean="0">
                <a:sym typeface="Symbol" panose="05050102010706020507" pitchFamily="18" charset="2"/>
              </a:rPr>
              <a:t>tokensSelect</a:t>
            </a:r>
            <a:r>
              <a:rPr lang="en-GB" sz="2400" dirty="0" smtClean="0">
                <a:sym typeface="Symbol" panose="05050102010706020507" pitchFamily="18" charset="2"/>
              </a:rPr>
              <a:t> library</a:t>
            </a:r>
          </a:p>
          <a:p>
            <a:pPr lvl="1"/>
            <a:r>
              <a:rPr lang="en-GB" sz="2000" dirty="0" smtClean="0">
                <a:sym typeface="Symbol" panose="05050102010706020507" pitchFamily="18" charset="2"/>
              </a:rPr>
              <a:t>Point </a:t>
            </a:r>
            <a:r>
              <a:rPr lang="en-GB" sz="2000" dirty="0">
                <a:sym typeface="Symbol" panose="05050102010706020507" pitchFamily="18" charset="2"/>
              </a:rPr>
              <a:t>to </a:t>
            </a:r>
            <a:r>
              <a:rPr lang="en-GB" sz="2000" dirty="0" smtClean="0">
                <a:sym typeface="Symbol" panose="05050102010706020507" pitchFamily="18" charset="2"/>
              </a:rPr>
              <a:t>softhsm2-x64.dll</a:t>
            </a:r>
          </a:p>
          <a:p>
            <a:r>
              <a:rPr lang="en-GB" sz="2400" dirty="0" smtClean="0">
                <a:sym typeface="Symbol" panose="05050102010706020507" pitchFamily="18" charset="2"/>
              </a:rPr>
              <a:t>Important: at least one private object must exists on token</a:t>
            </a:r>
          </a:p>
          <a:p>
            <a:pPr lvl="1"/>
            <a:r>
              <a:rPr lang="en-GB" sz="2000" dirty="0" err="1" smtClean="0">
                <a:sym typeface="Symbol" panose="05050102010706020507" pitchFamily="18" charset="2"/>
              </a:rPr>
              <a:t>VeraCrypt</a:t>
            </a:r>
            <a:r>
              <a:rPr lang="en-GB" sz="2000" dirty="0" smtClean="0">
                <a:sym typeface="Symbol" panose="05050102010706020507" pitchFamily="18" charset="2"/>
              </a:rPr>
              <a:t> will search for private objects on token and fail with GENERIC_ERROR if not found </a:t>
            </a:r>
          </a:p>
          <a:p>
            <a:pPr lvl="1"/>
            <a:r>
              <a:rPr lang="en-GB" sz="2000" dirty="0" smtClean="0">
                <a:sym typeface="Symbol" panose="05050102010706020507" pitchFamily="18" charset="2"/>
              </a:rPr>
              <a:t>Use private object “</a:t>
            </a:r>
            <a:r>
              <a:rPr lang="en-GB" sz="2000" dirty="0" err="1" smtClean="0"/>
              <a:t>VeraCrypt</a:t>
            </a:r>
            <a:r>
              <a:rPr lang="en-GB" sz="2000" dirty="0" smtClean="0"/>
              <a:t> secret1”</a:t>
            </a:r>
            <a:endParaRPr lang="en-GB" sz="2000" dirty="0" smtClean="0">
              <a:sym typeface="Symbol" panose="05050102010706020507" pitchFamily="18" charset="2"/>
            </a:endParaRPr>
          </a:p>
          <a:p>
            <a:r>
              <a:rPr lang="en-GB" sz="2400" dirty="0" err="1" smtClean="0">
                <a:sym typeface="Symbol" panose="05050102010706020507" pitchFamily="18" charset="2"/>
              </a:rPr>
              <a:t>VolumesCreate</a:t>
            </a:r>
            <a:r>
              <a:rPr lang="en-GB" sz="2400" dirty="0" smtClean="0">
                <a:sym typeface="Symbol" panose="05050102010706020507" pitchFamily="18" charset="2"/>
              </a:rPr>
              <a:t> new volume</a:t>
            </a:r>
          </a:p>
          <a:p>
            <a:pPr lvl="1"/>
            <a:r>
              <a:rPr lang="en-GB" sz="2000" dirty="0" smtClean="0">
                <a:sym typeface="Symbol" panose="05050102010706020507" pitchFamily="18" charset="2"/>
              </a:rPr>
              <a:t>(Set standard volume info in wizard)</a:t>
            </a:r>
          </a:p>
          <a:p>
            <a:pPr lvl="1"/>
            <a:r>
              <a:rPr lang="en-GB" sz="2000" dirty="0" smtClean="0">
                <a:sym typeface="Symbol" panose="05050102010706020507" pitchFamily="18" charset="2"/>
              </a:rPr>
              <a:t>Volume </a:t>
            </a:r>
            <a:r>
              <a:rPr lang="en-GB" sz="2000" dirty="0" err="1" smtClean="0">
                <a:sym typeface="Symbol" panose="05050102010706020507" pitchFamily="18" charset="2"/>
              </a:rPr>
              <a:t>PasswordUse</a:t>
            </a:r>
            <a:r>
              <a:rPr lang="en-GB" sz="2000" dirty="0" smtClean="0">
                <a:sym typeface="Symbol" panose="05050102010706020507" pitchFamily="18" charset="2"/>
              </a:rPr>
              <a:t> </a:t>
            </a:r>
            <a:r>
              <a:rPr lang="en-GB" sz="2000" dirty="0" err="1" smtClean="0">
                <a:sym typeface="Symbol" panose="05050102010706020507" pitchFamily="18" charset="2"/>
              </a:rPr>
              <a:t>keyfilesKeyfiles</a:t>
            </a:r>
            <a:r>
              <a:rPr lang="en-GB" sz="2000" dirty="0">
                <a:sym typeface="Symbol" panose="05050102010706020507" pitchFamily="18" charset="2"/>
              </a:rPr>
              <a:t> </a:t>
            </a:r>
            <a:r>
              <a:rPr lang="en-GB" sz="2000" dirty="0" smtClean="0">
                <a:sym typeface="Symbol" panose="05050102010706020507" pitchFamily="18" charset="2"/>
              </a:rPr>
              <a:t>Add token files</a:t>
            </a:r>
          </a:p>
          <a:p>
            <a:pPr lvl="1"/>
            <a:r>
              <a:rPr lang="en-GB" sz="2000" dirty="0" smtClean="0">
                <a:sym typeface="Symbol" panose="05050102010706020507" pitchFamily="18" charset="2"/>
              </a:rPr>
              <a:t>New volume should be created and PIN required on mount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| PV204: Hardware Security Modules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3982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| PV204: Hardware Security Modules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002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Homework – RSA with PKCS#11 token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1871663"/>
            <a:ext cx="8461250" cy="4149725"/>
          </a:xfrm>
        </p:spPr>
        <p:txBody>
          <a:bodyPr/>
          <a:lstStyle/>
          <a:p>
            <a:r>
              <a:rPr lang="en-US" sz="2400" dirty="0" smtClean="0"/>
              <a:t>Create application capable to decrypt with RSA private key stored on PKCS#11 token</a:t>
            </a:r>
          </a:p>
          <a:p>
            <a:pPr lvl="1"/>
            <a:r>
              <a:rPr lang="en-US" sz="2000" dirty="0" smtClean="0"/>
              <a:t>Private key will stay on a token after application end </a:t>
            </a:r>
          </a:p>
          <a:p>
            <a:r>
              <a:rPr lang="en-US" sz="2400" dirty="0" smtClean="0"/>
              <a:t>Decryption key (RSA-2048b) is generated on-token </a:t>
            </a:r>
          </a:p>
          <a:p>
            <a:pPr lvl="1"/>
            <a:r>
              <a:rPr lang="en-US" sz="2000" dirty="0" err="1" smtClean="0"/>
              <a:t>C_GenerateKeyPair</a:t>
            </a:r>
            <a:r>
              <a:rPr lang="en-US" sz="2000" dirty="0" smtClean="0"/>
              <a:t>()</a:t>
            </a:r>
          </a:p>
          <a:p>
            <a:pPr lvl="1"/>
            <a:r>
              <a:rPr lang="en-US" sz="2000" dirty="0" smtClean="0"/>
              <a:t>Public key is exported into file</a:t>
            </a:r>
          </a:p>
          <a:p>
            <a:pPr lvl="1"/>
            <a:r>
              <a:rPr lang="en-US" sz="2000" dirty="0" smtClean="0"/>
              <a:t>Private key is usable only after PIN verification (CKU_USER)</a:t>
            </a:r>
          </a:p>
          <a:p>
            <a:r>
              <a:rPr lang="en-US" sz="2400" dirty="0" smtClean="0"/>
              <a:t>Token will decrypt only after login with user PIN </a:t>
            </a:r>
          </a:p>
          <a:p>
            <a:pPr lvl="1"/>
            <a:r>
              <a:rPr lang="en-US" sz="2000" dirty="0" smtClean="0"/>
              <a:t>PKCS#1 format for RSA will be used (CKM_RSA_PKCS)</a:t>
            </a:r>
          </a:p>
          <a:p>
            <a:r>
              <a:rPr lang="en-US" sz="2400" dirty="0" smtClean="0"/>
              <a:t>Use </a:t>
            </a:r>
            <a:r>
              <a:rPr lang="en-US" sz="2400" dirty="0" err="1" smtClean="0"/>
              <a:t>SoftHSM</a:t>
            </a:r>
            <a:r>
              <a:rPr lang="en-US" sz="2400" dirty="0" smtClean="0"/>
              <a:t> as PKCS#11 token for testing</a:t>
            </a:r>
          </a:p>
          <a:p>
            <a:r>
              <a:rPr lang="en-US" sz="2400" dirty="0" smtClean="0"/>
              <a:t>Produce short (1xA4) text description of solution</a:t>
            </a:r>
          </a:p>
          <a:p>
            <a:pPr lvl="1"/>
            <a:r>
              <a:rPr lang="en-US" sz="2000" dirty="0" smtClean="0"/>
              <a:t>Steps and principal usage difference to Signature applet from HW02</a:t>
            </a:r>
          </a:p>
          <a:p>
            <a:endParaRPr lang="en-US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5A545-624B-40D2-AFF6-9618F12C24F0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PV204 Security technologies - Labs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219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– RSA with PKCS#11 token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Provide code that will demonstrate:</a:t>
            </a:r>
          </a:p>
          <a:p>
            <a:pPr lvl="1"/>
            <a:r>
              <a:rPr lang="en-US" sz="2000" dirty="0"/>
              <a:t>RSA </a:t>
            </a:r>
            <a:r>
              <a:rPr lang="en-US" sz="2000" dirty="0" err="1"/>
              <a:t>keypair</a:t>
            </a:r>
            <a:r>
              <a:rPr lang="en-US" sz="2000" dirty="0"/>
              <a:t> generation</a:t>
            </a:r>
          </a:p>
          <a:p>
            <a:pPr lvl="1"/>
            <a:r>
              <a:rPr lang="en-US" sz="2000" dirty="0"/>
              <a:t>Search for object with private key and </a:t>
            </a:r>
            <a:r>
              <a:rPr lang="en-US" sz="2000" dirty="0" smtClean="0"/>
              <a:t>successful decryption of data</a:t>
            </a:r>
          </a:p>
          <a:p>
            <a:pPr lvl="1"/>
            <a:r>
              <a:rPr lang="en-US" sz="2000" dirty="0" smtClean="0"/>
              <a:t>Failure of decryption when user PIN is not supplied</a:t>
            </a:r>
          </a:p>
          <a:p>
            <a:pPr lvl="1"/>
            <a:r>
              <a:rPr lang="en-US" sz="2000" dirty="0" smtClean="0"/>
              <a:t>Destruction of </a:t>
            </a:r>
            <a:r>
              <a:rPr lang="en-US" sz="2000" dirty="0" err="1" smtClean="0"/>
              <a:t>keypair</a:t>
            </a:r>
            <a:r>
              <a:rPr lang="en-US" sz="2000" dirty="0" smtClean="0"/>
              <a:t> object on token </a:t>
            </a:r>
            <a:endParaRPr lang="en-US" sz="2000" dirty="0"/>
          </a:p>
          <a:p>
            <a:r>
              <a:rPr lang="en-US" sz="2400" dirty="0" smtClean="0"/>
              <a:t>You </a:t>
            </a:r>
            <a:r>
              <a:rPr lang="en-US" sz="2400" dirty="0"/>
              <a:t>may use existing code as inspiration, but </a:t>
            </a:r>
            <a:r>
              <a:rPr lang="en-US" sz="2400" b="1" dirty="0"/>
              <a:t>you can’t </a:t>
            </a:r>
            <a:r>
              <a:rPr lang="en-US" sz="2400" b="1" dirty="0" err="1"/>
              <a:t>cut&amp;paste</a:t>
            </a:r>
            <a:r>
              <a:rPr lang="en-US" sz="2400" dirty="0"/>
              <a:t>!</a:t>
            </a:r>
          </a:p>
          <a:p>
            <a:pPr lvl="1"/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www.ibm.com/support/knowledgecenter/SSLTBW_2.1.0/com.ibm.zos.v2r1.csfba00/testpkcs11_code.htm%23testpkcs11_code</a:t>
            </a:r>
            <a:endParaRPr lang="en-US" sz="2000" dirty="0" smtClean="0"/>
          </a:p>
          <a:p>
            <a:pPr lvl="1"/>
            <a:r>
              <a:rPr lang="en-US" sz="2000" dirty="0" smtClean="0"/>
              <a:t>Be aware – this code doesn’t search for key objects</a:t>
            </a:r>
            <a:endParaRPr lang="en-US" sz="2000" dirty="0"/>
          </a:p>
          <a:p>
            <a:r>
              <a:rPr lang="en-US" sz="2000" dirty="0"/>
              <a:t>Submit before: </a:t>
            </a:r>
            <a:r>
              <a:rPr lang="en-US" sz="2000" b="1" dirty="0"/>
              <a:t>8.3. 6am </a:t>
            </a:r>
            <a:r>
              <a:rPr lang="en-US" sz="2000" dirty="0"/>
              <a:t>(full number of points)</a:t>
            </a:r>
          </a:p>
          <a:p>
            <a:pPr lvl="1"/>
            <a:r>
              <a:rPr lang="en-US" sz="1800" dirty="0"/>
              <a:t>Every additional started day (24h) means 1.5 points penalization </a:t>
            </a:r>
          </a:p>
          <a:p>
            <a:pPr lvl="1"/>
            <a:endParaRPr lang="en-US" sz="2000" dirty="0"/>
          </a:p>
          <a:p>
            <a:pPr lvl="1"/>
            <a:endParaRPr lang="cs-CZ" sz="2000" dirty="0"/>
          </a:p>
          <a:p>
            <a:endParaRPr lang="en-GB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| PV204: Hardware Security Modules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879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Laboratory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Utilization of HSM capabilities over PKCS#11 interface</a:t>
            </a:r>
          </a:p>
          <a:p>
            <a:pPr lvl="1"/>
            <a:r>
              <a:rPr lang="en-GB" dirty="0" err="1" smtClean="0"/>
              <a:t>SoftHSM</a:t>
            </a:r>
            <a:r>
              <a:rPr lang="en-GB" dirty="0" smtClean="0"/>
              <a:t> PKCS#11 token</a:t>
            </a:r>
          </a:p>
          <a:p>
            <a:pPr lvl="1"/>
            <a:r>
              <a:rPr lang="en-GB" dirty="0" smtClean="0"/>
              <a:t>Login user</a:t>
            </a:r>
          </a:p>
          <a:p>
            <a:pPr lvl="1"/>
            <a:r>
              <a:rPr lang="en-GB" dirty="0" smtClean="0"/>
              <a:t>Import keys</a:t>
            </a:r>
          </a:p>
          <a:p>
            <a:pPr lvl="1"/>
            <a:r>
              <a:rPr lang="en-GB" dirty="0" smtClean="0"/>
              <a:t>Use keys</a:t>
            </a:r>
          </a:p>
          <a:p>
            <a:r>
              <a:rPr lang="en-GB" dirty="0" smtClean="0"/>
              <a:t>PKCS#11 usage in other software</a:t>
            </a:r>
          </a:p>
          <a:p>
            <a:pPr lvl="1"/>
            <a:r>
              <a:rPr lang="en-GB" dirty="0" smtClean="0"/>
              <a:t>Using PKCS#11 token as </a:t>
            </a:r>
            <a:r>
              <a:rPr lang="en-GB" dirty="0" err="1" smtClean="0"/>
              <a:t>keyfiles</a:t>
            </a:r>
            <a:r>
              <a:rPr lang="en-GB" dirty="0" smtClean="0"/>
              <a:t> storage for </a:t>
            </a:r>
            <a:r>
              <a:rPr lang="en-GB" dirty="0" err="1" smtClean="0"/>
              <a:t>TrueCrypt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2"/>
            <a:endParaRPr lang="en-GB" dirty="0" smtClean="0"/>
          </a:p>
          <a:p>
            <a:pPr lvl="2"/>
            <a:endParaRPr lang="en-GB" dirty="0" smtClean="0"/>
          </a:p>
          <a:p>
            <a:pPr lvl="3"/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| PV204: Hardware Security Modules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461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Order of steps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Intro into PKCS#11 API (not covered at lecture)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Install and create own virtual </a:t>
            </a:r>
            <a:r>
              <a:rPr lang="en-GB" dirty="0" err="1" smtClean="0"/>
              <a:t>SoftHSM</a:t>
            </a:r>
            <a:r>
              <a:rPr lang="en-GB" dirty="0" smtClean="0"/>
              <a:t> token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Commented debug throw PKCS11Example code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Homework assignment</a:t>
            </a:r>
            <a:endParaRPr lang="en-GB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| PV204: Hardware Security Modules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7926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Prepare </a:t>
            </a:r>
            <a:r>
              <a:rPr lang="en-GB" dirty="0" err="1" smtClean="0"/>
              <a:t>SoftHSM</a:t>
            </a:r>
            <a:r>
              <a:rPr lang="en-GB" dirty="0" smtClean="0"/>
              <a:t> (Windows)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Download binary for your OS</a:t>
            </a:r>
          </a:p>
          <a:p>
            <a:pPr lvl="1"/>
            <a:r>
              <a:rPr lang="en-GB" sz="1800" dirty="0"/>
              <a:t>https://</a:t>
            </a:r>
            <a:r>
              <a:rPr lang="en-GB" sz="1800" dirty="0" smtClean="0"/>
              <a:t>github.com/disig/SoftHSM2-for-Windows</a:t>
            </a:r>
          </a:p>
          <a:p>
            <a:r>
              <a:rPr lang="en-GB" sz="2000" dirty="0" smtClean="0"/>
              <a:t>Prepare system variables </a:t>
            </a:r>
          </a:p>
          <a:p>
            <a:pPr lvl="1"/>
            <a:r>
              <a:rPr lang="en-GB" sz="1800" dirty="0"/>
              <a:t>set SOFTHSM2_CONF=h:\</a:t>
            </a:r>
            <a:r>
              <a:rPr lang="en-GB" sz="1800" dirty="0" smtClean="0"/>
              <a:t>Apps\SoftHSM2\etc\softhsm2.conf</a:t>
            </a:r>
            <a:endParaRPr lang="en-GB" sz="1800" dirty="0" smtClean="0"/>
          </a:p>
          <a:p>
            <a:r>
              <a:rPr lang="en-GB" sz="2000" dirty="0" smtClean="0"/>
              <a:t>Create and initialize new software token</a:t>
            </a:r>
          </a:p>
          <a:p>
            <a:pPr lvl="1"/>
            <a:r>
              <a:rPr lang="en-GB" sz="1800" dirty="0" smtClean="0"/>
              <a:t>softhsm2-util.exe </a:t>
            </a:r>
            <a:r>
              <a:rPr lang="en-GB" sz="1800" dirty="0"/>
              <a:t>--</a:t>
            </a:r>
            <a:r>
              <a:rPr lang="en-GB" sz="1800" dirty="0" err="1"/>
              <a:t>init</a:t>
            </a:r>
            <a:r>
              <a:rPr lang="en-GB" sz="1800" dirty="0"/>
              <a:t>-token --slot 0 --label "My token 1"</a:t>
            </a:r>
          </a:p>
          <a:p>
            <a:r>
              <a:rPr lang="en-GB" sz="2000" dirty="0" smtClean="0"/>
              <a:t>Troubleshooting: </a:t>
            </a:r>
          </a:p>
          <a:p>
            <a:pPr lvl="1"/>
            <a:r>
              <a:rPr lang="en-GB" sz="1800" dirty="0" smtClean="0"/>
              <a:t>Softhsm2-util crash: </a:t>
            </a:r>
            <a:r>
              <a:rPr lang="en-GB" sz="1800" dirty="0" err="1" smtClean="0"/>
              <a:t>dll</a:t>
            </a:r>
            <a:r>
              <a:rPr lang="en-GB" sz="1800" dirty="0" smtClean="0"/>
              <a:t> is not available (PATH, try to put softhsm2.dll into current folder</a:t>
            </a:r>
            <a:r>
              <a:rPr lang="en-GB" sz="1800" dirty="0" smtClean="0"/>
              <a:t>)</a:t>
            </a:r>
          </a:p>
          <a:p>
            <a:pPr lvl="2"/>
            <a:r>
              <a:rPr lang="en-GB" sz="1800" dirty="0" smtClean="0"/>
              <a:t>Still crash, check if softhsm2.dll is used (NOT softhsm2-x64.dll)</a:t>
            </a:r>
            <a:endParaRPr lang="en-GB" sz="1800" dirty="0" smtClean="0"/>
          </a:p>
          <a:p>
            <a:pPr lvl="1"/>
            <a:r>
              <a:rPr lang="en-GB" sz="1800" dirty="0" smtClean="0"/>
              <a:t>Error: Could not initialize library (check your system variable SOFTHSM2_CONF – name of file should be also included)</a:t>
            </a:r>
          </a:p>
          <a:p>
            <a:pPr lvl="2"/>
            <a:r>
              <a:rPr lang="en-GB" sz="1800" dirty="0"/>
              <a:t>Check also </a:t>
            </a:r>
            <a:r>
              <a:rPr lang="en-GB" sz="1800" dirty="0" err="1" smtClean="0"/>
              <a:t>directories.tokendir</a:t>
            </a:r>
            <a:r>
              <a:rPr lang="en-GB" sz="1800" dirty="0" smtClean="0"/>
              <a:t> inside  </a:t>
            </a:r>
            <a:r>
              <a:rPr lang="en-GB" sz="1800" dirty="0"/>
              <a:t>softhsm2.conf</a:t>
            </a:r>
            <a:endParaRPr lang="en-GB" sz="1800" dirty="0" smtClean="0"/>
          </a:p>
          <a:p>
            <a:pPr lvl="1"/>
            <a:r>
              <a:rPr lang="en-GB" sz="1800" dirty="0"/>
              <a:t>ERROR 30: Could not initialize the </a:t>
            </a:r>
            <a:r>
              <a:rPr lang="en-GB" sz="1800" dirty="0" smtClean="0"/>
              <a:t>token (wrong path to software </a:t>
            </a:r>
            <a:r>
              <a:rPr lang="en-GB" sz="1800" dirty="0"/>
              <a:t>tokens in </a:t>
            </a:r>
            <a:r>
              <a:rPr lang="en-GB" sz="1800" dirty="0" smtClean="0"/>
              <a:t>softhsm2.conf - check)</a:t>
            </a:r>
            <a:endParaRPr lang="en-GB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| PV204: Hardware Security Modules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0893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Prepare </a:t>
            </a:r>
            <a:r>
              <a:rPr lang="en-GB" dirty="0" err="1" smtClean="0"/>
              <a:t>SoftHSM</a:t>
            </a:r>
            <a:r>
              <a:rPr lang="en-GB" dirty="0" smtClean="0"/>
              <a:t> (Linux)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</a:t>
            </a:r>
            <a:r>
              <a:rPr lang="en-GB" dirty="0" err="1" smtClean="0"/>
              <a:t>libsofthsm</a:t>
            </a:r>
            <a:endParaRPr lang="en-GB" dirty="0" smtClean="0"/>
          </a:p>
          <a:p>
            <a:r>
              <a:rPr lang="en-GB" dirty="0" smtClean="0"/>
              <a:t>http</a:t>
            </a:r>
            <a:r>
              <a:rPr lang="en-GB" dirty="0"/>
              <a:t>://</a:t>
            </a:r>
            <a:r>
              <a:rPr lang="en-GB" dirty="0" smtClean="0"/>
              <a:t>manpages.ubuntu.com/manpages/utopic/man1/softhsm.1.html</a:t>
            </a:r>
          </a:p>
          <a:p>
            <a:endParaRPr lang="en-GB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| PV204: Hardware Security Modules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3501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 token(s)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New directory (GUID) with software </a:t>
            </a:r>
            <a:r>
              <a:rPr lang="en-GB" dirty="0"/>
              <a:t>token created in </a:t>
            </a:r>
            <a:r>
              <a:rPr lang="en-GB" dirty="0" smtClean="0"/>
              <a:t>SoftHSM2\</a:t>
            </a:r>
            <a:r>
              <a:rPr lang="en-GB" dirty="0" err="1" smtClean="0"/>
              <a:t>var</a:t>
            </a:r>
            <a:r>
              <a:rPr lang="en-GB" dirty="0" smtClean="0"/>
              <a:t>\softhsm2\tokens\ folder</a:t>
            </a:r>
          </a:p>
          <a:p>
            <a:r>
              <a:rPr lang="en-GB" dirty="0" smtClean="0"/>
              <a:t>Multiple tokens can be created</a:t>
            </a:r>
          </a:p>
          <a:p>
            <a:pPr lvl="1"/>
            <a:r>
              <a:rPr lang="en-GB" dirty="0" smtClean="0"/>
              <a:t>Change </a:t>
            </a:r>
            <a:r>
              <a:rPr lang="en-GB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--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slot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 smtClean="0">
                <a:solidFill>
                  <a:srgbClr val="007F7F"/>
                </a:solidFill>
                <a:latin typeface="Verdana" panose="020B0604030504040204" pitchFamily="34" charset="0"/>
              </a:rPr>
              <a:t>0 </a:t>
            </a:r>
            <a:r>
              <a:rPr lang="en-GB" dirty="0" smtClean="0"/>
              <a:t>to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--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slot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 smtClean="0">
                <a:solidFill>
                  <a:srgbClr val="808080"/>
                </a:solidFill>
                <a:latin typeface="Verdana" panose="020B0604030504040204" pitchFamily="34" charset="0"/>
              </a:rPr>
              <a:t>X </a:t>
            </a:r>
            <a:r>
              <a:rPr lang="en-GB" dirty="0" smtClean="0"/>
              <a:t>for additional tokens</a:t>
            </a:r>
          </a:p>
          <a:p>
            <a:pPr lvl="1"/>
            <a:r>
              <a:rPr lang="en-GB" dirty="0" smtClean="0"/>
              <a:t>Otherwise token in slot 0 is overwritten</a:t>
            </a:r>
            <a:endParaRPr lang="en-GB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| PV204: Hardware Security Modules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87230" y="1871663"/>
            <a:ext cx="717863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&gt;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softhsm2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-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util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exe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--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init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-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token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--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slot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7F7F"/>
                </a:solidFill>
                <a:latin typeface="Verdana" panose="020B0604030504040204" pitchFamily="34" charset="0"/>
              </a:rPr>
              <a:t>0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--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label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7F007F"/>
                </a:solidFill>
                <a:latin typeface="Verdana" panose="020B0604030504040204" pitchFamily="34" charset="0"/>
              </a:rPr>
              <a:t>"</a:t>
            </a:r>
            <a:r>
              <a:rPr lang="en-GB" dirty="0" err="1">
                <a:solidFill>
                  <a:srgbClr val="7F007F"/>
                </a:solidFill>
                <a:latin typeface="Verdana" panose="020B0604030504040204" pitchFamily="34" charset="0"/>
              </a:rPr>
              <a:t>MyToken</a:t>
            </a:r>
            <a:r>
              <a:rPr lang="en-GB" dirty="0">
                <a:solidFill>
                  <a:srgbClr val="7F007F"/>
                </a:solidFill>
                <a:latin typeface="Verdana" panose="020B0604030504040204" pitchFamily="34" charset="0"/>
              </a:rPr>
              <a:t> 1"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***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SO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PIN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dirty="0">
                <a:solidFill>
                  <a:srgbClr val="007F7F"/>
                </a:solidFill>
                <a:latin typeface="Verdana" panose="020B0604030504040204" pitchFamily="34" charset="0"/>
              </a:rPr>
              <a:t>4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-</a:t>
            </a:r>
            <a:r>
              <a:rPr lang="en-GB" dirty="0">
                <a:solidFill>
                  <a:srgbClr val="007F7F"/>
                </a:solidFill>
                <a:latin typeface="Verdana" panose="020B0604030504040204" pitchFamily="34" charset="0"/>
              </a:rPr>
              <a:t>255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characters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***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Please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enter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SO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PIN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******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Please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reenter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SO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PIN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******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***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User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PIN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(</a:t>
            </a:r>
            <a:r>
              <a:rPr lang="en-GB" dirty="0">
                <a:solidFill>
                  <a:srgbClr val="007F7F"/>
                </a:solidFill>
                <a:latin typeface="Verdana" panose="020B0604030504040204" pitchFamily="34" charset="0"/>
              </a:rPr>
              <a:t>4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-</a:t>
            </a:r>
            <a:r>
              <a:rPr lang="en-GB" dirty="0">
                <a:solidFill>
                  <a:srgbClr val="007F7F"/>
                </a:solidFill>
                <a:latin typeface="Verdana" panose="020B0604030504040204" pitchFamily="34" charset="0"/>
              </a:rPr>
              <a:t>255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characters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***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Please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enter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user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PIN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****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Please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Verdana" panose="020B0604030504040204" pitchFamily="34" charset="0"/>
              </a:rPr>
              <a:t>reenter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user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PIN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****</a:t>
            </a:r>
            <a:endParaRPr lang="en-GB" dirty="0">
              <a:solidFill>
                <a:srgbClr val="808080"/>
              </a:solidFill>
              <a:latin typeface="Verdana" panose="020B0604030504040204" pitchFamily="34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The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token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has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been</a:t>
            </a:r>
            <a:r>
              <a:rPr lang="en-GB" dirty="0">
                <a:solidFill>
                  <a:srgbClr val="808080"/>
                </a:solidFill>
                <a:latin typeface="Verdana" panose="020B060403050404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Verdana" panose="020B0604030504040204" pitchFamily="34" charset="0"/>
              </a:rPr>
              <a:t>initialized</a:t>
            </a:r>
            <a:r>
              <a:rPr lang="en-GB" b="1" dirty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080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Management of software PKCS#11 token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| PV204: Hardware Security Modules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79512" y="1628800"/>
            <a:ext cx="5366469" cy="304698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&gt;softhsm2-util.exe</a:t>
            </a:r>
          </a:p>
          <a:p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Support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tool</a:t>
            </a:r>
            <a:r>
              <a:rPr lang="en-GB" sz="1200" b="1" dirty="0">
                <a:solidFill>
                  <a:srgbClr val="00007F"/>
                </a:solidFill>
                <a:latin typeface="Verdana" panose="020B0604030504040204" pitchFamily="34" charset="0"/>
              </a:rPr>
              <a:t> for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PKCS#11</a:t>
            </a:r>
          </a:p>
          <a:p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Usage: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softhsm2-util [ACTION] [OPTIONS]</a:t>
            </a:r>
          </a:p>
          <a:p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Action:</a:t>
            </a:r>
            <a:endParaRPr lang="en-GB" sz="12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-h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          Shows this help screen.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--help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      Shows this help screen.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--import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&lt;</a:t>
            </a:r>
            <a:r>
              <a:rPr lang="en-GB" sz="1200" b="1" dirty="0">
                <a:solidFill>
                  <a:srgbClr val="00007F"/>
                </a:solidFill>
                <a:latin typeface="Verdana" panose="020B0604030504040204" pitchFamily="34" charset="0"/>
              </a:rPr>
              <a:t>path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&gt;   Import a key pair from the given</a:t>
            </a:r>
            <a:r>
              <a:rPr lang="en-GB" sz="1200" b="1" dirty="0">
                <a:solidFill>
                  <a:srgbClr val="00007F"/>
                </a:solidFill>
                <a:latin typeface="Verdana" panose="020B0604030504040204" pitchFamily="34" charset="0"/>
              </a:rPr>
              <a:t> path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            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The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file must be</a:t>
            </a:r>
            <a:r>
              <a:rPr lang="en-GB" sz="1200" b="1" dirty="0">
                <a:solidFill>
                  <a:srgbClr val="00007F"/>
                </a:solidFill>
                <a:latin typeface="Verdana" panose="020B0604030504040204" pitchFamily="34" charset="0"/>
              </a:rPr>
              <a:t> in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PKCS#8-format.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            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Use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with --file-pin, --slot, --label, --id,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            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--no-public-key,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and --pin.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</a:t>
            </a:r>
            <a:r>
              <a:rPr lang="en-GB" sz="1200" b="1" dirty="0" err="1">
                <a:solidFill>
                  <a:srgbClr val="007090"/>
                </a:solidFill>
                <a:latin typeface="Courier New" panose="02070309020205020404" pitchFamily="49" charset="0"/>
              </a:rPr>
              <a:t>init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-token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Initialize the token at a given slot.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            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Use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with --slot or --free, --label, --so-pin, and --pin.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            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WARNING: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Any content</a:t>
            </a:r>
            <a:r>
              <a:rPr lang="en-GB" sz="1200" b="1" dirty="0">
                <a:solidFill>
                  <a:srgbClr val="00007F"/>
                </a:solidFill>
                <a:latin typeface="Verdana" panose="020B0604030504040204" pitchFamily="34" charset="0"/>
              </a:rPr>
              <a:t> in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token </a:t>
            </a:r>
            <a:r>
              <a:rPr lang="en-GB" sz="1200" dirty="0" err="1">
                <a:solidFill>
                  <a:srgbClr val="000000"/>
                </a:solidFill>
                <a:latin typeface="Verdana" panose="020B0604030504040204" pitchFamily="34" charset="0"/>
              </a:rPr>
              <a:t>token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will be erased.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--show-slots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Display all the available slots.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-v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          Show version info.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--version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   Show version info</a:t>
            </a:r>
            <a:r>
              <a:rPr lang="en-GB" sz="12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endParaRPr lang="en-GB" sz="1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03848" y="4293096"/>
            <a:ext cx="5853397" cy="249299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007090"/>
                </a:solidFill>
                <a:latin typeface="Courier New" panose="02070309020205020404" pitchFamily="49" charset="0"/>
              </a:rPr>
              <a:t>Options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:</a:t>
            </a:r>
            <a:endParaRPr lang="en-GB" sz="12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--file-pin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&lt;PIN&gt;  Supply a PIN</a:t>
            </a:r>
            <a:r>
              <a:rPr lang="en-GB" sz="1200" b="1" dirty="0">
                <a:solidFill>
                  <a:srgbClr val="00007F"/>
                </a:solidFill>
                <a:latin typeface="Verdana" panose="020B0604030504040204" pitchFamily="34" charset="0"/>
              </a:rPr>
              <a:t> if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the file is encrypted.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--force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     Used to override a warning.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--free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      Initialize the first free token.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--id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&lt;hex&gt;        Defines the ID of the object. Hexadecimal characters.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            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Use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with --force</a:t>
            </a:r>
            <a:r>
              <a:rPr lang="en-GB" sz="1200" b="1" dirty="0">
                <a:solidFill>
                  <a:srgbClr val="00007F"/>
                </a:solidFill>
                <a:latin typeface="Verdana" panose="020B0604030504040204" pitchFamily="34" charset="0"/>
              </a:rPr>
              <a:t> if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multiple key pairs may share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                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the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same ID.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--label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&lt;text&gt;    Defines the label of the object or the token.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--module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&lt;</a:t>
            </a:r>
            <a:r>
              <a:rPr lang="en-GB" sz="1200" b="1" dirty="0">
                <a:solidFill>
                  <a:srgbClr val="00007F"/>
                </a:solidFill>
                <a:latin typeface="Verdana" panose="020B0604030504040204" pitchFamily="34" charset="0"/>
              </a:rPr>
              <a:t>path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&gt;   Use another PKCS#11 library than </a:t>
            </a:r>
            <a:r>
              <a:rPr lang="en-GB" sz="1200" dirty="0" err="1">
                <a:solidFill>
                  <a:srgbClr val="000000"/>
                </a:solidFill>
                <a:latin typeface="Verdana" panose="020B0604030504040204" pitchFamily="34" charset="0"/>
              </a:rPr>
              <a:t>SoftHSM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--no-public-key</a:t>
            </a:r>
            <a:r>
              <a:rPr lang="en-GB" sz="1200" b="1" dirty="0">
                <a:solidFill>
                  <a:srgbClr val="00007F"/>
                </a:solidFill>
                <a:latin typeface="Verdana" panose="020B0604030504040204" pitchFamily="34" charset="0"/>
              </a:rPr>
              <a:t>   Do not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import the public key.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--pin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&lt;PIN&gt;       The PIN</a:t>
            </a:r>
            <a:r>
              <a:rPr lang="en-GB" sz="1200" b="1" dirty="0">
                <a:solidFill>
                  <a:srgbClr val="00007F"/>
                </a:solidFill>
                <a:latin typeface="Verdana" panose="020B0604030504040204" pitchFamily="34" charset="0"/>
              </a:rPr>
              <a:t> for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the normal user.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--slot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&lt;number&gt;   The slot where the token is located.</a:t>
            </a:r>
          </a:p>
          <a:p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  <a:r>
              <a:rPr lang="en-GB" sz="1200" b="1" dirty="0">
                <a:solidFill>
                  <a:srgbClr val="007090"/>
                </a:solidFill>
                <a:latin typeface="Courier New" panose="02070309020205020404" pitchFamily="49" charset="0"/>
              </a:rPr>
              <a:t>--so-pin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&lt;PIN&gt;    The PIN</a:t>
            </a:r>
            <a:r>
              <a:rPr lang="en-GB" sz="1200" b="1" dirty="0">
                <a:solidFill>
                  <a:srgbClr val="00007F"/>
                </a:solidFill>
                <a:latin typeface="Verdana" panose="020B0604030504040204" pitchFamily="34" charset="0"/>
              </a:rPr>
              <a:t> for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</a:rPr>
              <a:t> the Security Officer (SO).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47338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At this moment, we have at least one initialized token</a:t>
            </a:r>
            <a:endParaRPr lang="en-GB" sz="36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| PV204: Hardware Security Modules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767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of PKCS#11 – program API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Pre-prepared project for Visual Studio</a:t>
            </a:r>
          </a:p>
          <a:p>
            <a:pPr lvl="1"/>
            <a:r>
              <a:rPr lang="en-GB" dirty="0"/>
              <a:t>PKCS11Example inside 06_SoftHSM</a:t>
            </a:r>
            <a:endParaRPr lang="en-GB" dirty="0" smtClean="0"/>
          </a:p>
          <a:p>
            <a:r>
              <a:rPr lang="en-GB" dirty="0" smtClean="0"/>
              <a:t>Example tests of functionality in PKCS11Test</a:t>
            </a:r>
          </a:p>
          <a:p>
            <a:pPr lvl="1"/>
            <a:r>
              <a:rPr lang="en-GB" dirty="0" smtClean="0"/>
              <a:t>List available tokens (slot, token)</a:t>
            </a:r>
          </a:p>
          <a:p>
            <a:pPr lvl="1"/>
            <a:r>
              <a:rPr lang="en-GB" dirty="0" smtClean="0"/>
              <a:t>List of supported cryptographic mechanisms</a:t>
            </a:r>
          </a:p>
          <a:p>
            <a:pPr lvl="1"/>
            <a:r>
              <a:rPr lang="en-GB" dirty="0" smtClean="0"/>
              <a:t>PIN login/change (user </a:t>
            </a:r>
            <a:r>
              <a:rPr lang="en-GB" dirty="0"/>
              <a:t>CKU_USER</a:t>
            </a:r>
            <a:r>
              <a:rPr lang="en-GB" dirty="0" smtClean="0"/>
              <a:t>, admin CKU_SO)</a:t>
            </a:r>
          </a:p>
          <a:p>
            <a:pPr lvl="1"/>
            <a:r>
              <a:rPr lang="en-GB" dirty="0" smtClean="0"/>
              <a:t>Create and find objects (public, private)</a:t>
            </a:r>
          </a:p>
          <a:p>
            <a:pPr lvl="1"/>
            <a:r>
              <a:rPr lang="en-GB" dirty="0" smtClean="0"/>
              <a:t>Generate random data on token</a:t>
            </a:r>
          </a:p>
          <a:p>
            <a:r>
              <a:rPr lang="en-GB" dirty="0" smtClean="0"/>
              <a:t>Compile, run and inspect in debug mode</a:t>
            </a:r>
          </a:p>
          <a:p>
            <a:r>
              <a:rPr lang="en-GB" dirty="0" smtClean="0"/>
              <a:t>Try to understand what functions are doing</a:t>
            </a:r>
          </a:p>
          <a:p>
            <a:endParaRPr lang="en-GB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| PV204: Hardware Security Modules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150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11534</TotalTime>
  <Words>1117</Words>
  <Application>Microsoft Office PowerPoint</Application>
  <PresentationFormat>Předvádění na obrazovce (4:3)</PresentationFormat>
  <Paragraphs>154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Symbol</vt:lpstr>
      <vt:lpstr>Verdana</vt:lpstr>
      <vt:lpstr>Motiv systému Office</vt:lpstr>
      <vt:lpstr>PV204 Security technologies</vt:lpstr>
      <vt:lpstr>Laboratory</vt:lpstr>
      <vt:lpstr>Order of steps</vt:lpstr>
      <vt:lpstr>Prepare SoftHSM (Windows)</vt:lpstr>
      <vt:lpstr>Prepare SoftHSM (Linux)</vt:lpstr>
      <vt:lpstr>Software token(s)</vt:lpstr>
      <vt:lpstr>Management of software PKCS#11 token</vt:lpstr>
      <vt:lpstr>At this moment, we have at least one initialized token</vt:lpstr>
      <vt:lpstr>Use of PKCS#11 – program API </vt:lpstr>
      <vt:lpstr>Own work – during this lab</vt:lpstr>
      <vt:lpstr>Use of PKCS#11 – TrueCrypt/VeraCrypt</vt:lpstr>
      <vt:lpstr>Prezentace aplikace PowerPoint</vt:lpstr>
      <vt:lpstr>Homework – RSA with PKCS#11 token</vt:lpstr>
      <vt:lpstr>Homework – RSA with PKCS#11 token</vt:lpstr>
    </vt:vector>
  </TitlesOfParts>
  <Company>Omega Design, s.r.o.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sigut</dc:creator>
  <cp:lastModifiedBy>Petr Svenda</cp:lastModifiedBy>
  <cp:revision>2723</cp:revision>
  <cp:lastPrinted>2013-10-10T13:54:53Z</cp:lastPrinted>
  <dcterms:created xsi:type="dcterms:W3CDTF">2012-06-27T07:21:19Z</dcterms:created>
  <dcterms:modified xsi:type="dcterms:W3CDTF">2016-03-31T14:02:47Z</dcterms:modified>
</cp:coreProperties>
</file>