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handoutMasterIdLst>
    <p:handoutMasterId r:id="rId33"/>
  </p:handoutMasterIdLst>
  <p:sldIdLst>
    <p:sldId id="256" r:id="rId2"/>
    <p:sldId id="321" r:id="rId3"/>
    <p:sldId id="258" r:id="rId4"/>
    <p:sldId id="325" r:id="rId5"/>
    <p:sldId id="332" r:id="rId6"/>
    <p:sldId id="333" r:id="rId7"/>
    <p:sldId id="257" r:id="rId8"/>
    <p:sldId id="337" r:id="rId9"/>
    <p:sldId id="338" r:id="rId10"/>
    <p:sldId id="322" r:id="rId11"/>
    <p:sldId id="340" r:id="rId12"/>
    <p:sldId id="327" r:id="rId13"/>
    <p:sldId id="339" r:id="rId14"/>
    <p:sldId id="320" r:id="rId15"/>
    <p:sldId id="283" r:id="rId16"/>
    <p:sldId id="341" r:id="rId17"/>
    <p:sldId id="334" r:id="rId18"/>
    <p:sldId id="342" r:id="rId19"/>
    <p:sldId id="349" r:id="rId20"/>
    <p:sldId id="343" r:id="rId21"/>
    <p:sldId id="350" r:id="rId22"/>
    <p:sldId id="344" r:id="rId23"/>
    <p:sldId id="351" r:id="rId24"/>
    <p:sldId id="352" r:id="rId25"/>
    <p:sldId id="353" r:id="rId26"/>
    <p:sldId id="345" r:id="rId27"/>
    <p:sldId id="354" r:id="rId28"/>
    <p:sldId id="328" r:id="rId29"/>
    <p:sldId id="301" r:id="rId30"/>
    <p:sldId id="261" r:id="rId31"/>
  </p:sldIdLst>
  <p:sldSz cx="9144000" cy="6858000" type="screen4x3"/>
  <p:notesSz cx="6881813" cy="100028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94747" autoAdjust="0"/>
  </p:normalViewPr>
  <p:slideViewPr>
    <p:cSldViewPr>
      <p:cViewPr>
        <p:scale>
          <a:sx n="50" d="100"/>
          <a:sy n="50" d="100"/>
        </p:scale>
        <p:origin x="-678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98103" y="1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51550A7B-55D1-48DC-A988-8184B38A5E9B}" type="datetimeFigureOut">
              <a:rPr lang="cs-CZ" smtClean="0"/>
              <a:t>4. 5. 2016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500961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98103" y="9500961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9C4E1F5A-E62D-44B1-AABA-FABCAEB0CF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046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646" cy="500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97983" y="0"/>
            <a:ext cx="2982737" cy="500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6A61C-EC5B-4AF1-A8BB-F1C7B02E4A2E}" type="datetimeFigureOut">
              <a:rPr lang="cs-CZ" smtClean="0"/>
              <a:t>4. 5. 2016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49300"/>
            <a:ext cx="5002213" cy="375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072" y="4751060"/>
            <a:ext cx="5505669" cy="45018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99813"/>
            <a:ext cx="2981646" cy="500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97983" y="9499813"/>
            <a:ext cx="2982737" cy="500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2B181-9792-401C-8AEF-6249719E8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39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2B181-9792-401C-8AEF-6249719E8FE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805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39800" y="749300"/>
            <a:ext cx="5002213" cy="3752850"/>
          </a:xfrm>
          <a:ln/>
        </p:spPr>
      </p:sp>
      <p:sp>
        <p:nvSpPr>
          <p:cNvPr id="163843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2B181-9792-401C-8AEF-6249719E8FE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886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2B181-9792-401C-8AEF-6249719E8FE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886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2B181-9792-401C-8AEF-6249719E8FE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070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2B181-9792-401C-8AEF-6249719E8FE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886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2B181-9792-401C-8AEF-6249719E8FE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886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2B181-9792-401C-8AEF-6249719E8FE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886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2B181-9792-401C-8AEF-6249719E8FE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886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2B181-9792-401C-8AEF-6249719E8FE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886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2B181-9792-401C-8AEF-6249719E8FE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886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2B181-9792-401C-8AEF-6249719E8FE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0705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2B181-9792-401C-8AEF-6249719E8FE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8863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2B181-9792-401C-8AEF-6249719E8FE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8863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2B181-9792-401C-8AEF-6249719E8FE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8863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2B181-9792-401C-8AEF-6249719E8FE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8863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2B181-9792-401C-8AEF-6249719E8FE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8863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2B181-9792-401C-8AEF-6249719E8FE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8863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2B181-9792-401C-8AEF-6249719E8FE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8863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2B181-9792-401C-8AEF-6249719E8FE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4059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2B181-9792-401C-8AEF-6249719E8FE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194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2B181-9792-401C-8AEF-6249719E8FE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282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2B181-9792-401C-8AEF-6249719E8FE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28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2B181-9792-401C-8AEF-6249719E8FE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282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2B181-9792-401C-8AEF-6249719E8FE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282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2B181-9792-401C-8AEF-6249719E8FE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070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39800" y="749300"/>
            <a:ext cx="5002213" cy="3752850"/>
          </a:xfrm>
          <a:ln/>
        </p:spPr>
      </p:sp>
      <p:sp>
        <p:nvSpPr>
          <p:cNvPr id="163843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39800" y="749300"/>
            <a:ext cx="5002213" cy="3752850"/>
          </a:xfrm>
          <a:ln/>
        </p:spPr>
      </p:sp>
      <p:sp>
        <p:nvSpPr>
          <p:cNvPr id="182275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BEA597B-16C0-4B6F-A9F8-64C2A18AC84D}" type="datetimeFigureOut">
              <a:rPr lang="cs-CZ" smtClean="0"/>
              <a:t>4. 5. 2016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1534634-49E7-4761-BE96-0FD278AB9D44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597B-16C0-4B6F-A9F8-64C2A18AC84D}" type="datetimeFigureOut">
              <a:rPr lang="cs-CZ" smtClean="0"/>
              <a:t>4. 5. 2016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634-49E7-4761-BE96-0FD278AB9D4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597B-16C0-4B6F-A9F8-64C2A18AC84D}" type="datetimeFigureOut">
              <a:rPr lang="cs-CZ" smtClean="0"/>
              <a:t>4. 5. 2016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634-49E7-4761-BE96-0FD278AB9D4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597B-16C0-4B6F-A9F8-64C2A18AC84D}" type="datetimeFigureOut">
              <a:rPr lang="cs-CZ" smtClean="0"/>
              <a:t>4. 5. 2016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634-49E7-4761-BE96-0FD278AB9D4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597B-16C0-4B6F-A9F8-64C2A18AC84D}" type="datetimeFigureOut">
              <a:rPr lang="cs-CZ" smtClean="0"/>
              <a:t>4. 5. 2016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634-49E7-4761-BE96-0FD278AB9D4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597B-16C0-4B6F-A9F8-64C2A18AC84D}" type="datetimeFigureOut">
              <a:rPr lang="cs-CZ" smtClean="0"/>
              <a:t>4. 5. 2016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634-49E7-4761-BE96-0FD278AB9D4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597B-16C0-4B6F-A9F8-64C2A18AC84D}" type="datetimeFigureOut">
              <a:rPr lang="cs-CZ" smtClean="0"/>
              <a:t>4. 5. 2016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634-49E7-4761-BE96-0FD278AB9D4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597B-16C0-4B6F-A9F8-64C2A18AC84D}" type="datetimeFigureOut">
              <a:rPr lang="cs-CZ" smtClean="0"/>
              <a:t>4. 5. 2016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634-49E7-4761-BE96-0FD278AB9D4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597B-16C0-4B6F-A9F8-64C2A18AC84D}" type="datetimeFigureOut">
              <a:rPr lang="cs-CZ" smtClean="0"/>
              <a:t>4. 5. 2016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634-49E7-4761-BE96-0FD278AB9D4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597B-16C0-4B6F-A9F8-64C2A18AC84D}" type="datetimeFigureOut">
              <a:rPr lang="cs-CZ" smtClean="0"/>
              <a:t>4. 5. 2016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634-49E7-4761-BE96-0FD278AB9D44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597B-16C0-4B6F-A9F8-64C2A18AC84D}" type="datetimeFigureOut">
              <a:rPr lang="cs-CZ" smtClean="0"/>
              <a:t>4. 5. 2016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634-49E7-4761-BE96-0FD278AB9D4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BEA597B-16C0-4B6F-A9F8-64C2A18AC84D}" type="datetimeFigureOut">
              <a:rPr lang="cs-CZ" smtClean="0"/>
              <a:t>4. 5. 2016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1534634-49E7-4761-BE96-0FD278AB9D4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krasenskyd@abirail.cz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258645" y="2060847"/>
            <a:ext cx="6637468" cy="2202057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Systémy a aplikace </a:t>
            </a:r>
            <a:r>
              <a:rPr lang="cs-CZ" sz="3200" b="1" dirty="0"/>
              <a:t>pro 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řízení </a:t>
            </a:r>
            <a:r>
              <a:rPr lang="cs-CZ" sz="3200" b="1" dirty="0"/>
              <a:t>železniční </a:t>
            </a:r>
            <a:r>
              <a:rPr lang="cs-CZ" sz="3200" b="1" dirty="0" smtClean="0"/>
              <a:t>dopravy</a:t>
            </a:r>
            <a:br>
              <a:rPr lang="cs-CZ" sz="3200" b="1" dirty="0" smtClean="0"/>
            </a:br>
            <a:endParaRPr lang="cs-CZ" sz="3200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Výběrová přednáška </a:t>
            </a:r>
            <a:r>
              <a:rPr lang="cs-CZ" dirty="0"/>
              <a:t>na </a:t>
            </a:r>
            <a:r>
              <a:rPr lang="cs-CZ" dirty="0" smtClean="0"/>
              <a:t>FI MU Brno, </a:t>
            </a:r>
            <a:r>
              <a:rPr lang="cs-CZ" dirty="0" smtClean="0"/>
              <a:t>5.V.2016</a:t>
            </a:r>
            <a:endParaRPr lang="cs-CZ" dirty="0" smtClean="0"/>
          </a:p>
          <a:p>
            <a:r>
              <a:rPr lang="cs-CZ" dirty="0" smtClean="0"/>
              <a:t>Ing. Mgr. David Krásenský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261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IIa</a:t>
            </a:r>
            <a:r>
              <a:rPr lang="cs-CZ" dirty="0" smtClean="0"/>
              <a:t>) Systémy v ostrém provozu: ISOŘ CDS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416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dirty="0"/>
              <a:t>24 hodin denně, 7 dní v týdnu</a:t>
            </a:r>
          </a:p>
          <a:p>
            <a:pPr>
              <a:lnSpc>
                <a:spcPct val="90000"/>
              </a:lnSpc>
            </a:pPr>
            <a:r>
              <a:rPr lang="cs-CZ" altLang="cs-CZ" dirty="0" smtClean="0"/>
              <a:t>centrální </a:t>
            </a:r>
            <a:r>
              <a:rPr lang="cs-CZ" altLang="cs-CZ" dirty="0"/>
              <a:t>databáze </a:t>
            </a:r>
            <a:r>
              <a:rPr lang="cs-CZ" altLang="cs-CZ" dirty="0" err="1"/>
              <a:t>Oracle</a:t>
            </a: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 smtClean="0"/>
              <a:t>1 </a:t>
            </a:r>
            <a:r>
              <a:rPr lang="cs-CZ" altLang="cs-CZ" dirty="0"/>
              <a:t>170 tisíc požadavků za den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367 klientských aplikací ISOŘ CDS </a:t>
            </a:r>
            <a:r>
              <a:rPr lang="cs-CZ" altLang="cs-CZ" dirty="0" smtClean="0"/>
              <a:t>po </a:t>
            </a:r>
            <a:r>
              <a:rPr lang="cs-CZ" altLang="cs-CZ" dirty="0"/>
              <a:t>celé železniční </a:t>
            </a:r>
            <a:r>
              <a:rPr lang="cs-CZ" altLang="cs-CZ" dirty="0" smtClean="0"/>
              <a:t>síti</a:t>
            </a: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/>
              <a:t>Cca 1100 další okolních aplikací komunikujících on-line s ISOŘ CDS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Cca 1500 trvale připojených uživatelů přes WWW dotazovací moduly ISOŘ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Technický i technologický </a:t>
            </a:r>
            <a:r>
              <a:rPr lang="cs-CZ" altLang="cs-CZ" dirty="0" smtClean="0"/>
              <a:t>outsourcing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17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/>
          </p:cNvSpPr>
          <p:nvPr>
            <p:ph type="title"/>
          </p:nvPr>
        </p:nvSpPr>
        <p:spPr>
          <a:xfrm>
            <a:off x="971600" y="477727"/>
            <a:ext cx="6912495" cy="1007057"/>
          </a:xfrm>
        </p:spPr>
        <p:txBody>
          <a:bodyPr>
            <a:normAutofit fontScale="90000"/>
          </a:bodyPr>
          <a:lstStyle/>
          <a:p>
            <a:r>
              <a:rPr lang="cs-CZ" altLang="cs-CZ" sz="3600" dirty="0" err="1" smtClean="0"/>
              <a:t>IIb</a:t>
            </a:r>
            <a:r>
              <a:rPr lang="cs-CZ" altLang="cs-CZ" sz="3600" dirty="0" smtClean="0"/>
              <a:t>) Řízení </a:t>
            </a:r>
            <a:r>
              <a:rPr lang="cs-CZ" altLang="cs-CZ" sz="3600" dirty="0"/>
              <a:t>provozu: </a:t>
            </a:r>
            <a:r>
              <a:rPr lang="cs-CZ" altLang="cs-CZ" sz="3600" dirty="0" smtClean="0"/>
              <a:t>ÖBB, Rakousko </a:t>
            </a:r>
            <a:endParaRPr lang="cs-CZ" altLang="cs-CZ" sz="3600" dirty="0"/>
          </a:p>
        </p:txBody>
      </p:sp>
      <p:pic>
        <p:nvPicPr>
          <p:cNvPr id="5122" name="Picture 2" descr="C:\Users\David\Pictures\_2013_ŽELEZNICE\2013-03-21-BLZ Wien Hbf\QMG_32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152" y="4115172"/>
            <a:ext cx="3653719" cy="243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avid\Pictures\_2013_ŽELEZNICE\2013-03-21-BLZ Wien Hbf\QMG_32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83308"/>
            <a:ext cx="3501280" cy="234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avid\Pictures\_2013_ŽELEZNICE\2013-03-21-BLZ Wien Hbf\QMG_32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49" y="4115172"/>
            <a:ext cx="3865587" cy="243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682824" y="1772816"/>
            <a:ext cx="4177208" cy="2160239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stavědla Siemens, nadstavba systém Thales </a:t>
            </a:r>
            <a:r>
              <a:rPr lang="cs-CZ" sz="2000" dirty="0" err="1" smtClean="0"/>
              <a:t>Aramis</a:t>
            </a:r>
            <a:endParaRPr lang="cs-CZ" sz="2000" dirty="0" smtClean="0"/>
          </a:p>
          <a:p>
            <a:r>
              <a:rPr lang="cs-CZ" sz="2000" dirty="0" smtClean="0"/>
              <a:t>5 centrál pro celé Rakousko</a:t>
            </a:r>
          </a:p>
          <a:p>
            <a:r>
              <a:rPr lang="cs-CZ" sz="2000" dirty="0" smtClean="0"/>
              <a:t>automatické stavění cest</a:t>
            </a:r>
          </a:p>
          <a:p>
            <a:r>
              <a:rPr lang="cs-CZ" sz="2000" dirty="0" smtClean="0"/>
              <a:t>specializovaní dispečeři pro přípoje, pro nehody...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20865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IIc</a:t>
            </a:r>
            <a:r>
              <a:rPr lang="cs-CZ" dirty="0" smtClean="0"/>
              <a:t>) ÖBB – Siemens &amp; Thales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988841"/>
            <a:ext cx="4752644" cy="2808312"/>
          </a:xfrm>
        </p:spPr>
        <p:txBody>
          <a:bodyPr/>
          <a:lstStyle/>
          <a:p>
            <a:r>
              <a:rPr lang="cs-CZ" dirty="0" smtClean="0"/>
              <a:t>traťové zobrazení </a:t>
            </a:r>
          </a:p>
          <a:p>
            <a:r>
              <a:rPr lang="cs-CZ" dirty="0" err="1" smtClean="0"/>
              <a:t>grafikonové</a:t>
            </a:r>
            <a:r>
              <a:rPr lang="cs-CZ" dirty="0"/>
              <a:t> zobrazení </a:t>
            </a:r>
            <a:endParaRPr lang="cs-CZ" dirty="0" smtClean="0"/>
          </a:p>
          <a:p>
            <a:r>
              <a:rPr lang="cs-CZ" dirty="0"/>
              <a:t>staniční zobrazení </a:t>
            </a:r>
            <a:endParaRPr lang="cs-CZ" dirty="0" smtClean="0"/>
          </a:p>
          <a:p>
            <a:r>
              <a:rPr lang="cs-CZ" dirty="0"/>
              <a:t>uzlové zobrazení </a:t>
            </a:r>
            <a:endParaRPr lang="cs-CZ" dirty="0" smtClean="0"/>
          </a:p>
          <a:p>
            <a:r>
              <a:rPr lang="cs-CZ" dirty="0" smtClean="0"/>
              <a:t>přehled sítě</a:t>
            </a:r>
          </a:p>
        </p:txBody>
      </p:sp>
      <p:pic>
        <p:nvPicPr>
          <p:cNvPr id="14" name="Picture 2" descr="C:\Users\David\Pictures\_2013_ŽELEZNICE\2013-03-21-BLZ Wien Hbf\QMG_32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86817"/>
            <a:ext cx="5043314" cy="335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73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IIc</a:t>
            </a:r>
            <a:r>
              <a:rPr lang="cs-CZ" dirty="0" smtClean="0"/>
              <a:t>) ÖBB – Siemens &amp; </a:t>
            </a:r>
            <a:r>
              <a:rPr lang="cs-CZ" dirty="0" smtClean="0"/>
              <a:t>Thales, „tabulkové“ aplikace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988840"/>
            <a:ext cx="5040560" cy="4104455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seznam vlaků</a:t>
            </a:r>
          </a:p>
          <a:p>
            <a:r>
              <a:rPr lang="cs-CZ" sz="2000" dirty="0" smtClean="0"/>
              <a:t>staniční „tabule“</a:t>
            </a:r>
            <a:endParaRPr lang="de-DE" sz="2000" dirty="0"/>
          </a:p>
          <a:p>
            <a:r>
              <a:rPr lang="cs-CZ" sz="2000" dirty="0" smtClean="0"/>
              <a:t>sběr dat – 80 % tratí</a:t>
            </a:r>
            <a:endParaRPr lang="de-DE" sz="2000" dirty="0"/>
          </a:p>
          <a:p>
            <a:r>
              <a:rPr lang="cs-CZ" sz="2000" dirty="0" smtClean="0"/>
              <a:t>informace o narušeních</a:t>
            </a:r>
            <a:endParaRPr lang="de-DE" sz="2000" dirty="0"/>
          </a:p>
          <a:p>
            <a:r>
              <a:rPr lang="cs-CZ" sz="2000" dirty="0" smtClean="0"/>
              <a:t>důvody zpoždění</a:t>
            </a:r>
            <a:endParaRPr lang="de-DE" sz="2000" dirty="0"/>
          </a:p>
          <a:p>
            <a:r>
              <a:rPr lang="cs-CZ" sz="2000" dirty="0" smtClean="0"/>
              <a:t>tabulka uzlů/přípojů</a:t>
            </a:r>
            <a:endParaRPr lang="de-DE" sz="2000" dirty="0"/>
          </a:p>
          <a:p>
            <a:r>
              <a:rPr lang="cs-CZ" sz="2000" dirty="0" smtClean="0"/>
              <a:t>odchylky plánu a skut.</a:t>
            </a:r>
            <a:endParaRPr lang="de-DE" sz="2000" dirty="0"/>
          </a:p>
          <a:p>
            <a:r>
              <a:rPr lang="cs-CZ" sz="2000" dirty="0" smtClean="0"/>
              <a:t>zpracování požadavků</a:t>
            </a:r>
            <a:endParaRPr lang="de-DE" sz="2000" dirty="0"/>
          </a:p>
          <a:p>
            <a:r>
              <a:rPr lang="cs-CZ" sz="2000" dirty="0" smtClean="0"/>
              <a:t>přehled jízdy vlaků</a:t>
            </a:r>
            <a:endParaRPr lang="de-DE" sz="2000" dirty="0"/>
          </a:p>
          <a:p>
            <a:r>
              <a:rPr lang="cs-CZ" sz="2000" dirty="0" smtClean="0"/>
              <a:t>konflikty v přípojích</a:t>
            </a:r>
            <a:endParaRPr lang="de-DE" sz="2000" dirty="0"/>
          </a:p>
          <a:p>
            <a:r>
              <a:rPr lang="cs-CZ" sz="2000" dirty="0" smtClean="0"/>
              <a:t>s</a:t>
            </a:r>
            <a:r>
              <a:rPr lang="de-DE" sz="2000" dirty="0" err="1" smtClean="0"/>
              <a:t>tatistika</a:t>
            </a:r>
            <a:endParaRPr lang="de-DE" sz="2000" dirty="0"/>
          </a:p>
        </p:txBody>
      </p:sp>
      <p:pic>
        <p:nvPicPr>
          <p:cNvPr id="18" name="Picture 2" descr="C:\Users\David\Pictures\_2013_ŽELEZNICE\2013-03-21-BLZ Wien Hbf\QMG_32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16832"/>
            <a:ext cx="4752528" cy="316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5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008112"/>
          </a:xfrm>
        </p:spPr>
        <p:txBody>
          <a:bodyPr>
            <a:noAutofit/>
          </a:bodyPr>
          <a:lstStyle/>
          <a:p>
            <a:r>
              <a:rPr lang="cs-CZ" sz="2800" b="1" dirty="0"/>
              <a:t>Systémy a aplikace 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>pro </a:t>
            </a:r>
            <a:r>
              <a:rPr lang="cs-CZ" sz="2800" b="1" dirty="0"/>
              <a:t>řízení železniční dopravy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043492" y="2132856"/>
            <a:ext cx="7128908" cy="3699773"/>
          </a:xfrm>
        </p:spPr>
        <p:txBody>
          <a:bodyPr>
            <a:normAutofit/>
          </a:bodyPr>
          <a:lstStyle/>
          <a:p>
            <a:pPr marL="58293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500" dirty="0"/>
              <a:t>Železnice: dopravní systém 19. </a:t>
            </a:r>
            <a:r>
              <a:rPr lang="cs-CZ" sz="2500" dirty="0" smtClean="0"/>
              <a:t>nebo </a:t>
            </a:r>
            <a:br>
              <a:rPr lang="cs-CZ" sz="2500" dirty="0" smtClean="0"/>
            </a:br>
            <a:r>
              <a:rPr lang="cs-CZ" sz="2500" dirty="0" smtClean="0"/>
              <a:t>21</a:t>
            </a:r>
            <a:r>
              <a:rPr lang="cs-CZ" sz="2500" dirty="0"/>
              <a:t>. století?</a:t>
            </a:r>
            <a:endParaRPr lang="cs-CZ" sz="2500" dirty="0" smtClean="0"/>
          </a:p>
          <a:p>
            <a:pPr marL="58293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500" dirty="0" smtClean="0"/>
              <a:t>Systémy </a:t>
            </a:r>
            <a:r>
              <a:rPr lang="cs-CZ" sz="2500" dirty="0"/>
              <a:t>pro řízení </a:t>
            </a:r>
            <a:r>
              <a:rPr lang="cs-CZ" sz="2500" dirty="0" smtClean="0"/>
              <a:t>železničního </a:t>
            </a:r>
            <a:r>
              <a:rPr lang="cs-CZ" sz="2500" dirty="0"/>
              <a:t>provozu</a:t>
            </a:r>
          </a:p>
          <a:p>
            <a:pPr marL="58293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500" b="1" dirty="0" smtClean="0"/>
              <a:t>Zabezpečovací a</a:t>
            </a:r>
            <a:r>
              <a:rPr lang="cs-CZ" sz="2500" b="1" dirty="0"/>
              <a:t> diagnostická </a:t>
            </a:r>
            <a:r>
              <a:rPr lang="cs-CZ" sz="2500" b="1" dirty="0" smtClean="0"/>
              <a:t>technika</a:t>
            </a:r>
            <a:endParaRPr lang="cs-CZ" sz="2500" b="1" dirty="0" smtClean="0"/>
          </a:p>
        </p:txBody>
      </p:sp>
    </p:spTree>
    <p:extLst>
      <p:ext uri="{BB962C8B-B14F-4D97-AF65-F5344CB8AC3E}">
        <p14:creationId xmlns:p14="http://schemas.microsoft.com/office/powerpoint/2010/main" val="39874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IIIa</a:t>
            </a:r>
            <a:r>
              <a:rPr lang="cs-CZ" dirty="0" smtClean="0"/>
              <a:t>) Zabezpečovací technika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700808"/>
            <a:ext cx="7128908" cy="4131821"/>
          </a:xfrm>
        </p:spPr>
        <p:txBody>
          <a:bodyPr/>
          <a:lstStyle/>
          <a:p>
            <a:r>
              <a:rPr lang="cs-CZ" dirty="0" smtClean="0"/>
              <a:t>účel: zajistit bezpečnost jízdy vlaků a vozidel prostřednictvím prvků v kolejišti </a:t>
            </a:r>
          </a:p>
          <a:p>
            <a:r>
              <a:rPr lang="cs-CZ" dirty="0" smtClean="0"/>
              <a:t>elektronická stavědla (PC) – dálkové řízení</a:t>
            </a:r>
          </a:p>
          <a:p>
            <a:r>
              <a:rPr lang="cs-CZ" dirty="0" smtClean="0"/>
              <a:t>integrace s řídícími </a:t>
            </a:r>
            <a:r>
              <a:rPr lang="cs-CZ" dirty="0" smtClean="0"/>
              <a:t>systémy</a:t>
            </a:r>
            <a:endParaRPr lang="cs-CZ" dirty="0" smtClean="0"/>
          </a:p>
        </p:txBody>
      </p:sp>
      <p:pic>
        <p:nvPicPr>
          <p:cNvPr id="4" name="Picture 3" descr="C:\Users\David\Pictures\2016-04-13-STARMON\Žďárec u Skutče\QMG_75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96953"/>
            <a:ext cx="2868435" cy="191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avid\Pictures\2016-04-13-STARMON\Cejřov\QMG_76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817" y="4979106"/>
            <a:ext cx="2865770" cy="190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avid\Pictures\2016-04-13-STARMON\Chrudim\QMG_77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76289"/>
            <a:ext cx="4752528" cy="391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6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IIIa</a:t>
            </a:r>
            <a:r>
              <a:rPr lang="cs-CZ" dirty="0" smtClean="0"/>
              <a:t>) Zabezpečovací </a:t>
            </a:r>
            <a:r>
              <a:rPr lang="cs-CZ" dirty="0" smtClean="0"/>
              <a:t>technika – v čem je specifická?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48880"/>
            <a:ext cx="7128908" cy="3483749"/>
          </a:xfrm>
        </p:spPr>
        <p:txBody>
          <a:bodyPr/>
          <a:lstStyle/>
          <a:p>
            <a:r>
              <a:rPr lang="cs-CZ" dirty="0" err="1" smtClean="0"/>
              <a:t>mission-critical</a:t>
            </a:r>
            <a:r>
              <a:rPr lang="cs-CZ" dirty="0" smtClean="0"/>
              <a:t> – </a:t>
            </a:r>
            <a:r>
              <a:rPr lang="cs-CZ" dirty="0"/>
              <a:t>životně </a:t>
            </a:r>
            <a:r>
              <a:rPr lang="cs-CZ" dirty="0" smtClean="0"/>
              <a:t>důležitá pro provoz</a:t>
            </a:r>
          </a:p>
          <a:p>
            <a:r>
              <a:rPr lang="cs-CZ" dirty="0" err="1" smtClean="0"/>
              <a:t>fail-safe</a:t>
            </a:r>
            <a:r>
              <a:rPr lang="cs-CZ" dirty="0" smtClean="0"/>
              <a:t> – bezpečný systém</a:t>
            </a:r>
          </a:p>
          <a:p>
            <a:r>
              <a:rPr lang="cs-CZ" dirty="0" smtClean="0"/>
              <a:t>„počítač je v principu nebezpečný“</a:t>
            </a:r>
          </a:p>
          <a:p>
            <a:r>
              <a:rPr lang="cs-CZ" dirty="0" err="1" smtClean="0"/>
              <a:t>Safety</a:t>
            </a:r>
            <a:r>
              <a:rPr lang="cs-CZ" dirty="0" smtClean="0"/>
              <a:t> </a:t>
            </a:r>
            <a:r>
              <a:rPr lang="cs-CZ" dirty="0"/>
              <a:t>integrity </a:t>
            </a:r>
            <a:r>
              <a:rPr lang="cs-CZ" dirty="0" err="1"/>
              <a:t>level</a:t>
            </a:r>
            <a:r>
              <a:rPr lang="cs-CZ" dirty="0"/>
              <a:t> </a:t>
            </a:r>
            <a:r>
              <a:rPr lang="cs-CZ" dirty="0" smtClean="0"/>
              <a:t>– SIL 1-4, definuje </a:t>
            </a:r>
            <a:r>
              <a:rPr lang="cs-CZ" dirty="0"/>
              <a:t>pravděpodobnost poruch (IEC EN 61508)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005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64896" cy="673144"/>
          </a:xfrm>
        </p:spPr>
        <p:txBody>
          <a:bodyPr>
            <a:normAutofit/>
          </a:bodyPr>
          <a:lstStyle/>
          <a:p>
            <a:r>
              <a:rPr lang="cs-CZ" sz="3200" dirty="0" err="1"/>
              <a:t>IIIa</a:t>
            </a:r>
            <a:r>
              <a:rPr lang="cs-CZ" sz="3200" dirty="0" smtClean="0"/>
              <a:t>) Struktura elektronického stavědla</a:t>
            </a:r>
            <a:endParaRPr lang="cs-CZ" sz="3200" dirty="0"/>
          </a:p>
        </p:txBody>
      </p:sp>
      <p:pic>
        <p:nvPicPr>
          <p:cNvPr id="4" name="Obráze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46" y="1412776"/>
            <a:ext cx="7056438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73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143000"/>
          </a:xfrm>
        </p:spPr>
        <p:txBody>
          <a:bodyPr>
            <a:normAutofit/>
          </a:bodyPr>
          <a:lstStyle/>
          <a:p>
            <a:r>
              <a:rPr lang="cs-CZ" sz="3200" dirty="0" err="1" smtClean="0"/>
              <a:t>IIIb</a:t>
            </a:r>
            <a:r>
              <a:rPr lang="cs-CZ" sz="3200" dirty="0" smtClean="0"/>
              <a:t>) Vývoj podle </a:t>
            </a:r>
            <a:br>
              <a:rPr lang="cs-CZ" sz="3200" dirty="0" smtClean="0"/>
            </a:br>
            <a:r>
              <a:rPr lang="cs-CZ" sz="3200" dirty="0" smtClean="0"/>
              <a:t>evropských norem – CENELEC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700808"/>
            <a:ext cx="7632848" cy="4680520"/>
          </a:xfrm>
        </p:spPr>
        <p:txBody>
          <a:bodyPr>
            <a:noAutofit/>
          </a:bodyPr>
          <a:lstStyle/>
          <a:p>
            <a:pPr lvl="0"/>
            <a:r>
              <a:rPr lang="fr-FR" sz="2100" dirty="0" smtClean="0"/>
              <a:t>Comité </a:t>
            </a:r>
            <a:r>
              <a:rPr lang="fr-FR" sz="2100" dirty="0"/>
              <a:t>Européen de Normalisation </a:t>
            </a:r>
            <a:r>
              <a:rPr lang="fr-FR" sz="2100" dirty="0" smtClean="0"/>
              <a:t>Électrotechnique</a:t>
            </a:r>
            <a:r>
              <a:rPr lang="cs-CZ" sz="2100" dirty="0" smtClean="0"/>
              <a:t>, Evropský výbor pro elektrotechnickou normalizaci</a:t>
            </a:r>
            <a:endParaRPr lang="cs-CZ" sz="2100" dirty="0"/>
          </a:p>
          <a:p>
            <a:endParaRPr lang="cs-CZ" sz="21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13682"/>
            <a:ext cx="5333066" cy="429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2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008112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IIIb</a:t>
            </a:r>
            <a:r>
              <a:rPr lang="cs-CZ" sz="3600" dirty="0" smtClean="0"/>
              <a:t>) Přehled norem – CENELEC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132856"/>
            <a:ext cx="7344816" cy="4248472"/>
          </a:xfrm>
        </p:spPr>
        <p:txBody>
          <a:bodyPr>
            <a:noAutofit/>
          </a:bodyPr>
          <a:lstStyle/>
          <a:p>
            <a:pPr lvl="0"/>
            <a:r>
              <a:rPr lang="cs-CZ" sz="2100" dirty="0"/>
              <a:t>ČSN EN 50126-1:2007 – </a:t>
            </a:r>
            <a:r>
              <a:rPr lang="cs-CZ" sz="2100" dirty="0" smtClean="0"/>
              <a:t/>
            </a:r>
            <a:br>
              <a:rPr lang="cs-CZ" sz="2100" dirty="0" smtClean="0"/>
            </a:br>
            <a:r>
              <a:rPr lang="cs-CZ" sz="2100" dirty="0" smtClean="0"/>
              <a:t>Základní </a:t>
            </a:r>
            <a:r>
              <a:rPr lang="cs-CZ" sz="2100" dirty="0"/>
              <a:t>požadavky na RAMS a generický proces</a:t>
            </a:r>
          </a:p>
          <a:p>
            <a:pPr lvl="0"/>
            <a:r>
              <a:rPr lang="cs-CZ" sz="2100" dirty="0"/>
              <a:t>ČSN EN 50128 ed.2:2012 – </a:t>
            </a:r>
            <a:r>
              <a:rPr lang="cs-CZ" sz="2100" dirty="0" smtClean="0"/>
              <a:t/>
            </a:r>
            <a:br>
              <a:rPr lang="cs-CZ" sz="2100" dirty="0" smtClean="0"/>
            </a:br>
            <a:r>
              <a:rPr lang="cs-CZ" sz="2100" dirty="0" smtClean="0"/>
              <a:t>Software </a:t>
            </a:r>
            <a:r>
              <a:rPr lang="cs-CZ" sz="2100" dirty="0"/>
              <a:t>pro drážní řídící a ochranné systémy</a:t>
            </a:r>
          </a:p>
          <a:p>
            <a:pPr lvl="0"/>
            <a:r>
              <a:rPr lang="cs-CZ" sz="2100" dirty="0"/>
              <a:t>ČSN EN 50129:2003 – </a:t>
            </a:r>
            <a:r>
              <a:rPr lang="cs-CZ" sz="2100" dirty="0" smtClean="0"/>
              <a:t/>
            </a:r>
            <a:br>
              <a:rPr lang="cs-CZ" sz="2100" dirty="0" smtClean="0"/>
            </a:br>
            <a:r>
              <a:rPr lang="cs-CZ" sz="2100" dirty="0" smtClean="0"/>
              <a:t>Elektronické </a:t>
            </a:r>
            <a:r>
              <a:rPr lang="cs-CZ" sz="2100" dirty="0"/>
              <a:t>zabezpečovací systémy</a:t>
            </a:r>
          </a:p>
          <a:p>
            <a:pPr lvl="0"/>
            <a:r>
              <a:rPr lang="cs-CZ" sz="2100" dirty="0"/>
              <a:t>ČSN EN 50155 ed.3:2008 – </a:t>
            </a:r>
            <a:r>
              <a:rPr lang="cs-CZ" sz="2100" dirty="0" smtClean="0"/>
              <a:t/>
            </a:r>
            <a:br>
              <a:rPr lang="cs-CZ" sz="2100" dirty="0" smtClean="0"/>
            </a:br>
            <a:r>
              <a:rPr lang="cs-CZ" sz="2100" dirty="0" smtClean="0"/>
              <a:t>Elektronické </a:t>
            </a:r>
            <a:r>
              <a:rPr lang="cs-CZ" sz="2100" dirty="0"/>
              <a:t>systémy kolejových vozidel</a:t>
            </a:r>
          </a:p>
          <a:p>
            <a:pPr lvl="0"/>
            <a:r>
              <a:rPr lang="cs-CZ" sz="2100" dirty="0"/>
              <a:t>ČSN EN 50159:2012 – </a:t>
            </a:r>
            <a:r>
              <a:rPr lang="cs-CZ" sz="2100" dirty="0" smtClean="0"/>
              <a:t/>
            </a:r>
            <a:br>
              <a:rPr lang="cs-CZ" sz="2100" dirty="0" smtClean="0"/>
            </a:br>
            <a:r>
              <a:rPr lang="cs-CZ" sz="2100" dirty="0" smtClean="0"/>
              <a:t>Komunikace </a:t>
            </a:r>
            <a:r>
              <a:rPr lang="cs-CZ" sz="2100" dirty="0"/>
              <a:t>v bezpečnostních systémech</a:t>
            </a:r>
          </a:p>
          <a:p>
            <a:pPr lvl="0"/>
            <a:r>
              <a:rPr lang="cs-CZ" sz="2100" dirty="0"/>
              <a:t>ČSN EN 50159-2:2012 – </a:t>
            </a:r>
            <a:r>
              <a:rPr lang="cs-CZ" sz="2100" dirty="0" smtClean="0"/>
              <a:t/>
            </a:r>
            <a:br>
              <a:rPr lang="cs-CZ" sz="2100" dirty="0" smtClean="0"/>
            </a:br>
            <a:r>
              <a:rPr lang="cs-CZ" sz="2100" dirty="0" smtClean="0"/>
              <a:t>Komunikace </a:t>
            </a:r>
            <a:r>
              <a:rPr lang="cs-CZ" sz="2100" dirty="0"/>
              <a:t>v otevřených přenosových systémech</a:t>
            </a:r>
          </a:p>
          <a:p>
            <a:endParaRPr lang="cs-CZ" sz="2100" dirty="0" smtClean="0"/>
          </a:p>
        </p:txBody>
      </p:sp>
    </p:spTree>
    <p:extLst>
      <p:ext uri="{BB962C8B-B14F-4D97-AF65-F5344CB8AC3E}">
        <p14:creationId xmlns:p14="http://schemas.microsoft.com/office/powerpoint/2010/main" val="240890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008112"/>
          </a:xfrm>
        </p:spPr>
        <p:txBody>
          <a:bodyPr>
            <a:noAutofit/>
          </a:bodyPr>
          <a:lstStyle/>
          <a:p>
            <a:r>
              <a:rPr lang="cs-CZ" sz="2800" b="1" dirty="0"/>
              <a:t>Systémy a aplikace 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>pro </a:t>
            </a:r>
            <a:r>
              <a:rPr lang="cs-CZ" sz="2800" b="1" dirty="0"/>
              <a:t>řízení železniční dopravy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132856"/>
            <a:ext cx="7128908" cy="3699773"/>
          </a:xfrm>
        </p:spPr>
        <p:txBody>
          <a:bodyPr>
            <a:normAutofit/>
          </a:bodyPr>
          <a:lstStyle/>
          <a:p>
            <a:pPr marL="58293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500" b="1" dirty="0"/>
              <a:t>Železnice: dopravní systém 19. </a:t>
            </a:r>
            <a:r>
              <a:rPr lang="cs-CZ" sz="2500" b="1" dirty="0" smtClean="0"/>
              <a:t>nebo </a:t>
            </a:r>
            <a:br>
              <a:rPr lang="cs-CZ" sz="2500" b="1" dirty="0" smtClean="0"/>
            </a:br>
            <a:r>
              <a:rPr lang="cs-CZ" sz="2500" b="1" dirty="0" smtClean="0"/>
              <a:t>21</a:t>
            </a:r>
            <a:r>
              <a:rPr lang="cs-CZ" sz="2500" b="1" dirty="0"/>
              <a:t>. století?</a:t>
            </a:r>
            <a:endParaRPr lang="cs-CZ" sz="2500" b="1" dirty="0" smtClean="0"/>
          </a:p>
          <a:p>
            <a:pPr marL="58293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500" dirty="0" smtClean="0"/>
              <a:t>Systémy </a:t>
            </a:r>
            <a:r>
              <a:rPr lang="cs-CZ" sz="2500" dirty="0"/>
              <a:t>pro řízení </a:t>
            </a:r>
            <a:r>
              <a:rPr lang="cs-CZ" sz="2500" dirty="0" smtClean="0"/>
              <a:t>železničního </a:t>
            </a:r>
            <a:r>
              <a:rPr lang="cs-CZ" sz="2500" dirty="0"/>
              <a:t>provozu</a:t>
            </a:r>
          </a:p>
          <a:p>
            <a:pPr marL="58293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500" dirty="0" smtClean="0"/>
              <a:t>Zabezpečovací a</a:t>
            </a:r>
            <a:r>
              <a:rPr lang="cs-CZ" sz="2500" dirty="0"/>
              <a:t> diagnostická </a:t>
            </a:r>
            <a:r>
              <a:rPr lang="cs-CZ" sz="2500" dirty="0" smtClean="0"/>
              <a:t>technika</a:t>
            </a:r>
            <a:endParaRPr lang="cs-CZ" sz="2500" dirty="0" smtClean="0"/>
          </a:p>
        </p:txBody>
      </p:sp>
      <p:pic>
        <p:nvPicPr>
          <p:cNvPr id="4" name="Picture 2" descr="C:\Users\David\Pictures\_2008_ŽELEZNICE\2008-08-02-Miro expedice Dobytí Bastily\2008-08-03-Chalupki atd\G8030092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18696"/>
            <a:ext cx="3755496" cy="212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4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143000"/>
          </a:xfrm>
        </p:spPr>
        <p:txBody>
          <a:bodyPr>
            <a:normAutofit/>
          </a:bodyPr>
          <a:lstStyle/>
          <a:p>
            <a:r>
              <a:rPr lang="cs-CZ" sz="3200" dirty="0" err="1" smtClean="0"/>
              <a:t>IIIb</a:t>
            </a:r>
            <a:r>
              <a:rPr lang="cs-CZ" sz="3200" dirty="0"/>
              <a:t>) ČSN EN 50126-1:2007 – </a:t>
            </a:r>
            <a:br>
              <a:rPr lang="cs-CZ" sz="3200" dirty="0"/>
            </a:br>
            <a:r>
              <a:rPr lang="cs-CZ" sz="3200" dirty="0"/>
              <a:t>Základní požadavky na </a:t>
            </a:r>
            <a:r>
              <a:rPr lang="cs-CZ" sz="3200" dirty="0" smtClean="0"/>
              <a:t>RAMS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988840"/>
            <a:ext cx="7344816" cy="4392488"/>
          </a:xfrm>
        </p:spPr>
        <p:txBody>
          <a:bodyPr>
            <a:noAutofit/>
          </a:bodyPr>
          <a:lstStyle/>
          <a:p>
            <a:pPr lvl="0"/>
            <a:r>
              <a:rPr lang="cs-CZ" sz="2100" dirty="0"/>
              <a:t>Harmonizovaná norma, která definuje RAMS a jejich vzájemné působení</a:t>
            </a:r>
          </a:p>
          <a:p>
            <a:pPr lvl="0"/>
            <a:r>
              <a:rPr lang="cs-CZ" sz="2100" dirty="0"/>
              <a:t>R – Reliability (bezporuchovost)</a:t>
            </a:r>
          </a:p>
          <a:p>
            <a:pPr lvl="0"/>
            <a:r>
              <a:rPr lang="cs-CZ" sz="2100" dirty="0"/>
              <a:t>A – </a:t>
            </a:r>
            <a:r>
              <a:rPr lang="cs-CZ" sz="2100" dirty="0" err="1"/>
              <a:t>Availability</a:t>
            </a:r>
            <a:r>
              <a:rPr lang="cs-CZ" sz="2100" dirty="0"/>
              <a:t> (pohotovost)</a:t>
            </a:r>
          </a:p>
          <a:p>
            <a:pPr lvl="0"/>
            <a:r>
              <a:rPr lang="cs-CZ" sz="2100" dirty="0"/>
              <a:t>M – </a:t>
            </a:r>
            <a:r>
              <a:rPr lang="cs-CZ" sz="2100" dirty="0" err="1"/>
              <a:t>Maintainability</a:t>
            </a:r>
            <a:r>
              <a:rPr lang="cs-CZ" sz="2100" dirty="0"/>
              <a:t> (udržovatelnost)</a:t>
            </a:r>
          </a:p>
          <a:p>
            <a:pPr lvl="0"/>
            <a:r>
              <a:rPr lang="cs-CZ" sz="2100" dirty="0"/>
              <a:t>S – </a:t>
            </a:r>
            <a:r>
              <a:rPr lang="cs-CZ" sz="2100" dirty="0" err="1"/>
              <a:t>Safety</a:t>
            </a:r>
            <a:r>
              <a:rPr lang="cs-CZ" sz="2100" dirty="0"/>
              <a:t> (bezpečnost)</a:t>
            </a:r>
          </a:p>
          <a:p>
            <a:pPr lvl="0"/>
            <a:r>
              <a:rPr lang="cs-CZ" sz="2100" dirty="0"/>
              <a:t>definuje proces řízení RAMS na základě životního cyklu systému a úkolů, které do něj spadají</a:t>
            </a:r>
          </a:p>
          <a:p>
            <a:pPr lvl="0"/>
            <a:r>
              <a:rPr lang="cs-CZ" sz="2100" dirty="0"/>
              <a:t>umožňuje </a:t>
            </a:r>
            <a:r>
              <a:rPr lang="cs-CZ" sz="2100" dirty="0" smtClean="0"/>
              <a:t>řídit </a:t>
            </a:r>
            <a:r>
              <a:rPr lang="cs-CZ" sz="2100" dirty="0"/>
              <a:t>a řešit rozpory mezi prvky RAMS</a:t>
            </a:r>
          </a:p>
          <a:p>
            <a:pPr lvl="0"/>
            <a:r>
              <a:rPr lang="cs-CZ" sz="2100" dirty="0"/>
              <a:t>definuje systematický postup specifikace </a:t>
            </a:r>
            <a:r>
              <a:rPr lang="cs-CZ" sz="2100" dirty="0" smtClean="0"/>
              <a:t>a prokázání požadavků </a:t>
            </a:r>
            <a:r>
              <a:rPr lang="cs-CZ" sz="2100" dirty="0"/>
              <a:t>na </a:t>
            </a:r>
            <a:r>
              <a:rPr lang="cs-CZ" sz="2100" dirty="0" smtClean="0"/>
              <a:t>RAMS</a:t>
            </a:r>
            <a:endParaRPr lang="cs-CZ" sz="2100" dirty="0"/>
          </a:p>
          <a:p>
            <a:pPr lvl="0"/>
            <a:r>
              <a:rPr lang="cs-CZ" sz="2100" dirty="0"/>
              <a:t>zaměřuje se hlavně na zvláštnosti týkající se dráhy</a:t>
            </a:r>
          </a:p>
        </p:txBody>
      </p:sp>
    </p:spTree>
    <p:extLst>
      <p:ext uri="{BB962C8B-B14F-4D97-AF65-F5344CB8AC3E}">
        <p14:creationId xmlns:p14="http://schemas.microsoft.com/office/powerpoint/2010/main" val="236883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cs-CZ" sz="3200" dirty="0" err="1" smtClean="0"/>
              <a:t>IIIb</a:t>
            </a:r>
            <a:r>
              <a:rPr lang="cs-CZ" sz="3200" dirty="0"/>
              <a:t>) ČSN EN 50126-1:2007 – </a:t>
            </a:r>
            <a:r>
              <a:rPr lang="cs-CZ" sz="3200" dirty="0" smtClean="0"/>
              <a:t>definuje:</a:t>
            </a:r>
            <a:br>
              <a:rPr lang="cs-CZ" sz="3200" dirty="0" smtClean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700808"/>
            <a:ext cx="7344816" cy="4680520"/>
          </a:xfrm>
        </p:spPr>
        <p:txBody>
          <a:bodyPr>
            <a:noAutofit/>
          </a:bodyPr>
          <a:lstStyle/>
          <a:p>
            <a:pPr lvl="0"/>
            <a:r>
              <a:rPr lang="cs-CZ" sz="2100" dirty="0"/>
              <a:t>Činitele ovlivňující pozitivně RAMS drah (systémové podmínky, provozní podmínky a podmínky údržby)</a:t>
            </a:r>
          </a:p>
          <a:p>
            <a:pPr lvl="0"/>
            <a:r>
              <a:rPr lang="cs-CZ" sz="2100" dirty="0"/>
              <a:t>Prostředky určené ke splnění požadavků na RAMS (kategorizace nebezpečí, analýza rizika, hodnocení a přijetí rizika</a:t>
            </a:r>
            <a:r>
              <a:rPr lang="cs-CZ" sz="2100" dirty="0" smtClean="0"/>
              <a:t>)</a:t>
            </a:r>
            <a:endParaRPr lang="cs-CZ" sz="21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62825"/>
            <a:ext cx="7344816" cy="317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12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344934" cy="1287016"/>
          </a:xfrm>
        </p:spPr>
        <p:txBody>
          <a:bodyPr>
            <a:normAutofit fontScale="90000"/>
          </a:bodyPr>
          <a:lstStyle/>
          <a:p>
            <a:r>
              <a:rPr lang="cs-CZ" sz="3200" dirty="0" err="1" smtClean="0"/>
              <a:t>IIIb</a:t>
            </a:r>
            <a:r>
              <a:rPr lang="cs-CZ" sz="3200" dirty="0"/>
              <a:t>) ČSN EN 50128 ed.2:2012 – </a:t>
            </a:r>
            <a:br>
              <a:rPr lang="cs-CZ" sz="3200" dirty="0"/>
            </a:br>
            <a:r>
              <a:rPr lang="cs-CZ" sz="3200" dirty="0" smtClean="0"/>
              <a:t>SW </a:t>
            </a:r>
            <a:r>
              <a:rPr lang="cs-CZ" sz="3200" dirty="0"/>
              <a:t>pro drážní řídící a ochranné systémy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988840"/>
            <a:ext cx="7344816" cy="4392488"/>
          </a:xfrm>
        </p:spPr>
        <p:txBody>
          <a:bodyPr>
            <a:noAutofit/>
          </a:bodyPr>
          <a:lstStyle/>
          <a:p>
            <a:pPr marL="68580" lvl="0" indent="0">
              <a:buNone/>
            </a:pPr>
            <a:r>
              <a:rPr lang="cs-CZ" sz="2100" dirty="0"/>
              <a:t>Norma se zabývá řešením SW pro bezpečné drážní systémy zejména z pohledu následujících kritérií:</a:t>
            </a:r>
          </a:p>
          <a:p>
            <a:pPr lvl="0"/>
            <a:r>
              <a:rPr lang="cs-CZ" sz="2100" dirty="0"/>
              <a:t>metoda návrhu shora dolů</a:t>
            </a:r>
          </a:p>
          <a:p>
            <a:pPr lvl="0"/>
            <a:r>
              <a:rPr lang="cs-CZ" sz="2100" dirty="0"/>
              <a:t>modularita</a:t>
            </a:r>
          </a:p>
          <a:p>
            <a:pPr lvl="0"/>
            <a:r>
              <a:rPr lang="cs-CZ" sz="2100" dirty="0"/>
              <a:t>verifikace každé etapy životního cyklu vývoje</a:t>
            </a:r>
          </a:p>
          <a:p>
            <a:pPr lvl="0"/>
            <a:r>
              <a:rPr lang="cs-CZ" sz="2100" dirty="0"/>
              <a:t>ověřené moduly a knihovny modulů</a:t>
            </a:r>
          </a:p>
          <a:p>
            <a:pPr lvl="0"/>
            <a:r>
              <a:rPr lang="cs-CZ" sz="2100" dirty="0" err="1"/>
              <a:t>auditovatelné</a:t>
            </a:r>
            <a:r>
              <a:rPr lang="cs-CZ" sz="2100" dirty="0"/>
              <a:t> dokumenty</a:t>
            </a:r>
          </a:p>
          <a:p>
            <a:pPr lvl="0"/>
            <a:r>
              <a:rPr lang="cs-CZ" sz="2100" dirty="0"/>
              <a:t>validace</a:t>
            </a:r>
          </a:p>
          <a:p>
            <a:pPr lvl="0"/>
            <a:r>
              <a:rPr lang="cs-CZ" sz="2100" dirty="0"/>
              <a:t>hodnocení</a:t>
            </a:r>
          </a:p>
          <a:p>
            <a:pPr lvl="0"/>
            <a:r>
              <a:rPr lang="cs-CZ" sz="2100" dirty="0"/>
              <a:t>správa konfigurace a řízení změn</a:t>
            </a:r>
          </a:p>
          <a:p>
            <a:pPr lvl="0"/>
            <a:r>
              <a:rPr lang="cs-CZ" sz="2100" dirty="0"/>
              <a:t>přiměřené řešení otázek organizace a kompetencí personálu</a:t>
            </a:r>
          </a:p>
          <a:p>
            <a:pPr lvl="0"/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281212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344934" cy="1287016"/>
          </a:xfrm>
        </p:spPr>
        <p:txBody>
          <a:bodyPr>
            <a:normAutofit fontScale="90000"/>
          </a:bodyPr>
          <a:lstStyle/>
          <a:p>
            <a:r>
              <a:rPr lang="cs-CZ" sz="3200" dirty="0" err="1" smtClean="0"/>
              <a:t>IIIb</a:t>
            </a:r>
            <a:r>
              <a:rPr lang="cs-CZ" sz="3200" dirty="0"/>
              <a:t>) ČSN EN 50128 ed.2:2012 – </a:t>
            </a:r>
            <a:r>
              <a:rPr lang="cs-CZ" sz="3200" dirty="0" smtClean="0"/>
              <a:t>definuje:</a:t>
            </a:r>
            <a:br>
              <a:rPr lang="cs-CZ" sz="3200" dirty="0" smtClean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916832"/>
            <a:ext cx="7344816" cy="4464496"/>
          </a:xfrm>
        </p:spPr>
        <p:txBody>
          <a:bodyPr>
            <a:noAutofit/>
          </a:bodyPr>
          <a:lstStyle/>
          <a:p>
            <a:r>
              <a:rPr lang="cs-CZ" sz="2100" dirty="0" smtClean="0"/>
              <a:t>Cíle </a:t>
            </a:r>
            <a:r>
              <a:rPr lang="cs-CZ" sz="2100" dirty="0"/>
              <a:t>a  úroveň integrity bezpečnosti SW</a:t>
            </a:r>
          </a:p>
          <a:p>
            <a:r>
              <a:rPr lang="cs-CZ" sz="2100" dirty="0"/>
              <a:t>Management SW a jeho organizaci (cíle, požadavky, kompetence personálu, životní cyklus a dokumentace)</a:t>
            </a:r>
          </a:p>
          <a:p>
            <a:r>
              <a:rPr lang="cs-CZ" sz="2100" dirty="0"/>
              <a:t>Zajištění SW (tvorba, testování, dokumenty, verifikace, validace, hodnocení, zajištění jakosti SW, modifikace a změny, podpůrné nástroje a jazyky)</a:t>
            </a:r>
          </a:p>
          <a:p>
            <a:r>
              <a:rPr lang="cs-CZ" sz="2100" dirty="0"/>
              <a:t>Vlastní vývoj SW (požadavky, architektura, návrh, realizace, integrace, celkové testování a validace)</a:t>
            </a:r>
          </a:p>
          <a:p>
            <a:r>
              <a:rPr lang="cs-CZ" sz="2100" dirty="0"/>
              <a:t>Vývoj aplikačních dat (konfigurace) a nástrojů</a:t>
            </a:r>
          </a:p>
          <a:p>
            <a:r>
              <a:rPr lang="cs-CZ" sz="2100" dirty="0"/>
              <a:t>Nasazení a údržba SW</a:t>
            </a:r>
          </a:p>
        </p:txBody>
      </p:sp>
    </p:spTree>
    <p:extLst>
      <p:ext uri="{BB962C8B-B14F-4D97-AF65-F5344CB8AC3E}">
        <p14:creationId xmlns:p14="http://schemas.microsoft.com/office/powerpoint/2010/main" val="13964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344934" cy="1287016"/>
          </a:xfrm>
        </p:spPr>
        <p:txBody>
          <a:bodyPr>
            <a:normAutofit fontScale="90000"/>
          </a:bodyPr>
          <a:lstStyle/>
          <a:p>
            <a:r>
              <a:rPr lang="cs-CZ" sz="3200" dirty="0" err="1" smtClean="0"/>
              <a:t>IIIb</a:t>
            </a:r>
            <a:r>
              <a:rPr lang="cs-CZ" sz="3200" dirty="0"/>
              <a:t>) ČSN EN 50128 ed.2:2012 – Příloha </a:t>
            </a:r>
            <a:r>
              <a:rPr lang="cs-CZ" sz="3200" dirty="0" smtClean="0"/>
              <a:t>A: Kritéria </a:t>
            </a:r>
            <a:r>
              <a:rPr lang="cs-CZ" sz="3200" dirty="0"/>
              <a:t>pro volbu technik a opatření </a:t>
            </a:r>
            <a:r>
              <a:rPr lang="cs-CZ" sz="3200" dirty="0" smtClean="0"/>
              <a:t>SIL </a:t>
            </a:r>
            <a:endParaRPr lang="cs-CZ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7970069" cy="36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8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344934" cy="1237828"/>
          </a:xfrm>
        </p:spPr>
        <p:txBody>
          <a:bodyPr>
            <a:normAutofit fontScale="90000"/>
          </a:bodyPr>
          <a:lstStyle/>
          <a:p>
            <a:r>
              <a:rPr lang="cs-CZ" sz="3200" dirty="0" err="1" smtClean="0"/>
              <a:t>IIIb</a:t>
            </a:r>
            <a:r>
              <a:rPr lang="cs-CZ" sz="3200" dirty="0"/>
              <a:t>) ČSN EN 50128 ed.2:2012 – Příloha </a:t>
            </a:r>
            <a:r>
              <a:rPr lang="cs-CZ" sz="3200" dirty="0" smtClean="0"/>
              <a:t>C: Kontrolní </a:t>
            </a:r>
            <a:r>
              <a:rPr lang="cs-CZ" sz="3200" dirty="0"/>
              <a:t>souhrn dokumentů</a:t>
            </a:r>
            <a:endParaRPr lang="cs-CZ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4500"/>
            <a:ext cx="40386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152" y="1720974"/>
            <a:ext cx="40290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27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cs-CZ" sz="3200" dirty="0" err="1" smtClean="0"/>
              <a:t>IIIb</a:t>
            </a:r>
            <a:r>
              <a:rPr lang="cs-CZ" sz="3200" dirty="0"/>
              <a:t>) ČSN EN 50129:2003 – </a:t>
            </a:r>
            <a:br>
              <a:rPr lang="cs-CZ" sz="3200" dirty="0"/>
            </a:br>
            <a:r>
              <a:rPr lang="cs-CZ" sz="3200" dirty="0"/>
              <a:t>Elektronické zabezpečovací systémy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043492" y="2132856"/>
            <a:ext cx="6984892" cy="403244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dirty="0"/>
              <a:t>Norma se zabývá řešením HW a uznáním bezpečnosti pro bezpečné drážní systémy:</a:t>
            </a:r>
          </a:p>
          <a:p>
            <a:r>
              <a:rPr lang="cs-CZ" dirty="0"/>
              <a:t>Důkaz bezpečnosti</a:t>
            </a:r>
          </a:p>
          <a:p>
            <a:r>
              <a:rPr lang="cs-CZ" dirty="0"/>
              <a:t>Integrita bezpečnosti SIL</a:t>
            </a:r>
          </a:p>
          <a:p>
            <a:r>
              <a:rPr lang="cs-CZ" dirty="0"/>
              <a:t>Požadavky na systém vztahující se k bezpečnosti</a:t>
            </a:r>
          </a:p>
          <a:p>
            <a:r>
              <a:rPr lang="cs-CZ" dirty="0"/>
              <a:t>Katalog hodnověrných poruch HW</a:t>
            </a:r>
          </a:p>
          <a:p>
            <a:r>
              <a:rPr lang="cs-CZ" dirty="0"/>
              <a:t>Techniky a opatření pro zajištění bezpečnosti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212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080120"/>
          </a:xfrm>
        </p:spPr>
        <p:txBody>
          <a:bodyPr>
            <a:normAutofit/>
          </a:bodyPr>
          <a:lstStyle/>
          <a:p>
            <a:r>
              <a:rPr lang="cs-CZ" sz="3200" dirty="0" err="1" smtClean="0"/>
              <a:t>IIIb</a:t>
            </a:r>
            <a:r>
              <a:rPr lang="cs-CZ" sz="3200" dirty="0"/>
              <a:t>) ČSN EN 50129:2003 – </a:t>
            </a:r>
            <a:br>
              <a:rPr lang="cs-CZ" sz="3200" dirty="0"/>
            </a:br>
            <a:r>
              <a:rPr lang="cs-CZ" sz="3200" dirty="0"/>
              <a:t>Důkaz bezpečnosti</a:t>
            </a:r>
            <a:endParaRPr lang="cs-CZ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528392" cy="48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91166"/>
            <a:ext cx="4474468" cy="482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98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IId</a:t>
            </a:r>
            <a:r>
              <a:rPr lang="cs-CZ" dirty="0" smtClean="0"/>
              <a:t>) Indikátory </a:t>
            </a:r>
            <a:br>
              <a:rPr lang="cs-CZ" dirty="0" smtClean="0"/>
            </a:br>
            <a:r>
              <a:rPr lang="cs-CZ" dirty="0" smtClean="0"/>
              <a:t>jedoucích vozidel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476" y="2132856"/>
            <a:ext cx="7200916" cy="2808312"/>
          </a:xfrm>
        </p:spPr>
        <p:txBody>
          <a:bodyPr>
            <a:normAutofit/>
          </a:bodyPr>
          <a:lstStyle/>
          <a:p>
            <a:r>
              <a:rPr lang="en-US" sz="2000" dirty="0"/>
              <a:t>Wayside Train Monitoring =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en-US" sz="2000" dirty="0" smtClean="0"/>
              <a:t>„</a:t>
            </a:r>
            <a:r>
              <a:rPr lang="en-US" sz="2000" dirty="0"/>
              <a:t>inspection </a:t>
            </a:r>
            <a:r>
              <a:rPr lang="en-US" sz="2000" dirty="0" smtClean="0"/>
              <a:t>on </a:t>
            </a:r>
            <a:r>
              <a:rPr lang="en-US" sz="2000" dirty="0"/>
              <a:t>the run“;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en-US" sz="2000" dirty="0" smtClean="0"/>
              <a:t>preventing </a:t>
            </a:r>
            <a:r>
              <a:rPr lang="en-US" sz="2000" dirty="0"/>
              <a:t>accidents</a:t>
            </a:r>
          </a:p>
          <a:p>
            <a:r>
              <a:rPr lang="en-US" sz="2000" dirty="0"/>
              <a:t>hot box detectors (HBD), hot disk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en-US" sz="2000" dirty="0" smtClean="0"/>
              <a:t>brakes (</a:t>
            </a:r>
            <a:r>
              <a:rPr lang="en-US" sz="2000" dirty="0"/>
              <a:t>HDB), fixed brakes detectors (FBD)</a:t>
            </a:r>
          </a:p>
          <a:p>
            <a:r>
              <a:rPr lang="en-US" sz="2000" dirty="0"/>
              <a:t>dynamic weights (Q forces), flat wheel spots</a:t>
            </a:r>
          </a:p>
          <a:p>
            <a:r>
              <a:rPr lang="en-US" sz="2000" dirty="0"/>
              <a:t>complex measured data collected </a:t>
            </a:r>
            <a:r>
              <a:rPr lang="cs-CZ" sz="2000" dirty="0" smtClean="0"/>
              <a:t>&amp;</a:t>
            </a:r>
            <a:r>
              <a:rPr lang="en-US" sz="2000" dirty="0" smtClean="0"/>
              <a:t> </a:t>
            </a:r>
            <a:r>
              <a:rPr lang="en-US" sz="2000" dirty="0"/>
              <a:t>reported (ICT)</a:t>
            </a:r>
          </a:p>
        </p:txBody>
      </p:sp>
      <p:pic>
        <p:nvPicPr>
          <p:cNvPr id="14" name="Picture 2" descr="C:\Users\David\Pictures\_ŽELEZNICE\2011-03-10-Vojkovice indikátory ASDEK\G31000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4872434"/>
            <a:ext cx="377825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:\Users\David\Pictures\_ŽELEZNICE\2011-03-10-Vojkovice indikátory ASDEK\G3100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4872434"/>
            <a:ext cx="3155951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 descr="C:\Users\David\Pictures\_ŽELEZNICE\2011-03-10-Vojkovice indikátory ASDEK\G31000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872434"/>
            <a:ext cx="2659062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C:\Users\David\Documents\Oltis\2010-12-Infotrans Pardubice\2007_11_11_5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701" y="1283984"/>
            <a:ext cx="2952328" cy="196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David\Documents\Oltis\2010-12-Infotrans Pardubice\Tauerntunne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10" y="1283289"/>
            <a:ext cx="1331606" cy="99870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068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77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IV) </a:t>
            </a:r>
            <a:r>
              <a:rPr lang="cs-CZ" dirty="0" smtClean="0"/>
              <a:t>Železnice – doprava </a:t>
            </a:r>
            <a:br>
              <a:rPr lang="cs-CZ" dirty="0" smtClean="0"/>
            </a:br>
            <a:r>
              <a:rPr lang="cs-CZ" dirty="0" smtClean="0"/>
              <a:t>pro budoucnost</a:t>
            </a:r>
            <a:endParaRPr lang="cs-CZ" dirty="0"/>
          </a:p>
        </p:txBody>
      </p:sp>
      <p:pic>
        <p:nvPicPr>
          <p:cNvPr id="3074" name="Picture 2" descr="C:\Users\David\Pictures\_2015_ŽELEZNICE\2015-12-10-expedice DB\QMG_62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7417866" cy="386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4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272926" cy="11430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Ia</a:t>
            </a:r>
            <a:r>
              <a:rPr lang="cs-CZ" dirty="0" smtClean="0"/>
              <a:t>) Železnice 19. století...?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2824" y="1772817"/>
            <a:ext cx="4177208" cy="195096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vysoký podíl mechanických nebo elektro-mechanických systémů (komponent)</a:t>
            </a:r>
          </a:p>
          <a:p>
            <a:r>
              <a:rPr lang="cs-CZ" sz="2000" dirty="0" smtClean="0"/>
              <a:t>přenos informací „PPP“ = </a:t>
            </a:r>
            <a:r>
              <a:rPr lang="cs-CZ" sz="2000" dirty="0" err="1" smtClean="0"/>
              <a:t>Pencil</a:t>
            </a:r>
            <a:r>
              <a:rPr lang="cs-CZ" sz="2000" dirty="0" smtClean="0"/>
              <a:t>, </a:t>
            </a:r>
            <a:r>
              <a:rPr lang="cs-CZ" sz="2000" dirty="0" err="1" smtClean="0"/>
              <a:t>Paper</a:t>
            </a:r>
            <a:r>
              <a:rPr lang="cs-CZ" sz="2000" dirty="0" smtClean="0"/>
              <a:t>, </a:t>
            </a:r>
            <a:r>
              <a:rPr lang="cs-CZ" sz="2000" dirty="0" err="1" smtClean="0"/>
              <a:t>Phone</a:t>
            </a:r>
            <a:endParaRPr lang="cs-CZ" sz="2000" dirty="0"/>
          </a:p>
        </p:txBody>
      </p:sp>
      <p:pic>
        <p:nvPicPr>
          <p:cNvPr id="2050" name="Picture 2" descr="C:\Users\David\Pictures\_2008_ŽELEZNICE\2008-12-03-Pedro pára Jaroměř\GC040110_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384376" cy="173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vid\Pictures\_2013_ŽELEZNICE\2013-07-25-expedice Steffen\2013-07-27-HB, Jihlava, Znojmo\QMG_27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04" y="3933056"/>
            <a:ext cx="3415480" cy="227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4427984" y="3933056"/>
            <a:ext cx="4177208" cy="227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těžkopádné, vysoká personální náročnost</a:t>
            </a:r>
          </a:p>
          <a:p>
            <a:r>
              <a:rPr lang="cs-CZ" sz="2000" dirty="0" smtClean="0"/>
              <a:t>riziko zavlečení chyb</a:t>
            </a:r>
          </a:p>
          <a:p>
            <a:r>
              <a:rPr lang="cs-CZ" sz="2000" dirty="0" smtClean="0"/>
              <a:t>nízká flexibilita</a:t>
            </a:r>
          </a:p>
          <a:p>
            <a:r>
              <a:rPr lang="cs-CZ" sz="2000" dirty="0" smtClean="0"/>
              <a:t>vysoké náklady na „hardware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082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 – </a:t>
            </a:r>
            <a:br>
              <a:rPr lang="cs-CZ" dirty="0" smtClean="0"/>
            </a:br>
            <a:r>
              <a:rPr lang="cs-CZ" dirty="0" smtClean="0"/>
              <a:t>a za trpělivost 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Ing. Mgr. David Krásenský</a:t>
            </a:r>
          </a:p>
          <a:p>
            <a:r>
              <a:rPr lang="cs-CZ" dirty="0" smtClean="0">
                <a:hlinkClick r:id="rId3"/>
              </a:rPr>
              <a:t>krasenskyd@abirail.cz</a:t>
            </a:r>
            <a:r>
              <a:rPr lang="cs-CZ" dirty="0" smtClean="0"/>
              <a:t> </a:t>
            </a:r>
          </a:p>
        </p:txBody>
      </p:sp>
      <p:pic>
        <p:nvPicPr>
          <p:cNvPr id="6" name="Picture 2" descr="C:\Users\David_2\Documents\ABI Rail\2013-06-outsourcing RINF\Starmon\Starm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373216"/>
            <a:ext cx="387134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avid_2\Documents\ABI Rail\2013-06-outsourcing RINF\Starmon\ABI-Rai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3727329" cy="111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2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272926" cy="11430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Ib</a:t>
            </a:r>
            <a:r>
              <a:rPr lang="cs-CZ" dirty="0" smtClean="0"/>
              <a:t>) Železnice 21. století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2824" y="1772816"/>
            <a:ext cx="4177208" cy="2160239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vysokorychlostní vozidla, automatizace provozu...</a:t>
            </a:r>
          </a:p>
          <a:p>
            <a:r>
              <a:rPr lang="cs-CZ" sz="2000" dirty="0" smtClean="0"/>
              <a:t>vysoký podíl elektroniky pro řízení a diagnostiku</a:t>
            </a:r>
          </a:p>
          <a:p>
            <a:r>
              <a:rPr lang="cs-CZ" sz="2000" dirty="0" smtClean="0"/>
              <a:t>integrované ICT systémy pro plánování a řízení dopravy</a:t>
            </a:r>
            <a:endParaRPr lang="cs-CZ" sz="2000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427984" y="3933056"/>
            <a:ext cx="4177208" cy="227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snížení personální náročnosti</a:t>
            </a:r>
          </a:p>
          <a:p>
            <a:r>
              <a:rPr lang="cs-CZ" sz="2000" dirty="0" smtClean="0"/>
              <a:t>bezchybné dálkové řízení</a:t>
            </a:r>
          </a:p>
          <a:p>
            <a:r>
              <a:rPr lang="cs-CZ" sz="2000" dirty="0" smtClean="0"/>
              <a:t>(-) náročnější údržba</a:t>
            </a:r>
          </a:p>
          <a:p>
            <a:r>
              <a:rPr lang="cs-CZ" sz="2000" dirty="0"/>
              <a:t>(-) </a:t>
            </a:r>
            <a:r>
              <a:rPr lang="cs-CZ" sz="2000" dirty="0" smtClean="0"/>
              <a:t>vysoké nároky na přenosové kapacity</a:t>
            </a:r>
          </a:p>
          <a:p>
            <a:r>
              <a:rPr lang="cs-CZ" sz="2000" dirty="0" smtClean="0"/>
              <a:t>(-) zranitelnost při výpadku</a:t>
            </a:r>
            <a:endParaRPr lang="cs-CZ" sz="2000" dirty="0"/>
          </a:p>
        </p:txBody>
      </p:sp>
      <p:pic>
        <p:nvPicPr>
          <p:cNvPr id="3074" name="Picture 2" descr="C:\Users\David\Pictures\Media Go\2015-04-20\QSC_02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508" y="1689100"/>
            <a:ext cx="3551932" cy="189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David\Pictures\_2010_ŽELEZNICE\2010-08-02-Wien a Waidhofen an der Ybbs\G80200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87" y="4077071"/>
            <a:ext cx="4073597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4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272926" cy="11430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Ic</a:t>
            </a:r>
            <a:r>
              <a:rPr lang="cs-CZ" dirty="0" smtClean="0"/>
              <a:t>) Vozidla v 21</a:t>
            </a:r>
            <a:r>
              <a:rPr lang="cs-CZ" dirty="0" smtClean="0"/>
              <a:t>. století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2824" y="1772816"/>
            <a:ext cx="4609256" cy="2160239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vysokorychlostní </a:t>
            </a:r>
            <a:r>
              <a:rPr lang="cs-CZ" sz="2000" dirty="0" smtClean="0"/>
              <a:t>= 300-350 km/h (dálková osobní doprava); </a:t>
            </a:r>
            <a:br>
              <a:rPr lang="cs-CZ" sz="2000" dirty="0" smtClean="0"/>
            </a:br>
            <a:r>
              <a:rPr lang="cs-CZ" sz="2000" dirty="0" smtClean="0"/>
              <a:t>až 160 km/h (příměstská)</a:t>
            </a:r>
            <a:endParaRPr lang="cs-CZ" sz="2000" dirty="0" smtClean="0"/>
          </a:p>
          <a:p>
            <a:r>
              <a:rPr lang="cs-CZ" sz="2000" dirty="0" smtClean="0"/>
              <a:t>nákladní doprava: výkonné lokomotivy pro dopravu těžkých nákladních vlaků (až 8 MW)</a:t>
            </a:r>
            <a:endParaRPr lang="cs-CZ" sz="2000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427984" y="3933056"/>
            <a:ext cx="4177208" cy="227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řídící a regulační technika</a:t>
            </a:r>
            <a:endParaRPr lang="cs-CZ" sz="2000" dirty="0" smtClean="0"/>
          </a:p>
          <a:p>
            <a:r>
              <a:rPr lang="cs-CZ" sz="2000" dirty="0" smtClean="0"/>
              <a:t>zabezpečení – ETCS </a:t>
            </a:r>
          </a:p>
          <a:p>
            <a:r>
              <a:rPr lang="cs-CZ" sz="2000" dirty="0" smtClean="0"/>
              <a:t>automatická diagnostika </a:t>
            </a:r>
          </a:p>
          <a:p>
            <a:r>
              <a:rPr lang="cs-CZ" sz="2000" dirty="0" smtClean="0"/>
              <a:t>centrální dohled nad technickým stavem</a:t>
            </a:r>
          </a:p>
          <a:p>
            <a:r>
              <a:rPr lang="cs-CZ" sz="2000" dirty="0"/>
              <a:t>(foto: </a:t>
            </a:r>
            <a:r>
              <a:rPr lang="cs-CZ" sz="2000" dirty="0" smtClean="0"/>
              <a:t>ED250 – Pendolino PKP)</a:t>
            </a:r>
            <a:endParaRPr lang="cs-CZ" sz="2000" dirty="0"/>
          </a:p>
        </p:txBody>
      </p:sp>
      <p:pic>
        <p:nvPicPr>
          <p:cNvPr id="2050" name="Picture 2" descr="C:\Users\David\Pictures\_2006_ŽELEZNICE\2006-09-17-pára Zastávka uB\G91700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440" y="836712"/>
            <a:ext cx="2737048" cy="309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avid\Pictures\_2015_CESTY_A_JINÉ_DAVID\2015-08-24-Warszawa\QMG_43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388" y="4045091"/>
            <a:ext cx="4546910" cy="24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01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272926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Id) Řízení provozu v 21</a:t>
            </a:r>
            <a:r>
              <a:rPr lang="cs-CZ" dirty="0" smtClean="0"/>
              <a:t>. století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2824" y="1772816"/>
            <a:ext cx="4177208" cy="2160239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plně elektronická stavědla </a:t>
            </a:r>
          </a:p>
          <a:p>
            <a:r>
              <a:rPr lang="cs-CZ" sz="2000" dirty="0" smtClean="0"/>
              <a:t>mechanické a reléové prvky jen ve výkonné části</a:t>
            </a:r>
            <a:endParaRPr lang="cs-CZ" sz="2000" dirty="0" smtClean="0"/>
          </a:p>
          <a:p>
            <a:r>
              <a:rPr lang="cs-CZ" sz="2000" dirty="0" smtClean="0"/>
              <a:t>modularita, nízká spotřeba energie</a:t>
            </a:r>
          </a:p>
          <a:p>
            <a:r>
              <a:rPr lang="cs-CZ" sz="2000" dirty="0" smtClean="0"/>
              <a:t>redundantní řešení</a:t>
            </a:r>
            <a:endParaRPr lang="cs-CZ" sz="2000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427984" y="3933056"/>
            <a:ext cx="4177208" cy="227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plná centralizace, dálkové ovládání traťových úseků</a:t>
            </a:r>
          </a:p>
          <a:p>
            <a:r>
              <a:rPr lang="cs-CZ" sz="2000" dirty="0" smtClean="0"/>
              <a:t>integrace s řízením provozu</a:t>
            </a:r>
          </a:p>
          <a:p>
            <a:r>
              <a:rPr lang="cs-CZ" sz="2000" dirty="0" smtClean="0"/>
              <a:t>automatické stavění cest</a:t>
            </a:r>
          </a:p>
          <a:p>
            <a:r>
              <a:rPr lang="cs-CZ" sz="2000" dirty="0" smtClean="0"/>
              <a:t>proaktivní diagnostika pro vysokou spolehlivost</a:t>
            </a:r>
            <a:endParaRPr lang="cs-CZ" sz="2000" dirty="0"/>
          </a:p>
        </p:txBody>
      </p:sp>
      <p:pic>
        <p:nvPicPr>
          <p:cNvPr id="7" name="Picture 4" descr="C:\Users\David\Pictures\_2013_ŽELEZNICE\2013-03-21-BLZ Wien Hbf\QMG_32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87792"/>
            <a:ext cx="3096344" cy="217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avid\Pictures\_2013_ŽELEZNICE\2013-03-21-BLZ Wien Hbf\QMG_32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99797"/>
            <a:ext cx="4104456" cy="273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01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1043490" y="764704"/>
            <a:ext cx="7024744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800" b="1" smtClean="0"/>
              <a:t>Systémy a aplikace </a:t>
            </a:r>
            <a:br>
              <a:rPr lang="cs-CZ" sz="2800" b="1" smtClean="0"/>
            </a:br>
            <a:r>
              <a:rPr lang="cs-CZ" sz="2800" b="1" smtClean="0"/>
              <a:t>pro řízení železniční dopravy</a:t>
            </a:r>
            <a:endParaRPr lang="cs-CZ" sz="2800" b="1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1043492" y="2132856"/>
            <a:ext cx="7128908" cy="3699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93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500" dirty="0" smtClean="0"/>
              <a:t>Železnice: dopravní systém 19. nebo </a:t>
            </a:r>
            <a:br>
              <a:rPr lang="cs-CZ" sz="2500" dirty="0" smtClean="0"/>
            </a:br>
            <a:r>
              <a:rPr lang="cs-CZ" sz="2500" dirty="0" smtClean="0"/>
              <a:t>21. století?</a:t>
            </a:r>
          </a:p>
          <a:p>
            <a:pPr marL="58293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500" b="1" dirty="0" smtClean="0"/>
              <a:t>Systémy pro řízení železničního provozu</a:t>
            </a:r>
          </a:p>
          <a:p>
            <a:pPr marL="58293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500" dirty="0" smtClean="0"/>
              <a:t>Zabezpečovací a diagnostická technika</a:t>
            </a:r>
            <a:endParaRPr lang="cs-CZ" sz="2500" dirty="0" smtClean="0"/>
          </a:p>
        </p:txBody>
      </p:sp>
    </p:spTree>
    <p:extLst>
      <p:ext uri="{BB962C8B-B14F-4D97-AF65-F5344CB8AC3E}">
        <p14:creationId xmlns:p14="http://schemas.microsoft.com/office/powerpoint/2010/main" val="3194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/>
          </p:cNvSpPr>
          <p:nvPr>
            <p:ph type="title"/>
          </p:nvPr>
        </p:nvSpPr>
        <p:spPr>
          <a:xfrm>
            <a:off x="1331913" y="477727"/>
            <a:ext cx="7632700" cy="1007057"/>
          </a:xfrm>
        </p:spPr>
        <p:txBody>
          <a:bodyPr>
            <a:normAutofit/>
          </a:bodyPr>
          <a:lstStyle/>
          <a:p>
            <a:r>
              <a:rPr lang="cs-CZ" altLang="cs-CZ" sz="3600" dirty="0" err="1" smtClean="0"/>
              <a:t>IIa</a:t>
            </a:r>
            <a:r>
              <a:rPr lang="cs-CZ" altLang="cs-CZ" sz="3600" dirty="0" smtClean="0"/>
              <a:t>) Řízení </a:t>
            </a:r>
            <a:r>
              <a:rPr lang="cs-CZ" altLang="cs-CZ" sz="3600" dirty="0"/>
              <a:t>provozu: </a:t>
            </a:r>
            <a:r>
              <a:rPr lang="cs-CZ" altLang="cs-CZ" sz="3600" dirty="0" smtClean="0"/>
              <a:t>ČR </a:t>
            </a:r>
            <a:endParaRPr lang="cs-CZ" altLang="cs-CZ" sz="3600" dirty="0"/>
          </a:p>
        </p:txBody>
      </p:sp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46027"/>
            <a:ext cx="2098675" cy="103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6" descr="F80300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3199659"/>
            <a:ext cx="6159500" cy="361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7" descr="F803009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142" y="1977941"/>
            <a:ext cx="3175547" cy="244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5" descr="G40800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09684"/>
            <a:ext cx="4297626" cy="237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304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3600" dirty="0" err="1" smtClean="0"/>
              <a:t>IIa</a:t>
            </a:r>
            <a:r>
              <a:rPr lang="cs-CZ" altLang="cs-CZ" sz="3600" dirty="0" smtClean="0"/>
              <a:t>) Sledování jízdy vlaku: ISOŘ CDS</a:t>
            </a:r>
            <a:br>
              <a:rPr lang="cs-CZ" altLang="cs-CZ" sz="3600" dirty="0" smtClean="0"/>
            </a:br>
            <a:endParaRPr lang="cs-CZ" altLang="cs-CZ" sz="3600" dirty="0"/>
          </a:p>
        </p:txBody>
      </p:sp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1" y="79357"/>
            <a:ext cx="1819275" cy="90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142523"/>
            <a:ext cx="5726112" cy="365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3" name="Obrázek 27" descr="35050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5" t="20563" r="7198" b="20929"/>
          <a:stretch>
            <a:fillRect/>
          </a:stretch>
        </p:blipFill>
        <p:spPr bwMode="auto">
          <a:xfrm>
            <a:off x="500064" y="4786791"/>
            <a:ext cx="1627187" cy="93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1777588"/>
            <a:ext cx="1166812" cy="122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5" name="TextovéPole 29"/>
          <p:cNvSpPr txBox="1">
            <a:spLocks noChangeArrowheads="1"/>
          </p:cNvSpPr>
          <p:nvPr/>
        </p:nvSpPr>
        <p:spPr bwMode="auto">
          <a:xfrm>
            <a:off x="4645026" y="2928260"/>
            <a:ext cx="1355725" cy="52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cs-CZ" altLang="cs-CZ" sz="1400" b="1">
                <a:latin typeface="Tahoma" pitchFamily="34" charset="0"/>
                <a:cs typeface="Tahoma" pitchFamily="34" charset="0"/>
              </a:rPr>
              <a:t>Komunikační</a:t>
            </a:r>
          </a:p>
          <a:p>
            <a:pPr algn="ctr"/>
            <a:r>
              <a:rPr lang="cs-CZ" altLang="cs-CZ" sz="1400" b="1">
                <a:latin typeface="Tahoma" pitchFamily="34" charset="0"/>
                <a:cs typeface="Tahoma" pitchFamily="34" charset="0"/>
              </a:rPr>
              <a:t> server</a:t>
            </a:r>
          </a:p>
        </p:txBody>
      </p:sp>
      <p:pic>
        <p:nvPicPr>
          <p:cNvPr id="181256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t="1801" r="5952" b="3000"/>
          <a:stretch>
            <a:fillRect/>
          </a:stretch>
        </p:blipFill>
        <p:spPr bwMode="auto">
          <a:xfrm>
            <a:off x="6396039" y="3175853"/>
            <a:ext cx="1063625" cy="118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7" name="TextovéPole 31"/>
          <p:cNvSpPr txBox="1">
            <a:spLocks noChangeArrowheads="1"/>
          </p:cNvSpPr>
          <p:nvPr/>
        </p:nvSpPr>
        <p:spPr bwMode="auto">
          <a:xfrm>
            <a:off x="7207251" y="3501214"/>
            <a:ext cx="1008063" cy="52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cs-CZ" altLang="cs-CZ" sz="1400" b="1">
                <a:latin typeface="Tahoma" pitchFamily="34" charset="0"/>
                <a:cs typeface="Tahoma" pitchFamily="34" charset="0"/>
              </a:rPr>
              <a:t>Aplikační</a:t>
            </a:r>
          </a:p>
          <a:p>
            <a:pPr algn="ctr"/>
            <a:r>
              <a:rPr lang="cs-CZ" altLang="cs-CZ" sz="1400" b="1">
                <a:latin typeface="Tahoma" pitchFamily="34" charset="0"/>
                <a:cs typeface="Tahoma" pitchFamily="34" charset="0"/>
              </a:rPr>
              <a:t>server</a:t>
            </a:r>
          </a:p>
        </p:txBody>
      </p:sp>
      <p:sp>
        <p:nvSpPr>
          <p:cNvPr id="181258" name="TextovéPole 32"/>
          <p:cNvSpPr txBox="1">
            <a:spLocks noChangeArrowheads="1"/>
          </p:cNvSpPr>
          <p:nvPr/>
        </p:nvSpPr>
        <p:spPr bwMode="auto">
          <a:xfrm>
            <a:off x="6793165" y="5554964"/>
            <a:ext cx="20489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cs-CZ" altLang="cs-CZ" sz="1400" b="1">
                <a:latin typeface="Tahoma" pitchFamily="34" charset="0"/>
                <a:cs typeface="Tahoma" pitchFamily="34" charset="0"/>
              </a:rPr>
              <a:t>Pracoviště dispečera</a:t>
            </a:r>
          </a:p>
          <a:p>
            <a:pPr algn="ctr"/>
            <a:r>
              <a:rPr lang="cs-CZ" altLang="cs-CZ" sz="1400" b="1">
                <a:latin typeface="Tahoma" pitchFamily="34" charset="0"/>
                <a:cs typeface="Tahoma" pitchFamily="34" charset="0"/>
              </a:rPr>
              <a:t>klientská aplikace</a:t>
            </a:r>
          </a:p>
        </p:txBody>
      </p:sp>
      <p:pic>
        <p:nvPicPr>
          <p:cNvPr id="181259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" t="3532" r="2681" b="3532"/>
          <a:stretch>
            <a:fillRect/>
          </a:stretch>
        </p:blipFill>
        <p:spPr bwMode="auto">
          <a:xfrm>
            <a:off x="5230813" y="5161355"/>
            <a:ext cx="1668462" cy="124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Tvar 34"/>
          <p:cNvCxnSpPr>
            <a:stCxn id="181266" idx="0"/>
          </p:cNvCxnSpPr>
          <p:nvPr/>
        </p:nvCxnSpPr>
        <p:spPr bwMode="auto">
          <a:xfrm rot="5400000" flipH="1" flipV="1">
            <a:off x="2429046" y="1412153"/>
            <a:ext cx="1466510" cy="3425825"/>
          </a:xfrm>
          <a:prstGeom prst="bentConnector2">
            <a:avLst/>
          </a:prstGeom>
          <a:ln w="19050">
            <a:solidFill>
              <a:srgbClr val="00206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Tvar 35"/>
          <p:cNvCxnSpPr>
            <a:endCxn id="181258" idx="0"/>
          </p:cNvCxnSpPr>
          <p:nvPr/>
        </p:nvCxnSpPr>
        <p:spPr bwMode="auto">
          <a:xfrm rot="16200000" flipH="1">
            <a:off x="5348258" y="3085577"/>
            <a:ext cx="3163154" cy="1775619"/>
          </a:xfrm>
          <a:prstGeom prst="bentConnector3">
            <a:avLst>
              <a:gd name="adj1" fmla="val 50000"/>
            </a:avLst>
          </a:prstGeom>
          <a:ln w="19050">
            <a:solidFill>
              <a:srgbClr val="00206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ravoúhlá spojovací čára 36"/>
          <p:cNvCxnSpPr>
            <a:stCxn id="181258" idx="2"/>
          </p:cNvCxnSpPr>
          <p:nvPr/>
        </p:nvCxnSpPr>
        <p:spPr bwMode="auto">
          <a:xfrm rot="5400000" flipH="1">
            <a:off x="6482533" y="4743073"/>
            <a:ext cx="916829" cy="1753394"/>
          </a:xfrm>
          <a:prstGeom prst="bentConnector4">
            <a:avLst>
              <a:gd name="adj1" fmla="val -24934"/>
              <a:gd name="adj2" fmla="val 79214"/>
            </a:avLst>
          </a:prstGeom>
          <a:ln w="19050">
            <a:solidFill>
              <a:srgbClr val="00206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">
            <a:off x="5301379" y="5387165"/>
            <a:ext cx="789504" cy="590625"/>
          </a:xfrm>
          <a:prstGeom prst="rect">
            <a:avLst/>
          </a:prstGeom>
          <a:noFill/>
          <a:scene3d>
            <a:camera prst="obliqueBottomRight">
              <a:rot lat="600000" lon="0" rev="0"/>
            </a:camera>
            <a:lightRig rig="threePt" dir="t"/>
          </a:scene3d>
        </p:spPr>
      </p:pic>
      <p:pic>
        <p:nvPicPr>
          <p:cNvPr id="181264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2713997"/>
            <a:ext cx="1111250" cy="129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65" name="Obdélník 39"/>
          <p:cNvSpPr>
            <a:spLocks noChangeArrowheads="1"/>
          </p:cNvSpPr>
          <p:nvPr/>
        </p:nvSpPr>
        <p:spPr bwMode="auto">
          <a:xfrm>
            <a:off x="1990725" y="1896624"/>
            <a:ext cx="2451100" cy="52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cs-CZ" altLang="cs-CZ" sz="1400">
                <a:latin typeface="Tahoma" pitchFamily="34" charset="0"/>
                <a:cs typeface="Tahoma" pitchFamily="34" charset="0"/>
              </a:rPr>
              <a:t>Intranet ČD</a:t>
            </a:r>
          </a:p>
          <a:p>
            <a:pPr algn="ctr"/>
            <a:r>
              <a:rPr lang="cs-CZ" altLang="cs-CZ" sz="1400">
                <a:latin typeface="Tahoma" pitchFamily="34" charset="0"/>
                <a:cs typeface="Tahoma" pitchFamily="34" charset="0"/>
              </a:rPr>
              <a:t>TCP/IP, Procedura ČDT</a:t>
            </a:r>
          </a:p>
        </p:txBody>
      </p:sp>
      <p:sp>
        <p:nvSpPr>
          <p:cNvPr id="181266" name="TextovéPole 40"/>
          <p:cNvSpPr txBox="1">
            <a:spLocks noChangeArrowheads="1"/>
          </p:cNvSpPr>
          <p:nvPr/>
        </p:nvSpPr>
        <p:spPr bwMode="auto">
          <a:xfrm>
            <a:off x="506662" y="3858320"/>
            <a:ext cx="18854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cs-CZ" altLang="cs-CZ" sz="1400" b="1">
                <a:latin typeface="Tahoma" pitchFamily="34" charset="0"/>
                <a:cs typeface="Tahoma" pitchFamily="34" charset="0"/>
              </a:rPr>
              <a:t>EDD</a:t>
            </a:r>
          </a:p>
          <a:p>
            <a:pPr algn="ctr"/>
            <a:r>
              <a:rPr lang="cs-CZ" altLang="cs-CZ" sz="1400" b="1">
                <a:latin typeface="Tahoma" pitchFamily="34" charset="0"/>
                <a:cs typeface="Tahoma" pitchFamily="34" charset="0"/>
              </a:rPr>
              <a:t>Řečany nad Labem</a:t>
            </a:r>
          </a:p>
        </p:txBody>
      </p:sp>
    </p:spTree>
    <p:extLst>
      <p:ext uri="{BB962C8B-B14F-4D97-AF65-F5344CB8AC3E}">
        <p14:creationId xmlns:p14="http://schemas.microsoft.com/office/powerpoint/2010/main" val="3040333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4671</TotalTime>
  <Words>856</Words>
  <Application>Microsoft Office PowerPoint</Application>
  <PresentationFormat>Předvádění na obrazovce (4:3)</PresentationFormat>
  <Paragraphs>187</Paragraphs>
  <Slides>30</Slides>
  <Notes>28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Austin</vt:lpstr>
      <vt:lpstr>Systémy a aplikace pro  řízení železniční dopravy </vt:lpstr>
      <vt:lpstr>Systémy a aplikace  pro řízení železniční dopravy</vt:lpstr>
      <vt:lpstr>Ia) Železnice 19. století...? </vt:lpstr>
      <vt:lpstr>Ib) Železnice 21. století </vt:lpstr>
      <vt:lpstr>Ic) Vozidla v 21. století </vt:lpstr>
      <vt:lpstr>Id) Řízení provozu v 21. století </vt:lpstr>
      <vt:lpstr>Prezentace aplikace PowerPoint</vt:lpstr>
      <vt:lpstr>IIa) Řízení provozu: ČR </vt:lpstr>
      <vt:lpstr>IIa) Sledování jízdy vlaku: ISOŘ CDS </vt:lpstr>
      <vt:lpstr>IIa) Systémy v ostrém provozu: ISOŘ CDS </vt:lpstr>
      <vt:lpstr>IIb) Řízení provozu: ÖBB, Rakousko </vt:lpstr>
      <vt:lpstr>IIc) ÖBB – Siemens &amp; Thales </vt:lpstr>
      <vt:lpstr>IIc) ÖBB – Siemens &amp; Thales, „tabulkové“ aplikace</vt:lpstr>
      <vt:lpstr>Systémy a aplikace  pro řízení železniční dopravy</vt:lpstr>
      <vt:lpstr>IIIa) Zabezpečovací technika </vt:lpstr>
      <vt:lpstr>IIIa) Zabezpečovací technika – v čem je specifická?</vt:lpstr>
      <vt:lpstr>IIIa) Struktura elektronického stavědla</vt:lpstr>
      <vt:lpstr>IIIb) Vývoj podle  evropských norem – CENELEC </vt:lpstr>
      <vt:lpstr>IIIb) Přehled norem – CENELEC </vt:lpstr>
      <vt:lpstr>IIIb) ČSN EN 50126-1:2007 –  Základní požadavky na RAMS</vt:lpstr>
      <vt:lpstr>IIIb) ČSN EN 50126-1:2007 – definuje: </vt:lpstr>
      <vt:lpstr>IIIb) ČSN EN 50128 ed.2:2012 –  SW pro drážní řídící a ochranné systémy</vt:lpstr>
      <vt:lpstr>IIIb) ČSN EN 50128 ed.2:2012 – definuje: </vt:lpstr>
      <vt:lpstr>IIIb) ČSN EN 50128 ed.2:2012 – Příloha A: Kritéria pro volbu technik a opatření SIL </vt:lpstr>
      <vt:lpstr>IIIb) ČSN EN 50128 ed.2:2012 – Příloha C: Kontrolní souhrn dokumentů</vt:lpstr>
      <vt:lpstr>IIIb) ČSN EN 50129:2003 –  Elektronické zabezpečovací systémy</vt:lpstr>
      <vt:lpstr>IIIb) ČSN EN 50129:2003 –  Důkaz bezpečnosti</vt:lpstr>
      <vt:lpstr>IId) Indikátory  jedoucích vozidel </vt:lpstr>
      <vt:lpstr>IV) Železnice – doprava  pro budoucnost</vt:lpstr>
      <vt:lpstr>Děkuji za pozornost –  a za trpělivost </vt:lpstr>
    </vt:vector>
  </TitlesOfParts>
  <Company>překladatel a konzultant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Integrované dopravní systémy a jejich atraktivita pro cestující: tarifní, síťová, informační a platební integrace</dc:title>
  <dc:creator>David Krásenský</dc:creator>
  <cp:lastModifiedBy>David Krásenský</cp:lastModifiedBy>
  <cp:revision>118</cp:revision>
  <cp:lastPrinted>2016-05-04T23:10:25Z</cp:lastPrinted>
  <dcterms:created xsi:type="dcterms:W3CDTF">2014-12-09T21:36:53Z</dcterms:created>
  <dcterms:modified xsi:type="dcterms:W3CDTF">2016-05-05T19:38:19Z</dcterms:modified>
</cp:coreProperties>
</file>