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57"/>
  </p:notesMasterIdLst>
  <p:handoutMasterIdLst>
    <p:handoutMasterId r:id="rId58"/>
  </p:handoutMasterIdLst>
  <p:sldIdLst>
    <p:sldId id="500" r:id="rId3"/>
    <p:sldId id="541" r:id="rId4"/>
    <p:sldId id="782" r:id="rId5"/>
    <p:sldId id="835" r:id="rId6"/>
    <p:sldId id="880" r:id="rId7"/>
    <p:sldId id="816" r:id="rId8"/>
    <p:sldId id="836" r:id="rId9"/>
    <p:sldId id="881" r:id="rId10"/>
    <p:sldId id="837" r:id="rId11"/>
    <p:sldId id="882" r:id="rId12"/>
    <p:sldId id="886" r:id="rId13"/>
    <p:sldId id="839" r:id="rId14"/>
    <p:sldId id="887" r:id="rId15"/>
    <p:sldId id="883" r:id="rId16"/>
    <p:sldId id="838" r:id="rId17"/>
    <p:sldId id="841" r:id="rId18"/>
    <p:sldId id="873" r:id="rId19"/>
    <p:sldId id="842" r:id="rId20"/>
    <p:sldId id="877" r:id="rId21"/>
    <p:sldId id="844" r:id="rId22"/>
    <p:sldId id="884" r:id="rId23"/>
    <p:sldId id="846" r:id="rId24"/>
    <p:sldId id="847" r:id="rId25"/>
    <p:sldId id="848" r:id="rId26"/>
    <p:sldId id="849" r:id="rId27"/>
    <p:sldId id="850" r:id="rId28"/>
    <p:sldId id="851" r:id="rId29"/>
    <p:sldId id="879" r:id="rId30"/>
    <p:sldId id="852" r:id="rId31"/>
    <p:sldId id="853" r:id="rId32"/>
    <p:sldId id="854" r:id="rId33"/>
    <p:sldId id="855" r:id="rId34"/>
    <p:sldId id="856" r:id="rId35"/>
    <p:sldId id="857" r:id="rId36"/>
    <p:sldId id="858" r:id="rId37"/>
    <p:sldId id="859" r:id="rId38"/>
    <p:sldId id="860" r:id="rId39"/>
    <p:sldId id="878" r:id="rId40"/>
    <p:sldId id="861" r:id="rId41"/>
    <p:sldId id="862" r:id="rId42"/>
    <p:sldId id="863" r:id="rId43"/>
    <p:sldId id="864" r:id="rId44"/>
    <p:sldId id="885" r:id="rId45"/>
    <p:sldId id="865" r:id="rId46"/>
    <p:sldId id="866" r:id="rId47"/>
    <p:sldId id="867" r:id="rId48"/>
    <p:sldId id="869" r:id="rId49"/>
    <p:sldId id="870" r:id="rId50"/>
    <p:sldId id="871" r:id="rId51"/>
    <p:sldId id="872" r:id="rId52"/>
    <p:sldId id="783" r:id="rId53"/>
    <p:sldId id="874" r:id="rId54"/>
    <p:sldId id="875" r:id="rId55"/>
    <p:sldId id="681" r:id="rId56"/>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ittoria deloulay" initials="vd" lastIdx="4" clrIdx="0"/>
  <p:cmAuthor id="1" name="carykell" initials="c"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67A4"/>
    <a:srgbClr val="3E8DC5"/>
    <a:srgbClr val="000000"/>
    <a:srgbClr val="C0C0C4"/>
    <a:srgbClr val="678DC5"/>
    <a:srgbClr val="5F5F65"/>
    <a:srgbClr val="7E7E8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31" autoAdjust="0"/>
    <p:restoredTop sz="89015" autoAdjust="0"/>
  </p:normalViewPr>
  <p:slideViewPr>
    <p:cSldViewPr snapToGrid="0">
      <p:cViewPr>
        <p:scale>
          <a:sx n="66" d="100"/>
          <a:sy n="66" d="100"/>
        </p:scale>
        <p:origin x="-2376" y="-468"/>
      </p:cViewPr>
      <p:guideLst>
        <p:guide orient="horz" pos="2160"/>
        <p:guide pos="2880"/>
      </p:guideLst>
    </p:cSldViewPr>
  </p:slideViewPr>
  <p:outlineViewPr>
    <p:cViewPr>
      <p:scale>
        <a:sx n="33" d="100"/>
        <a:sy n="33" d="100"/>
      </p:scale>
      <p:origin x="0" y="5022"/>
    </p:cViewPr>
  </p:outlineViewPr>
  <p:notesTextViewPr>
    <p:cViewPr>
      <p:scale>
        <a:sx n="100" d="100"/>
        <a:sy n="100" d="100"/>
      </p:scale>
      <p:origin x="0" y="0"/>
    </p:cViewPr>
  </p:notesTextViewPr>
  <p:sorterViewPr>
    <p:cViewPr>
      <p:scale>
        <a:sx n="100" d="100"/>
        <a:sy n="100" d="100"/>
      </p:scale>
      <p:origin x="0" y="7596"/>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11"/>
          <p:cNvSpPr>
            <a:spLocks noChangeArrowheads="1"/>
          </p:cNvSpPr>
          <p:nvPr/>
        </p:nvSpPr>
        <p:spPr bwMode="auto">
          <a:xfrm>
            <a:off x="6249988" y="8609013"/>
            <a:ext cx="449262" cy="212725"/>
          </a:xfrm>
          <a:prstGeom prst="rect">
            <a:avLst/>
          </a:prstGeom>
          <a:noFill/>
          <a:ln w="9525">
            <a:noFill/>
            <a:miter lim="800000"/>
            <a:headEnd/>
            <a:tailEnd/>
          </a:ln>
        </p:spPr>
        <p:txBody>
          <a:bodyPr wrap="none" anchor="ctr"/>
          <a:lstStyle/>
          <a:p>
            <a:pPr>
              <a:defRPr/>
            </a:pPr>
            <a:endParaRPr lang="en-US" dirty="0"/>
          </a:p>
        </p:txBody>
      </p:sp>
      <p:sp>
        <p:nvSpPr>
          <p:cNvPr id="97283" name="Rectangle 12"/>
          <p:cNvSpPr>
            <a:spLocks noChangeArrowheads="1"/>
          </p:cNvSpPr>
          <p:nvPr/>
        </p:nvSpPr>
        <p:spPr bwMode="auto">
          <a:xfrm>
            <a:off x="57150" y="8785225"/>
            <a:ext cx="2619375" cy="347663"/>
          </a:xfrm>
          <a:prstGeom prst="rect">
            <a:avLst/>
          </a:prstGeom>
          <a:noFill/>
          <a:ln w="9525">
            <a:noFill/>
            <a:miter lim="800000"/>
            <a:headEnd/>
            <a:tailEnd/>
          </a:ln>
        </p:spPr>
        <p:txBody>
          <a:bodyPr lIns="95667" tIns="50185" rIns="95667" bIns="50185">
            <a:spAutoFit/>
          </a:bodyPr>
          <a:lstStyle/>
          <a:p>
            <a:pPr algn="l" defTabSz="611188">
              <a:lnSpc>
                <a:spcPct val="100000"/>
              </a:lnSpc>
              <a:tabLst>
                <a:tab pos="2387600" algn="l"/>
                <a:tab pos="4830763" algn="l"/>
              </a:tabLst>
              <a:defRPr/>
            </a:pPr>
            <a:r>
              <a:rPr lang="en-US" sz="800" dirty="0"/>
              <a:t>© 2006, Cisco Systems, Inc. All rights reserved.</a:t>
            </a:r>
          </a:p>
          <a:p>
            <a:pPr algn="l" defTabSz="611188">
              <a:lnSpc>
                <a:spcPct val="100000"/>
              </a:lnSpc>
              <a:tabLst>
                <a:tab pos="2387600" algn="l"/>
                <a:tab pos="4830763" algn="l"/>
              </a:tabLst>
              <a:defRPr/>
            </a:pPr>
            <a:r>
              <a:rPr lang="en-US" sz="800" dirty="0"/>
              <a:t>Presentation_ID.scr</a:t>
            </a:r>
          </a:p>
        </p:txBody>
      </p:sp>
      <p:sp>
        <p:nvSpPr>
          <p:cNvPr id="9728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p:spPr>
        <p:txBody>
          <a:bodyPr wrap="none" anchor="ctr"/>
          <a:lstStyle/>
          <a:p>
            <a:pPr>
              <a:defRPr/>
            </a:pPr>
            <a:endParaRPr lang="en-US" dirty="0"/>
          </a:p>
        </p:txBody>
      </p:sp>
      <p:sp>
        <p:nvSpPr>
          <p:cNvPr id="97285" name="Rectangle 14"/>
          <p:cNvSpPr>
            <a:spLocks noChangeArrowheads="1"/>
          </p:cNvSpPr>
          <p:nvPr/>
        </p:nvSpPr>
        <p:spPr bwMode="auto">
          <a:xfrm>
            <a:off x="5929313" y="8680450"/>
            <a:ext cx="812800" cy="287338"/>
          </a:xfrm>
          <a:prstGeom prst="rect">
            <a:avLst/>
          </a:prstGeom>
          <a:noFill/>
          <a:ln w="9525">
            <a:noFill/>
            <a:miter lim="800000"/>
            <a:headEnd/>
            <a:tailEnd/>
          </a:ln>
        </p:spPr>
        <p:txBody>
          <a:bodyPr lIns="18819" tIns="0" rIns="18819" bIns="0" anchor="b"/>
          <a:lstStyle/>
          <a:p>
            <a:pPr algn="r" defTabSz="903288">
              <a:lnSpc>
                <a:spcPct val="100000"/>
              </a:lnSpc>
              <a:defRPr/>
            </a:pPr>
            <a:fld id="{BCC1ECAD-6CE1-4897-9CEF-F2ECC9BEA19E}" type="slidenum">
              <a:rPr lang="en-US" sz="800"/>
              <a:pPr algn="r" defTabSz="903288">
                <a:lnSpc>
                  <a:spcPct val="100000"/>
                </a:lnSpc>
                <a:defRPr/>
              </a:pPr>
              <a:t>‹#›</a:t>
            </a:fld>
            <a:endParaRPr lang="en-US" sz="800" dirty="0"/>
          </a:p>
        </p:txBody>
      </p:sp>
    </p:spTree>
    <p:extLst>
      <p:ext uri="{BB962C8B-B14F-4D97-AF65-F5344CB8AC3E}">
        <p14:creationId xmlns:p14="http://schemas.microsoft.com/office/powerpoint/2010/main" val="2805898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8"/>
          <p:cNvSpPr>
            <a:spLocks noChangeArrowheads="1"/>
          </p:cNvSpPr>
          <p:nvPr/>
        </p:nvSpPr>
        <p:spPr bwMode="auto">
          <a:xfrm>
            <a:off x="6249988" y="8609013"/>
            <a:ext cx="449262" cy="212725"/>
          </a:xfrm>
          <a:prstGeom prst="rect">
            <a:avLst/>
          </a:prstGeom>
          <a:noFill/>
          <a:ln w="9525">
            <a:noFill/>
            <a:miter lim="800000"/>
            <a:headEnd/>
            <a:tailEnd/>
          </a:ln>
        </p:spPr>
        <p:txBody>
          <a:bodyPr wrap="none" anchor="ctr"/>
          <a:lstStyle/>
          <a:p>
            <a:pPr>
              <a:defRPr/>
            </a:pPr>
            <a:endParaRPr lang="en-US" dirty="0"/>
          </a:p>
        </p:txBody>
      </p:sp>
      <p:sp>
        <p:nvSpPr>
          <p:cNvPr id="51203" name="Rectangle 9"/>
          <p:cNvSpPr>
            <a:spLocks noChangeArrowheads="1"/>
          </p:cNvSpPr>
          <p:nvPr/>
        </p:nvSpPr>
        <p:spPr bwMode="auto">
          <a:xfrm>
            <a:off x="57150" y="8785225"/>
            <a:ext cx="2619375" cy="347663"/>
          </a:xfrm>
          <a:prstGeom prst="rect">
            <a:avLst/>
          </a:prstGeom>
          <a:noFill/>
          <a:ln w="9525">
            <a:noFill/>
            <a:miter lim="800000"/>
            <a:headEnd/>
            <a:tailEnd/>
          </a:ln>
        </p:spPr>
        <p:txBody>
          <a:bodyPr lIns="95667" tIns="50185" rIns="95667" bIns="50185">
            <a:spAutoFit/>
          </a:bodyPr>
          <a:lstStyle/>
          <a:p>
            <a:pPr algn="l" defTabSz="611188">
              <a:lnSpc>
                <a:spcPct val="100000"/>
              </a:lnSpc>
              <a:tabLst>
                <a:tab pos="2387600" algn="l"/>
                <a:tab pos="4830763" algn="l"/>
              </a:tabLst>
              <a:defRPr/>
            </a:pPr>
            <a:r>
              <a:rPr lang="en-US" sz="800" dirty="0"/>
              <a:t>© 2006, Cisco Systems, Inc. All rights reserved.</a:t>
            </a:r>
          </a:p>
          <a:p>
            <a:pPr algn="l" defTabSz="611188">
              <a:lnSpc>
                <a:spcPct val="100000"/>
              </a:lnSpc>
              <a:tabLst>
                <a:tab pos="2387600" algn="l"/>
                <a:tab pos="4830763" algn="l"/>
              </a:tabLst>
              <a:defRPr/>
            </a:pPr>
            <a:r>
              <a:rPr lang="en-US" sz="800" dirty="0"/>
              <a:t>Presentation_ID.scr</a:t>
            </a:r>
          </a:p>
        </p:txBody>
      </p:sp>
      <p:sp>
        <p:nvSpPr>
          <p:cNvPr id="51204"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p:spPr>
        <p:txBody>
          <a:bodyPr wrap="none" anchor="ctr"/>
          <a:lstStyle/>
          <a:p>
            <a:pPr>
              <a:defRPr/>
            </a:pPr>
            <a:endParaRPr lang="en-US" dirty="0"/>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FB004549-1125-4930-988B-40FFE37DB1EA}" type="slidenum">
              <a:rPr lang="en-US"/>
              <a:pPr>
                <a:defRPr/>
              </a:pPr>
              <a:t>‹#›</a:t>
            </a:fld>
            <a:endParaRPr lang="en-US" dirty="0"/>
          </a:p>
        </p:txBody>
      </p:sp>
      <p:sp>
        <p:nvSpPr>
          <p:cNvPr id="317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117663086"/>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1"/>
          <p:cNvSpPr>
            <a:spLocks noGrp="1" noChangeArrowheads="1"/>
          </p:cNvSpPr>
          <p:nvPr>
            <p:ph type="sldNum" sz="quarter" idx="5"/>
          </p:nvPr>
        </p:nvSpPr>
        <p:spPr>
          <a:noFill/>
        </p:spPr>
        <p:txBody>
          <a:bodyPr/>
          <a:lstStyle/>
          <a:p>
            <a:fld id="{F9034988-36DD-4D34-B1CE-37AB851117A5}" type="slidenum">
              <a:rPr lang="en-US" smtClean="0"/>
              <a:pPr/>
              <a:t>1</a:t>
            </a:fld>
            <a:endParaRPr lang="en-US" dirty="0"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Cisco Networking Academy program</a:t>
            </a:r>
          </a:p>
          <a:p>
            <a:pPr eaLnBrk="1" hangingPunct="1">
              <a:buFontTx/>
              <a:buNone/>
            </a:pPr>
            <a:r>
              <a:rPr lang="en-US" b="1" dirty="0" smtClean="0"/>
              <a:t>Connecting Networks</a:t>
            </a:r>
          </a:p>
          <a:p>
            <a:pPr>
              <a:buFontTx/>
              <a:buNone/>
            </a:pPr>
            <a:r>
              <a:rPr lang="en-US" sz="1300" b="1" dirty="0" smtClean="0"/>
              <a:t>Chapter 7: Securing Site-to-Site</a:t>
            </a:r>
            <a:r>
              <a:rPr lang="en-US" sz="1300" b="1" baseline="0" dirty="0" smtClean="0"/>
              <a:t> Connectivity</a:t>
            </a:r>
            <a:endParaRPr lang="en-GB" b="1"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10</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7.1.2.1 </a:t>
            </a:r>
            <a:r>
              <a:rPr lang="en-US" b="1" dirty="0" smtClean="0">
                <a:ea typeface="ＭＳ Ｐゴシック" pitchFamily="34" charset="-128"/>
              </a:rPr>
              <a:t>Site-to-Site</a:t>
            </a:r>
            <a:r>
              <a:rPr lang="en-US" b="1" baseline="0" dirty="0" smtClean="0">
                <a:ea typeface="ＭＳ Ｐゴシック" pitchFamily="34" charset="-128"/>
              </a:rPr>
              <a:t> VPNs</a:t>
            </a:r>
            <a:endParaRPr lang="en-US" b="1" dirty="0" smtClean="0"/>
          </a:p>
          <a:p>
            <a:pPr>
              <a:buFontTx/>
              <a:buNone/>
            </a:pPr>
            <a:endParaRPr lang="en-US" b="1"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11</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7.1.2.1 </a:t>
            </a:r>
            <a:r>
              <a:rPr lang="en-US" b="1" dirty="0" smtClean="0">
                <a:ea typeface="ＭＳ Ｐゴシック" pitchFamily="34" charset="-128"/>
              </a:rPr>
              <a:t>Site-to-Site</a:t>
            </a:r>
            <a:r>
              <a:rPr lang="en-US" b="1" baseline="0" dirty="0" smtClean="0">
                <a:ea typeface="ＭＳ Ｐゴシック" pitchFamily="34" charset="-128"/>
              </a:rPr>
              <a:t> VPNs</a:t>
            </a:r>
            <a:endParaRPr lang="en-US" b="1" dirty="0" smtClean="0"/>
          </a:p>
          <a:p>
            <a:pPr>
              <a:buFontTx/>
              <a:buNone/>
            </a:pPr>
            <a:endParaRPr lang="en-US" b="1"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12</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7.1.2.2 </a:t>
            </a:r>
            <a:r>
              <a:rPr lang="en-US" b="1" dirty="0" smtClean="0">
                <a:ea typeface="ＭＳ Ｐゴシック" pitchFamily="34" charset="-128"/>
              </a:rPr>
              <a:t>Remote</a:t>
            </a:r>
            <a:r>
              <a:rPr lang="en-US" b="1" baseline="0" dirty="0" smtClean="0">
                <a:ea typeface="ＭＳ Ｐゴシック" pitchFamily="34" charset="-128"/>
              </a:rPr>
              <a:t> Access VPNs</a:t>
            </a:r>
            <a:endParaRPr lang="en-US" b="1" dirty="0" smtClean="0"/>
          </a:p>
          <a:p>
            <a:pPr>
              <a:buFontTx/>
              <a:buNone/>
            </a:pPr>
            <a:endParaRPr lang="en-US" b="1"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13</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7.1.2.2 </a:t>
            </a:r>
            <a:r>
              <a:rPr lang="en-US" b="1" dirty="0" smtClean="0">
                <a:ea typeface="ＭＳ Ｐゴシック" pitchFamily="34" charset="-128"/>
              </a:rPr>
              <a:t>Remote</a:t>
            </a:r>
            <a:r>
              <a:rPr lang="en-US" b="1" baseline="0" dirty="0" smtClean="0">
                <a:ea typeface="ＭＳ Ｐゴシック" pitchFamily="34" charset="-128"/>
              </a:rPr>
              <a:t> Access VPNs</a:t>
            </a:r>
            <a:endParaRPr lang="en-US" b="1" dirty="0" smtClean="0"/>
          </a:p>
          <a:p>
            <a:pPr>
              <a:buFontTx/>
              <a:buNone/>
            </a:pPr>
            <a:endParaRPr lang="en-US" b="1"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14</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7.2 Site-to-Site</a:t>
            </a:r>
            <a:r>
              <a:rPr lang="en-US" b="1" baseline="0" dirty="0" smtClean="0"/>
              <a:t> GRE Tunnels</a:t>
            </a:r>
            <a:endParaRPr lang="en-GB" b="1"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15</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7.2.1.1 </a:t>
            </a:r>
            <a:r>
              <a:rPr lang="en-US" b="1" dirty="0" smtClean="0">
                <a:ea typeface="ＭＳ Ｐゴシック" pitchFamily="34" charset="-128"/>
              </a:rPr>
              <a:t>Introduction</a:t>
            </a:r>
            <a:r>
              <a:rPr lang="en-US" b="1" baseline="0" dirty="0" smtClean="0">
                <a:ea typeface="ＭＳ Ｐゴシック" pitchFamily="34" charset="-128"/>
              </a:rPr>
              <a:t> to GRE</a:t>
            </a:r>
            <a:endParaRPr lang="en-US" b="1" dirty="0" smtClean="0"/>
          </a:p>
          <a:p>
            <a:pPr>
              <a:buFontTx/>
              <a:buNone/>
            </a:pPr>
            <a:endParaRPr lang="en-US" b="1"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16</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7.2.1.2 </a:t>
            </a:r>
            <a:r>
              <a:rPr lang="en-US" b="1" dirty="0" smtClean="0">
                <a:ea typeface="ＭＳ Ｐゴシック" pitchFamily="34" charset="-128"/>
              </a:rPr>
              <a:t>Characteristics of </a:t>
            </a:r>
            <a:r>
              <a:rPr lang="en-US" b="1" baseline="0" dirty="0" smtClean="0">
                <a:ea typeface="ＭＳ Ｐゴシック" pitchFamily="34" charset="-128"/>
              </a:rPr>
              <a:t>GRE</a:t>
            </a:r>
            <a:endParaRPr lang="en-US" b="1" dirty="0" smtClean="0"/>
          </a:p>
          <a:p>
            <a:pPr>
              <a:buFontTx/>
              <a:buNone/>
            </a:pPr>
            <a:endParaRPr lang="en-US" b="1"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17</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7.2.1.2 </a:t>
            </a:r>
            <a:r>
              <a:rPr lang="en-US" b="1" dirty="0" smtClean="0">
                <a:ea typeface="ＭＳ Ｐゴシック" pitchFamily="34" charset="-128"/>
              </a:rPr>
              <a:t>Characteristics of </a:t>
            </a:r>
            <a:r>
              <a:rPr lang="en-US" b="1" baseline="0" dirty="0" smtClean="0">
                <a:ea typeface="ＭＳ Ｐゴシック" pitchFamily="34" charset="-128"/>
              </a:rPr>
              <a:t>GRE</a:t>
            </a:r>
            <a:endParaRPr lang="en-US" b="1" dirty="0" smtClean="0"/>
          </a:p>
          <a:p>
            <a:pPr>
              <a:buFontTx/>
              <a:buNone/>
            </a:pPr>
            <a:endParaRPr lang="en-US" b="1"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18</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7.2.2.1 </a:t>
            </a:r>
            <a:r>
              <a:rPr lang="en-US" b="1" dirty="0" smtClean="0">
                <a:ea typeface="ＭＳ Ｐゴシック" pitchFamily="34" charset="-128"/>
              </a:rPr>
              <a:t>GRE Tunnel Configuration</a:t>
            </a:r>
            <a:endParaRPr lang="en-US" b="1" dirty="0" smtClean="0"/>
          </a:p>
          <a:p>
            <a:pPr>
              <a:buFontTx/>
              <a:buNone/>
            </a:pPr>
            <a:endParaRPr lang="en-US" b="1"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19</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7.2.2.1 </a:t>
            </a:r>
            <a:r>
              <a:rPr lang="en-US" b="1" dirty="0" smtClean="0">
                <a:ea typeface="ＭＳ Ｐゴシック" pitchFamily="34" charset="-128"/>
              </a:rPr>
              <a:t>GRE Tunnel Configuration</a:t>
            </a:r>
            <a:endParaRPr lang="en-US" b="1" dirty="0" smtClean="0"/>
          </a:p>
          <a:p>
            <a:pPr>
              <a:buFontTx/>
              <a:buNone/>
            </a:pPr>
            <a:endParaRPr lang="en-US" b="1"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1"/>
          <p:cNvSpPr>
            <a:spLocks noGrp="1" noChangeArrowheads="1"/>
          </p:cNvSpPr>
          <p:nvPr>
            <p:ph type="sldNum" sz="quarter" idx="5"/>
          </p:nvPr>
        </p:nvSpPr>
        <p:spPr>
          <a:noFill/>
        </p:spPr>
        <p:txBody>
          <a:bodyPr/>
          <a:lstStyle/>
          <a:p>
            <a:fld id="{470EE284-7961-42D5-9E4B-29540E276A78}" type="slidenum">
              <a:rPr lang="en-US" smtClean="0"/>
              <a:pPr/>
              <a:t>2</a:t>
            </a:fld>
            <a:endParaRPr lang="en-US" dirty="0"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a:buFontTx/>
              <a:buNone/>
            </a:pPr>
            <a:r>
              <a:rPr lang="en-US" b="1" dirty="0" smtClean="0"/>
              <a:t>Chapter 7</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20</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7.2.2.2 </a:t>
            </a:r>
            <a:r>
              <a:rPr lang="en-US" b="1" dirty="0" smtClean="0">
                <a:ea typeface="ＭＳ Ｐゴシック" pitchFamily="34" charset="-128"/>
              </a:rPr>
              <a:t>GRE Tunnel Verification</a:t>
            </a:r>
            <a:endParaRPr lang="en-US" b="1" dirty="0" smtClean="0"/>
          </a:p>
          <a:p>
            <a:pPr>
              <a:buFontTx/>
              <a:buNone/>
            </a:pPr>
            <a:endParaRPr lang="en-US" b="1"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21</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7.3 Introducing IPsec</a:t>
            </a:r>
            <a:endParaRPr lang="en-GB" b="1"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22</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7.3.1.1 </a:t>
            </a:r>
            <a:r>
              <a:rPr lang="en-US" b="1" dirty="0" smtClean="0">
                <a:ea typeface="ＭＳ Ｐゴシック" pitchFamily="34" charset="-128"/>
              </a:rPr>
              <a:t>IPsec</a:t>
            </a:r>
            <a:endParaRPr lang="en-US" b="1" dirty="0" smtClean="0"/>
          </a:p>
          <a:p>
            <a:pPr>
              <a:buFontTx/>
              <a:buNone/>
            </a:pPr>
            <a:endParaRPr lang="en-US" b="1"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23</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7.3.1.1 </a:t>
            </a:r>
            <a:r>
              <a:rPr lang="en-US" b="1" dirty="0" smtClean="0">
                <a:ea typeface="ＭＳ Ｐゴシック" pitchFamily="34" charset="-128"/>
              </a:rPr>
              <a:t>IPsec</a:t>
            </a:r>
            <a:endParaRPr lang="en-US" b="1" dirty="0" smtClean="0"/>
          </a:p>
          <a:p>
            <a:pPr>
              <a:buFontTx/>
              <a:buNone/>
            </a:pPr>
            <a:endParaRPr lang="en-US" b="1"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24</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7.3.1.1 </a:t>
            </a:r>
            <a:r>
              <a:rPr lang="en-US" b="1" dirty="0" smtClean="0">
                <a:ea typeface="ＭＳ Ｐゴシック" pitchFamily="34" charset="-128"/>
              </a:rPr>
              <a:t>IPsec</a:t>
            </a:r>
            <a:endParaRPr lang="en-US" b="1" dirty="0" smtClean="0"/>
          </a:p>
          <a:p>
            <a:pPr>
              <a:buFontTx/>
              <a:buNone/>
            </a:pPr>
            <a:endParaRPr lang="en-US" b="1"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25</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7.3.1.2 </a:t>
            </a:r>
            <a:r>
              <a:rPr lang="en-US" b="1" dirty="0" smtClean="0">
                <a:ea typeface="ＭＳ Ｐゴシック" pitchFamily="34" charset="-128"/>
              </a:rPr>
              <a:t>IPsec Security Services</a:t>
            </a:r>
            <a:endParaRPr lang="en-US" b="1" dirty="0" smtClean="0"/>
          </a:p>
          <a:p>
            <a:pPr>
              <a:buFontTx/>
              <a:buNone/>
            </a:pPr>
            <a:endParaRPr lang="en-US" b="1"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26</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7.3.2.1 </a:t>
            </a:r>
            <a:r>
              <a:rPr lang="en-US" b="1" dirty="0" smtClean="0">
                <a:ea typeface="ＭＳ Ｐゴシック" pitchFamily="34" charset="-128"/>
              </a:rPr>
              <a:t>Confidentiality</a:t>
            </a:r>
            <a:r>
              <a:rPr lang="en-US" b="1" baseline="0" dirty="0" smtClean="0">
                <a:ea typeface="ＭＳ Ｐゴシック" pitchFamily="34" charset="-128"/>
              </a:rPr>
              <a:t> with Encryption</a:t>
            </a:r>
            <a:endParaRPr lang="en-US" b="1" dirty="0" smtClean="0"/>
          </a:p>
          <a:p>
            <a:pPr>
              <a:buFontTx/>
              <a:buNone/>
            </a:pPr>
            <a:endParaRPr lang="en-US" b="1"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27</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7.3.2.2 </a:t>
            </a:r>
            <a:r>
              <a:rPr lang="en-US" b="1" dirty="0" smtClean="0">
                <a:ea typeface="ＭＳ Ｐゴシック" pitchFamily="34" charset="-128"/>
              </a:rPr>
              <a:t>Encryption Algorithms</a:t>
            </a:r>
            <a:endParaRPr lang="en-US" b="1"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28</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7.3.2.2 Encryption Algorithms</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29</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7.3.2.2 Encryption Algorithms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Chapter 7 Objectives</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30</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7.3.2.3 </a:t>
            </a:r>
            <a:r>
              <a:rPr lang="en-US" b="1" dirty="0" smtClean="0">
                <a:ea typeface="ＭＳ Ｐゴシック" pitchFamily="34" charset="-128"/>
              </a:rPr>
              <a:t>Diffie-Hellman Key Exchange</a:t>
            </a:r>
            <a:endParaRPr lang="en-US" b="1"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31</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7.3.2.3 </a:t>
            </a:r>
            <a:r>
              <a:rPr lang="en-US" b="1" dirty="0" smtClean="0">
                <a:ea typeface="ＭＳ Ｐゴシック" pitchFamily="34" charset="-128"/>
              </a:rPr>
              <a:t>Diffie-Hellman Key Exchange</a:t>
            </a:r>
            <a:endParaRPr lang="en-US" b="1"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32</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7.3.2.4 </a:t>
            </a:r>
            <a:r>
              <a:rPr lang="en-US" b="1" dirty="0" smtClean="0">
                <a:ea typeface="ＭＳ Ｐゴシック" pitchFamily="34" charset="-128"/>
              </a:rPr>
              <a:t>Integrity</a:t>
            </a:r>
            <a:r>
              <a:rPr lang="en-US" b="1" baseline="0" dirty="0" smtClean="0">
                <a:ea typeface="ＭＳ Ｐゴシック" pitchFamily="34" charset="-128"/>
              </a:rPr>
              <a:t> with Hash Algorithms</a:t>
            </a:r>
            <a:endParaRPr lang="en-US" b="1"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33</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7.3.2.4 </a:t>
            </a:r>
            <a:r>
              <a:rPr lang="en-US" b="1" dirty="0" smtClean="0">
                <a:ea typeface="ＭＳ Ｐゴシック" pitchFamily="34" charset="-128"/>
              </a:rPr>
              <a:t>Integrity</a:t>
            </a:r>
            <a:r>
              <a:rPr lang="en-US" b="1" baseline="0" dirty="0" smtClean="0">
                <a:ea typeface="ＭＳ Ｐゴシック" pitchFamily="34" charset="-128"/>
              </a:rPr>
              <a:t> with Hash Algorithms</a:t>
            </a:r>
            <a:endParaRPr lang="en-US" b="1"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34</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7.3.2.4 </a:t>
            </a:r>
            <a:r>
              <a:rPr lang="en-US" b="1" dirty="0" smtClean="0">
                <a:ea typeface="ＭＳ Ｐゴシック" pitchFamily="34" charset="-128"/>
              </a:rPr>
              <a:t>Integrity</a:t>
            </a:r>
            <a:r>
              <a:rPr lang="en-US" b="1" baseline="0" dirty="0" smtClean="0">
                <a:ea typeface="ＭＳ Ｐゴシック" pitchFamily="34" charset="-128"/>
              </a:rPr>
              <a:t> with Hash Algorithms</a:t>
            </a:r>
            <a:endParaRPr lang="en-US" b="1"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35</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7.3.2.4 </a:t>
            </a:r>
            <a:r>
              <a:rPr lang="en-US" b="1" dirty="0" smtClean="0">
                <a:ea typeface="ＭＳ Ｐゴシック" pitchFamily="34" charset="-128"/>
              </a:rPr>
              <a:t>Integrity</a:t>
            </a:r>
            <a:r>
              <a:rPr lang="en-US" b="1" baseline="0" dirty="0" smtClean="0">
                <a:ea typeface="ＭＳ Ｐゴシック" pitchFamily="34" charset="-128"/>
              </a:rPr>
              <a:t> with Hash Algorithms</a:t>
            </a:r>
            <a:endParaRPr lang="en-US" b="1"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36</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7.3.2.5 </a:t>
            </a:r>
            <a:r>
              <a:rPr lang="en-US" b="1" dirty="0" smtClean="0">
                <a:ea typeface="ＭＳ Ｐゴシック" pitchFamily="34" charset="-128"/>
              </a:rPr>
              <a:t>IPsec</a:t>
            </a:r>
            <a:r>
              <a:rPr lang="en-US" b="1" baseline="0" dirty="0" smtClean="0">
                <a:ea typeface="ＭＳ Ｐゴシック" pitchFamily="34" charset="-128"/>
              </a:rPr>
              <a:t> Authentication</a:t>
            </a:r>
            <a:endParaRPr lang="en-US" b="1"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37</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7.3.2.5 </a:t>
            </a:r>
            <a:r>
              <a:rPr lang="en-US" b="1" dirty="0" smtClean="0">
                <a:ea typeface="ＭＳ Ｐゴシック" pitchFamily="34" charset="-128"/>
              </a:rPr>
              <a:t>IPsec</a:t>
            </a:r>
            <a:r>
              <a:rPr lang="en-US" b="1" baseline="0" dirty="0" smtClean="0">
                <a:ea typeface="ＭＳ Ｐゴシック" pitchFamily="34" charset="-128"/>
              </a:rPr>
              <a:t> Authentication</a:t>
            </a:r>
            <a:endParaRPr lang="en-US" b="1"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38</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7.3.2.5 </a:t>
            </a:r>
            <a:r>
              <a:rPr lang="en-US" b="1" dirty="0" smtClean="0">
                <a:ea typeface="ＭＳ Ｐゴシック" pitchFamily="34" charset="-128"/>
              </a:rPr>
              <a:t>IPsec</a:t>
            </a:r>
            <a:r>
              <a:rPr lang="en-US" b="1" baseline="0" dirty="0" smtClean="0">
                <a:ea typeface="ＭＳ Ｐゴシック" pitchFamily="34" charset="-128"/>
              </a:rPr>
              <a:t> Authentication</a:t>
            </a:r>
            <a:endParaRPr lang="en-US" b="1"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39</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7.3.2.6 </a:t>
            </a:r>
            <a:r>
              <a:rPr lang="en-US" b="1" dirty="0" smtClean="0">
                <a:ea typeface="ＭＳ Ｐゴシック" pitchFamily="34" charset="-128"/>
              </a:rPr>
              <a:t>IPsec</a:t>
            </a:r>
            <a:r>
              <a:rPr lang="en-US" b="1" baseline="0" dirty="0" smtClean="0">
                <a:ea typeface="ＭＳ Ｐゴシック" pitchFamily="34" charset="-128"/>
              </a:rPr>
              <a:t> Protocol Framework</a:t>
            </a:r>
            <a:endParaRPr lang="en-US" b="1"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4</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endParaRPr lang="en-US" b="1"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40</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7.3.2.6 </a:t>
            </a:r>
            <a:r>
              <a:rPr lang="en-US" b="1" dirty="0" smtClean="0">
                <a:ea typeface="ＭＳ Ｐゴシック" pitchFamily="34" charset="-128"/>
              </a:rPr>
              <a:t>IPsec</a:t>
            </a:r>
            <a:r>
              <a:rPr lang="en-US" b="1" baseline="0" dirty="0" smtClean="0">
                <a:ea typeface="ＭＳ Ｐゴシック" pitchFamily="34" charset="-128"/>
              </a:rPr>
              <a:t> Protocol Framework</a:t>
            </a:r>
            <a:endParaRPr lang="en-US" b="1"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41</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7.3.2.6 </a:t>
            </a:r>
            <a:r>
              <a:rPr lang="en-US" b="1" dirty="0" smtClean="0">
                <a:ea typeface="ＭＳ Ｐゴシック" pitchFamily="34" charset="-128"/>
              </a:rPr>
              <a:t>IPsec</a:t>
            </a:r>
            <a:r>
              <a:rPr lang="en-US" b="1" baseline="0" dirty="0" smtClean="0">
                <a:ea typeface="ＭＳ Ｐゴシック" pitchFamily="34" charset="-128"/>
              </a:rPr>
              <a:t> Protocol Framework</a:t>
            </a:r>
            <a:endParaRPr lang="en-US" b="1"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42</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7.3.2.6 </a:t>
            </a:r>
            <a:r>
              <a:rPr lang="en-US" b="1" dirty="0" smtClean="0">
                <a:ea typeface="ＭＳ Ｐゴシック" pitchFamily="34" charset="-128"/>
              </a:rPr>
              <a:t>IPsec</a:t>
            </a:r>
            <a:r>
              <a:rPr lang="en-US" b="1" baseline="0" dirty="0" smtClean="0">
                <a:ea typeface="ＭＳ Ｐゴシック" pitchFamily="34" charset="-128"/>
              </a:rPr>
              <a:t> Protocol Framework</a:t>
            </a:r>
            <a:endParaRPr lang="en-US" b="1" dirty="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43</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7.4</a:t>
            </a:r>
            <a:r>
              <a:rPr lang="en-US" b="1" baseline="0" dirty="0" smtClean="0"/>
              <a:t> Remote Access</a:t>
            </a:r>
            <a:endParaRPr lang="en-GB" b="1"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44</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None/>
              <a:tabLst/>
              <a:defRPr/>
            </a:pPr>
            <a:r>
              <a:rPr lang="en-US" b="1" dirty="0" smtClean="0"/>
              <a:t>7.4.1.1 </a:t>
            </a:r>
            <a:r>
              <a:rPr lang="en-US" sz="1200" b="1" dirty="0" smtClean="0">
                <a:ea typeface="ＭＳ Ｐゴシック" pitchFamily="34" charset="-128"/>
              </a:rPr>
              <a:t>Types of Remote Access VPNs</a:t>
            </a:r>
            <a:endParaRPr lang="en-US" b="1" dirty="0" smtClean="0"/>
          </a:p>
          <a:p>
            <a:pPr>
              <a:buFontTx/>
              <a:buNone/>
            </a:pPr>
            <a:endParaRPr lang="en-US" b="1"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45</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None/>
              <a:tabLst/>
              <a:defRPr/>
            </a:pPr>
            <a:r>
              <a:rPr lang="en-US" b="1" dirty="0" smtClean="0"/>
              <a:t>7.4.1.2 </a:t>
            </a:r>
            <a:r>
              <a:rPr lang="en-US" sz="1200" b="1" dirty="0" smtClean="0">
                <a:ea typeface="ＭＳ Ｐゴシック" pitchFamily="34" charset="-128"/>
              </a:rPr>
              <a:t>Cisco SSL VPN</a:t>
            </a:r>
            <a:endParaRPr lang="en-US" b="1" dirty="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46</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None/>
              <a:tabLst/>
              <a:defRPr/>
            </a:pPr>
            <a:r>
              <a:rPr lang="en-US" b="1" dirty="0" smtClean="0"/>
              <a:t>7.4.1.3 Cisco</a:t>
            </a:r>
            <a:r>
              <a:rPr lang="en-US" b="1" baseline="0" dirty="0" smtClean="0"/>
              <a:t> SSL VPN Solutions</a:t>
            </a:r>
            <a:endParaRPr lang="en-US" b="1"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47</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None/>
              <a:tabLst/>
              <a:defRPr/>
            </a:pPr>
            <a:r>
              <a:rPr lang="en-US" b="1" dirty="0" smtClean="0"/>
              <a:t>7.4.2.1 IPsec Remote Access</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48</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None/>
              <a:tabLst/>
              <a:defRPr/>
            </a:pPr>
            <a:r>
              <a:rPr lang="en-US" b="1" dirty="0" smtClean="0"/>
              <a:t>7.4.2.1 IPsec Remote Access</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49</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None/>
              <a:tabLst/>
              <a:defRPr/>
            </a:pPr>
            <a:r>
              <a:rPr lang="en-US" b="1" dirty="0" smtClean="0"/>
              <a:t>7.4.2.2 Cisco Easy</a:t>
            </a:r>
            <a:r>
              <a:rPr lang="en-US" b="1" baseline="0" dirty="0" smtClean="0"/>
              <a:t> VPN Server and Remote</a:t>
            </a:r>
            <a:endParaRPr lang="en-US" b="1"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5</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7.1 VPNs</a:t>
            </a:r>
            <a:endParaRPr lang="en-GB" b="1" dirty="0"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50</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None/>
              <a:tabLst/>
              <a:defRPr/>
            </a:pPr>
            <a:r>
              <a:rPr lang="en-US" b="1" dirty="0" smtClean="0"/>
              <a:t>7.4.2.4 Comparing</a:t>
            </a:r>
            <a:r>
              <a:rPr lang="en-US" b="1" baseline="0" dirty="0" smtClean="0"/>
              <a:t> IPsec and SSL</a:t>
            </a:r>
            <a:endParaRPr lang="en-US" b="1" dirty="0"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11"/>
          <p:cNvSpPr>
            <a:spLocks noGrp="1" noChangeArrowheads="1"/>
          </p:cNvSpPr>
          <p:nvPr>
            <p:ph type="sldNum" sz="quarter" idx="5"/>
          </p:nvPr>
        </p:nvSpPr>
        <p:spPr>
          <a:noFill/>
        </p:spPr>
        <p:txBody>
          <a:bodyPr/>
          <a:lstStyle/>
          <a:p>
            <a:fld id="{3D5F77EF-9F5D-4805-BD17-79024BE7C85C}" type="slidenum">
              <a:rPr lang="en-US" smtClean="0"/>
              <a:pPr/>
              <a:t>51</a:t>
            </a:fld>
            <a:endParaRPr lang="en-US" dirty="0"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a:buFontTx/>
              <a:buNone/>
            </a:pPr>
            <a:r>
              <a:rPr lang="en-US" b="1" dirty="0" smtClean="0"/>
              <a:t>Chapter 7 Summary</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11"/>
          <p:cNvSpPr>
            <a:spLocks noGrp="1" noChangeArrowheads="1"/>
          </p:cNvSpPr>
          <p:nvPr>
            <p:ph type="sldNum" sz="quarter" idx="5"/>
          </p:nvPr>
        </p:nvSpPr>
        <p:spPr>
          <a:noFill/>
        </p:spPr>
        <p:txBody>
          <a:bodyPr/>
          <a:lstStyle/>
          <a:p>
            <a:fld id="{3D5F77EF-9F5D-4805-BD17-79024BE7C85C}" type="slidenum">
              <a:rPr lang="en-US" smtClean="0"/>
              <a:pPr/>
              <a:t>52</a:t>
            </a:fld>
            <a:endParaRPr lang="en-US" dirty="0"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a:buFontTx/>
              <a:buNone/>
            </a:pPr>
            <a:r>
              <a:rPr lang="en-US" b="1" dirty="0" smtClean="0"/>
              <a:t>Chapter 7 Summary</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11"/>
          <p:cNvSpPr>
            <a:spLocks noGrp="1" noChangeArrowheads="1"/>
          </p:cNvSpPr>
          <p:nvPr>
            <p:ph type="sldNum" sz="quarter" idx="5"/>
          </p:nvPr>
        </p:nvSpPr>
        <p:spPr>
          <a:noFill/>
        </p:spPr>
        <p:txBody>
          <a:bodyPr/>
          <a:lstStyle/>
          <a:p>
            <a:fld id="{3D5F77EF-9F5D-4805-BD17-79024BE7C85C}" type="slidenum">
              <a:rPr lang="en-US" smtClean="0"/>
              <a:pPr/>
              <a:t>53</a:t>
            </a:fld>
            <a:endParaRPr lang="en-US" dirty="0"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a:buFontTx/>
              <a:buNone/>
            </a:pPr>
            <a:r>
              <a:rPr lang="en-US" b="1" dirty="0" smtClean="0"/>
              <a:t>Chapter 7 Summary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6</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7.1.1.1 </a:t>
            </a:r>
            <a:r>
              <a:rPr lang="en-US" b="1" dirty="0" smtClean="0">
                <a:ea typeface="ＭＳ Ｐゴシック" pitchFamily="34" charset="-128"/>
              </a:rPr>
              <a:t>Introducing</a:t>
            </a:r>
            <a:r>
              <a:rPr lang="en-US" b="1" baseline="0" dirty="0" smtClean="0">
                <a:ea typeface="ＭＳ Ｐゴシック" pitchFamily="34" charset="-128"/>
              </a:rPr>
              <a:t> VPNs</a:t>
            </a:r>
            <a:endParaRPr lang="en-US" b="1" dirty="0" smtClean="0"/>
          </a:p>
          <a:p>
            <a:pPr>
              <a:buFontTx/>
              <a:buNone/>
            </a:pPr>
            <a:endParaRPr lang="en-US" b="1"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7</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7.1.1.2 </a:t>
            </a:r>
            <a:r>
              <a:rPr lang="en-US" b="1" dirty="0" smtClean="0">
                <a:ea typeface="ＭＳ Ｐゴシック" pitchFamily="34" charset="-128"/>
              </a:rPr>
              <a:t>Benefits</a:t>
            </a:r>
            <a:r>
              <a:rPr lang="en-US" b="1" baseline="0" dirty="0" smtClean="0">
                <a:ea typeface="ＭＳ Ｐゴシック" pitchFamily="34" charset="-128"/>
              </a:rPr>
              <a:t> of VPNs</a:t>
            </a:r>
            <a:endParaRPr lang="en-US" b="1" dirty="0" smtClean="0"/>
          </a:p>
          <a:p>
            <a:pPr>
              <a:buFontTx/>
              <a:buNone/>
            </a:pPr>
            <a:endParaRPr lang="en-US" b="1"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8</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7.1.1.2 </a:t>
            </a:r>
            <a:r>
              <a:rPr lang="en-US" b="1" dirty="0" smtClean="0">
                <a:ea typeface="ＭＳ Ｐゴシック" pitchFamily="34" charset="-128"/>
              </a:rPr>
              <a:t>Benefits</a:t>
            </a:r>
            <a:r>
              <a:rPr lang="en-US" b="1" baseline="0" dirty="0" smtClean="0">
                <a:ea typeface="ＭＳ Ｐゴシック" pitchFamily="34" charset="-128"/>
              </a:rPr>
              <a:t> of VPNs</a:t>
            </a:r>
            <a:endParaRPr lang="en-US" b="1" dirty="0" smtClean="0"/>
          </a:p>
          <a:p>
            <a:pPr>
              <a:buFontTx/>
              <a:buNone/>
            </a:pPr>
            <a:endParaRPr lang="en-US" b="1"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fld id="{E2906053-E8A2-4DAD-B57C-C8945C1AD1DD}" type="slidenum">
              <a:rPr lang="en-US" smtClean="0"/>
              <a:pPr/>
              <a:t>9</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a:buFontTx/>
              <a:buNone/>
            </a:pPr>
            <a:r>
              <a:rPr lang="en-US" b="1" dirty="0" smtClean="0"/>
              <a:t>7.1.2.1 </a:t>
            </a:r>
            <a:r>
              <a:rPr lang="en-US" b="1" dirty="0" smtClean="0">
                <a:ea typeface="ＭＳ Ｐゴシック" pitchFamily="34" charset="-128"/>
              </a:rPr>
              <a:t>Site-to-Site</a:t>
            </a:r>
            <a:r>
              <a:rPr lang="en-US" b="1" baseline="0" dirty="0" smtClean="0">
                <a:ea typeface="ＭＳ Ｐゴシック" pitchFamily="34" charset="-128"/>
              </a:rPr>
              <a:t> VPNs</a:t>
            </a:r>
            <a:endParaRPr lang="en-US" b="1" dirty="0" smtClean="0"/>
          </a:p>
          <a:p>
            <a:pPr>
              <a:buFontTx/>
              <a:buNone/>
            </a:pPr>
            <a:endParaRPr lang="en-US" b="1"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cstate="print"/>
          <a:srcRect/>
          <a:stretch>
            <a:fillRect/>
          </a:stretch>
        </p:blipFill>
        <p:spPr bwMode="auto">
          <a:xfrm>
            <a:off x="0" y="1893888"/>
            <a:ext cx="9140825" cy="2449512"/>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p:spPr>
        <p:txBody>
          <a:bodyPr wrap="none" lIns="82124" tIns="41061" rIns="82124" bIns="41061" anchor="b">
            <a:spAutoFit/>
          </a:bodyPr>
          <a:lstStyle/>
          <a:p>
            <a:pPr algn="r" defTabSz="814388">
              <a:lnSpc>
                <a:spcPct val="100000"/>
              </a:lnSpc>
              <a:defRPr/>
            </a:pPr>
            <a:r>
              <a:rPr lang="en-US" sz="700" dirty="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w="9525">
            <a:noFill/>
            <a:miter lim="800000"/>
            <a:headEnd/>
            <a:tailEnd/>
          </a:ln>
        </p:spPr>
        <p:txBody>
          <a:bodyPr lIns="82124" tIns="41061" rIns="82124" bIns="41061" anchor="b">
            <a:spAutoFit/>
          </a:bodyPr>
          <a:lstStyle/>
          <a:p>
            <a:pPr algn="l" defTabSz="814388">
              <a:lnSpc>
                <a:spcPct val="100000"/>
              </a:lnSpc>
              <a:defRPr/>
            </a:pPr>
            <a:r>
              <a:rPr lang="en-US" sz="700" dirty="0">
                <a:solidFill>
                  <a:srgbClr val="D3D3D3"/>
                </a:solidFill>
              </a:rPr>
              <a:t>ITE PC v4.1</a:t>
            </a:r>
          </a:p>
          <a:p>
            <a:pPr algn="l" defTabSz="814388">
              <a:lnSpc>
                <a:spcPct val="100000"/>
              </a:lnSpc>
              <a:defRPr/>
            </a:pPr>
            <a:r>
              <a:rPr lang="en-US" sz="700" dirty="0" smtClean="0">
                <a:solidFill>
                  <a:srgbClr val="D3D3D3"/>
                </a:solidFill>
              </a:rPr>
              <a:t>Chapter 4</a:t>
            </a:r>
            <a:endParaRPr lang="en-US" sz="700" dirty="0">
              <a:solidFill>
                <a:srgbClr val="D3D3D3"/>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p:spPr>
        <p:txBody>
          <a:bodyPr wrap="none" lIns="82124" tIns="41061" rIns="82124" bIns="41061" anchor="b">
            <a:spAutoFit/>
          </a:bodyPr>
          <a:lstStyle/>
          <a:p>
            <a:pPr algn="r" defTabSz="814388">
              <a:lnSpc>
                <a:spcPct val="100000"/>
              </a:lnSpc>
              <a:defRPr/>
            </a:pPr>
            <a:fld id="{C31C4615-7F19-455B-A5C4-EA1B3B194C81}" type="slidenum">
              <a:rPr lang="en-US" sz="1000">
                <a:solidFill>
                  <a:srgbClr val="D3D3D3"/>
                </a:solidFill>
              </a:rPr>
              <a:pPr algn="r" defTabSz="814388">
                <a:lnSpc>
                  <a:spcPct val="100000"/>
                </a:lnSpc>
                <a:defRPr/>
              </a:pPr>
              <a:t>‹#›</a:t>
            </a:fld>
            <a:endParaRPr lang="en-US" sz="1000" dirty="0">
              <a:solidFill>
                <a:srgbClr val="D3D3D3"/>
              </a:solidFill>
            </a:endParaRPr>
          </a:p>
        </p:txBody>
      </p:sp>
      <p:pic>
        <p:nvPicPr>
          <p:cNvPr id="9" name="Picture 9"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pic>
        <p:nvPicPr>
          <p:cNvPr id="10" name="Picture 10" descr="Cisco"/>
          <p:cNvPicPr>
            <a:picLocks noChangeAspect="1" noChangeArrowheads="1"/>
          </p:cNvPicPr>
          <p:nvPr/>
        </p:nvPicPr>
        <p:blipFill>
          <a:blip r:embed="rId4" cstate="print"/>
          <a:srcRect/>
          <a:stretch>
            <a:fillRect/>
          </a:stretch>
        </p:blipFill>
        <p:spPr bwMode="auto">
          <a:xfrm>
            <a:off x="246063" y="119063"/>
            <a:ext cx="1171575" cy="904875"/>
          </a:xfrm>
          <a:prstGeom prst="rect">
            <a:avLst/>
          </a:prstGeom>
          <a:noFill/>
          <a:ln w="9525">
            <a:noFill/>
            <a:miter lim="800000"/>
            <a:headEnd/>
            <a:tailEnd/>
          </a:ln>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a:t>Click To Edit Master Title Style</a:t>
            </a:r>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55638" y="2014538"/>
            <a:ext cx="7940675" cy="3571875"/>
          </a:xfrm>
        </p:spPr>
        <p:txBody>
          <a:bodyPr/>
          <a:lstStyle/>
          <a:p>
            <a:pPr lvl="0"/>
            <a:endParaRPr lang="en-US" noProof="0" dirty="0" smtClean="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278"/>
          <p:cNvSpPr>
            <a:spLocks noChangeArrowheads="1"/>
          </p:cNvSpPr>
          <p:nvPr/>
        </p:nvSpPr>
        <p:spPr bwMode="auto">
          <a:xfrm>
            <a:off x="4498975" y="6672263"/>
            <a:ext cx="2022475" cy="188912"/>
          </a:xfrm>
          <a:prstGeom prst="rect">
            <a:avLst/>
          </a:prstGeom>
          <a:noFill/>
          <a:ln w="9525">
            <a:noFill/>
            <a:miter lim="800000"/>
            <a:headEnd/>
            <a:tailEnd/>
          </a:ln>
        </p:spPr>
        <p:txBody>
          <a:bodyPr wrap="none" lIns="82124" tIns="41061" rIns="82124" bIns="41061" anchor="b" anchorCtr="1">
            <a:spAutoFit/>
          </a:bodyPr>
          <a:lstStyle/>
          <a:p>
            <a:pPr algn="l" defTabSz="814388">
              <a:lnSpc>
                <a:spcPct val="100000"/>
              </a:lnSpc>
              <a:defRPr/>
            </a:pPr>
            <a:r>
              <a:rPr lang="en-US" sz="700" dirty="0">
                <a:solidFill>
                  <a:srgbClr val="D3D3D3"/>
                </a:solidFill>
              </a:rPr>
              <a:t>© 2008 Cisco Systems, Inc. All rights reserved.</a:t>
            </a:r>
          </a:p>
        </p:txBody>
      </p:sp>
      <p:sp>
        <p:nvSpPr>
          <p:cNvPr id="6" name="Rectangle 279"/>
          <p:cNvSpPr>
            <a:spLocks noChangeArrowheads="1"/>
          </p:cNvSpPr>
          <p:nvPr/>
        </p:nvSpPr>
        <p:spPr bwMode="auto">
          <a:xfrm>
            <a:off x="6896100" y="6672263"/>
            <a:ext cx="877888" cy="188912"/>
          </a:xfrm>
          <a:prstGeom prst="rect">
            <a:avLst/>
          </a:prstGeom>
          <a:noFill/>
          <a:ln w="9525">
            <a:noFill/>
            <a:miter lim="800000"/>
            <a:headEnd/>
            <a:tailEnd/>
          </a:ln>
        </p:spPr>
        <p:txBody>
          <a:bodyPr wrap="none" lIns="82124" tIns="41061" rIns="82124" bIns="41061" anchor="b">
            <a:spAutoFit/>
          </a:bodyPr>
          <a:lstStyle/>
          <a:p>
            <a:pPr algn="r" defTabSz="814388">
              <a:lnSpc>
                <a:spcPct val="100000"/>
              </a:lnSpc>
              <a:defRPr/>
            </a:pPr>
            <a:r>
              <a:rPr lang="en-US" sz="700" dirty="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w="9525">
            <a:noFill/>
            <a:miter lim="800000"/>
            <a:headEnd/>
            <a:tailEnd/>
          </a:ln>
        </p:spPr>
        <p:txBody>
          <a:bodyPr lIns="82124" tIns="41061" rIns="82124" bIns="41061" anchor="b">
            <a:spAutoFit/>
          </a:bodyPr>
          <a:lstStyle/>
          <a:p>
            <a:pPr algn="l" defTabSz="814388">
              <a:lnSpc>
                <a:spcPct val="100000"/>
              </a:lnSpc>
              <a:defRPr/>
            </a:pPr>
            <a:r>
              <a:rPr lang="en-US" sz="700" dirty="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w="9525" algn="ctr">
            <a:noFill/>
            <a:miter lim="800000"/>
            <a:headEnd/>
            <a:tailEnd/>
          </a:ln>
        </p:spPr>
        <p:txBody>
          <a:bodyPr wrap="none" lIns="82124" tIns="41061" rIns="82124" bIns="41061" anchor="b">
            <a:spAutoFit/>
          </a:bodyPr>
          <a:lstStyle/>
          <a:p>
            <a:pPr algn="r" defTabSz="814388">
              <a:lnSpc>
                <a:spcPct val="100000"/>
              </a:lnSpc>
              <a:defRPr/>
            </a:pPr>
            <a:fld id="{ACFA795C-7F0A-48D8-9FC3-F2BA5F8EB736}" type="slidenum">
              <a:rPr lang="en-US" sz="1000">
                <a:solidFill>
                  <a:srgbClr val="D3D3D3"/>
                </a:solidFill>
              </a:rPr>
              <a:pPr algn="r" defTabSz="814388">
                <a:lnSpc>
                  <a:spcPct val="100000"/>
                </a:lnSpc>
                <a:defRPr/>
              </a:pPr>
              <a:t>‹#›</a:t>
            </a:fld>
            <a:endParaRPr lang="en-US" sz="1000" dirty="0">
              <a:solidFill>
                <a:srgbClr val="D3D3D3"/>
              </a:solidFill>
            </a:endParaRPr>
          </a:p>
        </p:txBody>
      </p:sp>
      <p:pic>
        <p:nvPicPr>
          <p:cNvPr id="9"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pic>
        <p:nvPicPr>
          <p:cNvPr id="10" name="Picture 333" descr="Cisco"/>
          <p:cNvPicPr>
            <a:picLocks noChangeAspect="1" noChangeArrowheads="1"/>
          </p:cNvPicPr>
          <p:nvPr/>
        </p:nvPicPr>
        <p:blipFill>
          <a:blip r:embed="rId4" cstate="print"/>
          <a:srcRect/>
          <a:stretch>
            <a:fillRect/>
          </a:stretch>
        </p:blipFill>
        <p:spPr bwMode="auto">
          <a:xfrm>
            <a:off x="246063" y="119063"/>
            <a:ext cx="1171575" cy="904875"/>
          </a:xfrm>
          <a:prstGeom prst="rect">
            <a:avLst/>
          </a:prstGeom>
          <a:noFill/>
          <a:ln w="9525">
            <a:noFill/>
            <a:miter lim="800000"/>
            <a:headEnd/>
            <a:tailEnd/>
          </a:ln>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smtClean="0"/>
              <a:t>Click to edit Master title style</a:t>
            </a:r>
            <a:endParaRPr lang="en-US"/>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w="9525" algn="ctr">
            <a:noFill/>
            <a:miter lim="800000"/>
            <a:headEnd/>
            <a:tailEnd/>
          </a:ln>
        </p:spPr>
        <p:txBody>
          <a:bodyPr vert="horz" wrap="square" lIns="82124" tIns="41061" rIns="82124" bIns="41061" numCol="1" anchor="b" anchorCtr="0" compatLnSpc="1">
            <a:prstTxWarp prst="textNoShape">
              <a:avLst/>
            </a:prstTxWarp>
          </a:bodyPr>
          <a:lstStyle/>
          <a:p>
            <a:pPr lvl="0"/>
            <a:r>
              <a:rPr lang="en-US" smtClean="0"/>
              <a:t>Slide Title</a:t>
            </a:r>
          </a:p>
        </p:txBody>
      </p:sp>
      <p:sp>
        <p:nvSpPr>
          <p:cNvPr id="1027" name="Rectangle 4"/>
          <p:cNvSpPr>
            <a:spLocks noChangeArrowheads="1"/>
          </p:cNvSpPr>
          <p:nvPr/>
        </p:nvSpPr>
        <p:spPr bwMode="auto">
          <a:xfrm>
            <a:off x="193675" y="6562725"/>
            <a:ext cx="962025" cy="298450"/>
          </a:xfrm>
          <a:prstGeom prst="rect">
            <a:avLst/>
          </a:prstGeom>
          <a:noFill/>
          <a:ln w="9525">
            <a:noFill/>
            <a:miter lim="800000"/>
            <a:headEnd/>
            <a:tailEnd/>
          </a:ln>
        </p:spPr>
        <p:txBody>
          <a:bodyPr lIns="82124" tIns="41061" rIns="82124" bIns="41061" anchor="b">
            <a:spAutoFit/>
          </a:bodyPr>
          <a:lstStyle/>
          <a:p>
            <a:pPr algn="l" defTabSz="814388">
              <a:lnSpc>
                <a:spcPct val="100000"/>
              </a:lnSpc>
              <a:defRPr/>
            </a:pPr>
            <a:r>
              <a:rPr lang="en-US" sz="700" dirty="0">
                <a:solidFill>
                  <a:srgbClr val="D3D3D3"/>
                </a:solidFill>
              </a:rPr>
              <a:t>ITE PC v4.1</a:t>
            </a:r>
          </a:p>
          <a:p>
            <a:pPr algn="l" defTabSz="814388">
              <a:lnSpc>
                <a:spcPct val="100000"/>
              </a:lnSpc>
              <a:defRPr/>
            </a:pPr>
            <a:r>
              <a:rPr lang="en-US" sz="700" dirty="0" smtClean="0">
                <a:solidFill>
                  <a:srgbClr val="D3D3D3"/>
                </a:solidFill>
              </a:rPr>
              <a:t>Chapter 4</a:t>
            </a:r>
            <a:endParaRPr lang="en-US" sz="700" dirty="0">
              <a:solidFill>
                <a:srgbClr val="D3D3D3"/>
              </a:solidFill>
            </a:endParaRPr>
          </a:p>
        </p:txBody>
      </p:sp>
      <p:sp>
        <p:nvSpPr>
          <p:cNvPr id="1028" name="Rectangle 5"/>
          <p:cNvSpPr>
            <a:spLocks noChangeArrowheads="1"/>
          </p:cNvSpPr>
          <p:nvPr/>
        </p:nvSpPr>
        <p:spPr bwMode="auto">
          <a:xfrm>
            <a:off x="8596313" y="6626225"/>
            <a:ext cx="320675" cy="234950"/>
          </a:xfrm>
          <a:prstGeom prst="rect">
            <a:avLst/>
          </a:prstGeom>
          <a:noFill/>
          <a:ln w="9525" algn="ctr">
            <a:noFill/>
            <a:miter lim="800000"/>
            <a:headEnd/>
            <a:tailEnd/>
          </a:ln>
        </p:spPr>
        <p:txBody>
          <a:bodyPr wrap="none" lIns="82124" tIns="41061" rIns="82124" bIns="41061" anchor="b">
            <a:spAutoFit/>
          </a:bodyPr>
          <a:lstStyle/>
          <a:p>
            <a:pPr algn="r" defTabSz="814388">
              <a:lnSpc>
                <a:spcPct val="100000"/>
              </a:lnSpc>
              <a:defRPr/>
            </a:pPr>
            <a:fld id="{58EC189E-ADD4-420E-B89E-1E32C54438D7}" type="slidenum">
              <a:rPr lang="en-US" sz="1000">
                <a:solidFill>
                  <a:srgbClr val="D3D3D3"/>
                </a:solidFill>
              </a:rPr>
              <a:pPr algn="r" defTabSz="814388">
                <a:lnSpc>
                  <a:spcPct val="100000"/>
                </a:lnSpc>
                <a:defRPr/>
              </a:pPr>
              <a:t>‹#›</a:t>
            </a:fld>
            <a:endParaRPr lang="en-US" sz="1000" dirty="0">
              <a:solidFill>
                <a:srgbClr val="D3D3D3"/>
              </a:solidFill>
            </a:endParaRPr>
          </a:p>
        </p:txBody>
      </p:sp>
      <p:sp>
        <p:nvSpPr>
          <p:cNvPr id="1029" name="Rectangle 6"/>
          <p:cNvSpPr>
            <a:spLocks noGrp="1" noChangeArrowheads="1"/>
          </p:cNvSpPr>
          <p:nvPr>
            <p:ph type="body" idx="1"/>
          </p:nvPr>
        </p:nvSpPr>
        <p:spPr bwMode="auto">
          <a:xfrm>
            <a:off x="655638" y="2014538"/>
            <a:ext cx="7940675" cy="3571875"/>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30" name="Picture 7" descr="PPt_TopBand_Artwork"/>
          <p:cNvPicPr>
            <a:picLocks noChangeAspect="1" noChangeArrowheads="1"/>
          </p:cNvPicPr>
          <p:nvPr/>
        </p:nvPicPr>
        <p:blipFill>
          <a:blip r:embed="rId14" cstate="print"/>
          <a:srcRect/>
          <a:stretch>
            <a:fillRect/>
          </a:stretch>
        </p:blipFill>
        <p:spPr bwMode="auto">
          <a:xfrm>
            <a:off x="0" y="0"/>
            <a:ext cx="9140825" cy="685800"/>
          </a:xfrm>
          <a:prstGeom prst="rect">
            <a:avLst/>
          </a:prstGeom>
          <a:noFill/>
          <a:ln w="9525">
            <a:noFill/>
            <a:miter lim="800000"/>
            <a:headEnd/>
            <a:tailEnd/>
          </a:ln>
        </p:spPr>
      </p:pic>
      <p:sp>
        <p:nvSpPr>
          <p:cNvPr id="1031" name="Rectangle 8"/>
          <p:cNvSpPr>
            <a:spLocks noChangeArrowheads="1"/>
          </p:cNvSpPr>
          <p:nvPr/>
        </p:nvSpPr>
        <p:spPr bwMode="auto">
          <a:xfrm>
            <a:off x="4498975" y="6670675"/>
            <a:ext cx="2347913" cy="190500"/>
          </a:xfrm>
          <a:prstGeom prst="rect">
            <a:avLst/>
          </a:prstGeom>
          <a:noFill/>
          <a:ln w="9525">
            <a:noFill/>
            <a:miter lim="800000"/>
            <a:headEnd/>
            <a:tailEnd/>
          </a:ln>
        </p:spPr>
        <p:txBody>
          <a:bodyPr wrap="none" lIns="82124" tIns="41061" rIns="82124" bIns="41061" anchor="b" anchorCtr="1">
            <a:spAutoFit/>
          </a:bodyPr>
          <a:lstStyle/>
          <a:p>
            <a:pPr algn="l" defTabSz="814388">
              <a:lnSpc>
                <a:spcPct val="100000"/>
              </a:lnSpc>
              <a:defRPr/>
            </a:pPr>
            <a:r>
              <a:rPr lang="en-US" sz="700" dirty="0">
                <a:solidFill>
                  <a:srgbClr val="D3D3D3"/>
                </a:solidFill>
              </a:rPr>
              <a:t>© 2007 – 2010, Cisco Systems, Inc. All rights reserved.</a:t>
            </a:r>
          </a:p>
        </p:txBody>
      </p:sp>
      <p:sp>
        <p:nvSpPr>
          <p:cNvPr id="1032" name="Rectangle 9"/>
          <p:cNvSpPr>
            <a:spLocks noChangeArrowheads="1"/>
          </p:cNvSpPr>
          <p:nvPr/>
        </p:nvSpPr>
        <p:spPr bwMode="auto">
          <a:xfrm>
            <a:off x="7123113" y="6672263"/>
            <a:ext cx="650875" cy="188912"/>
          </a:xfrm>
          <a:prstGeom prst="rect">
            <a:avLst/>
          </a:prstGeom>
          <a:noFill/>
          <a:ln w="9525">
            <a:noFill/>
            <a:miter lim="800000"/>
            <a:headEnd/>
            <a:tailEnd/>
          </a:ln>
        </p:spPr>
        <p:txBody>
          <a:bodyPr wrap="none" lIns="82124" tIns="41061" rIns="82124" bIns="41061" anchor="b">
            <a:spAutoFit/>
          </a:bodyPr>
          <a:lstStyle/>
          <a:p>
            <a:pPr algn="r" defTabSz="814388">
              <a:lnSpc>
                <a:spcPct val="100000"/>
              </a:lnSpc>
              <a:defRPr/>
            </a:pPr>
            <a:r>
              <a:rPr lang="en-US" sz="700" dirty="0">
                <a:solidFill>
                  <a:srgbClr val="D3D3D3"/>
                </a:solidFill>
              </a:rPr>
              <a:t>Cisco Public</a:t>
            </a:r>
          </a:p>
        </p:txBody>
      </p:sp>
    </p:spTree>
  </p:cSld>
  <p:clrMap bg1="lt1" tx1="dk1" bg2="lt2" tx2="dk2" accent1="accent1" accent2="accent2" accent3="accent3" accent4="accent4" accent5="accent5" accent6="accent6" hlink="hlink" folHlink="folHlink"/>
  <p:sldLayoutIdLst>
    <p:sldLayoutId id="2147484455" r:id="rId1"/>
    <p:sldLayoutId id="2147484434" r:id="rId2"/>
    <p:sldLayoutId id="2147484435" r:id="rId3"/>
    <p:sldLayoutId id="2147484436" r:id="rId4"/>
    <p:sldLayoutId id="2147484437" r:id="rId5"/>
    <p:sldLayoutId id="2147484438" r:id="rId6"/>
    <p:sldLayoutId id="2147484439" r:id="rId7"/>
    <p:sldLayoutId id="2147484440" r:id="rId8"/>
    <p:sldLayoutId id="2147484441" r:id="rId9"/>
    <p:sldLayoutId id="2147484442" r:id="rId10"/>
    <p:sldLayoutId id="2147484443" r:id="rId11"/>
    <p:sldLayoutId id="2147484444" r:id="rId12"/>
  </p:sldLayoutIdLst>
  <p:timing>
    <p:tnLst>
      <p:par>
        <p:cTn id="1" dur="indefinite" restart="never" nodeType="tmRoot"/>
      </p:par>
    </p:tnLst>
  </p:timing>
  <p:txStyles>
    <p:titleStyle>
      <a:lvl1pPr algn="l" defTabSz="814388" rtl="0" eaLnBrk="0" fontAlgn="base" hangingPunct="0">
        <a:lnSpc>
          <a:spcPct val="90000"/>
        </a:lnSpc>
        <a:spcBef>
          <a:spcPct val="0"/>
        </a:spcBef>
        <a:spcAft>
          <a:spcPct val="0"/>
        </a:spcAft>
        <a:defRPr sz="3200" b="1">
          <a:solidFill>
            <a:srgbClr val="708CA1"/>
          </a:solidFill>
          <a:latin typeface="+mj-lt"/>
          <a:ea typeface="+mj-ea"/>
          <a:cs typeface="+mj-cs"/>
        </a:defRPr>
      </a:lvl1pPr>
      <a:lvl2pPr algn="l" defTabSz="814388" rtl="0" eaLnBrk="0" fontAlgn="base" hangingPunct="0">
        <a:lnSpc>
          <a:spcPct val="90000"/>
        </a:lnSpc>
        <a:spcBef>
          <a:spcPct val="0"/>
        </a:spcBef>
        <a:spcAft>
          <a:spcPct val="0"/>
        </a:spcAft>
        <a:defRPr sz="3200" b="1">
          <a:solidFill>
            <a:srgbClr val="708CA1"/>
          </a:solidFill>
          <a:latin typeface="Arial" charset="0"/>
        </a:defRPr>
      </a:lvl2pPr>
      <a:lvl3pPr algn="l" defTabSz="814388" rtl="0" eaLnBrk="0" fontAlgn="base" hangingPunct="0">
        <a:lnSpc>
          <a:spcPct val="90000"/>
        </a:lnSpc>
        <a:spcBef>
          <a:spcPct val="0"/>
        </a:spcBef>
        <a:spcAft>
          <a:spcPct val="0"/>
        </a:spcAft>
        <a:defRPr sz="3200" b="1">
          <a:solidFill>
            <a:srgbClr val="708CA1"/>
          </a:solidFill>
          <a:latin typeface="Arial" charset="0"/>
        </a:defRPr>
      </a:lvl3pPr>
      <a:lvl4pPr algn="l" defTabSz="814388" rtl="0" eaLnBrk="0" fontAlgn="base" hangingPunct="0">
        <a:lnSpc>
          <a:spcPct val="90000"/>
        </a:lnSpc>
        <a:spcBef>
          <a:spcPct val="0"/>
        </a:spcBef>
        <a:spcAft>
          <a:spcPct val="0"/>
        </a:spcAft>
        <a:defRPr sz="3200" b="1">
          <a:solidFill>
            <a:srgbClr val="708CA1"/>
          </a:solidFill>
          <a:latin typeface="Arial" charset="0"/>
        </a:defRPr>
      </a:lvl4pPr>
      <a:lvl5pPr algn="l" defTabSz="814388" rtl="0" eaLnBrk="0" fontAlgn="base" hangingPunct="0">
        <a:lnSpc>
          <a:spcPct val="90000"/>
        </a:lnSpc>
        <a:spcBef>
          <a:spcPct val="0"/>
        </a:spcBef>
        <a:spcAft>
          <a:spcPct val="0"/>
        </a:spcAft>
        <a:defRPr sz="3200" b="1">
          <a:solidFill>
            <a:srgbClr val="708CA1"/>
          </a:solidFill>
          <a:latin typeface="Arial" charset="0"/>
        </a:defRPr>
      </a:lvl5pPr>
      <a:lvl6pPr marL="457200" algn="l" defTabSz="814388" rtl="0" fontAlgn="base">
        <a:lnSpc>
          <a:spcPct val="90000"/>
        </a:lnSpc>
        <a:spcBef>
          <a:spcPct val="0"/>
        </a:spcBef>
        <a:spcAft>
          <a:spcPct val="0"/>
        </a:spcAft>
        <a:defRPr sz="3200" b="1">
          <a:solidFill>
            <a:srgbClr val="708CA1"/>
          </a:solidFill>
          <a:latin typeface="Arial" charset="0"/>
        </a:defRPr>
      </a:lvl6pPr>
      <a:lvl7pPr marL="914400" algn="l" defTabSz="814388" rtl="0" fontAlgn="base">
        <a:lnSpc>
          <a:spcPct val="90000"/>
        </a:lnSpc>
        <a:spcBef>
          <a:spcPct val="0"/>
        </a:spcBef>
        <a:spcAft>
          <a:spcPct val="0"/>
        </a:spcAft>
        <a:defRPr sz="3200" b="1">
          <a:solidFill>
            <a:srgbClr val="708CA1"/>
          </a:solidFill>
          <a:latin typeface="Arial" charset="0"/>
        </a:defRPr>
      </a:lvl7pPr>
      <a:lvl8pPr marL="1371600" algn="l" defTabSz="814388" rtl="0" fontAlgn="base">
        <a:lnSpc>
          <a:spcPct val="90000"/>
        </a:lnSpc>
        <a:spcBef>
          <a:spcPct val="0"/>
        </a:spcBef>
        <a:spcAft>
          <a:spcPct val="0"/>
        </a:spcAft>
        <a:defRPr sz="3200" b="1">
          <a:solidFill>
            <a:srgbClr val="708CA1"/>
          </a:solidFill>
          <a:latin typeface="Arial" charset="0"/>
        </a:defRPr>
      </a:lvl8pPr>
      <a:lvl9pPr marL="1828800" algn="l" defTabSz="814388" rtl="0" fontAlgn="base">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pitchFamily="2" charset="2"/>
        <a:buChar char="§"/>
        <a:defRPr sz="2400">
          <a:solidFill>
            <a:schemeClr val="tx1"/>
          </a:solidFill>
          <a:latin typeface="+mn-lt"/>
          <a:ea typeface="+mn-ea"/>
          <a:cs typeface="+mn-cs"/>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defRPr>
      </a:lvl5pPr>
      <a:lvl6pPr marL="2062163" algn="l" defTabSz="814388" rtl="0" eaLnBrk="0" fontAlgn="base" hangingPunct="0">
        <a:lnSpc>
          <a:spcPct val="95000"/>
        </a:lnSpc>
        <a:spcBef>
          <a:spcPct val="35000"/>
        </a:spcBef>
        <a:spcAft>
          <a:spcPct val="0"/>
        </a:spcAft>
        <a:buClr>
          <a:srgbClr val="708CA1"/>
        </a:buClr>
        <a:defRPr sz="2000">
          <a:solidFill>
            <a:schemeClr val="tx1"/>
          </a:solidFill>
          <a:latin typeface="+mn-lt"/>
        </a:defRPr>
      </a:lvl6pPr>
      <a:lvl7pPr marL="2519363" algn="l" defTabSz="814388" rtl="0" eaLnBrk="0" fontAlgn="base" hangingPunct="0">
        <a:lnSpc>
          <a:spcPct val="95000"/>
        </a:lnSpc>
        <a:spcBef>
          <a:spcPct val="35000"/>
        </a:spcBef>
        <a:spcAft>
          <a:spcPct val="0"/>
        </a:spcAft>
        <a:buClr>
          <a:srgbClr val="708CA1"/>
        </a:buClr>
        <a:defRPr sz="2000">
          <a:solidFill>
            <a:schemeClr val="tx1"/>
          </a:solidFill>
          <a:latin typeface="+mn-lt"/>
        </a:defRPr>
      </a:lvl7pPr>
      <a:lvl8pPr marL="2976563" algn="l" defTabSz="814388" rtl="0" eaLnBrk="0" fontAlgn="base" hangingPunct="0">
        <a:lnSpc>
          <a:spcPct val="95000"/>
        </a:lnSpc>
        <a:spcBef>
          <a:spcPct val="35000"/>
        </a:spcBef>
        <a:spcAft>
          <a:spcPct val="0"/>
        </a:spcAft>
        <a:buClr>
          <a:srgbClr val="708CA1"/>
        </a:buClr>
        <a:defRPr sz="2000">
          <a:solidFill>
            <a:schemeClr val="tx1"/>
          </a:solidFill>
          <a:latin typeface="+mn-lt"/>
        </a:defRPr>
      </a:lvl8pPr>
      <a:lvl9pPr marL="3433763" algn="l" defTabSz="814388" rtl="0" eaLnBrk="0" fontAlgn="base" hangingPunct="0">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6146"/>
          <p:cNvSpPr>
            <a:spLocks noGrp="1" noChangeArrowheads="1"/>
          </p:cNvSpPr>
          <p:nvPr>
            <p:ph type="title"/>
          </p:nvPr>
        </p:nvSpPr>
        <p:spPr bwMode="auto">
          <a:xfrm>
            <a:off x="655638" y="798513"/>
            <a:ext cx="8145462" cy="838200"/>
          </a:xfrm>
          <a:prstGeom prst="rect">
            <a:avLst/>
          </a:prstGeom>
          <a:noFill/>
          <a:ln w="9525" algn="ctr">
            <a:noFill/>
            <a:miter lim="800000"/>
            <a:headEnd/>
            <a:tailEnd/>
          </a:ln>
        </p:spPr>
        <p:txBody>
          <a:bodyPr vert="horz" wrap="square" lIns="82124" tIns="41061" rIns="82124" bIns="41061" numCol="1" anchor="b" anchorCtr="0" compatLnSpc="1">
            <a:prstTxWarp prst="textNoShape">
              <a:avLst/>
            </a:prstTxWarp>
          </a:bodyPr>
          <a:lstStyle/>
          <a:p>
            <a:pPr lvl="0"/>
            <a:r>
              <a:rPr lang="en-US" smtClean="0"/>
              <a:t>Slide Title</a:t>
            </a:r>
          </a:p>
        </p:txBody>
      </p:sp>
      <p:sp>
        <p:nvSpPr>
          <p:cNvPr id="2051" name="Rectangle 6281"/>
          <p:cNvSpPr>
            <a:spLocks noChangeArrowheads="1"/>
          </p:cNvSpPr>
          <p:nvPr/>
        </p:nvSpPr>
        <p:spPr bwMode="auto">
          <a:xfrm>
            <a:off x="193675" y="6672263"/>
            <a:ext cx="962025" cy="188912"/>
          </a:xfrm>
          <a:prstGeom prst="rect">
            <a:avLst/>
          </a:prstGeom>
          <a:noFill/>
          <a:ln w="9525">
            <a:noFill/>
            <a:miter lim="800000"/>
            <a:headEnd/>
            <a:tailEnd/>
          </a:ln>
        </p:spPr>
        <p:txBody>
          <a:bodyPr lIns="82124" tIns="41061" rIns="82124" bIns="41061" anchor="b">
            <a:spAutoFit/>
          </a:bodyPr>
          <a:lstStyle/>
          <a:p>
            <a:pPr algn="l" defTabSz="814388">
              <a:lnSpc>
                <a:spcPct val="100000"/>
              </a:lnSpc>
              <a:defRPr/>
            </a:pPr>
            <a:r>
              <a:rPr lang="en-US" sz="700" dirty="0">
                <a:solidFill>
                  <a:srgbClr val="D3D3D3"/>
                </a:solidFill>
              </a:rPr>
              <a:t>Presentation_ID</a:t>
            </a:r>
          </a:p>
        </p:txBody>
      </p:sp>
      <p:sp>
        <p:nvSpPr>
          <p:cNvPr id="2052" name="Rectangle 6282"/>
          <p:cNvSpPr>
            <a:spLocks noChangeArrowheads="1"/>
          </p:cNvSpPr>
          <p:nvPr/>
        </p:nvSpPr>
        <p:spPr bwMode="auto">
          <a:xfrm>
            <a:off x="8596313" y="6626225"/>
            <a:ext cx="320675" cy="234950"/>
          </a:xfrm>
          <a:prstGeom prst="rect">
            <a:avLst/>
          </a:prstGeom>
          <a:noFill/>
          <a:ln w="9525" algn="ctr">
            <a:noFill/>
            <a:miter lim="800000"/>
            <a:headEnd/>
            <a:tailEnd/>
          </a:ln>
        </p:spPr>
        <p:txBody>
          <a:bodyPr wrap="none" lIns="82124" tIns="41061" rIns="82124" bIns="41061" anchor="b">
            <a:spAutoFit/>
          </a:bodyPr>
          <a:lstStyle/>
          <a:p>
            <a:pPr algn="r" defTabSz="814388">
              <a:lnSpc>
                <a:spcPct val="100000"/>
              </a:lnSpc>
              <a:defRPr/>
            </a:pPr>
            <a:fld id="{85C5E045-6C48-46C0-92AE-30A8710B0BBD}" type="slidenum">
              <a:rPr lang="en-US" sz="1000">
                <a:solidFill>
                  <a:srgbClr val="D3D3D3"/>
                </a:solidFill>
              </a:rPr>
              <a:pPr algn="r" defTabSz="814388">
                <a:lnSpc>
                  <a:spcPct val="100000"/>
                </a:lnSpc>
                <a:defRPr/>
              </a:pPr>
              <a:t>‹#›</a:t>
            </a:fld>
            <a:endParaRPr lang="en-US" sz="1000" dirty="0">
              <a:solidFill>
                <a:srgbClr val="D3D3D3"/>
              </a:solidFill>
            </a:endParaRPr>
          </a:p>
        </p:txBody>
      </p:sp>
      <p:sp>
        <p:nvSpPr>
          <p:cNvPr id="2053" name="Rectangle 6284"/>
          <p:cNvSpPr>
            <a:spLocks noGrp="1" noChangeArrowheads="1"/>
          </p:cNvSpPr>
          <p:nvPr>
            <p:ph type="body" idx="1"/>
          </p:nvPr>
        </p:nvSpPr>
        <p:spPr bwMode="auto">
          <a:xfrm>
            <a:off x="655638" y="2014538"/>
            <a:ext cx="7940675" cy="3571875"/>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6312"/>
          <p:cNvSpPr>
            <a:spLocks noChangeArrowheads="1"/>
          </p:cNvSpPr>
          <p:nvPr/>
        </p:nvSpPr>
        <p:spPr bwMode="auto">
          <a:xfrm>
            <a:off x="4498975" y="6672263"/>
            <a:ext cx="2022475" cy="188912"/>
          </a:xfrm>
          <a:prstGeom prst="rect">
            <a:avLst/>
          </a:prstGeom>
          <a:noFill/>
          <a:ln w="9525">
            <a:noFill/>
            <a:miter lim="800000"/>
            <a:headEnd/>
            <a:tailEnd/>
          </a:ln>
        </p:spPr>
        <p:txBody>
          <a:bodyPr wrap="none" lIns="82124" tIns="41061" rIns="82124" bIns="41061" anchor="b" anchorCtr="1">
            <a:spAutoFit/>
          </a:bodyPr>
          <a:lstStyle/>
          <a:p>
            <a:pPr algn="l" defTabSz="814388">
              <a:lnSpc>
                <a:spcPct val="100000"/>
              </a:lnSpc>
              <a:defRPr/>
            </a:pPr>
            <a:r>
              <a:rPr lang="en-US" sz="700" dirty="0">
                <a:solidFill>
                  <a:srgbClr val="D3D3D3"/>
                </a:solidFill>
              </a:rPr>
              <a:t>© 2008 Cisco Systems, Inc. All rights reserved.</a:t>
            </a:r>
          </a:p>
        </p:txBody>
      </p:sp>
      <p:sp>
        <p:nvSpPr>
          <p:cNvPr id="2055" name="Rectangle 6313"/>
          <p:cNvSpPr>
            <a:spLocks noChangeArrowheads="1"/>
          </p:cNvSpPr>
          <p:nvPr/>
        </p:nvSpPr>
        <p:spPr bwMode="auto">
          <a:xfrm>
            <a:off x="6896100" y="6672263"/>
            <a:ext cx="877888" cy="188912"/>
          </a:xfrm>
          <a:prstGeom prst="rect">
            <a:avLst/>
          </a:prstGeom>
          <a:noFill/>
          <a:ln w="9525">
            <a:noFill/>
            <a:miter lim="800000"/>
            <a:headEnd/>
            <a:tailEnd/>
          </a:ln>
        </p:spPr>
        <p:txBody>
          <a:bodyPr wrap="none" lIns="82124" tIns="41061" rIns="82124" bIns="41061" anchor="b">
            <a:spAutoFit/>
          </a:bodyPr>
          <a:lstStyle/>
          <a:p>
            <a:pPr algn="r" defTabSz="814388">
              <a:lnSpc>
                <a:spcPct val="100000"/>
              </a:lnSpc>
              <a:defRPr/>
            </a:pPr>
            <a:r>
              <a:rPr lang="en-US" sz="700" dirty="0">
                <a:solidFill>
                  <a:srgbClr val="D3D3D3"/>
                </a:solidFill>
              </a:rPr>
              <a:t>Cisco Confidential</a:t>
            </a:r>
          </a:p>
        </p:txBody>
      </p:sp>
      <p:pic>
        <p:nvPicPr>
          <p:cNvPr id="2056" name="Picture 8" descr="Rev08_Cisco_BrandBar10_060408.png"/>
          <p:cNvPicPr>
            <a:picLocks noChangeAspect="1"/>
          </p:cNvPicPr>
          <p:nvPr/>
        </p:nvPicPr>
        <p:blipFill>
          <a:blip r:embed="rId13"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456" r:id="rId1"/>
    <p:sldLayoutId id="2147484445" r:id="rId2"/>
    <p:sldLayoutId id="2147484446" r:id="rId3"/>
    <p:sldLayoutId id="2147484447" r:id="rId4"/>
    <p:sldLayoutId id="2147484448" r:id="rId5"/>
    <p:sldLayoutId id="2147484449" r:id="rId6"/>
    <p:sldLayoutId id="2147484450" r:id="rId7"/>
    <p:sldLayoutId id="2147484451" r:id="rId8"/>
    <p:sldLayoutId id="2147484452" r:id="rId9"/>
    <p:sldLayoutId id="2147484453" r:id="rId10"/>
    <p:sldLayoutId id="2147484454" r:id="rId11"/>
  </p:sldLayoutIdLst>
  <p:timing>
    <p:tnLst>
      <p:par>
        <p:cTn id="1" dur="indefinite" restart="never" nodeType="tmRoot"/>
      </p:par>
    </p:tnLst>
  </p:timing>
  <p:txStyles>
    <p:titleStyle>
      <a:lvl1pPr algn="l" defTabSz="814388" rtl="0" eaLnBrk="0" fontAlgn="base" hangingPunct="0">
        <a:lnSpc>
          <a:spcPct val="90000"/>
        </a:lnSpc>
        <a:spcBef>
          <a:spcPct val="0"/>
        </a:spcBef>
        <a:spcAft>
          <a:spcPct val="0"/>
        </a:spcAft>
        <a:defRPr sz="3200" b="1">
          <a:solidFill>
            <a:srgbClr val="708CA1"/>
          </a:solidFill>
          <a:latin typeface="+mj-lt"/>
          <a:ea typeface="+mj-ea"/>
          <a:cs typeface="+mj-cs"/>
        </a:defRPr>
      </a:lvl1pPr>
      <a:lvl2pPr algn="l" defTabSz="814388" rtl="0" eaLnBrk="0" fontAlgn="base" hangingPunct="0">
        <a:lnSpc>
          <a:spcPct val="90000"/>
        </a:lnSpc>
        <a:spcBef>
          <a:spcPct val="0"/>
        </a:spcBef>
        <a:spcAft>
          <a:spcPct val="0"/>
        </a:spcAft>
        <a:defRPr sz="3200" b="1">
          <a:solidFill>
            <a:srgbClr val="708CA1"/>
          </a:solidFill>
          <a:latin typeface="Arial" charset="0"/>
        </a:defRPr>
      </a:lvl2pPr>
      <a:lvl3pPr algn="l" defTabSz="814388" rtl="0" eaLnBrk="0" fontAlgn="base" hangingPunct="0">
        <a:lnSpc>
          <a:spcPct val="90000"/>
        </a:lnSpc>
        <a:spcBef>
          <a:spcPct val="0"/>
        </a:spcBef>
        <a:spcAft>
          <a:spcPct val="0"/>
        </a:spcAft>
        <a:defRPr sz="3200" b="1">
          <a:solidFill>
            <a:srgbClr val="708CA1"/>
          </a:solidFill>
          <a:latin typeface="Arial" charset="0"/>
        </a:defRPr>
      </a:lvl3pPr>
      <a:lvl4pPr algn="l" defTabSz="814388" rtl="0" eaLnBrk="0" fontAlgn="base" hangingPunct="0">
        <a:lnSpc>
          <a:spcPct val="90000"/>
        </a:lnSpc>
        <a:spcBef>
          <a:spcPct val="0"/>
        </a:spcBef>
        <a:spcAft>
          <a:spcPct val="0"/>
        </a:spcAft>
        <a:defRPr sz="3200" b="1">
          <a:solidFill>
            <a:srgbClr val="708CA1"/>
          </a:solidFill>
          <a:latin typeface="Arial" charset="0"/>
        </a:defRPr>
      </a:lvl4pPr>
      <a:lvl5pPr algn="l" defTabSz="814388" rtl="0" eaLnBrk="0" fontAlgn="base" hangingPunct="0">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pitchFamily="2" charset="2"/>
        <a:buChar char="§"/>
        <a:defRPr sz="2400">
          <a:solidFill>
            <a:schemeClr val="tx1"/>
          </a:solidFill>
          <a:latin typeface="+mn-lt"/>
          <a:ea typeface="+mn-ea"/>
          <a:cs typeface="+mn-cs"/>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800" dirty="0" smtClean="0"/>
              <a:t>Chapter 7: Securing Site-to-Site Connectivity</a:t>
            </a:r>
            <a:endParaRPr lang="en-US" sz="2800" dirty="0" smtClean="0">
              <a:solidFill>
                <a:schemeClr val="folHlink"/>
              </a:solidFill>
            </a:endParaRPr>
          </a:p>
        </p:txBody>
      </p:sp>
      <p:sp>
        <p:nvSpPr>
          <p:cNvPr id="5123" name="Rectangle 3"/>
          <p:cNvSpPr>
            <a:spLocks noGrp="1" noChangeArrowheads="1"/>
          </p:cNvSpPr>
          <p:nvPr>
            <p:ph type="subTitle" idx="1"/>
          </p:nvPr>
        </p:nvSpPr>
        <p:spPr>
          <a:xfrm>
            <a:off x="311150" y="4672013"/>
            <a:ext cx="6788150" cy="658812"/>
          </a:xfrm>
        </p:spPr>
        <p:txBody>
          <a:bodyPr/>
          <a:lstStyle/>
          <a:p>
            <a:pPr eaLnBrk="1" hangingPunct="1"/>
            <a:r>
              <a:rPr lang="en-US" sz="2400" dirty="0" smtClean="0"/>
              <a:t>Connecting Networks</a:t>
            </a: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05266" y="435656"/>
            <a:ext cx="8145462" cy="838200"/>
          </a:xfrm>
        </p:spPr>
        <p:txBody>
          <a:bodyPr/>
          <a:lstStyle/>
          <a:p>
            <a:pPr eaLnBrk="1" hangingPunct="1"/>
            <a:r>
              <a:rPr lang="en-US" sz="1800" dirty="0" smtClean="0">
                <a:ea typeface="ＭＳ Ｐゴシック" pitchFamily="34" charset="-128"/>
              </a:rPr>
              <a:t>Types of VPNs</a:t>
            </a:r>
            <a:br>
              <a:rPr lang="en-US" sz="1800" dirty="0" smtClean="0">
                <a:ea typeface="ＭＳ Ｐゴシック" pitchFamily="34" charset="-128"/>
              </a:rPr>
            </a:br>
            <a:r>
              <a:rPr lang="en-US" dirty="0" smtClean="0">
                <a:ea typeface="ＭＳ Ｐゴシック" pitchFamily="34" charset="-128"/>
              </a:rPr>
              <a:t>Site-to-Site VPNs (cont.)</a:t>
            </a:r>
          </a:p>
        </p:txBody>
      </p:sp>
      <p:sp>
        <p:nvSpPr>
          <p:cNvPr id="2" name="Content Placeholder 1"/>
          <p:cNvSpPr>
            <a:spLocks noGrp="1"/>
          </p:cNvSpPr>
          <p:nvPr>
            <p:ph idx="1"/>
          </p:nvPr>
        </p:nvSpPr>
        <p:spPr>
          <a:xfrm>
            <a:off x="461720" y="1509486"/>
            <a:ext cx="8174280" cy="5348514"/>
          </a:xfrm>
        </p:spPr>
        <p:txBody>
          <a:bodyPr/>
          <a:lstStyle/>
          <a:p>
            <a:r>
              <a:rPr lang="en-US" sz="2000" dirty="0" smtClean="0"/>
              <a:t>End hosts </a:t>
            </a:r>
            <a:r>
              <a:rPr lang="en-US" sz="2000" dirty="0"/>
              <a:t>send and receive normal TCP/IP traffic through a VPN </a:t>
            </a:r>
            <a:r>
              <a:rPr lang="en-US" sz="2000" dirty="0" smtClean="0"/>
              <a:t>gateway.</a:t>
            </a:r>
          </a:p>
          <a:p>
            <a:r>
              <a:rPr lang="en-US" sz="2000" dirty="0" smtClean="0"/>
              <a:t>The VPN </a:t>
            </a:r>
            <a:r>
              <a:rPr lang="en-US" sz="2000" dirty="0"/>
              <a:t>gateway is responsible for encapsulating and encrypting outbound traffic for all traffic from a particular </a:t>
            </a:r>
            <a:r>
              <a:rPr lang="en-US" sz="2000" dirty="0" smtClean="0"/>
              <a:t>site</a:t>
            </a:r>
          </a:p>
          <a:p>
            <a:r>
              <a:rPr lang="en-US" sz="2000" dirty="0" smtClean="0"/>
              <a:t>The VPN </a:t>
            </a:r>
            <a:r>
              <a:rPr lang="en-US" sz="2000" dirty="0"/>
              <a:t>gateway then sends it through a VPN tunnel over the Internet to a peer VPN gateway at the target </a:t>
            </a:r>
            <a:r>
              <a:rPr lang="en-US" sz="2000" dirty="0" smtClean="0"/>
              <a:t>site.</a:t>
            </a:r>
          </a:p>
          <a:p>
            <a:r>
              <a:rPr lang="en-US" sz="2000" dirty="0" smtClean="0"/>
              <a:t>Upon </a:t>
            </a:r>
            <a:r>
              <a:rPr lang="en-US" sz="2000" dirty="0"/>
              <a:t>receipt, the peer VPN gateway strips the headers, decrypts the content, and relays the packet toward the target host inside its private </a:t>
            </a:r>
            <a:r>
              <a:rPr lang="en-US" sz="2000" dirty="0" smtClean="0"/>
              <a:t>network.</a:t>
            </a:r>
            <a:endParaRPr lang="en-US" sz="2000" dirty="0"/>
          </a:p>
        </p:txBody>
      </p:sp>
    </p:spTree>
    <p:extLst>
      <p:ext uri="{BB962C8B-B14F-4D97-AF65-F5344CB8AC3E}">
        <p14:creationId xmlns:p14="http://schemas.microsoft.com/office/powerpoint/2010/main" val="1621978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05266" y="435656"/>
            <a:ext cx="8145462" cy="838200"/>
          </a:xfrm>
        </p:spPr>
        <p:txBody>
          <a:bodyPr/>
          <a:lstStyle/>
          <a:p>
            <a:pPr eaLnBrk="1" hangingPunct="1"/>
            <a:r>
              <a:rPr lang="en-US" sz="1800" dirty="0" smtClean="0">
                <a:ea typeface="ＭＳ Ｐゴシック" pitchFamily="34" charset="-128"/>
              </a:rPr>
              <a:t>Types of VPNs</a:t>
            </a:r>
            <a:br>
              <a:rPr lang="en-US" sz="1800" dirty="0" smtClean="0">
                <a:ea typeface="ＭＳ Ｐゴシック" pitchFamily="34" charset="-128"/>
              </a:rPr>
            </a:br>
            <a:r>
              <a:rPr lang="en-US" dirty="0" smtClean="0">
                <a:ea typeface="ＭＳ Ｐゴシック" pitchFamily="34" charset="-128"/>
              </a:rPr>
              <a:t>Site-to-Site VPNs (cont.)</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9119" y="1915885"/>
            <a:ext cx="7124023" cy="3912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4859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32695" y="392113"/>
            <a:ext cx="8145462" cy="838200"/>
          </a:xfrm>
        </p:spPr>
        <p:txBody>
          <a:bodyPr/>
          <a:lstStyle/>
          <a:p>
            <a:pPr eaLnBrk="1" hangingPunct="1"/>
            <a:r>
              <a:rPr lang="en-US" sz="1800" dirty="0" smtClean="0">
                <a:ea typeface="ＭＳ Ｐゴシック" pitchFamily="34" charset="-128"/>
              </a:rPr>
              <a:t>Types of VPNs</a:t>
            </a:r>
            <a:br>
              <a:rPr lang="en-US" sz="1800" dirty="0" smtClean="0">
                <a:ea typeface="ＭＳ Ｐゴシック" pitchFamily="34" charset="-128"/>
              </a:rPr>
            </a:br>
            <a:r>
              <a:rPr lang="en-US" dirty="0" smtClean="0">
                <a:ea typeface="ＭＳ Ｐゴシック" pitchFamily="34" charset="-128"/>
              </a:rPr>
              <a:t>Remote Access VPNs</a:t>
            </a:r>
          </a:p>
        </p:txBody>
      </p:sp>
      <p:sp>
        <p:nvSpPr>
          <p:cNvPr id="2" name="Content Placeholder 1"/>
          <p:cNvSpPr>
            <a:spLocks noGrp="1"/>
          </p:cNvSpPr>
          <p:nvPr>
            <p:ph idx="1"/>
          </p:nvPr>
        </p:nvSpPr>
        <p:spPr>
          <a:xfrm>
            <a:off x="345605" y="1454380"/>
            <a:ext cx="8798395" cy="5403620"/>
          </a:xfrm>
        </p:spPr>
        <p:txBody>
          <a:bodyPr/>
          <a:lstStyle/>
          <a:p>
            <a:r>
              <a:rPr lang="en-US" sz="2000" dirty="0" smtClean="0"/>
              <a:t>Support </a:t>
            </a:r>
            <a:r>
              <a:rPr lang="en-US" sz="2000" dirty="0"/>
              <a:t>the needs of telecommuters, mobile users, and extranet, consumer-to-business </a:t>
            </a:r>
            <a:r>
              <a:rPr lang="en-US" sz="2000" dirty="0" smtClean="0"/>
              <a:t>traffic.</a:t>
            </a:r>
          </a:p>
          <a:p>
            <a:r>
              <a:rPr lang="en-US" sz="2000" dirty="0"/>
              <a:t>S</a:t>
            </a:r>
            <a:r>
              <a:rPr lang="en-US" sz="2000" dirty="0" smtClean="0"/>
              <a:t>upport </a:t>
            </a:r>
            <a:r>
              <a:rPr lang="en-US" sz="2000" dirty="0"/>
              <a:t>a </a:t>
            </a:r>
            <a:r>
              <a:rPr lang="en-US" sz="2000" dirty="0" smtClean="0"/>
              <a:t>client/server </a:t>
            </a:r>
            <a:r>
              <a:rPr lang="en-US" sz="2000" dirty="0"/>
              <a:t>architecture, where the VPN client (remote host) gains secure access to the enterprise network via a VPN server device at the network </a:t>
            </a:r>
            <a:r>
              <a:rPr lang="en-US" sz="2000" dirty="0" smtClean="0"/>
              <a:t>edge.</a:t>
            </a:r>
            <a:endParaRPr lang="en-US" sz="2000" dirty="0"/>
          </a:p>
          <a:p>
            <a:r>
              <a:rPr lang="en-US" sz="2000" dirty="0" smtClean="0"/>
              <a:t>Used to </a:t>
            </a:r>
            <a:r>
              <a:rPr lang="en-US" sz="2000" dirty="0"/>
              <a:t>connect </a:t>
            </a:r>
            <a:r>
              <a:rPr lang="en-US" sz="2000" dirty="0" smtClean="0"/>
              <a:t>individual </a:t>
            </a:r>
            <a:r>
              <a:rPr lang="en-US" sz="2000" dirty="0"/>
              <a:t>hosts that must access their company network securely over the </a:t>
            </a:r>
            <a:r>
              <a:rPr lang="en-US" sz="2000" dirty="0" smtClean="0"/>
              <a:t>Internet.</a:t>
            </a:r>
            <a:endParaRPr lang="en-US" sz="2000" dirty="0"/>
          </a:p>
          <a:p>
            <a:r>
              <a:rPr lang="en-US" sz="2000" dirty="0"/>
              <a:t>VPN client software may need to be installed on the mobile user’s end </a:t>
            </a:r>
            <a:r>
              <a:rPr lang="en-US" sz="2000" dirty="0" smtClean="0"/>
              <a:t>device (Cisco </a:t>
            </a:r>
            <a:r>
              <a:rPr lang="en-US" sz="2000" dirty="0"/>
              <a:t>AnyConnect Secure Mobility </a:t>
            </a:r>
            <a:r>
              <a:rPr lang="en-US" sz="2000" dirty="0" smtClean="0"/>
              <a:t>Client).</a:t>
            </a:r>
          </a:p>
          <a:p>
            <a:r>
              <a:rPr lang="en-US" sz="2000" dirty="0" smtClean="0"/>
              <a:t>When </a:t>
            </a:r>
            <a:r>
              <a:rPr lang="en-US" sz="2000" dirty="0"/>
              <a:t>the host tries to send any traffic, the </a:t>
            </a:r>
            <a:r>
              <a:rPr lang="en-US" sz="2000" dirty="0" smtClean="0"/>
              <a:t>VPN </a:t>
            </a:r>
            <a:r>
              <a:rPr lang="en-US" sz="2000" dirty="0"/>
              <a:t>Client software encapsulates and encrypts this </a:t>
            </a:r>
            <a:r>
              <a:rPr lang="en-US" sz="2000" dirty="0" smtClean="0"/>
              <a:t>traffic and sends </a:t>
            </a:r>
            <a:r>
              <a:rPr lang="en-US" sz="2000" dirty="0"/>
              <a:t>over the Internet to the VPN gateway at the edge of the target </a:t>
            </a:r>
            <a:r>
              <a:rPr lang="en-US" sz="2000" dirty="0" smtClean="0"/>
              <a:t>network.</a:t>
            </a:r>
          </a:p>
        </p:txBody>
      </p:sp>
    </p:spTree>
    <p:extLst>
      <p:ext uri="{BB962C8B-B14F-4D97-AF65-F5344CB8AC3E}">
        <p14:creationId xmlns:p14="http://schemas.microsoft.com/office/powerpoint/2010/main" val="9603214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32695" y="392113"/>
            <a:ext cx="8145462" cy="838200"/>
          </a:xfrm>
        </p:spPr>
        <p:txBody>
          <a:bodyPr/>
          <a:lstStyle/>
          <a:p>
            <a:pPr eaLnBrk="1" hangingPunct="1"/>
            <a:r>
              <a:rPr lang="en-US" sz="1800" dirty="0" smtClean="0">
                <a:ea typeface="ＭＳ Ｐゴシック" pitchFamily="34" charset="-128"/>
              </a:rPr>
              <a:t>Types of VPNs</a:t>
            </a:r>
            <a:br>
              <a:rPr lang="en-US" sz="1800" dirty="0" smtClean="0">
                <a:ea typeface="ＭＳ Ｐゴシック" pitchFamily="34" charset="-128"/>
              </a:rPr>
            </a:br>
            <a:r>
              <a:rPr lang="en-US" dirty="0" smtClean="0">
                <a:ea typeface="ＭＳ Ｐゴシック" pitchFamily="34" charset="-128"/>
              </a:rPr>
              <a:t>Remote Access VPNs (cont.)</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630" y="1766874"/>
            <a:ext cx="7817970" cy="37630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9068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t>7.2 Site-to-Site GRE Tunnels</a:t>
            </a:r>
            <a:endParaRPr lang="en-US" sz="2400" dirty="0" smtClean="0">
              <a:solidFill>
                <a:schemeClr val="folHlink"/>
              </a:solidFill>
            </a:endParaRPr>
          </a:p>
        </p:txBody>
      </p:sp>
    </p:spTree>
    <p:extLst>
      <p:ext uri="{BB962C8B-B14F-4D97-AF65-F5344CB8AC3E}">
        <p14:creationId xmlns:p14="http://schemas.microsoft.com/office/powerpoint/2010/main" val="1915260488"/>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05265" y="406628"/>
            <a:ext cx="8145462" cy="838200"/>
          </a:xfrm>
        </p:spPr>
        <p:txBody>
          <a:bodyPr/>
          <a:lstStyle/>
          <a:p>
            <a:pPr eaLnBrk="1" hangingPunct="1"/>
            <a:r>
              <a:rPr lang="en-US" sz="1800" dirty="0" smtClean="0">
                <a:ea typeface="ＭＳ Ｐゴシック" pitchFamily="34" charset="-128"/>
              </a:rPr>
              <a:t>Fundamentals of Generic Routing Encapsulation</a:t>
            </a:r>
            <a:br>
              <a:rPr lang="en-US" sz="1800" dirty="0" smtClean="0">
                <a:ea typeface="ＭＳ Ｐゴシック" pitchFamily="34" charset="-128"/>
              </a:rPr>
            </a:br>
            <a:r>
              <a:rPr lang="en-US" dirty="0" smtClean="0">
                <a:ea typeface="ＭＳ Ｐゴシック" pitchFamily="34" charset="-128"/>
              </a:rPr>
              <a:t>Introduction to GRE</a:t>
            </a:r>
          </a:p>
        </p:txBody>
      </p:sp>
      <p:sp>
        <p:nvSpPr>
          <p:cNvPr id="4" name="Rectangle 3"/>
          <p:cNvSpPr/>
          <p:nvPr/>
        </p:nvSpPr>
        <p:spPr>
          <a:xfrm>
            <a:off x="5885216" y="1694411"/>
            <a:ext cx="3019245" cy="3908762"/>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pitchFamily="2" charset="2"/>
              <a:buChar char="§"/>
            </a:pPr>
            <a:r>
              <a:rPr lang="en-US" sz="2000" dirty="0">
                <a:latin typeface="+mn-lt"/>
              </a:rPr>
              <a:t>Basic, non-secure, site-to-site VPN tunneling protocol developed by Cisco </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Encapsulates a wide variety of protocol packet types inside IP tunnels</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Creates a virtual point-to-point link to routers at remote points, over an IP internetwork</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941" y="1731081"/>
            <a:ext cx="5629275" cy="4095750"/>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4658941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19781" y="435656"/>
            <a:ext cx="8145462" cy="838200"/>
          </a:xfrm>
        </p:spPr>
        <p:txBody>
          <a:bodyPr/>
          <a:lstStyle/>
          <a:p>
            <a:pPr eaLnBrk="1" hangingPunct="1"/>
            <a:r>
              <a:rPr lang="en-US" sz="1800" dirty="0" smtClean="0">
                <a:ea typeface="ＭＳ Ｐゴシック" pitchFamily="34" charset="-128"/>
              </a:rPr>
              <a:t>Fundamentals of Generic Routing Encapsulation</a:t>
            </a:r>
            <a:br>
              <a:rPr lang="en-US" sz="1800" dirty="0" smtClean="0">
                <a:ea typeface="ＭＳ Ｐゴシック" pitchFamily="34" charset="-128"/>
              </a:rPr>
            </a:br>
            <a:r>
              <a:rPr lang="en-US" dirty="0" smtClean="0">
                <a:ea typeface="ＭＳ Ｐゴシック" pitchFamily="34" charset="-128"/>
              </a:rPr>
              <a:t>Characteristics of GRE</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4309" y="1492249"/>
            <a:ext cx="6539357" cy="4953707"/>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097902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00228" y="516467"/>
            <a:ext cx="8145462" cy="838200"/>
          </a:xfrm>
        </p:spPr>
        <p:txBody>
          <a:bodyPr/>
          <a:lstStyle/>
          <a:p>
            <a:pPr eaLnBrk="1" hangingPunct="1"/>
            <a:r>
              <a:rPr lang="en-US" sz="1800" dirty="0" smtClean="0">
                <a:ea typeface="ＭＳ Ｐゴシック" pitchFamily="34" charset="-128"/>
              </a:rPr>
              <a:t>Fundamentals of Generic Routing Encapsulation</a:t>
            </a:r>
            <a:br>
              <a:rPr lang="en-US" sz="1800" dirty="0" smtClean="0">
                <a:ea typeface="ＭＳ Ｐゴシック" pitchFamily="34" charset="-128"/>
              </a:rPr>
            </a:br>
            <a:r>
              <a:rPr lang="en-US" dirty="0" smtClean="0">
                <a:ea typeface="ＭＳ Ｐゴシック" pitchFamily="34" charset="-128"/>
              </a:rPr>
              <a:t>Characteristics of GRE</a:t>
            </a:r>
          </a:p>
        </p:txBody>
      </p:sp>
      <p:sp>
        <p:nvSpPr>
          <p:cNvPr id="2" name="Rectangle 1"/>
          <p:cNvSpPr/>
          <p:nvPr/>
        </p:nvSpPr>
        <p:spPr>
          <a:xfrm>
            <a:off x="428978" y="1586895"/>
            <a:ext cx="8116712" cy="4216539"/>
          </a:xfrm>
          <a:prstGeom prst="rect">
            <a:avLst/>
          </a:prstGeom>
        </p:spPr>
        <p:txBody>
          <a:bodyPr wrap="square">
            <a:spAutoFit/>
          </a:bodyPr>
          <a:lstStyle/>
          <a:p>
            <a:pPr algn="l"/>
            <a:r>
              <a:rPr lang="en-US" sz="2000" b="1" dirty="0"/>
              <a:t>GRE has these characteristics</a:t>
            </a:r>
            <a:r>
              <a:rPr lang="en-US" sz="2000" b="1" dirty="0" smtClean="0"/>
              <a:t>:</a:t>
            </a:r>
            <a:endParaRPr lang="en-US" b="1" dirty="0"/>
          </a:p>
          <a:p>
            <a:pPr marL="236538" indent="-236538" algn="l" defTabSz="814388">
              <a:lnSpc>
                <a:spcPct val="95000"/>
              </a:lnSpc>
              <a:spcBef>
                <a:spcPct val="50000"/>
              </a:spcBef>
              <a:buClr>
                <a:srgbClr val="708CA1"/>
              </a:buClr>
              <a:buFont typeface="Wingdings" pitchFamily="2" charset="2"/>
              <a:buChar char="§"/>
            </a:pPr>
            <a:r>
              <a:rPr lang="en-US" sz="2000" dirty="0">
                <a:latin typeface="+mn-lt"/>
              </a:rPr>
              <a:t>GRE is defined as an IETF standard.</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IP protocol 47 is used to identify GRE packets.</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GRE encapsulation uses a protocol type field in the GRE header to support the encapsulation of any OSI Layer 3 protocol.</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GRE itself is stateless; it does not include any flow-control </a:t>
            </a:r>
            <a:r>
              <a:rPr lang="en-US" sz="2000" dirty="0" smtClean="0">
                <a:latin typeface="+mn-lt"/>
              </a:rPr>
              <a:t>mechanisms, </a:t>
            </a:r>
            <a:r>
              <a:rPr lang="en-US" sz="2000" dirty="0">
                <a:latin typeface="+mn-lt"/>
              </a:rPr>
              <a:t>by default.</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GRE does not include any strong security mechanisms to protect its payload.</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The GRE header, together with the tunneling IP header, creates at least 24 bytes of additional overhead for tunneled packets.</a:t>
            </a:r>
          </a:p>
        </p:txBody>
      </p:sp>
    </p:spTree>
    <p:extLst>
      <p:ext uri="{BB962C8B-B14F-4D97-AF65-F5344CB8AC3E}">
        <p14:creationId xmlns:p14="http://schemas.microsoft.com/office/powerpoint/2010/main" val="17978126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32695" y="392113"/>
            <a:ext cx="8145462" cy="838200"/>
          </a:xfrm>
        </p:spPr>
        <p:txBody>
          <a:bodyPr/>
          <a:lstStyle/>
          <a:p>
            <a:pPr eaLnBrk="1" hangingPunct="1"/>
            <a:r>
              <a:rPr lang="en-US" sz="1800" dirty="0" smtClean="0">
                <a:ea typeface="ＭＳ Ｐゴシック" pitchFamily="34" charset="-128"/>
              </a:rPr>
              <a:t>Configuring GRE Tunnels</a:t>
            </a:r>
            <a:br>
              <a:rPr lang="en-US" sz="1800" dirty="0" smtClean="0">
                <a:ea typeface="ＭＳ Ｐゴシック" pitchFamily="34" charset="-128"/>
              </a:rPr>
            </a:br>
            <a:r>
              <a:rPr lang="en-US" dirty="0" smtClean="0">
                <a:ea typeface="ＭＳ Ｐゴシック" pitchFamily="34" charset="-128"/>
              </a:rPr>
              <a:t>GRE Tunnel Configuration</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6915" y="1332088"/>
            <a:ext cx="6329634" cy="5343969"/>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6545045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62743" y="1223460"/>
            <a:ext cx="6313714" cy="5410712"/>
          </a:xfrm>
          <a:prstGeom prst="rect">
            <a:avLst/>
          </a:prstGeom>
          <a:noFill/>
          <a:ln>
            <a:solidFill>
              <a:schemeClr val="tx1"/>
            </a:solidFill>
            <a:bevel/>
          </a:ln>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
        <p:nvSpPr>
          <p:cNvPr id="7170" name="Rectangle 2"/>
          <p:cNvSpPr>
            <a:spLocks noGrp="1" noChangeArrowheads="1"/>
          </p:cNvSpPr>
          <p:nvPr>
            <p:ph type="title"/>
          </p:nvPr>
        </p:nvSpPr>
        <p:spPr>
          <a:xfrm>
            <a:off x="392792" y="443316"/>
            <a:ext cx="8145462" cy="838200"/>
          </a:xfrm>
        </p:spPr>
        <p:txBody>
          <a:bodyPr/>
          <a:lstStyle/>
          <a:p>
            <a:pPr eaLnBrk="1" hangingPunct="1"/>
            <a:r>
              <a:rPr lang="en-US" sz="1800" dirty="0" smtClean="0">
                <a:ea typeface="ＭＳ Ｐゴシック" pitchFamily="34" charset="-128"/>
              </a:rPr>
              <a:t>Configuring GRE Tunnels</a:t>
            </a:r>
            <a:br>
              <a:rPr lang="en-US" sz="1800" dirty="0" smtClean="0">
                <a:ea typeface="ＭＳ Ｐゴシック" pitchFamily="34" charset="-128"/>
              </a:rPr>
            </a:br>
            <a:r>
              <a:rPr lang="en-US" dirty="0" smtClean="0">
                <a:ea typeface="ＭＳ Ｐゴシック" pitchFamily="34" charset="-128"/>
              </a:rPr>
              <a:t>GRE Tunnel Configuration</a:t>
            </a:r>
          </a:p>
        </p:txBody>
      </p:sp>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0455" y="1281516"/>
            <a:ext cx="5955615" cy="30182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6573" y="4111116"/>
            <a:ext cx="5737900" cy="24779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650875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34295" y="363085"/>
            <a:ext cx="8709705" cy="798058"/>
          </a:xfrm>
        </p:spPr>
        <p:txBody>
          <a:bodyPr/>
          <a:lstStyle/>
          <a:p>
            <a:pPr eaLnBrk="1" hangingPunct="1"/>
            <a:r>
              <a:rPr lang="en-US" sz="2800" dirty="0" smtClean="0">
                <a:ea typeface="ＭＳ Ｐゴシック" pitchFamily="34" charset="-128"/>
              </a:rPr>
              <a:t>Chapter 7: Securing Site-to-Site Connectivity</a:t>
            </a:r>
          </a:p>
        </p:txBody>
      </p:sp>
      <p:sp>
        <p:nvSpPr>
          <p:cNvPr id="6147" name="Rectangle 3"/>
          <p:cNvSpPr>
            <a:spLocks noGrp="1" noChangeArrowheads="1"/>
          </p:cNvSpPr>
          <p:nvPr>
            <p:ph idx="1"/>
          </p:nvPr>
        </p:nvSpPr>
        <p:spPr>
          <a:xfrm>
            <a:off x="566057" y="1349829"/>
            <a:ext cx="8312831" cy="4689021"/>
          </a:xfrm>
        </p:spPr>
        <p:txBody>
          <a:bodyPr/>
          <a:lstStyle/>
          <a:p>
            <a:pPr marL="0" indent="0" eaLnBrk="1" hangingPunct="1">
              <a:buFont typeface="Wingdings" pitchFamily="2" charset="2"/>
              <a:buNone/>
            </a:pPr>
            <a:r>
              <a:rPr lang="en-US" sz="2000" dirty="0">
                <a:cs typeface="Arial" charset="0"/>
              </a:rPr>
              <a:t>7</a:t>
            </a:r>
            <a:r>
              <a:rPr lang="en-US" sz="2000" dirty="0" smtClean="0">
                <a:cs typeface="Arial" charset="0"/>
              </a:rPr>
              <a:t>.1 VPNs</a:t>
            </a:r>
          </a:p>
          <a:p>
            <a:pPr marL="0" indent="0" eaLnBrk="1" hangingPunct="1">
              <a:buFont typeface="Wingdings" pitchFamily="2" charset="2"/>
              <a:buNone/>
            </a:pPr>
            <a:r>
              <a:rPr lang="en-US" sz="2000" dirty="0">
                <a:cs typeface="Arial" charset="0"/>
              </a:rPr>
              <a:t>7</a:t>
            </a:r>
            <a:r>
              <a:rPr lang="en-US" sz="2000" dirty="0" smtClean="0">
                <a:cs typeface="Arial" charset="0"/>
              </a:rPr>
              <a:t>.2 Site-to-Site GRE Tunnels</a:t>
            </a:r>
          </a:p>
          <a:p>
            <a:pPr marL="0" indent="0" eaLnBrk="1" hangingPunct="1">
              <a:buFont typeface="Wingdings" pitchFamily="2" charset="2"/>
              <a:buNone/>
            </a:pPr>
            <a:r>
              <a:rPr lang="en-US" sz="2000" dirty="0">
                <a:cs typeface="Arial" charset="0"/>
              </a:rPr>
              <a:t>7</a:t>
            </a:r>
            <a:r>
              <a:rPr lang="en-US" sz="2000" dirty="0" smtClean="0">
                <a:cs typeface="Arial" charset="0"/>
              </a:rPr>
              <a:t>.3 Introducing IPsec</a:t>
            </a:r>
          </a:p>
          <a:p>
            <a:pPr marL="0" indent="0" eaLnBrk="1" hangingPunct="1">
              <a:buFont typeface="Wingdings" pitchFamily="2" charset="2"/>
              <a:buNone/>
            </a:pPr>
            <a:r>
              <a:rPr lang="en-US" sz="2000" dirty="0">
                <a:cs typeface="Arial" charset="0"/>
              </a:rPr>
              <a:t>7</a:t>
            </a:r>
            <a:r>
              <a:rPr lang="en-US" sz="2000" dirty="0" smtClean="0">
                <a:cs typeface="Arial" charset="0"/>
              </a:rPr>
              <a:t>.4 Remote Access</a:t>
            </a:r>
          </a:p>
          <a:p>
            <a:pPr marL="0" indent="0" eaLnBrk="1" hangingPunct="1">
              <a:buFont typeface="Wingdings" pitchFamily="2" charset="2"/>
              <a:buNone/>
            </a:pPr>
            <a:r>
              <a:rPr lang="en-US" sz="2000" dirty="0" smtClean="0">
                <a:cs typeface="Arial" charset="0"/>
              </a:rPr>
              <a:t>7.5 Summary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0848" y="1161143"/>
            <a:ext cx="7813891" cy="3871300"/>
          </a:xfrm>
          <a:prstGeom prst="rect">
            <a:avLst/>
          </a:prstGeom>
          <a:noFill/>
          <a:ln>
            <a:solidFill>
              <a:schemeClr val="tx1"/>
            </a:solidFill>
            <a:bevel/>
          </a:ln>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sp>
        <p:nvSpPr>
          <p:cNvPr id="8" name="TextBox 7"/>
          <p:cNvSpPr txBox="1"/>
          <p:nvPr/>
        </p:nvSpPr>
        <p:spPr>
          <a:xfrm>
            <a:off x="560847" y="5029488"/>
            <a:ext cx="7813891" cy="1468424"/>
          </a:xfrm>
          <a:prstGeom prst="rect">
            <a:avLst/>
          </a:prstGeom>
          <a:noFill/>
          <a:ln>
            <a:solidFill>
              <a:schemeClr val="tx1"/>
            </a:solidFill>
            <a:bevel/>
          </a:ln>
        </p:spPr>
        <p:txBody>
          <a:bodyPr wrap="square" rtlCol="0">
            <a:spAutoFit/>
          </a:bodyPr>
          <a:lstStyle/>
          <a:p>
            <a:endParaRPr lang="en-US" dirty="0" smtClean="0"/>
          </a:p>
          <a:p>
            <a:endParaRPr lang="en-US" dirty="0"/>
          </a:p>
          <a:p>
            <a:endParaRPr lang="en-US" dirty="0" smtClean="0"/>
          </a:p>
          <a:p>
            <a:endParaRPr lang="en-US" dirty="0"/>
          </a:p>
        </p:txBody>
      </p:sp>
      <p:sp>
        <p:nvSpPr>
          <p:cNvPr id="7170" name="Rectangle 2"/>
          <p:cNvSpPr>
            <a:spLocks noGrp="1" noChangeArrowheads="1"/>
          </p:cNvSpPr>
          <p:nvPr>
            <p:ph type="title"/>
          </p:nvPr>
        </p:nvSpPr>
        <p:spPr>
          <a:xfrm>
            <a:off x="444736" y="416495"/>
            <a:ext cx="8145462" cy="838200"/>
          </a:xfrm>
        </p:spPr>
        <p:txBody>
          <a:bodyPr/>
          <a:lstStyle/>
          <a:p>
            <a:pPr eaLnBrk="1" hangingPunct="1"/>
            <a:r>
              <a:rPr lang="en-US" sz="1800" dirty="0" smtClean="0">
                <a:ea typeface="ＭＳ Ｐゴシック" pitchFamily="34" charset="-128"/>
              </a:rPr>
              <a:t>Configuring GRE Tunnels</a:t>
            </a:r>
            <a:br>
              <a:rPr lang="en-US" sz="1800" dirty="0" smtClean="0">
                <a:ea typeface="ＭＳ Ｐゴシック" pitchFamily="34" charset="-128"/>
              </a:rPr>
            </a:br>
            <a:r>
              <a:rPr lang="en-US" dirty="0" smtClean="0">
                <a:ea typeface="ＭＳ Ｐゴシック" pitchFamily="34" charset="-128"/>
              </a:rPr>
              <a:t>GRE Tunnel Verification</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1967" y="1254695"/>
            <a:ext cx="5600600" cy="36506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82655" y="5213802"/>
            <a:ext cx="5537341" cy="11416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75362" y="2104845"/>
            <a:ext cx="1449237" cy="1421928"/>
          </a:xfrm>
          <a:prstGeom prst="rect">
            <a:avLst/>
          </a:prstGeom>
          <a:noFill/>
        </p:spPr>
        <p:txBody>
          <a:bodyPr wrap="square" rtlCol="0">
            <a:spAutoFit/>
          </a:bodyPr>
          <a:lstStyle/>
          <a:p>
            <a:r>
              <a:rPr lang="en-US" dirty="0" smtClean="0"/>
              <a:t>Verify Tunnel </a:t>
            </a:r>
          </a:p>
          <a:p>
            <a:r>
              <a:rPr lang="en-US" dirty="0" smtClean="0"/>
              <a:t>Interface is Up</a:t>
            </a:r>
            <a:endParaRPr lang="en-US" dirty="0"/>
          </a:p>
        </p:txBody>
      </p:sp>
      <p:sp>
        <p:nvSpPr>
          <p:cNvPr id="3" name="TextBox 2"/>
          <p:cNvSpPr txBox="1"/>
          <p:nvPr/>
        </p:nvSpPr>
        <p:spPr>
          <a:xfrm>
            <a:off x="575362" y="5249072"/>
            <a:ext cx="1627231" cy="1089529"/>
          </a:xfrm>
          <a:prstGeom prst="rect">
            <a:avLst/>
          </a:prstGeom>
          <a:noFill/>
        </p:spPr>
        <p:txBody>
          <a:bodyPr wrap="square" rtlCol="0">
            <a:spAutoFit/>
          </a:bodyPr>
          <a:lstStyle/>
          <a:p>
            <a:r>
              <a:rPr lang="en-US" dirty="0" smtClean="0"/>
              <a:t>Verify OSPF Adjacency</a:t>
            </a:r>
            <a:endParaRPr lang="en-US" dirty="0"/>
          </a:p>
        </p:txBody>
      </p:sp>
    </p:spTree>
    <p:extLst>
      <p:ext uri="{BB962C8B-B14F-4D97-AF65-F5344CB8AC3E}">
        <p14:creationId xmlns:p14="http://schemas.microsoft.com/office/powerpoint/2010/main" val="924540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smtClean="0"/>
              <a:t>7.3 Introducing IPsec</a:t>
            </a:r>
            <a:endParaRPr lang="en-US" sz="2400" dirty="0" smtClean="0">
              <a:solidFill>
                <a:schemeClr val="folHlink"/>
              </a:solidFill>
            </a:endParaRPr>
          </a:p>
        </p:txBody>
      </p:sp>
    </p:spTree>
    <p:extLst>
      <p:ext uri="{BB962C8B-B14F-4D97-AF65-F5344CB8AC3E}">
        <p14:creationId xmlns:p14="http://schemas.microsoft.com/office/powerpoint/2010/main" val="2480981304"/>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40594" y="403890"/>
            <a:ext cx="8145462" cy="838200"/>
          </a:xfrm>
        </p:spPr>
        <p:txBody>
          <a:bodyPr/>
          <a:lstStyle/>
          <a:p>
            <a:pPr eaLnBrk="1" hangingPunct="1"/>
            <a:r>
              <a:rPr lang="en-US" sz="1800" dirty="0" smtClean="0">
                <a:ea typeface="ＭＳ Ｐゴシック" pitchFamily="34" charset="-128"/>
              </a:rPr>
              <a:t>Internet Protocol Security</a:t>
            </a:r>
            <a:br>
              <a:rPr lang="en-US" sz="1800" dirty="0" smtClean="0">
                <a:ea typeface="ＭＳ Ｐゴシック" pitchFamily="34" charset="-128"/>
              </a:rPr>
            </a:br>
            <a:r>
              <a:rPr lang="en-US" dirty="0" smtClean="0">
                <a:ea typeface="ＭＳ Ｐゴシック" pitchFamily="34" charset="-128"/>
              </a:rPr>
              <a:t>IPsec VPNs</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358" y="1384966"/>
            <a:ext cx="5832027" cy="4721165"/>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6078385" y="1384966"/>
            <a:ext cx="2841325" cy="4201150"/>
          </a:xfrm>
          <a:prstGeom prst="rect">
            <a:avLst/>
          </a:prstGeom>
          <a:noFill/>
        </p:spPr>
        <p:txBody>
          <a:bodyPr wrap="square" rtlCol="0">
            <a:spAutoFit/>
          </a:bodyPr>
          <a:lstStyle/>
          <a:p>
            <a:pPr marL="236538" indent="-236538" algn="l" defTabSz="814388">
              <a:lnSpc>
                <a:spcPct val="95000"/>
              </a:lnSpc>
              <a:spcBef>
                <a:spcPct val="50000"/>
              </a:spcBef>
              <a:buClr>
                <a:srgbClr val="708CA1"/>
              </a:buClr>
              <a:buFont typeface="Wingdings" pitchFamily="2" charset="2"/>
              <a:buChar char="§"/>
            </a:pPr>
            <a:r>
              <a:rPr lang="en-US" sz="2000" dirty="0" smtClean="0">
                <a:latin typeface="+mn-lt"/>
              </a:rPr>
              <a:t>Information </a:t>
            </a:r>
            <a:r>
              <a:rPr lang="en-US" sz="2000" dirty="0">
                <a:latin typeface="+mn-lt"/>
              </a:rPr>
              <a:t>from a private network is securely transported over a public </a:t>
            </a:r>
            <a:r>
              <a:rPr lang="en-US" sz="2000" dirty="0" smtClean="0">
                <a:latin typeface="+mn-lt"/>
              </a:rPr>
              <a:t>network.</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Forms a virtual network instead of using a dedicated Layer 2 </a:t>
            </a:r>
            <a:r>
              <a:rPr lang="en-US" sz="2000" dirty="0" smtClean="0">
                <a:latin typeface="+mn-lt"/>
              </a:rPr>
              <a:t>connection.</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To remain private, the traffic is encrypted to keep the data </a:t>
            </a:r>
            <a:r>
              <a:rPr lang="en-US" sz="2000" dirty="0" smtClean="0">
                <a:latin typeface="+mn-lt"/>
              </a:rPr>
              <a:t>confidential.</a:t>
            </a:r>
            <a:endParaRPr lang="en-US" sz="2000" dirty="0">
              <a:latin typeface="+mn-lt"/>
            </a:endParaRPr>
          </a:p>
        </p:txBody>
      </p:sp>
    </p:spTree>
    <p:extLst>
      <p:ext uri="{BB962C8B-B14F-4D97-AF65-F5344CB8AC3E}">
        <p14:creationId xmlns:p14="http://schemas.microsoft.com/office/powerpoint/2010/main" val="17982911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6815" y="332577"/>
            <a:ext cx="8145462" cy="838200"/>
          </a:xfrm>
        </p:spPr>
        <p:txBody>
          <a:bodyPr/>
          <a:lstStyle/>
          <a:p>
            <a:pPr eaLnBrk="1" hangingPunct="1"/>
            <a:r>
              <a:rPr lang="en-US" sz="1800" dirty="0" smtClean="0">
                <a:ea typeface="ＭＳ Ｐゴシック" pitchFamily="34" charset="-128"/>
              </a:rPr>
              <a:t>Internet Protocol Security</a:t>
            </a:r>
            <a:br>
              <a:rPr lang="en-US" sz="1800" dirty="0" smtClean="0">
                <a:ea typeface="ＭＳ Ｐゴシック" pitchFamily="34" charset="-128"/>
              </a:rPr>
            </a:br>
            <a:r>
              <a:rPr lang="en-US" dirty="0" smtClean="0">
                <a:ea typeface="ＭＳ Ｐゴシック" pitchFamily="34" charset="-128"/>
              </a:rPr>
              <a:t>IPsec Functions</a:t>
            </a:r>
          </a:p>
        </p:txBody>
      </p:sp>
      <p:sp>
        <p:nvSpPr>
          <p:cNvPr id="3" name="TextBox 2"/>
          <p:cNvSpPr txBox="1"/>
          <p:nvPr/>
        </p:nvSpPr>
        <p:spPr>
          <a:xfrm>
            <a:off x="396815" y="1170777"/>
            <a:ext cx="8471140" cy="5262979"/>
          </a:xfrm>
          <a:prstGeom prst="rect">
            <a:avLst/>
          </a:prstGeom>
          <a:noFill/>
        </p:spPr>
        <p:txBody>
          <a:bodyPr wrap="square" rtlCol="0">
            <a:spAutoFit/>
          </a:bodyPr>
          <a:lstStyle/>
          <a:p>
            <a:pPr marL="236538" indent="-236538" algn="l" defTabSz="814388">
              <a:lnSpc>
                <a:spcPct val="95000"/>
              </a:lnSpc>
              <a:spcBef>
                <a:spcPct val="50000"/>
              </a:spcBef>
              <a:buClr>
                <a:srgbClr val="708CA1"/>
              </a:buClr>
              <a:buFont typeface="Wingdings" pitchFamily="2" charset="2"/>
              <a:buChar char="§"/>
            </a:pPr>
            <a:r>
              <a:rPr lang="en-US" sz="2000" dirty="0">
                <a:latin typeface="+mn-lt"/>
              </a:rPr>
              <a:t>Defines how a VPN can be configured in a secure manner using </a:t>
            </a:r>
            <a:r>
              <a:rPr lang="en-US" sz="2000" dirty="0" smtClean="0">
                <a:latin typeface="+mn-lt"/>
              </a:rPr>
              <a:t>IP.</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Framework of open standards that spells out the rules for secure </a:t>
            </a:r>
            <a:r>
              <a:rPr lang="en-US" sz="2000" dirty="0" smtClean="0">
                <a:latin typeface="+mn-lt"/>
              </a:rPr>
              <a:t>communications.</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Not bound to any specific encryption, authentication, security algorithms, or keying </a:t>
            </a:r>
            <a:r>
              <a:rPr lang="en-US" sz="2000" dirty="0" smtClean="0">
                <a:latin typeface="+mn-lt"/>
              </a:rPr>
              <a:t>technology.</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Relies on existing algorithms to implement secure </a:t>
            </a:r>
            <a:r>
              <a:rPr lang="en-US" sz="2000" dirty="0" smtClean="0">
                <a:latin typeface="+mn-lt"/>
              </a:rPr>
              <a:t>communications.</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Works at the network layer, protecting and authenticating IP packets between participating IPsec </a:t>
            </a:r>
            <a:r>
              <a:rPr lang="en-US" sz="2000" dirty="0" smtClean="0">
                <a:latin typeface="+mn-lt"/>
              </a:rPr>
              <a:t>devices.</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Secures a path between a pair of gateways, a pair of hosts, or a gateway and </a:t>
            </a:r>
            <a:r>
              <a:rPr lang="en-US" sz="2000" dirty="0" smtClean="0">
                <a:latin typeface="+mn-lt"/>
              </a:rPr>
              <a:t>host.</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All implementations of IPsec have a plaintext Layer 3 header, so there are no issues with </a:t>
            </a:r>
            <a:r>
              <a:rPr lang="en-US" sz="2000" dirty="0" smtClean="0">
                <a:latin typeface="+mn-lt"/>
              </a:rPr>
              <a:t>routing.</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Functions over all Layer 2 protocols, such as Ethernet, ATM, or Frame </a:t>
            </a:r>
            <a:r>
              <a:rPr lang="en-US" sz="2000" dirty="0" smtClean="0">
                <a:latin typeface="+mn-lt"/>
              </a:rPr>
              <a:t>Relay.</a:t>
            </a:r>
            <a:endParaRPr lang="en-US" sz="2000" dirty="0">
              <a:latin typeface="+mn-lt"/>
            </a:endParaRPr>
          </a:p>
        </p:txBody>
      </p:sp>
    </p:spTree>
    <p:extLst>
      <p:ext uri="{BB962C8B-B14F-4D97-AF65-F5344CB8AC3E}">
        <p14:creationId xmlns:p14="http://schemas.microsoft.com/office/powerpoint/2010/main" val="24897408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6815" y="432918"/>
            <a:ext cx="8145462" cy="838200"/>
          </a:xfrm>
        </p:spPr>
        <p:txBody>
          <a:bodyPr/>
          <a:lstStyle/>
          <a:p>
            <a:pPr eaLnBrk="1" hangingPunct="1"/>
            <a:r>
              <a:rPr lang="en-US" sz="1800" dirty="0" smtClean="0">
                <a:ea typeface="ＭＳ Ｐゴシック" pitchFamily="34" charset="-128"/>
              </a:rPr>
              <a:t>Internet Protocol Security</a:t>
            </a:r>
            <a:r>
              <a:rPr lang="en-US" sz="1800" smtClean="0">
                <a:ea typeface="ＭＳ Ｐゴシック" pitchFamily="34" charset="-128"/>
              </a:rPr>
              <a:t/>
            </a:r>
            <a:br>
              <a:rPr lang="en-US" sz="1800" smtClean="0">
                <a:ea typeface="ＭＳ Ｐゴシック" pitchFamily="34" charset="-128"/>
              </a:rPr>
            </a:br>
            <a:r>
              <a:rPr lang="en-US" smtClean="0">
                <a:ea typeface="ＭＳ Ｐゴシック" pitchFamily="34" charset="-128"/>
              </a:rPr>
              <a:t>IPsec Characteristics</a:t>
            </a:r>
            <a:endParaRPr lang="en-US" dirty="0" smtClean="0">
              <a:ea typeface="ＭＳ Ｐゴシック" pitchFamily="34" charset="-128"/>
            </a:endParaRPr>
          </a:p>
        </p:txBody>
      </p:sp>
      <p:sp>
        <p:nvSpPr>
          <p:cNvPr id="3" name="TextBox 2"/>
          <p:cNvSpPr txBox="1"/>
          <p:nvPr/>
        </p:nvSpPr>
        <p:spPr>
          <a:xfrm>
            <a:off x="396815" y="1573113"/>
            <a:ext cx="8471140" cy="2625334"/>
          </a:xfrm>
          <a:prstGeom prst="rect">
            <a:avLst/>
          </a:prstGeom>
          <a:noFill/>
        </p:spPr>
        <p:txBody>
          <a:bodyPr wrap="square" rtlCol="0">
            <a:spAutoFit/>
          </a:bodyPr>
          <a:lstStyle/>
          <a:p>
            <a:pPr algn="l"/>
            <a:r>
              <a:rPr lang="en-US" sz="2000" dirty="0" smtClean="0"/>
              <a:t>IPsec </a:t>
            </a:r>
            <a:r>
              <a:rPr lang="en-US" sz="2000" dirty="0"/>
              <a:t>characteristics can be summarized as follows</a:t>
            </a:r>
            <a:r>
              <a:rPr lang="en-US" sz="2000" dirty="0" smtClean="0"/>
              <a:t>:</a:t>
            </a:r>
            <a:endParaRPr lang="en-US" dirty="0"/>
          </a:p>
          <a:p>
            <a:pPr marL="236538" indent="-236538" algn="l" defTabSz="814388">
              <a:lnSpc>
                <a:spcPct val="95000"/>
              </a:lnSpc>
              <a:spcBef>
                <a:spcPct val="50000"/>
              </a:spcBef>
              <a:buClr>
                <a:srgbClr val="708CA1"/>
              </a:buClr>
              <a:buFont typeface="Wingdings" pitchFamily="2" charset="2"/>
              <a:buChar char="§"/>
            </a:pPr>
            <a:r>
              <a:rPr lang="en-US" sz="2000" dirty="0">
                <a:latin typeface="+mn-lt"/>
              </a:rPr>
              <a:t>IPsec is a framework of open standards that is algorithm-independent.</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IPsec provides data confidentiality, data integrity, and origin authentication.</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IPsec acts at the network layer, protecting and authenticating IP packets.</a:t>
            </a:r>
          </a:p>
          <a:p>
            <a:pPr algn="l"/>
            <a:endParaRPr lang="en-US" dirty="0"/>
          </a:p>
        </p:txBody>
      </p:sp>
    </p:spTree>
    <p:extLst>
      <p:ext uri="{BB962C8B-B14F-4D97-AF65-F5344CB8AC3E}">
        <p14:creationId xmlns:p14="http://schemas.microsoft.com/office/powerpoint/2010/main" val="16765292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80981" y="466267"/>
            <a:ext cx="8145462" cy="838200"/>
          </a:xfrm>
        </p:spPr>
        <p:txBody>
          <a:bodyPr/>
          <a:lstStyle/>
          <a:p>
            <a:pPr eaLnBrk="1" hangingPunct="1"/>
            <a:r>
              <a:rPr lang="en-US" sz="1800" dirty="0" smtClean="0">
                <a:ea typeface="ＭＳ Ｐゴシック" pitchFamily="34" charset="-128"/>
              </a:rPr>
              <a:t>Internet Protocol Security</a:t>
            </a:r>
            <a:br>
              <a:rPr lang="en-US" sz="1800" dirty="0" smtClean="0">
                <a:ea typeface="ＭＳ Ｐゴシック" pitchFamily="34" charset="-128"/>
              </a:rPr>
            </a:br>
            <a:r>
              <a:rPr lang="en-US" dirty="0" smtClean="0">
                <a:ea typeface="ＭＳ Ｐゴシック" pitchFamily="34" charset="-128"/>
              </a:rPr>
              <a:t>IPsec Security Services</a:t>
            </a:r>
          </a:p>
        </p:txBody>
      </p:sp>
      <p:sp>
        <p:nvSpPr>
          <p:cNvPr id="2" name="Rectangle 1"/>
          <p:cNvSpPr/>
          <p:nvPr/>
        </p:nvSpPr>
        <p:spPr>
          <a:xfrm>
            <a:off x="493485" y="1449610"/>
            <a:ext cx="8208409" cy="4822859"/>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pitchFamily="2" charset="2"/>
              <a:buChar char="§"/>
            </a:pPr>
            <a:r>
              <a:rPr lang="en-US" sz="2000" b="1" dirty="0">
                <a:latin typeface="+mn-lt"/>
              </a:rPr>
              <a:t>Confidentiality (encryption)</a:t>
            </a:r>
            <a:r>
              <a:rPr lang="en-US" sz="2000" dirty="0">
                <a:latin typeface="+mn-lt"/>
              </a:rPr>
              <a:t> – encrypt the data before transmitting across the network</a:t>
            </a:r>
          </a:p>
          <a:p>
            <a:pPr marL="236538" indent="-236538" algn="l" defTabSz="814388">
              <a:lnSpc>
                <a:spcPct val="95000"/>
              </a:lnSpc>
              <a:spcBef>
                <a:spcPct val="50000"/>
              </a:spcBef>
              <a:buClr>
                <a:srgbClr val="708CA1"/>
              </a:buClr>
              <a:buFont typeface="Wingdings" pitchFamily="2" charset="2"/>
              <a:buChar char="§"/>
            </a:pPr>
            <a:r>
              <a:rPr lang="en-US" sz="2000" b="1" dirty="0">
                <a:latin typeface="+mn-lt"/>
              </a:rPr>
              <a:t>Data i</a:t>
            </a:r>
            <a:r>
              <a:rPr lang="en-US" sz="2000" b="1" dirty="0" smtClean="0">
                <a:latin typeface="+mn-lt"/>
              </a:rPr>
              <a:t>ntegrity</a:t>
            </a:r>
            <a:r>
              <a:rPr lang="en-US" sz="2000" dirty="0">
                <a:latin typeface="+mn-lt"/>
              </a:rPr>
              <a:t> </a:t>
            </a:r>
            <a:r>
              <a:rPr lang="en-US" sz="2000" dirty="0" smtClean="0">
                <a:latin typeface="+mn-lt"/>
              </a:rPr>
              <a:t>– </a:t>
            </a:r>
            <a:r>
              <a:rPr lang="en-US" sz="2000" dirty="0">
                <a:latin typeface="+mn-lt"/>
              </a:rPr>
              <a:t>verify that data has not been changed while in transit, if tampering is detected, the packet is dropped</a:t>
            </a:r>
          </a:p>
          <a:p>
            <a:pPr marL="236538" indent="-236538" algn="l" defTabSz="814388">
              <a:lnSpc>
                <a:spcPct val="95000"/>
              </a:lnSpc>
              <a:spcBef>
                <a:spcPct val="50000"/>
              </a:spcBef>
              <a:buClr>
                <a:srgbClr val="708CA1"/>
              </a:buClr>
              <a:buFont typeface="Wingdings" pitchFamily="2" charset="2"/>
              <a:buChar char="§"/>
            </a:pPr>
            <a:r>
              <a:rPr lang="en-US" sz="2000" b="1" dirty="0">
                <a:latin typeface="+mn-lt"/>
              </a:rPr>
              <a:t>Authentication</a:t>
            </a:r>
            <a:r>
              <a:rPr lang="en-US" sz="2000" dirty="0">
                <a:latin typeface="+mn-lt"/>
              </a:rPr>
              <a:t> </a:t>
            </a:r>
            <a:r>
              <a:rPr lang="en-US" sz="2000" dirty="0" smtClean="0">
                <a:latin typeface="+mn-lt"/>
              </a:rPr>
              <a:t>– </a:t>
            </a:r>
            <a:r>
              <a:rPr lang="en-US" sz="2000" dirty="0">
                <a:latin typeface="+mn-lt"/>
              </a:rPr>
              <a:t>verify the identity of the source of the data that is sent, ensures that the connection is made with the desired communication partner, IPsec uses Internet Key Exchange (IKE) to authenticate users and devices that can carry out communication independently.</a:t>
            </a:r>
          </a:p>
          <a:p>
            <a:pPr marL="236538" indent="-236538" algn="l" defTabSz="814388">
              <a:lnSpc>
                <a:spcPct val="95000"/>
              </a:lnSpc>
              <a:spcBef>
                <a:spcPct val="50000"/>
              </a:spcBef>
              <a:buClr>
                <a:srgbClr val="708CA1"/>
              </a:buClr>
              <a:buFont typeface="Wingdings" pitchFamily="2" charset="2"/>
              <a:buChar char="§"/>
            </a:pPr>
            <a:r>
              <a:rPr lang="en-US" sz="2000" b="1" dirty="0" smtClean="0">
                <a:latin typeface="+mn-lt"/>
              </a:rPr>
              <a:t>Anti-Replay Protection</a:t>
            </a:r>
            <a:r>
              <a:rPr lang="en-US" sz="2000" dirty="0" smtClean="0"/>
              <a:t> </a:t>
            </a:r>
            <a:r>
              <a:rPr lang="en-US" sz="2000" dirty="0"/>
              <a:t>–</a:t>
            </a:r>
            <a:r>
              <a:rPr lang="en-US" sz="2000" dirty="0" smtClean="0">
                <a:latin typeface="+mn-lt"/>
              </a:rPr>
              <a:t> </a:t>
            </a:r>
            <a:r>
              <a:rPr lang="en-US" sz="2000" dirty="0">
                <a:latin typeface="+mn-lt"/>
              </a:rPr>
              <a:t>detect and reject replayed packets and helps prevent spoofing</a:t>
            </a:r>
          </a:p>
          <a:p>
            <a:pPr algn="l"/>
            <a:endParaRPr lang="en-US" dirty="0"/>
          </a:p>
          <a:p>
            <a:r>
              <a:rPr lang="en-US" sz="2000" b="1" dirty="0" smtClean="0"/>
              <a:t>CIA</a:t>
            </a:r>
            <a:r>
              <a:rPr lang="en-US" sz="2000" b="1" dirty="0"/>
              <a:t>: confidentiality, integrity, and authentication</a:t>
            </a:r>
          </a:p>
          <a:p>
            <a:pPr algn="l"/>
            <a:endParaRPr lang="en-US" dirty="0"/>
          </a:p>
        </p:txBody>
      </p:sp>
    </p:spTree>
    <p:extLst>
      <p:ext uri="{BB962C8B-B14F-4D97-AF65-F5344CB8AC3E}">
        <p14:creationId xmlns:p14="http://schemas.microsoft.com/office/powerpoint/2010/main" val="10734895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3313" y="2782224"/>
            <a:ext cx="5225143" cy="390840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7170" name="Rectangle 2"/>
          <p:cNvSpPr>
            <a:spLocks noGrp="1" noChangeArrowheads="1"/>
          </p:cNvSpPr>
          <p:nvPr>
            <p:ph type="title"/>
          </p:nvPr>
        </p:nvSpPr>
        <p:spPr>
          <a:xfrm>
            <a:off x="373665" y="420451"/>
            <a:ext cx="8145462" cy="838200"/>
          </a:xfrm>
        </p:spPr>
        <p:txBody>
          <a:bodyPr/>
          <a:lstStyle/>
          <a:p>
            <a:pPr eaLnBrk="1" hangingPunct="1"/>
            <a:r>
              <a:rPr lang="en-US" sz="1800" dirty="0" smtClean="0">
                <a:ea typeface="ＭＳ Ｐゴシック" pitchFamily="34" charset="-128"/>
              </a:rPr>
              <a:t>IPsec Framework</a:t>
            </a:r>
            <a:br>
              <a:rPr lang="en-US" sz="1800" dirty="0" smtClean="0">
                <a:ea typeface="ＭＳ Ｐゴシック" pitchFamily="34" charset="-128"/>
              </a:rPr>
            </a:br>
            <a:r>
              <a:rPr lang="en-US" dirty="0">
                <a:ea typeface="ＭＳ Ｐゴシック" pitchFamily="34" charset="-128"/>
              </a:rPr>
              <a:t>Confidentiality with </a:t>
            </a:r>
            <a:r>
              <a:rPr lang="en-US" dirty="0" smtClean="0">
                <a:ea typeface="ＭＳ Ｐゴシック" pitchFamily="34" charset="-128"/>
              </a:rPr>
              <a:t>Encryption</a:t>
            </a:r>
          </a:p>
        </p:txBody>
      </p:sp>
      <p:sp>
        <p:nvSpPr>
          <p:cNvPr id="3" name="Rectangle 2"/>
          <p:cNvSpPr/>
          <p:nvPr/>
        </p:nvSpPr>
        <p:spPr>
          <a:xfrm>
            <a:off x="444862" y="1258651"/>
            <a:ext cx="8641082" cy="1569660"/>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pitchFamily="2" charset="2"/>
              <a:buChar char="§"/>
            </a:pPr>
            <a:r>
              <a:rPr lang="en-US" sz="2000" dirty="0">
                <a:latin typeface="+mn-lt"/>
              </a:rPr>
              <a:t>For encryption to work, both the sender and the receiver must know the rules </a:t>
            </a:r>
            <a:r>
              <a:rPr lang="en-US" sz="2000" dirty="0" smtClean="0">
                <a:latin typeface="+mn-lt"/>
              </a:rPr>
              <a:t>used </a:t>
            </a:r>
            <a:r>
              <a:rPr lang="en-US" sz="2000" dirty="0">
                <a:latin typeface="+mn-lt"/>
              </a:rPr>
              <a:t>to transform the original message into its coded form. </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Rules are based on algorithms and associated keys. </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Decryption is extremely difficult </a:t>
            </a:r>
            <a:r>
              <a:rPr lang="en-US" sz="2000" dirty="0" smtClean="0">
                <a:latin typeface="+mn-lt"/>
              </a:rPr>
              <a:t>(or impossible) </a:t>
            </a:r>
            <a:r>
              <a:rPr lang="en-US" sz="2000" dirty="0">
                <a:latin typeface="+mn-lt"/>
              </a:rPr>
              <a:t>without the correct key.</a:t>
            </a:r>
          </a:p>
        </p:txBody>
      </p:sp>
    </p:spTree>
    <p:extLst>
      <p:ext uri="{BB962C8B-B14F-4D97-AF65-F5344CB8AC3E}">
        <p14:creationId xmlns:p14="http://schemas.microsoft.com/office/powerpoint/2010/main" val="41942377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19246" y="432918"/>
            <a:ext cx="8145462" cy="838200"/>
          </a:xfrm>
        </p:spPr>
        <p:txBody>
          <a:bodyPr/>
          <a:lstStyle/>
          <a:p>
            <a:pPr eaLnBrk="1" hangingPunct="1"/>
            <a:r>
              <a:rPr lang="en-US" sz="1800" dirty="0" smtClean="0">
                <a:ea typeface="ＭＳ Ｐゴシック" pitchFamily="34" charset="-128"/>
              </a:rPr>
              <a:t>IPsec Framework</a:t>
            </a:r>
            <a:br>
              <a:rPr lang="en-US" sz="1800" dirty="0" smtClean="0">
                <a:ea typeface="ＭＳ Ｐゴシック" pitchFamily="34" charset="-128"/>
              </a:rPr>
            </a:br>
            <a:r>
              <a:rPr lang="en-US" dirty="0" smtClean="0">
                <a:ea typeface="ＭＳ Ｐゴシック" pitchFamily="34" charset="-128"/>
              </a:rPr>
              <a:t>Encryption Algorithms</a:t>
            </a:r>
          </a:p>
        </p:txBody>
      </p:sp>
      <p:sp>
        <p:nvSpPr>
          <p:cNvPr id="2" name="Rectangle 1"/>
          <p:cNvSpPr/>
          <p:nvPr/>
        </p:nvSpPr>
        <p:spPr>
          <a:xfrm>
            <a:off x="519246" y="1522975"/>
            <a:ext cx="8044183" cy="2843855"/>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pitchFamily="2" charset="2"/>
              <a:buChar char="§"/>
            </a:pPr>
            <a:r>
              <a:rPr lang="en-US" sz="2000" dirty="0">
                <a:latin typeface="+mn-lt"/>
              </a:rPr>
              <a:t>As key length increases, it becomes more difficult to break the encryption. </a:t>
            </a:r>
            <a:r>
              <a:rPr lang="en-US" sz="2000" dirty="0" smtClean="0">
                <a:latin typeface="+mn-lt"/>
              </a:rPr>
              <a:t>However</a:t>
            </a:r>
            <a:r>
              <a:rPr lang="en-US" sz="2000" dirty="0">
                <a:latin typeface="+mn-lt"/>
              </a:rPr>
              <a:t>, a longer key requires more processor resources when encrypting and decrypting </a:t>
            </a:r>
            <a:r>
              <a:rPr lang="en-US" sz="2000" dirty="0" smtClean="0">
                <a:latin typeface="+mn-lt"/>
              </a:rPr>
              <a:t>data.</a:t>
            </a:r>
          </a:p>
          <a:p>
            <a:pPr marL="236538" indent="-236538" algn="l" defTabSz="814388">
              <a:lnSpc>
                <a:spcPct val="95000"/>
              </a:lnSpc>
              <a:spcBef>
                <a:spcPct val="50000"/>
              </a:spcBef>
              <a:buClr>
                <a:srgbClr val="708CA1"/>
              </a:buClr>
              <a:buFont typeface="Wingdings" pitchFamily="2" charset="2"/>
              <a:buChar char="§"/>
            </a:pPr>
            <a:r>
              <a:rPr lang="en-US" sz="2000" dirty="0" smtClean="0"/>
              <a:t>Two main types of encryption are:</a:t>
            </a:r>
          </a:p>
          <a:p>
            <a:pPr marL="693738" lvl="1" indent="-236538" algn="l" defTabSz="814388">
              <a:lnSpc>
                <a:spcPct val="95000"/>
              </a:lnSpc>
              <a:spcBef>
                <a:spcPct val="50000"/>
              </a:spcBef>
              <a:buClr>
                <a:srgbClr val="708CA1"/>
              </a:buClr>
              <a:buFont typeface="Wingdings" pitchFamily="2" charset="2"/>
              <a:buChar char="§"/>
            </a:pPr>
            <a:r>
              <a:rPr lang="en-US" sz="2000" dirty="0" smtClean="0"/>
              <a:t>Symmetric Encryption</a:t>
            </a:r>
          </a:p>
          <a:p>
            <a:pPr marL="693738" lvl="1" indent="-236538" algn="l" defTabSz="814388">
              <a:lnSpc>
                <a:spcPct val="95000"/>
              </a:lnSpc>
              <a:spcBef>
                <a:spcPct val="50000"/>
              </a:spcBef>
              <a:buClr>
                <a:srgbClr val="708CA1"/>
              </a:buClr>
              <a:buFont typeface="Wingdings" pitchFamily="2" charset="2"/>
              <a:buChar char="§"/>
            </a:pPr>
            <a:r>
              <a:rPr lang="en-US" sz="2000" dirty="0" smtClean="0"/>
              <a:t>Asymmetric </a:t>
            </a:r>
            <a:r>
              <a:rPr lang="en-US" sz="2000" dirty="0"/>
              <a:t>Encryption</a:t>
            </a:r>
          </a:p>
          <a:p>
            <a:pPr marL="236538" indent="-236538" algn="l" defTabSz="814388">
              <a:lnSpc>
                <a:spcPct val="95000"/>
              </a:lnSpc>
              <a:spcBef>
                <a:spcPct val="50000"/>
              </a:spcBef>
              <a:buClr>
                <a:srgbClr val="708CA1"/>
              </a:buClr>
              <a:buFont typeface="Wingdings" pitchFamily="2" charset="2"/>
              <a:buChar char="§"/>
            </a:pPr>
            <a:endParaRPr lang="en-US" dirty="0"/>
          </a:p>
        </p:txBody>
      </p:sp>
    </p:spTree>
    <p:extLst>
      <p:ext uri="{BB962C8B-B14F-4D97-AF65-F5344CB8AC3E}">
        <p14:creationId xmlns:p14="http://schemas.microsoft.com/office/powerpoint/2010/main" val="693161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8620" y="447433"/>
            <a:ext cx="8145462" cy="838200"/>
          </a:xfrm>
        </p:spPr>
        <p:txBody>
          <a:bodyPr/>
          <a:lstStyle/>
          <a:p>
            <a:pPr eaLnBrk="1" hangingPunct="1"/>
            <a:r>
              <a:rPr lang="en-US" sz="1800" dirty="0" smtClean="0">
                <a:ea typeface="ＭＳ Ｐゴシック" pitchFamily="34" charset="-128"/>
              </a:rPr>
              <a:t>IPsec Framework</a:t>
            </a:r>
            <a:br>
              <a:rPr lang="en-US" sz="1800" dirty="0" smtClean="0">
                <a:ea typeface="ＭＳ Ｐゴシック" pitchFamily="34" charset="-128"/>
              </a:rPr>
            </a:br>
            <a:r>
              <a:rPr lang="en-US" dirty="0" smtClean="0">
                <a:ea typeface="ＭＳ Ｐゴシック" pitchFamily="34" charset="-128"/>
              </a:rPr>
              <a:t>Symmetric Encryption</a:t>
            </a:r>
          </a:p>
        </p:txBody>
      </p:sp>
      <p:sp>
        <p:nvSpPr>
          <p:cNvPr id="2" name="Rectangle 1"/>
          <p:cNvSpPr/>
          <p:nvPr/>
        </p:nvSpPr>
        <p:spPr>
          <a:xfrm>
            <a:off x="432162" y="1522976"/>
            <a:ext cx="8389620" cy="3046988"/>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pitchFamily="2" charset="2"/>
              <a:buChar char="§"/>
            </a:pPr>
            <a:r>
              <a:rPr lang="en-US" sz="2000" dirty="0"/>
              <a:t>Encryption and decryption use the same key.</a:t>
            </a:r>
          </a:p>
          <a:p>
            <a:pPr marL="236538" indent="-236538" algn="l" defTabSz="814388">
              <a:lnSpc>
                <a:spcPct val="95000"/>
              </a:lnSpc>
              <a:spcBef>
                <a:spcPct val="50000"/>
              </a:spcBef>
              <a:buClr>
                <a:srgbClr val="708CA1"/>
              </a:buClr>
              <a:buFont typeface="Wingdings" pitchFamily="2" charset="2"/>
              <a:buChar char="§"/>
            </a:pPr>
            <a:r>
              <a:rPr lang="en-US" sz="2000" dirty="0"/>
              <a:t>Each of the two networking devices must know the key to decode the information.</a:t>
            </a:r>
          </a:p>
          <a:p>
            <a:pPr marL="236538" indent="-236538" algn="l" defTabSz="814388">
              <a:lnSpc>
                <a:spcPct val="95000"/>
              </a:lnSpc>
              <a:spcBef>
                <a:spcPct val="50000"/>
              </a:spcBef>
              <a:buClr>
                <a:srgbClr val="708CA1"/>
              </a:buClr>
              <a:buFont typeface="Wingdings" pitchFamily="2" charset="2"/>
              <a:buChar char="§"/>
            </a:pPr>
            <a:r>
              <a:rPr lang="en-US" sz="2000" dirty="0"/>
              <a:t>Each device encrypts the information before sending it over the network to the other device.</a:t>
            </a:r>
          </a:p>
          <a:p>
            <a:pPr marL="236538" indent="-236538" algn="l" defTabSz="814388">
              <a:lnSpc>
                <a:spcPct val="95000"/>
              </a:lnSpc>
              <a:spcBef>
                <a:spcPct val="50000"/>
              </a:spcBef>
              <a:buClr>
                <a:srgbClr val="708CA1"/>
              </a:buClr>
              <a:buFont typeface="Wingdings" pitchFamily="2" charset="2"/>
              <a:buChar char="§"/>
            </a:pPr>
            <a:r>
              <a:rPr lang="en-US" sz="2000" dirty="0"/>
              <a:t>Typically used to encrypt the content of the message.</a:t>
            </a:r>
          </a:p>
          <a:p>
            <a:pPr marL="236538" indent="-236538" algn="l" defTabSz="814388">
              <a:lnSpc>
                <a:spcPct val="95000"/>
              </a:lnSpc>
              <a:spcBef>
                <a:spcPct val="50000"/>
              </a:spcBef>
              <a:buClr>
                <a:srgbClr val="708CA1"/>
              </a:buClr>
              <a:buFont typeface="Wingdings" pitchFamily="2" charset="2"/>
              <a:buChar char="§"/>
            </a:pPr>
            <a:r>
              <a:rPr lang="en-US" sz="2000" dirty="0"/>
              <a:t>Examples: DES and </a:t>
            </a:r>
            <a:r>
              <a:rPr lang="en-US" sz="2000" dirty="0" err="1"/>
              <a:t>3DES</a:t>
            </a:r>
            <a:r>
              <a:rPr lang="en-US" sz="2000" dirty="0"/>
              <a:t> (no longer considered secure) and AES (256-bit recommended for IPsec encryption).</a:t>
            </a:r>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3370"/>
          <a:stretch/>
        </p:blipFill>
        <p:spPr bwMode="auto">
          <a:xfrm>
            <a:off x="1996788" y="4569964"/>
            <a:ext cx="5260367" cy="207776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082787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8620" y="432918"/>
            <a:ext cx="8145462" cy="838200"/>
          </a:xfrm>
        </p:spPr>
        <p:txBody>
          <a:bodyPr/>
          <a:lstStyle/>
          <a:p>
            <a:pPr eaLnBrk="1" hangingPunct="1"/>
            <a:r>
              <a:rPr lang="en-US" sz="1800" dirty="0" smtClean="0">
                <a:ea typeface="ＭＳ Ｐゴシック" pitchFamily="34" charset="-128"/>
              </a:rPr>
              <a:t>IPsec Framework</a:t>
            </a:r>
            <a:br>
              <a:rPr lang="en-US" sz="1800" dirty="0" smtClean="0">
                <a:ea typeface="ＭＳ Ｐゴシック" pitchFamily="34" charset="-128"/>
              </a:rPr>
            </a:br>
            <a:r>
              <a:rPr lang="en-US" dirty="0" smtClean="0">
                <a:ea typeface="ＭＳ Ｐゴシック" pitchFamily="34" charset="-128"/>
              </a:rPr>
              <a:t>Asymmetric Encryption</a:t>
            </a:r>
          </a:p>
        </p:txBody>
      </p:sp>
      <p:sp>
        <p:nvSpPr>
          <p:cNvPr id="2" name="Rectangle 1"/>
          <p:cNvSpPr/>
          <p:nvPr/>
        </p:nvSpPr>
        <p:spPr>
          <a:xfrm>
            <a:off x="388620" y="1305262"/>
            <a:ext cx="8389620" cy="3493264"/>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pitchFamily="2" charset="2"/>
              <a:buChar char="§"/>
            </a:pPr>
            <a:r>
              <a:rPr lang="en-US" sz="2000" dirty="0" smtClean="0">
                <a:latin typeface="+mn-lt"/>
              </a:rPr>
              <a:t>Uses </a:t>
            </a:r>
            <a:r>
              <a:rPr lang="en-US" sz="2000" dirty="0">
                <a:latin typeface="+mn-lt"/>
              </a:rPr>
              <a:t>different keys for encryption and </a:t>
            </a:r>
            <a:r>
              <a:rPr lang="en-US" sz="2000" dirty="0" smtClean="0">
                <a:latin typeface="+mn-lt"/>
              </a:rPr>
              <a:t>decryption.</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Knowing one of the keys does not allow a hacker to deduce the second key and decode the </a:t>
            </a:r>
            <a:r>
              <a:rPr lang="en-US" sz="2000" dirty="0" smtClean="0">
                <a:latin typeface="+mn-lt"/>
              </a:rPr>
              <a:t>information.</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One key encrypts the message, while a second key decrypts the </a:t>
            </a:r>
            <a:r>
              <a:rPr lang="en-US" sz="2000" dirty="0" smtClean="0">
                <a:latin typeface="+mn-lt"/>
              </a:rPr>
              <a:t>message.</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Public key encryption is a variant of asymmetric encryption that uses a combination of a private key and a public </a:t>
            </a:r>
            <a:r>
              <a:rPr lang="en-US" sz="2000" dirty="0" smtClean="0">
                <a:latin typeface="+mn-lt"/>
              </a:rPr>
              <a:t>key.</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Typically used in digital certification and key </a:t>
            </a:r>
            <a:r>
              <a:rPr lang="en-US" sz="2000" dirty="0" smtClean="0">
                <a:latin typeface="+mn-lt"/>
              </a:rPr>
              <a:t>management</a:t>
            </a:r>
          </a:p>
          <a:p>
            <a:pPr marL="236538" indent="-236538" algn="l" defTabSz="814388">
              <a:lnSpc>
                <a:spcPct val="95000"/>
              </a:lnSpc>
              <a:spcBef>
                <a:spcPct val="50000"/>
              </a:spcBef>
              <a:buClr>
                <a:srgbClr val="708CA1"/>
              </a:buClr>
              <a:buFont typeface="Wingdings" pitchFamily="2" charset="2"/>
              <a:buChar char="§"/>
            </a:pPr>
            <a:r>
              <a:rPr lang="en-US" sz="2000" dirty="0" smtClean="0">
                <a:latin typeface="+mn-lt"/>
              </a:rPr>
              <a:t>Example: </a:t>
            </a:r>
            <a:r>
              <a:rPr lang="en-US" sz="2000" dirty="0">
                <a:latin typeface="+mn-lt"/>
              </a:rPr>
              <a:t>RSA</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5682" y="4381087"/>
            <a:ext cx="5524502" cy="233822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183648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19781" y="406401"/>
            <a:ext cx="8145462" cy="827314"/>
          </a:xfrm>
        </p:spPr>
        <p:txBody>
          <a:bodyPr/>
          <a:lstStyle/>
          <a:p>
            <a:pPr eaLnBrk="1" hangingPunct="1"/>
            <a:r>
              <a:rPr lang="en-US" dirty="0" smtClean="0">
                <a:ea typeface="ＭＳ Ｐゴシック" pitchFamily="34" charset="-128"/>
              </a:rPr>
              <a:t>Chapter </a:t>
            </a:r>
            <a:r>
              <a:rPr lang="en-US" dirty="0">
                <a:ea typeface="ＭＳ Ｐゴシック" pitchFamily="34" charset="-128"/>
              </a:rPr>
              <a:t>7</a:t>
            </a:r>
            <a:r>
              <a:rPr lang="en-US" dirty="0" smtClean="0">
                <a:ea typeface="ＭＳ Ｐゴシック" pitchFamily="34" charset="-128"/>
              </a:rPr>
              <a:t>: Objectives</a:t>
            </a:r>
          </a:p>
        </p:txBody>
      </p:sp>
      <p:sp>
        <p:nvSpPr>
          <p:cNvPr id="3" name="Content Placeholder 2"/>
          <p:cNvSpPr>
            <a:spLocks noGrp="1"/>
          </p:cNvSpPr>
          <p:nvPr>
            <p:ph idx="1"/>
          </p:nvPr>
        </p:nvSpPr>
        <p:spPr>
          <a:xfrm>
            <a:off x="466953" y="1492024"/>
            <a:ext cx="7994876" cy="4633005"/>
          </a:xfrm>
        </p:spPr>
        <p:txBody>
          <a:bodyPr/>
          <a:lstStyle/>
          <a:p>
            <a:pPr marL="0" indent="0">
              <a:buNone/>
            </a:pPr>
            <a:r>
              <a:rPr lang="en-US" sz="2000" dirty="0" smtClean="0"/>
              <a:t>After completing this chapter, students will be able to:</a:t>
            </a:r>
          </a:p>
          <a:p>
            <a:r>
              <a:rPr lang="en-US" sz="2000" dirty="0" smtClean="0"/>
              <a:t>Describe benefits of VPN technology.</a:t>
            </a:r>
          </a:p>
          <a:p>
            <a:r>
              <a:rPr lang="en-US" sz="2000" dirty="0" smtClean="0"/>
              <a:t>Describe site-to-site and remote access VPNs.</a:t>
            </a:r>
          </a:p>
          <a:p>
            <a:r>
              <a:rPr lang="en-US" sz="2000" dirty="0" smtClean="0"/>
              <a:t>Describe the purpose and benefits of GRE tunnels.</a:t>
            </a:r>
          </a:p>
          <a:p>
            <a:r>
              <a:rPr lang="en-US" sz="2000" dirty="0" smtClean="0"/>
              <a:t>Configure a site-to-site GRE tunnel.</a:t>
            </a:r>
          </a:p>
          <a:p>
            <a:r>
              <a:rPr lang="en-US" sz="2000" dirty="0" smtClean="0"/>
              <a:t>Describe the characteristics of IPsec.</a:t>
            </a:r>
          </a:p>
          <a:p>
            <a:r>
              <a:rPr lang="en-US" sz="2000" dirty="0" smtClean="0"/>
              <a:t>Explain how IPsec is implemented using the IPsec protocol framework.</a:t>
            </a:r>
          </a:p>
          <a:p>
            <a:r>
              <a:rPr lang="en-US" sz="2000" dirty="0" smtClean="0"/>
              <a:t>Explain how the </a:t>
            </a:r>
            <a:r>
              <a:rPr lang="en-US" sz="2000" dirty="0" err="1" smtClean="0"/>
              <a:t>Anyconnect</a:t>
            </a:r>
            <a:r>
              <a:rPr lang="en-US" sz="2000" dirty="0" smtClean="0"/>
              <a:t> client and clientless SSL remote access VPN implementations support business requirements.</a:t>
            </a:r>
          </a:p>
          <a:p>
            <a:r>
              <a:rPr lang="en-US" sz="2000" dirty="0" smtClean="0"/>
              <a:t>Compare IPsec and SSL remote access VPNs.</a:t>
            </a:r>
            <a:endParaRPr lang="en-US" sz="2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22129" y="403890"/>
            <a:ext cx="8145462" cy="838200"/>
          </a:xfrm>
        </p:spPr>
        <p:txBody>
          <a:bodyPr/>
          <a:lstStyle/>
          <a:p>
            <a:pPr eaLnBrk="1" hangingPunct="1"/>
            <a:r>
              <a:rPr lang="en-US" sz="1800" dirty="0" smtClean="0">
                <a:ea typeface="ＭＳ Ｐゴシック" pitchFamily="34" charset="-128"/>
              </a:rPr>
              <a:t>IPsec Framework</a:t>
            </a:r>
            <a:br>
              <a:rPr lang="en-US" sz="1800" dirty="0" smtClean="0">
                <a:ea typeface="ＭＳ Ｐゴシック" pitchFamily="34" charset="-128"/>
              </a:rPr>
            </a:br>
            <a:r>
              <a:rPr lang="en-US" dirty="0" smtClean="0">
                <a:ea typeface="ＭＳ Ｐゴシック" pitchFamily="34" charset="-128"/>
              </a:rPr>
              <a:t>Diffie-Hellman Key Exchange</a:t>
            </a:r>
          </a:p>
        </p:txBody>
      </p:sp>
      <p:sp>
        <p:nvSpPr>
          <p:cNvPr id="2" name="Rectangle 1"/>
          <p:cNvSpPr/>
          <p:nvPr/>
        </p:nvSpPr>
        <p:spPr>
          <a:xfrm>
            <a:off x="595084" y="1408675"/>
            <a:ext cx="8055430" cy="4370427"/>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pitchFamily="2" charset="2"/>
              <a:buChar char="§"/>
            </a:pPr>
            <a:r>
              <a:rPr lang="en-US" sz="2000" dirty="0">
                <a:latin typeface="+mn-lt"/>
              </a:rPr>
              <a:t>Diffie-Hellman (DH) is not an encryption mechanism and is not typically used to encrypt </a:t>
            </a:r>
            <a:r>
              <a:rPr lang="en-US" sz="2000" dirty="0" smtClean="0">
                <a:latin typeface="+mn-lt"/>
              </a:rPr>
              <a:t>data.</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DH is a method to securely exchange the keys that encrypt </a:t>
            </a:r>
            <a:r>
              <a:rPr lang="en-US" sz="2000" dirty="0" smtClean="0">
                <a:latin typeface="+mn-lt"/>
              </a:rPr>
              <a:t>data.</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DH algorithms allow two parties to establish a shared secret key </a:t>
            </a:r>
            <a:r>
              <a:rPr lang="en-US" sz="2000" dirty="0" smtClean="0">
                <a:latin typeface="+mn-lt"/>
              </a:rPr>
              <a:t>used </a:t>
            </a:r>
            <a:r>
              <a:rPr lang="en-US" sz="2000" dirty="0">
                <a:latin typeface="+mn-lt"/>
              </a:rPr>
              <a:t>by encryption and hash </a:t>
            </a:r>
            <a:r>
              <a:rPr lang="en-US" sz="2000" dirty="0" smtClean="0">
                <a:latin typeface="+mn-lt"/>
              </a:rPr>
              <a:t>algorithms.</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DH is part of the IPsec </a:t>
            </a:r>
            <a:r>
              <a:rPr lang="en-US" sz="2000" dirty="0" smtClean="0">
                <a:latin typeface="+mn-lt"/>
              </a:rPr>
              <a:t>standard.</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Encryption </a:t>
            </a:r>
            <a:r>
              <a:rPr lang="en-US" sz="2000" dirty="0" smtClean="0">
                <a:latin typeface="+mn-lt"/>
              </a:rPr>
              <a:t>algorithms, </a:t>
            </a:r>
            <a:r>
              <a:rPr lang="en-US" sz="2000" dirty="0">
                <a:latin typeface="+mn-lt"/>
              </a:rPr>
              <a:t>such as DES, 3DES, and </a:t>
            </a:r>
            <a:r>
              <a:rPr lang="en-US" sz="2000" dirty="0" smtClean="0">
                <a:latin typeface="+mn-lt"/>
              </a:rPr>
              <a:t>AES, </a:t>
            </a:r>
            <a:r>
              <a:rPr lang="en-US" sz="2000" dirty="0">
                <a:latin typeface="+mn-lt"/>
              </a:rPr>
              <a:t>as well as the MD5 and SHA-1 hashing </a:t>
            </a:r>
            <a:r>
              <a:rPr lang="en-US" sz="2000" dirty="0" smtClean="0">
                <a:latin typeface="+mn-lt"/>
              </a:rPr>
              <a:t>algorithms, </a:t>
            </a:r>
            <a:r>
              <a:rPr lang="en-US" sz="2000" dirty="0">
                <a:latin typeface="+mn-lt"/>
              </a:rPr>
              <a:t>require a symmetric, shared secret key to perform encryption and </a:t>
            </a:r>
            <a:r>
              <a:rPr lang="en-US" sz="2000" dirty="0" smtClean="0">
                <a:latin typeface="+mn-lt"/>
              </a:rPr>
              <a:t>decryption.</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DH algorithm specifies a public key exchange method that provides a way for two peers to establish a shared secret key that only they know, although they are communicating over an insecure </a:t>
            </a:r>
            <a:r>
              <a:rPr lang="en-US" sz="2000" dirty="0" smtClean="0">
                <a:latin typeface="+mn-lt"/>
              </a:rPr>
              <a:t>channel.</a:t>
            </a:r>
            <a:endParaRPr lang="en-US" sz="2000" dirty="0">
              <a:latin typeface="+mn-lt"/>
            </a:endParaRPr>
          </a:p>
        </p:txBody>
      </p:sp>
    </p:spTree>
    <p:extLst>
      <p:ext uri="{BB962C8B-B14F-4D97-AF65-F5344CB8AC3E}">
        <p14:creationId xmlns:p14="http://schemas.microsoft.com/office/powerpoint/2010/main" val="35923563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40594" y="420738"/>
            <a:ext cx="8145462" cy="838200"/>
          </a:xfrm>
        </p:spPr>
        <p:txBody>
          <a:bodyPr/>
          <a:lstStyle/>
          <a:p>
            <a:pPr eaLnBrk="1" hangingPunct="1"/>
            <a:r>
              <a:rPr lang="en-US" sz="1800" dirty="0" smtClean="0">
                <a:ea typeface="ＭＳ Ｐゴシック" pitchFamily="34" charset="-128"/>
              </a:rPr>
              <a:t>IPsec Framework</a:t>
            </a:r>
            <a:br>
              <a:rPr lang="en-US" sz="1800" dirty="0" smtClean="0">
                <a:ea typeface="ＭＳ Ｐゴシック" pitchFamily="34" charset="-128"/>
              </a:rPr>
            </a:br>
            <a:r>
              <a:rPr lang="en-US" dirty="0" smtClean="0">
                <a:ea typeface="ＭＳ Ｐゴシック" pitchFamily="34" charset="-128"/>
              </a:rPr>
              <a:t>Diffie-Hellman Key Exchange</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2243" y="1493937"/>
            <a:ext cx="6949985" cy="460909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430748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964" y="490975"/>
            <a:ext cx="8145462" cy="838200"/>
          </a:xfrm>
        </p:spPr>
        <p:txBody>
          <a:bodyPr/>
          <a:lstStyle/>
          <a:p>
            <a:pPr eaLnBrk="1" hangingPunct="1"/>
            <a:r>
              <a:rPr lang="en-US" sz="1800" dirty="0" smtClean="0">
                <a:ea typeface="ＭＳ Ｐゴシック" pitchFamily="34" charset="-128"/>
              </a:rPr>
              <a:t>IPsec Framework</a:t>
            </a:r>
            <a:br>
              <a:rPr lang="en-US" sz="1800" dirty="0" smtClean="0">
                <a:ea typeface="ＭＳ Ｐゴシック" pitchFamily="34" charset="-128"/>
              </a:rPr>
            </a:br>
            <a:r>
              <a:rPr lang="en-US" dirty="0" smtClean="0">
                <a:ea typeface="ＭＳ Ｐゴシック" pitchFamily="34" charset="-128"/>
              </a:rPr>
              <a:t>Integrity with Hash Algorithms</a:t>
            </a:r>
          </a:p>
        </p:txBody>
      </p:sp>
      <p:sp>
        <p:nvSpPr>
          <p:cNvPr id="2" name="Rectangle 1"/>
          <p:cNvSpPr/>
          <p:nvPr/>
        </p:nvSpPr>
        <p:spPr>
          <a:xfrm>
            <a:off x="381964" y="1491269"/>
            <a:ext cx="8021256" cy="2154436"/>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pitchFamily="2" charset="2"/>
              <a:buChar char="§"/>
            </a:pPr>
            <a:r>
              <a:rPr lang="en-US" sz="2000" dirty="0">
                <a:latin typeface="+mn-lt"/>
              </a:rPr>
              <a:t>The original sender generates a hash of the message and sends it with the message itself</a:t>
            </a:r>
            <a:r>
              <a:rPr lang="en-US" sz="2000" dirty="0" smtClean="0">
                <a:latin typeface="+mn-lt"/>
              </a:rPr>
              <a:t>.</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The recipient parses the message and the hash, produces another hash from the received message, and compares the two hashes. </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If they are the same, the recipient can be reasonably sure of the integrity of the original message.</a:t>
            </a:r>
          </a:p>
        </p:txBody>
      </p:sp>
    </p:spTree>
    <p:extLst>
      <p:ext uri="{BB962C8B-B14F-4D97-AF65-F5344CB8AC3E}">
        <p14:creationId xmlns:p14="http://schemas.microsoft.com/office/powerpoint/2010/main" val="14225773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04879" y="570702"/>
            <a:ext cx="8145462" cy="838200"/>
          </a:xfrm>
        </p:spPr>
        <p:txBody>
          <a:bodyPr/>
          <a:lstStyle/>
          <a:p>
            <a:pPr eaLnBrk="1" hangingPunct="1"/>
            <a:r>
              <a:rPr lang="en-US" sz="1800" dirty="0" smtClean="0">
                <a:ea typeface="ＭＳ Ｐゴシック" pitchFamily="34" charset="-128"/>
              </a:rPr>
              <a:t>IPsec Framework</a:t>
            </a:r>
            <a:br>
              <a:rPr lang="en-US" sz="1800" dirty="0" smtClean="0">
                <a:ea typeface="ＭＳ Ｐゴシック" pitchFamily="34" charset="-128"/>
              </a:rPr>
            </a:br>
            <a:r>
              <a:rPr lang="en-US" dirty="0" smtClean="0">
                <a:ea typeface="ＭＳ Ｐゴシック" pitchFamily="34" charset="-128"/>
              </a:rPr>
              <a:t>Integrity with Hash Algorithms (cont.)</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0170" y="1510500"/>
            <a:ext cx="6313623" cy="5088907"/>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5567515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8620" y="472370"/>
            <a:ext cx="8145462" cy="838200"/>
          </a:xfrm>
        </p:spPr>
        <p:txBody>
          <a:bodyPr/>
          <a:lstStyle/>
          <a:p>
            <a:pPr eaLnBrk="1" hangingPunct="1"/>
            <a:r>
              <a:rPr lang="en-US" sz="1800" dirty="0" smtClean="0">
                <a:ea typeface="ＭＳ Ｐゴシック" pitchFamily="34" charset="-128"/>
              </a:rPr>
              <a:t>IPsec Framework</a:t>
            </a:r>
            <a:br>
              <a:rPr lang="en-US" sz="1800" dirty="0" smtClean="0">
                <a:ea typeface="ＭＳ Ｐゴシック" pitchFamily="34" charset="-128"/>
              </a:rPr>
            </a:br>
            <a:r>
              <a:rPr lang="en-US" dirty="0" smtClean="0">
                <a:ea typeface="ＭＳ Ｐゴシック" pitchFamily="34" charset="-128"/>
              </a:rPr>
              <a:t>Integrity with Hash Algorithms (cont.)</a:t>
            </a:r>
          </a:p>
        </p:txBody>
      </p:sp>
      <p:sp>
        <p:nvSpPr>
          <p:cNvPr id="2" name="Rectangle 1"/>
          <p:cNvSpPr/>
          <p:nvPr/>
        </p:nvSpPr>
        <p:spPr>
          <a:xfrm>
            <a:off x="493486" y="1300341"/>
            <a:ext cx="8389256" cy="5620000"/>
          </a:xfrm>
          <a:prstGeom prst="rect">
            <a:avLst/>
          </a:prstGeom>
        </p:spPr>
        <p:txBody>
          <a:bodyPr wrap="square">
            <a:spAutoFit/>
          </a:bodyPr>
          <a:lstStyle/>
          <a:p>
            <a:pPr algn="l"/>
            <a:r>
              <a:rPr lang="en-US" sz="2000" dirty="0">
                <a:latin typeface="+mn-lt"/>
              </a:rPr>
              <a:t>Hash-based Message Authentication Code (HMAC) is a mechanism for message authentication using hash functions</a:t>
            </a:r>
            <a:r>
              <a:rPr lang="en-US" sz="2000" dirty="0" smtClean="0">
                <a:latin typeface="+mn-lt"/>
              </a:rPr>
              <a:t>.</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HMAC has two parameters: </a:t>
            </a:r>
            <a:r>
              <a:rPr lang="en-US" sz="2000" dirty="0" smtClean="0">
                <a:latin typeface="+mn-lt"/>
              </a:rPr>
              <a:t>A </a:t>
            </a:r>
            <a:r>
              <a:rPr lang="en-US" sz="2000" dirty="0">
                <a:latin typeface="+mn-lt"/>
              </a:rPr>
              <a:t>message input and a secret key </a:t>
            </a:r>
            <a:r>
              <a:rPr lang="en-US" sz="2000" dirty="0" smtClean="0">
                <a:latin typeface="+mn-lt"/>
              </a:rPr>
              <a:t>known </a:t>
            </a:r>
            <a:r>
              <a:rPr lang="en-US" sz="2000" dirty="0">
                <a:latin typeface="+mn-lt"/>
              </a:rPr>
              <a:t>only to the message originator and intended </a:t>
            </a:r>
            <a:r>
              <a:rPr lang="en-US" sz="2000" dirty="0" smtClean="0">
                <a:latin typeface="+mn-lt"/>
              </a:rPr>
              <a:t>receivers.</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Message sender uses an HMAC function to produce a value (the message authentication code</a:t>
            </a:r>
            <a:r>
              <a:rPr lang="en-US" sz="2000" dirty="0" smtClean="0">
                <a:latin typeface="+mn-lt"/>
              </a:rPr>
              <a:t>) </a:t>
            </a:r>
            <a:r>
              <a:rPr lang="en-US" sz="2000" dirty="0">
                <a:latin typeface="+mn-lt"/>
              </a:rPr>
              <a:t>formed by condensing the secret key and the message </a:t>
            </a:r>
            <a:r>
              <a:rPr lang="en-US" sz="2000" dirty="0" smtClean="0">
                <a:latin typeface="+mn-lt"/>
              </a:rPr>
              <a:t>input.</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Message authentication code is sent along with the </a:t>
            </a:r>
            <a:r>
              <a:rPr lang="en-US" sz="2000" dirty="0" smtClean="0">
                <a:latin typeface="+mn-lt"/>
              </a:rPr>
              <a:t>message.</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Receiver computes the message authentication code on the received message using the same key and HMAC function as the sender </a:t>
            </a:r>
            <a:r>
              <a:rPr lang="en-US" sz="2000" dirty="0" smtClean="0">
                <a:latin typeface="+mn-lt"/>
              </a:rPr>
              <a:t>used.</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Receiver compares the result that is computed with the received message authentication code. </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If the two values match, the message has been correctly received and the receiver is assured that the sender is a </a:t>
            </a:r>
            <a:r>
              <a:rPr lang="en-US" sz="2000" dirty="0" smtClean="0">
                <a:latin typeface="+mn-lt"/>
              </a:rPr>
              <a:t>user community member who </a:t>
            </a:r>
            <a:r>
              <a:rPr lang="en-US" sz="2000" dirty="0">
                <a:latin typeface="+mn-lt"/>
              </a:rPr>
              <a:t>share the key.</a:t>
            </a:r>
          </a:p>
          <a:p>
            <a:endParaRPr lang="en-US" sz="1800" dirty="0"/>
          </a:p>
        </p:txBody>
      </p:sp>
    </p:spTree>
    <p:extLst>
      <p:ext uri="{BB962C8B-B14F-4D97-AF65-F5344CB8AC3E}">
        <p14:creationId xmlns:p14="http://schemas.microsoft.com/office/powerpoint/2010/main" val="293822436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7052" y="432918"/>
            <a:ext cx="8145462" cy="838200"/>
          </a:xfrm>
        </p:spPr>
        <p:txBody>
          <a:bodyPr/>
          <a:lstStyle/>
          <a:p>
            <a:pPr eaLnBrk="1" hangingPunct="1"/>
            <a:r>
              <a:rPr lang="en-US" sz="1800" dirty="0" smtClean="0">
                <a:ea typeface="ＭＳ Ｐゴシック" pitchFamily="34" charset="-128"/>
              </a:rPr>
              <a:t>IPsec Framework</a:t>
            </a:r>
            <a:br>
              <a:rPr lang="en-US" sz="1800" dirty="0" smtClean="0">
                <a:ea typeface="ＭＳ Ｐゴシック" pitchFamily="34" charset="-128"/>
              </a:rPr>
            </a:br>
            <a:r>
              <a:rPr lang="en-US" dirty="0" smtClean="0">
                <a:ea typeface="ＭＳ Ｐゴシック" pitchFamily="34" charset="-128"/>
              </a:rPr>
              <a:t>Integrity with Hash Algorithms (cont.)</a:t>
            </a:r>
          </a:p>
        </p:txBody>
      </p:sp>
      <p:sp>
        <p:nvSpPr>
          <p:cNvPr id="2" name="Rectangle 1"/>
          <p:cNvSpPr/>
          <p:nvPr/>
        </p:nvSpPr>
        <p:spPr>
          <a:xfrm>
            <a:off x="502920" y="1397853"/>
            <a:ext cx="8206740" cy="3600986"/>
          </a:xfrm>
          <a:prstGeom prst="rect">
            <a:avLst/>
          </a:prstGeom>
        </p:spPr>
        <p:txBody>
          <a:bodyPr wrap="square">
            <a:spAutoFit/>
          </a:bodyPr>
          <a:lstStyle/>
          <a:p>
            <a:pPr algn="l"/>
            <a:r>
              <a:rPr lang="en-US" sz="2000" dirty="0" smtClean="0"/>
              <a:t>There are two common HMAC algorithms:</a:t>
            </a:r>
          </a:p>
          <a:p>
            <a:pPr marL="236538" indent="-236538" algn="l" defTabSz="814388">
              <a:lnSpc>
                <a:spcPct val="95000"/>
              </a:lnSpc>
              <a:spcBef>
                <a:spcPct val="50000"/>
              </a:spcBef>
              <a:buClr>
                <a:srgbClr val="708CA1"/>
              </a:buClr>
              <a:buFont typeface="Wingdings" pitchFamily="2" charset="2"/>
              <a:buChar char="§"/>
            </a:pPr>
            <a:r>
              <a:rPr lang="en-US" sz="2000" b="1" dirty="0">
                <a:latin typeface="+mn-lt"/>
              </a:rPr>
              <a:t>MD5</a:t>
            </a:r>
            <a:r>
              <a:rPr lang="en-US" sz="2000" dirty="0">
                <a:latin typeface="+mn-lt"/>
              </a:rPr>
              <a:t> – Uses a 128-bit shared secret key. The variable-length message and 128-bit shared secret key are combined and run through the HMAC-MD5 hash algorithm. The output is a 128-bit hash. The hash is appended to the original message and forwarded to the remote end.</a:t>
            </a:r>
          </a:p>
          <a:p>
            <a:pPr marL="236538" indent="-236538" algn="l" defTabSz="814388">
              <a:lnSpc>
                <a:spcPct val="95000"/>
              </a:lnSpc>
              <a:spcBef>
                <a:spcPct val="50000"/>
              </a:spcBef>
              <a:buClr>
                <a:srgbClr val="708CA1"/>
              </a:buClr>
              <a:buFont typeface="Wingdings" pitchFamily="2" charset="2"/>
              <a:buChar char="§"/>
            </a:pPr>
            <a:r>
              <a:rPr lang="en-US" sz="2000" b="1" dirty="0">
                <a:latin typeface="+mn-lt"/>
              </a:rPr>
              <a:t>SHA</a:t>
            </a:r>
            <a:r>
              <a:rPr lang="en-US" sz="2000" dirty="0">
                <a:latin typeface="+mn-lt"/>
              </a:rPr>
              <a:t> – SHA-1 uses a 160-bit secret key. The variable-length message and the 160-bit shared secret key are combined and run through the HMAC-SHA1 hash algorithm. The output is a 160-bit hash. The hash is appended to the original message and forwarded to the remote end.</a:t>
            </a:r>
          </a:p>
        </p:txBody>
      </p:sp>
    </p:spTree>
    <p:extLst>
      <p:ext uri="{BB962C8B-B14F-4D97-AF65-F5344CB8AC3E}">
        <p14:creationId xmlns:p14="http://schemas.microsoft.com/office/powerpoint/2010/main" val="13974310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7051" y="447433"/>
            <a:ext cx="8145462" cy="838200"/>
          </a:xfrm>
        </p:spPr>
        <p:txBody>
          <a:bodyPr/>
          <a:lstStyle/>
          <a:p>
            <a:pPr eaLnBrk="1" hangingPunct="1"/>
            <a:r>
              <a:rPr lang="en-US" sz="1800" dirty="0" smtClean="0">
                <a:ea typeface="ＭＳ Ｐゴシック" pitchFamily="34" charset="-128"/>
              </a:rPr>
              <a:t>IPsec Framework</a:t>
            </a:r>
            <a:br>
              <a:rPr lang="en-US" sz="1800" dirty="0" smtClean="0">
                <a:ea typeface="ＭＳ Ｐゴシック" pitchFamily="34" charset="-128"/>
              </a:rPr>
            </a:br>
            <a:r>
              <a:rPr lang="en-US" dirty="0" smtClean="0">
                <a:ea typeface="ＭＳ Ｐゴシック" pitchFamily="34" charset="-128"/>
              </a:rPr>
              <a:t>IPsec Authentication</a:t>
            </a:r>
          </a:p>
        </p:txBody>
      </p:sp>
      <p:sp>
        <p:nvSpPr>
          <p:cNvPr id="2" name="Rectangle 1"/>
          <p:cNvSpPr/>
          <p:nvPr/>
        </p:nvSpPr>
        <p:spPr>
          <a:xfrm>
            <a:off x="401322" y="1397853"/>
            <a:ext cx="8206740" cy="1123384"/>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pitchFamily="2" charset="2"/>
              <a:buChar char="§"/>
            </a:pPr>
            <a:r>
              <a:rPr lang="en-US" sz="2000" dirty="0">
                <a:latin typeface="+mn-lt"/>
              </a:rPr>
              <a:t>IPsec VPNs support </a:t>
            </a:r>
            <a:r>
              <a:rPr lang="en-US" sz="2000" dirty="0" smtClean="0">
                <a:latin typeface="+mn-lt"/>
              </a:rPr>
              <a:t>authentication.</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Device on the other end of the VPN tunnel must be authenticated before the communication path is considered </a:t>
            </a:r>
            <a:r>
              <a:rPr lang="en-US" sz="2000" dirty="0" smtClean="0">
                <a:latin typeface="+mn-lt"/>
              </a:rPr>
              <a:t>secure.</a:t>
            </a:r>
            <a:endParaRPr lang="en-US" sz="2000" dirty="0">
              <a:latin typeface="+mn-lt"/>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 y="2521237"/>
            <a:ext cx="7705452" cy="3677602"/>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9373987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80937" y="374861"/>
            <a:ext cx="8145462" cy="838200"/>
          </a:xfrm>
        </p:spPr>
        <p:txBody>
          <a:bodyPr/>
          <a:lstStyle/>
          <a:p>
            <a:pPr eaLnBrk="1" hangingPunct="1"/>
            <a:r>
              <a:rPr lang="en-US" sz="1800" dirty="0" smtClean="0">
                <a:ea typeface="ＭＳ Ｐゴシック" pitchFamily="34" charset="-128"/>
              </a:rPr>
              <a:t>IPsec Framework</a:t>
            </a:r>
            <a:br>
              <a:rPr lang="en-US" sz="1800" dirty="0" smtClean="0">
                <a:ea typeface="ＭＳ Ｐゴシック" pitchFamily="34" charset="-128"/>
              </a:rPr>
            </a:br>
            <a:r>
              <a:rPr lang="en-US" dirty="0" smtClean="0">
                <a:ea typeface="ＭＳ Ｐゴシック" pitchFamily="34" charset="-128"/>
              </a:rPr>
              <a:t>IPsec Authentication (cont.)</a:t>
            </a:r>
          </a:p>
        </p:txBody>
      </p:sp>
      <p:sp>
        <p:nvSpPr>
          <p:cNvPr id="2" name="Rectangle 1"/>
          <p:cNvSpPr/>
          <p:nvPr/>
        </p:nvSpPr>
        <p:spPr>
          <a:xfrm>
            <a:off x="327379" y="1335569"/>
            <a:ext cx="8395707" cy="2739211"/>
          </a:xfrm>
          <a:prstGeom prst="rect">
            <a:avLst/>
          </a:prstGeom>
        </p:spPr>
        <p:txBody>
          <a:bodyPr wrap="square">
            <a:spAutoFit/>
          </a:bodyPr>
          <a:lstStyle/>
          <a:p>
            <a:pPr algn="l"/>
            <a:r>
              <a:rPr lang="en-US" sz="2000" dirty="0" smtClean="0">
                <a:latin typeface="+mn-lt"/>
              </a:rPr>
              <a:t>There </a:t>
            </a:r>
            <a:r>
              <a:rPr lang="en-US" sz="2000" dirty="0">
                <a:latin typeface="+mn-lt"/>
              </a:rPr>
              <a:t>are two peer authentication </a:t>
            </a:r>
            <a:r>
              <a:rPr lang="en-US" sz="2000" dirty="0" smtClean="0">
                <a:latin typeface="+mn-lt"/>
              </a:rPr>
              <a:t>methods, PSK and RSA signatures:</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b="1" dirty="0">
                <a:latin typeface="+mn-lt"/>
              </a:rPr>
              <a:t>PSK</a:t>
            </a:r>
            <a:r>
              <a:rPr lang="en-US" sz="2000" dirty="0">
                <a:latin typeface="+mn-lt"/>
              </a:rPr>
              <a:t> </a:t>
            </a:r>
          </a:p>
          <a:p>
            <a:pPr marL="693738" lvl="2" indent="-236538" algn="l" defTabSz="814388">
              <a:lnSpc>
                <a:spcPct val="95000"/>
              </a:lnSpc>
              <a:spcBef>
                <a:spcPct val="50000"/>
              </a:spcBef>
              <a:buClr>
                <a:srgbClr val="708CA1"/>
              </a:buClr>
              <a:buFont typeface="Wingdings" pitchFamily="2" charset="2"/>
              <a:buChar char="§"/>
            </a:pPr>
            <a:r>
              <a:rPr lang="en-US" sz="2000" dirty="0">
                <a:latin typeface="+mn-lt"/>
              </a:rPr>
              <a:t>A secret key </a:t>
            </a:r>
            <a:r>
              <a:rPr lang="en-US" sz="2000" dirty="0" smtClean="0">
                <a:latin typeface="+mn-lt"/>
              </a:rPr>
              <a:t>shared </a:t>
            </a:r>
            <a:r>
              <a:rPr lang="en-US" sz="2000" dirty="0">
                <a:latin typeface="+mn-lt"/>
              </a:rPr>
              <a:t>between the two parties using a secure channel before it needs to be </a:t>
            </a:r>
            <a:r>
              <a:rPr lang="en-US" sz="2000" dirty="0" smtClean="0">
                <a:latin typeface="+mn-lt"/>
              </a:rPr>
              <a:t>used.</a:t>
            </a:r>
            <a:endParaRPr lang="en-US" sz="2000" dirty="0">
              <a:latin typeface="+mn-lt"/>
            </a:endParaRPr>
          </a:p>
          <a:p>
            <a:pPr marL="693738" lvl="2" indent="-236538" algn="l" defTabSz="814388">
              <a:lnSpc>
                <a:spcPct val="95000"/>
              </a:lnSpc>
              <a:spcBef>
                <a:spcPct val="50000"/>
              </a:spcBef>
              <a:buClr>
                <a:srgbClr val="708CA1"/>
              </a:buClr>
              <a:buFont typeface="Wingdings" pitchFamily="2" charset="2"/>
              <a:buChar char="§"/>
            </a:pPr>
            <a:r>
              <a:rPr lang="en-US" sz="2000" dirty="0">
                <a:latin typeface="+mn-lt"/>
              </a:rPr>
              <a:t>Use symmetric key cryptographic </a:t>
            </a:r>
            <a:r>
              <a:rPr lang="en-US" sz="2000" dirty="0" smtClean="0">
                <a:latin typeface="+mn-lt"/>
              </a:rPr>
              <a:t>algorithms.</a:t>
            </a:r>
            <a:endParaRPr lang="en-US" sz="2000" dirty="0">
              <a:latin typeface="+mn-lt"/>
            </a:endParaRPr>
          </a:p>
          <a:p>
            <a:pPr marL="693738" lvl="2" indent="-236538" algn="l" defTabSz="814388">
              <a:lnSpc>
                <a:spcPct val="95000"/>
              </a:lnSpc>
              <a:spcBef>
                <a:spcPct val="50000"/>
              </a:spcBef>
              <a:buClr>
                <a:srgbClr val="708CA1"/>
              </a:buClr>
              <a:buFont typeface="Wingdings" pitchFamily="2" charset="2"/>
              <a:buChar char="§"/>
            </a:pPr>
            <a:r>
              <a:rPr lang="en-US" sz="2000" dirty="0">
                <a:latin typeface="+mn-lt"/>
              </a:rPr>
              <a:t>A PSK is entered into each peer manually and is used to authenticate the </a:t>
            </a:r>
            <a:r>
              <a:rPr lang="en-US" sz="2000" dirty="0" smtClean="0">
                <a:latin typeface="+mn-lt"/>
              </a:rPr>
              <a:t>peer.</a:t>
            </a:r>
            <a:endParaRPr lang="en-US" sz="2000" dirty="0">
              <a:latin typeface="+mn-lt"/>
            </a:endParaRPr>
          </a:p>
        </p:txBody>
      </p:sp>
    </p:spTree>
    <p:extLst>
      <p:ext uri="{BB962C8B-B14F-4D97-AF65-F5344CB8AC3E}">
        <p14:creationId xmlns:p14="http://schemas.microsoft.com/office/powerpoint/2010/main" val="12140917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27379" y="468213"/>
            <a:ext cx="8145462" cy="838200"/>
          </a:xfrm>
        </p:spPr>
        <p:txBody>
          <a:bodyPr/>
          <a:lstStyle/>
          <a:p>
            <a:pPr eaLnBrk="1" hangingPunct="1"/>
            <a:r>
              <a:rPr lang="en-US" sz="1800" dirty="0" smtClean="0">
                <a:ea typeface="ＭＳ Ｐゴシック" pitchFamily="34" charset="-128"/>
              </a:rPr>
              <a:t>IPsec Framework</a:t>
            </a:r>
            <a:br>
              <a:rPr lang="en-US" sz="1800" dirty="0" smtClean="0">
                <a:ea typeface="ＭＳ Ｐゴシック" pitchFamily="34" charset="-128"/>
              </a:rPr>
            </a:br>
            <a:r>
              <a:rPr lang="en-US" dirty="0" smtClean="0">
                <a:ea typeface="ＭＳ Ｐゴシック" pitchFamily="34" charset="-128"/>
              </a:rPr>
              <a:t>IPsec Authentication (cont.)</a:t>
            </a:r>
          </a:p>
        </p:txBody>
      </p:sp>
      <p:sp>
        <p:nvSpPr>
          <p:cNvPr id="2" name="Rectangle 1"/>
          <p:cNvSpPr/>
          <p:nvPr/>
        </p:nvSpPr>
        <p:spPr>
          <a:xfrm>
            <a:off x="327379" y="1408011"/>
            <a:ext cx="8337650" cy="3493264"/>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pitchFamily="2" charset="2"/>
              <a:buChar char="§"/>
            </a:pPr>
            <a:r>
              <a:rPr lang="en-US" sz="2000" b="1" dirty="0" smtClean="0">
                <a:latin typeface="+mn-lt"/>
              </a:rPr>
              <a:t>RSA </a:t>
            </a:r>
            <a:r>
              <a:rPr lang="en-US" sz="2000" b="1" dirty="0">
                <a:latin typeface="+mn-lt"/>
              </a:rPr>
              <a:t>signatures</a:t>
            </a:r>
            <a:r>
              <a:rPr lang="en-US" sz="2000" dirty="0">
                <a:latin typeface="+mn-lt"/>
              </a:rPr>
              <a:t> </a:t>
            </a:r>
          </a:p>
          <a:p>
            <a:pPr marL="693738" lvl="2" indent="-236538" algn="l" defTabSz="814388">
              <a:lnSpc>
                <a:spcPct val="95000"/>
              </a:lnSpc>
              <a:spcBef>
                <a:spcPct val="50000"/>
              </a:spcBef>
              <a:buClr>
                <a:srgbClr val="708CA1"/>
              </a:buClr>
              <a:buFont typeface="Wingdings" pitchFamily="2" charset="2"/>
              <a:buChar char="§"/>
            </a:pPr>
            <a:r>
              <a:rPr lang="en-US" sz="2000" dirty="0">
                <a:latin typeface="+mn-lt"/>
              </a:rPr>
              <a:t>Digital certificates are exchanged to authenticate </a:t>
            </a:r>
            <a:r>
              <a:rPr lang="en-US" sz="2000" dirty="0" smtClean="0">
                <a:latin typeface="+mn-lt"/>
              </a:rPr>
              <a:t>peers.</a:t>
            </a:r>
            <a:endParaRPr lang="en-US" sz="2000" dirty="0">
              <a:latin typeface="+mn-lt"/>
            </a:endParaRPr>
          </a:p>
          <a:p>
            <a:pPr marL="693738" lvl="2" indent="-236538" algn="l" defTabSz="814388">
              <a:lnSpc>
                <a:spcPct val="95000"/>
              </a:lnSpc>
              <a:spcBef>
                <a:spcPct val="50000"/>
              </a:spcBef>
              <a:buClr>
                <a:srgbClr val="708CA1"/>
              </a:buClr>
              <a:buFont typeface="Wingdings" pitchFamily="2" charset="2"/>
              <a:buChar char="§"/>
            </a:pPr>
            <a:r>
              <a:rPr lang="en-US" sz="2000" dirty="0">
                <a:latin typeface="+mn-lt"/>
              </a:rPr>
              <a:t>Local device derives a hash </a:t>
            </a:r>
            <a:r>
              <a:rPr lang="en-US" sz="2000" dirty="0" smtClean="0">
                <a:latin typeface="+mn-lt"/>
              </a:rPr>
              <a:t>and </a:t>
            </a:r>
            <a:r>
              <a:rPr lang="en-US" sz="2000" dirty="0">
                <a:latin typeface="+mn-lt"/>
              </a:rPr>
              <a:t>encrypts it with its private </a:t>
            </a:r>
            <a:r>
              <a:rPr lang="en-US" sz="2000" dirty="0" smtClean="0">
                <a:latin typeface="+mn-lt"/>
              </a:rPr>
              <a:t>key.</a:t>
            </a:r>
            <a:endParaRPr lang="en-US" sz="2000" dirty="0">
              <a:latin typeface="+mn-lt"/>
            </a:endParaRPr>
          </a:p>
          <a:p>
            <a:pPr marL="693738" lvl="2" indent="-236538" algn="l" defTabSz="814388">
              <a:lnSpc>
                <a:spcPct val="95000"/>
              </a:lnSpc>
              <a:spcBef>
                <a:spcPct val="50000"/>
              </a:spcBef>
              <a:buClr>
                <a:srgbClr val="708CA1"/>
              </a:buClr>
              <a:buFont typeface="Wingdings" pitchFamily="2" charset="2"/>
              <a:buChar char="§"/>
            </a:pPr>
            <a:r>
              <a:rPr lang="en-US" sz="2000" dirty="0">
                <a:latin typeface="+mn-lt"/>
              </a:rPr>
              <a:t>Encrypted hash, or digital signature, is attached to the message and forwarded to the remote </a:t>
            </a:r>
            <a:r>
              <a:rPr lang="en-US" sz="2000" dirty="0" smtClean="0">
                <a:latin typeface="+mn-lt"/>
              </a:rPr>
              <a:t>end.</a:t>
            </a:r>
            <a:endParaRPr lang="en-US" sz="2000" dirty="0">
              <a:latin typeface="+mn-lt"/>
            </a:endParaRPr>
          </a:p>
          <a:p>
            <a:pPr marL="693738" lvl="2" indent="-236538" algn="l" defTabSz="814388">
              <a:lnSpc>
                <a:spcPct val="95000"/>
              </a:lnSpc>
              <a:spcBef>
                <a:spcPct val="50000"/>
              </a:spcBef>
              <a:buClr>
                <a:srgbClr val="708CA1"/>
              </a:buClr>
              <a:buFont typeface="Wingdings" pitchFamily="2" charset="2"/>
              <a:buChar char="§"/>
            </a:pPr>
            <a:r>
              <a:rPr lang="en-US" sz="2000" dirty="0">
                <a:latin typeface="+mn-lt"/>
              </a:rPr>
              <a:t>At the remote end, the encrypted hash is decrypted using the public key of the local </a:t>
            </a:r>
            <a:r>
              <a:rPr lang="en-US" sz="2000" dirty="0" smtClean="0">
                <a:latin typeface="+mn-lt"/>
              </a:rPr>
              <a:t>end.</a:t>
            </a:r>
            <a:endParaRPr lang="en-US" sz="2000" dirty="0">
              <a:latin typeface="+mn-lt"/>
            </a:endParaRPr>
          </a:p>
          <a:p>
            <a:pPr marL="693738" lvl="2" indent="-236538" algn="l" defTabSz="814388">
              <a:lnSpc>
                <a:spcPct val="95000"/>
              </a:lnSpc>
              <a:spcBef>
                <a:spcPct val="50000"/>
              </a:spcBef>
              <a:buClr>
                <a:srgbClr val="708CA1"/>
              </a:buClr>
              <a:buFont typeface="Wingdings" pitchFamily="2" charset="2"/>
              <a:buChar char="§"/>
            </a:pPr>
            <a:r>
              <a:rPr lang="en-US" sz="2000" dirty="0">
                <a:latin typeface="+mn-lt"/>
              </a:rPr>
              <a:t>If the decrypted hash matches the recomputed hash, the signature is genuine.</a:t>
            </a:r>
          </a:p>
        </p:txBody>
      </p:sp>
    </p:spTree>
    <p:extLst>
      <p:ext uri="{BB962C8B-B14F-4D97-AF65-F5344CB8AC3E}">
        <p14:creationId xmlns:p14="http://schemas.microsoft.com/office/powerpoint/2010/main" val="35530014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42900" y="432919"/>
            <a:ext cx="8145462" cy="838200"/>
          </a:xfrm>
        </p:spPr>
        <p:txBody>
          <a:bodyPr/>
          <a:lstStyle/>
          <a:p>
            <a:pPr eaLnBrk="1" hangingPunct="1"/>
            <a:r>
              <a:rPr lang="en-US" sz="1800" dirty="0" smtClean="0">
                <a:ea typeface="ＭＳ Ｐゴシック" pitchFamily="34" charset="-128"/>
              </a:rPr>
              <a:t>IPsec Framework</a:t>
            </a:r>
            <a:br>
              <a:rPr lang="en-US" sz="1800" dirty="0" smtClean="0">
                <a:ea typeface="ＭＳ Ｐゴシック" pitchFamily="34" charset="-128"/>
              </a:rPr>
            </a:br>
            <a:r>
              <a:rPr lang="en-US" dirty="0" smtClean="0">
                <a:ea typeface="ＭＳ Ｐゴシック" pitchFamily="34" charset="-128"/>
              </a:rPr>
              <a:t>IPsec Protocol Framework</a:t>
            </a:r>
          </a:p>
        </p:txBody>
      </p:sp>
      <p:sp>
        <p:nvSpPr>
          <p:cNvPr id="3" name="Rectangle 2"/>
          <p:cNvSpPr/>
          <p:nvPr/>
        </p:nvSpPr>
        <p:spPr>
          <a:xfrm>
            <a:off x="342900" y="1380860"/>
            <a:ext cx="8389620" cy="4770537"/>
          </a:xfrm>
          <a:prstGeom prst="rect">
            <a:avLst/>
          </a:prstGeom>
        </p:spPr>
        <p:txBody>
          <a:bodyPr wrap="square">
            <a:spAutoFit/>
          </a:bodyPr>
          <a:lstStyle/>
          <a:p>
            <a:pPr algn="l"/>
            <a:r>
              <a:rPr lang="en-US" sz="2000" b="1" dirty="0" smtClean="0"/>
              <a:t>Authentication </a:t>
            </a:r>
            <a:r>
              <a:rPr lang="en-US" sz="2000" b="1" dirty="0"/>
              <a:t>Header (AH) </a:t>
            </a:r>
            <a:endParaRPr lang="en-US" sz="2000" dirty="0"/>
          </a:p>
          <a:p>
            <a:pPr marL="236538" indent="-236538" algn="l" defTabSz="814388">
              <a:lnSpc>
                <a:spcPct val="95000"/>
              </a:lnSpc>
              <a:spcBef>
                <a:spcPct val="50000"/>
              </a:spcBef>
              <a:buClr>
                <a:srgbClr val="708CA1"/>
              </a:buClr>
              <a:buFont typeface="Wingdings" pitchFamily="2" charset="2"/>
              <a:buChar char="§"/>
            </a:pPr>
            <a:r>
              <a:rPr lang="en-US" sz="2000" dirty="0">
                <a:latin typeface="+mn-lt"/>
              </a:rPr>
              <a:t>Appropriate protocol to use when confidentiality is not required or </a:t>
            </a:r>
            <a:r>
              <a:rPr lang="en-US" sz="2000" dirty="0" smtClean="0">
                <a:latin typeface="+mn-lt"/>
              </a:rPr>
              <a:t>permitted.</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Provides data authentication and integrity for IP packets that are passed between two </a:t>
            </a:r>
            <a:r>
              <a:rPr lang="en-US" sz="2000" dirty="0" smtClean="0">
                <a:latin typeface="+mn-lt"/>
              </a:rPr>
              <a:t>systems.</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Does not provide data confidentiality (encryption) of </a:t>
            </a:r>
            <a:r>
              <a:rPr lang="en-US" sz="2000" dirty="0" smtClean="0">
                <a:latin typeface="+mn-lt"/>
              </a:rPr>
              <a:t>packets.</a:t>
            </a:r>
            <a:endParaRPr lang="en-US" sz="2000" dirty="0">
              <a:latin typeface="+mn-lt"/>
            </a:endParaRPr>
          </a:p>
          <a:p>
            <a:pPr algn="l"/>
            <a:endParaRPr lang="en-US" sz="2000" b="1" dirty="0" smtClean="0"/>
          </a:p>
          <a:p>
            <a:pPr algn="l"/>
            <a:r>
              <a:rPr lang="en-US" sz="2000" b="1" dirty="0" smtClean="0"/>
              <a:t>Encapsulating </a:t>
            </a:r>
            <a:r>
              <a:rPr lang="en-US" sz="2000" b="1" dirty="0"/>
              <a:t>Security Payload (ESP) </a:t>
            </a:r>
            <a:endParaRPr lang="en-US" sz="2000" dirty="0"/>
          </a:p>
          <a:p>
            <a:pPr marL="236538" indent="-236538" algn="l" defTabSz="814388">
              <a:lnSpc>
                <a:spcPct val="95000"/>
              </a:lnSpc>
              <a:spcBef>
                <a:spcPct val="50000"/>
              </a:spcBef>
              <a:buClr>
                <a:srgbClr val="708CA1"/>
              </a:buClr>
              <a:buFont typeface="Wingdings" pitchFamily="2" charset="2"/>
              <a:buChar char="§"/>
            </a:pPr>
            <a:r>
              <a:rPr lang="en-US" sz="2000" dirty="0">
                <a:latin typeface="+mn-lt"/>
              </a:rPr>
              <a:t>A security protocol that provides confidentiality and authentication by encrypting the IP </a:t>
            </a:r>
            <a:r>
              <a:rPr lang="en-US" sz="2000" dirty="0" smtClean="0">
                <a:latin typeface="+mn-lt"/>
              </a:rPr>
              <a:t>packet.</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Authenticates the inner IP packet and ESP </a:t>
            </a:r>
            <a:r>
              <a:rPr lang="en-US" sz="2000" dirty="0" smtClean="0">
                <a:latin typeface="+mn-lt"/>
              </a:rPr>
              <a:t>header. </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Both encryption and authentication are optional in ESP, at a minimum, one of them must be </a:t>
            </a:r>
            <a:r>
              <a:rPr lang="en-US" sz="2000" dirty="0" smtClean="0">
                <a:latin typeface="+mn-lt"/>
              </a:rPr>
              <a:t>selected.</a:t>
            </a:r>
            <a:endParaRPr lang="en-US" sz="2000" dirty="0">
              <a:latin typeface="+mn-lt"/>
            </a:endParaRPr>
          </a:p>
        </p:txBody>
      </p:sp>
    </p:spTree>
    <p:extLst>
      <p:ext uri="{BB962C8B-B14F-4D97-AF65-F5344CB8AC3E}">
        <p14:creationId xmlns:p14="http://schemas.microsoft.com/office/powerpoint/2010/main" val="33722696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0753" y="348345"/>
            <a:ext cx="8145462" cy="827314"/>
          </a:xfrm>
        </p:spPr>
        <p:txBody>
          <a:bodyPr/>
          <a:lstStyle/>
          <a:p>
            <a:pPr eaLnBrk="1" hangingPunct="1"/>
            <a:r>
              <a:rPr lang="en-US" dirty="0" smtClean="0">
                <a:ea typeface="ＭＳ Ｐゴシック" pitchFamily="34" charset="-128"/>
              </a:rPr>
              <a:t>Chapter </a:t>
            </a:r>
            <a:r>
              <a:rPr lang="en-US" dirty="0">
                <a:ea typeface="ＭＳ Ｐゴシック" pitchFamily="34" charset="-128"/>
              </a:rPr>
              <a:t>7</a:t>
            </a:r>
            <a:r>
              <a:rPr lang="en-US" dirty="0" smtClean="0">
                <a:ea typeface="ＭＳ Ｐゴシック" pitchFamily="34" charset="-128"/>
              </a:rPr>
              <a:t>: Introduction</a:t>
            </a:r>
          </a:p>
        </p:txBody>
      </p:sp>
      <p:sp>
        <p:nvSpPr>
          <p:cNvPr id="6147" name="Rectangle 3"/>
          <p:cNvSpPr>
            <a:spLocks noGrp="1" noChangeArrowheads="1"/>
          </p:cNvSpPr>
          <p:nvPr>
            <p:ph idx="1"/>
          </p:nvPr>
        </p:nvSpPr>
        <p:spPr>
          <a:xfrm>
            <a:off x="508000" y="1349829"/>
            <a:ext cx="8171543" cy="5297714"/>
          </a:xfrm>
        </p:spPr>
        <p:txBody>
          <a:bodyPr/>
          <a:lstStyle/>
          <a:p>
            <a:r>
              <a:rPr lang="en-US" sz="2000" dirty="0"/>
              <a:t>Security is a concern when using the public Internet to conduct business. </a:t>
            </a:r>
            <a:endParaRPr lang="en-US" sz="2000" dirty="0" smtClean="0"/>
          </a:p>
          <a:p>
            <a:r>
              <a:rPr lang="en-US" sz="2000" dirty="0" smtClean="0"/>
              <a:t>Virtual </a:t>
            </a:r>
            <a:r>
              <a:rPr lang="en-US" sz="2000" dirty="0"/>
              <a:t>Private Networks (VPNs) are used to ensure the security of data across the Internet. </a:t>
            </a:r>
            <a:endParaRPr lang="en-US" sz="2000" dirty="0" smtClean="0"/>
          </a:p>
          <a:p>
            <a:r>
              <a:rPr lang="en-US" sz="2000" dirty="0" smtClean="0"/>
              <a:t>A </a:t>
            </a:r>
            <a:r>
              <a:rPr lang="en-US" sz="2000" dirty="0"/>
              <a:t>VPN is used to create a private tunnel over a public network. </a:t>
            </a:r>
            <a:endParaRPr lang="en-US" sz="2000" dirty="0" smtClean="0"/>
          </a:p>
          <a:p>
            <a:r>
              <a:rPr lang="en-US" sz="2000" dirty="0" smtClean="0"/>
              <a:t>Data </a:t>
            </a:r>
            <a:r>
              <a:rPr lang="en-US" sz="2000" dirty="0"/>
              <a:t>can be secured by using encryption in this tunnel through the Internet and by using authentication to protect data from unauthorized access.</a:t>
            </a:r>
          </a:p>
          <a:p>
            <a:r>
              <a:rPr lang="en-US" sz="2000" dirty="0"/>
              <a:t>This chapter explains the concepts and processes related to VPNs, as well as the benefits of VPN </a:t>
            </a:r>
            <a:r>
              <a:rPr lang="en-US" sz="2000" dirty="0" smtClean="0"/>
              <a:t>implementations, </a:t>
            </a:r>
            <a:r>
              <a:rPr lang="en-US" sz="2000" dirty="0"/>
              <a:t>and the underlying protocols required to configure VPNs.</a:t>
            </a:r>
          </a:p>
          <a:p>
            <a:endParaRPr lang="en-US" sz="2000" dirty="0" smtClean="0"/>
          </a:p>
          <a:p>
            <a:endParaRPr lang="en-US" sz="2000" dirty="0" smtClean="0"/>
          </a:p>
          <a:p>
            <a:endParaRPr lang="en-US" sz="2000" dirty="0" smtClean="0"/>
          </a:p>
        </p:txBody>
      </p:sp>
    </p:spTree>
    <p:extLst>
      <p:ext uri="{BB962C8B-B14F-4D97-AF65-F5344CB8AC3E}">
        <p14:creationId xmlns:p14="http://schemas.microsoft.com/office/powerpoint/2010/main" val="10391327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7051" y="447433"/>
            <a:ext cx="8145462" cy="838200"/>
          </a:xfrm>
        </p:spPr>
        <p:txBody>
          <a:bodyPr/>
          <a:lstStyle/>
          <a:p>
            <a:pPr eaLnBrk="1" hangingPunct="1"/>
            <a:r>
              <a:rPr lang="en-US" sz="1800" dirty="0" smtClean="0">
                <a:ea typeface="ＭＳ Ｐゴシック" pitchFamily="34" charset="-128"/>
              </a:rPr>
              <a:t>IPsec Framework</a:t>
            </a:r>
            <a:br>
              <a:rPr lang="en-US" sz="1800" dirty="0" smtClean="0">
                <a:ea typeface="ＭＳ Ｐゴシック" pitchFamily="34" charset="-128"/>
              </a:rPr>
            </a:br>
            <a:r>
              <a:rPr lang="en-US" dirty="0" smtClean="0">
                <a:ea typeface="ＭＳ Ｐゴシック" pitchFamily="34" charset="-128"/>
              </a:rPr>
              <a:t>IPsec Protocol Framework (cont.)</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2115" y="1417449"/>
            <a:ext cx="6888480" cy="4900895"/>
          </a:xfrm>
          <a:prstGeom prst="rect">
            <a:avLst/>
          </a:prstGeom>
          <a:noFill/>
          <a:ln w="9525" cap="rnd">
            <a:solidFill>
              <a:schemeClr val="tx1"/>
            </a:solidFill>
            <a:bevel/>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49742025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80937" y="374861"/>
            <a:ext cx="8145462" cy="838200"/>
          </a:xfrm>
        </p:spPr>
        <p:txBody>
          <a:bodyPr/>
          <a:lstStyle/>
          <a:p>
            <a:pPr eaLnBrk="1" hangingPunct="1"/>
            <a:r>
              <a:rPr lang="en-US" sz="1800" dirty="0" smtClean="0">
                <a:ea typeface="ＭＳ Ｐゴシック" pitchFamily="34" charset="-128"/>
              </a:rPr>
              <a:t>IPsec Framework</a:t>
            </a:r>
            <a:br>
              <a:rPr lang="en-US" sz="1800" dirty="0" smtClean="0">
                <a:ea typeface="ＭＳ Ｐゴシック" pitchFamily="34" charset="-128"/>
              </a:rPr>
            </a:br>
            <a:r>
              <a:rPr lang="en-US" dirty="0" smtClean="0">
                <a:ea typeface="ＭＳ Ｐゴシック" pitchFamily="34" charset="-128"/>
              </a:rPr>
              <a:t>IPsec Protocol Framework (cont.)</a:t>
            </a:r>
          </a:p>
        </p:txBody>
      </p:sp>
      <p:sp>
        <p:nvSpPr>
          <p:cNvPr id="3" name="Rectangle 2"/>
          <p:cNvSpPr/>
          <p:nvPr/>
        </p:nvSpPr>
        <p:spPr>
          <a:xfrm>
            <a:off x="344711" y="1259719"/>
            <a:ext cx="8493369" cy="4647426"/>
          </a:xfrm>
          <a:prstGeom prst="rect">
            <a:avLst/>
          </a:prstGeom>
        </p:spPr>
        <p:txBody>
          <a:bodyPr wrap="square">
            <a:spAutoFit/>
          </a:bodyPr>
          <a:lstStyle/>
          <a:p>
            <a:pPr algn="l"/>
            <a:r>
              <a:rPr lang="en-US" sz="2000" dirty="0" smtClean="0"/>
              <a:t>Four </a:t>
            </a:r>
            <a:r>
              <a:rPr lang="en-US" sz="2000" dirty="0"/>
              <a:t>basic building block of the IPsec framework that must be </a:t>
            </a:r>
            <a:r>
              <a:rPr lang="en-US" sz="2000" dirty="0" smtClean="0"/>
              <a:t>selected:</a:t>
            </a:r>
            <a:endParaRPr lang="en-US" sz="2000" dirty="0"/>
          </a:p>
          <a:p>
            <a:pPr marL="236538" indent="-236538" algn="l" defTabSz="814388">
              <a:lnSpc>
                <a:spcPct val="95000"/>
              </a:lnSpc>
              <a:spcBef>
                <a:spcPct val="50000"/>
              </a:spcBef>
              <a:buClr>
                <a:srgbClr val="708CA1"/>
              </a:buClr>
              <a:buFont typeface="Wingdings" pitchFamily="2" charset="2"/>
              <a:buChar char="§"/>
            </a:pPr>
            <a:r>
              <a:rPr lang="en-US" sz="2000" b="1" dirty="0">
                <a:latin typeface="+mn-lt"/>
              </a:rPr>
              <a:t>IPsec framework protocol</a:t>
            </a:r>
            <a:r>
              <a:rPr lang="en-US" sz="2000" dirty="0">
                <a:latin typeface="+mn-lt"/>
              </a:rPr>
              <a:t> – </a:t>
            </a:r>
            <a:r>
              <a:rPr lang="en-US" sz="2000" dirty="0" smtClean="0">
                <a:latin typeface="+mn-lt"/>
              </a:rPr>
              <a:t>A combination </a:t>
            </a:r>
            <a:r>
              <a:rPr lang="en-US" sz="2000" dirty="0">
                <a:latin typeface="+mn-lt"/>
              </a:rPr>
              <a:t>of ESP and AH, ESP or ESP+AH options are almost always selected because AH itself does not provide </a:t>
            </a:r>
            <a:r>
              <a:rPr lang="en-US" sz="2000" dirty="0" smtClean="0">
                <a:latin typeface="+mn-lt"/>
              </a:rPr>
              <a:t>encryption.</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b="1" dirty="0">
                <a:latin typeface="+mn-lt"/>
              </a:rPr>
              <a:t>Confidentiality</a:t>
            </a:r>
            <a:r>
              <a:rPr lang="en-US" sz="2000" dirty="0">
                <a:latin typeface="+mn-lt"/>
              </a:rPr>
              <a:t> </a:t>
            </a:r>
            <a:r>
              <a:rPr lang="en-US" sz="2000" dirty="0" smtClean="0">
                <a:latin typeface="+mn-lt"/>
              </a:rPr>
              <a:t>(if </a:t>
            </a:r>
            <a:r>
              <a:rPr lang="en-US" sz="2000" dirty="0">
                <a:latin typeface="+mn-lt"/>
              </a:rPr>
              <a:t>IPsec is implemented with ESP) – DES, 3DES, or AES, AES is strongly recommended since provides the greatest </a:t>
            </a:r>
            <a:r>
              <a:rPr lang="en-US" sz="2000" dirty="0" smtClean="0">
                <a:latin typeface="+mn-lt"/>
              </a:rPr>
              <a:t>security.</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b="1" dirty="0" smtClean="0">
                <a:latin typeface="+mn-lt"/>
              </a:rPr>
              <a:t>Integrity </a:t>
            </a:r>
            <a:r>
              <a:rPr lang="en-US" sz="2000" dirty="0" smtClean="0">
                <a:latin typeface="+mn-lt"/>
              </a:rPr>
              <a:t>– </a:t>
            </a:r>
            <a:r>
              <a:rPr lang="en-US" sz="2000" dirty="0">
                <a:latin typeface="+mn-lt"/>
              </a:rPr>
              <a:t>Guarantees that the content has not been altered in transit using hash algorithms (MD5 or SHA</a:t>
            </a:r>
            <a:r>
              <a:rPr lang="en-US" sz="2000" dirty="0" smtClean="0">
                <a:latin typeface="+mn-lt"/>
              </a:rPr>
              <a:t>).</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b="1" dirty="0">
                <a:latin typeface="+mn-lt"/>
              </a:rPr>
              <a:t>Authentication</a:t>
            </a:r>
            <a:r>
              <a:rPr lang="en-US" sz="2000" dirty="0">
                <a:latin typeface="+mn-lt"/>
              </a:rPr>
              <a:t> – Represents how devices on either end of the VPN tunnel are authenticated (PSK or RSA</a:t>
            </a:r>
            <a:r>
              <a:rPr lang="en-US" sz="2000" dirty="0" smtClean="0">
                <a:latin typeface="+mn-lt"/>
              </a:rPr>
              <a:t>).</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b="1" dirty="0">
                <a:latin typeface="+mn-lt"/>
              </a:rPr>
              <a:t>DH algorithm group</a:t>
            </a:r>
            <a:r>
              <a:rPr lang="en-US" sz="2000" dirty="0">
                <a:latin typeface="+mn-lt"/>
              </a:rPr>
              <a:t> – Represents how a shared secret key is established between peers, DH24 provides the greatest </a:t>
            </a:r>
            <a:r>
              <a:rPr lang="en-US" sz="2000" dirty="0" smtClean="0">
                <a:latin typeface="+mn-lt"/>
              </a:rPr>
              <a:t>security.</a:t>
            </a:r>
            <a:endParaRPr lang="en-US" sz="2000" dirty="0">
              <a:latin typeface="+mn-lt"/>
            </a:endParaRPr>
          </a:p>
        </p:txBody>
      </p:sp>
    </p:spTree>
    <p:extLst>
      <p:ext uri="{BB962C8B-B14F-4D97-AF65-F5344CB8AC3E}">
        <p14:creationId xmlns:p14="http://schemas.microsoft.com/office/powerpoint/2010/main" val="265668318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31710" y="489255"/>
            <a:ext cx="8145462" cy="838200"/>
          </a:xfrm>
        </p:spPr>
        <p:txBody>
          <a:bodyPr/>
          <a:lstStyle/>
          <a:p>
            <a:pPr eaLnBrk="1" hangingPunct="1"/>
            <a:r>
              <a:rPr lang="en-US" sz="1800" dirty="0" smtClean="0">
                <a:ea typeface="ＭＳ Ｐゴシック" pitchFamily="34" charset="-128"/>
              </a:rPr>
              <a:t>IPsec Framework</a:t>
            </a:r>
            <a:br>
              <a:rPr lang="en-US" sz="1800" dirty="0" smtClean="0">
                <a:ea typeface="ＭＳ Ｐゴシック" pitchFamily="34" charset="-128"/>
              </a:rPr>
            </a:br>
            <a:r>
              <a:rPr lang="en-US" dirty="0" smtClean="0">
                <a:ea typeface="ＭＳ Ｐゴシック" pitchFamily="34" charset="-128"/>
              </a:rPr>
              <a:t>IPsec Protocol Framework (cont.)</a:t>
            </a: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2181" y="1335314"/>
            <a:ext cx="5984510" cy="52832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4145446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t>7.4 Remote Access</a:t>
            </a:r>
            <a:endParaRPr lang="en-US" sz="2400" dirty="0" smtClean="0">
              <a:solidFill>
                <a:schemeClr val="folHlink"/>
              </a:solidFill>
            </a:endParaRPr>
          </a:p>
        </p:txBody>
      </p:sp>
    </p:spTree>
    <p:extLst>
      <p:ext uri="{BB962C8B-B14F-4D97-AF65-F5344CB8AC3E}">
        <p14:creationId xmlns:p14="http://schemas.microsoft.com/office/powerpoint/2010/main" val="2480981304"/>
      </p:ext>
    </p:extLst>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8585" y="527260"/>
            <a:ext cx="8145462" cy="838200"/>
          </a:xfrm>
        </p:spPr>
        <p:txBody>
          <a:bodyPr/>
          <a:lstStyle/>
          <a:p>
            <a:pPr eaLnBrk="1" hangingPunct="1"/>
            <a:r>
              <a:rPr lang="en-US" sz="1800" dirty="0" smtClean="0">
                <a:ea typeface="ＭＳ Ｐゴシック" pitchFamily="34" charset="-128"/>
              </a:rPr>
              <a:t>Remote Access VPN Solutions</a:t>
            </a:r>
            <a:br>
              <a:rPr lang="en-US" sz="1800" dirty="0" smtClean="0">
                <a:ea typeface="ＭＳ Ｐゴシック" pitchFamily="34" charset="-128"/>
              </a:rPr>
            </a:br>
            <a:r>
              <a:rPr lang="en-US" dirty="0" smtClean="0">
                <a:ea typeface="ＭＳ Ｐゴシック" pitchFamily="34" charset="-128"/>
              </a:rPr>
              <a:t>Types of Remote Access VPNs</a:t>
            </a:r>
          </a:p>
        </p:txBody>
      </p:sp>
      <p:sp>
        <p:nvSpPr>
          <p:cNvPr id="2" name="TextBox 1"/>
          <p:cNvSpPr txBox="1"/>
          <p:nvPr/>
        </p:nvSpPr>
        <p:spPr>
          <a:xfrm>
            <a:off x="442129" y="1671377"/>
            <a:ext cx="8065477" cy="2754600"/>
          </a:xfrm>
          <a:prstGeom prst="rect">
            <a:avLst/>
          </a:prstGeom>
          <a:noFill/>
        </p:spPr>
        <p:txBody>
          <a:bodyPr wrap="square" rtlCol="0">
            <a:spAutoFit/>
          </a:bodyPr>
          <a:lstStyle/>
          <a:p>
            <a:pPr marL="236538" indent="-236538" algn="l" defTabSz="814388">
              <a:lnSpc>
                <a:spcPct val="95000"/>
              </a:lnSpc>
              <a:spcBef>
                <a:spcPct val="50000"/>
              </a:spcBef>
              <a:buClr>
                <a:srgbClr val="708CA1"/>
              </a:buClr>
              <a:buFont typeface="Wingdings" pitchFamily="2" charset="2"/>
              <a:buChar char="§"/>
            </a:pPr>
            <a:r>
              <a:rPr lang="en-US" sz="2000" dirty="0">
                <a:latin typeface="+mn-lt"/>
              </a:rPr>
              <a:t>There are two primary methods for deploying remote access VPNs:</a:t>
            </a:r>
          </a:p>
          <a:p>
            <a:pPr marL="693738" lvl="2" indent="-236538" algn="l" defTabSz="814388">
              <a:lnSpc>
                <a:spcPct val="95000"/>
              </a:lnSpc>
              <a:spcBef>
                <a:spcPct val="50000"/>
              </a:spcBef>
              <a:buClr>
                <a:srgbClr val="708CA1"/>
              </a:buClr>
              <a:buFont typeface="Wingdings" pitchFamily="2" charset="2"/>
              <a:buChar char="§"/>
            </a:pPr>
            <a:r>
              <a:rPr lang="en-US" sz="2000" dirty="0">
                <a:latin typeface="+mn-lt"/>
              </a:rPr>
              <a:t>Secure Sockets Layer (SSL)</a:t>
            </a:r>
          </a:p>
          <a:p>
            <a:pPr marL="693738" lvl="2" indent="-236538" algn="l" defTabSz="814388">
              <a:lnSpc>
                <a:spcPct val="95000"/>
              </a:lnSpc>
              <a:spcBef>
                <a:spcPct val="50000"/>
              </a:spcBef>
              <a:buClr>
                <a:srgbClr val="708CA1"/>
              </a:buClr>
              <a:buFont typeface="Wingdings" pitchFamily="2" charset="2"/>
              <a:buChar char="§"/>
            </a:pPr>
            <a:r>
              <a:rPr lang="en-US" sz="2000" dirty="0">
                <a:latin typeface="+mn-lt"/>
              </a:rPr>
              <a:t>IP Security (IPsec</a:t>
            </a:r>
            <a:r>
              <a:rPr lang="en-US" sz="2000" dirty="0" smtClean="0">
                <a:latin typeface="+mn-lt"/>
              </a:rPr>
              <a:t>)</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Type of VPN method based on the access requirements of the users and the organization’s IT </a:t>
            </a:r>
            <a:r>
              <a:rPr lang="en-US" sz="2000" dirty="0" smtClean="0">
                <a:latin typeface="+mn-lt"/>
              </a:rPr>
              <a:t>processes.</a:t>
            </a:r>
            <a:endParaRPr lang="en-US" sz="2000" dirty="0">
              <a:latin typeface="+mn-lt"/>
            </a:endParaRPr>
          </a:p>
          <a:p>
            <a:pPr marL="236538" indent="-236538" algn="l" defTabSz="814388">
              <a:lnSpc>
                <a:spcPct val="95000"/>
              </a:lnSpc>
              <a:spcBef>
                <a:spcPct val="50000"/>
              </a:spcBef>
              <a:buClr>
                <a:srgbClr val="708CA1"/>
              </a:buClr>
              <a:buFont typeface="Wingdings" pitchFamily="2" charset="2"/>
              <a:buChar char="§"/>
            </a:pPr>
            <a:r>
              <a:rPr lang="en-US" sz="2000" dirty="0">
                <a:latin typeface="+mn-lt"/>
              </a:rPr>
              <a:t>Both </a:t>
            </a:r>
            <a:r>
              <a:rPr lang="en-US" sz="2000" dirty="0" smtClean="0">
                <a:latin typeface="+mn-lt"/>
              </a:rPr>
              <a:t>types offer </a:t>
            </a:r>
            <a:r>
              <a:rPr lang="en-US" sz="2000" dirty="0">
                <a:latin typeface="+mn-lt"/>
              </a:rPr>
              <a:t>access to virtually any network application or </a:t>
            </a:r>
            <a:r>
              <a:rPr lang="en-US" sz="2000" dirty="0" smtClean="0">
                <a:latin typeface="+mn-lt"/>
              </a:rPr>
              <a:t>resource.</a:t>
            </a:r>
            <a:endParaRPr lang="en-US" sz="2000" dirty="0">
              <a:latin typeface="+mn-lt"/>
            </a:endParaRPr>
          </a:p>
        </p:txBody>
      </p:sp>
    </p:spTree>
    <p:extLst>
      <p:ext uri="{BB962C8B-B14F-4D97-AF65-F5344CB8AC3E}">
        <p14:creationId xmlns:p14="http://schemas.microsoft.com/office/powerpoint/2010/main" val="93490814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58592" y="373187"/>
            <a:ext cx="8145462" cy="838200"/>
          </a:xfrm>
        </p:spPr>
        <p:txBody>
          <a:bodyPr/>
          <a:lstStyle/>
          <a:p>
            <a:pPr eaLnBrk="1" hangingPunct="1"/>
            <a:r>
              <a:rPr lang="en-US" sz="1800" dirty="0" smtClean="0">
                <a:ea typeface="ＭＳ Ｐゴシック" pitchFamily="34" charset="-128"/>
              </a:rPr>
              <a:t>Remote Access VPN Solutions</a:t>
            </a:r>
            <a:br>
              <a:rPr lang="en-US" sz="1800" dirty="0" smtClean="0">
                <a:ea typeface="ＭＳ Ｐゴシック" pitchFamily="34" charset="-128"/>
              </a:rPr>
            </a:br>
            <a:r>
              <a:rPr lang="en-US" dirty="0" smtClean="0">
                <a:ea typeface="ＭＳ Ｐゴシック" pitchFamily="34" charset="-128"/>
              </a:rPr>
              <a:t>Cisco SSL VPN</a:t>
            </a:r>
          </a:p>
        </p:txBody>
      </p:sp>
      <p:sp>
        <p:nvSpPr>
          <p:cNvPr id="2" name="TextBox 1"/>
          <p:cNvSpPr txBox="1"/>
          <p:nvPr/>
        </p:nvSpPr>
        <p:spPr>
          <a:xfrm>
            <a:off x="398585" y="1211387"/>
            <a:ext cx="8065477" cy="1415772"/>
          </a:xfrm>
          <a:prstGeom prst="rect">
            <a:avLst/>
          </a:prstGeom>
          <a:noFill/>
        </p:spPr>
        <p:txBody>
          <a:bodyPr wrap="square" rtlCol="0">
            <a:spAutoFit/>
          </a:bodyPr>
          <a:lstStyle/>
          <a:p>
            <a:pPr marL="236538" indent="-236538" algn="l" defTabSz="814388">
              <a:lnSpc>
                <a:spcPct val="95000"/>
              </a:lnSpc>
              <a:spcBef>
                <a:spcPct val="50000"/>
              </a:spcBef>
              <a:buClr>
                <a:srgbClr val="708CA1"/>
              </a:buClr>
              <a:buFont typeface="Wingdings" pitchFamily="2" charset="2"/>
              <a:buChar char="§"/>
            </a:pPr>
            <a:r>
              <a:rPr lang="en-US" sz="2000" dirty="0">
                <a:latin typeface="+mn-lt"/>
              </a:rPr>
              <a:t>Provides remote access by using a web browser and the web browser’s native SSL encryption. </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Can provide remote access using the Cisco AnyConnect Secure Mobility Client software</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3012" y="2596413"/>
            <a:ext cx="5965544" cy="4075055"/>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25667237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80937" y="374861"/>
            <a:ext cx="8145462" cy="838200"/>
          </a:xfrm>
        </p:spPr>
        <p:txBody>
          <a:bodyPr/>
          <a:lstStyle/>
          <a:p>
            <a:pPr eaLnBrk="1" hangingPunct="1"/>
            <a:r>
              <a:rPr lang="en-US" sz="1800" dirty="0" smtClean="0">
                <a:ea typeface="ＭＳ Ｐゴシック" pitchFamily="34" charset="-128"/>
              </a:rPr>
              <a:t>Remote Access VPN Solutions</a:t>
            </a:r>
            <a:br>
              <a:rPr lang="en-US" sz="1800" dirty="0" smtClean="0">
                <a:ea typeface="ＭＳ Ｐゴシック" pitchFamily="34" charset="-128"/>
              </a:rPr>
            </a:br>
            <a:r>
              <a:rPr lang="en-US" dirty="0" smtClean="0">
                <a:ea typeface="ＭＳ Ｐゴシック" pitchFamily="34" charset="-128"/>
              </a:rPr>
              <a:t>Cisco SSL VPN Solutions</a:t>
            </a:r>
          </a:p>
        </p:txBody>
      </p:sp>
      <p:sp>
        <p:nvSpPr>
          <p:cNvPr id="2" name="TextBox 1"/>
          <p:cNvSpPr txBox="1"/>
          <p:nvPr/>
        </p:nvSpPr>
        <p:spPr>
          <a:xfrm>
            <a:off x="398585" y="1453664"/>
            <a:ext cx="8065477" cy="4893647"/>
          </a:xfrm>
          <a:prstGeom prst="rect">
            <a:avLst/>
          </a:prstGeom>
          <a:noFill/>
        </p:spPr>
        <p:txBody>
          <a:bodyPr wrap="square" rtlCol="0">
            <a:spAutoFit/>
          </a:bodyPr>
          <a:lstStyle/>
          <a:p>
            <a:pPr algn="l"/>
            <a:r>
              <a:rPr lang="en-US" sz="2000" b="1" dirty="0"/>
              <a:t>Cisco AnyConnect Secure Mobility Client with </a:t>
            </a:r>
            <a:r>
              <a:rPr lang="en-US" sz="2000" b="1" dirty="0" smtClean="0"/>
              <a:t>SSL</a:t>
            </a:r>
            <a:endParaRPr lang="en-US" sz="2000" dirty="0"/>
          </a:p>
          <a:p>
            <a:pPr marL="236538" indent="-236538" algn="l" defTabSz="814388">
              <a:lnSpc>
                <a:spcPct val="95000"/>
              </a:lnSpc>
              <a:spcBef>
                <a:spcPct val="50000"/>
              </a:spcBef>
              <a:buClr>
                <a:srgbClr val="708CA1"/>
              </a:buClr>
              <a:buFont typeface="Wingdings" pitchFamily="2" charset="2"/>
              <a:buChar char="§"/>
            </a:pPr>
            <a:r>
              <a:rPr lang="en-US" sz="2000" dirty="0">
                <a:latin typeface="+mn-lt"/>
              </a:rPr>
              <a:t>Client-Based SSL VPNs provide authenticated users with LAN-like, full network access to corporate resources</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The remote devices require a client application, such as the Cisco VPN Client or the newer AnyConnect client to be installed on the end-user device</a:t>
            </a:r>
          </a:p>
          <a:p>
            <a:pPr marL="342900" indent="-342900" algn="l">
              <a:buFont typeface="Arial" pitchFamily="34" charset="0"/>
              <a:buChar char="•"/>
            </a:pPr>
            <a:endParaRPr lang="en-US" sz="2000" dirty="0"/>
          </a:p>
          <a:p>
            <a:pPr algn="l"/>
            <a:r>
              <a:rPr lang="en-US" sz="2000" b="1" dirty="0"/>
              <a:t>Cisco Secure Mobility Clientless SSL </a:t>
            </a:r>
            <a:r>
              <a:rPr lang="en-US" sz="2000" b="1" dirty="0" smtClean="0"/>
              <a:t>VPN</a:t>
            </a:r>
            <a:endParaRPr lang="en-US" sz="2000" dirty="0" smtClean="0"/>
          </a:p>
          <a:p>
            <a:pPr marL="236538" indent="-236538" algn="l" defTabSz="814388">
              <a:lnSpc>
                <a:spcPct val="95000"/>
              </a:lnSpc>
              <a:spcBef>
                <a:spcPct val="50000"/>
              </a:spcBef>
              <a:buClr>
                <a:srgbClr val="708CA1"/>
              </a:buClr>
              <a:buFont typeface="Wingdings" pitchFamily="2" charset="2"/>
              <a:buChar char="§"/>
            </a:pPr>
            <a:r>
              <a:rPr lang="en-US" sz="2000" dirty="0">
                <a:latin typeface="+mn-lt"/>
              </a:rPr>
              <a:t>Enables corporations to provide access to corporate resources even when the remote device is not corporately-managed</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Cisco ASA is used as a proxy device to network resources</a:t>
            </a:r>
          </a:p>
          <a:p>
            <a:pPr marL="236538" indent="-236538" algn="l" defTabSz="814388">
              <a:lnSpc>
                <a:spcPct val="95000"/>
              </a:lnSpc>
              <a:spcBef>
                <a:spcPct val="50000"/>
              </a:spcBef>
              <a:buClr>
                <a:srgbClr val="708CA1"/>
              </a:buClr>
              <a:buFont typeface="Wingdings" pitchFamily="2" charset="2"/>
              <a:buChar char="§"/>
            </a:pPr>
            <a:r>
              <a:rPr lang="en-US" sz="2000" dirty="0">
                <a:latin typeface="+mn-lt"/>
              </a:rPr>
              <a:t>Provides a web portal interface for remote devices to navigate the network using port-forwarding capabilities</a:t>
            </a:r>
          </a:p>
          <a:p>
            <a:pPr marL="342900" indent="-342900" algn="l">
              <a:buFont typeface="Arial" pitchFamily="34" charset="0"/>
              <a:buChar char="•"/>
            </a:pPr>
            <a:endParaRPr lang="en-US" sz="2000" dirty="0"/>
          </a:p>
        </p:txBody>
      </p:sp>
    </p:spTree>
    <p:extLst>
      <p:ext uri="{BB962C8B-B14F-4D97-AF65-F5344CB8AC3E}">
        <p14:creationId xmlns:p14="http://schemas.microsoft.com/office/powerpoint/2010/main" val="41048421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19440" y="409906"/>
            <a:ext cx="8145462" cy="838200"/>
          </a:xfrm>
        </p:spPr>
        <p:txBody>
          <a:bodyPr/>
          <a:lstStyle/>
          <a:p>
            <a:pPr eaLnBrk="1" hangingPunct="1"/>
            <a:r>
              <a:rPr lang="en-US" sz="1800" dirty="0" smtClean="0">
                <a:ea typeface="ＭＳ Ｐゴシック" pitchFamily="34" charset="-128"/>
              </a:rPr>
              <a:t>IPsec Remote Access VPNs</a:t>
            </a:r>
            <a:br>
              <a:rPr lang="en-US" sz="1800" dirty="0" smtClean="0">
                <a:ea typeface="ＭＳ Ｐゴシック" pitchFamily="34" charset="-128"/>
              </a:rPr>
            </a:br>
            <a:r>
              <a:rPr lang="en-US" dirty="0" smtClean="0">
                <a:ea typeface="ＭＳ Ｐゴシック" pitchFamily="34" charset="-128"/>
              </a:rPr>
              <a:t>IPsec Remote Access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6629" y="1248106"/>
            <a:ext cx="6691085" cy="5217597"/>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94015289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7051" y="447433"/>
            <a:ext cx="8145462" cy="838200"/>
          </a:xfrm>
        </p:spPr>
        <p:txBody>
          <a:bodyPr/>
          <a:lstStyle/>
          <a:p>
            <a:pPr eaLnBrk="1" hangingPunct="1"/>
            <a:r>
              <a:rPr lang="en-US" sz="1800" dirty="0" smtClean="0">
                <a:ea typeface="ＭＳ Ｐゴシック" pitchFamily="34" charset="-128"/>
              </a:rPr>
              <a:t>IPsec Remote Access VPNs</a:t>
            </a:r>
            <a:br>
              <a:rPr lang="en-US" sz="1800" dirty="0" smtClean="0">
                <a:ea typeface="ＭＳ Ｐゴシック" pitchFamily="34" charset="-128"/>
              </a:rPr>
            </a:br>
            <a:r>
              <a:rPr lang="en-US" dirty="0" smtClean="0">
                <a:ea typeface="ＭＳ Ｐゴシック" pitchFamily="34" charset="-128"/>
              </a:rPr>
              <a:t>IPsec Remote Access (cont.)</a:t>
            </a:r>
          </a:p>
        </p:txBody>
      </p:sp>
      <p:sp>
        <p:nvSpPr>
          <p:cNvPr id="3" name="TextBox 2"/>
          <p:cNvSpPr txBox="1"/>
          <p:nvPr/>
        </p:nvSpPr>
        <p:spPr>
          <a:xfrm>
            <a:off x="382952" y="1711570"/>
            <a:ext cx="8383677" cy="3964162"/>
          </a:xfrm>
          <a:prstGeom prst="rect">
            <a:avLst/>
          </a:prstGeom>
          <a:noFill/>
        </p:spPr>
        <p:txBody>
          <a:bodyPr wrap="square" rtlCol="0">
            <a:spAutoFit/>
          </a:bodyPr>
          <a:lstStyle/>
          <a:p>
            <a:pPr marL="236538" indent="-236538" algn="l" defTabSz="814388">
              <a:lnSpc>
                <a:spcPct val="95000"/>
              </a:lnSpc>
              <a:spcBef>
                <a:spcPct val="50000"/>
              </a:spcBef>
              <a:buClr>
                <a:srgbClr val="708CA1"/>
              </a:buClr>
              <a:buFont typeface="Wingdings" pitchFamily="2" charset="2"/>
              <a:buChar char="§"/>
            </a:pPr>
            <a:r>
              <a:rPr lang="en-US" sz="2000" dirty="0">
                <a:latin typeface="+mn-lt"/>
              </a:rPr>
              <a:t>The Cisco Easy VPN solution consists of three components:</a:t>
            </a:r>
          </a:p>
          <a:p>
            <a:pPr marL="693738" lvl="1" indent="-236538" algn="l" defTabSz="814388">
              <a:lnSpc>
                <a:spcPct val="95000"/>
              </a:lnSpc>
              <a:spcBef>
                <a:spcPct val="50000"/>
              </a:spcBef>
              <a:buClr>
                <a:srgbClr val="708CA1"/>
              </a:buClr>
              <a:buFont typeface="Wingdings" pitchFamily="2" charset="2"/>
              <a:buChar char="§"/>
            </a:pPr>
            <a:r>
              <a:rPr lang="en-US" sz="2000" b="1" dirty="0">
                <a:latin typeface="+mn-lt"/>
              </a:rPr>
              <a:t>Cisco Easy VPN Server – A Cisco IOS router or Cisco ASA </a:t>
            </a:r>
            <a:r>
              <a:rPr lang="en-US" sz="2000" dirty="0">
                <a:latin typeface="+mn-lt"/>
              </a:rPr>
              <a:t>Firewall acting as the VPN head-end device in site-to-site or remote-access VPNs.</a:t>
            </a:r>
          </a:p>
          <a:p>
            <a:pPr marL="693738" lvl="1" indent="-236538" algn="l" defTabSz="814388">
              <a:lnSpc>
                <a:spcPct val="95000"/>
              </a:lnSpc>
              <a:spcBef>
                <a:spcPct val="50000"/>
              </a:spcBef>
              <a:buClr>
                <a:srgbClr val="708CA1"/>
              </a:buClr>
              <a:buFont typeface="Wingdings" pitchFamily="2" charset="2"/>
              <a:buChar char="§"/>
            </a:pPr>
            <a:r>
              <a:rPr lang="en-US" sz="2000" b="1" dirty="0">
                <a:latin typeface="+mn-lt"/>
              </a:rPr>
              <a:t>Cisco Easy VPN </a:t>
            </a:r>
            <a:r>
              <a:rPr lang="en-US" sz="2000" b="1" dirty="0" smtClean="0">
                <a:latin typeface="+mn-lt"/>
              </a:rPr>
              <a:t>Remote</a:t>
            </a:r>
            <a:r>
              <a:rPr lang="en-US" sz="2000" b="1" dirty="0" smtClean="0"/>
              <a:t> </a:t>
            </a:r>
            <a:r>
              <a:rPr lang="en-US" sz="2000" dirty="0"/>
              <a:t>–</a:t>
            </a:r>
            <a:r>
              <a:rPr lang="en-US" sz="2000" dirty="0" smtClean="0">
                <a:latin typeface="+mn-lt"/>
              </a:rPr>
              <a:t> </a:t>
            </a:r>
            <a:r>
              <a:rPr lang="en-US" sz="2000" dirty="0">
                <a:latin typeface="+mn-lt"/>
              </a:rPr>
              <a:t>A Cisco IOS router or Cisco ASA Firewall acting as a remote VPN client.</a:t>
            </a:r>
          </a:p>
          <a:p>
            <a:pPr marL="693738" lvl="1" indent="-236538" algn="l" defTabSz="814388">
              <a:lnSpc>
                <a:spcPct val="95000"/>
              </a:lnSpc>
              <a:spcBef>
                <a:spcPct val="50000"/>
              </a:spcBef>
              <a:buClr>
                <a:srgbClr val="708CA1"/>
              </a:buClr>
              <a:buFont typeface="Wingdings" pitchFamily="2" charset="2"/>
              <a:buChar char="§"/>
            </a:pPr>
            <a:r>
              <a:rPr lang="en-US" sz="2000" b="1" dirty="0">
                <a:latin typeface="+mn-lt"/>
              </a:rPr>
              <a:t>Cisco VPN </a:t>
            </a:r>
            <a:r>
              <a:rPr lang="en-US" sz="2000" b="1" dirty="0" smtClean="0">
                <a:latin typeface="+mn-lt"/>
              </a:rPr>
              <a:t>Client</a:t>
            </a:r>
            <a:r>
              <a:rPr lang="en-US" sz="2000" b="1" dirty="0" smtClean="0"/>
              <a:t> </a:t>
            </a:r>
            <a:r>
              <a:rPr lang="en-US" sz="2000" dirty="0"/>
              <a:t>–</a:t>
            </a:r>
            <a:r>
              <a:rPr lang="en-US" sz="2000" dirty="0" smtClean="0">
                <a:latin typeface="+mn-lt"/>
              </a:rPr>
              <a:t> </a:t>
            </a:r>
            <a:r>
              <a:rPr lang="en-US" sz="2000" dirty="0">
                <a:latin typeface="+mn-lt"/>
              </a:rPr>
              <a:t>An application supported on a PC used to access a Cisco VPN </a:t>
            </a:r>
            <a:r>
              <a:rPr lang="en-US" sz="2000" dirty="0" smtClean="0">
                <a:latin typeface="+mn-lt"/>
              </a:rPr>
              <a:t>server.</a:t>
            </a:r>
          </a:p>
          <a:p>
            <a:pPr marL="236538" indent="-236538" algn="l" defTabSz="814388">
              <a:lnSpc>
                <a:spcPct val="95000"/>
              </a:lnSpc>
              <a:spcBef>
                <a:spcPct val="50000"/>
              </a:spcBef>
              <a:buClr>
                <a:srgbClr val="708CA1"/>
              </a:buClr>
              <a:buFont typeface="Wingdings" pitchFamily="2" charset="2"/>
              <a:buChar char="§"/>
            </a:pPr>
            <a:r>
              <a:rPr lang="en-US" sz="2000" dirty="0" smtClean="0">
                <a:latin typeface="+mn-lt"/>
              </a:rPr>
              <a:t>The </a:t>
            </a:r>
            <a:r>
              <a:rPr lang="en-US" sz="2000" dirty="0">
                <a:latin typeface="+mn-lt"/>
              </a:rPr>
              <a:t>Cisco Easy VPN solution feature offers flexibility, scalability, and ease of use for both site-to-site and remote access IPsec </a:t>
            </a:r>
            <a:r>
              <a:rPr lang="en-US" sz="2000" dirty="0" smtClean="0">
                <a:latin typeface="+mn-lt"/>
              </a:rPr>
              <a:t>VPNs.</a:t>
            </a:r>
            <a:endParaRPr lang="en-US" sz="2000" dirty="0">
              <a:latin typeface="+mn-lt"/>
            </a:endParaRPr>
          </a:p>
          <a:p>
            <a:endParaRPr lang="en-US" dirty="0"/>
          </a:p>
        </p:txBody>
      </p:sp>
    </p:spTree>
    <p:extLst>
      <p:ext uri="{BB962C8B-B14F-4D97-AF65-F5344CB8AC3E}">
        <p14:creationId xmlns:p14="http://schemas.microsoft.com/office/powerpoint/2010/main" val="59468013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7588" y="381622"/>
            <a:ext cx="8145462" cy="838200"/>
          </a:xfrm>
        </p:spPr>
        <p:txBody>
          <a:bodyPr/>
          <a:lstStyle/>
          <a:p>
            <a:pPr eaLnBrk="1" hangingPunct="1"/>
            <a:r>
              <a:rPr lang="en-US" sz="1800" dirty="0" smtClean="0">
                <a:ea typeface="ＭＳ Ｐゴシック" pitchFamily="34" charset="-128"/>
              </a:rPr>
              <a:t>IPsec Remote Access VPNs</a:t>
            </a:r>
            <a:br>
              <a:rPr lang="en-US" sz="1800" dirty="0" smtClean="0">
                <a:ea typeface="ＭＳ Ｐゴシック" pitchFamily="34" charset="-128"/>
              </a:rPr>
            </a:br>
            <a:r>
              <a:rPr lang="en-US" dirty="0" smtClean="0">
                <a:ea typeface="ＭＳ Ｐゴシック" pitchFamily="34" charset="-128"/>
              </a:rPr>
              <a:t>Cisco Easy VPN Server and Remote</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9385" y="1219822"/>
            <a:ext cx="6821869" cy="5282576"/>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7641343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smtClean="0"/>
              <a:t>7.1 VPNs</a:t>
            </a:r>
            <a:endParaRPr lang="en-US" sz="2400" dirty="0" smtClean="0">
              <a:solidFill>
                <a:schemeClr val="folHlink"/>
              </a:solidFill>
            </a:endParaRPr>
          </a:p>
        </p:txBody>
      </p:sp>
    </p:spTree>
    <p:extLst>
      <p:ext uri="{BB962C8B-B14F-4D97-AF65-F5344CB8AC3E}">
        <p14:creationId xmlns:p14="http://schemas.microsoft.com/office/powerpoint/2010/main" val="1915260488"/>
      </p:ext>
    </p:extLst>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15098" y="465446"/>
            <a:ext cx="8145462" cy="838200"/>
          </a:xfrm>
        </p:spPr>
        <p:txBody>
          <a:bodyPr/>
          <a:lstStyle/>
          <a:p>
            <a:pPr eaLnBrk="1" hangingPunct="1"/>
            <a:r>
              <a:rPr lang="en-US" sz="1800" dirty="0" smtClean="0">
                <a:ea typeface="ＭＳ Ｐゴシック" pitchFamily="34" charset="-128"/>
              </a:rPr>
              <a:t>IPsec Remote Access VPNs</a:t>
            </a:r>
            <a:br>
              <a:rPr lang="en-US" sz="1800" dirty="0" smtClean="0">
                <a:ea typeface="ＭＳ Ｐゴシック" pitchFamily="34" charset="-128"/>
              </a:rPr>
            </a:br>
            <a:r>
              <a:rPr lang="en-US" dirty="0" smtClean="0">
                <a:ea typeface="ＭＳ Ｐゴシック" pitchFamily="34" charset="-128"/>
              </a:rPr>
              <a:t>Comparing IPsec and SSL</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281" y="1303646"/>
            <a:ext cx="8529097" cy="5120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305902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90752" y="411466"/>
            <a:ext cx="8145462" cy="635176"/>
          </a:xfrm>
        </p:spPr>
        <p:txBody>
          <a:bodyPr/>
          <a:lstStyle/>
          <a:p>
            <a:pPr eaLnBrk="1" hangingPunct="1"/>
            <a:r>
              <a:rPr lang="en-US" dirty="0" smtClean="0">
                <a:ea typeface="ＭＳ Ｐゴシック" pitchFamily="34" charset="-128"/>
              </a:rPr>
              <a:t>Chapter 7: Summary</a:t>
            </a:r>
          </a:p>
        </p:txBody>
      </p:sp>
      <p:sp>
        <p:nvSpPr>
          <p:cNvPr id="6147" name="Rectangle 3"/>
          <p:cNvSpPr>
            <a:spLocks noGrp="1" noChangeArrowheads="1"/>
          </p:cNvSpPr>
          <p:nvPr>
            <p:ph idx="1"/>
          </p:nvPr>
        </p:nvSpPr>
        <p:spPr>
          <a:xfrm>
            <a:off x="440268" y="1364343"/>
            <a:ext cx="8224761" cy="4544332"/>
          </a:xfrm>
        </p:spPr>
        <p:txBody>
          <a:bodyPr/>
          <a:lstStyle/>
          <a:p>
            <a:r>
              <a:rPr lang="en-US" sz="2000" dirty="0"/>
              <a:t>VPNs are used to create a secure end-to-end private network connection over a </a:t>
            </a:r>
            <a:r>
              <a:rPr lang="en-US" sz="2000" dirty="0" smtClean="0"/>
              <a:t>third-party </a:t>
            </a:r>
            <a:r>
              <a:rPr lang="en-US" sz="2000" dirty="0"/>
              <a:t>network, such as the Internet. </a:t>
            </a:r>
            <a:endParaRPr lang="en-US" sz="2000" dirty="0" smtClean="0"/>
          </a:p>
          <a:p>
            <a:r>
              <a:rPr lang="en-US" sz="2000" dirty="0" smtClean="0"/>
              <a:t>A </a:t>
            </a:r>
            <a:r>
              <a:rPr lang="en-US" sz="2000" dirty="0"/>
              <a:t>site-to-site VPN uses a VPN gateway device at the edge of both sites. The end hosts are unaware of the VPN and have no additional supporting software.</a:t>
            </a:r>
          </a:p>
          <a:p>
            <a:r>
              <a:rPr lang="en-US" sz="2000" dirty="0"/>
              <a:t>A </a:t>
            </a:r>
            <a:r>
              <a:rPr lang="en-US" sz="2000" dirty="0" smtClean="0"/>
              <a:t>remote access </a:t>
            </a:r>
            <a:r>
              <a:rPr lang="en-US" sz="2000" dirty="0"/>
              <a:t>VPN requires software to be installed on the individual host device that </a:t>
            </a:r>
            <a:r>
              <a:rPr lang="en-US" sz="2000" dirty="0" smtClean="0"/>
              <a:t>accesses </a:t>
            </a:r>
            <a:r>
              <a:rPr lang="en-US" sz="2000" dirty="0"/>
              <a:t>the network from a remote location. </a:t>
            </a:r>
            <a:endParaRPr lang="en-US" sz="2000" dirty="0" smtClean="0"/>
          </a:p>
          <a:p>
            <a:pPr marL="682625" lvl="1" indent="-225425">
              <a:buFont typeface="Arial" panose="020B0604020202020204" pitchFamily="34" charset="0"/>
              <a:buChar char="•"/>
              <a:tabLst>
                <a:tab pos="623888" algn="l"/>
              </a:tabLst>
            </a:pPr>
            <a:r>
              <a:rPr lang="en-US" dirty="0"/>
              <a:t>The two types of remote access VPNs are SSL and IPsec. </a:t>
            </a:r>
          </a:p>
          <a:p>
            <a:pPr marL="682625" lvl="1" indent="-225425">
              <a:buFont typeface="Arial" panose="020B0604020202020204" pitchFamily="34" charset="0"/>
              <a:buChar char="•"/>
              <a:tabLst>
                <a:tab pos="623888" algn="l"/>
              </a:tabLst>
            </a:pPr>
            <a:r>
              <a:rPr lang="en-US" dirty="0" smtClean="0"/>
              <a:t>SSL </a:t>
            </a:r>
            <a:r>
              <a:rPr lang="en-US" dirty="0"/>
              <a:t>technology can provide remote access using a client’s web browser and the browser’s native SSL </a:t>
            </a:r>
            <a:r>
              <a:rPr lang="en-US" dirty="0" smtClean="0"/>
              <a:t>encryption. </a:t>
            </a:r>
          </a:p>
          <a:p>
            <a:pPr marL="682625" lvl="1" indent="-225425">
              <a:buFont typeface="Arial" panose="020B0604020202020204" pitchFamily="34" charset="0"/>
              <a:buChar char="•"/>
              <a:tabLst>
                <a:tab pos="623888" algn="l"/>
              </a:tabLst>
            </a:pPr>
            <a:r>
              <a:rPr lang="en-US" dirty="0" smtClean="0"/>
              <a:t>Using </a:t>
            </a:r>
            <a:r>
              <a:rPr lang="en-US" dirty="0"/>
              <a:t>Cisco AnyConnect software on the client, users can have LAN-like, full network access using SSL</a:t>
            </a:r>
            <a:r>
              <a:rPr lang="en-US" dirty="0" smtClean="0"/>
              <a:t>.</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61724" y="411466"/>
            <a:ext cx="8145462" cy="635176"/>
          </a:xfrm>
        </p:spPr>
        <p:txBody>
          <a:bodyPr/>
          <a:lstStyle/>
          <a:p>
            <a:pPr eaLnBrk="1" hangingPunct="1"/>
            <a:r>
              <a:rPr lang="en-US" dirty="0" smtClean="0">
                <a:ea typeface="ＭＳ Ｐゴシック" pitchFamily="34" charset="-128"/>
              </a:rPr>
              <a:t>Chapter 7: Summary (cont.)</a:t>
            </a:r>
          </a:p>
        </p:txBody>
      </p:sp>
      <p:sp>
        <p:nvSpPr>
          <p:cNvPr id="6147" name="Rectangle 3"/>
          <p:cNvSpPr>
            <a:spLocks noGrp="1" noChangeArrowheads="1"/>
          </p:cNvSpPr>
          <p:nvPr>
            <p:ph idx="1"/>
          </p:nvPr>
        </p:nvSpPr>
        <p:spPr>
          <a:xfrm>
            <a:off x="440268" y="1335314"/>
            <a:ext cx="8181218" cy="4949372"/>
          </a:xfrm>
        </p:spPr>
        <p:txBody>
          <a:bodyPr/>
          <a:lstStyle/>
          <a:p>
            <a:r>
              <a:rPr lang="en-US" sz="2000" dirty="0" smtClean="0"/>
              <a:t>GRE </a:t>
            </a:r>
            <a:r>
              <a:rPr lang="en-US" sz="2000" dirty="0"/>
              <a:t>is a basic, non-secure site-to-site VPN tunneling protocol that can encapsulate a wide variety of protocol packet types inside IP tunnels, thus allowing an organization to deliver other protocols through an IP-based WAN. </a:t>
            </a:r>
            <a:endParaRPr lang="en-US" sz="2000" dirty="0" smtClean="0"/>
          </a:p>
          <a:p>
            <a:pPr marL="682625" lvl="1" indent="-225425">
              <a:buFont typeface="Arial" panose="020B0604020202020204" pitchFamily="34" charset="0"/>
              <a:buChar char="•"/>
            </a:pPr>
            <a:r>
              <a:rPr lang="en-US" dirty="0" smtClean="0"/>
              <a:t>Today, </a:t>
            </a:r>
            <a:r>
              <a:rPr lang="en-US" dirty="0"/>
              <a:t>it is primarily used to deliver IP multicast traffic or IPv6 traffic over an IPv4 unicast-only connection.</a:t>
            </a:r>
          </a:p>
          <a:p>
            <a:r>
              <a:rPr lang="en-US" sz="2000" dirty="0" smtClean="0"/>
              <a:t>IPsec, </a:t>
            </a:r>
            <a:r>
              <a:rPr lang="en-US" sz="2000" dirty="0"/>
              <a:t>an IETF standard, is a secure tunnel operating at Layer 3 of the OSI model that can protect and authenticate IP packets between </a:t>
            </a:r>
            <a:r>
              <a:rPr lang="en-US" sz="2000" dirty="0" smtClean="0"/>
              <a:t>IPsec </a:t>
            </a:r>
            <a:r>
              <a:rPr lang="en-US" sz="2000" dirty="0"/>
              <a:t>peers. </a:t>
            </a:r>
            <a:endParaRPr lang="en-US" sz="2000" dirty="0" smtClean="0"/>
          </a:p>
          <a:p>
            <a:pPr marL="682625" lvl="1" indent="-225425">
              <a:buFont typeface="Arial" panose="020B0604020202020204" pitchFamily="34" charset="0"/>
              <a:buChar char="•"/>
            </a:pPr>
            <a:r>
              <a:rPr lang="en-US" dirty="0" smtClean="0"/>
              <a:t>It </a:t>
            </a:r>
            <a:r>
              <a:rPr lang="en-US" dirty="0"/>
              <a:t>can provide confidentiality by using encryption, data integrity, authentication, and anti-replay protection. </a:t>
            </a:r>
            <a:endParaRPr lang="en-US" dirty="0" smtClean="0"/>
          </a:p>
          <a:p>
            <a:pPr marL="682625" lvl="1" indent="-225425">
              <a:buFont typeface="Arial" panose="020B0604020202020204" pitchFamily="34" charset="0"/>
              <a:buChar char="•"/>
            </a:pPr>
            <a:r>
              <a:rPr lang="en-US" dirty="0" smtClean="0"/>
              <a:t>Data </a:t>
            </a:r>
            <a:r>
              <a:rPr lang="en-US" dirty="0"/>
              <a:t>integrity is provided by using a hash algorithm, such as MD5 or SHA. </a:t>
            </a:r>
            <a:endParaRPr lang="en-US" dirty="0" smtClean="0"/>
          </a:p>
          <a:p>
            <a:pPr marL="682625" lvl="1" indent="-225425">
              <a:buFont typeface="Arial" panose="020B0604020202020204" pitchFamily="34" charset="0"/>
              <a:buChar char="•"/>
            </a:pPr>
            <a:r>
              <a:rPr lang="en-US" dirty="0" smtClean="0"/>
              <a:t>Authentication </a:t>
            </a:r>
            <a:r>
              <a:rPr lang="en-US" dirty="0"/>
              <a:t>is provided by the PSK or RSA peer authentication method</a:t>
            </a:r>
            <a:r>
              <a:rPr lang="en-US" dirty="0" smtClean="0"/>
              <a:t>.</a:t>
            </a:r>
            <a:endParaRPr lang="en-US" dirty="0"/>
          </a:p>
        </p:txBody>
      </p:sp>
    </p:spTree>
    <p:extLst>
      <p:ext uri="{BB962C8B-B14F-4D97-AF65-F5344CB8AC3E}">
        <p14:creationId xmlns:p14="http://schemas.microsoft.com/office/powerpoint/2010/main" val="242737272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77838" y="411464"/>
            <a:ext cx="8145462" cy="635176"/>
          </a:xfrm>
        </p:spPr>
        <p:txBody>
          <a:bodyPr/>
          <a:lstStyle/>
          <a:p>
            <a:pPr eaLnBrk="1" hangingPunct="1"/>
            <a:r>
              <a:rPr lang="en-US" dirty="0" smtClean="0">
                <a:ea typeface="ＭＳ Ｐゴシック" pitchFamily="34" charset="-128"/>
              </a:rPr>
              <a:t>Chapter 7: Summary (cont.)</a:t>
            </a:r>
          </a:p>
        </p:txBody>
      </p:sp>
      <p:sp>
        <p:nvSpPr>
          <p:cNvPr id="6147" name="Rectangle 3"/>
          <p:cNvSpPr>
            <a:spLocks noGrp="1" noChangeArrowheads="1"/>
          </p:cNvSpPr>
          <p:nvPr>
            <p:ph idx="1"/>
          </p:nvPr>
        </p:nvSpPr>
        <p:spPr>
          <a:xfrm>
            <a:off x="440268" y="1291771"/>
            <a:ext cx="8410046" cy="4616904"/>
          </a:xfrm>
        </p:spPr>
        <p:txBody>
          <a:bodyPr/>
          <a:lstStyle/>
          <a:p>
            <a:r>
              <a:rPr lang="en-US" sz="2000" dirty="0" smtClean="0"/>
              <a:t>The </a:t>
            </a:r>
            <a:r>
              <a:rPr lang="en-US" sz="2000" dirty="0"/>
              <a:t>level of confidentiality provided by encryption depends on the algorithm used and the key length. </a:t>
            </a:r>
            <a:endParaRPr lang="en-US" sz="2000" dirty="0" smtClean="0"/>
          </a:p>
          <a:p>
            <a:r>
              <a:rPr lang="en-US" sz="2000" dirty="0" smtClean="0"/>
              <a:t>Encryption </a:t>
            </a:r>
            <a:r>
              <a:rPr lang="en-US" sz="2000" dirty="0"/>
              <a:t>can be symmetrical or asymmetrical. </a:t>
            </a:r>
            <a:endParaRPr lang="en-US" sz="2000" dirty="0" smtClean="0"/>
          </a:p>
          <a:p>
            <a:r>
              <a:rPr lang="en-US" sz="2000" dirty="0" smtClean="0"/>
              <a:t>DH </a:t>
            </a:r>
            <a:r>
              <a:rPr lang="en-US" sz="2000" dirty="0"/>
              <a:t>is a method used to securely exchange the keys to encrypt data.</a:t>
            </a:r>
          </a:p>
        </p:txBody>
      </p:sp>
    </p:spTree>
    <p:extLst>
      <p:ext uri="{BB962C8B-B14F-4D97-AF65-F5344CB8AC3E}">
        <p14:creationId xmlns:p14="http://schemas.microsoft.com/office/powerpoint/2010/main" val="281823182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0" y="0"/>
            <a:ext cx="9144000" cy="685800"/>
          </a:xfrm>
          <a:prstGeom prst="rect">
            <a:avLst/>
          </a:prstGeom>
          <a:solidFill>
            <a:srgbClr val="FFFFFF"/>
          </a:solidFill>
          <a:ln w="9525" algn="ctr">
            <a:noFill/>
            <a:miter lim="800000"/>
            <a:headEnd/>
            <a:tailEnd/>
          </a:ln>
        </p:spPr>
        <p:txBody>
          <a:bodyPr wrap="none" lIns="82124" tIns="41061" rIns="82124" bIns="41061" anchor="ctr"/>
          <a:lstStyle/>
          <a:p>
            <a:endParaRPr lang="en-US" dirty="0"/>
          </a:p>
        </p:txBody>
      </p:sp>
      <p:pic>
        <p:nvPicPr>
          <p:cNvPr id="30723" name="Picture 3" descr="CNA_largo-onwhite"/>
          <p:cNvPicPr>
            <a:picLocks noChangeAspect="1" noChangeArrowheads="1"/>
          </p:cNvPicPr>
          <p:nvPr/>
        </p:nvPicPr>
        <p:blipFill>
          <a:blip r:embed="rId2" cstate="print"/>
          <a:srcRect/>
          <a:stretch>
            <a:fillRect/>
          </a:stretch>
        </p:blipFill>
        <p:spPr bwMode="auto">
          <a:xfrm>
            <a:off x="1508125" y="2741613"/>
            <a:ext cx="6097588" cy="892175"/>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54125" y="435656"/>
            <a:ext cx="8145462" cy="838200"/>
          </a:xfrm>
        </p:spPr>
        <p:txBody>
          <a:bodyPr/>
          <a:lstStyle/>
          <a:p>
            <a:pPr eaLnBrk="1" hangingPunct="1"/>
            <a:r>
              <a:rPr lang="en-US" sz="1800" dirty="0" smtClean="0">
                <a:ea typeface="ＭＳ Ｐゴシック" pitchFamily="34" charset="-128"/>
              </a:rPr>
              <a:t>Fundamentals of VPNs</a:t>
            </a:r>
            <a:br>
              <a:rPr lang="en-US" sz="1800" dirty="0" smtClean="0">
                <a:ea typeface="ＭＳ Ｐゴシック" pitchFamily="34" charset="-128"/>
              </a:rPr>
            </a:br>
            <a:r>
              <a:rPr lang="en-US" dirty="0" smtClean="0">
                <a:ea typeface="ＭＳ Ｐゴシック" pitchFamily="34" charset="-128"/>
              </a:rPr>
              <a:t>Introducing VPNs</a:t>
            </a:r>
          </a:p>
        </p:txBody>
      </p:sp>
      <p:sp>
        <p:nvSpPr>
          <p:cNvPr id="2" name="Content Placeholder 1"/>
          <p:cNvSpPr>
            <a:spLocks noGrp="1"/>
          </p:cNvSpPr>
          <p:nvPr>
            <p:ph idx="1"/>
          </p:nvPr>
        </p:nvSpPr>
        <p:spPr>
          <a:xfrm>
            <a:off x="362857" y="1259811"/>
            <a:ext cx="8287657" cy="1323736"/>
          </a:xfrm>
        </p:spPr>
        <p:txBody>
          <a:bodyPr/>
          <a:lstStyle/>
          <a:p>
            <a:r>
              <a:rPr lang="en-US" sz="2000" dirty="0" smtClean="0"/>
              <a:t>VPNs are used to </a:t>
            </a:r>
            <a:r>
              <a:rPr lang="en-US" sz="2000" dirty="0"/>
              <a:t>create an end-to-end private network connection over third-party </a:t>
            </a:r>
            <a:r>
              <a:rPr lang="en-US" sz="2000" dirty="0" smtClean="0"/>
              <a:t>networks, </a:t>
            </a:r>
            <a:r>
              <a:rPr lang="en-US" sz="2000" dirty="0"/>
              <a:t>such as the Internet or </a:t>
            </a:r>
            <a:r>
              <a:rPr lang="en-US" sz="2000" dirty="0" smtClean="0"/>
              <a:t>extranets.</a:t>
            </a:r>
          </a:p>
          <a:p>
            <a:r>
              <a:rPr lang="en-US" sz="2000" dirty="0"/>
              <a:t>To implement VPNs, a VPN gateway is </a:t>
            </a:r>
            <a:r>
              <a:rPr lang="en-US" sz="2000" dirty="0" smtClean="0"/>
              <a:t>necessary: Could </a:t>
            </a:r>
            <a:r>
              <a:rPr lang="en-US" sz="2000" dirty="0"/>
              <a:t>be a router, a firewall, or a Cisco Adaptive Security Appliance (ASA</a:t>
            </a:r>
            <a:r>
              <a:rPr lang="en-US" sz="2000" dirty="0" smtClean="0"/>
              <a:t>).</a:t>
            </a: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9869" y="2723495"/>
            <a:ext cx="5133975" cy="3914775"/>
          </a:xfrm>
          <a:prstGeom prst="rect">
            <a:avLst/>
          </a:prstGeom>
          <a:noFill/>
          <a:ln w="9525">
            <a:solidFill>
              <a:schemeClr val="tx1"/>
            </a:solidFill>
            <a:bevel/>
            <a:headEnd/>
            <a:tailEnd/>
          </a:ln>
          <a:extLst>
            <a:ext uri="{909E8E84-426E-40DD-AFC4-6F175D3DCCD1}">
              <a14:hiddenFill xmlns:a14="http://schemas.microsoft.com/office/drawing/2010/main">
                <a:solidFill>
                  <a:schemeClr val="accent1"/>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34295" y="472578"/>
            <a:ext cx="8145462" cy="838200"/>
          </a:xfrm>
        </p:spPr>
        <p:txBody>
          <a:bodyPr/>
          <a:lstStyle/>
          <a:p>
            <a:pPr eaLnBrk="1" hangingPunct="1"/>
            <a:r>
              <a:rPr lang="en-US" sz="1800" dirty="0" smtClean="0">
                <a:ea typeface="ＭＳ Ｐゴシック" pitchFamily="34" charset="-128"/>
              </a:rPr>
              <a:t>Fundamentals of VPNs</a:t>
            </a:r>
            <a:br>
              <a:rPr lang="en-US" sz="1800" dirty="0" smtClean="0">
                <a:ea typeface="ＭＳ Ｐゴシック" pitchFamily="34" charset="-128"/>
              </a:rPr>
            </a:br>
            <a:r>
              <a:rPr lang="en-US" dirty="0" smtClean="0">
                <a:ea typeface="ＭＳ Ｐゴシック" pitchFamily="34" charset="-128"/>
              </a:rPr>
              <a:t>Benefits of VPNs</a:t>
            </a:r>
          </a:p>
        </p:txBody>
      </p:sp>
      <p:sp>
        <p:nvSpPr>
          <p:cNvPr id="2" name="Content Placeholder 1"/>
          <p:cNvSpPr>
            <a:spLocks noGrp="1"/>
          </p:cNvSpPr>
          <p:nvPr>
            <p:ph idx="1"/>
          </p:nvPr>
        </p:nvSpPr>
        <p:spPr>
          <a:xfrm>
            <a:off x="522513" y="1480457"/>
            <a:ext cx="8098973" cy="5050972"/>
          </a:xfrm>
        </p:spPr>
        <p:txBody>
          <a:bodyPr/>
          <a:lstStyle/>
          <a:p>
            <a:r>
              <a:rPr lang="en-US" sz="2000" b="1" dirty="0" smtClean="0"/>
              <a:t>Cost </a:t>
            </a:r>
            <a:r>
              <a:rPr lang="en-US" sz="2000" b="1" dirty="0"/>
              <a:t>savings </a:t>
            </a:r>
            <a:endParaRPr lang="en-US" sz="2000" dirty="0" smtClean="0"/>
          </a:p>
          <a:p>
            <a:pPr marL="682625" lvl="1" indent="-225425">
              <a:buFont typeface="Arial" panose="020B0604020202020204" pitchFamily="34" charset="0"/>
              <a:buChar char="•"/>
            </a:pPr>
            <a:r>
              <a:rPr lang="en-US" dirty="0" smtClean="0"/>
              <a:t>Enable organizations to use cost-effective, third-party Internet transport to connect remote offices and remote users to the main site.</a:t>
            </a:r>
          </a:p>
          <a:p>
            <a:r>
              <a:rPr lang="en-US" sz="2000" b="1" dirty="0" smtClean="0"/>
              <a:t>Scalability </a:t>
            </a:r>
            <a:endParaRPr lang="en-US" sz="2000" dirty="0" smtClean="0"/>
          </a:p>
          <a:p>
            <a:pPr marL="682625" lvl="1" indent="-225425">
              <a:buFont typeface="Arial" panose="020B0604020202020204" pitchFamily="34" charset="0"/>
              <a:buChar char="•"/>
              <a:tabLst>
                <a:tab pos="682625" algn="l"/>
              </a:tabLst>
            </a:pPr>
            <a:r>
              <a:rPr lang="en-US" dirty="0" smtClean="0"/>
              <a:t>Enable organizations to use the Internet infrastructure within ISPs and devices, which makes it easy to add new users.</a:t>
            </a:r>
          </a:p>
        </p:txBody>
      </p:sp>
    </p:spTree>
    <p:extLst>
      <p:ext uri="{BB962C8B-B14F-4D97-AF65-F5344CB8AC3E}">
        <p14:creationId xmlns:p14="http://schemas.microsoft.com/office/powerpoint/2010/main" val="12751202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19781" y="443550"/>
            <a:ext cx="8145462" cy="838200"/>
          </a:xfrm>
        </p:spPr>
        <p:txBody>
          <a:bodyPr/>
          <a:lstStyle/>
          <a:p>
            <a:pPr eaLnBrk="1" hangingPunct="1"/>
            <a:r>
              <a:rPr lang="en-US" sz="1800" dirty="0" smtClean="0">
                <a:ea typeface="ＭＳ Ｐゴシック" pitchFamily="34" charset="-128"/>
              </a:rPr>
              <a:t>Fundamentals of VPNs</a:t>
            </a:r>
            <a:br>
              <a:rPr lang="en-US" sz="1800" dirty="0" smtClean="0">
                <a:ea typeface="ＭＳ Ｐゴシック" pitchFamily="34" charset="-128"/>
              </a:rPr>
            </a:br>
            <a:r>
              <a:rPr lang="en-US" dirty="0" smtClean="0">
                <a:ea typeface="ＭＳ Ｐゴシック" pitchFamily="34" charset="-128"/>
              </a:rPr>
              <a:t>Benefits of VPNs (cont.)</a:t>
            </a:r>
          </a:p>
        </p:txBody>
      </p:sp>
      <p:sp>
        <p:nvSpPr>
          <p:cNvPr id="2" name="Content Placeholder 1"/>
          <p:cNvSpPr>
            <a:spLocks noGrp="1"/>
          </p:cNvSpPr>
          <p:nvPr>
            <p:ph idx="1"/>
          </p:nvPr>
        </p:nvSpPr>
        <p:spPr>
          <a:xfrm>
            <a:off x="522513" y="1436913"/>
            <a:ext cx="8098973" cy="5144631"/>
          </a:xfrm>
        </p:spPr>
        <p:txBody>
          <a:bodyPr/>
          <a:lstStyle/>
          <a:p>
            <a:r>
              <a:rPr lang="en-US" sz="2000" b="1" dirty="0" smtClean="0"/>
              <a:t>Compatibility </a:t>
            </a:r>
            <a:r>
              <a:rPr lang="en-US" sz="2000" b="1" dirty="0"/>
              <a:t>with broadband technology </a:t>
            </a:r>
            <a:endParaRPr lang="en-US" sz="2000" dirty="0" smtClean="0"/>
          </a:p>
          <a:p>
            <a:pPr marL="682625" lvl="1" indent="-225425">
              <a:buFont typeface="Arial" pitchFamily="34" charset="0"/>
              <a:buChar char="•"/>
            </a:pPr>
            <a:r>
              <a:rPr lang="en-US" dirty="0"/>
              <a:t>A</a:t>
            </a:r>
            <a:r>
              <a:rPr lang="en-US" dirty="0" smtClean="0"/>
              <a:t>llow </a:t>
            </a:r>
            <a:r>
              <a:rPr lang="en-US" dirty="0"/>
              <a:t>mobile </a:t>
            </a:r>
            <a:r>
              <a:rPr lang="en-US" dirty="0" smtClean="0"/>
              <a:t>workers and telecommuters </a:t>
            </a:r>
            <a:r>
              <a:rPr lang="en-US" dirty="0"/>
              <a:t>to take advantage of high-speed, broadband connectivity, such as DSL and cable, to gain access to the networks of their organization, </a:t>
            </a:r>
            <a:r>
              <a:rPr lang="en-US" dirty="0" smtClean="0"/>
              <a:t>providing workers flexibility </a:t>
            </a:r>
            <a:r>
              <a:rPr lang="en-US" dirty="0"/>
              <a:t>and </a:t>
            </a:r>
            <a:r>
              <a:rPr lang="en-US" dirty="0" smtClean="0"/>
              <a:t>efficiency.</a:t>
            </a:r>
          </a:p>
          <a:p>
            <a:pPr marL="682625" lvl="1" indent="-225425">
              <a:buFont typeface="Arial" pitchFamily="34" charset="0"/>
              <a:buChar char="•"/>
            </a:pPr>
            <a:r>
              <a:rPr lang="en-US" dirty="0" smtClean="0"/>
              <a:t>Provide </a:t>
            </a:r>
            <a:r>
              <a:rPr lang="en-US" dirty="0"/>
              <a:t>a cost-effective solution for connecting remote offices.</a:t>
            </a:r>
          </a:p>
          <a:p>
            <a:r>
              <a:rPr lang="en-US" sz="2000" b="1" dirty="0" smtClean="0"/>
              <a:t>Security </a:t>
            </a:r>
            <a:endParaRPr lang="en-US" sz="2000" dirty="0" smtClean="0"/>
          </a:p>
          <a:p>
            <a:pPr marL="682625" lvl="1" indent="-225425">
              <a:buFont typeface="Arial" pitchFamily="34" charset="0"/>
              <a:buChar char="•"/>
            </a:pPr>
            <a:r>
              <a:rPr lang="en-US" dirty="0" smtClean="0"/>
              <a:t>Can include security mechanisms that provide the highest level of security by using advanced encryption and authentication protocols that protect data from unauthorized access.</a:t>
            </a:r>
            <a:endParaRPr lang="en-US" dirty="0"/>
          </a:p>
        </p:txBody>
      </p:sp>
    </p:spTree>
    <p:extLst>
      <p:ext uri="{BB962C8B-B14F-4D97-AF65-F5344CB8AC3E}">
        <p14:creationId xmlns:p14="http://schemas.microsoft.com/office/powerpoint/2010/main" val="1366481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19781" y="450171"/>
            <a:ext cx="8145462" cy="838200"/>
          </a:xfrm>
        </p:spPr>
        <p:txBody>
          <a:bodyPr/>
          <a:lstStyle/>
          <a:p>
            <a:pPr eaLnBrk="1" hangingPunct="1"/>
            <a:r>
              <a:rPr lang="en-US" sz="1800" dirty="0" smtClean="0">
                <a:ea typeface="ＭＳ Ｐゴシック" pitchFamily="34" charset="-128"/>
              </a:rPr>
              <a:t>Types of VPNs</a:t>
            </a:r>
            <a:br>
              <a:rPr lang="en-US" sz="1800" dirty="0" smtClean="0">
                <a:ea typeface="ＭＳ Ｐゴシック" pitchFamily="34" charset="-128"/>
              </a:rPr>
            </a:br>
            <a:r>
              <a:rPr lang="en-US" dirty="0" smtClean="0">
                <a:ea typeface="ＭＳ Ｐゴシック" pitchFamily="34" charset="-128"/>
              </a:rPr>
              <a:t>Site-to-Site VPNs</a:t>
            </a:r>
          </a:p>
        </p:txBody>
      </p:sp>
      <p:sp>
        <p:nvSpPr>
          <p:cNvPr id="2" name="Content Placeholder 1"/>
          <p:cNvSpPr>
            <a:spLocks noGrp="1"/>
          </p:cNvSpPr>
          <p:nvPr>
            <p:ph idx="1"/>
          </p:nvPr>
        </p:nvSpPr>
        <p:spPr>
          <a:xfrm>
            <a:off x="432690" y="1523998"/>
            <a:ext cx="8362967" cy="5199127"/>
          </a:xfrm>
        </p:spPr>
        <p:txBody>
          <a:bodyPr/>
          <a:lstStyle/>
          <a:p>
            <a:r>
              <a:rPr lang="en-US" sz="2000" dirty="0" smtClean="0"/>
              <a:t>Connect </a:t>
            </a:r>
            <a:r>
              <a:rPr lang="en-US" sz="2000" dirty="0"/>
              <a:t>entire networks to each other, </a:t>
            </a:r>
            <a:r>
              <a:rPr lang="en-US" sz="2000" dirty="0" smtClean="0"/>
              <a:t>in </a:t>
            </a:r>
            <a:r>
              <a:rPr lang="en-US" sz="2000" dirty="0"/>
              <a:t>the past, a leased line or Frame Relay connection was required to connect sites, but because most corporations now have Internet access, these connections can be replaced with site-to-site </a:t>
            </a:r>
            <a:r>
              <a:rPr lang="en-US" sz="2000" dirty="0" smtClean="0"/>
              <a:t>VPNs.</a:t>
            </a:r>
            <a:endParaRPr lang="en-US" sz="2000" dirty="0"/>
          </a:p>
          <a:p>
            <a:r>
              <a:rPr lang="en-US" sz="2000" dirty="0" smtClean="0"/>
              <a:t>Internal hosts have no </a:t>
            </a:r>
            <a:r>
              <a:rPr lang="en-US" sz="2000" dirty="0"/>
              <a:t>knowledge that a VPN </a:t>
            </a:r>
            <a:r>
              <a:rPr lang="en-US" sz="2000" dirty="0" smtClean="0"/>
              <a:t>exists.</a:t>
            </a:r>
          </a:p>
          <a:p>
            <a:r>
              <a:rPr lang="en-US" sz="2000" dirty="0" smtClean="0"/>
              <a:t>Created </a:t>
            </a:r>
            <a:r>
              <a:rPr lang="en-US" sz="2000" dirty="0"/>
              <a:t>when devices on both sides of the VPN connection are aware of the VPN configuration in </a:t>
            </a:r>
            <a:r>
              <a:rPr lang="en-US" sz="2000" dirty="0" smtClean="0"/>
              <a:t>advance.</a:t>
            </a:r>
          </a:p>
        </p:txBody>
      </p:sp>
    </p:spTree>
    <p:extLst>
      <p:ext uri="{BB962C8B-B14F-4D97-AF65-F5344CB8AC3E}">
        <p14:creationId xmlns:p14="http://schemas.microsoft.com/office/powerpoint/2010/main" val="3987836530"/>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24249</TotalTime>
  <Pages>28</Pages>
  <Words>2410</Words>
  <Application>Microsoft Office PowerPoint</Application>
  <PresentationFormat>On-screen Show (4:3)</PresentationFormat>
  <Paragraphs>363</Paragraphs>
  <Slides>54</Slides>
  <Notes>53</Notes>
  <HiddenSlides>0</HiddenSlides>
  <MMClips>0</MMClips>
  <ScaleCrop>false</ScaleCrop>
  <HeadingPairs>
    <vt:vector size="4" baseType="variant">
      <vt:variant>
        <vt:lpstr>Theme</vt:lpstr>
      </vt:variant>
      <vt:variant>
        <vt:i4>2</vt:i4>
      </vt:variant>
      <vt:variant>
        <vt:lpstr>Slide Titles</vt:lpstr>
      </vt:variant>
      <vt:variant>
        <vt:i4>54</vt:i4>
      </vt:variant>
    </vt:vector>
  </HeadingPairs>
  <TitlesOfParts>
    <vt:vector size="56" baseType="lpstr">
      <vt:lpstr>PPT-TMPLT-WHT_C</vt:lpstr>
      <vt:lpstr>NetAcad-4F_PPT-WHT_060408</vt:lpstr>
      <vt:lpstr>Chapter 7: Securing Site-to-Site Connectivity</vt:lpstr>
      <vt:lpstr>Chapter 7: Securing Site-to-Site Connectivity</vt:lpstr>
      <vt:lpstr>Chapter 7: Objectives</vt:lpstr>
      <vt:lpstr>Chapter 7: Introduction</vt:lpstr>
      <vt:lpstr>7.1 VPNs</vt:lpstr>
      <vt:lpstr>Fundamentals of VPNs Introducing VPNs</vt:lpstr>
      <vt:lpstr>Fundamentals of VPNs Benefits of VPNs</vt:lpstr>
      <vt:lpstr>Fundamentals of VPNs Benefits of VPNs (cont.)</vt:lpstr>
      <vt:lpstr>Types of VPNs Site-to-Site VPNs</vt:lpstr>
      <vt:lpstr>Types of VPNs Site-to-Site VPNs (cont.)</vt:lpstr>
      <vt:lpstr>Types of VPNs Site-to-Site VPNs (cont.)</vt:lpstr>
      <vt:lpstr>Types of VPNs Remote Access VPNs</vt:lpstr>
      <vt:lpstr>Types of VPNs Remote Access VPNs (cont.)</vt:lpstr>
      <vt:lpstr>7.2 Site-to-Site GRE Tunnels</vt:lpstr>
      <vt:lpstr>Fundamentals of Generic Routing Encapsulation Introduction to GRE</vt:lpstr>
      <vt:lpstr>Fundamentals of Generic Routing Encapsulation Characteristics of GRE</vt:lpstr>
      <vt:lpstr>Fundamentals of Generic Routing Encapsulation Characteristics of GRE</vt:lpstr>
      <vt:lpstr>Configuring GRE Tunnels GRE Tunnel Configuration</vt:lpstr>
      <vt:lpstr>Configuring GRE Tunnels GRE Tunnel Configuration</vt:lpstr>
      <vt:lpstr>Configuring GRE Tunnels GRE Tunnel Verification</vt:lpstr>
      <vt:lpstr>7.3 Introducing IPsec</vt:lpstr>
      <vt:lpstr>Internet Protocol Security IPsec VPNs</vt:lpstr>
      <vt:lpstr>Internet Protocol Security IPsec Functions</vt:lpstr>
      <vt:lpstr>Internet Protocol Security IPsec Characteristics</vt:lpstr>
      <vt:lpstr>Internet Protocol Security IPsec Security Services</vt:lpstr>
      <vt:lpstr>IPsec Framework Confidentiality with Encryption</vt:lpstr>
      <vt:lpstr>IPsec Framework Encryption Algorithms</vt:lpstr>
      <vt:lpstr>IPsec Framework Symmetric Encryption</vt:lpstr>
      <vt:lpstr>IPsec Framework Asymmetric Encryption</vt:lpstr>
      <vt:lpstr>IPsec Framework Diffie-Hellman Key Exchange</vt:lpstr>
      <vt:lpstr>IPsec Framework Diffie-Hellman Key Exchange</vt:lpstr>
      <vt:lpstr>IPsec Framework Integrity with Hash Algorithms</vt:lpstr>
      <vt:lpstr>IPsec Framework Integrity with Hash Algorithms (cont.)</vt:lpstr>
      <vt:lpstr>IPsec Framework Integrity with Hash Algorithms (cont.)</vt:lpstr>
      <vt:lpstr>IPsec Framework Integrity with Hash Algorithms (cont.)</vt:lpstr>
      <vt:lpstr>IPsec Framework IPsec Authentication</vt:lpstr>
      <vt:lpstr>IPsec Framework IPsec Authentication (cont.)</vt:lpstr>
      <vt:lpstr>IPsec Framework IPsec Authentication (cont.)</vt:lpstr>
      <vt:lpstr>IPsec Framework IPsec Protocol Framework</vt:lpstr>
      <vt:lpstr>IPsec Framework IPsec Protocol Framework (cont.)</vt:lpstr>
      <vt:lpstr>IPsec Framework IPsec Protocol Framework (cont.)</vt:lpstr>
      <vt:lpstr>IPsec Framework IPsec Protocol Framework (cont.)</vt:lpstr>
      <vt:lpstr>7.4 Remote Access</vt:lpstr>
      <vt:lpstr>Remote Access VPN Solutions Types of Remote Access VPNs</vt:lpstr>
      <vt:lpstr>Remote Access VPN Solutions Cisco SSL VPN</vt:lpstr>
      <vt:lpstr>Remote Access VPN Solutions Cisco SSL VPN Solutions</vt:lpstr>
      <vt:lpstr>IPsec Remote Access VPNs IPsec Remote Access</vt:lpstr>
      <vt:lpstr>IPsec Remote Access VPNs IPsec Remote Access (cont.)</vt:lpstr>
      <vt:lpstr>IPsec Remote Access VPNs Cisco Easy VPN Server and Remote</vt:lpstr>
      <vt:lpstr>IPsec Remote Access VPNs Comparing IPsec and SSL</vt:lpstr>
      <vt:lpstr>Chapter 7: Summary</vt:lpstr>
      <vt:lpstr>Chapter 7: Summary (cont.)</vt:lpstr>
      <vt:lpstr>Chapter 7: Summary (cont.)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ITE PC v4.0 Chapter 1</dc:title>
  <dc:creator>Karen Alderson</dc:creator>
  <cp:lastModifiedBy>Rodrigo Floriano</cp:lastModifiedBy>
  <cp:revision>1391</cp:revision>
  <cp:lastPrinted>1999-01-27T00:54:54Z</cp:lastPrinted>
  <dcterms:created xsi:type="dcterms:W3CDTF">2006-10-23T15:07:30Z</dcterms:created>
  <dcterms:modified xsi:type="dcterms:W3CDTF">2013-10-04T17:12:08Z</dcterms:modified>
</cp:coreProperties>
</file>