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945" r:id="rId2"/>
  </p:sldMasterIdLst>
  <p:notesMasterIdLst>
    <p:notesMasterId r:id="rId42"/>
  </p:notesMasterIdLst>
  <p:handoutMasterIdLst>
    <p:handoutMasterId r:id="rId43"/>
  </p:handoutMasterIdLst>
  <p:sldIdLst>
    <p:sldId id="500" r:id="rId3"/>
    <p:sldId id="541" r:id="rId4"/>
    <p:sldId id="868" r:id="rId5"/>
    <p:sldId id="782" r:id="rId6"/>
    <p:sldId id="835" r:id="rId7"/>
    <p:sldId id="836" r:id="rId8"/>
    <p:sldId id="837" r:id="rId9"/>
    <p:sldId id="838" r:id="rId10"/>
    <p:sldId id="839" r:id="rId11"/>
    <p:sldId id="840" r:id="rId12"/>
    <p:sldId id="841" r:id="rId13"/>
    <p:sldId id="842" r:id="rId14"/>
    <p:sldId id="843" r:id="rId15"/>
    <p:sldId id="844" r:id="rId16"/>
    <p:sldId id="845" r:id="rId17"/>
    <p:sldId id="846" r:id="rId18"/>
    <p:sldId id="869" r:id="rId19"/>
    <p:sldId id="847" r:id="rId20"/>
    <p:sldId id="849" r:id="rId21"/>
    <p:sldId id="850" r:id="rId22"/>
    <p:sldId id="851" r:id="rId23"/>
    <p:sldId id="852" r:id="rId24"/>
    <p:sldId id="853" r:id="rId25"/>
    <p:sldId id="854" r:id="rId26"/>
    <p:sldId id="855" r:id="rId27"/>
    <p:sldId id="856" r:id="rId28"/>
    <p:sldId id="857" r:id="rId29"/>
    <p:sldId id="867" r:id="rId30"/>
    <p:sldId id="858" r:id="rId31"/>
    <p:sldId id="859" r:id="rId32"/>
    <p:sldId id="860" r:id="rId33"/>
    <p:sldId id="861" r:id="rId34"/>
    <p:sldId id="862" r:id="rId35"/>
    <p:sldId id="863" r:id="rId36"/>
    <p:sldId id="864" r:id="rId37"/>
    <p:sldId id="865" r:id="rId38"/>
    <p:sldId id="866" r:id="rId39"/>
    <p:sldId id="783" r:id="rId40"/>
    <p:sldId id="681" r:id="rId41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ttoria deloulay" initials="vd" lastIdx="6" clrIdx="0"/>
  <p:cmAuthor id="1" name="carykell" initials="c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0C0C4"/>
    <a:srgbClr val="678DC5"/>
    <a:srgbClr val="3E67A4"/>
    <a:srgbClr val="3E8DC5"/>
    <a:srgbClr val="5F5F65"/>
    <a:srgbClr val="7E7E8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49" autoAdjust="0"/>
    <p:restoredTop sz="89407" autoAdjust="0"/>
  </p:normalViewPr>
  <p:slideViewPr>
    <p:cSldViewPr snapToGrid="0">
      <p:cViewPr>
        <p:scale>
          <a:sx n="80" d="100"/>
          <a:sy n="80" d="100"/>
        </p:scale>
        <p:origin x="-1968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728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 dirty="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 dirty="0"/>
              <a:t>Presentation_ID.scr</a:t>
            </a:r>
          </a:p>
        </p:txBody>
      </p:sp>
      <p:sp>
        <p:nvSpPr>
          <p:cNvPr id="9728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728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  <a:defRPr/>
            </a:pPr>
            <a:fld id="{BCC1ECAD-6CE1-4897-9CEF-F2ECC9BEA19E}" type="slidenum">
              <a:rPr lang="en-US" sz="800"/>
              <a:pPr algn="r" defTabSz="903288">
                <a:lnSpc>
                  <a:spcPct val="100000"/>
                </a:lnSpc>
                <a:defRPr/>
              </a:pPr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805898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1203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 dirty="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 dirty="0"/>
              <a:t>Presentation_ID.scr</a:t>
            </a:r>
          </a:p>
        </p:txBody>
      </p:sp>
      <p:sp>
        <p:nvSpPr>
          <p:cNvPr id="51204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/>
            </a:lvl1pPr>
          </a:lstStyle>
          <a:p>
            <a:pPr>
              <a:defRPr/>
            </a:pPr>
            <a:fld id="{FB004549-1125-4930-988B-40FFE37DB1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175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7663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034988-36DD-4D34-B1CE-37AB851117A5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 eaLnBrk="1" hangingPunct="1">
              <a:buFontTx/>
              <a:buNone/>
            </a:pPr>
            <a:r>
              <a:rPr lang="en-US" b="0" dirty="0" smtClean="0"/>
              <a:t>Connecting Networks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300" b="0" dirty="0" smtClean="0"/>
              <a:t>Chapter 9: </a:t>
            </a:r>
            <a:r>
              <a:rPr lang="en-US" sz="1400" b="0" dirty="0" smtClean="0"/>
              <a:t>Troubleshooting the Network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9.1.2.1 General Troubleshooting Procedures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9.1.2.2 Gathering Symptoms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9.1.2.3 Questioning End Users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9.1.3.1 Using Layered Models for Troubleshooting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9.1.3.2 Troubleshooting Methods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9.1.3.3 Troubleshooting Methods,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9.1.3.4 Guidelines for Selecting a Troubleshooting Method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17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 eaLnBrk="1" hangingPunct="1">
              <a:buFontTx/>
              <a:buNone/>
            </a:pPr>
            <a:r>
              <a:rPr lang="en-US" b="0" dirty="0" smtClean="0"/>
              <a:t>Connecting Networks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300" b="0" dirty="0" smtClean="0"/>
              <a:t>Chapter 9: </a:t>
            </a:r>
            <a:r>
              <a:rPr lang="en-US" sz="1400" b="0" dirty="0" smtClean="0"/>
              <a:t>Troubleshooting the Network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9.2.1.1 Software Troubleshooting Tools</a:t>
            </a:r>
          </a:p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9.2.1.2 Software Troubleshooting Tools,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9.2.1.3 Hardware Troubleshooting Tools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0EE284-7961-42D5-9E4B-29540E276A78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Chapter 9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9.2.1.4 Using a Syslog Server for Troubleshooting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9.2.2.1 Physical Layer Troubleshooting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9.2.2.2 Data Link Layer Troubleshooting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9.2.2.3 Network Layer Troubleshooting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9.2.2.4 Transport Layer Troubleshooting - ACLs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9.2.2.5 Transport Layer Troubleshooting – NAT for IPv4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9.2.2.6 Application Layer Troubleshooting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9.2.3.1 Components of Troubleshooting End-to-End Connectivity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9.2.3.1 Components of Troubleshooting End-to-End Connectivity 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9.2.3.2 End-to-End Connectivity Problem Initiates Troubleshooting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 eaLnBrk="1" hangingPunct="1">
              <a:buFontTx/>
              <a:buNone/>
            </a:pPr>
            <a:r>
              <a:rPr lang="en-US" b="0" dirty="0" smtClean="0"/>
              <a:t>Connecting Networks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300" b="0" dirty="0" smtClean="0"/>
              <a:t>Chapter 9: </a:t>
            </a:r>
            <a:r>
              <a:rPr lang="en-US" sz="1400" b="0" dirty="0" smtClean="0"/>
              <a:t>Troubleshooting the Network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9.2.3.3 Step 1 - Verify the Physical Layer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9.2.3.4 Step 2 - Check for Duplex Mismatches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9.2.3.5 Step 3 - Verify Layer 2 and Layer 3 Addressing on the Local Network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9.2.3.6 Step 4 - Verify Default Gateway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9.2.3.7 Step 5 - Verify Correct Path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9.2.3.8 Step 6 - Verify the Transport Layer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is-I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9.2.3.9 Step 7 - Verify ACLs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is-I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9.2.3.10 Step 8 - Verify DNS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5F77EF-9F5D-4805-BD17-79024BE7C85C}" type="slidenum">
              <a:rPr lang="en-US" smtClean="0"/>
              <a:pPr/>
              <a:t>38</a:t>
            </a:fld>
            <a:endParaRPr lang="en-US" dirty="0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Chapter 9 Summary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9.1.1.1 Documenting the Network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9.1.1.2 Network Topology Diagrams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9.1.1.2 Network Topology Diagrams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9.1.1.4 Establishing a Network Baseline,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9.1.1.5 Measuring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83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_CoverAr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93888"/>
            <a:ext cx="9140825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Cisco Public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  <a:defRPr/>
            </a:pPr>
            <a:r>
              <a:rPr lang="en-US" sz="700" dirty="0" smtClean="0">
                <a:solidFill>
                  <a:srgbClr val="D3D3D3"/>
                </a:solidFill>
              </a:rPr>
              <a:t>Chapter 4</a:t>
            </a:r>
            <a:endParaRPr lang="en-US" sz="700" dirty="0">
              <a:solidFill>
                <a:srgbClr val="D3D3D3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fld id="{C31C4615-7F19-455B-A5C4-EA1B3B194C81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  <a:defRPr/>
              </a:pPr>
              <a:t>‹#›</a:t>
            </a:fld>
            <a:endParaRPr lang="en-US" sz="1000" dirty="0">
              <a:solidFill>
                <a:srgbClr val="D3D3D3"/>
              </a:solidFill>
            </a:endParaRPr>
          </a:p>
        </p:txBody>
      </p:sp>
      <p:pic>
        <p:nvPicPr>
          <p:cNvPr id="9" name="Picture 9" descr="Cisco_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Cisc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47" name="Rectangle 7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9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98513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2014538"/>
            <a:ext cx="7940675" cy="357187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fld id="{ACFA795C-7F0A-48D8-9FC3-F2BA5F8EB736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  <a:defRPr/>
              </a:pPr>
              <a:t>‹#›</a:t>
            </a:fld>
            <a:endParaRPr lang="en-US" sz="1000" dirty="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  <a:defRPr/>
            </a:pPr>
            <a:r>
              <a:rPr lang="en-US" sz="700" dirty="0" smtClean="0">
                <a:solidFill>
                  <a:srgbClr val="D3D3D3"/>
                </a:solidFill>
              </a:rPr>
              <a:t>Chapter 4</a:t>
            </a:r>
            <a:endParaRPr lang="en-US" sz="700" dirty="0">
              <a:solidFill>
                <a:srgbClr val="D3D3D3"/>
              </a:solidFill>
            </a:endParaRP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fld id="{58EC189E-ADD4-420E-B89E-1E32C54438D7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  <a:defRPr/>
              </a:pPr>
              <a:t>‹#›</a:t>
            </a:fld>
            <a:endParaRPr lang="en-US" sz="1000" dirty="0">
              <a:solidFill>
                <a:srgbClr val="D3D3D3"/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2014538"/>
            <a:ext cx="7940675" cy="3571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7" descr="PPt_TopBand_Artwor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08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Cisco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5" r:id="rId1"/>
    <p:sldLayoutId id="2147484434" r:id="rId2"/>
    <p:sldLayoutId id="2147484435" r:id="rId3"/>
    <p:sldLayoutId id="2147484436" r:id="rId4"/>
    <p:sldLayoutId id="2147484437" r:id="rId5"/>
    <p:sldLayoutId id="2147484438" r:id="rId6"/>
    <p:sldLayoutId id="2147484439" r:id="rId7"/>
    <p:sldLayoutId id="2147484440" r:id="rId8"/>
    <p:sldLayoutId id="2147484441" r:id="rId9"/>
    <p:sldLayoutId id="2147484442" r:id="rId10"/>
    <p:sldLayoutId id="2147484443" r:id="rId11"/>
    <p:sldLayoutId id="2147484444" r:id="rId12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5pPr>
      <a:lvl6pPr marL="20621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2051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2052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fld id="{85C5E045-6C48-46C0-92AE-30A8710B0BBD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  <a:defRPr/>
              </a:pPr>
              <a:t>‹#›</a:t>
            </a:fld>
            <a:endParaRPr lang="en-US" sz="1000" dirty="0">
              <a:solidFill>
                <a:srgbClr val="D3D3D3"/>
              </a:solidFill>
            </a:endParaRPr>
          </a:p>
        </p:txBody>
      </p:sp>
      <p:sp>
        <p:nvSpPr>
          <p:cNvPr id="2053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2014538"/>
            <a:ext cx="7940675" cy="3571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2055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2056" name="Picture 8" descr="Rev08_Cisco_BrandBar10_060408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56" r:id="rId1"/>
    <p:sldLayoutId id="2147484445" r:id="rId2"/>
    <p:sldLayoutId id="2147484446" r:id="rId3"/>
    <p:sldLayoutId id="2147484447" r:id="rId4"/>
    <p:sldLayoutId id="2147484448" r:id="rId5"/>
    <p:sldLayoutId id="2147484449" r:id="rId6"/>
    <p:sldLayoutId id="2147484450" r:id="rId7"/>
    <p:sldLayoutId id="2147484451" r:id="rId8"/>
    <p:sldLayoutId id="2147484452" r:id="rId9"/>
    <p:sldLayoutId id="2147484453" r:id="rId10"/>
    <p:sldLayoutId id="2147484454" r:id="rId11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Chapter 9: </a:t>
            </a:r>
            <a:r>
              <a:rPr lang="en-US" sz="2800" dirty="0"/>
              <a:t>Troubleshooting the Network</a:t>
            </a:r>
            <a:endParaRPr lang="en-US" sz="2800" dirty="0" smtClean="0">
              <a:solidFill>
                <a:schemeClr val="folHlink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6788150" cy="658812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Connecting Networks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Troubleshooting </a:t>
            </a:r>
            <a:r>
              <a:rPr lang="en-US" sz="1800" dirty="0" smtClean="0"/>
              <a:t>Process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General Troubleshooting Procedures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23105" r="-23105"/>
          <a:stretch>
            <a:fillRect/>
          </a:stretch>
        </p:blipFill>
        <p:spPr>
          <a:xfrm>
            <a:off x="655638" y="1786465"/>
            <a:ext cx="7940675" cy="4508031"/>
          </a:xfrm>
          <a:ln>
            <a:solidFill>
              <a:schemeClr val="tx1"/>
            </a:solidFill>
            <a:bevel/>
          </a:ln>
        </p:spPr>
      </p:pic>
    </p:spTree>
    <p:extLst>
      <p:ext uri="{BB962C8B-B14F-4D97-AF65-F5344CB8AC3E}">
        <p14:creationId xmlns:p14="http://schemas.microsoft.com/office/powerpoint/2010/main" val="79191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Troubleshooting </a:t>
            </a:r>
            <a:r>
              <a:rPr lang="en-US" sz="1800" dirty="0" smtClean="0"/>
              <a:t>Process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Gathering Symptoms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rcRect l="-22235" r="-22235"/>
          <a:stretch>
            <a:fillRect/>
          </a:stretch>
        </p:blipFill>
        <p:spPr>
          <a:xfrm>
            <a:off x="655638" y="1806222"/>
            <a:ext cx="7940675" cy="4416778"/>
          </a:xfrm>
        </p:spPr>
      </p:pic>
    </p:spTree>
    <p:extLst>
      <p:ext uri="{BB962C8B-B14F-4D97-AF65-F5344CB8AC3E}">
        <p14:creationId xmlns:p14="http://schemas.microsoft.com/office/powerpoint/2010/main" val="235028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Troubleshooting </a:t>
            </a:r>
            <a:r>
              <a:rPr lang="en-US" sz="1800" dirty="0" smtClean="0"/>
              <a:t>Process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Questioning End Users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-918" b="-918"/>
          <a:stretch>
            <a:fillRect/>
          </a:stretch>
        </p:blipFill>
        <p:spPr>
          <a:xfrm>
            <a:off x="655638" y="1856248"/>
            <a:ext cx="7940675" cy="4270767"/>
          </a:xfrm>
        </p:spPr>
      </p:pic>
    </p:spTree>
    <p:extLst>
      <p:ext uri="{BB962C8B-B14F-4D97-AF65-F5344CB8AC3E}">
        <p14:creationId xmlns:p14="http://schemas.microsoft.com/office/powerpoint/2010/main" val="364448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Isolating the Issue Using Layered </a:t>
            </a:r>
            <a:r>
              <a:rPr lang="en-US" sz="1800" dirty="0" smtClean="0"/>
              <a:t>Models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sz="2800" dirty="0"/>
              <a:t>Using Layered Models for </a:t>
            </a:r>
            <a:r>
              <a:rPr lang="en-US" sz="2800" dirty="0" smtClean="0"/>
              <a:t>Troubleshooting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31830" r="-31830"/>
          <a:stretch>
            <a:fillRect/>
          </a:stretch>
        </p:blipFill>
        <p:spPr>
          <a:xfrm>
            <a:off x="655638" y="1758552"/>
            <a:ext cx="7940675" cy="4466160"/>
          </a:xfrm>
        </p:spPr>
      </p:pic>
    </p:spTree>
    <p:extLst>
      <p:ext uri="{BB962C8B-B14F-4D97-AF65-F5344CB8AC3E}">
        <p14:creationId xmlns:p14="http://schemas.microsoft.com/office/powerpoint/2010/main" val="120402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Isolating the Issue Using Layered </a:t>
            </a:r>
            <a:r>
              <a:rPr lang="en-US" sz="1800" dirty="0" smtClean="0"/>
              <a:t>Models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Troubleshooting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71" y="1759357"/>
            <a:ext cx="7940675" cy="3571875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Using the layered models, there are three primary methods for troubleshooting networks:</a:t>
            </a:r>
          </a:p>
          <a:p>
            <a:r>
              <a:rPr lang="en-US" sz="2000" dirty="0"/>
              <a:t>Bottom-up </a:t>
            </a:r>
          </a:p>
          <a:p>
            <a:r>
              <a:rPr lang="en-US" sz="2000" dirty="0"/>
              <a:t>Top-down</a:t>
            </a:r>
          </a:p>
          <a:p>
            <a:r>
              <a:rPr lang="en-US" sz="2000" dirty="0"/>
              <a:t>Divide-and-conquer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21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Isolating the Issue Using Layered </a:t>
            </a:r>
            <a:r>
              <a:rPr lang="en-US" sz="1800" dirty="0" smtClean="0"/>
              <a:t>Models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Troubleshooting </a:t>
            </a:r>
            <a:r>
              <a:rPr lang="en-US" dirty="0" smtClean="0"/>
              <a:t>Methods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740" y="1727459"/>
            <a:ext cx="7940675" cy="3571875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In addition to the systematic, layered approach to troubleshooting, there are also, less-structured troubleshooting </a:t>
            </a:r>
            <a:r>
              <a:rPr lang="en-US" sz="2000" dirty="0" smtClean="0"/>
              <a:t>approaches: </a:t>
            </a:r>
            <a:endParaRPr lang="en-US" sz="2000" dirty="0"/>
          </a:p>
          <a:p>
            <a:r>
              <a:rPr lang="en-US" sz="2000" dirty="0"/>
              <a:t>One troubleshooting approach is based on an educated guess by the network administrator, based on the symptoms of the problem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Another approach involves comparing a working and </a:t>
            </a:r>
            <a:r>
              <a:rPr lang="en-US" sz="2000" dirty="0" smtClean="0"/>
              <a:t>nonworking </a:t>
            </a:r>
            <a:r>
              <a:rPr lang="en-US" sz="2000" dirty="0"/>
              <a:t>situation, and spotting significant </a:t>
            </a:r>
            <a:r>
              <a:rPr lang="en-US" sz="2000" dirty="0" smtClean="0"/>
              <a:t>differences.</a:t>
            </a:r>
          </a:p>
          <a:p>
            <a:r>
              <a:rPr lang="en-US" sz="2000" dirty="0"/>
              <a:t>Swapping the problematic device with a known, working one is a quick way to troubleshoot</a:t>
            </a:r>
            <a:r>
              <a:rPr lang="en-US" sz="2000" dirty="0" smtClean="0"/>
              <a:t>.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82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Isolating the Issue Using Layered </a:t>
            </a:r>
            <a:r>
              <a:rPr lang="en-US" sz="1800" dirty="0" smtClean="0"/>
              <a:t>Models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sz="2400" dirty="0"/>
              <a:t>Guidelines for Selecting a Troubleshooting Method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15393" r="-15393"/>
          <a:stretch>
            <a:fillRect/>
          </a:stretch>
        </p:blipFill>
        <p:spPr>
          <a:xfrm>
            <a:off x="655638" y="1758552"/>
            <a:ext cx="7940675" cy="4466160"/>
          </a:xfrm>
          <a:ln>
            <a:solidFill>
              <a:schemeClr val="tx1"/>
            </a:solidFill>
            <a:bevel/>
          </a:ln>
        </p:spPr>
      </p:pic>
    </p:spTree>
    <p:extLst>
      <p:ext uri="{BB962C8B-B14F-4D97-AF65-F5344CB8AC3E}">
        <p14:creationId xmlns:p14="http://schemas.microsoft.com/office/powerpoint/2010/main" val="377388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4683" y="2263775"/>
            <a:ext cx="4386811" cy="1481138"/>
          </a:xfrm>
        </p:spPr>
        <p:txBody>
          <a:bodyPr/>
          <a:lstStyle/>
          <a:p>
            <a:pPr eaLnBrk="1" hangingPunct="1"/>
            <a:r>
              <a:rPr lang="en-US" sz="2300" dirty="0"/>
              <a:t>9.2 Network Troubleshooting</a:t>
            </a:r>
          </a:p>
        </p:txBody>
      </p:sp>
    </p:spTree>
    <p:extLst>
      <p:ext uri="{BB962C8B-B14F-4D97-AF65-F5344CB8AC3E}">
        <p14:creationId xmlns:p14="http://schemas.microsoft.com/office/powerpoint/2010/main" val="15915845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Troubleshooting </a:t>
            </a:r>
            <a:r>
              <a:rPr lang="en-US" sz="1800" dirty="0" smtClean="0"/>
              <a:t>Tools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Software Troubleshooting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006" y="1769989"/>
            <a:ext cx="7940675" cy="3571875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Common </a:t>
            </a:r>
            <a:r>
              <a:rPr lang="en-US" sz="2000" dirty="0"/>
              <a:t>software troubleshooting tools include:</a:t>
            </a:r>
          </a:p>
          <a:p>
            <a:r>
              <a:rPr lang="en-US" sz="2000" dirty="0" smtClean="0"/>
              <a:t>NMS tools </a:t>
            </a:r>
          </a:p>
          <a:p>
            <a:r>
              <a:rPr lang="en-US" sz="2000" dirty="0"/>
              <a:t>Knowledge </a:t>
            </a:r>
            <a:r>
              <a:rPr lang="en-US" sz="2000" dirty="0" smtClean="0"/>
              <a:t>bases</a:t>
            </a:r>
            <a:endParaRPr lang="en-US" sz="2000" dirty="0"/>
          </a:p>
          <a:p>
            <a:r>
              <a:rPr lang="en-US" sz="2000" dirty="0"/>
              <a:t>Baselining </a:t>
            </a:r>
            <a:r>
              <a:rPr lang="en-US" sz="2000" dirty="0" smtClean="0"/>
              <a:t>tools</a:t>
            </a:r>
          </a:p>
          <a:p>
            <a:r>
              <a:rPr lang="en-US" sz="2000" dirty="0" smtClean="0"/>
              <a:t>Host-based protocol analyzers</a:t>
            </a:r>
          </a:p>
          <a:p>
            <a:r>
              <a:rPr lang="en-US" sz="2000" dirty="0"/>
              <a:t>Cisco IOS </a:t>
            </a:r>
            <a:r>
              <a:rPr lang="en-US" sz="2000" dirty="0" smtClean="0"/>
              <a:t>EPC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2945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Troubleshooting </a:t>
            </a:r>
            <a:r>
              <a:rPr lang="en-US" sz="1800" dirty="0" smtClean="0"/>
              <a:t>Tools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Hardware Troubleshooting </a:t>
            </a:r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005" y="1738091"/>
            <a:ext cx="7940675" cy="3571875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Common hardware troubleshooting tools include:</a:t>
            </a:r>
          </a:p>
          <a:p>
            <a:r>
              <a:rPr lang="en-US" sz="2000" dirty="0"/>
              <a:t>Network </a:t>
            </a:r>
            <a:r>
              <a:rPr lang="en-US" sz="2000" dirty="0" smtClean="0"/>
              <a:t>analysis </a:t>
            </a:r>
            <a:r>
              <a:rPr lang="en-US" sz="2000" dirty="0"/>
              <a:t>m</a:t>
            </a:r>
            <a:r>
              <a:rPr lang="en-US" sz="2000" dirty="0" smtClean="0"/>
              <a:t>odule</a:t>
            </a:r>
          </a:p>
          <a:p>
            <a:r>
              <a:rPr lang="en-US" sz="2000" dirty="0"/>
              <a:t>Digital m</a:t>
            </a:r>
            <a:r>
              <a:rPr lang="en-US" sz="2000" dirty="0" smtClean="0"/>
              <a:t>ultimeters</a:t>
            </a:r>
          </a:p>
          <a:p>
            <a:r>
              <a:rPr lang="en-US" sz="2000" dirty="0"/>
              <a:t>Cable </a:t>
            </a:r>
            <a:r>
              <a:rPr lang="en-US" sz="2000" dirty="0" smtClean="0"/>
              <a:t>testers</a:t>
            </a:r>
            <a:endParaRPr lang="en-US" sz="2000" dirty="0"/>
          </a:p>
          <a:p>
            <a:r>
              <a:rPr lang="en-US" sz="2000" dirty="0"/>
              <a:t>Cable </a:t>
            </a:r>
            <a:r>
              <a:rPr lang="en-US" sz="2000" dirty="0" smtClean="0"/>
              <a:t>analyzers</a:t>
            </a:r>
          </a:p>
          <a:p>
            <a:r>
              <a:rPr lang="en-US" sz="2000" dirty="0"/>
              <a:t>Portable </a:t>
            </a:r>
            <a:r>
              <a:rPr lang="en-US" sz="2000" dirty="0" smtClean="0"/>
              <a:t>network analyzers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137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74638" y="493713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Chapter 9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747713" y="1601788"/>
            <a:ext cx="8131175" cy="4437062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2000" dirty="0" smtClean="0">
                <a:cs typeface="Arial" charset="0"/>
              </a:rPr>
              <a:t>9.0 Introduction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000" dirty="0" smtClean="0">
                <a:cs typeface="Arial" charset="0"/>
              </a:rPr>
              <a:t>9.1 Troubleshooting with a Systematic Approach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000" dirty="0">
                <a:cs typeface="Arial" charset="0"/>
              </a:rPr>
              <a:t>9</a:t>
            </a:r>
            <a:r>
              <a:rPr lang="en-US" sz="2000" dirty="0" smtClean="0">
                <a:cs typeface="Arial" charset="0"/>
              </a:rPr>
              <a:t>.2 Network Troubleshooting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000" dirty="0">
                <a:cs typeface="Arial" charset="0"/>
              </a:rPr>
              <a:t>9</a:t>
            </a:r>
            <a:r>
              <a:rPr lang="en-US" sz="2000" dirty="0" smtClean="0">
                <a:cs typeface="Arial" charset="0"/>
              </a:rPr>
              <a:t>.3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Troubleshooting </a:t>
            </a:r>
            <a:r>
              <a:rPr lang="en-US" sz="1800" dirty="0" smtClean="0"/>
              <a:t>Tools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sz="2800" dirty="0"/>
              <a:t>Using a Syslog Server for Troubleshooting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-1113" t="19504" r="-1246"/>
          <a:stretch/>
        </p:blipFill>
        <p:spPr>
          <a:xfrm>
            <a:off x="1426507" y="2342445"/>
            <a:ext cx="6503938" cy="3911262"/>
          </a:xfrm>
        </p:spPr>
      </p:pic>
      <p:sp>
        <p:nvSpPr>
          <p:cNvPr id="5" name="TextBox 4"/>
          <p:cNvSpPr txBox="1"/>
          <p:nvPr/>
        </p:nvSpPr>
        <p:spPr>
          <a:xfrm>
            <a:off x="1425222" y="1890889"/>
            <a:ext cx="6378222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Severity Level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7894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Symptoms and Causes of Network </a:t>
            </a:r>
            <a:r>
              <a:rPr lang="en-US" sz="1800" dirty="0" smtClean="0"/>
              <a:t>Troubleshooting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Physical Layer Troubleshooting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357" r="-357"/>
          <a:stretch>
            <a:fillRect/>
          </a:stretch>
        </p:blipFill>
        <p:spPr>
          <a:xfrm>
            <a:off x="655638" y="1786465"/>
            <a:ext cx="7940675" cy="4368463"/>
          </a:xfrm>
        </p:spPr>
      </p:pic>
    </p:spTree>
    <p:extLst>
      <p:ext uri="{BB962C8B-B14F-4D97-AF65-F5344CB8AC3E}">
        <p14:creationId xmlns:p14="http://schemas.microsoft.com/office/powerpoint/2010/main" val="227679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Symptoms and Causes of Network </a:t>
            </a:r>
            <a:r>
              <a:rPr lang="en-US" sz="1800" dirty="0" smtClean="0"/>
              <a:t>Troubleshooting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Data Link Layer Troubleshooting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-6889" b="-6889"/>
          <a:stretch>
            <a:fillRect/>
          </a:stretch>
        </p:blipFill>
        <p:spPr>
          <a:xfrm>
            <a:off x="655638" y="1842292"/>
            <a:ext cx="7940675" cy="4368464"/>
          </a:xfrm>
        </p:spPr>
      </p:pic>
    </p:spTree>
    <p:extLst>
      <p:ext uri="{BB962C8B-B14F-4D97-AF65-F5344CB8AC3E}">
        <p14:creationId xmlns:p14="http://schemas.microsoft.com/office/powerpoint/2010/main" val="92552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Symptoms and Causes of Network </a:t>
            </a:r>
            <a:r>
              <a:rPr lang="en-US" sz="1800" dirty="0" smtClean="0"/>
              <a:t>Troubleshooting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Network Layer Troubleshooting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-4799" b="-4799"/>
          <a:stretch>
            <a:fillRect/>
          </a:stretch>
        </p:blipFill>
        <p:spPr>
          <a:xfrm>
            <a:off x="655638" y="1786465"/>
            <a:ext cx="7940675" cy="4340549"/>
          </a:xfrm>
        </p:spPr>
      </p:pic>
    </p:spTree>
    <p:extLst>
      <p:ext uri="{BB962C8B-B14F-4D97-AF65-F5344CB8AC3E}">
        <p14:creationId xmlns:p14="http://schemas.microsoft.com/office/powerpoint/2010/main" val="231274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Symptoms and Causes of Network </a:t>
            </a:r>
            <a:r>
              <a:rPr lang="en-US" sz="1800" dirty="0" smtClean="0"/>
              <a:t>Troubleshooting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Transport Layer Troubleshooting </a:t>
            </a:r>
            <a:r>
              <a:rPr lang="en-US" dirty="0" smtClean="0"/>
              <a:t>– </a:t>
            </a:r>
            <a:r>
              <a:rPr lang="en-US" dirty="0"/>
              <a:t>ACLs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503" r="-503"/>
          <a:stretch>
            <a:fillRect/>
          </a:stretch>
        </p:blipFill>
        <p:spPr>
          <a:xfrm>
            <a:off x="655638" y="1772508"/>
            <a:ext cx="7940675" cy="4382421"/>
          </a:xfrm>
        </p:spPr>
      </p:pic>
    </p:spTree>
    <p:extLst>
      <p:ext uri="{BB962C8B-B14F-4D97-AF65-F5344CB8AC3E}">
        <p14:creationId xmlns:p14="http://schemas.microsoft.com/office/powerpoint/2010/main" val="388237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Symptoms and Causes of Network </a:t>
            </a:r>
            <a:r>
              <a:rPr lang="en-US" sz="1800" dirty="0" smtClean="0"/>
              <a:t>Troubleshooting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sz="2600" dirty="0" smtClean="0"/>
              <a:t>Transport </a:t>
            </a:r>
            <a:r>
              <a:rPr lang="en-US" sz="2600" dirty="0"/>
              <a:t>Layer Troubleshooting – NAT for IPv4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198" r="-198"/>
          <a:stretch>
            <a:fillRect/>
          </a:stretch>
        </p:blipFill>
        <p:spPr>
          <a:xfrm>
            <a:off x="655638" y="1786466"/>
            <a:ext cx="7940675" cy="4424290"/>
          </a:xfrm>
        </p:spPr>
      </p:pic>
    </p:spTree>
    <p:extLst>
      <p:ext uri="{BB962C8B-B14F-4D97-AF65-F5344CB8AC3E}">
        <p14:creationId xmlns:p14="http://schemas.microsoft.com/office/powerpoint/2010/main" val="282207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Symptoms and Causes of Network </a:t>
            </a:r>
            <a:r>
              <a:rPr lang="en-US" sz="1800" dirty="0" smtClean="0"/>
              <a:t>Troubleshooting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Application Layer Troubleshooting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1836" r="-1836"/>
          <a:stretch>
            <a:fillRect/>
          </a:stretch>
        </p:blipFill>
        <p:spPr>
          <a:xfrm>
            <a:off x="655638" y="1856248"/>
            <a:ext cx="7940675" cy="4298681"/>
          </a:xfrm>
        </p:spPr>
      </p:pic>
    </p:spTree>
    <p:extLst>
      <p:ext uri="{BB962C8B-B14F-4D97-AF65-F5344CB8AC3E}">
        <p14:creationId xmlns:p14="http://schemas.microsoft.com/office/powerpoint/2010/main" val="332800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Troubleshooting IP </a:t>
            </a:r>
            <a:r>
              <a:rPr lang="en-US" sz="1800" dirty="0" smtClean="0"/>
              <a:t>Connectivity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sz="2200" dirty="0" smtClean="0"/>
              <a:t>Components of Troubleshooting End-to-End Connectivity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441" y="1730412"/>
            <a:ext cx="7940675" cy="3571875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When there is no end-to-end connectivity, and the administrator chooses to troubleshoot with a bottom-up approach, these are common steps the administrator can take:</a:t>
            </a:r>
          </a:p>
          <a:p>
            <a:pPr marL="914400" indent="-914400">
              <a:buNone/>
            </a:pPr>
            <a:r>
              <a:rPr lang="en-US" sz="2000" b="1" dirty="0"/>
              <a:t>Step 1</a:t>
            </a:r>
            <a:r>
              <a:rPr lang="en-US" sz="2000" dirty="0"/>
              <a:t>. Check physical connectivity at the point where network communication </a:t>
            </a:r>
            <a:r>
              <a:rPr lang="en-US" sz="2000" dirty="0" smtClean="0"/>
              <a:t>stops, including </a:t>
            </a:r>
            <a:r>
              <a:rPr lang="en-US" sz="2000" dirty="0"/>
              <a:t>cables and hardware. The problem might be with a faulty cable or interface, or involve misconfigured or faulty hardware. </a:t>
            </a:r>
          </a:p>
          <a:p>
            <a:pPr marL="914400" indent="-914400">
              <a:buNone/>
            </a:pPr>
            <a:r>
              <a:rPr lang="en-US" sz="2000" b="1" dirty="0"/>
              <a:t>Step 2</a:t>
            </a:r>
            <a:r>
              <a:rPr lang="en-US" sz="2000" dirty="0" smtClean="0"/>
              <a:t>. Check </a:t>
            </a:r>
            <a:r>
              <a:rPr lang="en-US" sz="2000" dirty="0"/>
              <a:t>for duplex mismatches</a:t>
            </a:r>
            <a:r>
              <a:rPr lang="en-US" sz="2000" dirty="0" smtClean="0"/>
              <a:t>.</a:t>
            </a:r>
          </a:p>
          <a:p>
            <a:pPr marL="914400" indent="-914400">
              <a:buNone/>
            </a:pPr>
            <a:r>
              <a:rPr lang="en-US" sz="2000" b="1" dirty="0"/>
              <a:t>Step 3</a:t>
            </a:r>
            <a:r>
              <a:rPr lang="en-US" sz="2000" dirty="0"/>
              <a:t>. Check data link and network layer addressing on the local network. This includes IPv4 ARP tables, IPv6 neighbor tables, MAC address tables, and VLAN assignments.</a:t>
            </a:r>
          </a:p>
          <a:p>
            <a:pPr marL="914400" indent="-91440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7250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98513"/>
            <a:ext cx="8389584" cy="838200"/>
          </a:xfrm>
        </p:spPr>
        <p:txBody>
          <a:bodyPr/>
          <a:lstStyle/>
          <a:p>
            <a:r>
              <a:rPr lang="en-US" sz="1800" dirty="0"/>
              <a:t>Troubleshooting IP </a:t>
            </a:r>
            <a:r>
              <a:rPr lang="en-US" sz="1800" dirty="0" smtClean="0"/>
              <a:t>Connectivity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sz="2100" dirty="0" smtClean="0"/>
              <a:t>Components of Troubleshooting End-to-End Connectivity (cont.)</a:t>
            </a:r>
            <a:endParaRPr lang="en-US" sz="2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006" y="1748724"/>
            <a:ext cx="7940675" cy="3571875"/>
          </a:xfrm>
        </p:spPr>
        <p:txBody>
          <a:bodyPr/>
          <a:lstStyle/>
          <a:p>
            <a:pPr marL="914400" indent="-914400">
              <a:buNone/>
              <a:tabLst>
                <a:tab pos="914400" algn="l"/>
              </a:tabLst>
            </a:pPr>
            <a:r>
              <a:rPr lang="en-US" sz="2000" b="1" dirty="0" smtClean="0"/>
              <a:t>Step 4</a:t>
            </a:r>
            <a:r>
              <a:rPr lang="en-US" sz="2000" dirty="0" smtClean="0"/>
              <a:t>. Verify that the default gateway is correct.</a:t>
            </a:r>
          </a:p>
          <a:p>
            <a:pPr marL="914400" indent="-914400">
              <a:buNone/>
              <a:tabLst>
                <a:tab pos="914400" algn="l"/>
              </a:tabLst>
            </a:pPr>
            <a:r>
              <a:rPr lang="en-US" sz="2000" b="1" dirty="0" smtClean="0"/>
              <a:t>Step 5</a:t>
            </a:r>
            <a:r>
              <a:rPr lang="en-US" sz="2000" dirty="0" smtClean="0"/>
              <a:t>. Ensure that devices are determining the correct path from the source to the destination. Manipulate the routing information if necessary. </a:t>
            </a:r>
          </a:p>
          <a:p>
            <a:pPr marL="914400" indent="-914400">
              <a:buNone/>
            </a:pPr>
            <a:r>
              <a:rPr lang="en-US" sz="2000" b="1" dirty="0"/>
              <a:t>Step 6</a:t>
            </a:r>
            <a:r>
              <a:rPr lang="en-US" sz="2000" dirty="0"/>
              <a:t>. Verify that the transport layer is functioning properly. Telnet can also be used to test transport layer connections from the command line.</a:t>
            </a:r>
          </a:p>
          <a:p>
            <a:pPr marL="914400" indent="-914400">
              <a:buNone/>
            </a:pPr>
            <a:r>
              <a:rPr lang="en-US" sz="2000" b="1" dirty="0"/>
              <a:t>Step 7</a:t>
            </a:r>
            <a:r>
              <a:rPr lang="en-US" sz="2000" dirty="0"/>
              <a:t>. Verify that there are no ACLs blocking traffic.</a:t>
            </a:r>
          </a:p>
          <a:p>
            <a:pPr marL="914400" indent="-914400">
              <a:buNone/>
            </a:pPr>
            <a:r>
              <a:rPr lang="en-US" sz="2000" b="1" dirty="0"/>
              <a:t>Step 8</a:t>
            </a:r>
            <a:r>
              <a:rPr lang="en-US" sz="2000" dirty="0"/>
              <a:t>. Ensure that DNS settings are correct. There should be an accessible DNS server.</a:t>
            </a:r>
          </a:p>
          <a:p>
            <a:pPr marL="914400" indent="-914400">
              <a:buNone/>
              <a:tabLst>
                <a:tab pos="914400" algn="l"/>
              </a:tabLst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780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Troubleshooting IP </a:t>
            </a:r>
            <a:r>
              <a:rPr lang="en-US" sz="1800" dirty="0" smtClean="0"/>
              <a:t>Connectivity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sz="2200" dirty="0" smtClean="0"/>
              <a:t>End-to-End Connectivity Problem Initiates Troubleshooting</a:t>
            </a:r>
            <a:endParaRPr lang="en-US" sz="2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31086" r="-31086"/>
          <a:stretch>
            <a:fillRect/>
          </a:stretch>
        </p:blipFill>
        <p:spPr>
          <a:xfrm>
            <a:off x="554038" y="1642068"/>
            <a:ext cx="7940675" cy="4298679"/>
          </a:xfrm>
          <a:ln>
            <a:solidFill>
              <a:schemeClr val="tx1"/>
            </a:solidFill>
            <a:bevel/>
          </a:ln>
        </p:spPr>
      </p:pic>
    </p:spTree>
    <p:extLst>
      <p:ext uri="{BB962C8B-B14F-4D97-AF65-F5344CB8AC3E}">
        <p14:creationId xmlns:p14="http://schemas.microsoft.com/office/powerpoint/2010/main" val="245773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4683" y="2263775"/>
            <a:ext cx="4386811" cy="1481138"/>
          </a:xfrm>
        </p:spPr>
        <p:txBody>
          <a:bodyPr/>
          <a:lstStyle/>
          <a:p>
            <a:pPr eaLnBrk="1" hangingPunct="1"/>
            <a:r>
              <a:rPr lang="en-US" sz="2300" dirty="0"/>
              <a:t>9</a:t>
            </a:r>
            <a:r>
              <a:rPr lang="en-US" sz="2300" dirty="0" smtClean="0"/>
              <a:t>.1 </a:t>
            </a:r>
            <a:r>
              <a:rPr lang="en-US" sz="2300" dirty="0"/>
              <a:t>Troubleshooting with a </a:t>
            </a:r>
            <a:r>
              <a:rPr lang="en-US" sz="2300" dirty="0" smtClean="0"/>
              <a:t/>
            </a:r>
            <a:br>
              <a:rPr lang="en-US" sz="2300" dirty="0" smtClean="0"/>
            </a:br>
            <a:r>
              <a:rPr lang="en-US" sz="2300" dirty="0"/>
              <a:t> </a:t>
            </a:r>
            <a:r>
              <a:rPr lang="en-US" sz="2300" dirty="0" smtClean="0"/>
              <a:t>      Systematic </a:t>
            </a:r>
            <a:r>
              <a:rPr lang="en-US" sz="2300" dirty="0"/>
              <a:t>Approach</a:t>
            </a:r>
          </a:p>
        </p:txBody>
      </p:sp>
    </p:spTree>
    <p:extLst>
      <p:ext uri="{BB962C8B-B14F-4D97-AF65-F5344CB8AC3E}">
        <p14:creationId xmlns:p14="http://schemas.microsoft.com/office/powerpoint/2010/main" val="373116431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Troubleshooting IP </a:t>
            </a:r>
            <a:r>
              <a:rPr lang="en-US" sz="1800" dirty="0" smtClean="0"/>
              <a:t>Connectivity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Step </a:t>
            </a:r>
            <a:r>
              <a:rPr lang="en-US" dirty="0" smtClean="0"/>
              <a:t>1. </a:t>
            </a:r>
            <a:r>
              <a:rPr lang="en-US" dirty="0"/>
              <a:t>Verify the Physical Layer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20618" r="-20618"/>
          <a:stretch>
            <a:fillRect/>
          </a:stretch>
        </p:blipFill>
        <p:spPr>
          <a:xfrm>
            <a:off x="570971" y="1802472"/>
            <a:ext cx="7940675" cy="4396377"/>
          </a:xfrm>
        </p:spPr>
      </p:pic>
    </p:spTree>
    <p:extLst>
      <p:ext uri="{BB962C8B-B14F-4D97-AF65-F5344CB8AC3E}">
        <p14:creationId xmlns:p14="http://schemas.microsoft.com/office/powerpoint/2010/main" val="28782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Troubleshooting IP </a:t>
            </a:r>
            <a:r>
              <a:rPr lang="en-US" sz="1800" dirty="0" smtClean="0"/>
              <a:t>Connectivity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Step </a:t>
            </a:r>
            <a:r>
              <a:rPr lang="en-US" dirty="0" smtClean="0"/>
              <a:t>2. </a:t>
            </a:r>
            <a:r>
              <a:rPr lang="en-US" dirty="0"/>
              <a:t>Check for Duplex Mismatches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1104" r="11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4468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Troubleshooting IP </a:t>
            </a:r>
            <a:r>
              <a:rPr lang="en-US" sz="1800" dirty="0" smtClean="0"/>
              <a:t>Connectivity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sz="2400" dirty="0"/>
              <a:t>Step </a:t>
            </a:r>
            <a:r>
              <a:rPr lang="en-US" sz="2400" dirty="0" smtClean="0"/>
              <a:t>3. </a:t>
            </a:r>
            <a:r>
              <a:rPr lang="en-US" sz="2400" dirty="0"/>
              <a:t>Verify Layer 2 and Layer 3 Addressing on the Local </a:t>
            </a:r>
            <a:r>
              <a:rPr lang="en-US" sz="2400" dirty="0" smtClean="0"/>
              <a:t>Network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2014538"/>
            <a:ext cx="3629283" cy="4024755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IPv4:</a:t>
            </a:r>
          </a:p>
          <a:p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arp</a:t>
            </a:r>
            <a:r>
              <a:rPr lang="en-US" sz="2000" dirty="0" smtClean="0"/>
              <a:t> command (PC)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show mac address-table</a:t>
            </a:r>
            <a:r>
              <a:rPr lang="en-US" sz="2000" dirty="0" smtClean="0"/>
              <a:t> command (router)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657024" y="1996817"/>
            <a:ext cx="3955348" cy="40247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2000" b="1" dirty="0" smtClean="0"/>
              <a:t>IPv6:</a:t>
            </a:r>
          </a:p>
          <a:p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netsh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interface ipv6 show neighbor</a:t>
            </a:r>
            <a:r>
              <a:rPr lang="en-US" sz="2000" b="1" dirty="0" smtClean="0"/>
              <a:t> </a:t>
            </a:r>
            <a:r>
              <a:rPr lang="en-US" sz="2000" dirty="0" smtClean="0"/>
              <a:t>command (PC)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show ipv6 neighbors</a:t>
            </a:r>
            <a:r>
              <a:rPr lang="en-US" sz="2000" b="1" dirty="0" smtClean="0"/>
              <a:t> </a:t>
            </a:r>
            <a:r>
              <a:rPr lang="en-US" sz="2000" dirty="0" smtClean="0"/>
              <a:t>(router)</a:t>
            </a:r>
          </a:p>
          <a:p>
            <a:pPr marL="0" indent="0">
              <a:buFont typeface="Wingdings" pitchFamily="2" charset="2"/>
              <a:buNone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4316813" y="2105262"/>
            <a:ext cx="0" cy="38702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/>
          <a:srcRect l="-9384" r="-9384"/>
          <a:stretch>
            <a:fillRect/>
          </a:stretch>
        </p:blipFill>
        <p:spPr bwMode="auto">
          <a:xfrm>
            <a:off x="106326" y="3721469"/>
            <a:ext cx="4336234" cy="22540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7024" y="3750122"/>
            <a:ext cx="4087511" cy="199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09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Troubleshooting IP </a:t>
            </a:r>
            <a:r>
              <a:rPr lang="en-US" sz="1800" dirty="0" smtClean="0"/>
              <a:t>Connectivity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Step </a:t>
            </a:r>
            <a:r>
              <a:rPr lang="en-US" dirty="0" smtClean="0"/>
              <a:t>4. </a:t>
            </a:r>
            <a:r>
              <a:rPr lang="en-US" dirty="0"/>
              <a:t>Verify Default Gateway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4316813" y="2105262"/>
            <a:ext cx="0" cy="38702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" name="Content Placeholder 3"/>
          <p:cNvPicPr>
            <a:picLocks noChangeAspect="1"/>
          </p:cNvPicPr>
          <p:nvPr/>
        </p:nvPicPr>
        <p:blipFill>
          <a:blip r:embed="rId3"/>
          <a:srcRect l="-9384" r="-9384"/>
          <a:stretch>
            <a:fillRect/>
          </a:stretch>
        </p:blipFill>
        <p:spPr bwMode="auto">
          <a:xfrm>
            <a:off x="-201863" y="2381694"/>
            <a:ext cx="4684009" cy="24348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2146" y="2381694"/>
            <a:ext cx="4517572" cy="2199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68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Troubleshooting IP </a:t>
            </a:r>
            <a:r>
              <a:rPr lang="en-US" sz="1800" dirty="0" smtClean="0"/>
              <a:t>Connectivity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Step </a:t>
            </a:r>
            <a:r>
              <a:rPr lang="en-US" dirty="0" smtClean="0"/>
              <a:t>5. </a:t>
            </a:r>
            <a:r>
              <a:rPr lang="en-US" dirty="0"/>
              <a:t>Verify Correct Path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33485" r="-33485"/>
          <a:stretch>
            <a:fillRect/>
          </a:stretch>
        </p:blipFill>
        <p:spPr>
          <a:xfrm>
            <a:off x="655638" y="1842292"/>
            <a:ext cx="7940675" cy="4340550"/>
          </a:xfrm>
          <a:ln>
            <a:solidFill>
              <a:schemeClr val="tx1"/>
            </a:solidFill>
            <a:bevel/>
          </a:ln>
        </p:spPr>
      </p:pic>
    </p:spTree>
    <p:extLst>
      <p:ext uri="{BB962C8B-B14F-4D97-AF65-F5344CB8AC3E}">
        <p14:creationId xmlns:p14="http://schemas.microsoft.com/office/powerpoint/2010/main" val="150378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Troubleshooting IP </a:t>
            </a:r>
            <a:r>
              <a:rPr lang="en-US" sz="1800" dirty="0" smtClean="0"/>
              <a:t>Connectivity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Step </a:t>
            </a:r>
            <a:r>
              <a:rPr lang="en-US" dirty="0" smtClean="0"/>
              <a:t>6. </a:t>
            </a:r>
            <a:r>
              <a:rPr lang="en-US" dirty="0"/>
              <a:t>Verify the Transport Layer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-25727" b="-25727"/>
          <a:stretch>
            <a:fillRect/>
          </a:stretch>
        </p:blipFill>
        <p:spPr>
          <a:xfrm>
            <a:off x="266232" y="2459995"/>
            <a:ext cx="4002741" cy="180051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1367" y="2717001"/>
            <a:ext cx="4409452" cy="202822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 bwMode="auto">
          <a:xfrm>
            <a:off x="4396563" y="2576953"/>
            <a:ext cx="1" cy="32177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6070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Troubleshooting IP </a:t>
            </a:r>
            <a:r>
              <a:rPr lang="en-US" sz="1800" dirty="0" smtClean="0"/>
              <a:t>Connectivity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Step </a:t>
            </a:r>
            <a:r>
              <a:rPr lang="en-US" dirty="0" smtClean="0"/>
              <a:t>7. </a:t>
            </a:r>
            <a:r>
              <a:rPr lang="en-US" dirty="0"/>
              <a:t>Verify ACLs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23782" r="-23782"/>
          <a:stretch>
            <a:fillRect/>
          </a:stretch>
        </p:blipFill>
        <p:spPr>
          <a:xfrm>
            <a:off x="655638" y="1842292"/>
            <a:ext cx="7940675" cy="4326593"/>
          </a:xfrm>
          <a:ln>
            <a:solidFill>
              <a:schemeClr val="tx1"/>
            </a:solidFill>
            <a:bevel/>
          </a:ln>
        </p:spPr>
      </p:pic>
    </p:spTree>
    <p:extLst>
      <p:ext uri="{BB962C8B-B14F-4D97-AF65-F5344CB8AC3E}">
        <p14:creationId xmlns:p14="http://schemas.microsoft.com/office/powerpoint/2010/main" val="313604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Troubleshooting IP </a:t>
            </a:r>
            <a:r>
              <a:rPr lang="en-US" sz="1800" dirty="0" smtClean="0"/>
              <a:t>Connectivity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Step </a:t>
            </a:r>
            <a:r>
              <a:rPr lang="en-US" dirty="0" smtClean="0"/>
              <a:t>8. </a:t>
            </a:r>
            <a:r>
              <a:rPr lang="en-US" dirty="0"/>
              <a:t>Verify DNS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10580" r="-10580"/>
          <a:stretch>
            <a:fillRect/>
          </a:stretch>
        </p:blipFill>
        <p:spPr>
          <a:xfrm>
            <a:off x="655638" y="1758552"/>
            <a:ext cx="7940675" cy="4466160"/>
          </a:xfrm>
        </p:spPr>
      </p:pic>
    </p:spTree>
    <p:extLst>
      <p:ext uri="{BB962C8B-B14F-4D97-AF65-F5344CB8AC3E}">
        <p14:creationId xmlns:p14="http://schemas.microsoft.com/office/powerpoint/2010/main" val="387938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74638" y="493713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Chapter 9: Summary</a:t>
            </a: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3"/>
          <a:srcRect l="-19142" r="-19142"/>
          <a:stretch>
            <a:fillRect/>
          </a:stretch>
        </p:blipFill>
        <p:spPr>
          <a:xfrm>
            <a:off x="380472" y="1403879"/>
            <a:ext cx="8131175" cy="4864753"/>
          </a:xfrm>
          <a:ln>
            <a:solidFill>
              <a:schemeClr val="tx1"/>
            </a:solidFill>
            <a:beve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ctr"/>
          <a:lstStyle/>
          <a:p>
            <a:endParaRPr lang="en-US" dirty="0"/>
          </a:p>
        </p:txBody>
      </p:sp>
      <p:pic>
        <p:nvPicPr>
          <p:cNvPr id="30723" name="Picture 3" descr="CNA_largo-onwhi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74638" y="493713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Chapter 9: Objectives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719138" y="1471613"/>
            <a:ext cx="8131175" cy="4437062"/>
          </a:xfrm>
        </p:spPr>
        <p:txBody>
          <a:bodyPr/>
          <a:lstStyle/>
          <a:p>
            <a:r>
              <a:rPr lang="en-US" sz="2000" dirty="0" smtClean="0"/>
              <a:t>Explain how network documentation is developed and used to troubleshoot network issues.</a:t>
            </a:r>
          </a:p>
          <a:p>
            <a:r>
              <a:rPr lang="en-US" sz="2000" dirty="0" smtClean="0"/>
              <a:t>Describe the general troubleshooting process.</a:t>
            </a:r>
          </a:p>
          <a:p>
            <a:r>
              <a:rPr lang="en-US" sz="2000" dirty="0"/>
              <a:t>C</a:t>
            </a:r>
            <a:r>
              <a:rPr lang="en-US" sz="2000" dirty="0" smtClean="0"/>
              <a:t>ompare troubleshooting methods that use a systematic, layered approach.</a:t>
            </a:r>
          </a:p>
          <a:p>
            <a:r>
              <a:rPr lang="en-US" sz="2000" dirty="0" smtClean="0"/>
              <a:t>Describe troubleshooting tools used to gather and analyze symptoms of network problems.</a:t>
            </a:r>
          </a:p>
          <a:p>
            <a:r>
              <a:rPr lang="en-US" sz="2000" dirty="0"/>
              <a:t>D</a:t>
            </a:r>
            <a:r>
              <a:rPr lang="en-US" sz="2000" dirty="0" smtClean="0"/>
              <a:t>etermine the symptoms and causes of network problems using a layered model.</a:t>
            </a:r>
          </a:p>
          <a:p>
            <a:r>
              <a:rPr lang="en-US" sz="2000" dirty="0" smtClean="0"/>
              <a:t>Troubleshoot a network using the layered model.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Network </a:t>
            </a:r>
            <a:r>
              <a:rPr lang="en-US" sz="1800" dirty="0" smtClean="0"/>
              <a:t>Documentation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Documenting the 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705" y="1764275"/>
            <a:ext cx="7940675" cy="3571875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Network documentation is a complete </a:t>
            </a:r>
            <a:r>
              <a:rPr lang="en-US" sz="2000" dirty="0"/>
              <a:t>set of accurate and current network documentation. This documentation includes:</a:t>
            </a:r>
          </a:p>
          <a:p>
            <a:r>
              <a:rPr lang="en-US" sz="2000" dirty="0"/>
              <a:t>Configuration files, including network configuration files and end-system configuration files</a:t>
            </a:r>
          </a:p>
          <a:p>
            <a:r>
              <a:rPr lang="en-US" sz="2000" dirty="0"/>
              <a:t>Physical and logical topology diagrams </a:t>
            </a:r>
          </a:p>
          <a:p>
            <a:r>
              <a:rPr lang="en-US" sz="2000" dirty="0"/>
              <a:t>A baseline performance level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72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Network </a:t>
            </a:r>
            <a:r>
              <a:rPr lang="en-US" sz="1800" dirty="0" smtClean="0"/>
              <a:t>Documentation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Network Topology Diagrams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329" y="1965334"/>
            <a:ext cx="4295812" cy="4488628"/>
          </a:xfrm>
        </p:spPr>
        <p:txBody>
          <a:bodyPr/>
          <a:lstStyle/>
          <a:p>
            <a:r>
              <a:rPr lang="en-US" dirty="0" smtClean="0"/>
              <a:t>Physical Topology</a:t>
            </a:r>
          </a:p>
          <a:p>
            <a:pPr lvl="1"/>
            <a:r>
              <a:rPr lang="en-US" dirty="0"/>
              <a:t>Device </a:t>
            </a:r>
            <a:r>
              <a:rPr lang="en-US" dirty="0" smtClean="0"/>
              <a:t>type			Model </a:t>
            </a:r>
            <a:r>
              <a:rPr lang="en-US" dirty="0"/>
              <a:t>and manufacturer</a:t>
            </a:r>
          </a:p>
          <a:p>
            <a:pPr lvl="1"/>
            <a:r>
              <a:rPr lang="en-US" dirty="0"/>
              <a:t>Operating system </a:t>
            </a:r>
            <a:r>
              <a:rPr lang="en-US" dirty="0" smtClean="0"/>
              <a:t>version	Cable </a:t>
            </a:r>
            <a:r>
              <a:rPr lang="en-US" dirty="0"/>
              <a:t>type and identifier</a:t>
            </a:r>
          </a:p>
          <a:p>
            <a:pPr lvl="1"/>
            <a:r>
              <a:rPr lang="en-US" dirty="0"/>
              <a:t>Cable specification </a:t>
            </a:r>
            <a:r>
              <a:rPr lang="en-US" dirty="0" smtClean="0"/>
              <a:t>		Connector </a:t>
            </a:r>
            <a:r>
              <a:rPr lang="en-US" dirty="0"/>
              <a:t>type</a:t>
            </a:r>
          </a:p>
          <a:p>
            <a:pPr lvl="1"/>
            <a:r>
              <a:rPr lang="en-US" dirty="0"/>
              <a:t>Cabling endpoints</a:t>
            </a:r>
          </a:p>
          <a:p>
            <a:pPr lvl="1"/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681613" y="1979510"/>
            <a:ext cx="4295812" cy="44886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Logical Topology</a:t>
            </a:r>
          </a:p>
          <a:p>
            <a:pPr lvl="1"/>
            <a:r>
              <a:rPr lang="en-US" dirty="0" smtClean="0"/>
              <a:t>Device identifiers 		IP address and prefix lengths</a:t>
            </a:r>
          </a:p>
          <a:p>
            <a:pPr lvl="1"/>
            <a:r>
              <a:rPr lang="en-US" dirty="0" smtClean="0"/>
              <a:t>Interface identifiers		Connection type</a:t>
            </a:r>
          </a:p>
          <a:p>
            <a:pPr lvl="1"/>
            <a:r>
              <a:rPr lang="en-US" dirty="0" smtClean="0"/>
              <a:t>DLCI for virtual circuits		Site-to-site VPNs</a:t>
            </a:r>
          </a:p>
          <a:p>
            <a:pPr lvl="1"/>
            <a:r>
              <a:rPr lang="en-US" dirty="0" smtClean="0"/>
              <a:t>Routing protocols			Static routes</a:t>
            </a:r>
          </a:p>
          <a:p>
            <a:pPr lvl="1"/>
            <a:r>
              <a:rPr lang="en-US" dirty="0" smtClean="0"/>
              <a:t>Data-link protocols		WAN technologies used</a:t>
            </a:r>
          </a:p>
          <a:p>
            <a:pPr lvl="1"/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4508207" y="2105262"/>
            <a:ext cx="0" cy="38702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6444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Network </a:t>
            </a:r>
            <a:r>
              <a:rPr lang="en-US" sz="1800" dirty="0" smtClean="0"/>
              <a:t>Documentation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Establishing a Network Baseline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14856" r="-14856"/>
          <a:stretch>
            <a:fillRect/>
          </a:stretch>
        </p:blipFill>
        <p:spPr>
          <a:xfrm>
            <a:off x="596371" y="1811338"/>
            <a:ext cx="7940675" cy="4210174"/>
          </a:xfrm>
          <a:ln>
            <a:solidFill>
              <a:schemeClr val="tx1"/>
            </a:solidFill>
            <a:bevel/>
          </a:ln>
        </p:spPr>
      </p:pic>
    </p:spTree>
    <p:extLst>
      <p:ext uri="{BB962C8B-B14F-4D97-AF65-F5344CB8AC3E}">
        <p14:creationId xmlns:p14="http://schemas.microsoft.com/office/powerpoint/2010/main" val="36992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Network </a:t>
            </a:r>
            <a:r>
              <a:rPr lang="en-US" sz="1800" dirty="0" smtClean="0"/>
              <a:t>Documentation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Establishing a Network </a:t>
            </a:r>
            <a:r>
              <a:rPr lang="en-US" dirty="0" smtClean="0"/>
              <a:t>Baseline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9" y="2014538"/>
            <a:ext cx="2545288" cy="3865267"/>
          </a:xfrm>
        </p:spPr>
        <p:txBody>
          <a:bodyPr/>
          <a:lstStyle/>
          <a:p>
            <a:r>
              <a:rPr lang="en-US" sz="2000" b="1" dirty="0"/>
              <a:t>Step 1</a:t>
            </a:r>
            <a:r>
              <a:rPr lang="en-US" sz="2000" dirty="0" smtClean="0"/>
              <a:t>. Determine </a:t>
            </a:r>
            <a:r>
              <a:rPr lang="en-US" sz="2000" dirty="0"/>
              <a:t>what types of data to collect</a:t>
            </a:r>
            <a:r>
              <a:rPr lang="en-US" sz="2000" dirty="0" smtClean="0"/>
              <a:t>.</a:t>
            </a:r>
          </a:p>
          <a:p>
            <a:r>
              <a:rPr lang="en-US" sz="2000" b="1" dirty="0"/>
              <a:t>Step 2. </a:t>
            </a:r>
            <a:r>
              <a:rPr lang="en-US" sz="2000" dirty="0"/>
              <a:t>Identify devices and ports of interest</a:t>
            </a:r>
            <a:r>
              <a:rPr lang="en-US" sz="2000" dirty="0" smtClean="0"/>
              <a:t>.</a:t>
            </a:r>
          </a:p>
          <a:p>
            <a:r>
              <a:rPr lang="en-US" sz="2000" b="1" dirty="0"/>
              <a:t>Step 3. </a:t>
            </a:r>
            <a:r>
              <a:rPr lang="en-US" sz="2000" dirty="0"/>
              <a:t>Determine the baseline duration.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927" y="2030666"/>
            <a:ext cx="5733491" cy="30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22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Network </a:t>
            </a:r>
            <a:r>
              <a:rPr lang="en-US" sz="1800" dirty="0" smtClean="0"/>
              <a:t>Documentation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/>
              <a:t>Measuring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2014538"/>
            <a:ext cx="7940675" cy="3751262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Commands that are useful to the network documentation process include</a:t>
            </a:r>
            <a:r>
              <a:rPr lang="en-US" sz="2000" dirty="0" smtClean="0"/>
              <a:t>:</a:t>
            </a:r>
            <a:endParaRPr lang="en-US" sz="2000" dirty="0"/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ping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telnet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show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ip interface brief 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show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ipv6 interface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brief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show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ip route 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show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ipv6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route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show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cdp neighbor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detail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04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TMPLT-WHT_C">
  <a:themeElements>
    <a:clrScheme name="PPT-TMPLT-WHT_C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-TMPLT-WHT_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-TMPLT-WHT_C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28604</TotalTime>
  <Pages>28</Pages>
  <Words>953</Words>
  <Application>Microsoft Office PowerPoint</Application>
  <PresentationFormat>On-screen Show (4:3)</PresentationFormat>
  <Paragraphs>193</Paragraphs>
  <Slides>39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PPT-TMPLT-WHT_C</vt:lpstr>
      <vt:lpstr>NetAcad-4F_PPT-WHT_060408</vt:lpstr>
      <vt:lpstr>Chapter 9: Troubleshooting the Network</vt:lpstr>
      <vt:lpstr>Chapter 9</vt:lpstr>
      <vt:lpstr>9.1 Troubleshooting with a         Systematic Approach</vt:lpstr>
      <vt:lpstr>Chapter 9: Objectives</vt:lpstr>
      <vt:lpstr>Network Documentation Documenting the Network</vt:lpstr>
      <vt:lpstr>Network Documentation Network Topology Diagrams</vt:lpstr>
      <vt:lpstr>Network Documentation Establishing a Network Baseline</vt:lpstr>
      <vt:lpstr>Network Documentation Establishing a Network Baseline (cont.)</vt:lpstr>
      <vt:lpstr>Network Documentation Measuring Data</vt:lpstr>
      <vt:lpstr>Troubleshooting Process General Troubleshooting Procedures</vt:lpstr>
      <vt:lpstr>Troubleshooting Process Gathering Symptoms</vt:lpstr>
      <vt:lpstr>Troubleshooting Process Questioning End Users</vt:lpstr>
      <vt:lpstr>Isolating the Issue Using Layered Models Using Layered Models for Troubleshooting</vt:lpstr>
      <vt:lpstr>Isolating the Issue Using Layered Models Troubleshooting Methods</vt:lpstr>
      <vt:lpstr>Isolating the Issue Using Layered Models Troubleshooting Methods (cont.)</vt:lpstr>
      <vt:lpstr>Isolating the Issue Using Layered Models Guidelines for Selecting a Troubleshooting Method</vt:lpstr>
      <vt:lpstr>9.2 Network Troubleshooting</vt:lpstr>
      <vt:lpstr>Troubleshooting Tools Software Troubleshooting Tools</vt:lpstr>
      <vt:lpstr>Troubleshooting Tools Hardware Troubleshooting Tools</vt:lpstr>
      <vt:lpstr>Troubleshooting Tools Using a Syslog Server for Troubleshooting</vt:lpstr>
      <vt:lpstr>Symptoms and Causes of Network Troubleshooting Physical Layer Troubleshooting</vt:lpstr>
      <vt:lpstr>Symptoms and Causes of Network Troubleshooting Data Link Layer Troubleshooting</vt:lpstr>
      <vt:lpstr>Symptoms and Causes of Network Troubleshooting Network Layer Troubleshooting</vt:lpstr>
      <vt:lpstr>Symptoms and Causes of Network Troubleshooting Transport Layer Troubleshooting – ACLs</vt:lpstr>
      <vt:lpstr>Symptoms and Causes of Network Troubleshooting Transport Layer Troubleshooting – NAT for IPv4</vt:lpstr>
      <vt:lpstr>Symptoms and Causes of Network Troubleshooting Application Layer Troubleshooting</vt:lpstr>
      <vt:lpstr>Troubleshooting IP Connectivity Components of Troubleshooting End-to-End Connectivity</vt:lpstr>
      <vt:lpstr>Troubleshooting IP Connectivity Components of Troubleshooting End-to-End Connectivity (cont.)</vt:lpstr>
      <vt:lpstr>Troubleshooting IP Connectivity End-to-End Connectivity Problem Initiates Troubleshooting</vt:lpstr>
      <vt:lpstr>Troubleshooting IP Connectivity Step 1. Verify the Physical Layer</vt:lpstr>
      <vt:lpstr>Troubleshooting IP Connectivity Step 2. Check for Duplex Mismatches</vt:lpstr>
      <vt:lpstr>Troubleshooting IP Connectivity Step 3. Verify Layer 2 and Layer 3 Addressing on the Local Network</vt:lpstr>
      <vt:lpstr>Troubleshooting IP Connectivity Step 4. Verify Default Gateway</vt:lpstr>
      <vt:lpstr>Troubleshooting IP Connectivity Step 5. Verify Correct Path</vt:lpstr>
      <vt:lpstr>Troubleshooting IP Connectivity Step 6. Verify the Transport Layer</vt:lpstr>
      <vt:lpstr>Troubleshooting IP Connectivity Step 7. Verify ACLs</vt:lpstr>
      <vt:lpstr>Troubleshooting IP Connectivity Step 8. Verify DNS</vt:lpstr>
      <vt:lpstr>Chapter 9: Summary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 PC v4.0 Chapter 1</dc:title>
  <dc:creator>Karen Alderson</dc:creator>
  <cp:lastModifiedBy>Rodrigo Floriano</cp:lastModifiedBy>
  <cp:revision>1254</cp:revision>
  <cp:lastPrinted>1999-01-27T00:54:54Z</cp:lastPrinted>
  <dcterms:created xsi:type="dcterms:W3CDTF">2006-10-23T15:07:30Z</dcterms:created>
  <dcterms:modified xsi:type="dcterms:W3CDTF">2013-10-04T17:16:47Z</dcterms:modified>
</cp:coreProperties>
</file>