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0" r:id="rId1"/>
    <p:sldMasterId id="2147483945" r:id="rId2"/>
  </p:sldMasterIdLst>
  <p:notesMasterIdLst>
    <p:notesMasterId r:id="rId34"/>
  </p:notesMasterIdLst>
  <p:handoutMasterIdLst>
    <p:handoutMasterId r:id="rId35"/>
  </p:handoutMasterIdLst>
  <p:sldIdLst>
    <p:sldId id="500" r:id="rId3"/>
    <p:sldId id="541" r:id="rId4"/>
    <p:sldId id="782" r:id="rId5"/>
    <p:sldId id="856" r:id="rId6"/>
    <p:sldId id="816" r:id="rId7"/>
    <p:sldId id="835" r:id="rId8"/>
    <p:sldId id="836" r:id="rId9"/>
    <p:sldId id="837" r:id="rId10"/>
    <p:sldId id="838" r:id="rId11"/>
    <p:sldId id="839" r:id="rId12"/>
    <p:sldId id="840" r:id="rId13"/>
    <p:sldId id="857" r:id="rId14"/>
    <p:sldId id="841" r:id="rId15"/>
    <p:sldId id="842" r:id="rId16"/>
    <p:sldId id="843" r:id="rId17"/>
    <p:sldId id="844" r:id="rId18"/>
    <p:sldId id="845" r:id="rId19"/>
    <p:sldId id="846" r:id="rId20"/>
    <p:sldId id="847" r:id="rId21"/>
    <p:sldId id="848" r:id="rId22"/>
    <p:sldId id="849" r:id="rId23"/>
    <p:sldId id="858" r:id="rId24"/>
    <p:sldId id="850" r:id="rId25"/>
    <p:sldId id="851" r:id="rId26"/>
    <p:sldId id="852" r:id="rId27"/>
    <p:sldId id="853" r:id="rId28"/>
    <p:sldId id="854" r:id="rId29"/>
    <p:sldId id="859" r:id="rId30"/>
    <p:sldId id="783" r:id="rId31"/>
    <p:sldId id="855" r:id="rId32"/>
    <p:sldId id="681" r:id="rId33"/>
  </p:sldIdLst>
  <p:sldSz cx="9144000" cy="6858000" type="screen4x3"/>
  <p:notesSz cx="7010400" cy="9296400"/>
  <p:defaultTextStyle>
    <a:defPPr>
      <a:defRPr lang="en-US"/>
    </a:defPPr>
    <a:lvl1pPr algn="ctr" rtl="0" eaLnBrk="0" fontAlgn="base" hangingPunct="0">
      <a:lnSpc>
        <a:spcPct val="90000"/>
      </a:lnSpc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lnSpc>
        <a:spcPct val="90000"/>
      </a:lnSpc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lnSpc>
        <a:spcPct val="90000"/>
      </a:lnSpc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lnSpc>
        <a:spcPct val="90000"/>
      </a:lnSpc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lnSpc>
        <a:spcPct val="90000"/>
      </a:lnSpc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78DC5"/>
    <a:srgbClr val="3E8DC5"/>
    <a:srgbClr val="3E67A4"/>
    <a:srgbClr val="000000"/>
    <a:srgbClr val="C0C0C4"/>
    <a:srgbClr val="5F5F65"/>
    <a:srgbClr val="7E7E8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209" autoAdjust="0"/>
    <p:restoredTop sz="84270" autoAdjust="0"/>
  </p:normalViewPr>
  <p:slideViewPr>
    <p:cSldViewPr snapToGrid="0">
      <p:cViewPr>
        <p:scale>
          <a:sx n="66" d="100"/>
          <a:sy n="66" d="100"/>
        </p:scale>
        <p:origin x="-2400" y="-3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02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7596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11"/>
          <p:cNvSpPr>
            <a:spLocks noChangeArrowheads="1"/>
          </p:cNvSpPr>
          <p:nvPr/>
        </p:nvSpPr>
        <p:spPr bwMode="auto">
          <a:xfrm>
            <a:off x="6249988" y="8609013"/>
            <a:ext cx="449262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97283" name="Rectangle 12"/>
          <p:cNvSpPr>
            <a:spLocks noChangeArrowheads="1"/>
          </p:cNvSpPr>
          <p:nvPr/>
        </p:nvSpPr>
        <p:spPr bwMode="auto">
          <a:xfrm>
            <a:off x="57150" y="8785225"/>
            <a:ext cx="2619375" cy="34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667" tIns="50185" rIns="95667" bIns="50185">
            <a:spAutoFit/>
          </a:bodyPr>
          <a:lstStyle/>
          <a:p>
            <a:pPr algn="l" defTabSz="611188">
              <a:lnSpc>
                <a:spcPct val="100000"/>
              </a:lnSpc>
              <a:tabLst>
                <a:tab pos="2387600" algn="l"/>
                <a:tab pos="4830763" algn="l"/>
              </a:tabLst>
              <a:defRPr/>
            </a:pPr>
            <a:r>
              <a:rPr lang="en-US" sz="800" dirty="0"/>
              <a:t>© 2006, Cisco Systems, Inc. All rights reserved.</a:t>
            </a:r>
          </a:p>
          <a:p>
            <a:pPr algn="l" defTabSz="611188">
              <a:lnSpc>
                <a:spcPct val="100000"/>
              </a:lnSpc>
              <a:tabLst>
                <a:tab pos="2387600" algn="l"/>
                <a:tab pos="4830763" algn="l"/>
              </a:tabLst>
              <a:defRPr/>
            </a:pPr>
            <a:r>
              <a:rPr lang="en-US" sz="800" dirty="0"/>
              <a:t>Presentation_ID.scr</a:t>
            </a:r>
          </a:p>
        </p:txBody>
      </p:sp>
      <p:sp>
        <p:nvSpPr>
          <p:cNvPr id="97284" name="Line 13"/>
          <p:cNvSpPr>
            <a:spLocks noChangeShapeType="1"/>
          </p:cNvSpPr>
          <p:nvPr/>
        </p:nvSpPr>
        <p:spPr bwMode="auto">
          <a:xfrm>
            <a:off x="152400" y="8799513"/>
            <a:ext cx="665321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97285" name="Rectangle 14"/>
          <p:cNvSpPr>
            <a:spLocks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819" tIns="0" rIns="18819" bIns="0" anchor="b"/>
          <a:lstStyle/>
          <a:p>
            <a:pPr algn="r" defTabSz="903288">
              <a:lnSpc>
                <a:spcPct val="100000"/>
              </a:lnSpc>
              <a:defRPr/>
            </a:pPr>
            <a:fld id="{BCC1ECAD-6CE1-4897-9CEF-F2ECC9BEA19E}" type="slidenum">
              <a:rPr lang="en-US" sz="800"/>
              <a:pPr algn="r" defTabSz="903288">
                <a:lnSpc>
                  <a:spcPct val="100000"/>
                </a:lnSpc>
                <a:defRPr/>
              </a:pPr>
              <a:t>‹#›</a:t>
            </a:fld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28058983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8"/>
          <p:cNvSpPr>
            <a:spLocks noChangeArrowheads="1"/>
          </p:cNvSpPr>
          <p:nvPr/>
        </p:nvSpPr>
        <p:spPr bwMode="auto">
          <a:xfrm>
            <a:off x="6249988" y="8609013"/>
            <a:ext cx="449262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51203" name="Rectangle 9"/>
          <p:cNvSpPr>
            <a:spLocks noChangeArrowheads="1"/>
          </p:cNvSpPr>
          <p:nvPr/>
        </p:nvSpPr>
        <p:spPr bwMode="auto">
          <a:xfrm>
            <a:off x="57150" y="8785225"/>
            <a:ext cx="2619375" cy="34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667" tIns="50185" rIns="95667" bIns="50185">
            <a:spAutoFit/>
          </a:bodyPr>
          <a:lstStyle/>
          <a:p>
            <a:pPr algn="l" defTabSz="611188">
              <a:lnSpc>
                <a:spcPct val="100000"/>
              </a:lnSpc>
              <a:tabLst>
                <a:tab pos="2387600" algn="l"/>
                <a:tab pos="4830763" algn="l"/>
              </a:tabLst>
              <a:defRPr/>
            </a:pPr>
            <a:r>
              <a:rPr lang="en-US" sz="800" dirty="0"/>
              <a:t>© 2006, Cisco Systems, Inc. All rights reserved.</a:t>
            </a:r>
          </a:p>
          <a:p>
            <a:pPr algn="l" defTabSz="611188">
              <a:lnSpc>
                <a:spcPct val="100000"/>
              </a:lnSpc>
              <a:tabLst>
                <a:tab pos="2387600" algn="l"/>
                <a:tab pos="4830763" algn="l"/>
              </a:tabLst>
              <a:defRPr/>
            </a:pPr>
            <a:r>
              <a:rPr lang="en-US" sz="800" dirty="0"/>
              <a:t>Presentation_ID.scr</a:t>
            </a:r>
          </a:p>
        </p:txBody>
      </p:sp>
      <p:sp>
        <p:nvSpPr>
          <p:cNvPr id="51204" name="Line 10"/>
          <p:cNvSpPr>
            <a:spLocks noChangeShapeType="1"/>
          </p:cNvSpPr>
          <p:nvPr/>
        </p:nvSpPr>
        <p:spPr bwMode="auto">
          <a:xfrm>
            <a:off x="152400" y="8799513"/>
            <a:ext cx="665321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83307" name="Rectangle 1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819" tIns="0" rIns="18819" bIns="0" numCol="1" anchor="b" anchorCtr="0" compatLnSpc="1">
            <a:prstTxWarp prst="textNoShape">
              <a:avLst/>
            </a:prstTxWarp>
          </a:bodyPr>
          <a:lstStyle>
            <a:lvl1pPr algn="r" defTabSz="903288">
              <a:lnSpc>
                <a:spcPct val="100000"/>
              </a:lnSpc>
              <a:defRPr sz="800"/>
            </a:lvl1pPr>
          </a:lstStyle>
          <a:p>
            <a:pPr>
              <a:defRPr/>
            </a:pPr>
            <a:fld id="{FB004549-1125-4930-988B-40FFE37DB1E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1750" name="Rectangle 1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73125" y="244475"/>
            <a:ext cx="5321300" cy="39909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183309" name="Rectangle 1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68350" y="4378325"/>
            <a:ext cx="5468938" cy="425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67" tIns="50185" rIns="95667" bIns="501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Body Text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76630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12713" indent="-112713" algn="l" defTabSz="1020763" rtl="0" eaLnBrk="0" fontAlgn="base" hangingPunct="0">
      <a:lnSpc>
        <a:spcPct val="90000"/>
      </a:lnSpc>
      <a:spcBef>
        <a:spcPct val="50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82600" indent="-120650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66788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449388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931988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9034988-36DD-4D34-B1CE-37AB851117A5}" type="slidenum">
              <a:rPr lang="en-US" smtClean="0"/>
              <a:pPr/>
              <a:t>1</a:t>
            </a:fld>
            <a:endParaRPr lang="en-US" dirty="0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4378325"/>
            <a:ext cx="6121400" cy="4252913"/>
          </a:xfrm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en-US" b="1" dirty="0" smtClean="0"/>
              <a:t>Cisco Networking Academy program</a:t>
            </a:r>
          </a:p>
          <a:p>
            <a:pPr eaLnBrk="1" hangingPunct="1">
              <a:buFontTx/>
              <a:buNone/>
            </a:pPr>
            <a:r>
              <a:rPr lang="en-US" b="1" dirty="0" smtClean="0"/>
              <a:t>Connecting Networks</a:t>
            </a:r>
          </a:p>
          <a:p>
            <a:pPr marL="112713" marR="0" indent="-112713" algn="l" defTabSz="1020763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lang="en-US" sz="1300" b="1" dirty="0" smtClean="0"/>
              <a:t>Chapter 1: </a:t>
            </a:r>
            <a:r>
              <a:rPr lang="en-US" sz="1200" b="1" i="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Hierarchical Network Design </a:t>
            </a:r>
          </a:p>
          <a:p>
            <a:pPr>
              <a:buFontTx/>
              <a:buNone/>
            </a:pPr>
            <a:endParaRPr lang="en-GB" b="1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2906053-E8A2-4DAD-B57C-C8945C1AD1DD}" type="slidenum">
              <a:rPr lang="en-US" smtClean="0"/>
              <a:pPr/>
              <a:t>10</a:t>
            </a:fld>
            <a:endParaRPr lang="en-US" dirty="0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112713" marR="0" indent="-112713" algn="l" defTabSz="1020763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lang="en-US" b="1" dirty="0" smtClean="0"/>
              <a:t>1.1.2.4</a:t>
            </a:r>
            <a:r>
              <a:rPr lang="en-US" b="1" baseline="0" dirty="0" smtClean="0"/>
              <a:t> </a:t>
            </a:r>
            <a:r>
              <a:rPr lang="en-US" sz="1200" b="1" i="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 The</a:t>
            </a:r>
            <a:r>
              <a:rPr lang="en-US" sz="1200" b="1" i="0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 Core Layer</a:t>
            </a:r>
            <a:endParaRPr lang="en-US" sz="1200" b="1" i="0" kern="1200" dirty="0" smtClean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pPr marL="112713" marR="0" indent="-112713" algn="l" defTabSz="1020763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endParaRPr lang="en-US" sz="1200" b="1" i="0" kern="1200" dirty="0" smtClean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pPr>
              <a:buFontTx/>
              <a:buNone/>
            </a:pPr>
            <a:endParaRPr lang="en-US" b="1" dirty="0" smtClean="0"/>
          </a:p>
          <a:p>
            <a:pPr>
              <a:buFontTx/>
              <a:buNone/>
            </a:pPr>
            <a:endParaRPr lang="en-US" b="1" dirty="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2906053-E8A2-4DAD-B57C-C8945C1AD1DD}" type="slidenum">
              <a:rPr lang="en-US" smtClean="0"/>
              <a:pPr/>
              <a:t>11</a:t>
            </a:fld>
            <a:endParaRPr lang="en-US" dirty="0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112713" marR="0" indent="-112713" algn="l" defTabSz="1020763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lang="en-US" b="1" dirty="0" smtClean="0"/>
              <a:t>1.1.2.5</a:t>
            </a:r>
            <a:r>
              <a:rPr lang="en-US" b="1" baseline="0" dirty="0" smtClean="0"/>
              <a:t> </a:t>
            </a:r>
            <a:r>
              <a:rPr lang="en-US" sz="1200" b="1" i="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 Two</a:t>
            </a:r>
            <a:r>
              <a:rPr lang="en-US" sz="1200" b="1" i="0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-Tier Collapsed Core Design</a:t>
            </a:r>
            <a:endParaRPr lang="en-US" sz="1200" b="1" i="0" kern="1200" dirty="0" smtClean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pPr marL="112713" marR="0" indent="-112713" algn="l" defTabSz="1020763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endParaRPr lang="en-US" sz="1200" b="1" i="0" kern="1200" dirty="0" smtClean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pPr>
              <a:buFontTx/>
              <a:buNone/>
            </a:pPr>
            <a:endParaRPr lang="en-US" b="1" dirty="0" smtClean="0"/>
          </a:p>
          <a:p>
            <a:pPr>
              <a:buFontTx/>
              <a:buNone/>
            </a:pPr>
            <a:endParaRPr lang="en-US" b="1" dirty="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9034988-36DD-4D34-B1CE-37AB851117A5}" type="slidenum">
              <a:rPr lang="en-US" smtClean="0"/>
              <a:pPr/>
              <a:t>12</a:t>
            </a:fld>
            <a:endParaRPr lang="en-US" dirty="0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4378325"/>
            <a:ext cx="6121400" cy="4252913"/>
          </a:xfrm>
          <a:noFill/>
          <a:ln/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</a:pPr>
            <a:r>
              <a:rPr lang="en-US" sz="1200" b="1" dirty="0" smtClean="0">
                <a:cs typeface="Arial" charset="0"/>
              </a:rPr>
              <a:t>1.2  Cisco Enterprise Architecture</a:t>
            </a:r>
          </a:p>
          <a:p>
            <a:pPr>
              <a:buFontTx/>
              <a:buNone/>
            </a:pPr>
            <a:r>
              <a:rPr lang="en-US" sz="1200" b="1" i="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 </a:t>
            </a:r>
          </a:p>
          <a:p>
            <a:pPr>
              <a:buFontTx/>
              <a:buNone/>
            </a:pPr>
            <a:endParaRPr lang="en-GB" b="1" dirty="0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2906053-E8A2-4DAD-B57C-C8945C1AD1DD}" type="slidenum">
              <a:rPr lang="en-US" smtClean="0"/>
              <a:pPr/>
              <a:t>13</a:t>
            </a:fld>
            <a:endParaRPr lang="en-US" dirty="0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112713" marR="0" indent="-112713" algn="l" defTabSz="1020763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lang="en-US" b="1" dirty="0" smtClean="0"/>
              <a:t>1.2.1.1</a:t>
            </a:r>
            <a:r>
              <a:rPr lang="en-US" b="1" baseline="0" dirty="0" smtClean="0"/>
              <a:t> </a:t>
            </a:r>
            <a:r>
              <a:rPr lang="en-US" sz="1200" b="1" i="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 Modular Design</a:t>
            </a:r>
          </a:p>
          <a:p>
            <a:pPr marL="112713" marR="0" indent="-112713" algn="l" defTabSz="1020763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endParaRPr lang="en-US" sz="1200" b="1" i="0" kern="1200" dirty="0" smtClean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pPr>
              <a:buFontTx/>
              <a:buNone/>
            </a:pPr>
            <a:endParaRPr lang="en-US" b="1" dirty="0" smtClean="0"/>
          </a:p>
          <a:p>
            <a:pPr>
              <a:buFontTx/>
              <a:buNone/>
            </a:pPr>
            <a:endParaRPr lang="en-US" b="1" dirty="0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2906053-E8A2-4DAD-B57C-C8945C1AD1DD}" type="slidenum">
              <a:rPr lang="en-US" smtClean="0"/>
              <a:pPr/>
              <a:t>14</a:t>
            </a:fld>
            <a:endParaRPr lang="en-US" dirty="0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112713" marR="0" indent="-112713" algn="l" defTabSz="1020763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lang="en-US" b="1" dirty="0" smtClean="0"/>
              <a:t>1.2.1.2</a:t>
            </a:r>
            <a:r>
              <a:rPr lang="en-US" sz="1200" b="1" i="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 Modules in the Enterprise Architecture</a:t>
            </a:r>
          </a:p>
          <a:p>
            <a:pPr marL="112713" marR="0" indent="-112713" algn="l" defTabSz="1020763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endParaRPr lang="en-US" sz="1200" b="1" i="0" kern="1200" dirty="0" smtClean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pPr>
              <a:buFontTx/>
              <a:buNone/>
            </a:pPr>
            <a:endParaRPr lang="en-US" b="1" dirty="0" smtClean="0"/>
          </a:p>
          <a:p>
            <a:pPr>
              <a:buFontTx/>
              <a:buNone/>
            </a:pPr>
            <a:endParaRPr lang="en-US" b="1" dirty="0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2906053-E8A2-4DAD-B57C-C8945C1AD1DD}" type="slidenum">
              <a:rPr lang="en-US" smtClean="0"/>
              <a:pPr/>
              <a:t>15</a:t>
            </a:fld>
            <a:endParaRPr lang="en-US" dirty="0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112713" marR="0" indent="-112713" algn="l" defTabSz="1020763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lang="en-US" b="1" dirty="0" smtClean="0"/>
              <a:t>1.2.2.1</a:t>
            </a:r>
            <a:r>
              <a:rPr lang="en-US" b="1" baseline="0" dirty="0" smtClean="0"/>
              <a:t> </a:t>
            </a:r>
            <a:r>
              <a:rPr lang="en-US" sz="1200" b="1" i="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Cisco Enterprise Architecture Model</a:t>
            </a:r>
          </a:p>
          <a:p>
            <a:pPr marL="112713" marR="0" indent="-112713" algn="l" defTabSz="1020763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endParaRPr lang="en-US" sz="1200" b="1" i="0" kern="1200" dirty="0" smtClean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pPr>
              <a:buFontTx/>
              <a:buNone/>
            </a:pPr>
            <a:endParaRPr lang="en-US" b="1" dirty="0" smtClean="0"/>
          </a:p>
          <a:p>
            <a:pPr>
              <a:buFontTx/>
              <a:buNone/>
            </a:pPr>
            <a:endParaRPr lang="en-US" b="1" dirty="0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2906053-E8A2-4DAD-B57C-C8945C1AD1DD}" type="slidenum">
              <a:rPr lang="en-US" smtClean="0"/>
              <a:pPr/>
              <a:t>16</a:t>
            </a:fld>
            <a:endParaRPr lang="en-US" dirty="0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112713" marR="0" indent="-112713" algn="l" defTabSz="1020763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lang="en-US" b="1" dirty="0" smtClean="0"/>
              <a:t>1.2.2.2</a:t>
            </a:r>
            <a:r>
              <a:rPr lang="en-US" b="1" baseline="0" dirty="0" smtClean="0"/>
              <a:t> </a:t>
            </a:r>
            <a:r>
              <a:rPr lang="en-US" sz="1200" b="1" i="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Cisco Enterprise Campus</a:t>
            </a:r>
          </a:p>
          <a:p>
            <a:pPr marL="112713" marR="0" indent="-112713" algn="l" defTabSz="1020763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endParaRPr lang="en-US" sz="1200" b="1" i="0" kern="1200" dirty="0" smtClean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pPr>
              <a:buFontTx/>
              <a:buNone/>
            </a:pPr>
            <a:endParaRPr lang="en-US" b="1" dirty="0" smtClean="0"/>
          </a:p>
          <a:p>
            <a:pPr>
              <a:buFontTx/>
              <a:buNone/>
            </a:pPr>
            <a:endParaRPr lang="en-US" b="1" dirty="0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2906053-E8A2-4DAD-B57C-C8945C1AD1DD}" type="slidenum">
              <a:rPr lang="en-US" smtClean="0"/>
              <a:pPr/>
              <a:t>17</a:t>
            </a:fld>
            <a:endParaRPr lang="en-US" dirty="0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112713" marR="0" indent="-112713" algn="l" defTabSz="1020763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lang="en-US" b="1" dirty="0" smtClean="0"/>
              <a:t>1.2.2.3</a:t>
            </a:r>
            <a:r>
              <a:rPr lang="en-US" b="1" baseline="0" dirty="0" smtClean="0"/>
              <a:t> </a:t>
            </a:r>
            <a:r>
              <a:rPr lang="en-US" sz="1200" b="1" i="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Cisco Enterprise Edge</a:t>
            </a:r>
          </a:p>
          <a:p>
            <a:pPr marL="112713" marR="0" indent="-112713" algn="l" defTabSz="1020763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endParaRPr lang="en-US" sz="1200" b="1" i="0" kern="1200" dirty="0" smtClean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pPr>
              <a:buFontTx/>
              <a:buNone/>
            </a:pPr>
            <a:endParaRPr lang="en-US" b="1" dirty="0" smtClean="0"/>
          </a:p>
          <a:p>
            <a:pPr>
              <a:buFontTx/>
              <a:buNone/>
            </a:pPr>
            <a:endParaRPr lang="en-US" b="1" dirty="0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2906053-E8A2-4DAD-B57C-C8945C1AD1DD}" type="slidenum">
              <a:rPr lang="en-US" smtClean="0"/>
              <a:pPr/>
              <a:t>18</a:t>
            </a:fld>
            <a:endParaRPr lang="en-US" dirty="0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112713" marR="0" indent="-112713" algn="l" defTabSz="1020763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lang="en-US" b="1" dirty="0" smtClean="0"/>
              <a:t>1.2.2.4</a:t>
            </a:r>
            <a:r>
              <a:rPr lang="en-US" b="1" baseline="0" dirty="0" smtClean="0"/>
              <a:t> </a:t>
            </a:r>
            <a:r>
              <a:rPr lang="en-US" sz="1200" b="1" i="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Service Provider</a:t>
            </a:r>
            <a:r>
              <a:rPr lang="en-US" sz="1200" b="1" i="0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 </a:t>
            </a:r>
            <a:r>
              <a:rPr lang="en-US" sz="1200" b="1" i="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Edge</a:t>
            </a:r>
          </a:p>
          <a:p>
            <a:pPr marL="112713" marR="0" indent="-112713" algn="l" defTabSz="1020763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endParaRPr lang="en-US" sz="1200" b="1" i="0" kern="1200" dirty="0" smtClean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pPr>
              <a:buFontTx/>
              <a:buNone/>
            </a:pPr>
            <a:endParaRPr lang="en-US" b="1" dirty="0" smtClean="0"/>
          </a:p>
          <a:p>
            <a:pPr>
              <a:buFontTx/>
              <a:buNone/>
            </a:pPr>
            <a:endParaRPr lang="en-US" b="1" dirty="0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2906053-E8A2-4DAD-B57C-C8945C1AD1DD}" type="slidenum">
              <a:rPr lang="en-US" smtClean="0"/>
              <a:pPr/>
              <a:t>19</a:t>
            </a:fld>
            <a:endParaRPr lang="en-US" dirty="0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112713" marR="0" indent="-112713" algn="l" defTabSz="1020763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lang="en-US" b="1" dirty="0" smtClean="0"/>
              <a:t>1.2.2.5</a:t>
            </a:r>
            <a:r>
              <a:rPr lang="en-US" b="1" baseline="0" dirty="0" smtClean="0"/>
              <a:t> </a:t>
            </a:r>
            <a:r>
              <a:rPr lang="en-US" sz="1200" b="1" i="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Cisco Enterprise Data Center</a:t>
            </a:r>
          </a:p>
          <a:p>
            <a:pPr marL="112713" marR="0" indent="-112713" algn="l" defTabSz="1020763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endParaRPr lang="en-US" sz="1200" b="1" i="0" kern="1200" dirty="0" smtClean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pPr>
              <a:buFontTx/>
              <a:buNone/>
            </a:pPr>
            <a:endParaRPr lang="en-US" b="1" dirty="0" smtClean="0"/>
          </a:p>
          <a:p>
            <a:pPr>
              <a:buFontTx/>
              <a:buNone/>
            </a:pPr>
            <a:endParaRPr lang="en-US" b="1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70EE284-7961-42D5-9E4B-29540E276A78}" type="slidenum">
              <a:rPr lang="en-US" smtClean="0"/>
              <a:pPr/>
              <a:t>2</a:t>
            </a:fld>
            <a:endParaRPr lang="en-US" dirty="0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en-US" b="1" dirty="0" smtClean="0"/>
              <a:t>Chapter 1</a:t>
            </a: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2906053-E8A2-4DAD-B57C-C8945C1AD1DD}" type="slidenum">
              <a:rPr lang="en-US" smtClean="0"/>
              <a:pPr/>
              <a:t>20</a:t>
            </a:fld>
            <a:endParaRPr lang="en-US" dirty="0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112713" marR="0" indent="-112713" algn="l" defTabSz="1020763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lang="en-US" b="1" dirty="0" smtClean="0"/>
              <a:t>1.2.2.6</a:t>
            </a:r>
            <a:r>
              <a:rPr lang="en-US" b="1" baseline="0" dirty="0" smtClean="0"/>
              <a:t> </a:t>
            </a:r>
            <a:r>
              <a:rPr lang="en-US" sz="1200" b="1" i="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Cisco Enterprise Branch</a:t>
            </a:r>
          </a:p>
          <a:p>
            <a:pPr marL="112713" marR="0" indent="-112713" algn="l" defTabSz="1020763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endParaRPr lang="en-US" sz="1200" b="1" i="0" kern="1200" dirty="0" smtClean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pPr>
              <a:buFontTx/>
              <a:buNone/>
            </a:pPr>
            <a:endParaRPr lang="en-US" b="1" dirty="0" smtClean="0"/>
          </a:p>
          <a:p>
            <a:pPr>
              <a:buFontTx/>
              <a:buNone/>
            </a:pPr>
            <a:endParaRPr lang="en-US" b="1" dirty="0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2906053-E8A2-4DAD-B57C-C8945C1AD1DD}" type="slidenum">
              <a:rPr lang="en-US" smtClean="0"/>
              <a:pPr/>
              <a:t>21</a:t>
            </a:fld>
            <a:endParaRPr lang="en-US" dirty="0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112713" marR="0" indent="-112713" algn="l" defTabSz="1020763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lang="en-US" b="1" dirty="0" smtClean="0"/>
              <a:t>1.2.2.7</a:t>
            </a:r>
            <a:r>
              <a:rPr lang="en-US" b="1" baseline="0" dirty="0" smtClean="0"/>
              <a:t> </a:t>
            </a:r>
            <a:r>
              <a:rPr lang="en-US" sz="1200" b="1" i="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Cisco Enterprise Teleworker</a:t>
            </a:r>
          </a:p>
          <a:p>
            <a:pPr marL="112713" marR="0" indent="-112713" algn="l" defTabSz="1020763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endParaRPr lang="en-US" sz="1200" b="1" i="0" kern="1200" dirty="0" smtClean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pPr>
              <a:buFontTx/>
              <a:buNone/>
            </a:pPr>
            <a:endParaRPr lang="en-US" b="1" dirty="0" smtClean="0"/>
          </a:p>
          <a:p>
            <a:pPr>
              <a:buFontTx/>
              <a:buNone/>
            </a:pPr>
            <a:endParaRPr lang="en-US" b="1" dirty="0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9034988-36DD-4D34-B1CE-37AB851117A5}" type="slidenum">
              <a:rPr lang="en-US" smtClean="0"/>
              <a:pPr/>
              <a:t>22</a:t>
            </a:fld>
            <a:endParaRPr lang="en-US" dirty="0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4378325"/>
            <a:ext cx="6121400" cy="4252913"/>
          </a:xfrm>
          <a:noFill/>
          <a:ln/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</a:pPr>
            <a:r>
              <a:rPr lang="en-US" sz="1200" b="1" dirty="0" smtClean="0">
                <a:cs typeface="Arial" charset="0"/>
              </a:rPr>
              <a:t>1.3  Evolving Network Architectures</a:t>
            </a:r>
          </a:p>
          <a:p>
            <a:pPr>
              <a:buFontTx/>
              <a:buNone/>
            </a:pPr>
            <a:r>
              <a:rPr lang="en-US" sz="1200" b="1" i="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 </a:t>
            </a:r>
          </a:p>
          <a:p>
            <a:pPr>
              <a:buFontTx/>
              <a:buNone/>
            </a:pPr>
            <a:endParaRPr lang="en-GB" b="1" dirty="0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2906053-E8A2-4DAD-B57C-C8945C1AD1DD}" type="slidenum">
              <a:rPr lang="en-US" smtClean="0"/>
              <a:pPr/>
              <a:t>23</a:t>
            </a:fld>
            <a:endParaRPr lang="en-US" dirty="0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112713" marR="0" indent="-112713" algn="l" defTabSz="1020763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lang="en-US" b="1" dirty="0" smtClean="0"/>
              <a:t>1.3.1.1</a:t>
            </a:r>
            <a:r>
              <a:rPr lang="en-US" b="1" baseline="0" dirty="0" smtClean="0"/>
              <a:t> </a:t>
            </a:r>
            <a:r>
              <a:rPr lang="en-US" sz="1200" b="1" i="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IT Challenges</a:t>
            </a:r>
          </a:p>
          <a:p>
            <a:pPr marL="112713" marR="0" indent="-112713" algn="l" defTabSz="1020763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endParaRPr lang="en-US" sz="1200" b="1" i="0" kern="1200" dirty="0" smtClean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pPr>
              <a:buFontTx/>
              <a:buNone/>
            </a:pPr>
            <a:endParaRPr lang="en-US" b="1" dirty="0" smtClean="0"/>
          </a:p>
          <a:p>
            <a:pPr>
              <a:buFontTx/>
              <a:buNone/>
            </a:pPr>
            <a:endParaRPr lang="en-US" b="1" dirty="0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2906053-E8A2-4DAD-B57C-C8945C1AD1DD}" type="slidenum">
              <a:rPr lang="en-US" smtClean="0"/>
              <a:pPr/>
              <a:t>24</a:t>
            </a:fld>
            <a:endParaRPr lang="en-US" dirty="0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112713" marR="0" indent="-112713" algn="l" defTabSz="1020763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lang="en-US" b="1" dirty="0" smtClean="0"/>
              <a:t>1.3.1.2</a:t>
            </a:r>
            <a:r>
              <a:rPr lang="en-US" b="1" baseline="0" dirty="0" smtClean="0"/>
              <a:t> </a:t>
            </a:r>
            <a:r>
              <a:rPr lang="en-US" sz="1200" b="1" i="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Emerging Enterprise Architectures</a:t>
            </a:r>
          </a:p>
          <a:p>
            <a:pPr marL="112713" marR="0" indent="-112713" algn="l" defTabSz="1020763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endParaRPr lang="en-US" sz="1200" b="1" i="0" kern="1200" dirty="0" smtClean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pPr>
              <a:buFontTx/>
              <a:buNone/>
            </a:pPr>
            <a:endParaRPr lang="en-US" b="1" dirty="0" smtClean="0"/>
          </a:p>
          <a:p>
            <a:pPr>
              <a:buFontTx/>
              <a:buNone/>
            </a:pPr>
            <a:endParaRPr lang="en-US" b="1" dirty="0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2906053-E8A2-4DAD-B57C-C8945C1AD1DD}" type="slidenum">
              <a:rPr lang="en-US" smtClean="0"/>
              <a:pPr/>
              <a:t>25</a:t>
            </a:fld>
            <a:endParaRPr lang="en-US" dirty="0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112713" marR="0" indent="-112713" algn="l" defTabSz="1020763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lang="en-US" b="1" dirty="0" smtClean="0"/>
              <a:t>1.3.2.1</a:t>
            </a:r>
            <a:r>
              <a:rPr lang="en-US" b="1" baseline="0" dirty="0" smtClean="0"/>
              <a:t> </a:t>
            </a:r>
            <a:r>
              <a:rPr lang="en-US" sz="1200" b="1" i="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Cisco Borderless</a:t>
            </a:r>
            <a:r>
              <a:rPr lang="en-US" sz="1200" b="1" i="0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 Networks</a:t>
            </a:r>
            <a:endParaRPr lang="en-US" sz="1200" b="1" i="0" kern="1200" dirty="0" smtClean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pPr marL="112713" marR="0" indent="-112713" algn="l" defTabSz="1020763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endParaRPr lang="en-US" sz="1200" b="1" i="0" kern="1200" dirty="0" smtClean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pPr>
              <a:buFontTx/>
              <a:buNone/>
            </a:pPr>
            <a:endParaRPr lang="en-US" b="1" dirty="0" smtClean="0"/>
          </a:p>
          <a:p>
            <a:pPr>
              <a:buFontTx/>
              <a:buNone/>
            </a:pPr>
            <a:endParaRPr lang="en-US" b="1" dirty="0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2906053-E8A2-4DAD-B57C-C8945C1AD1DD}" type="slidenum">
              <a:rPr lang="en-US" smtClean="0"/>
              <a:pPr/>
              <a:t>26</a:t>
            </a:fld>
            <a:endParaRPr lang="en-US" dirty="0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112713" marR="0" indent="-112713" algn="l" defTabSz="1020763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lang="en-US" b="1" dirty="0" smtClean="0"/>
              <a:t>1.3.2.2</a:t>
            </a:r>
            <a:r>
              <a:rPr lang="en-US" b="1" baseline="0" dirty="0" smtClean="0"/>
              <a:t> </a:t>
            </a:r>
            <a:r>
              <a:rPr lang="en-US" sz="1200" b="1" i="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Collaboration Architecture</a:t>
            </a:r>
          </a:p>
          <a:p>
            <a:pPr marL="112713" marR="0" indent="-112713" algn="l" defTabSz="1020763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endParaRPr lang="en-US" sz="1200" b="1" i="0" kern="1200" dirty="0" smtClean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pPr>
              <a:buFontTx/>
              <a:buNone/>
            </a:pPr>
            <a:endParaRPr lang="en-US" b="1" dirty="0" smtClean="0"/>
          </a:p>
          <a:p>
            <a:pPr>
              <a:buFontTx/>
              <a:buNone/>
            </a:pPr>
            <a:endParaRPr lang="en-US" b="1" dirty="0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2906053-E8A2-4DAD-B57C-C8945C1AD1DD}" type="slidenum">
              <a:rPr lang="en-US" smtClean="0"/>
              <a:pPr/>
              <a:t>27</a:t>
            </a:fld>
            <a:endParaRPr lang="en-US" dirty="0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112713" marR="0" indent="-112713" algn="l" defTabSz="1020763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lang="en-US" b="1" dirty="0" smtClean="0"/>
              <a:t>1.3.2.3</a:t>
            </a:r>
            <a:r>
              <a:rPr lang="en-US" b="1" baseline="0" dirty="0" smtClean="0"/>
              <a:t> </a:t>
            </a:r>
            <a:r>
              <a:rPr lang="en-US" sz="1200" b="1" i="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Data Center and Virtualization</a:t>
            </a:r>
          </a:p>
          <a:p>
            <a:pPr marL="112713" marR="0" indent="-112713" algn="l" defTabSz="1020763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endParaRPr lang="en-US" sz="1200" b="1" i="0" kern="1200" dirty="0" smtClean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pPr>
              <a:buFontTx/>
              <a:buNone/>
            </a:pPr>
            <a:endParaRPr lang="en-US" b="1" dirty="0" smtClean="0"/>
          </a:p>
          <a:p>
            <a:pPr>
              <a:buFontTx/>
              <a:buNone/>
            </a:pPr>
            <a:endParaRPr lang="en-US" b="1" dirty="0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9034988-36DD-4D34-B1CE-37AB851117A5}" type="slidenum">
              <a:rPr lang="en-US" smtClean="0"/>
              <a:pPr/>
              <a:t>28</a:t>
            </a:fld>
            <a:endParaRPr lang="en-US" dirty="0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4378325"/>
            <a:ext cx="6121400" cy="4252913"/>
          </a:xfrm>
          <a:noFill/>
          <a:ln/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</a:pPr>
            <a:r>
              <a:rPr lang="en-US" sz="1200" b="1" dirty="0" smtClean="0">
                <a:cs typeface="Arial" charset="0"/>
              </a:rPr>
              <a:t>1.4 Summary</a:t>
            </a:r>
            <a:r>
              <a:rPr lang="en-US" sz="1200" b="1" i="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 </a:t>
            </a:r>
          </a:p>
          <a:p>
            <a:pPr>
              <a:buFontTx/>
              <a:buNone/>
            </a:pPr>
            <a:endParaRPr lang="en-GB" b="1" dirty="0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D5F77EF-9F5D-4805-BD17-79024BE7C85C}" type="slidenum">
              <a:rPr lang="en-US" smtClean="0"/>
              <a:pPr/>
              <a:t>29</a:t>
            </a:fld>
            <a:endParaRPr lang="en-US" dirty="0" smtClean="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en-US" b="1" dirty="0" smtClean="0"/>
              <a:t>Chapter 1 Summary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2906053-E8A2-4DAD-B57C-C8945C1AD1DD}" type="slidenum">
              <a:rPr lang="en-US" smtClean="0"/>
              <a:pPr/>
              <a:t>3</a:t>
            </a:fld>
            <a:endParaRPr lang="en-US" dirty="0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en-US" b="1" dirty="0" smtClean="0"/>
              <a:t>Chapter 1 Objectives</a:t>
            </a: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D5F77EF-9F5D-4805-BD17-79024BE7C85C}" type="slidenum">
              <a:rPr lang="en-US" smtClean="0"/>
              <a:pPr/>
              <a:t>30</a:t>
            </a:fld>
            <a:endParaRPr lang="en-US" dirty="0" smtClean="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en-US" b="1" dirty="0" smtClean="0"/>
              <a:t>Chapter 1 Summary (continued)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9034988-36DD-4D34-B1CE-37AB851117A5}" type="slidenum">
              <a:rPr lang="en-US" smtClean="0"/>
              <a:pPr/>
              <a:t>4</a:t>
            </a:fld>
            <a:endParaRPr lang="en-US" dirty="0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4378325"/>
            <a:ext cx="6121400" cy="4252913"/>
          </a:xfrm>
          <a:noFill/>
          <a:ln/>
        </p:spPr>
        <p:txBody>
          <a:bodyPr/>
          <a:lstStyle/>
          <a:p>
            <a:pPr marL="112713" marR="0" indent="-112713" algn="l" defTabSz="1020763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lang="en-US" sz="1200" b="1" i="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1.1</a:t>
            </a:r>
            <a:r>
              <a:rPr lang="en-US" sz="1200" b="1" i="0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 </a:t>
            </a:r>
            <a:r>
              <a:rPr lang="en-US" sz="1200" b="1" dirty="0" smtClean="0"/>
              <a:t>Hierarchical Network Design  Overview</a:t>
            </a:r>
            <a:endParaRPr lang="en-US" sz="1200" b="1" dirty="0" smtClean="0">
              <a:cs typeface="Arial" charset="0"/>
            </a:endParaRPr>
          </a:p>
          <a:p>
            <a:pPr>
              <a:buFontTx/>
              <a:buNone/>
            </a:pPr>
            <a:r>
              <a:rPr lang="en-US" sz="1200" b="1" i="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 </a:t>
            </a:r>
          </a:p>
          <a:p>
            <a:pPr>
              <a:buFontTx/>
              <a:buNone/>
            </a:pPr>
            <a:endParaRPr lang="en-GB" b="1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2906053-E8A2-4DAD-B57C-C8945C1AD1DD}" type="slidenum">
              <a:rPr lang="en-US" smtClean="0"/>
              <a:pPr/>
              <a:t>5</a:t>
            </a:fld>
            <a:endParaRPr lang="en-US" dirty="0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112713" marR="0" indent="-112713" algn="l" defTabSz="1020763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lang="en-US" b="1" dirty="0" smtClean="0"/>
              <a:t>1.1.1.1</a:t>
            </a:r>
            <a:r>
              <a:rPr lang="en-US" b="1" baseline="0" dirty="0" smtClean="0"/>
              <a:t> </a:t>
            </a:r>
            <a:r>
              <a:rPr lang="en-US" sz="1200" b="1" i="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 Network Requirements</a:t>
            </a:r>
          </a:p>
          <a:p>
            <a:pPr>
              <a:buFontTx/>
              <a:buNone/>
            </a:pPr>
            <a:endParaRPr lang="en-US" b="1" dirty="0" smtClean="0"/>
          </a:p>
          <a:p>
            <a:pPr>
              <a:buFontTx/>
              <a:buNone/>
            </a:pPr>
            <a:endParaRPr lang="en-US" b="1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2906053-E8A2-4DAD-B57C-C8945C1AD1DD}" type="slidenum">
              <a:rPr lang="en-US" smtClean="0"/>
              <a:pPr/>
              <a:t>6</a:t>
            </a:fld>
            <a:endParaRPr lang="en-US" dirty="0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112713" marR="0" indent="-112713" algn="l" defTabSz="1020763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lang="en-US" b="1" dirty="0" smtClean="0"/>
              <a:t>1.1.1.2</a:t>
            </a:r>
            <a:r>
              <a:rPr lang="en-US" b="1" baseline="0" dirty="0" smtClean="0"/>
              <a:t> </a:t>
            </a:r>
            <a:r>
              <a:rPr lang="en-US" sz="1200" b="1" i="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 Structured Engineering Principles</a:t>
            </a:r>
          </a:p>
          <a:p>
            <a:pPr marL="112713" marR="0" indent="-112713" algn="l" defTabSz="1020763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endParaRPr lang="en-US" sz="1200" b="1" i="0" kern="1200" dirty="0" smtClean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pPr>
              <a:buFontTx/>
              <a:buNone/>
            </a:pPr>
            <a:endParaRPr lang="en-US" b="1" dirty="0" smtClean="0"/>
          </a:p>
          <a:p>
            <a:pPr>
              <a:buFontTx/>
              <a:buNone/>
            </a:pPr>
            <a:endParaRPr lang="en-US" b="1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2906053-E8A2-4DAD-B57C-C8945C1AD1DD}" type="slidenum">
              <a:rPr lang="en-US" smtClean="0"/>
              <a:pPr/>
              <a:t>7</a:t>
            </a:fld>
            <a:endParaRPr lang="en-US" dirty="0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112713" marR="0" indent="-112713" algn="l" defTabSz="1020763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lang="en-US" b="1" dirty="0" smtClean="0"/>
              <a:t>1.1.2.1</a:t>
            </a:r>
            <a:r>
              <a:rPr lang="en-US" b="1" baseline="0" dirty="0" smtClean="0"/>
              <a:t> </a:t>
            </a:r>
            <a:r>
              <a:rPr lang="en-US" sz="1200" b="1" i="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 Network Hierarchy</a:t>
            </a:r>
          </a:p>
          <a:p>
            <a:pPr marL="112713" marR="0" indent="-112713" algn="l" defTabSz="1020763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endParaRPr lang="en-US" sz="1200" b="1" i="0" kern="1200" dirty="0" smtClean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pPr>
              <a:buFontTx/>
              <a:buNone/>
            </a:pPr>
            <a:endParaRPr lang="en-US" b="1" dirty="0" smtClean="0"/>
          </a:p>
          <a:p>
            <a:pPr>
              <a:buFontTx/>
              <a:buNone/>
            </a:pPr>
            <a:endParaRPr lang="en-US" b="1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2906053-E8A2-4DAD-B57C-C8945C1AD1DD}" type="slidenum">
              <a:rPr lang="en-US" smtClean="0"/>
              <a:pPr/>
              <a:t>8</a:t>
            </a:fld>
            <a:endParaRPr lang="en-US" dirty="0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112713" marR="0" indent="-112713" algn="l" defTabSz="1020763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lang="en-US" b="1" dirty="0" smtClean="0"/>
              <a:t>1.1.2.2</a:t>
            </a:r>
            <a:r>
              <a:rPr lang="en-US" b="1" baseline="0" dirty="0" smtClean="0"/>
              <a:t> </a:t>
            </a:r>
            <a:r>
              <a:rPr lang="en-US" sz="1200" b="1" i="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 The</a:t>
            </a:r>
            <a:r>
              <a:rPr lang="en-US" sz="1200" b="1" i="0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 Access Layer</a:t>
            </a:r>
            <a:endParaRPr lang="en-US" sz="1200" b="1" i="0" kern="1200" dirty="0" smtClean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pPr marL="112713" marR="0" indent="-112713" algn="l" defTabSz="1020763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endParaRPr lang="en-US" sz="1200" b="1" i="0" kern="1200" dirty="0" smtClean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pPr>
              <a:buFontTx/>
              <a:buNone/>
            </a:pPr>
            <a:endParaRPr lang="en-US" b="1" dirty="0" smtClean="0"/>
          </a:p>
          <a:p>
            <a:pPr>
              <a:buFontTx/>
              <a:buNone/>
            </a:pPr>
            <a:endParaRPr lang="en-US" b="1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2906053-E8A2-4DAD-B57C-C8945C1AD1DD}" type="slidenum">
              <a:rPr lang="en-US" smtClean="0"/>
              <a:pPr/>
              <a:t>9</a:t>
            </a:fld>
            <a:endParaRPr lang="en-US" dirty="0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112713" marR="0" indent="-112713" algn="l" defTabSz="1020763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lang="en-US" b="1" dirty="0" smtClean="0"/>
              <a:t>1.1.2.3</a:t>
            </a:r>
            <a:r>
              <a:rPr lang="en-US" b="1" baseline="0" dirty="0" smtClean="0"/>
              <a:t> </a:t>
            </a:r>
            <a:r>
              <a:rPr lang="en-US" sz="1200" b="1" i="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 The</a:t>
            </a:r>
            <a:r>
              <a:rPr lang="en-US" sz="1200" b="1" i="0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 Distribution Layer</a:t>
            </a:r>
            <a:endParaRPr lang="en-US" sz="1200" b="1" i="0" kern="1200" dirty="0" smtClean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pPr marL="112713" marR="0" indent="-112713" algn="l" defTabSz="1020763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endParaRPr lang="en-US" sz="1200" b="1" i="0" kern="1200" dirty="0" smtClean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pPr>
              <a:buFontTx/>
              <a:buNone/>
            </a:pPr>
            <a:endParaRPr lang="en-US" b="1" dirty="0" smtClean="0"/>
          </a:p>
          <a:p>
            <a:pPr>
              <a:buFontTx/>
              <a:buNone/>
            </a:pPr>
            <a:endParaRPr lang="en-US" b="1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Pt_CoverArt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893888"/>
            <a:ext cx="9140825" cy="2449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4498975" y="6670675"/>
            <a:ext cx="2347913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124" tIns="41061" rIns="82124" bIns="41061" anchor="b" anchorCtr="1">
            <a:spAutoFit/>
          </a:bodyPr>
          <a:lstStyle/>
          <a:p>
            <a:pPr algn="l" defTabSz="814388">
              <a:lnSpc>
                <a:spcPct val="100000"/>
              </a:lnSpc>
              <a:defRPr/>
            </a:pPr>
            <a:r>
              <a:rPr lang="en-US" sz="700" dirty="0">
                <a:solidFill>
                  <a:srgbClr val="D3D3D3"/>
                </a:solidFill>
              </a:rPr>
              <a:t>© 2007 – 2010, Cisco Systems, Inc. All rights reserved.</a:t>
            </a: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7123113" y="6672263"/>
            <a:ext cx="650875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  <a:defRPr/>
            </a:pPr>
            <a:r>
              <a:rPr lang="en-US" sz="700" dirty="0">
                <a:solidFill>
                  <a:srgbClr val="D3D3D3"/>
                </a:solidFill>
              </a:rPr>
              <a:t>Cisco Public</a:t>
            </a: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193675" y="6562725"/>
            <a:ext cx="962025" cy="29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124" tIns="41061" rIns="82124" bIns="41061" anchor="b">
            <a:spAutoFit/>
          </a:bodyPr>
          <a:lstStyle/>
          <a:p>
            <a:pPr algn="l" defTabSz="814388">
              <a:lnSpc>
                <a:spcPct val="100000"/>
              </a:lnSpc>
              <a:defRPr/>
            </a:pPr>
            <a:r>
              <a:rPr lang="en-US" sz="700" dirty="0">
                <a:solidFill>
                  <a:srgbClr val="D3D3D3"/>
                </a:solidFill>
              </a:rPr>
              <a:t>ITE PC v4.1</a:t>
            </a:r>
          </a:p>
          <a:p>
            <a:pPr algn="l" defTabSz="814388">
              <a:lnSpc>
                <a:spcPct val="100000"/>
              </a:lnSpc>
              <a:defRPr/>
            </a:pPr>
            <a:r>
              <a:rPr lang="en-US" sz="700" dirty="0" smtClean="0">
                <a:solidFill>
                  <a:srgbClr val="D3D3D3"/>
                </a:solidFill>
              </a:rPr>
              <a:t>Chapter 4</a:t>
            </a:r>
            <a:endParaRPr lang="en-US" sz="700" dirty="0">
              <a:solidFill>
                <a:srgbClr val="D3D3D3"/>
              </a:solidFill>
            </a:endParaRP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8596313" y="6626225"/>
            <a:ext cx="320675" cy="2349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  <a:defRPr/>
            </a:pPr>
            <a:fld id="{C31C4615-7F19-455B-A5C4-EA1B3B194C81}" type="slidenum">
              <a:rPr lang="en-US" sz="1000">
                <a:solidFill>
                  <a:srgbClr val="D3D3D3"/>
                </a:solidFill>
              </a:rPr>
              <a:pPr algn="r" defTabSz="814388">
                <a:lnSpc>
                  <a:spcPct val="100000"/>
                </a:lnSpc>
                <a:defRPr/>
              </a:pPr>
              <a:t>‹#›</a:t>
            </a:fld>
            <a:endParaRPr lang="en-US" sz="1000" dirty="0">
              <a:solidFill>
                <a:srgbClr val="D3D3D3"/>
              </a:solidFill>
            </a:endParaRPr>
          </a:p>
        </p:txBody>
      </p:sp>
      <p:pic>
        <p:nvPicPr>
          <p:cNvPr id="9" name="Picture 9" descr="Cisco_NewLogo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483225" y="5940425"/>
            <a:ext cx="33543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0" descr="Cisco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46063" y="119063"/>
            <a:ext cx="1171575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90247" name="Rectangle 7"/>
          <p:cNvSpPr>
            <a:spLocks noGrp="1" noChangeArrowheads="1"/>
          </p:cNvSpPr>
          <p:nvPr>
            <p:ph type="ctrTitle"/>
          </p:nvPr>
        </p:nvSpPr>
        <p:spPr bwMode="white">
          <a:xfrm>
            <a:off x="311150" y="2671763"/>
            <a:ext cx="3768725" cy="830262"/>
          </a:xfrm>
          <a:ln/>
        </p:spPr>
        <p:txBody>
          <a:bodyPr anchor="ctr"/>
          <a:lstStyle>
            <a:lvl1pPr>
              <a:defRPr sz="30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90248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311150" y="4672013"/>
            <a:ext cx="4103688" cy="658812"/>
          </a:xfrm>
          <a:ln/>
        </p:spPr>
        <p:txBody>
          <a:bodyPr/>
          <a:lstStyle>
            <a:lvl1pPr marL="0" indent="0">
              <a:lnSpc>
                <a:spcPct val="90000"/>
              </a:lnSpc>
              <a:buFont typeface="Wingdings" pitchFamily="2" charset="2"/>
              <a:buNone/>
              <a:defRPr sz="2000" b="1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5925" y="798513"/>
            <a:ext cx="2035175" cy="4787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5638" y="798513"/>
            <a:ext cx="5957887" cy="4787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638" y="798513"/>
            <a:ext cx="8145462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55638" y="2014538"/>
            <a:ext cx="7940675" cy="3571875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PPt_4face_021208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911350"/>
            <a:ext cx="9144000" cy="243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278"/>
          <p:cNvSpPr>
            <a:spLocks noChangeArrowheads="1"/>
          </p:cNvSpPr>
          <p:nvPr/>
        </p:nvSpPr>
        <p:spPr bwMode="auto">
          <a:xfrm>
            <a:off x="4498975" y="6672263"/>
            <a:ext cx="2022475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124" tIns="41061" rIns="82124" bIns="41061" anchor="b" anchorCtr="1">
            <a:spAutoFit/>
          </a:bodyPr>
          <a:lstStyle/>
          <a:p>
            <a:pPr algn="l" defTabSz="814388">
              <a:lnSpc>
                <a:spcPct val="100000"/>
              </a:lnSpc>
              <a:defRPr/>
            </a:pPr>
            <a:r>
              <a:rPr lang="en-US" sz="700" dirty="0">
                <a:solidFill>
                  <a:srgbClr val="D3D3D3"/>
                </a:solidFill>
              </a:rPr>
              <a:t>© 2008 Cisco Systems, Inc. All rights reserved.</a:t>
            </a:r>
          </a:p>
        </p:txBody>
      </p:sp>
      <p:sp>
        <p:nvSpPr>
          <p:cNvPr id="6" name="Rectangle 279"/>
          <p:cNvSpPr>
            <a:spLocks noChangeArrowheads="1"/>
          </p:cNvSpPr>
          <p:nvPr/>
        </p:nvSpPr>
        <p:spPr bwMode="auto">
          <a:xfrm>
            <a:off x="6896100" y="6672263"/>
            <a:ext cx="877888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  <a:defRPr/>
            </a:pPr>
            <a:r>
              <a:rPr lang="en-US" sz="700" dirty="0">
                <a:solidFill>
                  <a:srgbClr val="D3D3D3"/>
                </a:solidFill>
              </a:rPr>
              <a:t>Cisco Confidential</a:t>
            </a:r>
          </a:p>
        </p:txBody>
      </p:sp>
      <p:sp>
        <p:nvSpPr>
          <p:cNvPr id="7" name="Rectangle 280"/>
          <p:cNvSpPr>
            <a:spLocks noChangeArrowheads="1"/>
          </p:cNvSpPr>
          <p:nvPr/>
        </p:nvSpPr>
        <p:spPr bwMode="auto">
          <a:xfrm>
            <a:off x="193675" y="6672263"/>
            <a:ext cx="962025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124" tIns="41061" rIns="82124" bIns="41061" anchor="b">
            <a:spAutoFit/>
          </a:bodyPr>
          <a:lstStyle/>
          <a:p>
            <a:pPr algn="l" defTabSz="814388">
              <a:lnSpc>
                <a:spcPct val="100000"/>
              </a:lnSpc>
              <a:defRPr/>
            </a:pPr>
            <a:r>
              <a:rPr lang="en-US" sz="700" dirty="0">
                <a:solidFill>
                  <a:srgbClr val="D3D3D3"/>
                </a:solidFill>
              </a:rPr>
              <a:t>Presentation_ID</a:t>
            </a:r>
          </a:p>
        </p:txBody>
      </p:sp>
      <p:sp>
        <p:nvSpPr>
          <p:cNvPr id="8" name="Rectangle 281"/>
          <p:cNvSpPr>
            <a:spLocks noChangeArrowheads="1"/>
          </p:cNvSpPr>
          <p:nvPr/>
        </p:nvSpPr>
        <p:spPr bwMode="auto">
          <a:xfrm>
            <a:off x="8596313" y="6626225"/>
            <a:ext cx="320675" cy="2349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  <a:defRPr/>
            </a:pPr>
            <a:fld id="{ACFA795C-7F0A-48D8-9FC3-F2BA5F8EB736}" type="slidenum">
              <a:rPr lang="en-US" sz="1000">
                <a:solidFill>
                  <a:srgbClr val="D3D3D3"/>
                </a:solidFill>
              </a:rPr>
              <a:pPr algn="r" defTabSz="814388">
                <a:lnSpc>
                  <a:spcPct val="100000"/>
                </a:lnSpc>
                <a:defRPr/>
              </a:pPr>
              <a:t>‹#›</a:t>
            </a:fld>
            <a:endParaRPr lang="en-US" sz="1000" dirty="0">
              <a:solidFill>
                <a:srgbClr val="D3D3D3"/>
              </a:solidFill>
            </a:endParaRPr>
          </a:p>
        </p:txBody>
      </p:sp>
      <p:pic>
        <p:nvPicPr>
          <p:cNvPr id="9" name="Picture 331" descr="Cisco_NewLogo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483225" y="5940425"/>
            <a:ext cx="33543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33" descr="Cisco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46063" y="119063"/>
            <a:ext cx="1171575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9873" name="Rectangle 209"/>
          <p:cNvSpPr>
            <a:spLocks noGrp="1" noChangeArrowheads="1"/>
          </p:cNvSpPr>
          <p:nvPr>
            <p:ph type="ctrTitle"/>
          </p:nvPr>
        </p:nvSpPr>
        <p:spPr bwMode="white">
          <a:xfrm>
            <a:off x="311150" y="2671763"/>
            <a:ext cx="3768725" cy="830262"/>
          </a:xfrm>
          <a:ln/>
        </p:spPr>
        <p:txBody>
          <a:bodyPr anchor="ctr"/>
          <a:lstStyle>
            <a:lvl1pPr>
              <a:defRPr sz="30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69874" name="Rectangle 210"/>
          <p:cNvSpPr>
            <a:spLocks noGrp="1" noChangeArrowheads="1"/>
          </p:cNvSpPr>
          <p:nvPr>
            <p:ph type="subTitle" idx="1"/>
          </p:nvPr>
        </p:nvSpPr>
        <p:spPr>
          <a:xfrm>
            <a:off x="311150" y="4672013"/>
            <a:ext cx="4103688" cy="658812"/>
          </a:xfrm>
          <a:ln/>
        </p:spPr>
        <p:txBody>
          <a:bodyPr/>
          <a:lstStyle>
            <a:lvl1pPr marL="0" indent="0">
              <a:lnSpc>
                <a:spcPct val="90000"/>
              </a:lnSpc>
              <a:buFont typeface="Wingdings" pitchFamily="2" charset="2"/>
              <a:buNone/>
              <a:defRPr sz="2000" b="1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5638" y="2014538"/>
            <a:ext cx="3894137" cy="357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2014538"/>
            <a:ext cx="3894138" cy="357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5925" y="798513"/>
            <a:ext cx="2035175" cy="4787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5638" y="798513"/>
            <a:ext cx="5957887" cy="4787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5638" y="2014538"/>
            <a:ext cx="3894137" cy="357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2014538"/>
            <a:ext cx="3894138" cy="357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55638" y="798513"/>
            <a:ext cx="8145462" cy="838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82124" tIns="41061" rIns="82124" bIns="41061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Slide Title</a:t>
            </a:r>
          </a:p>
        </p:txBody>
      </p:sp>
      <p:sp>
        <p:nvSpPr>
          <p:cNvPr id="1027" name="Rectangle 4"/>
          <p:cNvSpPr>
            <a:spLocks noChangeArrowheads="1"/>
          </p:cNvSpPr>
          <p:nvPr/>
        </p:nvSpPr>
        <p:spPr bwMode="auto">
          <a:xfrm>
            <a:off x="193675" y="6562725"/>
            <a:ext cx="962025" cy="29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124" tIns="41061" rIns="82124" bIns="41061" anchor="b">
            <a:spAutoFit/>
          </a:bodyPr>
          <a:lstStyle/>
          <a:p>
            <a:pPr algn="l" defTabSz="814388">
              <a:lnSpc>
                <a:spcPct val="100000"/>
              </a:lnSpc>
              <a:defRPr/>
            </a:pPr>
            <a:r>
              <a:rPr lang="en-US" sz="700" dirty="0">
                <a:solidFill>
                  <a:srgbClr val="D3D3D3"/>
                </a:solidFill>
              </a:rPr>
              <a:t>ITE PC v4.1</a:t>
            </a:r>
          </a:p>
          <a:p>
            <a:pPr algn="l" defTabSz="814388">
              <a:lnSpc>
                <a:spcPct val="100000"/>
              </a:lnSpc>
              <a:defRPr/>
            </a:pPr>
            <a:r>
              <a:rPr lang="en-US" sz="700" dirty="0" smtClean="0">
                <a:solidFill>
                  <a:srgbClr val="D3D3D3"/>
                </a:solidFill>
              </a:rPr>
              <a:t>Chapter 4</a:t>
            </a:r>
            <a:endParaRPr lang="en-US" sz="700" dirty="0">
              <a:solidFill>
                <a:srgbClr val="D3D3D3"/>
              </a:solidFill>
            </a:endParaRPr>
          </a:p>
        </p:txBody>
      </p:sp>
      <p:sp>
        <p:nvSpPr>
          <p:cNvPr id="1028" name="Rectangle 5"/>
          <p:cNvSpPr>
            <a:spLocks noChangeArrowheads="1"/>
          </p:cNvSpPr>
          <p:nvPr/>
        </p:nvSpPr>
        <p:spPr bwMode="auto">
          <a:xfrm>
            <a:off x="8596313" y="6626225"/>
            <a:ext cx="320675" cy="2349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  <a:defRPr/>
            </a:pPr>
            <a:fld id="{58EC189E-ADD4-420E-B89E-1E32C54438D7}" type="slidenum">
              <a:rPr lang="en-US" sz="1000">
                <a:solidFill>
                  <a:srgbClr val="D3D3D3"/>
                </a:solidFill>
              </a:rPr>
              <a:pPr algn="r" defTabSz="814388">
                <a:lnSpc>
                  <a:spcPct val="100000"/>
                </a:lnSpc>
                <a:defRPr/>
              </a:pPr>
              <a:t>‹#›</a:t>
            </a:fld>
            <a:endParaRPr lang="en-US" sz="1000" dirty="0">
              <a:solidFill>
                <a:srgbClr val="D3D3D3"/>
              </a:solidFill>
            </a:endParaRPr>
          </a:p>
        </p:txBody>
      </p:sp>
      <p:sp>
        <p:nvSpPr>
          <p:cNvPr id="1029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5638" y="2014538"/>
            <a:ext cx="7940675" cy="3571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Body 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30" name="Picture 7" descr="PPt_TopBand_Artwork"/>
          <p:cNvPicPr>
            <a:picLocks noChangeAspect="1" noChangeArrowheads="1"/>
          </p:cNvPicPr>
          <p:nvPr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0" y="0"/>
            <a:ext cx="914082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1" name="Rectangle 8"/>
          <p:cNvSpPr>
            <a:spLocks noChangeArrowheads="1"/>
          </p:cNvSpPr>
          <p:nvPr/>
        </p:nvSpPr>
        <p:spPr bwMode="auto">
          <a:xfrm>
            <a:off x="4498975" y="6670675"/>
            <a:ext cx="2347913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124" tIns="41061" rIns="82124" bIns="41061" anchor="b" anchorCtr="1">
            <a:spAutoFit/>
          </a:bodyPr>
          <a:lstStyle/>
          <a:p>
            <a:pPr algn="l" defTabSz="814388">
              <a:lnSpc>
                <a:spcPct val="100000"/>
              </a:lnSpc>
              <a:defRPr/>
            </a:pPr>
            <a:r>
              <a:rPr lang="en-US" sz="700" dirty="0">
                <a:solidFill>
                  <a:srgbClr val="D3D3D3"/>
                </a:solidFill>
              </a:rPr>
              <a:t>© 2007 – 2010, Cisco Systems, Inc. All rights reserved.</a:t>
            </a:r>
          </a:p>
        </p:txBody>
      </p:sp>
      <p:sp>
        <p:nvSpPr>
          <p:cNvPr id="1032" name="Rectangle 9"/>
          <p:cNvSpPr>
            <a:spLocks noChangeArrowheads="1"/>
          </p:cNvSpPr>
          <p:nvPr/>
        </p:nvSpPr>
        <p:spPr bwMode="auto">
          <a:xfrm>
            <a:off x="7123113" y="6672263"/>
            <a:ext cx="650875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  <a:defRPr/>
            </a:pPr>
            <a:r>
              <a:rPr lang="en-US" sz="700" dirty="0">
                <a:solidFill>
                  <a:srgbClr val="D3D3D3"/>
                </a:solidFill>
              </a:rPr>
              <a:t>Cisco Public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55" r:id="rId1"/>
    <p:sldLayoutId id="2147484434" r:id="rId2"/>
    <p:sldLayoutId id="2147484435" r:id="rId3"/>
    <p:sldLayoutId id="2147484436" r:id="rId4"/>
    <p:sldLayoutId id="2147484437" r:id="rId5"/>
    <p:sldLayoutId id="2147484438" r:id="rId6"/>
    <p:sldLayoutId id="2147484439" r:id="rId7"/>
    <p:sldLayoutId id="2147484440" r:id="rId8"/>
    <p:sldLayoutId id="2147484441" r:id="rId9"/>
    <p:sldLayoutId id="2147484442" r:id="rId10"/>
    <p:sldLayoutId id="2147484443" r:id="rId11"/>
    <p:sldLayoutId id="2147484444" r:id="rId12"/>
  </p:sldLayoutIdLst>
  <p:timing>
    <p:tnLst>
      <p:par>
        <p:cTn id="1" dur="indefinite" restart="never" nodeType="tmRoot"/>
      </p:par>
    </p:tnLst>
  </p:timing>
  <p:txStyles>
    <p:titleStyle>
      <a:lvl1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+mj-lt"/>
          <a:ea typeface="+mj-ea"/>
          <a:cs typeface="+mj-cs"/>
        </a:defRPr>
      </a:lvl1pPr>
      <a:lvl2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2pPr>
      <a:lvl3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3pPr>
      <a:lvl4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4pPr>
      <a:lvl5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5pPr>
      <a:lvl6pPr marL="457200" algn="l" defTabSz="814388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6pPr>
      <a:lvl7pPr marL="914400" algn="l" defTabSz="814388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7pPr>
      <a:lvl8pPr marL="1371600" algn="l" defTabSz="814388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8pPr>
      <a:lvl9pPr marL="1828800" algn="l" defTabSz="814388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9pPr>
    </p:titleStyle>
    <p:bodyStyle>
      <a:lvl1pPr marL="236538" indent="-236538" algn="l" defTabSz="814388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buClr>
          <a:srgbClr val="708CA1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74675" indent="-117475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2pPr>
      <a:lvl3pPr marL="914400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3pPr>
      <a:lvl4pPr marL="1254125" indent="117475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4pPr>
      <a:lvl5pPr marL="1604963" indent="223838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5pPr>
      <a:lvl6pPr marL="2062163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6pPr>
      <a:lvl7pPr marL="2519363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7pPr>
      <a:lvl8pPr marL="2976563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8pPr>
      <a:lvl9pPr marL="3433763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6146"/>
          <p:cNvSpPr>
            <a:spLocks noGrp="1" noChangeArrowheads="1"/>
          </p:cNvSpPr>
          <p:nvPr>
            <p:ph type="title"/>
          </p:nvPr>
        </p:nvSpPr>
        <p:spPr bwMode="auto">
          <a:xfrm>
            <a:off x="655638" y="798513"/>
            <a:ext cx="8145462" cy="838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82124" tIns="41061" rIns="82124" bIns="41061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Slide Title</a:t>
            </a:r>
          </a:p>
        </p:txBody>
      </p:sp>
      <p:sp>
        <p:nvSpPr>
          <p:cNvPr id="2051" name="Rectangle 6281"/>
          <p:cNvSpPr>
            <a:spLocks noChangeArrowheads="1"/>
          </p:cNvSpPr>
          <p:nvPr/>
        </p:nvSpPr>
        <p:spPr bwMode="auto">
          <a:xfrm>
            <a:off x="193675" y="6672263"/>
            <a:ext cx="962025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124" tIns="41061" rIns="82124" bIns="41061" anchor="b">
            <a:spAutoFit/>
          </a:bodyPr>
          <a:lstStyle/>
          <a:p>
            <a:pPr algn="l" defTabSz="814388">
              <a:lnSpc>
                <a:spcPct val="100000"/>
              </a:lnSpc>
              <a:defRPr/>
            </a:pPr>
            <a:r>
              <a:rPr lang="en-US" sz="700" dirty="0">
                <a:solidFill>
                  <a:srgbClr val="D3D3D3"/>
                </a:solidFill>
              </a:rPr>
              <a:t>Presentation_ID</a:t>
            </a:r>
          </a:p>
        </p:txBody>
      </p:sp>
      <p:sp>
        <p:nvSpPr>
          <p:cNvPr id="2052" name="Rectangle 6282"/>
          <p:cNvSpPr>
            <a:spLocks noChangeArrowheads="1"/>
          </p:cNvSpPr>
          <p:nvPr/>
        </p:nvSpPr>
        <p:spPr bwMode="auto">
          <a:xfrm>
            <a:off x="8596313" y="6626225"/>
            <a:ext cx="320675" cy="2349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  <a:defRPr/>
            </a:pPr>
            <a:fld id="{85C5E045-6C48-46C0-92AE-30A8710B0BBD}" type="slidenum">
              <a:rPr lang="en-US" sz="1000">
                <a:solidFill>
                  <a:srgbClr val="D3D3D3"/>
                </a:solidFill>
              </a:rPr>
              <a:pPr algn="r" defTabSz="814388">
                <a:lnSpc>
                  <a:spcPct val="100000"/>
                </a:lnSpc>
                <a:defRPr/>
              </a:pPr>
              <a:t>‹#›</a:t>
            </a:fld>
            <a:endParaRPr lang="en-US" sz="1000" dirty="0">
              <a:solidFill>
                <a:srgbClr val="D3D3D3"/>
              </a:solidFill>
            </a:endParaRPr>
          </a:p>
        </p:txBody>
      </p:sp>
      <p:sp>
        <p:nvSpPr>
          <p:cNvPr id="2053" name="Rectangle 628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5638" y="2014538"/>
            <a:ext cx="7940675" cy="3571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Body 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4" name="Rectangle 6312"/>
          <p:cNvSpPr>
            <a:spLocks noChangeArrowheads="1"/>
          </p:cNvSpPr>
          <p:nvPr/>
        </p:nvSpPr>
        <p:spPr bwMode="auto">
          <a:xfrm>
            <a:off x="4498975" y="6672263"/>
            <a:ext cx="2022475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124" tIns="41061" rIns="82124" bIns="41061" anchor="b" anchorCtr="1">
            <a:spAutoFit/>
          </a:bodyPr>
          <a:lstStyle/>
          <a:p>
            <a:pPr algn="l" defTabSz="814388">
              <a:lnSpc>
                <a:spcPct val="100000"/>
              </a:lnSpc>
              <a:defRPr/>
            </a:pPr>
            <a:r>
              <a:rPr lang="en-US" sz="700" dirty="0">
                <a:solidFill>
                  <a:srgbClr val="D3D3D3"/>
                </a:solidFill>
              </a:rPr>
              <a:t>© 2008 Cisco Systems, Inc. All rights reserved.</a:t>
            </a:r>
          </a:p>
        </p:txBody>
      </p:sp>
      <p:sp>
        <p:nvSpPr>
          <p:cNvPr id="2055" name="Rectangle 6313"/>
          <p:cNvSpPr>
            <a:spLocks noChangeArrowheads="1"/>
          </p:cNvSpPr>
          <p:nvPr/>
        </p:nvSpPr>
        <p:spPr bwMode="auto">
          <a:xfrm>
            <a:off x="6896100" y="6672263"/>
            <a:ext cx="877888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  <a:defRPr/>
            </a:pPr>
            <a:r>
              <a:rPr lang="en-US" sz="700" dirty="0">
                <a:solidFill>
                  <a:srgbClr val="D3D3D3"/>
                </a:solidFill>
              </a:rPr>
              <a:t>Cisco Confidential</a:t>
            </a:r>
          </a:p>
        </p:txBody>
      </p:sp>
      <p:pic>
        <p:nvPicPr>
          <p:cNvPr id="2056" name="Picture 8" descr="Rev08_Cisco_BrandBar10_060408.png"/>
          <p:cNvPicPr>
            <a:picLocks noChangeAspect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0" y="0"/>
            <a:ext cx="9144000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456" r:id="rId1"/>
    <p:sldLayoutId id="2147484445" r:id="rId2"/>
    <p:sldLayoutId id="2147484446" r:id="rId3"/>
    <p:sldLayoutId id="2147484447" r:id="rId4"/>
    <p:sldLayoutId id="2147484448" r:id="rId5"/>
    <p:sldLayoutId id="2147484449" r:id="rId6"/>
    <p:sldLayoutId id="2147484450" r:id="rId7"/>
    <p:sldLayoutId id="2147484451" r:id="rId8"/>
    <p:sldLayoutId id="2147484452" r:id="rId9"/>
    <p:sldLayoutId id="2147484453" r:id="rId10"/>
    <p:sldLayoutId id="2147484454" r:id="rId11"/>
  </p:sldLayoutIdLst>
  <p:timing>
    <p:tnLst>
      <p:par>
        <p:cTn id="1" dur="indefinite" restart="never" nodeType="tmRoot"/>
      </p:par>
    </p:tnLst>
  </p:timing>
  <p:txStyles>
    <p:titleStyle>
      <a:lvl1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+mj-lt"/>
          <a:ea typeface="+mj-ea"/>
          <a:cs typeface="+mj-cs"/>
        </a:defRPr>
      </a:lvl1pPr>
      <a:lvl2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2pPr>
      <a:lvl3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3pPr>
      <a:lvl4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4pPr>
      <a:lvl5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5pPr>
      <a:lvl6pPr marL="4572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6pPr>
      <a:lvl7pPr marL="9144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7pPr>
      <a:lvl8pPr marL="13716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8pPr>
      <a:lvl9pPr marL="18288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9pPr>
    </p:titleStyle>
    <p:bodyStyle>
      <a:lvl1pPr marL="236538" indent="-236538" algn="l" defTabSz="814388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buClr>
          <a:srgbClr val="708CA1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74675" indent="-117475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2pPr>
      <a:lvl3pPr marL="914400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3pPr>
      <a:lvl4pPr marL="1254125" indent="117475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4pPr>
      <a:lvl5pPr marL="1604963" indent="223838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5pPr>
      <a:lvl6pPr marL="2062163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6pPr>
      <a:lvl7pPr marL="2519363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7pPr>
      <a:lvl8pPr marL="2976563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8pPr>
      <a:lvl9pPr marL="3433763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11150" y="2263775"/>
            <a:ext cx="3854450" cy="1481138"/>
          </a:xfrm>
        </p:spPr>
        <p:txBody>
          <a:bodyPr/>
          <a:lstStyle/>
          <a:p>
            <a:pPr eaLnBrk="1" hangingPunct="1"/>
            <a:r>
              <a:rPr lang="en-US" sz="2800" dirty="0" smtClean="0"/>
              <a:t>Chapter 1: Hierarchical Network Design </a:t>
            </a:r>
            <a:br>
              <a:rPr lang="en-US" sz="2800" dirty="0" smtClean="0"/>
            </a:br>
            <a:endParaRPr lang="en-US" sz="2800" dirty="0" smtClean="0">
              <a:solidFill>
                <a:schemeClr val="folHlink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11150" y="4672013"/>
            <a:ext cx="6788150" cy="658812"/>
          </a:xfrm>
        </p:spPr>
        <p:txBody>
          <a:bodyPr/>
          <a:lstStyle/>
          <a:p>
            <a:pPr eaLnBrk="1" hangingPunct="1"/>
            <a:r>
              <a:rPr lang="en-US" sz="2400" dirty="0" smtClean="0"/>
              <a:t>Connecting Networks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289152" y="522741"/>
            <a:ext cx="8145462" cy="838200"/>
          </a:xfrm>
        </p:spPr>
        <p:txBody>
          <a:bodyPr/>
          <a:lstStyle/>
          <a:p>
            <a:pPr eaLnBrk="1" hangingPunct="1"/>
            <a:r>
              <a:rPr lang="en-US" sz="1800" dirty="0" smtClean="0">
                <a:ea typeface="ＭＳ Ｐゴシック" pitchFamily="34" charset="-128"/>
              </a:rPr>
              <a:t>Hierarchical Network Design</a:t>
            </a:r>
            <a:br>
              <a:rPr lang="en-US" sz="1800" dirty="0" smtClean="0">
                <a:ea typeface="ＭＳ Ｐゴシック" pitchFamily="34" charset="-128"/>
              </a:rPr>
            </a:br>
            <a:r>
              <a:rPr lang="en-US" kern="1200" dirty="0" smtClean="0">
                <a:solidFill>
                  <a:schemeClr val="accent5">
                    <a:lumMod val="75000"/>
                  </a:schemeClr>
                </a:solidFill>
              </a:rPr>
              <a:t>Core Layer</a:t>
            </a:r>
            <a:endParaRPr lang="en-US" dirty="0" smtClean="0">
              <a:solidFill>
                <a:schemeClr val="accent5">
                  <a:lumMod val="75000"/>
                </a:schemeClr>
              </a:solidFill>
              <a:ea typeface="ＭＳ Ｐゴシック" pitchFamily="34" charset="-128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62857" y="1463006"/>
            <a:ext cx="8287657" cy="4473337"/>
          </a:xfrm>
        </p:spPr>
        <p:txBody>
          <a:bodyPr/>
          <a:lstStyle/>
          <a:p>
            <a:r>
              <a:rPr lang="en-US" sz="2000" dirty="0" smtClean="0"/>
              <a:t>Provides high-speed switching (i.e., fast transport)</a:t>
            </a:r>
          </a:p>
          <a:p>
            <a:r>
              <a:rPr lang="en-US" sz="2000" dirty="0" smtClean="0"/>
              <a:t>Provides reliability and fault tolerance</a:t>
            </a:r>
          </a:p>
          <a:p>
            <a:r>
              <a:rPr lang="en-US" sz="2000" dirty="0" smtClean="0"/>
              <a:t>Scales by using faster, and not more, equipment</a:t>
            </a:r>
          </a:p>
          <a:p>
            <a:r>
              <a:rPr lang="en-US" sz="2000" dirty="0" smtClean="0"/>
              <a:t>Avoids CPU-intensive packet manipulation caused by security, inspection, quality of service (QoS) classification, or other processes</a:t>
            </a:r>
          </a:p>
          <a:p>
            <a:pPr>
              <a:buNone/>
            </a:pPr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289152" y="522741"/>
            <a:ext cx="8145462" cy="838200"/>
          </a:xfrm>
        </p:spPr>
        <p:txBody>
          <a:bodyPr/>
          <a:lstStyle/>
          <a:p>
            <a:pPr eaLnBrk="1" hangingPunct="1"/>
            <a:r>
              <a:rPr lang="en-US" sz="1800" dirty="0" smtClean="0">
                <a:ea typeface="ＭＳ Ｐゴシック" pitchFamily="34" charset="-128"/>
              </a:rPr>
              <a:t>Hierarchical Network Design</a:t>
            </a:r>
            <a:br>
              <a:rPr lang="en-US" sz="1800" dirty="0" smtClean="0">
                <a:ea typeface="ＭＳ Ｐゴシック" pitchFamily="34" charset="-128"/>
              </a:rPr>
            </a:br>
            <a:r>
              <a:rPr lang="en-US" kern="1200" dirty="0" smtClean="0">
                <a:solidFill>
                  <a:schemeClr val="accent5">
                    <a:lumMod val="75000"/>
                  </a:schemeClr>
                </a:solidFill>
              </a:rPr>
              <a:t>Two-Tier Collapsed Core Design</a:t>
            </a:r>
            <a:endParaRPr lang="en-US" dirty="0" smtClean="0">
              <a:solidFill>
                <a:schemeClr val="accent5">
                  <a:lumMod val="75000"/>
                </a:schemeClr>
              </a:solidFill>
              <a:ea typeface="ＭＳ Ｐゴシック" pitchFamily="34" charset="-128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62857" y="1463006"/>
            <a:ext cx="3512457" cy="4473337"/>
          </a:xfrm>
        </p:spPr>
        <p:txBody>
          <a:bodyPr/>
          <a:lstStyle/>
          <a:p>
            <a:r>
              <a:rPr lang="en-US" sz="2000" dirty="0" smtClean="0"/>
              <a:t>A two-tier hierarchical “collapsed core” is when the distribution layer and core layer functions are implemented by a single device.</a:t>
            </a:r>
          </a:p>
          <a:p>
            <a:r>
              <a:rPr lang="en-US" sz="2000" dirty="0" smtClean="0"/>
              <a:t>Used by smaller businesses to reduce network cost  while maintaining most of the benefits of the three-tier hierarchical model. </a:t>
            </a:r>
            <a:endParaRPr lang="en-US" sz="22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91428" y="1465942"/>
            <a:ext cx="4731658" cy="4891315"/>
          </a:xfrm>
          <a:prstGeom prst="rect">
            <a:avLst/>
          </a:prstGeom>
          <a:noFill/>
          <a:ln w="9525">
            <a:solidFill>
              <a:schemeClr val="tx1"/>
            </a:solidFill>
            <a:bevel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11150" y="2583089"/>
            <a:ext cx="3854450" cy="1481138"/>
          </a:xfrm>
        </p:spPr>
        <p:txBody>
          <a:bodyPr/>
          <a:lstStyle/>
          <a:p>
            <a:pPr eaLnBrk="1" hangingPunct="1"/>
            <a:r>
              <a:rPr lang="en-US" sz="2400" dirty="0" smtClean="0">
                <a:cs typeface="Arial" charset="0"/>
              </a:rPr>
              <a:t>1.2  Cisco Enterprise Architecture</a:t>
            </a:r>
            <a:br>
              <a:rPr lang="en-US" sz="2400" dirty="0" smtClean="0">
                <a:cs typeface="Arial" charset="0"/>
              </a:rPr>
            </a:br>
            <a:r>
              <a:rPr lang="en-US" sz="2800" dirty="0" smtClean="0">
                <a:cs typeface="Arial" charset="0"/>
              </a:rPr>
              <a:t/>
            </a:r>
            <a:br>
              <a:rPr lang="en-US" sz="2800" dirty="0" smtClean="0">
                <a:cs typeface="Arial" charset="0"/>
              </a:rPr>
            </a:br>
            <a:r>
              <a:rPr lang="en-US" sz="2800" dirty="0" smtClean="0"/>
              <a:t> </a:t>
            </a:r>
            <a:br>
              <a:rPr lang="en-US" sz="2800" dirty="0" smtClean="0"/>
            </a:br>
            <a:endParaRPr lang="en-US" sz="2800" dirty="0" smtClean="0">
              <a:solidFill>
                <a:schemeClr val="folHlink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289152" y="522741"/>
            <a:ext cx="8145462" cy="838200"/>
          </a:xfrm>
        </p:spPr>
        <p:txBody>
          <a:bodyPr/>
          <a:lstStyle/>
          <a:p>
            <a:pPr eaLnBrk="1" hangingPunct="1"/>
            <a:r>
              <a:rPr lang="en-US" sz="1800" dirty="0" smtClean="0">
                <a:ea typeface="ＭＳ Ｐゴシック" pitchFamily="34" charset="-128"/>
              </a:rPr>
              <a:t>Modular Network Design</a:t>
            </a:r>
            <a:br>
              <a:rPr lang="en-US" sz="1800" dirty="0" smtClean="0">
                <a:ea typeface="ＭＳ Ｐゴシック" pitchFamily="34" charset="-128"/>
              </a:rPr>
            </a:br>
            <a:r>
              <a:rPr lang="en-US" kern="1200" dirty="0" smtClean="0">
                <a:solidFill>
                  <a:schemeClr val="accent5">
                    <a:lumMod val="75000"/>
                  </a:schemeClr>
                </a:solidFill>
              </a:rPr>
              <a:t>Modular Design</a:t>
            </a:r>
            <a:endParaRPr lang="en-US" dirty="0" smtClean="0">
              <a:solidFill>
                <a:schemeClr val="accent5">
                  <a:lumMod val="75000"/>
                </a:schemeClr>
              </a:solidFill>
              <a:ea typeface="ＭＳ Ｐゴシック" pitchFamily="34" charset="-128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62857" y="1463006"/>
            <a:ext cx="8345713" cy="4473337"/>
          </a:xfrm>
        </p:spPr>
        <p:txBody>
          <a:bodyPr/>
          <a:lstStyle/>
          <a:p>
            <a:r>
              <a:rPr lang="en-US" sz="2000" dirty="0" smtClean="0"/>
              <a:t>As the complexity of networks increased, a modular network design has been implemented.</a:t>
            </a:r>
          </a:p>
          <a:p>
            <a:r>
              <a:rPr lang="en-US" sz="2000" dirty="0" smtClean="0"/>
              <a:t>Modular design separates the network into various functional network modules.</a:t>
            </a:r>
          </a:p>
          <a:p>
            <a:pPr>
              <a:buNone/>
            </a:pPr>
            <a:endParaRPr lang="en-US" sz="2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l="43394" t="35119" r="22025" b="17262"/>
          <a:stretch>
            <a:fillRect/>
          </a:stretch>
        </p:blipFill>
        <p:spPr bwMode="auto">
          <a:xfrm>
            <a:off x="2264228" y="2786742"/>
            <a:ext cx="4724401" cy="3657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289152" y="522741"/>
            <a:ext cx="8145462" cy="838200"/>
          </a:xfrm>
        </p:spPr>
        <p:txBody>
          <a:bodyPr/>
          <a:lstStyle/>
          <a:p>
            <a:pPr eaLnBrk="1" hangingPunct="1"/>
            <a:r>
              <a:rPr lang="en-US" sz="1800" dirty="0" smtClean="0">
                <a:ea typeface="ＭＳ Ｐゴシック" pitchFamily="34" charset="-128"/>
              </a:rPr>
              <a:t>Modular Network Design</a:t>
            </a:r>
            <a:br>
              <a:rPr lang="en-US" sz="1800" dirty="0" smtClean="0">
                <a:ea typeface="ＭＳ Ｐゴシック" pitchFamily="34" charset="-128"/>
              </a:rPr>
            </a:br>
            <a:r>
              <a:rPr lang="en-US" kern="1200" dirty="0" smtClean="0">
                <a:solidFill>
                  <a:schemeClr val="accent5">
                    <a:lumMod val="75000"/>
                  </a:schemeClr>
                </a:solidFill>
              </a:rPr>
              <a:t>Modules in the Enterprise Architecture</a:t>
            </a:r>
            <a:endParaRPr lang="en-US" dirty="0" smtClean="0">
              <a:solidFill>
                <a:schemeClr val="accent5">
                  <a:lumMod val="75000"/>
                </a:schemeClr>
              </a:solidFill>
              <a:ea typeface="ＭＳ Ｐゴシック" pitchFamily="34" charset="-128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62858" y="1463006"/>
            <a:ext cx="3323772" cy="5170023"/>
          </a:xfrm>
        </p:spPr>
        <p:txBody>
          <a:bodyPr/>
          <a:lstStyle/>
          <a:p>
            <a:r>
              <a:rPr lang="en-US" sz="2000" dirty="0" smtClean="0"/>
              <a:t>Access-distribution module – Also called the </a:t>
            </a:r>
            <a:r>
              <a:rPr lang="en-US" sz="2000" i="1" dirty="0" smtClean="0"/>
              <a:t>distribution block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Services module – A generic block used to identify services, such as centralized Lightweight Access Point Protocol (LWAPP).</a:t>
            </a:r>
          </a:p>
          <a:p>
            <a:r>
              <a:rPr lang="en-US" sz="2000" dirty="0" smtClean="0"/>
              <a:t>Data center module – Originally called the </a:t>
            </a:r>
            <a:r>
              <a:rPr lang="en-US" sz="2000" i="1" dirty="0" smtClean="0"/>
              <a:t>server farm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Enterprise Edge module – Consists of the Internet Edge and the WAN Edge. </a:t>
            </a:r>
            <a:endParaRPr lang="en-US" sz="2200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85028" y="1468073"/>
            <a:ext cx="5351491" cy="4584384"/>
          </a:xfrm>
          <a:prstGeom prst="rect">
            <a:avLst/>
          </a:prstGeom>
          <a:noFill/>
          <a:ln w="9525">
            <a:solidFill>
              <a:schemeClr val="tx1"/>
            </a:solidFill>
            <a:bevel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289152" y="522741"/>
            <a:ext cx="8145462" cy="838200"/>
          </a:xfrm>
        </p:spPr>
        <p:txBody>
          <a:bodyPr/>
          <a:lstStyle/>
          <a:p>
            <a:pPr eaLnBrk="1" hangingPunct="1"/>
            <a:r>
              <a:rPr lang="en-US" sz="1800" dirty="0" smtClean="0">
                <a:ea typeface="ＭＳ Ｐゴシック" pitchFamily="34" charset="-128"/>
              </a:rPr>
              <a:t>Cisco Enterprise Architecture Model</a:t>
            </a:r>
            <a:br>
              <a:rPr lang="en-US" sz="1800" dirty="0" smtClean="0">
                <a:ea typeface="ＭＳ Ｐゴシック" pitchFamily="34" charset="-128"/>
              </a:rPr>
            </a:br>
            <a:r>
              <a:rPr lang="en-US" kern="1200" dirty="0" smtClean="0">
                <a:solidFill>
                  <a:schemeClr val="accent5">
                    <a:lumMod val="75000"/>
                  </a:schemeClr>
                </a:solidFill>
              </a:rPr>
              <a:t>Cisco Enterprise Architecture Model</a:t>
            </a:r>
            <a:endParaRPr lang="en-US" dirty="0" smtClean="0">
              <a:solidFill>
                <a:schemeClr val="accent5">
                  <a:lumMod val="75000"/>
                </a:schemeClr>
              </a:solidFill>
              <a:ea typeface="ＭＳ Ｐゴシック" pitchFamily="34" charset="-128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46630" y="1611085"/>
            <a:ext cx="6487884" cy="5038248"/>
          </a:xfrm>
          <a:prstGeom prst="rect">
            <a:avLst/>
          </a:prstGeom>
          <a:noFill/>
          <a:ln w="9525">
            <a:solidFill>
              <a:schemeClr val="tx1"/>
            </a:solidFill>
            <a:bevel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289152" y="522741"/>
            <a:ext cx="8145462" cy="838200"/>
          </a:xfrm>
        </p:spPr>
        <p:txBody>
          <a:bodyPr/>
          <a:lstStyle/>
          <a:p>
            <a:pPr eaLnBrk="1" hangingPunct="1"/>
            <a:r>
              <a:rPr lang="en-US" sz="1800" dirty="0" smtClean="0">
                <a:ea typeface="ＭＳ Ｐゴシック" pitchFamily="34" charset="-128"/>
              </a:rPr>
              <a:t>Cisco Enterprise Architecture Model</a:t>
            </a:r>
            <a:br>
              <a:rPr lang="en-US" sz="1800" dirty="0" smtClean="0">
                <a:ea typeface="ＭＳ Ｐゴシック" pitchFamily="34" charset="-128"/>
              </a:rPr>
            </a:br>
            <a:r>
              <a:rPr lang="en-US" kern="1200" dirty="0" smtClean="0">
                <a:solidFill>
                  <a:schemeClr val="accent5">
                    <a:lumMod val="75000"/>
                  </a:schemeClr>
                </a:solidFill>
              </a:rPr>
              <a:t>Cisco Enterprise Campus</a:t>
            </a:r>
            <a:endParaRPr lang="en-US" dirty="0" smtClean="0">
              <a:solidFill>
                <a:schemeClr val="accent5">
                  <a:lumMod val="75000"/>
                </a:schemeClr>
              </a:solidFill>
              <a:ea typeface="ＭＳ Ｐゴシック" pitchFamily="34" charset="-128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65943" y="1451429"/>
            <a:ext cx="6284686" cy="5096699"/>
          </a:xfrm>
          <a:prstGeom prst="rect">
            <a:avLst/>
          </a:prstGeom>
          <a:noFill/>
          <a:ln w="9525">
            <a:solidFill>
              <a:schemeClr val="tx1"/>
            </a:solidFill>
            <a:bevel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289152" y="522741"/>
            <a:ext cx="8145462" cy="838200"/>
          </a:xfrm>
        </p:spPr>
        <p:txBody>
          <a:bodyPr/>
          <a:lstStyle/>
          <a:p>
            <a:pPr eaLnBrk="1" hangingPunct="1"/>
            <a:r>
              <a:rPr lang="en-US" sz="1800" dirty="0" smtClean="0">
                <a:ea typeface="ＭＳ Ｐゴシック" pitchFamily="34" charset="-128"/>
              </a:rPr>
              <a:t>Cisco Enterprise Architecture Model</a:t>
            </a:r>
            <a:br>
              <a:rPr lang="en-US" sz="1800" dirty="0" smtClean="0">
                <a:ea typeface="ＭＳ Ｐゴシック" pitchFamily="34" charset="-128"/>
              </a:rPr>
            </a:br>
            <a:r>
              <a:rPr lang="en-US" kern="1200" dirty="0" smtClean="0">
                <a:solidFill>
                  <a:schemeClr val="accent5">
                    <a:lumMod val="75000"/>
                  </a:schemeClr>
                </a:solidFill>
              </a:rPr>
              <a:t>Cisco Enterprise Edge</a:t>
            </a:r>
            <a:endParaRPr lang="en-US" dirty="0" smtClean="0">
              <a:solidFill>
                <a:schemeClr val="accent5">
                  <a:lumMod val="75000"/>
                </a:schemeClr>
              </a:solidFill>
              <a:ea typeface="ＭＳ Ｐゴシック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09484" y="1407885"/>
            <a:ext cx="6154059" cy="5003767"/>
          </a:xfrm>
          <a:prstGeom prst="rect">
            <a:avLst/>
          </a:prstGeom>
          <a:noFill/>
          <a:ln w="9525">
            <a:solidFill>
              <a:schemeClr val="tx1"/>
            </a:solidFill>
            <a:bevel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289152" y="522741"/>
            <a:ext cx="8145462" cy="838200"/>
          </a:xfrm>
        </p:spPr>
        <p:txBody>
          <a:bodyPr/>
          <a:lstStyle/>
          <a:p>
            <a:pPr eaLnBrk="1" hangingPunct="1"/>
            <a:r>
              <a:rPr lang="en-US" sz="1800" dirty="0" smtClean="0">
                <a:ea typeface="ＭＳ Ｐゴシック" pitchFamily="34" charset="-128"/>
              </a:rPr>
              <a:t>Cisco Enterprise Architecture Model</a:t>
            </a:r>
            <a:br>
              <a:rPr lang="en-US" sz="1800" dirty="0" smtClean="0">
                <a:ea typeface="ＭＳ Ｐゴシック" pitchFamily="34" charset="-128"/>
              </a:rPr>
            </a:br>
            <a:r>
              <a:rPr lang="en-US" kern="1200" dirty="0" smtClean="0">
                <a:solidFill>
                  <a:schemeClr val="accent5">
                    <a:lumMod val="75000"/>
                  </a:schemeClr>
                </a:solidFill>
              </a:rPr>
              <a:t>Service Provider Edge</a:t>
            </a:r>
            <a:endParaRPr lang="en-US" dirty="0" smtClean="0">
              <a:solidFill>
                <a:schemeClr val="accent5">
                  <a:lumMod val="75000"/>
                </a:schemeClr>
              </a:solidFill>
              <a:ea typeface="ＭＳ Ｐゴシック" pitchFamily="34" charset="-128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41714" y="1436914"/>
            <a:ext cx="5457372" cy="5028013"/>
          </a:xfrm>
          <a:prstGeom prst="rect">
            <a:avLst/>
          </a:prstGeom>
          <a:noFill/>
          <a:ln w="9525">
            <a:solidFill>
              <a:schemeClr val="tx1"/>
            </a:solidFill>
            <a:bevel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289152" y="522741"/>
            <a:ext cx="8145462" cy="838200"/>
          </a:xfrm>
        </p:spPr>
        <p:txBody>
          <a:bodyPr/>
          <a:lstStyle/>
          <a:p>
            <a:pPr eaLnBrk="1" hangingPunct="1"/>
            <a:r>
              <a:rPr lang="en-US" sz="1800" dirty="0" smtClean="0">
                <a:ea typeface="ＭＳ Ｐゴシック" pitchFamily="34" charset="-128"/>
              </a:rPr>
              <a:t>Cisco Enterprise Architecture Model</a:t>
            </a:r>
            <a:br>
              <a:rPr lang="en-US" sz="1800" dirty="0" smtClean="0">
                <a:ea typeface="ＭＳ Ｐゴシック" pitchFamily="34" charset="-128"/>
              </a:rPr>
            </a:br>
            <a:r>
              <a:rPr lang="en-US" kern="1200" dirty="0" smtClean="0">
                <a:solidFill>
                  <a:schemeClr val="accent5">
                    <a:lumMod val="75000"/>
                  </a:schemeClr>
                </a:solidFill>
              </a:rPr>
              <a:t>Cisco Enterprise Data Center</a:t>
            </a:r>
            <a:endParaRPr lang="en-US" dirty="0" smtClean="0">
              <a:solidFill>
                <a:schemeClr val="accent5">
                  <a:lumMod val="75000"/>
                </a:schemeClr>
              </a:solidFill>
              <a:ea typeface="ＭＳ Ｐゴシック" pitchFamily="34" charset="-128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38513" y="1451428"/>
            <a:ext cx="6096001" cy="5070325"/>
          </a:xfrm>
          <a:prstGeom prst="rect">
            <a:avLst/>
          </a:prstGeom>
          <a:noFill/>
          <a:ln w="9525">
            <a:solidFill>
              <a:schemeClr val="tx1"/>
            </a:solidFill>
            <a:bevel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274638" y="319545"/>
            <a:ext cx="8145462" cy="838200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pitchFamily="34" charset="-128"/>
              </a:rPr>
              <a:t>Chapter 1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530006" y="1543731"/>
            <a:ext cx="8131175" cy="4437062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sz="2000" dirty="0" smtClean="0">
                <a:cs typeface="Arial" charset="0"/>
              </a:rPr>
              <a:t>1.0  Introduction</a:t>
            </a:r>
          </a:p>
          <a:p>
            <a:pPr marL="0" indent="0" eaLnBrk="1" hangingPunct="1">
              <a:buNone/>
            </a:pPr>
            <a:r>
              <a:rPr lang="en-US" sz="2000" dirty="0" smtClean="0">
                <a:cs typeface="Arial" charset="0"/>
              </a:rPr>
              <a:t>1.1  </a:t>
            </a:r>
            <a:r>
              <a:rPr lang="en-US" sz="2000" dirty="0" smtClean="0"/>
              <a:t>Hierarchical Network Design  Overview</a:t>
            </a:r>
            <a:endParaRPr lang="en-US" sz="2000" dirty="0" smtClean="0">
              <a:cs typeface="Arial" charset="0"/>
            </a:endParaRPr>
          </a:p>
          <a:p>
            <a:pPr marL="0" indent="0" eaLnBrk="1" hangingPunct="1">
              <a:buFont typeface="Wingdings" pitchFamily="2" charset="2"/>
              <a:buNone/>
            </a:pPr>
            <a:r>
              <a:rPr lang="en-US" sz="2000" dirty="0" smtClean="0">
                <a:cs typeface="Arial" charset="0"/>
              </a:rPr>
              <a:t>1.2  Cisco Enterprise Architecture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en-US" sz="2000" dirty="0" smtClean="0">
                <a:cs typeface="Arial" charset="0"/>
              </a:rPr>
              <a:t>1.3  Evolving Network Architectures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en-US" sz="2000" dirty="0" smtClean="0">
                <a:cs typeface="Arial" charset="0"/>
              </a:rPr>
              <a:t>1.4  Summary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289152" y="522741"/>
            <a:ext cx="8145462" cy="838200"/>
          </a:xfrm>
        </p:spPr>
        <p:txBody>
          <a:bodyPr/>
          <a:lstStyle/>
          <a:p>
            <a:pPr eaLnBrk="1" hangingPunct="1"/>
            <a:r>
              <a:rPr lang="en-US" sz="1800" dirty="0" smtClean="0">
                <a:ea typeface="ＭＳ Ｐゴシック" pitchFamily="34" charset="-128"/>
              </a:rPr>
              <a:t>Cisco Enterprise Architecture Model</a:t>
            </a:r>
            <a:br>
              <a:rPr lang="en-US" sz="1800" dirty="0" smtClean="0">
                <a:ea typeface="ＭＳ Ｐゴシック" pitchFamily="34" charset="-128"/>
              </a:rPr>
            </a:br>
            <a:r>
              <a:rPr lang="en-US" kern="1200" dirty="0" smtClean="0">
                <a:solidFill>
                  <a:schemeClr val="accent5">
                    <a:lumMod val="75000"/>
                  </a:schemeClr>
                </a:solidFill>
              </a:rPr>
              <a:t>Cisco Enterprise Branch</a:t>
            </a:r>
            <a:endParaRPr lang="en-US" dirty="0" smtClean="0">
              <a:solidFill>
                <a:schemeClr val="accent5">
                  <a:lumMod val="75000"/>
                </a:schemeClr>
              </a:solidFill>
              <a:ea typeface="ＭＳ Ｐゴシック" pitchFamily="34" charset="-128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96572" y="1436915"/>
            <a:ext cx="5936341" cy="5050600"/>
          </a:xfrm>
          <a:prstGeom prst="rect">
            <a:avLst/>
          </a:prstGeom>
          <a:noFill/>
          <a:ln w="9525">
            <a:solidFill>
              <a:schemeClr val="tx1"/>
            </a:solidFill>
            <a:bevel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289152" y="522741"/>
            <a:ext cx="8145462" cy="838200"/>
          </a:xfrm>
        </p:spPr>
        <p:txBody>
          <a:bodyPr/>
          <a:lstStyle/>
          <a:p>
            <a:pPr eaLnBrk="1" hangingPunct="1"/>
            <a:r>
              <a:rPr lang="en-US" sz="1800" dirty="0" smtClean="0">
                <a:ea typeface="ＭＳ Ｐゴシック" pitchFamily="34" charset="-128"/>
              </a:rPr>
              <a:t>Cisco Enterprise Architecture Model</a:t>
            </a:r>
            <a:br>
              <a:rPr lang="en-US" sz="1800" dirty="0" smtClean="0">
                <a:ea typeface="ＭＳ Ｐゴシック" pitchFamily="34" charset="-128"/>
              </a:rPr>
            </a:br>
            <a:r>
              <a:rPr lang="en-US" kern="1200" dirty="0" smtClean="0">
                <a:solidFill>
                  <a:schemeClr val="accent5">
                    <a:lumMod val="75000"/>
                  </a:schemeClr>
                </a:solidFill>
              </a:rPr>
              <a:t>Cisco Enterprise Teleworker</a:t>
            </a:r>
            <a:endParaRPr lang="en-US" dirty="0" smtClean="0">
              <a:solidFill>
                <a:schemeClr val="accent5">
                  <a:lumMod val="75000"/>
                </a:schemeClr>
              </a:solidFill>
              <a:ea typeface="ＭＳ Ｐゴシック" pitchFamily="34" charset="-128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640113" y="1364343"/>
            <a:ext cx="5907315" cy="4872594"/>
          </a:xfrm>
          <a:prstGeom prst="rect">
            <a:avLst/>
          </a:prstGeom>
          <a:noFill/>
          <a:ln w="9525">
            <a:solidFill>
              <a:schemeClr val="tx1"/>
            </a:solidFill>
            <a:bevel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11150" y="2263775"/>
            <a:ext cx="3854450" cy="1481138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</a:pPr>
            <a:r>
              <a:rPr lang="en-US" sz="2400" dirty="0" smtClean="0">
                <a:cs typeface="Arial" charset="0"/>
              </a:rPr>
              <a:t>1.3  Evolving Network Architectures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289152" y="522741"/>
            <a:ext cx="8145462" cy="838200"/>
          </a:xfrm>
        </p:spPr>
        <p:txBody>
          <a:bodyPr/>
          <a:lstStyle/>
          <a:p>
            <a:pPr eaLnBrk="1" hangingPunct="1"/>
            <a:r>
              <a:rPr lang="en-US" sz="1800" dirty="0" smtClean="0">
                <a:ea typeface="ＭＳ Ｐゴシック" pitchFamily="34" charset="-128"/>
              </a:rPr>
              <a:t>Cisco Enterprise Architectures</a:t>
            </a:r>
            <a:br>
              <a:rPr lang="en-US" sz="1800" dirty="0" smtClean="0">
                <a:ea typeface="ＭＳ Ｐゴシック" pitchFamily="34" charset="-128"/>
              </a:rPr>
            </a:br>
            <a:r>
              <a:rPr lang="en-US" kern="1200" dirty="0" smtClean="0">
                <a:solidFill>
                  <a:schemeClr val="accent5">
                    <a:lumMod val="75000"/>
                  </a:schemeClr>
                </a:solidFill>
              </a:rPr>
              <a:t>IT Challenges</a:t>
            </a:r>
            <a:endParaRPr lang="en-US" dirty="0" smtClean="0">
              <a:solidFill>
                <a:schemeClr val="accent5">
                  <a:lumMod val="75000"/>
                </a:schemeClr>
              </a:solidFill>
              <a:ea typeface="ＭＳ Ｐゴシック" pitchFamily="34" charset="-128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48343" y="1898435"/>
            <a:ext cx="3683961" cy="4473337"/>
          </a:xfrm>
        </p:spPr>
        <p:txBody>
          <a:bodyPr/>
          <a:lstStyle/>
          <a:p>
            <a:pPr>
              <a:buNone/>
            </a:pPr>
            <a:r>
              <a:rPr lang="en-US" sz="2000" dirty="0" smtClean="0"/>
              <a:t>Some of the top trends include:</a:t>
            </a:r>
          </a:p>
          <a:p>
            <a:r>
              <a:rPr lang="en-US" sz="2000" dirty="0" smtClean="0"/>
              <a:t>Bring Your Own Device (BYOD)</a:t>
            </a:r>
          </a:p>
          <a:p>
            <a:r>
              <a:rPr lang="en-US" sz="2000" dirty="0" smtClean="0"/>
              <a:t>Online collaboration</a:t>
            </a:r>
          </a:p>
          <a:p>
            <a:r>
              <a:rPr lang="en-US" sz="2000" dirty="0" smtClean="0"/>
              <a:t>Video communication</a:t>
            </a:r>
          </a:p>
          <a:p>
            <a:r>
              <a:rPr lang="en-US" sz="2000" dirty="0" smtClean="0"/>
              <a:t>Cloud computing</a:t>
            </a:r>
          </a:p>
          <a:p>
            <a:pPr>
              <a:buNone/>
            </a:pPr>
            <a:endParaRPr lang="en-US" sz="22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32304" y="2351314"/>
            <a:ext cx="4632725" cy="3338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289152" y="522741"/>
            <a:ext cx="8145462" cy="838200"/>
          </a:xfrm>
        </p:spPr>
        <p:txBody>
          <a:bodyPr/>
          <a:lstStyle/>
          <a:p>
            <a:pPr eaLnBrk="1" hangingPunct="1"/>
            <a:r>
              <a:rPr lang="en-US" sz="1800" dirty="0" smtClean="0">
                <a:ea typeface="ＭＳ Ｐゴシック" pitchFamily="34" charset="-128"/>
              </a:rPr>
              <a:t>Cisco Enterprise Architectures</a:t>
            </a:r>
            <a:br>
              <a:rPr lang="en-US" sz="1800" dirty="0" smtClean="0">
                <a:ea typeface="ＭＳ Ｐゴシック" pitchFamily="34" charset="-128"/>
              </a:rPr>
            </a:br>
            <a:r>
              <a:rPr lang="en-US" kern="1200" dirty="0" smtClean="0">
                <a:solidFill>
                  <a:schemeClr val="accent5">
                    <a:lumMod val="75000"/>
                  </a:schemeClr>
                </a:solidFill>
              </a:rPr>
              <a:t>Emerging Enterprise Architectures</a:t>
            </a:r>
            <a:endParaRPr lang="en-US" dirty="0" smtClean="0">
              <a:solidFill>
                <a:schemeClr val="accent5">
                  <a:lumMod val="75000"/>
                </a:schemeClr>
              </a:solidFill>
              <a:ea typeface="ＭＳ Ｐゴシック" pitchFamily="34" charset="-128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76230" y="1366592"/>
            <a:ext cx="5408341" cy="5324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289152" y="522741"/>
            <a:ext cx="8145462" cy="838200"/>
          </a:xfrm>
        </p:spPr>
        <p:txBody>
          <a:bodyPr/>
          <a:lstStyle/>
          <a:p>
            <a:pPr eaLnBrk="1" hangingPunct="1"/>
            <a:r>
              <a:rPr lang="en-US" sz="1800" dirty="0" smtClean="0">
                <a:ea typeface="ＭＳ Ｐゴシック" pitchFamily="34" charset="-128"/>
              </a:rPr>
              <a:t>Emerging Network Architectures</a:t>
            </a:r>
            <a:br>
              <a:rPr lang="en-US" sz="1800" dirty="0" smtClean="0">
                <a:ea typeface="ＭＳ Ｐゴシック" pitchFamily="34" charset="-128"/>
              </a:rPr>
            </a:br>
            <a:r>
              <a:rPr lang="en-US" kern="1200" dirty="0" smtClean="0">
                <a:solidFill>
                  <a:schemeClr val="accent5">
                    <a:lumMod val="75000"/>
                  </a:schemeClr>
                </a:solidFill>
              </a:rPr>
              <a:t>Cisco Borderless Networks</a:t>
            </a:r>
            <a:endParaRPr lang="en-US" dirty="0" smtClean="0">
              <a:solidFill>
                <a:schemeClr val="accent5">
                  <a:lumMod val="75000"/>
                </a:schemeClr>
              </a:solidFill>
              <a:ea typeface="ＭＳ Ｐゴシック" pitchFamily="34" charset="-128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93309" y="1340693"/>
            <a:ext cx="6991149" cy="5031079"/>
          </a:xfrm>
          <a:prstGeom prst="rect">
            <a:avLst/>
          </a:prstGeom>
          <a:noFill/>
          <a:ln w="9525">
            <a:solidFill>
              <a:schemeClr val="tx1"/>
            </a:solidFill>
            <a:bevel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289152" y="522741"/>
            <a:ext cx="8145462" cy="838200"/>
          </a:xfrm>
        </p:spPr>
        <p:txBody>
          <a:bodyPr/>
          <a:lstStyle/>
          <a:p>
            <a:pPr eaLnBrk="1" hangingPunct="1"/>
            <a:r>
              <a:rPr lang="en-US" sz="1800" dirty="0" smtClean="0">
                <a:ea typeface="ＭＳ Ｐゴシック" pitchFamily="34" charset="-128"/>
              </a:rPr>
              <a:t>Emerging Network Architectures</a:t>
            </a:r>
            <a:br>
              <a:rPr lang="en-US" sz="1800" dirty="0" smtClean="0">
                <a:ea typeface="ＭＳ Ｐゴシック" pitchFamily="34" charset="-128"/>
              </a:rPr>
            </a:br>
            <a:r>
              <a:rPr lang="en-US" kern="1200" dirty="0" smtClean="0">
                <a:solidFill>
                  <a:schemeClr val="accent5">
                    <a:lumMod val="75000"/>
                  </a:schemeClr>
                </a:solidFill>
              </a:rPr>
              <a:t>Collaboration Architecture</a:t>
            </a:r>
            <a:endParaRPr lang="en-US" dirty="0" smtClean="0">
              <a:solidFill>
                <a:schemeClr val="accent5">
                  <a:lumMod val="75000"/>
                </a:schemeClr>
              </a:solidFill>
              <a:ea typeface="ＭＳ Ｐゴシック" pitchFamily="34" charset="-128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62858" y="1375921"/>
            <a:ext cx="4165599" cy="4894250"/>
          </a:xfrm>
        </p:spPr>
        <p:txBody>
          <a:bodyPr/>
          <a:lstStyle/>
          <a:p>
            <a:pPr marL="63500" indent="-4763">
              <a:buNone/>
            </a:pPr>
            <a:r>
              <a:rPr lang="en-US" sz="2000" dirty="0" smtClean="0"/>
              <a:t>Cisco’s collaboration architecture is composed of three layers:</a:t>
            </a:r>
          </a:p>
          <a:p>
            <a:r>
              <a:rPr lang="en-US" sz="2000" b="1" dirty="0" smtClean="0"/>
              <a:t>Application and Devices </a:t>
            </a:r>
            <a:r>
              <a:rPr lang="en-US" sz="2000" dirty="0" smtClean="0"/>
              <a:t>–Unified communications and conference applications, such as Cisco WebEx Meetings, WebEx Social, Cisco Jabber, and TelePresence.</a:t>
            </a:r>
          </a:p>
          <a:p>
            <a:r>
              <a:rPr lang="en-US" sz="2000" b="1" dirty="0" smtClean="0"/>
              <a:t>Collaboration Services </a:t>
            </a:r>
            <a:r>
              <a:rPr lang="en-US" sz="2000" dirty="0" smtClean="0"/>
              <a:t>–Supports collaboration applications.</a:t>
            </a:r>
          </a:p>
          <a:p>
            <a:r>
              <a:rPr lang="en-US" sz="2000" b="1" dirty="0" smtClean="0"/>
              <a:t>Network and Computer Infrastructure </a:t>
            </a:r>
            <a:r>
              <a:rPr lang="en-US" sz="2000" dirty="0" smtClean="0"/>
              <a:t>– Allows collaboration anytime, from anywhere, on any device. 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endParaRPr lang="en-US" sz="2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96229" y="2053768"/>
            <a:ext cx="4659085" cy="3432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289152" y="522741"/>
            <a:ext cx="8145462" cy="838200"/>
          </a:xfrm>
        </p:spPr>
        <p:txBody>
          <a:bodyPr/>
          <a:lstStyle/>
          <a:p>
            <a:pPr eaLnBrk="1" hangingPunct="1"/>
            <a:r>
              <a:rPr lang="en-US" sz="1800" dirty="0" smtClean="0">
                <a:ea typeface="ＭＳ Ｐゴシック" pitchFamily="34" charset="-128"/>
              </a:rPr>
              <a:t>Emerging Network Architectures</a:t>
            </a:r>
            <a:br>
              <a:rPr lang="en-US" sz="1800" dirty="0" smtClean="0">
                <a:ea typeface="ＭＳ Ｐゴシック" pitchFamily="34" charset="-128"/>
              </a:rPr>
            </a:br>
            <a:r>
              <a:rPr lang="en-US" kern="1200" dirty="0" smtClean="0">
                <a:solidFill>
                  <a:schemeClr val="accent5">
                    <a:lumMod val="75000"/>
                  </a:schemeClr>
                </a:solidFill>
              </a:rPr>
              <a:t>Data Center and Virtualization</a:t>
            </a:r>
            <a:endParaRPr lang="en-US" dirty="0" smtClean="0">
              <a:solidFill>
                <a:schemeClr val="accent5">
                  <a:lumMod val="75000"/>
                </a:schemeClr>
              </a:solidFill>
              <a:ea typeface="ＭＳ Ｐゴシック" pitchFamily="34" charset="-128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62857" y="1463006"/>
            <a:ext cx="8287657" cy="4473337"/>
          </a:xfrm>
        </p:spPr>
        <p:txBody>
          <a:bodyPr/>
          <a:lstStyle/>
          <a:p>
            <a:pPr>
              <a:buNone/>
            </a:pPr>
            <a:r>
              <a:rPr lang="en-US" sz="2000" dirty="0" smtClean="0"/>
              <a:t>The data center architecture consists of three components:</a:t>
            </a:r>
          </a:p>
          <a:p>
            <a:r>
              <a:rPr lang="en-US" sz="2000" b="1" dirty="0" smtClean="0"/>
              <a:t>Cisco Unified Management Solutions </a:t>
            </a:r>
            <a:r>
              <a:rPr lang="en-US" sz="2000" dirty="0" smtClean="0"/>
              <a:t>–</a:t>
            </a:r>
            <a:r>
              <a:rPr lang="en-US" sz="2000" b="1" dirty="0" smtClean="0"/>
              <a:t> </a:t>
            </a:r>
            <a:r>
              <a:rPr lang="en-US" sz="2000" dirty="0" smtClean="0"/>
              <a:t>Simplifies and automates the process of deploying IT infrastructure and services with speed and enterprise reliability. </a:t>
            </a:r>
            <a:endParaRPr lang="en-US" sz="2000" b="1" dirty="0" smtClean="0"/>
          </a:p>
          <a:p>
            <a:r>
              <a:rPr lang="en-US" sz="2000" b="1" dirty="0" smtClean="0"/>
              <a:t>Unified Fabric Solutions </a:t>
            </a:r>
            <a:r>
              <a:rPr lang="en-US" sz="2000" dirty="0" smtClean="0"/>
              <a:t>– Delivers network services to servers, storage, and applications, providing transparent convergence, and scalability.</a:t>
            </a:r>
          </a:p>
          <a:p>
            <a:r>
              <a:rPr lang="en-US" sz="2000" b="1" dirty="0" smtClean="0"/>
              <a:t>Unified Computing Solutions </a:t>
            </a:r>
            <a:r>
              <a:rPr lang="en-US" sz="2000" dirty="0" smtClean="0"/>
              <a:t>– Cisco’s next-generation data center system unites computing, network, storage access, and virtualization into a cohesive system designed to reduce total cost of ownership (TCO).</a:t>
            </a:r>
          </a:p>
          <a:p>
            <a:pPr>
              <a:buNone/>
            </a:pPr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11150" y="2263775"/>
            <a:ext cx="3854450" cy="1481138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</a:pPr>
            <a:r>
              <a:rPr lang="en-US" sz="2400" dirty="0" smtClean="0">
                <a:cs typeface="Arial" charset="0"/>
              </a:rPr>
              <a:t>1.4 Summary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274638" y="493713"/>
            <a:ext cx="8145462" cy="838200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pitchFamily="34" charset="-128"/>
              </a:rPr>
              <a:t>Chapter 1: Summary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341774" y="1471613"/>
            <a:ext cx="8131175" cy="4437062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 smtClean="0"/>
              <a:t>This chapter:</a:t>
            </a:r>
          </a:p>
          <a:p>
            <a:r>
              <a:rPr lang="en-US" sz="2000" dirty="0">
                <a:cs typeface="Arial" charset="0"/>
              </a:rPr>
              <a:t>Introduced the structured engineering principles of good network design that include hierarchy, modularity, resiliency, and flexibility.</a:t>
            </a:r>
          </a:p>
          <a:p>
            <a:r>
              <a:rPr lang="en-US" sz="2000" dirty="0" smtClean="0">
                <a:cs typeface="Arial" charset="0"/>
              </a:rPr>
              <a:t>Explained that the </a:t>
            </a:r>
            <a:r>
              <a:rPr lang="en-US" sz="2000" dirty="0" smtClean="0"/>
              <a:t>typical enterprise hierarchical LAN campus network design incorporates the access layer, distribution layer, and the core layer.  </a:t>
            </a:r>
          </a:p>
          <a:p>
            <a:r>
              <a:rPr lang="en-US" sz="2000" dirty="0" smtClean="0"/>
              <a:t>Identified that smaller enterprise networks may use a “collapsed core” hierarchy, whereas the distribution and core layer functions are implemented in a single device.</a:t>
            </a:r>
          </a:p>
          <a:p>
            <a:r>
              <a:rPr lang="en-US" sz="2000" dirty="0" smtClean="0"/>
              <a:t>Described the benefits of a hierarchical network as scalability, redundancy, performance, and ease of maintenance.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274638" y="333830"/>
            <a:ext cx="8145462" cy="827314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pitchFamily="34" charset="-128"/>
              </a:rPr>
              <a:t>Chapter 1: Objectives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370800" y="1268414"/>
            <a:ext cx="8131175" cy="5292044"/>
          </a:xfrm>
        </p:spPr>
        <p:txBody>
          <a:bodyPr/>
          <a:lstStyle/>
          <a:p>
            <a:pPr>
              <a:spcBef>
                <a:spcPts val="1800"/>
              </a:spcBef>
            </a:pPr>
            <a:r>
              <a:rPr lang="en-US" sz="2000" dirty="0" smtClean="0"/>
              <a:t>Describe how a hierarchical network model is used to design networks.</a:t>
            </a:r>
          </a:p>
          <a:p>
            <a:pPr>
              <a:spcBef>
                <a:spcPts val="1800"/>
              </a:spcBef>
            </a:pPr>
            <a:r>
              <a:rPr lang="en-US" sz="2000" dirty="0" smtClean="0"/>
              <a:t>Explain the structured engineering principles for network design: </a:t>
            </a:r>
            <a:r>
              <a:rPr lang="en-CA" sz="2000" b="1" dirty="0" smtClean="0"/>
              <a:t>Hierarchy, Modularity</a:t>
            </a:r>
            <a:r>
              <a:rPr lang="en-US" sz="2000" dirty="0" smtClean="0"/>
              <a:t>, </a:t>
            </a:r>
            <a:r>
              <a:rPr lang="en-CA" sz="2000" b="1" dirty="0" smtClean="0"/>
              <a:t>Resiliency</a:t>
            </a:r>
            <a:r>
              <a:rPr lang="en-US" sz="2000" dirty="0" smtClean="0"/>
              <a:t>, </a:t>
            </a:r>
            <a:r>
              <a:rPr lang="en-CA" sz="2000" b="1" dirty="0" smtClean="0"/>
              <a:t>Flexibility</a:t>
            </a:r>
            <a:r>
              <a:rPr lang="en-CA" sz="2000" dirty="0" smtClean="0"/>
              <a:t>.</a:t>
            </a:r>
          </a:p>
          <a:p>
            <a:pPr>
              <a:spcBef>
                <a:spcPts val="1800"/>
              </a:spcBef>
            </a:pPr>
            <a:r>
              <a:rPr lang="en-US" sz="2000" dirty="0" smtClean="0"/>
              <a:t>Describe the three layers of a hierarchical network and how they are used in network design.</a:t>
            </a:r>
            <a:endParaRPr lang="en-CA" sz="2000" b="1" dirty="0" smtClean="0"/>
          </a:p>
          <a:p>
            <a:pPr>
              <a:spcBef>
                <a:spcPts val="1800"/>
              </a:spcBef>
            </a:pPr>
            <a:r>
              <a:rPr lang="en-CA" sz="2000" dirty="0" smtClean="0"/>
              <a:t>Identify the benefits of a hierarchical design.</a:t>
            </a:r>
          </a:p>
          <a:p>
            <a:pPr>
              <a:spcBef>
                <a:spcPts val="1800"/>
              </a:spcBef>
            </a:pPr>
            <a:r>
              <a:rPr lang="en-US" sz="2000" dirty="0" smtClean="0"/>
              <a:t>Describe the Cisco Enterprise Architecture model.</a:t>
            </a:r>
          </a:p>
          <a:p>
            <a:pPr>
              <a:spcBef>
                <a:spcPts val="1800"/>
              </a:spcBef>
            </a:pPr>
            <a:r>
              <a:rPr lang="en-US" sz="2000" dirty="0" smtClean="0"/>
              <a:t>Describe the three new business network architectures: borderless network architecture, collaboration network architecture, and the data center or virtualization network architecture.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274638" y="493713"/>
            <a:ext cx="8145462" cy="838200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pitchFamily="34" charset="-128"/>
              </a:rPr>
              <a:t>Chapter 1: Summary (cont.)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356288" y="1471613"/>
            <a:ext cx="8131175" cy="4437062"/>
          </a:xfrm>
        </p:spPr>
        <p:txBody>
          <a:bodyPr/>
          <a:lstStyle/>
          <a:p>
            <a:r>
              <a:rPr lang="en-US" sz="2000" dirty="0" smtClean="0"/>
              <a:t>Explained that a modular design, which separates the functions of a network, enables flexibility and facilitates implementation and management.</a:t>
            </a:r>
          </a:p>
          <a:p>
            <a:r>
              <a:rPr lang="en-US" sz="2000" dirty="0" smtClean="0"/>
              <a:t>Discussed that the Cisco Enterprise Architecture modules are used to facilitate the design of large, scalable networks. </a:t>
            </a:r>
          </a:p>
          <a:p>
            <a:r>
              <a:rPr lang="en-US" sz="2000" dirty="0" smtClean="0"/>
              <a:t>Identified the primary modules, including the Enterprise Campus, Enterprise Edge, Service Provider Edge, Enterprise Data Center, Enterprise Branch, and Enterprise Teleworker.</a:t>
            </a:r>
            <a:endParaRPr lang="en-US" sz="2000" dirty="0" smtClean="0">
              <a:cs typeface="Arial" charset="0"/>
            </a:endParaRPr>
          </a:p>
          <a:p>
            <a:pPr>
              <a:buNone/>
            </a:pP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lIns="82124" tIns="41061" rIns="82124" bIns="41061" anchor="ctr"/>
          <a:lstStyle/>
          <a:p>
            <a:endParaRPr lang="en-US" dirty="0"/>
          </a:p>
        </p:txBody>
      </p:sp>
      <p:pic>
        <p:nvPicPr>
          <p:cNvPr id="30723" name="Picture 3" descr="CNA_largo-onwhite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08125" y="2741613"/>
            <a:ext cx="6097588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11150" y="2583089"/>
            <a:ext cx="3854450" cy="1481138"/>
          </a:xfrm>
        </p:spPr>
        <p:txBody>
          <a:bodyPr/>
          <a:lstStyle/>
          <a:p>
            <a:pPr eaLnBrk="1" hangingPunct="1"/>
            <a:r>
              <a:rPr lang="en-US" sz="2400" dirty="0" smtClean="0">
                <a:cs typeface="Arial" charset="0"/>
              </a:rPr>
              <a:t>1.1  </a:t>
            </a:r>
            <a:r>
              <a:rPr lang="en-US" sz="2400" dirty="0" smtClean="0"/>
              <a:t>Hierarchical Network Design  Overview</a:t>
            </a:r>
            <a:r>
              <a:rPr lang="en-US" sz="2800" dirty="0" smtClean="0">
                <a:cs typeface="Arial" charset="0"/>
              </a:rPr>
              <a:t/>
            </a:r>
            <a:br>
              <a:rPr lang="en-US" sz="2800" dirty="0" smtClean="0">
                <a:cs typeface="Arial" charset="0"/>
              </a:rPr>
            </a:br>
            <a:r>
              <a:rPr lang="en-US" sz="2800" dirty="0" smtClean="0"/>
              <a:t> </a:t>
            </a:r>
            <a:br>
              <a:rPr lang="en-US" sz="2800" dirty="0" smtClean="0"/>
            </a:br>
            <a:endParaRPr lang="en-US" sz="2800" dirty="0" smtClean="0">
              <a:solidFill>
                <a:schemeClr val="folHlink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289152" y="522741"/>
            <a:ext cx="8145462" cy="838200"/>
          </a:xfrm>
        </p:spPr>
        <p:txBody>
          <a:bodyPr/>
          <a:lstStyle/>
          <a:p>
            <a:pPr eaLnBrk="1" hangingPunct="1"/>
            <a:r>
              <a:rPr lang="en-US" sz="1800" dirty="0" smtClean="0">
                <a:ea typeface="ＭＳ Ｐゴシック" pitchFamily="34" charset="-128"/>
              </a:rPr>
              <a:t>Enterprise Network Campus Design</a:t>
            </a:r>
            <a:br>
              <a:rPr lang="en-US" sz="1800" dirty="0" smtClean="0">
                <a:ea typeface="ＭＳ Ｐゴシック" pitchFamily="34" charset="-128"/>
              </a:rPr>
            </a:br>
            <a:r>
              <a:rPr lang="en-US" dirty="0" smtClean="0">
                <a:ea typeface="ＭＳ Ｐゴシック" pitchFamily="34" charset="-128"/>
              </a:rPr>
              <a:t>Network Requirements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62857" y="1463006"/>
            <a:ext cx="8287657" cy="2630023"/>
          </a:xfrm>
        </p:spPr>
        <p:txBody>
          <a:bodyPr/>
          <a:lstStyle/>
          <a:p>
            <a:r>
              <a:rPr lang="en-US" sz="2000" b="1" dirty="0" smtClean="0"/>
              <a:t>Small network </a:t>
            </a:r>
            <a:r>
              <a:rPr lang="en-US" sz="2000" dirty="0" smtClean="0"/>
              <a:t>– Provides services for 1 to 200 devices.</a:t>
            </a:r>
          </a:p>
          <a:p>
            <a:r>
              <a:rPr lang="en-US" sz="2000" b="1" dirty="0" smtClean="0"/>
              <a:t>Medium-sized network</a:t>
            </a:r>
            <a:r>
              <a:rPr lang="en-US" sz="2000" dirty="0" smtClean="0"/>
              <a:t> </a:t>
            </a:r>
            <a:r>
              <a:rPr lang="en-US" sz="2000" dirty="0"/>
              <a:t>– </a:t>
            </a:r>
            <a:r>
              <a:rPr lang="en-US" sz="2000" dirty="0" smtClean="0"/>
              <a:t>Provides services for 200 to 1,000 devices.</a:t>
            </a:r>
          </a:p>
          <a:p>
            <a:r>
              <a:rPr lang="en-US" sz="2000" b="1" dirty="0" smtClean="0"/>
              <a:t>Large network</a:t>
            </a:r>
            <a:r>
              <a:rPr lang="en-US" sz="2000" dirty="0" smtClean="0"/>
              <a:t> </a:t>
            </a:r>
            <a:r>
              <a:rPr lang="en-US" sz="2000" dirty="0"/>
              <a:t>– </a:t>
            </a:r>
            <a:r>
              <a:rPr lang="en-US" sz="2000" dirty="0" smtClean="0"/>
              <a:t>Provides services for 1,000+ devices.</a:t>
            </a:r>
          </a:p>
          <a:p>
            <a:pPr>
              <a:buNone/>
            </a:pPr>
            <a:endParaRPr lang="en-US" sz="2000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957775" y="2865813"/>
            <a:ext cx="4570347" cy="3522103"/>
          </a:xfrm>
          <a:prstGeom prst="rect">
            <a:avLst/>
          </a:prstGeom>
          <a:noFill/>
          <a:ln w="9525">
            <a:solidFill>
              <a:schemeClr val="tx1"/>
            </a:solidFill>
            <a:bevel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289152" y="522741"/>
            <a:ext cx="8145462" cy="838200"/>
          </a:xfrm>
        </p:spPr>
        <p:txBody>
          <a:bodyPr/>
          <a:lstStyle/>
          <a:p>
            <a:pPr eaLnBrk="1" hangingPunct="1"/>
            <a:r>
              <a:rPr lang="en-US" sz="1800" dirty="0" smtClean="0">
                <a:ea typeface="ＭＳ Ｐゴシック" pitchFamily="34" charset="-128"/>
              </a:rPr>
              <a:t>Enterprise Network Campus Design</a:t>
            </a:r>
            <a:br>
              <a:rPr lang="en-US" sz="1800" dirty="0" smtClean="0">
                <a:ea typeface="ＭＳ Ｐゴシック" pitchFamily="34" charset="-128"/>
              </a:rPr>
            </a:br>
            <a:r>
              <a:rPr lang="en-US" kern="1200" dirty="0" smtClean="0">
                <a:solidFill>
                  <a:schemeClr val="accent5">
                    <a:lumMod val="75000"/>
                  </a:schemeClr>
                </a:solidFill>
              </a:rPr>
              <a:t>Structured Engineering Principles</a:t>
            </a:r>
            <a:endParaRPr lang="en-US" dirty="0" smtClean="0">
              <a:solidFill>
                <a:schemeClr val="accent5">
                  <a:lumMod val="75000"/>
                </a:schemeClr>
              </a:solidFill>
              <a:ea typeface="ＭＳ Ｐゴシック" pitchFamily="34" charset="-128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29043" y="1323275"/>
            <a:ext cx="6052457" cy="4931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289152" y="522741"/>
            <a:ext cx="8145462" cy="838200"/>
          </a:xfrm>
        </p:spPr>
        <p:txBody>
          <a:bodyPr/>
          <a:lstStyle/>
          <a:p>
            <a:pPr eaLnBrk="1" hangingPunct="1"/>
            <a:r>
              <a:rPr lang="en-US" sz="1800" dirty="0" smtClean="0">
                <a:ea typeface="ＭＳ Ｐゴシック" pitchFamily="34" charset="-128"/>
              </a:rPr>
              <a:t>Hierarchical Network Design</a:t>
            </a:r>
            <a:br>
              <a:rPr lang="en-US" sz="1800" dirty="0" smtClean="0">
                <a:ea typeface="ＭＳ Ｐゴシック" pitchFamily="34" charset="-128"/>
              </a:rPr>
            </a:br>
            <a:r>
              <a:rPr lang="en-US" kern="1200" dirty="0" smtClean="0">
                <a:solidFill>
                  <a:schemeClr val="accent5">
                    <a:lumMod val="75000"/>
                  </a:schemeClr>
                </a:solidFill>
              </a:rPr>
              <a:t>Network Hierarchy</a:t>
            </a:r>
            <a:endParaRPr lang="en-US" dirty="0" smtClean="0">
              <a:solidFill>
                <a:schemeClr val="accent5">
                  <a:lumMod val="75000"/>
                </a:schemeClr>
              </a:solidFill>
              <a:ea typeface="ＭＳ Ｐゴシック" pitchFamily="34" charset="-128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62857" y="1463006"/>
            <a:ext cx="8287657" cy="2630023"/>
          </a:xfrm>
        </p:spPr>
        <p:txBody>
          <a:bodyPr/>
          <a:lstStyle/>
          <a:p>
            <a:r>
              <a:rPr lang="en-US" sz="2000" b="1" dirty="0" smtClean="0"/>
              <a:t>Access layer </a:t>
            </a:r>
            <a:r>
              <a:rPr lang="en-US" sz="2000" dirty="0" smtClean="0"/>
              <a:t>– Provides workgroup or user access to the network.</a:t>
            </a:r>
          </a:p>
          <a:p>
            <a:r>
              <a:rPr lang="en-US" sz="2000" b="1" dirty="0" smtClean="0"/>
              <a:t>Distribution layer</a:t>
            </a:r>
            <a:r>
              <a:rPr lang="en-US" sz="2000" dirty="0" smtClean="0"/>
              <a:t> </a:t>
            </a:r>
            <a:r>
              <a:rPr lang="en-US" sz="2000" dirty="0"/>
              <a:t>– </a:t>
            </a:r>
            <a:r>
              <a:rPr lang="en-US" sz="2000" dirty="0" smtClean="0"/>
              <a:t>Provides policy-based connectivity.</a:t>
            </a:r>
          </a:p>
          <a:p>
            <a:r>
              <a:rPr lang="en-US" sz="2000" b="1" dirty="0" smtClean="0"/>
              <a:t>Core layer</a:t>
            </a:r>
            <a:r>
              <a:rPr lang="en-US" sz="2000" dirty="0" smtClean="0"/>
              <a:t> </a:t>
            </a:r>
            <a:r>
              <a:rPr lang="en-US" sz="2000" dirty="0"/>
              <a:t>– </a:t>
            </a:r>
            <a:r>
              <a:rPr lang="en-US" sz="2000" dirty="0" smtClean="0"/>
              <a:t>Provides fast transport between distribution switches.</a:t>
            </a:r>
          </a:p>
          <a:p>
            <a:endParaRPr lang="en-US" sz="22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57605" y="2699651"/>
            <a:ext cx="4557484" cy="4076877"/>
          </a:xfrm>
          <a:prstGeom prst="rect">
            <a:avLst/>
          </a:prstGeom>
          <a:noFill/>
          <a:ln w="9525">
            <a:solidFill>
              <a:schemeClr val="tx1"/>
            </a:solidFill>
            <a:bevel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289152" y="522741"/>
            <a:ext cx="8145462" cy="838200"/>
          </a:xfrm>
        </p:spPr>
        <p:txBody>
          <a:bodyPr/>
          <a:lstStyle/>
          <a:p>
            <a:pPr eaLnBrk="1" hangingPunct="1"/>
            <a:r>
              <a:rPr lang="en-US" sz="1800" dirty="0" smtClean="0">
                <a:ea typeface="ＭＳ Ｐゴシック" pitchFamily="34" charset="-128"/>
              </a:rPr>
              <a:t>Hierarchical Network Design</a:t>
            </a:r>
            <a:br>
              <a:rPr lang="en-US" sz="1800" dirty="0" smtClean="0">
                <a:ea typeface="ＭＳ Ｐゴシック" pitchFamily="34" charset="-128"/>
              </a:rPr>
            </a:br>
            <a:r>
              <a:rPr lang="en-US" kern="1200" dirty="0" smtClean="0">
                <a:solidFill>
                  <a:schemeClr val="accent5">
                    <a:lumMod val="75000"/>
                  </a:schemeClr>
                </a:solidFill>
              </a:rPr>
              <a:t>Access Layer</a:t>
            </a:r>
            <a:endParaRPr lang="en-US" dirty="0" smtClean="0">
              <a:solidFill>
                <a:schemeClr val="accent5">
                  <a:lumMod val="75000"/>
                </a:schemeClr>
              </a:solidFill>
              <a:ea typeface="ＭＳ Ｐゴシック" pitchFamily="34" charset="-128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62857" y="1375920"/>
            <a:ext cx="3788229" cy="5010365"/>
          </a:xfrm>
        </p:spPr>
        <p:txBody>
          <a:bodyPr/>
          <a:lstStyle/>
          <a:p>
            <a:r>
              <a:rPr lang="en-US" sz="2000" dirty="0" smtClean="0"/>
              <a:t>Layer 2 switching</a:t>
            </a:r>
          </a:p>
          <a:p>
            <a:r>
              <a:rPr lang="en-US" sz="2000" dirty="0" smtClean="0"/>
              <a:t>High availability</a:t>
            </a:r>
          </a:p>
          <a:p>
            <a:r>
              <a:rPr lang="en-US" sz="2000" dirty="0" smtClean="0"/>
              <a:t>Port security</a:t>
            </a:r>
          </a:p>
          <a:p>
            <a:r>
              <a:rPr lang="en-US" sz="2000" dirty="0" smtClean="0"/>
              <a:t>QoS classification and marking and trust boundaries</a:t>
            </a:r>
          </a:p>
          <a:p>
            <a:r>
              <a:rPr lang="en-US" sz="2000" dirty="0" smtClean="0"/>
              <a:t>Address Resolution Protocol (ARP) inspection</a:t>
            </a:r>
          </a:p>
          <a:p>
            <a:r>
              <a:rPr lang="en-US" sz="2000" dirty="0" smtClean="0"/>
              <a:t>Virtual access control lists (VACLs)</a:t>
            </a:r>
          </a:p>
          <a:p>
            <a:r>
              <a:rPr lang="en-US" sz="2000" dirty="0" smtClean="0"/>
              <a:t>Spanning tree</a:t>
            </a:r>
          </a:p>
          <a:p>
            <a:r>
              <a:rPr lang="en-US" sz="2000" dirty="0" smtClean="0"/>
              <a:t>Power over Ethernet (PoE) and auxiliary VLANs for VoIP</a:t>
            </a:r>
          </a:p>
          <a:p>
            <a:endParaRPr lang="en-US" sz="22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71058" y="1493994"/>
            <a:ext cx="4525701" cy="4492218"/>
          </a:xfrm>
          <a:prstGeom prst="rect">
            <a:avLst/>
          </a:prstGeom>
          <a:noFill/>
          <a:ln w="9525">
            <a:solidFill>
              <a:schemeClr val="tx1"/>
            </a:solidFill>
            <a:bevel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289152" y="522741"/>
            <a:ext cx="8145462" cy="838200"/>
          </a:xfrm>
        </p:spPr>
        <p:txBody>
          <a:bodyPr/>
          <a:lstStyle/>
          <a:p>
            <a:pPr eaLnBrk="1" hangingPunct="1"/>
            <a:r>
              <a:rPr lang="en-US" sz="1800" dirty="0" smtClean="0">
                <a:ea typeface="ＭＳ Ｐゴシック" pitchFamily="34" charset="-128"/>
              </a:rPr>
              <a:t>Hierarchical Network Design</a:t>
            </a:r>
            <a:br>
              <a:rPr lang="en-US" sz="1800" dirty="0" smtClean="0">
                <a:ea typeface="ＭＳ Ｐゴシック" pitchFamily="34" charset="-128"/>
              </a:rPr>
            </a:br>
            <a:r>
              <a:rPr lang="en-US" kern="1200" dirty="0" smtClean="0">
                <a:solidFill>
                  <a:schemeClr val="accent5">
                    <a:lumMod val="75000"/>
                  </a:schemeClr>
                </a:solidFill>
              </a:rPr>
              <a:t>Distribution Layer</a:t>
            </a:r>
            <a:endParaRPr lang="en-US" dirty="0" smtClean="0">
              <a:solidFill>
                <a:schemeClr val="accent5">
                  <a:lumMod val="75000"/>
                </a:schemeClr>
              </a:solidFill>
              <a:ea typeface="ＭＳ Ｐゴシック" pitchFamily="34" charset="-128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62857" y="1463006"/>
            <a:ext cx="8287657" cy="4473337"/>
          </a:xfrm>
        </p:spPr>
        <p:txBody>
          <a:bodyPr/>
          <a:lstStyle/>
          <a:p>
            <a:r>
              <a:rPr lang="en-US" sz="2000" dirty="0" smtClean="0"/>
              <a:t>Aggregation of LAN or WAN links</a:t>
            </a:r>
          </a:p>
          <a:p>
            <a:r>
              <a:rPr lang="en-US" sz="2000" dirty="0" smtClean="0"/>
              <a:t>Policy-based security in the form of access control lists (ACLs) and filtering</a:t>
            </a:r>
          </a:p>
          <a:p>
            <a:r>
              <a:rPr lang="en-US" sz="2000" dirty="0" smtClean="0"/>
              <a:t>Routing services between LANs and VLANs and between routing domains (e.g., EIGRP to OSPF)</a:t>
            </a:r>
          </a:p>
          <a:p>
            <a:r>
              <a:rPr lang="en-US" sz="2000" dirty="0" smtClean="0"/>
              <a:t>Redundancy and load balancing</a:t>
            </a:r>
          </a:p>
          <a:p>
            <a:r>
              <a:rPr lang="en-US" sz="2000" dirty="0" smtClean="0"/>
              <a:t>A boundary for route aggregation and summarization configured on interfaces toward the core layer</a:t>
            </a:r>
          </a:p>
          <a:p>
            <a:pPr>
              <a:buNone/>
            </a:pP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PT-TMPLT-WHT_C">
  <a:themeElements>
    <a:clrScheme name="PPT-TMPLT-WHT_C 1">
      <a:dk1>
        <a:srgbClr val="000000"/>
      </a:dk1>
      <a:lt1>
        <a:srgbClr val="FFFFFF"/>
      </a:lt1>
      <a:dk2>
        <a:srgbClr val="0183B7"/>
      </a:dk2>
      <a:lt2>
        <a:srgbClr val="000000"/>
      </a:lt2>
      <a:accent1>
        <a:srgbClr val="0183B7"/>
      </a:accent1>
      <a:accent2>
        <a:srgbClr val="B21A1A"/>
      </a:accent2>
      <a:accent3>
        <a:srgbClr val="FFFFFF"/>
      </a:accent3>
      <a:accent4>
        <a:srgbClr val="000000"/>
      </a:accent4>
      <a:accent5>
        <a:srgbClr val="AAC1D8"/>
      </a:accent5>
      <a:accent6>
        <a:srgbClr val="A11616"/>
      </a:accent6>
      <a:hlink>
        <a:srgbClr val="83A2CF"/>
      </a:hlink>
      <a:folHlink>
        <a:srgbClr val="EFB525"/>
      </a:folHlink>
    </a:clrScheme>
    <a:fontScheme name="PPT-TMPLT-WHT_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124" tIns="41061" rIns="82124" bIns="41061" numCol="1" anchor="ctr" anchorCtr="0" compatLnSpc="1">
        <a:prstTxWarp prst="textNoShape">
          <a:avLst/>
        </a:prstTxWarp>
        <a:spAutoFit/>
      </a:bodyPr>
      <a:lstStyle>
        <a:defPPr marL="0" marR="0" indent="0" algn="ctr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124" tIns="41061" rIns="82124" bIns="41061" numCol="1" anchor="ctr" anchorCtr="0" compatLnSpc="1">
        <a:prstTxWarp prst="textNoShape">
          <a:avLst/>
        </a:prstTxWarp>
        <a:spAutoFit/>
      </a:bodyPr>
      <a:lstStyle>
        <a:defPPr marL="0" marR="0" indent="0" algn="ctr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PT-TMPLT-WHT_C 1">
        <a:dk1>
          <a:srgbClr val="000000"/>
        </a:dk1>
        <a:lt1>
          <a:srgbClr val="FFFFFF"/>
        </a:lt1>
        <a:dk2>
          <a:srgbClr val="0183B7"/>
        </a:dk2>
        <a:lt2>
          <a:srgbClr val="000000"/>
        </a:lt2>
        <a:accent1>
          <a:srgbClr val="0183B7"/>
        </a:accent1>
        <a:accent2>
          <a:srgbClr val="B21A1A"/>
        </a:accent2>
        <a:accent3>
          <a:srgbClr val="FFFFFF"/>
        </a:accent3>
        <a:accent4>
          <a:srgbClr val="000000"/>
        </a:accent4>
        <a:accent5>
          <a:srgbClr val="AAC1D8"/>
        </a:accent5>
        <a:accent6>
          <a:srgbClr val="A11616"/>
        </a:accent6>
        <a:hlink>
          <a:srgbClr val="83A2CF"/>
        </a:hlink>
        <a:folHlink>
          <a:srgbClr val="EFB52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NetAcad-4F_PPT-WHT_060408">
  <a:themeElements>
    <a:clrScheme name="Oct_2006_Cisco White Template 1">
      <a:dk1>
        <a:srgbClr val="000000"/>
      </a:dk1>
      <a:lt1>
        <a:srgbClr val="FFFFFF"/>
      </a:lt1>
      <a:dk2>
        <a:srgbClr val="0183B7"/>
      </a:dk2>
      <a:lt2>
        <a:srgbClr val="000000"/>
      </a:lt2>
      <a:accent1>
        <a:srgbClr val="0183B7"/>
      </a:accent1>
      <a:accent2>
        <a:srgbClr val="B21A1A"/>
      </a:accent2>
      <a:accent3>
        <a:srgbClr val="FFFFFF"/>
      </a:accent3>
      <a:accent4>
        <a:srgbClr val="000000"/>
      </a:accent4>
      <a:accent5>
        <a:srgbClr val="AAC1D8"/>
      </a:accent5>
      <a:accent6>
        <a:srgbClr val="A11616"/>
      </a:accent6>
      <a:hlink>
        <a:srgbClr val="83A2CF"/>
      </a:hlink>
      <a:folHlink>
        <a:srgbClr val="EFB525"/>
      </a:folHlink>
    </a:clrScheme>
    <a:fontScheme name="Oct_2006_Cisco White 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124" tIns="41061" rIns="82124" bIns="41061" numCol="1" anchor="ctr" anchorCtr="0" compatLnSpc="1">
        <a:prstTxWarp prst="textNoShape">
          <a:avLst/>
        </a:prstTxWarp>
        <a:spAutoFit/>
      </a:bodyPr>
      <a:lstStyle>
        <a:defPPr marL="0" marR="0" indent="0" algn="ctr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124" tIns="41061" rIns="82124" bIns="41061" numCol="1" anchor="ctr" anchorCtr="0" compatLnSpc="1">
        <a:prstTxWarp prst="textNoShape">
          <a:avLst/>
        </a:prstTxWarp>
        <a:spAutoFit/>
      </a:bodyPr>
      <a:lstStyle>
        <a:defPPr marL="0" marR="0" indent="0" algn="ctr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ct_2006_Cisco White Template 1">
        <a:dk1>
          <a:srgbClr val="000000"/>
        </a:dk1>
        <a:lt1>
          <a:srgbClr val="FFFFFF"/>
        </a:lt1>
        <a:dk2>
          <a:srgbClr val="0183B7"/>
        </a:dk2>
        <a:lt2>
          <a:srgbClr val="000000"/>
        </a:lt2>
        <a:accent1>
          <a:srgbClr val="0183B7"/>
        </a:accent1>
        <a:accent2>
          <a:srgbClr val="B21A1A"/>
        </a:accent2>
        <a:accent3>
          <a:srgbClr val="FFFFFF"/>
        </a:accent3>
        <a:accent4>
          <a:srgbClr val="000000"/>
        </a:accent4>
        <a:accent5>
          <a:srgbClr val="AAC1D8"/>
        </a:accent5>
        <a:accent6>
          <a:srgbClr val="A11616"/>
        </a:accent6>
        <a:hlink>
          <a:srgbClr val="83A2CF"/>
        </a:hlink>
        <a:folHlink>
          <a:srgbClr val="EFB52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18676</TotalTime>
  <Pages>28</Pages>
  <Words>728</Words>
  <Application>Microsoft Office PowerPoint</Application>
  <PresentationFormat>On-screen Show (4:3)</PresentationFormat>
  <Paragraphs>179</Paragraphs>
  <Slides>31</Slides>
  <Notes>30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31</vt:i4>
      </vt:variant>
    </vt:vector>
  </HeadingPairs>
  <TitlesOfParts>
    <vt:vector size="33" baseType="lpstr">
      <vt:lpstr>PPT-TMPLT-WHT_C</vt:lpstr>
      <vt:lpstr>NetAcad-4F_PPT-WHT_060408</vt:lpstr>
      <vt:lpstr>Chapter 1: Hierarchical Network Design  </vt:lpstr>
      <vt:lpstr>Chapter 1</vt:lpstr>
      <vt:lpstr>Chapter 1: Objectives</vt:lpstr>
      <vt:lpstr>1.1  Hierarchical Network Design  Overview   </vt:lpstr>
      <vt:lpstr>Enterprise Network Campus Design Network Requirements</vt:lpstr>
      <vt:lpstr>Enterprise Network Campus Design Structured Engineering Principles</vt:lpstr>
      <vt:lpstr>Hierarchical Network Design Network Hierarchy</vt:lpstr>
      <vt:lpstr>Hierarchical Network Design Access Layer</vt:lpstr>
      <vt:lpstr>Hierarchical Network Design Distribution Layer</vt:lpstr>
      <vt:lpstr>Hierarchical Network Design Core Layer</vt:lpstr>
      <vt:lpstr>Hierarchical Network Design Two-Tier Collapsed Core Design</vt:lpstr>
      <vt:lpstr>1.2  Cisco Enterprise Architecture    </vt:lpstr>
      <vt:lpstr>Modular Network Design Modular Design</vt:lpstr>
      <vt:lpstr>Modular Network Design Modules in the Enterprise Architecture</vt:lpstr>
      <vt:lpstr>Cisco Enterprise Architecture Model Cisco Enterprise Architecture Model</vt:lpstr>
      <vt:lpstr>Cisco Enterprise Architecture Model Cisco Enterprise Campus</vt:lpstr>
      <vt:lpstr>Cisco Enterprise Architecture Model Cisco Enterprise Edge</vt:lpstr>
      <vt:lpstr>Cisco Enterprise Architecture Model Service Provider Edge</vt:lpstr>
      <vt:lpstr>Cisco Enterprise Architecture Model Cisco Enterprise Data Center</vt:lpstr>
      <vt:lpstr>Cisco Enterprise Architecture Model Cisco Enterprise Branch</vt:lpstr>
      <vt:lpstr>Cisco Enterprise Architecture Model Cisco Enterprise Teleworker</vt:lpstr>
      <vt:lpstr>1.3  Evolving Network Architectures</vt:lpstr>
      <vt:lpstr>Cisco Enterprise Architectures IT Challenges</vt:lpstr>
      <vt:lpstr>Cisco Enterprise Architectures Emerging Enterprise Architectures</vt:lpstr>
      <vt:lpstr>Emerging Network Architectures Cisco Borderless Networks</vt:lpstr>
      <vt:lpstr>Emerging Network Architectures Collaboration Architecture</vt:lpstr>
      <vt:lpstr>Emerging Network Architectures Data Center and Virtualization</vt:lpstr>
      <vt:lpstr>1.4 Summary</vt:lpstr>
      <vt:lpstr>Chapter 1: Summary</vt:lpstr>
      <vt:lpstr>Chapter 1: Summary (cont.)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ITE PC v4.0 Chapter 1</dc:title>
  <dc:creator>Karen Alderson</dc:creator>
  <cp:lastModifiedBy>Rodrigo Floriano</cp:lastModifiedBy>
  <cp:revision>1360</cp:revision>
  <cp:lastPrinted>1999-01-27T00:54:54Z</cp:lastPrinted>
  <dcterms:created xsi:type="dcterms:W3CDTF">2006-10-23T15:07:30Z</dcterms:created>
  <dcterms:modified xsi:type="dcterms:W3CDTF">2013-10-04T16:46:58Z</dcterms:modified>
</cp:coreProperties>
</file>