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Název a pod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 názvu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á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–Josef Novák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„Sem napište citát.“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graf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grafie - na šíř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 názvu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Název - ve střed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grafie - na výš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Text názvu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Název - nahoř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Název a 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Název, odrážky, fot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grafie - 3 na výš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 názvu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androidarsenal.com" TargetMode="External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mailto:lukas.sztefek@thefuntasty.com?subject=" TargetMode="External"/><Relationship Id="rId3" Type="http://schemas.openxmlformats.org/officeDocument/2006/relationships/hyperlink" Target="mailto:lukas.sztefek@gmail.com" TargetMode="External"/><Relationship Id="rId4" Type="http://schemas.openxmlformats.org/officeDocument/2006/relationships/image" Target="../media/image4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g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Material design</a:t>
            </a:r>
          </a:p>
        </p:txBody>
      </p:sp>
      <p:sp>
        <p:nvSpPr>
          <p:cNvPr id="120" name="Shape 120"/>
          <p:cNvSpPr/>
          <p:nvPr/>
        </p:nvSpPr>
        <p:spPr>
          <a:xfrm>
            <a:off x="1270000" y="5224231"/>
            <a:ext cx="10464800" cy="752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>
            <a:lvl1pPr defTabSz="479044">
              <a:defRPr sz="4182"/>
            </a:lvl1pPr>
          </a:lstStyle>
          <a:p>
            <a:pPr/>
            <a:r>
              <a:t>RecyclerView &amp; CoordinatorLayout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/>
        </p:nvSpPr>
        <p:spPr>
          <a:xfrm>
            <a:off x="541832" y="2755900"/>
            <a:ext cx="11921136" cy="599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400"/>
            </a:pPr>
            <a:r>
              <a:t>Observable.zip(</a:t>
            </a:r>
          </a:p>
          <a:p>
            <a:pPr algn="l">
              <a:defRPr sz="2400"/>
            </a:pPr>
            <a:r>
              <a:t>	</a:t>
            </a:r>
            <a:r>
              <a:rPr>
                <a:solidFill>
                  <a:schemeClr val="accent5"/>
                </a:solidFill>
              </a:rPr>
              <a:t>Api.get().getDriverRx(ride.driver)</a:t>
            </a:r>
            <a:r>
              <a:t>,</a:t>
            </a:r>
          </a:p>
          <a:p>
            <a:pPr algn="l">
              <a:defRPr sz="2400"/>
            </a:pPr>
            <a:r>
              <a:t>	</a:t>
            </a:r>
            <a:r>
              <a:rPr>
                <a:solidFill>
                  <a:schemeClr val="accent6"/>
                </a:solidFill>
              </a:rPr>
              <a:t>Api.get().getCarPositionRx(ride.nid)</a:t>
            </a:r>
            <a:r>
              <a:t>,</a:t>
            </a:r>
          </a:p>
          <a:p>
            <a:pPr algn="l">
              <a:defRPr sz="2400"/>
            </a:pPr>
            <a:r>
              <a:t>	</a:t>
            </a:r>
            <a:r>
              <a:rPr>
                <a:solidFill>
                  <a:schemeClr val="accent2"/>
                </a:solidFill>
              </a:rPr>
              <a:t>MapHelper.getMapObservable(mapFragment, map)</a:t>
            </a:r>
            <a:r>
              <a:t>,</a:t>
            </a:r>
          </a:p>
          <a:p>
            <a:pPr algn="l">
              <a:defRPr sz="2400"/>
            </a:pPr>
            <a:r>
              <a:t>	new Func3&lt;</a:t>
            </a:r>
            <a:r>
              <a:rPr>
                <a:solidFill>
                  <a:schemeClr val="accent5"/>
                </a:solidFill>
              </a:rPr>
              <a:t>Driver</a:t>
            </a:r>
            <a:r>
              <a:t>, </a:t>
            </a:r>
            <a:r>
              <a:rPr>
                <a:solidFill>
                  <a:schemeClr val="accent6"/>
                </a:solidFill>
              </a:rPr>
              <a:t>List&lt;CarPosition&gt;</a:t>
            </a:r>
            <a:r>
              <a:t>, </a:t>
            </a:r>
            <a:r>
              <a:rPr>
                <a:solidFill>
                  <a:schemeClr val="accent2"/>
                </a:solidFill>
              </a:rPr>
              <a:t>GoogleMap</a:t>
            </a:r>
            <a:r>
              <a:t>, Object&gt;() {</a:t>
            </a:r>
          </a:p>
          <a:p>
            <a:pPr algn="l">
              <a:defRPr sz="2400"/>
            </a:pPr>
            <a:r>
              <a:t>		@Override public Object call(</a:t>
            </a:r>
            <a:r>
              <a:rPr>
                <a:solidFill>
                  <a:schemeClr val="accent5"/>
                </a:solidFill>
              </a:rPr>
              <a:t>Driver d</a:t>
            </a:r>
            <a:r>
              <a:t>, </a:t>
            </a:r>
            <a:r>
              <a:rPr>
                <a:solidFill>
                  <a:schemeClr val="accent6"/>
                </a:solidFill>
              </a:rPr>
              <a:t>List&lt;CarPosition&gt; cp</a:t>
            </a:r>
            <a:r>
              <a:t>, </a:t>
            </a:r>
            <a:r>
              <a:rPr>
                <a:solidFill>
                  <a:schemeClr val="accent2"/>
                </a:solidFill>
              </a:rPr>
              <a:t>GoogleMap m</a:t>
            </a:r>
            <a:r>
              <a:t>) {</a:t>
            </a:r>
          </a:p>
          <a:p>
            <a:pPr algn="l">
              <a:defRPr sz="2400"/>
            </a:pPr>
            <a:r>
              <a:t>			// handle result</a:t>
            </a:r>
          </a:p>
          <a:p>
            <a:pPr algn="l">
              <a:defRPr sz="2400"/>
            </a:pPr>
            <a:r>
              <a:t>			return null;</a:t>
            </a:r>
          </a:p>
          <a:p>
            <a:pPr algn="l">
              <a:defRPr sz="2400"/>
            </a:pPr>
            <a:r>
              <a:t>		}</a:t>
            </a:r>
          </a:p>
          <a:p>
            <a:pPr algn="l">
              <a:defRPr sz="2400"/>
            </a:pPr>
            <a:r>
              <a:t>	})</a:t>
            </a:r>
          </a:p>
          <a:p>
            <a:pPr algn="l">
              <a:defRPr sz="2400"/>
            </a:pPr>
            <a:r>
              <a:t>	.observeOn(AndroidSchedulers.mainThread())</a:t>
            </a:r>
          </a:p>
          <a:p>
            <a:pPr algn="l">
              <a:defRPr sz="2400"/>
            </a:pPr>
            <a:r>
              <a:t>	.subscribeOn(Schedulers.io())</a:t>
            </a:r>
          </a:p>
          <a:p>
            <a:pPr algn="l">
              <a:defRPr sz="2400"/>
            </a:pPr>
            <a:r>
              <a:t>	.subscribe(</a:t>
            </a:r>
            <a:r>
              <a:t>new Action1&lt;Object&gt;() {</a:t>
            </a:r>
            <a:br/>
            <a:r>
              <a:t>		@Override public void call(Object o) {</a:t>
            </a:r>
          </a:p>
          <a:p>
            <a:pPr lvl="8" algn="l">
              <a:defRPr sz="2400"/>
            </a:pPr>
            <a:r>
              <a:t>// do something</a:t>
            </a:r>
          </a:p>
          <a:p>
            <a:pPr algn="l">
              <a:defRPr sz="2400"/>
            </a:pPr>
            <a:r>
              <a:t>	});</a:t>
            </a:r>
          </a:p>
        </p:txBody>
      </p:sp>
      <p:sp>
        <p:nvSpPr>
          <p:cNvPr id="149" name="Shape 149"/>
          <p:cNvSpPr/>
          <p:nvPr/>
        </p:nvSpPr>
        <p:spPr>
          <a:xfrm>
            <a:off x="-212090" y="330199"/>
            <a:ext cx="6377941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400"/>
            </a:pPr>
            <a:r>
              <a:t>	@GET("/api/v2/driver/{driver_id}")</a:t>
            </a:r>
          </a:p>
          <a:p>
            <a:pPr algn="l">
              <a:defRPr sz="2400"/>
            </a:pPr>
            <a:r>
              <a:t>	Observable&lt;Driver&gt; </a:t>
            </a:r>
            <a:r>
              <a:rPr>
                <a:solidFill>
                  <a:schemeClr val="accent5"/>
                </a:solidFill>
              </a:rPr>
              <a:t>getDriverRx</a:t>
            </a:r>
            <a:r>
              <a:t>(</a:t>
            </a:r>
          </a:p>
          <a:p>
            <a:pPr algn="l">
              <a:defRPr sz="2400"/>
            </a:pPr>
            <a:r>
              <a:t>			@Path("driver_id") String driverId</a:t>
            </a:r>
          </a:p>
          <a:p>
            <a:pPr algn="l">
              <a:defRPr sz="2400"/>
            </a:pPr>
            <a:r>
              <a:t>	);</a:t>
            </a:r>
          </a:p>
        </p:txBody>
      </p:sp>
      <p:sp>
        <p:nvSpPr>
          <p:cNvPr id="150" name="Shape 150"/>
          <p:cNvSpPr/>
          <p:nvPr/>
        </p:nvSpPr>
        <p:spPr>
          <a:xfrm>
            <a:off x="6330255" y="330199"/>
            <a:ext cx="6630621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400"/>
            </a:pPr>
            <a:r>
              <a:t>Observable&lt;GoogleMap&gt; </a:t>
            </a:r>
            <a:r>
              <a:rPr>
                <a:solidFill>
                  <a:schemeClr val="accent2"/>
                </a:solidFill>
              </a:rPr>
              <a:t>getMapObservable</a:t>
            </a:r>
            <a:r>
              <a:t>(</a:t>
            </a:r>
          </a:p>
          <a:p>
            <a:pPr algn="l">
              <a:defRPr sz="2400"/>
            </a:pPr>
            <a:r>
              <a:t>	SupportMapFragment mapFragment,</a:t>
            </a:r>
          </a:p>
          <a:p>
            <a:pPr algn="l">
              <a:defRPr sz="2400"/>
            </a:pPr>
            <a:r>
              <a:t>	@Nullable GoogleMap oldMap</a:t>
            </a:r>
          </a:p>
          <a:p>
            <a:pPr algn="l">
              <a:defRPr sz="2400"/>
            </a:pPr>
            <a:r>
              <a:t>);</a:t>
            </a:r>
          </a:p>
        </p:txBody>
      </p:sp>
      <p:sp>
        <p:nvSpPr>
          <p:cNvPr id="151" name="Shape 151"/>
          <p:cNvSpPr/>
          <p:nvPr/>
        </p:nvSpPr>
        <p:spPr>
          <a:xfrm flipV="1">
            <a:off x="6162410" y="157890"/>
            <a:ext cx="1" cy="2244027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Zdroje informací</a:t>
            </a:r>
          </a:p>
        </p:txBody>
      </p:sp>
      <p:sp>
        <p:nvSpPr>
          <p:cNvPr id="154" name="Shape 154"/>
          <p:cNvSpPr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www.vogella.com</a:t>
            </a:r>
          </a:p>
          <a:p>
            <a:pPr/>
            <a:r>
              <a:t>Youtube - Perf Matters, Android Developers</a:t>
            </a:r>
          </a:p>
          <a:p>
            <a:pPr/>
            <a:r>
              <a:t>http://android-developers.blogspot.cz/</a:t>
            </a:r>
          </a:p>
          <a:p>
            <a:pPr/>
            <a:r>
              <a:t>Jake Wharton (Square)</a:t>
            </a:r>
          </a:p>
          <a:p>
            <a:pPr/>
            <a:r>
              <a:rPr u="sng">
                <a:hlinkClick r:id="rId2" invalidUrl="" action="" tgtFrame="" tooltip="" history="1" highlightClick="0" endSnd="0"/>
              </a:rPr>
              <a:t>androidarsenal.com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Plurals</a:t>
            </a:r>
          </a:p>
        </p:txBody>
      </p:sp>
      <p:sp>
        <p:nvSpPr>
          <p:cNvPr id="157" name="Shape 157"/>
          <p:cNvSpPr/>
          <p:nvPr/>
        </p:nvSpPr>
        <p:spPr>
          <a:xfrm>
            <a:off x="1007584" y="2853266"/>
            <a:ext cx="7355333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000"/>
            </a:pPr>
            <a:r>
              <a:t>&lt;plurals name="cars"&gt;</a:t>
            </a:r>
          </a:p>
          <a:p>
            <a:pPr algn="l">
              <a:defRPr sz="3000"/>
            </a:pPr>
            <a:r>
              <a:t>	&lt;item quantity="</a:t>
            </a:r>
            <a:r>
              <a:rPr>
                <a:solidFill>
                  <a:schemeClr val="accent2"/>
                </a:solidFill>
              </a:rPr>
              <a:t>one</a:t>
            </a:r>
            <a:r>
              <a:t>"&gt;</a:t>
            </a:r>
            <a:r>
              <a:rPr>
                <a:solidFill>
                  <a:schemeClr val="accent6"/>
                </a:solidFill>
              </a:rPr>
              <a:t>%d</a:t>
            </a:r>
            <a:r>
              <a:t> auto&lt;/item&gt;</a:t>
            </a:r>
          </a:p>
          <a:p>
            <a:pPr algn="l">
              <a:defRPr sz="3000"/>
            </a:pPr>
            <a:r>
              <a:t>	&lt;item quantity="</a:t>
            </a:r>
            <a:r>
              <a:rPr>
                <a:solidFill>
                  <a:schemeClr val="accent2"/>
                </a:solidFill>
              </a:rPr>
              <a:t>few</a:t>
            </a:r>
            <a:r>
              <a:t>"&gt;</a:t>
            </a:r>
            <a:r>
              <a:rPr>
                <a:solidFill>
                  <a:schemeClr val="accent6"/>
                </a:solidFill>
              </a:rPr>
              <a:t>%d</a:t>
            </a:r>
            <a:r>
              <a:t> auta&lt;/item&gt;</a:t>
            </a:r>
          </a:p>
          <a:p>
            <a:pPr algn="l">
              <a:defRPr sz="3000"/>
            </a:pPr>
            <a:r>
              <a:t>	&lt;item quantity="</a:t>
            </a:r>
            <a:r>
              <a:rPr>
                <a:solidFill>
                  <a:schemeClr val="accent2"/>
                </a:solidFill>
              </a:rPr>
              <a:t>other</a:t>
            </a:r>
            <a:r>
              <a:t>"&gt;</a:t>
            </a:r>
            <a:r>
              <a:rPr>
                <a:solidFill>
                  <a:schemeClr val="accent6"/>
                </a:solidFill>
              </a:rPr>
              <a:t>%d</a:t>
            </a:r>
            <a:r>
              <a:t> aut&lt;/item&gt;</a:t>
            </a:r>
          </a:p>
          <a:p>
            <a:pPr algn="l">
              <a:defRPr sz="3000"/>
            </a:pPr>
            <a:r>
              <a:t>&lt;/plurals&gt;</a:t>
            </a:r>
          </a:p>
        </p:txBody>
      </p:sp>
      <p:sp>
        <p:nvSpPr>
          <p:cNvPr id="158" name="Shape 158"/>
          <p:cNvSpPr/>
          <p:nvPr/>
        </p:nvSpPr>
        <p:spPr>
          <a:xfrm>
            <a:off x="322080" y="6388100"/>
            <a:ext cx="11209173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getResources().getQuantityString(R.plurals.cars, </a:t>
            </a:r>
            <a:r>
              <a:rPr>
                <a:solidFill>
                  <a:schemeClr val="accent2"/>
                </a:solidFill>
              </a:rPr>
              <a:t>2</a:t>
            </a:r>
            <a:r>
              <a:t>, </a:t>
            </a:r>
            <a:r>
              <a:rPr>
                <a:solidFill>
                  <a:schemeClr val="accent6"/>
                </a:solidFill>
              </a:rPr>
              <a:t>2</a:t>
            </a:r>
            <a:r>
              <a:t>);</a:t>
            </a:r>
          </a:p>
        </p:txBody>
      </p:sp>
      <p:sp>
        <p:nvSpPr>
          <p:cNvPr id="159" name="Shape 159"/>
          <p:cNvSpPr/>
          <p:nvPr/>
        </p:nvSpPr>
        <p:spPr>
          <a:xfrm flipH="1" flipV="1">
            <a:off x="4843396" y="4760846"/>
            <a:ext cx="5722674" cy="163486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60" name="Shape 160"/>
          <p:cNvSpPr/>
          <p:nvPr/>
        </p:nvSpPr>
        <p:spPr>
          <a:xfrm flipH="1" flipV="1">
            <a:off x="6052674" y="4755635"/>
            <a:ext cx="5024306" cy="164082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Android Lint</a:t>
            </a:r>
          </a:p>
        </p:txBody>
      </p:sp>
      <p:sp>
        <p:nvSpPr>
          <p:cNvPr id="163" name="Shape 16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93370" indent="-293370" defTabSz="385572">
              <a:spcBef>
                <a:spcPts val="2700"/>
              </a:spcBef>
              <a:defRPr sz="2376"/>
            </a:pPr>
            <a:r>
              <a:t>Utilita pro prozkoumání složky s projektem za účelem hledání částých chyb a možností optimalizace. Řeší např.:</a:t>
            </a:r>
          </a:p>
          <a:p>
            <a:pPr lvl="1" marL="586740" indent="-293370" defTabSz="385572">
              <a:spcBef>
                <a:spcPts val="2700"/>
              </a:spcBef>
              <a:defRPr sz="2376"/>
            </a:pPr>
            <a:r>
              <a:t>Missing translations (and unused translations)</a:t>
            </a:r>
          </a:p>
          <a:p>
            <a:pPr lvl="1" marL="586740" indent="-293370" defTabSz="385572">
              <a:spcBef>
                <a:spcPts val="2700"/>
              </a:spcBef>
              <a:defRPr sz="2376"/>
            </a:pPr>
            <a:r>
              <a:t>Layout performance problems (all the issues the old layoutopt tool used to find, and more)</a:t>
            </a:r>
          </a:p>
          <a:p>
            <a:pPr lvl="1" marL="586740" indent="-293370" defTabSz="385572">
              <a:spcBef>
                <a:spcPts val="2700"/>
              </a:spcBef>
              <a:defRPr sz="2376"/>
            </a:pPr>
            <a:r>
              <a:t>Unused resources</a:t>
            </a:r>
          </a:p>
          <a:p>
            <a:pPr lvl="1" marL="586740" indent="-293370" defTabSz="385572">
              <a:spcBef>
                <a:spcPts val="2700"/>
              </a:spcBef>
              <a:defRPr sz="2376"/>
            </a:pPr>
            <a:r>
              <a:t>Inconsistent array sizes (when arrays are defined in multiple configurations)</a:t>
            </a:r>
          </a:p>
          <a:p>
            <a:pPr lvl="1" marL="586740" indent="-293370" defTabSz="385572">
              <a:spcBef>
                <a:spcPts val="2700"/>
              </a:spcBef>
              <a:defRPr sz="2376"/>
            </a:pPr>
            <a:r>
              <a:t>Icon problems (like missing densities, duplicate icons, wrong sizes, etc)</a:t>
            </a:r>
          </a:p>
          <a:p>
            <a:pPr lvl="1" marL="586740" indent="-293370" defTabSz="385572">
              <a:spcBef>
                <a:spcPts val="2700"/>
              </a:spcBef>
              <a:defRPr sz="2376"/>
            </a:pPr>
            <a:r>
              <a:t>Usability problems (like not specifying an input type on a text field)</a:t>
            </a:r>
          </a:p>
          <a:p>
            <a:pPr lvl="1" marL="586740" indent="-293370" defTabSz="385572">
              <a:spcBef>
                <a:spcPts val="2700"/>
              </a:spcBef>
              <a:defRPr sz="2376"/>
            </a:pPr>
            <a:r>
              <a:t>Manifest errors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Memory profiling</a:t>
            </a:r>
          </a:p>
        </p:txBody>
      </p:sp>
      <p:sp>
        <p:nvSpPr>
          <p:cNvPr id="166" name="Shape 166"/>
          <p:cNvSpPr/>
          <p:nvPr>
            <p:ph type="body" sz="half" idx="1"/>
          </p:nvPr>
        </p:nvSpPr>
        <p:spPr>
          <a:xfrm>
            <a:off x="952500" y="2603500"/>
            <a:ext cx="11099800" cy="2835606"/>
          </a:xfrm>
          <a:prstGeom prst="rect">
            <a:avLst/>
          </a:prstGeom>
        </p:spPr>
        <p:txBody>
          <a:bodyPr/>
          <a:lstStyle/>
          <a:p>
            <a:pPr/>
            <a:r>
              <a:t>Allocation Tracker</a:t>
            </a:r>
          </a:p>
          <a:p>
            <a:pPr/>
            <a:r>
              <a:t>Dump Java Heap</a:t>
            </a:r>
          </a:p>
        </p:txBody>
      </p:sp>
      <p:pic>
        <p:nvPicPr>
          <p:cNvPr id="167" name="Snímek obrazovky 2016-04-17 v 17.32.0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82328" y="5504854"/>
            <a:ext cx="10040144" cy="32141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type="body" idx="1"/>
          </p:nvPr>
        </p:nvSpPr>
        <p:spPr>
          <a:xfrm>
            <a:off x="952500" y="1270000"/>
            <a:ext cx="11099800" cy="6031442"/>
          </a:xfrm>
          <a:prstGeom prst="rect">
            <a:avLst/>
          </a:prstGeom>
        </p:spPr>
        <p:txBody>
          <a:bodyPr/>
          <a:lstStyle/>
          <a:p>
            <a:pPr/>
            <a:r>
              <a:t>Lukáš Sztefek</a:t>
            </a:r>
          </a:p>
          <a:p>
            <a:pPr lvl="2"/>
            <a:r>
              <a:rPr u="sng">
                <a:hlinkClick r:id="rId2" invalidUrl="" action="" tgtFrame="" tooltip="" history="1" highlightClick="0" endSnd="0"/>
              </a:rPr>
              <a:t>lukas.sztefek@thefuntasty.com</a:t>
            </a:r>
          </a:p>
          <a:p>
            <a:pPr lvl="2"/>
            <a:r>
              <a:rPr u="sng">
                <a:hlinkClick r:id="rId3" invalidUrl="" action="" tgtFrame="" tooltip="" history="1" highlightClick="0" endSnd="0"/>
              </a:rPr>
              <a:t>lukas.sztefek@gmail.com</a:t>
            </a:r>
          </a:p>
        </p:txBody>
      </p:sp>
      <p:pic>
        <p:nvPicPr>
          <p:cNvPr id="170" name="icon-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32079" y="7749116"/>
            <a:ext cx="1485901" cy="1435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RecyclerView</a:t>
            </a:r>
          </a:p>
        </p:txBody>
      </p:sp>
      <p:sp>
        <p:nvSpPr>
          <p:cNvPr id="123" name="Shape 123"/>
          <p:cNvSpPr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>
              <a:defRPr sz="3700"/>
            </a:pPr>
            <a:r>
              <a:t>Pokročilejší ListView (3 - LM, NS, ID/IA)</a:t>
            </a:r>
          </a:p>
          <a:p>
            <a:pPr marL="408459" indent="-408459">
              <a:defRPr sz="3700"/>
            </a:pPr>
            <a:r>
              <a:rPr sz="3400">
                <a:latin typeface="Menlo"/>
                <a:ea typeface="Menlo"/>
                <a:cs typeface="Menlo"/>
                <a:sym typeface="Menlo"/>
              </a:rPr>
              <a:t>Adapter</a:t>
            </a:r>
            <a:r>
              <a:rPr sz="3400"/>
              <a:t>, </a:t>
            </a:r>
            <a:r>
              <a:rPr sz="3400">
                <a:latin typeface="Menlo"/>
                <a:ea typeface="Menlo"/>
                <a:cs typeface="Menlo"/>
                <a:sym typeface="Menlo"/>
              </a:rPr>
              <a:t>ViewHolder</a:t>
            </a:r>
            <a:r>
              <a:rPr sz="3400"/>
              <a:t>, </a:t>
            </a:r>
            <a:r>
              <a:rPr sz="3400">
                <a:latin typeface="Menlo"/>
                <a:ea typeface="Menlo"/>
                <a:cs typeface="Menlo"/>
                <a:sym typeface="Menlo"/>
              </a:rPr>
              <a:t>LayoutManager</a:t>
            </a:r>
            <a:r>
              <a:t> - povinné</a:t>
            </a:r>
          </a:p>
          <a:p>
            <a:pPr marL="420472" indent="-420472">
              <a:defRPr sz="3700"/>
            </a:pPr>
            <a:r>
              <a:rPr sz="3500">
                <a:latin typeface="Menlo"/>
                <a:ea typeface="Menlo"/>
                <a:cs typeface="Menlo"/>
                <a:sym typeface="Menlo"/>
              </a:rPr>
              <a:t>ItemDecoration, ItemAnimator</a:t>
            </a:r>
            <a:r>
              <a:t> - volitelné</a:t>
            </a:r>
          </a:p>
          <a:p>
            <a:pPr>
              <a:defRPr sz="3700"/>
            </a:pPr>
            <a:r>
              <a:t>Příklad!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type="body" sz="half" idx="1"/>
          </p:nvPr>
        </p:nvSpPr>
        <p:spPr>
          <a:xfrm>
            <a:off x="952500" y="1270000"/>
            <a:ext cx="11099800" cy="4356442"/>
          </a:xfrm>
          <a:prstGeom prst="rect">
            <a:avLst/>
          </a:prstGeom>
        </p:spPr>
        <p:txBody>
          <a:bodyPr/>
          <a:lstStyle/>
          <a:p>
            <a:pPr/>
            <a:r>
              <a:t>CoordinatorLayout </a:t>
            </a:r>
          </a:p>
          <a:p>
            <a:pPr/>
            <a:r>
              <a:t>AppBarLayout</a:t>
            </a:r>
          </a:p>
          <a:p>
            <a:pPr/>
            <a:r>
              <a:t>Snackbar</a:t>
            </a:r>
          </a:p>
          <a:p>
            <a:pPr/>
            <a:r>
              <a:t>FAB</a:t>
            </a:r>
          </a:p>
        </p:txBody>
      </p:sp>
      <p:pic>
        <p:nvPicPr>
          <p:cNvPr id="126" name="pasted-image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52764" y="1108297"/>
            <a:ext cx="4240228" cy="75370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pasted-image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1808" y="5949627"/>
            <a:ext cx="5154351" cy="26863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CoordinatorLayout</a:t>
            </a:r>
          </a:p>
        </p:txBody>
      </p:sp>
      <p:sp>
        <p:nvSpPr>
          <p:cNvPr id="130" name="Shape 13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FrameLayout, ale… ! (chytřejší)</a:t>
            </a:r>
          </a:p>
          <a:p>
            <a:pPr/>
            <a:r>
              <a:t>Behavior (anotace / xml )</a:t>
            </a:r>
          </a:p>
          <a:p>
            <a:pPr lvl="1"/>
            <a:r>
              <a:t>layout/scroll</a:t>
            </a:r>
          </a:p>
          <a:p>
            <a:pPr lvl="1"/>
            <a:r>
              <a:rPr>
                <a:latin typeface="Menlo"/>
                <a:ea typeface="Menlo"/>
                <a:cs typeface="Menlo"/>
                <a:sym typeface="Menlo"/>
              </a:rPr>
              <a:t>layoutDependsOn</a:t>
            </a:r>
            <a:r>
              <a:t>, </a:t>
            </a:r>
            <a:r>
              <a:rPr>
                <a:latin typeface="Menlo"/>
                <a:ea typeface="Menlo"/>
                <a:cs typeface="Menlo"/>
                <a:sym typeface="Menlo"/>
              </a:rPr>
              <a:t>onDependentViewChanged</a:t>
            </a:r>
          </a:p>
          <a:p>
            <a:pPr/>
            <a:r>
              <a:t>Příklad!</a:t>
            </a:r>
          </a:p>
        </p:txBody>
      </p:sp>
      <p:pic>
        <p:nvPicPr>
          <p:cNvPr id="131" name="pasted-image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31025" y="2828890"/>
            <a:ext cx="3295057" cy="58357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type="body" idx="1"/>
          </p:nvPr>
        </p:nvSpPr>
        <p:spPr>
          <a:xfrm>
            <a:off x="952500" y="17335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Support Design Library</a:t>
            </a:r>
          </a:p>
          <a:p>
            <a:pPr/>
            <a:r>
              <a:t>https://www.google.com/design/spec/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14095">
              <a:defRPr sz="7040"/>
            </a:lvl1pPr>
          </a:lstStyle>
          <a:p>
            <a:pPr/>
            <a:r>
              <a:t>6 věcí, o kterých by Android vývojář měl vědět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Butterknife</a:t>
            </a:r>
          </a:p>
        </p:txBody>
      </p:sp>
      <p:sp>
        <p:nvSpPr>
          <p:cNvPr id="138" name="Shape 138"/>
          <p:cNvSpPr/>
          <p:nvPr/>
        </p:nvSpPr>
        <p:spPr>
          <a:xfrm>
            <a:off x="1375664" y="2387599"/>
            <a:ext cx="9948673" cy="497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700"/>
            </a:pPr>
            <a:r>
              <a:t>class ExampleActivity extends Activity {</a:t>
            </a:r>
          </a:p>
          <a:p>
            <a:pPr algn="l">
              <a:defRPr sz="2700"/>
            </a:pPr>
            <a:r>
              <a:t>  </a:t>
            </a:r>
            <a:r>
              <a:rPr>
                <a:solidFill>
                  <a:schemeClr val="accent2"/>
                </a:solidFill>
              </a:rPr>
              <a:t>@Nullable</a:t>
            </a:r>
            <a:r>
              <a:t> </a:t>
            </a:r>
            <a:r>
              <a:rPr>
                <a:solidFill>
                  <a:schemeClr val="accent5"/>
                </a:solidFill>
              </a:rPr>
              <a:t>@Bind(R.id.title)</a:t>
            </a:r>
            <a:r>
              <a:t> TextView title;</a:t>
            </a:r>
          </a:p>
          <a:p>
            <a:pPr algn="l">
              <a:defRPr sz="2700"/>
            </a:pPr>
            <a:r>
              <a:t>  </a:t>
            </a:r>
            <a:r>
              <a:rPr>
                <a:solidFill>
                  <a:schemeClr val="accent5"/>
                </a:solidFill>
              </a:rPr>
              <a:t>@Bind(R.id.subtitle)</a:t>
            </a:r>
            <a:r>
              <a:t> TextView subtitle;</a:t>
            </a:r>
          </a:p>
          <a:p>
            <a:pPr algn="l">
              <a:defRPr sz="2700"/>
            </a:pPr>
            <a:r>
              <a:t>  </a:t>
            </a:r>
            <a:r>
              <a:rPr>
                <a:solidFill>
                  <a:schemeClr val="accent5"/>
                </a:solidFill>
              </a:rPr>
              <a:t>@Bind(R.id.footer)</a:t>
            </a:r>
            <a:r>
              <a:t> TextView footer;</a:t>
            </a:r>
          </a:p>
          <a:p>
            <a:pPr algn="l">
              <a:defRPr sz="2700"/>
            </a:pPr>
          </a:p>
          <a:p>
            <a:pPr algn="l">
              <a:defRPr sz="2700"/>
            </a:pPr>
            <a:r>
              <a:t>  @Override public void onCreate(Bundle savedInstanceState) {</a:t>
            </a:r>
          </a:p>
          <a:p>
            <a:pPr algn="l">
              <a:defRPr sz="2700"/>
            </a:pPr>
            <a:r>
              <a:t>    super.onCreate(savedInstanceState);</a:t>
            </a:r>
          </a:p>
          <a:p>
            <a:pPr algn="l">
              <a:defRPr sz="2700"/>
            </a:pPr>
            <a:r>
              <a:t>    setContentView(R.layout.simple_activity);</a:t>
            </a:r>
          </a:p>
          <a:p>
            <a:pPr algn="l">
              <a:defRPr sz="2700"/>
            </a:pPr>
            <a:r>
              <a:t>    </a:t>
            </a:r>
            <a:r>
              <a:rPr>
                <a:solidFill>
                  <a:schemeClr val="accent5"/>
                </a:solidFill>
              </a:rPr>
              <a:t>ButterKnife.bind(this);</a:t>
            </a:r>
          </a:p>
          <a:p>
            <a:pPr algn="l">
              <a:defRPr sz="2700"/>
            </a:pPr>
            <a:r>
              <a:t>    // TODO Use fields...</a:t>
            </a:r>
          </a:p>
          <a:p>
            <a:pPr algn="l">
              <a:defRPr sz="2700"/>
            </a:pPr>
            <a:r>
              <a:t>  }</a:t>
            </a:r>
          </a:p>
          <a:p>
            <a:pPr algn="l">
              <a:defRPr sz="2700"/>
            </a:pPr>
            <a:r>
              <a:t>}</a:t>
            </a:r>
          </a:p>
        </p:txBody>
      </p:sp>
      <p:sp>
        <p:nvSpPr>
          <p:cNvPr id="139" name="Shape 139"/>
          <p:cNvSpPr/>
          <p:nvPr/>
        </p:nvSpPr>
        <p:spPr>
          <a:xfrm>
            <a:off x="8091375" y="7037916"/>
            <a:ext cx="3715538" cy="184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700">
                <a:solidFill>
                  <a:schemeClr val="accent5"/>
                </a:solidFill>
              </a:defRPr>
            </a:pPr>
            <a:r>
              <a:t>@OnClick(R.id.submit)</a:t>
            </a:r>
          </a:p>
          <a:p>
            <a:pPr algn="l">
              <a:defRPr sz="2900"/>
            </a:pPr>
            <a:r>
              <a:t>public void submit() {</a:t>
            </a:r>
          </a:p>
          <a:p>
            <a:pPr algn="l">
              <a:defRPr sz="2900"/>
            </a:pPr>
            <a:r>
              <a:t>  // do something</a:t>
            </a:r>
          </a:p>
          <a:p>
            <a:pPr algn="l">
              <a:defRPr sz="2900"/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RxJava</a:t>
            </a:r>
          </a:p>
        </p:txBody>
      </p:sp>
      <p:sp>
        <p:nvSpPr>
          <p:cNvPr id="142" name="Shape 142"/>
          <p:cNvSpPr/>
          <p:nvPr>
            <p:ph type="body" idx="1"/>
          </p:nvPr>
        </p:nvSpPr>
        <p:spPr>
          <a:xfrm>
            <a:off x="952500" y="2367954"/>
            <a:ext cx="11099800" cy="6770292"/>
          </a:xfrm>
          <a:prstGeom prst="rect">
            <a:avLst/>
          </a:prstGeom>
        </p:spPr>
        <p:txBody>
          <a:bodyPr/>
          <a:lstStyle/>
          <a:p>
            <a:pPr/>
            <a:r>
              <a:t>Stream</a:t>
            </a:r>
          </a:p>
          <a:p>
            <a:pPr/>
          </a:p>
          <a:p>
            <a:pPr/>
          </a:p>
          <a:p>
            <a:pPr/>
          </a:p>
          <a:p>
            <a:pPr/>
            <a:r>
              <a:t>Observable, Subscriber</a:t>
            </a:r>
          </a:p>
          <a:p>
            <a:pPr/>
            <a:r>
              <a:t>http://rxmarbles.com/</a:t>
            </a:r>
          </a:p>
        </p:txBody>
      </p:sp>
      <p:pic>
        <p:nvPicPr>
          <p:cNvPr id="143" name="Snímek obrazovky 2016-04-17 v 16.48.0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26617" y="3393019"/>
            <a:ext cx="9351566" cy="36175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78358">
              <a:defRPr sz="7919"/>
            </a:lvl1pPr>
          </a:lstStyle>
          <a:p>
            <a:pPr/>
            <a:r>
              <a:t>K čemu se to dá použít?</a:t>
            </a:r>
          </a:p>
        </p:txBody>
      </p:sp>
      <p:sp>
        <p:nvSpPr>
          <p:cNvPr id="146" name="Shape 146"/>
          <p:cNvSpPr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Čtverný klik</a:t>
            </a:r>
          </a:p>
          <a:p>
            <a:pPr/>
            <a:r>
              <a:t>3x API request (čekáme na dokončení všech)</a:t>
            </a:r>
          </a:p>
          <a:p>
            <a:pPr/>
            <a:r>
              <a:t>…</a:t>
            </a:r>
          </a:p>
          <a:p>
            <a:pPr/>
            <a:r>
              <a:t>Příklad!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