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5143500" type="screen16x9"/>
  <p:notesSz cx="6858000" cy="9144000"/>
  <p:embeddedFontLst>
    <p:embeddedFont>
      <p:font typeface="Roboto" panose="020B0604020202020204" charset="0"/>
      <p:regular r:id="rId48"/>
      <p:bold r:id="rId49"/>
      <p:italic r:id="rId50"/>
      <p:boldItalic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Open Sans" panose="020B0604020202020204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CE49598-71F9-4A1D-886B-8A4BED46841B}">
  <a:tblStyle styleId="{3CE49598-71F9-4A1D-886B-8A4BED46841B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63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46" marR="0" lvl="1" indent="-46" algn="l" rtl="0">
              <a:spcBef>
                <a:spcPts val="0"/>
              </a:spcBef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91" marR="0" lvl="2" indent="-90" algn="l" rtl="0">
              <a:spcBef>
                <a:spcPts val="0"/>
              </a:spcBef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837" marR="0" lvl="3" indent="-137" algn="l" rtl="0">
              <a:spcBef>
                <a:spcPts val="0"/>
              </a:spcBef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783" marR="0" lvl="4" indent="-183" algn="l" rtl="0">
              <a:spcBef>
                <a:spcPts val="0"/>
              </a:spcBef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729" marR="0" lvl="5" indent="-229" algn="l" rtl="0">
              <a:spcBef>
                <a:spcPts val="0"/>
              </a:spcBef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674" marR="0" lvl="6" indent="-274" algn="l" rtl="0">
              <a:spcBef>
                <a:spcPts val="0"/>
              </a:spcBef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620" marR="0" lvl="7" indent="-319" algn="l" rtl="0">
              <a:spcBef>
                <a:spcPts val="0"/>
              </a:spcBef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566" marR="0" lvl="8" indent="-366" algn="l" rtl="0">
              <a:spcBef>
                <a:spcPts val="0"/>
              </a:spcBef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46" marR="0" lvl="1" indent="-46" algn="l" rtl="0">
              <a:spcBef>
                <a:spcPts val="0"/>
              </a:spcBef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91" marR="0" lvl="2" indent="-90" algn="l" rtl="0">
              <a:spcBef>
                <a:spcPts val="0"/>
              </a:spcBef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837" marR="0" lvl="3" indent="-137" algn="l" rtl="0">
              <a:spcBef>
                <a:spcPts val="0"/>
              </a:spcBef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783" marR="0" lvl="4" indent="-183" algn="l" rtl="0">
              <a:spcBef>
                <a:spcPts val="0"/>
              </a:spcBef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729" marR="0" lvl="5" indent="-229" algn="l" rtl="0">
              <a:spcBef>
                <a:spcPts val="0"/>
              </a:spcBef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674" marR="0" lvl="6" indent="-274" algn="l" rtl="0">
              <a:spcBef>
                <a:spcPts val="0"/>
              </a:spcBef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620" marR="0" lvl="7" indent="-319" algn="l" rtl="0">
              <a:spcBef>
                <a:spcPts val="0"/>
              </a:spcBef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566" marR="0" lvl="8" indent="-366" algn="l" rtl="0">
              <a:spcBef>
                <a:spcPts val="0"/>
              </a:spcBef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46" marR="0" lvl="1" indent="-46" algn="l" rtl="0">
              <a:spcBef>
                <a:spcPts val="0"/>
              </a:spcBef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91" marR="0" lvl="2" indent="-90" algn="l" rtl="0">
              <a:spcBef>
                <a:spcPts val="0"/>
              </a:spcBef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837" marR="0" lvl="3" indent="-137" algn="l" rtl="0">
              <a:spcBef>
                <a:spcPts val="0"/>
              </a:spcBef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783" marR="0" lvl="4" indent="-183" algn="l" rtl="0">
              <a:spcBef>
                <a:spcPts val="0"/>
              </a:spcBef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729" marR="0" lvl="5" indent="-229" algn="l" rtl="0">
              <a:spcBef>
                <a:spcPts val="0"/>
              </a:spcBef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674" marR="0" lvl="6" indent="-274" algn="l" rtl="0">
              <a:spcBef>
                <a:spcPts val="0"/>
              </a:spcBef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620" marR="0" lvl="7" indent="-319" algn="l" rtl="0">
              <a:spcBef>
                <a:spcPts val="0"/>
              </a:spcBef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566" marR="0" lvl="8" indent="-366" algn="l" rtl="0">
              <a:spcBef>
                <a:spcPts val="0"/>
              </a:spcBef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46" marR="0" lvl="1" indent="-46" algn="l" rtl="0">
              <a:spcBef>
                <a:spcPts val="0"/>
              </a:spcBef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91" marR="0" lvl="2" indent="-90" algn="l" rtl="0">
              <a:spcBef>
                <a:spcPts val="0"/>
              </a:spcBef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837" marR="0" lvl="3" indent="-137" algn="l" rtl="0">
              <a:spcBef>
                <a:spcPts val="0"/>
              </a:spcBef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783" marR="0" lvl="4" indent="-183" algn="l" rtl="0">
              <a:spcBef>
                <a:spcPts val="0"/>
              </a:spcBef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729" marR="0" lvl="5" indent="-229" algn="l" rtl="0">
              <a:spcBef>
                <a:spcPts val="0"/>
              </a:spcBef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674" marR="0" lvl="6" indent="-274" algn="l" rtl="0">
              <a:spcBef>
                <a:spcPts val="0"/>
              </a:spcBef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620" marR="0" lvl="7" indent="-319" algn="l" rtl="0">
              <a:spcBef>
                <a:spcPts val="0"/>
              </a:spcBef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566" marR="0" lvl="8" indent="-366" algn="l" rtl="0">
              <a:spcBef>
                <a:spcPts val="0"/>
              </a:spcBef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017404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" name="Shape 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583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7017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1294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15min</a:t>
            </a:r>
          </a:p>
        </p:txBody>
      </p:sp>
      <p:sp>
        <p:nvSpPr>
          <p:cNvPr id="147" name="Shape 14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117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15min</a:t>
            </a:r>
          </a:p>
        </p:txBody>
      </p:sp>
      <p:sp>
        <p:nvSpPr>
          <p:cNvPr id="154" name="Shape 15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0441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00037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5923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67516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5" name="Shape 18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2692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94145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3589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27725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51657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15min</a:t>
            </a:r>
          </a:p>
        </p:txBody>
      </p:sp>
      <p:sp>
        <p:nvSpPr>
          <p:cNvPr id="209" name="Shape 20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01052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91956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69195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5265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05033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94359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94323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47957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5149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91643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01409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59541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17570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78661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02112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23421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09504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2" name="Shape 31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334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34216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4" name="Shape 3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5685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-"/>
            </a:pPr>
            <a:r>
              <a:rPr lang="en-US"/>
              <a:t>pocket PC 2000, 2002,windows mobile 2003, 5, 6, 6.1, 6.5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-US"/>
              <a:t>2007 – 42% of market share (start iphonu)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-US"/>
              <a:t>2010 7%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-US"/>
              <a:t>C++, .NET, Python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-US"/>
              <a:t>vyvoj zacal jiz v roce 1990</a:t>
            </a:r>
          </a:p>
        </p:txBody>
      </p:sp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74796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30616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35" name="Shape 3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65563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41" name="Shape 3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13750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7" name="Shape 3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72279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" name="Shape 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9041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6017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Shape 10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8122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Shape 11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7361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15min</a:t>
            </a:r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1865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4908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610" y="27214"/>
            <a:ext cx="9144000" cy="514216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658368" y="1738758"/>
            <a:ext cx="8229600" cy="8595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3F3F3F"/>
              </a:buClr>
              <a:buFont typeface="Roboto"/>
              <a:buNone/>
              <a:defRPr sz="32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spcBef>
                <a:spcPts val="0"/>
              </a:spcBef>
              <a:defRPr/>
            </a:lvl2pPr>
            <a:lvl3pPr marL="0" marR="0" lvl="2" indent="0" algn="l" rtl="0">
              <a:spcBef>
                <a:spcPts val="0"/>
              </a:spcBef>
              <a:defRPr/>
            </a:lvl3pPr>
            <a:lvl4pPr marL="0" marR="0" lvl="3" indent="0" algn="l" rtl="0">
              <a:spcBef>
                <a:spcPts val="0"/>
              </a:spcBef>
              <a:defRPr/>
            </a:lvl4pPr>
            <a:lvl5pPr marL="0" marR="0" lvl="4" indent="0" algn="l" rtl="0">
              <a:spcBef>
                <a:spcPts val="0"/>
              </a:spcBef>
              <a:defRPr/>
            </a:lvl5pPr>
            <a:lvl6pPr marL="0" marR="0" lvl="5" indent="0" algn="l" rtl="0">
              <a:spcBef>
                <a:spcPts val="0"/>
              </a:spcBef>
              <a:defRPr/>
            </a:lvl6pPr>
            <a:lvl7pPr marL="0" marR="0" lvl="6" indent="0" algn="l" rtl="0">
              <a:spcBef>
                <a:spcPts val="0"/>
              </a:spcBef>
              <a:defRPr/>
            </a:lvl7pPr>
            <a:lvl8pPr marL="0" marR="0" lvl="7" indent="0" algn="l" rtl="0">
              <a:spcBef>
                <a:spcPts val="0"/>
              </a:spcBef>
              <a:defRPr/>
            </a:lvl8pPr>
            <a:lvl9pPr marL="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658368" y="2598293"/>
            <a:ext cx="8229600" cy="12801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4000"/>
              </a:lnSpc>
              <a:spcBef>
                <a:spcPts val="1440"/>
              </a:spcBef>
              <a:buClr>
                <a:srgbClr val="FD7D09"/>
              </a:buClr>
              <a:buFont typeface="Noto Sans Symbols"/>
              <a:buNone/>
              <a:defRPr sz="24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342946" marR="0" lvl="1" indent="-46" algn="ctr" rtl="0">
              <a:lnSpc>
                <a:spcPct val="114000"/>
              </a:lnSpc>
              <a:spcBef>
                <a:spcPts val="1344"/>
              </a:spcBef>
              <a:buClr>
                <a:srgbClr val="FD7D09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685891" marR="0" lvl="2" indent="-90" algn="ctr" rtl="0">
              <a:lnSpc>
                <a:spcPct val="114000"/>
              </a:lnSpc>
              <a:spcBef>
                <a:spcPts val="1244"/>
              </a:spcBef>
              <a:buClr>
                <a:srgbClr val="FD7D09"/>
              </a:buClr>
              <a:buFont typeface="Noto Sans Symbols"/>
              <a:buNone/>
              <a:defRPr sz="13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028837" marR="0" lvl="3" indent="-137" algn="ctr" rtl="0">
              <a:lnSpc>
                <a:spcPct val="114000"/>
              </a:lnSpc>
              <a:spcBef>
                <a:spcPts val="1144"/>
              </a:spcBef>
              <a:buClr>
                <a:srgbClr val="FD7D09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371783" marR="0" lvl="4" indent="-183" algn="ctr" rtl="0">
              <a:lnSpc>
                <a:spcPct val="114000"/>
              </a:lnSpc>
              <a:spcBef>
                <a:spcPts val="1044"/>
              </a:spcBef>
              <a:buClr>
                <a:srgbClr val="FD7D09"/>
              </a:buClr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1714729" marR="0" lvl="5" indent="-229" algn="ctr" rtl="0">
              <a:spcBef>
                <a:spcPts val="300"/>
              </a:spcBef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674" marR="0" lvl="6" indent="-274" algn="ctr" rtl="0">
              <a:spcBef>
                <a:spcPts val="300"/>
              </a:spcBef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620" marR="0" lvl="7" indent="-319" algn="ctr" rtl="0">
              <a:spcBef>
                <a:spcPts val="300"/>
              </a:spcBef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566" marR="0" lvl="8" indent="-366" algn="ctr" rtl="0">
              <a:spcBef>
                <a:spcPts val="300"/>
              </a:spcBef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9" name="Shape 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000" y="576026"/>
            <a:ext cx="1572212" cy="58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claim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56032"/>
            <a:ext cx="8229600" cy="6309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457200" y="4590287"/>
            <a:ext cx="3081528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 Avast Confidential -</a:t>
            </a:r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905255"/>
            <a:ext cx="8229600" cy="36850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6032" lvl="0" indent="-186182" rtl="0">
              <a:lnSpc>
                <a:spcPct val="100000"/>
              </a:lnSpc>
              <a:spcBef>
                <a:spcPts val="264"/>
              </a:spcBef>
              <a:buClr>
                <a:schemeClr val="dk1"/>
              </a:buClr>
              <a:buFont typeface="Arial"/>
              <a:buChar char="•"/>
              <a:defRPr sz="1100" b="0" i="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defRPr sz="1400" b="0" i="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defRPr sz="1300" b="0" i="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defRPr sz="1200" b="0" i="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defRPr sz="1100" b="0" i="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def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spcBef>
                <a:spcPts val="0"/>
              </a:spcBef>
              <a:def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spcBef>
                <a:spcPts val="0"/>
              </a:spcBef>
              <a:def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spcBef>
                <a:spcPts val="0"/>
              </a:spcBef>
              <a:def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4" name="Shape 24"/>
          <p:cNvPicPr preferRelativeResize="0"/>
          <p:nvPr/>
        </p:nvPicPr>
        <p:blipFill rotWithShape="1">
          <a:blip r:embed="rId2">
            <a:alphaModFix/>
          </a:blip>
          <a:srcRect r="-33958" b="-33958"/>
          <a:stretch/>
        </p:blipFill>
        <p:spPr>
          <a:xfrm>
            <a:off x="7883050" y="4543125"/>
            <a:ext cx="1029804" cy="3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ble of Content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Shape 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610" y="27214"/>
            <a:ext cx="9144000" cy="514216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57200" y="256032"/>
            <a:ext cx="8229600" cy="6309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457200" y="4590287"/>
            <a:ext cx="3081528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 Avast Confidential -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57200" y="256032"/>
            <a:ext cx="8229600" cy="6309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l" rtl="0">
              <a:spcBef>
                <a:spcPts val="0"/>
              </a:spcBef>
              <a:buClr>
                <a:srgbClr val="3F3F3F"/>
              </a:buClr>
              <a:buFont typeface="Roboto"/>
              <a:buNone/>
              <a:defRPr sz="3200" b="0" i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00" y="1161287"/>
            <a:ext cx="8229600" cy="34747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spcBef>
                <a:spcPts val="0"/>
              </a:spcBef>
              <a:def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spcBef>
                <a:spcPts val="0"/>
              </a:spcBef>
              <a:def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spcBef>
                <a:spcPts val="0"/>
              </a:spcBef>
              <a:def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457200" y="4590287"/>
            <a:ext cx="3081528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 Avast Confidential -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ingle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56032"/>
            <a:ext cx="8229600" cy="6309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512064" y="1335024"/>
            <a:ext cx="7973567" cy="28072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2100"/>
            </a:lvl1pPr>
            <a:lvl2pPr lvl="1" rtl="0">
              <a:spcBef>
                <a:spcPts val="0"/>
              </a:spcBef>
              <a:defRPr sz="1800"/>
            </a:lvl2pPr>
            <a:lvl3pPr lvl="2" rtl="0">
              <a:spcBef>
                <a:spcPts val="0"/>
              </a:spcBef>
              <a:defRPr sz="1500"/>
            </a:lvl3pPr>
            <a:lvl4pPr lvl="3" rtl="0">
              <a:spcBef>
                <a:spcPts val="0"/>
              </a:spcBef>
              <a:defRPr sz="1400"/>
            </a:lvl4pPr>
            <a:lvl5pPr lvl="4" rtl="0">
              <a:spcBef>
                <a:spcPts val="0"/>
              </a:spcBef>
              <a:defRPr sz="1400"/>
            </a:lvl5pPr>
            <a:lvl6pPr lvl="5" rtl="0">
              <a:spcBef>
                <a:spcPts val="0"/>
              </a:spcBef>
              <a:defRPr sz="1400"/>
            </a:lvl6pPr>
            <a:lvl7pPr lvl="6" rtl="0">
              <a:spcBef>
                <a:spcPts val="0"/>
              </a:spcBef>
              <a:defRPr sz="1400"/>
            </a:lvl7pPr>
            <a:lvl8pPr lvl="7" rtl="0">
              <a:spcBef>
                <a:spcPts val="0"/>
              </a:spcBef>
              <a:defRPr sz="1400"/>
            </a:lvl8pPr>
            <a:lvl9pPr lvl="8" rtl="0">
              <a:spcBef>
                <a:spcPts val="0"/>
              </a:spcBef>
              <a:defRPr sz="14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457200" y="4590287"/>
            <a:ext cx="3081528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 Avast Confidential -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57200" y="256032"/>
            <a:ext cx="8229600" cy="6309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 b="0" i="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674914" y="1198770"/>
            <a:ext cx="3653642" cy="30630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2100"/>
            </a:lvl1pPr>
            <a:lvl2pPr lvl="1" rtl="0">
              <a:spcBef>
                <a:spcPts val="0"/>
              </a:spcBef>
              <a:defRPr sz="1800"/>
            </a:lvl2pPr>
            <a:lvl3pPr lvl="2" rtl="0">
              <a:spcBef>
                <a:spcPts val="0"/>
              </a:spcBef>
              <a:defRPr sz="1500"/>
            </a:lvl3pPr>
            <a:lvl4pPr lvl="3" rtl="0">
              <a:spcBef>
                <a:spcPts val="0"/>
              </a:spcBef>
              <a:defRPr sz="1400"/>
            </a:lvl4pPr>
            <a:lvl5pPr lvl="4" rtl="0">
              <a:spcBef>
                <a:spcPts val="0"/>
              </a:spcBef>
              <a:defRPr sz="1400"/>
            </a:lvl5pPr>
            <a:lvl6pPr lvl="5" rtl="0">
              <a:spcBef>
                <a:spcPts val="0"/>
              </a:spcBef>
              <a:defRPr sz="1400"/>
            </a:lvl6pPr>
            <a:lvl7pPr lvl="6" rtl="0">
              <a:spcBef>
                <a:spcPts val="0"/>
              </a:spcBef>
              <a:defRPr sz="1400"/>
            </a:lvl7pPr>
            <a:lvl8pPr lvl="7" rtl="0">
              <a:spcBef>
                <a:spcPts val="0"/>
              </a:spcBef>
              <a:defRPr sz="1400"/>
            </a:lvl8pPr>
            <a:lvl9pPr lvl="8" rtl="0">
              <a:spcBef>
                <a:spcPts val="0"/>
              </a:spcBef>
              <a:defRPr sz="14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4767942" y="1200001"/>
            <a:ext cx="3657600" cy="30632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2100"/>
            </a:lvl1pPr>
            <a:lvl2pPr lvl="1" rtl="0">
              <a:spcBef>
                <a:spcPts val="0"/>
              </a:spcBef>
              <a:defRPr sz="1800"/>
            </a:lvl2pPr>
            <a:lvl3pPr lvl="2" rtl="0">
              <a:spcBef>
                <a:spcPts val="0"/>
              </a:spcBef>
              <a:defRPr sz="1500"/>
            </a:lvl3pPr>
            <a:lvl4pPr lvl="3" rtl="0">
              <a:spcBef>
                <a:spcPts val="0"/>
              </a:spcBef>
              <a:defRPr sz="1400"/>
            </a:lvl4pPr>
            <a:lvl5pPr lvl="4" rtl="0">
              <a:spcBef>
                <a:spcPts val="0"/>
              </a:spcBef>
              <a:defRPr sz="1400"/>
            </a:lvl5pPr>
            <a:lvl6pPr lvl="5" rtl="0">
              <a:spcBef>
                <a:spcPts val="0"/>
              </a:spcBef>
              <a:defRPr sz="1400"/>
            </a:lvl6pPr>
            <a:lvl7pPr lvl="6" rtl="0">
              <a:spcBef>
                <a:spcPts val="0"/>
              </a:spcBef>
              <a:defRPr sz="1400"/>
            </a:lvl7pPr>
            <a:lvl8pPr lvl="7" rtl="0">
              <a:spcBef>
                <a:spcPts val="0"/>
              </a:spcBef>
              <a:defRPr sz="1400"/>
            </a:lvl8pPr>
            <a:lvl9pPr lvl="8" rtl="0">
              <a:spcBef>
                <a:spcPts val="0"/>
              </a:spcBef>
              <a:defRPr sz="14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457200" y="4590287"/>
            <a:ext cx="3081528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 Avast Confidential -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35476" y="-4799"/>
            <a:ext cx="6517199" cy="36650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56032"/>
            <a:ext cx="8229600" cy="6309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3F3F3F"/>
              </a:buClr>
              <a:buFont typeface="Roboto"/>
              <a:buNone/>
              <a:defRPr sz="32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spcBef>
                <a:spcPts val="0"/>
              </a:spcBef>
              <a:defRPr/>
            </a:lvl2pPr>
            <a:lvl3pPr marL="0" marR="0" lvl="2" indent="0" algn="l" rtl="0">
              <a:spcBef>
                <a:spcPts val="0"/>
              </a:spcBef>
              <a:defRPr/>
            </a:lvl3pPr>
            <a:lvl4pPr marL="0" marR="0" lvl="3" indent="0" algn="l" rtl="0">
              <a:spcBef>
                <a:spcPts val="0"/>
              </a:spcBef>
              <a:defRPr/>
            </a:lvl4pPr>
            <a:lvl5pPr marL="0" marR="0" lvl="4" indent="0" algn="l" rtl="0">
              <a:spcBef>
                <a:spcPts val="0"/>
              </a:spcBef>
              <a:defRPr/>
            </a:lvl5pPr>
            <a:lvl6pPr marL="0" marR="0" lvl="5" indent="0" algn="l" rtl="0">
              <a:spcBef>
                <a:spcPts val="0"/>
              </a:spcBef>
              <a:defRPr/>
            </a:lvl6pPr>
            <a:lvl7pPr marL="0" marR="0" lvl="6" indent="0" algn="l" rtl="0">
              <a:spcBef>
                <a:spcPts val="0"/>
              </a:spcBef>
              <a:defRPr/>
            </a:lvl7pPr>
            <a:lvl8pPr marL="0" marR="0" lvl="7" indent="0" algn="l" rtl="0">
              <a:spcBef>
                <a:spcPts val="0"/>
              </a:spcBef>
              <a:defRPr/>
            </a:lvl8pPr>
            <a:lvl9pPr marL="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161287"/>
            <a:ext cx="8229600" cy="34747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6032" marR="0" lvl="0" indent="-160782" algn="l" rtl="0">
              <a:lnSpc>
                <a:spcPct val="114000"/>
              </a:lnSpc>
              <a:spcBef>
                <a:spcPts val="1440"/>
              </a:spcBef>
              <a:buClr>
                <a:srgbClr val="FD7D09"/>
              </a:buClr>
              <a:buFont typeface="Noto Sans Symbols"/>
              <a:buChar char="▪"/>
              <a:defRPr sz="1500" b="0" i="0" u="none" strike="noStrike" cap="non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521208" marR="0" lvl="1" indent="-178308" algn="l" rtl="0">
              <a:lnSpc>
                <a:spcPct val="114000"/>
              </a:lnSpc>
              <a:spcBef>
                <a:spcPts val="1344"/>
              </a:spcBef>
              <a:buClr>
                <a:srgbClr val="FD7D09"/>
              </a:buClr>
              <a:buFont typeface="Arial"/>
              <a:buChar char="–"/>
              <a:defRPr sz="1400" b="0" i="0" u="none" strike="noStrike" cap="non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859536" marR="0" lvl="2" indent="-180086" algn="l" rtl="0">
              <a:lnSpc>
                <a:spcPct val="114000"/>
              </a:lnSpc>
              <a:spcBef>
                <a:spcPts val="1244"/>
              </a:spcBef>
              <a:buClr>
                <a:srgbClr val="FD7D09"/>
              </a:buClr>
              <a:buFont typeface="Noto Sans Symbols"/>
              <a:buChar char="▪"/>
              <a:defRPr sz="1300" b="0" i="0" u="none" strike="noStrike" cap="non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115568" marR="0" lvl="3" indent="-188467" algn="l" rtl="0">
              <a:lnSpc>
                <a:spcPct val="114000"/>
              </a:lnSpc>
              <a:spcBef>
                <a:spcPts val="1144"/>
              </a:spcBef>
              <a:buClr>
                <a:srgbClr val="FD7D09"/>
              </a:buClr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371600" marR="0" lvl="4" indent="-196850" algn="l" rtl="0">
              <a:lnSpc>
                <a:spcPct val="114000"/>
              </a:lnSpc>
              <a:spcBef>
                <a:spcPts val="1044"/>
              </a:spcBef>
              <a:buClr>
                <a:srgbClr val="FD7D09"/>
              </a:buClr>
              <a:buFont typeface="Noto Sans Symbols"/>
              <a:buChar char="▪"/>
              <a:defRPr sz="1100" b="0" i="0" u="none" strike="noStrike" cap="non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1886201" marR="0" lvl="5" indent="-76450" algn="l" rtl="0">
              <a:spcBef>
                <a:spcPts val="300"/>
              </a:spcBef>
              <a:buClr>
                <a:schemeClr val="dk1"/>
              </a:buClr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9147" marR="0" lvl="6" indent="-76497" algn="l" rtl="0">
              <a:spcBef>
                <a:spcPts val="300"/>
              </a:spcBef>
              <a:buClr>
                <a:schemeClr val="dk1"/>
              </a:buClr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2093" marR="0" lvl="7" indent="-76543" algn="l" rtl="0">
              <a:spcBef>
                <a:spcPts val="300"/>
              </a:spcBef>
              <a:buClr>
                <a:schemeClr val="dk1"/>
              </a:buClr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5039" marR="0" lvl="8" indent="-76588" algn="l" rtl="0">
              <a:spcBef>
                <a:spcPts val="300"/>
              </a:spcBef>
              <a:buClr>
                <a:schemeClr val="dk1"/>
              </a:buClr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457200" y="4590287"/>
            <a:ext cx="3081528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 Avast Confidential -</a:t>
            </a:r>
          </a:p>
        </p:txBody>
      </p:sp>
      <p:pic>
        <p:nvPicPr>
          <p:cNvPr id="14" name="Shape 14"/>
          <p:cNvPicPr preferRelativeResize="0"/>
          <p:nvPr/>
        </p:nvPicPr>
        <p:blipFill rotWithShape="1">
          <a:blip r:embed="rId9">
            <a:alphaModFix/>
          </a:blip>
          <a:srcRect r="-24146" b="-24146"/>
          <a:stretch/>
        </p:blipFill>
        <p:spPr>
          <a:xfrm>
            <a:off x="7883050" y="4543125"/>
            <a:ext cx="954329" cy="35345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ctrTitle"/>
          </p:nvPr>
        </p:nvSpPr>
        <p:spPr>
          <a:xfrm>
            <a:off x="658368" y="1738758"/>
            <a:ext cx="8229600" cy="859535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Roboto"/>
              <a:buNone/>
            </a:pPr>
            <a:r>
              <a:rPr lang="en-US"/>
              <a:t>vývoj na Windows 10 mobile</a:t>
            </a:r>
          </a:p>
        </p:txBody>
      </p:sp>
      <p:sp>
        <p:nvSpPr>
          <p:cNvPr id="57" name="Shape 57"/>
          <p:cNvSpPr txBox="1">
            <a:spLocks noGrp="1"/>
          </p:cNvSpPr>
          <p:nvPr>
            <p:ph type="subTitle" idx="1"/>
          </p:nvPr>
        </p:nvSpPr>
        <p:spPr>
          <a:xfrm>
            <a:off x="658368" y="3863393"/>
            <a:ext cx="8229600" cy="1280099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buClr>
                <a:srgbClr val="FD7D09"/>
              </a:buClr>
              <a:buSzPct val="25000"/>
              <a:buFont typeface="Noto Sans Symbols"/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Jan Koběrský</a:t>
            </a: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buClr>
                <a:srgbClr val="FD7D09"/>
              </a:buClr>
              <a:buSzPct val="25000"/>
              <a:buFont typeface="Noto Sans Symbols"/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kobersky@avast.com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457200" y="256032"/>
            <a:ext cx="8229600" cy="630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Roboto"/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Podíl zařízení - poznej svého zákazníka</a:t>
            </a:r>
          </a:p>
        </p:txBody>
      </p:sp>
      <p:pic>
        <p:nvPicPr>
          <p:cNvPr id="137" name="Shape 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0175" y="1500449"/>
            <a:ext cx="4846475" cy="368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457200" y="1161287"/>
            <a:ext cx="8229600" cy="34746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257209" marR="0" lvl="2" indent="-314359" algn="l" rtl="0">
              <a:lnSpc>
                <a:spcPct val="115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téměř 70% lowendy MSFT (520, 640,...)</a:t>
            </a:r>
          </a:p>
          <a:p>
            <a:pPr marL="257209" marR="0" lvl="2" indent="-314359" algn="l" rtl="0">
              <a:lnSpc>
                <a:spcPct val="115000"/>
              </a:lnSpc>
              <a:spcBef>
                <a:spcPts val="1200"/>
              </a:spcBef>
              <a:buClr>
                <a:srgbClr val="38761D"/>
              </a:buClr>
              <a:buSzPct val="100000"/>
              <a:buFont typeface="Open Sans"/>
              <a:buChar char="■"/>
            </a:pPr>
            <a:r>
              <a:rPr lang="en-US" sz="2400">
                <a:solidFill>
                  <a:srgbClr val="38761D"/>
                </a:solidFill>
                <a:latin typeface="Open Sans"/>
                <a:ea typeface="Open Sans"/>
                <a:cs typeface="Open Sans"/>
                <a:sym typeface="Open Sans"/>
              </a:rPr>
              <a:t>optimalizovat pro lowendy</a:t>
            </a:r>
          </a:p>
          <a:p>
            <a:pPr marL="914400" marR="0" lvl="0" indent="0" algn="l" rtl="0">
              <a:lnSpc>
                <a:spcPct val="115000"/>
              </a:lnSpc>
              <a:spcBef>
                <a:spcPts val="1200"/>
              </a:spcBef>
              <a:buNone/>
            </a:pPr>
            <a:endParaRPr sz="2400" b="0" i="0" u="none" strike="noStrike" cap="none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ctrTitle"/>
          </p:nvPr>
        </p:nvSpPr>
        <p:spPr>
          <a:xfrm>
            <a:off x="658368" y="1738758"/>
            <a:ext cx="8229600" cy="859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>
                <a:solidFill>
                  <a:srgbClr val="545E6C"/>
                </a:solidFill>
                <a:latin typeface="Open Sans"/>
                <a:ea typeface="Open Sans"/>
                <a:cs typeface="Open Sans"/>
                <a:sym typeface="Open Sans"/>
              </a:rPr>
              <a:t>Universal Windows Platform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457200" y="256032"/>
            <a:ext cx="8229600" cy="630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Roboto"/>
              <a:buNone/>
            </a:pPr>
            <a:r>
              <a:rPr lang="en-US"/>
              <a:t>Windows 10 Universal Apps</a:t>
            </a:r>
          </a:p>
        </p:txBody>
      </p:sp>
      <p:pic>
        <p:nvPicPr>
          <p:cNvPr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9" y="960825"/>
            <a:ext cx="8280650" cy="360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hape 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886919"/>
            <a:ext cx="8686800" cy="358330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457200" y="256032"/>
            <a:ext cx="8229600" cy="630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Roboto"/>
              <a:buNone/>
            </a:pPr>
            <a:r>
              <a:rPr lang="en-US"/>
              <a:t>Sjednocení systému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256032"/>
            <a:ext cx="8229600" cy="630935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Roboto"/>
              <a:buNone/>
            </a:pPr>
            <a:r>
              <a:rPr lang="en-US" b="1"/>
              <a:t>U</a:t>
            </a:r>
            <a:r>
              <a:rPr lang="en-US">
                <a:solidFill>
                  <a:srgbClr val="CCCCCC"/>
                </a:solidFill>
              </a:rPr>
              <a:t>niversal</a:t>
            </a:r>
            <a:r>
              <a:rPr lang="en-US"/>
              <a:t> </a:t>
            </a:r>
            <a:r>
              <a:rPr lang="en-US" b="1"/>
              <a:t>W</a:t>
            </a:r>
            <a:r>
              <a:rPr lang="en-US">
                <a:solidFill>
                  <a:srgbClr val="CCCCCC"/>
                </a:solidFill>
              </a:rPr>
              <a:t>indows</a:t>
            </a:r>
            <a:r>
              <a:rPr lang="en-US"/>
              <a:t> </a:t>
            </a:r>
            <a:r>
              <a:rPr lang="en-US" b="1"/>
              <a:t>P</a:t>
            </a:r>
            <a:r>
              <a:rPr lang="en-US">
                <a:solidFill>
                  <a:srgbClr val="CCCCCC"/>
                </a:solidFill>
              </a:rPr>
              <a:t>latform</a:t>
            </a:r>
          </a:p>
        </p:txBody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457200" y="1161287"/>
            <a:ext cx="8229600" cy="34746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257209" marR="0" lvl="2" indent="-314359" algn="l" rtl="0">
              <a:lnSpc>
                <a:spcPct val="115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jednotné a garantované API</a:t>
            </a:r>
          </a:p>
          <a:p>
            <a:pPr marL="257209" marR="0" lvl="2" indent="-314359" algn="l" rtl="0">
              <a:lnSpc>
                <a:spcPct val="115000"/>
              </a:lnSpc>
              <a:spcBef>
                <a:spcPts val="120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nezáleží na zařízení</a:t>
            </a:r>
          </a:p>
          <a:p>
            <a:pPr marL="257209" marR="0" lvl="2" indent="-314359" algn="l" rtl="0">
              <a:lnSpc>
                <a:spcPct val="115000"/>
              </a:lnSpc>
              <a:spcBef>
                <a:spcPts val="1200"/>
              </a:spcBef>
              <a:buClr>
                <a:srgbClr val="38761D"/>
              </a:buClr>
              <a:buSzPct val="100000"/>
              <a:buFont typeface="Open Sans"/>
              <a:buChar char="■"/>
            </a:pPr>
            <a:r>
              <a:rPr lang="en-US" sz="2400">
                <a:solidFill>
                  <a:srgbClr val="38761D"/>
                </a:solidFill>
                <a:latin typeface="Open Sans"/>
                <a:ea typeface="Open Sans"/>
                <a:cs typeface="Open Sans"/>
                <a:sym typeface="Open Sans"/>
              </a:rPr>
              <a:t>necílí se na verzi systému, ale na verzi platformy</a:t>
            </a:r>
          </a:p>
          <a:p>
            <a:pPr marL="257209" marR="0" lvl="2" indent="-314359" algn="l" rtl="0">
              <a:lnSpc>
                <a:spcPct val="115000"/>
              </a:lnSpc>
              <a:spcBef>
                <a:spcPts val="120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uwp verze není závislá na verzi Windows</a:t>
            </a:r>
          </a:p>
          <a:p>
            <a:pPr marL="257209" marR="0" lvl="2" indent="-314359" algn="l" rtl="0">
              <a:lnSpc>
                <a:spcPct val="115000"/>
              </a:lnSpc>
              <a:spcBef>
                <a:spcPts val="120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aplikace specifikuje min a max(testovanou) verzi uwp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457200" y="256032"/>
            <a:ext cx="8229600" cy="630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Roboto"/>
              <a:buNone/>
            </a:pPr>
            <a:r>
              <a:rPr lang="en-US"/>
              <a:t>Platform extensions</a:t>
            </a:r>
          </a:p>
        </p:txBody>
      </p:sp>
      <p:pic>
        <p:nvPicPr>
          <p:cNvPr id="169" name="Shape 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812" y="3569774"/>
            <a:ext cx="8434375" cy="772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Shape 1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800" y="2981825"/>
            <a:ext cx="8434398" cy="372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Shape 1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797" y="971347"/>
            <a:ext cx="1890899" cy="189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Shape 1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53597" y="971372"/>
            <a:ext cx="1890899" cy="189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Shape 1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52399" y="1024274"/>
            <a:ext cx="1837999" cy="183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98300" y="1015375"/>
            <a:ext cx="1890899" cy="189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457200" y="256032"/>
            <a:ext cx="8229600" cy="630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Roboto"/>
              <a:buNone/>
            </a:pPr>
            <a:r>
              <a:rPr lang="en-US"/>
              <a:t>Platform extensions</a:t>
            </a:r>
          </a:p>
        </p:txBody>
      </p:sp>
      <p:pic>
        <p:nvPicPr>
          <p:cNvPr id="180" name="Shape 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47665"/>
            <a:ext cx="9143999" cy="2151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Shape 181"/>
          <p:cNvSpPr/>
          <p:nvPr/>
        </p:nvSpPr>
        <p:spPr>
          <a:xfrm>
            <a:off x="439300" y="1926125"/>
            <a:ext cx="8229600" cy="6309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ctrTitle"/>
          </p:nvPr>
        </p:nvSpPr>
        <p:spPr>
          <a:xfrm>
            <a:off x="658368" y="1738758"/>
            <a:ext cx="8229600" cy="859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>
                <a:solidFill>
                  <a:srgbClr val="545E6C"/>
                </a:solidFill>
                <a:latin typeface="Open Sans"/>
                <a:ea typeface="Open Sans"/>
                <a:cs typeface="Open Sans"/>
                <a:sym typeface="Open Sans"/>
              </a:rPr>
              <a:t>Technologie a možnosti platformy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457200" y="256032"/>
            <a:ext cx="8229600" cy="630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Roboto"/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Co potřebuju pro vývoj</a:t>
            </a:r>
          </a:p>
        </p:txBody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457200" y="1161287"/>
            <a:ext cx="8229600" cy="34746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257209" marR="0" lvl="2" indent="-314359" algn="l" rtl="0">
              <a:lnSpc>
                <a:spcPct val="115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Windows 10 (lze emulovat)</a:t>
            </a:r>
          </a:p>
          <a:p>
            <a:pPr marL="257209" marR="0" lvl="2" indent="-314359" algn="l" rtl="0">
              <a:lnSpc>
                <a:spcPct val="115000"/>
              </a:lnSpc>
              <a:spcBef>
                <a:spcPts val="120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Visual Studio (dostupné verze zdarma)</a:t>
            </a:r>
          </a:p>
          <a:p>
            <a:pPr marL="257209" marR="0" lvl="2" indent="-314359" algn="l" rtl="0">
              <a:lnSpc>
                <a:spcPct val="115000"/>
              </a:lnSpc>
              <a:spcBef>
                <a:spcPts val="120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SDK</a:t>
            </a:r>
          </a:p>
          <a:p>
            <a:pPr marL="257209" marR="0" lvl="2" indent="-314359" algn="l" rtl="0">
              <a:lnSpc>
                <a:spcPct val="115000"/>
              </a:lnSpc>
              <a:spcBef>
                <a:spcPts val="120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Hyper-V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457200" y="256032"/>
            <a:ext cx="8229600" cy="630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Roboto"/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Co mě může brzdit</a:t>
            </a:r>
          </a:p>
        </p:txBody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457200" y="1161287"/>
            <a:ext cx="8229600" cy="34746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257209" marR="0" lvl="2" indent="-314359" algn="l" rtl="0">
              <a:lnSpc>
                <a:spcPct val="115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špatná analýza</a:t>
            </a:r>
          </a:p>
          <a:p>
            <a:pPr marL="257209" marR="0" lvl="2" indent="-314359" algn="l" rtl="0">
              <a:lnSpc>
                <a:spcPct val="115000"/>
              </a:lnSpc>
              <a:spcBef>
                <a:spcPts val="120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životní cyklus aplikace</a:t>
            </a:r>
          </a:p>
          <a:p>
            <a:pPr marL="257209" marR="0" lvl="2" indent="-314359" algn="l" rtl="0">
              <a:lnSpc>
                <a:spcPct val="115000"/>
              </a:lnSpc>
              <a:spcBef>
                <a:spcPts val="120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standartní komponenty</a:t>
            </a:r>
          </a:p>
          <a:p>
            <a:pPr marL="257209" marR="0" lvl="2" indent="-314359" algn="l" rtl="0">
              <a:lnSpc>
                <a:spcPct val="115000"/>
              </a:lnSpc>
              <a:spcBef>
                <a:spcPts val="120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omezení API</a:t>
            </a:r>
          </a:p>
          <a:p>
            <a:pPr marL="257209" marR="0" lvl="2" indent="-314359" algn="l" rtl="0">
              <a:lnSpc>
                <a:spcPct val="115000"/>
              </a:lnSpc>
              <a:spcBef>
                <a:spcPts val="120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nepřečetl jsem si dokumentaci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57200" y="256032"/>
            <a:ext cx="8229600" cy="630935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Roboto"/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Co nás dneska čeká</a:t>
            </a:r>
          </a:p>
        </p:txBody>
      </p:sp>
      <p:grpSp>
        <p:nvGrpSpPr>
          <p:cNvPr id="63" name="Shape 63"/>
          <p:cNvGrpSpPr/>
          <p:nvPr/>
        </p:nvGrpSpPr>
        <p:grpSpPr>
          <a:xfrm>
            <a:off x="441134" y="999637"/>
            <a:ext cx="7479696" cy="529407"/>
            <a:chOff x="689716" y="1332845"/>
            <a:chExt cx="7254550" cy="705876"/>
          </a:xfrm>
        </p:grpSpPr>
        <p:sp>
          <p:nvSpPr>
            <p:cNvPr id="64" name="Shape 64"/>
            <p:cNvSpPr/>
            <p:nvPr/>
          </p:nvSpPr>
          <p:spPr>
            <a:xfrm>
              <a:off x="689716" y="1332845"/>
              <a:ext cx="594833" cy="705876"/>
            </a:xfrm>
            <a:prstGeom prst="rect">
              <a:avLst/>
            </a:prstGeom>
            <a:solidFill>
              <a:srgbClr val="FD7D09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700" b="0" i="0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1</a:t>
              </a:r>
            </a:p>
          </p:txBody>
        </p:sp>
        <p:sp>
          <p:nvSpPr>
            <p:cNvPr id="65" name="Shape 65"/>
            <p:cNvSpPr/>
            <p:nvPr/>
          </p:nvSpPr>
          <p:spPr>
            <a:xfrm>
              <a:off x="1284550" y="1332845"/>
              <a:ext cx="6659716" cy="705876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txBody>
            <a:bodyPr lIns="252000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2100">
                  <a:solidFill>
                    <a:srgbClr val="545E6C"/>
                  </a:solidFill>
                  <a:latin typeface="Open Sans"/>
                  <a:ea typeface="Open Sans"/>
                  <a:cs typeface="Open Sans"/>
                  <a:sym typeface="Open Sans"/>
                </a:rPr>
                <a:t>Historie Windows na mobilech</a:t>
              </a:r>
            </a:p>
          </p:txBody>
        </p:sp>
      </p:grpSp>
      <p:grpSp>
        <p:nvGrpSpPr>
          <p:cNvPr id="66" name="Shape 66"/>
          <p:cNvGrpSpPr/>
          <p:nvPr/>
        </p:nvGrpSpPr>
        <p:grpSpPr>
          <a:xfrm>
            <a:off x="441134" y="1685437"/>
            <a:ext cx="6785602" cy="529407"/>
            <a:chOff x="689716" y="1332845"/>
            <a:chExt cx="7254549" cy="705876"/>
          </a:xfrm>
        </p:grpSpPr>
        <p:sp>
          <p:nvSpPr>
            <p:cNvPr id="67" name="Shape 67"/>
            <p:cNvSpPr/>
            <p:nvPr/>
          </p:nvSpPr>
          <p:spPr>
            <a:xfrm>
              <a:off x="689716" y="1332845"/>
              <a:ext cx="655679" cy="705876"/>
            </a:xfrm>
            <a:prstGeom prst="rect">
              <a:avLst/>
            </a:prstGeom>
            <a:solidFill>
              <a:srgbClr val="545E6C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700" b="0" i="0" u="none" strike="noStrike" cap="none">
                  <a:solidFill>
                    <a:srgbClr val="F3F6F7"/>
                  </a:solidFill>
                  <a:latin typeface="Open Sans"/>
                  <a:ea typeface="Open Sans"/>
                  <a:cs typeface="Open Sans"/>
                  <a:sym typeface="Open Sans"/>
                </a:rPr>
                <a:t>2</a:t>
              </a:r>
            </a:p>
          </p:txBody>
        </p:sp>
        <p:sp>
          <p:nvSpPr>
            <p:cNvPr id="68" name="Shape 68"/>
            <p:cNvSpPr/>
            <p:nvPr/>
          </p:nvSpPr>
          <p:spPr>
            <a:xfrm>
              <a:off x="1345395" y="1332845"/>
              <a:ext cx="6598870" cy="705876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txBody>
            <a:bodyPr lIns="252000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2100">
                  <a:solidFill>
                    <a:srgbClr val="545E6C"/>
                  </a:solidFill>
                  <a:latin typeface="Open Sans"/>
                  <a:ea typeface="Open Sans"/>
                  <a:cs typeface="Open Sans"/>
                  <a:sym typeface="Open Sans"/>
                </a:rPr>
                <a:t>Universal Windows Platform</a:t>
              </a:r>
            </a:p>
          </p:txBody>
        </p:sp>
      </p:grpSp>
      <p:grpSp>
        <p:nvGrpSpPr>
          <p:cNvPr id="69" name="Shape 69"/>
          <p:cNvGrpSpPr/>
          <p:nvPr/>
        </p:nvGrpSpPr>
        <p:grpSpPr>
          <a:xfrm>
            <a:off x="446675" y="2329145"/>
            <a:ext cx="6262894" cy="529407"/>
            <a:chOff x="689716" y="1332845"/>
            <a:chExt cx="7254549" cy="705876"/>
          </a:xfrm>
        </p:grpSpPr>
        <p:sp>
          <p:nvSpPr>
            <p:cNvPr id="70" name="Shape 70"/>
            <p:cNvSpPr/>
            <p:nvPr/>
          </p:nvSpPr>
          <p:spPr>
            <a:xfrm>
              <a:off x="689716" y="1332845"/>
              <a:ext cx="703982" cy="705876"/>
            </a:xfrm>
            <a:prstGeom prst="rect">
              <a:avLst/>
            </a:prstGeom>
            <a:solidFill>
              <a:srgbClr val="0E6EFE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700" b="0" i="0" u="none" strike="noStrike" cap="none">
                  <a:solidFill>
                    <a:srgbClr val="F3F6F7"/>
                  </a:solidFill>
                  <a:latin typeface="Open Sans"/>
                  <a:ea typeface="Open Sans"/>
                  <a:cs typeface="Open Sans"/>
                  <a:sym typeface="Open Sans"/>
                </a:rPr>
                <a:t>3</a:t>
              </a:r>
            </a:p>
          </p:txBody>
        </p:sp>
        <p:sp>
          <p:nvSpPr>
            <p:cNvPr id="71" name="Shape 71"/>
            <p:cNvSpPr/>
            <p:nvPr/>
          </p:nvSpPr>
          <p:spPr>
            <a:xfrm>
              <a:off x="1393700" y="1332845"/>
              <a:ext cx="6550565" cy="705876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txBody>
            <a:bodyPr lIns="252000" tIns="45700" rIns="91425" bIns="45700" anchor="ctr" anchorCtr="0">
              <a:noAutofit/>
            </a:bodyPr>
            <a:lstStyle/>
            <a:p>
              <a:pPr lvl="0" rtl="0">
                <a:spcBef>
                  <a:spcPts val="0"/>
                </a:spcBef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2100">
                  <a:solidFill>
                    <a:srgbClr val="545E6C"/>
                  </a:solidFill>
                  <a:latin typeface="Open Sans"/>
                  <a:ea typeface="Open Sans"/>
                  <a:cs typeface="Open Sans"/>
                  <a:sym typeface="Open Sans"/>
                </a:rPr>
                <a:t>Technologie a možnosti platformy</a:t>
              </a:r>
            </a:p>
          </p:txBody>
        </p:sp>
      </p:grpSp>
      <p:grpSp>
        <p:nvGrpSpPr>
          <p:cNvPr id="72" name="Shape 72"/>
          <p:cNvGrpSpPr/>
          <p:nvPr/>
        </p:nvGrpSpPr>
        <p:grpSpPr>
          <a:xfrm>
            <a:off x="441134" y="2972852"/>
            <a:ext cx="5519903" cy="529407"/>
            <a:chOff x="689716" y="1332845"/>
            <a:chExt cx="5340549" cy="705876"/>
          </a:xfrm>
        </p:grpSpPr>
        <p:sp>
          <p:nvSpPr>
            <p:cNvPr id="73" name="Shape 73"/>
            <p:cNvSpPr/>
            <p:nvPr/>
          </p:nvSpPr>
          <p:spPr>
            <a:xfrm>
              <a:off x="689716" y="1332845"/>
              <a:ext cx="593367" cy="705876"/>
            </a:xfrm>
            <a:prstGeom prst="rect">
              <a:avLst/>
            </a:prstGeom>
            <a:solidFill>
              <a:srgbClr val="1495C6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700" b="0" i="0" u="none" strike="noStrike" cap="none">
                  <a:solidFill>
                    <a:srgbClr val="F3F6F7"/>
                  </a:solidFill>
                  <a:latin typeface="Open Sans"/>
                  <a:ea typeface="Open Sans"/>
                  <a:cs typeface="Open Sans"/>
                  <a:sym typeface="Open Sans"/>
                </a:rPr>
                <a:t>4</a:t>
              </a:r>
            </a:p>
          </p:txBody>
        </p:sp>
        <p:sp>
          <p:nvSpPr>
            <p:cNvPr id="74" name="Shape 74"/>
            <p:cNvSpPr/>
            <p:nvPr/>
          </p:nvSpPr>
          <p:spPr>
            <a:xfrm>
              <a:off x="1283084" y="1332845"/>
              <a:ext cx="4747180" cy="705876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txBody>
            <a:bodyPr lIns="252000" tIns="45700" rIns="91425" bIns="45700" anchor="ctr" anchorCtr="0">
              <a:noAutofit/>
            </a:bodyPr>
            <a:lstStyle/>
            <a:p>
              <a:pPr lvl="0" rtl="0">
                <a:spcBef>
                  <a:spcPts val="0"/>
                </a:spcBef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2100">
                  <a:solidFill>
                    <a:srgbClr val="545E6C"/>
                  </a:solidFill>
                  <a:latin typeface="Open Sans"/>
                  <a:ea typeface="Open Sans"/>
                  <a:cs typeface="Open Sans"/>
                  <a:sym typeface="Open Sans"/>
                </a:rPr>
                <a:t>Tvorba Windows mobile aplikace</a:t>
              </a:r>
            </a:p>
          </p:txBody>
        </p:sp>
      </p:grpSp>
      <p:grpSp>
        <p:nvGrpSpPr>
          <p:cNvPr id="75" name="Shape 75"/>
          <p:cNvGrpSpPr/>
          <p:nvPr/>
        </p:nvGrpSpPr>
        <p:grpSpPr>
          <a:xfrm>
            <a:off x="441133" y="3616559"/>
            <a:ext cx="4539469" cy="529425"/>
            <a:chOff x="689716" y="1332845"/>
            <a:chExt cx="4668068" cy="705900"/>
          </a:xfrm>
        </p:grpSpPr>
        <p:sp>
          <p:nvSpPr>
            <p:cNvPr id="76" name="Shape 76"/>
            <p:cNvSpPr/>
            <p:nvPr/>
          </p:nvSpPr>
          <p:spPr>
            <a:xfrm>
              <a:off x="689716" y="1332845"/>
              <a:ext cx="630669" cy="705876"/>
            </a:xfrm>
            <a:prstGeom prst="rect">
              <a:avLst/>
            </a:prstGeom>
            <a:solidFill>
              <a:srgbClr val="4FB65C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700" b="0" i="0" u="none" strike="noStrike" cap="none">
                  <a:solidFill>
                    <a:srgbClr val="F3F6F7"/>
                  </a:solidFill>
                  <a:latin typeface="Open Sans"/>
                  <a:ea typeface="Open Sans"/>
                  <a:cs typeface="Open Sans"/>
                  <a:sym typeface="Open Sans"/>
                </a:rPr>
                <a:t>5</a:t>
              </a:r>
            </a:p>
          </p:txBody>
        </p:sp>
        <p:sp>
          <p:nvSpPr>
            <p:cNvPr id="77" name="Shape 77"/>
            <p:cNvSpPr/>
            <p:nvPr/>
          </p:nvSpPr>
          <p:spPr>
            <a:xfrm>
              <a:off x="1320384" y="1332845"/>
              <a:ext cx="4037400" cy="7059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txBody>
            <a:bodyPr lIns="252000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2100">
                  <a:solidFill>
                    <a:srgbClr val="545E6C"/>
                  </a:solidFill>
                  <a:latin typeface="Open Sans"/>
                  <a:ea typeface="Open Sans"/>
                  <a:cs typeface="Open Sans"/>
                  <a:sym typeface="Open Sans"/>
                </a:rPr>
                <a:t>Demo</a:t>
              </a:r>
            </a:p>
          </p:txBody>
        </p:sp>
      </p:grpSp>
      <p:grpSp>
        <p:nvGrpSpPr>
          <p:cNvPr id="78" name="Shape 78"/>
          <p:cNvGrpSpPr/>
          <p:nvPr/>
        </p:nvGrpSpPr>
        <p:grpSpPr>
          <a:xfrm>
            <a:off x="441151" y="4300749"/>
            <a:ext cx="4222016" cy="529425"/>
            <a:chOff x="689730" y="1332861"/>
            <a:chExt cx="5144409" cy="705900"/>
          </a:xfrm>
        </p:grpSpPr>
        <p:sp>
          <p:nvSpPr>
            <p:cNvPr id="79" name="Shape 79"/>
            <p:cNvSpPr/>
            <p:nvPr/>
          </p:nvSpPr>
          <p:spPr>
            <a:xfrm>
              <a:off x="689730" y="1332861"/>
              <a:ext cx="732899" cy="705900"/>
            </a:xfrm>
            <a:prstGeom prst="rect">
              <a:avLst/>
            </a:prstGeom>
            <a:solidFill>
              <a:srgbClr val="674EA7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700">
                  <a:solidFill>
                    <a:srgbClr val="F3F6F7"/>
                  </a:solidFill>
                  <a:latin typeface="Open Sans"/>
                  <a:ea typeface="Open Sans"/>
                  <a:cs typeface="Open Sans"/>
                  <a:sym typeface="Open Sans"/>
                </a:rPr>
                <a:t>6</a:t>
              </a:r>
            </a:p>
          </p:txBody>
        </p:sp>
        <p:sp>
          <p:nvSpPr>
            <p:cNvPr id="80" name="Shape 80"/>
            <p:cNvSpPr/>
            <p:nvPr/>
          </p:nvSpPr>
          <p:spPr>
            <a:xfrm>
              <a:off x="1422639" y="1332861"/>
              <a:ext cx="4411500" cy="7059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txBody>
            <a:bodyPr lIns="252000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2100">
                  <a:solidFill>
                    <a:srgbClr val="545E6C"/>
                  </a:solidFill>
                  <a:latin typeface="Open Sans"/>
                  <a:ea typeface="Open Sans"/>
                  <a:cs typeface="Open Sans"/>
                  <a:sym typeface="Open Sans"/>
                </a:rPr>
                <a:t>App reverse engineering</a:t>
              </a:r>
            </a:p>
          </p:txBody>
        </p:sp>
      </p:grp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457200" y="256032"/>
            <a:ext cx="8229600" cy="630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Roboto"/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Na čem můžu vydělat</a:t>
            </a:r>
          </a:p>
        </p:txBody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457200" y="1161287"/>
            <a:ext cx="8229600" cy="34746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257209" marR="0" lvl="2" indent="-314359" algn="l" rtl="0">
              <a:lnSpc>
                <a:spcPct val="115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placená aplikace</a:t>
            </a:r>
          </a:p>
          <a:p>
            <a:pPr marL="257209" marR="0" lvl="2" indent="-314359" algn="l" rtl="0">
              <a:lnSpc>
                <a:spcPct val="115000"/>
              </a:lnSpc>
              <a:spcBef>
                <a:spcPts val="120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in-app nákup</a:t>
            </a:r>
          </a:p>
          <a:p>
            <a:pPr marL="257209" marR="0" lvl="2" indent="-314359" algn="l" rtl="0">
              <a:lnSpc>
                <a:spcPct val="115000"/>
              </a:lnSpc>
              <a:spcBef>
                <a:spcPts val="120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trial</a:t>
            </a:r>
          </a:p>
          <a:p>
            <a:pPr marL="257209" marR="0" lvl="2" indent="-314359" algn="l" rtl="0">
              <a:lnSpc>
                <a:spcPct val="115000"/>
              </a:lnSpc>
              <a:spcBef>
                <a:spcPts val="120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reklamy</a:t>
            </a:r>
          </a:p>
          <a:p>
            <a:pPr marL="257209" marR="0" lvl="2" indent="-314359" algn="l" rtl="0">
              <a:lnSpc>
                <a:spcPct val="115000"/>
              </a:lnSpc>
              <a:spcBef>
                <a:spcPts val="120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nechat se najmout a nestarat se :)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457200" y="256032"/>
            <a:ext cx="8229600" cy="630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Roboto"/>
              <a:buNone/>
            </a:pPr>
            <a:r>
              <a:rPr lang="en-US"/>
              <a:t>Windows 10 (mobile)</a:t>
            </a:r>
          </a:p>
        </p:txBody>
      </p:sp>
      <p:pic>
        <p:nvPicPr>
          <p:cNvPr id="212" name="Shape 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250" y="1116975"/>
            <a:ext cx="2233586" cy="274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250" y="4088699"/>
            <a:ext cx="8128548" cy="772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61524" y="1116974"/>
            <a:ext cx="5625274" cy="2742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82375" y="1116975"/>
            <a:ext cx="3104425" cy="179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ctrTitle"/>
          </p:nvPr>
        </p:nvSpPr>
        <p:spPr>
          <a:xfrm>
            <a:off x="658368" y="1738758"/>
            <a:ext cx="8229600" cy="8595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Roboto"/>
              <a:buNone/>
            </a:pPr>
            <a:r>
              <a:rPr lang="en-US"/>
              <a:t>Hello Windows Mobile</a:t>
            </a:r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title"/>
          </p:nvPr>
        </p:nvSpPr>
        <p:spPr>
          <a:xfrm>
            <a:off x="457200" y="256032"/>
            <a:ext cx="8229600" cy="630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Roboto"/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Appx manifest</a:t>
            </a:r>
          </a:p>
        </p:txBody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457200" y="1161287"/>
            <a:ext cx="8229600" cy="34746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popisuje aplikaci pro store metadaty</a:t>
            </a:r>
          </a:p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capabilities - žádejte jenom to, co potřebujete</a:t>
            </a:r>
          </a:p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ikonky ve správném rozlišení jsou důležité</a:t>
            </a:r>
          </a:p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jednoduché XML + editor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title"/>
          </p:nvPr>
        </p:nvSpPr>
        <p:spPr>
          <a:xfrm>
            <a:off x="457200" y="256032"/>
            <a:ext cx="8229600" cy="630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Roboto"/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XAML</a:t>
            </a:r>
          </a:p>
        </p:txBody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457200" y="1161287"/>
            <a:ext cx="8229600" cy="34746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Extensible Application Markup Language</a:t>
            </a:r>
          </a:p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značkovací jazyk pro tvorbu UI</a:t>
            </a:r>
          </a:p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velmi podobný HTML</a:t>
            </a:r>
          </a:p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vyvíjen microsoftem</a:t>
            </a:r>
          </a:p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vše co vytvoříte z XAML, vytvoříte i v C# (*)</a:t>
            </a:r>
          </a:p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x:name - proměné dostupné z C#</a:t>
            </a:r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title"/>
          </p:nvPr>
        </p:nvSpPr>
        <p:spPr>
          <a:xfrm>
            <a:off x="457200" y="256032"/>
            <a:ext cx="8229600" cy="630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Roboto"/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Page - obrazovka aplikace</a:t>
            </a:r>
          </a:p>
        </p:txBody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457200" y="1161287"/>
            <a:ext cx="8229600" cy="34746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partial třída - C# a generovaný kód z XAML</a:t>
            </a:r>
          </a:p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reprezentuje jednu obrazovku aplikace</a:t>
            </a:r>
          </a:p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stará se o navigaci</a:t>
            </a:r>
          </a:p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preferovaná rotace - DisplayInformation</a:t>
            </a:r>
          </a:p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AppBar součástí stránky</a:t>
            </a:r>
          </a:p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StatusBar není součástí stránky</a:t>
            </a:r>
          </a:p>
        </p:txBody>
      </p:sp>
      <p:pic>
        <p:nvPicPr>
          <p:cNvPr id="239" name="Shape 239"/>
          <p:cNvPicPr preferRelativeResize="0"/>
          <p:nvPr/>
        </p:nvPicPr>
        <p:blipFill rotWithShape="1">
          <a:blip r:embed="rId3">
            <a:alphaModFix/>
          </a:blip>
          <a:srcRect r="50157"/>
          <a:stretch/>
        </p:blipFill>
        <p:spPr>
          <a:xfrm>
            <a:off x="2874650" y="835800"/>
            <a:ext cx="2696576" cy="4125599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Shape 240"/>
          <p:cNvSpPr/>
          <p:nvPr/>
        </p:nvSpPr>
        <p:spPr>
          <a:xfrm>
            <a:off x="4960575" y="1108375"/>
            <a:ext cx="2588400" cy="6309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1" name="Shape 241"/>
          <p:cNvSpPr/>
          <p:nvPr/>
        </p:nvSpPr>
        <p:spPr>
          <a:xfrm>
            <a:off x="4960575" y="3930325"/>
            <a:ext cx="2588400" cy="6309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2" name="Shape 242"/>
          <p:cNvSpPr txBox="1"/>
          <p:nvPr/>
        </p:nvSpPr>
        <p:spPr>
          <a:xfrm>
            <a:off x="5393175" y="4034700"/>
            <a:ext cx="2155800" cy="33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AppBar</a:t>
            </a:r>
          </a:p>
        </p:txBody>
      </p:sp>
      <p:sp>
        <p:nvSpPr>
          <p:cNvPr id="243" name="Shape 243"/>
          <p:cNvSpPr txBox="1"/>
          <p:nvPr/>
        </p:nvSpPr>
        <p:spPr>
          <a:xfrm>
            <a:off x="5329325" y="1220200"/>
            <a:ext cx="2155800" cy="33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StatusBar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title"/>
          </p:nvPr>
        </p:nvSpPr>
        <p:spPr>
          <a:xfrm>
            <a:off x="457200" y="256032"/>
            <a:ext cx="8229600" cy="630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Roboto"/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Navigace</a:t>
            </a:r>
          </a:p>
        </p:txBody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457200" y="1161287"/>
            <a:ext cx="8229600" cy="34746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skrze property Frame na stránce</a:t>
            </a:r>
          </a:p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události</a:t>
            </a:r>
          </a:p>
          <a:p>
            <a:pPr marR="0" lvl="3" algn="l" rtl="0">
              <a:lnSpc>
                <a:spcPct val="115000"/>
              </a:lnSpc>
              <a:spcBef>
                <a:spcPts val="0"/>
              </a:spcBef>
              <a:buSzPct val="100000"/>
              <a:buFont typeface="Open Sans"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OnNavigatedTo</a:t>
            </a:r>
          </a:p>
          <a:p>
            <a:pPr marR="0" lvl="3" algn="l" rtl="0">
              <a:lnSpc>
                <a:spcPct val="115000"/>
              </a:lnSpc>
              <a:spcBef>
                <a:spcPts val="0"/>
              </a:spcBef>
              <a:buSzPct val="100000"/>
              <a:buFont typeface="Open Sans"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OnNavigatedFrom</a:t>
            </a:r>
          </a:p>
          <a:p>
            <a:pPr marR="0" lvl="3" algn="l" rtl="0">
              <a:lnSpc>
                <a:spcPct val="115000"/>
              </a:lnSpc>
              <a:spcBef>
                <a:spcPts val="0"/>
              </a:spcBef>
              <a:buSzPct val="100000"/>
              <a:buFont typeface="Open Sans"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OnNavigatingFrom</a:t>
            </a:r>
          </a:p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cachování - NavigationCacheMode</a:t>
            </a:r>
          </a:p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Parameter - OnNavigatingTo args</a:t>
            </a:r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56032"/>
            <a:ext cx="8229600" cy="630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Roboto"/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UserControl</a:t>
            </a:r>
          </a:p>
        </p:txBody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457200" y="1161287"/>
            <a:ext cx="8229600" cy="34746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custom control</a:t>
            </a:r>
          </a:p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podobný stránce</a:t>
            </a:r>
          </a:p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vhodný pro opakované designové patterny s malými odlišnostmi</a:t>
            </a:r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title"/>
          </p:nvPr>
        </p:nvSpPr>
        <p:spPr>
          <a:xfrm>
            <a:off x="457200" y="256032"/>
            <a:ext cx="8229600" cy="630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Roboto"/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Události - events</a:t>
            </a:r>
          </a:p>
        </p:txBody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457200" y="1161287"/>
            <a:ext cx="8229600" cy="34746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reagování na změny v UI</a:t>
            </a:r>
          </a:p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UIElement a jiné komponenty - mnoho předdefinovaných</a:t>
            </a:r>
          </a:p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možnost vytvořit své vlastní</a:t>
            </a:r>
          </a:p>
        </p:txBody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title"/>
          </p:nvPr>
        </p:nvSpPr>
        <p:spPr>
          <a:xfrm>
            <a:off x="457200" y="256032"/>
            <a:ext cx="8229600" cy="630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Roboto"/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Nejpoužívanější komponenty</a:t>
            </a:r>
          </a:p>
        </p:txBody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457200" y="1161287"/>
            <a:ext cx="8229600" cy="34746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Grid - tabulkový layout</a:t>
            </a:r>
          </a:p>
          <a:p>
            <a:pPr marR="0" lvl="3" algn="l" rtl="0">
              <a:lnSpc>
                <a:spcPct val="150000"/>
              </a:lnSpc>
              <a:spcBef>
                <a:spcPts val="0"/>
              </a:spcBef>
              <a:buSzPct val="100000"/>
              <a:buFont typeface="Open Sans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sloupce a řádky</a:t>
            </a:r>
          </a:p>
          <a:p>
            <a:pPr marR="0" lvl="3" algn="l" rtl="0">
              <a:lnSpc>
                <a:spcPct val="150000"/>
              </a:lnSpc>
              <a:spcBef>
                <a:spcPts val="0"/>
              </a:spcBef>
              <a:buSzPct val="100000"/>
              <a:buFont typeface="Open Sans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odlišný přístup od HTML - speciální attributy</a:t>
            </a:r>
          </a:p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StackPanel - obdoba StackView v iOS</a:t>
            </a:r>
          </a:p>
          <a:p>
            <a:pPr marR="0" lvl="3" algn="l" rtl="0">
              <a:lnSpc>
                <a:spcPct val="150000"/>
              </a:lnSpc>
              <a:spcBef>
                <a:spcPts val="0"/>
              </a:spcBef>
              <a:buSzPct val="100000"/>
              <a:buFont typeface="Open Sans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řadí potomky jednoho za druhým</a:t>
            </a:r>
          </a:p>
          <a:p>
            <a:pPr marR="0" lvl="3" algn="l" rtl="0">
              <a:lnSpc>
                <a:spcPct val="150000"/>
              </a:lnSpc>
              <a:spcBef>
                <a:spcPts val="0"/>
              </a:spcBef>
              <a:buSzPct val="100000"/>
              <a:buFont typeface="Open Sans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horizontální a vertikální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ctrTitle"/>
          </p:nvPr>
        </p:nvSpPr>
        <p:spPr>
          <a:xfrm>
            <a:off x="658368" y="1738758"/>
            <a:ext cx="8229600" cy="859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>
                <a:solidFill>
                  <a:srgbClr val="545E6C"/>
                </a:solidFill>
                <a:latin typeface="Open Sans"/>
                <a:ea typeface="Open Sans"/>
                <a:cs typeface="Open Sans"/>
                <a:sym typeface="Open Sans"/>
              </a:rPr>
              <a:t>Historie Windows na mobilech</a:t>
            </a:r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title"/>
          </p:nvPr>
        </p:nvSpPr>
        <p:spPr>
          <a:xfrm>
            <a:off x="457200" y="256032"/>
            <a:ext cx="8229600" cy="630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Roboto"/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Nejpoužívanější komponenty</a:t>
            </a:r>
          </a:p>
        </p:txBody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457200" y="1161287"/>
            <a:ext cx="8229600" cy="34746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ListView - dynamicky generovaný seznam</a:t>
            </a:r>
          </a:p>
          <a:p>
            <a:pPr marR="0" lvl="3" algn="l" rtl="0">
              <a:lnSpc>
                <a:spcPct val="150000"/>
              </a:lnSpc>
              <a:spcBef>
                <a:spcPts val="0"/>
              </a:spcBef>
              <a:buSzPct val="100000"/>
              <a:buFont typeface="Open Sans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použití šablon a selectorů</a:t>
            </a:r>
          </a:p>
          <a:p>
            <a:pPr marR="0" lvl="3" algn="l" rtl="0">
              <a:lnSpc>
                <a:spcPct val="150000"/>
              </a:lnSpc>
              <a:spcBef>
                <a:spcPts val="0"/>
              </a:spcBef>
              <a:buSzPct val="100000"/>
              <a:buFont typeface="Open Sans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bindování kolekcí</a:t>
            </a:r>
          </a:p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ItemsControl - podobný ListView</a:t>
            </a:r>
          </a:p>
          <a:p>
            <a:pPr marR="0" lvl="3" algn="l" rtl="0">
              <a:lnSpc>
                <a:spcPct val="150000"/>
              </a:lnSpc>
              <a:spcBef>
                <a:spcPts val="0"/>
              </a:spcBef>
              <a:buSzPct val="100000"/>
              <a:buFont typeface="Open Sans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bez scrollu</a:t>
            </a:r>
          </a:p>
          <a:p>
            <a:pPr marR="0" lvl="3" algn="l" rtl="0">
              <a:lnSpc>
                <a:spcPct val="150000"/>
              </a:lnSpc>
              <a:spcBef>
                <a:spcPts val="0"/>
              </a:spcBef>
              <a:buSzPct val="100000"/>
              <a:buFont typeface="Open Sans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bez recyklace buňek</a:t>
            </a:r>
          </a:p>
        </p:txBody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title"/>
          </p:nvPr>
        </p:nvSpPr>
        <p:spPr>
          <a:xfrm>
            <a:off x="457200" y="256032"/>
            <a:ext cx="8229600" cy="630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Roboto"/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Šablony a styly</a:t>
            </a:r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457200" y="1161287"/>
            <a:ext cx="8229600" cy="34746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pro velmi jednoduché znovupoužití</a:t>
            </a:r>
          </a:p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CSS na speedu - dědičnost, výpočty</a:t>
            </a:r>
          </a:p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šablony - opakující se bloky UI bez vlastní logiky</a:t>
            </a:r>
          </a:p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mnoho výchozích stzlů a šablon</a:t>
            </a:r>
          </a:p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Blend - nástroj pro designéry</a:t>
            </a:r>
          </a:p>
        </p:txBody>
      </p:sp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title"/>
          </p:nvPr>
        </p:nvSpPr>
        <p:spPr>
          <a:xfrm>
            <a:off x="457200" y="256032"/>
            <a:ext cx="8229600" cy="630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Roboto"/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Selectors</a:t>
            </a:r>
          </a:p>
        </p:txBody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457200" y="1161287"/>
            <a:ext cx="8229600" cy="34746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podmíněné výběry šablon</a:t>
            </a:r>
          </a:p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vhodné pro seznamy s více variantami buňek</a:t>
            </a:r>
          </a:p>
        </p:txBody>
      </p:sp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title"/>
          </p:nvPr>
        </p:nvSpPr>
        <p:spPr>
          <a:xfrm>
            <a:off x="457200" y="256032"/>
            <a:ext cx="8229600" cy="630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Roboto"/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Binding</a:t>
            </a:r>
          </a:p>
        </p:txBody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457200" y="1161287"/>
            <a:ext cx="8229600" cy="34746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propagace datového modelu do UI</a:t>
            </a:r>
          </a:p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základ MVVM</a:t>
            </a:r>
          </a:p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oddělení logiky a UI</a:t>
            </a:r>
          </a:p>
        </p:txBody>
      </p:sp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Shape 2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650" y="956125"/>
            <a:ext cx="7906474" cy="330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title"/>
          </p:nvPr>
        </p:nvSpPr>
        <p:spPr>
          <a:xfrm>
            <a:off x="457200" y="256032"/>
            <a:ext cx="8229600" cy="630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Roboto"/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Value converters</a:t>
            </a:r>
          </a:p>
        </p:txBody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457200" y="1161287"/>
            <a:ext cx="8229600" cy="34746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transformují data modelu do UI</a:t>
            </a:r>
          </a:p>
          <a:p>
            <a:pPr marR="0" lvl="3" algn="l" rtl="0">
              <a:lnSpc>
                <a:spcPct val="150000"/>
              </a:lnSpc>
              <a:spcBef>
                <a:spcPts val="0"/>
              </a:spcBef>
              <a:buSzPct val="100000"/>
              <a:buFont typeface="Open Sans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např. bool na černá/bílá</a:t>
            </a:r>
          </a:p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znovupoužitelná</a:t>
            </a:r>
          </a:p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fungují:</a:t>
            </a:r>
          </a:p>
          <a:p>
            <a:pPr marR="0" lvl="3" algn="l" rtl="0">
              <a:lnSpc>
                <a:spcPct val="115000"/>
              </a:lnSpc>
              <a:spcBef>
                <a:spcPts val="0"/>
              </a:spcBef>
              <a:buSzPct val="100000"/>
              <a:buFont typeface="Open Sans"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jednou</a:t>
            </a:r>
          </a:p>
          <a:p>
            <a:pPr marR="0" lvl="3" algn="l" rtl="0">
              <a:lnSpc>
                <a:spcPct val="115000"/>
              </a:lnSpc>
              <a:spcBef>
                <a:spcPts val="0"/>
              </a:spcBef>
              <a:buSzPct val="100000"/>
              <a:buFont typeface="Open Sans"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jedním směrem</a:t>
            </a:r>
          </a:p>
          <a:p>
            <a:pPr marR="0" lvl="3" algn="l" rtl="0">
              <a:lnSpc>
                <a:spcPct val="115000"/>
              </a:lnSpc>
              <a:spcBef>
                <a:spcPts val="0"/>
              </a:spcBef>
              <a:buSzPct val="100000"/>
              <a:buFont typeface="Open Sans"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dvěma směry</a:t>
            </a:r>
          </a:p>
        </p:txBody>
      </p:sp>
      <p:pic>
        <p:nvPicPr>
          <p:cNvPr id="303" name="Shape 3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3875" y="2507425"/>
            <a:ext cx="4667250" cy="104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ctrTitle"/>
          </p:nvPr>
        </p:nvSpPr>
        <p:spPr>
          <a:xfrm>
            <a:off x="658368" y="1738758"/>
            <a:ext cx="8229600" cy="8595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Roboto"/>
              <a:buNone/>
            </a:pPr>
            <a:r>
              <a:rPr lang="en-US"/>
              <a:t>Best practices &amp; demo</a:t>
            </a:r>
          </a:p>
        </p:txBody>
      </p:sp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>
            <a:spLocks noGrp="1"/>
          </p:cNvSpPr>
          <p:nvPr>
            <p:ph type="ctrTitle"/>
          </p:nvPr>
        </p:nvSpPr>
        <p:spPr>
          <a:xfrm>
            <a:off x="658368" y="1738758"/>
            <a:ext cx="8229600" cy="859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Model-View-ViewModel</a:t>
            </a:r>
          </a:p>
        </p:txBody>
      </p:sp>
      <p:sp>
        <p:nvSpPr>
          <p:cNvPr id="315" name="Shape 315"/>
          <p:cNvSpPr txBox="1">
            <a:spLocks noGrp="1"/>
          </p:cNvSpPr>
          <p:nvPr>
            <p:ph type="subTitle" idx="1"/>
          </p:nvPr>
        </p:nvSpPr>
        <p:spPr>
          <a:xfrm>
            <a:off x="658368" y="2598293"/>
            <a:ext cx="8229600" cy="1280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-US" sz="30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architectural pattern for software development</a:t>
            </a:r>
          </a:p>
        </p:txBody>
      </p:sp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>
            <a:spLocks noGrp="1"/>
          </p:cNvSpPr>
          <p:nvPr>
            <p:ph type="title"/>
          </p:nvPr>
        </p:nvSpPr>
        <p:spPr>
          <a:xfrm>
            <a:off x="457200" y="256032"/>
            <a:ext cx="8229600" cy="630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Roboto"/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Co je a není MVVM</a:t>
            </a:r>
          </a:p>
        </p:txBody>
      </p:sp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457200" y="1161287"/>
            <a:ext cx="8229600" cy="34746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MVVM je</a:t>
            </a:r>
          </a:p>
          <a:p>
            <a:pPr marR="0" lvl="3" algn="l" rtl="0">
              <a:lnSpc>
                <a:spcPct val="115000"/>
              </a:lnSpc>
              <a:spcBef>
                <a:spcPts val="0"/>
              </a:spcBef>
              <a:buSzPct val="100000"/>
              <a:buFont typeface="Open Sans"/>
            </a:pP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variací Fowlerova prezentačního modelu</a:t>
            </a:r>
          </a:p>
          <a:p>
            <a:pPr marR="0" lvl="3" algn="l" rtl="0">
              <a:lnSpc>
                <a:spcPct val="115000"/>
              </a:lnSpc>
              <a:spcBef>
                <a:spcPts val="0"/>
              </a:spcBef>
              <a:buSzPct val="100000"/>
              <a:buFont typeface="Open Sans"/>
            </a:pP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založeno na MVC</a:t>
            </a:r>
          </a:p>
          <a:p>
            <a:pPr marR="0" lvl="3" algn="l" rtl="0">
              <a:lnSpc>
                <a:spcPct val="115000"/>
              </a:lnSpc>
              <a:spcBef>
                <a:spcPts val="0"/>
              </a:spcBef>
              <a:buSzPct val="100000"/>
              <a:buFont typeface="Open Sans"/>
            </a:pP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vyvíjenom Microsoftem</a:t>
            </a:r>
          </a:p>
          <a:p>
            <a:pPr marR="0" lvl="3" algn="l" rtl="0">
              <a:lnSpc>
                <a:spcPct val="115000"/>
              </a:lnSpc>
              <a:spcBef>
                <a:spcPts val="0"/>
              </a:spcBef>
              <a:buSzPct val="100000"/>
              <a:buFont typeface="Open Sans"/>
            </a:pP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postaveno na Bindingu a Commandech</a:t>
            </a:r>
          </a:p>
          <a:p>
            <a:pPr marL="257209" marR="0" lvl="2" indent="-288959" algn="l" rtl="0">
              <a:lnSpc>
                <a:spcPct val="115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MVVM není</a:t>
            </a:r>
          </a:p>
          <a:p>
            <a:pPr marR="0" lvl="3" algn="l" rtl="0">
              <a:lnSpc>
                <a:spcPct val="115000"/>
              </a:lnSpc>
              <a:spcBef>
                <a:spcPts val="0"/>
              </a:spcBef>
              <a:buSzPct val="100000"/>
              <a:buFont typeface="Open Sans"/>
            </a:pP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framework</a:t>
            </a:r>
          </a:p>
          <a:p>
            <a:pPr marR="0" lvl="3" algn="l" rtl="0">
              <a:lnSpc>
                <a:spcPct val="115000"/>
              </a:lnSpc>
              <a:spcBef>
                <a:spcPts val="0"/>
              </a:spcBef>
              <a:buSzPct val="100000"/>
              <a:buFont typeface="Open Sans"/>
            </a:pP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jenom v .NETu (Java, Javascript, Cocoa)</a:t>
            </a:r>
          </a:p>
        </p:txBody>
      </p:sp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Shape 3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425" y="1284075"/>
            <a:ext cx="8562299" cy="2505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457200" y="256032"/>
            <a:ext cx="8229600" cy="630899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Roboto"/>
              <a:buNone/>
            </a:pPr>
            <a:r>
              <a:rPr lang="en-US"/>
              <a:t>Windows Mobile - ty první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457200" y="1161299"/>
            <a:ext cx="8229600" cy="1359599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257209" marR="0" lvl="2" indent="-276259" algn="l" rtl="0">
              <a:lnSpc>
                <a:spcPct val="115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2000-2010, poslední verze 6.5</a:t>
            </a:r>
          </a:p>
          <a:p>
            <a:pPr marL="257209" marR="0" lvl="2" indent="-276259" algn="l" rtl="0">
              <a:lnSpc>
                <a:spcPct val="115000"/>
              </a:lnSpc>
              <a:spcBef>
                <a:spcPts val="120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postaveno na Windows CE</a:t>
            </a:r>
          </a:p>
          <a:p>
            <a:pPr marL="257209" marR="0" lvl="2" indent="-276259" algn="l" rtl="0">
              <a:lnSpc>
                <a:spcPct val="115000"/>
              </a:lnSpc>
              <a:spcBef>
                <a:spcPts val="120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42% podíl na trhu v roce 2007</a:t>
            </a:r>
          </a:p>
        </p:txBody>
      </p:sp>
      <p:pic>
        <p:nvPicPr>
          <p:cNvPr id="92" name="Shape 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9275" y="2599075"/>
            <a:ext cx="2210224" cy="221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4225" y="1223250"/>
            <a:ext cx="3191374" cy="2794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title"/>
          </p:nvPr>
        </p:nvSpPr>
        <p:spPr>
          <a:xfrm>
            <a:off x="457200" y="256032"/>
            <a:ext cx="8229600" cy="630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Roboto"/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M,V,VM</a:t>
            </a:r>
          </a:p>
        </p:txBody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457200" y="1161287"/>
            <a:ext cx="8229600" cy="34746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MODEL</a:t>
            </a: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 je vrstva (služba), poskytující data</a:t>
            </a:r>
          </a:p>
          <a:p>
            <a:pPr marR="0" lvl="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například objekt pskytující data z databáze</a:t>
            </a:r>
          </a:p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VIEW - </a:t>
            </a: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UI</a:t>
            </a:r>
          </a:p>
          <a:p>
            <a:pPr marL="257209" marR="0" lvl="2" indent="-31435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VIEWMODEL</a:t>
            </a:r>
          </a:p>
          <a:p>
            <a:pPr marR="0" lvl="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business logika mezi daty a UI</a:t>
            </a:r>
          </a:p>
          <a:p>
            <a:pPr marR="0" lvl="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poskytuje data UI a reaguje na volání UI</a:t>
            </a:r>
          </a:p>
        </p:txBody>
      </p:sp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>
            <a:spLocks noGrp="1"/>
          </p:cNvSpPr>
          <p:nvPr>
            <p:ph type="title"/>
          </p:nvPr>
        </p:nvSpPr>
        <p:spPr>
          <a:xfrm>
            <a:off x="457200" y="256032"/>
            <a:ext cx="8229600" cy="630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Roboto"/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Implementace MVVM</a:t>
            </a:r>
          </a:p>
        </p:txBody>
      </p:sp>
      <p:sp>
        <p:nvSpPr>
          <p:cNvPr id="338" name="Shape 338"/>
          <p:cNvSpPr txBox="1">
            <a:spLocks noGrp="1"/>
          </p:cNvSpPr>
          <p:nvPr>
            <p:ph type="body" idx="1"/>
          </p:nvPr>
        </p:nvSpPr>
        <p:spPr>
          <a:xfrm>
            <a:off x="457200" y="1161287"/>
            <a:ext cx="8229600" cy="34746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ViewModel je třída, která poskytuje properties pro UI, reaguje na UI a implementuje interface IPropertyChanged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Frameworky Caliburn Micro, MVVM Light, …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Použití frameworku nemusí být vždy vhodné.</a:t>
            </a:r>
          </a:p>
        </p:txBody>
      </p:sp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>
            <a:spLocks noGrp="1"/>
          </p:cNvSpPr>
          <p:nvPr>
            <p:ph type="ctrTitle"/>
          </p:nvPr>
        </p:nvSpPr>
        <p:spPr>
          <a:xfrm>
            <a:off x="658368" y="1738758"/>
            <a:ext cx="8229600" cy="8595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3F3F3F"/>
              </a:buClr>
              <a:buSzPct val="25000"/>
              <a:buFont typeface="Roboto"/>
              <a:buNone/>
            </a:pPr>
            <a:r>
              <a:rPr lang="en-US"/>
              <a:t>Hello Windows Mobile 2</a:t>
            </a:r>
          </a:p>
        </p:txBody>
      </p:sp>
      <p:sp>
        <p:nvSpPr>
          <p:cNvPr id="344" name="Shape 344"/>
          <p:cNvSpPr txBox="1">
            <a:spLocks noGrp="1"/>
          </p:cNvSpPr>
          <p:nvPr>
            <p:ph type="subTitle" idx="1"/>
          </p:nvPr>
        </p:nvSpPr>
        <p:spPr>
          <a:xfrm>
            <a:off x="658368" y="2598293"/>
            <a:ext cx="8229600" cy="1280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MVVM</a:t>
            </a:r>
          </a:p>
        </p:txBody>
      </p:sp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Shape 3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762500" cy="4762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Shape 350"/>
          <p:cNvSpPr txBox="1"/>
          <p:nvPr/>
        </p:nvSpPr>
        <p:spPr>
          <a:xfrm>
            <a:off x="306450" y="4474000"/>
            <a:ext cx="7560300" cy="59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600" b="1"/>
              <a:t>http://kobersky.eu/muni/</a:t>
            </a:r>
          </a:p>
        </p:txBody>
      </p:sp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Reverse </a:t>
            </a:r>
            <a:r>
              <a:rPr lang="cs-CZ" dirty="0" err="1" smtClean="0"/>
              <a:t>Engineering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4294967295"/>
          </p:nvPr>
        </p:nvSpPr>
        <p:spPr>
          <a:xfrm>
            <a:off x="0" y="4591050"/>
            <a:ext cx="3081338" cy="273050"/>
          </a:xfrm>
        </p:spPr>
        <p:txBody>
          <a:bodyPr/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44</a:t>
            </a:fld>
            <a:r>
              <a:rPr lang="en-US" sz="9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 Avast Confidential -</a:t>
            </a:r>
            <a:endParaRPr lang="en-US"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90387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Roboto"/>
              <a:buNone/>
            </a:pPr>
            <a:r>
              <a:rPr lang="en-US" dirty="0" err="1"/>
              <a:t>vývoj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Windows 10 mobile</a:t>
            </a:r>
          </a:p>
        </p:txBody>
      </p:sp>
      <p:sp>
        <p:nvSpPr>
          <p:cNvPr id="57" name="Shape 57"/>
          <p:cNvSpPr txBox="1">
            <a:spLocks noGrp="1"/>
          </p:cNvSpPr>
          <p:nvPr>
            <p:ph type="subTitle" idx="1"/>
          </p:nvPr>
        </p:nvSpPr>
        <p:spPr>
          <a:xfrm>
            <a:off x="658368" y="2598293"/>
            <a:ext cx="8229600" cy="2344967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buClr>
                <a:srgbClr val="FD7D09"/>
              </a:buClr>
              <a:buSzPct val="25000"/>
              <a:buFont typeface="Noto Sans Symbols"/>
              <a:buNone/>
            </a:pPr>
            <a:r>
              <a:rPr lang="cs-CZ" dirty="0" smtClean="0">
                <a:latin typeface="Open Sans"/>
                <a:ea typeface="Open Sans"/>
                <a:cs typeface="Open Sans"/>
                <a:sym typeface="Open Sans"/>
              </a:rPr>
              <a:t>Děkuji za pozornost</a:t>
            </a: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buClr>
                <a:srgbClr val="FD7D09"/>
              </a:buClr>
              <a:buSzPct val="25000"/>
              <a:buFont typeface="Noto Sans Symbols"/>
              <a:buNone/>
            </a:pPr>
            <a:endParaRPr lang="cs-CZ" dirty="0"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buClr>
                <a:srgbClr val="FD7D09"/>
              </a:buClr>
              <a:buSzPct val="25000"/>
              <a:buFont typeface="Noto Sans Symbols"/>
              <a:buNone/>
            </a:pPr>
            <a:endParaRPr lang="cs-CZ" dirty="0" smtClean="0"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buClr>
                <a:srgbClr val="FD7D09"/>
              </a:buClr>
              <a:buSzPct val="25000"/>
              <a:buFont typeface="Noto Sans Symbols"/>
              <a:buNone/>
            </a:pPr>
            <a:r>
              <a:rPr lang="en-US" dirty="0" smtClean="0">
                <a:latin typeface="Open Sans"/>
                <a:ea typeface="Open Sans"/>
                <a:cs typeface="Open Sans"/>
                <a:sym typeface="Open Sans"/>
              </a:rPr>
              <a:t>Jan </a:t>
            </a:r>
            <a:r>
              <a:rPr lang="en-US" dirty="0" err="1">
                <a:latin typeface="Open Sans"/>
                <a:ea typeface="Open Sans"/>
                <a:cs typeface="Open Sans"/>
                <a:sym typeface="Open Sans"/>
              </a:rPr>
              <a:t>Koběrský</a:t>
            </a:r>
            <a:endParaRPr lang="en-US" dirty="0"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buClr>
                <a:srgbClr val="FD7D09"/>
              </a:buClr>
              <a:buSzPct val="25000"/>
              <a:buFont typeface="Noto Sans Symbols"/>
              <a:buNone/>
            </a:pP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kobersky@avast.com</a:t>
            </a:r>
          </a:p>
        </p:txBody>
      </p:sp>
    </p:spTree>
    <p:extLst>
      <p:ext uri="{BB962C8B-B14F-4D97-AF65-F5344CB8AC3E}">
        <p14:creationId xmlns:p14="http://schemas.microsoft.com/office/powerpoint/2010/main" val="898118511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/>
        </p:nvSpPr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3000">
                <a:latin typeface="Roboto"/>
                <a:ea typeface="Roboto"/>
                <a:cs typeface="Roboto"/>
                <a:sym typeface="Roboto"/>
              </a:rPr>
              <a:t>Then this happened</a:t>
            </a:r>
          </a:p>
        </p:txBody>
      </p:sp>
      <p:pic>
        <p:nvPicPr>
          <p:cNvPr id="100" name="Shape 100"/>
          <p:cNvPicPr preferRelativeResize="0"/>
          <p:nvPr/>
        </p:nvPicPr>
        <p:blipFill rotWithShape="1">
          <a:blip r:embed="rId3">
            <a:alphaModFix/>
          </a:blip>
          <a:srcRect l="12775" r="26100"/>
          <a:stretch/>
        </p:blipFill>
        <p:spPr>
          <a:xfrm>
            <a:off x="0" y="0"/>
            <a:ext cx="46965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/>
          <p:cNvPicPr preferRelativeResize="0"/>
          <p:nvPr/>
        </p:nvPicPr>
        <p:blipFill rotWithShape="1">
          <a:blip r:embed="rId4">
            <a:alphaModFix/>
          </a:blip>
          <a:srcRect r="39932"/>
          <a:stretch/>
        </p:blipFill>
        <p:spPr>
          <a:xfrm>
            <a:off x="4696575" y="0"/>
            <a:ext cx="4447421" cy="5143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457200" y="256032"/>
            <a:ext cx="8229600" cy="630899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Roboto"/>
              <a:buNone/>
            </a:pPr>
            <a:r>
              <a:rPr lang="en-US"/>
              <a:t>Windows Phone 7.X</a:t>
            </a:r>
          </a:p>
        </p:txBody>
      </p:sp>
      <p:pic>
        <p:nvPicPr>
          <p:cNvPr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8924" y="882474"/>
            <a:ext cx="4197874" cy="373044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 txBox="1"/>
          <p:nvPr/>
        </p:nvSpPr>
        <p:spPr>
          <a:xfrm>
            <a:off x="457200" y="1040775"/>
            <a:ext cx="3773400" cy="339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57209" lvl="2" indent="-276259" rtl="0">
              <a:lnSpc>
                <a:spcPct val="115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18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2010-2012, poslední verze 7.8</a:t>
            </a:r>
          </a:p>
          <a:p>
            <a:pPr marL="257209" lvl="2" indent="-276259" rtl="0">
              <a:lnSpc>
                <a:spcPct val="115000"/>
              </a:lnSpc>
              <a:spcBef>
                <a:spcPts val="120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18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postaveno Windows CE</a:t>
            </a:r>
          </a:p>
          <a:p>
            <a:pPr marL="257209" lvl="2" indent="-276259" rtl="0">
              <a:lnSpc>
                <a:spcPct val="115000"/>
              </a:lnSpc>
              <a:spcBef>
                <a:spcPts val="120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18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bez aktualizace na WP8 :-(</a:t>
            </a:r>
          </a:p>
          <a:p>
            <a:pPr marL="257209" lvl="2" indent="-276259" rtl="0">
              <a:lnSpc>
                <a:spcPct val="115000"/>
              </a:lnSpc>
              <a:spcBef>
                <a:spcPts val="120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18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3.1% v roce 2012</a:t>
            </a:r>
          </a:p>
          <a:p>
            <a:pPr marL="257209" lvl="2" indent="-276259" rtl="0">
              <a:lnSpc>
                <a:spcPct val="115000"/>
              </a:lnSpc>
              <a:spcBef>
                <a:spcPts val="120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18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aplikace kompatibilní do dnes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457200" y="256032"/>
            <a:ext cx="8229600" cy="630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Roboto"/>
              <a:buNone/>
            </a:pPr>
            <a:r>
              <a:rPr lang="en-US"/>
              <a:t>Windows Phone 8.X</a:t>
            </a:r>
          </a:p>
        </p:txBody>
      </p:sp>
      <p:sp>
        <p:nvSpPr>
          <p:cNvPr id="116" name="Shape 116"/>
          <p:cNvSpPr txBox="1"/>
          <p:nvPr/>
        </p:nvSpPr>
        <p:spPr>
          <a:xfrm>
            <a:off x="457200" y="1040775"/>
            <a:ext cx="3510000" cy="383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57209" lvl="2" indent="-276259" rtl="0">
              <a:lnSpc>
                <a:spcPct val="115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18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2012-2017</a:t>
            </a:r>
          </a:p>
          <a:p>
            <a:pPr marL="257209" lvl="2" indent="-276259" rtl="0">
              <a:lnSpc>
                <a:spcPct val="115000"/>
              </a:lnSpc>
              <a:spcBef>
                <a:spcPts val="120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18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postaveno na Windows NT</a:t>
            </a:r>
          </a:p>
          <a:p>
            <a:pPr marL="257209" lvl="2" indent="-276259" rtl="0">
              <a:lnSpc>
                <a:spcPct val="115000"/>
              </a:lnSpc>
              <a:spcBef>
                <a:spcPts val="120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18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3 možnosti vývoje</a:t>
            </a:r>
          </a:p>
          <a:p>
            <a:pPr marL="257209" lvl="2" indent="-276259" rtl="0">
              <a:lnSpc>
                <a:spcPct val="115000"/>
              </a:lnSpc>
              <a:spcBef>
                <a:spcPts val="120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18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sdílení kódu</a:t>
            </a:r>
          </a:p>
          <a:p>
            <a:pPr marL="257209" lvl="2" indent="-276259" rtl="0">
              <a:lnSpc>
                <a:spcPct val="115000"/>
              </a:lnSpc>
              <a:spcBef>
                <a:spcPts val="120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18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30% - 90% API konvergence</a:t>
            </a:r>
          </a:p>
          <a:p>
            <a:pPr marL="257209" lvl="2" indent="-276259" rtl="0">
              <a:lnSpc>
                <a:spcPct val="115000"/>
              </a:lnSpc>
              <a:spcBef>
                <a:spcPts val="120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18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universal apps?</a:t>
            </a:r>
          </a:p>
        </p:txBody>
      </p:sp>
      <p:pic>
        <p:nvPicPr>
          <p:cNvPr id="117" name="Shape 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6725" y="886925"/>
            <a:ext cx="5155098" cy="343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457200" y="256032"/>
            <a:ext cx="8229600" cy="630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Roboto"/>
              <a:buNone/>
            </a:pPr>
            <a:r>
              <a:rPr lang="en-US"/>
              <a:t>Windows 10 mobile</a:t>
            </a:r>
          </a:p>
        </p:txBody>
      </p:sp>
      <p:sp>
        <p:nvSpPr>
          <p:cNvPr id="124" name="Shape 124"/>
          <p:cNvSpPr txBox="1"/>
          <p:nvPr/>
        </p:nvSpPr>
        <p:spPr>
          <a:xfrm>
            <a:off x="457200" y="1040775"/>
            <a:ext cx="3503700" cy="383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57209" lvl="2" indent="-276259" rtl="0">
              <a:lnSpc>
                <a:spcPct val="115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18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2015-???</a:t>
            </a:r>
          </a:p>
          <a:p>
            <a:pPr marL="257209" lvl="2" indent="-276259" rtl="0">
              <a:lnSpc>
                <a:spcPct val="115000"/>
              </a:lnSpc>
              <a:spcBef>
                <a:spcPts val="120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18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aplikace jsou konečně univerzální</a:t>
            </a:r>
          </a:p>
          <a:p>
            <a:pPr marL="257209" lvl="2" indent="-276259" rtl="0">
              <a:lnSpc>
                <a:spcPct val="115000"/>
              </a:lnSpc>
              <a:spcBef>
                <a:spcPts val="120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18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responzivní UI</a:t>
            </a:r>
          </a:p>
          <a:p>
            <a:pPr marL="257209" lvl="2" indent="-276259" rtl="0">
              <a:lnSpc>
                <a:spcPct val="115000"/>
              </a:lnSpc>
              <a:spcBef>
                <a:spcPts val="120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18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continuum</a:t>
            </a:r>
          </a:p>
          <a:p>
            <a:pPr marL="257209" lvl="2" indent="-276259" rtl="0">
              <a:lnSpc>
                <a:spcPct val="115000"/>
              </a:lnSpc>
              <a:spcBef>
                <a:spcPts val="120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18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pokračuje v trendu 8.1 XAML</a:t>
            </a:r>
          </a:p>
        </p:txBody>
      </p:sp>
      <p:pic>
        <p:nvPicPr>
          <p:cNvPr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0900" y="1223250"/>
            <a:ext cx="5115349" cy="292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457200" y="256032"/>
            <a:ext cx="8229600" cy="630935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Roboto"/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Podíl na trhu - poznej svého zákazníka</a:t>
            </a:r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457200" y="1161287"/>
            <a:ext cx="8229600" cy="3474719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257209" marR="0" lvl="2" indent="-314359" algn="l" rtl="0">
              <a:lnSpc>
                <a:spcPct val="115000"/>
              </a:lnSpc>
              <a:spcBef>
                <a:spcPts val="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USA 3%, EU5  10%, Rusko 11,5%</a:t>
            </a:r>
          </a:p>
          <a:p>
            <a:pPr marL="257209" marR="0" lvl="2" indent="-314359" algn="l" rtl="0">
              <a:lnSpc>
                <a:spcPct val="115000"/>
              </a:lnSpc>
              <a:spcBef>
                <a:spcPts val="120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konzervativní uživatelé</a:t>
            </a:r>
          </a:p>
          <a:p>
            <a:pPr marL="257209" marR="0" lvl="2" indent="-314359" algn="l" rtl="0">
              <a:lnSpc>
                <a:spcPct val="115000"/>
              </a:lnSpc>
              <a:spcBef>
                <a:spcPts val="120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“běžní uživatelé”</a:t>
            </a:r>
          </a:p>
          <a:p>
            <a:pPr marL="257209" marR="0" lvl="2" indent="-314359" algn="l" rtl="0">
              <a:lnSpc>
                <a:spcPct val="115000"/>
              </a:lnSpc>
              <a:spcBef>
                <a:spcPts val="1200"/>
              </a:spcBef>
              <a:buClr>
                <a:srgbClr val="E36C09"/>
              </a:buClr>
              <a:buSzPct val="100000"/>
              <a:buFont typeface="Open Sans"/>
              <a:buChar char="■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“mrtví uživatelé”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vast Template 2016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753</Words>
  <Application>Microsoft Office PowerPoint</Application>
  <PresentationFormat>Předvádění na obrazovce (16:9)</PresentationFormat>
  <Paragraphs>206</Paragraphs>
  <Slides>45</Slides>
  <Notes>44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1" baseType="lpstr">
      <vt:lpstr>Arial</vt:lpstr>
      <vt:lpstr>Roboto</vt:lpstr>
      <vt:lpstr>Noto Sans Symbols</vt:lpstr>
      <vt:lpstr>Calibri</vt:lpstr>
      <vt:lpstr>Open Sans</vt:lpstr>
      <vt:lpstr>Avast Template 2016</vt:lpstr>
      <vt:lpstr>vývoj na Windows 10 mobile</vt:lpstr>
      <vt:lpstr>Co nás dneska čeká</vt:lpstr>
      <vt:lpstr>Historie Windows na mobilech</vt:lpstr>
      <vt:lpstr>Windows Mobile - ty první</vt:lpstr>
      <vt:lpstr>Prezentace aplikace PowerPoint</vt:lpstr>
      <vt:lpstr>Windows Phone 7.X</vt:lpstr>
      <vt:lpstr>Windows Phone 8.X</vt:lpstr>
      <vt:lpstr>Windows 10 mobile</vt:lpstr>
      <vt:lpstr>Podíl na trhu - poznej svého zákazníka</vt:lpstr>
      <vt:lpstr>Podíl zařízení - poznej svého zákazníka</vt:lpstr>
      <vt:lpstr>Universal Windows Platform</vt:lpstr>
      <vt:lpstr>Windows 10 Universal Apps</vt:lpstr>
      <vt:lpstr>Sjednocení systému</vt:lpstr>
      <vt:lpstr>Universal Windows Platform</vt:lpstr>
      <vt:lpstr>Platform extensions</vt:lpstr>
      <vt:lpstr>Platform extensions</vt:lpstr>
      <vt:lpstr>Technologie a možnosti platformy</vt:lpstr>
      <vt:lpstr>Co potřebuju pro vývoj</vt:lpstr>
      <vt:lpstr>Co mě může brzdit</vt:lpstr>
      <vt:lpstr>Na čem můžu vydělat</vt:lpstr>
      <vt:lpstr>Windows 10 (mobile)</vt:lpstr>
      <vt:lpstr>Hello Windows Mobile</vt:lpstr>
      <vt:lpstr>Appx manifest</vt:lpstr>
      <vt:lpstr>XAML</vt:lpstr>
      <vt:lpstr>Page - obrazovka aplikace</vt:lpstr>
      <vt:lpstr>Navigace</vt:lpstr>
      <vt:lpstr>UserControl</vt:lpstr>
      <vt:lpstr>Události - events</vt:lpstr>
      <vt:lpstr>Nejpoužívanější komponenty</vt:lpstr>
      <vt:lpstr>Nejpoužívanější komponenty</vt:lpstr>
      <vt:lpstr>Šablony a styly</vt:lpstr>
      <vt:lpstr>Selectors</vt:lpstr>
      <vt:lpstr>Binding</vt:lpstr>
      <vt:lpstr>Prezentace aplikace PowerPoint</vt:lpstr>
      <vt:lpstr>Value converters</vt:lpstr>
      <vt:lpstr>Best practices &amp; demo</vt:lpstr>
      <vt:lpstr>Model-View-ViewModel</vt:lpstr>
      <vt:lpstr>Co je a není MVVM</vt:lpstr>
      <vt:lpstr>Prezentace aplikace PowerPoint</vt:lpstr>
      <vt:lpstr>M,V,VM</vt:lpstr>
      <vt:lpstr>Implementace MVVM</vt:lpstr>
      <vt:lpstr>Hello Windows Mobile 2</vt:lpstr>
      <vt:lpstr>Prezentace aplikace PowerPoint</vt:lpstr>
      <vt:lpstr>Reverse Engineering</vt:lpstr>
      <vt:lpstr>vývoj na Windows 10 mobile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vývoj na Windows 10 mobile</dc:title>
  <cp:lastModifiedBy>demo</cp:lastModifiedBy>
  <cp:revision>2</cp:revision>
  <dcterms:modified xsi:type="dcterms:W3CDTF">2016-03-09T22:51:27Z</dcterms:modified>
</cp:coreProperties>
</file>