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64" r:id="rId3"/>
    <p:sldId id="265" r:id="rId4"/>
    <p:sldId id="266" r:id="rId5"/>
    <p:sldId id="269" r:id="rId6"/>
    <p:sldId id="271" r:id="rId7"/>
    <p:sldId id="274" r:id="rId8"/>
    <p:sldId id="270" r:id="rId9"/>
    <p:sldId id="267" r:id="rId10"/>
    <p:sldId id="268" r:id="rId11"/>
    <p:sldId id="262" r:id="rId12"/>
    <p:sldId id="263" r:id="rId13"/>
    <p:sldId id="273" r:id="rId14"/>
    <p:sldId id="27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865E0-7F18-4EFF-AE5D-6AAB23BE57CE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C98FF-1F38-4257-A7E9-36B8DD3358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54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90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52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200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3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5730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290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821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82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82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78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99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59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5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45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43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8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42113-708E-4FA6-80DC-C00A804725D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674ED3-D8D5-4F97-9FF2-C8618434A7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6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Podnikatelský ekosystém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© Leonard Walletzký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05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altLang="cs-CZ" dirty="0"/>
              <a:t>INTEGRAČNÍ:</a:t>
            </a:r>
          </a:p>
          <a:p>
            <a:pPr lvl="1">
              <a:lnSpc>
                <a:spcPct val="110000"/>
              </a:lnSpc>
            </a:pPr>
            <a:r>
              <a:rPr lang="cs-CZ" altLang="cs-CZ" dirty="0"/>
              <a:t>Tvůrce inovace zabezpečuje svými silami management všech kroků (včetně partnerů) nutných k úspěšné komercializaci inovačního nápadu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pPr>
              <a:lnSpc>
                <a:spcPct val="110000"/>
              </a:lnSpc>
            </a:pPr>
            <a:r>
              <a:rPr lang="cs-CZ" altLang="cs-CZ" dirty="0"/>
              <a:t>DIRIGENTSKÝ:</a:t>
            </a:r>
          </a:p>
          <a:p>
            <a:pPr lvl="1">
              <a:lnSpc>
                <a:spcPct val="110000"/>
              </a:lnSpc>
            </a:pPr>
            <a:r>
              <a:rPr lang="cs-CZ" altLang="cs-CZ" dirty="0"/>
              <a:t>Tvůrce inovace koordinuje využití všech zdrojů aliance, které se podílejí na komercializaci inovačního řešení, sám se na zpracování podílí pouze částečně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pPr>
              <a:lnSpc>
                <a:spcPct val="110000"/>
              </a:lnSpc>
            </a:pPr>
            <a:r>
              <a:rPr lang="cs-CZ" altLang="cs-CZ" dirty="0"/>
              <a:t>LICENČNÍ:</a:t>
            </a:r>
          </a:p>
          <a:p>
            <a:pPr lvl="1">
              <a:lnSpc>
                <a:spcPct val="110000"/>
              </a:lnSpc>
            </a:pPr>
            <a:r>
              <a:rPr lang="cs-CZ" altLang="cs-CZ" dirty="0"/>
              <a:t>Tvůrce inovačního nápadu se podílí na výnosech z jeho komercializace, kterou zabezpečují jiné organizace; sám se na realizaci svého nápadu vůbec nepodílí. </a:t>
            </a:r>
            <a:endParaRPr lang="cs-CZ" alt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727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3352800" y="990602"/>
            <a:ext cx="5181600" cy="5715001"/>
          </a:xfrm>
          <a:prstGeom prst="downArrow">
            <a:avLst>
              <a:gd name="adj1" fmla="val 50000"/>
              <a:gd name="adj2" fmla="val 27574"/>
            </a:avLst>
          </a:prstGeom>
          <a:solidFill>
            <a:srgbClr val="FFFF00">
              <a:alpha val="50980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2208215" y="188916"/>
            <a:ext cx="7772400" cy="533401"/>
          </a:xfrm>
        </p:spPr>
        <p:txBody>
          <a:bodyPr/>
          <a:lstStyle/>
          <a:p>
            <a:pPr eaLnBrk="1" hangingPunct="1"/>
            <a:r>
              <a:rPr lang="cs-CZ" altLang="cs-CZ" sz="2400" b="1" u="sng"/>
              <a:t>Srovnání tří základních přístupů KOMERCIALIZACE</a:t>
            </a:r>
            <a:r>
              <a:rPr lang="cs-CZ" altLang="cs-CZ" sz="2400" b="1"/>
              <a:t>: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905001" y="1066802"/>
            <a:ext cx="2667001" cy="38100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FF0000"/>
                </a:solidFill>
              </a:rPr>
              <a:t>INTEGRAČNÍ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800601" y="1066802"/>
            <a:ext cx="2667001" cy="381001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>
                <a:solidFill>
                  <a:srgbClr val="800080"/>
                </a:solidFill>
              </a:rPr>
              <a:t>     DIRIGENTSKÝ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7696201" y="1066802"/>
            <a:ext cx="2667001" cy="38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801">
                <a:solidFill>
                  <a:schemeClr val="accent2"/>
                </a:solidFill>
              </a:rPr>
              <a:t>LICENČNÍ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648201" y="1524003"/>
            <a:ext cx="2489200" cy="36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altLang="cs-CZ" sz="1801" i="1"/>
              <a:t>Investiční náročnost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905001" y="1905000"/>
            <a:ext cx="2667001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cs-CZ" altLang="cs-CZ" sz="1801" i="1" dirty="0">
                <a:solidFill>
                  <a:srgbClr val="FF0000"/>
                </a:solidFill>
              </a:rPr>
              <a:t>Vysoká</a:t>
            </a:r>
            <a:r>
              <a:rPr lang="cs-CZ" altLang="cs-CZ" sz="1801" dirty="0">
                <a:solidFill>
                  <a:srgbClr val="FF0000"/>
                </a:solidFill>
              </a:rPr>
              <a:t>: </a:t>
            </a:r>
          </a:p>
          <a:p>
            <a:pPr eaLnBrk="1" hangingPunct="1">
              <a:spcBef>
                <a:spcPct val="20000"/>
              </a:spcBef>
            </a:pPr>
            <a:r>
              <a:rPr lang="cs-CZ" altLang="cs-CZ" sz="1801" dirty="0">
                <a:solidFill>
                  <a:srgbClr val="FF0000"/>
                </a:solidFill>
              </a:rPr>
              <a:t>	investice do pořízení všech nových zdrojů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4724402" y="1905002"/>
            <a:ext cx="2667001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cs-CZ" altLang="cs-CZ" sz="1801" i="1" dirty="0">
                <a:solidFill>
                  <a:srgbClr val="800080"/>
                </a:solidFill>
              </a:rPr>
              <a:t>Střední</a:t>
            </a:r>
            <a:r>
              <a:rPr lang="cs-CZ" altLang="cs-CZ" sz="1801" dirty="0">
                <a:solidFill>
                  <a:srgbClr val="800080"/>
                </a:solidFill>
              </a:rPr>
              <a:t>: </a:t>
            </a:r>
          </a:p>
          <a:p>
            <a:pPr eaLnBrk="1" hangingPunct="1">
              <a:spcBef>
                <a:spcPct val="20000"/>
              </a:spcBef>
            </a:pPr>
            <a:r>
              <a:rPr lang="cs-CZ" altLang="cs-CZ" sz="1801" dirty="0">
                <a:solidFill>
                  <a:srgbClr val="800080"/>
                </a:solidFill>
              </a:rPr>
              <a:t>	investuje jen do vlastních aktivit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7696201" y="1905002"/>
            <a:ext cx="2667001" cy="175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cs-CZ" altLang="cs-CZ" sz="1801" i="1" dirty="0">
                <a:solidFill>
                  <a:schemeClr val="accent2"/>
                </a:solidFill>
              </a:rPr>
              <a:t>Nízká</a:t>
            </a:r>
            <a:r>
              <a:rPr lang="cs-CZ" altLang="cs-CZ" sz="1801" dirty="0">
                <a:solidFill>
                  <a:schemeClr val="accent2"/>
                </a:solidFill>
              </a:rPr>
              <a:t>: </a:t>
            </a:r>
          </a:p>
          <a:p>
            <a:pPr eaLnBrk="1" hangingPunct="1">
              <a:spcBef>
                <a:spcPct val="20000"/>
              </a:spcBef>
            </a:pPr>
            <a:r>
              <a:rPr lang="cs-CZ" altLang="cs-CZ" sz="1801" dirty="0">
                <a:solidFill>
                  <a:schemeClr val="accent2"/>
                </a:solidFill>
              </a:rPr>
              <a:t>	R</a:t>
            </a:r>
            <a:r>
              <a:rPr lang="en-US" altLang="cs-CZ" sz="1801" dirty="0">
                <a:solidFill>
                  <a:schemeClr val="accent2"/>
                </a:solidFill>
              </a:rPr>
              <a:t>&amp;D a </a:t>
            </a:r>
            <a:r>
              <a:rPr lang="cs-CZ" altLang="cs-CZ" sz="1801" dirty="0">
                <a:solidFill>
                  <a:schemeClr val="accent2"/>
                </a:solidFill>
              </a:rPr>
              <a:t>formální zpracování 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1981204" y="1524001"/>
            <a:ext cx="83058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801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981204" y="1905000"/>
            <a:ext cx="83058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801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1981204" y="4038600"/>
            <a:ext cx="83058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801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981204" y="4419601"/>
            <a:ext cx="83058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801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4876804" y="4038600"/>
            <a:ext cx="2595582" cy="36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1801" i="1"/>
              <a:t>Potřebné způsobilosti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1905001" y="4419601"/>
            <a:ext cx="2667001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rgbClr val="FF0000"/>
                </a:solidFill>
              </a:rPr>
              <a:t>Technické a projekční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rgbClr val="FF0000"/>
                </a:solidFill>
              </a:rPr>
              <a:t>Výrobní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rgbClr val="FF0000"/>
                </a:solidFill>
              </a:rPr>
              <a:t>Marketingové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rgbClr val="FF0000"/>
                </a:solidFill>
              </a:rPr>
              <a:t>Vůdcovství aliance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4648201" y="4419601"/>
            <a:ext cx="2667001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cs-CZ" sz="1801" dirty="0">
                <a:solidFill>
                  <a:srgbClr val="800080"/>
                </a:solidFill>
              </a:rPr>
              <a:t>Project </a:t>
            </a:r>
            <a:r>
              <a:rPr lang="en-US" altLang="cs-CZ" sz="1801" dirty="0" err="1">
                <a:solidFill>
                  <a:srgbClr val="800080"/>
                </a:solidFill>
              </a:rPr>
              <a:t>mn</a:t>
            </a:r>
            <a:r>
              <a:rPr lang="cs-CZ" altLang="cs-CZ" sz="1801" dirty="0" err="1">
                <a:solidFill>
                  <a:srgbClr val="800080"/>
                </a:solidFill>
              </a:rPr>
              <a:t>gm</a:t>
            </a:r>
            <a:r>
              <a:rPr lang="en-US" altLang="cs-CZ" sz="1801" dirty="0">
                <a:solidFill>
                  <a:srgbClr val="800080"/>
                </a:solidFill>
              </a:rPr>
              <a:t>.</a:t>
            </a:r>
            <a:r>
              <a:rPr lang="cs-CZ" altLang="cs-CZ" sz="1801" dirty="0">
                <a:solidFill>
                  <a:srgbClr val="80008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rgbClr val="800080"/>
                </a:solidFill>
              </a:rPr>
              <a:t>Vztahy se zákazníky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rgbClr val="800080"/>
                </a:solidFill>
              </a:rPr>
              <a:t>Spolupráce v alianci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rgbClr val="800080"/>
                </a:solidFill>
              </a:rPr>
              <a:t>Rychlost a pružnost reakce na změny v okolí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7696201" y="4419601"/>
            <a:ext cx="2667001" cy="175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chemeClr val="accent2"/>
                </a:solidFill>
              </a:rPr>
              <a:t>Výzkum a vývoj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chemeClr val="accent2"/>
                </a:solidFill>
              </a:rPr>
              <a:t>Management znalostí a intelektuální kapitál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chemeClr val="accent2"/>
                </a:solidFill>
              </a:rPr>
              <a:t>Vliv na standardizaci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 dirty="0">
                <a:solidFill>
                  <a:schemeClr val="accent2"/>
                </a:solidFill>
              </a:rPr>
              <a:t>Prodej duševního vlastnictví</a:t>
            </a:r>
          </a:p>
        </p:txBody>
      </p:sp>
    </p:spTree>
    <p:extLst>
      <p:ext uri="{BB962C8B-B14F-4D97-AF65-F5344CB8AC3E}">
        <p14:creationId xmlns:p14="http://schemas.microsoft.com/office/powerpoint/2010/main" val="188859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3352800" y="152401"/>
            <a:ext cx="5181600" cy="3962400"/>
          </a:xfrm>
          <a:prstGeom prst="downArrow">
            <a:avLst>
              <a:gd name="adj1" fmla="val 48954"/>
              <a:gd name="adj2" fmla="val 29889"/>
            </a:avLst>
          </a:prstGeom>
          <a:solidFill>
            <a:srgbClr val="FFFF00">
              <a:alpha val="49019"/>
            </a:srgbClr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4" y="4191000"/>
            <a:ext cx="8305801" cy="21336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cs-CZ" b="1" dirty="0"/>
              <a:t>Další aspekty volby vhodného inovačního přístupu</a:t>
            </a:r>
          </a:p>
          <a:p>
            <a:pPr eaLnBrk="1" hangingPunct="1">
              <a:buFontTx/>
              <a:buNone/>
            </a:pPr>
            <a:r>
              <a:rPr lang="cs-CZ" altLang="cs-CZ" b="1" dirty="0"/>
              <a:t> </a:t>
            </a:r>
          </a:p>
          <a:p>
            <a:pPr eaLnBrk="1" hangingPunct="1"/>
            <a:r>
              <a:rPr lang="cs-CZ" altLang="cs-CZ" b="1" dirty="0"/>
              <a:t>situace v oboru, charakter inovace, rozsah rizik</a:t>
            </a:r>
          </a:p>
          <a:p>
            <a:pPr eaLnBrk="1" hangingPunct="1"/>
            <a:r>
              <a:rPr lang="cs-CZ" altLang="cs-CZ" b="1" dirty="0"/>
              <a:t>kompatibilita se silnými stránkami interního prostředí organizace a její kulturou.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1981204" y="457201"/>
            <a:ext cx="83058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801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495802" y="457202"/>
            <a:ext cx="3454792" cy="36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1801" i="1"/>
              <a:t>Kdy je postup nejvýhodnější?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1981204" y="838200"/>
            <a:ext cx="83058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801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905001" y="838200"/>
            <a:ext cx="266700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rgbClr val="FF0000"/>
                </a:solidFill>
              </a:rPr>
              <a:t>průběžná (inkrementální) inovace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rgbClr val="FF0000"/>
                </a:solidFill>
              </a:rPr>
              <a:t>stabilní trh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rgbClr val="FF0000"/>
                </a:solidFill>
              </a:rPr>
              <a:t>známá technická řešení s pomalými inovačními cykly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648201" y="838200"/>
            <a:ext cx="2667001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rgbClr val="800080"/>
                </a:solidFill>
              </a:rPr>
              <a:t>nová technická řešení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rgbClr val="800080"/>
                </a:solidFill>
              </a:rPr>
              <a:t>rychlé inovace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rgbClr val="800080"/>
                </a:solidFill>
              </a:rPr>
              <a:t>vysoká pravděpodobnost substituce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rgbClr val="800080"/>
                </a:solidFill>
              </a:rPr>
              <a:t>rozvinuté vztahy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7620002" y="838202"/>
            <a:ext cx="2667001" cy="205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chemeClr val="accent2"/>
                </a:solidFill>
              </a:rPr>
              <a:t>vysoká ochrana duševního vlastnictví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chemeClr val="accent2"/>
                </a:solidFill>
              </a:rPr>
              <a:t>slabý vliv značky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chemeClr val="accent2"/>
                </a:solidFill>
              </a:rPr>
              <a:t>absence vlastních kapacit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altLang="cs-CZ" sz="1801">
                <a:solidFill>
                  <a:schemeClr val="accent2"/>
                </a:solidFill>
              </a:rPr>
              <a:t>Rychlost komercionalizace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1981204" y="3810001"/>
            <a:ext cx="83058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 sz="1801"/>
          </a:p>
        </p:txBody>
      </p:sp>
    </p:spTree>
    <p:extLst>
      <p:ext uri="{BB962C8B-B14F-4D97-AF65-F5344CB8AC3E}">
        <p14:creationId xmlns:p14="http://schemas.microsoft.com/office/powerpoint/2010/main" val="1298122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je ekosystém základem poskytování služeb?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Služby nelze poskytovat samostatně</a:t>
            </a:r>
          </a:p>
          <a:p>
            <a:r>
              <a:rPr lang="cs-CZ" dirty="0" smtClean="0"/>
              <a:t>Na vstupu i na výstupu je potřeba kombinovat řadu zdrojů pro úspěšné dokončení služby</a:t>
            </a:r>
          </a:p>
          <a:p>
            <a:r>
              <a:rPr lang="cs-CZ" dirty="0" smtClean="0"/>
              <a:t>Úroveň této kombinace je zároveň základním zdrojem úspěchu a konkurenční výhody</a:t>
            </a:r>
          </a:p>
          <a:p>
            <a:r>
              <a:rPr lang="cs-CZ" dirty="0" smtClean="0"/>
              <a:t>Bez aktivní kooperace všech členů ekosystému nelze dosáhnout dalšího rozvoje</a:t>
            </a:r>
          </a:p>
          <a:p>
            <a:r>
              <a:rPr lang="cs-CZ" dirty="0" smtClean="0"/>
              <a:t>Vstup jakéhokoliv monopolu do služeb způsobí stagnaci služeb či jejich </a:t>
            </a:r>
            <a:r>
              <a:rPr lang="cs-CZ" dirty="0" err="1" smtClean="0"/>
              <a:t>pseudorozvoj</a:t>
            </a:r>
            <a:r>
              <a:rPr lang="cs-CZ" dirty="0" smtClean="0"/>
              <a:t> (např. UPC, </a:t>
            </a:r>
            <a:r>
              <a:rPr lang="cs-CZ" dirty="0" err="1" smtClean="0"/>
              <a:t>Skylink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78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založení vlastního ekosystému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Vnitřní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Zvládnutí vnitřních procesů</a:t>
            </a:r>
          </a:p>
          <a:p>
            <a:r>
              <a:rPr lang="cs-CZ" dirty="0" smtClean="0"/>
              <a:t>Komunikace uvnitř firmy</a:t>
            </a:r>
          </a:p>
          <a:p>
            <a:r>
              <a:rPr lang="cs-CZ" dirty="0" smtClean="0"/>
              <a:t>Stabilní management finančních zdrojů</a:t>
            </a:r>
          </a:p>
          <a:p>
            <a:r>
              <a:rPr lang="cs-CZ" dirty="0" smtClean="0"/>
              <a:t>Podrobná analýza sítě </a:t>
            </a:r>
            <a:r>
              <a:rPr lang="cs-CZ" dirty="0" err="1" smtClean="0"/>
              <a:t>stakeholderů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Vnější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Konzistentní vystupování</a:t>
            </a:r>
          </a:p>
          <a:p>
            <a:r>
              <a:rPr lang="cs-CZ" dirty="0" smtClean="0"/>
              <a:t>Jasná deklarace cílů</a:t>
            </a:r>
          </a:p>
          <a:p>
            <a:r>
              <a:rPr lang="cs-CZ" dirty="0" smtClean="0"/>
              <a:t>Sdílení společných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0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6084" y="745341"/>
            <a:ext cx="8911687" cy="744523"/>
          </a:xfrm>
        </p:spPr>
        <p:txBody>
          <a:bodyPr/>
          <a:lstStyle/>
          <a:p>
            <a:r>
              <a:rPr lang="cs-CZ" dirty="0" smtClean="0"/>
              <a:t>Komerční inovace</a:t>
            </a:r>
            <a:endParaRPr lang="cs-CZ" dirty="0"/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524000" y="765175"/>
            <a:ext cx="9144000" cy="0"/>
          </a:xfrm>
          <a:prstGeom prst="line">
            <a:avLst/>
          </a:prstGeom>
          <a:noFill/>
          <a:ln w="15875">
            <a:solidFill>
              <a:srgbClr val="991F3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801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116143" y="1452569"/>
            <a:ext cx="1847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7" name="Obdélník 10"/>
          <p:cNvSpPr>
            <a:spLocks noChangeArrowheads="1"/>
          </p:cNvSpPr>
          <p:nvPr/>
        </p:nvSpPr>
        <p:spPr bwMode="auto">
          <a:xfrm>
            <a:off x="2135189" y="836619"/>
            <a:ext cx="8358187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  <a:p>
            <a:pPr eaLnBrk="1" hangingPunct="1">
              <a:lnSpc>
                <a:spcPct val="90000"/>
              </a:lnSpc>
            </a:pPr>
            <a:endParaRPr lang="cs-CZ" altLang="cs-CZ" u="sng"/>
          </a:p>
        </p:txBody>
      </p:sp>
      <p:sp>
        <p:nvSpPr>
          <p:cNvPr id="8" name="Volný tvar 7"/>
          <p:cNvSpPr/>
          <p:nvPr/>
        </p:nvSpPr>
        <p:spPr>
          <a:xfrm>
            <a:off x="3760417" y="1617152"/>
            <a:ext cx="4392489" cy="720080"/>
          </a:xfrm>
          <a:custGeom>
            <a:avLst/>
            <a:gdLst>
              <a:gd name="connsiteX0" fmla="*/ 0 w 1780439"/>
              <a:gd name="connsiteY0" fmla="*/ 92727 h 927270"/>
              <a:gd name="connsiteX1" fmla="*/ 27159 w 1780439"/>
              <a:gd name="connsiteY1" fmla="*/ 27159 h 927270"/>
              <a:gd name="connsiteX2" fmla="*/ 92727 w 1780439"/>
              <a:gd name="connsiteY2" fmla="*/ 0 h 927270"/>
              <a:gd name="connsiteX3" fmla="*/ 1687712 w 1780439"/>
              <a:gd name="connsiteY3" fmla="*/ 0 h 927270"/>
              <a:gd name="connsiteX4" fmla="*/ 1753280 w 1780439"/>
              <a:gd name="connsiteY4" fmla="*/ 27159 h 927270"/>
              <a:gd name="connsiteX5" fmla="*/ 1780439 w 1780439"/>
              <a:gd name="connsiteY5" fmla="*/ 92727 h 927270"/>
              <a:gd name="connsiteX6" fmla="*/ 1780439 w 1780439"/>
              <a:gd name="connsiteY6" fmla="*/ 834543 h 927270"/>
              <a:gd name="connsiteX7" fmla="*/ 1753280 w 1780439"/>
              <a:gd name="connsiteY7" fmla="*/ 900111 h 927270"/>
              <a:gd name="connsiteX8" fmla="*/ 1687712 w 1780439"/>
              <a:gd name="connsiteY8" fmla="*/ 927270 h 927270"/>
              <a:gd name="connsiteX9" fmla="*/ 92727 w 1780439"/>
              <a:gd name="connsiteY9" fmla="*/ 927270 h 927270"/>
              <a:gd name="connsiteX10" fmla="*/ 27159 w 1780439"/>
              <a:gd name="connsiteY10" fmla="*/ 900111 h 927270"/>
              <a:gd name="connsiteX11" fmla="*/ 0 w 1780439"/>
              <a:gd name="connsiteY11" fmla="*/ 834543 h 927270"/>
              <a:gd name="connsiteX12" fmla="*/ 0 w 1780439"/>
              <a:gd name="connsiteY12" fmla="*/ 92727 h 927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0439" h="927270">
                <a:moveTo>
                  <a:pt x="0" y="92727"/>
                </a:moveTo>
                <a:cubicBezTo>
                  <a:pt x="0" y="68134"/>
                  <a:pt x="9769" y="44549"/>
                  <a:pt x="27159" y="27159"/>
                </a:cubicBezTo>
                <a:cubicBezTo>
                  <a:pt x="44549" y="9769"/>
                  <a:pt x="68134" y="0"/>
                  <a:pt x="92727" y="0"/>
                </a:cubicBezTo>
                <a:lnTo>
                  <a:pt x="1687712" y="0"/>
                </a:lnTo>
                <a:cubicBezTo>
                  <a:pt x="1712305" y="0"/>
                  <a:pt x="1735890" y="9769"/>
                  <a:pt x="1753280" y="27159"/>
                </a:cubicBezTo>
                <a:cubicBezTo>
                  <a:pt x="1770670" y="44549"/>
                  <a:pt x="1780439" y="68134"/>
                  <a:pt x="1780439" y="92727"/>
                </a:cubicBezTo>
                <a:lnTo>
                  <a:pt x="1780439" y="834543"/>
                </a:lnTo>
                <a:cubicBezTo>
                  <a:pt x="1780439" y="859136"/>
                  <a:pt x="1770670" y="882721"/>
                  <a:pt x="1753280" y="900111"/>
                </a:cubicBezTo>
                <a:cubicBezTo>
                  <a:pt x="1735890" y="917501"/>
                  <a:pt x="1712305" y="927270"/>
                  <a:pt x="1687712" y="927270"/>
                </a:cubicBezTo>
                <a:lnTo>
                  <a:pt x="92727" y="927270"/>
                </a:lnTo>
                <a:cubicBezTo>
                  <a:pt x="68134" y="927270"/>
                  <a:pt x="44549" y="917501"/>
                  <a:pt x="27159" y="900111"/>
                </a:cubicBezTo>
                <a:cubicBezTo>
                  <a:pt x="9769" y="882721"/>
                  <a:pt x="0" y="859136"/>
                  <a:pt x="0" y="834543"/>
                </a:cubicBezTo>
                <a:lnTo>
                  <a:pt x="0" y="92727"/>
                </a:lnTo>
                <a:close/>
              </a:path>
            </a:pathLst>
          </a:cu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0500" tIns="80500" rIns="80500" bIns="80500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801" dirty="0">
                <a:solidFill>
                  <a:srgbClr val="991F36"/>
                </a:solidFill>
              </a:rPr>
              <a:t>INOVACE</a:t>
            </a:r>
            <a:endParaRPr lang="en-US" sz="1801" dirty="0">
              <a:solidFill>
                <a:srgbClr val="991F36"/>
              </a:solidFill>
            </a:endParaRPr>
          </a:p>
        </p:txBody>
      </p:sp>
      <p:sp>
        <p:nvSpPr>
          <p:cNvPr id="9" name="Volný tvar 8"/>
          <p:cNvSpPr/>
          <p:nvPr/>
        </p:nvSpPr>
        <p:spPr>
          <a:xfrm>
            <a:off x="2248249" y="2899519"/>
            <a:ext cx="2174327" cy="842052"/>
          </a:xfrm>
          <a:custGeom>
            <a:avLst/>
            <a:gdLst>
              <a:gd name="connsiteX0" fmla="*/ 0 w 1383379"/>
              <a:gd name="connsiteY0" fmla="*/ 61423 h 614232"/>
              <a:gd name="connsiteX1" fmla="*/ 17990 w 1383379"/>
              <a:gd name="connsiteY1" fmla="*/ 17990 h 614232"/>
              <a:gd name="connsiteX2" fmla="*/ 61423 w 1383379"/>
              <a:gd name="connsiteY2" fmla="*/ 0 h 614232"/>
              <a:gd name="connsiteX3" fmla="*/ 1321956 w 1383379"/>
              <a:gd name="connsiteY3" fmla="*/ 0 h 614232"/>
              <a:gd name="connsiteX4" fmla="*/ 1365389 w 1383379"/>
              <a:gd name="connsiteY4" fmla="*/ 17990 h 614232"/>
              <a:gd name="connsiteX5" fmla="*/ 1383379 w 1383379"/>
              <a:gd name="connsiteY5" fmla="*/ 61423 h 614232"/>
              <a:gd name="connsiteX6" fmla="*/ 1383379 w 1383379"/>
              <a:gd name="connsiteY6" fmla="*/ 552809 h 614232"/>
              <a:gd name="connsiteX7" fmla="*/ 1365389 w 1383379"/>
              <a:gd name="connsiteY7" fmla="*/ 596242 h 614232"/>
              <a:gd name="connsiteX8" fmla="*/ 1321956 w 1383379"/>
              <a:gd name="connsiteY8" fmla="*/ 614232 h 614232"/>
              <a:gd name="connsiteX9" fmla="*/ 61423 w 1383379"/>
              <a:gd name="connsiteY9" fmla="*/ 614232 h 614232"/>
              <a:gd name="connsiteX10" fmla="*/ 17990 w 1383379"/>
              <a:gd name="connsiteY10" fmla="*/ 596242 h 614232"/>
              <a:gd name="connsiteX11" fmla="*/ 0 w 1383379"/>
              <a:gd name="connsiteY11" fmla="*/ 552809 h 614232"/>
              <a:gd name="connsiteX12" fmla="*/ 0 w 1383379"/>
              <a:gd name="connsiteY12" fmla="*/ 61423 h 61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83379" h="614232">
                <a:moveTo>
                  <a:pt x="0" y="61423"/>
                </a:moveTo>
                <a:cubicBezTo>
                  <a:pt x="0" y="45133"/>
                  <a:pt x="6471" y="29509"/>
                  <a:pt x="17990" y="17990"/>
                </a:cubicBezTo>
                <a:cubicBezTo>
                  <a:pt x="29509" y="6471"/>
                  <a:pt x="45132" y="0"/>
                  <a:pt x="61423" y="0"/>
                </a:cubicBezTo>
                <a:lnTo>
                  <a:pt x="1321956" y="0"/>
                </a:lnTo>
                <a:cubicBezTo>
                  <a:pt x="1338246" y="0"/>
                  <a:pt x="1353870" y="6471"/>
                  <a:pt x="1365389" y="17990"/>
                </a:cubicBezTo>
                <a:cubicBezTo>
                  <a:pt x="1376908" y="29509"/>
                  <a:pt x="1383379" y="45132"/>
                  <a:pt x="1383379" y="61423"/>
                </a:cubicBezTo>
                <a:lnTo>
                  <a:pt x="1383379" y="552809"/>
                </a:lnTo>
                <a:cubicBezTo>
                  <a:pt x="1383379" y="569099"/>
                  <a:pt x="1376908" y="584723"/>
                  <a:pt x="1365389" y="596242"/>
                </a:cubicBezTo>
                <a:cubicBezTo>
                  <a:pt x="1353870" y="607761"/>
                  <a:pt x="1338247" y="614232"/>
                  <a:pt x="1321956" y="614232"/>
                </a:cubicBezTo>
                <a:lnTo>
                  <a:pt x="61423" y="614232"/>
                </a:lnTo>
                <a:cubicBezTo>
                  <a:pt x="45133" y="614232"/>
                  <a:pt x="29509" y="607761"/>
                  <a:pt x="17990" y="596242"/>
                </a:cubicBezTo>
                <a:cubicBezTo>
                  <a:pt x="6471" y="584723"/>
                  <a:pt x="0" y="569100"/>
                  <a:pt x="0" y="552809"/>
                </a:cubicBezTo>
                <a:lnTo>
                  <a:pt x="0" y="61423"/>
                </a:lnTo>
                <a:close/>
              </a:path>
            </a:pathLst>
          </a:cu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0"/>
            <a:tileRect/>
          </a:gra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1332" tIns="71332" rIns="71332" bIns="71332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dirty="0"/>
              <a:t>SMLUVNÍ</a:t>
            </a:r>
            <a:endParaRPr lang="en-US" sz="2000" dirty="0"/>
          </a:p>
        </p:txBody>
      </p:sp>
      <p:sp>
        <p:nvSpPr>
          <p:cNvPr id="10" name="Volný tvar 9"/>
          <p:cNvSpPr/>
          <p:nvPr/>
        </p:nvSpPr>
        <p:spPr>
          <a:xfrm>
            <a:off x="1816201" y="4123655"/>
            <a:ext cx="1037527" cy="768031"/>
          </a:xfrm>
          <a:custGeom>
            <a:avLst/>
            <a:gdLst>
              <a:gd name="connsiteX0" fmla="*/ 0 w 1074294"/>
              <a:gd name="connsiteY0" fmla="*/ 39438 h 394383"/>
              <a:gd name="connsiteX1" fmla="*/ 11551 w 1074294"/>
              <a:gd name="connsiteY1" fmla="*/ 11551 h 394383"/>
              <a:gd name="connsiteX2" fmla="*/ 39438 w 1074294"/>
              <a:gd name="connsiteY2" fmla="*/ 0 h 394383"/>
              <a:gd name="connsiteX3" fmla="*/ 1034856 w 1074294"/>
              <a:gd name="connsiteY3" fmla="*/ 0 h 394383"/>
              <a:gd name="connsiteX4" fmla="*/ 1062743 w 1074294"/>
              <a:gd name="connsiteY4" fmla="*/ 11551 h 394383"/>
              <a:gd name="connsiteX5" fmla="*/ 1074294 w 1074294"/>
              <a:gd name="connsiteY5" fmla="*/ 39438 h 394383"/>
              <a:gd name="connsiteX6" fmla="*/ 1074294 w 1074294"/>
              <a:gd name="connsiteY6" fmla="*/ 354945 h 394383"/>
              <a:gd name="connsiteX7" fmla="*/ 1062743 w 1074294"/>
              <a:gd name="connsiteY7" fmla="*/ 382832 h 394383"/>
              <a:gd name="connsiteX8" fmla="*/ 1034856 w 1074294"/>
              <a:gd name="connsiteY8" fmla="*/ 394383 h 394383"/>
              <a:gd name="connsiteX9" fmla="*/ 39438 w 1074294"/>
              <a:gd name="connsiteY9" fmla="*/ 394383 h 394383"/>
              <a:gd name="connsiteX10" fmla="*/ 11551 w 1074294"/>
              <a:gd name="connsiteY10" fmla="*/ 382832 h 394383"/>
              <a:gd name="connsiteX11" fmla="*/ 0 w 1074294"/>
              <a:gd name="connsiteY11" fmla="*/ 354945 h 394383"/>
              <a:gd name="connsiteX12" fmla="*/ 0 w 1074294"/>
              <a:gd name="connsiteY12" fmla="*/ 39438 h 39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74294" h="394383">
                <a:moveTo>
                  <a:pt x="0" y="39438"/>
                </a:moveTo>
                <a:cubicBezTo>
                  <a:pt x="0" y="28978"/>
                  <a:pt x="4155" y="18947"/>
                  <a:pt x="11551" y="11551"/>
                </a:cubicBezTo>
                <a:cubicBezTo>
                  <a:pt x="18947" y="4155"/>
                  <a:pt x="28978" y="0"/>
                  <a:pt x="39438" y="0"/>
                </a:cubicBezTo>
                <a:lnTo>
                  <a:pt x="1034856" y="0"/>
                </a:lnTo>
                <a:cubicBezTo>
                  <a:pt x="1045316" y="0"/>
                  <a:pt x="1055347" y="4155"/>
                  <a:pt x="1062743" y="11551"/>
                </a:cubicBezTo>
                <a:cubicBezTo>
                  <a:pt x="1070139" y="18947"/>
                  <a:pt x="1074294" y="28978"/>
                  <a:pt x="1074294" y="39438"/>
                </a:cubicBezTo>
                <a:lnTo>
                  <a:pt x="1074294" y="354945"/>
                </a:lnTo>
                <a:cubicBezTo>
                  <a:pt x="1074294" y="365405"/>
                  <a:pt x="1070139" y="375436"/>
                  <a:pt x="1062743" y="382832"/>
                </a:cubicBezTo>
                <a:cubicBezTo>
                  <a:pt x="1055347" y="390228"/>
                  <a:pt x="1045316" y="394383"/>
                  <a:pt x="1034856" y="394383"/>
                </a:cubicBezTo>
                <a:lnTo>
                  <a:pt x="39438" y="394383"/>
                </a:lnTo>
                <a:cubicBezTo>
                  <a:pt x="28978" y="394383"/>
                  <a:pt x="18947" y="390228"/>
                  <a:pt x="11551" y="382832"/>
                </a:cubicBezTo>
                <a:cubicBezTo>
                  <a:pt x="4155" y="375436"/>
                  <a:pt x="0" y="365405"/>
                  <a:pt x="0" y="354945"/>
                </a:cubicBezTo>
                <a:lnTo>
                  <a:pt x="0" y="39438"/>
                </a:lnTo>
                <a:close/>
              </a:path>
            </a:pathLst>
          </a:custGeom>
          <a:solidFill>
            <a:srgbClr val="00B0F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891" tIns="64891" rIns="64891" bIns="6489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801" dirty="0"/>
              <a:t>Licence</a:t>
            </a:r>
          </a:p>
        </p:txBody>
      </p:sp>
      <p:sp>
        <p:nvSpPr>
          <p:cNvPr id="11" name="Volný tvar 10"/>
          <p:cNvSpPr/>
          <p:nvPr/>
        </p:nvSpPr>
        <p:spPr>
          <a:xfrm>
            <a:off x="3040332" y="4123658"/>
            <a:ext cx="1031572" cy="766881"/>
          </a:xfrm>
          <a:custGeom>
            <a:avLst/>
            <a:gdLst>
              <a:gd name="connsiteX0" fmla="*/ 0 w 853899"/>
              <a:gd name="connsiteY0" fmla="*/ 39438 h 394383"/>
              <a:gd name="connsiteX1" fmla="*/ 11551 w 853899"/>
              <a:gd name="connsiteY1" fmla="*/ 11551 h 394383"/>
              <a:gd name="connsiteX2" fmla="*/ 39438 w 853899"/>
              <a:gd name="connsiteY2" fmla="*/ 0 h 394383"/>
              <a:gd name="connsiteX3" fmla="*/ 814461 w 853899"/>
              <a:gd name="connsiteY3" fmla="*/ 0 h 394383"/>
              <a:gd name="connsiteX4" fmla="*/ 842348 w 853899"/>
              <a:gd name="connsiteY4" fmla="*/ 11551 h 394383"/>
              <a:gd name="connsiteX5" fmla="*/ 853899 w 853899"/>
              <a:gd name="connsiteY5" fmla="*/ 39438 h 394383"/>
              <a:gd name="connsiteX6" fmla="*/ 853899 w 853899"/>
              <a:gd name="connsiteY6" fmla="*/ 354945 h 394383"/>
              <a:gd name="connsiteX7" fmla="*/ 842348 w 853899"/>
              <a:gd name="connsiteY7" fmla="*/ 382832 h 394383"/>
              <a:gd name="connsiteX8" fmla="*/ 814461 w 853899"/>
              <a:gd name="connsiteY8" fmla="*/ 394383 h 394383"/>
              <a:gd name="connsiteX9" fmla="*/ 39438 w 853899"/>
              <a:gd name="connsiteY9" fmla="*/ 394383 h 394383"/>
              <a:gd name="connsiteX10" fmla="*/ 11551 w 853899"/>
              <a:gd name="connsiteY10" fmla="*/ 382832 h 394383"/>
              <a:gd name="connsiteX11" fmla="*/ 0 w 853899"/>
              <a:gd name="connsiteY11" fmla="*/ 354945 h 394383"/>
              <a:gd name="connsiteX12" fmla="*/ 0 w 853899"/>
              <a:gd name="connsiteY12" fmla="*/ 39438 h 39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53899" h="394383">
                <a:moveTo>
                  <a:pt x="0" y="39438"/>
                </a:moveTo>
                <a:cubicBezTo>
                  <a:pt x="0" y="28978"/>
                  <a:pt x="4155" y="18947"/>
                  <a:pt x="11551" y="11551"/>
                </a:cubicBezTo>
                <a:cubicBezTo>
                  <a:pt x="18947" y="4155"/>
                  <a:pt x="28978" y="0"/>
                  <a:pt x="39438" y="0"/>
                </a:cubicBezTo>
                <a:lnTo>
                  <a:pt x="814461" y="0"/>
                </a:lnTo>
                <a:cubicBezTo>
                  <a:pt x="824921" y="0"/>
                  <a:pt x="834952" y="4155"/>
                  <a:pt x="842348" y="11551"/>
                </a:cubicBezTo>
                <a:cubicBezTo>
                  <a:pt x="849744" y="18947"/>
                  <a:pt x="853899" y="28978"/>
                  <a:pt x="853899" y="39438"/>
                </a:cubicBezTo>
                <a:lnTo>
                  <a:pt x="853899" y="354945"/>
                </a:lnTo>
                <a:cubicBezTo>
                  <a:pt x="853899" y="365405"/>
                  <a:pt x="849744" y="375436"/>
                  <a:pt x="842348" y="382832"/>
                </a:cubicBezTo>
                <a:cubicBezTo>
                  <a:pt x="834952" y="390228"/>
                  <a:pt x="824921" y="394383"/>
                  <a:pt x="814461" y="394383"/>
                </a:cubicBezTo>
                <a:lnTo>
                  <a:pt x="39438" y="394383"/>
                </a:lnTo>
                <a:cubicBezTo>
                  <a:pt x="28978" y="394383"/>
                  <a:pt x="18947" y="390228"/>
                  <a:pt x="11551" y="382832"/>
                </a:cubicBezTo>
                <a:cubicBezTo>
                  <a:pt x="4155" y="375436"/>
                  <a:pt x="0" y="365405"/>
                  <a:pt x="0" y="354945"/>
                </a:cubicBezTo>
                <a:lnTo>
                  <a:pt x="0" y="39438"/>
                </a:lnTo>
                <a:close/>
              </a:path>
            </a:pathLst>
          </a:custGeom>
          <a:solidFill>
            <a:srgbClr val="00B0F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891" tIns="64891" rIns="64891" bIns="6489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801" dirty="0"/>
              <a:t>Aliance Sítě</a:t>
            </a:r>
            <a:endParaRPr lang="en-US" sz="1801" dirty="0"/>
          </a:p>
        </p:txBody>
      </p:sp>
      <p:sp>
        <p:nvSpPr>
          <p:cNvPr id="12" name="Volný tvar 11"/>
          <p:cNvSpPr/>
          <p:nvPr/>
        </p:nvSpPr>
        <p:spPr>
          <a:xfrm>
            <a:off x="4192463" y="4123658"/>
            <a:ext cx="942631" cy="394383"/>
          </a:xfrm>
          <a:custGeom>
            <a:avLst/>
            <a:gdLst>
              <a:gd name="connsiteX0" fmla="*/ 0 w 782761"/>
              <a:gd name="connsiteY0" fmla="*/ 39438 h 394383"/>
              <a:gd name="connsiteX1" fmla="*/ 11551 w 782761"/>
              <a:gd name="connsiteY1" fmla="*/ 11551 h 394383"/>
              <a:gd name="connsiteX2" fmla="*/ 39438 w 782761"/>
              <a:gd name="connsiteY2" fmla="*/ 0 h 394383"/>
              <a:gd name="connsiteX3" fmla="*/ 743323 w 782761"/>
              <a:gd name="connsiteY3" fmla="*/ 0 h 394383"/>
              <a:gd name="connsiteX4" fmla="*/ 771210 w 782761"/>
              <a:gd name="connsiteY4" fmla="*/ 11551 h 394383"/>
              <a:gd name="connsiteX5" fmla="*/ 782761 w 782761"/>
              <a:gd name="connsiteY5" fmla="*/ 39438 h 394383"/>
              <a:gd name="connsiteX6" fmla="*/ 782761 w 782761"/>
              <a:gd name="connsiteY6" fmla="*/ 354945 h 394383"/>
              <a:gd name="connsiteX7" fmla="*/ 771210 w 782761"/>
              <a:gd name="connsiteY7" fmla="*/ 382832 h 394383"/>
              <a:gd name="connsiteX8" fmla="*/ 743323 w 782761"/>
              <a:gd name="connsiteY8" fmla="*/ 394383 h 394383"/>
              <a:gd name="connsiteX9" fmla="*/ 39438 w 782761"/>
              <a:gd name="connsiteY9" fmla="*/ 394383 h 394383"/>
              <a:gd name="connsiteX10" fmla="*/ 11551 w 782761"/>
              <a:gd name="connsiteY10" fmla="*/ 382832 h 394383"/>
              <a:gd name="connsiteX11" fmla="*/ 0 w 782761"/>
              <a:gd name="connsiteY11" fmla="*/ 354945 h 394383"/>
              <a:gd name="connsiteX12" fmla="*/ 0 w 782761"/>
              <a:gd name="connsiteY12" fmla="*/ 39438 h 39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2761" h="394383">
                <a:moveTo>
                  <a:pt x="0" y="39438"/>
                </a:moveTo>
                <a:cubicBezTo>
                  <a:pt x="0" y="28978"/>
                  <a:pt x="4155" y="18947"/>
                  <a:pt x="11551" y="11551"/>
                </a:cubicBezTo>
                <a:cubicBezTo>
                  <a:pt x="18947" y="4155"/>
                  <a:pt x="28978" y="0"/>
                  <a:pt x="39438" y="0"/>
                </a:cubicBezTo>
                <a:lnTo>
                  <a:pt x="743323" y="0"/>
                </a:lnTo>
                <a:cubicBezTo>
                  <a:pt x="753783" y="0"/>
                  <a:pt x="763814" y="4155"/>
                  <a:pt x="771210" y="11551"/>
                </a:cubicBezTo>
                <a:cubicBezTo>
                  <a:pt x="778606" y="18947"/>
                  <a:pt x="782761" y="28978"/>
                  <a:pt x="782761" y="39438"/>
                </a:cubicBezTo>
                <a:lnTo>
                  <a:pt x="782761" y="354945"/>
                </a:lnTo>
                <a:cubicBezTo>
                  <a:pt x="782761" y="365405"/>
                  <a:pt x="778606" y="375436"/>
                  <a:pt x="771210" y="382832"/>
                </a:cubicBezTo>
                <a:cubicBezTo>
                  <a:pt x="763814" y="390228"/>
                  <a:pt x="753783" y="394383"/>
                  <a:pt x="743323" y="394383"/>
                </a:cubicBezTo>
                <a:lnTo>
                  <a:pt x="39438" y="394383"/>
                </a:lnTo>
                <a:cubicBezTo>
                  <a:pt x="28978" y="394383"/>
                  <a:pt x="18947" y="390228"/>
                  <a:pt x="11551" y="382832"/>
                </a:cubicBezTo>
                <a:cubicBezTo>
                  <a:pt x="4155" y="375436"/>
                  <a:pt x="0" y="365405"/>
                  <a:pt x="0" y="354945"/>
                </a:cubicBezTo>
                <a:lnTo>
                  <a:pt x="0" y="39438"/>
                </a:lnTo>
                <a:close/>
              </a:path>
            </a:pathLst>
          </a:custGeom>
          <a:solidFill>
            <a:srgbClr val="00B0F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891" tIns="64891" rIns="64891" bIns="6489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801" dirty="0"/>
              <a:t>Ostatní</a:t>
            </a:r>
          </a:p>
        </p:txBody>
      </p:sp>
      <p:sp>
        <p:nvSpPr>
          <p:cNvPr id="13" name="Volný tvar 12"/>
          <p:cNvSpPr/>
          <p:nvPr/>
        </p:nvSpPr>
        <p:spPr>
          <a:xfrm>
            <a:off x="6928763" y="2899516"/>
            <a:ext cx="2078896" cy="864096"/>
          </a:xfrm>
          <a:custGeom>
            <a:avLst/>
            <a:gdLst>
              <a:gd name="connsiteX0" fmla="*/ 0 w 1201186"/>
              <a:gd name="connsiteY0" fmla="*/ 54589 h 545893"/>
              <a:gd name="connsiteX1" fmla="*/ 15989 w 1201186"/>
              <a:gd name="connsiteY1" fmla="*/ 15989 h 545893"/>
              <a:gd name="connsiteX2" fmla="*/ 54589 w 1201186"/>
              <a:gd name="connsiteY2" fmla="*/ 0 h 545893"/>
              <a:gd name="connsiteX3" fmla="*/ 1146597 w 1201186"/>
              <a:gd name="connsiteY3" fmla="*/ 0 h 545893"/>
              <a:gd name="connsiteX4" fmla="*/ 1185197 w 1201186"/>
              <a:gd name="connsiteY4" fmla="*/ 15989 h 545893"/>
              <a:gd name="connsiteX5" fmla="*/ 1201186 w 1201186"/>
              <a:gd name="connsiteY5" fmla="*/ 54589 h 545893"/>
              <a:gd name="connsiteX6" fmla="*/ 1201186 w 1201186"/>
              <a:gd name="connsiteY6" fmla="*/ 491304 h 545893"/>
              <a:gd name="connsiteX7" fmla="*/ 1185197 w 1201186"/>
              <a:gd name="connsiteY7" fmla="*/ 529904 h 545893"/>
              <a:gd name="connsiteX8" fmla="*/ 1146597 w 1201186"/>
              <a:gd name="connsiteY8" fmla="*/ 545893 h 545893"/>
              <a:gd name="connsiteX9" fmla="*/ 54589 w 1201186"/>
              <a:gd name="connsiteY9" fmla="*/ 545893 h 545893"/>
              <a:gd name="connsiteX10" fmla="*/ 15989 w 1201186"/>
              <a:gd name="connsiteY10" fmla="*/ 529904 h 545893"/>
              <a:gd name="connsiteX11" fmla="*/ 0 w 1201186"/>
              <a:gd name="connsiteY11" fmla="*/ 491304 h 545893"/>
              <a:gd name="connsiteX12" fmla="*/ 0 w 1201186"/>
              <a:gd name="connsiteY12" fmla="*/ 54589 h 545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1186" h="545893">
                <a:moveTo>
                  <a:pt x="0" y="54589"/>
                </a:moveTo>
                <a:cubicBezTo>
                  <a:pt x="0" y="40111"/>
                  <a:pt x="5751" y="26226"/>
                  <a:pt x="15989" y="15989"/>
                </a:cubicBezTo>
                <a:cubicBezTo>
                  <a:pt x="26226" y="5752"/>
                  <a:pt x="40111" y="0"/>
                  <a:pt x="54589" y="0"/>
                </a:cubicBezTo>
                <a:lnTo>
                  <a:pt x="1146597" y="0"/>
                </a:lnTo>
                <a:cubicBezTo>
                  <a:pt x="1161075" y="0"/>
                  <a:pt x="1174960" y="5751"/>
                  <a:pt x="1185197" y="15989"/>
                </a:cubicBezTo>
                <a:cubicBezTo>
                  <a:pt x="1195434" y="26226"/>
                  <a:pt x="1201186" y="40111"/>
                  <a:pt x="1201186" y="54589"/>
                </a:cubicBezTo>
                <a:lnTo>
                  <a:pt x="1201186" y="491304"/>
                </a:lnTo>
                <a:cubicBezTo>
                  <a:pt x="1201186" y="505782"/>
                  <a:pt x="1195435" y="519667"/>
                  <a:pt x="1185197" y="529904"/>
                </a:cubicBezTo>
                <a:cubicBezTo>
                  <a:pt x="1174960" y="540141"/>
                  <a:pt x="1161075" y="545893"/>
                  <a:pt x="1146597" y="545893"/>
                </a:cubicBezTo>
                <a:lnTo>
                  <a:pt x="54589" y="545893"/>
                </a:lnTo>
                <a:cubicBezTo>
                  <a:pt x="40111" y="545893"/>
                  <a:pt x="26226" y="540142"/>
                  <a:pt x="15989" y="529904"/>
                </a:cubicBezTo>
                <a:cubicBezTo>
                  <a:pt x="5752" y="519667"/>
                  <a:pt x="0" y="505782"/>
                  <a:pt x="0" y="491304"/>
                </a:cubicBezTo>
                <a:lnTo>
                  <a:pt x="0" y="54589"/>
                </a:lnTo>
                <a:close/>
              </a:path>
            </a:pathLst>
          </a:custGeom>
          <a:gradFill rotWithShape="0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9329" tIns="69329" rIns="69329" bIns="69329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dirty="0"/>
              <a:t>INVESTIČNÍ</a:t>
            </a:r>
            <a:endParaRPr lang="en-US" sz="2000" dirty="0"/>
          </a:p>
        </p:txBody>
      </p:sp>
      <p:sp>
        <p:nvSpPr>
          <p:cNvPr id="14" name="Volný tvar 13"/>
          <p:cNvSpPr/>
          <p:nvPr/>
        </p:nvSpPr>
        <p:spPr>
          <a:xfrm>
            <a:off x="7072779" y="4843733"/>
            <a:ext cx="1152128" cy="575499"/>
          </a:xfrm>
          <a:custGeom>
            <a:avLst/>
            <a:gdLst>
              <a:gd name="connsiteX0" fmla="*/ 0 w 1014596"/>
              <a:gd name="connsiteY0" fmla="*/ 43148 h 431483"/>
              <a:gd name="connsiteX1" fmla="*/ 12638 w 1014596"/>
              <a:gd name="connsiteY1" fmla="*/ 12638 h 431483"/>
              <a:gd name="connsiteX2" fmla="*/ 43148 w 1014596"/>
              <a:gd name="connsiteY2" fmla="*/ 0 h 431483"/>
              <a:gd name="connsiteX3" fmla="*/ 971448 w 1014596"/>
              <a:gd name="connsiteY3" fmla="*/ 0 h 431483"/>
              <a:gd name="connsiteX4" fmla="*/ 1001958 w 1014596"/>
              <a:gd name="connsiteY4" fmla="*/ 12638 h 431483"/>
              <a:gd name="connsiteX5" fmla="*/ 1014596 w 1014596"/>
              <a:gd name="connsiteY5" fmla="*/ 43148 h 431483"/>
              <a:gd name="connsiteX6" fmla="*/ 1014596 w 1014596"/>
              <a:gd name="connsiteY6" fmla="*/ 388335 h 431483"/>
              <a:gd name="connsiteX7" fmla="*/ 1001958 w 1014596"/>
              <a:gd name="connsiteY7" fmla="*/ 418845 h 431483"/>
              <a:gd name="connsiteX8" fmla="*/ 971448 w 1014596"/>
              <a:gd name="connsiteY8" fmla="*/ 431483 h 431483"/>
              <a:gd name="connsiteX9" fmla="*/ 43148 w 1014596"/>
              <a:gd name="connsiteY9" fmla="*/ 431483 h 431483"/>
              <a:gd name="connsiteX10" fmla="*/ 12638 w 1014596"/>
              <a:gd name="connsiteY10" fmla="*/ 418845 h 431483"/>
              <a:gd name="connsiteX11" fmla="*/ 0 w 1014596"/>
              <a:gd name="connsiteY11" fmla="*/ 388335 h 431483"/>
              <a:gd name="connsiteX12" fmla="*/ 0 w 1014596"/>
              <a:gd name="connsiteY12" fmla="*/ 43148 h 43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14596" h="431483">
                <a:moveTo>
                  <a:pt x="0" y="43148"/>
                </a:moveTo>
                <a:cubicBezTo>
                  <a:pt x="0" y="31704"/>
                  <a:pt x="4546" y="20730"/>
                  <a:pt x="12638" y="12638"/>
                </a:cubicBezTo>
                <a:cubicBezTo>
                  <a:pt x="20730" y="4546"/>
                  <a:pt x="31705" y="0"/>
                  <a:pt x="43148" y="0"/>
                </a:cubicBezTo>
                <a:lnTo>
                  <a:pt x="971448" y="0"/>
                </a:lnTo>
                <a:cubicBezTo>
                  <a:pt x="982892" y="0"/>
                  <a:pt x="993866" y="4546"/>
                  <a:pt x="1001958" y="12638"/>
                </a:cubicBezTo>
                <a:cubicBezTo>
                  <a:pt x="1010050" y="20730"/>
                  <a:pt x="1014596" y="31705"/>
                  <a:pt x="1014596" y="43148"/>
                </a:cubicBezTo>
                <a:lnTo>
                  <a:pt x="1014596" y="388335"/>
                </a:lnTo>
                <a:cubicBezTo>
                  <a:pt x="1014596" y="399779"/>
                  <a:pt x="1010050" y="410753"/>
                  <a:pt x="1001958" y="418845"/>
                </a:cubicBezTo>
                <a:cubicBezTo>
                  <a:pt x="993866" y="426937"/>
                  <a:pt x="982891" y="431483"/>
                  <a:pt x="971448" y="431483"/>
                </a:cubicBezTo>
                <a:lnTo>
                  <a:pt x="43148" y="431483"/>
                </a:lnTo>
                <a:cubicBezTo>
                  <a:pt x="31704" y="431483"/>
                  <a:pt x="20730" y="426937"/>
                  <a:pt x="12638" y="418845"/>
                </a:cubicBezTo>
                <a:cubicBezTo>
                  <a:pt x="4546" y="410753"/>
                  <a:pt x="0" y="399778"/>
                  <a:pt x="0" y="388335"/>
                </a:cubicBezTo>
                <a:lnTo>
                  <a:pt x="0" y="43148"/>
                </a:lnTo>
                <a:close/>
              </a:path>
            </a:pathLst>
          </a:custGeom>
          <a:solidFill>
            <a:srgbClr val="92D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5979" tIns="65979" rIns="65979" bIns="65979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801" dirty="0"/>
              <a:t>Joint </a:t>
            </a:r>
            <a:r>
              <a:rPr lang="cs-CZ" sz="1801" dirty="0" err="1"/>
              <a:t>venture</a:t>
            </a:r>
            <a:endParaRPr lang="en-US" sz="1801" dirty="0"/>
          </a:p>
        </p:txBody>
      </p:sp>
      <p:sp>
        <p:nvSpPr>
          <p:cNvPr id="15" name="Volný tvar 14"/>
          <p:cNvSpPr/>
          <p:nvPr/>
        </p:nvSpPr>
        <p:spPr>
          <a:xfrm>
            <a:off x="8800971" y="4771728"/>
            <a:ext cx="1656185" cy="648073"/>
          </a:xfrm>
          <a:custGeom>
            <a:avLst/>
            <a:gdLst>
              <a:gd name="connsiteX0" fmla="*/ 0 w 1505246"/>
              <a:gd name="connsiteY0" fmla="*/ 62987 h 629873"/>
              <a:gd name="connsiteX1" fmla="*/ 18449 w 1505246"/>
              <a:gd name="connsiteY1" fmla="*/ 18448 h 629873"/>
              <a:gd name="connsiteX2" fmla="*/ 62988 w 1505246"/>
              <a:gd name="connsiteY2" fmla="*/ 0 h 629873"/>
              <a:gd name="connsiteX3" fmla="*/ 1442259 w 1505246"/>
              <a:gd name="connsiteY3" fmla="*/ 0 h 629873"/>
              <a:gd name="connsiteX4" fmla="*/ 1486798 w 1505246"/>
              <a:gd name="connsiteY4" fmla="*/ 18449 h 629873"/>
              <a:gd name="connsiteX5" fmla="*/ 1505246 w 1505246"/>
              <a:gd name="connsiteY5" fmla="*/ 62988 h 629873"/>
              <a:gd name="connsiteX6" fmla="*/ 1505246 w 1505246"/>
              <a:gd name="connsiteY6" fmla="*/ 566886 h 629873"/>
              <a:gd name="connsiteX7" fmla="*/ 1486798 w 1505246"/>
              <a:gd name="connsiteY7" fmla="*/ 611425 h 629873"/>
              <a:gd name="connsiteX8" fmla="*/ 1442259 w 1505246"/>
              <a:gd name="connsiteY8" fmla="*/ 629873 h 629873"/>
              <a:gd name="connsiteX9" fmla="*/ 62987 w 1505246"/>
              <a:gd name="connsiteY9" fmla="*/ 629873 h 629873"/>
              <a:gd name="connsiteX10" fmla="*/ 18448 w 1505246"/>
              <a:gd name="connsiteY10" fmla="*/ 611424 h 629873"/>
              <a:gd name="connsiteX11" fmla="*/ 0 w 1505246"/>
              <a:gd name="connsiteY11" fmla="*/ 566885 h 629873"/>
              <a:gd name="connsiteX12" fmla="*/ 0 w 1505246"/>
              <a:gd name="connsiteY12" fmla="*/ 62987 h 629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5246" h="629873">
                <a:moveTo>
                  <a:pt x="0" y="62987"/>
                </a:moveTo>
                <a:cubicBezTo>
                  <a:pt x="0" y="46282"/>
                  <a:pt x="6636" y="30261"/>
                  <a:pt x="18449" y="18448"/>
                </a:cubicBezTo>
                <a:cubicBezTo>
                  <a:pt x="30261" y="6636"/>
                  <a:pt x="46282" y="0"/>
                  <a:pt x="62988" y="0"/>
                </a:cubicBezTo>
                <a:lnTo>
                  <a:pt x="1442259" y="0"/>
                </a:lnTo>
                <a:cubicBezTo>
                  <a:pt x="1458964" y="0"/>
                  <a:pt x="1474985" y="6636"/>
                  <a:pt x="1486798" y="18449"/>
                </a:cubicBezTo>
                <a:cubicBezTo>
                  <a:pt x="1498610" y="30261"/>
                  <a:pt x="1505246" y="46282"/>
                  <a:pt x="1505246" y="62988"/>
                </a:cubicBezTo>
                <a:lnTo>
                  <a:pt x="1505246" y="566886"/>
                </a:lnTo>
                <a:cubicBezTo>
                  <a:pt x="1505246" y="583591"/>
                  <a:pt x="1498610" y="599612"/>
                  <a:pt x="1486798" y="611425"/>
                </a:cubicBezTo>
                <a:cubicBezTo>
                  <a:pt x="1474986" y="623237"/>
                  <a:pt x="1458965" y="629873"/>
                  <a:pt x="1442259" y="629873"/>
                </a:cubicBezTo>
                <a:lnTo>
                  <a:pt x="62987" y="629873"/>
                </a:lnTo>
                <a:cubicBezTo>
                  <a:pt x="46282" y="629873"/>
                  <a:pt x="30261" y="623237"/>
                  <a:pt x="18448" y="611424"/>
                </a:cubicBezTo>
                <a:cubicBezTo>
                  <a:pt x="6636" y="599612"/>
                  <a:pt x="0" y="583591"/>
                  <a:pt x="0" y="566885"/>
                </a:cubicBezTo>
                <a:lnTo>
                  <a:pt x="0" y="62987"/>
                </a:lnTo>
                <a:close/>
              </a:path>
            </a:pathLst>
          </a:custGeom>
          <a:solidFill>
            <a:srgbClr val="00B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1788" tIns="71788" rIns="71788" bIns="71788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401" dirty="0"/>
              <a:t>Plné </a:t>
            </a:r>
            <a:r>
              <a:rPr lang="cs-CZ" sz="1801" dirty="0"/>
              <a:t>vlastnictví</a:t>
            </a:r>
            <a:r>
              <a:rPr lang="cs-CZ" sz="1401" dirty="0"/>
              <a:t> </a:t>
            </a:r>
            <a:endParaRPr lang="en-US" sz="1401" dirty="0"/>
          </a:p>
        </p:txBody>
      </p:sp>
      <p:sp>
        <p:nvSpPr>
          <p:cNvPr id="16" name="Volný tvar 15"/>
          <p:cNvSpPr/>
          <p:nvPr/>
        </p:nvSpPr>
        <p:spPr>
          <a:xfrm>
            <a:off x="8152906" y="5923855"/>
            <a:ext cx="1262785" cy="729988"/>
          </a:xfrm>
          <a:custGeom>
            <a:avLst/>
            <a:gdLst>
              <a:gd name="connsiteX0" fmla="*/ 0 w 1118769"/>
              <a:gd name="connsiteY0" fmla="*/ 72999 h 729988"/>
              <a:gd name="connsiteX1" fmla="*/ 21381 w 1118769"/>
              <a:gd name="connsiteY1" fmla="*/ 21381 h 729988"/>
              <a:gd name="connsiteX2" fmla="*/ 72999 w 1118769"/>
              <a:gd name="connsiteY2" fmla="*/ 0 h 729988"/>
              <a:gd name="connsiteX3" fmla="*/ 1045770 w 1118769"/>
              <a:gd name="connsiteY3" fmla="*/ 0 h 729988"/>
              <a:gd name="connsiteX4" fmla="*/ 1097388 w 1118769"/>
              <a:gd name="connsiteY4" fmla="*/ 21381 h 729988"/>
              <a:gd name="connsiteX5" fmla="*/ 1118769 w 1118769"/>
              <a:gd name="connsiteY5" fmla="*/ 72999 h 729988"/>
              <a:gd name="connsiteX6" fmla="*/ 1118769 w 1118769"/>
              <a:gd name="connsiteY6" fmla="*/ 656989 h 729988"/>
              <a:gd name="connsiteX7" fmla="*/ 1097388 w 1118769"/>
              <a:gd name="connsiteY7" fmla="*/ 708607 h 729988"/>
              <a:gd name="connsiteX8" fmla="*/ 1045770 w 1118769"/>
              <a:gd name="connsiteY8" fmla="*/ 729988 h 729988"/>
              <a:gd name="connsiteX9" fmla="*/ 72999 w 1118769"/>
              <a:gd name="connsiteY9" fmla="*/ 729988 h 729988"/>
              <a:gd name="connsiteX10" fmla="*/ 21381 w 1118769"/>
              <a:gd name="connsiteY10" fmla="*/ 708607 h 729988"/>
              <a:gd name="connsiteX11" fmla="*/ 0 w 1118769"/>
              <a:gd name="connsiteY11" fmla="*/ 656989 h 729988"/>
              <a:gd name="connsiteX12" fmla="*/ 0 w 1118769"/>
              <a:gd name="connsiteY12" fmla="*/ 72999 h 729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18769" h="729988">
                <a:moveTo>
                  <a:pt x="0" y="72999"/>
                </a:moveTo>
                <a:cubicBezTo>
                  <a:pt x="0" y="53638"/>
                  <a:pt x="7691" y="35071"/>
                  <a:pt x="21381" y="21381"/>
                </a:cubicBezTo>
                <a:cubicBezTo>
                  <a:pt x="35071" y="7691"/>
                  <a:pt x="53639" y="0"/>
                  <a:pt x="72999" y="0"/>
                </a:cubicBezTo>
                <a:lnTo>
                  <a:pt x="1045770" y="0"/>
                </a:lnTo>
                <a:cubicBezTo>
                  <a:pt x="1065131" y="0"/>
                  <a:pt x="1083698" y="7691"/>
                  <a:pt x="1097388" y="21381"/>
                </a:cubicBezTo>
                <a:cubicBezTo>
                  <a:pt x="1111078" y="35071"/>
                  <a:pt x="1118769" y="53639"/>
                  <a:pt x="1118769" y="72999"/>
                </a:cubicBezTo>
                <a:lnTo>
                  <a:pt x="1118769" y="656989"/>
                </a:lnTo>
                <a:cubicBezTo>
                  <a:pt x="1118769" y="676350"/>
                  <a:pt x="1111078" y="694917"/>
                  <a:pt x="1097388" y="708607"/>
                </a:cubicBezTo>
                <a:cubicBezTo>
                  <a:pt x="1083698" y="722297"/>
                  <a:pt x="1065130" y="729988"/>
                  <a:pt x="1045770" y="729988"/>
                </a:cubicBezTo>
                <a:lnTo>
                  <a:pt x="72999" y="729988"/>
                </a:lnTo>
                <a:cubicBezTo>
                  <a:pt x="53638" y="729988"/>
                  <a:pt x="35071" y="722297"/>
                  <a:pt x="21381" y="708607"/>
                </a:cubicBezTo>
                <a:cubicBezTo>
                  <a:pt x="7691" y="694917"/>
                  <a:pt x="0" y="676349"/>
                  <a:pt x="0" y="656989"/>
                </a:cubicBezTo>
                <a:lnTo>
                  <a:pt x="0" y="72999"/>
                </a:lnTo>
                <a:close/>
              </a:path>
            </a:pathLst>
          </a:custGeom>
          <a:solidFill>
            <a:srgbClr val="00B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4721" tIns="74721" rIns="74721" bIns="7472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600" dirty="0" err="1"/>
              <a:t>Greenfield</a:t>
            </a:r>
            <a:r>
              <a:rPr lang="cs-CZ" sz="1600" dirty="0"/>
              <a:t> / </a:t>
            </a:r>
            <a:r>
              <a:rPr lang="cs-CZ" sz="1600" dirty="0" err="1"/>
              <a:t>Brownfield</a:t>
            </a:r>
            <a:endParaRPr lang="en-US" sz="1600" dirty="0"/>
          </a:p>
        </p:txBody>
      </p:sp>
      <p:sp>
        <p:nvSpPr>
          <p:cNvPr id="17" name="Volný tvar 16"/>
          <p:cNvSpPr/>
          <p:nvPr/>
        </p:nvSpPr>
        <p:spPr>
          <a:xfrm>
            <a:off x="9521055" y="5995866"/>
            <a:ext cx="994020" cy="725519"/>
          </a:xfrm>
          <a:custGeom>
            <a:avLst/>
            <a:gdLst>
              <a:gd name="connsiteX0" fmla="*/ 0 w 922012"/>
              <a:gd name="connsiteY0" fmla="*/ 72552 h 725519"/>
              <a:gd name="connsiteX1" fmla="*/ 21250 w 922012"/>
              <a:gd name="connsiteY1" fmla="*/ 21250 h 725519"/>
              <a:gd name="connsiteX2" fmla="*/ 72552 w 922012"/>
              <a:gd name="connsiteY2" fmla="*/ 0 h 725519"/>
              <a:gd name="connsiteX3" fmla="*/ 849460 w 922012"/>
              <a:gd name="connsiteY3" fmla="*/ 0 h 725519"/>
              <a:gd name="connsiteX4" fmla="*/ 900762 w 922012"/>
              <a:gd name="connsiteY4" fmla="*/ 21250 h 725519"/>
              <a:gd name="connsiteX5" fmla="*/ 922012 w 922012"/>
              <a:gd name="connsiteY5" fmla="*/ 72552 h 725519"/>
              <a:gd name="connsiteX6" fmla="*/ 922012 w 922012"/>
              <a:gd name="connsiteY6" fmla="*/ 652967 h 725519"/>
              <a:gd name="connsiteX7" fmla="*/ 900762 w 922012"/>
              <a:gd name="connsiteY7" fmla="*/ 704269 h 725519"/>
              <a:gd name="connsiteX8" fmla="*/ 849460 w 922012"/>
              <a:gd name="connsiteY8" fmla="*/ 725519 h 725519"/>
              <a:gd name="connsiteX9" fmla="*/ 72552 w 922012"/>
              <a:gd name="connsiteY9" fmla="*/ 725519 h 725519"/>
              <a:gd name="connsiteX10" fmla="*/ 21250 w 922012"/>
              <a:gd name="connsiteY10" fmla="*/ 704269 h 725519"/>
              <a:gd name="connsiteX11" fmla="*/ 0 w 922012"/>
              <a:gd name="connsiteY11" fmla="*/ 652967 h 725519"/>
              <a:gd name="connsiteX12" fmla="*/ 0 w 922012"/>
              <a:gd name="connsiteY12" fmla="*/ 72552 h 725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22012" h="725519">
                <a:moveTo>
                  <a:pt x="0" y="72552"/>
                </a:moveTo>
                <a:cubicBezTo>
                  <a:pt x="0" y="53310"/>
                  <a:pt x="7644" y="34856"/>
                  <a:pt x="21250" y="21250"/>
                </a:cubicBezTo>
                <a:cubicBezTo>
                  <a:pt x="34856" y="7644"/>
                  <a:pt x="53310" y="0"/>
                  <a:pt x="72552" y="0"/>
                </a:cubicBezTo>
                <a:lnTo>
                  <a:pt x="849460" y="0"/>
                </a:lnTo>
                <a:cubicBezTo>
                  <a:pt x="868702" y="0"/>
                  <a:pt x="887156" y="7644"/>
                  <a:pt x="900762" y="21250"/>
                </a:cubicBezTo>
                <a:cubicBezTo>
                  <a:pt x="914368" y="34856"/>
                  <a:pt x="922012" y="53310"/>
                  <a:pt x="922012" y="72552"/>
                </a:cubicBezTo>
                <a:lnTo>
                  <a:pt x="922012" y="652967"/>
                </a:lnTo>
                <a:cubicBezTo>
                  <a:pt x="922012" y="672209"/>
                  <a:pt x="914368" y="690663"/>
                  <a:pt x="900762" y="704269"/>
                </a:cubicBezTo>
                <a:cubicBezTo>
                  <a:pt x="887156" y="717875"/>
                  <a:pt x="868702" y="725519"/>
                  <a:pt x="849460" y="725519"/>
                </a:cubicBezTo>
                <a:lnTo>
                  <a:pt x="72552" y="725519"/>
                </a:lnTo>
                <a:cubicBezTo>
                  <a:pt x="53310" y="725519"/>
                  <a:pt x="34856" y="717875"/>
                  <a:pt x="21250" y="704269"/>
                </a:cubicBezTo>
                <a:cubicBezTo>
                  <a:pt x="7644" y="690663"/>
                  <a:pt x="0" y="672209"/>
                  <a:pt x="0" y="652967"/>
                </a:cubicBezTo>
                <a:lnTo>
                  <a:pt x="0" y="72552"/>
                </a:lnTo>
                <a:close/>
              </a:path>
            </a:pathLst>
          </a:custGeom>
          <a:solidFill>
            <a:srgbClr val="00B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74591" tIns="74591" rIns="74591" bIns="74591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600" dirty="0"/>
              <a:t>Akvizice</a:t>
            </a:r>
            <a:endParaRPr lang="en-US" sz="1600" dirty="0"/>
          </a:p>
        </p:txBody>
      </p:sp>
      <p:sp>
        <p:nvSpPr>
          <p:cNvPr id="18" name="Šipka dolů 67"/>
          <p:cNvSpPr>
            <a:spLocks noChangeArrowheads="1"/>
          </p:cNvSpPr>
          <p:nvPr/>
        </p:nvSpPr>
        <p:spPr bwMode="auto">
          <a:xfrm>
            <a:off x="4191992" y="3764314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9" name="Šipka dolů 68"/>
          <p:cNvSpPr>
            <a:spLocks noChangeArrowheads="1"/>
          </p:cNvSpPr>
          <p:nvPr/>
        </p:nvSpPr>
        <p:spPr bwMode="auto">
          <a:xfrm>
            <a:off x="2248892" y="3764314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0" name="Šipka dolů 69"/>
          <p:cNvSpPr>
            <a:spLocks noChangeArrowheads="1"/>
          </p:cNvSpPr>
          <p:nvPr/>
        </p:nvSpPr>
        <p:spPr bwMode="auto">
          <a:xfrm>
            <a:off x="3399825" y="3764314"/>
            <a:ext cx="217488" cy="287337"/>
          </a:xfrm>
          <a:prstGeom prst="downArrow">
            <a:avLst>
              <a:gd name="adj1" fmla="val 50000"/>
              <a:gd name="adj2" fmla="val 4954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21" name="Přímá spojovací čára 71"/>
          <p:cNvCxnSpPr>
            <a:cxnSpLocks noChangeShapeType="1"/>
          </p:cNvCxnSpPr>
          <p:nvPr/>
        </p:nvCxnSpPr>
        <p:spPr bwMode="auto">
          <a:xfrm rot="5400000">
            <a:off x="7649565" y="4051645"/>
            <a:ext cx="57467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Přímá spojovací čára 73"/>
          <p:cNvCxnSpPr>
            <a:cxnSpLocks noChangeShapeType="1"/>
          </p:cNvCxnSpPr>
          <p:nvPr/>
        </p:nvCxnSpPr>
        <p:spPr bwMode="auto">
          <a:xfrm>
            <a:off x="7936903" y="4338983"/>
            <a:ext cx="129540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Šipka dolů 74"/>
          <p:cNvSpPr>
            <a:spLocks noChangeArrowheads="1"/>
          </p:cNvSpPr>
          <p:nvPr/>
        </p:nvSpPr>
        <p:spPr bwMode="auto">
          <a:xfrm>
            <a:off x="9089428" y="4412013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4" name="Šipka dolů 75"/>
          <p:cNvSpPr>
            <a:spLocks noChangeArrowheads="1"/>
          </p:cNvSpPr>
          <p:nvPr/>
        </p:nvSpPr>
        <p:spPr bwMode="auto">
          <a:xfrm>
            <a:off x="7505103" y="4412013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25" name="Přímá spojovací šipka 79"/>
          <p:cNvCxnSpPr>
            <a:cxnSpLocks noChangeShapeType="1"/>
          </p:cNvCxnSpPr>
          <p:nvPr/>
        </p:nvCxnSpPr>
        <p:spPr bwMode="auto">
          <a:xfrm rot="5400000">
            <a:off x="7396361" y="5600255"/>
            <a:ext cx="2159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Přímá spojovací šipka 81"/>
          <p:cNvCxnSpPr>
            <a:cxnSpLocks noChangeShapeType="1"/>
          </p:cNvCxnSpPr>
          <p:nvPr/>
        </p:nvCxnSpPr>
        <p:spPr bwMode="auto">
          <a:xfrm rot="5400000">
            <a:off x="8944964" y="5562949"/>
            <a:ext cx="431801" cy="28892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Přímá spojovací šipka 83"/>
          <p:cNvCxnSpPr>
            <a:cxnSpLocks noChangeShapeType="1"/>
          </p:cNvCxnSpPr>
          <p:nvPr/>
        </p:nvCxnSpPr>
        <p:spPr bwMode="auto">
          <a:xfrm rot="16200000" flipH="1">
            <a:off x="9592664" y="5491509"/>
            <a:ext cx="431801" cy="43180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Přímá spojovací čára 59"/>
          <p:cNvCxnSpPr>
            <a:cxnSpLocks noChangeShapeType="1"/>
          </p:cNvCxnSpPr>
          <p:nvPr/>
        </p:nvCxnSpPr>
        <p:spPr bwMode="auto">
          <a:xfrm>
            <a:off x="6208119" y="4338983"/>
            <a:ext cx="18018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Volný tvar 28"/>
          <p:cNvSpPr/>
          <p:nvPr/>
        </p:nvSpPr>
        <p:spPr>
          <a:xfrm>
            <a:off x="5704626" y="4843733"/>
            <a:ext cx="1152128" cy="575499"/>
          </a:xfrm>
          <a:custGeom>
            <a:avLst/>
            <a:gdLst>
              <a:gd name="connsiteX0" fmla="*/ 0 w 1014596"/>
              <a:gd name="connsiteY0" fmla="*/ 43148 h 431483"/>
              <a:gd name="connsiteX1" fmla="*/ 12638 w 1014596"/>
              <a:gd name="connsiteY1" fmla="*/ 12638 h 431483"/>
              <a:gd name="connsiteX2" fmla="*/ 43148 w 1014596"/>
              <a:gd name="connsiteY2" fmla="*/ 0 h 431483"/>
              <a:gd name="connsiteX3" fmla="*/ 971448 w 1014596"/>
              <a:gd name="connsiteY3" fmla="*/ 0 h 431483"/>
              <a:gd name="connsiteX4" fmla="*/ 1001958 w 1014596"/>
              <a:gd name="connsiteY4" fmla="*/ 12638 h 431483"/>
              <a:gd name="connsiteX5" fmla="*/ 1014596 w 1014596"/>
              <a:gd name="connsiteY5" fmla="*/ 43148 h 431483"/>
              <a:gd name="connsiteX6" fmla="*/ 1014596 w 1014596"/>
              <a:gd name="connsiteY6" fmla="*/ 388335 h 431483"/>
              <a:gd name="connsiteX7" fmla="*/ 1001958 w 1014596"/>
              <a:gd name="connsiteY7" fmla="*/ 418845 h 431483"/>
              <a:gd name="connsiteX8" fmla="*/ 971448 w 1014596"/>
              <a:gd name="connsiteY8" fmla="*/ 431483 h 431483"/>
              <a:gd name="connsiteX9" fmla="*/ 43148 w 1014596"/>
              <a:gd name="connsiteY9" fmla="*/ 431483 h 431483"/>
              <a:gd name="connsiteX10" fmla="*/ 12638 w 1014596"/>
              <a:gd name="connsiteY10" fmla="*/ 418845 h 431483"/>
              <a:gd name="connsiteX11" fmla="*/ 0 w 1014596"/>
              <a:gd name="connsiteY11" fmla="*/ 388335 h 431483"/>
              <a:gd name="connsiteX12" fmla="*/ 0 w 1014596"/>
              <a:gd name="connsiteY12" fmla="*/ 43148 h 43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14596" h="431483">
                <a:moveTo>
                  <a:pt x="0" y="43148"/>
                </a:moveTo>
                <a:cubicBezTo>
                  <a:pt x="0" y="31704"/>
                  <a:pt x="4546" y="20730"/>
                  <a:pt x="12638" y="12638"/>
                </a:cubicBezTo>
                <a:cubicBezTo>
                  <a:pt x="20730" y="4546"/>
                  <a:pt x="31705" y="0"/>
                  <a:pt x="43148" y="0"/>
                </a:cubicBezTo>
                <a:lnTo>
                  <a:pt x="971448" y="0"/>
                </a:lnTo>
                <a:cubicBezTo>
                  <a:pt x="982892" y="0"/>
                  <a:pt x="993866" y="4546"/>
                  <a:pt x="1001958" y="12638"/>
                </a:cubicBezTo>
                <a:cubicBezTo>
                  <a:pt x="1010050" y="20730"/>
                  <a:pt x="1014596" y="31705"/>
                  <a:pt x="1014596" y="43148"/>
                </a:cubicBezTo>
                <a:lnTo>
                  <a:pt x="1014596" y="388335"/>
                </a:lnTo>
                <a:cubicBezTo>
                  <a:pt x="1014596" y="399779"/>
                  <a:pt x="1010050" y="410753"/>
                  <a:pt x="1001958" y="418845"/>
                </a:cubicBezTo>
                <a:cubicBezTo>
                  <a:pt x="993866" y="426937"/>
                  <a:pt x="982891" y="431483"/>
                  <a:pt x="971448" y="431483"/>
                </a:cubicBezTo>
                <a:lnTo>
                  <a:pt x="43148" y="431483"/>
                </a:lnTo>
                <a:cubicBezTo>
                  <a:pt x="31704" y="431483"/>
                  <a:pt x="20730" y="426937"/>
                  <a:pt x="12638" y="418845"/>
                </a:cubicBezTo>
                <a:cubicBezTo>
                  <a:pt x="4546" y="410753"/>
                  <a:pt x="0" y="399778"/>
                  <a:pt x="0" y="388335"/>
                </a:cubicBezTo>
                <a:lnTo>
                  <a:pt x="0" y="43148"/>
                </a:lnTo>
                <a:close/>
              </a:path>
            </a:pathLst>
          </a:custGeom>
          <a:solidFill>
            <a:srgbClr val="92D050">
              <a:alpha val="90000"/>
            </a:srgbClr>
          </a:solidFill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5979" tIns="65979" rIns="65979" bIns="65979" spcCol="1270" anchor="ctr"/>
          <a:lstStyle/>
          <a:p>
            <a:pPr algn="ctr" defTabSz="62227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1801" dirty="0"/>
              <a:t>Business angel</a:t>
            </a:r>
            <a:endParaRPr lang="en-US" sz="1801" dirty="0"/>
          </a:p>
        </p:txBody>
      </p:sp>
      <p:cxnSp>
        <p:nvCxnSpPr>
          <p:cNvPr id="30" name="Přímá spojovací šipka 79"/>
          <p:cNvCxnSpPr>
            <a:cxnSpLocks noChangeShapeType="1"/>
          </p:cNvCxnSpPr>
          <p:nvPr/>
        </p:nvCxnSpPr>
        <p:spPr bwMode="auto">
          <a:xfrm rot="5400000">
            <a:off x="6100961" y="5598667"/>
            <a:ext cx="2159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Šipka dolů 75"/>
          <p:cNvSpPr>
            <a:spLocks noChangeArrowheads="1"/>
          </p:cNvSpPr>
          <p:nvPr/>
        </p:nvSpPr>
        <p:spPr bwMode="auto">
          <a:xfrm>
            <a:off x="6208116" y="4412013"/>
            <a:ext cx="215900" cy="28733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91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aliance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specializace každého z partnerů + využití jejich silných stránek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doplnění chybějících kapacit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ctr"/>
            <a:r>
              <a:rPr lang="cs-CZ" altLang="cs-CZ" dirty="0"/>
              <a:t>  = pružnější a rychlejší reakce na vývoj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68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pojetí inovace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Úspěchu inovace dosáhne organizace pouze s podporou partnerů - členů strategické aliance.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Stejně jako jednotlivé složky biologického ekosystému, jsou i jednotlivé články </a:t>
            </a:r>
            <a:r>
              <a:rPr lang="cs-CZ" altLang="cs-CZ" i="1" dirty="0"/>
              <a:t>podnikatelského ekosystému</a:t>
            </a:r>
            <a:r>
              <a:rPr lang="cs-CZ" altLang="cs-CZ" dirty="0"/>
              <a:t> </a:t>
            </a:r>
            <a:r>
              <a:rPr lang="cs-CZ" altLang="cs-CZ" i="1" dirty="0"/>
              <a:t>navzájem závislé</a:t>
            </a:r>
          </a:p>
          <a:p>
            <a:pPr marL="0" indent="0">
              <a:buNone/>
            </a:pPr>
            <a:endParaRPr lang="cs-CZ" altLang="cs-CZ" i="1" dirty="0"/>
          </a:p>
          <a:p>
            <a:pPr marL="0" indent="0" algn="ctr">
              <a:buNone/>
            </a:pPr>
            <a:r>
              <a:rPr lang="cs-CZ" altLang="cs-CZ" i="1" dirty="0"/>
              <a:t>= </a:t>
            </a:r>
          </a:p>
          <a:p>
            <a:pPr marL="0" indent="0" algn="ctr">
              <a:buNone/>
            </a:pPr>
            <a:endParaRPr lang="cs-CZ" altLang="cs-CZ" i="1" dirty="0"/>
          </a:p>
          <a:p>
            <a:pPr marL="0" indent="0" algn="ctr">
              <a:buNone/>
            </a:pPr>
            <a:r>
              <a:rPr lang="cs-CZ" altLang="cs-CZ" dirty="0"/>
              <a:t>změna ve vývoji jednotlivce vyvolává potřebu změny vývoje celého ekosystému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3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ekosystém?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Firma nemůže existovat sama o sobě – k její existenci musí být důvod</a:t>
            </a:r>
          </a:p>
          <a:p>
            <a:r>
              <a:rPr lang="cs-CZ" dirty="0" smtClean="0"/>
              <a:t>Firma musí být v rámci ekosystému </a:t>
            </a:r>
            <a:r>
              <a:rPr lang="cs-CZ" b="1" dirty="0" smtClean="0"/>
              <a:t>užitečná</a:t>
            </a:r>
          </a:p>
          <a:p>
            <a:r>
              <a:rPr lang="cs-CZ" dirty="0" smtClean="0"/>
              <a:t>Pro zákazníky:</a:t>
            </a:r>
          </a:p>
          <a:p>
            <a:pPr lvl="1"/>
            <a:r>
              <a:rPr lang="cs-CZ" dirty="0" smtClean="0"/>
              <a:t>Musí řešit jejich problém, za který jsou ochotni platit</a:t>
            </a:r>
          </a:p>
          <a:p>
            <a:r>
              <a:rPr lang="cs-CZ" dirty="0" smtClean="0"/>
              <a:t>Pro dodavatele:</a:t>
            </a:r>
          </a:p>
          <a:p>
            <a:pPr lvl="1"/>
            <a:r>
              <a:rPr lang="cs-CZ" dirty="0" smtClean="0"/>
              <a:t>Musí být stabilní a důvěryhodný partner</a:t>
            </a:r>
          </a:p>
          <a:p>
            <a:r>
              <a:rPr lang="cs-CZ" dirty="0" smtClean="0"/>
              <a:t>Pro zaměstnance</a:t>
            </a:r>
          </a:p>
          <a:p>
            <a:pPr lvl="1"/>
            <a:r>
              <a:rPr lang="cs-CZ" dirty="0" smtClean="0"/>
              <a:t>Stabilní příjem</a:t>
            </a:r>
          </a:p>
          <a:p>
            <a:r>
              <a:rPr lang="cs-CZ" dirty="0" smtClean="0"/>
              <a:t>Pro investory</a:t>
            </a:r>
          </a:p>
          <a:p>
            <a:pPr lvl="1"/>
            <a:r>
              <a:rPr lang="cs-CZ" dirty="0" smtClean="0"/>
              <a:t>Přinášející zisk</a:t>
            </a:r>
          </a:p>
          <a:p>
            <a:r>
              <a:rPr lang="cs-CZ" dirty="0" smtClean="0"/>
              <a:t>Pro ?????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85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tvoří prvky ekosystému?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Nejen standardní finanční řetězce a vztahy</a:t>
            </a:r>
          </a:p>
          <a:p>
            <a:r>
              <a:rPr lang="cs-CZ" dirty="0" smtClean="0"/>
              <a:t>Firma buduje vztahy i s dalšími důležitými skupinami </a:t>
            </a:r>
          </a:p>
          <a:p>
            <a:r>
              <a:rPr lang="cs-CZ" dirty="0" err="1" smtClean="0"/>
              <a:t>Stakeholders</a:t>
            </a:r>
            <a:endParaRPr lang="cs-CZ" dirty="0" smtClean="0"/>
          </a:p>
          <a:p>
            <a:pPr lvl="1"/>
            <a:r>
              <a:rPr lang="cs-CZ" dirty="0" smtClean="0"/>
              <a:t>Všichni, koho firma ovlivňuje nebo je jimi ovlivňována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07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213743"/>
              </p:ext>
            </p:extLst>
          </p:nvPr>
        </p:nvGraphicFramePr>
        <p:xfrm>
          <a:off x="2063552" y="1268760"/>
          <a:ext cx="8229600" cy="43180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42592"/>
                <a:gridCol w="3456384"/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</a:t>
                      </a:r>
                      <a:r>
                        <a:rPr lang="cs-CZ" noProof="0" dirty="0" err="1" smtClean="0"/>
                        <a:t>ázev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Očekávání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Přínos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Vlastníci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Zisk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Kapitál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Věřitelé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Splácení půjčky a platba úroků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Kapitál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Zaměstnanci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Férové mzdy, stabilní práce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Práce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err="1" smtClean="0"/>
                        <a:t>Managem</a:t>
                      </a:r>
                      <a:r>
                        <a:rPr lang="cs-CZ" noProof="0" dirty="0" err="1" smtClean="0"/>
                        <a:t>ent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Odměny, moc, prestiž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Vedení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Zákazníci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Zboží a služby za férovou cenu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Zdroj příjmů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Dodavatelé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noProof="0" dirty="0" smtClean="0">
                          <a:effectLst/>
                        </a:rPr>
                        <a:t>Včasné</a:t>
                      </a:r>
                      <a:r>
                        <a:rPr lang="cs-CZ" sz="1800" kern="1200" baseline="0" noProof="0" dirty="0" smtClean="0">
                          <a:effectLst/>
                        </a:rPr>
                        <a:t> platby, dlouhodobá spolupráce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Dodávky</a:t>
                      </a:r>
                      <a:r>
                        <a:rPr lang="cs-CZ" baseline="0" noProof="0" dirty="0" smtClean="0"/>
                        <a:t> vstupů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Veřejnost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Placení daní, dodržování zákona, chování dle standardů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Infrastruktura, právní rámec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</a:t>
            </a:r>
            <a:r>
              <a:rPr lang="cs-CZ" dirty="0" err="1" smtClean="0"/>
              <a:t>staholderů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83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ekosystému</a:t>
            </a:r>
            <a:endParaRPr lang="cs-CZ" dirty="0"/>
          </a:p>
        </p:txBody>
      </p:sp>
      <p:pic>
        <p:nvPicPr>
          <p:cNvPr id="1026" name="Picture 2" descr="http://image.slidesharecdn.com/business-20ecosystem-20design-130831085446-phpapp01/95/business-ecosystem-design-21-638.jpg?cb=13791815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1228460"/>
            <a:ext cx="7946737" cy="562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29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Podnikatelský ekosystém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r>
              <a:rPr lang="cs-CZ" altLang="cs-CZ" dirty="0"/>
              <a:t>Konkurenční soutěž se přesouvá z oblasti vzájemného souboje jednotlivých subjektů do oblasti vzájemného soupeření jednotlivých ekosystémů (jejich částí)</a:t>
            </a:r>
          </a:p>
          <a:p>
            <a:pPr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cs-CZ" altLang="cs-CZ" dirty="0"/>
          </a:p>
          <a:p>
            <a:pPr marL="0" indent="0" algn="ctr">
              <a:lnSpc>
                <a:spcPct val="110000"/>
              </a:lnSpc>
              <a:spcBef>
                <a:spcPct val="20000"/>
              </a:spcBef>
              <a:buNone/>
            </a:pPr>
            <a:r>
              <a:rPr lang="cs-CZ" altLang="cs-CZ" dirty="0"/>
              <a:t>???</a:t>
            </a:r>
          </a:p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cs-CZ" altLang="cs-CZ" dirty="0"/>
          </a:p>
          <a:p>
            <a:pPr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cs-CZ" altLang="cs-CZ" dirty="0"/>
              <a:t>Možnost využití síly </a:t>
            </a:r>
            <a:r>
              <a:rPr lang="cs-CZ" altLang="cs-CZ" dirty="0">
                <a:solidFill>
                  <a:srgbClr val="C00000"/>
                </a:solidFill>
              </a:rPr>
              <a:t>kombinovaných zdrojů </a:t>
            </a:r>
            <a:r>
              <a:rPr lang="cs-CZ" altLang="cs-CZ" dirty="0"/>
              <a:t>k realizaci jinak neuskutečnitelného inovačního záměru</a:t>
            </a:r>
          </a:p>
          <a:p>
            <a:pPr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cs-CZ" altLang="cs-CZ" dirty="0">
                <a:solidFill>
                  <a:srgbClr val="C00000"/>
                </a:solidFill>
              </a:rPr>
              <a:t>Ztráta samostatnosti </a:t>
            </a:r>
            <a:r>
              <a:rPr lang="cs-CZ" altLang="cs-CZ" dirty="0"/>
              <a:t>při rozhodování o provedení vlastních inovačních záměrů</a:t>
            </a:r>
          </a:p>
          <a:p>
            <a:pPr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cs-CZ" altLang="cs-CZ" dirty="0">
                <a:solidFill>
                  <a:srgbClr val="C00000"/>
                </a:solidFill>
              </a:rPr>
              <a:t>Potřeba bezkonfliktního fungování </a:t>
            </a:r>
            <a:r>
              <a:rPr lang="cs-CZ" altLang="cs-CZ" dirty="0"/>
              <a:t>celého podnikatelského ekosystému</a:t>
            </a:r>
          </a:p>
          <a:p>
            <a:pPr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cs-CZ" altLang="cs-CZ" dirty="0">
                <a:solidFill>
                  <a:srgbClr val="C00000"/>
                </a:solidFill>
              </a:rPr>
              <a:t>Dělba výnosů </a:t>
            </a:r>
            <a:r>
              <a:rPr lang="cs-CZ" altLang="cs-CZ" dirty="0"/>
              <a:t>z úspěšné realizace</a:t>
            </a:r>
            <a:endParaRPr lang="cs-CZ" alt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42662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586</Words>
  <Application>Microsoft Office PowerPoint</Application>
  <PresentationFormat>Širokoúhlá obrazovka</PresentationFormat>
  <Paragraphs>155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Stébla</vt:lpstr>
      <vt:lpstr>Podnikatelský ekosystém</vt:lpstr>
      <vt:lpstr>Komerční inovace</vt:lpstr>
      <vt:lpstr>Strategické aliance</vt:lpstr>
      <vt:lpstr>Ekologické pojetí inovace</vt:lpstr>
      <vt:lpstr>Proč ekosystém?</vt:lpstr>
      <vt:lpstr>Co tvoří prvky ekosystému?</vt:lpstr>
      <vt:lpstr>Příklady staholderů</vt:lpstr>
      <vt:lpstr>Příklad ekosystému</vt:lpstr>
      <vt:lpstr>Podnikatelský ekosystém</vt:lpstr>
      <vt:lpstr>Přístupy</vt:lpstr>
      <vt:lpstr>Srovnání tří základních přístupů KOMERCIALIZACE:</vt:lpstr>
      <vt:lpstr>Prezentace aplikace PowerPoint</vt:lpstr>
      <vt:lpstr>Proč je ekosystém základem poskytování služeb?</vt:lpstr>
      <vt:lpstr>Principy založení vlastního ekosystému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Podnikatelský ekosystém</dc:title>
  <dc:creator>Leonard Walletzký</dc:creator>
  <cp:lastModifiedBy>Leonard Walletzký</cp:lastModifiedBy>
  <cp:revision>6</cp:revision>
  <dcterms:created xsi:type="dcterms:W3CDTF">2015-11-02T08:21:34Z</dcterms:created>
  <dcterms:modified xsi:type="dcterms:W3CDTF">2016-04-11T13:55:25Z</dcterms:modified>
</cp:coreProperties>
</file>