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27"/>
  </p:notesMasterIdLst>
  <p:handoutMasterIdLst>
    <p:handoutMasterId r:id="rId28"/>
  </p:handoutMasterIdLst>
  <p:sldIdLst>
    <p:sldId id="256" r:id="rId3"/>
    <p:sldId id="259" r:id="rId4"/>
    <p:sldId id="266" r:id="rId5"/>
    <p:sldId id="270" r:id="rId6"/>
    <p:sldId id="267" r:id="rId7"/>
    <p:sldId id="268" r:id="rId8"/>
    <p:sldId id="269" r:id="rId9"/>
    <p:sldId id="262" r:id="rId10"/>
    <p:sldId id="272" r:id="rId11"/>
    <p:sldId id="278" r:id="rId12"/>
    <p:sldId id="261" r:id="rId13"/>
    <p:sldId id="257" r:id="rId14"/>
    <p:sldId id="258" r:id="rId15"/>
    <p:sldId id="273" r:id="rId16"/>
    <p:sldId id="279" r:id="rId17"/>
    <p:sldId id="274" r:id="rId18"/>
    <p:sldId id="281" r:id="rId19"/>
    <p:sldId id="275" r:id="rId20"/>
    <p:sldId id="280" r:id="rId21"/>
    <p:sldId id="276" r:id="rId22"/>
    <p:sldId id="277" r:id="rId23"/>
    <p:sldId id="263" r:id="rId24"/>
    <p:sldId id="264" r:id="rId25"/>
    <p:sldId id="265" r:id="rId2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C751"/>
    <a:srgbClr val="FF0066"/>
    <a:srgbClr val="FF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690" y="-9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63" d="100"/>
          <a:sy n="63" d="100"/>
        </p:scale>
        <p:origin x="-2208"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4243462-0B30-4D0C-8227-DE7CD670E2D1}" type="datetimeFigureOut">
              <a:rPr lang="cs-CZ" smtClean="0"/>
              <a:t>29.3.2016</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EF5A09-862C-4F34-9CD3-FB4F47444B65}" type="slidenum">
              <a:rPr lang="cs-CZ" smtClean="0"/>
              <a:t>‹#›</a:t>
            </a:fld>
            <a:endParaRPr 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9E86B3-5480-4CF2-96D1-E94E1D3603BA}" type="datetimeFigureOut">
              <a:rPr lang="cs-CZ" smtClean="0"/>
              <a:pPr/>
              <a:t>29.3.2016</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238E95-265F-4F35-BA29-FF37967F7A7B}"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miter lim="800000"/>
            <a:headEnd/>
            <a:tailEnd/>
          </a:ln>
        </p:spPr>
        <p:txBody>
          <a:bodyPr/>
          <a:lstStyle/>
          <a:p>
            <a:fld id="{FE5A4812-2C85-4149-97AF-C084B977F2C8}" type="slidenum">
              <a:rPr lang="en-US" altLang="en-US" smtClean="0"/>
              <a:pPr/>
              <a:t>9</a:t>
            </a:fld>
            <a:endParaRPr lang="en-US" altLang="en-US" smtClean="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85238E95-265F-4F35-BA29-FF37967F7A7B}" type="slidenum">
              <a:rPr lang="cs-CZ" smtClean="0"/>
              <a:pPr/>
              <a:t>13</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7" name="Obdélník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dpis 7"/>
          <p:cNvSpPr>
            <a:spLocks noGrp="1"/>
          </p:cNvSpPr>
          <p:nvPr>
            <p:ph type="ctrTitle"/>
          </p:nvPr>
        </p:nvSpPr>
        <p:spPr>
          <a:xfrm>
            <a:off x="2362200" y="4038600"/>
            <a:ext cx="6477000" cy="1828800"/>
          </a:xfrm>
        </p:spPr>
        <p:txBody>
          <a:bodyPr anchor="b"/>
          <a:lstStyle>
            <a:lvl1pPr>
              <a:defRPr cap="all" baseline="0"/>
            </a:lvl1pPr>
          </a:lstStyle>
          <a:p>
            <a:r>
              <a:rPr kumimoji="0" lang="cs-CZ" smtClean="0"/>
              <a:t>Klepnutím lze upravit styl předlohy nadpisů.</a:t>
            </a:r>
            <a:endParaRPr kumimoji="0" lang="en-US"/>
          </a:p>
        </p:txBody>
      </p:sp>
      <p:sp>
        <p:nvSpPr>
          <p:cNvPr id="9" name="Podnadpis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ACDDAA5-4451-456D-B931-D7693182F4EE}" type="datetimeFigureOut">
              <a:rPr lang="cs-CZ" smtClean="0"/>
              <a:pPr/>
              <a:t>29.3.2016</a:t>
            </a:fld>
            <a:endParaRPr lang="cs-CZ"/>
          </a:p>
        </p:txBody>
      </p:sp>
      <p:sp>
        <p:nvSpPr>
          <p:cNvPr id="17" name="Zástupný symbol pro zápatí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cs-CZ"/>
          </a:p>
        </p:txBody>
      </p:sp>
      <p:sp>
        <p:nvSpPr>
          <p:cNvPr id="29" name="Zástupný symbol pro číslo snímku 28"/>
          <p:cNvSpPr>
            <a:spLocks noGrp="1"/>
          </p:cNvSpPr>
          <p:nvPr>
            <p:ph type="sldNum" sz="quarter" idx="12"/>
          </p:nvPr>
        </p:nvSpPr>
        <p:spPr>
          <a:xfrm>
            <a:off x="8001000" y="228600"/>
            <a:ext cx="838200" cy="381000"/>
          </a:xfrm>
        </p:spPr>
        <p:txBody>
          <a:bodyPr/>
          <a:lstStyle>
            <a:lvl1pPr>
              <a:defRPr>
                <a:solidFill>
                  <a:schemeClr val="tx2"/>
                </a:solidFill>
              </a:defRPr>
            </a:lvl1pPr>
          </a:lstStyle>
          <a:p>
            <a:fld id="{01AFDE3E-ADFD-4426-9C74-68F47F4E6810}"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6ACDDAA5-4451-456D-B931-D7693182F4EE}" type="datetimeFigureOut">
              <a:rPr lang="cs-CZ" smtClean="0"/>
              <a:pPr/>
              <a:t>29.3.2016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AFDE3E-ADFD-4426-9C74-68F47F4E6810}"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Ref idx="1001">
        <a:schemeClr val="bg1"/>
      </p:bgRef>
    </p:bg>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53200" y="609600"/>
            <a:ext cx="2057400" cy="5516563"/>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609600"/>
            <a:ext cx="5562600" cy="5516564"/>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a:xfrm>
            <a:off x="6553200" y="6248402"/>
            <a:ext cx="2209800" cy="365125"/>
          </a:xfrm>
        </p:spPr>
        <p:txBody>
          <a:bodyPr/>
          <a:lstStyle/>
          <a:p>
            <a:fld id="{6ACDDAA5-4451-456D-B931-D7693182F4EE}" type="datetimeFigureOut">
              <a:rPr lang="cs-CZ" smtClean="0"/>
              <a:pPr/>
              <a:t>29.3.2016</a:t>
            </a:fld>
            <a:endParaRPr lang="cs-CZ"/>
          </a:p>
        </p:txBody>
      </p:sp>
      <p:sp>
        <p:nvSpPr>
          <p:cNvPr id="5" name="Zástupný symbol pro zápatí 4"/>
          <p:cNvSpPr>
            <a:spLocks noGrp="1"/>
          </p:cNvSpPr>
          <p:nvPr>
            <p:ph type="ftr" sz="quarter" idx="11"/>
          </p:nvPr>
        </p:nvSpPr>
        <p:spPr>
          <a:xfrm>
            <a:off x="457201" y="6248207"/>
            <a:ext cx="5573483" cy="365125"/>
          </a:xfrm>
        </p:spPr>
        <p:txBody>
          <a:bodyPr/>
          <a:lstStyle/>
          <a:p>
            <a:endParaRPr lang="cs-CZ"/>
          </a:p>
        </p:txBody>
      </p:sp>
      <p:sp>
        <p:nvSpPr>
          <p:cNvPr id="7" name="Obdélník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Obdélník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Obdélník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rot="5400000">
            <a:off x="5989638" y="144462"/>
            <a:ext cx="533400" cy="244476"/>
          </a:xfrm>
        </p:spPr>
        <p:txBody>
          <a:bodyPr/>
          <a:lstStyle/>
          <a:p>
            <a:fld id="{01AFDE3E-ADFD-4426-9C74-68F47F4E6810}"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6ACDDAA5-4451-456D-B931-D7693182F4EE}" type="datetimeFigureOut">
              <a:rPr lang="cs-CZ" smtClean="0"/>
              <a:pPr/>
              <a:t>29.3.2016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AFDE3E-ADFD-4426-9C74-68F47F4E6810}" type="slidenum">
              <a:rPr lang="cs-CZ" smtClean="0"/>
              <a:pPr/>
              <a:t>‹#›</a:t>
            </a:fld>
            <a:endParaRPr 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ACDDAA5-4451-456D-B931-D7693182F4EE}" type="datetimeFigureOut">
              <a:rPr lang="cs-CZ" smtClean="0"/>
              <a:pPr/>
              <a:t>29.3.2016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AFDE3E-ADFD-4426-9C74-68F47F4E6810}" type="slidenum">
              <a:rPr lang="cs-CZ" smtClean="0"/>
              <a:pPr/>
              <a:t>‹#›</a:t>
            </a:fld>
            <a:endParaRPr lang="cs-C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6ACDDAA5-4451-456D-B931-D7693182F4EE}" type="datetimeFigureOut">
              <a:rPr lang="cs-CZ" smtClean="0"/>
              <a:pPr/>
              <a:t>29.3.2016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AFDE3E-ADFD-4426-9C74-68F47F4E6810}" type="slidenum">
              <a:rPr lang="cs-CZ" smtClean="0"/>
              <a:pPr/>
              <a:t>‹#›</a:t>
            </a:fld>
            <a:endParaRPr lang="cs-CZ"/>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6ACDDAA5-4451-456D-B931-D7693182F4EE}" type="datetimeFigureOut">
              <a:rPr lang="cs-CZ" smtClean="0"/>
              <a:pPr/>
              <a:t>29.3.2016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1AFDE3E-ADFD-4426-9C74-68F47F4E6810}" type="slidenum">
              <a:rPr lang="cs-CZ" smtClean="0"/>
              <a:pPr/>
              <a:t>‹#›</a:t>
            </a:fld>
            <a:endParaRPr lang="cs-CZ"/>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6ACDDAA5-4451-456D-B931-D7693182F4EE}" type="datetimeFigureOut">
              <a:rPr lang="cs-CZ" smtClean="0"/>
              <a:pPr/>
              <a:t>29.3.2016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1AFDE3E-ADFD-4426-9C74-68F47F4E6810}" type="slidenum">
              <a:rPr lang="cs-CZ" smtClean="0"/>
              <a:pPr/>
              <a:t>‹#›</a:t>
            </a:fld>
            <a:endParaRPr lang="cs-CZ"/>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6ACDDAA5-4451-456D-B931-D7693182F4EE}" type="datetimeFigureOut">
              <a:rPr lang="cs-CZ" smtClean="0"/>
              <a:pPr/>
              <a:t>29.3.2016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1AFDE3E-ADFD-4426-9C74-68F47F4E6810}" type="slidenum">
              <a:rPr lang="cs-CZ" smtClean="0"/>
              <a:pPr/>
              <a:t>‹#›</a:t>
            </a:fld>
            <a:endParaRPr lang="cs-CZ"/>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ACDDAA5-4451-456D-B931-D7693182F4EE}" type="datetimeFigureOut">
              <a:rPr lang="cs-CZ" smtClean="0"/>
              <a:pPr/>
              <a:t>29.3.2016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1AFDE3E-ADFD-4426-9C74-68F47F4E6810}" type="slidenum">
              <a:rPr lang="cs-CZ" smtClean="0"/>
              <a:pPr/>
              <a:t>‹#›</a:t>
            </a:fld>
            <a:endParaRPr lang="cs-CZ"/>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6ACDDAA5-4451-456D-B931-D7693182F4EE}" type="datetimeFigureOut">
              <a:rPr lang="cs-CZ" smtClean="0"/>
              <a:pPr/>
              <a:t>29.3.2016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1AFDE3E-ADFD-4426-9C74-68F47F4E6810}"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12648" y="228600"/>
            <a:ext cx="8153400" cy="990600"/>
          </a:xfrm>
        </p:spPr>
        <p:txBody>
          <a:bodyPr/>
          <a:lstStyle/>
          <a:p>
            <a:r>
              <a:rPr kumimoji="0" lang="cs-CZ" smtClean="0"/>
              <a:t>Klepnutím lze upravit styl předlohy nadpisů.</a:t>
            </a:r>
            <a:endParaRPr kumimoji="0" lang="en-US"/>
          </a:p>
        </p:txBody>
      </p:sp>
      <p:sp>
        <p:nvSpPr>
          <p:cNvPr id="4" name="Zástupný symbol pro datum 3"/>
          <p:cNvSpPr>
            <a:spLocks noGrp="1"/>
          </p:cNvSpPr>
          <p:nvPr>
            <p:ph type="dt" sz="half" idx="10"/>
          </p:nvPr>
        </p:nvSpPr>
        <p:spPr/>
        <p:txBody>
          <a:bodyPr/>
          <a:lstStyle/>
          <a:p>
            <a:fld id="{6ACDDAA5-4451-456D-B931-D7693182F4EE}" type="datetimeFigureOut">
              <a:rPr lang="cs-CZ" smtClean="0"/>
              <a:pPr/>
              <a:t>29.3.2016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lvl1pPr>
              <a:defRPr>
                <a:solidFill>
                  <a:srgbClr val="FFFFFF"/>
                </a:solidFill>
              </a:defRPr>
            </a:lvl1pPr>
          </a:lstStyle>
          <a:p>
            <a:fld id="{01AFDE3E-ADFD-4426-9C74-68F47F4E6810}" type="slidenum">
              <a:rPr lang="cs-CZ" smtClean="0"/>
              <a:pPr/>
              <a:t>‹#›</a:t>
            </a:fld>
            <a:endParaRPr lang="cs-CZ"/>
          </a:p>
        </p:txBody>
      </p:sp>
      <p:sp>
        <p:nvSpPr>
          <p:cNvPr id="8" name="Zástupný symbol pro obsah 7"/>
          <p:cNvSpPr>
            <a:spLocks noGrp="1"/>
          </p:cNvSpPr>
          <p:nvPr>
            <p:ph sz="quarter" idx="1"/>
          </p:nvPr>
        </p:nvSpPr>
        <p:spPr>
          <a:xfrm>
            <a:off x="612648" y="1600200"/>
            <a:ext cx="8153400" cy="44958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6ACDDAA5-4451-456D-B931-D7693182F4EE}" type="datetimeFigureOut">
              <a:rPr lang="cs-CZ" smtClean="0"/>
              <a:pPr/>
              <a:t>29.3.2016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1AFDE3E-ADFD-4426-9C74-68F47F4E6810}" type="slidenum">
              <a:rPr lang="cs-CZ" smtClean="0"/>
              <a:pPr/>
              <a:t>‹#›</a:t>
            </a:fld>
            <a:endParaRPr lang="cs-CZ"/>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ACDDAA5-4451-456D-B931-D7693182F4EE}" type="datetimeFigureOut">
              <a:rPr lang="cs-CZ" smtClean="0"/>
              <a:pPr/>
              <a:t>29.3.2016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AFDE3E-ADFD-4426-9C74-68F47F4E6810}" type="slidenum">
              <a:rPr lang="cs-CZ" smtClean="0"/>
              <a:pPr/>
              <a:t>‹#›</a:t>
            </a:fld>
            <a:endParaRPr lang="cs-CZ"/>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ACDDAA5-4451-456D-B931-D7693182F4EE}" type="datetimeFigureOut">
              <a:rPr lang="cs-CZ" smtClean="0"/>
              <a:pPr/>
              <a:t>29.3.2016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AFDE3E-ADFD-4426-9C74-68F47F4E6810}"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3">
        <a:schemeClr val="bg1"/>
      </p:bgRef>
    </p:bg>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7" name="Obdélník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Obdélník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cs-CZ" smtClean="0"/>
              <a:t>Klepnutím lze upravit styl předlohy nadpisů.</a:t>
            </a:r>
            <a:endParaRPr kumimoji="0" lang="en-US"/>
          </a:p>
        </p:txBody>
      </p:sp>
      <p:sp>
        <p:nvSpPr>
          <p:cNvPr id="12" name="Zástupný symbol pro datum 11"/>
          <p:cNvSpPr>
            <a:spLocks noGrp="1"/>
          </p:cNvSpPr>
          <p:nvPr>
            <p:ph type="dt" sz="half" idx="10"/>
          </p:nvPr>
        </p:nvSpPr>
        <p:spPr/>
        <p:txBody>
          <a:bodyPr/>
          <a:lstStyle/>
          <a:p>
            <a:fld id="{6ACDDAA5-4451-456D-B931-D7693182F4EE}" type="datetimeFigureOut">
              <a:rPr lang="cs-CZ" smtClean="0"/>
              <a:pPr/>
              <a:t>29.3.2016</a:t>
            </a:fld>
            <a:endParaRPr lang="cs-CZ"/>
          </a:p>
        </p:txBody>
      </p:sp>
      <p:sp>
        <p:nvSpPr>
          <p:cNvPr id="13" name="Zástupný symbol pro číslo snímku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1AFDE3E-ADFD-4426-9C74-68F47F4E6810}" type="slidenum">
              <a:rPr lang="cs-CZ" smtClean="0"/>
              <a:pPr/>
              <a:t>‹#›</a:t>
            </a:fld>
            <a:endParaRPr lang="cs-CZ"/>
          </a:p>
        </p:txBody>
      </p:sp>
      <p:sp>
        <p:nvSpPr>
          <p:cNvPr id="14" name="Zástupný symbol pro zápatí 13"/>
          <p:cNvSpPr>
            <a:spLocks noGrp="1"/>
          </p:cNvSpPr>
          <p:nvPr>
            <p:ph type="ftr" sz="quarter" idx="12"/>
          </p:nvPr>
        </p:nvSpPr>
        <p:spPr/>
        <p:txBody>
          <a:bodyPr/>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9" name="Zástupný symbol pro obsah 8"/>
          <p:cNvSpPr>
            <a:spLocks noGrp="1"/>
          </p:cNvSpPr>
          <p:nvPr>
            <p:ph sz="quarter" idx="1"/>
          </p:nvPr>
        </p:nvSpPr>
        <p:spPr>
          <a:xfrm>
            <a:off x="609600" y="1589567"/>
            <a:ext cx="38862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844901" y="1589567"/>
            <a:ext cx="38862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8" name="Zástupný symbol pro datum 7"/>
          <p:cNvSpPr>
            <a:spLocks noGrp="1"/>
          </p:cNvSpPr>
          <p:nvPr>
            <p:ph type="dt" sz="half" idx="15"/>
          </p:nvPr>
        </p:nvSpPr>
        <p:spPr/>
        <p:txBody>
          <a:bodyPr rtlCol="0"/>
          <a:lstStyle/>
          <a:p>
            <a:fld id="{6ACDDAA5-4451-456D-B931-D7693182F4EE}" type="datetimeFigureOut">
              <a:rPr lang="cs-CZ" smtClean="0"/>
              <a:pPr/>
              <a:t>29.3.2016</a:t>
            </a:fld>
            <a:endParaRPr lang="cs-CZ"/>
          </a:p>
        </p:txBody>
      </p:sp>
      <p:sp>
        <p:nvSpPr>
          <p:cNvPr id="10" name="Zástupný symbol pro číslo snímku 9"/>
          <p:cNvSpPr>
            <a:spLocks noGrp="1"/>
          </p:cNvSpPr>
          <p:nvPr>
            <p:ph type="sldNum" sz="quarter" idx="16"/>
          </p:nvPr>
        </p:nvSpPr>
        <p:spPr/>
        <p:txBody>
          <a:bodyPr rtlCol="0"/>
          <a:lstStyle/>
          <a:p>
            <a:fld id="{01AFDE3E-ADFD-4426-9C74-68F47F4E6810}" type="slidenum">
              <a:rPr lang="cs-CZ" smtClean="0"/>
              <a:pPr/>
              <a:t>‹#›</a:t>
            </a:fld>
            <a:endParaRPr lang="cs-CZ"/>
          </a:p>
        </p:txBody>
      </p:sp>
      <p:sp>
        <p:nvSpPr>
          <p:cNvPr id="12" name="Zástupný symbol pro zápatí 11"/>
          <p:cNvSpPr>
            <a:spLocks noGrp="1"/>
          </p:cNvSpPr>
          <p:nvPr>
            <p:ph type="ftr" sz="quarter" idx="17"/>
          </p:nvPr>
        </p:nvSpPr>
        <p:spPr/>
        <p:txBody>
          <a:bodyPr rtlCol="0"/>
          <a:lstStyle/>
          <a:p>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33400" y="273050"/>
            <a:ext cx="8153400" cy="869950"/>
          </a:xfrm>
        </p:spPr>
        <p:txBody>
          <a:bodyPr anchor="ctr"/>
          <a:lstStyle>
            <a:lvl1pPr>
              <a:defRPr/>
            </a:lvl1pPr>
          </a:lstStyle>
          <a:p>
            <a:r>
              <a:rPr kumimoji="0" lang="cs-CZ" smtClean="0"/>
              <a:t>Klepnutím lze upravit styl předlohy nadpisů.</a:t>
            </a:r>
            <a:endParaRPr kumimoji="0" lang="en-US"/>
          </a:p>
        </p:txBody>
      </p:sp>
      <p:sp>
        <p:nvSpPr>
          <p:cNvPr id="11" name="Zástupný symbol pro obsah 10"/>
          <p:cNvSpPr>
            <a:spLocks noGrp="1"/>
          </p:cNvSpPr>
          <p:nvPr>
            <p:ph sz="quarter" idx="2"/>
          </p:nvPr>
        </p:nvSpPr>
        <p:spPr>
          <a:xfrm>
            <a:off x="609600" y="2438400"/>
            <a:ext cx="3886200" cy="35814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800600" y="2438400"/>
            <a:ext cx="3886200" cy="35814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0" name="Zástupný symbol pro datum 9"/>
          <p:cNvSpPr>
            <a:spLocks noGrp="1"/>
          </p:cNvSpPr>
          <p:nvPr>
            <p:ph type="dt" sz="half" idx="15"/>
          </p:nvPr>
        </p:nvSpPr>
        <p:spPr/>
        <p:txBody>
          <a:bodyPr rtlCol="0"/>
          <a:lstStyle/>
          <a:p>
            <a:fld id="{6ACDDAA5-4451-456D-B931-D7693182F4EE}" type="datetimeFigureOut">
              <a:rPr lang="cs-CZ" smtClean="0"/>
              <a:pPr/>
              <a:t>29.3.2016</a:t>
            </a:fld>
            <a:endParaRPr lang="cs-CZ"/>
          </a:p>
        </p:txBody>
      </p:sp>
      <p:sp>
        <p:nvSpPr>
          <p:cNvPr id="12" name="Zástupný symbol pro číslo snímku 11"/>
          <p:cNvSpPr>
            <a:spLocks noGrp="1"/>
          </p:cNvSpPr>
          <p:nvPr>
            <p:ph type="sldNum" sz="quarter" idx="16"/>
          </p:nvPr>
        </p:nvSpPr>
        <p:spPr/>
        <p:txBody>
          <a:bodyPr rtlCol="0"/>
          <a:lstStyle/>
          <a:p>
            <a:fld id="{01AFDE3E-ADFD-4426-9C74-68F47F4E6810}" type="slidenum">
              <a:rPr lang="cs-CZ" smtClean="0"/>
              <a:pPr/>
              <a:t>‹#›</a:t>
            </a:fld>
            <a:endParaRPr lang="cs-CZ"/>
          </a:p>
        </p:txBody>
      </p:sp>
      <p:sp>
        <p:nvSpPr>
          <p:cNvPr id="14" name="Zástupný symbol pro zápatí 13"/>
          <p:cNvSpPr>
            <a:spLocks noGrp="1"/>
          </p:cNvSpPr>
          <p:nvPr>
            <p:ph type="ftr" sz="quarter" idx="17"/>
          </p:nvPr>
        </p:nvSpPr>
        <p:spPr/>
        <p:txBody>
          <a:bodyPr rtlCol="0"/>
          <a:lstStyle/>
          <a:p>
            <a:endParaRPr lang="cs-CZ"/>
          </a:p>
        </p:txBody>
      </p:sp>
      <p:sp>
        <p:nvSpPr>
          <p:cNvPr id="16" name="Zástupný symbol pro text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cs-CZ" smtClean="0"/>
              <a:t>Klepnutím lze upravit styly předlohy textu.</a:t>
            </a:r>
          </a:p>
        </p:txBody>
      </p:sp>
      <p:sp>
        <p:nvSpPr>
          <p:cNvPr id="15" name="Zástupný symbol pro text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cs-CZ" smtClean="0"/>
              <a:t>Klepnutím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6ACDDAA5-4451-456D-B931-D7693182F4EE}" type="datetimeFigureOut">
              <a:rPr lang="cs-CZ" smtClean="0"/>
              <a:pPr/>
              <a:t>29.3.2016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lvl1pPr>
              <a:defRPr>
                <a:solidFill>
                  <a:srgbClr val="FFFFFF"/>
                </a:solidFill>
              </a:defRPr>
            </a:lvl1pPr>
          </a:lstStyle>
          <a:p>
            <a:fld id="{01AFDE3E-ADFD-4426-9C74-68F47F4E6810}"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ACDDAA5-4451-456D-B931-D7693182F4EE}" type="datetimeFigureOut">
              <a:rPr lang="cs-CZ" smtClean="0"/>
              <a:pPr/>
              <a:t>29.3.2016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a:xfrm>
            <a:off x="0" y="6248400"/>
            <a:ext cx="533400" cy="381000"/>
          </a:xfrm>
        </p:spPr>
        <p:txBody>
          <a:bodyPr/>
          <a:lstStyle>
            <a:lvl1pPr>
              <a:defRPr>
                <a:solidFill>
                  <a:schemeClr val="tx2"/>
                </a:solidFill>
              </a:defRPr>
            </a:lvl1pPr>
          </a:lstStyle>
          <a:p>
            <a:fld id="{01AFDE3E-ADFD-4426-9C74-68F47F4E6810}"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3050"/>
            <a:ext cx="8077200" cy="869950"/>
          </a:xfrm>
        </p:spPr>
        <p:txBody>
          <a:bodyPr anchor="ctr"/>
          <a:lstStyle>
            <a:lvl1pPr algn="l">
              <a:buNone/>
              <a:defRPr sz="4400" b="0"/>
            </a:lvl1pPr>
          </a:lstStyle>
          <a:p>
            <a:r>
              <a:rPr kumimoji="0" lang="cs-CZ" smtClean="0"/>
              <a:t>Klepnutím lze upravit styl předlohy nadpisů.</a:t>
            </a:r>
            <a:endParaRPr kumimoji="0" lang="en-US"/>
          </a:p>
        </p:txBody>
      </p:sp>
      <p:sp>
        <p:nvSpPr>
          <p:cNvPr id="5" name="Zástupný symbol pro datum 4"/>
          <p:cNvSpPr>
            <a:spLocks noGrp="1"/>
          </p:cNvSpPr>
          <p:nvPr>
            <p:ph type="dt" sz="half" idx="10"/>
          </p:nvPr>
        </p:nvSpPr>
        <p:spPr/>
        <p:txBody>
          <a:bodyPr/>
          <a:lstStyle/>
          <a:p>
            <a:fld id="{6ACDDAA5-4451-456D-B931-D7693182F4EE}" type="datetimeFigureOut">
              <a:rPr lang="cs-CZ" smtClean="0"/>
              <a:pPr/>
              <a:t>29.3.2016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lvl1pPr>
              <a:defRPr>
                <a:solidFill>
                  <a:srgbClr val="FFFFFF"/>
                </a:solidFill>
              </a:defRPr>
            </a:lvl1pPr>
          </a:lstStyle>
          <a:p>
            <a:fld id="{01AFDE3E-ADFD-4426-9C74-68F47F4E6810}" type="slidenum">
              <a:rPr lang="cs-CZ" smtClean="0"/>
              <a:pPr/>
              <a:t>‹#›</a:t>
            </a:fld>
            <a:endParaRPr lang="cs-CZ"/>
          </a:p>
        </p:txBody>
      </p:sp>
      <p:sp>
        <p:nvSpPr>
          <p:cNvPr id="3" name="Zástupný symbol pro text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9" name="Zástupný symbol pro obsah 8"/>
          <p:cNvSpPr>
            <a:spLocks noGrp="1"/>
          </p:cNvSpPr>
          <p:nvPr>
            <p:ph sz="quarter" idx="1"/>
          </p:nvPr>
        </p:nvSpPr>
        <p:spPr>
          <a:xfrm>
            <a:off x="2362200" y="1752600"/>
            <a:ext cx="6400800" cy="44196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3">
        <a:schemeClr val="bg2"/>
      </p:bgRef>
    </p:bg>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cs-CZ" smtClean="0"/>
              <a:t>Klepnutím lze upravit styly předlohy textu.</a:t>
            </a:r>
          </a:p>
        </p:txBody>
      </p:sp>
      <p:sp>
        <p:nvSpPr>
          <p:cNvPr id="8" name="Obdélník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Obdélník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cs-CZ" smtClean="0"/>
              <a:t>Klepnutím lze upravit styl předlohy nadpisů.</a:t>
            </a:r>
            <a:endParaRPr kumimoji="0" lang="en-US"/>
          </a:p>
        </p:txBody>
      </p:sp>
      <p:sp>
        <p:nvSpPr>
          <p:cNvPr id="11" name="Obdélník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Zástupný symbol pro datum 11"/>
          <p:cNvSpPr>
            <a:spLocks noGrp="1"/>
          </p:cNvSpPr>
          <p:nvPr>
            <p:ph type="dt" sz="half" idx="10"/>
          </p:nvPr>
        </p:nvSpPr>
        <p:spPr>
          <a:xfrm>
            <a:off x="6248400" y="6248400"/>
            <a:ext cx="2667000" cy="365125"/>
          </a:xfrm>
        </p:spPr>
        <p:txBody>
          <a:bodyPr rtlCol="0"/>
          <a:lstStyle/>
          <a:p>
            <a:fld id="{6ACDDAA5-4451-456D-B931-D7693182F4EE}" type="datetimeFigureOut">
              <a:rPr lang="cs-CZ" smtClean="0"/>
              <a:pPr/>
              <a:t>29.3.2016</a:t>
            </a:fld>
            <a:endParaRPr lang="cs-CZ"/>
          </a:p>
        </p:txBody>
      </p:sp>
      <p:sp>
        <p:nvSpPr>
          <p:cNvPr id="13" name="Zástupný symbol pro číslo snímku 12"/>
          <p:cNvSpPr>
            <a:spLocks noGrp="1"/>
          </p:cNvSpPr>
          <p:nvPr>
            <p:ph type="sldNum" sz="quarter" idx="11"/>
          </p:nvPr>
        </p:nvSpPr>
        <p:spPr>
          <a:xfrm>
            <a:off x="0" y="4667249"/>
            <a:ext cx="1447800" cy="663578"/>
          </a:xfrm>
        </p:spPr>
        <p:txBody>
          <a:bodyPr rtlCol="0"/>
          <a:lstStyle>
            <a:lvl1pPr>
              <a:defRPr sz="2800"/>
            </a:lvl1pPr>
          </a:lstStyle>
          <a:p>
            <a:fld id="{01AFDE3E-ADFD-4426-9C74-68F47F4E6810}" type="slidenum">
              <a:rPr lang="cs-CZ" smtClean="0"/>
              <a:pPr/>
              <a:t>‹#›</a:t>
            </a:fld>
            <a:endParaRPr lang="cs-CZ"/>
          </a:p>
        </p:txBody>
      </p:sp>
      <p:sp>
        <p:nvSpPr>
          <p:cNvPr id="14" name="Zástupný symbol pro zápatí 13"/>
          <p:cNvSpPr>
            <a:spLocks noGrp="1"/>
          </p:cNvSpPr>
          <p:nvPr>
            <p:ph type="ftr" sz="quarter" idx="12"/>
          </p:nvPr>
        </p:nvSpPr>
        <p:spPr>
          <a:xfrm>
            <a:off x="1600200" y="6248206"/>
            <a:ext cx="4572000" cy="365125"/>
          </a:xfrm>
        </p:spPr>
        <p:txBody>
          <a:bodyPr rtlCol="0"/>
          <a:lstStyle/>
          <a:p>
            <a:endParaRPr lang="cs-CZ"/>
          </a:p>
        </p:txBody>
      </p:sp>
      <p:sp>
        <p:nvSpPr>
          <p:cNvPr id="3" name="Zástupný symbol pro obrázek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cs-CZ" smtClean="0"/>
              <a:t>Klepnutím na ikonu přidáte obrázek.</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Zástupný symbol pro nadpis 21"/>
          <p:cNvSpPr>
            <a:spLocks noGrp="1"/>
          </p:cNvSpPr>
          <p:nvPr>
            <p:ph type="title"/>
          </p:nvPr>
        </p:nvSpPr>
        <p:spPr>
          <a:xfrm>
            <a:off x="609600" y="228600"/>
            <a:ext cx="8153400" cy="990600"/>
          </a:xfrm>
          <a:prstGeom prst="rect">
            <a:avLst/>
          </a:prstGeom>
        </p:spPr>
        <p:txBody>
          <a:bodyPr vert="horz" anchor="ctr">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ACDDAA5-4451-456D-B931-D7693182F4EE}" type="datetimeFigureOut">
              <a:rPr lang="cs-CZ" smtClean="0"/>
              <a:pPr/>
              <a:t>29.3.2016</a:t>
            </a:fld>
            <a:endParaRPr lang="cs-CZ"/>
          </a:p>
        </p:txBody>
      </p:sp>
      <p:sp>
        <p:nvSpPr>
          <p:cNvPr id="3" name="Zástupný symbol pro zápatí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cs-CZ"/>
          </a:p>
        </p:txBody>
      </p:sp>
      <p:sp>
        <p:nvSpPr>
          <p:cNvPr id="7" name="Obdélník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Obdélník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pro číslo snímku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1AFDE3E-ADFD-4426-9C74-68F47F4E6810}"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CDDAA5-4451-456D-B931-D7693182F4EE}" type="datetimeFigureOut">
              <a:rPr lang="cs-CZ" smtClean="0"/>
              <a:pPr/>
              <a:t>29.3.2016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AFDE3E-ADFD-4426-9C74-68F47F4E6810}"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en-US" dirty="0" smtClean="0"/>
              <a:t>VB036: Presentations and visuals</a:t>
            </a:r>
            <a:endParaRPr lang="cs-CZ" dirty="0"/>
          </a:p>
        </p:txBody>
      </p:sp>
      <p:sp>
        <p:nvSpPr>
          <p:cNvPr id="3" name="Podnadpis 2"/>
          <p:cNvSpPr>
            <a:spLocks noGrp="1"/>
          </p:cNvSpPr>
          <p:nvPr>
            <p:ph type="subTitle" idx="1"/>
          </p:nvPr>
        </p:nvSpPr>
        <p:spPr/>
        <p:txBody>
          <a:bodyPr/>
          <a:lstStyle/>
          <a:p>
            <a:r>
              <a:rPr lang="cs-CZ" dirty="0" smtClean="0"/>
              <a:t>Mgr. Antonín Zita, M.A.</a:t>
            </a:r>
            <a:endParaRPr lang="cs-C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Proofread to Check Spelling &amp; Grammar</a:t>
            </a:r>
            <a:endParaRPr lang="cs-CZ" dirty="0"/>
          </a:p>
        </p:txBody>
      </p:sp>
      <p:sp>
        <p:nvSpPr>
          <p:cNvPr id="3" name="Zástupný symbol pro obsah 2"/>
          <p:cNvSpPr>
            <a:spLocks noGrp="1"/>
          </p:cNvSpPr>
          <p:nvPr>
            <p:ph sz="quarter" idx="1"/>
          </p:nvPr>
        </p:nvSpPr>
        <p:spPr/>
        <p:txBody>
          <a:bodyPr/>
          <a:lstStyle/>
          <a:p>
            <a:r>
              <a:rPr lang="en-US" dirty="0" smtClean="0"/>
              <a:t>Proof-read careful to avoid smelling mistakes and </a:t>
            </a:r>
            <a:r>
              <a:rPr lang="en-US" dirty="0" err="1" smtClean="0"/>
              <a:t>incorect</a:t>
            </a:r>
            <a:r>
              <a:rPr lang="en-US" dirty="0" smtClean="0"/>
              <a:t> grammar?</a:t>
            </a:r>
          </a:p>
          <a:p>
            <a:endParaRPr lang="cs-CZ"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Sources</a:t>
            </a:r>
            <a:endParaRPr lang="cs-CZ" dirty="0"/>
          </a:p>
        </p:txBody>
      </p:sp>
      <p:sp>
        <p:nvSpPr>
          <p:cNvPr id="3" name="Zástupný symbol pro obsah 2"/>
          <p:cNvSpPr>
            <a:spLocks noGrp="1"/>
          </p:cNvSpPr>
          <p:nvPr>
            <p:ph sz="quarter" idx="1"/>
          </p:nvPr>
        </p:nvSpPr>
        <p:spPr/>
        <p:txBody>
          <a:bodyPr/>
          <a:lstStyle/>
          <a:p>
            <a:r>
              <a:rPr lang="en-US" dirty="0" smtClean="0"/>
              <a:t>Include a list of sources!</a:t>
            </a:r>
          </a:p>
          <a:p>
            <a:r>
              <a:rPr lang="en-US" dirty="0" smtClean="0"/>
              <a:t>Avoid “Wikipedia.com” or “Google.com”</a:t>
            </a:r>
          </a:p>
          <a:p>
            <a:endParaRPr lang="cs-CZ"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Sources</a:t>
            </a:r>
            <a:endParaRPr lang="cs-CZ" dirty="0"/>
          </a:p>
        </p:txBody>
      </p:sp>
      <p:sp>
        <p:nvSpPr>
          <p:cNvPr id="3" name="Zástupný symbol pro obsah 2"/>
          <p:cNvSpPr>
            <a:spLocks noGrp="1"/>
          </p:cNvSpPr>
          <p:nvPr>
            <p:ph sz="quarter" idx="1"/>
          </p:nvPr>
        </p:nvSpPr>
        <p:spPr/>
        <p:txBody>
          <a:bodyPr>
            <a:normAutofit fontScale="62500" lnSpcReduction="20000"/>
          </a:bodyPr>
          <a:lstStyle/>
          <a:p>
            <a:r>
              <a:rPr lang="en-US" dirty="0" err="1" smtClean="0"/>
              <a:t>Ippolito</a:t>
            </a:r>
            <a:r>
              <a:rPr lang="en-US" dirty="0" smtClean="0"/>
              <a:t>, Kate. “Effective PowerPoint Presentations.” </a:t>
            </a:r>
            <a:r>
              <a:rPr lang="en-US" i="1" dirty="0" smtClean="0"/>
              <a:t>Learn Higher</a:t>
            </a:r>
            <a:r>
              <a:rPr lang="en-US" dirty="0" smtClean="0"/>
              <a:t>. http://archive.learnhigher.ac.uk/groupwork/episode6/amp/altversion.html</a:t>
            </a:r>
          </a:p>
          <a:p>
            <a:r>
              <a:rPr lang="en-US" dirty="0" smtClean="0"/>
              <a:t>Kennedy, Niall. “Microsoft Technology Platform Presentation.” https://www.flickr.com/photos/niallkennedy/sets/1269791/</a:t>
            </a:r>
          </a:p>
          <a:p>
            <a:r>
              <a:rPr lang="en-US" dirty="0" err="1" smtClean="0"/>
              <a:t>Noer</a:t>
            </a:r>
            <a:r>
              <a:rPr lang="en-US" dirty="0" smtClean="0"/>
              <a:t>, Muhammad. “Steve Job’s Presentation Techniques Revealed.” </a:t>
            </a:r>
            <a:r>
              <a:rPr lang="en-US" i="1" dirty="0" smtClean="0"/>
              <a:t>Best Presentation</a:t>
            </a:r>
            <a:r>
              <a:rPr lang="en-US" dirty="0" smtClean="0"/>
              <a:t>. 2013. http://www.bestpresentation.net/presentation-secrets-steve-jobs/)</a:t>
            </a:r>
          </a:p>
          <a:p>
            <a:r>
              <a:rPr lang="en-US" dirty="0" err="1" smtClean="0"/>
              <a:t>Purewal</a:t>
            </a:r>
            <a:r>
              <a:rPr lang="en-US" dirty="0" smtClean="0"/>
              <a:t>, Sarah </a:t>
            </a:r>
            <a:r>
              <a:rPr lang="en-US" dirty="0" err="1" smtClean="0"/>
              <a:t>Jacobsson</a:t>
            </a:r>
            <a:r>
              <a:rPr lang="en-US" dirty="0" smtClean="0"/>
              <a:t>. “The World’s Worst PowerPoint Presentations.” </a:t>
            </a:r>
            <a:r>
              <a:rPr lang="en-US" i="1" dirty="0" err="1" smtClean="0"/>
              <a:t>PCWorld</a:t>
            </a:r>
            <a:r>
              <a:rPr lang="en-US" dirty="0" smtClean="0"/>
              <a:t>, 17 Aug. 2010. http://www.pcworld.com/article/203396/worlds_worst_powerpoint_presentations.html</a:t>
            </a:r>
          </a:p>
          <a:p>
            <a:r>
              <a:rPr lang="en-US" dirty="0" smtClean="0"/>
              <a:t>Smith, Jeff. “Suing PowerPoint Well.” Department of English and American Studies, Faculty of Arts, Masaryk University. Presentation.</a:t>
            </a:r>
          </a:p>
          <a:p>
            <a:r>
              <a:rPr lang="en-US" dirty="0" smtClean="0"/>
              <a:t>“Successfully Using Visual Aids in Your Presentation.” University of Alabama School of Medicine. 2005. http://www.uab.edu/uasomume/fd2/visuals/index.htm</a:t>
            </a:r>
          </a:p>
          <a:p>
            <a:r>
              <a:rPr lang="en-US" dirty="0" smtClean="0"/>
              <a:t>Williams, Erica J. </a:t>
            </a:r>
            <a:r>
              <a:rPr lang="en-US" i="1" dirty="0" smtClean="0"/>
              <a:t>Presentations in English</a:t>
            </a:r>
            <a:r>
              <a:rPr lang="en-US" dirty="0" smtClean="0"/>
              <a:t>. </a:t>
            </a:r>
            <a:r>
              <a:rPr lang="en-US" dirty="0" err="1" smtClean="0"/>
              <a:t>Honkong</a:t>
            </a:r>
            <a:r>
              <a:rPr lang="en-US" dirty="0" smtClean="0"/>
              <a:t>: MacMillan, 2008.</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A Proper Use of Visuals</a:t>
            </a:r>
            <a:endParaRPr lang="cs-CZ" dirty="0"/>
          </a:p>
        </p:txBody>
      </p:sp>
      <p:pic>
        <p:nvPicPr>
          <p:cNvPr id="1026" name="Picture 2"/>
          <p:cNvPicPr>
            <a:picLocks noGrp="1" noChangeAspect="1" noChangeArrowheads="1"/>
          </p:cNvPicPr>
          <p:nvPr>
            <p:ph sz="quarter" idx="1"/>
          </p:nvPr>
        </p:nvPicPr>
        <p:blipFill>
          <a:blip r:embed="rId3" cstate="print"/>
          <a:srcRect/>
          <a:stretch>
            <a:fillRect/>
          </a:stretch>
        </p:blipFill>
        <p:spPr bwMode="auto">
          <a:xfrm>
            <a:off x="1092835" y="1600200"/>
            <a:ext cx="719328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stevejobsslidephonecomparison.jpg"/>
          <p:cNvPicPr>
            <a:picLocks noGrp="1" noChangeAspect="1"/>
          </p:cNvPicPr>
          <p:nvPr>
            <p:ph sz="quarter" idx="1"/>
          </p:nvPr>
        </p:nvPicPr>
        <p:blipFill>
          <a:blip r:embed="rId2" cstate="print"/>
          <a:stretch>
            <a:fillRect/>
          </a:stretch>
        </p:blipFill>
        <p:spPr>
          <a:xfrm>
            <a:off x="523460" y="1556792"/>
            <a:ext cx="8248190" cy="4536504"/>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bill gates.jpg"/>
          <p:cNvPicPr>
            <a:picLocks noGrp="1" noChangeAspect="1"/>
          </p:cNvPicPr>
          <p:nvPr>
            <p:ph sz="quarter" idx="1"/>
          </p:nvPr>
        </p:nvPicPr>
        <p:blipFill>
          <a:blip r:embed="rId2" cstate="print"/>
          <a:stretch>
            <a:fillRect/>
          </a:stretch>
        </p:blipFill>
        <p:spPr>
          <a:xfrm>
            <a:off x="467544" y="692696"/>
            <a:ext cx="7898273" cy="5900566"/>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January-2007-iPhone-introduction-Steve-Jobs-multitouch-patented-slide.jpg"/>
          <p:cNvPicPr>
            <a:picLocks noGrp="1" noChangeAspect="1"/>
          </p:cNvPicPr>
          <p:nvPr>
            <p:ph sz="quarter" idx="1"/>
          </p:nvPr>
        </p:nvPicPr>
        <p:blipFill>
          <a:blip r:embed="rId2" cstate="print"/>
          <a:stretch>
            <a:fillRect/>
          </a:stretch>
        </p:blipFill>
        <p:spPr>
          <a:xfrm>
            <a:off x="539552" y="1608682"/>
            <a:ext cx="8177111" cy="4412606"/>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58697261_62433a6960_b.jpg"/>
          <p:cNvPicPr>
            <a:picLocks noGrp="1" noChangeAspect="1"/>
          </p:cNvPicPr>
          <p:nvPr>
            <p:ph sz="quarter" idx="1"/>
          </p:nvPr>
        </p:nvPicPr>
        <p:blipFill>
          <a:blip r:embed="rId2" cstate="print"/>
          <a:stretch>
            <a:fillRect/>
          </a:stretch>
        </p:blipFill>
        <p:spPr>
          <a:xfrm>
            <a:off x="463298" y="620687"/>
            <a:ext cx="7853117" cy="5997205"/>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stevejobsshowingdifferentipods.jpg"/>
          <p:cNvPicPr>
            <a:picLocks noGrp="1" noChangeAspect="1"/>
          </p:cNvPicPr>
          <p:nvPr>
            <p:ph sz="quarter" idx="1"/>
          </p:nvPr>
        </p:nvPicPr>
        <p:blipFill>
          <a:blip r:embed="rId2" cstate="print"/>
          <a:stretch>
            <a:fillRect/>
          </a:stretch>
        </p:blipFill>
        <p:spPr>
          <a:xfrm>
            <a:off x="523460" y="1556792"/>
            <a:ext cx="8297012" cy="4563356"/>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58699135_43fcb50244_b.jpg"/>
          <p:cNvPicPr>
            <a:picLocks noGrp="1" noChangeAspect="1"/>
          </p:cNvPicPr>
          <p:nvPr>
            <p:ph sz="quarter" idx="1"/>
          </p:nvPr>
        </p:nvPicPr>
        <p:blipFill>
          <a:blip r:embed="rId2" cstate="print"/>
          <a:stretch>
            <a:fillRect/>
          </a:stretch>
        </p:blipFill>
        <p:spPr>
          <a:xfrm>
            <a:off x="467544" y="764704"/>
            <a:ext cx="7713406" cy="5852848"/>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b="1" dirty="0" smtClean="0"/>
              <a:t>Avoid Using As a Script</a:t>
            </a:r>
            <a:endParaRPr lang="cs-CZ" dirty="0"/>
          </a:p>
        </p:txBody>
      </p:sp>
      <p:sp>
        <p:nvSpPr>
          <p:cNvPr id="3" name="Zástupný symbol pro obsah 2"/>
          <p:cNvSpPr>
            <a:spLocks noGrp="1"/>
          </p:cNvSpPr>
          <p:nvPr>
            <p:ph sz="quarter" idx="1"/>
          </p:nvPr>
        </p:nvSpPr>
        <p:spPr/>
        <p:txBody>
          <a:bodyPr>
            <a:noAutofit/>
          </a:bodyPr>
          <a:lstStyle/>
          <a:p>
            <a:r>
              <a:rPr lang="en-US" sz="2300" dirty="0" smtClean="0"/>
              <a:t>Although your visual aids are a useful memory aid for you, you need to consider your audience’s needs when you are designing them. Don’t use PowerPoint as a script! This often results in slides being overloaded by text, which is too dense and too small for the audience to easily read. Ideally font size should be 24 points and above. The audience can read faster than you can speak so, if you are reading directly from your slides, they’ll be ahead of you and wondering why you didn’t just e-mail them a copy of your slides! As you are preparing your PowerPoint presentation think about how it relates to what you are saying and what you intend the audience to learn from each slide. As you are presenting draw their attention to the relevant information on the slide.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203407-ppt1_original.jpg"/>
          <p:cNvPicPr>
            <a:picLocks noGrp="1" noChangeAspect="1"/>
          </p:cNvPicPr>
          <p:nvPr>
            <p:ph sz="quarter" idx="1"/>
          </p:nvPr>
        </p:nvPicPr>
        <p:blipFill>
          <a:blip r:embed="rId2" cstate="print"/>
          <a:stretch>
            <a:fillRect/>
          </a:stretch>
        </p:blipFill>
        <p:spPr>
          <a:xfrm>
            <a:off x="611560" y="764704"/>
            <a:ext cx="8136904" cy="5491739"/>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203412-ppt5_original.jpg"/>
          <p:cNvPicPr>
            <a:picLocks noGrp="1" noChangeAspect="1"/>
          </p:cNvPicPr>
          <p:nvPr>
            <p:ph sz="quarter" idx="1"/>
          </p:nvPr>
        </p:nvPicPr>
        <p:blipFill>
          <a:blip r:embed="rId2" cstate="print"/>
          <a:stretch>
            <a:fillRect/>
          </a:stretch>
        </p:blipFill>
        <p:spPr>
          <a:xfrm>
            <a:off x="611560" y="476672"/>
            <a:ext cx="8215250" cy="5544616"/>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Slides: An Exercise</a:t>
            </a:r>
            <a:br>
              <a:rPr lang="en-US" dirty="0" smtClean="0"/>
            </a:br>
            <a:r>
              <a:rPr lang="en-US" dirty="0" smtClean="0"/>
              <a:t>What is genetic data?</a:t>
            </a:r>
            <a:endParaRPr lang="cs-CZ" dirty="0"/>
          </a:p>
        </p:txBody>
      </p:sp>
      <p:sp>
        <p:nvSpPr>
          <p:cNvPr id="3" name="Zástupný symbol pro obsah 2"/>
          <p:cNvSpPr>
            <a:spLocks noGrp="1"/>
          </p:cNvSpPr>
          <p:nvPr>
            <p:ph sz="quarter" idx="1"/>
          </p:nvPr>
        </p:nvSpPr>
        <p:spPr/>
        <p:txBody>
          <a:bodyPr/>
          <a:lstStyle/>
          <a:p>
            <a:r>
              <a:rPr lang="en-US" dirty="0" smtClean="0"/>
              <a:t>Our DNA consists of 4 bases A, C, T and G; so our genetic data is a string of these 4 letters, e.g. …AGGGGATTTAAA…</a:t>
            </a:r>
          </a:p>
          <a:p>
            <a:r>
              <a:rPr lang="en-US" dirty="0" smtClean="0"/>
              <a:t>But at each genetic location a person can have 1 or 2 types, so can encode the genetic data in terms of 0 and 1s, e.g. …0101001010101…</a:t>
            </a:r>
            <a:endParaRPr lang="cs-CZ"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Slides: An Exercise</a:t>
            </a:r>
            <a:br>
              <a:rPr lang="en-US" dirty="0" smtClean="0"/>
            </a:br>
            <a:r>
              <a:rPr lang="en-US" dirty="0" smtClean="0"/>
              <a:t>Why do we simulate genetic data?</a:t>
            </a:r>
            <a:endParaRPr lang="cs-CZ" dirty="0"/>
          </a:p>
        </p:txBody>
      </p:sp>
      <p:sp>
        <p:nvSpPr>
          <p:cNvPr id="3" name="Zástupný symbol pro obsah 2"/>
          <p:cNvSpPr>
            <a:spLocks noGrp="1"/>
          </p:cNvSpPr>
          <p:nvPr>
            <p:ph sz="quarter" idx="1"/>
          </p:nvPr>
        </p:nvSpPr>
        <p:spPr/>
        <p:txBody>
          <a:bodyPr/>
          <a:lstStyle/>
          <a:p>
            <a:r>
              <a:rPr lang="en-US" dirty="0" smtClean="0"/>
              <a:t>Lots of methods in literature about how to locate disease genes</a:t>
            </a:r>
          </a:p>
          <a:p>
            <a:r>
              <a:rPr lang="en-US" dirty="0" smtClean="0"/>
              <a:t>To assess a method, apply it to data set and compare predicted location with actual location</a:t>
            </a:r>
          </a:p>
          <a:p>
            <a:r>
              <a:rPr lang="en-US" dirty="0" smtClean="0"/>
              <a:t>But need data sets with known location of disease gene … not many of these</a:t>
            </a:r>
          </a:p>
          <a:p>
            <a:r>
              <a:rPr lang="en-US" dirty="0" smtClean="0"/>
              <a:t>Use simulated data sets</a:t>
            </a:r>
          </a:p>
          <a:p>
            <a:pPr>
              <a:buNone/>
            </a:pPr>
            <a:endParaRPr lang="cs-CZ"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en-US" sz="3200" dirty="0" smtClean="0"/>
              <a:t>Slides: An Exercise</a:t>
            </a:r>
            <a:br>
              <a:rPr lang="en-US" sz="3200" dirty="0" smtClean="0"/>
            </a:br>
            <a:r>
              <a:rPr lang="en-US" sz="3200" dirty="0" smtClean="0"/>
              <a:t>Why is simulating genetic data challenging?</a:t>
            </a:r>
            <a:endParaRPr lang="cs-CZ" sz="3200" dirty="0"/>
          </a:p>
        </p:txBody>
      </p:sp>
      <p:sp>
        <p:nvSpPr>
          <p:cNvPr id="3" name="Zástupný symbol pro obsah 2"/>
          <p:cNvSpPr>
            <a:spLocks noGrp="1"/>
          </p:cNvSpPr>
          <p:nvPr>
            <p:ph sz="quarter" idx="1"/>
          </p:nvPr>
        </p:nvSpPr>
        <p:spPr/>
        <p:txBody>
          <a:bodyPr/>
          <a:lstStyle/>
          <a:p>
            <a:r>
              <a:rPr lang="en-US" dirty="0" smtClean="0"/>
              <a:t>Real genetic data is not a random set of 0 and 1s</a:t>
            </a:r>
          </a:p>
          <a:p>
            <a:r>
              <a:rPr lang="en-US" dirty="0" smtClean="0"/>
              <a:t>There are complex correlation structures due to thousands of years of evolution</a:t>
            </a:r>
          </a:p>
          <a:p>
            <a:r>
              <a:rPr lang="en-US" dirty="0" smtClean="0"/>
              <a:t>Realistic simulated data should contain these structures</a:t>
            </a:r>
            <a:endParaRPr lang="cs-CZ"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Bad vs. Good Visuals</a:t>
            </a:r>
            <a:endParaRPr lang="cs-CZ" dirty="0"/>
          </a:p>
        </p:txBody>
      </p:sp>
      <p:sp>
        <p:nvSpPr>
          <p:cNvPr id="3" name="Zástupný symbol pro obsah 2"/>
          <p:cNvSpPr>
            <a:spLocks noGrp="1"/>
          </p:cNvSpPr>
          <p:nvPr>
            <p:ph sz="quarter" idx="2"/>
          </p:nvPr>
        </p:nvSpPr>
        <p:spPr>
          <a:xfrm>
            <a:off x="609600" y="2438400"/>
            <a:ext cx="3886200" cy="3942928"/>
          </a:xfrm>
        </p:spPr>
        <p:txBody>
          <a:bodyPr>
            <a:normAutofit fontScale="77500" lnSpcReduction="20000"/>
          </a:bodyPr>
          <a:lstStyle/>
          <a:p>
            <a:r>
              <a:rPr lang="en-US" dirty="0" smtClean="0"/>
              <a:t>Direct reforms had a larger effect on the supply of </a:t>
            </a:r>
            <a:r>
              <a:rPr lang="en-US" dirty="0" err="1" smtClean="0"/>
              <a:t>nongroup</a:t>
            </a:r>
            <a:r>
              <a:rPr lang="en-US" dirty="0" smtClean="0"/>
              <a:t> </a:t>
            </a:r>
            <a:r>
              <a:rPr lang="en-US" dirty="0" err="1" smtClean="0"/>
              <a:t>vs</a:t>
            </a:r>
            <a:r>
              <a:rPr lang="en-US" dirty="0" smtClean="0"/>
              <a:t> group physicians, on the supply of most (but not all) specialties with high malpractice insurance premiums, on states with high levels of managed care, and on supply through retirements and entries than through the propensity of physicians to move between the states.</a:t>
            </a:r>
            <a:endParaRPr lang="cs-CZ" dirty="0"/>
          </a:p>
        </p:txBody>
      </p:sp>
      <p:sp>
        <p:nvSpPr>
          <p:cNvPr id="4" name="Zástupný symbol pro obsah 3"/>
          <p:cNvSpPr>
            <a:spLocks noGrp="1"/>
          </p:cNvSpPr>
          <p:nvPr>
            <p:ph sz="quarter" idx="4"/>
          </p:nvPr>
        </p:nvSpPr>
        <p:spPr>
          <a:xfrm>
            <a:off x="4800600" y="2438400"/>
            <a:ext cx="3886200" cy="3942928"/>
          </a:xfrm>
        </p:spPr>
        <p:txBody>
          <a:bodyPr/>
          <a:lstStyle/>
          <a:p>
            <a:r>
              <a:rPr lang="en-US" dirty="0" smtClean="0"/>
              <a:t>Larger effect on:</a:t>
            </a:r>
          </a:p>
          <a:p>
            <a:pPr lvl="1"/>
            <a:r>
              <a:rPr lang="en-US" dirty="0" err="1" smtClean="0"/>
              <a:t>Nongroup</a:t>
            </a:r>
            <a:r>
              <a:rPr lang="en-US" dirty="0" smtClean="0"/>
              <a:t> </a:t>
            </a:r>
            <a:r>
              <a:rPr lang="en-US" dirty="0" err="1" smtClean="0"/>
              <a:t>vs</a:t>
            </a:r>
            <a:r>
              <a:rPr lang="en-US" dirty="0" smtClean="0"/>
              <a:t> group physicians</a:t>
            </a:r>
          </a:p>
          <a:p>
            <a:pPr lvl="1"/>
            <a:r>
              <a:rPr lang="en-US" dirty="0" smtClean="0"/>
              <a:t>Most specialties</a:t>
            </a:r>
          </a:p>
          <a:p>
            <a:pPr lvl="1"/>
            <a:r>
              <a:rPr lang="en-US" dirty="0" smtClean="0"/>
              <a:t>Managed care</a:t>
            </a:r>
          </a:p>
          <a:p>
            <a:pPr lvl="1"/>
            <a:r>
              <a:rPr lang="en-US" dirty="0" smtClean="0"/>
              <a:t>Retirement &amp; entries</a:t>
            </a:r>
            <a:endParaRPr lang="cs-CZ" dirty="0"/>
          </a:p>
        </p:txBody>
      </p:sp>
      <p:sp>
        <p:nvSpPr>
          <p:cNvPr id="5" name="Zástupný symbol pro text 4"/>
          <p:cNvSpPr>
            <a:spLocks noGrp="1"/>
          </p:cNvSpPr>
          <p:nvPr>
            <p:ph type="body" sz="quarter" idx="1"/>
          </p:nvPr>
        </p:nvSpPr>
        <p:spPr/>
        <p:txBody>
          <a:bodyPr/>
          <a:lstStyle/>
          <a:p>
            <a:r>
              <a:rPr lang="en-US" dirty="0" smtClean="0"/>
              <a:t>Impact of Malpractice Reforms</a:t>
            </a:r>
            <a:endParaRPr lang="cs-CZ" dirty="0"/>
          </a:p>
        </p:txBody>
      </p:sp>
      <p:sp>
        <p:nvSpPr>
          <p:cNvPr id="6" name="Zástupný symbol pro text 5"/>
          <p:cNvSpPr>
            <a:spLocks noGrp="1"/>
          </p:cNvSpPr>
          <p:nvPr>
            <p:ph type="body" sz="quarter" idx="3"/>
          </p:nvPr>
        </p:nvSpPr>
        <p:spPr/>
        <p:txBody>
          <a:bodyPr/>
          <a:lstStyle/>
          <a:p>
            <a:r>
              <a:rPr lang="en-US" dirty="0" smtClean="0"/>
              <a:t>Impact of Malpractice Reforms</a:t>
            </a: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20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2000"/>
                                        <p:tgtEl>
                                          <p:spTgt spid="4">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2000"/>
                                        <p:tgtEl>
                                          <p:spTgt spid="4">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Bad vs. Good Visuals</a:t>
            </a:r>
            <a:endParaRPr lang="cs-CZ" dirty="0"/>
          </a:p>
        </p:txBody>
      </p:sp>
      <p:sp>
        <p:nvSpPr>
          <p:cNvPr id="3" name="Zástupný symbol pro obsah 2"/>
          <p:cNvSpPr>
            <a:spLocks noGrp="1"/>
          </p:cNvSpPr>
          <p:nvPr>
            <p:ph sz="quarter" idx="1"/>
          </p:nvPr>
        </p:nvSpPr>
        <p:spPr/>
        <p:txBody>
          <a:bodyPr>
            <a:normAutofit fontScale="92500" lnSpcReduction="20000"/>
          </a:bodyPr>
          <a:lstStyle/>
          <a:p>
            <a:r>
              <a:rPr lang="en-US" dirty="0" smtClean="0"/>
              <a:t>Too much text in slides is detrimental</a:t>
            </a:r>
          </a:p>
          <a:p>
            <a:r>
              <a:rPr lang="en-US" dirty="0" smtClean="0"/>
              <a:t>Animations are very useful </a:t>
            </a:r>
          </a:p>
          <a:p>
            <a:r>
              <a:rPr lang="en-US" dirty="0" smtClean="0"/>
              <a:t>Control the amount of information that the audience sees at a given moment.</a:t>
            </a:r>
          </a:p>
          <a:p>
            <a:r>
              <a:rPr lang="en-US" dirty="0" smtClean="0"/>
              <a:t>Audience </a:t>
            </a:r>
            <a:r>
              <a:rPr lang="en-US" dirty="0" smtClean="0"/>
              <a:t>will pay </a:t>
            </a:r>
            <a:r>
              <a:rPr lang="en-US" dirty="0" smtClean="0"/>
              <a:t>attention to the content of your speech</a:t>
            </a:r>
            <a:endParaRPr lang="cs-CZ" dirty="0"/>
          </a:p>
        </p:txBody>
      </p:sp>
      <p:sp>
        <p:nvSpPr>
          <p:cNvPr id="4" name="Zástupný symbol pro obsah 3"/>
          <p:cNvSpPr>
            <a:spLocks noGrp="1"/>
          </p:cNvSpPr>
          <p:nvPr>
            <p:ph sz="quarter" idx="2"/>
          </p:nvPr>
        </p:nvSpPr>
        <p:spPr/>
        <p:txBody>
          <a:bodyPr>
            <a:normAutofit fontScale="92500" lnSpcReduction="20000"/>
          </a:bodyPr>
          <a:lstStyle/>
          <a:p>
            <a:r>
              <a:rPr lang="en-US" dirty="0" smtClean="0"/>
              <a:t>Too much text in slides is detrimental</a:t>
            </a:r>
          </a:p>
          <a:p>
            <a:r>
              <a:rPr lang="en-US" dirty="0" smtClean="0"/>
              <a:t>Animations are very useful </a:t>
            </a:r>
          </a:p>
          <a:p>
            <a:r>
              <a:rPr lang="en-US" dirty="0" smtClean="0"/>
              <a:t>Control the amount of information that the audience sees at a given moment.</a:t>
            </a:r>
          </a:p>
          <a:p>
            <a:r>
              <a:rPr lang="en-US" dirty="0" smtClean="0"/>
              <a:t>Audience </a:t>
            </a:r>
            <a:r>
              <a:rPr lang="en-US" dirty="0" smtClean="0"/>
              <a:t>will pay </a:t>
            </a:r>
            <a:r>
              <a:rPr lang="en-US" dirty="0" smtClean="0"/>
              <a:t>attention to the content of your speech</a:t>
            </a:r>
            <a:endParaRPr lang="cs-CZ" dirty="0" smtClean="0"/>
          </a:p>
          <a:p>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Text Formatting</a:t>
            </a:r>
            <a:endParaRPr lang="cs-CZ" dirty="0"/>
          </a:p>
        </p:txBody>
      </p:sp>
      <p:sp>
        <p:nvSpPr>
          <p:cNvPr id="3" name="Zástupný symbol pro obsah 2"/>
          <p:cNvSpPr>
            <a:spLocks noGrp="1"/>
          </p:cNvSpPr>
          <p:nvPr>
            <p:ph sz="quarter" idx="1"/>
          </p:nvPr>
        </p:nvSpPr>
        <p:spPr/>
        <p:txBody>
          <a:bodyPr/>
          <a:lstStyle/>
          <a:p>
            <a:r>
              <a:rPr lang="en-US" b="1" dirty="0" smtClean="0">
                <a:latin typeface="Impact" pitchFamily="34" charset="0"/>
              </a:rPr>
              <a:t>Don’t use ugly/complicated fonts</a:t>
            </a:r>
          </a:p>
          <a:p>
            <a:r>
              <a:rPr lang="en-US" dirty="0" smtClean="0"/>
              <a:t>Don’t use </a:t>
            </a:r>
            <a:r>
              <a:rPr lang="en-US" dirty="0" smtClean="0">
                <a:solidFill>
                  <a:srgbClr val="FF0066"/>
                </a:solidFill>
              </a:rPr>
              <a:t>annoying</a:t>
            </a:r>
            <a:r>
              <a:rPr lang="en-US" dirty="0" smtClean="0"/>
              <a:t> or </a:t>
            </a:r>
            <a:r>
              <a:rPr lang="en-US" dirty="0" smtClean="0">
                <a:solidFill>
                  <a:srgbClr val="FFFF00"/>
                </a:solidFill>
              </a:rPr>
              <a:t>difficult to see </a:t>
            </a:r>
            <a:r>
              <a:rPr lang="en-US" dirty="0" smtClean="0"/>
              <a:t>colors</a:t>
            </a:r>
          </a:p>
          <a:p>
            <a:pPr lvl="1"/>
            <a:r>
              <a:rPr lang="en-US" dirty="0" smtClean="0">
                <a:solidFill>
                  <a:srgbClr val="59C751"/>
                </a:solidFill>
              </a:rPr>
              <a:t>Don’t change colors between the points</a:t>
            </a:r>
            <a:endParaRPr lang="cs-CZ" dirty="0">
              <a:solidFill>
                <a:srgbClr val="59C75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31000">
              <a:srgbClr val="000082"/>
            </a:gs>
            <a:gs pos="21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Text Formatting (cont.)</a:t>
            </a:r>
            <a:endParaRPr lang="cs-CZ" dirty="0"/>
          </a:p>
        </p:txBody>
      </p:sp>
      <p:sp>
        <p:nvSpPr>
          <p:cNvPr id="3" name="Zástupný symbol pro obsah 2"/>
          <p:cNvSpPr>
            <a:spLocks noGrp="1"/>
          </p:cNvSpPr>
          <p:nvPr>
            <p:ph sz="quarter" idx="1"/>
          </p:nvPr>
        </p:nvSpPr>
        <p:spPr/>
        <p:txBody>
          <a:bodyPr/>
          <a:lstStyle/>
          <a:p>
            <a:r>
              <a:rPr lang="en-US" dirty="0" smtClean="0"/>
              <a:t>Don’t use distracting/difficult to read from backgrounds</a:t>
            </a:r>
          </a:p>
          <a:p>
            <a:r>
              <a:rPr lang="en-US" dirty="0" smtClean="0"/>
              <a:t>Be consistent in the use of backgrounds</a:t>
            </a:r>
            <a:endParaRPr lang="cs-C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Text Formatting (cont.)</a:t>
            </a:r>
            <a:endParaRPr lang="cs-CZ" dirty="0"/>
          </a:p>
        </p:txBody>
      </p:sp>
      <p:sp>
        <p:nvSpPr>
          <p:cNvPr id="3" name="Zástupný symbol pro obsah 2"/>
          <p:cNvSpPr>
            <a:spLocks noGrp="1"/>
          </p:cNvSpPr>
          <p:nvPr>
            <p:ph idx="1"/>
          </p:nvPr>
        </p:nvSpPr>
        <p:spPr/>
        <p:txBody>
          <a:bodyPr/>
          <a:lstStyle/>
          <a:p>
            <a:r>
              <a:rPr lang="en-US" dirty="0" smtClean="0"/>
              <a:t>Don’t make your visuals too bland</a:t>
            </a:r>
            <a:endParaRPr lang="cs-C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Visuals</a:t>
            </a:r>
            <a:endParaRPr lang="cs-CZ" dirty="0"/>
          </a:p>
        </p:txBody>
      </p:sp>
      <p:sp>
        <p:nvSpPr>
          <p:cNvPr id="3" name="Zástupný symbol pro obsah 2"/>
          <p:cNvSpPr>
            <a:spLocks noGrp="1"/>
          </p:cNvSpPr>
          <p:nvPr>
            <p:ph sz="quarter" idx="1"/>
          </p:nvPr>
        </p:nvSpPr>
        <p:spPr/>
        <p:txBody>
          <a:bodyPr/>
          <a:lstStyle/>
          <a:p>
            <a:r>
              <a:rPr lang="en-US" dirty="0" smtClean="0"/>
              <a:t>Avoid bad or irrelevant visuals</a:t>
            </a:r>
          </a:p>
          <a:p>
            <a:r>
              <a:rPr lang="en-US" dirty="0" smtClean="0"/>
              <a:t>Should be related to the topic</a:t>
            </a:r>
            <a:endParaRPr lang="cs-CZ" dirty="0"/>
          </a:p>
        </p:txBody>
      </p:sp>
      <p:pic>
        <p:nvPicPr>
          <p:cNvPr id="2050" name="Picture 2" descr="C:\Program Files\Microsoft Office\MEDIA\CAGCAT10\j0286034.wmf"/>
          <p:cNvPicPr>
            <a:picLocks noChangeAspect="1" noChangeArrowheads="1"/>
          </p:cNvPicPr>
          <p:nvPr/>
        </p:nvPicPr>
        <p:blipFill>
          <a:blip r:embed="rId2" cstate="print"/>
          <a:srcRect/>
          <a:stretch>
            <a:fillRect/>
          </a:stretch>
        </p:blipFill>
        <p:spPr bwMode="auto">
          <a:xfrm>
            <a:off x="3851920" y="2924944"/>
            <a:ext cx="2926579" cy="281883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0.40399 0.35523 C 0.39601 0.30227 0.38802 0.24954 0.37743 0.21138 C 0.36684 0.17322 0.36128 0.12789 0.3401 0.12604 C 0.31892 0.12419 0.30399 0.17877 0.25069 0.20074 C 0.19739 0.22271 0.03923 0.29279 0.01996 0.25764 C 0.00069 0.22248 0.09861 0.07817 0.13472 -0.01064 C 0.17066 -0.09944 0.24062 -0.21716 0.23611 -0.2752 C 0.2316 -0.33325 0.15937 -0.34389 0.10798 -0.35869 C 0.05642 -0.37349 -0.02917 -0.40078 -0.07188 -0.36401 C -0.11459 -0.32724 -0.14618 -0.21461 -0.14792 -0.13853 C -0.14965 -0.06244 -0.06406 0.03955 -0.08264 0.09251 C -0.10122 0.14547 -0.20816 0.19658 -0.2599 0.17947 C -0.31163 0.16235 -0.3691 0.06985 -0.39323 -0.01064 C -0.41736 -0.09112 -0.43056 -0.24861 -0.40521 -0.30365 C -0.37986 -0.35869 -0.29618 -0.36979 -0.24132 -0.34088 C -0.18646 -0.31198 -0.11389 -0.18432 -0.07587 -0.12951 C -0.03785 -0.0747 -0.02674 -0.03492 -0.01337 -0.01249 C 1.94444E-6 0.00995 0.00312 0.00301 0.00399 0.00532 C 0.00486 0.00764 -0.00729 0.00278 -0.00816 0.00185 C -0.00868 0.00093 -0.00434 0.00047 1.94444E-6 -3.36725E-6 " pathEditMode="relative" ptsTypes="aaaaaaaaaaaaaaaaaaaA">
                                      <p:cBhvr>
                                        <p:cTn id="12" dur="2000" fill="hold"/>
                                        <p:tgtEl>
                                          <p:spTgt spid="205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WordArt 4"/>
          <p:cNvSpPr>
            <a:spLocks noChangeArrowheads="1" noChangeShapeType="1" noTextEdit="1"/>
          </p:cNvSpPr>
          <p:nvPr/>
        </p:nvSpPr>
        <p:spPr bwMode="auto">
          <a:xfrm>
            <a:off x="1981200" y="1828800"/>
            <a:ext cx="4495800" cy="685800"/>
          </a:xfrm>
          <a:prstGeom prst="rect">
            <a:avLst/>
          </a:prstGeom>
        </p:spPr>
        <p:txBody>
          <a:bodyPr wrap="none" fromWordArt="1">
            <a:prstTxWarp prst="textPlain">
              <a:avLst>
                <a:gd name="adj" fmla="val 50000"/>
              </a:avLst>
            </a:prstTxWarp>
            <a:scene3d>
              <a:camera prst="legacyPerspectiveBottomRight">
                <a:rot lat="0" lon="21239998" rev="0"/>
              </a:camera>
              <a:lightRig rig="legacyHarsh3" dir="l"/>
            </a:scene3d>
            <a:sp3d extrusionH="430200" prstMaterial="legacyMatte">
              <a:extrusionClr>
                <a:srgbClr val="C0C0C0"/>
              </a:extrusionClr>
            </a:sp3d>
          </a:bodyPr>
          <a:lstStyle/>
          <a:p>
            <a:pPr algn="ctr"/>
            <a:r>
              <a:rPr lang="en-US" sz="3600" kern="10" dirty="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rPr>
              <a:t>VISUAL</a:t>
            </a:r>
          </a:p>
        </p:txBody>
      </p:sp>
      <p:sp>
        <p:nvSpPr>
          <p:cNvPr id="36867" name="WordArt 6"/>
          <p:cNvSpPr>
            <a:spLocks noChangeArrowheads="1" noChangeShapeType="1" noTextEdit="1"/>
          </p:cNvSpPr>
          <p:nvPr/>
        </p:nvSpPr>
        <p:spPr bwMode="auto">
          <a:xfrm>
            <a:off x="304800" y="990600"/>
            <a:ext cx="8515350" cy="6477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rPr>
              <a:t>PowerPoint is not a text medium;</a:t>
            </a:r>
          </a:p>
        </p:txBody>
      </p:sp>
      <p:sp>
        <p:nvSpPr>
          <p:cNvPr id="13319" name="WordArt 7"/>
          <p:cNvSpPr>
            <a:spLocks noChangeArrowheads="1" noChangeShapeType="1" noTextEdit="1"/>
          </p:cNvSpPr>
          <p:nvPr/>
        </p:nvSpPr>
        <p:spPr bwMode="auto">
          <a:xfrm>
            <a:off x="457200" y="1981200"/>
            <a:ext cx="1285875" cy="4953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rPr>
              <a:t>it's a</a:t>
            </a:r>
          </a:p>
        </p:txBody>
      </p:sp>
      <p:sp>
        <p:nvSpPr>
          <p:cNvPr id="13320" name="WordArt 8"/>
          <p:cNvSpPr>
            <a:spLocks noChangeArrowheads="1" noChangeShapeType="1" noTextEdit="1"/>
          </p:cNvSpPr>
          <p:nvPr/>
        </p:nvSpPr>
        <p:spPr bwMode="auto">
          <a:xfrm>
            <a:off x="6705600" y="1981200"/>
            <a:ext cx="1981200" cy="5715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rPr>
              <a:t>medium</a:t>
            </a:r>
          </a:p>
        </p:txBody>
      </p:sp>
      <p:sp>
        <p:nvSpPr>
          <p:cNvPr id="13323" name="WordArt 11"/>
          <p:cNvSpPr>
            <a:spLocks noChangeArrowheads="1" noChangeShapeType="1" noTextEdit="1"/>
          </p:cNvSpPr>
          <p:nvPr/>
        </p:nvSpPr>
        <p:spPr bwMode="auto">
          <a:xfrm>
            <a:off x="304800" y="5638800"/>
            <a:ext cx="1981200" cy="6477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rPr>
              <a:t>they're a</a:t>
            </a:r>
          </a:p>
        </p:txBody>
      </p:sp>
      <p:sp>
        <p:nvSpPr>
          <p:cNvPr id="13324" name="WordArt 12"/>
          <p:cNvSpPr>
            <a:spLocks noChangeArrowheads="1" noChangeShapeType="1" noTextEdit="1"/>
          </p:cNvSpPr>
          <p:nvPr/>
        </p:nvSpPr>
        <p:spPr bwMode="auto">
          <a:xfrm>
            <a:off x="6858000" y="5715000"/>
            <a:ext cx="1828800" cy="4953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rPr>
              <a:t>medium</a:t>
            </a:r>
          </a:p>
        </p:txBody>
      </p:sp>
      <p:sp>
        <p:nvSpPr>
          <p:cNvPr id="13325" name="WordArt 13"/>
          <p:cNvSpPr>
            <a:spLocks noChangeArrowheads="1" noChangeShapeType="1" noTextEdit="1"/>
          </p:cNvSpPr>
          <p:nvPr/>
        </p:nvSpPr>
        <p:spPr bwMode="auto">
          <a:xfrm>
            <a:off x="3810000" y="3124200"/>
            <a:ext cx="1447800" cy="609600"/>
          </a:xfrm>
          <a:prstGeom prst="rect">
            <a:avLst/>
          </a:prstGeom>
        </p:spPr>
        <p:txBody>
          <a:bodyPr wrap="none" fromWordArt="1">
            <a:prstTxWarp prst="textPlain">
              <a:avLst>
                <a:gd name="adj" fmla="val 50000"/>
              </a:avLst>
            </a:prstTxWarp>
          </a:bodyPr>
          <a:lstStyle/>
          <a:p>
            <a:pPr algn="ctr"/>
            <a:r>
              <a:rPr lang="en-US" sz="3600" b="1" i="1" kern="10" dirty="0">
                <a:ln w="9525">
                  <a:solidFill>
                    <a:srgbClr val="000000"/>
                  </a:solidFill>
                  <a:round/>
                  <a:headEnd/>
                  <a:tailEnd/>
                </a:ln>
                <a:solidFill>
                  <a:srgbClr val="FFFFFF"/>
                </a:solidFill>
                <a:cs typeface="Times New Roman"/>
              </a:rPr>
              <a:t>and</a:t>
            </a:r>
          </a:p>
        </p:txBody>
      </p:sp>
      <p:sp>
        <p:nvSpPr>
          <p:cNvPr id="36873" name="Line 14"/>
          <p:cNvSpPr>
            <a:spLocks noChangeShapeType="1"/>
          </p:cNvSpPr>
          <p:nvPr/>
        </p:nvSpPr>
        <p:spPr bwMode="auto">
          <a:xfrm>
            <a:off x="5486400" y="1600200"/>
            <a:ext cx="990600" cy="0"/>
          </a:xfrm>
          <a:prstGeom prst="line">
            <a:avLst/>
          </a:prstGeom>
          <a:noFill/>
          <a:ln w="38100">
            <a:solidFill>
              <a:schemeClr val="bg1"/>
            </a:solidFill>
            <a:round/>
            <a:headEnd/>
            <a:tailEnd/>
          </a:ln>
        </p:spPr>
        <p:txBody>
          <a:bodyPr/>
          <a:lstStyle/>
          <a:p>
            <a:endParaRPr lang="en-US"/>
          </a:p>
        </p:txBody>
      </p:sp>
      <p:grpSp>
        <p:nvGrpSpPr>
          <p:cNvPr id="2" name="Group 17"/>
          <p:cNvGrpSpPr>
            <a:grpSpLocks/>
          </p:cNvGrpSpPr>
          <p:nvPr/>
        </p:nvGrpSpPr>
        <p:grpSpPr bwMode="auto">
          <a:xfrm>
            <a:off x="228600" y="4343400"/>
            <a:ext cx="8610600" cy="685800"/>
            <a:chOff x="144" y="2640"/>
            <a:chExt cx="5424" cy="432"/>
          </a:xfrm>
        </p:grpSpPr>
        <p:sp>
          <p:nvSpPr>
            <p:cNvPr id="36878" name="WordArt 10"/>
            <p:cNvSpPr>
              <a:spLocks noChangeArrowheads="1" noChangeShapeType="1" noTextEdit="1"/>
            </p:cNvSpPr>
            <p:nvPr/>
          </p:nvSpPr>
          <p:spPr bwMode="auto">
            <a:xfrm>
              <a:off x="144" y="2640"/>
              <a:ext cx="5424" cy="432"/>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rPr>
                <a:t>Presentations are not an information medium;</a:t>
              </a:r>
            </a:p>
          </p:txBody>
        </p:sp>
        <p:sp>
          <p:nvSpPr>
            <p:cNvPr id="36879" name="Line 15"/>
            <p:cNvSpPr>
              <a:spLocks noChangeShapeType="1"/>
            </p:cNvSpPr>
            <p:nvPr/>
          </p:nvSpPr>
          <p:spPr bwMode="auto">
            <a:xfrm>
              <a:off x="3120" y="3024"/>
              <a:ext cx="1392" cy="0"/>
            </a:xfrm>
            <a:prstGeom prst="line">
              <a:avLst/>
            </a:prstGeom>
            <a:noFill/>
            <a:ln w="38100">
              <a:solidFill>
                <a:schemeClr val="bg1"/>
              </a:solidFill>
              <a:round/>
              <a:headEnd/>
              <a:tailEnd/>
            </a:ln>
          </p:spPr>
          <p:txBody>
            <a:bodyPr/>
            <a:lstStyle/>
            <a:p>
              <a:endParaRPr lang="en-US"/>
            </a:p>
          </p:txBody>
        </p:sp>
      </p:grpSp>
      <p:grpSp>
        <p:nvGrpSpPr>
          <p:cNvPr id="3" name="Group 21"/>
          <p:cNvGrpSpPr>
            <a:grpSpLocks/>
          </p:cNvGrpSpPr>
          <p:nvPr/>
        </p:nvGrpSpPr>
        <p:grpSpPr bwMode="auto">
          <a:xfrm>
            <a:off x="2286000" y="4724400"/>
            <a:ext cx="4724400" cy="1600200"/>
            <a:chOff x="1440" y="2976"/>
            <a:chExt cx="2976" cy="1008"/>
          </a:xfrm>
        </p:grpSpPr>
        <p:pic>
          <p:nvPicPr>
            <p:cNvPr id="36876" name="Picture 22" descr="Slide1"/>
            <p:cNvPicPr>
              <a:picLocks noChangeAspect="1" noChangeArrowheads="1"/>
            </p:cNvPicPr>
            <p:nvPr/>
          </p:nvPicPr>
          <p:blipFill>
            <a:blip r:embed="rId3" cstate="print">
              <a:clrChange>
                <a:clrFrom>
                  <a:srgbClr val="00CC00"/>
                </a:clrFrom>
                <a:clrTo>
                  <a:srgbClr val="00CC00">
                    <a:alpha val="0"/>
                  </a:srgbClr>
                </a:clrTo>
              </a:clrChange>
            </a:blip>
            <a:srcRect l="27499" t="47778" r="22501" b="30000"/>
            <a:stretch>
              <a:fillRect/>
            </a:stretch>
          </p:blipFill>
          <p:spPr bwMode="auto">
            <a:xfrm>
              <a:off x="1536" y="2976"/>
              <a:ext cx="2880" cy="960"/>
            </a:xfrm>
            <a:prstGeom prst="rect">
              <a:avLst/>
            </a:prstGeom>
            <a:noFill/>
            <a:ln w="9525">
              <a:noFill/>
              <a:miter lim="800000"/>
              <a:headEnd/>
              <a:tailEnd/>
            </a:ln>
          </p:spPr>
        </p:pic>
        <p:pic>
          <p:nvPicPr>
            <p:cNvPr id="36877" name="Picture 23" descr="Slide1"/>
            <p:cNvPicPr>
              <a:picLocks noChangeAspect="1" noChangeArrowheads="1"/>
            </p:cNvPicPr>
            <p:nvPr/>
          </p:nvPicPr>
          <p:blipFill>
            <a:blip r:embed="rId3" cstate="print">
              <a:clrChange>
                <a:clrFrom>
                  <a:srgbClr val="00CC00"/>
                </a:clrFrom>
                <a:clrTo>
                  <a:srgbClr val="00CC00">
                    <a:alpha val="0"/>
                  </a:srgbClr>
                </a:clrTo>
              </a:clrChange>
            </a:blip>
            <a:srcRect l="25833" t="72223" r="25000" b="7777"/>
            <a:stretch>
              <a:fillRect/>
            </a:stretch>
          </p:blipFill>
          <p:spPr bwMode="auto">
            <a:xfrm>
              <a:off x="1440" y="3120"/>
              <a:ext cx="2832" cy="864"/>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wipe(left)">
                                      <p:cBhvr>
                                        <p:cTn id="7" dur="500"/>
                                        <p:tgtEl>
                                          <p:spTgt spid="13319"/>
                                        </p:tgtEl>
                                      </p:cBhvr>
                                    </p:animEffect>
                                  </p:childTnLst>
                                </p:cTn>
                              </p:par>
                            </p:childTnLst>
                          </p:cTn>
                        </p:par>
                        <p:par>
                          <p:cTn id="8" fill="hold" nodeType="afterGroup">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316"/>
                                        </p:tgtEl>
                                        <p:attrNameLst>
                                          <p:attrName>style.visibility</p:attrName>
                                        </p:attrNameLst>
                                      </p:cBhvr>
                                      <p:to>
                                        <p:strVal val="visible"/>
                                      </p:to>
                                    </p:set>
                                    <p:anim calcmode="lin" valueType="num">
                                      <p:cBhvr>
                                        <p:cTn id="11" dur="500" fill="hold"/>
                                        <p:tgtEl>
                                          <p:spTgt spid="13316"/>
                                        </p:tgtEl>
                                        <p:attrNameLst>
                                          <p:attrName>ppt_w</p:attrName>
                                        </p:attrNameLst>
                                      </p:cBhvr>
                                      <p:tavLst>
                                        <p:tav tm="0">
                                          <p:val>
                                            <p:fltVal val="0"/>
                                          </p:val>
                                        </p:tav>
                                        <p:tav tm="100000">
                                          <p:val>
                                            <p:strVal val="#ppt_w"/>
                                          </p:val>
                                        </p:tav>
                                      </p:tavLst>
                                    </p:anim>
                                    <p:anim calcmode="lin" valueType="num">
                                      <p:cBhvr>
                                        <p:cTn id="12" dur="500" fill="hold"/>
                                        <p:tgtEl>
                                          <p:spTgt spid="13316"/>
                                        </p:tgtEl>
                                        <p:attrNameLst>
                                          <p:attrName>ppt_h</p:attrName>
                                        </p:attrNameLst>
                                      </p:cBhvr>
                                      <p:tavLst>
                                        <p:tav tm="0">
                                          <p:val>
                                            <p:fltVal val="0"/>
                                          </p:val>
                                        </p:tav>
                                        <p:tav tm="100000">
                                          <p:val>
                                            <p:strVal val="#ppt_h"/>
                                          </p:val>
                                        </p:tav>
                                      </p:tavLst>
                                    </p:anim>
                                    <p:animEffect transition="in" filter="fade">
                                      <p:cBhvr>
                                        <p:cTn id="13" dur="500"/>
                                        <p:tgtEl>
                                          <p:spTgt spid="13316"/>
                                        </p:tgtEl>
                                      </p:cBhvr>
                                    </p:animEffect>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3320"/>
                                        </p:tgtEl>
                                        <p:attrNameLst>
                                          <p:attrName>style.visibility</p:attrName>
                                        </p:attrNameLst>
                                      </p:cBhvr>
                                      <p:to>
                                        <p:strVal val="visible"/>
                                      </p:to>
                                    </p:set>
                                    <p:animEffect transition="in" filter="wipe(left)">
                                      <p:cBhvr>
                                        <p:cTn id="17" dur="500"/>
                                        <p:tgtEl>
                                          <p:spTgt spid="133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325"/>
                                        </p:tgtEl>
                                        <p:attrNameLst>
                                          <p:attrName>style.visibility</p:attrName>
                                        </p:attrNameLst>
                                      </p:cBhvr>
                                      <p:to>
                                        <p:strVal val="visible"/>
                                      </p:to>
                                    </p:set>
                                    <p:animEffect transition="in" filter="wipe(up)">
                                      <p:cBhvr>
                                        <p:cTn id="22" dur="500"/>
                                        <p:tgtEl>
                                          <p:spTgt spid="13325"/>
                                        </p:tgtEl>
                                      </p:cBhvr>
                                    </p:animEffect>
                                  </p:childTnLst>
                                </p:cTn>
                              </p:par>
                            </p:childTnLst>
                          </p:cTn>
                        </p:par>
                        <p:par>
                          <p:cTn id="23" fill="hold" nodeType="afterGroup">
                            <p:stCondLst>
                              <p:cond delay="500"/>
                            </p:stCondLst>
                            <p:childTnLst>
                              <p:par>
                                <p:cTn id="24" presetID="22" presetClass="entr" presetSubtype="1"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up)">
                                      <p:cBhvr>
                                        <p:cTn id="26" dur="500"/>
                                        <p:tgtEl>
                                          <p:spTgt spid="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323"/>
                                        </p:tgtEl>
                                        <p:attrNameLst>
                                          <p:attrName>style.visibility</p:attrName>
                                        </p:attrNameLst>
                                      </p:cBhvr>
                                      <p:to>
                                        <p:strVal val="visible"/>
                                      </p:to>
                                    </p:set>
                                    <p:animEffect transition="in" filter="wipe(left)">
                                      <p:cBhvr>
                                        <p:cTn id="31" dur="500"/>
                                        <p:tgtEl>
                                          <p:spTgt spid="13323"/>
                                        </p:tgtEl>
                                      </p:cBhvr>
                                    </p:animEffect>
                                  </p:childTnLst>
                                </p:cTn>
                              </p:par>
                            </p:childTnLst>
                          </p:cTn>
                        </p:par>
                        <p:par>
                          <p:cTn id="32" fill="hold" nodeType="afterGroup">
                            <p:stCondLst>
                              <p:cond delay="500"/>
                            </p:stCondLst>
                            <p:childTnLst>
                              <p:par>
                                <p:cTn id="33" presetID="10"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par>
                          <p:cTn id="36" fill="hold" nodeType="afterGroup">
                            <p:stCondLst>
                              <p:cond delay="1000"/>
                            </p:stCondLst>
                            <p:childTnLst>
                              <p:par>
                                <p:cTn id="37" presetID="35" presetClass="emph" presetSubtype="0" fill="hold" nodeType="afterEffect">
                                  <p:stCondLst>
                                    <p:cond delay="0"/>
                                  </p:stCondLst>
                                  <p:childTnLst>
                                    <p:anim calcmode="discrete" valueType="str">
                                      <p:cBhvr>
                                        <p:cTn id="38" dur="1000" fill="hold"/>
                                        <p:tgtEl>
                                          <p:spTgt spid="3"/>
                                        </p:tgtEl>
                                        <p:attrNameLst>
                                          <p:attrName>style.visibility</p:attrName>
                                        </p:attrNameLst>
                                      </p:cBhvr>
                                      <p:tavLst>
                                        <p:tav tm="0">
                                          <p:val>
                                            <p:strVal val="hidden"/>
                                          </p:val>
                                        </p:tav>
                                        <p:tav tm="50000">
                                          <p:val>
                                            <p:strVal val="visible"/>
                                          </p:val>
                                        </p:tav>
                                      </p:tavLst>
                                    </p:anim>
                                  </p:childTnLst>
                                </p:cTn>
                              </p:par>
                            </p:childTnLst>
                          </p:cTn>
                        </p:par>
                        <p:par>
                          <p:cTn id="39" fill="hold" nodeType="afterGroup">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13324"/>
                                        </p:tgtEl>
                                        <p:attrNameLst>
                                          <p:attrName>style.visibility</p:attrName>
                                        </p:attrNameLst>
                                      </p:cBhvr>
                                      <p:to>
                                        <p:strVal val="visible"/>
                                      </p:to>
                                    </p:set>
                                    <p:animEffect transition="in" filter="wipe(left)">
                                      <p:cBhvr>
                                        <p:cTn id="42" dur="500"/>
                                        <p:tgtEl>
                                          <p:spTgt spid="13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13319" grpId="0" animBg="1"/>
      <p:bldP spid="13320" grpId="0" animBg="1"/>
      <p:bldP spid="13323" grpId="0" animBg="1"/>
      <p:bldP spid="13324" grpId="0" animBg="1"/>
      <p:bldP spid="13325"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án">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á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á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578</TotalTime>
  <Words>737</Words>
  <Application>Microsoft Office PowerPoint</Application>
  <PresentationFormat>Předvádění na obrazovce (4:3)</PresentationFormat>
  <Paragraphs>70</Paragraphs>
  <Slides>24</Slides>
  <Notes>2</Notes>
  <HiddenSlides>0</HiddenSlides>
  <MMClips>0</MMClips>
  <ScaleCrop>false</ScaleCrop>
  <HeadingPairs>
    <vt:vector size="4" baseType="variant">
      <vt:variant>
        <vt:lpstr>Motiv</vt:lpstr>
      </vt:variant>
      <vt:variant>
        <vt:i4>2</vt:i4>
      </vt:variant>
      <vt:variant>
        <vt:lpstr>Nadpisy snímků</vt:lpstr>
      </vt:variant>
      <vt:variant>
        <vt:i4>24</vt:i4>
      </vt:variant>
    </vt:vector>
  </HeadingPairs>
  <TitlesOfParts>
    <vt:vector size="26" baseType="lpstr">
      <vt:lpstr>Medián</vt:lpstr>
      <vt:lpstr>Motiv sady Office</vt:lpstr>
      <vt:lpstr>VB036: Presentations and visuals</vt:lpstr>
      <vt:lpstr>Avoid Using As a Script</vt:lpstr>
      <vt:lpstr>Bad vs. Good Visuals</vt:lpstr>
      <vt:lpstr>Bad vs. Good Visuals</vt:lpstr>
      <vt:lpstr>Text Formatting</vt:lpstr>
      <vt:lpstr>Text Formatting (cont.)</vt:lpstr>
      <vt:lpstr>Text Formatting (cont.)</vt:lpstr>
      <vt:lpstr>Visuals</vt:lpstr>
      <vt:lpstr>Snímek 9</vt:lpstr>
      <vt:lpstr>Proofread to Check Spelling &amp; Grammar</vt:lpstr>
      <vt:lpstr>Sources</vt:lpstr>
      <vt:lpstr>Sources</vt:lpstr>
      <vt:lpstr>A Proper Use of Visuals</vt:lpstr>
      <vt:lpstr>Snímek 14</vt:lpstr>
      <vt:lpstr>Snímek 15</vt:lpstr>
      <vt:lpstr>Snímek 16</vt:lpstr>
      <vt:lpstr>Snímek 17</vt:lpstr>
      <vt:lpstr>Snímek 18</vt:lpstr>
      <vt:lpstr>Snímek 19</vt:lpstr>
      <vt:lpstr>Snímek 20</vt:lpstr>
      <vt:lpstr>Snímek 21</vt:lpstr>
      <vt:lpstr>Slides: An Exercise What is genetic data?</vt:lpstr>
      <vt:lpstr>Slides: An Exercise Why do we simulate genetic data?</vt:lpstr>
      <vt:lpstr>Slides: An Exercise Why is simulating genetic data challenging?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VB036: Presentations and visuals</dc:title>
  <dc:creator>Antonín Zita</dc:creator>
  <cp:lastModifiedBy>Antonín Zita</cp:lastModifiedBy>
  <cp:revision>48</cp:revision>
  <dcterms:created xsi:type="dcterms:W3CDTF">2016-03-23T19:38:20Z</dcterms:created>
  <dcterms:modified xsi:type="dcterms:W3CDTF">2016-03-29T09:23:38Z</dcterms:modified>
</cp:coreProperties>
</file>