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9"/>
  </p:notesMasterIdLst>
  <p:handoutMasterIdLst>
    <p:handoutMasterId r:id="rId260"/>
  </p:handoutMasterIdLst>
  <p:sldIdLst>
    <p:sldId id="256" r:id="rId2"/>
    <p:sldId id="516" r:id="rId3"/>
    <p:sldId id="523" r:id="rId4"/>
    <p:sldId id="524" r:id="rId5"/>
    <p:sldId id="525" r:id="rId6"/>
    <p:sldId id="526" r:id="rId7"/>
    <p:sldId id="492" r:id="rId8"/>
    <p:sldId id="529" r:id="rId9"/>
    <p:sldId id="508" r:id="rId10"/>
    <p:sldId id="515" r:id="rId11"/>
    <p:sldId id="509" r:id="rId12"/>
    <p:sldId id="562" r:id="rId13"/>
    <p:sldId id="555" r:id="rId14"/>
    <p:sldId id="571" r:id="rId15"/>
    <p:sldId id="572" r:id="rId16"/>
    <p:sldId id="573" r:id="rId17"/>
    <p:sldId id="574" r:id="rId18"/>
    <p:sldId id="513" r:id="rId19"/>
    <p:sldId id="487" r:id="rId20"/>
    <p:sldId id="488" r:id="rId21"/>
    <p:sldId id="489" r:id="rId22"/>
    <p:sldId id="490" r:id="rId23"/>
    <p:sldId id="491" r:id="rId24"/>
    <p:sldId id="511" r:id="rId25"/>
    <p:sldId id="512" r:id="rId26"/>
    <p:sldId id="493" r:id="rId27"/>
    <p:sldId id="560" r:id="rId28"/>
    <p:sldId id="494" r:id="rId29"/>
    <p:sldId id="495" r:id="rId30"/>
    <p:sldId id="496" r:id="rId31"/>
    <p:sldId id="499" r:id="rId32"/>
    <p:sldId id="563" r:id="rId33"/>
    <p:sldId id="564" r:id="rId34"/>
    <p:sldId id="565" r:id="rId35"/>
    <p:sldId id="575" r:id="rId36"/>
    <p:sldId id="576" r:id="rId37"/>
    <p:sldId id="577" r:id="rId38"/>
    <p:sldId id="578" r:id="rId39"/>
    <p:sldId id="566" r:id="rId40"/>
    <p:sldId id="567" r:id="rId41"/>
    <p:sldId id="500" r:id="rId42"/>
    <p:sldId id="501" r:id="rId43"/>
    <p:sldId id="568" r:id="rId44"/>
    <p:sldId id="569" r:id="rId45"/>
    <p:sldId id="570" r:id="rId46"/>
    <p:sldId id="561" r:id="rId47"/>
    <p:sldId id="556" r:id="rId48"/>
    <p:sldId id="557" r:id="rId49"/>
    <p:sldId id="558" r:id="rId50"/>
    <p:sldId id="559" r:id="rId51"/>
    <p:sldId id="531" r:id="rId52"/>
    <p:sldId id="532" r:id="rId53"/>
    <p:sldId id="533" r:id="rId54"/>
    <p:sldId id="534" r:id="rId55"/>
    <p:sldId id="535" r:id="rId56"/>
    <p:sldId id="536" r:id="rId57"/>
    <p:sldId id="537" r:id="rId58"/>
    <p:sldId id="538" r:id="rId59"/>
    <p:sldId id="539" r:id="rId60"/>
    <p:sldId id="540" r:id="rId61"/>
    <p:sldId id="541" r:id="rId62"/>
    <p:sldId id="542" r:id="rId63"/>
    <p:sldId id="543" r:id="rId64"/>
    <p:sldId id="544" r:id="rId65"/>
    <p:sldId id="545" r:id="rId66"/>
    <p:sldId id="546" r:id="rId67"/>
    <p:sldId id="547" r:id="rId68"/>
    <p:sldId id="548" r:id="rId69"/>
    <p:sldId id="549" r:id="rId70"/>
    <p:sldId id="550" r:id="rId71"/>
    <p:sldId id="551" r:id="rId72"/>
    <p:sldId id="552" r:id="rId73"/>
    <p:sldId id="553" r:id="rId74"/>
    <p:sldId id="554" r:id="rId75"/>
    <p:sldId id="502" r:id="rId76"/>
    <p:sldId id="503" r:id="rId77"/>
    <p:sldId id="504" r:id="rId78"/>
    <p:sldId id="505" r:id="rId79"/>
    <p:sldId id="506" r:id="rId80"/>
    <p:sldId id="507" r:id="rId81"/>
    <p:sldId id="497" r:id="rId82"/>
    <p:sldId id="498" r:id="rId83"/>
    <p:sldId id="480" r:id="rId84"/>
    <p:sldId id="257" r:id="rId85"/>
    <p:sldId id="258" r:id="rId86"/>
    <p:sldId id="481" r:id="rId87"/>
    <p:sldId id="459" r:id="rId88"/>
    <p:sldId id="304" r:id="rId89"/>
    <p:sldId id="530" r:id="rId90"/>
    <p:sldId id="308" r:id="rId91"/>
    <p:sldId id="448" r:id="rId92"/>
    <p:sldId id="337" r:id="rId93"/>
    <p:sldId id="431" r:id="rId94"/>
    <p:sldId id="383" r:id="rId95"/>
    <p:sldId id="259" r:id="rId96"/>
    <p:sldId id="460" r:id="rId97"/>
    <p:sldId id="260" r:id="rId98"/>
    <p:sldId id="450" r:id="rId99"/>
    <p:sldId id="404" r:id="rId100"/>
    <p:sldId id="305" r:id="rId101"/>
    <p:sldId id="461" r:id="rId102"/>
    <p:sldId id="470" r:id="rId103"/>
    <p:sldId id="378" r:id="rId104"/>
    <p:sldId id="307" r:id="rId105"/>
    <p:sldId id="306" r:id="rId106"/>
    <p:sldId id="356" r:id="rId107"/>
    <p:sldId id="384" r:id="rId108"/>
    <p:sldId id="357" r:id="rId109"/>
    <p:sldId id="309" r:id="rId110"/>
    <p:sldId id="336" r:id="rId111"/>
    <p:sldId id="335" r:id="rId112"/>
    <p:sldId id="341" r:id="rId113"/>
    <p:sldId id="465" r:id="rId114"/>
    <p:sldId id="466" r:id="rId115"/>
    <p:sldId id="311" r:id="rId116"/>
    <p:sldId id="322" r:id="rId117"/>
    <p:sldId id="338" r:id="rId118"/>
    <p:sldId id="339" r:id="rId119"/>
    <p:sldId id="340" r:id="rId120"/>
    <p:sldId id="452" r:id="rId121"/>
    <p:sldId id="390" r:id="rId122"/>
    <p:sldId id="451" r:id="rId123"/>
    <p:sldId id="342" r:id="rId124"/>
    <p:sldId id="343" r:id="rId125"/>
    <p:sldId id="324" r:id="rId126"/>
    <p:sldId id="325" r:id="rId127"/>
    <p:sldId id="368" r:id="rId128"/>
    <p:sldId id="369" r:id="rId129"/>
    <p:sldId id="379" r:id="rId130"/>
    <p:sldId id="409" r:id="rId131"/>
    <p:sldId id="326" r:id="rId132"/>
    <p:sldId id="327" r:id="rId133"/>
    <p:sldId id="408" r:id="rId134"/>
    <p:sldId id="468" r:id="rId135"/>
    <p:sldId id="328" r:id="rId136"/>
    <p:sldId id="312" r:id="rId137"/>
    <p:sldId id="313" r:id="rId138"/>
    <p:sldId id="262" r:id="rId139"/>
    <p:sldId id="385" r:id="rId140"/>
    <p:sldId id="386" r:id="rId141"/>
    <p:sldId id="387" r:id="rId142"/>
    <p:sldId id="420" r:id="rId143"/>
    <p:sldId id="388" r:id="rId144"/>
    <p:sldId id="428" r:id="rId145"/>
    <p:sldId id="329" r:id="rId146"/>
    <p:sldId id="330" r:id="rId147"/>
    <p:sldId id="414" r:id="rId148"/>
    <p:sldId id="389" r:id="rId149"/>
    <p:sldId id="454" r:id="rId150"/>
    <p:sldId id="292" r:id="rId151"/>
    <p:sldId id="263" r:id="rId152"/>
    <p:sldId id="422" r:id="rId153"/>
    <p:sldId id="421" r:id="rId154"/>
    <p:sldId id="291" r:id="rId155"/>
    <p:sldId id="293" r:id="rId156"/>
    <p:sldId id="423" r:id="rId157"/>
    <p:sldId id="264" r:id="rId158"/>
    <p:sldId id="265" r:id="rId159"/>
    <p:sldId id="266" r:id="rId160"/>
    <p:sldId id="275" r:id="rId161"/>
    <p:sldId id="364" r:id="rId162"/>
    <p:sldId id="365" r:id="rId163"/>
    <p:sldId id="344" r:id="rId164"/>
    <p:sldId id="267" r:id="rId165"/>
    <p:sldId id="294" r:id="rId166"/>
    <p:sldId id="363" r:id="rId167"/>
    <p:sldId id="295" r:id="rId168"/>
    <p:sldId id="358" r:id="rId169"/>
    <p:sldId id="373" r:id="rId170"/>
    <p:sldId id="296" r:id="rId171"/>
    <p:sldId id="359" r:id="rId172"/>
    <p:sldId id="374" r:id="rId173"/>
    <p:sldId id="297" r:id="rId174"/>
    <p:sldId id="360" r:id="rId175"/>
    <p:sldId id="375" r:id="rId176"/>
    <p:sldId id="298" r:id="rId177"/>
    <p:sldId id="361" r:id="rId178"/>
    <p:sldId id="376" r:id="rId179"/>
    <p:sldId id="299" r:id="rId180"/>
    <p:sldId id="362" r:id="rId181"/>
    <p:sldId id="377" r:id="rId182"/>
    <p:sldId id="269" r:id="rId183"/>
    <p:sldId id="270" r:id="rId184"/>
    <p:sldId id="271" r:id="rId185"/>
    <p:sldId id="268" r:id="rId186"/>
    <p:sldId id="274" r:id="rId187"/>
    <p:sldId id="272" r:id="rId188"/>
    <p:sldId id="416" r:id="rId189"/>
    <p:sldId id="273" r:id="rId190"/>
    <p:sldId id="277" r:id="rId191"/>
    <p:sldId id="301" r:id="rId192"/>
    <p:sldId id="310" r:id="rId193"/>
    <p:sldId id="462" r:id="rId194"/>
    <p:sldId id="345" r:id="rId195"/>
    <p:sldId id="486" r:id="rId196"/>
    <p:sldId id="429" r:id="rId197"/>
    <p:sldId id="457" r:id="rId198"/>
    <p:sldId id="455" r:id="rId199"/>
    <p:sldId id="318" r:id="rId200"/>
    <p:sldId id="319" r:id="rId201"/>
    <p:sldId id="320" r:id="rId202"/>
    <p:sldId id="456" r:id="rId203"/>
    <p:sldId id="350" r:id="rId204"/>
    <p:sldId id="351" r:id="rId205"/>
    <p:sldId id="352" r:id="rId206"/>
    <p:sldId id="354" r:id="rId207"/>
    <p:sldId id="370" r:id="rId208"/>
    <p:sldId id="371" r:id="rId209"/>
    <p:sldId id="372" r:id="rId210"/>
    <p:sldId id="332" r:id="rId211"/>
    <p:sldId id="333" r:id="rId212"/>
    <p:sldId id="334" r:id="rId213"/>
    <p:sldId id="346" r:id="rId214"/>
    <p:sldId id="284" r:id="rId215"/>
    <p:sldId id="392" r:id="rId216"/>
    <p:sldId id="467" r:id="rId217"/>
    <p:sldId id="285" r:id="rId218"/>
    <p:sldId id="393" r:id="rId219"/>
    <p:sldId id="347" r:id="rId220"/>
    <p:sldId id="394" r:id="rId221"/>
    <p:sldId id="288" r:id="rId222"/>
    <p:sldId id="458" r:id="rId223"/>
    <p:sldId id="348" r:id="rId224"/>
    <p:sldId id="286" r:id="rId225"/>
    <p:sldId id="287" r:id="rId226"/>
    <p:sldId id="471" r:id="rId227"/>
    <p:sldId id="473" r:id="rId228"/>
    <p:sldId id="474" r:id="rId229"/>
    <p:sldId id="475" r:id="rId230"/>
    <p:sldId id="476" r:id="rId231"/>
    <p:sldId id="477" r:id="rId232"/>
    <p:sldId id="478" r:id="rId233"/>
    <p:sldId id="528" r:id="rId234"/>
    <p:sldId id="479" r:id="rId235"/>
    <p:sldId id="279" r:id="rId236"/>
    <p:sldId id="482" r:id="rId237"/>
    <p:sldId id="278" r:id="rId238"/>
    <p:sldId id="280" r:id="rId239"/>
    <p:sldId id="282" r:id="rId240"/>
    <p:sldId id="281" r:id="rId241"/>
    <p:sldId id="483" r:id="rId242"/>
    <p:sldId id="321" r:id="rId243"/>
    <p:sldId id="283" r:id="rId244"/>
    <p:sldId id="300" r:id="rId245"/>
    <p:sldId id="289" r:id="rId246"/>
    <p:sldId id="331" r:id="rId247"/>
    <p:sldId id="349" r:id="rId248"/>
    <p:sldId id="424" r:id="rId249"/>
    <p:sldId id="355" r:id="rId250"/>
    <p:sldId id="432" r:id="rId251"/>
    <p:sldId id="433" r:id="rId252"/>
    <p:sldId id="434" r:id="rId253"/>
    <p:sldId id="435" r:id="rId254"/>
    <p:sldId id="436" r:id="rId255"/>
    <p:sldId id="437" r:id="rId256"/>
    <p:sldId id="444" r:id="rId257"/>
    <p:sldId id="469" r:id="rId258"/>
  </p:sldIdLst>
  <p:sldSz cx="9144000" cy="6858000" type="screen4x3"/>
  <p:notesSz cx="6669088" cy="9928225"/>
  <p:defaultTextStyle>
    <a:defPPr>
      <a:defRPr lang="cs-CZ"/>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1" d="100"/>
          <a:sy n="61" d="100"/>
        </p:scale>
        <p:origin x="-110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994"/>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cs-CZ"/>
  <c:style val="4"/>
  <c:chart>
    <c:title>
      <c:tx>
        <c:rich>
          <a:bodyPr/>
          <a:lstStyle/>
          <a:p>
            <a:pPr>
              <a:defRPr/>
            </a:pPr>
            <a:r>
              <a:rPr lang="cs-CZ"/>
              <a:t>RayleighPlanck</a:t>
            </a:r>
          </a:p>
        </c:rich>
      </c:tx>
      <c:layout>
        <c:manualLayout>
          <c:xMode val="edge"/>
          <c:yMode val="edge"/>
          <c:x val="0.38144329896907336"/>
          <c:y val="1.928374655647383E-2"/>
        </c:manualLayout>
      </c:layout>
    </c:title>
    <c:plotArea>
      <c:layout>
        <c:manualLayout>
          <c:layoutTarget val="inner"/>
          <c:xMode val="edge"/>
          <c:yMode val="edge"/>
          <c:x val="7.3453608247422877E-2"/>
          <c:y val="0.256198347107438"/>
          <c:w val="0.73840206185566792"/>
          <c:h val="0.58402203856749468"/>
        </c:manualLayout>
      </c:layout>
      <c:lineChart>
        <c:grouping val="standard"/>
        <c:ser>
          <c:idx val="0"/>
          <c:order val="0"/>
          <c:tx>
            <c:v>Rayleight</c:v>
          </c:tx>
          <c:marker>
            <c:symbol val="none"/>
          </c:marker>
          <c:cat>
            <c:numRef>
              <c:f>List1!$A$1:$A$301</c:f>
              <c:numCache>
                <c:formatCode>General</c:formatCode>
                <c:ptCount val="301"/>
                <c:pt idx="0">
                  <c:v>0</c:v>
                </c:pt>
                <c:pt idx="1">
                  <c:v>2.0000000000000052E-2</c:v>
                </c:pt>
                <c:pt idx="2">
                  <c:v>4.0000000000000112E-2</c:v>
                </c:pt>
                <c:pt idx="3">
                  <c:v>6.0000000000000137E-2</c:v>
                </c:pt>
                <c:pt idx="4">
                  <c:v>8.0000000000000224E-2</c:v>
                </c:pt>
                <c:pt idx="5">
                  <c:v>0.1</c:v>
                </c:pt>
                <c:pt idx="6">
                  <c:v>0.12000000000000002</c:v>
                </c:pt>
                <c:pt idx="7">
                  <c:v>0.14000000000000001</c:v>
                </c:pt>
                <c:pt idx="8">
                  <c:v>0.16000000000000036</c:v>
                </c:pt>
                <c:pt idx="9">
                  <c:v>0.18000000000000024</c:v>
                </c:pt>
                <c:pt idx="10">
                  <c:v>0.2</c:v>
                </c:pt>
                <c:pt idx="11">
                  <c:v>0.22000000000000036</c:v>
                </c:pt>
                <c:pt idx="12">
                  <c:v>0.24000000000000021</c:v>
                </c:pt>
                <c:pt idx="13">
                  <c:v>0.26</c:v>
                </c:pt>
                <c:pt idx="14">
                  <c:v>0.28000000000000008</c:v>
                </c:pt>
                <c:pt idx="15">
                  <c:v>0.30000000000000032</c:v>
                </c:pt>
                <c:pt idx="16">
                  <c:v>0.32000000000000089</c:v>
                </c:pt>
                <c:pt idx="17">
                  <c:v>0.34000000000000091</c:v>
                </c:pt>
                <c:pt idx="18">
                  <c:v>0.36000000000000032</c:v>
                </c:pt>
                <c:pt idx="19">
                  <c:v>0.38000000000000089</c:v>
                </c:pt>
                <c:pt idx="20">
                  <c:v>0.4</c:v>
                </c:pt>
                <c:pt idx="21">
                  <c:v>0.42000000000000032</c:v>
                </c:pt>
                <c:pt idx="22">
                  <c:v>0.44000000000000067</c:v>
                </c:pt>
                <c:pt idx="23">
                  <c:v>0.46</c:v>
                </c:pt>
                <c:pt idx="24">
                  <c:v>0.48000000000000032</c:v>
                </c:pt>
                <c:pt idx="25">
                  <c:v>0.5</c:v>
                </c:pt>
                <c:pt idx="26">
                  <c:v>0.52</c:v>
                </c:pt>
                <c:pt idx="27">
                  <c:v>0.54</c:v>
                </c:pt>
                <c:pt idx="28">
                  <c:v>0.56000000000000005</c:v>
                </c:pt>
                <c:pt idx="29">
                  <c:v>0.58000000000000063</c:v>
                </c:pt>
                <c:pt idx="30">
                  <c:v>0.60000000000000064</c:v>
                </c:pt>
                <c:pt idx="31">
                  <c:v>0.62000000000000155</c:v>
                </c:pt>
                <c:pt idx="32">
                  <c:v>0.64000000000000179</c:v>
                </c:pt>
                <c:pt idx="33">
                  <c:v>0.66000000000000203</c:v>
                </c:pt>
                <c:pt idx="34">
                  <c:v>0.68000000000000194</c:v>
                </c:pt>
                <c:pt idx="35">
                  <c:v>0.70000000000000062</c:v>
                </c:pt>
                <c:pt idx="36">
                  <c:v>0.72000000000000064</c:v>
                </c:pt>
                <c:pt idx="37">
                  <c:v>0.74000000000000155</c:v>
                </c:pt>
                <c:pt idx="38">
                  <c:v>0.76000000000000179</c:v>
                </c:pt>
                <c:pt idx="39">
                  <c:v>0.78</c:v>
                </c:pt>
                <c:pt idx="40">
                  <c:v>0.8</c:v>
                </c:pt>
                <c:pt idx="41">
                  <c:v>0.82000000000000062</c:v>
                </c:pt>
                <c:pt idx="42">
                  <c:v>0.84000000000000064</c:v>
                </c:pt>
                <c:pt idx="43">
                  <c:v>0.86000000000000065</c:v>
                </c:pt>
                <c:pt idx="44">
                  <c:v>0.88000000000000145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1.1399999999999966</c:v>
                </c:pt>
                <c:pt idx="58">
                  <c:v>1.1599999999999966</c:v>
                </c:pt>
                <c:pt idx="59">
                  <c:v>1.180000000000003</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1.680000000000003</c:v>
                </c:pt>
                <c:pt idx="85">
                  <c:v>1.7000000000000026</c:v>
                </c:pt>
                <c:pt idx="86">
                  <c:v>1.7200000000000026</c:v>
                </c:pt>
                <c:pt idx="87">
                  <c:v>1.7400000000000029</c:v>
                </c:pt>
                <c:pt idx="88">
                  <c:v>1.7600000000000029</c:v>
                </c:pt>
                <c:pt idx="89">
                  <c:v>1.7800000000000031</c:v>
                </c:pt>
                <c:pt idx="90">
                  <c:v>1.8</c:v>
                </c:pt>
                <c:pt idx="91">
                  <c:v>1.82</c:v>
                </c:pt>
                <c:pt idx="92">
                  <c:v>1.84</c:v>
                </c:pt>
                <c:pt idx="93">
                  <c:v>1.86</c:v>
                </c:pt>
                <c:pt idx="94">
                  <c:v>1.8800000000000001</c:v>
                </c:pt>
                <c:pt idx="95">
                  <c:v>1.9</c:v>
                </c:pt>
                <c:pt idx="96">
                  <c:v>1.9200000000000004</c:v>
                </c:pt>
                <c:pt idx="97">
                  <c:v>1.9400000000000004</c:v>
                </c:pt>
                <c:pt idx="98">
                  <c:v>1.9600000000000004</c:v>
                </c:pt>
                <c:pt idx="99">
                  <c:v>1.9800000000000004</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2.3199999999999967</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List1!$B$2:$B$301</c:f>
              <c:numCache>
                <c:formatCode>General</c:formatCode>
                <c:ptCount val="300"/>
                <c:pt idx="0">
                  <c:v>3.2967812692135098E-2</c:v>
                </c:pt>
                <c:pt idx="1">
                  <c:v>6.5896075875078924E-2</c:v>
                </c:pt>
                <c:pt idx="2">
                  <c:v>9.8745319104392978E-2</c:v>
                </c:pt>
                <c:pt idx="3">
                  <c:v>0.13147622984388702</c:v>
                </c:pt>
                <c:pt idx="4">
                  <c:v>0.16404973186740499</c:v>
                </c:pt>
                <c:pt idx="5">
                  <c:v>0.19642706300000798</c:v>
                </c:pt>
                <c:pt idx="6">
                  <c:v>0.22856985198209714</c:v>
                </c:pt>
                <c:pt idx="7">
                  <c:v>0.26044019424307496</c:v>
                </c:pt>
                <c:pt idx="8">
                  <c:v>0.29200072637515972</c:v>
                </c:pt>
                <c:pt idx="9">
                  <c:v>0.32321469910252215</c:v>
                </c:pt>
                <c:pt idx="10">
                  <c:v>0.35404604854637473</c:v>
                </c:pt>
                <c:pt idx="11">
                  <c:v>0.38445946559267458</c:v>
                </c:pt>
                <c:pt idx="12">
                  <c:v>0.4144204631758327</c:v>
                </c:pt>
                <c:pt idx="13">
                  <c:v>0.44389544129931691</c:v>
                </c:pt>
                <c:pt idx="14">
                  <c:v>0.47285174962191534</c:v>
                </c:pt>
                <c:pt idx="15">
                  <c:v>0.5012577474471055</c:v>
                </c:pt>
                <c:pt idx="16">
                  <c:v>0.52908286096206647</c:v>
                </c:pt>
                <c:pt idx="17">
                  <c:v>0.55629763758252271</c:v>
                </c:pt>
                <c:pt idx="18">
                  <c:v>0.58287379726962063</c:v>
                </c:pt>
                <c:pt idx="19">
                  <c:v>0.6087842806957191</c:v>
                </c:pt>
                <c:pt idx="20">
                  <c:v>0.6340032941466005</c:v>
                </c:pt>
                <c:pt idx="21">
                  <c:v>0.65850635105906352</c:v>
                </c:pt>
                <c:pt idx="22">
                  <c:v>0.6822703101041967</c:v>
                </c:pt>
                <c:pt idx="23">
                  <c:v>0.70527340973834551</c:v>
                </c:pt>
                <c:pt idx="24">
                  <c:v>0.72749529915585165</c:v>
                </c:pt>
                <c:pt idx="25">
                  <c:v>0.74891706558939664</c:v>
                </c:pt>
                <c:pt idx="26">
                  <c:v>0.76952125791620962</c:v>
                </c:pt>
                <c:pt idx="27">
                  <c:v>0.78929190654033365</c:v>
                </c:pt>
                <c:pt idx="28">
                  <c:v>0.80821453953339462</c:v>
                </c:pt>
                <c:pt idx="29">
                  <c:v>0.82627619502838789</c:v>
                </c:pt>
                <c:pt idx="30">
                  <c:v>0.84346542987295237</c:v>
                </c:pt>
                <c:pt idx="31">
                  <c:v>0.85977232456047248</c:v>
                </c:pt>
                <c:pt idx="32">
                  <c:v>0.87518848446888042</c:v>
                </c:pt>
                <c:pt idx="33">
                  <c:v>0.88970703744857949</c:v>
                </c:pt>
                <c:pt idx="34">
                  <c:v>0.90332262781178152</c:v>
                </c:pt>
                <c:pt idx="35">
                  <c:v>0.9160314067865597</c:v>
                </c:pt>
                <c:pt idx="36">
                  <c:v>0.92783101950907376</c:v>
                </c:pt>
                <c:pt idx="37">
                  <c:v>0.9387205886376695</c:v>
                </c:pt>
                <c:pt idx="38">
                  <c:v>0.9487006946819837</c:v>
                </c:pt>
                <c:pt idx="39">
                  <c:v>0.95777335314922563</c:v>
                </c:pt>
                <c:pt idx="40">
                  <c:v>0.96594198861863922</c:v>
                </c:pt>
                <c:pt idx="41">
                  <c:v>0.97321140586293531</c:v>
                </c:pt>
                <c:pt idx="42">
                  <c:v>0.97958775814330457</c:v>
                </c:pt>
                <c:pt idx="43">
                  <c:v>0.98507851281128211</c:v>
                </c:pt>
                <c:pt idx="44">
                  <c:v>0.98969241435743072</c:v>
                </c:pt>
                <c:pt idx="45">
                  <c:v>0.99343944505229165</c:v>
                </c:pt>
                <c:pt idx="46">
                  <c:v>0.99633078333038816</c:v>
                </c:pt>
                <c:pt idx="47">
                  <c:v>0.99837876007249549</c:v>
                </c:pt>
                <c:pt idx="48">
                  <c:v>0.99959681294537295</c:v>
                </c:pt>
                <c:pt idx="49">
                  <c:v>0.99999943896129562</c:v>
                </c:pt>
                <c:pt idx="50">
                  <c:v>0.99960214542244619</c:v>
                </c:pt>
                <c:pt idx="51">
                  <c:v>0.99842139941715358</c:v>
                </c:pt>
                <c:pt idx="52">
                  <c:v>0.99647457603628053</c:v>
                </c:pt>
                <c:pt idx="53">
                  <c:v>0.99377990547889328</c:v>
                </c:pt>
                <c:pt idx="54">
                  <c:v>0.99035641921629758</c:v>
                </c:pt>
                <c:pt idx="55">
                  <c:v>0.98622389538318744</c:v>
                </c:pt>
                <c:pt idx="56">
                  <c:v>0.98140280356337461</c:v>
                </c:pt>
                <c:pt idx="57">
                  <c:v>0.97591424913612657</c:v>
                </c:pt>
                <c:pt idx="58">
                  <c:v>0.96977991734670077</c:v>
                </c:pt>
                <c:pt idx="59">
                  <c:v>0.96302201726204584</c:v>
                </c:pt>
                <c:pt idx="60">
                  <c:v>0.955663225769397</c:v>
                </c:pt>
                <c:pt idx="61">
                  <c:v>0.94772663177156324</c:v>
                </c:pt>
                <c:pt idx="62">
                  <c:v>0.93923568072874153</c:v>
                </c:pt>
                <c:pt idx="63">
                  <c:v>0.93021411969184653</c:v>
                </c:pt>
                <c:pt idx="64">
                  <c:v>0.92068594296740114</c:v>
                </c:pt>
                <c:pt idx="65">
                  <c:v>0.91067533854858063</c:v>
                </c:pt>
                <c:pt idx="66">
                  <c:v>0.9002066354412005</c:v>
                </c:pt>
                <c:pt idx="67">
                  <c:v>0.88930425200748808</c:v>
                </c:pt>
                <c:pt idx="68">
                  <c:v>0.87799264544384936</c:v>
                </c:pt>
                <c:pt idx="69">
                  <c:v>0.86629626250259384</c:v>
                </c:pt>
                <c:pt idx="70">
                  <c:v>0.85423949156040735</c:v>
                </c:pt>
                <c:pt idx="71">
                  <c:v>0.84184661612959155</c:v>
                </c:pt>
                <c:pt idx="72">
                  <c:v>0.8291417699007757</c:v>
                </c:pt>
                <c:pt idx="73">
                  <c:v>0.81614889339868324</c:v>
                </c:pt>
                <c:pt idx="74">
                  <c:v>0.8028916923249203</c:v>
                </c:pt>
                <c:pt idx="75">
                  <c:v>0.78939359765466277</c:v>
                </c:pt>
                <c:pt idx="76">
                  <c:v>0.77567772754635789</c:v>
                </c:pt>
                <c:pt idx="77">
                  <c:v>0.76176685111629261</c:v>
                </c:pt>
                <c:pt idx="78">
                  <c:v>0.74768335412245923</c:v>
                </c:pt>
                <c:pt idx="79">
                  <c:v>0.73344920659473711</c:v>
                </c:pt>
                <c:pt idx="80">
                  <c:v>0.71908593244119956</c:v>
                </c:pt>
                <c:pt idx="81">
                  <c:v>0.70461458105325248</c:v>
                </c:pt>
                <c:pt idx="82">
                  <c:v>0.69005570092522561</c:v>
                </c:pt>
                <c:pt idx="83">
                  <c:v>0.67542931529725869</c:v>
                </c:pt>
                <c:pt idx="84">
                  <c:v>0.6607548998237015</c:v>
                </c:pt>
                <c:pt idx="85">
                  <c:v>0.64605136226272963</c:v>
                </c:pt>
                <c:pt idx="86">
                  <c:v>0.6313370241767442</c:v>
                </c:pt>
                <c:pt idx="87">
                  <c:v>0.61662960462703564</c:v>
                </c:pt>
                <c:pt idx="88">
                  <c:v>0.60194620584058833</c:v>
                </c:pt>
                <c:pt idx="89">
                  <c:v>0.58730330082140236</c:v>
                </c:pt>
                <c:pt idx="90">
                  <c:v>0.57271672287349185</c:v>
                </c:pt>
                <c:pt idx="91">
                  <c:v>0.55820165699791868</c:v>
                </c:pt>
                <c:pt idx="92">
                  <c:v>0.5437726331216397</c:v>
                </c:pt>
                <c:pt idx="93">
                  <c:v>0.5294435211116344</c:v>
                </c:pt>
                <c:pt idx="94">
                  <c:v>0.51522752752389456</c:v>
                </c:pt>
                <c:pt idx="95">
                  <c:v>0.50113719403315249</c:v>
                </c:pt>
                <c:pt idx="96">
                  <c:v>0.48718439748608039</c:v>
                </c:pt>
                <c:pt idx="97">
                  <c:v>0.47338035151746205</c:v>
                </c:pt>
                <c:pt idx="98">
                  <c:v>0.45973560966645727</c:v>
                </c:pt>
                <c:pt idx="99">
                  <c:v>0.4462600699275493</c:v>
                </c:pt>
                <c:pt idx="100">
                  <c:v>0.4329629806688135</c:v>
                </c:pt>
                <c:pt idx="101">
                  <c:v>0.41985294784850191</c:v>
                </c:pt>
                <c:pt idx="102">
                  <c:v>0.40693794345943984</c:v>
                </c:pt>
                <c:pt idx="103">
                  <c:v>0.39422531512973524</c:v>
                </c:pt>
                <c:pt idx="104">
                  <c:v>0.38172179680745072</c:v>
                </c:pt>
                <c:pt idx="105">
                  <c:v>0.36943352045642464</c:v>
                </c:pt>
                <c:pt idx="106">
                  <c:v>0.35736602869016992</c:v>
                </c:pt>
                <c:pt idx="107">
                  <c:v>0.34552428827080767</c:v>
                </c:pt>
                <c:pt idx="108">
                  <c:v>0.33391270440032461</c:v>
                </c:pt>
                <c:pt idx="109">
                  <c:v>0.3225351357319739</c:v>
                </c:pt>
                <c:pt idx="110">
                  <c:v>0.31139491003034425</c:v>
                </c:pt>
                <c:pt idx="111">
                  <c:v>0.30049484040970137</c:v>
                </c:pt>
                <c:pt idx="112">
                  <c:v>0.28983724208136674</c:v>
                </c:pt>
                <c:pt idx="113">
                  <c:v>0.27942394954223382</c:v>
                </c:pt>
                <c:pt idx="114">
                  <c:v>0.26925633413818079</c:v>
                </c:pt>
                <c:pt idx="115">
                  <c:v>0.25933532193779862</c:v>
                </c:pt>
                <c:pt idx="116">
                  <c:v>0.24966141185375659</c:v>
                </c:pt>
                <c:pt idx="117">
                  <c:v>0.24023469395116312</c:v>
                </c:pt>
                <c:pt idx="118">
                  <c:v>0.23105486788439294</c:v>
                </c:pt>
                <c:pt idx="119">
                  <c:v>0.22212126140612953</c:v>
                </c:pt>
                <c:pt idx="120">
                  <c:v>0.21343284889468991</c:v>
                </c:pt>
                <c:pt idx="121">
                  <c:v>0.20498826984815929</c:v>
                </c:pt>
                <c:pt idx="122">
                  <c:v>0.19678584729633156</c:v>
                </c:pt>
                <c:pt idx="123">
                  <c:v>0.18882360608401247</c:v>
                </c:pt>
                <c:pt idx="124">
                  <c:v>0.18109929098186087</c:v>
                </c:pt>
                <c:pt idx="125">
                  <c:v>0.17361038458351141</c:v>
                </c:pt>
                <c:pt idx="126">
                  <c:v>0.16635412495045321</c:v>
                </c:pt>
                <c:pt idx="127">
                  <c:v>0.15932752296869468</c:v>
                </c:pt>
                <c:pt idx="128">
                  <c:v>0.15252737938398483</c:v>
                </c:pt>
                <c:pt idx="129">
                  <c:v>0.14595030148493413</c:v>
                </c:pt>
                <c:pt idx="130">
                  <c:v>0.13959271940602591</c:v>
                </c:pt>
                <c:pt idx="131">
                  <c:v>0.13345090202508997</c:v>
                </c:pt>
                <c:pt idx="132">
                  <c:v>0.12752097243233126</c:v>
                </c:pt>
                <c:pt idx="133">
                  <c:v>0.12179892295053413</c:v>
                </c:pt>
                <c:pt idx="134">
                  <c:v>0.11628062968847327</c:v>
                </c:pt>
                <c:pt idx="135">
                  <c:v>0.11096186661196152</c:v>
                </c:pt>
                <c:pt idx="136">
                  <c:v>0.10583831911925594</c:v>
                </c:pt>
                <c:pt idx="137">
                  <c:v>0.10090559710979356</c:v>
                </c:pt>
                <c:pt idx="138">
                  <c:v>9.6159247537378201E-2</c:v>
                </c:pt>
                <c:pt idx="139">
                  <c:v>9.1594766441017925E-2</c:v>
                </c:pt>
                <c:pt idx="140">
                  <c:v>8.7207610448597914E-2</c:v>
                </c:pt>
                <c:pt idx="141">
                  <c:v>8.2993207750477513E-2</c:v>
                </c:pt>
                <c:pt idx="142">
                  <c:v>7.8946968541895021E-2</c:v>
                </c:pt>
                <c:pt idx="143">
                  <c:v>7.5064294934796036E-2</c:v>
                </c:pt>
                <c:pt idx="144">
                  <c:v>7.1340590341296445E-2</c:v>
                </c:pt>
                <c:pt idx="145">
                  <c:v>6.7771268332531512E-2</c:v>
                </c:pt>
                <c:pt idx="146">
                  <c:v>6.4351760978043848E-2</c:v>
                </c:pt>
                <c:pt idx="147">
                  <c:v>6.1077526672209753E-2</c:v>
                </c:pt>
                <c:pt idx="148">
                  <c:v>5.7944057455419404E-2</c:v>
                </c:pt>
                <c:pt idx="149">
                  <c:v>5.494688583885575E-2</c:v>
                </c:pt>
                <c:pt idx="150">
                  <c:v>5.2081591142766809E-2</c:v>
                </c:pt>
                <c:pt idx="151">
                  <c:v>4.9343805359055082E-2</c:v>
                </c:pt>
                <c:pt idx="152">
                  <c:v>4.6729218549867085E-2</c:v>
                </c:pt>
                <c:pt idx="153">
                  <c:v>4.423358379461919E-2</c:v>
                </c:pt>
                <c:pt idx="154">
                  <c:v>4.1852721698577039E-2</c:v>
                </c:pt>
                <c:pt idx="155">
                  <c:v>3.9582524476686115E-2</c:v>
                </c:pt>
                <c:pt idx="156">
                  <c:v>3.7418959626857505E-2</c:v>
                </c:pt>
                <c:pt idx="157">
                  <c:v>3.535807320733908E-2</c:v>
                </c:pt>
                <c:pt idx="158">
                  <c:v>3.3395992733151615E-2</c:v>
                </c:pt>
                <c:pt idx="159">
                  <c:v>3.152892970683939E-2</c:v>
                </c:pt>
                <c:pt idx="160">
                  <c:v>2.9753181798998107E-2</c:v>
                </c:pt>
                <c:pt idx="161">
                  <c:v>2.8065134694175011E-2</c:v>
                </c:pt>
                <c:pt idx="162">
                  <c:v>2.6461263617815981E-2</c:v>
                </c:pt>
                <c:pt idx="163">
                  <c:v>2.4938134559948942E-2</c:v>
                </c:pt>
                <c:pt idx="164">
                  <c:v>2.3492405211257398E-2</c:v>
                </c:pt>
                <c:pt idx="165">
                  <c:v>2.2120825627099865E-2</c:v>
                </c:pt>
                <c:pt idx="166">
                  <c:v>2.0820238634899811E-2</c:v>
                </c:pt>
                <c:pt idx="167">
                  <c:v>1.9587580000140936E-2</c:v>
                </c:pt>
                <c:pt idx="168">
                  <c:v>1.8419878365977093E-2</c:v>
                </c:pt>
                <c:pt idx="169">
                  <c:v>1.7314254981204629E-2</c:v>
                </c:pt>
                <c:pt idx="170">
                  <c:v>1.6267923231046841E-2</c:v>
                </c:pt>
                <c:pt idx="171">
                  <c:v>1.5278187984867969E-2</c:v>
                </c:pt>
                <c:pt idx="172">
                  <c:v>1.4342444774582845E-2</c:v>
                </c:pt>
                <c:pt idx="173">
                  <c:v>1.3458178817143219E-2</c:v>
                </c:pt>
                <c:pt idx="174">
                  <c:v>1.2622963894079768E-2</c:v>
                </c:pt>
                <c:pt idx="175">
                  <c:v>1.1834461100660729E-2</c:v>
                </c:pt>
                <c:pt idx="176">
                  <c:v>1.1090417476786544E-2</c:v>
                </c:pt>
                <c:pt idx="177">
                  <c:v>1.0388664531296199E-2</c:v>
                </c:pt>
                <c:pt idx="178">
                  <c:v>9.7271166708955831E-3</c:v>
                </c:pt>
                <c:pt idx="179">
                  <c:v>9.1037695444554124E-3</c:v>
                </c:pt>
                <c:pt idx="180">
                  <c:v>8.5166983129499885E-3</c:v>
                </c:pt>
                <c:pt idx="181">
                  <c:v>7.9640558548336408E-3</c:v>
                </c:pt>
                <c:pt idx="182">
                  <c:v>7.4440709161736141E-3</c:v>
                </c:pt>
                <c:pt idx="183">
                  <c:v>6.9550462143808363E-3</c:v>
                </c:pt>
                <c:pt idx="184">
                  <c:v>6.4953565039071607E-3</c:v>
                </c:pt>
                <c:pt idx="185">
                  <c:v>6.0634466118064823E-3</c:v>
                </c:pt>
                <c:pt idx="186">
                  <c:v>5.6578294505928491E-3</c:v>
                </c:pt>
                <c:pt idx="187">
                  <c:v>5.2770840153718223E-3</c:v>
                </c:pt>
                <c:pt idx="188">
                  <c:v>4.919853371772147E-3</c:v>
                </c:pt>
                <c:pt idx="189">
                  <c:v>4.5848426407649424E-3</c:v>
                </c:pt>
                <c:pt idx="190">
                  <c:v>4.2708169860292983E-3</c:v>
                </c:pt>
                <c:pt idx="191">
                  <c:v>3.9765996091044812E-3</c:v>
                </c:pt>
                <c:pt idx="192">
                  <c:v>3.7010697571646092E-3</c:v>
                </c:pt>
                <c:pt idx="193">
                  <c:v>3.4431607478580184E-3</c:v>
                </c:pt>
                <c:pt idx="194">
                  <c:v>3.2018580152750179E-3</c:v>
                </c:pt>
                <c:pt idx="195">
                  <c:v>2.9761971807418211E-3</c:v>
                </c:pt>
                <c:pt idx="196">
                  <c:v>2.7652621517875692E-3</c:v>
                </c:pt>
                <c:pt idx="197">
                  <c:v>2.5681832522949925E-3</c:v>
                </c:pt>
                <c:pt idx="198">
                  <c:v>2.3841353865231892E-3</c:v>
                </c:pt>
                <c:pt idx="199">
                  <c:v>2.2123362393843852E-3</c:v>
                </c:pt>
                <c:pt idx="200">
                  <c:v>2.0520445150640195E-3</c:v>
                </c:pt>
                <c:pt idx="201">
                  <c:v>1.9025582157975787E-3</c:v>
                </c:pt>
                <c:pt idx="202">
                  <c:v>1.7632129623543231E-3</c:v>
                </c:pt>
                <c:pt idx="203">
                  <c:v>1.6333803575313405E-3</c:v>
                </c:pt>
                <c:pt idx="204">
                  <c:v>1.5124663937285091E-3</c:v>
                </c:pt>
                <c:pt idx="205">
                  <c:v>1.3999099054559621E-3</c:v>
                </c:pt>
                <c:pt idx="206">
                  <c:v>1.2951810674218368E-3</c:v>
                </c:pt>
                <c:pt idx="207">
                  <c:v>1.197779938656862E-3</c:v>
                </c:pt>
                <c:pt idx="208">
                  <c:v>1.107235052955312E-3</c:v>
                </c:pt>
                <c:pt idx="209">
                  <c:v>1.0231020557474248E-3</c:v>
                </c:pt>
                <c:pt idx="210">
                  <c:v>9.4496238736675958E-4</c:v>
                </c:pt>
                <c:pt idx="211">
                  <c:v>8.7242201253649645E-4</c:v>
                </c:pt>
                <c:pt idx="212">
                  <c:v>8.0511019577105968E-4</c:v>
                </c:pt>
                <c:pt idx="213">
                  <c:v>7.4267832227281052E-4</c:v>
                </c:pt>
                <c:pt idx="214">
                  <c:v>6.8479876379837429E-4</c:v>
                </c:pt>
                <c:pt idx="215">
                  <c:v>6.3116378887366725E-4</c:v>
                </c:pt>
                <c:pt idx="216">
                  <c:v>5.8148451665158019E-4</c:v>
                </c:pt>
                <c:pt idx="217">
                  <c:v>5.3548991363041795E-4</c:v>
                </c:pt>
                <c:pt idx="218">
                  <c:v>4.9292583238414378E-4</c:v>
                </c:pt>
                <c:pt idx="219">
                  <c:v>4.5355409139715916E-4</c:v>
                </c:pt>
                <c:pt idx="220">
                  <c:v>4.1715159504571126E-4</c:v>
                </c:pt>
                <c:pt idx="221">
                  <c:v>3.8350949272510191E-4</c:v>
                </c:pt>
                <c:pt idx="222">
                  <c:v>3.5243237608588191E-4</c:v>
                </c:pt>
                <c:pt idx="223">
                  <c:v>3.2373751331291382E-4</c:v>
                </c:pt>
                <c:pt idx="224">
                  <c:v>2.9725411935792198E-4</c:v>
                </c:pt>
                <c:pt idx="225">
                  <c:v>2.7282266101866237E-4</c:v>
                </c:pt>
                <c:pt idx="226">
                  <c:v>2.5029419574569805E-4</c:v>
                </c:pt>
                <c:pt idx="227">
                  <c:v>2.2952974305045338E-4</c:v>
                </c:pt>
                <c:pt idx="228">
                  <c:v>2.1039968738537798E-4</c:v>
                </c:pt>
                <c:pt idx="229">
                  <c:v>1.9278321136844927E-4</c:v>
                </c:pt>
                <c:pt idx="230">
                  <c:v>1.7656775822930958E-4</c:v>
                </c:pt>
                <c:pt idx="231">
                  <c:v>1.6164852236283319E-4</c:v>
                </c:pt>
                <c:pt idx="232">
                  <c:v>1.4792796688754589E-4</c:v>
                </c:pt>
                <c:pt idx="233">
                  <c:v>1.3531536712068327E-4</c:v>
                </c:pt>
                <c:pt idx="234">
                  <c:v>1.237263788984935E-4</c:v>
                </c:pt>
                <c:pt idx="235">
                  <c:v>1.1308263068951191E-4</c:v>
                </c:pt>
                <c:pt idx="236">
                  <c:v>1.0331133846937749E-4</c:v>
                </c:pt>
                <c:pt idx="237">
                  <c:v>9.4344942348530931E-5</c:v>
                </c:pt>
                <c:pt idx="238">
                  <c:v>8.6120763968105583E-5</c:v>
                </c:pt>
                <c:pt idx="239">
                  <c:v>7.858068370468359E-5</c:v>
                </c:pt>
                <c:pt idx="240">
                  <c:v>7.1670836750851343E-5</c:v>
                </c:pt>
                <c:pt idx="241">
                  <c:v>6.5341327165649047E-5</c:v>
                </c:pt>
                <c:pt idx="242">
                  <c:v>5.9545959016738174E-5</c:v>
                </c:pt>
                <c:pt idx="243">
                  <c:v>5.4241983764383891E-5</c:v>
                </c:pt>
                <c:pt idx="244">
                  <c:v>4.9389863065894134E-5</c:v>
                </c:pt>
                <c:pt idx="245">
                  <c:v>4.4953046207928978E-5</c:v>
                </c:pt>
                <c:pt idx="246">
                  <c:v>4.0897761402893871E-5</c:v>
                </c:pt>
                <c:pt idx="247">
                  <c:v>3.7192820214409635E-5</c:v>
                </c:pt>
                <c:pt idx="248">
                  <c:v>3.3809434405429062E-5</c:v>
                </c:pt>
                <c:pt idx="249">
                  <c:v>3.0721044530936446E-5</c:v>
                </c:pt>
                <c:pt idx="250">
                  <c:v>2.7903159625165998E-5</c:v>
                </c:pt>
                <c:pt idx="251">
                  <c:v>2.5333207360871908E-5</c:v>
                </c:pt>
                <c:pt idx="252">
                  <c:v>2.299039408530629E-5</c:v>
                </c:pt>
                <c:pt idx="253">
                  <c:v>2.0855574164132715E-5</c:v>
                </c:pt>
                <c:pt idx="254">
                  <c:v>1.8911128090509874E-5</c:v>
                </c:pt>
                <c:pt idx="255">
                  <c:v>1.7140848841933783E-5</c:v>
                </c:pt>
                <c:pt idx="256">
                  <c:v>1.5529835992137427E-5</c:v>
                </c:pt>
                <c:pt idx="257">
                  <c:v>1.4064397109341603E-5</c:v>
                </c:pt>
                <c:pt idx="258">
                  <c:v>1.2731955995444327E-5</c:v>
                </c:pt>
                <c:pt idx="259">
                  <c:v>1.1520967343275018E-5</c:v>
                </c:pt>
                <c:pt idx="260">
                  <c:v>1.0420837410843024E-5</c:v>
                </c:pt>
                <c:pt idx="261">
                  <c:v>9.4218503325351268E-6</c:v>
                </c:pt>
                <c:pt idx="262">
                  <c:v>8.5150997074904506E-6</c:v>
                </c:pt>
                <c:pt idx="263">
                  <c:v>7.6924251248735268E-6</c:v>
                </c:pt>
                <c:pt idx="264">
                  <c:v>6.9463533045055805E-6</c:v>
                </c:pt>
                <c:pt idx="265">
                  <c:v>6.270043549277297E-6</c:v>
                </c:pt>
                <c:pt idx="266">
                  <c:v>5.6572372229897457E-6</c:v>
                </c:pt>
                <c:pt idx="267">
                  <c:v>5.1022109837382542E-6</c:v>
                </c:pt>
                <c:pt idx="268">
                  <c:v>4.5997335186977044E-6</c:v>
                </c:pt>
                <c:pt idx="269">
                  <c:v>4.1450255411889293E-6</c:v>
                </c:pt>
                <c:pt idx="270">
                  <c:v>3.7337228252271378E-6</c:v>
                </c:pt>
                <c:pt idx="271">
                  <c:v>3.3618420663862623E-6</c:v>
                </c:pt>
                <c:pt idx="272">
                  <c:v>3.0257493707822072E-6</c:v>
                </c:pt>
                <c:pt idx="273">
                  <c:v>2.7221311862929692E-6</c:v>
                </c:pt>
                <c:pt idx="274">
                  <c:v>2.4479675018254165E-6</c:v>
                </c:pt>
                <c:pt idx="275">
                  <c:v>2.2005071515165183E-6</c:v>
                </c:pt>
                <c:pt idx="276">
                  <c:v>1.9772450712502542E-6</c:v>
                </c:pt>
                <c:pt idx="277">
                  <c:v>1.7759013647965459E-6</c:v>
                </c:pt>
                <c:pt idx="278">
                  <c:v>1.5944020462577646E-6</c:v>
                </c:pt>
                <c:pt idx="279">
                  <c:v>1.4308613343648161E-6</c:v>
                </c:pt>
                <c:pt idx="280">
                  <c:v>1.2835653825160225E-6</c:v>
                </c:pt>
                <c:pt idx="281">
                  <c:v>1.1509573363234055E-6</c:v>
                </c:pt>
                <c:pt idx="282">
                  <c:v>1.0316236178398516E-6</c:v>
                </c:pt>
                <c:pt idx="283">
                  <c:v>9.2428134261038567E-7</c:v>
                </c:pt>
                <c:pt idx="284">
                  <c:v>8.2776678223908324E-7</c:v>
                </c:pt>
                <c:pt idx="285">
                  <c:v>7.4102479131306329E-7</c:v>
                </c:pt>
                <c:pt idx="286">
                  <c:v>6.6309912329233621E-7</c:v>
                </c:pt>
                <c:pt idx="287">
                  <c:v>5.9312356538133341E-7</c:v>
                </c:pt>
                <c:pt idx="288">
                  <c:v>5.3031382746044573E-7</c:v>
                </c:pt>
                <c:pt idx="289">
                  <c:v>4.7396012489387542E-7</c:v>
                </c:pt>
                <c:pt idx="290">
                  <c:v>4.2342039945889654E-7</c:v>
                </c:pt>
                <c:pt idx="291">
                  <c:v>3.7811412677969052E-7</c:v>
                </c:pt>
                <c:pt idx="292">
                  <c:v>3.3751666251086593E-7</c:v>
                </c:pt>
                <c:pt idx="293">
                  <c:v>3.0115408311826624E-7</c:v>
                </c:pt>
                <c:pt idx="294">
                  <c:v>2.6859848046160156E-7</c:v>
                </c:pt>
                <c:pt idx="295">
                  <c:v>2.3946367250998862E-7</c:v>
                </c:pt>
                <c:pt idx="296">
                  <c:v>2.1340129543037533E-7</c:v>
                </c:pt>
                <c:pt idx="297">
                  <c:v>1.9009724499389448E-7</c:v>
                </c:pt>
                <c:pt idx="298">
                  <c:v>1.692684377583658E-7</c:v>
                </c:pt>
                <c:pt idx="299">
                  <c:v>1.5065986481857686E-7</c:v>
                </c:pt>
              </c:numCache>
            </c:numRef>
          </c:val>
          <c:smooth val="1"/>
        </c:ser>
        <c:ser>
          <c:idx val="1"/>
          <c:order val="1"/>
          <c:tx>
            <c:v>Planck, stand.</c:v>
          </c:tx>
          <c:marker>
            <c:symbol val="none"/>
          </c:marker>
          <c:cat>
            <c:numRef>
              <c:f>List1!$A$1:$A$301</c:f>
              <c:numCache>
                <c:formatCode>General</c:formatCode>
                <c:ptCount val="301"/>
                <c:pt idx="0">
                  <c:v>0</c:v>
                </c:pt>
                <c:pt idx="1">
                  <c:v>2.0000000000000052E-2</c:v>
                </c:pt>
                <c:pt idx="2">
                  <c:v>4.0000000000000112E-2</c:v>
                </c:pt>
                <c:pt idx="3">
                  <c:v>6.0000000000000137E-2</c:v>
                </c:pt>
                <c:pt idx="4">
                  <c:v>8.0000000000000224E-2</c:v>
                </c:pt>
                <c:pt idx="5">
                  <c:v>0.1</c:v>
                </c:pt>
                <c:pt idx="6">
                  <c:v>0.12000000000000002</c:v>
                </c:pt>
                <c:pt idx="7">
                  <c:v>0.14000000000000001</c:v>
                </c:pt>
                <c:pt idx="8">
                  <c:v>0.16000000000000036</c:v>
                </c:pt>
                <c:pt idx="9">
                  <c:v>0.18000000000000024</c:v>
                </c:pt>
                <c:pt idx="10">
                  <c:v>0.2</c:v>
                </c:pt>
                <c:pt idx="11">
                  <c:v>0.22000000000000036</c:v>
                </c:pt>
                <c:pt idx="12">
                  <c:v>0.24000000000000021</c:v>
                </c:pt>
                <c:pt idx="13">
                  <c:v>0.26</c:v>
                </c:pt>
                <c:pt idx="14">
                  <c:v>0.28000000000000008</c:v>
                </c:pt>
                <c:pt idx="15">
                  <c:v>0.30000000000000032</c:v>
                </c:pt>
                <c:pt idx="16">
                  <c:v>0.32000000000000089</c:v>
                </c:pt>
                <c:pt idx="17">
                  <c:v>0.34000000000000091</c:v>
                </c:pt>
                <c:pt idx="18">
                  <c:v>0.36000000000000032</c:v>
                </c:pt>
                <c:pt idx="19">
                  <c:v>0.38000000000000089</c:v>
                </c:pt>
                <c:pt idx="20">
                  <c:v>0.4</c:v>
                </c:pt>
                <c:pt idx="21">
                  <c:v>0.42000000000000032</c:v>
                </c:pt>
                <c:pt idx="22">
                  <c:v>0.44000000000000067</c:v>
                </c:pt>
                <c:pt idx="23">
                  <c:v>0.46</c:v>
                </c:pt>
                <c:pt idx="24">
                  <c:v>0.48000000000000032</c:v>
                </c:pt>
                <c:pt idx="25">
                  <c:v>0.5</c:v>
                </c:pt>
                <c:pt idx="26">
                  <c:v>0.52</c:v>
                </c:pt>
                <c:pt idx="27">
                  <c:v>0.54</c:v>
                </c:pt>
                <c:pt idx="28">
                  <c:v>0.56000000000000005</c:v>
                </c:pt>
                <c:pt idx="29">
                  <c:v>0.58000000000000063</c:v>
                </c:pt>
                <c:pt idx="30">
                  <c:v>0.60000000000000064</c:v>
                </c:pt>
                <c:pt idx="31">
                  <c:v>0.62000000000000155</c:v>
                </c:pt>
                <c:pt idx="32">
                  <c:v>0.64000000000000179</c:v>
                </c:pt>
                <c:pt idx="33">
                  <c:v>0.66000000000000203</c:v>
                </c:pt>
                <c:pt idx="34">
                  <c:v>0.68000000000000194</c:v>
                </c:pt>
                <c:pt idx="35">
                  <c:v>0.70000000000000062</c:v>
                </c:pt>
                <c:pt idx="36">
                  <c:v>0.72000000000000064</c:v>
                </c:pt>
                <c:pt idx="37">
                  <c:v>0.74000000000000155</c:v>
                </c:pt>
                <c:pt idx="38">
                  <c:v>0.76000000000000179</c:v>
                </c:pt>
                <c:pt idx="39">
                  <c:v>0.78</c:v>
                </c:pt>
                <c:pt idx="40">
                  <c:v>0.8</c:v>
                </c:pt>
                <c:pt idx="41">
                  <c:v>0.82000000000000062</c:v>
                </c:pt>
                <c:pt idx="42">
                  <c:v>0.84000000000000064</c:v>
                </c:pt>
                <c:pt idx="43">
                  <c:v>0.86000000000000065</c:v>
                </c:pt>
                <c:pt idx="44">
                  <c:v>0.88000000000000145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1.1399999999999966</c:v>
                </c:pt>
                <c:pt idx="58">
                  <c:v>1.1599999999999966</c:v>
                </c:pt>
                <c:pt idx="59">
                  <c:v>1.180000000000003</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1.680000000000003</c:v>
                </c:pt>
                <c:pt idx="85">
                  <c:v>1.7000000000000026</c:v>
                </c:pt>
                <c:pt idx="86">
                  <c:v>1.7200000000000026</c:v>
                </c:pt>
                <c:pt idx="87">
                  <c:v>1.7400000000000029</c:v>
                </c:pt>
                <c:pt idx="88">
                  <c:v>1.7600000000000029</c:v>
                </c:pt>
                <c:pt idx="89">
                  <c:v>1.7800000000000031</c:v>
                </c:pt>
                <c:pt idx="90">
                  <c:v>1.8</c:v>
                </c:pt>
                <c:pt idx="91">
                  <c:v>1.82</c:v>
                </c:pt>
                <c:pt idx="92">
                  <c:v>1.84</c:v>
                </c:pt>
                <c:pt idx="93">
                  <c:v>1.86</c:v>
                </c:pt>
                <c:pt idx="94">
                  <c:v>1.8800000000000001</c:v>
                </c:pt>
                <c:pt idx="95">
                  <c:v>1.9</c:v>
                </c:pt>
                <c:pt idx="96">
                  <c:v>1.9200000000000004</c:v>
                </c:pt>
                <c:pt idx="97">
                  <c:v>1.9400000000000004</c:v>
                </c:pt>
                <c:pt idx="98">
                  <c:v>1.9600000000000004</c:v>
                </c:pt>
                <c:pt idx="99">
                  <c:v>1.9800000000000004</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2.3199999999999967</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List1!$J$1:$J$301</c:f>
              <c:numCache>
                <c:formatCode>General</c:formatCode>
                <c:ptCount val="301"/>
                <c:pt idx="0">
                  <c:v>0</c:v>
                </c:pt>
                <c:pt idx="1">
                  <c:v>1.7122406991420251E-2</c:v>
                </c:pt>
                <c:pt idx="2">
                  <c:v>2.4098416655626811E-2</c:v>
                </c:pt>
                <c:pt idx="3">
                  <c:v>3.2880442058091278E-2</c:v>
                </c:pt>
                <c:pt idx="4">
                  <c:v>4.3642067167640491E-2</c:v>
                </c:pt>
                <c:pt idx="5">
                  <c:v>5.6516975713376424E-2</c:v>
                </c:pt>
                <c:pt idx="6">
                  <c:v>7.1593567232075522E-2</c:v>
                </c:pt>
                <c:pt idx="7">
                  <c:v>8.8912263898156707E-2</c:v>
                </c:pt>
                <c:pt idx="8">
                  <c:v>0.10846531770944143</c:v>
                </c:pt>
                <c:pt idx="9">
                  <c:v>0.13019877380744549</c:v>
                </c:pt>
                <c:pt idx="10">
                  <c:v>0.15401616029252277</c:v>
                </c:pt>
                <c:pt idx="11">
                  <c:v>0.17978344649559452</c:v>
                </c:pt>
                <c:pt idx="12">
                  <c:v>0.20733482622553168</c:v>
                </c:pt>
                <c:pt idx="13">
                  <c:v>0.23647892605841919</c:v>
                </c:pt>
                <c:pt idx="14">
                  <c:v>0.26700509904114056</c:v>
                </c:pt>
                <c:pt idx="15">
                  <c:v>0.29868953149034538</c:v>
                </c:pt>
                <c:pt idx="16">
                  <c:v>0.3313009577268114</c:v>
                </c:pt>
                <c:pt idx="17">
                  <c:v>0.3646058398169173</c:v>
                </c:pt>
                <c:pt idx="18">
                  <c:v>0.39837292388957068</c:v>
                </c:pt>
                <c:pt idx="19">
                  <c:v>0.43237713006541217</c:v>
                </c:pt>
                <c:pt idx="20">
                  <c:v>0.46640276926804308</c:v>
                </c:pt>
                <c:pt idx="21">
                  <c:v>0.50024610769264144</c:v>
                </c:pt>
                <c:pt idx="22">
                  <c:v>0.53371731941970402</c:v>
                </c:pt>
                <c:pt idx="23">
                  <c:v>0.56664188071880961</c:v>
                </c:pt>
                <c:pt idx="24">
                  <c:v>0.59886146718118138</c:v>
                </c:pt>
                <c:pt idx="25">
                  <c:v>0.63023441809254166</c:v>
                </c:pt>
                <c:pt idx="26">
                  <c:v>0.66063583244493285</c:v>
                </c:pt>
                <c:pt idx="27">
                  <c:v>0.68995735858510043</c:v>
                </c:pt>
                <c:pt idx="28">
                  <c:v>0.71810673545839765</c:v>
                </c:pt>
                <c:pt idx="29">
                  <c:v>0.74500713833896615</c:v>
                </c:pt>
                <c:pt idx="30">
                  <c:v>0.77059637631677524</c:v>
                </c:pt>
                <c:pt idx="31">
                  <c:v>0.79482598300270124</c:v>
                </c:pt>
                <c:pt idx="32">
                  <c:v>0.81766023618017247</c:v>
                </c:pt>
                <c:pt idx="33">
                  <c:v>0.8390751366621072</c:v>
                </c:pt>
                <c:pt idx="34">
                  <c:v>0.8590573715272195</c:v>
                </c:pt>
                <c:pt idx="35">
                  <c:v>0.87760328228228879</c:v>
                </c:pt>
                <c:pt idx="36">
                  <c:v>0.89471785436134066</c:v>
                </c:pt>
                <c:pt idx="37">
                  <c:v>0.91041374073535242</c:v>
                </c:pt>
                <c:pt idx="38">
                  <c:v>0.92471032925346752</c:v>
                </c:pt>
                <c:pt idx="39">
                  <c:v>0.93763286064249962</c:v>
                </c:pt>
                <c:pt idx="40">
                  <c:v>0.94921160182066711</c:v>
                </c:pt>
                <c:pt idx="41">
                  <c:v>0.95948107729397736</c:v>
                </c:pt>
                <c:pt idx="42">
                  <c:v>0.96847935985878963</c:v>
                </c:pt>
                <c:pt idx="43">
                  <c:v>0.97624742059034852</c:v>
                </c:pt>
                <c:pt idx="44">
                  <c:v>0.98282853711481422</c:v>
                </c:pt>
                <c:pt idx="45">
                  <c:v>0.98826775840517178</c:v>
                </c:pt>
                <c:pt idx="46">
                  <c:v>0.99261142377484413</c:v>
                </c:pt>
                <c:pt idx="47">
                  <c:v>0.99590673333652879</c:v>
                </c:pt>
                <c:pt idx="48">
                  <c:v>0.99820136692064099</c:v>
                </c:pt>
                <c:pt idx="49">
                  <c:v>0.99954314828345159</c:v>
                </c:pt>
                <c:pt idx="50">
                  <c:v>0.99997975135901895</c:v>
                </c:pt>
                <c:pt idx="51">
                  <c:v>0.99955844530335858</c:v>
                </c:pt>
                <c:pt idx="52">
                  <c:v>0.9983258751284918</c:v>
                </c:pt>
                <c:pt idx="53">
                  <c:v>0.99632787481537999</c:v>
                </c:pt>
                <c:pt idx="54">
                  <c:v>0.99360930991739849</c:v>
                </c:pt>
                <c:pt idx="55">
                  <c:v>0.99021394681073827</c:v>
                </c:pt>
                <c:pt idx="56">
                  <c:v>0.98618434590807158</c:v>
                </c:pt>
                <c:pt idx="57">
                  <c:v>0.98156177632041652</c:v>
                </c:pt>
                <c:pt idx="58">
                  <c:v>0.97638614962518411</c:v>
                </c:pt>
                <c:pt idx="59">
                  <c:v>0.97069597057150381</c:v>
                </c:pt>
                <c:pt idx="60">
                  <c:v>0.96452830272474388</c:v>
                </c:pt>
                <c:pt idx="61">
                  <c:v>0.95791874721809711</c:v>
                </c:pt>
                <c:pt idx="62">
                  <c:v>0.95090143293840257</c:v>
                </c:pt>
                <c:pt idx="63">
                  <c:v>0.94350901662547404</c:v>
                </c:pt>
                <c:pt idx="64">
                  <c:v>0.93577269150752695</c:v>
                </c:pt>
                <c:pt idx="65">
                  <c:v>0.92772220323003862</c:v>
                </c:pt>
                <c:pt idx="66">
                  <c:v>0.91938587196090749</c:v>
                </c:pt>
                <c:pt idx="67">
                  <c:v>0.91079061967143315</c:v>
                </c:pt>
                <c:pt idx="68">
                  <c:v>0.90196200170011542</c:v>
                </c:pt>
                <c:pt idx="69">
                  <c:v>0.89292424180539764</c:v>
                </c:pt>
                <c:pt idx="70">
                  <c:v>0.88370027000387841</c:v>
                </c:pt>
                <c:pt idx="71">
                  <c:v>0.87431176257348875</c:v>
                </c:pt>
                <c:pt idx="72">
                  <c:v>0.86477918367610096</c:v>
                </c:pt>
                <c:pt idx="73">
                  <c:v>0.85512182812229165</c:v>
                </c:pt>
                <c:pt idx="74">
                  <c:v>0.8453578648625899</c:v>
                </c:pt>
                <c:pt idx="75">
                  <c:v>0.83550438084497658</c:v>
                </c:pt>
                <c:pt idx="76">
                  <c:v>0.82557742492829223</c:v>
                </c:pt>
                <c:pt idx="77">
                  <c:v>0.81559205158582482</c:v>
                </c:pt>
                <c:pt idx="78">
                  <c:v>0.80556236417324656</c:v>
                </c:pt>
                <c:pt idx="79">
                  <c:v>0.79550155757060315</c:v>
                </c:pt>
                <c:pt idx="80">
                  <c:v>0.78542196003952902</c:v>
                </c:pt>
                <c:pt idx="81">
                  <c:v>0.77533507416494518</c:v>
                </c:pt>
                <c:pt idx="82">
                  <c:v>0.76525161677496811</c:v>
                </c:pt>
                <c:pt idx="83">
                  <c:v>0.75518155775458906</c:v>
                </c:pt>
                <c:pt idx="84">
                  <c:v>0.74513415768766966</c:v>
                </c:pt>
                <c:pt idx="85">
                  <c:v>0.73511800427839546</c:v>
                </c:pt>
                <c:pt idx="86">
                  <c:v>0.72514104751780184</c:v>
                </c:pt>
                <c:pt idx="87">
                  <c:v>0.71521063357358527</c:v>
                </c:pt>
                <c:pt idx="88">
                  <c:v>0.7053335373920927</c:v>
                </c:pt>
                <c:pt idx="89">
                  <c:v>0.69551599401080566</c:v>
                </c:pt>
                <c:pt idx="90">
                  <c:v>0.68576372858734169</c:v>
                </c:pt>
                <c:pt idx="91">
                  <c:v>0.67608198515791629</c:v>
                </c:pt>
                <c:pt idx="92">
                  <c:v>0.66647555414357951</c:v>
                </c:pt>
                <c:pt idx="93">
                  <c:v>0.65694879862736177</c:v>
                </c:pt>
                <c:pt idx="94">
                  <c:v>0.64750567942925474</c:v>
                </c:pt>
                <c:pt idx="95">
                  <c:v>0.63814977900894365</c:v>
                </c:pt>
                <c:pt idx="96">
                  <c:v>0.62888432422878782</c:v>
                </c:pt>
                <c:pt idx="97">
                  <c:v>0.61971220801134252</c:v>
                </c:pt>
                <c:pt idx="98">
                  <c:v>0.61063600992714628</c:v>
                </c:pt>
                <c:pt idx="99">
                  <c:v>0.60165801574940625</c:v>
                </c:pt>
                <c:pt idx="100">
                  <c:v>0.59278023601291063</c:v>
                </c:pt>
                <c:pt idx="101">
                  <c:v>0.5840044236147357</c:v>
                </c:pt>
                <c:pt idx="102">
                  <c:v>0.57533209049428635</c:v>
                </c:pt>
                <c:pt idx="103">
                  <c:v>0.56676452343013961</c:v>
                </c:pt>
                <c:pt idx="104">
                  <c:v>0.55830279899059321</c:v>
                </c:pt>
                <c:pt idx="105">
                  <c:v>0.5499477976744197</c:v>
                </c:pt>
                <c:pt idx="106">
                  <c:v>0.54170021727751261</c:v>
                </c:pt>
                <c:pt idx="107">
                  <c:v>0.53356058552040375</c:v>
                </c:pt>
                <c:pt idx="108">
                  <c:v>0.52552927197068766</c:v>
                </c:pt>
                <c:pt idx="109">
                  <c:v>0.51760649929341462</c:v>
                </c:pt>
                <c:pt idx="110">
                  <c:v>0.50979235386162958</c:v>
                </c:pt>
                <c:pt idx="111">
                  <c:v>0.50208679575802251</c:v>
                </c:pt>
                <c:pt idx="112">
                  <c:v>0.4944896681977155</c:v>
                </c:pt>
                <c:pt idx="113">
                  <c:v>0.48700070640102167</c:v>
                </c:pt>
                <c:pt idx="114">
                  <c:v>0.47961954594407524</c:v>
                </c:pt>
                <c:pt idx="115">
                  <c:v>0.47234573061389784</c:v>
                </c:pt>
                <c:pt idx="116">
                  <c:v>0.46517871979364894</c:v>
                </c:pt>
                <c:pt idx="117">
                  <c:v>0.45811789540251041</c:v>
                </c:pt>
                <c:pt idx="118">
                  <c:v>0.45116256841377611</c:v>
                </c:pt>
                <c:pt idx="119">
                  <c:v>0.44431198497353691</c:v>
                </c:pt>
                <c:pt idx="120">
                  <c:v>0.43756533214145532</c:v>
                </c:pt>
                <c:pt idx="121">
                  <c:v>0.43092174327408406</c:v>
                </c:pt>
                <c:pt idx="122">
                  <c:v>0.42438030307021746</c:v>
                </c:pt>
                <c:pt idx="123">
                  <c:v>0.41794005229689268</c:v>
                </c:pt>
                <c:pt idx="124">
                  <c:v>0.41159999221370686</c:v>
                </c:pt>
                <c:pt idx="125">
                  <c:v>0.40535908871226756</c:v>
                </c:pt>
                <c:pt idx="126">
                  <c:v>0.39921627618679434</c:v>
                </c:pt>
                <c:pt idx="127">
                  <c:v>0.39317046115104659</c:v>
                </c:pt>
                <c:pt idx="128">
                  <c:v>0.38722052561599141</c:v>
                </c:pt>
                <c:pt idx="129">
                  <c:v>0.38136533024192398</c:v>
                </c:pt>
                <c:pt idx="130">
                  <c:v>0.37560371727798858</c:v>
                </c:pt>
                <c:pt idx="131">
                  <c:v>0.36993451330141391</c:v>
                </c:pt>
                <c:pt idx="132">
                  <c:v>0.36435653176813587</c:v>
                </c:pt>
                <c:pt idx="133">
                  <c:v>0.35886857538582684</c:v>
                </c:pt>
                <c:pt idx="134">
                  <c:v>0.35346943831976774</c:v>
                </c:pt>
                <c:pt idx="135">
                  <c:v>0.34815790824151238</c:v>
                </c:pt>
                <c:pt idx="136">
                  <c:v>0.34293276822962476</c:v>
                </c:pt>
                <c:pt idx="137">
                  <c:v>0.33779279853137195</c:v>
                </c:pt>
                <c:pt idx="138">
                  <c:v>0.33273677819376501</c:v>
                </c:pt>
                <c:pt idx="139">
                  <c:v>0.32776348657176696</c:v>
                </c:pt>
                <c:pt idx="140">
                  <c:v>0.32287170472122867</c:v>
                </c:pt>
                <c:pt idx="141">
                  <c:v>0.31806021668351908</c:v>
                </c:pt>
                <c:pt idx="142">
                  <c:v>0.31332781066857324</c:v>
                </c:pt>
                <c:pt idx="143">
                  <c:v>0.30867328014257983</c:v>
                </c:pt>
                <c:pt idx="144">
                  <c:v>0.30409542482628826</c:v>
                </c:pt>
                <c:pt idx="145">
                  <c:v>0.29959305160949162</c:v>
                </c:pt>
                <c:pt idx="146">
                  <c:v>0.2951649753869694</c:v>
                </c:pt>
                <c:pt idx="147">
                  <c:v>0.29081001982086335</c:v>
                </c:pt>
                <c:pt idx="148">
                  <c:v>0.28652701803418146</c:v>
                </c:pt>
                <c:pt idx="149">
                  <c:v>0.28231481323983509</c:v>
                </c:pt>
                <c:pt idx="150">
                  <c:v>0.27817225930935041</c:v>
                </c:pt>
                <c:pt idx="151">
                  <c:v>0.27409822128524303</c:v>
                </c:pt>
                <c:pt idx="152">
                  <c:v>0.27009157584065402</c:v>
                </c:pt>
                <c:pt idx="153">
                  <c:v>0.26615121168979944</c:v>
                </c:pt>
                <c:pt idx="154">
                  <c:v>0.26227602995246624</c:v>
                </c:pt>
                <c:pt idx="155">
                  <c:v>0.25846494447563045</c:v>
                </c:pt>
                <c:pt idx="156">
                  <c:v>0.25471688211512999</c:v>
                </c:pt>
                <c:pt idx="157">
                  <c:v>0.25103078298006437</c:v>
                </c:pt>
                <c:pt idx="158">
                  <c:v>0.24740560064252906</c:v>
                </c:pt>
                <c:pt idx="159">
                  <c:v>0.24384030231506562</c:v>
                </c:pt>
                <c:pt idx="160">
                  <c:v>0.24033386899810705</c:v>
                </c:pt>
                <c:pt idx="161">
                  <c:v>0.23688529559953694</c:v>
                </c:pt>
                <c:pt idx="162">
                  <c:v>0.23349359102836212</c:v>
                </c:pt>
                <c:pt idx="163">
                  <c:v>0.23015777826438333</c:v>
                </c:pt>
                <c:pt idx="164">
                  <c:v>0.22687689440562503</c:v>
                </c:pt>
                <c:pt idx="165">
                  <c:v>0.22364999069516406</c:v>
                </c:pt>
                <c:pt idx="166">
                  <c:v>0.22047613252893983</c:v>
                </c:pt>
                <c:pt idx="167">
                  <c:v>0.21735439944597812</c:v>
                </c:pt>
                <c:pt idx="168">
                  <c:v>0.21428388510240562</c:v>
                </c:pt>
                <c:pt idx="169">
                  <c:v>0.21126369723053431</c:v>
                </c:pt>
                <c:pt idx="170">
                  <c:v>0.20829295758422892</c:v>
                </c:pt>
                <c:pt idx="171">
                  <c:v>0.20537080187165482</c:v>
                </c:pt>
                <c:pt idx="172">
                  <c:v>0.20249637967650341</c:v>
                </c:pt>
                <c:pt idx="173">
                  <c:v>0.19966885436863829</c:v>
                </c:pt>
                <c:pt idx="174">
                  <c:v>0.1968874030051237</c:v>
                </c:pt>
                <c:pt idx="175">
                  <c:v>0.19415121622247244</c:v>
                </c:pt>
                <c:pt idx="176">
                  <c:v>0.19145949812094951</c:v>
                </c:pt>
                <c:pt idx="177">
                  <c:v>0.18881146614165734</c:v>
                </c:pt>
                <c:pt idx="178">
                  <c:v>0.18620635093714283</c:v>
                </c:pt>
                <c:pt idx="179">
                  <c:v>0.18364339623615691</c:v>
                </c:pt>
                <c:pt idx="180">
                  <c:v>0.18112185870320827</c:v>
                </c:pt>
                <c:pt idx="181">
                  <c:v>0.17864100779346809</c:v>
                </c:pt>
                <c:pt idx="182">
                  <c:v>0.17620012560357282</c:v>
                </c:pt>
                <c:pt idx="183">
                  <c:v>0.17379850671882829</c:v>
                </c:pt>
                <c:pt idx="184">
                  <c:v>0.17143545805726876</c:v>
                </c:pt>
                <c:pt idx="185">
                  <c:v>0.16911029871101543</c:v>
                </c:pt>
                <c:pt idx="186">
                  <c:v>0.16682235978534207</c:v>
                </c:pt>
                <c:pt idx="187">
                  <c:v>0.16457098423580621</c:v>
                </c:pt>
                <c:pt idx="188">
                  <c:v>0.16235552670381548</c:v>
                </c:pt>
                <c:pt idx="189">
                  <c:v>0.1601753533509358</c:v>
                </c:pt>
                <c:pt idx="190">
                  <c:v>0.15802984169225148</c:v>
                </c:pt>
                <c:pt idx="191">
                  <c:v>0.15591838042905556</c:v>
                </c:pt>
                <c:pt idx="192">
                  <c:v>0.15384036928112083</c:v>
                </c:pt>
                <c:pt idx="193">
                  <c:v>0.15179521881879843</c:v>
                </c:pt>
                <c:pt idx="194">
                  <c:v>0.14978235029515521</c:v>
                </c:pt>
                <c:pt idx="195">
                  <c:v>0.14780119547836212</c:v>
                </c:pt>
                <c:pt idx="196">
                  <c:v>0.14585119648450773</c:v>
                </c:pt>
                <c:pt idx="197">
                  <c:v>0.14393180561102817</c:v>
                </c:pt>
                <c:pt idx="198">
                  <c:v>0.14204248517088541</c:v>
                </c:pt>
                <c:pt idx="199">
                  <c:v>0.14018270732766247</c:v>
                </c:pt>
                <c:pt idx="200">
                  <c:v>0.13835195393169697</c:v>
                </c:pt>
                <c:pt idx="201">
                  <c:v>0.13654971635736718</c:v>
                </c:pt>
                <c:pt idx="202">
                  <c:v>0.13477549534165259</c:v>
                </c:pt>
                <c:pt idx="203">
                  <c:v>0.13302880082406879</c:v>
                </c:pt>
                <c:pt idx="204">
                  <c:v>0.13130915178805022</c:v>
                </c:pt>
                <c:pt idx="205">
                  <c:v>0.12961607610388418</c:v>
                </c:pt>
                <c:pt idx="206">
                  <c:v>0.12794911037325454</c:v>
                </c:pt>
                <c:pt idx="207">
                  <c:v>0.12630779977546638</c:v>
                </c:pt>
                <c:pt idx="208">
                  <c:v>0.12469169791540816</c:v>
                </c:pt>
                <c:pt idx="209">
                  <c:v>0.12310036667330668</c:v>
                </c:pt>
                <c:pt idx="210">
                  <c:v>0.1215333760563147</c:v>
                </c:pt>
                <c:pt idx="211">
                  <c:v>0.11999030405197252</c:v>
                </c:pt>
                <c:pt idx="212">
                  <c:v>0.11847073648358294</c:v>
                </c:pt>
                <c:pt idx="213">
                  <c:v>0.11697426686752124</c:v>
                </c:pt>
                <c:pt idx="214">
                  <c:v>0.1155004962725107</c:v>
                </c:pt>
                <c:pt idx="215">
                  <c:v>0.11404903318087682</c:v>
                </c:pt>
                <c:pt idx="216">
                  <c:v>0.11261949335180656</c:v>
                </c:pt>
                <c:pt idx="217">
                  <c:v>0.11121149968661376</c:v>
                </c:pt>
                <c:pt idx="218">
                  <c:v>0.10982468209602669</c:v>
                </c:pt>
                <c:pt idx="219">
                  <c:v>0.10845867736950458</c:v>
                </c:pt>
                <c:pt idx="220">
                  <c:v>0.10711312904657765</c:v>
                </c:pt>
                <c:pt idx="221">
                  <c:v>0.10578768729021792</c:v>
                </c:pt>
                <c:pt idx="222">
                  <c:v>0.10448200876223862</c:v>
                </c:pt>
                <c:pt idx="223">
                  <c:v>0.103195756500711</c:v>
                </c:pt>
                <c:pt idx="224">
                  <c:v>0.10192859979939389</c:v>
                </c:pt>
                <c:pt idx="225">
                  <c:v>0.10068021408917757</c:v>
                </c:pt>
                <c:pt idx="226">
                  <c:v>9.9450280821506698E-2</c:v>
                </c:pt>
                <c:pt idx="227">
                  <c:v>9.8238487353799725E-2</c:v>
                </c:pt>
                <c:pt idx="228">
                  <c:v>9.7044526836824546E-2</c:v>
                </c:pt>
                <c:pt idx="229">
                  <c:v>9.5868098104036417E-2</c:v>
                </c:pt>
                <c:pt idx="230">
                  <c:v>9.4708905562840548E-2</c:v>
                </c:pt>
                <c:pt idx="231">
                  <c:v>9.3566659087782417E-2</c:v>
                </c:pt>
                <c:pt idx="232">
                  <c:v>9.2441073915632166E-2</c:v>
                </c:pt>
                <c:pt idx="233">
                  <c:v>9.133187054234998E-2</c:v>
                </c:pt>
                <c:pt idx="234">
                  <c:v>9.0238774621907089E-2</c:v>
                </c:pt>
                <c:pt idx="235">
                  <c:v>8.9161516866951326E-2</c:v>
                </c:pt>
                <c:pt idx="236">
                  <c:v>8.8099832951281667E-2</c:v>
                </c:pt>
                <c:pt idx="237">
                  <c:v>8.7053463414118168E-2</c:v>
                </c:pt>
                <c:pt idx="238">
                  <c:v>8.6022153566147577E-2</c:v>
                </c:pt>
                <c:pt idx="239">
                  <c:v>8.5005653397306979E-2</c:v>
                </c:pt>
                <c:pt idx="240">
                  <c:v>8.4003717486296273E-2</c:v>
                </c:pt>
                <c:pt idx="241">
                  <c:v>8.3016104911791525E-2</c:v>
                </c:pt>
                <c:pt idx="242">
                  <c:v>8.2042579165327506E-2</c:v>
                </c:pt>
                <c:pt idx="243">
                  <c:v>8.1082908065836526E-2</c:v>
                </c:pt>
                <c:pt idx="244">
                  <c:v>8.0136863675808745E-2</c:v>
                </c:pt>
                <c:pt idx="245">
                  <c:v>7.9204222219055834E-2</c:v>
                </c:pt>
                <c:pt idx="246">
                  <c:v>7.8284764000052118E-2</c:v>
                </c:pt>
                <c:pt idx="247">
                  <c:v>7.7378273324822902E-2</c:v>
                </c:pt>
                <c:pt idx="248">
                  <c:v>7.64845384233621E-2</c:v>
                </c:pt>
                <c:pt idx="249">
                  <c:v>7.5603351373552896E-2</c:v>
                </c:pt>
                <c:pt idx="250">
                  <c:v>7.4734508026561744E-2</c:v>
                </c:pt>
                <c:pt idx="251">
                  <c:v>7.3877807933685591E-2</c:v>
                </c:pt>
                <c:pt idx="252">
                  <c:v>7.3033054274629014E-2</c:v>
                </c:pt>
                <c:pt idx="253">
                  <c:v>7.2200053787181917E-2</c:v>
                </c:pt>
                <c:pt idx="254">
                  <c:v>7.1378616698275998E-2</c:v>
                </c:pt>
                <c:pt idx="255">
                  <c:v>7.0568556656397413E-2</c:v>
                </c:pt>
                <c:pt idx="256">
                  <c:v>6.9769690665328774E-2</c:v>
                </c:pt>
                <c:pt idx="257">
                  <c:v>6.8981839019198424E-2</c:v>
                </c:pt>
                <c:pt idx="258">
                  <c:v>6.8204825238815159E-2</c:v>
                </c:pt>
                <c:pt idx="259">
                  <c:v>6.7438476009259174E-2</c:v>
                </c:pt>
                <c:pt idx="260">
                  <c:v>6.6682621118713745E-2</c:v>
                </c:pt>
                <c:pt idx="261">
                  <c:v>6.5937093398508645E-2</c:v>
                </c:pt>
                <c:pt idx="262">
                  <c:v>6.520172866435836E-2</c:v>
                </c:pt>
                <c:pt idx="263">
                  <c:v>6.447636565876752E-2</c:v>
                </c:pt>
                <c:pt idx="264">
                  <c:v>6.3760845994583926E-2</c:v>
                </c:pt>
                <c:pt idx="265">
                  <c:v>6.3055014099679063E-2</c:v>
                </c:pt>
                <c:pt idx="266">
                  <c:v>6.235871716273237E-2</c:v>
                </c:pt>
                <c:pt idx="267">
                  <c:v>6.1671805080097772E-2</c:v>
                </c:pt>
                <c:pt idx="268">
                  <c:v>6.0994130403737273E-2</c:v>
                </c:pt>
                <c:pt idx="269">
                  <c:v>6.0325548290188546E-2</c:v>
                </c:pt>
                <c:pt idx="270">
                  <c:v>5.9665916450564183E-2</c:v>
                </c:pt>
                <c:pt idx="271">
                  <c:v>5.9015095101545643E-2</c:v>
                </c:pt>
                <c:pt idx="272">
                  <c:v>5.8372946917362389E-2</c:v>
                </c:pt>
                <c:pt idx="273">
                  <c:v>5.7739336982735777E-2</c:v>
                </c:pt>
                <c:pt idx="274">
                  <c:v>5.7114132746763593E-2</c:v>
                </c:pt>
                <c:pt idx="275">
                  <c:v>5.6497203977734466E-2</c:v>
                </c:pt>
                <c:pt idx="276">
                  <c:v>5.5888422718844727E-2</c:v>
                </c:pt>
                <c:pt idx="277">
                  <c:v>5.5287663244809118E-2</c:v>
                </c:pt>
                <c:pt idx="278">
                  <c:v>5.4694802019339982E-2</c:v>
                </c:pt>
                <c:pt idx="279">
                  <c:v>5.4109717653482006E-2</c:v>
                </c:pt>
                <c:pt idx="280">
                  <c:v>5.3532290864782457E-2</c:v>
                </c:pt>
                <c:pt idx="281">
                  <c:v>5.2962404437283034E-2</c:v>
                </c:pt>
                <c:pt idx="282">
                  <c:v>5.2399943182314584E-2</c:v>
                </c:pt>
                <c:pt idx="283">
                  <c:v>5.1844793900079983E-2</c:v>
                </c:pt>
                <c:pt idx="284">
                  <c:v>5.1296845342006472E-2</c:v>
                </c:pt>
                <c:pt idx="285">
                  <c:v>5.0755988173855772E-2</c:v>
                </c:pt>
                <c:pt idx="286">
                  <c:v>5.0222114939574132E-2</c:v>
                </c:pt>
                <c:pt idx="287">
                  <c:v>4.9695120025867234E-2</c:v>
                </c:pt>
                <c:pt idx="288">
                  <c:v>4.917489962748639E-2</c:v>
                </c:pt>
                <c:pt idx="289">
                  <c:v>4.8661351713209663E-2</c:v>
                </c:pt>
                <c:pt idx="290">
                  <c:v>4.8154375992507097E-2</c:v>
                </c:pt>
                <c:pt idx="291">
                  <c:v>4.7653873882871102E-2</c:v>
                </c:pt>
                <c:pt idx="292">
                  <c:v>4.7159748477802806E-2</c:v>
                </c:pt>
                <c:pt idx="293">
                  <c:v>4.6671904515439476E-2</c:v>
                </c:pt>
                <c:pt idx="294">
                  <c:v>4.6190248347807362E-2</c:v>
                </c:pt>
                <c:pt idx="295">
                  <c:v>4.5714687910692574E-2</c:v>
                </c:pt>
                <c:pt idx="296">
                  <c:v>4.5245132694109749E-2</c:v>
                </c:pt>
                <c:pt idx="297">
                  <c:v>4.4781493713367419E-2</c:v>
                </c:pt>
                <c:pt idx="298">
                  <c:v>4.4323683480700531E-2</c:v>
                </c:pt>
                <c:pt idx="299">
                  <c:v>4.3871615977478712E-2</c:v>
                </c:pt>
                <c:pt idx="300">
                  <c:v>4.3425206626963177E-2</c:v>
                </c:pt>
              </c:numCache>
            </c:numRef>
          </c:val>
          <c:smooth val="1"/>
        </c:ser>
        <c:marker val="1"/>
        <c:axId val="110873984"/>
        <c:axId val="64431232"/>
      </c:lineChart>
      <c:catAx>
        <c:axId val="110873984"/>
        <c:scaling>
          <c:orientation val="minMax"/>
        </c:scaling>
        <c:axPos val="b"/>
        <c:numFmt formatCode="General" sourceLinked="1"/>
        <c:majorTickMark val="cross"/>
        <c:tickLblPos val="nextTo"/>
        <c:txPr>
          <a:bodyPr rot="0" vert="horz"/>
          <a:lstStyle/>
          <a:p>
            <a:pPr>
              <a:defRPr/>
            </a:pPr>
            <a:endParaRPr lang="cs-CZ"/>
          </a:p>
        </c:txPr>
        <c:crossAx val="64431232"/>
        <c:crosses val="autoZero"/>
        <c:lblAlgn val="ctr"/>
        <c:lblOffset val="100"/>
        <c:tickLblSkip val="50"/>
        <c:tickMarkSkip val="10"/>
      </c:catAx>
      <c:valAx>
        <c:axId val="64431232"/>
        <c:scaling>
          <c:orientation val="minMax"/>
          <c:min val="0"/>
        </c:scaling>
        <c:axPos val="l"/>
        <c:numFmt formatCode="General" sourceLinked="1"/>
        <c:majorTickMark val="cross"/>
        <c:tickLblPos val="nextTo"/>
        <c:txPr>
          <a:bodyPr rot="0" vert="horz"/>
          <a:lstStyle/>
          <a:p>
            <a:pPr>
              <a:defRPr/>
            </a:pPr>
            <a:endParaRPr lang="cs-CZ"/>
          </a:p>
        </c:txPr>
        <c:crossAx val="110873984"/>
        <c:crosses val="autoZero"/>
        <c:crossBetween val="midCat"/>
      </c:valAx>
    </c:plotArea>
    <c:legend>
      <c:legendPos val="r"/>
      <c:layout>
        <c:manualLayout>
          <c:xMode val="edge"/>
          <c:yMode val="edge"/>
          <c:x val="0.50386597938144329"/>
          <c:y val="0.37190082644628097"/>
          <c:w val="0.262886597938146"/>
          <c:h val="0.16253443526170858"/>
        </c:manualLayout>
      </c:layout>
    </c:legend>
    <c:plotVisOnly val="1"/>
    <c:dispBlanksAs val="gap"/>
  </c:chart>
  <c:txPr>
    <a:bodyPr/>
    <a:lstStyle/>
    <a:p>
      <a:pPr>
        <a:defRPr sz="1800"/>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style val="4"/>
  <c:chart>
    <c:title>
      <c:tx>
        <c:rich>
          <a:bodyPr/>
          <a:lstStyle/>
          <a:p>
            <a:pPr>
              <a:defRPr/>
            </a:pPr>
            <a:r>
              <a:rPr lang="cs-CZ"/>
              <a:t>RayleighPlanck</a:t>
            </a:r>
          </a:p>
        </c:rich>
      </c:tx>
      <c:layout>
        <c:manualLayout>
          <c:xMode val="edge"/>
          <c:yMode val="edge"/>
          <c:x val="0.38144329896907347"/>
          <c:y val="1.928374655647383E-2"/>
        </c:manualLayout>
      </c:layout>
    </c:title>
    <c:plotArea>
      <c:layout>
        <c:manualLayout>
          <c:layoutTarget val="inner"/>
          <c:xMode val="edge"/>
          <c:yMode val="edge"/>
          <c:x val="7.3453608247422794E-2"/>
          <c:y val="0.256198347107438"/>
          <c:w val="0.73840206185566748"/>
          <c:h val="0.58402203856749368"/>
        </c:manualLayout>
      </c:layout>
      <c:lineChart>
        <c:grouping val="standard"/>
        <c:ser>
          <c:idx val="0"/>
          <c:order val="0"/>
          <c:tx>
            <c:v>Rayleight</c:v>
          </c:tx>
          <c:marker>
            <c:symbol val="none"/>
          </c:marker>
          <c:cat>
            <c:numRef>
              <c:f>List1!$A$1:$A$301</c:f>
              <c:numCache>
                <c:formatCode>General</c:formatCode>
                <c:ptCount val="301"/>
                <c:pt idx="0">
                  <c:v>0</c:v>
                </c:pt>
                <c:pt idx="1">
                  <c:v>2.0000000000000032E-2</c:v>
                </c:pt>
                <c:pt idx="2">
                  <c:v>4.0000000000000063E-2</c:v>
                </c:pt>
                <c:pt idx="3">
                  <c:v>6.0000000000000039E-2</c:v>
                </c:pt>
                <c:pt idx="4">
                  <c:v>8.0000000000000127E-2</c:v>
                </c:pt>
                <c:pt idx="5">
                  <c:v>0.1</c:v>
                </c:pt>
                <c:pt idx="6">
                  <c:v>0.12000000000000002</c:v>
                </c:pt>
                <c:pt idx="7">
                  <c:v>0.14000000000000001</c:v>
                </c:pt>
                <c:pt idx="8">
                  <c:v>0.16000000000000011</c:v>
                </c:pt>
                <c:pt idx="9">
                  <c:v>0.18000000000000024</c:v>
                </c:pt>
                <c:pt idx="10">
                  <c:v>0.2</c:v>
                </c:pt>
                <c:pt idx="11">
                  <c:v>0.22000000000000011</c:v>
                </c:pt>
                <c:pt idx="12">
                  <c:v>0.24000000000000021</c:v>
                </c:pt>
                <c:pt idx="13">
                  <c:v>0.26</c:v>
                </c:pt>
                <c:pt idx="14">
                  <c:v>0.28000000000000008</c:v>
                </c:pt>
                <c:pt idx="15">
                  <c:v>0.30000000000000032</c:v>
                </c:pt>
                <c:pt idx="16">
                  <c:v>0.32000000000000101</c:v>
                </c:pt>
                <c:pt idx="17">
                  <c:v>0.34000000000000036</c:v>
                </c:pt>
                <c:pt idx="18">
                  <c:v>0.36000000000000032</c:v>
                </c:pt>
                <c:pt idx="19">
                  <c:v>0.380000000000001</c:v>
                </c:pt>
                <c:pt idx="20">
                  <c:v>0.4</c:v>
                </c:pt>
                <c:pt idx="21">
                  <c:v>0.42000000000000032</c:v>
                </c:pt>
                <c:pt idx="22">
                  <c:v>0.44000000000000022</c:v>
                </c:pt>
                <c:pt idx="23">
                  <c:v>0.46</c:v>
                </c:pt>
                <c:pt idx="24">
                  <c:v>0.48000000000000032</c:v>
                </c:pt>
                <c:pt idx="25">
                  <c:v>0.5</c:v>
                </c:pt>
                <c:pt idx="26">
                  <c:v>0.52</c:v>
                </c:pt>
                <c:pt idx="27">
                  <c:v>0.54</c:v>
                </c:pt>
                <c:pt idx="28">
                  <c:v>0.56000000000000005</c:v>
                </c:pt>
                <c:pt idx="29">
                  <c:v>0.5800000000000004</c:v>
                </c:pt>
                <c:pt idx="30">
                  <c:v>0.60000000000000064</c:v>
                </c:pt>
                <c:pt idx="31">
                  <c:v>0.62000000000000177</c:v>
                </c:pt>
                <c:pt idx="32">
                  <c:v>0.64000000000000201</c:v>
                </c:pt>
                <c:pt idx="33">
                  <c:v>0.66000000000000225</c:v>
                </c:pt>
                <c:pt idx="34">
                  <c:v>0.68000000000000071</c:v>
                </c:pt>
                <c:pt idx="35">
                  <c:v>0.70000000000000062</c:v>
                </c:pt>
                <c:pt idx="36">
                  <c:v>0.72000000000000064</c:v>
                </c:pt>
                <c:pt idx="37">
                  <c:v>0.74000000000000177</c:v>
                </c:pt>
                <c:pt idx="38">
                  <c:v>0.76000000000000201</c:v>
                </c:pt>
                <c:pt idx="39">
                  <c:v>0.78</c:v>
                </c:pt>
                <c:pt idx="40">
                  <c:v>0.8</c:v>
                </c:pt>
                <c:pt idx="41">
                  <c:v>0.82000000000000062</c:v>
                </c:pt>
                <c:pt idx="42">
                  <c:v>0.84000000000000064</c:v>
                </c:pt>
                <c:pt idx="43">
                  <c:v>0.86000000000000065</c:v>
                </c:pt>
                <c:pt idx="44">
                  <c:v>0.88000000000000045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1.1399999999999959</c:v>
                </c:pt>
                <c:pt idx="58">
                  <c:v>1.1599999999999961</c:v>
                </c:pt>
                <c:pt idx="59">
                  <c:v>1.1800000000000035</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1.6800000000000035</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1.9000000000000001</c:v>
                </c:pt>
                <c:pt idx="96">
                  <c:v>1.9200000000000021</c:v>
                </c:pt>
                <c:pt idx="97">
                  <c:v>1.9400000000000026</c:v>
                </c:pt>
                <c:pt idx="98">
                  <c:v>1.9600000000000026</c:v>
                </c:pt>
                <c:pt idx="99">
                  <c:v>1.9800000000000029</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2.3199999999999967</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List1!$B$2:$B$301</c:f>
              <c:numCache>
                <c:formatCode>General</c:formatCode>
                <c:ptCount val="300"/>
                <c:pt idx="0">
                  <c:v>3.2967812692135091E-2</c:v>
                </c:pt>
                <c:pt idx="1">
                  <c:v>6.5896075875078924E-2</c:v>
                </c:pt>
                <c:pt idx="2">
                  <c:v>9.8745319104392965E-2</c:v>
                </c:pt>
                <c:pt idx="3">
                  <c:v>0.13147622984388702</c:v>
                </c:pt>
                <c:pt idx="4">
                  <c:v>0.1640497318674049</c:v>
                </c:pt>
                <c:pt idx="5">
                  <c:v>0.19642706300000773</c:v>
                </c:pt>
                <c:pt idx="6">
                  <c:v>0.22856985198209698</c:v>
                </c:pt>
                <c:pt idx="7">
                  <c:v>0.26044019424307496</c:v>
                </c:pt>
                <c:pt idx="8">
                  <c:v>0.29200072637515984</c:v>
                </c:pt>
                <c:pt idx="9">
                  <c:v>0.32321469910252237</c:v>
                </c:pt>
                <c:pt idx="10">
                  <c:v>0.35404604854637473</c:v>
                </c:pt>
                <c:pt idx="11">
                  <c:v>0.38445946559267485</c:v>
                </c:pt>
                <c:pt idx="12">
                  <c:v>0.41442046317583298</c:v>
                </c:pt>
                <c:pt idx="13">
                  <c:v>0.44389544129931635</c:v>
                </c:pt>
                <c:pt idx="14">
                  <c:v>0.47285174962191534</c:v>
                </c:pt>
                <c:pt idx="15">
                  <c:v>0.5012577474471055</c:v>
                </c:pt>
                <c:pt idx="16">
                  <c:v>0.52908286096206625</c:v>
                </c:pt>
                <c:pt idx="17">
                  <c:v>0.55629763758252293</c:v>
                </c:pt>
                <c:pt idx="18">
                  <c:v>0.58287379726962041</c:v>
                </c:pt>
                <c:pt idx="19">
                  <c:v>0.60878428069571933</c:v>
                </c:pt>
                <c:pt idx="20">
                  <c:v>0.63400329414660062</c:v>
                </c:pt>
                <c:pt idx="21">
                  <c:v>0.65850635105906352</c:v>
                </c:pt>
                <c:pt idx="22">
                  <c:v>0.68227031010419614</c:v>
                </c:pt>
                <c:pt idx="23">
                  <c:v>0.70527340973834551</c:v>
                </c:pt>
                <c:pt idx="24">
                  <c:v>0.72749529915585165</c:v>
                </c:pt>
                <c:pt idx="25">
                  <c:v>0.74891706558939664</c:v>
                </c:pt>
                <c:pt idx="26">
                  <c:v>0.76952125791620962</c:v>
                </c:pt>
                <c:pt idx="27">
                  <c:v>0.78929190654033365</c:v>
                </c:pt>
                <c:pt idx="28">
                  <c:v>0.80821453953339462</c:v>
                </c:pt>
                <c:pt idx="29">
                  <c:v>0.82627619502838789</c:v>
                </c:pt>
                <c:pt idx="30">
                  <c:v>0.84346542987295203</c:v>
                </c:pt>
                <c:pt idx="31">
                  <c:v>0.85977232456047281</c:v>
                </c:pt>
                <c:pt idx="32">
                  <c:v>0.87518848446888076</c:v>
                </c:pt>
                <c:pt idx="33">
                  <c:v>0.88970703744857904</c:v>
                </c:pt>
                <c:pt idx="34">
                  <c:v>0.90332262781178152</c:v>
                </c:pt>
                <c:pt idx="35">
                  <c:v>0.9160314067865597</c:v>
                </c:pt>
                <c:pt idx="36">
                  <c:v>0.92783101950907421</c:v>
                </c:pt>
                <c:pt idx="37">
                  <c:v>0.9387205886376695</c:v>
                </c:pt>
                <c:pt idx="38">
                  <c:v>0.94870069468198392</c:v>
                </c:pt>
                <c:pt idx="39">
                  <c:v>0.95777335314922563</c:v>
                </c:pt>
                <c:pt idx="40">
                  <c:v>0.96594198861863945</c:v>
                </c:pt>
                <c:pt idx="41">
                  <c:v>0.97321140586293609</c:v>
                </c:pt>
                <c:pt idx="42">
                  <c:v>0.97958775814330501</c:v>
                </c:pt>
                <c:pt idx="43">
                  <c:v>0.98507851281128211</c:v>
                </c:pt>
                <c:pt idx="44">
                  <c:v>0.98969241435743072</c:v>
                </c:pt>
                <c:pt idx="45">
                  <c:v>0.99343944505229131</c:v>
                </c:pt>
                <c:pt idx="46">
                  <c:v>0.99633078333038816</c:v>
                </c:pt>
                <c:pt idx="47">
                  <c:v>0.99837876007249549</c:v>
                </c:pt>
                <c:pt idx="48">
                  <c:v>0.99959681294537295</c:v>
                </c:pt>
                <c:pt idx="49">
                  <c:v>0.99999943896129562</c:v>
                </c:pt>
                <c:pt idx="50">
                  <c:v>0.99960214542244596</c:v>
                </c:pt>
                <c:pt idx="51">
                  <c:v>0.99842139941715358</c:v>
                </c:pt>
                <c:pt idx="52">
                  <c:v>0.99647457603628053</c:v>
                </c:pt>
                <c:pt idx="53">
                  <c:v>0.99377990547889372</c:v>
                </c:pt>
                <c:pt idx="54">
                  <c:v>0.99035641921629758</c:v>
                </c:pt>
                <c:pt idx="55">
                  <c:v>0.98622389538318767</c:v>
                </c:pt>
                <c:pt idx="56">
                  <c:v>0.98140280356337461</c:v>
                </c:pt>
                <c:pt idx="57">
                  <c:v>0.97591424913612668</c:v>
                </c:pt>
                <c:pt idx="58">
                  <c:v>0.96977991734670121</c:v>
                </c:pt>
                <c:pt idx="59">
                  <c:v>0.96302201726204584</c:v>
                </c:pt>
                <c:pt idx="60">
                  <c:v>0.955663225769397</c:v>
                </c:pt>
                <c:pt idx="61">
                  <c:v>0.94772663177156324</c:v>
                </c:pt>
                <c:pt idx="62">
                  <c:v>0.93923568072874153</c:v>
                </c:pt>
                <c:pt idx="63">
                  <c:v>0.93021411969184653</c:v>
                </c:pt>
                <c:pt idx="64">
                  <c:v>0.92068594296740114</c:v>
                </c:pt>
                <c:pt idx="65">
                  <c:v>0.91067533854858107</c:v>
                </c:pt>
                <c:pt idx="66">
                  <c:v>0.9002066354412005</c:v>
                </c:pt>
                <c:pt idx="67">
                  <c:v>0.88930425200748664</c:v>
                </c:pt>
                <c:pt idx="68">
                  <c:v>0.87799264544384981</c:v>
                </c:pt>
                <c:pt idx="69">
                  <c:v>0.86629626250259406</c:v>
                </c:pt>
                <c:pt idx="70">
                  <c:v>0.85423949156040768</c:v>
                </c:pt>
                <c:pt idx="71">
                  <c:v>0.84184661612959222</c:v>
                </c:pt>
                <c:pt idx="72">
                  <c:v>0.8291417699007757</c:v>
                </c:pt>
                <c:pt idx="73">
                  <c:v>0.81614889339868379</c:v>
                </c:pt>
                <c:pt idx="74">
                  <c:v>0.80289169232492075</c:v>
                </c:pt>
                <c:pt idx="75">
                  <c:v>0.78939359765466277</c:v>
                </c:pt>
                <c:pt idx="76">
                  <c:v>0.775677727546359</c:v>
                </c:pt>
                <c:pt idx="77">
                  <c:v>0.76176685111629261</c:v>
                </c:pt>
                <c:pt idx="78">
                  <c:v>0.74768335412245923</c:v>
                </c:pt>
                <c:pt idx="79">
                  <c:v>0.73344920659473756</c:v>
                </c:pt>
                <c:pt idx="80">
                  <c:v>0.71908593244120012</c:v>
                </c:pt>
                <c:pt idx="81">
                  <c:v>0.70461458105325248</c:v>
                </c:pt>
                <c:pt idx="82">
                  <c:v>0.6900557009252255</c:v>
                </c:pt>
                <c:pt idx="83">
                  <c:v>0.67542931529725869</c:v>
                </c:pt>
                <c:pt idx="84">
                  <c:v>0.66075489982370184</c:v>
                </c:pt>
                <c:pt idx="85">
                  <c:v>0.64605136226272963</c:v>
                </c:pt>
                <c:pt idx="86">
                  <c:v>0.6313370241767442</c:v>
                </c:pt>
                <c:pt idx="87">
                  <c:v>0.61662960462703587</c:v>
                </c:pt>
                <c:pt idx="88">
                  <c:v>0.60194620584058856</c:v>
                </c:pt>
                <c:pt idx="89">
                  <c:v>0.58730330082140059</c:v>
                </c:pt>
                <c:pt idx="90">
                  <c:v>0.57271672287349185</c:v>
                </c:pt>
                <c:pt idx="91">
                  <c:v>0.55820165699791868</c:v>
                </c:pt>
                <c:pt idx="92">
                  <c:v>0.5437726331216397</c:v>
                </c:pt>
                <c:pt idx="93">
                  <c:v>0.52944352111163417</c:v>
                </c:pt>
                <c:pt idx="94">
                  <c:v>0.51522752752389489</c:v>
                </c:pt>
                <c:pt idx="95">
                  <c:v>0.50113719403315249</c:v>
                </c:pt>
                <c:pt idx="96">
                  <c:v>0.4871843974860805</c:v>
                </c:pt>
                <c:pt idx="97">
                  <c:v>0.47338035151746227</c:v>
                </c:pt>
                <c:pt idx="98">
                  <c:v>0.45973560966645727</c:v>
                </c:pt>
                <c:pt idx="99">
                  <c:v>0.44626006992754902</c:v>
                </c:pt>
                <c:pt idx="100">
                  <c:v>0.43296298066881372</c:v>
                </c:pt>
                <c:pt idx="101">
                  <c:v>0.41985294784850202</c:v>
                </c:pt>
                <c:pt idx="102">
                  <c:v>0.40693794345943984</c:v>
                </c:pt>
                <c:pt idx="103">
                  <c:v>0.39422531512973541</c:v>
                </c:pt>
                <c:pt idx="104">
                  <c:v>0.38172179680745094</c:v>
                </c:pt>
                <c:pt idx="105">
                  <c:v>0.36943352045642464</c:v>
                </c:pt>
                <c:pt idx="106">
                  <c:v>0.35736602869016992</c:v>
                </c:pt>
                <c:pt idx="107">
                  <c:v>0.34552428827080744</c:v>
                </c:pt>
                <c:pt idx="108">
                  <c:v>0.33391270440032472</c:v>
                </c:pt>
                <c:pt idx="109">
                  <c:v>0.3225351357319739</c:v>
                </c:pt>
                <c:pt idx="110">
                  <c:v>0.31139491003034442</c:v>
                </c:pt>
                <c:pt idx="111">
                  <c:v>0.30049484040970137</c:v>
                </c:pt>
                <c:pt idx="112">
                  <c:v>0.28983724208136674</c:v>
                </c:pt>
                <c:pt idx="113">
                  <c:v>0.27942394954223382</c:v>
                </c:pt>
                <c:pt idx="114">
                  <c:v>0.26925633413818079</c:v>
                </c:pt>
                <c:pt idx="115">
                  <c:v>0.25933532193779862</c:v>
                </c:pt>
                <c:pt idx="116">
                  <c:v>0.24966141185375659</c:v>
                </c:pt>
                <c:pt idx="117">
                  <c:v>0.24023469395116323</c:v>
                </c:pt>
                <c:pt idx="118">
                  <c:v>0.23105486788439294</c:v>
                </c:pt>
                <c:pt idx="119">
                  <c:v>0.22212126140612928</c:v>
                </c:pt>
                <c:pt idx="120">
                  <c:v>0.21343284889468991</c:v>
                </c:pt>
                <c:pt idx="121">
                  <c:v>0.20498826984815929</c:v>
                </c:pt>
                <c:pt idx="122">
                  <c:v>0.19678584729633142</c:v>
                </c:pt>
                <c:pt idx="123">
                  <c:v>0.18882360608401247</c:v>
                </c:pt>
                <c:pt idx="124">
                  <c:v>0.18109929098186101</c:v>
                </c:pt>
                <c:pt idx="125">
                  <c:v>0.17361038458351141</c:v>
                </c:pt>
                <c:pt idx="126">
                  <c:v>0.16635412495045318</c:v>
                </c:pt>
                <c:pt idx="127">
                  <c:v>0.15932752296869468</c:v>
                </c:pt>
                <c:pt idx="128">
                  <c:v>0.15252737938398483</c:v>
                </c:pt>
                <c:pt idx="129">
                  <c:v>0.14595030148493424</c:v>
                </c:pt>
                <c:pt idx="130">
                  <c:v>0.13959271940602591</c:v>
                </c:pt>
                <c:pt idx="131">
                  <c:v>0.13345090202508997</c:v>
                </c:pt>
                <c:pt idx="132">
                  <c:v>0.12752097243233126</c:v>
                </c:pt>
                <c:pt idx="133">
                  <c:v>0.12179892295053418</c:v>
                </c:pt>
                <c:pt idx="134">
                  <c:v>0.11628062968847309</c:v>
                </c:pt>
                <c:pt idx="135">
                  <c:v>0.11096186661196145</c:v>
                </c:pt>
                <c:pt idx="136">
                  <c:v>0.1058383191192559</c:v>
                </c:pt>
                <c:pt idx="137">
                  <c:v>0.10090559710979352</c:v>
                </c:pt>
                <c:pt idx="138">
                  <c:v>9.6159247537378201E-2</c:v>
                </c:pt>
                <c:pt idx="139">
                  <c:v>9.1594766441017911E-2</c:v>
                </c:pt>
                <c:pt idx="140">
                  <c:v>8.7207610448597914E-2</c:v>
                </c:pt>
                <c:pt idx="141">
                  <c:v>8.2993207750477513E-2</c:v>
                </c:pt>
                <c:pt idx="142">
                  <c:v>7.8946968541895021E-2</c:v>
                </c:pt>
                <c:pt idx="143">
                  <c:v>7.5064294934796036E-2</c:v>
                </c:pt>
                <c:pt idx="144">
                  <c:v>7.1340590341296334E-2</c:v>
                </c:pt>
                <c:pt idx="145">
                  <c:v>6.7771268332531484E-2</c:v>
                </c:pt>
                <c:pt idx="146">
                  <c:v>6.4351760978043834E-2</c:v>
                </c:pt>
                <c:pt idx="147">
                  <c:v>6.1077526672209746E-2</c:v>
                </c:pt>
                <c:pt idx="148">
                  <c:v>5.7944057455419404E-2</c:v>
                </c:pt>
                <c:pt idx="149">
                  <c:v>5.4946885838855722E-2</c:v>
                </c:pt>
                <c:pt idx="150">
                  <c:v>5.2081591142766816E-2</c:v>
                </c:pt>
                <c:pt idx="151">
                  <c:v>4.9343805359055082E-2</c:v>
                </c:pt>
                <c:pt idx="152">
                  <c:v>4.6729218549867085E-2</c:v>
                </c:pt>
                <c:pt idx="153">
                  <c:v>4.423358379461919E-2</c:v>
                </c:pt>
                <c:pt idx="154">
                  <c:v>4.1852721698577039E-2</c:v>
                </c:pt>
                <c:pt idx="155">
                  <c:v>3.9582524476686115E-2</c:v>
                </c:pt>
                <c:pt idx="156">
                  <c:v>3.741895962685745E-2</c:v>
                </c:pt>
                <c:pt idx="157">
                  <c:v>3.535807320733908E-2</c:v>
                </c:pt>
                <c:pt idx="158">
                  <c:v>3.3395992733151615E-2</c:v>
                </c:pt>
                <c:pt idx="159">
                  <c:v>3.152892970683939E-2</c:v>
                </c:pt>
                <c:pt idx="160">
                  <c:v>2.9753181798998107E-2</c:v>
                </c:pt>
                <c:pt idx="161">
                  <c:v>2.8065134694175001E-2</c:v>
                </c:pt>
                <c:pt idx="162">
                  <c:v>2.6461263617815988E-2</c:v>
                </c:pt>
                <c:pt idx="163">
                  <c:v>2.4938134559948939E-2</c:v>
                </c:pt>
                <c:pt idx="164">
                  <c:v>2.3492405211257398E-2</c:v>
                </c:pt>
                <c:pt idx="165">
                  <c:v>2.2120825627099851E-2</c:v>
                </c:pt>
                <c:pt idx="166">
                  <c:v>2.0820238634899801E-2</c:v>
                </c:pt>
                <c:pt idx="167">
                  <c:v>1.9587580000140947E-2</c:v>
                </c:pt>
                <c:pt idx="168">
                  <c:v>1.8419878365977093E-2</c:v>
                </c:pt>
                <c:pt idx="169">
                  <c:v>1.7314254981204626E-2</c:v>
                </c:pt>
                <c:pt idx="170">
                  <c:v>1.6267923231046841E-2</c:v>
                </c:pt>
                <c:pt idx="171">
                  <c:v>1.5278187984867951E-2</c:v>
                </c:pt>
                <c:pt idx="172">
                  <c:v>1.4342444774582845E-2</c:v>
                </c:pt>
                <c:pt idx="173">
                  <c:v>1.3458178817143217E-2</c:v>
                </c:pt>
                <c:pt idx="174">
                  <c:v>1.2622963894079768E-2</c:v>
                </c:pt>
                <c:pt idx="175">
                  <c:v>1.1834461100660729E-2</c:v>
                </c:pt>
                <c:pt idx="176">
                  <c:v>1.1090417476786544E-2</c:v>
                </c:pt>
                <c:pt idx="177">
                  <c:v>1.0388664531296199E-2</c:v>
                </c:pt>
                <c:pt idx="178">
                  <c:v>9.7271166708955831E-3</c:v>
                </c:pt>
                <c:pt idx="179">
                  <c:v>9.1037695444553968E-3</c:v>
                </c:pt>
                <c:pt idx="180">
                  <c:v>8.5166983129499919E-3</c:v>
                </c:pt>
                <c:pt idx="181">
                  <c:v>7.9640558548336304E-3</c:v>
                </c:pt>
                <c:pt idx="182">
                  <c:v>7.4440709161735993E-3</c:v>
                </c:pt>
                <c:pt idx="183">
                  <c:v>6.9550462143808381E-3</c:v>
                </c:pt>
                <c:pt idx="184">
                  <c:v>6.4953565039071598E-3</c:v>
                </c:pt>
                <c:pt idx="185">
                  <c:v>6.0634466118064771E-3</c:v>
                </c:pt>
                <c:pt idx="186">
                  <c:v>5.65782945059285E-3</c:v>
                </c:pt>
                <c:pt idx="187">
                  <c:v>5.2770840153718241E-3</c:v>
                </c:pt>
                <c:pt idx="188">
                  <c:v>4.9198533717721505E-3</c:v>
                </c:pt>
                <c:pt idx="189">
                  <c:v>4.5848426407649424E-3</c:v>
                </c:pt>
                <c:pt idx="190">
                  <c:v>4.2708169860292983E-3</c:v>
                </c:pt>
                <c:pt idx="191">
                  <c:v>3.9765996091044812E-3</c:v>
                </c:pt>
                <c:pt idx="192">
                  <c:v>3.7010697571646083E-3</c:v>
                </c:pt>
                <c:pt idx="193">
                  <c:v>3.4431607478580192E-3</c:v>
                </c:pt>
                <c:pt idx="194">
                  <c:v>3.2018580152750188E-3</c:v>
                </c:pt>
                <c:pt idx="195">
                  <c:v>2.9761971807418211E-3</c:v>
                </c:pt>
                <c:pt idx="196">
                  <c:v>2.7652621517875696E-3</c:v>
                </c:pt>
                <c:pt idx="197">
                  <c:v>2.5681832522949934E-3</c:v>
                </c:pt>
                <c:pt idx="198">
                  <c:v>2.3841353865231892E-3</c:v>
                </c:pt>
                <c:pt idx="199">
                  <c:v>2.2123362393843852E-3</c:v>
                </c:pt>
                <c:pt idx="200">
                  <c:v>2.0520445150640195E-3</c:v>
                </c:pt>
                <c:pt idx="201">
                  <c:v>1.9025582157975803E-3</c:v>
                </c:pt>
                <c:pt idx="202">
                  <c:v>1.7632129623543207E-3</c:v>
                </c:pt>
                <c:pt idx="203">
                  <c:v>1.6333803575313381E-3</c:v>
                </c:pt>
                <c:pt idx="204">
                  <c:v>1.5124663937285095E-3</c:v>
                </c:pt>
                <c:pt idx="205">
                  <c:v>1.3999099054559621E-3</c:v>
                </c:pt>
                <c:pt idx="206">
                  <c:v>1.2951810674218364E-3</c:v>
                </c:pt>
                <c:pt idx="207">
                  <c:v>1.1977799386568612E-3</c:v>
                </c:pt>
                <c:pt idx="208">
                  <c:v>1.107235052955312E-3</c:v>
                </c:pt>
                <c:pt idx="209">
                  <c:v>1.0231020557474248E-3</c:v>
                </c:pt>
                <c:pt idx="210">
                  <c:v>9.4496238736675763E-4</c:v>
                </c:pt>
                <c:pt idx="211">
                  <c:v>8.7242201253649634E-4</c:v>
                </c:pt>
                <c:pt idx="212">
                  <c:v>8.0511019577105946E-4</c:v>
                </c:pt>
                <c:pt idx="213">
                  <c:v>7.4267832227281041E-4</c:v>
                </c:pt>
                <c:pt idx="214">
                  <c:v>6.8479876379837397E-4</c:v>
                </c:pt>
                <c:pt idx="215">
                  <c:v>6.3116378887366714E-4</c:v>
                </c:pt>
                <c:pt idx="216">
                  <c:v>5.8148451665158019E-4</c:v>
                </c:pt>
                <c:pt idx="217">
                  <c:v>5.3548991363041784E-4</c:v>
                </c:pt>
                <c:pt idx="218">
                  <c:v>4.9292583238414399E-4</c:v>
                </c:pt>
                <c:pt idx="219">
                  <c:v>4.5355409139715905E-4</c:v>
                </c:pt>
                <c:pt idx="220">
                  <c:v>4.1715159504571126E-4</c:v>
                </c:pt>
                <c:pt idx="221">
                  <c:v>3.8350949272510185E-4</c:v>
                </c:pt>
                <c:pt idx="222">
                  <c:v>3.524323760858818E-4</c:v>
                </c:pt>
                <c:pt idx="223">
                  <c:v>3.2373751331291354E-4</c:v>
                </c:pt>
                <c:pt idx="224">
                  <c:v>2.9725411935792198E-4</c:v>
                </c:pt>
                <c:pt idx="225">
                  <c:v>2.7282266101866232E-4</c:v>
                </c:pt>
                <c:pt idx="226">
                  <c:v>2.5029419574569794E-4</c:v>
                </c:pt>
                <c:pt idx="227">
                  <c:v>2.2952974305045292E-4</c:v>
                </c:pt>
                <c:pt idx="228">
                  <c:v>2.10399687385378E-4</c:v>
                </c:pt>
                <c:pt idx="229">
                  <c:v>1.9278321136844941E-4</c:v>
                </c:pt>
                <c:pt idx="230">
                  <c:v>1.765677582293094E-4</c:v>
                </c:pt>
                <c:pt idx="231">
                  <c:v>1.6164852236283324E-4</c:v>
                </c:pt>
                <c:pt idx="232">
                  <c:v>1.4792796688754589E-4</c:v>
                </c:pt>
                <c:pt idx="233">
                  <c:v>1.3531536712068327E-4</c:v>
                </c:pt>
                <c:pt idx="234">
                  <c:v>1.237263788984935E-4</c:v>
                </c:pt>
                <c:pt idx="235">
                  <c:v>1.1308263068951183E-4</c:v>
                </c:pt>
                <c:pt idx="236">
                  <c:v>1.0331133846937754E-4</c:v>
                </c:pt>
                <c:pt idx="237">
                  <c:v>9.4344942348530863E-5</c:v>
                </c:pt>
                <c:pt idx="238">
                  <c:v>8.6120763968105366E-5</c:v>
                </c:pt>
                <c:pt idx="239">
                  <c:v>7.8580683704683549E-5</c:v>
                </c:pt>
                <c:pt idx="240">
                  <c:v>7.1670836750851153E-5</c:v>
                </c:pt>
                <c:pt idx="241">
                  <c:v>6.5341327165649007E-5</c:v>
                </c:pt>
                <c:pt idx="242">
                  <c:v>5.954595901673814E-5</c:v>
                </c:pt>
                <c:pt idx="243">
                  <c:v>5.4241983764383809E-5</c:v>
                </c:pt>
                <c:pt idx="244">
                  <c:v>4.9389863065894127E-5</c:v>
                </c:pt>
                <c:pt idx="245">
                  <c:v>4.4953046207928937E-5</c:v>
                </c:pt>
                <c:pt idx="246">
                  <c:v>4.0897761402893851E-5</c:v>
                </c:pt>
                <c:pt idx="247">
                  <c:v>3.7192820214409621E-5</c:v>
                </c:pt>
                <c:pt idx="248">
                  <c:v>3.3809434405429076E-5</c:v>
                </c:pt>
                <c:pt idx="249">
                  <c:v>3.0721044530936392E-5</c:v>
                </c:pt>
                <c:pt idx="250">
                  <c:v>2.7903159625165998E-5</c:v>
                </c:pt>
                <c:pt idx="251">
                  <c:v>2.5333207360871908E-5</c:v>
                </c:pt>
                <c:pt idx="252">
                  <c:v>2.2990394085306277E-5</c:v>
                </c:pt>
                <c:pt idx="253">
                  <c:v>2.0855574164132681E-5</c:v>
                </c:pt>
                <c:pt idx="254">
                  <c:v>1.8911128090509864E-5</c:v>
                </c:pt>
                <c:pt idx="255">
                  <c:v>1.714084884193376E-5</c:v>
                </c:pt>
                <c:pt idx="256">
                  <c:v>1.552983599213743E-5</c:v>
                </c:pt>
                <c:pt idx="257">
                  <c:v>1.4064397109341593E-5</c:v>
                </c:pt>
                <c:pt idx="258">
                  <c:v>1.2731955995444303E-5</c:v>
                </c:pt>
                <c:pt idx="259">
                  <c:v>1.152096734327501E-5</c:v>
                </c:pt>
                <c:pt idx="260">
                  <c:v>1.0420837410843012E-5</c:v>
                </c:pt>
                <c:pt idx="261">
                  <c:v>9.4218503325351268E-6</c:v>
                </c:pt>
                <c:pt idx="262">
                  <c:v>8.5150997074904506E-6</c:v>
                </c:pt>
                <c:pt idx="263">
                  <c:v>7.6924251248735285E-6</c:v>
                </c:pt>
                <c:pt idx="264">
                  <c:v>6.9463533045055856E-6</c:v>
                </c:pt>
                <c:pt idx="265">
                  <c:v>6.2700435492772987E-6</c:v>
                </c:pt>
                <c:pt idx="266">
                  <c:v>5.6572372229897414E-6</c:v>
                </c:pt>
                <c:pt idx="267">
                  <c:v>5.1022109837382525E-6</c:v>
                </c:pt>
                <c:pt idx="268">
                  <c:v>4.5997335186977061E-6</c:v>
                </c:pt>
                <c:pt idx="269">
                  <c:v>4.1450255411889293E-6</c:v>
                </c:pt>
                <c:pt idx="270">
                  <c:v>3.7337228252271387E-6</c:v>
                </c:pt>
                <c:pt idx="271">
                  <c:v>3.3618420663862632E-6</c:v>
                </c:pt>
                <c:pt idx="272">
                  <c:v>3.0257493707822077E-6</c:v>
                </c:pt>
                <c:pt idx="273">
                  <c:v>2.7221311862929709E-6</c:v>
                </c:pt>
                <c:pt idx="274">
                  <c:v>2.4479675018254182E-6</c:v>
                </c:pt>
                <c:pt idx="275">
                  <c:v>2.2005071515165208E-6</c:v>
                </c:pt>
                <c:pt idx="276">
                  <c:v>1.9772450712502567E-6</c:v>
                </c:pt>
                <c:pt idx="277">
                  <c:v>1.7759013647965446E-6</c:v>
                </c:pt>
                <c:pt idx="278">
                  <c:v>1.594402046257765E-6</c:v>
                </c:pt>
                <c:pt idx="279">
                  <c:v>1.4308613343648159E-6</c:v>
                </c:pt>
                <c:pt idx="280">
                  <c:v>1.2835653825160225E-6</c:v>
                </c:pt>
                <c:pt idx="281">
                  <c:v>1.1509573363234066E-6</c:v>
                </c:pt>
                <c:pt idx="282">
                  <c:v>1.0316236178398516E-6</c:v>
                </c:pt>
                <c:pt idx="283">
                  <c:v>9.2428134261038524E-7</c:v>
                </c:pt>
                <c:pt idx="284">
                  <c:v>8.2776678223908207E-7</c:v>
                </c:pt>
                <c:pt idx="285">
                  <c:v>7.410247913130635E-7</c:v>
                </c:pt>
                <c:pt idx="286">
                  <c:v>6.6309912329233611E-7</c:v>
                </c:pt>
                <c:pt idx="287">
                  <c:v>5.9312356538133383E-7</c:v>
                </c:pt>
                <c:pt idx="288">
                  <c:v>5.3031382746044573E-7</c:v>
                </c:pt>
                <c:pt idx="289">
                  <c:v>4.7396012489387537E-7</c:v>
                </c:pt>
                <c:pt idx="290">
                  <c:v>4.2342039945889681E-7</c:v>
                </c:pt>
                <c:pt idx="291">
                  <c:v>3.7811412677969084E-7</c:v>
                </c:pt>
                <c:pt idx="292">
                  <c:v>3.3751666251086588E-7</c:v>
                </c:pt>
                <c:pt idx="293">
                  <c:v>3.0115408311826608E-7</c:v>
                </c:pt>
                <c:pt idx="294">
                  <c:v>2.6859848046160162E-7</c:v>
                </c:pt>
                <c:pt idx="295">
                  <c:v>2.3946367250998846E-7</c:v>
                </c:pt>
                <c:pt idx="296">
                  <c:v>2.134012954303749E-7</c:v>
                </c:pt>
                <c:pt idx="297">
                  <c:v>1.9009724499389475E-7</c:v>
                </c:pt>
                <c:pt idx="298">
                  <c:v>1.6926843775836586E-7</c:v>
                </c:pt>
                <c:pt idx="299">
                  <c:v>1.5065986481857683E-7</c:v>
                </c:pt>
              </c:numCache>
            </c:numRef>
          </c:val>
          <c:smooth val="1"/>
        </c:ser>
        <c:ser>
          <c:idx val="1"/>
          <c:order val="1"/>
          <c:tx>
            <c:v>Planck, stand.</c:v>
          </c:tx>
          <c:marker>
            <c:symbol val="none"/>
          </c:marker>
          <c:cat>
            <c:numRef>
              <c:f>List1!$A$1:$A$301</c:f>
              <c:numCache>
                <c:formatCode>General</c:formatCode>
                <c:ptCount val="301"/>
                <c:pt idx="0">
                  <c:v>0</c:v>
                </c:pt>
                <c:pt idx="1">
                  <c:v>2.0000000000000032E-2</c:v>
                </c:pt>
                <c:pt idx="2">
                  <c:v>4.0000000000000063E-2</c:v>
                </c:pt>
                <c:pt idx="3">
                  <c:v>6.0000000000000039E-2</c:v>
                </c:pt>
                <c:pt idx="4">
                  <c:v>8.0000000000000127E-2</c:v>
                </c:pt>
                <c:pt idx="5">
                  <c:v>0.1</c:v>
                </c:pt>
                <c:pt idx="6">
                  <c:v>0.12000000000000002</c:v>
                </c:pt>
                <c:pt idx="7">
                  <c:v>0.14000000000000001</c:v>
                </c:pt>
                <c:pt idx="8">
                  <c:v>0.16000000000000011</c:v>
                </c:pt>
                <c:pt idx="9">
                  <c:v>0.18000000000000024</c:v>
                </c:pt>
                <c:pt idx="10">
                  <c:v>0.2</c:v>
                </c:pt>
                <c:pt idx="11">
                  <c:v>0.22000000000000011</c:v>
                </c:pt>
                <c:pt idx="12">
                  <c:v>0.24000000000000021</c:v>
                </c:pt>
                <c:pt idx="13">
                  <c:v>0.26</c:v>
                </c:pt>
                <c:pt idx="14">
                  <c:v>0.28000000000000008</c:v>
                </c:pt>
                <c:pt idx="15">
                  <c:v>0.30000000000000032</c:v>
                </c:pt>
                <c:pt idx="16">
                  <c:v>0.32000000000000101</c:v>
                </c:pt>
                <c:pt idx="17">
                  <c:v>0.34000000000000036</c:v>
                </c:pt>
                <c:pt idx="18">
                  <c:v>0.36000000000000032</c:v>
                </c:pt>
                <c:pt idx="19">
                  <c:v>0.380000000000001</c:v>
                </c:pt>
                <c:pt idx="20">
                  <c:v>0.4</c:v>
                </c:pt>
                <c:pt idx="21">
                  <c:v>0.42000000000000032</c:v>
                </c:pt>
                <c:pt idx="22">
                  <c:v>0.44000000000000022</c:v>
                </c:pt>
                <c:pt idx="23">
                  <c:v>0.46</c:v>
                </c:pt>
                <c:pt idx="24">
                  <c:v>0.48000000000000032</c:v>
                </c:pt>
                <c:pt idx="25">
                  <c:v>0.5</c:v>
                </c:pt>
                <c:pt idx="26">
                  <c:v>0.52</c:v>
                </c:pt>
                <c:pt idx="27">
                  <c:v>0.54</c:v>
                </c:pt>
                <c:pt idx="28">
                  <c:v>0.56000000000000005</c:v>
                </c:pt>
                <c:pt idx="29">
                  <c:v>0.5800000000000004</c:v>
                </c:pt>
                <c:pt idx="30">
                  <c:v>0.60000000000000064</c:v>
                </c:pt>
                <c:pt idx="31">
                  <c:v>0.62000000000000177</c:v>
                </c:pt>
                <c:pt idx="32">
                  <c:v>0.64000000000000201</c:v>
                </c:pt>
                <c:pt idx="33">
                  <c:v>0.66000000000000225</c:v>
                </c:pt>
                <c:pt idx="34">
                  <c:v>0.68000000000000071</c:v>
                </c:pt>
                <c:pt idx="35">
                  <c:v>0.70000000000000062</c:v>
                </c:pt>
                <c:pt idx="36">
                  <c:v>0.72000000000000064</c:v>
                </c:pt>
                <c:pt idx="37">
                  <c:v>0.74000000000000177</c:v>
                </c:pt>
                <c:pt idx="38">
                  <c:v>0.76000000000000201</c:v>
                </c:pt>
                <c:pt idx="39">
                  <c:v>0.78</c:v>
                </c:pt>
                <c:pt idx="40">
                  <c:v>0.8</c:v>
                </c:pt>
                <c:pt idx="41">
                  <c:v>0.82000000000000062</c:v>
                </c:pt>
                <c:pt idx="42">
                  <c:v>0.84000000000000064</c:v>
                </c:pt>
                <c:pt idx="43">
                  <c:v>0.86000000000000065</c:v>
                </c:pt>
                <c:pt idx="44">
                  <c:v>0.88000000000000045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1.1399999999999959</c:v>
                </c:pt>
                <c:pt idx="58">
                  <c:v>1.1599999999999961</c:v>
                </c:pt>
                <c:pt idx="59">
                  <c:v>1.1800000000000035</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1.6800000000000035</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1.9000000000000001</c:v>
                </c:pt>
                <c:pt idx="96">
                  <c:v>1.9200000000000021</c:v>
                </c:pt>
                <c:pt idx="97">
                  <c:v>1.9400000000000026</c:v>
                </c:pt>
                <c:pt idx="98">
                  <c:v>1.9600000000000026</c:v>
                </c:pt>
                <c:pt idx="99">
                  <c:v>1.9800000000000029</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2.3199999999999967</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List1!$J$1:$J$301</c:f>
              <c:numCache>
                <c:formatCode>General</c:formatCode>
                <c:ptCount val="301"/>
                <c:pt idx="0">
                  <c:v>0</c:v>
                </c:pt>
                <c:pt idx="1">
                  <c:v>1.712240699142022E-2</c:v>
                </c:pt>
                <c:pt idx="2">
                  <c:v>2.4098416655626804E-2</c:v>
                </c:pt>
                <c:pt idx="3">
                  <c:v>3.2880442058091215E-2</c:v>
                </c:pt>
                <c:pt idx="4">
                  <c:v>4.3642067167640491E-2</c:v>
                </c:pt>
                <c:pt idx="5">
                  <c:v>5.6516975713376424E-2</c:v>
                </c:pt>
                <c:pt idx="6">
                  <c:v>7.1593567232075522E-2</c:v>
                </c:pt>
                <c:pt idx="7">
                  <c:v>8.8912263898156707E-2</c:v>
                </c:pt>
                <c:pt idx="8">
                  <c:v>0.10846531770944143</c:v>
                </c:pt>
                <c:pt idx="9">
                  <c:v>0.13019877380744549</c:v>
                </c:pt>
                <c:pt idx="10">
                  <c:v>0.15401616029252288</c:v>
                </c:pt>
                <c:pt idx="11">
                  <c:v>0.17978344649559463</c:v>
                </c:pt>
                <c:pt idx="12">
                  <c:v>0.20733482622553168</c:v>
                </c:pt>
                <c:pt idx="13">
                  <c:v>0.23647892605841919</c:v>
                </c:pt>
                <c:pt idx="14">
                  <c:v>0.26700509904114056</c:v>
                </c:pt>
                <c:pt idx="15">
                  <c:v>0.29868953149034538</c:v>
                </c:pt>
                <c:pt idx="16">
                  <c:v>0.33130095772681162</c:v>
                </c:pt>
                <c:pt idx="17">
                  <c:v>0.3646058398169173</c:v>
                </c:pt>
                <c:pt idx="18">
                  <c:v>0.39837292388957102</c:v>
                </c:pt>
                <c:pt idx="19">
                  <c:v>0.43237713006541234</c:v>
                </c:pt>
                <c:pt idx="20">
                  <c:v>0.46640276926804336</c:v>
                </c:pt>
                <c:pt idx="21">
                  <c:v>0.50024610769264122</c:v>
                </c:pt>
                <c:pt idx="22">
                  <c:v>0.53371731941970402</c:v>
                </c:pt>
                <c:pt idx="23">
                  <c:v>0.56664188071880983</c:v>
                </c:pt>
                <c:pt idx="24">
                  <c:v>0.59886146718118005</c:v>
                </c:pt>
                <c:pt idx="25">
                  <c:v>0.63023441809254188</c:v>
                </c:pt>
                <c:pt idx="26">
                  <c:v>0.6606358324449334</c:v>
                </c:pt>
                <c:pt idx="27">
                  <c:v>0.68995735858509977</c:v>
                </c:pt>
                <c:pt idx="28">
                  <c:v>0.71810673545839765</c:v>
                </c:pt>
                <c:pt idx="29">
                  <c:v>0.74500713833896615</c:v>
                </c:pt>
                <c:pt idx="30">
                  <c:v>0.77059637631677669</c:v>
                </c:pt>
                <c:pt idx="31">
                  <c:v>0.79482598300270124</c:v>
                </c:pt>
                <c:pt idx="32">
                  <c:v>0.81766023618017303</c:v>
                </c:pt>
                <c:pt idx="33">
                  <c:v>0.83907513666210765</c:v>
                </c:pt>
                <c:pt idx="34">
                  <c:v>0.8590573715272195</c:v>
                </c:pt>
                <c:pt idx="35">
                  <c:v>0.87760328228228901</c:v>
                </c:pt>
                <c:pt idx="36">
                  <c:v>0.89471785436133977</c:v>
                </c:pt>
                <c:pt idx="37">
                  <c:v>0.91041374073535197</c:v>
                </c:pt>
                <c:pt idx="38">
                  <c:v>0.92471032925346752</c:v>
                </c:pt>
                <c:pt idx="39">
                  <c:v>0.93763286064249962</c:v>
                </c:pt>
                <c:pt idx="40">
                  <c:v>0.94921160182066688</c:v>
                </c:pt>
                <c:pt idx="41">
                  <c:v>0.9594810772939778</c:v>
                </c:pt>
                <c:pt idx="42">
                  <c:v>0.96847935985878963</c:v>
                </c:pt>
                <c:pt idx="43">
                  <c:v>0.97624742059034864</c:v>
                </c:pt>
                <c:pt idx="44">
                  <c:v>0.98282853711481444</c:v>
                </c:pt>
                <c:pt idx="45">
                  <c:v>0.98826775840517178</c:v>
                </c:pt>
                <c:pt idx="46">
                  <c:v>0.99261142377484413</c:v>
                </c:pt>
                <c:pt idx="47">
                  <c:v>0.99590673333652879</c:v>
                </c:pt>
                <c:pt idx="48">
                  <c:v>0.99820136692064076</c:v>
                </c:pt>
                <c:pt idx="49">
                  <c:v>0.99954314828345159</c:v>
                </c:pt>
                <c:pt idx="50">
                  <c:v>0.99997975135901895</c:v>
                </c:pt>
                <c:pt idx="51">
                  <c:v>0.99955844530335858</c:v>
                </c:pt>
                <c:pt idx="52">
                  <c:v>0.99832587512849202</c:v>
                </c:pt>
                <c:pt idx="53">
                  <c:v>0.99632787481537999</c:v>
                </c:pt>
                <c:pt idx="54">
                  <c:v>0.99360930991739849</c:v>
                </c:pt>
                <c:pt idx="55">
                  <c:v>0.99021394681073793</c:v>
                </c:pt>
                <c:pt idx="56">
                  <c:v>0.98618434590807158</c:v>
                </c:pt>
                <c:pt idx="57">
                  <c:v>0.98156177632041652</c:v>
                </c:pt>
                <c:pt idx="58">
                  <c:v>0.976386149625185</c:v>
                </c:pt>
                <c:pt idx="59">
                  <c:v>0.97069597057150503</c:v>
                </c:pt>
                <c:pt idx="60">
                  <c:v>0.96452830272474388</c:v>
                </c:pt>
                <c:pt idx="61">
                  <c:v>0.95791874721809733</c:v>
                </c:pt>
                <c:pt idx="62">
                  <c:v>0.95090143293840312</c:v>
                </c:pt>
                <c:pt idx="63">
                  <c:v>0.94350901662547459</c:v>
                </c:pt>
                <c:pt idx="64">
                  <c:v>0.93577269150752695</c:v>
                </c:pt>
                <c:pt idx="65">
                  <c:v>0.92772220323003862</c:v>
                </c:pt>
                <c:pt idx="66">
                  <c:v>0.91938587196090749</c:v>
                </c:pt>
                <c:pt idx="67">
                  <c:v>0.91079061967143349</c:v>
                </c:pt>
                <c:pt idx="68">
                  <c:v>0.9019620017001152</c:v>
                </c:pt>
                <c:pt idx="69">
                  <c:v>0.8929242418053972</c:v>
                </c:pt>
                <c:pt idx="70">
                  <c:v>0.88370027000387785</c:v>
                </c:pt>
                <c:pt idx="71">
                  <c:v>0.87431176257348908</c:v>
                </c:pt>
                <c:pt idx="72">
                  <c:v>0.8647791836761014</c:v>
                </c:pt>
                <c:pt idx="73">
                  <c:v>0.85512182812229165</c:v>
                </c:pt>
                <c:pt idx="74">
                  <c:v>0.8453578648625899</c:v>
                </c:pt>
                <c:pt idx="75">
                  <c:v>0.83550438084497658</c:v>
                </c:pt>
                <c:pt idx="76">
                  <c:v>0.82557742492829223</c:v>
                </c:pt>
                <c:pt idx="77">
                  <c:v>0.81559205158582482</c:v>
                </c:pt>
                <c:pt idx="78">
                  <c:v>0.80556236417324623</c:v>
                </c:pt>
                <c:pt idx="79">
                  <c:v>0.79550155757060315</c:v>
                </c:pt>
                <c:pt idx="80">
                  <c:v>0.78542196003952902</c:v>
                </c:pt>
                <c:pt idx="81">
                  <c:v>0.77533507416494563</c:v>
                </c:pt>
                <c:pt idx="82">
                  <c:v>0.76525161677496834</c:v>
                </c:pt>
                <c:pt idx="83">
                  <c:v>0.75518155775458951</c:v>
                </c:pt>
                <c:pt idx="84">
                  <c:v>0.74513415768766966</c:v>
                </c:pt>
                <c:pt idx="85">
                  <c:v>0.7351180042783958</c:v>
                </c:pt>
                <c:pt idx="86">
                  <c:v>0.72514104751780206</c:v>
                </c:pt>
                <c:pt idx="87">
                  <c:v>0.71521063357358583</c:v>
                </c:pt>
                <c:pt idx="88">
                  <c:v>0.7053335373920927</c:v>
                </c:pt>
                <c:pt idx="89">
                  <c:v>0.69551599401080477</c:v>
                </c:pt>
                <c:pt idx="90">
                  <c:v>0.68576372858734158</c:v>
                </c:pt>
                <c:pt idx="91">
                  <c:v>0.67608198515791629</c:v>
                </c:pt>
                <c:pt idx="92">
                  <c:v>0.66647555414358006</c:v>
                </c:pt>
                <c:pt idx="93">
                  <c:v>0.656948798627362</c:v>
                </c:pt>
                <c:pt idx="94">
                  <c:v>0.64750567942925474</c:v>
                </c:pt>
                <c:pt idx="95">
                  <c:v>0.63814977900894365</c:v>
                </c:pt>
                <c:pt idx="96">
                  <c:v>0.62888432422878804</c:v>
                </c:pt>
                <c:pt idx="97">
                  <c:v>0.61971220801134252</c:v>
                </c:pt>
                <c:pt idx="98">
                  <c:v>0.61063600992714628</c:v>
                </c:pt>
                <c:pt idx="99">
                  <c:v>0.60165801574940658</c:v>
                </c:pt>
                <c:pt idx="100">
                  <c:v>0.5927802360129103</c:v>
                </c:pt>
                <c:pt idx="101">
                  <c:v>0.5840044236147347</c:v>
                </c:pt>
                <c:pt idx="102">
                  <c:v>0.57533209049428635</c:v>
                </c:pt>
                <c:pt idx="103">
                  <c:v>0.56676452343013961</c:v>
                </c:pt>
                <c:pt idx="104">
                  <c:v>0.55830279899059321</c:v>
                </c:pt>
                <c:pt idx="105">
                  <c:v>0.54994779767441992</c:v>
                </c:pt>
                <c:pt idx="106">
                  <c:v>0.54170021727751283</c:v>
                </c:pt>
                <c:pt idx="107">
                  <c:v>0.53356058552040342</c:v>
                </c:pt>
                <c:pt idx="108">
                  <c:v>0.52552927197068766</c:v>
                </c:pt>
                <c:pt idx="109">
                  <c:v>0.51760649929341462</c:v>
                </c:pt>
                <c:pt idx="110">
                  <c:v>0.50979235386162958</c:v>
                </c:pt>
                <c:pt idx="111">
                  <c:v>0.50208679575802229</c:v>
                </c:pt>
                <c:pt idx="112">
                  <c:v>0.49448966819771573</c:v>
                </c:pt>
                <c:pt idx="113">
                  <c:v>0.48700070640102167</c:v>
                </c:pt>
                <c:pt idx="114">
                  <c:v>0.47961954594407541</c:v>
                </c:pt>
                <c:pt idx="115">
                  <c:v>0.47234573061389784</c:v>
                </c:pt>
                <c:pt idx="116">
                  <c:v>0.46517871979364916</c:v>
                </c:pt>
                <c:pt idx="117">
                  <c:v>0.45811789540251041</c:v>
                </c:pt>
                <c:pt idx="118">
                  <c:v>0.45116256841377611</c:v>
                </c:pt>
                <c:pt idx="119">
                  <c:v>0.44431198497353636</c:v>
                </c:pt>
                <c:pt idx="120">
                  <c:v>0.43756533214145532</c:v>
                </c:pt>
                <c:pt idx="121">
                  <c:v>0.43092174327408428</c:v>
                </c:pt>
                <c:pt idx="122">
                  <c:v>0.42438030307021768</c:v>
                </c:pt>
                <c:pt idx="123">
                  <c:v>0.41794005229689268</c:v>
                </c:pt>
                <c:pt idx="124">
                  <c:v>0.41159999221370686</c:v>
                </c:pt>
                <c:pt idx="125">
                  <c:v>0.40535908871226767</c:v>
                </c:pt>
                <c:pt idx="126">
                  <c:v>0.39921627618679445</c:v>
                </c:pt>
                <c:pt idx="127">
                  <c:v>0.39317046115104692</c:v>
                </c:pt>
                <c:pt idx="128">
                  <c:v>0.38722052561599152</c:v>
                </c:pt>
                <c:pt idx="129">
                  <c:v>0.38136533024192398</c:v>
                </c:pt>
                <c:pt idx="130">
                  <c:v>0.37560371727798875</c:v>
                </c:pt>
                <c:pt idx="131">
                  <c:v>0.36993451330141403</c:v>
                </c:pt>
                <c:pt idx="132">
                  <c:v>0.36435653176813587</c:v>
                </c:pt>
                <c:pt idx="133">
                  <c:v>0.35886857538582717</c:v>
                </c:pt>
                <c:pt idx="134">
                  <c:v>0.3534694383197679</c:v>
                </c:pt>
                <c:pt idx="135">
                  <c:v>0.34815790824151233</c:v>
                </c:pt>
                <c:pt idx="136">
                  <c:v>0.34293276822962443</c:v>
                </c:pt>
                <c:pt idx="137">
                  <c:v>0.33779279853137195</c:v>
                </c:pt>
                <c:pt idx="138">
                  <c:v>0.33273677819376513</c:v>
                </c:pt>
                <c:pt idx="139">
                  <c:v>0.32776348657176696</c:v>
                </c:pt>
                <c:pt idx="140">
                  <c:v>0.32287170472122878</c:v>
                </c:pt>
                <c:pt idx="141">
                  <c:v>0.31806021668351908</c:v>
                </c:pt>
                <c:pt idx="142">
                  <c:v>0.3133278106685734</c:v>
                </c:pt>
                <c:pt idx="143">
                  <c:v>0.30867328014257994</c:v>
                </c:pt>
                <c:pt idx="144">
                  <c:v>0.30409542482628826</c:v>
                </c:pt>
                <c:pt idx="145">
                  <c:v>0.29959305160949162</c:v>
                </c:pt>
                <c:pt idx="146">
                  <c:v>0.29516497538696962</c:v>
                </c:pt>
                <c:pt idx="147">
                  <c:v>0.29081001982086357</c:v>
                </c:pt>
                <c:pt idx="148">
                  <c:v>0.28652701803418146</c:v>
                </c:pt>
                <c:pt idx="149">
                  <c:v>0.28231481323983543</c:v>
                </c:pt>
                <c:pt idx="150">
                  <c:v>0.27817225930935052</c:v>
                </c:pt>
                <c:pt idx="151">
                  <c:v>0.27409822128524325</c:v>
                </c:pt>
                <c:pt idx="152">
                  <c:v>0.27009157584065413</c:v>
                </c:pt>
                <c:pt idx="153">
                  <c:v>0.26615121168979944</c:v>
                </c:pt>
                <c:pt idx="154">
                  <c:v>0.26227602995246641</c:v>
                </c:pt>
                <c:pt idx="155">
                  <c:v>0.25846494447563045</c:v>
                </c:pt>
                <c:pt idx="156">
                  <c:v>0.25471688211512999</c:v>
                </c:pt>
                <c:pt idx="157">
                  <c:v>0.25103078298006437</c:v>
                </c:pt>
                <c:pt idx="158">
                  <c:v>0.24740560064252912</c:v>
                </c:pt>
                <c:pt idx="159">
                  <c:v>0.24384030231506573</c:v>
                </c:pt>
                <c:pt idx="160">
                  <c:v>0.24033386899810705</c:v>
                </c:pt>
                <c:pt idx="161">
                  <c:v>0.23688529559953694</c:v>
                </c:pt>
                <c:pt idx="162">
                  <c:v>0.23349359102836223</c:v>
                </c:pt>
                <c:pt idx="163">
                  <c:v>0.23015777826438327</c:v>
                </c:pt>
                <c:pt idx="164">
                  <c:v>0.22687689440562481</c:v>
                </c:pt>
                <c:pt idx="165">
                  <c:v>0.22364999069516392</c:v>
                </c:pt>
                <c:pt idx="166">
                  <c:v>0.22047613252893941</c:v>
                </c:pt>
                <c:pt idx="167">
                  <c:v>0.21735439944597823</c:v>
                </c:pt>
                <c:pt idx="168">
                  <c:v>0.21428388510240576</c:v>
                </c:pt>
                <c:pt idx="169">
                  <c:v>0.21126369723053431</c:v>
                </c:pt>
                <c:pt idx="170">
                  <c:v>0.20829295758422903</c:v>
                </c:pt>
                <c:pt idx="171">
                  <c:v>0.20537080187165482</c:v>
                </c:pt>
                <c:pt idx="172">
                  <c:v>0.20249637967650341</c:v>
                </c:pt>
                <c:pt idx="173">
                  <c:v>0.19966885436863827</c:v>
                </c:pt>
                <c:pt idx="174">
                  <c:v>0.19688740300512353</c:v>
                </c:pt>
                <c:pt idx="175">
                  <c:v>0.19415121622247231</c:v>
                </c:pt>
                <c:pt idx="176">
                  <c:v>0.19145949812094934</c:v>
                </c:pt>
                <c:pt idx="177">
                  <c:v>0.18881146614165739</c:v>
                </c:pt>
                <c:pt idx="178">
                  <c:v>0.18620635093714294</c:v>
                </c:pt>
                <c:pt idx="179">
                  <c:v>0.18364339623615691</c:v>
                </c:pt>
                <c:pt idx="180">
                  <c:v>0.18112185870320827</c:v>
                </c:pt>
                <c:pt idx="181">
                  <c:v>0.17864100779346817</c:v>
                </c:pt>
                <c:pt idx="182">
                  <c:v>0.17620012560357282</c:v>
                </c:pt>
                <c:pt idx="183">
                  <c:v>0.17379850671882829</c:v>
                </c:pt>
                <c:pt idx="184">
                  <c:v>0.17143545805726887</c:v>
                </c:pt>
                <c:pt idx="185">
                  <c:v>0.16911029871101504</c:v>
                </c:pt>
                <c:pt idx="186">
                  <c:v>0.16682235978534174</c:v>
                </c:pt>
                <c:pt idx="187">
                  <c:v>0.16457098423580618</c:v>
                </c:pt>
                <c:pt idx="188">
                  <c:v>0.16235552670381512</c:v>
                </c:pt>
                <c:pt idx="189">
                  <c:v>0.16017535335093558</c:v>
                </c:pt>
                <c:pt idx="190">
                  <c:v>0.15802984169225154</c:v>
                </c:pt>
                <c:pt idx="191">
                  <c:v>0.1559183804290557</c:v>
                </c:pt>
                <c:pt idx="192">
                  <c:v>0.15384036928112094</c:v>
                </c:pt>
                <c:pt idx="193">
                  <c:v>0.15179521881879848</c:v>
                </c:pt>
                <c:pt idx="194">
                  <c:v>0.14978235029515521</c:v>
                </c:pt>
                <c:pt idx="195">
                  <c:v>0.14780119547836224</c:v>
                </c:pt>
                <c:pt idx="196">
                  <c:v>0.14585119648450773</c:v>
                </c:pt>
                <c:pt idx="197">
                  <c:v>0.14393180561102825</c:v>
                </c:pt>
                <c:pt idx="198">
                  <c:v>0.14204248517088547</c:v>
                </c:pt>
                <c:pt idx="199">
                  <c:v>0.14018270732766247</c:v>
                </c:pt>
                <c:pt idx="200">
                  <c:v>0.13835195393169697</c:v>
                </c:pt>
                <c:pt idx="201">
                  <c:v>0.13654971635736726</c:v>
                </c:pt>
                <c:pt idx="202">
                  <c:v>0.13477549534165259</c:v>
                </c:pt>
                <c:pt idx="203">
                  <c:v>0.13302880082406879</c:v>
                </c:pt>
                <c:pt idx="204">
                  <c:v>0.13130915178805022</c:v>
                </c:pt>
                <c:pt idx="205">
                  <c:v>0.12961607610388418</c:v>
                </c:pt>
                <c:pt idx="206">
                  <c:v>0.12794911037325454</c:v>
                </c:pt>
                <c:pt idx="207">
                  <c:v>0.12630779977546641</c:v>
                </c:pt>
                <c:pt idx="208">
                  <c:v>0.12469169791540818</c:v>
                </c:pt>
                <c:pt idx="209">
                  <c:v>0.12310036667330668</c:v>
                </c:pt>
                <c:pt idx="210">
                  <c:v>0.12153337605631473</c:v>
                </c:pt>
                <c:pt idx="211">
                  <c:v>0.11999030405197222</c:v>
                </c:pt>
                <c:pt idx="212">
                  <c:v>0.11847073648358289</c:v>
                </c:pt>
                <c:pt idx="213">
                  <c:v>0.11697426686752112</c:v>
                </c:pt>
                <c:pt idx="214">
                  <c:v>0.11550049627251056</c:v>
                </c:pt>
                <c:pt idx="215">
                  <c:v>0.11404903318087681</c:v>
                </c:pt>
                <c:pt idx="216">
                  <c:v>0.11261949335180645</c:v>
                </c:pt>
                <c:pt idx="217">
                  <c:v>0.11121149968661363</c:v>
                </c:pt>
                <c:pt idx="218">
                  <c:v>0.10982468209602669</c:v>
                </c:pt>
                <c:pt idx="219">
                  <c:v>0.10845867736950458</c:v>
                </c:pt>
                <c:pt idx="220">
                  <c:v>0.10711312904657769</c:v>
                </c:pt>
                <c:pt idx="221">
                  <c:v>0.10578768729021792</c:v>
                </c:pt>
                <c:pt idx="222">
                  <c:v>0.10448200876223862</c:v>
                </c:pt>
                <c:pt idx="223">
                  <c:v>0.10319575650071106</c:v>
                </c:pt>
                <c:pt idx="224">
                  <c:v>0.10192859979939385</c:v>
                </c:pt>
                <c:pt idx="225">
                  <c:v>0.10068021408917757</c:v>
                </c:pt>
                <c:pt idx="226">
                  <c:v>9.9450280821506684E-2</c:v>
                </c:pt>
                <c:pt idx="227">
                  <c:v>9.8238487353799711E-2</c:v>
                </c:pt>
                <c:pt idx="228">
                  <c:v>9.7044526836824532E-2</c:v>
                </c:pt>
                <c:pt idx="229">
                  <c:v>9.5868098104036403E-2</c:v>
                </c:pt>
                <c:pt idx="230">
                  <c:v>9.4708905562840492E-2</c:v>
                </c:pt>
                <c:pt idx="231">
                  <c:v>9.3566659087782444E-2</c:v>
                </c:pt>
                <c:pt idx="232">
                  <c:v>9.2441073915632166E-2</c:v>
                </c:pt>
                <c:pt idx="233">
                  <c:v>9.1331870542349827E-2</c:v>
                </c:pt>
                <c:pt idx="234">
                  <c:v>9.0238774621907089E-2</c:v>
                </c:pt>
                <c:pt idx="235">
                  <c:v>8.9161516866951313E-2</c:v>
                </c:pt>
                <c:pt idx="236">
                  <c:v>8.8099832951281654E-2</c:v>
                </c:pt>
                <c:pt idx="237">
                  <c:v>8.7053463414118154E-2</c:v>
                </c:pt>
                <c:pt idx="238">
                  <c:v>8.6022153566147577E-2</c:v>
                </c:pt>
                <c:pt idx="239">
                  <c:v>8.5005653397306868E-2</c:v>
                </c:pt>
                <c:pt idx="240">
                  <c:v>8.4003717486296273E-2</c:v>
                </c:pt>
                <c:pt idx="241">
                  <c:v>8.3016104911791497E-2</c:v>
                </c:pt>
                <c:pt idx="242">
                  <c:v>8.2042579165327492E-2</c:v>
                </c:pt>
                <c:pt idx="243">
                  <c:v>8.1082908065836526E-2</c:v>
                </c:pt>
                <c:pt idx="244">
                  <c:v>8.0136863675808731E-2</c:v>
                </c:pt>
                <c:pt idx="245">
                  <c:v>7.920422221905582E-2</c:v>
                </c:pt>
                <c:pt idx="246">
                  <c:v>7.8284764000052118E-2</c:v>
                </c:pt>
                <c:pt idx="247">
                  <c:v>7.7378273324822833E-2</c:v>
                </c:pt>
                <c:pt idx="248">
                  <c:v>7.64845384233621E-2</c:v>
                </c:pt>
                <c:pt idx="249">
                  <c:v>7.5603351373552896E-2</c:v>
                </c:pt>
                <c:pt idx="250">
                  <c:v>7.4734508026561744E-2</c:v>
                </c:pt>
                <c:pt idx="251">
                  <c:v>7.3877807933685494E-2</c:v>
                </c:pt>
                <c:pt idx="252">
                  <c:v>7.3033054274629014E-2</c:v>
                </c:pt>
                <c:pt idx="253">
                  <c:v>7.2200053787181917E-2</c:v>
                </c:pt>
                <c:pt idx="254">
                  <c:v>7.1378616698275998E-2</c:v>
                </c:pt>
                <c:pt idx="255">
                  <c:v>7.0568556656397372E-2</c:v>
                </c:pt>
                <c:pt idx="256">
                  <c:v>6.9769690665328774E-2</c:v>
                </c:pt>
                <c:pt idx="257">
                  <c:v>6.8981839019198424E-2</c:v>
                </c:pt>
                <c:pt idx="258">
                  <c:v>6.8204825238815159E-2</c:v>
                </c:pt>
                <c:pt idx="259">
                  <c:v>6.7438476009259174E-2</c:v>
                </c:pt>
                <c:pt idx="260">
                  <c:v>6.6682621118713731E-2</c:v>
                </c:pt>
                <c:pt idx="261">
                  <c:v>6.593709339850852E-2</c:v>
                </c:pt>
                <c:pt idx="262">
                  <c:v>6.520172866435836E-2</c:v>
                </c:pt>
                <c:pt idx="263">
                  <c:v>6.447636565876752E-2</c:v>
                </c:pt>
                <c:pt idx="264">
                  <c:v>6.3760845994583926E-2</c:v>
                </c:pt>
                <c:pt idx="265">
                  <c:v>6.3055014099679063E-2</c:v>
                </c:pt>
                <c:pt idx="266">
                  <c:v>6.2358717162732363E-2</c:v>
                </c:pt>
                <c:pt idx="267">
                  <c:v>6.1671805080097709E-2</c:v>
                </c:pt>
                <c:pt idx="268">
                  <c:v>6.0994130403737183E-2</c:v>
                </c:pt>
                <c:pt idx="269">
                  <c:v>6.0325548290188546E-2</c:v>
                </c:pt>
                <c:pt idx="270">
                  <c:v>5.9665916450564183E-2</c:v>
                </c:pt>
                <c:pt idx="271">
                  <c:v>5.901509510154563E-2</c:v>
                </c:pt>
                <c:pt idx="272">
                  <c:v>5.8372946917362313E-2</c:v>
                </c:pt>
                <c:pt idx="273">
                  <c:v>5.773933698273577E-2</c:v>
                </c:pt>
                <c:pt idx="274">
                  <c:v>5.7114132746763593E-2</c:v>
                </c:pt>
                <c:pt idx="275">
                  <c:v>5.6497203977734424E-2</c:v>
                </c:pt>
                <c:pt idx="276">
                  <c:v>5.5888422718844706E-2</c:v>
                </c:pt>
                <c:pt idx="277">
                  <c:v>5.5287663244809021E-2</c:v>
                </c:pt>
                <c:pt idx="278">
                  <c:v>5.4694802019339982E-2</c:v>
                </c:pt>
                <c:pt idx="279">
                  <c:v>5.4109717653481923E-2</c:v>
                </c:pt>
                <c:pt idx="280">
                  <c:v>5.3532290864782436E-2</c:v>
                </c:pt>
                <c:pt idx="281">
                  <c:v>5.2962404437282999E-2</c:v>
                </c:pt>
                <c:pt idx="282">
                  <c:v>5.2399943182314578E-2</c:v>
                </c:pt>
                <c:pt idx="283">
                  <c:v>5.1844793900079976E-2</c:v>
                </c:pt>
                <c:pt idx="284">
                  <c:v>5.1296845342006472E-2</c:v>
                </c:pt>
                <c:pt idx="285">
                  <c:v>5.0755988173855772E-2</c:v>
                </c:pt>
                <c:pt idx="286">
                  <c:v>5.0222114939574125E-2</c:v>
                </c:pt>
                <c:pt idx="287">
                  <c:v>4.9695120025867234E-2</c:v>
                </c:pt>
                <c:pt idx="288">
                  <c:v>4.9174899627486314E-2</c:v>
                </c:pt>
                <c:pt idx="289">
                  <c:v>4.8661351713209657E-2</c:v>
                </c:pt>
                <c:pt idx="290">
                  <c:v>4.8154375992507097E-2</c:v>
                </c:pt>
                <c:pt idx="291">
                  <c:v>4.7653873882871102E-2</c:v>
                </c:pt>
                <c:pt idx="292">
                  <c:v>4.7159748477802757E-2</c:v>
                </c:pt>
                <c:pt idx="293">
                  <c:v>4.6671904515439476E-2</c:v>
                </c:pt>
                <c:pt idx="294">
                  <c:v>4.6190248347807362E-2</c:v>
                </c:pt>
                <c:pt idx="295">
                  <c:v>4.5714687910692588E-2</c:v>
                </c:pt>
                <c:pt idx="296">
                  <c:v>4.5245132694109687E-2</c:v>
                </c:pt>
                <c:pt idx="297">
                  <c:v>4.4781493713367412E-2</c:v>
                </c:pt>
                <c:pt idx="298">
                  <c:v>4.4323683480700517E-2</c:v>
                </c:pt>
                <c:pt idx="299">
                  <c:v>4.3871615977478712E-2</c:v>
                </c:pt>
                <c:pt idx="300">
                  <c:v>4.3425206626963177E-2</c:v>
                </c:pt>
              </c:numCache>
            </c:numRef>
          </c:val>
          <c:smooth val="1"/>
        </c:ser>
        <c:marker val="1"/>
        <c:axId val="111462272"/>
        <c:axId val="111463808"/>
      </c:lineChart>
      <c:catAx>
        <c:axId val="111462272"/>
        <c:scaling>
          <c:orientation val="minMax"/>
        </c:scaling>
        <c:axPos val="b"/>
        <c:numFmt formatCode="General" sourceLinked="1"/>
        <c:majorTickMark val="cross"/>
        <c:tickLblPos val="nextTo"/>
        <c:txPr>
          <a:bodyPr rot="0" vert="horz"/>
          <a:lstStyle/>
          <a:p>
            <a:pPr>
              <a:defRPr/>
            </a:pPr>
            <a:endParaRPr lang="cs-CZ"/>
          </a:p>
        </c:txPr>
        <c:crossAx val="111463808"/>
        <c:crosses val="autoZero"/>
        <c:lblAlgn val="ctr"/>
        <c:lblOffset val="100"/>
        <c:tickLblSkip val="50"/>
        <c:tickMarkSkip val="10"/>
      </c:catAx>
      <c:valAx>
        <c:axId val="111463808"/>
        <c:scaling>
          <c:orientation val="minMax"/>
          <c:min val="0"/>
        </c:scaling>
        <c:axPos val="l"/>
        <c:numFmt formatCode="General" sourceLinked="1"/>
        <c:majorTickMark val="cross"/>
        <c:tickLblPos val="nextTo"/>
        <c:txPr>
          <a:bodyPr rot="0" vert="horz"/>
          <a:lstStyle/>
          <a:p>
            <a:pPr>
              <a:defRPr/>
            </a:pPr>
            <a:endParaRPr lang="cs-CZ"/>
          </a:p>
        </c:txPr>
        <c:crossAx val="111462272"/>
        <c:crosses val="autoZero"/>
        <c:crossBetween val="midCat"/>
      </c:valAx>
    </c:plotArea>
    <c:legend>
      <c:legendPos val="r"/>
      <c:layout>
        <c:manualLayout>
          <c:xMode val="edge"/>
          <c:yMode val="edge"/>
          <c:x val="0.50386597938144329"/>
          <c:y val="0.37190082644628097"/>
          <c:w val="0.26288659793814623"/>
          <c:h val="0.16253443526170824"/>
        </c:manualLayout>
      </c:layout>
    </c:legend>
    <c:plotVisOnly val="1"/>
    <c:dispBlanksAs val="gap"/>
  </c:chart>
  <c:txPr>
    <a:bodyPr/>
    <a:lstStyle/>
    <a:p>
      <a:pPr>
        <a:defRPr sz="1800"/>
      </a:pPr>
      <a:endParaRPr lang="cs-CZ"/>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50531"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15053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50533"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1395D0-5661-4A08-AC1F-F480F9AF3017}" type="slidenum">
              <a:rPr lang="cs-CZ"/>
              <a:pPr>
                <a:defRPr/>
              </a:pPr>
              <a:t>‹#›</a:t>
            </a:fld>
            <a:endParaRPr lang="cs-CZ"/>
          </a:p>
        </p:txBody>
      </p:sp>
    </p:spTree>
    <p:extLst>
      <p:ext uri="{BB962C8B-B14F-4D97-AF65-F5344CB8AC3E}">
        <p14:creationId xmlns:p14="http://schemas.microsoft.com/office/powerpoint/2010/main" xmlns="" val="367587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defTabSz="930275">
              <a:defRPr sz="1200"/>
            </a:lvl1pPr>
          </a:lstStyle>
          <a:p>
            <a:pPr>
              <a:defRPr/>
            </a:pPr>
            <a:endParaRPr lang="cs-CZ"/>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defTabSz="930275">
              <a:defRPr sz="1200"/>
            </a:lvl1pPr>
          </a:lstStyle>
          <a:p>
            <a:pPr>
              <a:defRPr/>
            </a:pPr>
            <a:endParaRPr lang="cs-CZ"/>
          </a:p>
        </p:txBody>
      </p:sp>
      <p:sp>
        <p:nvSpPr>
          <p:cNvPr id="201732"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410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defTabSz="930275">
              <a:defRPr sz="1200"/>
            </a:lvl1pPr>
          </a:lstStyle>
          <a:p>
            <a:pPr>
              <a:defRPr/>
            </a:pPr>
            <a:endParaRPr lang="cs-CZ"/>
          </a:p>
        </p:txBody>
      </p:sp>
      <p:sp>
        <p:nvSpPr>
          <p:cNvPr id="410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defTabSz="930275">
              <a:defRPr sz="1200"/>
            </a:lvl1pPr>
          </a:lstStyle>
          <a:p>
            <a:pPr>
              <a:defRPr/>
            </a:pPr>
            <a:fld id="{E1BCA1BA-F03D-4EF7-B606-9BBD10A76A7D}" type="slidenum">
              <a:rPr lang="cs-CZ"/>
              <a:pPr>
                <a:defRPr/>
              </a:pPr>
              <a:t>‹#›</a:t>
            </a:fld>
            <a:endParaRPr lang="cs-CZ"/>
          </a:p>
        </p:txBody>
      </p:sp>
    </p:spTree>
    <p:extLst>
      <p:ext uri="{BB962C8B-B14F-4D97-AF65-F5344CB8AC3E}">
        <p14:creationId xmlns:p14="http://schemas.microsoft.com/office/powerpoint/2010/main" xmlns="" val="751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E1BCA1BA-F03D-4EF7-B606-9BBD10A76A7D}" type="slidenum">
              <a:rPr lang="cs-CZ" smtClean="0"/>
              <a:pPr>
                <a:defRPr/>
              </a:pPr>
              <a:t>42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C2A43D74-8ABF-4B78-9DBF-4C9FE1D3BC57}" type="slidenum">
              <a:rPr lang="cs-CZ" smtClean="0"/>
              <a:pPr/>
              <a:t>50</a:t>
            </a:fld>
            <a:endParaRPr lang="cs-CZ"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cs-CZ" smtClean="0"/>
              <a:t>At se </a:t>
            </a:r>
          </a:p>
        </p:txBody>
      </p:sp>
    </p:spTree>
    <p:extLst>
      <p:ext uri="{BB962C8B-B14F-4D97-AF65-F5344CB8AC3E}">
        <p14:creationId xmlns:p14="http://schemas.microsoft.com/office/powerpoint/2010/main" xmlns="" val="252416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C2A43D74-8ABF-4B78-9DBF-4C9FE1D3BC57}" type="slidenum">
              <a:rPr lang="cs-CZ" smtClean="0"/>
              <a:pPr/>
              <a:t>80</a:t>
            </a:fld>
            <a:endParaRPr lang="cs-CZ"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cs-CZ" smtClean="0"/>
              <a:t>At se </a:t>
            </a:r>
          </a:p>
        </p:txBody>
      </p:sp>
    </p:spTree>
    <p:extLst>
      <p:ext uri="{BB962C8B-B14F-4D97-AF65-F5344CB8AC3E}">
        <p14:creationId xmlns:p14="http://schemas.microsoft.com/office/powerpoint/2010/main" xmlns="" val="252416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Pro práci</a:t>
            </a:r>
            <a:endParaRPr lang="cs-CZ" dirty="0"/>
          </a:p>
        </p:txBody>
      </p:sp>
      <p:sp>
        <p:nvSpPr>
          <p:cNvPr id="4" name="Zástupný symbol pro číslo snímku 3"/>
          <p:cNvSpPr>
            <a:spLocks noGrp="1"/>
          </p:cNvSpPr>
          <p:nvPr>
            <p:ph type="sldNum" sz="quarter" idx="10"/>
          </p:nvPr>
        </p:nvSpPr>
        <p:spPr/>
        <p:txBody>
          <a:bodyPr/>
          <a:lstStyle/>
          <a:p>
            <a:pPr>
              <a:defRPr/>
            </a:pPr>
            <a:fld id="{E1BCA1BA-F03D-4EF7-B606-9BBD10A76A7D}" type="slidenum">
              <a:rPr lang="cs-CZ" smtClean="0"/>
              <a:pPr>
                <a:defRPr/>
              </a:pPr>
              <a:t>211</a:t>
            </a:fld>
            <a:endParaRPr lang="cs-CZ"/>
          </a:p>
        </p:txBody>
      </p:sp>
    </p:spTree>
    <p:extLst>
      <p:ext uri="{BB962C8B-B14F-4D97-AF65-F5344CB8AC3E}">
        <p14:creationId xmlns:p14="http://schemas.microsoft.com/office/powerpoint/2010/main" xmlns="" val="63298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8D8C098-8605-4DA9-9F59-A7ED153420A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0C49554-0144-4728-AC27-1DDC5DB1A5A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0CEEC6-D96E-4CA1-9C55-152318D99C0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28F5825-D91C-477E-87DB-6DA07B48EF2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ABD2169-384E-4D44-A72A-A2C45F1A34EB}"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742A87D-E37F-4B61-98DD-EBA6D6C7E654}"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3A845FF-61B7-4701-A69E-2A889E72D3A1}"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0F4753F6-2EB4-444E-AC15-EC49B7B7E3D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EFD5E293-982E-472E-87C3-84784E3D9784}"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6ABB8094-5B92-4FE5-B40E-DF337562BC28}"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050906C-9E3F-4F64-B245-BB68317D3E6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6214F22-F0A8-457F-8395-BC10C844D8E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8FDF20F-5AC0-4FEF-A2AF-C40383DFBF7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nagementmania.com/cs/organizovani" TargetMode="External"/><Relationship Id="rId2" Type="http://schemas.openxmlformats.org/officeDocument/2006/relationships/hyperlink" Target="https://managementmania.com/cs/planovani" TargetMode="External"/><Relationship Id="rId1" Type="http://schemas.openxmlformats.org/officeDocument/2006/relationships/slideLayout" Target="../slideLayouts/slideLayout2.xml"/><Relationship Id="rId5" Type="http://schemas.openxmlformats.org/officeDocument/2006/relationships/hyperlink" Target="https://managementmania.com/cs/koordinovani" TargetMode="External"/><Relationship Id="rId4" Type="http://schemas.openxmlformats.org/officeDocument/2006/relationships/hyperlink" Target="https://managementmania.com/cs/kontrol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nagementmania.com/cs/lyndall-f-urwick" TargetMode="External"/><Relationship Id="rId2" Type="http://schemas.openxmlformats.org/officeDocument/2006/relationships/hyperlink" Target="https://managementmania.com/cs/luther-gulick" TargetMode="External"/><Relationship Id="rId1" Type="http://schemas.openxmlformats.org/officeDocument/2006/relationships/slideLayout" Target="../slideLayouts/slideLayout4.xml"/><Relationship Id="rId6" Type="http://schemas.openxmlformats.org/officeDocument/2006/relationships/hyperlink" Target="https://managementmania.com/cs/koordinovani" TargetMode="External"/><Relationship Id="rId5" Type="http://schemas.openxmlformats.org/officeDocument/2006/relationships/hyperlink" Target="https://managementmania.com/cs/organizovani" TargetMode="External"/><Relationship Id="rId4" Type="http://schemas.openxmlformats.org/officeDocument/2006/relationships/hyperlink" Target="https://managementmania.com/cs/planovani"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managementmania.com/cs/kontrola" TargetMode="External"/><Relationship Id="rId3" Type="http://schemas.openxmlformats.org/officeDocument/2006/relationships/hyperlink" Target="https://managementmania.com/cs/harold-koontz" TargetMode="External"/><Relationship Id="rId7" Type="http://schemas.openxmlformats.org/officeDocument/2006/relationships/hyperlink" Target="https://managementmania.com/cs/vedeni-a-komunikovani" TargetMode="External"/><Relationship Id="rId2" Type="http://schemas.openxmlformats.org/officeDocument/2006/relationships/hyperlink" Target="https://managementmania.com/cs/heinz-weihrich" TargetMode="External"/><Relationship Id="rId1" Type="http://schemas.openxmlformats.org/officeDocument/2006/relationships/slideLayout" Target="../slideLayouts/slideLayout4.xml"/><Relationship Id="rId6" Type="http://schemas.openxmlformats.org/officeDocument/2006/relationships/hyperlink" Target="https://managementmania.com/cs/personalistika-a-lidske-zdroje" TargetMode="External"/><Relationship Id="rId5" Type="http://schemas.openxmlformats.org/officeDocument/2006/relationships/hyperlink" Target="https://managementmania.com/cs/organizovani" TargetMode="External"/><Relationship Id="rId4" Type="http://schemas.openxmlformats.org/officeDocument/2006/relationships/hyperlink" Target="https://managementmania.com/cs/planovani"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5"/>
          <p:cNvSpPr>
            <a:spLocks noGrp="1"/>
          </p:cNvSpPr>
          <p:nvPr>
            <p:ph type="sldNum" sz="quarter" idx="12"/>
          </p:nvPr>
        </p:nvSpPr>
        <p:spPr>
          <a:noFill/>
        </p:spPr>
        <p:txBody>
          <a:bodyPr/>
          <a:lstStyle/>
          <a:p>
            <a:fld id="{267BA73D-CDDC-4C3C-A0A5-EB3EC695E47A}" type="slidenum">
              <a:rPr lang="cs-CZ" smtClean="0"/>
              <a:pPr/>
              <a:t>1</a:t>
            </a:fld>
            <a:endParaRPr lang="cs-CZ" smtClean="0"/>
          </a:p>
        </p:txBody>
      </p:sp>
      <p:sp>
        <p:nvSpPr>
          <p:cNvPr id="4099" name="Rectangle 2"/>
          <p:cNvSpPr>
            <a:spLocks noGrp="1" noChangeArrowheads="1"/>
          </p:cNvSpPr>
          <p:nvPr>
            <p:ph type="ctrTitle"/>
          </p:nvPr>
        </p:nvSpPr>
        <p:spPr>
          <a:xfrm>
            <a:off x="838200" y="1600200"/>
            <a:ext cx="7772400" cy="1470025"/>
          </a:xfrm>
        </p:spPr>
        <p:txBody>
          <a:bodyPr/>
          <a:lstStyle/>
          <a:p>
            <a:pPr eaLnBrk="1" hangingPunct="1"/>
            <a:r>
              <a:rPr lang="cs-CZ" dirty="0" smtClean="0"/>
              <a:t>Management </a:t>
            </a:r>
          </a:p>
        </p:txBody>
      </p:sp>
      <p:sp>
        <p:nvSpPr>
          <p:cNvPr id="4100" name="Rectangle 3"/>
          <p:cNvSpPr>
            <a:spLocks noGrp="1" noChangeArrowheads="1"/>
          </p:cNvSpPr>
          <p:nvPr>
            <p:ph type="subTitle" idx="1"/>
          </p:nvPr>
        </p:nvSpPr>
        <p:spPr>
          <a:xfrm>
            <a:off x="1115616" y="3140968"/>
            <a:ext cx="7010400" cy="2802632"/>
          </a:xfrm>
        </p:spPr>
        <p:txBody>
          <a:bodyPr/>
          <a:lstStyle/>
          <a:p>
            <a:pPr eaLnBrk="1" hangingPunct="1"/>
            <a:r>
              <a:rPr lang="cs-CZ" dirty="0"/>
              <a:t>Zaměříme se hlavně na aspekty managementu v menších </a:t>
            </a:r>
            <a:r>
              <a:rPr lang="cs-CZ" dirty="0" smtClean="0"/>
              <a:t>SW podnicích </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Vedoucí</a:t>
            </a:r>
            <a:r>
              <a:rPr lang="cs-CZ" dirty="0" smtClean="0"/>
              <a:t> týmů a manažer</a:t>
            </a:r>
            <a:endParaRPr lang="en-US" dirty="0"/>
          </a:p>
        </p:txBody>
      </p:sp>
      <p:sp>
        <p:nvSpPr>
          <p:cNvPr id="3" name="Zástupný symbol pro obsah 2"/>
          <p:cNvSpPr>
            <a:spLocks noGrp="1"/>
          </p:cNvSpPr>
          <p:nvPr>
            <p:ph idx="1"/>
          </p:nvPr>
        </p:nvSpPr>
        <p:spPr/>
        <p:txBody>
          <a:bodyPr/>
          <a:lstStyle/>
          <a:p>
            <a:r>
              <a:rPr lang="cs-CZ" dirty="0" smtClean="0"/>
              <a:t>V malých firmách často jeden člověk  vede lidi odborně a dělá i manažerské činnosti a zabezpečuje provoz a byznys …</a:t>
            </a:r>
          </a:p>
          <a:p>
            <a:r>
              <a:rPr lang="cs-CZ" dirty="0" smtClean="0"/>
              <a:t>I ve velkých firmách je nutná vzájemná spolupráce vedoucích týmů a manažerů</a:t>
            </a:r>
          </a:p>
          <a:p>
            <a:r>
              <a:rPr lang="cs-CZ" dirty="0" smtClean="0"/>
              <a:t>Úkoly manažera a vedoucích týmů se částečně překrývají  mnohdy doplňují, mohou být i v rozporu (příkladem je detailní sledování každé maličkosti) </a:t>
            </a:r>
            <a:endParaRPr lang="en-US"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10</a:t>
            </a:fld>
            <a:endParaRPr lang="cs-CZ"/>
          </a:p>
        </p:txBody>
      </p:sp>
    </p:spTree>
    <p:extLst>
      <p:ext uri="{BB962C8B-B14F-4D97-AF65-F5344CB8AC3E}">
        <p14:creationId xmlns:p14="http://schemas.microsoft.com/office/powerpoint/2010/main" xmlns="" val="36618865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p:cNvSpPr>
            <a:spLocks noGrp="1"/>
          </p:cNvSpPr>
          <p:nvPr>
            <p:ph type="sldNum" sz="quarter" idx="12"/>
          </p:nvPr>
        </p:nvSpPr>
        <p:spPr>
          <a:noFill/>
        </p:spPr>
        <p:txBody>
          <a:bodyPr/>
          <a:lstStyle/>
          <a:p>
            <a:fld id="{D21795D2-E0E2-411D-92AB-2C242996A615}" type="slidenum">
              <a:rPr lang="cs-CZ" smtClean="0"/>
              <a:pPr/>
              <a:t>100</a:t>
            </a:fld>
            <a:endParaRPr lang="cs-CZ" smtClean="0"/>
          </a:p>
        </p:txBody>
      </p:sp>
      <p:sp>
        <p:nvSpPr>
          <p:cNvPr id="30723"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0724" name="Rectangle 3"/>
          <p:cNvSpPr>
            <a:spLocks noGrp="1" noChangeArrowheads="1"/>
          </p:cNvSpPr>
          <p:nvPr>
            <p:ph type="body" idx="1"/>
          </p:nvPr>
        </p:nvSpPr>
        <p:spPr>
          <a:xfrm>
            <a:off x="179388" y="1500188"/>
            <a:ext cx="8750300" cy="4808537"/>
          </a:xfrm>
        </p:spPr>
        <p:txBody>
          <a:bodyPr/>
          <a:lstStyle/>
          <a:p>
            <a:pPr eaLnBrk="1" hangingPunct="1">
              <a:lnSpc>
                <a:spcPct val="90000"/>
              </a:lnSpc>
            </a:pPr>
            <a:r>
              <a:rPr lang="cs-CZ" dirty="0" smtClean="0"/>
              <a:t>Spokojenost s prací a týmem podstatně zvyšuje produktivitu, snižuje stres, snižuje nebezpečí odchodu pracovníků, </a:t>
            </a:r>
          </a:p>
          <a:p>
            <a:pPr eaLnBrk="1" hangingPunct="1">
              <a:lnSpc>
                <a:spcPct val="90000"/>
              </a:lnSpc>
            </a:pPr>
            <a:r>
              <a:rPr lang="cs-CZ" dirty="0" smtClean="0"/>
              <a:t>Je podmínkou identifikace s cíli a pocitu spoluodpovědnosti a spoluvlastnictví</a:t>
            </a:r>
          </a:p>
          <a:p>
            <a:pPr lvl="2" eaLnBrk="1" hangingPunct="1">
              <a:lnSpc>
                <a:spcPct val="90000"/>
              </a:lnSpc>
            </a:pPr>
            <a:r>
              <a:rPr lang="cs-CZ" sz="2800" dirty="0" smtClean="0"/>
              <a:t>To je nutnou podmínkou pro efektivnost řady činností (oponentury, brainstorming, kontroly, práce za tým) a pro růst dovedností a znalostí svých členů </a:t>
            </a:r>
          </a:p>
          <a:p>
            <a:pPr eaLnBrk="1" hangingPunct="1">
              <a:lnSpc>
                <a:spcPct val="90000"/>
              </a:lnSpc>
            </a:pPr>
            <a:r>
              <a:rPr lang="cs-CZ" dirty="0" smtClean="0"/>
              <a:t>K tomu může přispět používání sociálních sítí</a:t>
            </a:r>
          </a:p>
          <a:p>
            <a:pPr lvl="2" eaLnBrk="1" hangingPunct="1">
              <a:lnSpc>
                <a:spcPct val="90000"/>
              </a:lnSpc>
            </a:pPr>
            <a:r>
              <a:rPr lang="cs-CZ" sz="2800" dirty="0" smtClean="0"/>
              <a:t>Zatím neprověřeno</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p:cNvSpPr>
            <a:spLocks noGrp="1"/>
          </p:cNvSpPr>
          <p:nvPr>
            <p:ph type="sldNum" sz="quarter" idx="12"/>
          </p:nvPr>
        </p:nvSpPr>
        <p:spPr>
          <a:noFill/>
        </p:spPr>
        <p:txBody>
          <a:bodyPr/>
          <a:lstStyle/>
          <a:p>
            <a:fld id="{B6E6F2FE-1B11-4A0D-B7C4-3798A9E45BDD}" type="slidenum">
              <a:rPr lang="cs-CZ" smtClean="0"/>
              <a:pPr/>
              <a:t>101</a:t>
            </a:fld>
            <a:endParaRPr lang="cs-CZ" smtClean="0"/>
          </a:p>
        </p:txBody>
      </p:sp>
      <p:sp>
        <p:nvSpPr>
          <p:cNvPr id="31747"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1748" name="Rectangle 3"/>
          <p:cNvSpPr>
            <a:spLocks noGrp="1" noChangeArrowheads="1"/>
          </p:cNvSpPr>
          <p:nvPr>
            <p:ph type="body" idx="1"/>
          </p:nvPr>
        </p:nvSpPr>
        <p:spPr>
          <a:xfrm>
            <a:off x="285750" y="2133600"/>
            <a:ext cx="8643938" cy="3992563"/>
          </a:xfrm>
        </p:spPr>
        <p:txBody>
          <a:bodyPr/>
          <a:lstStyle/>
          <a:p>
            <a:pPr eaLnBrk="1" hangingPunct="1">
              <a:lnSpc>
                <a:spcPct val="90000"/>
              </a:lnSpc>
            </a:pPr>
            <a:r>
              <a:rPr lang="cs-CZ" dirty="0" smtClean="0"/>
              <a:t>Je to sociální a psychologický kapitál (v jistém smyslu obdoba běžného kapitálu, musí se do něho investovat  a investice se vracejí)</a:t>
            </a:r>
          </a:p>
          <a:p>
            <a:pPr eaLnBrk="1" hangingPunct="1">
              <a:lnSpc>
                <a:spcPct val="90000"/>
              </a:lnSpc>
            </a:pPr>
            <a:r>
              <a:rPr lang="cs-CZ" dirty="0" smtClean="0"/>
              <a:t>Je  důležité pro zdraví a výkon pracovníků </a:t>
            </a:r>
          </a:p>
          <a:p>
            <a:pPr lvl="2" eaLnBrk="1" hangingPunct="1">
              <a:lnSpc>
                <a:spcPct val="90000"/>
              </a:lnSpc>
            </a:pPr>
            <a:r>
              <a:rPr lang="cs-CZ" sz="2800" dirty="0" smtClean="0"/>
              <a:t>Srovnejte situaci v týmových sportech</a:t>
            </a:r>
          </a:p>
          <a:p>
            <a:pPr eaLnBrk="1" hangingPunct="1">
              <a:lnSpc>
                <a:spcPct val="90000"/>
              </a:lnSpc>
            </a:pPr>
            <a:r>
              <a:rPr lang="cs-CZ" dirty="0" smtClean="0"/>
              <a:t>Je podmínkou úspěchu některých metodik, např. sledování rizik a kritický řetěz</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smtClean="0"/>
              <a:t>Skryté efekty psychosomatických nemocí</a:t>
            </a:r>
          </a:p>
        </p:txBody>
      </p:sp>
      <p:sp>
        <p:nvSpPr>
          <p:cNvPr id="32771" name="Zástupný symbol pro obsah 2"/>
          <p:cNvSpPr>
            <a:spLocks noGrp="1"/>
          </p:cNvSpPr>
          <p:nvPr>
            <p:ph idx="1"/>
          </p:nvPr>
        </p:nvSpPr>
        <p:spPr/>
        <p:txBody>
          <a:bodyPr/>
          <a:lstStyle/>
          <a:p>
            <a:r>
              <a:rPr lang="cs-CZ" smtClean="0"/>
              <a:t>Ovzduší v týmu a psychologický kapitál ohrožují</a:t>
            </a:r>
          </a:p>
          <a:p>
            <a:pPr lvl="1"/>
            <a:r>
              <a:rPr lang="cs-CZ" smtClean="0"/>
              <a:t> Přepracovanost</a:t>
            </a:r>
          </a:p>
          <a:p>
            <a:pPr lvl="1"/>
            <a:r>
              <a:rPr lang="cs-CZ" smtClean="0"/>
              <a:t>Vyhořeni a stavy před vznikem vyhoření</a:t>
            </a:r>
          </a:p>
          <a:p>
            <a:pPr lvl="1"/>
            <a:r>
              <a:rPr lang="cs-CZ" smtClean="0"/>
              <a:t>Psychická nepohoda obecně</a:t>
            </a:r>
          </a:p>
          <a:p>
            <a:pPr lvl="1"/>
            <a:r>
              <a:rPr lang="cs-CZ" smtClean="0"/>
              <a:t>Nezdravý životní styl </a:t>
            </a:r>
          </a:p>
          <a:p>
            <a:r>
              <a:rPr lang="cs-CZ" smtClean="0"/>
              <a:t>Problém: příčiny jsou skryté</a:t>
            </a:r>
          </a:p>
          <a:p>
            <a:r>
              <a:rPr lang="cs-CZ" smtClean="0"/>
              <a:t>                projevuje se postupně a proto se 			nepostřehne</a:t>
            </a:r>
          </a:p>
        </p:txBody>
      </p:sp>
      <p:sp>
        <p:nvSpPr>
          <p:cNvPr id="32772" name="Zástupný symbol pro číslo snímku 3"/>
          <p:cNvSpPr>
            <a:spLocks noGrp="1"/>
          </p:cNvSpPr>
          <p:nvPr>
            <p:ph type="sldNum" sz="quarter" idx="12"/>
          </p:nvPr>
        </p:nvSpPr>
        <p:spPr>
          <a:noFill/>
        </p:spPr>
        <p:txBody>
          <a:bodyPr/>
          <a:lstStyle/>
          <a:p>
            <a:fld id="{2CFA8AB5-79AF-4146-BF17-6FB9ED34ADB9}" type="slidenum">
              <a:rPr lang="cs-CZ" smtClean="0"/>
              <a:pPr/>
              <a:t>102</a:t>
            </a:fld>
            <a:endParaRPr lang="cs-CZ"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p:cNvSpPr>
            <a:spLocks noGrp="1"/>
          </p:cNvSpPr>
          <p:nvPr>
            <p:ph type="sldNum" sz="quarter" idx="12"/>
          </p:nvPr>
        </p:nvSpPr>
        <p:spPr>
          <a:noFill/>
        </p:spPr>
        <p:txBody>
          <a:bodyPr/>
          <a:lstStyle/>
          <a:p>
            <a:fld id="{D8F68B34-7928-4DDB-971E-90C9719EFD60}" type="slidenum">
              <a:rPr lang="cs-CZ" smtClean="0"/>
              <a:pPr/>
              <a:t>103</a:t>
            </a:fld>
            <a:endParaRPr lang="cs-CZ" smtClean="0"/>
          </a:p>
        </p:txBody>
      </p:sp>
      <p:sp>
        <p:nvSpPr>
          <p:cNvPr id="33795" name="Rectangle 2050"/>
          <p:cNvSpPr>
            <a:spLocks noGrp="1" noChangeArrowheads="1"/>
          </p:cNvSpPr>
          <p:nvPr>
            <p:ph type="title"/>
          </p:nvPr>
        </p:nvSpPr>
        <p:spPr/>
        <p:txBody>
          <a:bodyPr/>
          <a:lstStyle/>
          <a:p>
            <a:pPr eaLnBrk="1" hangingPunct="1"/>
            <a:r>
              <a:rPr lang="cs-CZ" smtClean="0"/>
              <a:t>Varianty týmové práce</a:t>
            </a:r>
          </a:p>
        </p:txBody>
      </p:sp>
      <p:sp>
        <p:nvSpPr>
          <p:cNvPr id="33796" name="Rectangle 2051"/>
          <p:cNvSpPr>
            <a:spLocks noGrp="1" noChangeArrowheads="1"/>
          </p:cNvSpPr>
          <p:nvPr>
            <p:ph type="body" idx="1"/>
          </p:nvPr>
        </p:nvSpPr>
        <p:spPr>
          <a:xfrm>
            <a:off x="642938" y="1357313"/>
            <a:ext cx="8229600" cy="4740275"/>
          </a:xfrm>
        </p:spPr>
        <p:txBody>
          <a:bodyPr/>
          <a:lstStyle/>
          <a:p>
            <a:pPr eaLnBrk="1" hangingPunct="1"/>
            <a:r>
              <a:rPr lang="cs-CZ" dirty="0" smtClean="0"/>
              <a:t>Pevný tým, </a:t>
            </a:r>
            <a:r>
              <a:rPr lang="cs-CZ" dirty="0" err="1" smtClean="0"/>
              <a:t>tým</a:t>
            </a:r>
            <a:r>
              <a:rPr lang="cs-CZ" dirty="0" smtClean="0"/>
              <a:t> se pomalu obměňuje</a:t>
            </a:r>
          </a:p>
          <a:p>
            <a:pPr lvl="2" eaLnBrk="1" hangingPunct="1"/>
            <a:r>
              <a:rPr lang="cs-CZ" dirty="0" smtClean="0"/>
              <a:t>Úkoly se hledají k týmu</a:t>
            </a:r>
          </a:p>
          <a:p>
            <a:pPr lvl="2" eaLnBrk="1" hangingPunct="1"/>
            <a:r>
              <a:rPr lang="cs-CZ" dirty="0" smtClean="0"/>
              <a:t>Víceméně nutnost u malých firem</a:t>
            </a:r>
          </a:p>
          <a:p>
            <a:pPr eaLnBrk="1" hangingPunct="1"/>
            <a:r>
              <a:rPr lang="cs-CZ" dirty="0" smtClean="0"/>
              <a:t>Najímaný tým</a:t>
            </a:r>
          </a:p>
          <a:p>
            <a:pPr lvl="2" eaLnBrk="1" hangingPunct="1"/>
            <a:r>
              <a:rPr lang="cs-CZ" dirty="0" smtClean="0"/>
              <a:t>Vedení týmu se jmenuje pro daný projekt, ostatní se z pracovníku firmy „najímají“ podle potřeby (nejde u malých firem)</a:t>
            </a:r>
          </a:p>
          <a:p>
            <a:pPr lvl="2" eaLnBrk="1" hangingPunct="1"/>
            <a:r>
              <a:rPr lang="cs-CZ" dirty="0" smtClean="0"/>
              <a:t>Vhodné pro spíše rutinní práce, pak použitelné i pro velké systémy</a:t>
            </a:r>
          </a:p>
          <a:p>
            <a:pPr lvl="3" eaLnBrk="1" hangingPunct="1"/>
            <a:r>
              <a:rPr lang="cs-CZ" sz="2400" dirty="0" smtClean="0"/>
              <a:t>I proto velcí výrobci nepřichází s razantními inovacemi , raději je koupí</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p:cNvSpPr>
            <a:spLocks noGrp="1"/>
          </p:cNvSpPr>
          <p:nvPr>
            <p:ph type="sldNum" sz="quarter" idx="12"/>
          </p:nvPr>
        </p:nvSpPr>
        <p:spPr>
          <a:noFill/>
        </p:spPr>
        <p:txBody>
          <a:bodyPr/>
          <a:lstStyle/>
          <a:p>
            <a:fld id="{51FEB4BC-89F8-4011-9595-F5A53C78F37A}" type="slidenum">
              <a:rPr lang="cs-CZ" smtClean="0"/>
              <a:pPr/>
              <a:t>104</a:t>
            </a:fld>
            <a:endParaRPr lang="cs-CZ" smtClean="0"/>
          </a:p>
        </p:txBody>
      </p:sp>
      <p:sp>
        <p:nvSpPr>
          <p:cNvPr id="34819" name="Rectangle 2"/>
          <p:cNvSpPr>
            <a:spLocks noGrp="1" noChangeArrowheads="1"/>
          </p:cNvSpPr>
          <p:nvPr>
            <p:ph type="title"/>
          </p:nvPr>
        </p:nvSpPr>
        <p:spPr/>
        <p:txBody>
          <a:bodyPr/>
          <a:lstStyle/>
          <a:p>
            <a:pPr eaLnBrk="1" hangingPunct="1"/>
            <a:r>
              <a:rPr lang="cs-CZ" smtClean="0"/>
              <a:t>Rizika podpory odborného růstu</a:t>
            </a:r>
          </a:p>
        </p:txBody>
      </p:sp>
      <p:sp>
        <p:nvSpPr>
          <p:cNvPr id="34820" name="Rectangle 3"/>
          <p:cNvSpPr>
            <a:spLocks noGrp="1" noChangeArrowheads="1"/>
          </p:cNvSpPr>
          <p:nvPr>
            <p:ph type="body" idx="1"/>
          </p:nvPr>
        </p:nvSpPr>
        <p:spPr>
          <a:xfrm>
            <a:off x="250825" y="1412875"/>
            <a:ext cx="8893175" cy="4713288"/>
          </a:xfrm>
        </p:spPr>
        <p:txBody>
          <a:bodyPr/>
          <a:lstStyle/>
          <a:p>
            <a:pPr eaLnBrk="1" hangingPunct="1">
              <a:lnSpc>
                <a:spcPct val="90000"/>
              </a:lnSpc>
            </a:pPr>
            <a:r>
              <a:rPr lang="cs-CZ" sz="2800" smtClean="0"/>
              <a:t>Naučí se a práskne do bot,</a:t>
            </a:r>
          </a:p>
          <a:p>
            <a:pPr lvl="1" eaLnBrk="1" hangingPunct="1">
              <a:lnSpc>
                <a:spcPct val="90000"/>
              </a:lnSpc>
            </a:pPr>
            <a:r>
              <a:rPr lang="cs-CZ" sz="2400" smtClean="0"/>
              <a:t>V dobrém týmu nehrozí</a:t>
            </a:r>
          </a:p>
          <a:p>
            <a:pPr eaLnBrk="1" hangingPunct="1">
              <a:lnSpc>
                <a:spcPct val="90000"/>
              </a:lnSpc>
            </a:pPr>
            <a:r>
              <a:rPr lang="cs-CZ" sz="2800" smtClean="0"/>
              <a:t>Nepotřebné znalosti</a:t>
            </a:r>
          </a:p>
          <a:p>
            <a:pPr eaLnBrk="1" hangingPunct="1">
              <a:lnSpc>
                <a:spcPct val="90000"/>
              </a:lnSpc>
            </a:pPr>
            <a:r>
              <a:rPr lang="cs-CZ" sz="2800" smtClean="0"/>
              <a:t>Nedostatečná motivace lidí</a:t>
            </a:r>
          </a:p>
          <a:p>
            <a:pPr eaLnBrk="1" hangingPunct="1">
              <a:lnSpc>
                <a:spcPct val="90000"/>
              </a:lnSpc>
            </a:pPr>
            <a:r>
              <a:rPr lang="cs-CZ" sz="2800" smtClean="0"/>
              <a:t>Špatné zabezpečení, nekvalitní výuka</a:t>
            </a:r>
          </a:p>
          <a:p>
            <a:pPr lvl="1" eaLnBrk="1" hangingPunct="1">
              <a:lnSpc>
                <a:spcPct val="90000"/>
              </a:lnSpc>
            </a:pPr>
            <a:r>
              <a:rPr lang="cs-CZ" sz="2400" smtClean="0"/>
              <a:t>Kvalita učitele</a:t>
            </a:r>
          </a:p>
          <a:p>
            <a:pPr lvl="1" eaLnBrk="1" hangingPunct="1">
              <a:lnSpc>
                <a:spcPct val="90000"/>
              </a:lnSpc>
            </a:pPr>
            <a:r>
              <a:rPr lang="cs-CZ" sz="2400" smtClean="0"/>
              <a:t>Zabezpečení (místnost, čas, prostředky)</a:t>
            </a:r>
          </a:p>
          <a:p>
            <a:pPr lvl="1" eaLnBrk="1" hangingPunct="1">
              <a:lnSpc>
                <a:spcPct val="90000"/>
              </a:lnSpc>
            </a:pPr>
            <a:r>
              <a:rPr lang="cs-CZ" sz="2400" smtClean="0"/>
              <a:t>Prostředky výuky</a:t>
            </a:r>
          </a:p>
          <a:p>
            <a:pPr eaLnBrk="1" hangingPunct="1">
              <a:lnSpc>
                <a:spcPct val="90000"/>
              </a:lnSpc>
            </a:pPr>
            <a:r>
              <a:rPr lang="cs-CZ" sz="2800" smtClean="0"/>
              <a:t>Obranou je systém odměn (nejen peněžních, viz níže) a zájem a podpora ze strany managementu, smluvní uplatnění principu vítěz-vítěz</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5"/>
          <p:cNvSpPr>
            <a:spLocks noGrp="1"/>
          </p:cNvSpPr>
          <p:nvPr>
            <p:ph type="sldNum" sz="quarter" idx="12"/>
          </p:nvPr>
        </p:nvSpPr>
        <p:spPr>
          <a:noFill/>
        </p:spPr>
        <p:txBody>
          <a:bodyPr/>
          <a:lstStyle/>
          <a:p>
            <a:fld id="{79FE62D5-AE02-4E17-B945-C8E6D969637A}" type="slidenum">
              <a:rPr lang="cs-CZ" smtClean="0"/>
              <a:pPr/>
              <a:t>105</a:t>
            </a:fld>
            <a:endParaRPr lang="cs-CZ" smtClean="0"/>
          </a:p>
        </p:txBody>
      </p:sp>
      <p:sp>
        <p:nvSpPr>
          <p:cNvPr id="35843" name="Rectangle 2"/>
          <p:cNvSpPr>
            <a:spLocks noGrp="1" noChangeArrowheads="1"/>
          </p:cNvSpPr>
          <p:nvPr>
            <p:ph type="title"/>
          </p:nvPr>
        </p:nvSpPr>
        <p:spPr/>
        <p:txBody>
          <a:bodyPr/>
          <a:lstStyle/>
          <a:p>
            <a:pPr eaLnBrk="1" hangingPunct="1"/>
            <a:r>
              <a:rPr lang="cs-CZ" smtClean="0"/>
              <a:t>Efekty odborného růstu</a:t>
            </a:r>
          </a:p>
        </p:txBody>
      </p:sp>
      <p:sp>
        <p:nvSpPr>
          <p:cNvPr id="35844" name="Rectangle 3"/>
          <p:cNvSpPr>
            <a:spLocks noGrp="1" noChangeArrowheads="1"/>
          </p:cNvSpPr>
          <p:nvPr>
            <p:ph type="body" idx="1"/>
          </p:nvPr>
        </p:nvSpPr>
        <p:spPr/>
        <p:txBody>
          <a:bodyPr/>
          <a:lstStyle/>
          <a:p>
            <a:pPr eaLnBrk="1" hangingPunct="1"/>
            <a:r>
              <a:rPr lang="cs-CZ" smtClean="0"/>
              <a:t>Zlepšování ovzduší v týmu, spokojenosti</a:t>
            </a:r>
          </a:p>
          <a:p>
            <a:pPr eaLnBrk="1" hangingPunct="1"/>
            <a:r>
              <a:rPr lang="cs-CZ" smtClean="0"/>
              <a:t>Přímé efekty znalostí (umím, co jsem dříve neuměl a používám to)</a:t>
            </a:r>
          </a:p>
          <a:p>
            <a:pPr lvl="1" eaLnBrk="1" hangingPunct="1"/>
            <a:r>
              <a:rPr lang="cs-CZ" smtClean="0"/>
              <a:t>Nová řešení a inovace</a:t>
            </a:r>
          </a:p>
          <a:p>
            <a:pPr lvl="1" eaLnBrk="1" hangingPunct="1"/>
            <a:r>
              <a:rPr lang="cs-CZ" smtClean="0"/>
              <a:t>Zlepšování pracovních postupů</a:t>
            </a:r>
          </a:p>
          <a:p>
            <a:pPr lvl="1" eaLnBrk="1" hangingPunct="1"/>
            <a:r>
              <a:rPr lang="cs-CZ" smtClean="0"/>
              <a:t>Nemusím draho najímat zvenčí</a:t>
            </a:r>
          </a:p>
          <a:p>
            <a:pPr eaLnBrk="1" hangingPunct="1"/>
            <a:r>
              <a:rPr lang="cs-CZ" smtClean="0"/>
              <a:t>Lepší perspektivy kariéry</a:t>
            </a:r>
          </a:p>
          <a:p>
            <a:pPr eaLnBrk="1" hangingPunct="1"/>
            <a:r>
              <a:rPr lang="cs-CZ" smtClean="0"/>
              <a:t>Ale: Nepřetěžovat, někteří se neradi učí</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p:cNvSpPr>
            <a:spLocks noGrp="1"/>
          </p:cNvSpPr>
          <p:nvPr>
            <p:ph type="sldNum" sz="quarter" idx="12"/>
          </p:nvPr>
        </p:nvSpPr>
        <p:spPr>
          <a:noFill/>
        </p:spPr>
        <p:txBody>
          <a:bodyPr/>
          <a:lstStyle/>
          <a:p>
            <a:fld id="{BABDF1C5-AFFA-4512-B270-150517EBE1DF}" type="slidenum">
              <a:rPr lang="cs-CZ" smtClean="0"/>
              <a:pPr/>
              <a:t>106</a:t>
            </a:fld>
            <a:endParaRPr lang="cs-CZ" smtClean="0"/>
          </a:p>
        </p:txBody>
      </p:sp>
      <p:sp>
        <p:nvSpPr>
          <p:cNvPr id="36867" name="Rectangle 2"/>
          <p:cNvSpPr>
            <a:spLocks noGrp="1" noChangeArrowheads="1"/>
          </p:cNvSpPr>
          <p:nvPr>
            <p:ph type="title"/>
          </p:nvPr>
        </p:nvSpPr>
        <p:spPr>
          <a:xfrm>
            <a:off x="304800" y="274638"/>
            <a:ext cx="8534400" cy="715962"/>
          </a:xfrm>
        </p:spPr>
        <p:txBody>
          <a:bodyPr/>
          <a:lstStyle/>
          <a:p>
            <a:pPr eaLnBrk="1" hangingPunct="1"/>
            <a:r>
              <a:rPr lang="cs-CZ" sz="4000" smtClean="0"/>
              <a:t>Překážky podpory odborného růstu</a:t>
            </a:r>
          </a:p>
        </p:txBody>
      </p:sp>
      <p:sp>
        <p:nvSpPr>
          <p:cNvPr id="36868" name="Rectangle 3"/>
          <p:cNvSpPr>
            <a:spLocks noGrp="1" noChangeArrowheads="1"/>
          </p:cNvSpPr>
          <p:nvPr>
            <p:ph type="body" idx="1"/>
          </p:nvPr>
        </p:nvSpPr>
        <p:spPr>
          <a:xfrm>
            <a:off x="381000" y="1066800"/>
            <a:ext cx="8763000" cy="5059363"/>
          </a:xfrm>
        </p:spPr>
        <p:txBody>
          <a:bodyPr/>
          <a:lstStyle/>
          <a:p>
            <a:pPr eaLnBrk="1" hangingPunct="1">
              <a:lnSpc>
                <a:spcPct val="90000"/>
              </a:lnSpc>
            </a:pPr>
            <a:r>
              <a:rPr lang="cs-CZ" sz="2800" smtClean="0"/>
              <a:t>Nedostatečná motivace pracovníků k tomu, aby zvládali nové poznatky </a:t>
            </a:r>
          </a:p>
          <a:p>
            <a:pPr eaLnBrk="1" hangingPunct="1">
              <a:lnSpc>
                <a:spcPct val="90000"/>
              </a:lnSpc>
            </a:pPr>
            <a:r>
              <a:rPr lang="cs-CZ" sz="2800" smtClean="0"/>
              <a:t>Nekvalitní lektoři</a:t>
            </a:r>
          </a:p>
          <a:p>
            <a:pPr eaLnBrk="1" hangingPunct="1">
              <a:lnSpc>
                <a:spcPct val="90000"/>
              </a:lnSpc>
            </a:pPr>
            <a:r>
              <a:rPr lang="cs-CZ" sz="2800" smtClean="0"/>
              <a:t>Nevhodná struktura znalostí, nevhodné příklady</a:t>
            </a:r>
          </a:p>
          <a:p>
            <a:pPr lvl="1" eaLnBrk="1" hangingPunct="1">
              <a:lnSpc>
                <a:spcPct val="90000"/>
              </a:lnSpc>
            </a:pPr>
            <a:r>
              <a:rPr lang="cs-CZ" sz="2400" smtClean="0"/>
              <a:t>Nepoužitelné</a:t>
            </a:r>
          </a:p>
          <a:p>
            <a:pPr lvl="1" eaLnBrk="1" hangingPunct="1">
              <a:lnSpc>
                <a:spcPct val="90000"/>
              </a:lnSpc>
            </a:pPr>
            <a:r>
              <a:rPr lang="cs-CZ" sz="2400" smtClean="0"/>
              <a:t>Známé</a:t>
            </a:r>
          </a:p>
          <a:p>
            <a:pPr lvl="1" eaLnBrk="1" hangingPunct="1">
              <a:lnSpc>
                <a:spcPct val="90000"/>
              </a:lnSpc>
            </a:pPr>
            <a:r>
              <a:rPr lang="cs-CZ" sz="2400" smtClean="0"/>
              <a:t>Příliš obtížné, mnoho nového naráz</a:t>
            </a:r>
          </a:p>
          <a:p>
            <a:pPr lvl="1" eaLnBrk="1" hangingPunct="1">
              <a:lnSpc>
                <a:spcPct val="90000"/>
              </a:lnSpc>
            </a:pPr>
            <a:r>
              <a:rPr lang="cs-CZ" sz="2400" smtClean="0"/>
              <a:t>Málo příkladů</a:t>
            </a:r>
          </a:p>
          <a:p>
            <a:pPr eaLnBrk="1" hangingPunct="1">
              <a:lnSpc>
                <a:spcPct val="90000"/>
              </a:lnSpc>
            </a:pPr>
            <a:r>
              <a:rPr lang="cs-CZ" sz="2800" smtClean="0"/>
              <a:t>Příliš mnoho nebo málo poznatků na jednu lekci (nevhodná křivka učení), </a:t>
            </a:r>
          </a:p>
          <a:p>
            <a:pPr eaLnBrk="1" hangingPunct="1">
              <a:lnSpc>
                <a:spcPct val="90000"/>
              </a:lnSpc>
            </a:pPr>
            <a:r>
              <a:rPr lang="cs-CZ" sz="2800" smtClean="0"/>
              <a:t>Příliš krátká nebo příliš dlouhá doba mezi lekcemi</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5"/>
          <p:cNvSpPr>
            <a:spLocks noGrp="1"/>
          </p:cNvSpPr>
          <p:nvPr>
            <p:ph type="sldNum" sz="quarter" idx="12"/>
          </p:nvPr>
        </p:nvSpPr>
        <p:spPr>
          <a:noFill/>
        </p:spPr>
        <p:txBody>
          <a:bodyPr/>
          <a:lstStyle/>
          <a:p>
            <a:fld id="{EECF87B9-678E-4D14-A914-9E235D215F0C}" type="slidenum">
              <a:rPr lang="cs-CZ" smtClean="0"/>
              <a:pPr/>
              <a:t>107</a:t>
            </a:fld>
            <a:endParaRPr lang="cs-CZ" smtClean="0"/>
          </a:p>
        </p:txBody>
      </p:sp>
      <p:sp>
        <p:nvSpPr>
          <p:cNvPr id="37891" name="Rectangle 1026"/>
          <p:cNvSpPr>
            <a:spLocks noGrp="1" noChangeArrowheads="1"/>
          </p:cNvSpPr>
          <p:nvPr>
            <p:ph type="title"/>
          </p:nvPr>
        </p:nvSpPr>
        <p:spPr/>
        <p:txBody>
          <a:bodyPr/>
          <a:lstStyle/>
          <a:p>
            <a:pPr eaLnBrk="1" hangingPunct="1"/>
            <a:r>
              <a:rPr lang="cs-CZ" smtClean="0"/>
              <a:t>Varianty školení</a:t>
            </a:r>
          </a:p>
        </p:txBody>
      </p:sp>
      <p:sp>
        <p:nvSpPr>
          <p:cNvPr id="37892" name="Rectangle 1027"/>
          <p:cNvSpPr>
            <a:spLocks noGrp="1" noChangeArrowheads="1"/>
          </p:cNvSpPr>
          <p:nvPr>
            <p:ph type="body" idx="1"/>
          </p:nvPr>
        </p:nvSpPr>
        <p:spPr/>
        <p:txBody>
          <a:bodyPr/>
          <a:lstStyle/>
          <a:p>
            <a:pPr eaLnBrk="1" hangingPunct="1">
              <a:lnSpc>
                <a:spcPct val="90000"/>
              </a:lnSpc>
              <a:buFontTx/>
              <a:buNone/>
            </a:pPr>
            <a:r>
              <a:rPr lang="cs-CZ" sz="2400" smtClean="0"/>
              <a:t>Raději profesionálními pedagogy/lektory</a:t>
            </a:r>
          </a:p>
          <a:p>
            <a:pPr eaLnBrk="1" hangingPunct="1">
              <a:lnSpc>
                <a:spcPct val="90000"/>
              </a:lnSpc>
            </a:pPr>
            <a:r>
              <a:rPr lang="cs-CZ" sz="2400" smtClean="0"/>
              <a:t> Výuka podnikových postupů a kultury, dovednosti pro prostředky firmy, nácvik prováděním</a:t>
            </a:r>
          </a:p>
          <a:p>
            <a:pPr lvl="1" eaLnBrk="1" hangingPunct="1">
              <a:lnSpc>
                <a:spcPct val="90000"/>
              </a:lnSpc>
            </a:pPr>
            <a:r>
              <a:rPr lang="cs-CZ" sz="2000" smtClean="0"/>
              <a:t>Jak používáme u nás Word, jak email</a:t>
            </a:r>
          </a:p>
          <a:p>
            <a:pPr eaLnBrk="1" hangingPunct="1">
              <a:lnSpc>
                <a:spcPct val="90000"/>
              </a:lnSpc>
            </a:pPr>
            <a:r>
              <a:rPr lang="cs-CZ" sz="2400" smtClean="0"/>
              <a:t>Poradci a poradenská firma</a:t>
            </a:r>
          </a:p>
          <a:p>
            <a:pPr lvl="1" eaLnBrk="1" hangingPunct="1">
              <a:lnSpc>
                <a:spcPct val="90000"/>
              </a:lnSpc>
            </a:pPr>
            <a:r>
              <a:rPr lang="cs-CZ" sz="2000" smtClean="0"/>
              <a:t> Školení pro konkrétní firemní účely</a:t>
            </a:r>
          </a:p>
          <a:p>
            <a:pPr eaLnBrk="1" hangingPunct="1">
              <a:lnSpc>
                <a:spcPct val="90000"/>
              </a:lnSpc>
            </a:pPr>
            <a:r>
              <a:rPr lang="cs-CZ" sz="2400" smtClean="0"/>
              <a:t>Školící firma</a:t>
            </a:r>
          </a:p>
          <a:p>
            <a:pPr lvl="1" eaLnBrk="1" hangingPunct="1">
              <a:lnSpc>
                <a:spcPct val="90000"/>
              </a:lnSpc>
            </a:pPr>
            <a:r>
              <a:rPr lang="cs-CZ" sz="2000" smtClean="0"/>
              <a:t>Výuka konkrétních úžeji zaměřených znalostí (např. výuka práce se SW systémem pro kancelář)</a:t>
            </a:r>
          </a:p>
          <a:p>
            <a:pPr eaLnBrk="1" hangingPunct="1">
              <a:lnSpc>
                <a:spcPct val="90000"/>
              </a:lnSpc>
            </a:pPr>
            <a:r>
              <a:rPr lang="cs-CZ" sz="2400" smtClean="0"/>
              <a:t>Universita</a:t>
            </a:r>
          </a:p>
          <a:p>
            <a:pPr lvl="1" eaLnBrk="1" hangingPunct="1">
              <a:lnSpc>
                <a:spcPct val="90000"/>
              </a:lnSpc>
            </a:pPr>
            <a:r>
              <a:rPr lang="cs-CZ" sz="2000" smtClean="0"/>
              <a:t>Ucelenější soubor znalostí, ne nutně přímo použitelné, není často možné (za pět let polovina pryč) </a:t>
            </a:r>
          </a:p>
          <a:p>
            <a:pPr lvl="1" eaLnBrk="1" hangingPunct="1">
              <a:lnSpc>
                <a:spcPct val="90000"/>
              </a:lnSpc>
            </a:pPr>
            <a:r>
              <a:rPr lang="cs-CZ" sz="2000" smtClean="0"/>
              <a:t>?? Celoživotní vzdělávání, pracovní příprava</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p:cNvSpPr>
            <a:spLocks noGrp="1"/>
          </p:cNvSpPr>
          <p:nvPr>
            <p:ph type="sldNum" sz="quarter" idx="12"/>
          </p:nvPr>
        </p:nvSpPr>
        <p:spPr>
          <a:noFill/>
        </p:spPr>
        <p:txBody>
          <a:bodyPr/>
          <a:lstStyle/>
          <a:p>
            <a:fld id="{0E6FDE2C-170E-4B30-8269-03925226F278}" type="slidenum">
              <a:rPr lang="cs-CZ" smtClean="0"/>
              <a:pPr/>
              <a:t>108</a:t>
            </a:fld>
            <a:endParaRPr lang="cs-CZ" smtClean="0"/>
          </a:p>
        </p:txBody>
      </p:sp>
      <p:sp>
        <p:nvSpPr>
          <p:cNvPr id="38915" name="Rectangle 2050"/>
          <p:cNvSpPr>
            <a:spLocks noGrp="1" noChangeArrowheads="1"/>
          </p:cNvSpPr>
          <p:nvPr>
            <p:ph type="title"/>
          </p:nvPr>
        </p:nvSpPr>
        <p:spPr>
          <a:xfrm>
            <a:off x="0" y="274638"/>
            <a:ext cx="9144000" cy="1143000"/>
          </a:xfrm>
        </p:spPr>
        <p:txBody>
          <a:bodyPr/>
          <a:lstStyle/>
          <a:p>
            <a:pPr eaLnBrk="1" hangingPunct="1"/>
            <a:r>
              <a:rPr lang="cs-CZ" sz="4000" smtClean="0"/>
              <a:t>Nevyužívané možnosti profesního růstu</a:t>
            </a:r>
          </a:p>
        </p:txBody>
      </p:sp>
      <p:sp>
        <p:nvSpPr>
          <p:cNvPr id="38916" name="Rectangle 2051"/>
          <p:cNvSpPr>
            <a:spLocks noGrp="1" noChangeArrowheads="1"/>
          </p:cNvSpPr>
          <p:nvPr>
            <p:ph type="body" idx="1"/>
          </p:nvPr>
        </p:nvSpPr>
        <p:spPr>
          <a:xfrm>
            <a:off x="250825" y="1600200"/>
            <a:ext cx="8642350" cy="4525963"/>
          </a:xfrm>
        </p:spPr>
        <p:txBody>
          <a:bodyPr/>
          <a:lstStyle/>
          <a:p>
            <a:pPr eaLnBrk="1" hangingPunct="1">
              <a:lnSpc>
                <a:spcPct val="90000"/>
              </a:lnSpc>
            </a:pPr>
            <a:r>
              <a:rPr lang="cs-CZ" sz="2400" smtClean="0"/>
              <a:t>Spolupráce s univerzitami je v podnicích podceňována</a:t>
            </a:r>
          </a:p>
          <a:p>
            <a:pPr eaLnBrk="1" hangingPunct="1">
              <a:lnSpc>
                <a:spcPct val="90000"/>
              </a:lnSpc>
            </a:pPr>
            <a:r>
              <a:rPr lang="cs-CZ" sz="2400" smtClean="0"/>
              <a:t>Nesystematičnost (učí se jen to, co je bezprostředně třeba, nezvyšuje rozhled), znalosti pak zbytečně rychle zastarávají, necvičí se dovednosti</a:t>
            </a:r>
          </a:p>
          <a:p>
            <a:pPr eaLnBrk="1" hangingPunct="1">
              <a:lnSpc>
                <a:spcPct val="90000"/>
              </a:lnSpc>
            </a:pPr>
            <a:r>
              <a:rPr lang="cs-CZ" sz="2400" smtClean="0"/>
              <a:t>Nevhodná legislativa a politika</a:t>
            </a:r>
          </a:p>
          <a:p>
            <a:pPr lvl="1" eaLnBrk="1" hangingPunct="1">
              <a:lnSpc>
                <a:spcPct val="90000"/>
              </a:lnSpc>
            </a:pPr>
            <a:r>
              <a:rPr lang="cs-CZ" sz="2000" smtClean="0"/>
              <a:t>Legislativní omezení (omezení na využitelnost peněz od podniků na školách, nevhodná dotační politika)</a:t>
            </a:r>
          </a:p>
          <a:p>
            <a:pPr lvl="1" eaLnBrk="1" hangingPunct="1">
              <a:lnSpc>
                <a:spcPct val="90000"/>
              </a:lnSpc>
            </a:pPr>
            <a:r>
              <a:rPr lang="cs-CZ" sz="2000" smtClean="0"/>
              <a:t>Nedostatečná legislativní pravidla proti odchodu vyškolených za podmínky, že se oboustranně plní předem dojednané podmínky </a:t>
            </a:r>
          </a:p>
          <a:p>
            <a:pPr lvl="1" eaLnBrk="1" hangingPunct="1">
              <a:lnSpc>
                <a:spcPct val="90000"/>
              </a:lnSpc>
            </a:pPr>
            <a:r>
              <a:rPr lang="cs-CZ" sz="2000" smtClean="0"/>
              <a:t>Malá materiální a manažerská podpora</a:t>
            </a:r>
          </a:p>
          <a:p>
            <a:pPr lvl="1" eaLnBrk="1" hangingPunct="1">
              <a:lnSpc>
                <a:spcPct val="90000"/>
              </a:lnSpc>
            </a:pPr>
            <a:r>
              <a:rPr lang="cs-CZ" sz="2000" smtClean="0"/>
              <a:t>Nedostatečné hodnocení praktických výsledků na universitách (honba za citacemi) </a:t>
            </a:r>
          </a:p>
          <a:p>
            <a:pPr lvl="1" eaLnBrk="1" hangingPunct="1">
              <a:lnSpc>
                <a:spcPct val="90000"/>
              </a:lnSpc>
            </a:pPr>
            <a:r>
              <a:rPr lang="cs-CZ" sz="2000" smtClean="0"/>
              <a:t>Nadměrná ochrana dat, data se neochrání ale zato se nedají správně využít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p:cNvSpPr>
            <a:spLocks noGrp="1"/>
          </p:cNvSpPr>
          <p:nvPr>
            <p:ph type="sldNum" sz="quarter" idx="12"/>
          </p:nvPr>
        </p:nvSpPr>
        <p:spPr>
          <a:noFill/>
        </p:spPr>
        <p:txBody>
          <a:bodyPr/>
          <a:lstStyle/>
          <a:p>
            <a:fld id="{7201EA62-DC39-4824-8601-FD8F1310DC74}" type="slidenum">
              <a:rPr lang="cs-CZ" smtClean="0"/>
              <a:pPr/>
              <a:t>109</a:t>
            </a:fld>
            <a:endParaRPr lang="cs-CZ" smtClean="0"/>
          </a:p>
        </p:txBody>
      </p:sp>
      <p:sp>
        <p:nvSpPr>
          <p:cNvPr id="39939" name="Rectangle 2"/>
          <p:cNvSpPr>
            <a:spLocks noGrp="1" noChangeArrowheads="1"/>
          </p:cNvSpPr>
          <p:nvPr>
            <p:ph type="title"/>
          </p:nvPr>
        </p:nvSpPr>
        <p:spPr>
          <a:xfrm>
            <a:off x="457200" y="274638"/>
            <a:ext cx="8229600" cy="868362"/>
          </a:xfrm>
        </p:spPr>
        <p:txBody>
          <a:bodyPr/>
          <a:lstStyle/>
          <a:p>
            <a:pPr eaLnBrk="1" hangingPunct="1"/>
            <a:r>
              <a:rPr lang="cs-CZ" sz="4000" smtClean="0"/>
              <a:t>Co ještě zlepšuje ovzduší v týmu</a:t>
            </a:r>
          </a:p>
        </p:txBody>
      </p:sp>
      <p:sp>
        <p:nvSpPr>
          <p:cNvPr id="39940" name="Rectangle 3"/>
          <p:cNvSpPr>
            <a:spLocks noGrp="1" noChangeArrowheads="1"/>
          </p:cNvSpPr>
          <p:nvPr>
            <p:ph type="body" idx="1"/>
          </p:nvPr>
        </p:nvSpPr>
        <p:spPr>
          <a:xfrm>
            <a:off x="714375" y="1571625"/>
            <a:ext cx="8429625" cy="4500563"/>
          </a:xfrm>
        </p:spPr>
        <p:txBody>
          <a:bodyPr/>
          <a:lstStyle/>
          <a:p>
            <a:pPr eaLnBrk="1" hangingPunct="1">
              <a:lnSpc>
                <a:spcPct val="90000"/>
              </a:lnSpc>
            </a:pPr>
            <a:r>
              <a:rPr lang="cs-CZ" sz="2400" smtClean="0"/>
              <a:t>Informovanost o tom co se ve firmě děje</a:t>
            </a:r>
          </a:p>
          <a:p>
            <a:pPr lvl="1" eaLnBrk="1" hangingPunct="1">
              <a:lnSpc>
                <a:spcPct val="90000"/>
              </a:lnSpc>
            </a:pPr>
            <a:r>
              <a:rPr lang="cs-CZ" sz="2000" smtClean="0"/>
              <a:t>Není dobré se důležité věci dovídat z drbů</a:t>
            </a:r>
          </a:p>
          <a:p>
            <a:pPr lvl="1" eaLnBrk="1" hangingPunct="1">
              <a:lnSpc>
                <a:spcPct val="90000"/>
              </a:lnSpc>
            </a:pPr>
            <a:r>
              <a:rPr lang="cs-CZ" sz="2000" smtClean="0"/>
              <a:t>Omezuje to identifikaci s cíli firmy</a:t>
            </a:r>
          </a:p>
          <a:p>
            <a:pPr eaLnBrk="1" hangingPunct="1">
              <a:lnSpc>
                <a:spcPct val="90000"/>
              </a:lnSpc>
            </a:pPr>
            <a:r>
              <a:rPr lang="cs-CZ" sz="2400" smtClean="0"/>
              <a:t>Rovné jednání</a:t>
            </a:r>
          </a:p>
          <a:p>
            <a:pPr eaLnBrk="1" hangingPunct="1">
              <a:lnSpc>
                <a:spcPct val="90000"/>
              </a:lnSpc>
            </a:pPr>
            <a:r>
              <a:rPr lang="cs-CZ" sz="2400" smtClean="0"/>
              <a:t>Společenské akce (pozor na nařčení z harašení)</a:t>
            </a:r>
          </a:p>
          <a:p>
            <a:pPr eaLnBrk="1" hangingPunct="1">
              <a:lnSpc>
                <a:spcPct val="90000"/>
              </a:lnSpc>
            </a:pPr>
            <a:r>
              <a:rPr lang="cs-CZ" sz="2400" smtClean="0"/>
              <a:t>Organizovanost/nepřetěžování, </a:t>
            </a:r>
            <a:r>
              <a:rPr lang="cs-CZ" sz="2400" i="1" smtClean="0"/>
              <a:t>není binec</a:t>
            </a:r>
          </a:p>
          <a:p>
            <a:pPr eaLnBrk="1" hangingPunct="1">
              <a:lnSpc>
                <a:spcPct val="90000"/>
              </a:lnSpc>
            </a:pPr>
            <a:r>
              <a:rPr lang="cs-CZ" sz="2400" smtClean="0"/>
              <a:t>Kvalita (prestiž, zajímavost) práce a perspektiva firmy</a:t>
            </a:r>
          </a:p>
          <a:p>
            <a:pPr eaLnBrk="1" hangingPunct="1">
              <a:lnSpc>
                <a:spcPct val="90000"/>
              </a:lnSpc>
            </a:pPr>
            <a:r>
              <a:rPr lang="cs-CZ" sz="2400" smtClean="0"/>
              <a:t>Dobří spolupracovníci</a:t>
            </a:r>
          </a:p>
          <a:p>
            <a:pPr eaLnBrk="1" hangingPunct="1">
              <a:lnSpc>
                <a:spcPct val="90000"/>
              </a:lnSpc>
            </a:pPr>
            <a:r>
              <a:rPr lang="cs-CZ" sz="2400" smtClean="0"/>
              <a:t>Správná politika odměn</a:t>
            </a:r>
          </a:p>
          <a:p>
            <a:pPr eaLnBrk="1" hangingPunct="1">
              <a:lnSpc>
                <a:spcPct val="90000"/>
              </a:lnSpc>
            </a:pPr>
            <a:r>
              <a:rPr lang="cs-CZ" sz="2400" smtClean="0"/>
              <a:t>Pocit bezpečí (pomoc při průšvizích,pracovní perspektiva, pocit potřebnosti)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 velkých firem převažují opatrní manažeři </a:t>
            </a:r>
            <a:endParaRPr lang="cs-CZ" dirty="0"/>
          </a:p>
        </p:txBody>
      </p:sp>
      <p:sp>
        <p:nvSpPr>
          <p:cNvPr id="3" name="Zástupný symbol pro obsah 2"/>
          <p:cNvSpPr>
            <a:spLocks noGrp="1"/>
          </p:cNvSpPr>
          <p:nvPr>
            <p:ph idx="1"/>
          </p:nvPr>
        </p:nvSpPr>
        <p:spPr/>
        <p:txBody>
          <a:bodyPr/>
          <a:lstStyle/>
          <a:p>
            <a:r>
              <a:rPr lang="cs-CZ" dirty="0" smtClean="0"/>
              <a:t>Sázejí na jistotu, nebývají </a:t>
            </a:r>
            <a:r>
              <a:rPr lang="cs-CZ" dirty="0" err="1" smtClean="0"/>
              <a:t>charismatici</a:t>
            </a:r>
            <a:endParaRPr lang="cs-CZ" dirty="0" smtClean="0"/>
          </a:p>
          <a:p>
            <a:r>
              <a:rPr lang="cs-CZ" dirty="0" smtClean="0"/>
              <a:t>Neradi na někom závisí, </a:t>
            </a:r>
          </a:p>
          <a:p>
            <a:pPr lvl="1"/>
            <a:r>
              <a:rPr lang="cs-CZ" dirty="0" err="1" smtClean="0"/>
              <a:t>Antivzor</a:t>
            </a:r>
            <a:r>
              <a:rPr lang="cs-CZ" dirty="0" smtClean="0"/>
              <a:t> byznys </a:t>
            </a:r>
            <a:r>
              <a:rPr lang="cs-CZ" dirty="0" err="1" smtClean="0"/>
              <a:t>process</a:t>
            </a:r>
            <a:r>
              <a:rPr lang="cs-CZ" dirty="0" smtClean="0"/>
              <a:t> </a:t>
            </a:r>
            <a:r>
              <a:rPr lang="cs-CZ" dirty="0" err="1" smtClean="0"/>
              <a:t>restructuring</a:t>
            </a:r>
            <a:endParaRPr lang="cs-CZ" dirty="0" smtClean="0"/>
          </a:p>
          <a:p>
            <a:r>
              <a:rPr lang="cs-CZ" dirty="0" smtClean="0"/>
              <a:t>Občas dovedou i vekou firmu do průšvihu</a:t>
            </a:r>
          </a:p>
          <a:p>
            <a:r>
              <a:rPr lang="cs-CZ" dirty="0" smtClean="0"/>
              <a:t>Pak musí přijít </a:t>
            </a:r>
            <a:r>
              <a:rPr lang="cs-CZ" dirty="0" err="1" smtClean="0"/>
              <a:t>charismatik</a:t>
            </a:r>
            <a:r>
              <a:rPr lang="cs-CZ" dirty="0" smtClean="0"/>
              <a:t> (</a:t>
            </a:r>
            <a:r>
              <a:rPr lang="cs-CZ" dirty="0" err="1" smtClean="0"/>
              <a:t>Steve</a:t>
            </a:r>
            <a:r>
              <a:rPr lang="cs-CZ" dirty="0" smtClean="0"/>
              <a:t> </a:t>
            </a:r>
            <a:r>
              <a:rPr lang="cs-CZ" dirty="0" err="1" smtClean="0"/>
              <a:t>Jobs</a:t>
            </a:r>
            <a:r>
              <a:rPr lang="cs-CZ" dirty="0" smtClean="0"/>
              <a:t> a Apple)</a:t>
            </a:r>
          </a:p>
          <a:p>
            <a:r>
              <a:rPr lang="cs-CZ" dirty="0" smtClean="0"/>
              <a:t>Jsou náznaky </a:t>
            </a:r>
            <a:r>
              <a:rPr lang="cs-CZ" dirty="0" err="1" smtClean="0"/>
              <a:t>zkostatnělosti</a:t>
            </a:r>
            <a:r>
              <a:rPr lang="cs-CZ" dirty="0" smtClean="0"/>
              <a:t>  </a:t>
            </a:r>
            <a:r>
              <a:rPr lang="cs-CZ" dirty="0" err="1" smtClean="0"/>
              <a:t>Microsoftu</a:t>
            </a:r>
            <a:endParaRPr lang="cs-CZ" dirty="0" smtClean="0"/>
          </a:p>
          <a:p>
            <a:pPr lvl="1"/>
            <a:r>
              <a:rPr lang="cs-CZ" dirty="0" smtClean="0"/>
              <a:t>Risk je zisk</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11</a:t>
            </a:fld>
            <a:endParaRPr lang="cs-CZ"/>
          </a:p>
        </p:txBody>
      </p:sp>
    </p:spTree>
    <p:extLst>
      <p:ext uri="{BB962C8B-B14F-4D97-AF65-F5344CB8AC3E}">
        <p14:creationId xmlns:p14="http://schemas.microsoft.com/office/powerpoint/2010/main" xmlns="" val="583205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p:cNvSpPr>
            <a:spLocks noGrp="1"/>
          </p:cNvSpPr>
          <p:nvPr>
            <p:ph type="sldNum" sz="quarter" idx="12"/>
          </p:nvPr>
        </p:nvSpPr>
        <p:spPr>
          <a:noFill/>
        </p:spPr>
        <p:txBody>
          <a:bodyPr/>
          <a:lstStyle/>
          <a:p>
            <a:fld id="{6D8B7C34-82E6-4CD6-BADB-CA1A0F752431}" type="slidenum">
              <a:rPr lang="cs-CZ" smtClean="0"/>
              <a:pPr/>
              <a:t>110</a:t>
            </a:fld>
            <a:endParaRPr lang="cs-CZ" smtClean="0"/>
          </a:p>
        </p:txBody>
      </p:sp>
      <p:sp>
        <p:nvSpPr>
          <p:cNvPr id="40963" name="Rectangle 2"/>
          <p:cNvSpPr>
            <a:spLocks noGrp="1" noChangeArrowheads="1"/>
          </p:cNvSpPr>
          <p:nvPr>
            <p:ph type="title"/>
          </p:nvPr>
        </p:nvSpPr>
        <p:spPr/>
        <p:txBody>
          <a:bodyPr/>
          <a:lstStyle/>
          <a:p>
            <a:pPr eaLnBrk="1" hangingPunct="1"/>
            <a:r>
              <a:rPr lang="cs-CZ" smtClean="0"/>
              <a:t>Motivátory</a:t>
            </a:r>
          </a:p>
        </p:txBody>
      </p:sp>
      <p:sp>
        <p:nvSpPr>
          <p:cNvPr id="40964" name="Rectangle 3"/>
          <p:cNvSpPr>
            <a:spLocks noGrp="1" noChangeArrowheads="1"/>
          </p:cNvSpPr>
          <p:nvPr>
            <p:ph type="body" idx="1"/>
          </p:nvPr>
        </p:nvSpPr>
        <p:spPr/>
        <p:txBody>
          <a:bodyPr/>
          <a:lstStyle/>
          <a:p>
            <a:pPr eaLnBrk="1" hangingPunct="1">
              <a:lnSpc>
                <a:spcPct val="90000"/>
              </a:lnSpc>
            </a:pPr>
            <a:r>
              <a:rPr lang="cs-CZ" smtClean="0"/>
              <a:t>Vnitřní (z práce) – úspěch,  uznání, odpovědnost, růst</a:t>
            </a:r>
          </a:p>
          <a:p>
            <a:pPr eaLnBrk="1" hangingPunct="1">
              <a:lnSpc>
                <a:spcPct val="90000"/>
              </a:lnSpc>
            </a:pPr>
            <a:r>
              <a:rPr lang="cs-CZ" smtClean="0"/>
              <a:t>Vnější: Plat, pracovní podmínky, benefity</a:t>
            </a:r>
          </a:p>
          <a:p>
            <a:pPr eaLnBrk="1" hangingPunct="1">
              <a:lnSpc>
                <a:spcPct val="90000"/>
              </a:lnSpc>
            </a:pPr>
            <a:r>
              <a:rPr lang="cs-CZ" smtClean="0"/>
              <a:t>Procesní</a:t>
            </a:r>
          </a:p>
          <a:p>
            <a:pPr lvl="1" eaLnBrk="1" hangingPunct="1">
              <a:lnSpc>
                <a:spcPct val="90000"/>
              </a:lnSpc>
            </a:pPr>
            <a:r>
              <a:rPr lang="cs-CZ" smtClean="0"/>
              <a:t>Fér jednání</a:t>
            </a:r>
          </a:p>
          <a:p>
            <a:pPr lvl="1" eaLnBrk="1" hangingPunct="1">
              <a:lnSpc>
                <a:spcPct val="90000"/>
              </a:lnSpc>
            </a:pPr>
            <a:r>
              <a:rPr lang="cs-CZ" smtClean="0"/>
              <a:t>Úsilí, výkon </a:t>
            </a:r>
            <a:r>
              <a:rPr lang="cs-CZ" smtClean="0">
                <a:sym typeface="Symbol" pitchFamily="18" charset="2"/>
              </a:rPr>
              <a:t> v</a:t>
            </a:r>
            <a:r>
              <a:rPr lang="cs-CZ" smtClean="0"/>
              <a:t>ýsledek </a:t>
            </a:r>
            <a:r>
              <a:rPr lang="cs-CZ" smtClean="0">
                <a:sym typeface="Symbol" pitchFamily="18" charset="2"/>
              </a:rPr>
              <a:t> odměna</a:t>
            </a:r>
          </a:p>
          <a:p>
            <a:pPr lvl="1" eaLnBrk="1" hangingPunct="1">
              <a:lnSpc>
                <a:spcPct val="90000"/>
              </a:lnSpc>
            </a:pPr>
            <a:r>
              <a:rPr lang="cs-CZ" smtClean="0">
                <a:sym typeface="Symbol" pitchFamily="18" charset="2"/>
              </a:rPr>
              <a:t>Přiměřenost cílů, požadavků na výkon a odměn</a:t>
            </a:r>
          </a:p>
          <a:p>
            <a:pPr lvl="1" eaLnBrk="1" hangingPunct="1">
              <a:lnSpc>
                <a:spcPct val="90000"/>
              </a:lnSpc>
            </a:pPr>
            <a:r>
              <a:rPr lang="cs-CZ" smtClean="0">
                <a:sym typeface="Symbol" pitchFamily="18" charset="2"/>
              </a:rPr>
              <a:t>Remomé práce a firmy</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5"/>
          <p:cNvSpPr>
            <a:spLocks noGrp="1"/>
          </p:cNvSpPr>
          <p:nvPr>
            <p:ph type="sldNum" sz="quarter" idx="12"/>
          </p:nvPr>
        </p:nvSpPr>
        <p:spPr>
          <a:noFill/>
        </p:spPr>
        <p:txBody>
          <a:bodyPr/>
          <a:lstStyle/>
          <a:p>
            <a:fld id="{74F0F06A-6A86-4E1A-9572-202C19EF4AA8}" type="slidenum">
              <a:rPr lang="cs-CZ" smtClean="0"/>
              <a:pPr/>
              <a:t>111</a:t>
            </a:fld>
            <a:endParaRPr lang="cs-CZ" smtClean="0"/>
          </a:p>
        </p:txBody>
      </p:sp>
      <p:sp>
        <p:nvSpPr>
          <p:cNvPr id="41987" name="Rectangle 2"/>
          <p:cNvSpPr>
            <a:spLocks noGrp="1" noChangeArrowheads="1"/>
          </p:cNvSpPr>
          <p:nvPr>
            <p:ph type="title"/>
          </p:nvPr>
        </p:nvSpPr>
        <p:spPr/>
        <p:txBody>
          <a:bodyPr/>
          <a:lstStyle/>
          <a:p>
            <a:pPr eaLnBrk="1" hangingPunct="1"/>
            <a:r>
              <a:rPr lang="cs-CZ" smtClean="0"/>
              <a:t>Odměny</a:t>
            </a:r>
          </a:p>
        </p:txBody>
      </p:sp>
      <p:sp>
        <p:nvSpPr>
          <p:cNvPr id="41988" name="Rectangle 3"/>
          <p:cNvSpPr>
            <a:spLocks noGrp="1" noChangeArrowheads="1"/>
          </p:cNvSpPr>
          <p:nvPr>
            <p:ph type="body" idx="1"/>
          </p:nvPr>
        </p:nvSpPr>
        <p:spPr/>
        <p:txBody>
          <a:bodyPr/>
          <a:lstStyle/>
          <a:p>
            <a:pPr eaLnBrk="1" hangingPunct="1">
              <a:lnSpc>
                <a:spcPct val="90000"/>
              </a:lnSpc>
            </a:pPr>
            <a:r>
              <a:rPr lang="cs-CZ" smtClean="0"/>
              <a:t>Peníze a výhody (rekreace, společné akce), ale </a:t>
            </a:r>
            <a:r>
              <a:rPr lang="cs-CZ" b="1" smtClean="0"/>
              <a:t>nejen peníze</a:t>
            </a:r>
          </a:p>
          <a:p>
            <a:pPr eaLnBrk="1" hangingPunct="1">
              <a:lnSpc>
                <a:spcPct val="90000"/>
              </a:lnSpc>
            </a:pPr>
            <a:r>
              <a:rPr lang="cs-CZ" smtClean="0"/>
              <a:t>Perspektiva růstu znalostí a kariérního postupu</a:t>
            </a:r>
          </a:p>
          <a:p>
            <a:pPr eaLnBrk="1" hangingPunct="1">
              <a:lnSpc>
                <a:spcPct val="90000"/>
              </a:lnSpc>
            </a:pPr>
            <a:r>
              <a:rPr lang="cs-CZ" smtClean="0"/>
              <a:t>Jistota zaměstnání</a:t>
            </a:r>
          </a:p>
          <a:p>
            <a:pPr eaLnBrk="1" hangingPunct="1">
              <a:lnSpc>
                <a:spcPct val="90000"/>
              </a:lnSpc>
            </a:pPr>
            <a:r>
              <a:rPr lang="cs-CZ" smtClean="0"/>
              <a:t>Uznání</a:t>
            </a:r>
          </a:p>
          <a:p>
            <a:pPr eaLnBrk="1" hangingPunct="1">
              <a:lnSpc>
                <a:spcPct val="90000"/>
              </a:lnSpc>
            </a:pPr>
            <a:r>
              <a:rPr lang="cs-CZ" smtClean="0"/>
              <a:t>Kvalita spolupráce s ostatními</a:t>
            </a:r>
          </a:p>
          <a:p>
            <a:pPr eaLnBrk="1" hangingPunct="1">
              <a:lnSpc>
                <a:spcPct val="90000"/>
              </a:lnSpc>
            </a:pPr>
            <a:r>
              <a:rPr lang="cs-CZ" smtClean="0"/>
              <a:t>Uspokojení z práce, prestiž práce. To je zvláště důležité pro špičkové pracovníky.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p:cNvSpPr>
            <a:spLocks noGrp="1"/>
          </p:cNvSpPr>
          <p:nvPr>
            <p:ph type="sldNum" sz="quarter" idx="12"/>
          </p:nvPr>
        </p:nvSpPr>
        <p:spPr>
          <a:noFill/>
        </p:spPr>
        <p:txBody>
          <a:bodyPr/>
          <a:lstStyle/>
          <a:p>
            <a:fld id="{B1A0528E-6FF6-49E2-BD6C-AB23368F9D12}" type="slidenum">
              <a:rPr lang="cs-CZ" smtClean="0"/>
              <a:pPr/>
              <a:t>112</a:t>
            </a:fld>
            <a:endParaRPr lang="cs-CZ" smtClean="0"/>
          </a:p>
        </p:txBody>
      </p:sp>
      <p:sp>
        <p:nvSpPr>
          <p:cNvPr id="43011" name="Rectangle 2"/>
          <p:cNvSpPr>
            <a:spLocks noGrp="1" noChangeArrowheads="1"/>
          </p:cNvSpPr>
          <p:nvPr>
            <p:ph type="title"/>
          </p:nvPr>
        </p:nvSpPr>
        <p:spPr/>
        <p:txBody>
          <a:bodyPr/>
          <a:lstStyle/>
          <a:p>
            <a:pPr eaLnBrk="1" hangingPunct="1"/>
            <a:r>
              <a:rPr lang="cs-CZ" smtClean="0"/>
              <a:t>Aspekty úkolu</a:t>
            </a:r>
          </a:p>
        </p:txBody>
      </p:sp>
      <p:sp>
        <p:nvSpPr>
          <p:cNvPr id="43012" name="Rectangle 3"/>
          <p:cNvSpPr>
            <a:spLocks noGrp="1" noChangeArrowheads="1"/>
          </p:cNvSpPr>
          <p:nvPr>
            <p:ph type="body" idx="1"/>
          </p:nvPr>
        </p:nvSpPr>
        <p:spPr>
          <a:xfrm>
            <a:off x="457200" y="1446213"/>
            <a:ext cx="8229600" cy="4697412"/>
          </a:xfrm>
        </p:spPr>
        <p:txBody>
          <a:bodyPr/>
          <a:lstStyle/>
          <a:p>
            <a:pPr eaLnBrk="1" hangingPunct="1"/>
            <a:r>
              <a:rPr lang="cs-CZ" smtClean="0"/>
              <a:t>Schopnosti  týmu musí stačit na nároky úkolu, ten může být </a:t>
            </a:r>
          </a:p>
          <a:p>
            <a:pPr lvl="1" eaLnBrk="1" hangingPunct="1"/>
            <a:r>
              <a:rPr lang="cs-CZ" sz="2400" smtClean="0"/>
              <a:t>Personálně náročný (spolupráce lidí)</a:t>
            </a:r>
          </a:p>
          <a:p>
            <a:pPr lvl="1" eaLnBrk="1" hangingPunct="1"/>
            <a:r>
              <a:rPr lang="cs-CZ" sz="2400" smtClean="0"/>
              <a:t>Analyticky náročný (novost řešení, lokální souvislosti)</a:t>
            </a:r>
          </a:p>
          <a:p>
            <a:pPr lvl="1" eaLnBrk="1" hangingPunct="1"/>
            <a:r>
              <a:rPr lang="cs-CZ" sz="2400" smtClean="0"/>
              <a:t>Vyžadující strategické myšlení (nové principy, dlouhodobé efekty, predikce budoucích poteb)</a:t>
            </a:r>
          </a:p>
          <a:p>
            <a:pPr lvl="1" eaLnBrk="1" hangingPunct="1"/>
            <a:r>
              <a:rPr lang="cs-CZ" sz="2400" smtClean="0"/>
              <a:t>Organizačně náročný</a:t>
            </a:r>
          </a:p>
          <a:p>
            <a:pPr lvl="1" eaLnBrk="1" hangingPunct="1"/>
            <a:r>
              <a:rPr lang="cs-CZ" sz="2400" i="1" smtClean="0"/>
              <a:t>Různé projekty  jsou v těchto aspektech různě náročné. Talent vedoucího má pokrývat požadavky nebo pro ně najmout členy týmu</a:t>
            </a:r>
          </a:p>
          <a:p>
            <a:pPr lvl="2" eaLnBrk="1" hangingPunct="1"/>
            <a:r>
              <a:rPr lang="cs-CZ" sz="2000" i="1" smtClean="0"/>
              <a:t>Herrmann Brain Dominance Instrument, HDBI (dotazníky pro vyhodnocování aspektů úkolu) </a:t>
            </a:r>
          </a:p>
          <a:p>
            <a:pPr eaLnBrk="1" hangingPunct="1">
              <a:buFontTx/>
              <a:buNone/>
            </a:pPr>
            <a:endParaRPr lang="cs-CZ" sz="28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9AEB586-61F8-449D-A62E-375A1A172B37}" type="slidenum">
              <a:rPr lang="cs-CZ" sz="1400"/>
              <a:pPr algn="r"/>
              <a:t>113</a:t>
            </a:fld>
            <a:endParaRPr lang="cs-CZ" sz="1400"/>
          </a:p>
        </p:txBody>
      </p:sp>
      <p:sp>
        <p:nvSpPr>
          <p:cNvPr id="44035" name="Rectangle 1026"/>
          <p:cNvSpPr>
            <a:spLocks noGrp="1" noChangeArrowheads="1"/>
          </p:cNvSpPr>
          <p:nvPr>
            <p:ph type="title" idx="4294967295"/>
          </p:nvPr>
        </p:nvSpPr>
        <p:spPr/>
        <p:txBody>
          <a:bodyPr/>
          <a:lstStyle/>
          <a:p>
            <a:pPr eaLnBrk="1" hangingPunct="1"/>
            <a:r>
              <a:rPr lang="cs-CZ" smtClean="0"/>
              <a:t>Postup výběru členů týmu</a:t>
            </a:r>
          </a:p>
        </p:txBody>
      </p:sp>
      <p:sp>
        <p:nvSpPr>
          <p:cNvPr id="44036" name="Rectangle 1027"/>
          <p:cNvSpPr>
            <a:spLocks noGrp="1" noChangeArrowheads="1"/>
          </p:cNvSpPr>
          <p:nvPr>
            <p:ph type="body" idx="4294967295"/>
          </p:nvPr>
        </p:nvSpPr>
        <p:spPr/>
        <p:txBody>
          <a:bodyPr/>
          <a:lstStyle/>
          <a:p>
            <a:pPr eaLnBrk="1" hangingPunct="1"/>
            <a:r>
              <a:rPr lang="cs-CZ" sz="2800" smtClean="0"/>
              <a:t>Pomocí dotazníků se vyhodnotí úroveň požadavků na jednotlivých atributů projektu</a:t>
            </a:r>
          </a:p>
          <a:p>
            <a:pPr eaLnBrk="1" hangingPunct="1"/>
            <a:r>
              <a:rPr lang="cs-CZ" sz="2800" smtClean="0"/>
              <a:t>Zjistí se úroveň atributů jednotlivých (vedoucích) členů týmů a zjistí se maximum hodnocení jednotlivých atributů přes hodnocené členy týmu</a:t>
            </a:r>
          </a:p>
          <a:p>
            <a:pPr eaLnBrk="1" hangingPunct="1"/>
            <a:r>
              <a:rPr lang="cs-CZ" sz="2800" smtClean="0"/>
              <a:t>Maxima hodnocení členů mají být větší, než hodnocení atributů úkolu, je výhodné, aby se příliš nelišily</a:t>
            </a:r>
          </a:p>
          <a:p>
            <a:pPr eaLnBrk="1" hangingPunct="1"/>
            <a:r>
              <a:rPr lang="cs-CZ" sz="2800" smtClean="0"/>
              <a:t>Lze pro to používat paprskové grafy  </a:t>
            </a:r>
          </a:p>
          <a:p>
            <a:pPr eaLnBrk="1" hangingPunct="1"/>
            <a:r>
              <a:rPr lang="cs-CZ" sz="2800" smtClean="0"/>
              <a:t>Důležitý je sociální talent vedoucího</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A573758-09BF-49DB-9475-7B1BF5236BAE}" type="slidenum">
              <a:rPr lang="cs-CZ" sz="1400"/>
              <a:pPr algn="r"/>
              <a:t>114</a:t>
            </a:fld>
            <a:endParaRPr lang="cs-CZ" sz="1400"/>
          </a:p>
        </p:txBody>
      </p:sp>
      <p:sp>
        <p:nvSpPr>
          <p:cNvPr id="45059" name="Rectangle 8"/>
          <p:cNvSpPr>
            <a:spLocks noGrp="1" noChangeArrowheads="1"/>
          </p:cNvSpPr>
          <p:nvPr>
            <p:ph type="title" idx="4294967295"/>
          </p:nvPr>
        </p:nvSpPr>
        <p:spPr/>
        <p:txBody>
          <a:bodyPr/>
          <a:lstStyle/>
          <a:p>
            <a:pPr eaLnBrk="1" hangingPunct="1"/>
            <a:r>
              <a:rPr lang="cs-CZ" smtClean="0"/>
              <a:t>Tři aspekty činnosti týmu</a:t>
            </a:r>
          </a:p>
        </p:txBody>
      </p:sp>
      <p:sp>
        <p:nvSpPr>
          <p:cNvPr id="45060" name="Oval 10"/>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1" name="Text Box 11"/>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45062" name="Oval 12"/>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3" name="Text Box 13"/>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45064" name="Oval 14"/>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5" name="Text Box 15"/>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45066" name="Oval 16"/>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45067" name="Text Box 17"/>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
        <p:nvSpPr>
          <p:cNvPr id="45071" name="TextovéPole 14"/>
          <p:cNvSpPr txBox="1">
            <a:spLocks noChangeArrowheads="1"/>
          </p:cNvSpPr>
          <p:nvPr/>
        </p:nvSpPr>
        <p:spPr bwMode="auto">
          <a:xfrm>
            <a:off x="1403350" y="1484313"/>
            <a:ext cx="1928813" cy="1006475"/>
          </a:xfrm>
          <a:prstGeom prst="rect">
            <a:avLst/>
          </a:prstGeom>
          <a:noFill/>
          <a:ln w="9525">
            <a:noFill/>
            <a:miter lim="800000"/>
            <a:headEnd/>
            <a:tailEnd/>
          </a:ln>
        </p:spPr>
        <p:txBody>
          <a:bodyPr>
            <a:spAutoFit/>
          </a:bodyPr>
          <a:lstStyle/>
          <a:p>
            <a:r>
              <a:rPr lang="cs-CZ" sz="2000"/>
              <a:t>Nadání k abstrakci a vedení lidí</a:t>
            </a:r>
          </a:p>
        </p:txBody>
      </p:sp>
      <p:sp>
        <p:nvSpPr>
          <p:cNvPr id="45072" name="TextovéPole 15"/>
          <p:cNvSpPr txBox="1">
            <a:spLocks noChangeArrowheads="1"/>
          </p:cNvSpPr>
          <p:nvPr/>
        </p:nvSpPr>
        <p:spPr bwMode="auto">
          <a:xfrm>
            <a:off x="5219700" y="2349500"/>
            <a:ext cx="2073275" cy="396875"/>
          </a:xfrm>
          <a:prstGeom prst="rect">
            <a:avLst/>
          </a:prstGeom>
          <a:noFill/>
          <a:ln w="9525">
            <a:noFill/>
            <a:miter lim="800000"/>
            <a:headEnd/>
            <a:tailEnd/>
          </a:ln>
        </p:spPr>
        <p:txBody>
          <a:bodyPr>
            <a:spAutoFit/>
          </a:bodyPr>
          <a:lstStyle/>
          <a:p>
            <a:r>
              <a:rPr lang="cs-CZ" sz="2000"/>
              <a:t>Nadání sociální</a:t>
            </a:r>
          </a:p>
        </p:txBody>
      </p:sp>
      <p:sp>
        <p:nvSpPr>
          <p:cNvPr id="45073" name="TextovéPole 16"/>
          <p:cNvSpPr txBox="1">
            <a:spLocks noChangeArrowheads="1"/>
          </p:cNvSpPr>
          <p:nvPr/>
        </p:nvSpPr>
        <p:spPr bwMode="auto">
          <a:xfrm>
            <a:off x="323850" y="4005263"/>
            <a:ext cx="1871663" cy="396875"/>
          </a:xfrm>
          <a:prstGeom prst="rect">
            <a:avLst/>
          </a:prstGeom>
          <a:noFill/>
          <a:ln w="9525">
            <a:noFill/>
            <a:miter lim="800000"/>
            <a:headEnd/>
            <a:tailEnd/>
          </a:ln>
        </p:spPr>
        <p:txBody>
          <a:bodyPr>
            <a:spAutoFit/>
          </a:bodyPr>
          <a:lstStyle/>
          <a:p>
            <a:r>
              <a:rPr lang="cs-CZ" sz="2000"/>
              <a:t>Workoholici ?</a:t>
            </a:r>
          </a:p>
        </p:txBody>
      </p:sp>
      <p:sp>
        <p:nvSpPr>
          <p:cNvPr id="45074" name="TextovéPole 17"/>
          <p:cNvSpPr txBox="1">
            <a:spLocks noChangeArrowheads="1"/>
          </p:cNvSpPr>
          <p:nvPr/>
        </p:nvSpPr>
        <p:spPr bwMode="auto">
          <a:xfrm>
            <a:off x="4429125" y="4572000"/>
            <a:ext cx="1714500" cy="701675"/>
          </a:xfrm>
          <a:prstGeom prst="rect">
            <a:avLst/>
          </a:prstGeom>
          <a:noFill/>
          <a:ln w="9525">
            <a:noFill/>
            <a:miter lim="800000"/>
            <a:headEnd/>
            <a:tailEnd/>
          </a:ln>
        </p:spPr>
        <p:txBody>
          <a:bodyPr>
            <a:spAutoFit/>
          </a:bodyPr>
          <a:lstStyle/>
          <a:p>
            <a:r>
              <a:rPr lang="cs-CZ" sz="2000"/>
              <a:t>Učitelské nadání</a:t>
            </a:r>
          </a:p>
        </p:txBody>
      </p:sp>
      <p:sp>
        <p:nvSpPr>
          <p:cNvPr id="45075" name="TextovéPole 18"/>
          <p:cNvSpPr txBox="1">
            <a:spLocks noChangeArrowheads="1"/>
          </p:cNvSpPr>
          <p:nvPr/>
        </p:nvSpPr>
        <p:spPr bwMode="auto">
          <a:xfrm>
            <a:off x="5143500" y="3429000"/>
            <a:ext cx="1714500" cy="396875"/>
          </a:xfrm>
          <a:prstGeom prst="rect">
            <a:avLst/>
          </a:prstGeom>
          <a:noFill/>
          <a:ln w="9525">
            <a:noFill/>
            <a:miter lim="800000"/>
            <a:headEnd/>
            <a:tailEnd/>
          </a:ln>
        </p:spPr>
        <p:txBody>
          <a:bodyPr>
            <a:spAutoFit/>
          </a:bodyPr>
          <a:lstStyle/>
          <a:p>
            <a:r>
              <a:rPr lang="cs-CZ" sz="2000"/>
              <a:t>Kamarádi</a:t>
            </a:r>
          </a:p>
        </p:txBody>
      </p:sp>
      <p:cxnSp>
        <p:nvCxnSpPr>
          <p:cNvPr id="20" name="Přímá spojovací šipka 19"/>
          <p:cNvCxnSpPr/>
          <p:nvPr/>
        </p:nvCxnSpPr>
        <p:spPr>
          <a:xfrm>
            <a:off x="3203848" y="3212976"/>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Přímá spojovací šipka 20"/>
          <p:cNvCxnSpPr/>
          <p:nvPr/>
        </p:nvCxnSpPr>
        <p:spPr>
          <a:xfrm flipV="1">
            <a:off x="3635896" y="3717032"/>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Přímá spojovací šipka 21"/>
          <p:cNvCxnSpPr/>
          <p:nvPr/>
        </p:nvCxnSpPr>
        <p:spPr>
          <a:xfrm flipH="1" flipV="1">
            <a:off x="2915816" y="3573016"/>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p:cNvSpPr>
            <a:spLocks noGrp="1"/>
          </p:cNvSpPr>
          <p:nvPr>
            <p:ph type="sldNum" sz="quarter" idx="12"/>
          </p:nvPr>
        </p:nvSpPr>
        <p:spPr>
          <a:noFill/>
        </p:spPr>
        <p:txBody>
          <a:bodyPr/>
          <a:lstStyle/>
          <a:p>
            <a:fld id="{C94D1E26-AFED-4CE5-908A-0F60AACF443A}" type="slidenum">
              <a:rPr lang="cs-CZ" smtClean="0"/>
              <a:pPr/>
              <a:t>115</a:t>
            </a:fld>
            <a:endParaRPr lang="cs-CZ" smtClean="0"/>
          </a:p>
        </p:txBody>
      </p:sp>
      <p:sp>
        <p:nvSpPr>
          <p:cNvPr id="46083" name="Rectangle 2"/>
          <p:cNvSpPr>
            <a:spLocks noGrp="1" noChangeArrowheads="1"/>
          </p:cNvSpPr>
          <p:nvPr>
            <p:ph type="title"/>
          </p:nvPr>
        </p:nvSpPr>
        <p:spPr/>
        <p:txBody>
          <a:bodyPr/>
          <a:lstStyle/>
          <a:p>
            <a:pPr eaLnBrk="1" hangingPunct="1"/>
            <a:r>
              <a:rPr lang="cs-CZ" dirty="0" smtClean="0"/>
              <a:t>Činnosti v týmu, především úkol vedoucího a manažera</a:t>
            </a:r>
          </a:p>
        </p:txBody>
      </p:sp>
      <p:sp>
        <p:nvSpPr>
          <p:cNvPr id="46084" name="Rectangle 3"/>
          <p:cNvSpPr>
            <a:spLocks noGrp="1" noChangeArrowheads="1"/>
          </p:cNvSpPr>
          <p:nvPr>
            <p:ph type="body" idx="1"/>
          </p:nvPr>
        </p:nvSpPr>
        <p:spPr>
          <a:xfrm>
            <a:off x="457200" y="1600200"/>
            <a:ext cx="8229600" cy="4781550"/>
          </a:xfrm>
        </p:spPr>
        <p:txBody>
          <a:bodyPr/>
          <a:lstStyle/>
          <a:p>
            <a:pPr eaLnBrk="1" hangingPunct="1">
              <a:lnSpc>
                <a:spcPct val="80000"/>
              </a:lnSpc>
            </a:pPr>
            <a:r>
              <a:rPr lang="cs-CZ" sz="2800" b="1" smtClean="0"/>
              <a:t>Plánování</a:t>
            </a:r>
            <a:r>
              <a:rPr lang="cs-CZ" sz="2800" smtClean="0"/>
              <a:t> </a:t>
            </a:r>
            <a:r>
              <a:rPr lang="cs-CZ" sz="2400" smtClean="0"/>
              <a:t>je nutná spoluúčast členů a konsensus</a:t>
            </a:r>
          </a:p>
          <a:p>
            <a:pPr eaLnBrk="1" hangingPunct="1">
              <a:lnSpc>
                <a:spcPct val="80000"/>
              </a:lnSpc>
            </a:pPr>
            <a:r>
              <a:rPr lang="cs-CZ" sz="2800" b="1" smtClean="0"/>
              <a:t>Vysvětlování</a:t>
            </a:r>
            <a:r>
              <a:rPr lang="cs-CZ" sz="2800" smtClean="0"/>
              <a:t>, </a:t>
            </a:r>
            <a:r>
              <a:rPr lang="cs-CZ" sz="2400" smtClean="0"/>
              <a:t>rozbor úkolů, varianty, připomínky</a:t>
            </a:r>
          </a:p>
          <a:p>
            <a:pPr eaLnBrk="1" hangingPunct="1">
              <a:lnSpc>
                <a:spcPct val="80000"/>
              </a:lnSpc>
            </a:pPr>
            <a:r>
              <a:rPr lang="cs-CZ" sz="2800" b="1" smtClean="0"/>
              <a:t>Kontrola a Regulace</a:t>
            </a:r>
            <a:r>
              <a:rPr lang="cs-CZ" sz="2800" smtClean="0"/>
              <a:t>, </a:t>
            </a:r>
            <a:r>
              <a:rPr lang="cs-CZ" sz="2000" smtClean="0"/>
              <a:t> </a:t>
            </a:r>
            <a:r>
              <a:rPr lang="cs-CZ" sz="2400" smtClean="0"/>
              <a:t>reakce na výsledky kontroly</a:t>
            </a:r>
          </a:p>
          <a:p>
            <a:pPr eaLnBrk="1" hangingPunct="1">
              <a:lnSpc>
                <a:spcPct val="80000"/>
              </a:lnSpc>
            </a:pPr>
            <a:r>
              <a:rPr lang="cs-CZ" sz="2800" b="1" smtClean="0"/>
              <a:t>Podpora</a:t>
            </a:r>
            <a:r>
              <a:rPr lang="cs-CZ" sz="2800" smtClean="0"/>
              <a:t> </a:t>
            </a:r>
            <a:r>
              <a:rPr lang="cs-CZ" sz="2400" smtClean="0"/>
              <a:t>včasné řešení problémů a sporů, cukr a bič, diskuse variant</a:t>
            </a:r>
          </a:p>
          <a:p>
            <a:pPr eaLnBrk="1" hangingPunct="1">
              <a:lnSpc>
                <a:spcPct val="80000"/>
              </a:lnSpc>
            </a:pPr>
            <a:r>
              <a:rPr lang="cs-CZ" sz="2800" b="1" smtClean="0"/>
              <a:t>Informování</a:t>
            </a:r>
            <a:r>
              <a:rPr lang="cs-CZ" sz="2800" smtClean="0"/>
              <a:t>, </a:t>
            </a:r>
            <a:r>
              <a:rPr lang="cs-CZ" sz="2400" smtClean="0"/>
              <a:t>nedopustit náhradu informací drby</a:t>
            </a:r>
          </a:p>
          <a:p>
            <a:pPr eaLnBrk="1" hangingPunct="1">
              <a:lnSpc>
                <a:spcPct val="80000"/>
              </a:lnSpc>
            </a:pPr>
            <a:r>
              <a:rPr lang="cs-CZ" sz="2800" b="1" smtClean="0"/>
              <a:t>Hodnocení</a:t>
            </a:r>
            <a:r>
              <a:rPr lang="cs-CZ" sz="2800" smtClean="0"/>
              <a:t>, </a:t>
            </a:r>
            <a:r>
              <a:rPr lang="cs-CZ" sz="2400" smtClean="0"/>
              <a:t>pokud možno veřejné, na základě i schůzek a brainstormingů, zaznamenávat </a:t>
            </a:r>
          </a:p>
          <a:p>
            <a:pPr eaLnBrk="1" hangingPunct="1">
              <a:lnSpc>
                <a:spcPct val="80000"/>
              </a:lnSpc>
            </a:pPr>
            <a:r>
              <a:rPr lang="cs-CZ" sz="2800" b="1" smtClean="0"/>
              <a:t>Vůdčí schopnosti</a:t>
            </a:r>
            <a:r>
              <a:rPr lang="cs-CZ" sz="2800" smtClean="0"/>
              <a:t>, </a:t>
            </a:r>
            <a:r>
              <a:rPr lang="cs-CZ" sz="2400" smtClean="0"/>
              <a:t>dovést seřvat, dovést přesvědčit a motivovat, ustát krizi, podpořit v krizi, obhájit navenek, držet slovo, charisma</a:t>
            </a:r>
          </a:p>
          <a:p>
            <a:pPr eaLnBrk="1" hangingPunct="1">
              <a:lnSpc>
                <a:spcPct val="80000"/>
              </a:lnSpc>
            </a:pPr>
            <a:r>
              <a:rPr lang="cs-CZ" sz="2800" b="1" smtClean="0"/>
              <a:t>Společenské aktivity</a:t>
            </a:r>
            <a:r>
              <a:rPr lang="cs-CZ" sz="2800" smtClean="0"/>
              <a:t>. </a:t>
            </a:r>
            <a:r>
              <a:rPr lang="cs-CZ" sz="2400" smtClean="0"/>
              <a:t>Není jednotný názor</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p:cNvSpPr>
            <a:spLocks noGrp="1"/>
          </p:cNvSpPr>
          <p:nvPr>
            <p:ph type="sldNum" sz="quarter" idx="12"/>
          </p:nvPr>
        </p:nvSpPr>
        <p:spPr>
          <a:noFill/>
        </p:spPr>
        <p:txBody>
          <a:bodyPr/>
          <a:lstStyle/>
          <a:p>
            <a:fld id="{3B6E2FD4-85F3-45DE-A042-214897767B76}" type="slidenum">
              <a:rPr lang="cs-CZ" smtClean="0"/>
              <a:pPr/>
              <a:t>116</a:t>
            </a:fld>
            <a:endParaRPr lang="cs-CZ" smtClean="0"/>
          </a:p>
        </p:txBody>
      </p:sp>
      <p:sp>
        <p:nvSpPr>
          <p:cNvPr id="47107" name="Rectangle 2"/>
          <p:cNvSpPr>
            <a:spLocks noGrp="1" noChangeArrowheads="1"/>
          </p:cNvSpPr>
          <p:nvPr>
            <p:ph type="title"/>
          </p:nvPr>
        </p:nvSpPr>
        <p:spPr/>
        <p:txBody>
          <a:bodyPr/>
          <a:lstStyle/>
          <a:p>
            <a:pPr eaLnBrk="1" hangingPunct="1"/>
            <a:r>
              <a:rPr lang="cs-CZ" smtClean="0"/>
              <a:t>Role vedoucího</a:t>
            </a:r>
          </a:p>
        </p:txBody>
      </p:sp>
      <p:sp>
        <p:nvSpPr>
          <p:cNvPr id="47108" name="Rectangle 3"/>
          <p:cNvSpPr>
            <a:spLocks noGrp="1" noChangeArrowheads="1"/>
          </p:cNvSpPr>
          <p:nvPr>
            <p:ph type="body" idx="1"/>
          </p:nvPr>
        </p:nvSpPr>
        <p:spPr/>
        <p:txBody>
          <a:bodyPr/>
          <a:lstStyle/>
          <a:p>
            <a:pPr eaLnBrk="1" hangingPunct="1"/>
            <a:r>
              <a:rPr lang="cs-CZ" sz="2800" smtClean="0"/>
              <a:t>Vliv vedoucího je zásadní</a:t>
            </a:r>
          </a:p>
          <a:p>
            <a:pPr eaLnBrk="1" hangingPunct="1"/>
            <a:r>
              <a:rPr lang="cs-CZ" sz="2800" smtClean="0"/>
              <a:t>Působení  vedoucího je založeno na</a:t>
            </a:r>
          </a:p>
          <a:p>
            <a:pPr lvl="1" eaLnBrk="1" hangingPunct="1"/>
            <a:r>
              <a:rPr lang="cs-CZ" sz="2400" smtClean="0"/>
              <a:t>Odborné a manažerské kvalitě, výběr lidí</a:t>
            </a:r>
          </a:p>
          <a:p>
            <a:pPr lvl="1" eaLnBrk="1" hangingPunct="1"/>
            <a:r>
              <a:rPr lang="cs-CZ" sz="2400" smtClean="0"/>
              <a:t>Výkonnosti</a:t>
            </a:r>
          </a:p>
          <a:p>
            <a:pPr lvl="1" eaLnBrk="1" hangingPunct="1"/>
            <a:r>
              <a:rPr lang="cs-CZ" sz="2400" smtClean="0"/>
              <a:t>Charismatu a sociálním talentu</a:t>
            </a:r>
          </a:p>
          <a:p>
            <a:pPr lvl="1" eaLnBrk="1" hangingPunct="1"/>
            <a:r>
              <a:rPr lang="cs-CZ" sz="2400" smtClean="0"/>
              <a:t>Vzájemné důvěře (dovede držet slovo, podrží při problémech, dovede tým hájit, ale také motivovat,…)</a:t>
            </a:r>
          </a:p>
          <a:p>
            <a:pPr eaLnBrk="1" hangingPunct="1"/>
            <a:r>
              <a:rPr lang="cs-CZ" sz="2800" smtClean="0"/>
              <a:t>U větších týmů nemusí být vedoucí nutně  odborně nejlepší (řízení vyžaduje specifické autonomní dovednosti – viz činnost dvojic níže)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p:cNvSpPr>
            <a:spLocks noGrp="1"/>
          </p:cNvSpPr>
          <p:nvPr>
            <p:ph type="sldNum" sz="quarter" idx="12"/>
          </p:nvPr>
        </p:nvSpPr>
        <p:spPr>
          <a:noFill/>
        </p:spPr>
        <p:txBody>
          <a:bodyPr/>
          <a:lstStyle/>
          <a:p>
            <a:fld id="{A906A73C-A4E0-43A0-869D-8D877BEEF57C}" type="slidenum">
              <a:rPr lang="cs-CZ" smtClean="0"/>
              <a:pPr/>
              <a:t>117</a:t>
            </a:fld>
            <a:endParaRPr lang="cs-CZ" smtClean="0"/>
          </a:p>
        </p:txBody>
      </p:sp>
      <p:sp>
        <p:nvSpPr>
          <p:cNvPr id="48131" name="Rectangle 2"/>
          <p:cNvSpPr>
            <a:spLocks noGrp="1" noChangeArrowheads="1"/>
          </p:cNvSpPr>
          <p:nvPr>
            <p:ph type="title"/>
          </p:nvPr>
        </p:nvSpPr>
        <p:spPr/>
        <p:txBody>
          <a:bodyPr/>
          <a:lstStyle/>
          <a:p>
            <a:pPr eaLnBrk="1" hangingPunct="1"/>
            <a:r>
              <a:rPr lang="cs-CZ" smtClean="0"/>
              <a:t>Role vedoucího</a:t>
            </a:r>
          </a:p>
        </p:txBody>
      </p:sp>
      <p:sp>
        <p:nvSpPr>
          <p:cNvPr id="48132" name="Rectangle 3"/>
          <p:cNvSpPr>
            <a:spLocks noGrp="1" noChangeArrowheads="1"/>
          </p:cNvSpPr>
          <p:nvPr>
            <p:ph type="body" idx="1"/>
          </p:nvPr>
        </p:nvSpPr>
        <p:spPr/>
        <p:txBody>
          <a:bodyPr/>
          <a:lstStyle/>
          <a:p>
            <a:pPr eaLnBrk="1" hangingPunct="1">
              <a:lnSpc>
                <a:spcPct val="90000"/>
              </a:lnSpc>
            </a:pPr>
            <a:r>
              <a:rPr lang="cs-CZ" smtClean="0"/>
              <a:t>Vliv vedoucího je zásadní</a:t>
            </a:r>
          </a:p>
          <a:p>
            <a:pPr lvl="1" eaLnBrk="1" hangingPunct="1">
              <a:lnSpc>
                <a:spcPct val="90000"/>
              </a:lnSpc>
            </a:pPr>
            <a:r>
              <a:rPr lang="cs-CZ" smtClean="0"/>
              <a:t>Buduje tým, najímá členy týmu (de facto)</a:t>
            </a:r>
          </a:p>
          <a:p>
            <a:pPr lvl="1" eaLnBrk="1" hangingPunct="1">
              <a:lnSpc>
                <a:spcPct val="90000"/>
              </a:lnSpc>
            </a:pPr>
            <a:r>
              <a:rPr lang="cs-CZ" smtClean="0"/>
              <a:t>Obsazuje role (často neformálně a přesto jasně)</a:t>
            </a:r>
          </a:p>
          <a:p>
            <a:pPr lvl="1" eaLnBrk="1" hangingPunct="1">
              <a:lnSpc>
                <a:spcPct val="90000"/>
              </a:lnSpc>
            </a:pPr>
            <a:r>
              <a:rPr lang="cs-CZ" smtClean="0"/>
              <a:t>Zabezpečuje všechny tři typy činností v týmu</a:t>
            </a:r>
          </a:p>
          <a:p>
            <a:pPr lvl="1" eaLnBrk="1" hangingPunct="1">
              <a:lnSpc>
                <a:spcPct val="90000"/>
              </a:lnSpc>
            </a:pPr>
            <a:r>
              <a:rPr lang="cs-CZ" smtClean="0"/>
              <a:t>Vedoucí de facto – všichni jeho odborné manažerské a osobní kvality uznávají a jeho doporučení jsou přijímána</a:t>
            </a:r>
          </a:p>
          <a:p>
            <a:pPr lvl="1" eaLnBrk="1" hangingPunct="1">
              <a:lnSpc>
                <a:spcPct val="90000"/>
              </a:lnSpc>
            </a:pPr>
            <a:r>
              <a:rPr lang="cs-CZ" smtClean="0"/>
              <a:t>Vedoucí de jure  - je jmenován</a:t>
            </a:r>
          </a:p>
          <a:p>
            <a:pPr lvl="2" eaLnBrk="1" hangingPunct="1">
              <a:lnSpc>
                <a:spcPct val="90000"/>
              </a:lnSpc>
            </a:pPr>
            <a:r>
              <a:rPr lang="cs-CZ" smtClean="0"/>
              <a:t>Vedoucí de jure by měl být i vedoucím de facto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p:cNvSpPr>
            <a:spLocks noGrp="1"/>
          </p:cNvSpPr>
          <p:nvPr>
            <p:ph type="sldNum" sz="quarter" idx="12"/>
          </p:nvPr>
        </p:nvSpPr>
        <p:spPr>
          <a:noFill/>
        </p:spPr>
        <p:txBody>
          <a:bodyPr/>
          <a:lstStyle/>
          <a:p>
            <a:fld id="{4A775ABA-8DF4-404B-920C-AED833D5A9F0}" type="slidenum">
              <a:rPr lang="cs-CZ" smtClean="0"/>
              <a:pPr/>
              <a:t>118</a:t>
            </a:fld>
            <a:endParaRPr lang="cs-CZ" smtClean="0"/>
          </a:p>
        </p:txBody>
      </p:sp>
      <p:sp>
        <p:nvSpPr>
          <p:cNvPr id="49155" name="Rectangle 2"/>
          <p:cNvSpPr>
            <a:spLocks noGrp="1" noChangeArrowheads="1"/>
          </p:cNvSpPr>
          <p:nvPr>
            <p:ph type="title"/>
          </p:nvPr>
        </p:nvSpPr>
        <p:spPr/>
        <p:txBody>
          <a:bodyPr/>
          <a:lstStyle/>
          <a:p>
            <a:pPr eaLnBrk="1" hangingPunct="1"/>
            <a:r>
              <a:rPr lang="cs-CZ" smtClean="0"/>
              <a:t>Role vedoucího</a:t>
            </a:r>
          </a:p>
        </p:txBody>
      </p:sp>
      <p:sp>
        <p:nvSpPr>
          <p:cNvPr id="49156" name="Rectangle 3"/>
          <p:cNvSpPr>
            <a:spLocks noGrp="1" noChangeArrowheads="1"/>
          </p:cNvSpPr>
          <p:nvPr>
            <p:ph type="body" idx="1"/>
          </p:nvPr>
        </p:nvSpPr>
        <p:spPr/>
        <p:txBody>
          <a:bodyPr/>
          <a:lstStyle/>
          <a:p>
            <a:pPr eaLnBrk="1" hangingPunct="1"/>
            <a:r>
              <a:rPr lang="cs-CZ" smtClean="0"/>
              <a:t>Měl by být schopný </a:t>
            </a:r>
          </a:p>
          <a:p>
            <a:pPr eaLnBrk="1" hangingPunct="1"/>
            <a:r>
              <a:rPr lang="cs-CZ" smtClean="0"/>
              <a:t>Hlupák preferuje hlupáky a není schopen najít nástupce a vést ve dvojici</a:t>
            </a:r>
          </a:p>
          <a:p>
            <a:pPr eaLnBrk="1" hangingPunct="1"/>
            <a:r>
              <a:rPr lang="cs-CZ" smtClean="0"/>
              <a:t>Měl by jednat tak, že všichni uznávají jeho roli</a:t>
            </a:r>
          </a:p>
          <a:p>
            <a:pPr eaLnBrk="1" hangingPunct="1"/>
            <a:r>
              <a:rPr lang="cs-CZ" smtClean="0"/>
              <a:t>Dovede podržet a uznat kvalitu i rozpoznat a uznat i svoje chyby</a:t>
            </a:r>
          </a:p>
          <a:p>
            <a:pPr eaLnBrk="1" hangingPunct="1"/>
            <a:endParaRPr lang="cs-CZ" smtClean="0"/>
          </a:p>
          <a:p>
            <a:pPr eaLnBrk="1" hangingPunct="1"/>
            <a:endParaRPr lang="cs-CZ"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p:cNvSpPr>
            <a:spLocks noGrp="1"/>
          </p:cNvSpPr>
          <p:nvPr>
            <p:ph type="sldNum" sz="quarter" idx="12"/>
          </p:nvPr>
        </p:nvSpPr>
        <p:spPr>
          <a:noFill/>
        </p:spPr>
        <p:txBody>
          <a:bodyPr/>
          <a:lstStyle/>
          <a:p>
            <a:fld id="{4BDC036C-6886-4FA5-82C7-BD7ADE691D01}" type="slidenum">
              <a:rPr lang="cs-CZ" smtClean="0"/>
              <a:pPr/>
              <a:t>119</a:t>
            </a:fld>
            <a:endParaRPr lang="cs-CZ" smtClean="0"/>
          </a:p>
        </p:txBody>
      </p:sp>
      <p:sp>
        <p:nvSpPr>
          <p:cNvPr id="50179" name="Rectangle 2"/>
          <p:cNvSpPr>
            <a:spLocks noGrp="1" noChangeArrowheads="1"/>
          </p:cNvSpPr>
          <p:nvPr>
            <p:ph type="title"/>
          </p:nvPr>
        </p:nvSpPr>
        <p:spPr/>
        <p:txBody>
          <a:bodyPr/>
          <a:lstStyle/>
          <a:p>
            <a:pPr eaLnBrk="1" hangingPunct="1"/>
            <a:r>
              <a:rPr lang="cs-CZ" smtClean="0"/>
              <a:t>Role vedoucího</a:t>
            </a:r>
          </a:p>
        </p:txBody>
      </p:sp>
      <p:sp>
        <p:nvSpPr>
          <p:cNvPr id="50180" name="Rectangle 3"/>
          <p:cNvSpPr>
            <a:spLocks noGrp="1" noChangeArrowheads="1"/>
          </p:cNvSpPr>
          <p:nvPr>
            <p:ph type="body" idx="1"/>
          </p:nvPr>
        </p:nvSpPr>
        <p:spPr/>
        <p:txBody>
          <a:bodyPr/>
          <a:lstStyle/>
          <a:p>
            <a:pPr eaLnBrk="1" hangingPunct="1"/>
            <a:r>
              <a:rPr lang="cs-CZ" smtClean="0"/>
              <a:t>Vůdčí schopnosti, dovede prosadit svou vůli i naslouchat a přesvědčit</a:t>
            </a:r>
          </a:p>
          <a:p>
            <a:pPr eaLnBrk="1" hangingPunct="1"/>
            <a:r>
              <a:rPr lang="cs-CZ" smtClean="0"/>
              <a:t>Assertivita (schopnost budit dobré pocity, přesvědčovat a vciťovat se)</a:t>
            </a:r>
          </a:p>
          <a:p>
            <a:pPr eaLnBrk="1" hangingPunct="1"/>
            <a:r>
              <a:rPr lang="cs-CZ" smtClean="0"/>
              <a:t>Charisma (schopnost budit sympatie a úctu)</a:t>
            </a:r>
          </a:p>
          <a:p>
            <a:pPr eaLnBrk="1" hangingPunct="1"/>
            <a:r>
              <a:rPr lang="cs-CZ" smtClean="0"/>
              <a:t>Integrita (je na něj spoleh a podrží, nepanikaří</a:t>
            </a:r>
            <a:r>
              <a:rPr lang="cs-CZ" sz="3600" smtClean="0"/>
              <a:t>) </a:t>
            </a:r>
            <a:endParaRPr lang="cs-CZ"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Manažerské přístupy jsou přítomny i u </a:t>
            </a:r>
            <a:r>
              <a:rPr lang="cs-CZ" sz="3600" dirty="0" err="1" smtClean="0"/>
              <a:t>nemanažerů</a:t>
            </a:r>
            <a:endParaRPr lang="cs-CZ" sz="3600" dirty="0"/>
          </a:p>
        </p:txBody>
      </p:sp>
      <p:sp>
        <p:nvSpPr>
          <p:cNvPr id="3" name="Zástupný symbol pro obsah 2"/>
          <p:cNvSpPr>
            <a:spLocks noGrp="1"/>
          </p:cNvSpPr>
          <p:nvPr>
            <p:ph idx="1"/>
          </p:nvPr>
        </p:nvSpPr>
        <p:spPr/>
        <p:txBody>
          <a:bodyPr/>
          <a:lstStyle/>
          <a:p>
            <a:r>
              <a:rPr lang="cs-CZ" dirty="0" smtClean="0"/>
              <a:t>Při rozhodování se i </a:t>
            </a:r>
            <a:r>
              <a:rPr lang="cs-CZ" dirty="0" err="1" smtClean="0"/>
              <a:t>nemanažer</a:t>
            </a:r>
            <a:r>
              <a:rPr lang="cs-CZ" dirty="0" smtClean="0"/>
              <a:t> musí chovat podobně  jako manažer, být např. opatrný</a:t>
            </a:r>
          </a:p>
          <a:p>
            <a:r>
              <a:rPr lang="cs-CZ" dirty="0" smtClean="0"/>
              <a:t>Mnohdy si to ale neuvědomuje</a:t>
            </a:r>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12</a:t>
            </a:fld>
            <a:endParaRPr lang="cs-CZ"/>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p:cNvSpPr>
            <a:spLocks noGrp="1"/>
          </p:cNvSpPr>
          <p:nvPr>
            <p:ph type="sldNum" sz="quarter" idx="12"/>
          </p:nvPr>
        </p:nvSpPr>
        <p:spPr>
          <a:noFill/>
        </p:spPr>
        <p:txBody>
          <a:bodyPr/>
          <a:lstStyle/>
          <a:p>
            <a:fld id="{64F11BA8-8245-4BB6-A3ED-5593DE02D010}" type="slidenum">
              <a:rPr lang="cs-CZ" smtClean="0"/>
              <a:pPr/>
              <a:t>120</a:t>
            </a:fld>
            <a:endParaRPr lang="cs-CZ" smtClean="0"/>
          </a:p>
        </p:txBody>
      </p:sp>
      <p:sp>
        <p:nvSpPr>
          <p:cNvPr id="51203" name="Rectangle 2"/>
          <p:cNvSpPr>
            <a:spLocks noGrp="1" noChangeArrowheads="1"/>
          </p:cNvSpPr>
          <p:nvPr>
            <p:ph type="title"/>
          </p:nvPr>
        </p:nvSpPr>
        <p:spPr/>
        <p:txBody>
          <a:bodyPr/>
          <a:lstStyle/>
          <a:p>
            <a:pPr eaLnBrk="1" hangingPunct="1"/>
            <a:r>
              <a:rPr lang="cs-CZ" smtClean="0"/>
              <a:t>Více vedoucích</a:t>
            </a:r>
          </a:p>
        </p:txBody>
      </p:sp>
      <p:sp>
        <p:nvSpPr>
          <p:cNvPr id="51204" name="Rectangle 3"/>
          <p:cNvSpPr>
            <a:spLocks noGrp="1" noChangeArrowheads="1"/>
          </p:cNvSpPr>
          <p:nvPr>
            <p:ph type="body" idx="1"/>
          </p:nvPr>
        </p:nvSpPr>
        <p:spPr/>
        <p:txBody>
          <a:bodyPr/>
          <a:lstStyle/>
          <a:p>
            <a:pPr eaLnBrk="1" hangingPunct="1">
              <a:buFontTx/>
              <a:buNone/>
            </a:pPr>
            <a:r>
              <a:rPr lang="cs-CZ" smtClean="0"/>
              <a:t>Je velký problém, je-li více vedoucích de facto (různí lidé uznávají kvality různých členů týmu), než když se nekryje vedoucí de jure a de facto. Je lepší takový tým rozdělit.</a:t>
            </a:r>
          </a:p>
        </p:txBody>
      </p:sp>
      <p:sp>
        <p:nvSpPr>
          <p:cNvPr id="51205" name="Oval 4"/>
          <p:cNvSpPr>
            <a:spLocks noChangeArrowheads="1"/>
          </p:cNvSpPr>
          <p:nvPr/>
        </p:nvSpPr>
        <p:spPr bwMode="auto">
          <a:xfrm>
            <a:off x="4267200" y="3810000"/>
            <a:ext cx="1524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6" name="Oval 5"/>
          <p:cNvSpPr>
            <a:spLocks noChangeArrowheads="1"/>
          </p:cNvSpPr>
          <p:nvPr/>
        </p:nvSpPr>
        <p:spPr bwMode="auto">
          <a:xfrm>
            <a:off x="2895600" y="3810000"/>
            <a:ext cx="1524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7" name="Oval 6"/>
          <p:cNvSpPr>
            <a:spLocks noChangeArrowheads="1"/>
          </p:cNvSpPr>
          <p:nvPr/>
        </p:nvSpPr>
        <p:spPr bwMode="auto">
          <a:xfrm>
            <a:off x="2895600" y="48768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8" name="Oval 7"/>
          <p:cNvSpPr>
            <a:spLocks noChangeArrowheads="1"/>
          </p:cNvSpPr>
          <p:nvPr/>
        </p:nvSpPr>
        <p:spPr bwMode="auto">
          <a:xfrm>
            <a:off x="2286000" y="47244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9" name="Oval 8"/>
          <p:cNvSpPr>
            <a:spLocks noChangeArrowheads="1"/>
          </p:cNvSpPr>
          <p:nvPr/>
        </p:nvSpPr>
        <p:spPr bwMode="auto">
          <a:xfrm>
            <a:off x="3352800" y="46482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0" name="Oval 9"/>
          <p:cNvSpPr>
            <a:spLocks noChangeArrowheads="1"/>
          </p:cNvSpPr>
          <p:nvPr/>
        </p:nvSpPr>
        <p:spPr bwMode="auto">
          <a:xfrm>
            <a:off x="4038600" y="48768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1" name="Oval 10"/>
          <p:cNvSpPr>
            <a:spLocks noChangeArrowheads="1"/>
          </p:cNvSpPr>
          <p:nvPr/>
        </p:nvSpPr>
        <p:spPr bwMode="auto">
          <a:xfrm>
            <a:off x="4800600" y="47244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2" name="Line 11"/>
          <p:cNvSpPr>
            <a:spLocks noChangeShapeType="1"/>
          </p:cNvSpPr>
          <p:nvPr/>
        </p:nvSpPr>
        <p:spPr bwMode="auto">
          <a:xfrm flipV="1">
            <a:off x="2438400" y="4038600"/>
            <a:ext cx="457200" cy="685800"/>
          </a:xfrm>
          <a:prstGeom prst="line">
            <a:avLst/>
          </a:prstGeom>
          <a:noFill/>
          <a:ln w="9525">
            <a:solidFill>
              <a:schemeClr val="tx1"/>
            </a:solidFill>
            <a:round/>
            <a:headEnd/>
            <a:tailEnd type="triangle" w="med" len="med"/>
          </a:ln>
        </p:spPr>
        <p:txBody>
          <a:bodyPr/>
          <a:lstStyle/>
          <a:p>
            <a:endParaRPr lang="cs-CZ"/>
          </a:p>
        </p:txBody>
      </p:sp>
      <p:sp>
        <p:nvSpPr>
          <p:cNvPr id="51213" name="Line 12"/>
          <p:cNvSpPr>
            <a:spLocks noChangeShapeType="1"/>
          </p:cNvSpPr>
          <p:nvPr/>
        </p:nvSpPr>
        <p:spPr bwMode="auto">
          <a:xfrm flipV="1">
            <a:off x="2971800" y="4114800"/>
            <a:ext cx="0" cy="762000"/>
          </a:xfrm>
          <a:prstGeom prst="line">
            <a:avLst/>
          </a:prstGeom>
          <a:noFill/>
          <a:ln w="9525">
            <a:solidFill>
              <a:schemeClr val="tx1"/>
            </a:solidFill>
            <a:round/>
            <a:headEnd/>
            <a:tailEnd type="triangle" w="med" len="med"/>
          </a:ln>
        </p:spPr>
        <p:txBody>
          <a:bodyPr/>
          <a:lstStyle/>
          <a:p>
            <a:endParaRPr lang="cs-CZ"/>
          </a:p>
        </p:txBody>
      </p:sp>
      <p:sp>
        <p:nvSpPr>
          <p:cNvPr id="51214" name="Line 13"/>
          <p:cNvSpPr>
            <a:spLocks noChangeShapeType="1"/>
          </p:cNvSpPr>
          <p:nvPr/>
        </p:nvSpPr>
        <p:spPr bwMode="auto">
          <a:xfrm flipH="1" flipV="1">
            <a:off x="3048000" y="4038600"/>
            <a:ext cx="381000" cy="609600"/>
          </a:xfrm>
          <a:prstGeom prst="line">
            <a:avLst/>
          </a:prstGeom>
          <a:noFill/>
          <a:ln w="9525">
            <a:solidFill>
              <a:schemeClr val="tx1"/>
            </a:solidFill>
            <a:round/>
            <a:headEnd/>
            <a:tailEnd type="triangle" w="med" len="med"/>
          </a:ln>
        </p:spPr>
        <p:txBody>
          <a:bodyPr/>
          <a:lstStyle/>
          <a:p>
            <a:endParaRPr lang="cs-CZ"/>
          </a:p>
        </p:txBody>
      </p:sp>
      <p:sp>
        <p:nvSpPr>
          <p:cNvPr id="51215" name="Line 14"/>
          <p:cNvSpPr>
            <a:spLocks noChangeShapeType="1"/>
          </p:cNvSpPr>
          <p:nvPr/>
        </p:nvSpPr>
        <p:spPr bwMode="auto">
          <a:xfrm flipV="1">
            <a:off x="4191000" y="4038600"/>
            <a:ext cx="152400" cy="838200"/>
          </a:xfrm>
          <a:prstGeom prst="line">
            <a:avLst/>
          </a:prstGeom>
          <a:noFill/>
          <a:ln w="9525">
            <a:solidFill>
              <a:schemeClr val="tx1"/>
            </a:solidFill>
            <a:round/>
            <a:headEnd/>
            <a:tailEnd type="triangle" w="med" len="med"/>
          </a:ln>
        </p:spPr>
        <p:txBody>
          <a:bodyPr/>
          <a:lstStyle/>
          <a:p>
            <a:endParaRPr lang="cs-CZ"/>
          </a:p>
        </p:txBody>
      </p:sp>
      <p:sp>
        <p:nvSpPr>
          <p:cNvPr id="51216" name="Line 15"/>
          <p:cNvSpPr>
            <a:spLocks noChangeShapeType="1"/>
          </p:cNvSpPr>
          <p:nvPr/>
        </p:nvSpPr>
        <p:spPr bwMode="auto">
          <a:xfrm flipH="1" flipV="1">
            <a:off x="4419600" y="4038600"/>
            <a:ext cx="457200" cy="685800"/>
          </a:xfrm>
          <a:prstGeom prst="line">
            <a:avLst/>
          </a:prstGeom>
          <a:noFill/>
          <a:ln w="9525">
            <a:solidFill>
              <a:schemeClr val="tx1"/>
            </a:solidFill>
            <a:round/>
            <a:headEnd/>
            <a:tailEnd type="triangle" w="med" len="med"/>
          </a:ln>
        </p:spPr>
        <p:txBody>
          <a:bodyPr/>
          <a:lstStyle/>
          <a:p>
            <a:endParaRPr lang="cs-CZ"/>
          </a:p>
        </p:txBody>
      </p:sp>
      <p:sp>
        <p:nvSpPr>
          <p:cNvPr id="51217" name="Line 16"/>
          <p:cNvSpPr>
            <a:spLocks noChangeShapeType="1"/>
          </p:cNvSpPr>
          <p:nvPr/>
        </p:nvSpPr>
        <p:spPr bwMode="auto">
          <a:xfrm>
            <a:off x="3810000" y="3810000"/>
            <a:ext cx="0" cy="1905000"/>
          </a:xfrm>
          <a:prstGeom prst="line">
            <a:avLst/>
          </a:prstGeom>
          <a:noFill/>
          <a:ln w="9525">
            <a:solidFill>
              <a:schemeClr val="tx1"/>
            </a:solidFill>
            <a:round/>
            <a:headEnd/>
            <a:tailEnd/>
          </a:ln>
        </p:spPr>
        <p:txBody>
          <a:bodyPr/>
          <a:lstStyle/>
          <a:p>
            <a:endParaRPr lang="cs-CZ"/>
          </a:p>
        </p:txBody>
      </p:sp>
      <p:sp>
        <p:nvSpPr>
          <p:cNvPr id="51218" name="Text Box 18"/>
          <p:cNvSpPr txBox="1">
            <a:spLocks noChangeArrowheads="1"/>
          </p:cNvSpPr>
          <p:nvPr/>
        </p:nvSpPr>
        <p:spPr bwMode="auto">
          <a:xfrm>
            <a:off x="2971800" y="5867400"/>
            <a:ext cx="1981200" cy="366713"/>
          </a:xfrm>
          <a:prstGeom prst="rect">
            <a:avLst/>
          </a:prstGeom>
          <a:noFill/>
          <a:ln w="9525">
            <a:noFill/>
            <a:miter lim="800000"/>
            <a:headEnd/>
            <a:tailEnd/>
          </a:ln>
        </p:spPr>
        <p:txBody>
          <a:bodyPr>
            <a:spAutoFit/>
          </a:bodyPr>
          <a:lstStyle/>
          <a:p>
            <a:pPr>
              <a:spcBef>
                <a:spcPct val="50000"/>
              </a:spcBef>
            </a:pPr>
            <a:r>
              <a:rPr lang="cs-CZ" sz="1800"/>
              <a:t>Rozdělit tým</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p:cNvSpPr>
            <a:spLocks noGrp="1"/>
          </p:cNvSpPr>
          <p:nvPr>
            <p:ph type="sldNum" sz="quarter" idx="12"/>
          </p:nvPr>
        </p:nvSpPr>
        <p:spPr>
          <a:noFill/>
        </p:spPr>
        <p:txBody>
          <a:bodyPr/>
          <a:lstStyle/>
          <a:p>
            <a:fld id="{B2DE2296-690D-4310-844C-447127595784}" type="slidenum">
              <a:rPr lang="cs-CZ" smtClean="0"/>
              <a:pPr/>
              <a:t>121</a:t>
            </a:fld>
            <a:endParaRPr lang="cs-CZ" smtClean="0"/>
          </a:p>
        </p:txBody>
      </p:sp>
      <p:sp>
        <p:nvSpPr>
          <p:cNvPr id="52227" name="Rectangle 2"/>
          <p:cNvSpPr>
            <a:spLocks noGrp="1" noChangeArrowheads="1"/>
          </p:cNvSpPr>
          <p:nvPr>
            <p:ph type="title"/>
          </p:nvPr>
        </p:nvSpPr>
        <p:spPr/>
        <p:txBody>
          <a:bodyPr/>
          <a:lstStyle/>
          <a:p>
            <a:pPr eaLnBrk="1" hangingPunct="1"/>
            <a:r>
              <a:rPr lang="cs-CZ" smtClean="0"/>
              <a:t>Delegování pravomocí</a:t>
            </a:r>
          </a:p>
        </p:txBody>
      </p:sp>
      <p:sp>
        <p:nvSpPr>
          <p:cNvPr id="52228" name="Rectangle 3"/>
          <p:cNvSpPr>
            <a:spLocks noGrp="1" noChangeArrowheads="1"/>
          </p:cNvSpPr>
          <p:nvPr>
            <p:ph type="body" idx="1"/>
          </p:nvPr>
        </p:nvSpPr>
        <p:spPr>
          <a:xfrm>
            <a:off x="457200" y="1285875"/>
            <a:ext cx="8229600" cy="4840288"/>
          </a:xfrm>
        </p:spPr>
        <p:txBody>
          <a:bodyPr/>
          <a:lstStyle/>
          <a:p>
            <a:pPr eaLnBrk="1" hangingPunct="1">
              <a:lnSpc>
                <a:spcPct val="90000"/>
              </a:lnSpc>
            </a:pPr>
            <a:r>
              <a:rPr lang="cs-CZ" sz="2400" smtClean="0"/>
              <a:t>Důležitý rys dobrých týmů</a:t>
            </a:r>
          </a:p>
          <a:p>
            <a:pPr eaLnBrk="1" hangingPunct="1">
              <a:lnSpc>
                <a:spcPct val="90000"/>
              </a:lnSpc>
            </a:pPr>
            <a:r>
              <a:rPr lang="cs-CZ" sz="2400" smtClean="0"/>
              <a:t>Deleguje se co nejníže, ale jen těm, co na pravomoc ještě stačí a mají i dostatečnou prestiž</a:t>
            </a:r>
          </a:p>
          <a:p>
            <a:pPr eaLnBrk="1" hangingPunct="1">
              <a:lnSpc>
                <a:spcPct val="90000"/>
              </a:lnSpc>
            </a:pPr>
            <a:r>
              <a:rPr lang="cs-CZ" sz="2400" smtClean="0"/>
              <a:t>Výhodou je menší závislost na přítomnosti vedoucího a zlepšení jeho možností při řešení klíčových problémů</a:t>
            </a:r>
          </a:p>
          <a:p>
            <a:pPr eaLnBrk="1" hangingPunct="1">
              <a:lnSpc>
                <a:spcPct val="90000"/>
              </a:lnSpc>
            </a:pPr>
            <a:r>
              <a:rPr lang="cs-CZ" sz="2400" smtClean="0"/>
              <a:t>Snižuje zátěž nejcennějších členů týmu a zlepšuje prostor pro optimální využívání jejich schopností</a:t>
            </a:r>
          </a:p>
          <a:p>
            <a:pPr eaLnBrk="1" hangingPunct="1">
              <a:lnSpc>
                <a:spcPct val="90000"/>
              </a:lnSpc>
            </a:pPr>
            <a:r>
              <a:rPr lang="cs-CZ" sz="2400" smtClean="0"/>
              <a:t>Snižuje potřebu komunikace</a:t>
            </a:r>
          </a:p>
          <a:p>
            <a:pPr eaLnBrk="1" hangingPunct="1">
              <a:lnSpc>
                <a:spcPct val="90000"/>
              </a:lnSpc>
            </a:pPr>
            <a:r>
              <a:rPr lang="cs-CZ" sz="2400" smtClean="0"/>
              <a:t>Podporuje odborný růst a lepší klima v týmu</a:t>
            </a:r>
          </a:p>
          <a:p>
            <a:pPr eaLnBrk="1" hangingPunct="1">
              <a:lnSpc>
                <a:spcPct val="90000"/>
              </a:lnSpc>
            </a:pPr>
            <a:r>
              <a:rPr lang="cs-CZ" sz="2400" i="1" smtClean="0"/>
              <a:t>Pro vedoucího bývá obtížné přijmout (já jsem nejlepší, nebudu nepostradatelný, zprvu může být snazší udělat vše sám)</a:t>
            </a:r>
          </a:p>
          <a:p>
            <a:pPr lvl="1" eaLnBrk="1" hangingPunct="1">
              <a:lnSpc>
                <a:spcPct val="90000"/>
              </a:lnSpc>
            </a:pPr>
            <a:r>
              <a:rPr lang="cs-CZ" sz="2000" i="1" smtClean="0"/>
              <a:t>U pověřovaného nedostatečný pocit ocenění a podpory</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p:txBody>
          <a:bodyPr/>
          <a:lstStyle/>
          <a:p>
            <a:r>
              <a:rPr lang="cs-CZ" smtClean="0"/>
              <a:t>Pozor na Petriho princip</a:t>
            </a:r>
          </a:p>
        </p:txBody>
      </p:sp>
      <p:sp>
        <p:nvSpPr>
          <p:cNvPr id="53251" name="Zástupný symbol pro obsah 2"/>
          <p:cNvSpPr>
            <a:spLocks noGrp="1"/>
          </p:cNvSpPr>
          <p:nvPr>
            <p:ph idx="1"/>
          </p:nvPr>
        </p:nvSpPr>
        <p:spPr/>
        <p:txBody>
          <a:bodyPr/>
          <a:lstStyle/>
          <a:p>
            <a:r>
              <a:rPr lang="cs-CZ" smtClean="0"/>
              <a:t>Při povyšování se povyšuje, dokud pracovník nedosáhne pozice, na kterou nestačí</a:t>
            </a:r>
          </a:p>
          <a:p>
            <a:r>
              <a:rPr lang="cs-CZ" smtClean="0"/>
              <a:t>Při delegování se deleguje tak hluboko, až to dělá neschopný</a:t>
            </a:r>
          </a:p>
          <a:p>
            <a:r>
              <a:rPr lang="cs-CZ" smtClean="0"/>
              <a:t>Nedelegovat a nepovyšovat je také chyba</a:t>
            </a:r>
          </a:p>
          <a:p>
            <a:pPr lvl="1"/>
            <a:r>
              <a:rPr lang="cs-CZ" smtClean="0"/>
              <a:t>Dělat zprvu na určitou dobu</a:t>
            </a:r>
          </a:p>
        </p:txBody>
      </p:sp>
      <p:sp>
        <p:nvSpPr>
          <p:cNvPr id="53252" name="Zástupný symbol pro číslo snímku 3"/>
          <p:cNvSpPr>
            <a:spLocks noGrp="1"/>
          </p:cNvSpPr>
          <p:nvPr>
            <p:ph type="sldNum" sz="quarter" idx="12"/>
          </p:nvPr>
        </p:nvSpPr>
        <p:spPr>
          <a:noFill/>
        </p:spPr>
        <p:txBody>
          <a:bodyPr/>
          <a:lstStyle/>
          <a:p>
            <a:fld id="{2C0F7A14-B95B-476B-8979-995BFBB649B1}" type="slidenum">
              <a:rPr lang="cs-CZ" smtClean="0"/>
              <a:pPr/>
              <a:t>122</a:t>
            </a:fld>
            <a:endParaRPr lang="cs-CZ"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5"/>
          <p:cNvSpPr>
            <a:spLocks noGrp="1"/>
          </p:cNvSpPr>
          <p:nvPr>
            <p:ph type="sldNum" sz="quarter" idx="12"/>
          </p:nvPr>
        </p:nvSpPr>
        <p:spPr>
          <a:noFill/>
        </p:spPr>
        <p:txBody>
          <a:bodyPr/>
          <a:lstStyle/>
          <a:p>
            <a:fld id="{8FCB4BFF-A61C-40A7-A97F-6FAEDAE3C14E}" type="slidenum">
              <a:rPr lang="cs-CZ" smtClean="0"/>
              <a:pPr/>
              <a:t>123</a:t>
            </a:fld>
            <a:endParaRPr lang="cs-CZ" smtClean="0"/>
          </a:p>
        </p:txBody>
      </p:sp>
      <p:sp>
        <p:nvSpPr>
          <p:cNvPr id="54275" name="Rectangle 2"/>
          <p:cNvSpPr>
            <a:spLocks noGrp="1" noChangeArrowheads="1"/>
          </p:cNvSpPr>
          <p:nvPr>
            <p:ph type="title"/>
          </p:nvPr>
        </p:nvSpPr>
        <p:spPr/>
        <p:txBody>
          <a:bodyPr/>
          <a:lstStyle/>
          <a:p>
            <a:pPr eaLnBrk="1" hangingPunct="1"/>
            <a:r>
              <a:rPr lang="cs-CZ" smtClean="0"/>
              <a:t>Konkrétní vlastnosti vedoucího</a:t>
            </a:r>
          </a:p>
        </p:txBody>
      </p:sp>
      <p:sp>
        <p:nvSpPr>
          <p:cNvPr id="54276" name="Rectangle 3"/>
          <p:cNvSpPr>
            <a:spLocks noGrp="1" noChangeArrowheads="1"/>
          </p:cNvSpPr>
          <p:nvPr>
            <p:ph type="body" idx="1"/>
          </p:nvPr>
        </p:nvSpPr>
        <p:spPr>
          <a:xfrm>
            <a:off x="457200" y="1446213"/>
            <a:ext cx="8229600" cy="4768850"/>
          </a:xfrm>
        </p:spPr>
        <p:txBody>
          <a:bodyPr/>
          <a:lstStyle/>
          <a:p>
            <a:pPr eaLnBrk="1" hangingPunct="1">
              <a:lnSpc>
                <a:spcPct val="90000"/>
              </a:lnSpc>
            </a:pPr>
            <a:r>
              <a:rPr lang="cs-CZ" smtClean="0"/>
              <a:t>Kompetentnost odborná i organizační</a:t>
            </a:r>
          </a:p>
          <a:p>
            <a:pPr eaLnBrk="1" hangingPunct="1">
              <a:lnSpc>
                <a:spcPct val="90000"/>
              </a:lnSpc>
            </a:pPr>
            <a:r>
              <a:rPr lang="cs-CZ" smtClean="0"/>
              <a:t>Vědomí vlastních předností a nedostatků</a:t>
            </a:r>
          </a:p>
          <a:p>
            <a:pPr lvl="1" eaLnBrk="1" hangingPunct="1">
              <a:lnSpc>
                <a:spcPct val="90000"/>
              </a:lnSpc>
            </a:pPr>
            <a:r>
              <a:rPr lang="cs-CZ" smtClean="0"/>
              <a:t>V čem nejsem dobrý, na to někoho najdu</a:t>
            </a:r>
          </a:p>
          <a:p>
            <a:pPr eaLnBrk="1" hangingPunct="1">
              <a:lnSpc>
                <a:spcPct val="90000"/>
              </a:lnSpc>
            </a:pPr>
            <a:r>
              <a:rPr lang="cs-CZ" smtClean="0"/>
              <a:t>Zdravá sebedůvěra až tvrdohlavost, ne bezhlavá a zároveň schopnost naslouchat a přebírat nápady, inovovat</a:t>
            </a:r>
          </a:p>
          <a:p>
            <a:pPr eaLnBrk="1" hangingPunct="1">
              <a:lnSpc>
                <a:spcPct val="90000"/>
              </a:lnSpc>
            </a:pPr>
            <a:r>
              <a:rPr lang="cs-CZ" smtClean="0"/>
              <a:t>Formulace cílů i způsobů  řešení</a:t>
            </a:r>
          </a:p>
          <a:p>
            <a:pPr eaLnBrk="1" hangingPunct="1">
              <a:lnSpc>
                <a:spcPct val="90000"/>
              </a:lnSpc>
            </a:pPr>
            <a:r>
              <a:rPr lang="cs-CZ" smtClean="0"/>
              <a:t>Najít správné lidi, motivovat je, optimálně zatěžovat a kontrolovat</a:t>
            </a:r>
          </a:p>
          <a:p>
            <a:pPr eaLnBrk="1" hangingPunct="1">
              <a:lnSpc>
                <a:spcPct val="90000"/>
              </a:lnSpc>
            </a:pPr>
            <a:r>
              <a:rPr lang="cs-CZ" smtClean="0"/>
              <a:t>Plánování a dělba úkolů</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p:cNvSpPr>
            <a:spLocks noGrp="1"/>
          </p:cNvSpPr>
          <p:nvPr>
            <p:ph type="sldNum" sz="quarter" idx="12"/>
          </p:nvPr>
        </p:nvSpPr>
        <p:spPr>
          <a:noFill/>
        </p:spPr>
        <p:txBody>
          <a:bodyPr/>
          <a:lstStyle/>
          <a:p>
            <a:fld id="{F006B44C-5856-4922-8C09-BFF284EB1E9C}" type="slidenum">
              <a:rPr lang="cs-CZ" smtClean="0"/>
              <a:pPr/>
              <a:t>124</a:t>
            </a:fld>
            <a:endParaRPr lang="cs-CZ" smtClean="0"/>
          </a:p>
        </p:txBody>
      </p:sp>
      <p:sp>
        <p:nvSpPr>
          <p:cNvPr id="55299" name="Rectangle 2"/>
          <p:cNvSpPr>
            <a:spLocks noGrp="1" noChangeArrowheads="1"/>
          </p:cNvSpPr>
          <p:nvPr>
            <p:ph type="title"/>
          </p:nvPr>
        </p:nvSpPr>
        <p:spPr/>
        <p:txBody>
          <a:bodyPr/>
          <a:lstStyle/>
          <a:p>
            <a:pPr eaLnBrk="1" hangingPunct="1"/>
            <a:r>
              <a:rPr lang="cs-CZ" smtClean="0"/>
              <a:t>Konkrétní vlastnosti vedoucího</a:t>
            </a:r>
          </a:p>
        </p:txBody>
      </p:sp>
      <p:sp>
        <p:nvSpPr>
          <p:cNvPr id="55300" name="Rectangle 3"/>
          <p:cNvSpPr>
            <a:spLocks noGrp="1" noChangeArrowheads="1"/>
          </p:cNvSpPr>
          <p:nvPr>
            <p:ph type="body" idx="1"/>
          </p:nvPr>
        </p:nvSpPr>
        <p:spPr>
          <a:xfrm>
            <a:off x="0" y="1268413"/>
            <a:ext cx="9144000" cy="4857750"/>
          </a:xfrm>
        </p:spPr>
        <p:txBody>
          <a:bodyPr/>
          <a:lstStyle/>
          <a:p>
            <a:pPr eaLnBrk="1" hangingPunct="1">
              <a:lnSpc>
                <a:spcPct val="90000"/>
              </a:lnSpc>
            </a:pPr>
            <a:r>
              <a:rPr lang="cs-CZ" smtClean="0"/>
              <a:t>Být příkladem pracovním i morálním</a:t>
            </a:r>
          </a:p>
          <a:p>
            <a:pPr eaLnBrk="1" hangingPunct="1">
              <a:lnSpc>
                <a:spcPct val="90000"/>
              </a:lnSpc>
            </a:pPr>
            <a:r>
              <a:rPr lang="cs-CZ" smtClean="0"/>
              <a:t>Vychovávat nástupce</a:t>
            </a:r>
          </a:p>
          <a:p>
            <a:pPr eaLnBrk="1" hangingPunct="1">
              <a:lnSpc>
                <a:spcPct val="90000"/>
              </a:lnSpc>
            </a:pPr>
            <a:r>
              <a:rPr lang="cs-CZ" smtClean="0"/>
              <a:t>Předvídavost, odhad rizik</a:t>
            </a:r>
          </a:p>
          <a:p>
            <a:pPr eaLnBrk="1" hangingPunct="1">
              <a:lnSpc>
                <a:spcPct val="90000"/>
              </a:lnSpc>
            </a:pPr>
            <a:r>
              <a:rPr lang="cs-CZ" smtClean="0"/>
              <a:t>Loajalita k podniku i k týmu (vyrovnaná)</a:t>
            </a:r>
          </a:p>
          <a:p>
            <a:pPr eaLnBrk="1" hangingPunct="1">
              <a:lnSpc>
                <a:spcPct val="90000"/>
              </a:lnSpc>
            </a:pPr>
            <a:r>
              <a:rPr lang="cs-CZ" smtClean="0"/>
              <a:t>Schopnost správně oceňovat a aplikovat nové poznatky, podporovat rozumnou míru inovací</a:t>
            </a:r>
          </a:p>
          <a:p>
            <a:pPr eaLnBrk="1" hangingPunct="1">
              <a:lnSpc>
                <a:spcPct val="90000"/>
              </a:lnSpc>
            </a:pPr>
            <a:r>
              <a:rPr lang="cs-CZ" smtClean="0"/>
              <a:t>Dovést uznat a napravit svoje chyby</a:t>
            </a:r>
          </a:p>
          <a:p>
            <a:pPr eaLnBrk="1" hangingPunct="1">
              <a:lnSpc>
                <a:spcPct val="90000"/>
              </a:lnSpc>
            </a:pPr>
            <a:r>
              <a:rPr lang="cs-CZ" smtClean="0"/>
              <a:t>Diplomatické schopnosti</a:t>
            </a:r>
          </a:p>
          <a:p>
            <a:pPr eaLnBrk="1" hangingPunct="1">
              <a:lnSpc>
                <a:spcPct val="90000"/>
              </a:lnSpc>
            </a:pPr>
            <a:r>
              <a:rPr lang="cs-CZ" smtClean="0"/>
              <a:t>Psychologicky silná osobnost</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číslo snímku 5"/>
          <p:cNvSpPr>
            <a:spLocks noGrp="1"/>
          </p:cNvSpPr>
          <p:nvPr>
            <p:ph type="sldNum" sz="quarter" idx="12"/>
          </p:nvPr>
        </p:nvSpPr>
        <p:spPr>
          <a:noFill/>
        </p:spPr>
        <p:txBody>
          <a:bodyPr/>
          <a:lstStyle/>
          <a:p>
            <a:fld id="{0ECCD232-86EE-4B46-9092-17A60727410F}" type="slidenum">
              <a:rPr lang="cs-CZ" smtClean="0"/>
              <a:pPr/>
              <a:t>125</a:t>
            </a:fld>
            <a:endParaRPr lang="cs-CZ" smtClean="0"/>
          </a:p>
        </p:txBody>
      </p:sp>
      <p:sp>
        <p:nvSpPr>
          <p:cNvPr id="64515" name="Rectangle 2"/>
          <p:cNvSpPr>
            <a:spLocks noGrp="1" noChangeArrowheads="1"/>
          </p:cNvSpPr>
          <p:nvPr>
            <p:ph type="title"/>
          </p:nvPr>
        </p:nvSpPr>
        <p:spPr/>
        <p:txBody>
          <a:bodyPr/>
          <a:lstStyle/>
          <a:p>
            <a:pPr eaLnBrk="1" hangingPunct="1"/>
            <a:r>
              <a:rPr lang="cs-CZ" smtClean="0"/>
              <a:t>Týmová loajalita</a:t>
            </a:r>
          </a:p>
        </p:txBody>
      </p:sp>
      <p:sp>
        <p:nvSpPr>
          <p:cNvPr id="64516" name="Rectangle 3"/>
          <p:cNvSpPr>
            <a:spLocks noGrp="1" noChangeArrowheads="1"/>
          </p:cNvSpPr>
          <p:nvPr>
            <p:ph type="body" idx="1"/>
          </p:nvPr>
        </p:nvSpPr>
        <p:spPr>
          <a:xfrm>
            <a:off x="457200" y="1357313"/>
            <a:ext cx="8229600" cy="4768850"/>
          </a:xfrm>
        </p:spPr>
        <p:txBody>
          <a:bodyPr/>
          <a:lstStyle/>
          <a:p>
            <a:pPr eaLnBrk="1" hangingPunct="1"/>
            <a:r>
              <a:rPr lang="cs-CZ" sz="2800" dirty="0" smtClean="0"/>
              <a:t>Identifikace s cíli a postupy týmu</a:t>
            </a:r>
          </a:p>
          <a:p>
            <a:pPr lvl="1" eaLnBrk="1" hangingPunct="1"/>
            <a:r>
              <a:rPr lang="cs-CZ" sz="2400" dirty="0" smtClean="0"/>
              <a:t>Ochota pro tým něco udělat a případně za tým i bojovat (např. s šéfy) a týmu něco obětovat</a:t>
            </a:r>
          </a:p>
          <a:p>
            <a:pPr lvl="1" eaLnBrk="1" hangingPunct="1"/>
            <a:r>
              <a:rPr lang="cs-CZ" sz="2400" dirty="0" smtClean="0"/>
              <a:t>Přátelství s členy týmu případně hrdost na dosažené výsledky.</a:t>
            </a:r>
          </a:p>
          <a:p>
            <a:pPr eaLnBrk="1" hangingPunct="1"/>
            <a:r>
              <a:rPr lang="cs-CZ" sz="2800" dirty="0" smtClean="0"/>
              <a:t>Záporné aspekty</a:t>
            </a:r>
          </a:p>
          <a:p>
            <a:pPr lvl="1" eaLnBrk="1" hangingPunct="1"/>
            <a:r>
              <a:rPr lang="cs-CZ" sz="2400" dirty="0" smtClean="0"/>
              <a:t>Ponorková nemoc</a:t>
            </a:r>
          </a:p>
          <a:p>
            <a:pPr lvl="1" eaLnBrk="1" hangingPunct="1"/>
            <a:r>
              <a:rPr lang="cs-CZ" sz="2400" dirty="0" smtClean="0"/>
              <a:t>Týmový šovinismus: </a:t>
            </a:r>
          </a:p>
          <a:p>
            <a:pPr lvl="2" eaLnBrk="1" hangingPunct="1"/>
            <a:r>
              <a:rPr lang="cs-CZ" sz="2000" dirty="0" smtClean="0"/>
              <a:t>Nekritická obhajoba zájmů týmů a jeho činnosti, </a:t>
            </a:r>
          </a:p>
          <a:p>
            <a:pPr lvl="1" eaLnBrk="1" hangingPunct="1"/>
            <a:r>
              <a:rPr lang="cs-CZ" sz="2400" dirty="0" smtClean="0"/>
              <a:t>Nevhodné přístupy </a:t>
            </a:r>
          </a:p>
          <a:p>
            <a:pPr lvl="2" eaLnBrk="1" hangingPunct="1"/>
            <a:r>
              <a:rPr lang="cs-CZ" sz="2000" dirty="0" smtClean="0"/>
              <a:t> dominance agresorů, hraný zájem o názory,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p:cNvSpPr>
            <a:spLocks noGrp="1"/>
          </p:cNvSpPr>
          <p:nvPr>
            <p:ph type="sldNum" sz="quarter" idx="12"/>
          </p:nvPr>
        </p:nvSpPr>
        <p:spPr>
          <a:noFill/>
        </p:spPr>
        <p:txBody>
          <a:bodyPr/>
          <a:lstStyle/>
          <a:p>
            <a:fld id="{BF1E6976-34A4-4F2A-B406-F1D99F269E2E}" type="slidenum">
              <a:rPr lang="cs-CZ" smtClean="0"/>
              <a:pPr/>
              <a:t>126</a:t>
            </a:fld>
            <a:endParaRPr lang="cs-CZ" smtClean="0"/>
          </a:p>
        </p:txBody>
      </p:sp>
      <p:sp>
        <p:nvSpPr>
          <p:cNvPr id="65539" name="Rectangle 2"/>
          <p:cNvSpPr>
            <a:spLocks noGrp="1" noChangeArrowheads="1"/>
          </p:cNvSpPr>
          <p:nvPr>
            <p:ph type="title"/>
          </p:nvPr>
        </p:nvSpPr>
        <p:spPr/>
        <p:txBody>
          <a:bodyPr/>
          <a:lstStyle/>
          <a:p>
            <a:pPr eaLnBrk="1" hangingPunct="1"/>
            <a:r>
              <a:rPr lang="cs-CZ" smtClean="0"/>
              <a:t>Neegoististický přístup</a:t>
            </a:r>
          </a:p>
        </p:txBody>
      </p:sp>
      <p:sp>
        <p:nvSpPr>
          <p:cNvPr id="65540" name="Rectangle 3"/>
          <p:cNvSpPr>
            <a:spLocks noGrp="1" noChangeArrowheads="1"/>
          </p:cNvSpPr>
          <p:nvPr>
            <p:ph type="body" idx="1"/>
          </p:nvPr>
        </p:nvSpPr>
        <p:spPr>
          <a:xfrm>
            <a:off x="323528" y="1357313"/>
            <a:ext cx="8568952" cy="4768850"/>
          </a:xfrm>
        </p:spPr>
        <p:txBody>
          <a:bodyPr/>
          <a:lstStyle/>
          <a:p>
            <a:pPr eaLnBrk="1" hangingPunct="1">
              <a:lnSpc>
                <a:spcPct val="90000"/>
              </a:lnSpc>
              <a:buFontTx/>
              <a:buNone/>
            </a:pPr>
            <a:r>
              <a:rPr lang="cs-CZ" dirty="0" smtClean="0"/>
              <a:t>Důležitý aspekt soudržnosti týmu, vytváření týmového klimatu a týmové loajality</a:t>
            </a:r>
          </a:p>
          <a:p>
            <a:pPr eaLnBrk="1" hangingPunct="1">
              <a:lnSpc>
                <a:spcPct val="90000"/>
              </a:lnSpc>
            </a:pPr>
            <a:r>
              <a:rPr lang="cs-CZ" sz="2800" dirty="0" smtClean="0"/>
              <a:t>Problémy jsou nutnou součástí života</a:t>
            </a:r>
          </a:p>
          <a:p>
            <a:pPr eaLnBrk="1" hangingPunct="1">
              <a:lnSpc>
                <a:spcPct val="90000"/>
              </a:lnSpc>
            </a:pPr>
            <a:r>
              <a:rPr lang="cs-CZ" sz="2800" dirty="0" smtClean="0"/>
              <a:t>Dokumenty a programy jsou společným majetkem týmu, nikdo nepovažuje to co vytvořil za svoje dítě, které je třeba stále hájit</a:t>
            </a:r>
          </a:p>
          <a:p>
            <a:pPr eaLnBrk="1" hangingPunct="1">
              <a:lnSpc>
                <a:spcPct val="90000"/>
              </a:lnSpc>
            </a:pPr>
            <a:r>
              <a:rPr lang="cs-CZ" sz="2800" dirty="0" smtClean="0"/>
              <a:t>Problém řeší ten, komu jeho řešení dá nejméně práce, ne nutně ten, kdo problém způsobil</a:t>
            </a:r>
          </a:p>
          <a:p>
            <a:pPr eaLnBrk="1" hangingPunct="1">
              <a:lnSpc>
                <a:spcPct val="90000"/>
              </a:lnSpc>
            </a:pPr>
            <a:r>
              <a:rPr lang="cs-CZ" sz="2800" dirty="0" smtClean="0"/>
              <a:t>Nikdo není tímto řešením trvale znevýhodňován, a naopak nikdo se „neveze“</a:t>
            </a:r>
          </a:p>
          <a:p>
            <a:pPr lvl="1" eaLnBrk="1" hangingPunct="1">
              <a:lnSpc>
                <a:spcPct val="90000"/>
              </a:lnSpc>
            </a:pPr>
            <a:r>
              <a:rPr lang="cs-CZ" sz="2400" dirty="0" smtClean="0"/>
              <a:t>Pozor na lenochy</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číslo snímku 5"/>
          <p:cNvSpPr>
            <a:spLocks noGrp="1"/>
          </p:cNvSpPr>
          <p:nvPr>
            <p:ph type="sldNum" sz="quarter" idx="12"/>
          </p:nvPr>
        </p:nvSpPr>
        <p:spPr>
          <a:noFill/>
        </p:spPr>
        <p:txBody>
          <a:bodyPr/>
          <a:lstStyle/>
          <a:p>
            <a:fld id="{04134096-E7C2-467F-93FF-50FAFC7BB64F}" type="slidenum">
              <a:rPr lang="cs-CZ" smtClean="0"/>
              <a:pPr/>
              <a:t>127</a:t>
            </a:fld>
            <a:endParaRPr lang="cs-CZ" smtClean="0"/>
          </a:p>
        </p:txBody>
      </p:sp>
      <p:sp>
        <p:nvSpPr>
          <p:cNvPr id="66563" name="Rectangle 1026"/>
          <p:cNvSpPr>
            <a:spLocks noGrp="1" noChangeArrowheads="1"/>
          </p:cNvSpPr>
          <p:nvPr>
            <p:ph type="title"/>
          </p:nvPr>
        </p:nvSpPr>
        <p:spPr/>
        <p:txBody>
          <a:bodyPr/>
          <a:lstStyle/>
          <a:p>
            <a:pPr eaLnBrk="1" hangingPunct="1"/>
            <a:r>
              <a:rPr lang="cs-CZ" smtClean="0"/>
              <a:t>Přestávky při týmové práci</a:t>
            </a:r>
          </a:p>
        </p:txBody>
      </p:sp>
      <p:sp>
        <p:nvSpPr>
          <p:cNvPr id="66564" name="Rectangle 1027"/>
          <p:cNvSpPr>
            <a:spLocks noGrp="1" noChangeArrowheads="1"/>
          </p:cNvSpPr>
          <p:nvPr>
            <p:ph type="body" idx="1"/>
          </p:nvPr>
        </p:nvSpPr>
        <p:spPr>
          <a:xfrm>
            <a:off x="457200" y="1285875"/>
            <a:ext cx="8229600" cy="4840288"/>
          </a:xfrm>
        </p:spPr>
        <p:txBody>
          <a:bodyPr/>
          <a:lstStyle/>
          <a:p>
            <a:pPr eaLnBrk="1" hangingPunct="1">
              <a:lnSpc>
                <a:spcPct val="90000"/>
              </a:lnSpc>
            </a:pPr>
            <a:r>
              <a:rPr lang="cs-CZ" sz="2800" dirty="0" smtClean="0"/>
              <a:t>Důležité pro výkon (kolik, jak dobře), zvláště pro tvůrčí činnosti, a pro zdraví</a:t>
            </a:r>
            <a:r>
              <a:rPr lang="en-US" sz="2800" dirty="0" smtClean="0"/>
              <a:t> </a:t>
            </a:r>
            <a:r>
              <a:rPr lang="cs-CZ" sz="2800" dirty="0" smtClean="0"/>
              <a:t>a fixování poznatků </a:t>
            </a:r>
          </a:p>
          <a:p>
            <a:pPr lvl="1" eaLnBrk="1" hangingPunct="1">
              <a:lnSpc>
                <a:spcPct val="90000"/>
              </a:lnSpc>
            </a:pPr>
            <a:r>
              <a:rPr lang="cs-CZ" sz="2400" dirty="0" smtClean="0"/>
              <a:t>Důležité pro utřídění poznatků a netradiční nápady</a:t>
            </a:r>
          </a:p>
          <a:p>
            <a:pPr eaLnBrk="1" hangingPunct="1">
              <a:lnSpc>
                <a:spcPct val="90000"/>
              </a:lnSpc>
            </a:pPr>
            <a:r>
              <a:rPr lang="cs-CZ" sz="2800" dirty="0" smtClean="0"/>
              <a:t>Je individuální, jak často, dvě hodiny intensivní práce mezi přestávkami je asi maximum</a:t>
            </a:r>
          </a:p>
          <a:p>
            <a:pPr lvl="1" eaLnBrk="1" hangingPunct="1">
              <a:lnSpc>
                <a:spcPct val="90000"/>
              </a:lnSpc>
            </a:pPr>
            <a:r>
              <a:rPr lang="cs-CZ" sz="2400" dirty="0" smtClean="0"/>
              <a:t>Doba mezi přestávkami by </a:t>
            </a:r>
            <a:r>
              <a:rPr lang="en-US" sz="2400" dirty="0" err="1" smtClean="0"/>
              <a:t>nem</a:t>
            </a:r>
            <a:r>
              <a:rPr lang="cs-CZ" sz="2400" dirty="0" err="1" smtClean="0"/>
              <a:t>ěla</a:t>
            </a:r>
            <a:r>
              <a:rPr lang="cs-CZ" sz="2400" dirty="0" smtClean="0"/>
              <a:t> být pevná (jsem unaven, tak si </a:t>
            </a:r>
            <a:r>
              <a:rPr lang="cs-CZ" sz="2400" dirty="0" err="1" smtClean="0"/>
              <a:t>dáchnu</a:t>
            </a:r>
            <a:r>
              <a:rPr lang="cs-CZ" sz="2400" dirty="0" smtClean="0"/>
              <a:t>, je ale problém zneužívání)</a:t>
            </a:r>
          </a:p>
          <a:p>
            <a:pPr eaLnBrk="1" hangingPunct="1">
              <a:lnSpc>
                <a:spcPct val="90000"/>
              </a:lnSpc>
            </a:pPr>
            <a:r>
              <a:rPr lang="cs-CZ" sz="2800" dirty="0" smtClean="0"/>
              <a:t>Dobré mohou být společné koníčky, výlety, </a:t>
            </a:r>
            <a:r>
              <a:rPr lang="cs-CZ" sz="2800" dirty="0" err="1" smtClean="0"/>
              <a:t>pařby</a:t>
            </a:r>
            <a:endParaRPr lang="cs-CZ" sz="2800" dirty="0" smtClean="0"/>
          </a:p>
          <a:p>
            <a:pPr lvl="1" eaLnBrk="1" hangingPunct="1">
              <a:lnSpc>
                <a:spcPct val="90000"/>
              </a:lnSpc>
              <a:buFontTx/>
              <a:buNone/>
            </a:pPr>
            <a:r>
              <a:rPr lang="cs-CZ" sz="2400" dirty="0" smtClean="0"/>
              <a:t>Nesmí být časté, hrozí pak ponorková nemoc</a:t>
            </a:r>
          </a:p>
          <a:p>
            <a:pPr lvl="1" eaLnBrk="1" hangingPunct="1">
              <a:lnSpc>
                <a:spcPct val="90000"/>
              </a:lnSpc>
              <a:buFontTx/>
              <a:buNone/>
            </a:pPr>
            <a:r>
              <a:rPr lang="cs-CZ" sz="2400" dirty="0" smtClean="0"/>
              <a:t>Občasné společenské akce posilují tým</a:t>
            </a:r>
          </a:p>
          <a:p>
            <a:pPr lvl="1" eaLnBrk="1" hangingPunct="1">
              <a:lnSpc>
                <a:spcPct val="90000"/>
              </a:lnSpc>
              <a:buFontTx/>
              <a:buNone/>
            </a:pPr>
            <a:r>
              <a:rPr lang="cs-CZ" sz="2400" dirty="0" smtClean="0"/>
              <a:t>Záleží na individuálních preferencích</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p:cNvSpPr>
            <a:spLocks noGrp="1"/>
          </p:cNvSpPr>
          <p:nvPr>
            <p:ph type="sldNum" sz="quarter" idx="12"/>
          </p:nvPr>
        </p:nvSpPr>
        <p:spPr>
          <a:noFill/>
        </p:spPr>
        <p:txBody>
          <a:bodyPr/>
          <a:lstStyle/>
          <a:p>
            <a:fld id="{47BCE1CD-C3D7-4622-BE8A-D2170D903DC5}" type="slidenum">
              <a:rPr lang="cs-CZ" smtClean="0"/>
              <a:pPr/>
              <a:t>128</a:t>
            </a:fld>
            <a:endParaRPr lang="cs-CZ" smtClean="0"/>
          </a:p>
        </p:txBody>
      </p:sp>
      <p:sp>
        <p:nvSpPr>
          <p:cNvPr id="67587" name="Rectangle 1026"/>
          <p:cNvSpPr>
            <a:spLocks noGrp="1" noChangeArrowheads="1"/>
          </p:cNvSpPr>
          <p:nvPr>
            <p:ph type="title"/>
          </p:nvPr>
        </p:nvSpPr>
        <p:spPr/>
        <p:txBody>
          <a:bodyPr/>
          <a:lstStyle/>
          <a:p>
            <a:pPr eaLnBrk="1" hangingPunct="1"/>
            <a:r>
              <a:rPr lang="cs-CZ" smtClean="0"/>
              <a:t>Přestávky při týmové práci</a:t>
            </a:r>
          </a:p>
        </p:txBody>
      </p:sp>
      <p:sp>
        <p:nvSpPr>
          <p:cNvPr id="67588" name="Rectangle 1027"/>
          <p:cNvSpPr>
            <a:spLocks noGrp="1" noChangeArrowheads="1"/>
          </p:cNvSpPr>
          <p:nvPr>
            <p:ph type="body" idx="1"/>
          </p:nvPr>
        </p:nvSpPr>
        <p:spPr>
          <a:xfrm>
            <a:off x="457200" y="1428750"/>
            <a:ext cx="8435975" cy="4786313"/>
          </a:xfrm>
        </p:spPr>
        <p:txBody>
          <a:bodyPr/>
          <a:lstStyle/>
          <a:p>
            <a:pPr eaLnBrk="1" hangingPunct="1">
              <a:lnSpc>
                <a:spcPct val="90000"/>
              </a:lnSpc>
            </a:pPr>
            <a:r>
              <a:rPr lang="cs-CZ" sz="2400" smtClean="0"/>
              <a:t>Důležitou roli hraje pracovní prostředí (existence místa, kde se scházet, kytky, možnost občerstvení, pracovní místo, dosažitelnost prostředků)</a:t>
            </a:r>
          </a:p>
          <a:p>
            <a:pPr eaLnBrk="1" hangingPunct="1">
              <a:lnSpc>
                <a:spcPct val="90000"/>
              </a:lnSpc>
            </a:pPr>
            <a:r>
              <a:rPr lang="cs-CZ" sz="2400" smtClean="0"/>
              <a:t>Káva je zrádná (vyšší počet chyb při častějším pití), tak jednu kávu za několik (říká se že šest) hodin</a:t>
            </a:r>
          </a:p>
          <a:p>
            <a:pPr eaLnBrk="1" hangingPunct="1">
              <a:lnSpc>
                <a:spcPct val="90000"/>
              </a:lnSpc>
            </a:pPr>
            <a:r>
              <a:rPr lang="cs-CZ" sz="2400" smtClean="0"/>
              <a:t>Necpat se sladkostmi</a:t>
            </a:r>
          </a:p>
          <a:p>
            <a:pPr eaLnBrk="1" hangingPunct="1">
              <a:lnSpc>
                <a:spcPct val="90000"/>
              </a:lnSpc>
            </a:pPr>
            <a:r>
              <a:rPr lang="cs-CZ" sz="2400" smtClean="0"/>
              <a:t>Dobré je si občas trochu zacvičit, projít se, či trochu, ale jen trochu tlachat (viz. ergonomii práce) </a:t>
            </a:r>
          </a:p>
          <a:p>
            <a:pPr eaLnBrk="1" hangingPunct="1">
              <a:lnSpc>
                <a:spcPct val="90000"/>
              </a:lnSpc>
            </a:pPr>
            <a:r>
              <a:rPr lang="cs-CZ" sz="2400" smtClean="0"/>
              <a:t>Odreagovat a chvíli nemyslet na práci a ještě méně na termíny</a:t>
            </a:r>
          </a:p>
          <a:p>
            <a:pPr eaLnBrk="1" hangingPunct="1">
              <a:lnSpc>
                <a:spcPct val="90000"/>
              </a:lnSpc>
            </a:pPr>
            <a:r>
              <a:rPr lang="cs-CZ" sz="2400" smtClean="0"/>
              <a:t>Přestávky zlepšují komunikaci a vztahy v týmu a zlepšují i myšlení (Historka: Edlington a stále pracující doktorand)</a:t>
            </a:r>
          </a:p>
          <a:p>
            <a:pPr eaLnBrk="1" hangingPunct="1">
              <a:lnSpc>
                <a:spcPct val="90000"/>
              </a:lnSpc>
            </a:pPr>
            <a:r>
              <a:rPr lang="cs-CZ" sz="2400" smtClean="0"/>
              <a:t>Přestávky jsou zvláště účinné v koedukovaných týmech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p:cNvSpPr>
            <a:spLocks noGrp="1"/>
          </p:cNvSpPr>
          <p:nvPr>
            <p:ph type="sldNum" sz="quarter" idx="12"/>
          </p:nvPr>
        </p:nvSpPr>
        <p:spPr>
          <a:noFill/>
        </p:spPr>
        <p:txBody>
          <a:bodyPr/>
          <a:lstStyle/>
          <a:p>
            <a:fld id="{27768E33-701F-4C17-A484-60F187FB7B9F}" type="slidenum">
              <a:rPr lang="cs-CZ" smtClean="0"/>
              <a:pPr/>
              <a:t>129</a:t>
            </a:fld>
            <a:endParaRPr lang="cs-CZ" smtClean="0"/>
          </a:p>
        </p:txBody>
      </p:sp>
      <p:sp>
        <p:nvSpPr>
          <p:cNvPr id="68611" name="Rectangle 1026"/>
          <p:cNvSpPr>
            <a:spLocks noGrp="1" noChangeArrowheads="1"/>
          </p:cNvSpPr>
          <p:nvPr>
            <p:ph type="title"/>
          </p:nvPr>
        </p:nvSpPr>
        <p:spPr/>
        <p:txBody>
          <a:bodyPr/>
          <a:lstStyle/>
          <a:p>
            <a:pPr eaLnBrk="1" hangingPunct="1"/>
            <a:r>
              <a:rPr lang="cs-CZ" smtClean="0"/>
              <a:t>Pevný a najímaný tým</a:t>
            </a:r>
          </a:p>
        </p:txBody>
      </p:sp>
      <p:sp>
        <p:nvSpPr>
          <p:cNvPr id="68612" name="Rectangle 1027"/>
          <p:cNvSpPr>
            <a:spLocks noGrp="1" noChangeArrowheads="1"/>
          </p:cNvSpPr>
          <p:nvPr>
            <p:ph type="body" idx="1"/>
          </p:nvPr>
        </p:nvSpPr>
        <p:spPr>
          <a:xfrm>
            <a:off x="457200" y="1341438"/>
            <a:ext cx="8229600" cy="4895850"/>
          </a:xfrm>
        </p:spPr>
        <p:txBody>
          <a:bodyPr/>
          <a:lstStyle/>
          <a:p>
            <a:pPr eaLnBrk="1" hangingPunct="1"/>
            <a:r>
              <a:rPr lang="cs-CZ" sz="2400" smtClean="0"/>
              <a:t>Pevný tým</a:t>
            </a:r>
          </a:p>
          <a:p>
            <a:pPr lvl="1" eaLnBrk="1" hangingPunct="1"/>
            <a:r>
              <a:rPr lang="cs-CZ" sz="2400" smtClean="0"/>
              <a:t>Úkoly se hledají k týmu</a:t>
            </a:r>
          </a:p>
          <a:p>
            <a:pPr lvl="1" eaLnBrk="1" hangingPunct="1"/>
            <a:r>
              <a:rPr lang="cs-CZ" sz="2400" smtClean="0"/>
              <a:t>Víceméně nutnost u malých firem</a:t>
            </a:r>
          </a:p>
          <a:p>
            <a:pPr eaLnBrk="1" hangingPunct="1"/>
            <a:r>
              <a:rPr lang="cs-CZ" sz="2400" smtClean="0"/>
              <a:t>Najímaný tým</a:t>
            </a:r>
          </a:p>
          <a:p>
            <a:pPr lvl="1" eaLnBrk="1" hangingPunct="1"/>
            <a:r>
              <a:rPr lang="cs-CZ" sz="2400" smtClean="0"/>
              <a:t>Vedení pro daný projekt, ostatní se z pracovníku firmy „najímají“ podle potřeby (nejde u malých firem), př. Siemens</a:t>
            </a:r>
          </a:p>
          <a:p>
            <a:pPr lvl="1" eaLnBrk="1" hangingPunct="1"/>
            <a:r>
              <a:rPr lang="cs-CZ" sz="2400" smtClean="0"/>
              <a:t>Vhodné pro spíše rutinní práce</a:t>
            </a:r>
          </a:p>
          <a:p>
            <a:pPr eaLnBrk="1" hangingPunct="1"/>
            <a:r>
              <a:rPr lang="cs-CZ" sz="2400" smtClean="0"/>
              <a:t>Příklad Siemens </a:t>
            </a:r>
          </a:p>
          <a:p>
            <a:pPr lvl="1" eaLnBrk="1" hangingPunct="1"/>
            <a:r>
              <a:rPr lang="cs-CZ" sz="1600" smtClean="0"/>
              <a:t>Obchodník, vedoucí týmu, jeho obvyklí spolupracovníci, najímání z poolu</a:t>
            </a:r>
          </a:p>
          <a:p>
            <a:pPr eaLnBrk="1" hangingPunct="1"/>
            <a:r>
              <a:rPr lang="cs-CZ" sz="2400" smtClean="0"/>
              <a:t>Příklad hosting</a:t>
            </a:r>
          </a:p>
          <a:p>
            <a:pPr lvl="1" eaLnBrk="1" hangingPunct="1"/>
            <a:r>
              <a:rPr lang="cs-CZ" sz="2000" smtClean="0"/>
              <a:t>Převažuje najímání z poolu, práce jako u linky, zplanělý Scrum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lidi udržet a rozvíjet</a:t>
            </a:r>
            <a:endParaRPr lang="cs-CZ" dirty="0"/>
          </a:p>
        </p:txBody>
      </p:sp>
      <p:sp>
        <p:nvSpPr>
          <p:cNvPr id="3" name="Zástupný symbol pro obsah 2"/>
          <p:cNvSpPr>
            <a:spLocks noGrp="1"/>
          </p:cNvSpPr>
          <p:nvPr>
            <p:ph idx="1"/>
          </p:nvPr>
        </p:nvSpPr>
        <p:spPr/>
        <p:txBody>
          <a:bodyPr/>
          <a:lstStyle/>
          <a:p>
            <a:r>
              <a:rPr lang="cs-CZ" dirty="0" smtClean="0"/>
              <a:t>Uvědomit si  kapacity a talenty lidí a vlastnosti rolí a dát to dohromady</a:t>
            </a:r>
          </a:p>
          <a:p>
            <a:r>
              <a:rPr lang="cs-CZ" dirty="0" smtClean="0"/>
              <a:t>Péče o odborný růst a sociální kapitál</a:t>
            </a:r>
          </a:p>
          <a:p>
            <a:pPr lvl="1"/>
            <a:r>
              <a:rPr lang="cs-CZ" dirty="0" smtClean="0"/>
              <a:t>Prima práce</a:t>
            </a:r>
          </a:p>
          <a:p>
            <a:pPr lvl="1"/>
            <a:r>
              <a:rPr lang="cs-CZ" dirty="0" smtClean="0"/>
              <a:t>Prima prostředí</a:t>
            </a:r>
          </a:p>
          <a:p>
            <a:pPr lvl="1"/>
            <a:r>
              <a:rPr lang="cs-CZ" dirty="0" smtClean="0"/>
              <a:t>Pocit bezpečí</a:t>
            </a:r>
          </a:p>
          <a:p>
            <a:pPr lvl="1"/>
            <a:r>
              <a:rPr lang="cs-CZ" dirty="0" smtClean="0"/>
              <a:t>Přiměřené odměny </a:t>
            </a:r>
          </a:p>
          <a:p>
            <a:pPr lvl="1"/>
            <a:r>
              <a:rPr lang="cs-CZ" dirty="0" smtClean="0"/>
              <a:t>Školení</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13</a:t>
            </a:fld>
            <a:endParaRPr lang="cs-CZ"/>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p:cNvSpPr>
            <a:spLocks noGrp="1"/>
          </p:cNvSpPr>
          <p:nvPr>
            <p:ph type="sldNum" sz="quarter" idx="12"/>
          </p:nvPr>
        </p:nvSpPr>
        <p:spPr>
          <a:noFill/>
        </p:spPr>
        <p:txBody>
          <a:bodyPr/>
          <a:lstStyle/>
          <a:p>
            <a:fld id="{2B3F792D-241F-4DB5-8399-6D86D9BB83EB}" type="slidenum">
              <a:rPr lang="cs-CZ" smtClean="0"/>
              <a:pPr/>
              <a:t>130</a:t>
            </a:fld>
            <a:endParaRPr lang="cs-CZ" smtClean="0"/>
          </a:p>
        </p:txBody>
      </p:sp>
      <p:sp>
        <p:nvSpPr>
          <p:cNvPr id="69635" name="Rectangle 1026"/>
          <p:cNvSpPr>
            <a:spLocks noGrp="1" noChangeArrowheads="1"/>
          </p:cNvSpPr>
          <p:nvPr>
            <p:ph type="title"/>
          </p:nvPr>
        </p:nvSpPr>
        <p:spPr/>
        <p:txBody>
          <a:bodyPr/>
          <a:lstStyle/>
          <a:p>
            <a:pPr eaLnBrk="1" hangingPunct="1"/>
            <a:r>
              <a:rPr lang="cs-CZ" smtClean="0"/>
              <a:t>Kdy najímaný tým</a:t>
            </a:r>
          </a:p>
        </p:txBody>
      </p:sp>
      <p:sp>
        <p:nvSpPr>
          <p:cNvPr id="69636" name="Rectangle 1027"/>
          <p:cNvSpPr>
            <a:spLocks noGrp="1" noChangeArrowheads="1"/>
          </p:cNvSpPr>
          <p:nvPr>
            <p:ph type="body" idx="1"/>
          </p:nvPr>
        </p:nvSpPr>
        <p:spPr/>
        <p:txBody>
          <a:bodyPr/>
          <a:lstStyle/>
          <a:p>
            <a:pPr eaLnBrk="1" hangingPunct="1"/>
            <a:r>
              <a:rPr lang="cs-CZ" smtClean="0"/>
              <a:t>Velký spíše rutinní úkol (rutinost je podmínka pro smysluplnost najímání)</a:t>
            </a:r>
          </a:p>
          <a:p>
            <a:pPr eaLnBrk="1" hangingPunct="1"/>
            <a:r>
              <a:rPr lang="cs-CZ" smtClean="0"/>
              <a:t>Větší firma (je odkud najímat, efekt velkých čísel – je velká šance, že se vždy někdo najde vhodný pro danou práci a že se pro každého najde práce, kombinace talentů)</a:t>
            </a:r>
          </a:p>
          <a:p>
            <a:pPr eaLnBrk="1" hangingPunct="1"/>
            <a:endParaRPr lang="cs-CZ"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p:cNvSpPr>
            <a:spLocks noGrp="1"/>
          </p:cNvSpPr>
          <p:nvPr>
            <p:ph type="sldNum" sz="quarter" idx="12"/>
          </p:nvPr>
        </p:nvSpPr>
        <p:spPr>
          <a:noFill/>
        </p:spPr>
        <p:txBody>
          <a:bodyPr/>
          <a:lstStyle/>
          <a:p>
            <a:fld id="{8D7942EF-B318-4DF7-B141-4D6CC97B894F}" type="slidenum">
              <a:rPr lang="cs-CZ" smtClean="0"/>
              <a:pPr/>
              <a:t>131</a:t>
            </a:fld>
            <a:endParaRPr lang="cs-CZ" smtClean="0"/>
          </a:p>
        </p:txBody>
      </p:sp>
      <p:sp>
        <p:nvSpPr>
          <p:cNvPr id="70659" name="Rectangle 2"/>
          <p:cNvSpPr>
            <a:spLocks noGrp="1" noChangeArrowheads="1"/>
          </p:cNvSpPr>
          <p:nvPr>
            <p:ph type="title"/>
          </p:nvPr>
        </p:nvSpPr>
        <p:spPr>
          <a:xfrm>
            <a:off x="457200" y="0"/>
            <a:ext cx="8229600" cy="908050"/>
          </a:xfrm>
        </p:spPr>
        <p:txBody>
          <a:bodyPr/>
          <a:lstStyle/>
          <a:p>
            <a:pPr eaLnBrk="1" hangingPunct="1"/>
            <a:r>
              <a:rPr lang="cs-CZ" sz="4000" smtClean="0"/>
              <a:t>Životní cyklus najímaného týmu 1</a:t>
            </a:r>
          </a:p>
        </p:txBody>
      </p:sp>
      <p:sp>
        <p:nvSpPr>
          <p:cNvPr id="70660" name="Rectangle 3"/>
          <p:cNvSpPr>
            <a:spLocks noGrp="1" noChangeArrowheads="1"/>
          </p:cNvSpPr>
          <p:nvPr>
            <p:ph type="body" idx="1"/>
          </p:nvPr>
        </p:nvSpPr>
        <p:spPr>
          <a:xfrm>
            <a:off x="457200" y="836613"/>
            <a:ext cx="7686675" cy="5289550"/>
          </a:xfrm>
        </p:spPr>
        <p:txBody>
          <a:bodyPr/>
          <a:lstStyle/>
          <a:p>
            <a:pPr marL="609600" indent="-609600" eaLnBrk="1" hangingPunct="1">
              <a:lnSpc>
                <a:spcPct val="90000"/>
              </a:lnSpc>
              <a:buFontTx/>
              <a:buNone/>
            </a:pPr>
            <a:r>
              <a:rPr lang="cs-CZ" sz="2800" smtClean="0"/>
              <a:t>Vytvoření obchodní příležitosti, respektive formulace nápadu</a:t>
            </a:r>
          </a:p>
          <a:p>
            <a:pPr marL="609600" indent="-609600" eaLnBrk="1" hangingPunct="1">
              <a:lnSpc>
                <a:spcPct val="90000"/>
              </a:lnSpc>
              <a:buFontTx/>
              <a:buAutoNum type="arabicPeriod"/>
            </a:pPr>
            <a:r>
              <a:rPr lang="cs-CZ" sz="2800" smtClean="0"/>
              <a:t>Vize úkolu, určení vedoucího</a:t>
            </a:r>
          </a:p>
          <a:p>
            <a:pPr marL="609600" indent="-609600" eaLnBrk="1" hangingPunct="1">
              <a:lnSpc>
                <a:spcPct val="90000"/>
              </a:lnSpc>
              <a:buFontTx/>
              <a:buAutoNum type="arabicPeriod"/>
            </a:pPr>
            <a:r>
              <a:rPr lang="cs-CZ" sz="2800" smtClean="0"/>
              <a:t>Formování jádra týmu</a:t>
            </a:r>
          </a:p>
          <a:p>
            <a:pPr marL="990600" lvl="1" indent="-533400" eaLnBrk="1" hangingPunct="1">
              <a:lnSpc>
                <a:spcPct val="90000"/>
              </a:lnSpc>
            </a:pPr>
            <a:r>
              <a:rPr lang="cs-CZ" sz="2400" smtClean="0"/>
              <a:t>Vytvoření vedoucí skupiny</a:t>
            </a:r>
          </a:p>
          <a:p>
            <a:pPr marL="990600" lvl="1" indent="-533400" eaLnBrk="1" hangingPunct="1">
              <a:lnSpc>
                <a:spcPct val="90000"/>
              </a:lnSpc>
            </a:pPr>
            <a:r>
              <a:rPr lang="cs-CZ" sz="2400" smtClean="0"/>
              <a:t>Odhady pracnosti a termínů, dekompozice</a:t>
            </a:r>
          </a:p>
          <a:p>
            <a:pPr marL="990600" lvl="1" indent="-533400" eaLnBrk="1" hangingPunct="1">
              <a:lnSpc>
                <a:spcPct val="90000"/>
              </a:lnSpc>
            </a:pPr>
            <a:r>
              <a:rPr lang="cs-CZ" sz="2400" smtClean="0"/>
              <a:t>Vedoucí skupin a podtýmů</a:t>
            </a:r>
          </a:p>
          <a:p>
            <a:pPr marL="609600" indent="-609600" eaLnBrk="1" hangingPunct="1">
              <a:lnSpc>
                <a:spcPct val="90000"/>
              </a:lnSpc>
              <a:buFontTx/>
              <a:buAutoNum type="arabicPeriod"/>
            </a:pPr>
            <a:r>
              <a:rPr lang="cs-CZ" sz="2800" smtClean="0"/>
              <a:t>Krystalizace</a:t>
            </a:r>
          </a:p>
          <a:p>
            <a:pPr marL="990600" lvl="1" indent="-533400" eaLnBrk="1" hangingPunct="1">
              <a:lnSpc>
                <a:spcPct val="90000"/>
              </a:lnSpc>
            </a:pPr>
            <a:r>
              <a:rPr lang="cs-CZ" sz="2400" smtClean="0"/>
              <a:t>Dokončení dekompozice ve velkém, definice spolupráce komponent, specifikace funkcí rámcově</a:t>
            </a:r>
          </a:p>
          <a:p>
            <a:pPr marL="990600" lvl="1" indent="-533400" eaLnBrk="1" hangingPunct="1">
              <a:lnSpc>
                <a:spcPct val="90000"/>
              </a:lnSpc>
            </a:pPr>
            <a:r>
              <a:rPr lang="cs-CZ" sz="2400" smtClean="0"/>
              <a:t>Formulace převzetí rolí</a:t>
            </a:r>
          </a:p>
          <a:p>
            <a:pPr marL="990600" lvl="1" indent="-533400" eaLnBrk="1" hangingPunct="1">
              <a:lnSpc>
                <a:spcPct val="90000"/>
              </a:lnSpc>
            </a:pPr>
            <a:r>
              <a:rPr lang="cs-CZ" sz="2400" smtClean="0"/>
              <a:t>Tvorba podtýmů a formulace úkolů podtýmy</a:t>
            </a:r>
          </a:p>
        </p:txBody>
      </p:sp>
      <p:sp>
        <p:nvSpPr>
          <p:cNvPr id="5" name="TextovéPole 4"/>
          <p:cNvSpPr txBox="1"/>
          <p:nvPr/>
        </p:nvSpPr>
        <p:spPr>
          <a:xfrm rot="5400000">
            <a:off x="7067551" y="4460875"/>
            <a:ext cx="3313112" cy="528637"/>
          </a:xfrm>
          <a:prstGeom prst="rect">
            <a:avLst/>
          </a:prstGeom>
          <a:noFill/>
          <a:ln>
            <a:solidFill>
              <a:schemeClr val="tx1">
                <a:lumMod val="95000"/>
                <a:lumOff val="5000"/>
              </a:schemeClr>
            </a:solidFill>
          </a:ln>
        </p:spPr>
        <p:txBody>
          <a:bodyPr>
            <a:spAutoFit/>
          </a:bodyPr>
          <a:lstStyle/>
          <a:p>
            <a:pPr algn="ctr">
              <a:defRPr/>
            </a:pPr>
            <a:r>
              <a:rPr lang="cs-CZ" sz="2800" dirty="0"/>
              <a:t>Specifikace</a:t>
            </a:r>
          </a:p>
        </p:txBody>
      </p:sp>
      <p:sp>
        <p:nvSpPr>
          <p:cNvPr id="2" name="TextovéPole 4"/>
          <p:cNvSpPr txBox="1"/>
          <p:nvPr/>
        </p:nvSpPr>
        <p:spPr>
          <a:xfrm rot="5400000">
            <a:off x="6203950" y="3021013"/>
            <a:ext cx="3313113" cy="528637"/>
          </a:xfrm>
          <a:prstGeom prst="rect">
            <a:avLst/>
          </a:prstGeom>
          <a:noFill/>
          <a:ln>
            <a:solidFill>
              <a:schemeClr val="tx1">
                <a:lumMod val="95000"/>
                <a:lumOff val="5000"/>
              </a:schemeClr>
            </a:solidFill>
          </a:ln>
        </p:spPr>
        <p:txBody>
          <a:bodyPr>
            <a:spAutoFit/>
          </a:bodyPr>
          <a:lstStyle/>
          <a:p>
            <a:pPr algn="ctr">
              <a:defRPr/>
            </a:pPr>
            <a:r>
              <a:rPr lang="cs-CZ" sz="2800"/>
              <a:t>Vize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p:cNvSpPr>
            <a:spLocks noGrp="1"/>
          </p:cNvSpPr>
          <p:nvPr>
            <p:ph type="sldNum" sz="quarter" idx="12"/>
          </p:nvPr>
        </p:nvSpPr>
        <p:spPr>
          <a:noFill/>
        </p:spPr>
        <p:txBody>
          <a:bodyPr/>
          <a:lstStyle/>
          <a:p>
            <a:fld id="{3AA6FB65-1181-435F-9E9B-BCF48D20A239}" type="slidenum">
              <a:rPr lang="cs-CZ" smtClean="0"/>
              <a:pPr/>
              <a:t>132</a:t>
            </a:fld>
            <a:endParaRPr lang="cs-CZ" smtClean="0"/>
          </a:p>
        </p:txBody>
      </p:sp>
      <p:sp>
        <p:nvSpPr>
          <p:cNvPr id="71683" name="Rectangle 1026"/>
          <p:cNvSpPr>
            <a:spLocks noGrp="1" noChangeArrowheads="1"/>
          </p:cNvSpPr>
          <p:nvPr>
            <p:ph type="title"/>
          </p:nvPr>
        </p:nvSpPr>
        <p:spPr>
          <a:xfrm>
            <a:off x="395288" y="0"/>
            <a:ext cx="8229600" cy="1143000"/>
          </a:xfrm>
        </p:spPr>
        <p:txBody>
          <a:bodyPr/>
          <a:lstStyle/>
          <a:p>
            <a:pPr eaLnBrk="1" hangingPunct="1"/>
            <a:r>
              <a:rPr lang="cs-CZ" sz="4000" smtClean="0"/>
              <a:t>Životní cyklus najímaného týmu 2</a:t>
            </a:r>
          </a:p>
        </p:txBody>
      </p:sp>
      <p:sp>
        <p:nvSpPr>
          <p:cNvPr id="95235" name="Rectangle 1027"/>
          <p:cNvSpPr>
            <a:spLocks noGrp="1" noChangeArrowheads="1"/>
          </p:cNvSpPr>
          <p:nvPr>
            <p:ph type="body" idx="1"/>
          </p:nvPr>
        </p:nvSpPr>
        <p:spPr>
          <a:xfrm>
            <a:off x="457200" y="1125538"/>
            <a:ext cx="8229600" cy="5000625"/>
          </a:xfrm>
        </p:spPr>
        <p:txBody>
          <a:bodyPr/>
          <a:lstStyle/>
          <a:p>
            <a:pPr marL="609600" indent="-609600" eaLnBrk="1" hangingPunct="1">
              <a:lnSpc>
                <a:spcPct val="90000"/>
              </a:lnSpc>
              <a:buFontTx/>
              <a:buAutoNum type="arabicPeriod" startAt="4"/>
              <a:defRPr/>
            </a:pPr>
            <a:r>
              <a:rPr lang="cs-CZ" sz="2400" dirty="0" smtClean="0"/>
              <a:t>Vyjasnění úkolů</a:t>
            </a:r>
          </a:p>
          <a:p>
            <a:pPr marL="990600" lvl="1" indent="-533400" eaLnBrk="1" hangingPunct="1">
              <a:lnSpc>
                <a:spcPct val="90000"/>
              </a:lnSpc>
              <a:defRPr/>
            </a:pPr>
            <a:r>
              <a:rPr lang="cs-CZ" sz="2000" dirty="0" smtClean="0"/>
              <a:t>Zásady řešení, nábor členů do rolí</a:t>
            </a:r>
          </a:p>
          <a:p>
            <a:pPr marL="990600" lvl="1" indent="-533400" eaLnBrk="1" hangingPunct="1">
              <a:lnSpc>
                <a:spcPct val="90000"/>
              </a:lnSpc>
              <a:defRPr/>
            </a:pPr>
            <a:r>
              <a:rPr lang="cs-CZ" sz="2000" dirty="0" smtClean="0"/>
              <a:t>Vymezení struktury týmů</a:t>
            </a:r>
          </a:p>
          <a:p>
            <a:pPr marL="990600" lvl="1" indent="-533400" eaLnBrk="1" hangingPunct="1">
              <a:lnSpc>
                <a:spcPct val="90000"/>
              </a:lnSpc>
              <a:defRPr/>
            </a:pPr>
            <a:r>
              <a:rPr lang="cs-CZ" sz="2000" dirty="0" smtClean="0"/>
              <a:t>Normy a pravidla práce</a:t>
            </a:r>
          </a:p>
          <a:p>
            <a:pPr marL="990600" lvl="1" indent="-533400" eaLnBrk="1" hangingPunct="1">
              <a:lnSpc>
                <a:spcPct val="90000"/>
              </a:lnSpc>
              <a:defRPr/>
            </a:pPr>
            <a:r>
              <a:rPr lang="cs-CZ" sz="2000" dirty="0" smtClean="0"/>
              <a:t>Přijetí zásad řešení členy týmu</a:t>
            </a:r>
          </a:p>
          <a:p>
            <a:pPr marL="609600" indent="-609600" eaLnBrk="1" hangingPunct="1">
              <a:lnSpc>
                <a:spcPct val="90000"/>
              </a:lnSpc>
              <a:buFontTx/>
              <a:buAutoNum type="arabicPeriod" startAt="4"/>
              <a:defRPr/>
            </a:pPr>
            <a:r>
              <a:rPr lang="cs-CZ" sz="2400" dirty="0" smtClean="0"/>
              <a:t>Implementace</a:t>
            </a:r>
          </a:p>
          <a:p>
            <a:pPr marL="990600" lvl="1" indent="-533400" eaLnBrk="1" hangingPunct="1">
              <a:lnSpc>
                <a:spcPct val="90000"/>
              </a:lnSpc>
              <a:defRPr/>
            </a:pPr>
            <a:r>
              <a:rPr lang="cs-CZ" sz="2000" dirty="0" smtClean="0"/>
              <a:t>Nábor řadových členů, </a:t>
            </a:r>
            <a:r>
              <a:rPr lang="cs-CZ" sz="2000" dirty="0" err="1" smtClean="0"/>
              <a:t>hosting</a:t>
            </a:r>
            <a:endParaRPr lang="cs-CZ" sz="2000" dirty="0" smtClean="0"/>
          </a:p>
          <a:p>
            <a:pPr marL="990600" lvl="1" indent="-533400" eaLnBrk="1" hangingPunct="1">
              <a:lnSpc>
                <a:spcPct val="90000"/>
              </a:lnSpc>
              <a:defRPr/>
            </a:pPr>
            <a:r>
              <a:rPr lang="cs-CZ" sz="2000" dirty="0" smtClean="0"/>
              <a:t>Definitivní akceptace rolí</a:t>
            </a:r>
          </a:p>
          <a:p>
            <a:pPr marL="990600" lvl="1" indent="-533400" eaLnBrk="1" hangingPunct="1">
              <a:lnSpc>
                <a:spcPct val="90000"/>
              </a:lnSpc>
              <a:defRPr/>
            </a:pPr>
            <a:r>
              <a:rPr lang="cs-CZ" sz="2000" dirty="0" smtClean="0"/>
              <a:t>Vlastní provedení vývoje </a:t>
            </a:r>
          </a:p>
          <a:p>
            <a:pPr marL="609600" indent="-609600" eaLnBrk="1" hangingPunct="1">
              <a:lnSpc>
                <a:spcPct val="90000"/>
              </a:lnSpc>
              <a:buFontTx/>
              <a:buNone/>
              <a:defRPr/>
            </a:pPr>
            <a:r>
              <a:rPr lang="cs-CZ" sz="2400" dirty="0" smtClean="0"/>
              <a:t>     Implementace </a:t>
            </a:r>
            <a:r>
              <a:rPr lang="cs-CZ" sz="2400" dirty="0" err="1" smtClean="0"/>
              <a:t>zahrhuje</a:t>
            </a:r>
            <a:r>
              <a:rPr lang="cs-CZ" sz="2400" dirty="0" smtClean="0"/>
              <a:t> většinu etap vlastního vývoje SW, tedy prakticky celý vodopád počínaje detailním  návrhem</a:t>
            </a:r>
          </a:p>
          <a:p>
            <a:pPr marL="590550" indent="-533400" eaLnBrk="1" hangingPunct="1">
              <a:lnSpc>
                <a:spcPct val="90000"/>
              </a:lnSpc>
              <a:buFontTx/>
              <a:buNone/>
              <a:defRPr/>
            </a:pPr>
            <a:r>
              <a:rPr lang="cs-CZ" sz="2400" dirty="0" smtClean="0"/>
              <a:t>6. Pro jednotlivé iterace a hlavně pro přírůstky se 4. a 5. opakují </a:t>
            </a:r>
          </a:p>
          <a:p>
            <a:pPr marL="609600" indent="-609600" eaLnBrk="1" hangingPunct="1">
              <a:lnSpc>
                <a:spcPct val="90000"/>
              </a:lnSpc>
              <a:defRPr/>
            </a:pPr>
            <a:endParaRPr lang="cs-CZ" sz="2400" dirty="0" smtClean="0"/>
          </a:p>
        </p:txBody>
      </p:sp>
      <p:sp>
        <p:nvSpPr>
          <p:cNvPr id="5" name="TextovéPole 4"/>
          <p:cNvSpPr txBox="1"/>
          <p:nvPr/>
        </p:nvSpPr>
        <p:spPr>
          <a:xfrm rot="5400000">
            <a:off x="5512594" y="1845469"/>
            <a:ext cx="2071687" cy="523875"/>
          </a:xfrm>
          <a:prstGeom prst="rect">
            <a:avLst/>
          </a:prstGeom>
          <a:noFill/>
          <a:ln>
            <a:solidFill>
              <a:schemeClr val="tx1">
                <a:lumMod val="95000"/>
                <a:lumOff val="5000"/>
              </a:schemeClr>
            </a:solidFill>
          </a:ln>
        </p:spPr>
        <p:txBody>
          <a:bodyPr>
            <a:spAutoFit/>
          </a:bodyPr>
          <a:lstStyle/>
          <a:p>
            <a:pPr>
              <a:defRPr/>
            </a:pPr>
            <a:r>
              <a:rPr lang="cs-CZ" sz="2800" dirty="0"/>
              <a:t>Specifikace</a:t>
            </a:r>
          </a:p>
        </p:txBody>
      </p:sp>
      <p:sp>
        <p:nvSpPr>
          <p:cNvPr id="71686" name="TextovéPole 5"/>
          <p:cNvSpPr txBox="1">
            <a:spLocks noChangeArrowheads="1"/>
          </p:cNvSpPr>
          <p:nvPr/>
        </p:nvSpPr>
        <p:spPr bwMode="auto">
          <a:xfrm rot="5400000">
            <a:off x="5781676" y="2363787"/>
            <a:ext cx="2857500" cy="523875"/>
          </a:xfrm>
          <a:prstGeom prst="rect">
            <a:avLst/>
          </a:prstGeom>
          <a:noFill/>
          <a:ln w="9525">
            <a:solidFill>
              <a:schemeClr val="tx1"/>
            </a:solidFill>
            <a:miter lim="800000"/>
            <a:headEnd/>
            <a:tailEnd/>
          </a:ln>
        </p:spPr>
        <p:txBody>
          <a:bodyPr>
            <a:spAutoFit/>
          </a:bodyPr>
          <a:lstStyle/>
          <a:p>
            <a:pPr algn="ctr"/>
            <a:r>
              <a:rPr lang="cs-CZ" sz="2800"/>
              <a:t>Návrh</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p:cNvSpPr>
            <a:spLocks noGrp="1"/>
          </p:cNvSpPr>
          <p:nvPr>
            <p:ph type="sldNum" sz="quarter" idx="12"/>
          </p:nvPr>
        </p:nvSpPr>
        <p:spPr>
          <a:noFill/>
        </p:spPr>
        <p:txBody>
          <a:bodyPr/>
          <a:lstStyle/>
          <a:p>
            <a:fld id="{C912ADAF-4BC7-42C1-893C-C303F1E683D2}" type="slidenum">
              <a:rPr lang="cs-CZ" smtClean="0"/>
              <a:pPr/>
              <a:t>133</a:t>
            </a:fld>
            <a:endParaRPr lang="cs-CZ" smtClean="0"/>
          </a:p>
        </p:txBody>
      </p:sp>
      <p:sp>
        <p:nvSpPr>
          <p:cNvPr id="72707" name="Rectangle 1026"/>
          <p:cNvSpPr>
            <a:spLocks noGrp="1" noChangeArrowheads="1"/>
          </p:cNvSpPr>
          <p:nvPr>
            <p:ph type="title"/>
          </p:nvPr>
        </p:nvSpPr>
        <p:spPr/>
        <p:txBody>
          <a:bodyPr/>
          <a:lstStyle/>
          <a:p>
            <a:pPr eaLnBrk="1" hangingPunct="1"/>
            <a:r>
              <a:rPr lang="cs-CZ" smtClean="0"/>
              <a:t>Velikost týmu</a:t>
            </a:r>
          </a:p>
        </p:txBody>
      </p:sp>
      <p:sp>
        <p:nvSpPr>
          <p:cNvPr id="72708" name="Rectangle 1027"/>
          <p:cNvSpPr>
            <a:spLocks noGrp="1" noChangeArrowheads="1"/>
          </p:cNvSpPr>
          <p:nvPr>
            <p:ph type="body" idx="1"/>
          </p:nvPr>
        </p:nvSpPr>
        <p:spPr>
          <a:xfrm>
            <a:off x="323850" y="1341438"/>
            <a:ext cx="8569325" cy="4784725"/>
          </a:xfrm>
        </p:spPr>
        <p:txBody>
          <a:bodyPr/>
          <a:lstStyle/>
          <a:p>
            <a:pPr eaLnBrk="1" hangingPunct="1">
              <a:lnSpc>
                <a:spcPct val="90000"/>
              </a:lnSpc>
            </a:pPr>
            <a:r>
              <a:rPr lang="cs-CZ" sz="2800" smtClean="0"/>
              <a:t>Optimální, pokud úkol dovolí, do osmi až deseti členů, pro větší týmy je nutná složitější hierarchie, hosting nebo podtýmy. Platí, že v malém týmu je:</a:t>
            </a:r>
          </a:p>
          <a:p>
            <a:pPr lvl="1" eaLnBrk="1" hangingPunct="1">
              <a:lnSpc>
                <a:spcPct val="90000"/>
              </a:lnSpc>
            </a:pPr>
            <a:r>
              <a:rPr lang="cs-CZ" sz="2400" smtClean="0"/>
              <a:t>Snazší domluva (všichni si vše pamatují, ví jak na koho a co od něho nohou čekat)</a:t>
            </a:r>
          </a:p>
          <a:p>
            <a:pPr lvl="1" eaLnBrk="1" hangingPunct="1">
              <a:lnSpc>
                <a:spcPct val="90000"/>
              </a:lnSpc>
            </a:pPr>
            <a:r>
              <a:rPr lang="cs-CZ" sz="2400" smtClean="0"/>
              <a:t>Vyšší produktivita</a:t>
            </a:r>
          </a:p>
          <a:p>
            <a:pPr lvl="1" eaLnBrk="1" hangingPunct="1">
              <a:lnSpc>
                <a:spcPct val="90000"/>
              </a:lnSpc>
            </a:pPr>
            <a:r>
              <a:rPr lang="cs-CZ" sz="2400" smtClean="0"/>
              <a:t>Snazší používání agilních metod</a:t>
            </a:r>
          </a:p>
          <a:p>
            <a:pPr lvl="1" eaLnBrk="1" hangingPunct="1">
              <a:lnSpc>
                <a:spcPct val="90000"/>
              </a:lnSpc>
            </a:pPr>
            <a:r>
              <a:rPr lang="cs-CZ" sz="2400" smtClean="0"/>
              <a:t>Lepší vztahy</a:t>
            </a:r>
          </a:p>
          <a:p>
            <a:pPr eaLnBrk="1" hangingPunct="1">
              <a:lnSpc>
                <a:spcPct val="90000"/>
              </a:lnSpc>
            </a:pPr>
            <a:r>
              <a:rPr lang="cs-CZ" sz="2400" smtClean="0"/>
              <a:t>Pozor: Přechod velikosti týmu přes desítku znamená změnu způsobů práce a managementu – </a:t>
            </a:r>
            <a:r>
              <a:rPr lang="cs-CZ" sz="2400" i="1" smtClean="0"/>
              <a:t>další důvod pro SOA a komponentové systémy – umožňuje více malých autonomních týmů, </a:t>
            </a:r>
          </a:p>
          <a:p>
            <a:pPr lvl="1" eaLnBrk="1" hangingPunct="1">
              <a:lnSpc>
                <a:spcPct val="90000"/>
              </a:lnSpc>
            </a:pPr>
            <a:r>
              <a:rPr lang="cs-CZ" sz="2400" i="1" smtClean="0"/>
              <a:t>další přechody  50-100, více než cca 500 členů</a:t>
            </a:r>
            <a:endParaRPr lang="cs-CZ" sz="24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r>
              <a:rPr lang="cs-CZ" smtClean="0"/>
              <a:t>Role </a:t>
            </a:r>
          </a:p>
        </p:txBody>
      </p:sp>
      <p:sp>
        <p:nvSpPr>
          <p:cNvPr id="73731" name="Zástupný symbol pro obsah 2"/>
          <p:cNvSpPr>
            <a:spLocks noGrp="1"/>
          </p:cNvSpPr>
          <p:nvPr>
            <p:ph idx="1"/>
          </p:nvPr>
        </p:nvSpPr>
        <p:spPr/>
        <p:txBody>
          <a:bodyPr/>
          <a:lstStyle/>
          <a:p>
            <a:r>
              <a:rPr lang="cs-CZ" smtClean="0"/>
              <a:t>Souhrn povinností a práv</a:t>
            </a:r>
          </a:p>
          <a:p>
            <a:r>
              <a:rPr lang="cs-CZ" smtClean="0"/>
              <a:t>Souhrn činností a podmínek jejich provádění</a:t>
            </a:r>
          </a:p>
          <a:p>
            <a:endParaRPr lang="cs-CZ" smtClean="0"/>
          </a:p>
        </p:txBody>
      </p:sp>
      <p:sp>
        <p:nvSpPr>
          <p:cNvPr id="73732" name="Zástupný symbol pro číslo snímku 3"/>
          <p:cNvSpPr>
            <a:spLocks noGrp="1"/>
          </p:cNvSpPr>
          <p:nvPr>
            <p:ph type="sldNum" sz="quarter" idx="12"/>
          </p:nvPr>
        </p:nvSpPr>
        <p:spPr>
          <a:noFill/>
        </p:spPr>
        <p:txBody>
          <a:bodyPr/>
          <a:lstStyle/>
          <a:p>
            <a:fld id="{1F8906B2-460A-4BA0-AB1E-3CFA4673D1A9}" type="slidenum">
              <a:rPr lang="cs-CZ" smtClean="0"/>
              <a:pPr/>
              <a:t>134</a:t>
            </a:fld>
            <a:endParaRPr lang="cs-CZ" smtClean="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p:cNvSpPr>
            <a:spLocks noGrp="1"/>
          </p:cNvSpPr>
          <p:nvPr>
            <p:ph type="sldNum" sz="quarter" idx="12"/>
          </p:nvPr>
        </p:nvSpPr>
        <p:spPr>
          <a:noFill/>
        </p:spPr>
        <p:txBody>
          <a:bodyPr/>
          <a:lstStyle/>
          <a:p>
            <a:fld id="{E21D7B93-D084-41AF-84F3-972BB2FB3ED8}" type="slidenum">
              <a:rPr lang="cs-CZ" smtClean="0"/>
              <a:pPr/>
              <a:t>135</a:t>
            </a:fld>
            <a:endParaRPr lang="cs-CZ" smtClean="0"/>
          </a:p>
        </p:txBody>
      </p:sp>
      <p:sp>
        <p:nvSpPr>
          <p:cNvPr id="74755" name="Rectangle 2"/>
          <p:cNvSpPr>
            <a:spLocks noGrp="1" noChangeArrowheads="1"/>
          </p:cNvSpPr>
          <p:nvPr>
            <p:ph type="title"/>
          </p:nvPr>
        </p:nvSpPr>
        <p:spPr/>
        <p:txBody>
          <a:bodyPr/>
          <a:lstStyle/>
          <a:p>
            <a:pPr eaLnBrk="1" hangingPunct="1"/>
            <a:r>
              <a:rPr lang="cs-CZ" smtClean="0"/>
              <a:t>Problémy s rolemi</a:t>
            </a:r>
          </a:p>
        </p:txBody>
      </p:sp>
      <p:sp>
        <p:nvSpPr>
          <p:cNvPr id="74756" name="Rectangle 3"/>
          <p:cNvSpPr>
            <a:spLocks noGrp="1" noChangeArrowheads="1"/>
          </p:cNvSpPr>
          <p:nvPr>
            <p:ph type="body" idx="1"/>
          </p:nvPr>
        </p:nvSpPr>
        <p:spPr>
          <a:xfrm>
            <a:off x="457200" y="1341438"/>
            <a:ext cx="8229600" cy="4784725"/>
          </a:xfrm>
        </p:spPr>
        <p:txBody>
          <a:bodyPr/>
          <a:lstStyle/>
          <a:p>
            <a:pPr eaLnBrk="1" hangingPunct="1">
              <a:lnSpc>
                <a:spcPct val="90000"/>
              </a:lnSpc>
            </a:pPr>
            <a:r>
              <a:rPr lang="cs-CZ" sz="2800" smtClean="0"/>
              <a:t>Nepřesné vymezení</a:t>
            </a:r>
          </a:p>
          <a:p>
            <a:pPr eaLnBrk="1" hangingPunct="1">
              <a:lnSpc>
                <a:spcPct val="90000"/>
              </a:lnSpc>
            </a:pPr>
            <a:r>
              <a:rPr lang="cs-CZ" sz="2800" smtClean="0"/>
              <a:t>Konflikt rolí (sporné vymezení -- něco ve dvou rolích, něco nezajištěno), potřeba sociálních a emocionálních rolí</a:t>
            </a:r>
          </a:p>
          <a:p>
            <a:pPr eaLnBrk="1" hangingPunct="1">
              <a:lnSpc>
                <a:spcPct val="90000"/>
              </a:lnSpc>
            </a:pPr>
            <a:r>
              <a:rPr lang="cs-CZ" sz="2800" smtClean="0"/>
              <a:t>Nekompatibilní představy o roli</a:t>
            </a:r>
          </a:p>
          <a:p>
            <a:pPr eaLnBrk="1" hangingPunct="1">
              <a:lnSpc>
                <a:spcPct val="90000"/>
              </a:lnSpc>
            </a:pPr>
            <a:r>
              <a:rPr lang="cs-CZ" sz="2800" smtClean="0"/>
              <a:t>Nepřiměřený rozsah úkolů (mnoho, málo)</a:t>
            </a:r>
          </a:p>
          <a:p>
            <a:pPr eaLnBrk="1" hangingPunct="1">
              <a:lnSpc>
                <a:spcPct val="90000"/>
              </a:lnSpc>
            </a:pPr>
            <a:r>
              <a:rPr lang="cs-CZ" sz="2800" smtClean="0"/>
              <a:t>Neodpovídá profesi nebo schopnostem nositele role</a:t>
            </a:r>
          </a:p>
          <a:p>
            <a:pPr eaLnBrk="1" hangingPunct="1">
              <a:lnSpc>
                <a:spcPct val="90000"/>
              </a:lnSpc>
            </a:pPr>
            <a:r>
              <a:rPr lang="cs-CZ" sz="2800" smtClean="0"/>
              <a:t>Směšování rolí - nesprávné jednání nebo není jasné, v jaké roli partner vystupuje (vedoucí, kamarád)</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p:cNvSpPr>
            <a:spLocks noGrp="1"/>
          </p:cNvSpPr>
          <p:nvPr>
            <p:ph type="sldNum" sz="quarter" idx="12"/>
          </p:nvPr>
        </p:nvSpPr>
        <p:spPr>
          <a:noFill/>
        </p:spPr>
        <p:txBody>
          <a:bodyPr/>
          <a:lstStyle/>
          <a:p>
            <a:fld id="{3428F862-1CF7-47AE-8271-0FEDA72B879E}" type="slidenum">
              <a:rPr lang="cs-CZ" smtClean="0"/>
              <a:pPr/>
              <a:t>136</a:t>
            </a:fld>
            <a:endParaRPr lang="cs-CZ" smtClean="0"/>
          </a:p>
        </p:txBody>
      </p:sp>
      <p:sp>
        <p:nvSpPr>
          <p:cNvPr id="75779" name="Rectangle 2"/>
          <p:cNvSpPr>
            <a:spLocks noGrp="1" noChangeArrowheads="1"/>
          </p:cNvSpPr>
          <p:nvPr>
            <p:ph type="title"/>
          </p:nvPr>
        </p:nvSpPr>
        <p:spPr/>
        <p:txBody>
          <a:bodyPr/>
          <a:lstStyle/>
          <a:p>
            <a:pPr eaLnBrk="1" hangingPunct="1"/>
            <a:r>
              <a:rPr lang="cs-CZ" smtClean="0"/>
              <a:t>Delegování pravomocí</a:t>
            </a:r>
          </a:p>
        </p:txBody>
      </p:sp>
      <p:sp>
        <p:nvSpPr>
          <p:cNvPr id="75780" name="Rectangle 3"/>
          <p:cNvSpPr>
            <a:spLocks noGrp="1" noChangeArrowheads="1"/>
          </p:cNvSpPr>
          <p:nvPr>
            <p:ph type="body" idx="1"/>
          </p:nvPr>
        </p:nvSpPr>
        <p:spPr>
          <a:xfrm>
            <a:off x="457200" y="1412875"/>
            <a:ext cx="8229600" cy="4713288"/>
          </a:xfrm>
        </p:spPr>
        <p:txBody>
          <a:bodyPr/>
          <a:lstStyle/>
          <a:p>
            <a:pPr eaLnBrk="1" hangingPunct="1"/>
            <a:r>
              <a:rPr lang="cs-CZ" sz="2800" smtClean="0"/>
              <a:t>Sníží závislost na přítomnosti vedoucího</a:t>
            </a:r>
          </a:p>
          <a:p>
            <a:pPr eaLnBrk="1" hangingPunct="1"/>
            <a:r>
              <a:rPr lang="cs-CZ" sz="2800" smtClean="0"/>
              <a:t>Snižuje zátěž vedoucího.</a:t>
            </a:r>
          </a:p>
          <a:p>
            <a:pPr eaLnBrk="1" hangingPunct="1"/>
            <a:r>
              <a:rPr lang="cs-CZ" sz="2800" smtClean="0"/>
              <a:t>Zlepšuje klima v týmu, zlepšuje obvykle komunikaci v týmu</a:t>
            </a:r>
          </a:p>
          <a:p>
            <a:pPr eaLnBrk="1" hangingPunct="1"/>
            <a:r>
              <a:rPr lang="cs-CZ" sz="2800" smtClean="0"/>
              <a:t>Výchova nástupce</a:t>
            </a:r>
          </a:p>
          <a:p>
            <a:pPr eaLnBrk="1" hangingPunct="1"/>
            <a:r>
              <a:rPr lang="cs-CZ" sz="2800" smtClean="0"/>
              <a:t>Partnerství</a:t>
            </a:r>
          </a:p>
          <a:p>
            <a:pPr eaLnBrk="1" hangingPunct="1"/>
            <a:r>
              <a:rPr lang="cs-CZ" sz="2800" i="1" smtClean="0"/>
              <a:t>Náročné přijmout, ohrožuje postavení vedoucího (spíše toho horšího), něco nelze delegovat (např. odpovědnost za úkol)</a:t>
            </a:r>
          </a:p>
          <a:p>
            <a:pPr eaLnBrk="1" hangingPunct="1"/>
            <a:r>
              <a:rPr lang="cs-CZ" sz="2800" i="1" smtClean="0"/>
              <a:t>Nebezpečí, že pověřím neschopného</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číslo snímku 5"/>
          <p:cNvSpPr>
            <a:spLocks noGrp="1"/>
          </p:cNvSpPr>
          <p:nvPr>
            <p:ph type="sldNum" sz="quarter" idx="12"/>
          </p:nvPr>
        </p:nvSpPr>
        <p:spPr>
          <a:noFill/>
        </p:spPr>
        <p:txBody>
          <a:bodyPr/>
          <a:lstStyle/>
          <a:p>
            <a:fld id="{DB1D1A49-45E4-4106-BC0B-6B15E31D6F67}" type="slidenum">
              <a:rPr lang="cs-CZ" smtClean="0"/>
              <a:pPr/>
              <a:t>137</a:t>
            </a:fld>
            <a:endParaRPr lang="cs-CZ" smtClean="0"/>
          </a:p>
        </p:txBody>
      </p:sp>
      <p:sp>
        <p:nvSpPr>
          <p:cNvPr id="76803" name="Rectangle 2"/>
          <p:cNvSpPr>
            <a:spLocks noGrp="1" noChangeArrowheads="1"/>
          </p:cNvSpPr>
          <p:nvPr>
            <p:ph type="title"/>
          </p:nvPr>
        </p:nvSpPr>
        <p:spPr/>
        <p:txBody>
          <a:bodyPr/>
          <a:lstStyle/>
          <a:p>
            <a:pPr eaLnBrk="1" hangingPunct="1"/>
            <a:r>
              <a:rPr lang="cs-CZ" sz="4000" smtClean="0"/>
              <a:t>Budování pozitivních postojů</a:t>
            </a:r>
          </a:p>
        </p:txBody>
      </p:sp>
      <p:sp>
        <p:nvSpPr>
          <p:cNvPr id="76804" name="Rectangle 3"/>
          <p:cNvSpPr>
            <a:spLocks noGrp="1" noChangeArrowheads="1"/>
          </p:cNvSpPr>
          <p:nvPr>
            <p:ph type="body" idx="1"/>
          </p:nvPr>
        </p:nvSpPr>
        <p:spPr/>
        <p:txBody>
          <a:bodyPr/>
          <a:lstStyle/>
          <a:p>
            <a:pPr eaLnBrk="1" hangingPunct="1">
              <a:lnSpc>
                <a:spcPct val="90000"/>
              </a:lnSpc>
            </a:pPr>
            <a:r>
              <a:rPr lang="cs-CZ" sz="2400" i="1" smtClean="0"/>
              <a:t>Důvěra</a:t>
            </a:r>
            <a:r>
              <a:rPr lang="cs-CZ" sz="2400" smtClean="0"/>
              <a:t>: Mohu se na spolupracovníky spolehnout</a:t>
            </a:r>
          </a:p>
          <a:p>
            <a:pPr eaLnBrk="1" hangingPunct="1">
              <a:lnSpc>
                <a:spcPct val="90000"/>
              </a:lnSpc>
            </a:pPr>
            <a:r>
              <a:rPr lang="cs-CZ" sz="2400" i="1" smtClean="0"/>
              <a:t>Autonomie: </a:t>
            </a:r>
            <a:r>
              <a:rPr lang="cs-CZ" sz="2400" smtClean="0"/>
              <a:t> Schopnost samostatně rozhodovat a převzít  odpovědnost, nezatěžovat zbytečně vedení</a:t>
            </a:r>
          </a:p>
          <a:p>
            <a:pPr eaLnBrk="1" hangingPunct="1">
              <a:lnSpc>
                <a:spcPct val="90000"/>
              </a:lnSpc>
            </a:pPr>
            <a:r>
              <a:rPr lang="cs-CZ" sz="2400" i="1" smtClean="0"/>
              <a:t>Iniciativa: </a:t>
            </a:r>
            <a:r>
              <a:rPr lang="cs-CZ" sz="2400" smtClean="0"/>
              <a:t>Přispět k řešení tím, že se něčeho ujmu nebo na něco přijdu</a:t>
            </a:r>
          </a:p>
          <a:p>
            <a:pPr eaLnBrk="1" hangingPunct="1">
              <a:lnSpc>
                <a:spcPct val="90000"/>
              </a:lnSpc>
            </a:pPr>
            <a:r>
              <a:rPr lang="cs-CZ" sz="2400" i="1" smtClean="0"/>
              <a:t>Pocit bezpečí a </a:t>
            </a:r>
            <a:r>
              <a:rPr lang="en-US" sz="2400" i="1" smtClean="0"/>
              <a:t>o</a:t>
            </a:r>
            <a:r>
              <a:rPr lang="cs-CZ" sz="2400" i="1" smtClean="0"/>
              <a:t>chrany</a:t>
            </a:r>
          </a:p>
          <a:p>
            <a:pPr eaLnBrk="1" hangingPunct="1">
              <a:lnSpc>
                <a:spcPct val="90000"/>
              </a:lnSpc>
            </a:pPr>
            <a:r>
              <a:rPr lang="cs-CZ" sz="2400" i="1" smtClean="0"/>
              <a:t>Integrita a spolehlivost: </a:t>
            </a:r>
            <a:r>
              <a:rPr lang="cs-CZ" sz="2400" smtClean="0"/>
              <a:t> Co se slíbí to se udělá, nepodráží se, předvídatelné a obhajitelné jednání, nedělají podrazy</a:t>
            </a:r>
          </a:p>
          <a:p>
            <a:pPr lvl="1" eaLnBrk="1" hangingPunct="1">
              <a:lnSpc>
                <a:spcPct val="90000"/>
              </a:lnSpc>
            </a:pPr>
            <a:r>
              <a:rPr lang="cs-CZ" sz="2000" i="1" smtClean="0"/>
              <a:t>Platí pro všechny členy týmu, především pro vedoucího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p:cNvSpPr>
            <a:spLocks noGrp="1"/>
          </p:cNvSpPr>
          <p:nvPr>
            <p:ph type="sldNum" sz="quarter" idx="12"/>
          </p:nvPr>
        </p:nvSpPr>
        <p:spPr>
          <a:noFill/>
        </p:spPr>
        <p:txBody>
          <a:bodyPr/>
          <a:lstStyle/>
          <a:p>
            <a:fld id="{A22D305E-9D04-4CE8-8BB0-1ED0CA57F3A5}" type="slidenum">
              <a:rPr lang="cs-CZ" smtClean="0"/>
              <a:pPr/>
              <a:t>138</a:t>
            </a:fld>
            <a:endParaRPr lang="cs-CZ" smtClean="0"/>
          </a:p>
        </p:txBody>
      </p:sp>
      <p:sp>
        <p:nvSpPr>
          <p:cNvPr id="77827" name="Rectangle 2"/>
          <p:cNvSpPr>
            <a:spLocks noGrp="1" noChangeArrowheads="1"/>
          </p:cNvSpPr>
          <p:nvPr>
            <p:ph type="title"/>
          </p:nvPr>
        </p:nvSpPr>
        <p:spPr/>
        <p:txBody>
          <a:bodyPr/>
          <a:lstStyle/>
          <a:p>
            <a:pPr eaLnBrk="1" hangingPunct="1"/>
            <a:r>
              <a:rPr lang="cs-CZ" smtClean="0"/>
              <a:t>Varianty rolí</a:t>
            </a:r>
          </a:p>
        </p:txBody>
      </p:sp>
      <p:sp>
        <p:nvSpPr>
          <p:cNvPr id="77828" name="Rectangle 3"/>
          <p:cNvSpPr>
            <a:spLocks noGrp="1" noChangeArrowheads="1"/>
          </p:cNvSpPr>
          <p:nvPr>
            <p:ph type="body" idx="1"/>
          </p:nvPr>
        </p:nvSpPr>
        <p:spPr>
          <a:xfrm>
            <a:off x="457200" y="1412875"/>
            <a:ext cx="8229600" cy="4713288"/>
          </a:xfrm>
        </p:spPr>
        <p:txBody>
          <a:bodyPr/>
          <a:lstStyle/>
          <a:p>
            <a:pPr eaLnBrk="1" hangingPunct="1"/>
            <a:r>
              <a:rPr lang="cs-CZ" sz="2800" smtClean="0"/>
              <a:t>Role: soubor práv a očekávaných „povinností“ a odměn</a:t>
            </a:r>
          </a:p>
          <a:p>
            <a:pPr lvl="1" eaLnBrk="1" hangingPunct="1"/>
            <a:r>
              <a:rPr lang="cs-CZ" sz="2400" smtClean="0"/>
              <a:t>Organizační (oficiální, též podle angličtiny formální) pracovní role, např. vedoucí týmu, budeme diskutovat později</a:t>
            </a:r>
          </a:p>
          <a:p>
            <a:pPr lvl="1" eaLnBrk="1" hangingPunct="1"/>
            <a:r>
              <a:rPr lang="cs-CZ" sz="2400" smtClean="0"/>
              <a:t>Pracovní neformální (neoficiální) role, např. iniciátor nebo cizelér, </a:t>
            </a:r>
          </a:p>
          <a:p>
            <a:pPr lvl="2" eaLnBrk="1" hangingPunct="1"/>
            <a:r>
              <a:rPr lang="cs-CZ" sz="2000" smtClean="0"/>
              <a:t>hlavní a většinou jedinou odměnou je úspěch týmu, zvyšování prestiže a znalostí</a:t>
            </a:r>
          </a:p>
          <a:p>
            <a:pPr lvl="1" eaLnBrk="1" hangingPunct="1"/>
            <a:r>
              <a:rPr lang="cs-CZ" sz="2400" smtClean="0"/>
              <a:t>Týmová neoficiální role, např. kariérista nebo kamarád</a:t>
            </a:r>
          </a:p>
          <a:p>
            <a:pPr lvl="2" eaLnBrk="1" hangingPunct="1"/>
            <a:r>
              <a:rPr lang="cs-CZ" sz="2000" smtClean="0"/>
              <a:t>Na těch závisí sociální klima v týmu</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p:cNvSpPr>
            <a:spLocks noGrp="1"/>
          </p:cNvSpPr>
          <p:nvPr>
            <p:ph type="sldNum" sz="quarter" idx="12"/>
          </p:nvPr>
        </p:nvSpPr>
        <p:spPr>
          <a:noFill/>
        </p:spPr>
        <p:txBody>
          <a:bodyPr/>
          <a:lstStyle/>
          <a:p>
            <a:fld id="{89AA6733-8C4D-4762-8D63-577EFD1E57CC}" type="slidenum">
              <a:rPr lang="cs-CZ" smtClean="0"/>
              <a:pPr/>
              <a:t>139</a:t>
            </a:fld>
            <a:endParaRPr lang="cs-CZ" smtClean="0"/>
          </a:p>
        </p:txBody>
      </p:sp>
      <p:sp>
        <p:nvSpPr>
          <p:cNvPr id="78851" name="Rectangle 2"/>
          <p:cNvSpPr>
            <a:spLocks noGrp="1" noChangeArrowheads="1"/>
          </p:cNvSpPr>
          <p:nvPr>
            <p:ph type="title"/>
          </p:nvPr>
        </p:nvSpPr>
        <p:spPr/>
        <p:txBody>
          <a:bodyPr/>
          <a:lstStyle/>
          <a:p>
            <a:pPr eaLnBrk="1" hangingPunct="1"/>
            <a:r>
              <a:rPr lang="cs-CZ" sz="4000" smtClean="0"/>
              <a:t>Neoficiální pracovní využitelné role</a:t>
            </a:r>
          </a:p>
        </p:txBody>
      </p:sp>
      <p:sp>
        <p:nvSpPr>
          <p:cNvPr id="78852" name="Rectangle 3"/>
          <p:cNvSpPr>
            <a:spLocks noGrp="1" noChangeArrowheads="1"/>
          </p:cNvSpPr>
          <p:nvPr>
            <p:ph type="body" idx="1"/>
          </p:nvPr>
        </p:nvSpPr>
        <p:spPr/>
        <p:txBody>
          <a:bodyPr/>
          <a:lstStyle/>
          <a:p>
            <a:pPr eaLnBrk="1" hangingPunct="1">
              <a:lnSpc>
                <a:spcPct val="90000"/>
              </a:lnSpc>
            </a:pPr>
            <a:r>
              <a:rPr lang="cs-CZ" sz="2400" b="1" smtClean="0"/>
              <a:t>Iniciátor čili rozjížděč</a:t>
            </a:r>
            <a:r>
              <a:rPr lang="cs-CZ" sz="2400" smtClean="0"/>
              <a:t>: Intuice na to, co je vhodné dělat a jak s čím začít, formulace vizí, nerad dotahuje detaily</a:t>
            </a:r>
          </a:p>
          <a:p>
            <a:pPr eaLnBrk="1" hangingPunct="1">
              <a:lnSpc>
                <a:spcPct val="90000"/>
              </a:lnSpc>
            </a:pPr>
            <a:r>
              <a:rPr lang="cs-CZ" sz="2400" b="1" smtClean="0"/>
              <a:t>Inovátor:</a:t>
            </a:r>
            <a:r>
              <a:rPr lang="cs-CZ" sz="2400" smtClean="0"/>
              <a:t> Použít novinky, informace o novinkách</a:t>
            </a:r>
          </a:p>
          <a:p>
            <a:pPr lvl="1" eaLnBrk="1" hangingPunct="1">
              <a:lnSpc>
                <a:spcPct val="90000"/>
              </a:lnSpc>
            </a:pPr>
            <a:r>
              <a:rPr lang="cs-CZ" sz="2000" smtClean="0"/>
              <a:t>Často nezájem o každodenní rutinní činnosti</a:t>
            </a:r>
          </a:p>
          <a:p>
            <a:pPr eaLnBrk="1" hangingPunct="1">
              <a:lnSpc>
                <a:spcPct val="90000"/>
              </a:lnSpc>
            </a:pPr>
            <a:r>
              <a:rPr lang="cs-CZ" sz="2400" b="1" smtClean="0"/>
              <a:t>Soudce:</a:t>
            </a:r>
            <a:r>
              <a:rPr lang="cs-CZ" sz="2400" smtClean="0"/>
              <a:t> Ví proč tak a ne jinak, dovede najít rizika </a:t>
            </a:r>
          </a:p>
          <a:p>
            <a:pPr eaLnBrk="1" hangingPunct="1">
              <a:lnSpc>
                <a:spcPct val="90000"/>
              </a:lnSpc>
            </a:pPr>
            <a:r>
              <a:rPr lang="cs-CZ" sz="2400" b="1" smtClean="0"/>
              <a:t>Encyklopedista</a:t>
            </a:r>
            <a:r>
              <a:rPr lang="cs-CZ" sz="2400" smtClean="0"/>
              <a:t>: Zdroj poznatků a znalostí o zkušenostech vlastních i cizích</a:t>
            </a:r>
          </a:p>
          <a:p>
            <a:pPr eaLnBrk="1" hangingPunct="1">
              <a:lnSpc>
                <a:spcPct val="90000"/>
              </a:lnSpc>
            </a:pPr>
            <a:r>
              <a:rPr lang="cs-CZ" sz="2400" b="1" smtClean="0"/>
              <a:t>Navigátor</a:t>
            </a:r>
            <a:r>
              <a:rPr lang="cs-CZ" sz="2400" smtClean="0"/>
              <a:t>:  Intuice, zda se neodchylujeme od vizí, intuice pro volbu správných metod a řešení</a:t>
            </a:r>
          </a:p>
          <a:p>
            <a:pPr eaLnBrk="1" hangingPunct="1">
              <a:lnSpc>
                <a:spcPct val="90000"/>
              </a:lnSpc>
            </a:pPr>
            <a:r>
              <a:rPr lang="cs-CZ" sz="2400" b="1" smtClean="0"/>
              <a:t>Šťoural</a:t>
            </a:r>
            <a:r>
              <a:rPr lang="cs-CZ" sz="2400" smtClean="0"/>
              <a:t>: Dovede najít nedostatky, cit pro rozpory a hrozby pro úkol</a:t>
            </a:r>
          </a:p>
          <a:p>
            <a:pPr eaLnBrk="1" hangingPunct="1">
              <a:lnSpc>
                <a:spcPct val="90000"/>
              </a:lnSpc>
            </a:pPr>
            <a:r>
              <a:rPr lang="cs-CZ" sz="2400" b="1" smtClean="0"/>
              <a:t>Tahoun: </a:t>
            </a:r>
            <a:r>
              <a:rPr lang="cs-CZ" sz="2400" smtClean="0"/>
              <a:t>Dovede řešení dokončit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p:cNvSpPr>
            <a:spLocks noGrp="1"/>
          </p:cNvSpPr>
          <p:nvPr>
            <p:ph type="sldNum" sz="quarter" idx="12"/>
          </p:nvPr>
        </p:nvSpPr>
        <p:spPr>
          <a:noFill/>
        </p:spPr>
        <p:txBody>
          <a:bodyPr/>
          <a:lstStyle/>
          <a:p>
            <a:fld id="{0E6FDE2C-170E-4B30-8269-03925226F278}" type="slidenum">
              <a:rPr lang="cs-CZ" smtClean="0"/>
              <a:pPr/>
              <a:t>14</a:t>
            </a:fld>
            <a:endParaRPr lang="cs-CZ" smtClean="0"/>
          </a:p>
        </p:txBody>
      </p:sp>
      <p:sp>
        <p:nvSpPr>
          <p:cNvPr id="38915" name="Rectangle 2050"/>
          <p:cNvSpPr>
            <a:spLocks noGrp="1" noChangeArrowheads="1"/>
          </p:cNvSpPr>
          <p:nvPr>
            <p:ph type="title"/>
          </p:nvPr>
        </p:nvSpPr>
        <p:spPr>
          <a:xfrm>
            <a:off x="0" y="274638"/>
            <a:ext cx="9144000" cy="1143000"/>
          </a:xfrm>
        </p:spPr>
        <p:txBody>
          <a:bodyPr/>
          <a:lstStyle/>
          <a:p>
            <a:pPr eaLnBrk="1" hangingPunct="1"/>
            <a:r>
              <a:rPr lang="cs-CZ" sz="4000" smtClean="0"/>
              <a:t>Nevyužívané možnosti profesního růstu</a:t>
            </a:r>
          </a:p>
        </p:txBody>
      </p:sp>
      <p:sp>
        <p:nvSpPr>
          <p:cNvPr id="38916" name="Rectangle 2051"/>
          <p:cNvSpPr>
            <a:spLocks noGrp="1" noChangeArrowheads="1"/>
          </p:cNvSpPr>
          <p:nvPr>
            <p:ph type="body" idx="1"/>
          </p:nvPr>
        </p:nvSpPr>
        <p:spPr>
          <a:xfrm>
            <a:off x="250825" y="1600200"/>
            <a:ext cx="8642350" cy="4525963"/>
          </a:xfrm>
        </p:spPr>
        <p:txBody>
          <a:bodyPr/>
          <a:lstStyle/>
          <a:p>
            <a:pPr eaLnBrk="1" hangingPunct="1">
              <a:lnSpc>
                <a:spcPct val="90000"/>
              </a:lnSpc>
            </a:pPr>
            <a:r>
              <a:rPr lang="cs-CZ" sz="2400" smtClean="0"/>
              <a:t>Spolupráce s univerzitami je v podnicích podceňována</a:t>
            </a:r>
          </a:p>
          <a:p>
            <a:pPr eaLnBrk="1" hangingPunct="1">
              <a:lnSpc>
                <a:spcPct val="90000"/>
              </a:lnSpc>
            </a:pPr>
            <a:r>
              <a:rPr lang="cs-CZ" sz="2400" smtClean="0"/>
              <a:t>Nesystematičnost (učí se jen to, co je bezprostředně třeba, nezvyšuje rozhled), znalosti pak zbytečně rychle zastarávají, necvičí se dovednosti</a:t>
            </a:r>
          </a:p>
          <a:p>
            <a:pPr eaLnBrk="1" hangingPunct="1">
              <a:lnSpc>
                <a:spcPct val="90000"/>
              </a:lnSpc>
            </a:pPr>
            <a:r>
              <a:rPr lang="cs-CZ" sz="2400" smtClean="0"/>
              <a:t>Nevhodná legislativa a politika</a:t>
            </a:r>
          </a:p>
          <a:p>
            <a:pPr lvl="1" eaLnBrk="1" hangingPunct="1">
              <a:lnSpc>
                <a:spcPct val="90000"/>
              </a:lnSpc>
            </a:pPr>
            <a:r>
              <a:rPr lang="cs-CZ" sz="2000" smtClean="0"/>
              <a:t>Legislativní omezení (omezení na využitelnost peněz od podniků na školách, nevhodná dotační politika)</a:t>
            </a:r>
          </a:p>
          <a:p>
            <a:pPr lvl="1" eaLnBrk="1" hangingPunct="1">
              <a:lnSpc>
                <a:spcPct val="90000"/>
              </a:lnSpc>
            </a:pPr>
            <a:r>
              <a:rPr lang="cs-CZ" sz="2000" smtClean="0"/>
              <a:t>Nedostatečná legislativní pravidla proti odchodu vyškolených za podmínky, že se oboustranně plní předem dojednané podmínky </a:t>
            </a:r>
          </a:p>
          <a:p>
            <a:pPr lvl="1" eaLnBrk="1" hangingPunct="1">
              <a:lnSpc>
                <a:spcPct val="90000"/>
              </a:lnSpc>
            </a:pPr>
            <a:r>
              <a:rPr lang="cs-CZ" sz="2000" smtClean="0"/>
              <a:t>Malá materiální a manažerská podpora</a:t>
            </a:r>
          </a:p>
          <a:p>
            <a:pPr lvl="1" eaLnBrk="1" hangingPunct="1">
              <a:lnSpc>
                <a:spcPct val="90000"/>
              </a:lnSpc>
            </a:pPr>
            <a:r>
              <a:rPr lang="cs-CZ" sz="2000" smtClean="0"/>
              <a:t>Nedostatečné hodnocení praktických výsledků na universitách (honba za citacemi) </a:t>
            </a:r>
          </a:p>
          <a:p>
            <a:pPr lvl="1" eaLnBrk="1" hangingPunct="1">
              <a:lnSpc>
                <a:spcPct val="90000"/>
              </a:lnSpc>
            </a:pPr>
            <a:r>
              <a:rPr lang="cs-CZ" sz="2000" smtClean="0"/>
              <a:t>Nadměrná ochrana dat, data se neochrání ale zato se nedají správně využít</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5"/>
          <p:cNvSpPr>
            <a:spLocks noGrp="1"/>
          </p:cNvSpPr>
          <p:nvPr>
            <p:ph type="sldNum" sz="quarter" idx="12"/>
          </p:nvPr>
        </p:nvSpPr>
        <p:spPr>
          <a:noFill/>
        </p:spPr>
        <p:txBody>
          <a:bodyPr/>
          <a:lstStyle/>
          <a:p>
            <a:fld id="{9138C843-C097-4EAA-AB9C-174D7AF08601}" type="slidenum">
              <a:rPr lang="cs-CZ" smtClean="0"/>
              <a:pPr/>
              <a:t>140</a:t>
            </a:fld>
            <a:endParaRPr lang="cs-CZ" smtClean="0"/>
          </a:p>
        </p:txBody>
      </p:sp>
      <p:sp>
        <p:nvSpPr>
          <p:cNvPr id="79875" name="Rectangle 2"/>
          <p:cNvSpPr>
            <a:spLocks noGrp="1" noChangeArrowheads="1"/>
          </p:cNvSpPr>
          <p:nvPr>
            <p:ph type="title"/>
          </p:nvPr>
        </p:nvSpPr>
        <p:spPr/>
        <p:txBody>
          <a:bodyPr/>
          <a:lstStyle/>
          <a:p>
            <a:pPr eaLnBrk="1" hangingPunct="1"/>
            <a:r>
              <a:rPr lang="cs-CZ" smtClean="0"/>
              <a:t>Neformální využitelné role</a:t>
            </a:r>
          </a:p>
        </p:txBody>
      </p:sp>
      <p:sp>
        <p:nvSpPr>
          <p:cNvPr id="79876"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400" b="1" smtClean="0"/>
              <a:t>Cizelér</a:t>
            </a:r>
            <a:r>
              <a:rPr lang="cs-CZ" sz="2400" smtClean="0"/>
              <a:t>: Jde do detailů, dolaďuje detaily, dbá na „krásu“ řešení, hlídá dodržování standardů</a:t>
            </a:r>
          </a:p>
          <a:p>
            <a:pPr eaLnBrk="1" hangingPunct="1">
              <a:lnSpc>
                <a:spcPct val="90000"/>
              </a:lnSpc>
            </a:pPr>
            <a:r>
              <a:rPr lang="cs-CZ" sz="2400" b="1" smtClean="0"/>
              <a:t>Hecíř: </a:t>
            </a:r>
            <a:r>
              <a:rPr lang="cs-CZ" sz="2400" smtClean="0"/>
              <a:t>Dovede motivovat</a:t>
            </a:r>
          </a:p>
          <a:p>
            <a:pPr eaLnBrk="1" hangingPunct="1">
              <a:lnSpc>
                <a:spcPct val="90000"/>
              </a:lnSpc>
            </a:pPr>
            <a:r>
              <a:rPr lang="cs-CZ" sz="2400" b="1" smtClean="0"/>
              <a:t>Harmonizátor:</a:t>
            </a:r>
            <a:r>
              <a:rPr lang="cs-CZ" sz="2400" smtClean="0"/>
              <a:t> dovede tlumit rozpory, tento talent mají častěji ženy</a:t>
            </a:r>
          </a:p>
          <a:p>
            <a:pPr eaLnBrk="1" hangingPunct="1">
              <a:lnSpc>
                <a:spcPct val="90000"/>
              </a:lnSpc>
            </a:pPr>
            <a:r>
              <a:rPr lang="cs-CZ" sz="2400" b="1" smtClean="0"/>
              <a:t>Realizátor:</a:t>
            </a:r>
            <a:r>
              <a:rPr lang="cs-CZ" sz="2400" smtClean="0"/>
              <a:t>  rychlá implementace, obvykle nerad dokumentuje</a:t>
            </a:r>
          </a:p>
          <a:p>
            <a:pPr eaLnBrk="1" hangingPunct="1">
              <a:lnSpc>
                <a:spcPct val="90000"/>
              </a:lnSpc>
            </a:pPr>
            <a:r>
              <a:rPr lang="cs-CZ" sz="2400" b="1" smtClean="0"/>
              <a:t>Moderátor: </a:t>
            </a:r>
            <a:r>
              <a:rPr lang="cs-CZ" sz="2400" smtClean="0"/>
              <a:t> vedení debat, shrnování výsledků</a:t>
            </a:r>
          </a:p>
          <a:p>
            <a:pPr eaLnBrk="1" hangingPunct="1">
              <a:lnSpc>
                <a:spcPct val="90000"/>
              </a:lnSpc>
            </a:pPr>
            <a:r>
              <a:rPr lang="cs-CZ" sz="2400" b="1" smtClean="0"/>
              <a:t>Normovač: </a:t>
            </a:r>
            <a:r>
              <a:rPr lang="cs-CZ" sz="2400" smtClean="0"/>
              <a:t>Dovede odhadnout náklady a termíny</a:t>
            </a:r>
          </a:p>
          <a:p>
            <a:pPr eaLnBrk="1" hangingPunct="1">
              <a:lnSpc>
                <a:spcPct val="90000"/>
              </a:lnSpc>
            </a:pPr>
            <a:r>
              <a:rPr lang="cs-CZ" sz="2400" b="1" smtClean="0"/>
              <a:t>Kronikář: </a:t>
            </a:r>
            <a:r>
              <a:rPr lang="cs-CZ" sz="2400" smtClean="0"/>
              <a:t> Pamatuje si vše, co se semlelo doma i jinde</a:t>
            </a:r>
            <a:endParaRPr lang="cs-CZ" sz="2400" b="1"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5"/>
          <p:cNvSpPr>
            <a:spLocks noGrp="1"/>
          </p:cNvSpPr>
          <p:nvPr>
            <p:ph type="sldNum" sz="quarter" idx="12"/>
          </p:nvPr>
        </p:nvSpPr>
        <p:spPr>
          <a:noFill/>
        </p:spPr>
        <p:txBody>
          <a:bodyPr/>
          <a:lstStyle/>
          <a:p>
            <a:fld id="{4C19CACC-ADA5-4FA3-922E-7DE0555A9A62}" type="slidenum">
              <a:rPr lang="cs-CZ" smtClean="0"/>
              <a:pPr/>
              <a:t>141</a:t>
            </a:fld>
            <a:endParaRPr lang="cs-CZ" smtClean="0"/>
          </a:p>
        </p:txBody>
      </p:sp>
      <p:sp>
        <p:nvSpPr>
          <p:cNvPr id="80899" name="Rectangle 2"/>
          <p:cNvSpPr>
            <a:spLocks noGrp="1" noChangeArrowheads="1"/>
          </p:cNvSpPr>
          <p:nvPr>
            <p:ph type="title"/>
          </p:nvPr>
        </p:nvSpPr>
        <p:spPr/>
        <p:txBody>
          <a:bodyPr/>
          <a:lstStyle/>
          <a:p>
            <a:pPr eaLnBrk="1" hangingPunct="1"/>
            <a:r>
              <a:rPr lang="cs-CZ" smtClean="0"/>
              <a:t>Neoficiální škodlivé role</a:t>
            </a:r>
          </a:p>
        </p:txBody>
      </p:sp>
      <p:sp>
        <p:nvSpPr>
          <p:cNvPr id="80900" name="Rectangle 3"/>
          <p:cNvSpPr>
            <a:spLocks noGrp="1" noChangeArrowheads="1"/>
          </p:cNvSpPr>
          <p:nvPr>
            <p:ph type="body" idx="1"/>
          </p:nvPr>
        </p:nvSpPr>
        <p:spPr>
          <a:xfrm>
            <a:off x="457200" y="1905000"/>
            <a:ext cx="8229600" cy="4221163"/>
          </a:xfrm>
        </p:spPr>
        <p:txBody>
          <a:bodyPr/>
          <a:lstStyle/>
          <a:p>
            <a:pPr eaLnBrk="1" hangingPunct="1">
              <a:lnSpc>
                <a:spcPct val="80000"/>
              </a:lnSpc>
            </a:pPr>
            <a:r>
              <a:rPr lang="cs-CZ" sz="2800" b="1" smtClean="0"/>
              <a:t>Sobec (kariérista): </a:t>
            </a:r>
            <a:r>
              <a:rPr lang="cs-CZ" sz="2800" smtClean="0"/>
              <a:t>Jde jen za svým (bezprostředním) prospěchem, často přehlíží dlouhodobé zájmy, i ty svoje (srv win-win přístup)</a:t>
            </a:r>
          </a:p>
          <a:p>
            <a:pPr eaLnBrk="1" hangingPunct="1">
              <a:lnSpc>
                <a:spcPct val="80000"/>
              </a:lnSpc>
            </a:pPr>
            <a:r>
              <a:rPr lang="cs-CZ" sz="2800" b="1" smtClean="0"/>
              <a:t>Agresor: </a:t>
            </a:r>
            <a:r>
              <a:rPr lang="cs-CZ" sz="2800" smtClean="0"/>
              <a:t>Bezohledně se prosazuje za každou cenu</a:t>
            </a:r>
          </a:p>
          <a:p>
            <a:pPr eaLnBrk="1" hangingPunct="1">
              <a:lnSpc>
                <a:spcPct val="80000"/>
              </a:lnSpc>
            </a:pPr>
            <a:r>
              <a:rPr lang="cs-CZ" sz="2800" b="1" smtClean="0"/>
              <a:t>Negativista</a:t>
            </a:r>
            <a:r>
              <a:rPr lang="cs-CZ" sz="2800" smtClean="0"/>
              <a:t>: Jo, kde jsou ty doby, kdy to stalo jen za h…, bývá příznakem vyhoření</a:t>
            </a:r>
          </a:p>
          <a:p>
            <a:pPr eaLnBrk="1" hangingPunct="1">
              <a:lnSpc>
                <a:spcPct val="80000"/>
              </a:lnSpc>
            </a:pPr>
            <a:r>
              <a:rPr lang="cs-CZ" sz="2800" b="1" smtClean="0"/>
              <a:t>Tlachal: </a:t>
            </a:r>
            <a:r>
              <a:rPr lang="cs-CZ" sz="2800" smtClean="0"/>
              <a:t>není k zastavení</a:t>
            </a:r>
          </a:p>
          <a:p>
            <a:pPr eaLnBrk="1" hangingPunct="1">
              <a:lnSpc>
                <a:spcPct val="80000"/>
              </a:lnSpc>
            </a:pPr>
            <a:r>
              <a:rPr lang="cs-CZ" sz="2800" b="1" smtClean="0"/>
              <a:t>Panikář: </a:t>
            </a:r>
            <a:r>
              <a:rPr lang="cs-CZ" sz="2800" smtClean="0"/>
              <a:t>složí se při prvém malém průšvihu</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p:cNvSpPr>
            <a:spLocks noGrp="1"/>
          </p:cNvSpPr>
          <p:nvPr>
            <p:ph type="sldNum" sz="quarter" idx="12"/>
          </p:nvPr>
        </p:nvSpPr>
        <p:spPr>
          <a:noFill/>
        </p:spPr>
        <p:txBody>
          <a:bodyPr/>
          <a:lstStyle/>
          <a:p>
            <a:fld id="{1A2712BD-47B7-4861-809D-49406431C33D}" type="slidenum">
              <a:rPr lang="cs-CZ" smtClean="0"/>
              <a:pPr/>
              <a:t>142</a:t>
            </a:fld>
            <a:endParaRPr lang="cs-CZ" smtClean="0"/>
          </a:p>
        </p:txBody>
      </p:sp>
      <p:sp>
        <p:nvSpPr>
          <p:cNvPr id="81923" name="Rectangle 2"/>
          <p:cNvSpPr>
            <a:spLocks noGrp="1" noChangeArrowheads="1"/>
          </p:cNvSpPr>
          <p:nvPr>
            <p:ph type="title"/>
          </p:nvPr>
        </p:nvSpPr>
        <p:spPr/>
        <p:txBody>
          <a:bodyPr/>
          <a:lstStyle/>
          <a:p>
            <a:pPr eaLnBrk="1" hangingPunct="1"/>
            <a:r>
              <a:rPr lang="cs-CZ" smtClean="0"/>
              <a:t>Neoficiální škodlivé role 2</a:t>
            </a:r>
          </a:p>
        </p:txBody>
      </p:sp>
      <p:sp>
        <p:nvSpPr>
          <p:cNvPr id="81924" name="Rectangle 3"/>
          <p:cNvSpPr>
            <a:spLocks noGrp="1" noChangeArrowheads="1"/>
          </p:cNvSpPr>
          <p:nvPr>
            <p:ph type="body" idx="1"/>
          </p:nvPr>
        </p:nvSpPr>
        <p:spPr>
          <a:xfrm>
            <a:off x="457200" y="1981200"/>
            <a:ext cx="8229600" cy="4144963"/>
          </a:xfrm>
        </p:spPr>
        <p:txBody>
          <a:bodyPr/>
          <a:lstStyle/>
          <a:p>
            <a:pPr eaLnBrk="1" hangingPunct="1">
              <a:lnSpc>
                <a:spcPct val="80000"/>
              </a:lnSpc>
            </a:pPr>
            <a:r>
              <a:rPr lang="cs-CZ" sz="2800" b="1" smtClean="0"/>
              <a:t>Exhibicionalista:</a:t>
            </a:r>
            <a:r>
              <a:rPr lang="cs-CZ" sz="2800" i="1" smtClean="0"/>
              <a:t> </a:t>
            </a:r>
            <a:r>
              <a:rPr lang="cs-CZ" sz="2800" smtClean="0"/>
              <a:t>Rád předvádí, jak je skvělý a jaké má prima nápady, často je současně i agresor</a:t>
            </a:r>
            <a:endParaRPr lang="cs-CZ" sz="2800" b="1" smtClean="0"/>
          </a:p>
          <a:p>
            <a:pPr eaLnBrk="1" hangingPunct="1">
              <a:lnSpc>
                <a:spcPct val="80000"/>
              </a:lnSpc>
            </a:pPr>
            <a:r>
              <a:rPr lang="cs-CZ" sz="2800" b="1" smtClean="0"/>
              <a:t>Playboy, playgirl: </a:t>
            </a:r>
            <a:r>
              <a:rPr lang="cs-CZ" sz="2800" b="1" i="1" smtClean="0"/>
              <a:t>Sexuální lovci nebo jen hecíři</a:t>
            </a:r>
            <a:r>
              <a:rPr lang="cs-CZ" sz="2800" smtClean="0"/>
              <a:t> (obvykle je vhodné dodržovat „co je v domě není pro mne“, možný útok na vedoucího přes sex)</a:t>
            </a:r>
          </a:p>
          <a:p>
            <a:pPr eaLnBrk="1" hangingPunct="1">
              <a:lnSpc>
                <a:spcPct val="80000"/>
              </a:lnSpc>
            </a:pPr>
            <a:r>
              <a:rPr lang="cs-CZ" sz="2800" b="1" smtClean="0"/>
              <a:t>Kanaďan: </a:t>
            </a:r>
            <a:r>
              <a:rPr lang="cs-CZ" sz="2800" smtClean="0"/>
              <a:t>dělá vtípky na účet druhých</a:t>
            </a:r>
            <a:r>
              <a:rPr lang="cs-CZ" sz="2800" b="1" smtClean="0"/>
              <a:t> </a:t>
            </a:r>
          </a:p>
          <a:p>
            <a:pPr eaLnBrk="1" hangingPunct="1">
              <a:lnSpc>
                <a:spcPct val="80000"/>
              </a:lnSpc>
            </a:pPr>
            <a:r>
              <a:rPr lang="cs-CZ" sz="2800" b="1" smtClean="0"/>
              <a:t>Vládce</a:t>
            </a:r>
            <a:r>
              <a:rPr lang="cs-CZ" sz="2800" smtClean="0"/>
              <a:t> nebo populista: Vůdcovské triky jako rozbíjení přátelských vztahů v týmu a pocitem, že lidé budou lépe ovladatelní</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p:cNvSpPr>
            <a:spLocks noGrp="1"/>
          </p:cNvSpPr>
          <p:nvPr>
            <p:ph type="sldNum" sz="quarter" idx="12"/>
          </p:nvPr>
        </p:nvSpPr>
        <p:spPr>
          <a:noFill/>
        </p:spPr>
        <p:txBody>
          <a:bodyPr/>
          <a:lstStyle/>
          <a:p>
            <a:fld id="{C0EBB716-F5AF-4472-9038-D3F6B2538FF5}" type="slidenum">
              <a:rPr lang="cs-CZ" smtClean="0"/>
              <a:pPr/>
              <a:t>143</a:t>
            </a:fld>
            <a:endParaRPr lang="cs-CZ" smtClean="0"/>
          </a:p>
        </p:txBody>
      </p:sp>
      <p:sp>
        <p:nvSpPr>
          <p:cNvPr id="82947" name="Rectangle 2"/>
          <p:cNvSpPr>
            <a:spLocks noGrp="1" noChangeArrowheads="1"/>
          </p:cNvSpPr>
          <p:nvPr>
            <p:ph type="title"/>
          </p:nvPr>
        </p:nvSpPr>
        <p:spPr/>
        <p:txBody>
          <a:bodyPr/>
          <a:lstStyle/>
          <a:p>
            <a:pPr eaLnBrk="1" hangingPunct="1"/>
            <a:r>
              <a:rPr lang="cs-CZ" smtClean="0"/>
              <a:t>Neficiání role, použití</a:t>
            </a:r>
          </a:p>
        </p:txBody>
      </p:sp>
      <p:sp>
        <p:nvSpPr>
          <p:cNvPr id="82948" name="Rectangle 3"/>
          <p:cNvSpPr>
            <a:spLocks noGrp="1" noChangeArrowheads="1"/>
          </p:cNvSpPr>
          <p:nvPr>
            <p:ph type="body" idx="1"/>
          </p:nvPr>
        </p:nvSpPr>
        <p:spPr>
          <a:xfrm>
            <a:off x="457200" y="1484313"/>
            <a:ext cx="8229600" cy="4641850"/>
          </a:xfrm>
        </p:spPr>
        <p:txBody>
          <a:bodyPr/>
          <a:lstStyle/>
          <a:p>
            <a:pPr marL="514350" indent="-514350" eaLnBrk="1" hangingPunct="1">
              <a:buFontTx/>
              <a:buAutoNum type="arabicPeriod"/>
            </a:pPr>
            <a:r>
              <a:rPr lang="cs-CZ" smtClean="0"/>
              <a:t>Jeden člen může plnit i více rolí, v daném okamžiku musí být jasné, kterou hraje</a:t>
            </a:r>
          </a:p>
          <a:p>
            <a:pPr marL="514350" indent="-514350" eaLnBrk="1" hangingPunct="1">
              <a:buFontTx/>
              <a:buAutoNum type="arabicPeriod"/>
            </a:pPr>
            <a:r>
              <a:rPr lang="cs-CZ" smtClean="0"/>
              <a:t>I neformální role jsou důležité, mnohdy žádoucí, dost často i nezbytné</a:t>
            </a:r>
          </a:p>
          <a:p>
            <a:pPr marL="514350" indent="-514350" eaLnBrk="1" hangingPunct="1">
              <a:buFontTx/>
              <a:buAutoNum type="arabicPeriod"/>
            </a:pPr>
            <a:r>
              <a:rPr lang="cs-CZ" smtClean="0"/>
              <a:t>Úkol: Vyloučit nebo omezit škodlivé role, využít užitečné role (někdy jejich činnosti zahrnout do činností oficiálních rolí)</a:t>
            </a:r>
          </a:p>
          <a:p>
            <a:pPr marL="514350" indent="-514350" eaLnBrk="1" hangingPunct="1">
              <a:buFontTx/>
              <a:buAutoNum type="arabicPeriod"/>
            </a:pPr>
            <a:r>
              <a:rPr lang="cs-CZ" smtClean="0"/>
              <a:t>Řešit nekompatibilitu rolí: kdy je někdo v roli vedoucí a kdy uplatňuje roli kamarád</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5"/>
          <p:cNvSpPr>
            <a:spLocks noGrp="1"/>
          </p:cNvSpPr>
          <p:nvPr>
            <p:ph type="sldNum" sz="quarter" idx="12"/>
          </p:nvPr>
        </p:nvSpPr>
        <p:spPr>
          <a:noFill/>
        </p:spPr>
        <p:txBody>
          <a:bodyPr/>
          <a:lstStyle/>
          <a:p>
            <a:fld id="{21BDBE3C-C743-464B-A48F-B2293C79728B}" type="slidenum">
              <a:rPr lang="cs-CZ" smtClean="0"/>
              <a:pPr/>
              <a:t>144</a:t>
            </a:fld>
            <a:endParaRPr lang="cs-CZ" smtClean="0"/>
          </a:p>
        </p:txBody>
      </p:sp>
      <p:sp>
        <p:nvSpPr>
          <p:cNvPr id="83971" name="Rectangle 1026"/>
          <p:cNvSpPr>
            <a:spLocks noGrp="1" noChangeArrowheads="1"/>
          </p:cNvSpPr>
          <p:nvPr>
            <p:ph type="title"/>
          </p:nvPr>
        </p:nvSpPr>
        <p:spPr/>
        <p:txBody>
          <a:bodyPr/>
          <a:lstStyle/>
          <a:p>
            <a:pPr eaLnBrk="1" hangingPunct="1"/>
            <a:r>
              <a:rPr lang="cs-CZ" smtClean="0"/>
              <a:t>Neformální podskupiny</a:t>
            </a:r>
          </a:p>
        </p:txBody>
      </p:sp>
      <p:sp>
        <p:nvSpPr>
          <p:cNvPr id="83972" name="Rectangle 1027"/>
          <p:cNvSpPr>
            <a:spLocks noGrp="1" noChangeArrowheads="1"/>
          </p:cNvSpPr>
          <p:nvPr>
            <p:ph type="body" idx="1"/>
          </p:nvPr>
        </p:nvSpPr>
        <p:spPr/>
        <p:txBody>
          <a:bodyPr/>
          <a:lstStyle/>
          <a:p>
            <a:pPr eaLnBrk="1" hangingPunct="1"/>
            <a:r>
              <a:rPr lang="cs-CZ" smtClean="0"/>
              <a:t>Psychologické – s někým si prostě rozumím</a:t>
            </a:r>
          </a:p>
          <a:p>
            <a:pPr eaLnBrk="1" hangingPunct="1"/>
            <a:r>
              <a:rPr lang="cs-CZ" smtClean="0"/>
              <a:t>Zkušenost a známost (spolužák)</a:t>
            </a:r>
          </a:p>
          <a:p>
            <a:pPr eaLnBrk="1" hangingPunct="1"/>
            <a:r>
              <a:rPr lang="cs-CZ" smtClean="0"/>
              <a:t>Koníčky (fandím fotbalu, sportujeme, sbíráme známky)</a:t>
            </a:r>
          </a:p>
          <a:p>
            <a:pPr eaLnBrk="1" hangingPunct="1"/>
            <a:r>
              <a:rPr lang="cs-CZ" smtClean="0"/>
              <a:t>Podobná pracovní náplň</a:t>
            </a:r>
          </a:p>
          <a:p>
            <a:pPr eaLnBrk="1" hangingPunct="1"/>
            <a:r>
              <a:rPr lang="cs-CZ" smtClean="0"/>
              <a:t>Sex</a:t>
            </a:r>
          </a:p>
          <a:p>
            <a:pPr eaLnBrk="1" hangingPunct="1"/>
            <a:r>
              <a:rPr lang="cs-CZ" smtClean="0"/>
              <a:t>Skupiny v psychohrách</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p:cNvSpPr>
            <a:spLocks noGrp="1"/>
          </p:cNvSpPr>
          <p:nvPr>
            <p:ph type="sldNum" sz="quarter" idx="12"/>
          </p:nvPr>
        </p:nvSpPr>
        <p:spPr>
          <a:noFill/>
        </p:spPr>
        <p:txBody>
          <a:bodyPr/>
          <a:lstStyle/>
          <a:p>
            <a:fld id="{0EC79FAD-F1DE-4AF0-9B31-F6E4BDEE32E4}" type="slidenum">
              <a:rPr lang="cs-CZ" smtClean="0"/>
              <a:pPr/>
              <a:t>145</a:t>
            </a:fld>
            <a:endParaRPr lang="cs-CZ" smtClean="0"/>
          </a:p>
        </p:txBody>
      </p:sp>
      <p:sp>
        <p:nvSpPr>
          <p:cNvPr id="84995" name="Rectangle 1026"/>
          <p:cNvSpPr>
            <a:spLocks noGrp="1" noChangeArrowheads="1"/>
          </p:cNvSpPr>
          <p:nvPr>
            <p:ph type="title"/>
          </p:nvPr>
        </p:nvSpPr>
        <p:spPr/>
        <p:txBody>
          <a:bodyPr/>
          <a:lstStyle/>
          <a:p>
            <a:pPr eaLnBrk="1" hangingPunct="1"/>
            <a:r>
              <a:rPr lang="cs-CZ" smtClean="0"/>
              <a:t>Psychohry</a:t>
            </a:r>
          </a:p>
        </p:txBody>
      </p:sp>
      <p:sp>
        <p:nvSpPr>
          <p:cNvPr id="84996" name="Rectangle 1027"/>
          <p:cNvSpPr>
            <a:spLocks noGrp="1" noChangeArrowheads="1"/>
          </p:cNvSpPr>
          <p:nvPr>
            <p:ph type="body" idx="1"/>
          </p:nvPr>
        </p:nvSpPr>
        <p:spPr/>
        <p:txBody>
          <a:bodyPr/>
          <a:lstStyle/>
          <a:p>
            <a:pPr eaLnBrk="1" hangingPunct="1"/>
            <a:r>
              <a:rPr lang="cs-CZ" dirty="0" smtClean="0"/>
              <a:t>Podvědomá schémata jednání (často v ad hoc skupině) narušující práci týmu</a:t>
            </a:r>
          </a:p>
          <a:p>
            <a:pPr lvl="2" eaLnBrk="1" hangingPunct="1"/>
            <a:r>
              <a:rPr lang="cs-CZ" dirty="0" smtClean="0"/>
              <a:t>Nesměšovat s psychohrami jako prostředku léčby neuróz až psychóz</a:t>
            </a:r>
          </a:p>
          <a:p>
            <a:pPr lvl="2" eaLnBrk="1" hangingPunct="1"/>
            <a:r>
              <a:rPr lang="cs-CZ" b="1" dirty="0" smtClean="0"/>
              <a:t>Nutno včas zarazit, může ohrozit fungování týmu</a:t>
            </a:r>
          </a:p>
          <a:p>
            <a:pPr lvl="2" eaLnBrk="1" hangingPunct="1"/>
            <a:r>
              <a:rPr lang="cs-CZ" b="1" dirty="0" smtClean="0"/>
              <a:t>Hra může být podvědomá!!!</a:t>
            </a:r>
          </a:p>
          <a:p>
            <a:pPr lvl="2" eaLnBrk="1" hangingPunct="1"/>
            <a:r>
              <a:rPr lang="cs-CZ" dirty="0" smtClean="0"/>
              <a:t>Teoretici týmové práce vymezili skoro 40 psychoher</a:t>
            </a:r>
          </a:p>
          <a:p>
            <a:pPr eaLnBrk="1" hangingPunct="1"/>
            <a:r>
              <a:rPr lang="cs-CZ" dirty="0" smtClean="0"/>
              <a:t>My se omezíme na nejdůležitější případy</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p:cNvSpPr>
            <a:spLocks noGrp="1"/>
          </p:cNvSpPr>
          <p:nvPr>
            <p:ph type="sldNum" sz="quarter" idx="12"/>
          </p:nvPr>
        </p:nvSpPr>
        <p:spPr>
          <a:noFill/>
        </p:spPr>
        <p:txBody>
          <a:bodyPr/>
          <a:lstStyle/>
          <a:p>
            <a:fld id="{450157AD-AA19-470D-967E-6A4B3B1A4AFF}" type="slidenum">
              <a:rPr lang="cs-CZ" smtClean="0"/>
              <a:pPr/>
              <a:t>146</a:t>
            </a:fld>
            <a:endParaRPr lang="cs-CZ" smtClean="0"/>
          </a:p>
        </p:txBody>
      </p:sp>
      <p:sp>
        <p:nvSpPr>
          <p:cNvPr id="86019" name="Rectangle 2"/>
          <p:cNvSpPr>
            <a:spLocks noGrp="1" noChangeArrowheads="1"/>
          </p:cNvSpPr>
          <p:nvPr>
            <p:ph type="title"/>
          </p:nvPr>
        </p:nvSpPr>
        <p:spPr/>
        <p:txBody>
          <a:bodyPr/>
          <a:lstStyle/>
          <a:p>
            <a:pPr eaLnBrk="1" hangingPunct="1"/>
            <a:r>
              <a:rPr lang="cs-CZ" smtClean="0"/>
              <a:t>Psychohry - souhra více rolí</a:t>
            </a:r>
          </a:p>
        </p:txBody>
      </p:sp>
      <p:sp>
        <p:nvSpPr>
          <p:cNvPr id="86020" name="Rectangle 3"/>
          <p:cNvSpPr>
            <a:spLocks noGrp="1" noChangeArrowheads="1"/>
          </p:cNvSpPr>
          <p:nvPr>
            <p:ph type="body" idx="1"/>
          </p:nvPr>
        </p:nvSpPr>
        <p:spPr>
          <a:xfrm>
            <a:off x="457200" y="1600200"/>
            <a:ext cx="8534400" cy="4525963"/>
          </a:xfrm>
        </p:spPr>
        <p:txBody>
          <a:bodyPr/>
          <a:lstStyle/>
          <a:p>
            <a:pPr eaLnBrk="1" hangingPunct="1"/>
            <a:r>
              <a:rPr lang="cs-CZ" sz="2800" b="1" i="1" smtClean="0"/>
              <a:t>Alkoholik</a:t>
            </a:r>
            <a:r>
              <a:rPr lang="cs-CZ" sz="2800" smtClean="0"/>
              <a:t> („alkoholik“ je kritizovný resp. trestaný člen týmu), </a:t>
            </a:r>
          </a:p>
          <a:p>
            <a:pPr lvl="1" eaLnBrk="1" hangingPunct="1"/>
            <a:r>
              <a:rPr lang="cs-CZ" sz="2400" i="1" smtClean="0"/>
              <a:t>spolupracovníci</a:t>
            </a:r>
            <a:r>
              <a:rPr lang="cs-CZ" sz="2400" smtClean="0"/>
              <a:t> -„kumpáni“ - oslabují efekt „léčby“ tím, že trest bagatelizují a zmiňují se o svých prohřešcích</a:t>
            </a:r>
            <a:r>
              <a:rPr lang="en-US" sz="2400" smtClean="0"/>
              <a:t> a poch</a:t>
            </a:r>
            <a:r>
              <a:rPr lang="cs-CZ" sz="2400" smtClean="0"/>
              <a:t>y</a:t>
            </a:r>
            <a:r>
              <a:rPr lang="en-US" sz="2400" smtClean="0"/>
              <a:t>ben</a:t>
            </a:r>
            <a:r>
              <a:rPr lang="cs-CZ" sz="2400" smtClean="0"/>
              <a:t>í</a:t>
            </a:r>
            <a:r>
              <a:rPr lang="en-US" sz="2400" smtClean="0"/>
              <a:t>ch </a:t>
            </a:r>
            <a:r>
              <a:rPr lang="cs-CZ" sz="2400" smtClean="0"/>
              <a:t>šéfů</a:t>
            </a:r>
            <a:r>
              <a:rPr lang="en-US" sz="2400" smtClean="0"/>
              <a:t>;</a:t>
            </a:r>
            <a:r>
              <a:rPr lang="cs-CZ" sz="2400" smtClean="0"/>
              <a:t> často také  pomáhají zatloukat průšvihy,</a:t>
            </a:r>
          </a:p>
          <a:p>
            <a:pPr lvl="1" eaLnBrk="1" hangingPunct="1"/>
            <a:r>
              <a:rPr lang="cs-CZ" sz="2400" smtClean="0"/>
              <a:t> </a:t>
            </a:r>
            <a:r>
              <a:rPr lang="cs-CZ" sz="2400" i="1" smtClean="0"/>
              <a:t>utěšovatelka</a:t>
            </a:r>
            <a:r>
              <a:rPr lang="cs-CZ" sz="2400" smtClean="0"/>
              <a:t> se snaží zlepšit náladu</a:t>
            </a:r>
          </a:p>
          <a:p>
            <a:pPr eaLnBrk="1" hangingPunct="1"/>
            <a:r>
              <a:rPr lang="cs-CZ" sz="2800" b="1" smtClean="0"/>
              <a:t>Ty máš také máslo na hlavě</a:t>
            </a:r>
            <a:r>
              <a:rPr lang="cs-CZ" sz="2800" smtClean="0"/>
              <a:t>, odkaz na pochybení jiných, účinné jen, má-li tento pseudoargument podporu kumpánů</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5"/>
          <p:cNvSpPr>
            <a:spLocks noGrp="1"/>
          </p:cNvSpPr>
          <p:nvPr>
            <p:ph type="sldNum" sz="quarter" idx="12"/>
          </p:nvPr>
        </p:nvSpPr>
        <p:spPr>
          <a:noFill/>
        </p:spPr>
        <p:txBody>
          <a:bodyPr/>
          <a:lstStyle/>
          <a:p>
            <a:fld id="{501147EE-98E1-494C-AC8C-26005DE52BF6}" type="slidenum">
              <a:rPr lang="cs-CZ" smtClean="0"/>
              <a:pPr/>
              <a:t>147</a:t>
            </a:fld>
            <a:endParaRPr lang="cs-CZ" smtClean="0"/>
          </a:p>
        </p:txBody>
      </p:sp>
      <p:sp>
        <p:nvSpPr>
          <p:cNvPr id="87043" name="Rectangle 1026"/>
          <p:cNvSpPr>
            <a:spLocks noGrp="1" noChangeArrowheads="1"/>
          </p:cNvSpPr>
          <p:nvPr>
            <p:ph type="title"/>
          </p:nvPr>
        </p:nvSpPr>
        <p:spPr/>
        <p:txBody>
          <a:bodyPr/>
          <a:lstStyle/>
          <a:p>
            <a:pPr eaLnBrk="1" hangingPunct="1"/>
            <a:r>
              <a:rPr lang="cs-CZ" smtClean="0"/>
              <a:t>Psychohry</a:t>
            </a:r>
          </a:p>
        </p:txBody>
      </p:sp>
      <p:sp>
        <p:nvSpPr>
          <p:cNvPr id="87044" name="Rectangle 1027"/>
          <p:cNvSpPr>
            <a:spLocks noGrp="1" noChangeArrowheads="1"/>
          </p:cNvSpPr>
          <p:nvPr>
            <p:ph type="body" idx="1"/>
          </p:nvPr>
        </p:nvSpPr>
        <p:spPr>
          <a:xfrm>
            <a:off x="457200" y="1600200"/>
            <a:ext cx="8534400" cy="4525963"/>
          </a:xfrm>
        </p:spPr>
        <p:txBody>
          <a:bodyPr/>
          <a:lstStyle/>
          <a:p>
            <a:pPr eaLnBrk="1" hangingPunct="1">
              <a:lnSpc>
                <a:spcPct val="90000"/>
              </a:lnSpc>
            </a:pPr>
            <a:r>
              <a:rPr lang="cs-CZ" sz="2600" b="1" smtClean="0"/>
              <a:t>To je z toho, že jste chtěli</a:t>
            </a:r>
            <a:r>
              <a:rPr lang="cs-CZ" sz="2600" smtClean="0"/>
              <a:t> (přehnané zdůrazňování, že k problémům došlo v důsledku snahy zlepšit pracovní postupy či zvolit určité řešení i když to zřejmě není pravda)</a:t>
            </a:r>
          </a:p>
          <a:p>
            <a:pPr eaLnBrk="1" hangingPunct="1">
              <a:lnSpc>
                <a:spcPct val="90000"/>
              </a:lnSpc>
            </a:pPr>
            <a:r>
              <a:rPr lang="cs-CZ" sz="2600" b="1" smtClean="0"/>
              <a:t>Beru vše</a:t>
            </a:r>
            <a:r>
              <a:rPr lang="cs-CZ" sz="2600" smtClean="0"/>
              <a:t> (a pak nestačím, a vymlouvám se na přílišnou zátěž)</a:t>
            </a:r>
          </a:p>
          <a:p>
            <a:pPr eaLnBrk="1" hangingPunct="1">
              <a:lnSpc>
                <a:spcPct val="90000"/>
              </a:lnSpc>
            </a:pPr>
            <a:r>
              <a:rPr lang="cs-CZ" sz="2600" b="1" smtClean="0"/>
              <a:t>Ano, ale</a:t>
            </a:r>
            <a:r>
              <a:rPr lang="cs-CZ" sz="2600" smtClean="0"/>
              <a:t> (snaha neopustit chybné postupy, např. přechod na objektovou orientaci brzdit odkazem na neefektivnost)</a:t>
            </a:r>
          </a:p>
          <a:p>
            <a:pPr eaLnBrk="1" hangingPunct="1">
              <a:lnSpc>
                <a:spcPct val="90000"/>
              </a:lnSpc>
            </a:pPr>
            <a:r>
              <a:rPr lang="cs-CZ" sz="2600" b="1" smtClean="0"/>
              <a:t>Kanaďan</a:t>
            </a:r>
            <a:r>
              <a:rPr lang="cs-CZ" sz="2600" smtClean="0"/>
              <a:t> (dělá s kamarády flustrující vtipy a legrácky,které řada lidí vítá a mnohým jsou nepříjemné)</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p:cNvSpPr>
            <a:spLocks noGrp="1"/>
          </p:cNvSpPr>
          <p:nvPr>
            <p:ph type="sldNum" sz="quarter" idx="12"/>
          </p:nvPr>
        </p:nvSpPr>
        <p:spPr>
          <a:noFill/>
        </p:spPr>
        <p:txBody>
          <a:bodyPr/>
          <a:lstStyle/>
          <a:p>
            <a:fld id="{002584DA-0E69-4B3A-AE43-22F78F91D9BE}" type="slidenum">
              <a:rPr lang="cs-CZ" smtClean="0"/>
              <a:pPr/>
              <a:t>148</a:t>
            </a:fld>
            <a:endParaRPr lang="cs-CZ" smtClean="0"/>
          </a:p>
        </p:txBody>
      </p:sp>
      <p:sp>
        <p:nvSpPr>
          <p:cNvPr id="88067" name="Rectangle 2050"/>
          <p:cNvSpPr>
            <a:spLocks noGrp="1" noChangeArrowheads="1"/>
          </p:cNvSpPr>
          <p:nvPr>
            <p:ph type="title"/>
          </p:nvPr>
        </p:nvSpPr>
        <p:spPr>
          <a:xfrm>
            <a:off x="152400" y="152400"/>
            <a:ext cx="8839200" cy="1265238"/>
          </a:xfrm>
        </p:spPr>
        <p:txBody>
          <a:bodyPr/>
          <a:lstStyle/>
          <a:p>
            <a:pPr eaLnBrk="1" hangingPunct="1"/>
            <a:r>
              <a:rPr lang="cs-CZ" sz="2800" smtClean="0"/>
              <a:t>HDBI index. Určuje atributy náročnosti projektu a schopnost lidí ho řešit</a:t>
            </a:r>
            <a:r>
              <a:rPr lang="cs-CZ" smtClean="0"/>
              <a:t> </a:t>
            </a:r>
          </a:p>
        </p:txBody>
      </p:sp>
      <p:sp>
        <p:nvSpPr>
          <p:cNvPr id="88068" name="Rectangle 2051"/>
          <p:cNvSpPr>
            <a:spLocks noGrp="1" noChangeArrowheads="1"/>
          </p:cNvSpPr>
          <p:nvPr>
            <p:ph type="body" idx="1"/>
          </p:nvPr>
        </p:nvSpPr>
        <p:spPr/>
        <p:txBody>
          <a:bodyPr/>
          <a:lstStyle/>
          <a:p>
            <a:pPr marL="609600" indent="-609600" eaLnBrk="1" hangingPunct="1">
              <a:lnSpc>
                <a:spcPct val="90000"/>
              </a:lnSpc>
              <a:buFontTx/>
              <a:buAutoNum type="alphaUcPeriod"/>
            </a:pPr>
            <a:r>
              <a:rPr lang="cs-CZ" sz="2800" smtClean="0"/>
              <a:t>Analýza, </a:t>
            </a:r>
            <a:r>
              <a:rPr lang="cs-CZ" sz="2000" smtClean="0"/>
              <a:t>logika, řešení problémů, matematika, technologie, analýza faktů a řešení (technici, právníci, matematici, analytici)</a:t>
            </a:r>
          </a:p>
          <a:p>
            <a:pPr marL="609600" indent="-609600" eaLnBrk="1" hangingPunct="1">
              <a:lnSpc>
                <a:spcPct val="90000"/>
              </a:lnSpc>
              <a:buFontTx/>
              <a:buAutoNum type="alphaUcPeriod"/>
            </a:pPr>
            <a:r>
              <a:rPr lang="cs-CZ" sz="2800" smtClean="0"/>
              <a:t>Organizace, </a:t>
            </a:r>
            <a:r>
              <a:rPr lang="cs-CZ" sz="2000" smtClean="0"/>
              <a:t>administrativa, stálost postupů, plánování, konzervativnost, administrativnost, procesy (střední manažeři, úředníci, mistři, některá řemesla)</a:t>
            </a:r>
          </a:p>
          <a:p>
            <a:pPr marL="609600" indent="-609600" eaLnBrk="1" hangingPunct="1">
              <a:lnSpc>
                <a:spcPct val="90000"/>
              </a:lnSpc>
              <a:buFontTx/>
              <a:buAutoNum type="alphaUcPeriod"/>
            </a:pPr>
            <a:r>
              <a:rPr lang="cs-CZ" sz="2800" smtClean="0"/>
              <a:t>Personalistika, </a:t>
            </a:r>
            <a:r>
              <a:rPr lang="cs-CZ" sz="2000" smtClean="0"/>
              <a:t>vstřícnost, vcítění, muzikálnost, emocionálnost, ukecanost,vztahy (sociální pracovníci, učitelé, muzikanti, ministři)</a:t>
            </a:r>
          </a:p>
          <a:p>
            <a:pPr marL="609600" indent="-609600" eaLnBrk="1" hangingPunct="1">
              <a:lnSpc>
                <a:spcPct val="90000"/>
              </a:lnSpc>
              <a:buFontTx/>
              <a:buAutoNum type="alphaUcPeriod"/>
            </a:pPr>
            <a:r>
              <a:rPr lang="cs-CZ" sz="2800" smtClean="0"/>
              <a:t>Strategie, </a:t>
            </a:r>
            <a:r>
              <a:rPr lang="cs-CZ" sz="2000" smtClean="0"/>
              <a:t>kreativita, syntéza, nové myšlenky, schopnost předpovědi, předvídavost (poradci, manažeři prodeje, analytici)</a:t>
            </a:r>
          </a:p>
          <a:p>
            <a:pPr marL="609600" indent="-609600" algn="ctr" eaLnBrk="1" hangingPunct="1">
              <a:lnSpc>
                <a:spcPct val="90000"/>
              </a:lnSpc>
              <a:buFontTx/>
              <a:buNone/>
            </a:pPr>
            <a:r>
              <a:rPr lang="cs-CZ" sz="2800" smtClean="0"/>
              <a:t>Atributy náročnosti projektu musí být pokryty schopnostmi členů týmu</a:t>
            </a:r>
            <a:endParaRPr lang="cs-CZ" sz="200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5"/>
          <p:cNvSpPr>
            <a:spLocks noGrp="1"/>
          </p:cNvSpPr>
          <p:nvPr>
            <p:ph type="sldNum" sz="quarter" idx="12"/>
          </p:nvPr>
        </p:nvSpPr>
        <p:spPr>
          <a:noFill/>
        </p:spPr>
        <p:txBody>
          <a:bodyPr/>
          <a:lstStyle/>
          <a:p>
            <a:fld id="{A0B8AE86-481D-4AE0-B40A-53E65008F2FA}" type="slidenum">
              <a:rPr lang="cs-CZ" smtClean="0"/>
              <a:pPr/>
              <a:t>149</a:t>
            </a:fld>
            <a:endParaRPr lang="cs-CZ" smtClean="0"/>
          </a:p>
        </p:txBody>
      </p:sp>
      <p:sp>
        <p:nvSpPr>
          <p:cNvPr id="89091" name="Rectangle 1026"/>
          <p:cNvSpPr>
            <a:spLocks noGrp="1" noChangeArrowheads="1"/>
          </p:cNvSpPr>
          <p:nvPr>
            <p:ph type="title"/>
          </p:nvPr>
        </p:nvSpPr>
        <p:spPr/>
        <p:txBody>
          <a:bodyPr/>
          <a:lstStyle/>
          <a:p>
            <a:pPr eaLnBrk="1" hangingPunct="1"/>
            <a:r>
              <a:rPr lang="cs-CZ" smtClean="0"/>
              <a:t>Postup</a:t>
            </a:r>
          </a:p>
        </p:txBody>
      </p:sp>
      <p:sp>
        <p:nvSpPr>
          <p:cNvPr id="89092" name="Rectangle 1027"/>
          <p:cNvSpPr>
            <a:spLocks noGrp="1" noChangeArrowheads="1"/>
          </p:cNvSpPr>
          <p:nvPr>
            <p:ph type="body" idx="1"/>
          </p:nvPr>
        </p:nvSpPr>
        <p:spPr/>
        <p:txBody>
          <a:bodyPr/>
          <a:lstStyle/>
          <a:p>
            <a:pPr eaLnBrk="1" hangingPunct="1"/>
            <a:r>
              <a:rPr lang="cs-CZ" sz="2800" smtClean="0"/>
              <a:t>Pomocí dotazníků se vyhodnotí úroveň požadavků na jednotlivých atributů projektu</a:t>
            </a:r>
          </a:p>
          <a:p>
            <a:pPr eaLnBrk="1" hangingPunct="1"/>
            <a:r>
              <a:rPr lang="cs-CZ" sz="2800" smtClean="0"/>
              <a:t>Zjistí se úroveň atributů jednotlivých (vedoucích) členů týmů a zjistí se maximum hodnocení jednotlivých atributů přes hodnocené členy týmu</a:t>
            </a:r>
          </a:p>
          <a:p>
            <a:pPr eaLnBrk="1" hangingPunct="1"/>
            <a:r>
              <a:rPr lang="cs-CZ" sz="2800" smtClean="0"/>
              <a:t>Maxima hodnocení členů mají být větší, než hodnocení atributů, je výhodné, aby se příliš nelišily</a:t>
            </a:r>
          </a:p>
          <a:p>
            <a:pPr eaLnBrk="1" hangingPunct="1"/>
            <a:r>
              <a:rPr lang="cs-CZ" sz="2800" smtClean="0"/>
              <a:t>Lze pro to používat paprskové grafy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p:cNvSpPr>
            <a:spLocks noGrp="1"/>
          </p:cNvSpPr>
          <p:nvPr>
            <p:ph type="sldNum" sz="quarter" idx="12"/>
          </p:nvPr>
        </p:nvSpPr>
        <p:spPr>
          <a:noFill/>
        </p:spPr>
        <p:txBody>
          <a:bodyPr/>
          <a:lstStyle/>
          <a:p>
            <a:fld id="{7201EA62-DC39-4824-8601-FD8F1310DC74}" type="slidenum">
              <a:rPr lang="cs-CZ" smtClean="0"/>
              <a:pPr/>
              <a:t>15</a:t>
            </a:fld>
            <a:endParaRPr lang="cs-CZ" smtClean="0"/>
          </a:p>
        </p:txBody>
      </p:sp>
      <p:sp>
        <p:nvSpPr>
          <p:cNvPr id="39939" name="Rectangle 2"/>
          <p:cNvSpPr>
            <a:spLocks noGrp="1" noChangeArrowheads="1"/>
          </p:cNvSpPr>
          <p:nvPr>
            <p:ph type="title"/>
          </p:nvPr>
        </p:nvSpPr>
        <p:spPr>
          <a:xfrm>
            <a:off x="457200" y="274638"/>
            <a:ext cx="8229600" cy="868362"/>
          </a:xfrm>
        </p:spPr>
        <p:txBody>
          <a:bodyPr/>
          <a:lstStyle/>
          <a:p>
            <a:pPr eaLnBrk="1" hangingPunct="1"/>
            <a:r>
              <a:rPr lang="cs-CZ" sz="4000" dirty="0" smtClean="0"/>
              <a:t>Co ještě zlepšuje ovzduší </a:t>
            </a:r>
            <a:r>
              <a:rPr lang="cs-CZ" sz="4000" dirty="0" smtClean="0"/>
              <a:t>v  podniku</a:t>
            </a:r>
            <a:endParaRPr lang="cs-CZ" sz="4000" dirty="0" smtClean="0"/>
          </a:p>
        </p:txBody>
      </p:sp>
      <p:sp>
        <p:nvSpPr>
          <p:cNvPr id="39940" name="Rectangle 3"/>
          <p:cNvSpPr>
            <a:spLocks noGrp="1" noChangeArrowheads="1"/>
          </p:cNvSpPr>
          <p:nvPr>
            <p:ph type="body" idx="1"/>
          </p:nvPr>
        </p:nvSpPr>
        <p:spPr>
          <a:xfrm>
            <a:off x="714375" y="1571625"/>
            <a:ext cx="8429625" cy="4500563"/>
          </a:xfrm>
        </p:spPr>
        <p:txBody>
          <a:bodyPr/>
          <a:lstStyle/>
          <a:p>
            <a:pPr eaLnBrk="1" hangingPunct="1">
              <a:lnSpc>
                <a:spcPct val="90000"/>
              </a:lnSpc>
            </a:pPr>
            <a:r>
              <a:rPr lang="cs-CZ" sz="2400" smtClean="0"/>
              <a:t>Informovanost o tom co se ve firmě děje</a:t>
            </a:r>
          </a:p>
          <a:p>
            <a:pPr lvl="1" eaLnBrk="1" hangingPunct="1">
              <a:lnSpc>
                <a:spcPct val="90000"/>
              </a:lnSpc>
            </a:pPr>
            <a:r>
              <a:rPr lang="cs-CZ" sz="2000" smtClean="0"/>
              <a:t>Není dobré se důležité věci dovídat z drbů</a:t>
            </a:r>
          </a:p>
          <a:p>
            <a:pPr lvl="1" eaLnBrk="1" hangingPunct="1">
              <a:lnSpc>
                <a:spcPct val="90000"/>
              </a:lnSpc>
            </a:pPr>
            <a:r>
              <a:rPr lang="cs-CZ" sz="2000" smtClean="0"/>
              <a:t>Omezuje to identifikaci s cíli firmy</a:t>
            </a:r>
          </a:p>
          <a:p>
            <a:pPr eaLnBrk="1" hangingPunct="1">
              <a:lnSpc>
                <a:spcPct val="90000"/>
              </a:lnSpc>
            </a:pPr>
            <a:r>
              <a:rPr lang="cs-CZ" sz="2400" smtClean="0"/>
              <a:t>Rovné jednání</a:t>
            </a:r>
          </a:p>
          <a:p>
            <a:pPr eaLnBrk="1" hangingPunct="1">
              <a:lnSpc>
                <a:spcPct val="90000"/>
              </a:lnSpc>
            </a:pPr>
            <a:r>
              <a:rPr lang="cs-CZ" sz="2400" smtClean="0"/>
              <a:t>Společenské akce (pozor na nařčení z harašení)</a:t>
            </a:r>
          </a:p>
          <a:p>
            <a:pPr eaLnBrk="1" hangingPunct="1">
              <a:lnSpc>
                <a:spcPct val="90000"/>
              </a:lnSpc>
            </a:pPr>
            <a:r>
              <a:rPr lang="cs-CZ" sz="2400" smtClean="0"/>
              <a:t>Organizovanost/nepřetěžování, </a:t>
            </a:r>
            <a:r>
              <a:rPr lang="cs-CZ" sz="2400" i="1" smtClean="0"/>
              <a:t>není binec</a:t>
            </a:r>
          </a:p>
          <a:p>
            <a:pPr eaLnBrk="1" hangingPunct="1">
              <a:lnSpc>
                <a:spcPct val="90000"/>
              </a:lnSpc>
            </a:pPr>
            <a:r>
              <a:rPr lang="cs-CZ" sz="2400" smtClean="0"/>
              <a:t>Kvalita (prestiž, zajímavost) práce a perspektiva firmy</a:t>
            </a:r>
          </a:p>
          <a:p>
            <a:pPr eaLnBrk="1" hangingPunct="1">
              <a:lnSpc>
                <a:spcPct val="90000"/>
              </a:lnSpc>
            </a:pPr>
            <a:r>
              <a:rPr lang="cs-CZ" sz="2400" smtClean="0"/>
              <a:t>Dobří spolupracovníci</a:t>
            </a:r>
          </a:p>
          <a:p>
            <a:pPr eaLnBrk="1" hangingPunct="1">
              <a:lnSpc>
                <a:spcPct val="90000"/>
              </a:lnSpc>
            </a:pPr>
            <a:r>
              <a:rPr lang="cs-CZ" sz="2400" smtClean="0"/>
              <a:t>Správná politika odměn</a:t>
            </a:r>
          </a:p>
          <a:p>
            <a:pPr eaLnBrk="1" hangingPunct="1">
              <a:lnSpc>
                <a:spcPct val="90000"/>
              </a:lnSpc>
            </a:pPr>
            <a:r>
              <a:rPr lang="cs-CZ" sz="2400" smtClean="0"/>
              <a:t>Pocit bezpečí (pomoc při průšvizích,pracovní perspektiva, pocit potřebnosti)</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5"/>
          <p:cNvSpPr>
            <a:spLocks noGrp="1"/>
          </p:cNvSpPr>
          <p:nvPr>
            <p:ph type="sldNum" sz="quarter" idx="12"/>
          </p:nvPr>
        </p:nvSpPr>
        <p:spPr>
          <a:noFill/>
        </p:spPr>
        <p:txBody>
          <a:bodyPr/>
          <a:lstStyle/>
          <a:p>
            <a:fld id="{CD97A97E-E994-4A42-B58B-B005A4004031}" type="slidenum">
              <a:rPr lang="cs-CZ" smtClean="0"/>
              <a:pPr/>
              <a:t>150</a:t>
            </a:fld>
            <a:endParaRPr lang="cs-CZ" smtClean="0"/>
          </a:p>
        </p:txBody>
      </p:sp>
      <p:sp>
        <p:nvSpPr>
          <p:cNvPr id="90115" name="Rectangle 2"/>
          <p:cNvSpPr>
            <a:spLocks noGrp="1" noChangeArrowheads="1"/>
          </p:cNvSpPr>
          <p:nvPr>
            <p:ph type="title"/>
          </p:nvPr>
        </p:nvSpPr>
        <p:spPr/>
        <p:txBody>
          <a:bodyPr/>
          <a:lstStyle/>
          <a:p>
            <a:pPr eaLnBrk="1" hangingPunct="1"/>
            <a:r>
              <a:rPr lang="cs-CZ" sz="4000" smtClean="0"/>
              <a:t>Kombinace atributů potřebných pro vedoucí a manažery</a:t>
            </a:r>
          </a:p>
        </p:txBody>
      </p:sp>
      <p:sp>
        <p:nvSpPr>
          <p:cNvPr id="90116" name="Rectangle 3"/>
          <p:cNvSpPr>
            <a:spLocks noGrp="1" noChangeArrowheads="1"/>
          </p:cNvSpPr>
          <p:nvPr>
            <p:ph type="body" idx="1"/>
          </p:nvPr>
        </p:nvSpPr>
        <p:spPr>
          <a:xfrm>
            <a:off x="457200" y="1989138"/>
            <a:ext cx="8229600" cy="4137025"/>
          </a:xfrm>
        </p:spPr>
        <p:txBody>
          <a:bodyPr/>
          <a:lstStyle/>
          <a:p>
            <a:pPr eaLnBrk="1" hangingPunct="1"/>
            <a:r>
              <a:rPr lang="cs-CZ" smtClean="0"/>
              <a:t>Od dvou do čtyřech, čtyři zvláště výhodné pro manažery, takových lidí je ale v popuaci méně než 5%</a:t>
            </a:r>
          </a:p>
          <a:p>
            <a:pPr eaLnBrk="1" hangingPunct="1"/>
            <a:r>
              <a:rPr lang="cs-CZ" smtClean="0"/>
              <a:t>Hodně záleží na intuici personalisty. </a:t>
            </a:r>
            <a:r>
              <a:rPr lang="cs-CZ" i="1" smtClean="0"/>
              <a:t>Následující doporučení o budování týmu brát vážně, ale s rezervou</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p:cNvSpPr>
            <a:spLocks noGrp="1"/>
          </p:cNvSpPr>
          <p:nvPr>
            <p:ph type="sldNum" sz="quarter" idx="12"/>
          </p:nvPr>
        </p:nvSpPr>
        <p:spPr>
          <a:noFill/>
        </p:spPr>
        <p:txBody>
          <a:bodyPr/>
          <a:lstStyle/>
          <a:p>
            <a:fld id="{59F1763C-3A69-4835-A363-DDE259D2C126}" type="slidenum">
              <a:rPr lang="cs-CZ" smtClean="0"/>
              <a:pPr/>
              <a:t>151</a:t>
            </a:fld>
            <a:endParaRPr lang="cs-CZ" smtClean="0"/>
          </a:p>
        </p:txBody>
      </p:sp>
      <p:sp>
        <p:nvSpPr>
          <p:cNvPr id="91139" name="Rectangle 2"/>
          <p:cNvSpPr>
            <a:spLocks noGrp="1" noChangeArrowheads="1"/>
          </p:cNvSpPr>
          <p:nvPr>
            <p:ph type="title"/>
          </p:nvPr>
        </p:nvSpPr>
        <p:spPr/>
        <p:txBody>
          <a:bodyPr/>
          <a:lstStyle/>
          <a:p>
            <a:pPr eaLnBrk="1" hangingPunct="1"/>
            <a:r>
              <a:rPr lang="cs-CZ" smtClean="0"/>
              <a:t>Personalistika</a:t>
            </a:r>
          </a:p>
        </p:txBody>
      </p:sp>
      <p:sp>
        <p:nvSpPr>
          <p:cNvPr id="91140" name="Rectangle 3"/>
          <p:cNvSpPr>
            <a:spLocks noGrp="1" noChangeArrowheads="1"/>
          </p:cNvSpPr>
          <p:nvPr>
            <p:ph type="body" idx="1"/>
          </p:nvPr>
        </p:nvSpPr>
        <p:spPr/>
        <p:txBody>
          <a:bodyPr/>
          <a:lstStyle/>
          <a:p>
            <a:pPr eaLnBrk="1" hangingPunct="1">
              <a:lnSpc>
                <a:spcPct val="90000"/>
              </a:lnSpc>
            </a:pPr>
            <a:r>
              <a:rPr lang="cs-CZ" sz="2800" smtClean="0"/>
              <a:t>Do týmu je třeba sehnat pracovníky. V našich podmínkách se v SW tak děje prakticky výhradně na základě osobních kontaktů</a:t>
            </a:r>
          </a:p>
          <a:p>
            <a:pPr eaLnBrk="1" hangingPunct="1">
              <a:lnSpc>
                <a:spcPct val="90000"/>
              </a:lnSpc>
            </a:pPr>
            <a:r>
              <a:rPr lang="cs-CZ" sz="2800" smtClean="0"/>
              <a:t>Ve větších firmách se získávání a péče o pracovníky obsahem personalistiky, řízení lidských zdrojů</a:t>
            </a:r>
          </a:p>
          <a:p>
            <a:pPr eaLnBrk="1" hangingPunct="1">
              <a:lnSpc>
                <a:spcPct val="90000"/>
              </a:lnSpc>
            </a:pPr>
            <a:r>
              <a:rPr lang="cs-CZ" sz="2800" smtClean="0"/>
              <a:t>Principy personalistiky lze dobře uplatnit  i neformálně, např. při budování týmu</a:t>
            </a:r>
          </a:p>
          <a:p>
            <a:pPr eaLnBrk="1" hangingPunct="1">
              <a:lnSpc>
                <a:spcPct val="90000"/>
              </a:lnSpc>
            </a:pPr>
            <a:r>
              <a:rPr lang="cs-CZ" sz="2800" smtClean="0"/>
              <a:t>Obor personalistika se vyvíjí a mnohé je předmětem výzkumu</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0ACC032F-1611-4473-BB85-58AD4D713F9D}" type="slidenum">
              <a:rPr lang="cs-CZ" smtClean="0"/>
              <a:pPr/>
              <a:t>152</a:t>
            </a:fld>
            <a:endParaRPr lang="cs-CZ" smtClean="0"/>
          </a:p>
        </p:txBody>
      </p:sp>
      <p:sp>
        <p:nvSpPr>
          <p:cNvPr id="92163" name="Rectangle 2052"/>
          <p:cNvSpPr>
            <a:spLocks noGrp="1" noChangeArrowheads="1"/>
          </p:cNvSpPr>
          <p:nvPr>
            <p:ph type="ctrTitle"/>
          </p:nvPr>
        </p:nvSpPr>
        <p:spPr>
          <a:xfrm>
            <a:off x="685800" y="2130425"/>
            <a:ext cx="7772400" cy="2378075"/>
          </a:xfrm>
        </p:spPr>
        <p:txBody>
          <a:bodyPr/>
          <a:lstStyle/>
          <a:p>
            <a:pPr eaLnBrk="1" hangingPunct="1"/>
            <a:r>
              <a:rPr lang="cs-CZ" sz="4000" smtClean="0"/>
              <a:t>Přístup  je založen na  následující abstrakci struktury mozkové činnosti</a:t>
            </a:r>
            <a:br>
              <a:rPr lang="cs-CZ" sz="4000" smtClean="0"/>
            </a:br>
            <a:r>
              <a:rPr lang="cs-CZ" sz="4000" smtClean="0"/>
              <a:t>a vymezení základních atributů osobností                                  </a:t>
            </a:r>
            <a:r>
              <a:rPr lang="cs-CZ" sz="2800" smtClean="0"/>
              <a:t>R.K. Wysocki: Building Effective Project Teams, Wiley, 2002</a:t>
            </a:r>
            <a:r>
              <a:rPr lang="cs-CZ" sz="4000" smtClean="0"/>
              <a:t>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p:cNvSpPr>
            <a:spLocks noGrp="1"/>
          </p:cNvSpPr>
          <p:nvPr>
            <p:ph type="sldNum" sz="quarter" idx="12"/>
          </p:nvPr>
        </p:nvSpPr>
        <p:spPr>
          <a:noFill/>
        </p:spPr>
        <p:txBody>
          <a:bodyPr/>
          <a:lstStyle/>
          <a:p>
            <a:fld id="{FA5B6C54-981B-488E-B0CA-14A0873B4DB3}" type="slidenum">
              <a:rPr lang="cs-CZ" smtClean="0"/>
              <a:pPr/>
              <a:t>153</a:t>
            </a:fld>
            <a:endParaRPr lang="cs-CZ" smtClean="0"/>
          </a:p>
        </p:txBody>
      </p:sp>
      <p:sp>
        <p:nvSpPr>
          <p:cNvPr id="93187" name="Rectangle 1027"/>
          <p:cNvSpPr>
            <a:spLocks noGrp="1" noChangeArrowheads="1"/>
          </p:cNvSpPr>
          <p:nvPr>
            <p:ph type="body" idx="1"/>
          </p:nvPr>
        </p:nvSpPr>
        <p:spPr/>
        <p:txBody>
          <a:bodyPr/>
          <a:lstStyle/>
          <a:p>
            <a:pPr eaLnBrk="1" hangingPunct="1"/>
            <a:endParaRPr lang="cs-CZ" smtClean="0"/>
          </a:p>
          <a:p>
            <a:pPr eaLnBrk="1" hangingPunct="1"/>
            <a:endParaRPr lang="cs-CZ" smtClean="0"/>
          </a:p>
        </p:txBody>
      </p:sp>
      <p:pic>
        <p:nvPicPr>
          <p:cNvPr id="93188" name="Picture 1028" descr="Whole%201"/>
          <p:cNvPicPr>
            <a:picLocks noChangeAspect="1" noChangeArrowheads="1"/>
          </p:cNvPicPr>
          <p:nvPr/>
        </p:nvPicPr>
        <p:blipFill>
          <a:blip r:embed="rId2" cstate="print"/>
          <a:srcRect/>
          <a:stretch>
            <a:fillRect/>
          </a:stretch>
        </p:blipFill>
        <p:spPr bwMode="auto">
          <a:xfrm>
            <a:off x="0" y="-387350"/>
            <a:ext cx="8569325" cy="6759575"/>
          </a:xfrm>
          <a:prstGeom prst="rect">
            <a:avLst/>
          </a:prstGeom>
          <a:noFill/>
          <a:ln w="9525">
            <a:noFill/>
            <a:miter lim="800000"/>
            <a:headEnd/>
            <a:tailEnd/>
          </a:ln>
        </p:spPr>
      </p:pic>
      <p:sp>
        <p:nvSpPr>
          <p:cNvPr id="93189" name="Text Box 1031"/>
          <p:cNvSpPr txBox="1">
            <a:spLocks noChangeArrowheads="1"/>
          </p:cNvSpPr>
          <p:nvPr/>
        </p:nvSpPr>
        <p:spPr bwMode="auto">
          <a:xfrm>
            <a:off x="2411413" y="1989138"/>
            <a:ext cx="1512887" cy="1190625"/>
          </a:xfrm>
          <a:prstGeom prst="rect">
            <a:avLst/>
          </a:prstGeom>
          <a:solidFill>
            <a:schemeClr val="bg1"/>
          </a:solidFill>
          <a:ln w="9525">
            <a:noFill/>
            <a:miter lim="800000"/>
            <a:headEnd/>
            <a:tailEnd/>
          </a:ln>
        </p:spPr>
        <p:txBody>
          <a:bodyPr>
            <a:spAutoFit/>
          </a:bodyPr>
          <a:lstStyle/>
          <a:p>
            <a:pPr algn="r">
              <a:spcBef>
                <a:spcPct val="50000"/>
              </a:spcBef>
            </a:pPr>
            <a:r>
              <a:rPr lang="cs-CZ" sz="1800" b="1"/>
              <a:t>Logical Analytical  Fact-based Qualitative</a:t>
            </a:r>
          </a:p>
        </p:txBody>
      </p:sp>
      <p:sp>
        <p:nvSpPr>
          <p:cNvPr id="93190" name="Text Box 1032"/>
          <p:cNvSpPr txBox="1">
            <a:spLocks noChangeArrowheads="1"/>
          </p:cNvSpPr>
          <p:nvPr/>
        </p:nvSpPr>
        <p:spPr bwMode="auto">
          <a:xfrm>
            <a:off x="4284663" y="1989138"/>
            <a:ext cx="1800225" cy="1190625"/>
          </a:xfrm>
          <a:prstGeom prst="rect">
            <a:avLst/>
          </a:prstGeom>
          <a:solidFill>
            <a:schemeClr val="bg1"/>
          </a:solidFill>
          <a:ln w="9525">
            <a:noFill/>
            <a:miter lim="800000"/>
            <a:headEnd/>
            <a:tailEnd/>
          </a:ln>
        </p:spPr>
        <p:txBody>
          <a:bodyPr rIns="306000">
            <a:spAutoFit/>
          </a:bodyPr>
          <a:lstStyle/>
          <a:p>
            <a:pPr>
              <a:spcBef>
                <a:spcPct val="50000"/>
              </a:spcBef>
            </a:pPr>
            <a:r>
              <a:rPr lang="cs-CZ" sz="1800" b="1"/>
              <a:t>Holistic Intuitive Integrating Sythetizing</a:t>
            </a:r>
          </a:p>
        </p:txBody>
      </p:sp>
      <p:sp>
        <p:nvSpPr>
          <p:cNvPr id="93191" name="Text Box 1034"/>
          <p:cNvSpPr txBox="1">
            <a:spLocks noChangeArrowheads="1"/>
          </p:cNvSpPr>
          <p:nvPr/>
        </p:nvSpPr>
        <p:spPr bwMode="auto">
          <a:xfrm>
            <a:off x="4284663" y="3573463"/>
            <a:ext cx="1871662" cy="1190625"/>
          </a:xfrm>
          <a:prstGeom prst="rect">
            <a:avLst/>
          </a:prstGeom>
          <a:solidFill>
            <a:schemeClr val="bg1"/>
          </a:solidFill>
          <a:ln w="9525">
            <a:noFill/>
            <a:miter lim="800000"/>
            <a:headEnd/>
            <a:tailEnd/>
          </a:ln>
        </p:spPr>
        <p:txBody>
          <a:bodyPr rIns="306000">
            <a:spAutoFit/>
          </a:bodyPr>
          <a:lstStyle/>
          <a:p>
            <a:pPr>
              <a:spcBef>
                <a:spcPct val="50000"/>
              </a:spcBef>
            </a:pPr>
            <a:r>
              <a:rPr lang="cs-CZ" sz="1800" b="1"/>
              <a:t>Interpersonal Emotional   Kinesthetic  Felling-based</a:t>
            </a:r>
          </a:p>
        </p:txBody>
      </p:sp>
      <p:sp>
        <p:nvSpPr>
          <p:cNvPr id="93192" name="Text Box 1035"/>
          <p:cNvSpPr txBox="1">
            <a:spLocks noChangeArrowheads="1"/>
          </p:cNvSpPr>
          <p:nvPr/>
        </p:nvSpPr>
        <p:spPr bwMode="auto">
          <a:xfrm>
            <a:off x="2484438" y="3573463"/>
            <a:ext cx="1584325" cy="1190625"/>
          </a:xfrm>
          <a:prstGeom prst="rect">
            <a:avLst/>
          </a:prstGeom>
          <a:solidFill>
            <a:schemeClr val="bg1"/>
          </a:solidFill>
          <a:ln w="9525">
            <a:noFill/>
            <a:miter lim="800000"/>
            <a:headEnd/>
            <a:tailEnd/>
          </a:ln>
        </p:spPr>
        <p:txBody>
          <a:bodyPr>
            <a:spAutoFit/>
          </a:bodyPr>
          <a:lstStyle/>
          <a:p>
            <a:pPr algn="r">
              <a:spcBef>
                <a:spcPct val="50000"/>
              </a:spcBef>
            </a:pPr>
            <a:r>
              <a:rPr lang="cs-CZ" sz="1800" b="1"/>
              <a:t>Organized Sequential  Planned   Detailed</a:t>
            </a:r>
          </a:p>
        </p:txBody>
      </p:sp>
      <p:sp>
        <p:nvSpPr>
          <p:cNvPr id="93193" name="Text Box 1036"/>
          <p:cNvSpPr txBox="1">
            <a:spLocks noChangeArrowheads="1"/>
          </p:cNvSpPr>
          <p:nvPr/>
        </p:nvSpPr>
        <p:spPr bwMode="auto">
          <a:xfrm>
            <a:off x="1116013" y="-242888"/>
            <a:ext cx="5832475" cy="336551"/>
          </a:xfrm>
          <a:prstGeom prst="rect">
            <a:avLst/>
          </a:prstGeom>
          <a:noFill/>
          <a:ln w="9525">
            <a:noFill/>
            <a:miter lim="800000"/>
            <a:headEnd/>
            <a:tailEnd/>
          </a:ln>
        </p:spPr>
        <p:txBody>
          <a:bodyPr>
            <a:spAutoFit/>
          </a:bodyPr>
          <a:lstStyle/>
          <a:p>
            <a:pPr>
              <a:spcBef>
                <a:spcPct val="50000"/>
              </a:spcBef>
            </a:pPr>
            <a:endParaRPr lang="cs-CZ"/>
          </a:p>
        </p:txBody>
      </p:sp>
      <p:sp>
        <p:nvSpPr>
          <p:cNvPr id="93194" name="Text Box 1037"/>
          <p:cNvSpPr txBox="1">
            <a:spLocks noChangeArrowheads="1"/>
          </p:cNvSpPr>
          <p:nvPr/>
        </p:nvSpPr>
        <p:spPr bwMode="auto">
          <a:xfrm>
            <a:off x="1619250" y="-538163"/>
            <a:ext cx="5040313" cy="1074738"/>
          </a:xfrm>
          <a:prstGeom prst="rect">
            <a:avLst/>
          </a:prstGeom>
          <a:solidFill>
            <a:schemeClr val="bg1"/>
          </a:solidFill>
          <a:ln w="9525">
            <a:noFill/>
            <a:miter lim="800000"/>
            <a:headEnd/>
            <a:tailEnd/>
          </a:ln>
        </p:spPr>
        <p:txBody>
          <a:bodyPr tIns="514800" bIns="10800" anchor="b">
            <a:spAutoFit/>
          </a:bodyPr>
          <a:lstStyle/>
          <a:p>
            <a:pPr algn="ctr">
              <a:spcBef>
                <a:spcPct val="50000"/>
              </a:spcBef>
            </a:pPr>
            <a:r>
              <a:rPr lang="cs-CZ" sz="3600"/>
              <a:t>Whole Brain Model</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p:cNvSpPr>
            <a:spLocks noGrp="1"/>
          </p:cNvSpPr>
          <p:nvPr>
            <p:ph type="sldNum" sz="quarter" idx="12"/>
          </p:nvPr>
        </p:nvSpPr>
        <p:spPr>
          <a:noFill/>
        </p:spPr>
        <p:txBody>
          <a:bodyPr/>
          <a:lstStyle/>
          <a:p>
            <a:fld id="{6B2E30A9-52B3-405D-AF5B-9D61F1CC4CC3}" type="slidenum">
              <a:rPr lang="cs-CZ" smtClean="0"/>
              <a:pPr/>
              <a:t>154</a:t>
            </a:fld>
            <a:endParaRPr lang="cs-CZ" smtClean="0"/>
          </a:p>
        </p:txBody>
      </p:sp>
      <p:sp>
        <p:nvSpPr>
          <p:cNvPr id="94211" name="Rectangle 1026"/>
          <p:cNvSpPr>
            <a:spLocks noGrp="1" noChangeArrowheads="1"/>
          </p:cNvSpPr>
          <p:nvPr>
            <p:ph type="title"/>
          </p:nvPr>
        </p:nvSpPr>
        <p:spPr/>
        <p:txBody>
          <a:bodyPr/>
          <a:lstStyle/>
          <a:p>
            <a:pPr eaLnBrk="1" hangingPunct="1"/>
            <a:r>
              <a:rPr lang="cs-CZ" sz="4000" smtClean="0"/>
              <a:t>Atributy - přístup k učení a specifikaci požadavků</a:t>
            </a:r>
          </a:p>
        </p:txBody>
      </p:sp>
      <p:sp>
        <p:nvSpPr>
          <p:cNvPr id="94212" name="Rectangle 1027"/>
          <p:cNvSpPr>
            <a:spLocks noGrp="1" noChangeArrowheads="1"/>
          </p:cNvSpPr>
          <p:nvPr>
            <p:ph type="body" idx="1"/>
          </p:nvPr>
        </p:nvSpPr>
        <p:spPr/>
        <p:txBody>
          <a:bodyPr/>
          <a:lstStyle/>
          <a:p>
            <a:pPr marL="609600" indent="-609600" eaLnBrk="1" hangingPunct="1">
              <a:lnSpc>
                <a:spcPct val="90000"/>
              </a:lnSpc>
              <a:buFontTx/>
              <a:buAutoNum type="alphaUcPeriod"/>
            </a:pPr>
            <a:r>
              <a:rPr lang="cs-CZ" smtClean="0"/>
              <a:t>Abstract conceptualization (poznání přemýšlením)</a:t>
            </a:r>
          </a:p>
          <a:p>
            <a:pPr marL="609600" indent="-609600" eaLnBrk="1" hangingPunct="1">
              <a:lnSpc>
                <a:spcPct val="90000"/>
              </a:lnSpc>
              <a:buFontTx/>
              <a:buAutoNum type="alphaUcPeriod"/>
            </a:pPr>
            <a:r>
              <a:rPr lang="cs-CZ" smtClean="0"/>
              <a:t>Active experimentation (učení prováděním činnosti, experimentování)</a:t>
            </a:r>
          </a:p>
          <a:p>
            <a:pPr marL="609600" indent="-609600" eaLnBrk="1" hangingPunct="1">
              <a:lnSpc>
                <a:spcPct val="90000"/>
              </a:lnSpc>
              <a:buFontTx/>
              <a:buAutoNum type="alphaUcPeriod"/>
            </a:pPr>
            <a:r>
              <a:rPr lang="cs-CZ" smtClean="0"/>
              <a:t>Concrete experience (použití vlastních  zkušenosti)</a:t>
            </a:r>
          </a:p>
          <a:p>
            <a:pPr marL="609600" indent="-609600" eaLnBrk="1" hangingPunct="1">
              <a:lnSpc>
                <a:spcPct val="90000"/>
              </a:lnSpc>
              <a:buFontTx/>
              <a:buAutoNum type="alphaUcPeriod"/>
            </a:pPr>
            <a:r>
              <a:rPr lang="cs-CZ" smtClean="0"/>
              <a:t>Reflective observation (pozorování druhých, využití zkušeností druhých a výsledků studia)</a:t>
            </a:r>
          </a:p>
          <a:p>
            <a:pPr marL="609600" indent="-609600" eaLnBrk="1" hangingPunct="1">
              <a:lnSpc>
                <a:spcPct val="90000"/>
              </a:lnSpc>
              <a:buFontTx/>
              <a:buAutoNum type="alphaUcPeriod"/>
            </a:pPr>
            <a:endParaRPr lang="cs-CZ"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p:cNvSpPr>
            <a:spLocks noGrp="1"/>
          </p:cNvSpPr>
          <p:nvPr>
            <p:ph type="sldNum" sz="quarter" idx="12"/>
          </p:nvPr>
        </p:nvSpPr>
        <p:spPr>
          <a:noFill/>
        </p:spPr>
        <p:txBody>
          <a:bodyPr/>
          <a:lstStyle/>
          <a:p>
            <a:fld id="{6DFE9B69-752B-45F0-A19A-D320E75DD7AA}" type="slidenum">
              <a:rPr lang="cs-CZ" smtClean="0"/>
              <a:pPr/>
              <a:t>155</a:t>
            </a:fld>
            <a:endParaRPr lang="cs-CZ" smtClean="0"/>
          </a:p>
        </p:txBody>
      </p:sp>
      <p:sp>
        <p:nvSpPr>
          <p:cNvPr id="95235" name="Rectangle 2"/>
          <p:cNvSpPr>
            <a:spLocks noGrp="1" noChangeArrowheads="1"/>
          </p:cNvSpPr>
          <p:nvPr>
            <p:ph type="title"/>
          </p:nvPr>
        </p:nvSpPr>
        <p:spPr>
          <a:xfrm>
            <a:off x="457200" y="0"/>
            <a:ext cx="8229600" cy="765175"/>
          </a:xfrm>
        </p:spPr>
        <p:txBody>
          <a:bodyPr/>
          <a:lstStyle/>
          <a:p>
            <a:pPr eaLnBrk="1" hangingPunct="1"/>
            <a:r>
              <a:rPr lang="cs-CZ" sz="4000" smtClean="0"/>
              <a:t>Atributy učení, obvyklé kombinace</a:t>
            </a:r>
          </a:p>
        </p:txBody>
      </p:sp>
      <p:sp>
        <p:nvSpPr>
          <p:cNvPr id="95236" name="Rectangle 3"/>
          <p:cNvSpPr>
            <a:spLocks noGrp="1" noChangeArrowheads="1"/>
          </p:cNvSpPr>
          <p:nvPr>
            <p:ph type="body" idx="1"/>
          </p:nvPr>
        </p:nvSpPr>
        <p:spPr>
          <a:xfrm>
            <a:off x="107950" y="836613"/>
            <a:ext cx="8928100" cy="5691187"/>
          </a:xfrm>
        </p:spPr>
        <p:txBody>
          <a:bodyPr/>
          <a:lstStyle/>
          <a:p>
            <a:pPr marL="609600" indent="-609600" eaLnBrk="1" hangingPunct="1">
              <a:buFontTx/>
              <a:buNone/>
            </a:pPr>
            <a:r>
              <a:rPr lang="cs-CZ" sz="2400" smtClean="0"/>
              <a:t>A+D    Assimilating (přemýšlení a pozorování se zkušenostmi)</a:t>
            </a:r>
          </a:p>
          <a:p>
            <a:pPr marL="609600" indent="-609600" eaLnBrk="1" hangingPunct="1">
              <a:buFontTx/>
              <a:buNone/>
            </a:pPr>
            <a:r>
              <a:rPr lang="cs-CZ" sz="2400" smtClean="0"/>
              <a:t>C+D    Diverging (zkušenosti vlastní i cizí, pozorování)</a:t>
            </a:r>
          </a:p>
          <a:p>
            <a:pPr marL="609600" indent="-609600" eaLnBrk="1" hangingPunct="1">
              <a:buFontTx/>
              <a:buNone/>
            </a:pPr>
            <a:r>
              <a:rPr lang="cs-CZ" sz="2400" smtClean="0"/>
              <a:t>B+C     Accodomating (experiment, vlastní zkušenost a znalost)</a:t>
            </a:r>
          </a:p>
          <a:p>
            <a:pPr marL="609600" indent="-609600" eaLnBrk="1" hangingPunct="1">
              <a:buFontTx/>
              <a:buNone/>
            </a:pPr>
            <a:r>
              <a:rPr lang="cs-CZ" sz="2400" smtClean="0"/>
              <a:t>B+A     Converging (přemýšlení ověřované (myšlenkovým) experimentem)</a:t>
            </a:r>
          </a:p>
          <a:p>
            <a:pPr marL="609600" indent="-609600" eaLnBrk="1" hangingPunct="1">
              <a:buFontTx/>
              <a:buNone/>
            </a:pPr>
            <a:r>
              <a:rPr lang="cs-CZ" sz="2400" smtClean="0"/>
              <a:t>Spolupráce při řešení problému: </a:t>
            </a:r>
          </a:p>
          <a:p>
            <a:pPr marL="609600" indent="-609600" eaLnBrk="1" hangingPunct="1"/>
            <a:r>
              <a:rPr lang="cs-CZ" sz="2400" smtClean="0"/>
              <a:t>Definice problému a příležitostí     Assimilation</a:t>
            </a:r>
          </a:p>
          <a:p>
            <a:pPr marL="609600" indent="-609600" eaLnBrk="1" hangingPunct="1"/>
            <a:r>
              <a:rPr lang="cs-CZ" sz="2400" smtClean="0"/>
              <a:t>Sběr podkladů                               Assimilation</a:t>
            </a:r>
          </a:p>
          <a:p>
            <a:pPr marL="609600" indent="-609600" eaLnBrk="1" hangingPunct="1"/>
            <a:r>
              <a:rPr lang="cs-CZ" sz="2400" smtClean="0"/>
              <a:t>Generace ideí                                Diverge</a:t>
            </a:r>
          </a:p>
          <a:p>
            <a:pPr marL="609600" indent="-609600" eaLnBrk="1" hangingPunct="1"/>
            <a:r>
              <a:rPr lang="cs-CZ" sz="2400" smtClean="0"/>
              <a:t>Sjednocení ideí                             Converge</a:t>
            </a:r>
          </a:p>
          <a:p>
            <a:pPr marL="609600" indent="-609600" eaLnBrk="1" hangingPunct="1"/>
            <a:r>
              <a:rPr lang="cs-CZ" sz="2400" smtClean="0"/>
              <a:t>Plán implementace                       Accomodation </a:t>
            </a:r>
          </a:p>
          <a:p>
            <a:pPr marL="609600" indent="-609600" eaLnBrk="1" hangingPunct="1">
              <a:buFontTx/>
              <a:buNone/>
            </a:pPr>
            <a:endParaRPr lang="cs-CZ" sz="24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4"/>
          <p:cNvSpPr>
            <a:spLocks noGrp="1"/>
          </p:cNvSpPr>
          <p:nvPr>
            <p:ph type="sldNum" sz="quarter" idx="12"/>
          </p:nvPr>
        </p:nvSpPr>
        <p:spPr>
          <a:noFill/>
        </p:spPr>
        <p:txBody>
          <a:bodyPr/>
          <a:lstStyle/>
          <a:p>
            <a:fld id="{B29437CB-3003-45B7-A259-45605353FAA0}" type="slidenum">
              <a:rPr lang="cs-CZ" smtClean="0"/>
              <a:pPr/>
              <a:t>156</a:t>
            </a:fld>
            <a:endParaRPr lang="cs-CZ" smtClean="0"/>
          </a:p>
        </p:txBody>
      </p:sp>
      <p:sp>
        <p:nvSpPr>
          <p:cNvPr id="96259" name="Rectangle 4"/>
          <p:cNvSpPr>
            <a:spLocks noGrp="1" noChangeArrowheads="1"/>
          </p:cNvSpPr>
          <p:nvPr>
            <p:ph type="title"/>
          </p:nvPr>
        </p:nvSpPr>
        <p:spPr>
          <a:xfrm>
            <a:off x="468313" y="1484784"/>
            <a:ext cx="8229600" cy="4824535"/>
          </a:xfrm>
        </p:spPr>
        <p:txBody>
          <a:bodyPr/>
          <a:lstStyle/>
          <a:p>
            <a:pPr eaLnBrk="1" hangingPunct="1"/>
            <a:r>
              <a:rPr lang="cs-CZ" dirty="0" smtClean="0"/>
              <a:t>Pro fungování týmů mají zásadní význam motivace jejich členů</a:t>
            </a:r>
            <a:br>
              <a:rPr lang="cs-CZ" dirty="0" smtClean="0"/>
            </a:br>
            <a:r>
              <a:rPr lang="cs-CZ" dirty="0" smtClean="0"/>
              <a:t>Platí to i pro firmy, zvláště pro SME, a jejich zaměstnance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p:cNvSpPr>
            <a:spLocks noGrp="1"/>
          </p:cNvSpPr>
          <p:nvPr>
            <p:ph type="sldNum" sz="quarter" idx="12"/>
          </p:nvPr>
        </p:nvSpPr>
        <p:spPr>
          <a:noFill/>
        </p:spPr>
        <p:txBody>
          <a:bodyPr/>
          <a:lstStyle/>
          <a:p>
            <a:fld id="{9C20B7EB-ED73-46B0-80FC-A73C65049FFD}" type="slidenum">
              <a:rPr lang="cs-CZ" smtClean="0"/>
              <a:pPr/>
              <a:t>157</a:t>
            </a:fld>
            <a:endParaRPr lang="cs-CZ" smtClean="0"/>
          </a:p>
        </p:txBody>
      </p:sp>
      <p:sp>
        <p:nvSpPr>
          <p:cNvPr id="97283" name="Rectangle 2"/>
          <p:cNvSpPr>
            <a:spLocks noGrp="1" noChangeArrowheads="1"/>
          </p:cNvSpPr>
          <p:nvPr>
            <p:ph type="title"/>
          </p:nvPr>
        </p:nvSpPr>
        <p:spPr/>
        <p:txBody>
          <a:bodyPr/>
          <a:lstStyle/>
          <a:p>
            <a:pPr eaLnBrk="1" hangingPunct="1"/>
            <a:r>
              <a:rPr lang="cs-CZ" smtClean="0"/>
              <a:t>Dimenze motivace, psychologický kontrakt</a:t>
            </a:r>
          </a:p>
        </p:txBody>
      </p:sp>
      <p:sp>
        <p:nvSpPr>
          <p:cNvPr id="97284" name="Rectangle 3"/>
          <p:cNvSpPr>
            <a:spLocks noGrp="1" noChangeArrowheads="1"/>
          </p:cNvSpPr>
          <p:nvPr>
            <p:ph type="body" idx="1"/>
          </p:nvPr>
        </p:nvSpPr>
        <p:spPr/>
        <p:txBody>
          <a:bodyPr/>
          <a:lstStyle/>
          <a:p>
            <a:pPr eaLnBrk="1" hangingPunct="1"/>
            <a:r>
              <a:rPr lang="cs-CZ" dirty="0" smtClean="0"/>
              <a:t>Prachy (hlavně ale nejenom – viz open </a:t>
            </a:r>
            <a:r>
              <a:rPr lang="cs-CZ" dirty="0" err="1" smtClean="0"/>
              <a:t>source</a:t>
            </a:r>
            <a:r>
              <a:rPr lang="cs-CZ" dirty="0" smtClean="0"/>
              <a:t> software), </a:t>
            </a:r>
            <a:r>
              <a:rPr lang="cs-CZ" dirty="0" err="1" smtClean="0"/>
              <a:t>benefity</a:t>
            </a:r>
            <a:r>
              <a:rPr lang="cs-CZ" dirty="0" smtClean="0"/>
              <a:t> – i nehmotné</a:t>
            </a:r>
          </a:p>
          <a:p>
            <a:pPr eaLnBrk="1" hangingPunct="1"/>
            <a:r>
              <a:rPr lang="cs-CZ" dirty="0" smtClean="0"/>
              <a:t>Nehmotné odměny. Osobní prestiž</a:t>
            </a:r>
          </a:p>
          <a:p>
            <a:pPr eaLnBrk="1" hangingPunct="1"/>
            <a:r>
              <a:rPr lang="cs-CZ" dirty="0" smtClean="0"/>
              <a:t>Jistota zaměstnání</a:t>
            </a:r>
            <a:r>
              <a:rPr lang="en-US" dirty="0" smtClean="0"/>
              <a:t>, </a:t>
            </a:r>
            <a:r>
              <a:rPr lang="cs-CZ" dirty="0" smtClean="0"/>
              <a:t>prestiž zaměstnání</a:t>
            </a:r>
          </a:p>
          <a:p>
            <a:pPr eaLnBrk="1" hangingPunct="1"/>
            <a:r>
              <a:rPr lang="cs-CZ" dirty="0" smtClean="0"/>
              <a:t>Kariérní růst, odborný růst</a:t>
            </a:r>
          </a:p>
          <a:p>
            <a:pPr eaLnBrk="1" hangingPunct="1"/>
            <a:r>
              <a:rPr lang="cs-CZ" dirty="0" smtClean="0"/>
              <a:t>Vztahy se spolupracovníky</a:t>
            </a:r>
          </a:p>
          <a:p>
            <a:pPr eaLnBrk="1" hangingPunct="1"/>
            <a:r>
              <a:rPr lang="cs-CZ" dirty="0" smtClean="0"/>
              <a:t>Zajímavá práce, </a:t>
            </a:r>
            <a:r>
              <a:rPr lang="cs-CZ" dirty="0" err="1" smtClean="0"/>
              <a:t>práce</a:t>
            </a:r>
            <a:r>
              <a:rPr lang="cs-CZ" dirty="0" smtClean="0"/>
              <a:t> přiměřená talentu, </a:t>
            </a:r>
          </a:p>
          <a:p>
            <a:pPr eaLnBrk="1" hangingPunct="1"/>
            <a:r>
              <a:rPr lang="cs-CZ" dirty="0" smtClean="0"/>
              <a:t>Růst znalostí a dovedností</a:t>
            </a:r>
          </a:p>
          <a:p>
            <a:pPr eaLnBrk="1" hangingPunct="1"/>
            <a:endParaRPr lang="cs-CZ"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p:cNvSpPr>
            <a:spLocks noGrp="1"/>
          </p:cNvSpPr>
          <p:nvPr>
            <p:ph type="sldNum" sz="quarter" idx="12"/>
          </p:nvPr>
        </p:nvSpPr>
        <p:spPr>
          <a:noFill/>
        </p:spPr>
        <p:txBody>
          <a:bodyPr/>
          <a:lstStyle/>
          <a:p>
            <a:fld id="{B08B2CE4-9711-4240-BFD1-5A3EB5FFF47F}" type="slidenum">
              <a:rPr lang="cs-CZ" smtClean="0"/>
              <a:pPr/>
              <a:t>158</a:t>
            </a:fld>
            <a:endParaRPr lang="cs-CZ" smtClean="0"/>
          </a:p>
        </p:txBody>
      </p:sp>
      <p:sp>
        <p:nvSpPr>
          <p:cNvPr id="98307" name="Rectangle 2"/>
          <p:cNvSpPr>
            <a:spLocks noGrp="1" noChangeArrowheads="1"/>
          </p:cNvSpPr>
          <p:nvPr>
            <p:ph type="title"/>
          </p:nvPr>
        </p:nvSpPr>
        <p:spPr/>
        <p:txBody>
          <a:bodyPr/>
          <a:lstStyle/>
          <a:p>
            <a:pPr eaLnBrk="1" hangingPunct="1"/>
            <a:r>
              <a:rPr lang="cs-CZ" sz="4000" smtClean="0"/>
              <a:t>Za motivací jsou potřeby (Maslow)</a:t>
            </a:r>
          </a:p>
        </p:txBody>
      </p:sp>
      <p:sp>
        <p:nvSpPr>
          <p:cNvPr id="98308" name="Rectangle 3"/>
          <p:cNvSpPr>
            <a:spLocks noGrp="1" noChangeArrowheads="1"/>
          </p:cNvSpPr>
          <p:nvPr>
            <p:ph type="body" idx="1"/>
          </p:nvPr>
        </p:nvSpPr>
        <p:spPr>
          <a:xfrm>
            <a:off x="323850" y="1600200"/>
            <a:ext cx="8362950" cy="4525963"/>
          </a:xfrm>
        </p:spPr>
        <p:txBody>
          <a:bodyPr/>
          <a:lstStyle/>
          <a:p>
            <a:pPr eaLnBrk="1" hangingPunct="1"/>
            <a:r>
              <a:rPr lang="cs-CZ" sz="2800" dirty="0" smtClean="0"/>
              <a:t>Fyziologické (jídlo, životní potřeby, zábava)</a:t>
            </a:r>
          </a:p>
          <a:p>
            <a:pPr eaLnBrk="1" hangingPunct="1"/>
            <a:r>
              <a:rPr lang="cs-CZ" sz="2800" dirty="0" smtClean="0"/>
              <a:t>Potřeba jistoty a bezpečí</a:t>
            </a:r>
          </a:p>
          <a:p>
            <a:pPr eaLnBrk="1" hangingPunct="1"/>
            <a:r>
              <a:rPr lang="cs-CZ" sz="2800" dirty="0" smtClean="0"/>
              <a:t>Potřeby sociální (kariéra, mezilidské vztahy)</a:t>
            </a:r>
          </a:p>
          <a:p>
            <a:pPr eaLnBrk="1" hangingPunct="1"/>
            <a:r>
              <a:rPr lang="cs-CZ" sz="2800" dirty="0" smtClean="0"/>
              <a:t>Potřeba seberealizace</a:t>
            </a:r>
          </a:p>
          <a:p>
            <a:pPr eaLnBrk="1" hangingPunct="1"/>
            <a:r>
              <a:rPr lang="cs-CZ" sz="2800" dirty="0" smtClean="0"/>
              <a:t>Potřeba ocenění, odměny a pochvaly</a:t>
            </a:r>
          </a:p>
          <a:p>
            <a:pPr eaLnBrk="1" hangingPunct="1"/>
            <a:r>
              <a:rPr lang="cs-CZ" sz="2800" i="1" dirty="0" smtClean="0"/>
              <a:t>Řada motivací dojde snáze naplnění v týmu, motivace jsou individuální, a musí se starat i manažeři</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p:cNvSpPr>
            <a:spLocks noGrp="1"/>
          </p:cNvSpPr>
          <p:nvPr>
            <p:ph type="sldNum" sz="quarter" idx="12"/>
          </p:nvPr>
        </p:nvSpPr>
        <p:spPr>
          <a:noFill/>
        </p:spPr>
        <p:txBody>
          <a:bodyPr/>
          <a:lstStyle/>
          <a:p>
            <a:fld id="{DE0638C9-A597-4483-AEEE-A1D00EAE3F8F}" type="slidenum">
              <a:rPr lang="cs-CZ" smtClean="0"/>
              <a:pPr/>
              <a:t>159</a:t>
            </a:fld>
            <a:endParaRPr lang="cs-CZ" smtClean="0"/>
          </a:p>
        </p:txBody>
      </p:sp>
      <p:sp>
        <p:nvSpPr>
          <p:cNvPr id="99331" name="Rectangle 2"/>
          <p:cNvSpPr>
            <a:spLocks noGrp="1" noChangeArrowheads="1"/>
          </p:cNvSpPr>
          <p:nvPr>
            <p:ph type="title"/>
          </p:nvPr>
        </p:nvSpPr>
        <p:spPr/>
        <p:txBody>
          <a:bodyPr/>
          <a:lstStyle/>
          <a:p>
            <a:pPr eaLnBrk="1" hangingPunct="1"/>
            <a:r>
              <a:rPr lang="cs-CZ" sz="4000" dirty="0" smtClean="0"/>
              <a:t>Motivace mohou být vnitřní a vnější</a:t>
            </a:r>
          </a:p>
        </p:txBody>
      </p:sp>
      <p:sp>
        <p:nvSpPr>
          <p:cNvPr id="99332" name="Rectangle 3"/>
          <p:cNvSpPr>
            <a:spLocks noGrp="1" noChangeArrowheads="1"/>
          </p:cNvSpPr>
          <p:nvPr>
            <p:ph type="body" idx="1"/>
          </p:nvPr>
        </p:nvSpPr>
        <p:spPr/>
        <p:txBody>
          <a:bodyPr/>
          <a:lstStyle/>
          <a:p>
            <a:pPr eaLnBrk="1" hangingPunct="1"/>
            <a:r>
              <a:rPr lang="cs-CZ" sz="2800" smtClean="0"/>
              <a:t>Vnitřní motivace, vázány přímo na postoje a pracovní činnost</a:t>
            </a:r>
          </a:p>
          <a:p>
            <a:pPr lvl="1" eaLnBrk="1" hangingPunct="1"/>
            <a:r>
              <a:rPr lang="cs-CZ" sz="2400" smtClean="0"/>
              <a:t>Úspěch, </a:t>
            </a:r>
          </a:p>
          <a:p>
            <a:pPr lvl="1" eaLnBrk="1" hangingPunct="1"/>
            <a:r>
              <a:rPr lang="cs-CZ" sz="2400" smtClean="0"/>
              <a:t>Odborný růst</a:t>
            </a:r>
          </a:p>
          <a:p>
            <a:pPr lvl="1" eaLnBrk="1" hangingPunct="1"/>
            <a:r>
              <a:rPr lang="cs-CZ" sz="2400" smtClean="0"/>
              <a:t>Profesionální uznání</a:t>
            </a:r>
          </a:p>
          <a:p>
            <a:pPr lvl="1" eaLnBrk="1" hangingPunct="1"/>
            <a:r>
              <a:rPr lang="cs-CZ" sz="2400" smtClean="0"/>
              <a:t>Odpovědnost a význam práce</a:t>
            </a:r>
          </a:p>
          <a:p>
            <a:pPr eaLnBrk="1" hangingPunct="1"/>
            <a:r>
              <a:rPr lang="cs-CZ" sz="2800" smtClean="0"/>
              <a:t>Vnější</a:t>
            </a:r>
          </a:p>
          <a:p>
            <a:pPr lvl="1" eaLnBrk="1" hangingPunct="1"/>
            <a:r>
              <a:rPr lang="cs-CZ" sz="2400" smtClean="0"/>
              <a:t>Plat, </a:t>
            </a:r>
          </a:p>
          <a:p>
            <a:pPr lvl="1" eaLnBrk="1" hangingPunct="1"/>
            <a:r>
              <a:rPr lang="cs-CZ" sz="2400" smtClean="0"/>
              <a:t>Povýšení</a:t>
            </a:r>
          </a:p>
          <a:p>
            <a:pPr lvl="1" eaLnBrk="1" hangingPunct="1"/>
            <a:r>
              <a:rPr lang="cs-CZ" sz="2400" smtClean="0"/>
              <a:t>Pracovní podmínky</a:t>
            </a:r>
          </a:p>
          <a:p>
            <a:pPr lvl="1" eaLnBrk="1" hangingPunct="1"/>
            <a:endParaRPr lang="cs-CZ"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p:cNvSpPr>
            <a:spLocks noGrp="1"/>
          </p:cNvSpPr>
          <p:nvPr>
            <p:ph type="sldNum" sz="quarter" idx="12"/>
          </p:nvPr>
        </p:nvSpPr>
        <p:spPr>
          <a:noFill/>
        </p:spPr>
        <p:txBody>
          <a:bodyPr/>
          <a:lstStyle/>
          <a:p>
            <a:fld id="{6D8B7C34-82E6-4CD6-BADB-CA1A0F752431}" type="slidenum">
              <a:rPr lang="cs-CZ" smtClean="0"/>
              <a:pPr/>
              <a:t>16</a:t>
            </a:fld>
            <a:endParaRPr lang="cs-CZ" smtClean="0"/>
          </a:p>
        </p:txBody>
      </p:sp>
      <p:sp>
        <p:nvSpPr>
          <p:cNvPr id="40963" name="Rectangle 2"/>
          <p:cNvSpPr>
            <a:spLocks noGrp="1" noChangeArrowheads="1"/>
          </p:cNvSpPr>
          <p:nvPr>
            <p:ph type="title"/>
          </p:nvPr>
        </p:nvSpPr>
        <p:spPr/>
        <p:txBody>
          <a:bodyPr/>
          <a:lstStyle/>
          <a:p>
            <a:pPr eaLnBrk="1" hangingPunct="1"/>
            <a:r>
              <a:rPr lang="cs-CZ" smtClean="0"/>
              <a:t>Motivátory</a:t>
            </a:r>
          </a:p>
        </p:txBody>
      </p:sp>
      <p:sp>
        <p:nvSpPr>
          <p:cNvPr id="40964" name="Rectangle 3"/>
          <p:cNvSpPr>
            <a:spLocks noGrp="1" noChangeArrowheads="1"/>
          </p:cNvSpPr>
          <p:nvPr>
            <p:ph type="body" idx="1"/>
          </p:nvPr>
        </p:nvSpPr>
        <p:spPr/>
        <p:txBody>
          <a:bodyPr/>
          <a:lstStyle/>
          <a:p>
            <a:pPr eaLnBrk="1" hangingPunct="1">
              <a:lnSpc>
                <a:spcPct val="90000"/>
              </a:lnSpc>
            </a:pPr>
            <a:r>
              <a:rPr lang="cs-CZ" smtClean="0"/>
              <a:t>Vnitřní (z práce) – úspěch,  uznání, odpovědnost, růst</a:t>
            </a:r>
          </a:p>
          <a:p>
            <a:pPr eaLnBrk="1" hangingPunct="1">
              <a:lnSpc>
                <a:spcPct val="90000"/>
              </a:lnSpc>
            </a:pPr>
            <a:r>
              <a:rPr lang="cs-CZ" smtClean="0"/>
              <a:t>Vnější: Plat, pracovní podmínky, benefity</a:t>
            </a:r>
          </a:p>
          <a:p>
            <a:pPr eaLnBrk="1" hangingPunct="1">
              <a:lnSpc>
                <a:spcPct val="90000"/>
              </a:lnSpc>
            </a:pPr>
            <a:r>
              <a:rPr lang="cs-CZ" smtClean="0"/>
              <a:t>Procesní</a:t>
            </a:r>
          </a:p>
          <a:p>
            <a:pPr lvl="1" eaLnBrk="1" hangingPunct="1">
              <a:lnSpc>
                <a:spcPct val="90000"/>
              </a:lnSpc>
            </a:pPr>
            <a:r>
              <a:rPr lang="cs-CZ" smtClean="0"/>
              <a:t>Fér jednání</a:t>
            </a:r>
          </a:p>
          <a:p>
            <a:pPr lvl="1" eaLnBrk="1" hangingPunct="1">
              <a:lnSpc>
                <a:spcPct val="90000"/>
              </a:lnSpc>
            </a:pPr>
            <a:r>
              <a:rPr lang="cs-CZ" smtClean="0"/>
              <a:t>Úsilí, výkon </a:t>
            </a:r>
            <a:r>
              <a:rPr lang="cs-CZ" smtClean="0">
                <a:sym typeface="Symbol" pitchFamily="18" charset="2"/>
              </a:rPr>
              <a:t> v</a:t>
            </a:r>
            <a:r>
              <a:rPr lang="cs-CZ" smtClean="0"/>
              <a:t>ýsledek </a:t>
            </a:r>
            <a:r>
              <a:rPr lang="cs-CZ" smtClean="0">
                <a:sym typeface="Symbol" pitchFamily="18" charset="2"/>
              </a:rPr>
              <a:t> odměna</a:t>
            </a:r>
          </a:p>
          <a:p>
            <a:pPr lvl="1" eaLnBrk="1" hangingPunct="1">
              <a:lnSpc>
                <a:spcPct val="90000"/>
              </a:lnSpc>
            </a:pPr>
            <a:r>
              <a:rPr lang="cs-CZ" smtClean="0">
                <a:sym typeface="Symbol" pitchFamily="18" charset="2"/>
              </a:rPr>
              <a:t>Přiměřenost cílů, požadavků na výkon a odměn</a:t>
            </a:r>
          </a:p>
          <a:p>
            <a:pPr lvl="1" eaLnBrk="1" hangingPunct="1">
              <a:lnSpc>
                <a:spcPct val="90000"/>
              </a:lnSpc>
            </a:pPr>
            <a:r>
              <a:rPr lang="cs-CZ" smtClean="0">
                <a:sym typeface="Symbol" pitchFamily="18" charset="2"/>
              </a:rPr>
              <a:t>Remomé práce a firmy</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5"/>
          <p:cNvSpPr>
            <a:spLocks noGrp="1"/>
          </p:cNvSpPr>
          <p:nvPr>
            <p:ph type="sldNum" sz="quarter" idx="12"/>
          </p:nvPr>
        </p:nvSpPr>
        <p:spPr>
          <a:noFill/>
        </p:spPr>
        <p:txBody>
          <a:bodyPr/>
          <a:lstStyle/>
          <a:p>
            <a:fld id="{151BB496-5AEC-4034-AE65-650F50D99173}" type="slidenum">
              <a:rPr lang="cs-CZ" smtClean="0"/>
              <a:pPr/>
              <a:t>160</a:t>
            </a:fld>
            <a:endParaRPr lang="cs-CZ" smtClean="0"/>
          </a:p>
        </p:txBody>
      </p:sp>
      <p:sp>
        <p:nvSpPr>
          <p:cNvPr id="100355" name="Rectangle 2"/>
          <p:cNvSpPr>
            <a:spLocks noGrp="1" noChangeArrowheads="1"/>
          </p:cNvSpPr>
          <p:nvPr>
            <p:ph type="title"/>
          </p:nvPr>
        </p:nvSpPr>
        <p:spPr>
          <a:xfrm>
            <a:off x="179388" y="274638"/>
            <a:ext cx="8785225" cy="1143000"/>
          </a:xfrm>
        </p:spPr>
        <p:txBody>
          <a:bodyPr/>
          <a:lstStyle/>
          <a:p>
            <a:pPr eaLnBrk="1" hangingPunct="1"/>
            <a:r>
              <a:rPr lang="cs-CZ" sz="4000" smtClean="0"/>
              <a:t>Hlavní motivační schémata v týmech vyvíjejících SW, neformální role </a:t>
            </a:r>
          </a:p>
        </p:txBody>
      </p:sp>
      <p:sp>
        <p:nvSpPr>
          <p:cNvPr id="100356" name="Rectangle 3"/>
          <p:cNvSpPr>
            <a:spLocks noGrp="1" noChangeArrowheads="1"/>
          </p:cNvSpPr>
          <p:nvPr>
            <p:ph type="body" idx="1"/>
          </p:nvPr>
        </p:nvSpPr>
        <p:spPr>
          <a:xfrm>
            <a:off x="179388" y="1600200"/>
            <a:ext cx="8785225" cy="4708525"/>
          </a:xfrm>
        </p:spPr>
        <p:txBody>
          <a:bodyPr/>
          <a:lstStyle/>
          <a:p>
            <a:pPr lvl="1" eaLnBrk="1" hangingPunct="1">
              <a:buFontTx/>
              <a:buNone/>
            </a:pPr>
            <a:r>
              <a:rPr lang="cs-CZ" sz="2400" b="1" smtClean="0"/>
              <a:t>Workoholici (neplést s psychickou poruchou).</a:t>
            </a:r>
          </a:p>
          <a:p>
            <a:pPr lvl="1" eaLnBrk="1" hangingPunct="1">
              <a:buFontTx/>
              <a:buNone/>
            </a:pPr>
            <a:r>
              <a:rPr lang="cs-CZ" sz="2400" smtClean="0"/>
              <a:t>Motivováni prací</a:t>
            </a:r>
          </a:p>
          <a:p>
            <a:pPr lvl="1" eaLnBrk="1" hangingPunct="1">
              <a:buFontTx/>
              <a:buNone/>
            </a:pPr>
            <a:r>
              <a:rPr lang="cs-CZ" sz="2400" b="1" smtClean="0"/>
              <a:t>Sobci (kariéristé): </a:t>
            </a:r>
          </a:p>
          <a:p>
            <a:pPr lvl="1" eaLnBrk="1" hangingPunct="1">
              <a:buFontTx/>
              <a:buNone/>
            </a:pPr>
            <a:r>
              <a:rPr lang="cs-CZ" sz="2400" smtClean="0"/>
              <a:t>Motivovaní svou leností případně svou kariérou, motivace nemusí nutně vést k roli sobce neboť v dobrém týmu nemusí být  příležitost sobectví uplatnit</a:t>
            </a:r>
          </a:p>
          <a:p>
            <a:pPr lvl="1" eaLnBrk="1" hangingPunct="1">
              <a:buFontTx/>
              <a:buNone/>
            </a:pPr>
            <a:r>
              <a:rPr lang="cs-CZ" sz="2400" b="1" smtClean="0"/>
              <a:t>Kamarádi:</a:t>
            </a:r>
            <a:r>
              <a:rPr lang="cs-CZ" sz="2400" smtClean="0"/>
              <a:t> </a:t>
            </a:r>
          </a:p>
          <a:p>
            <a:pPr lvl="1" eaLnBrk="1" hangingPunct="1">
              <a:buFontTx/>
              <a:buNone/>
            </a:pPr>
            <a:r>
              <a:rPr lang="cs-CZ" sz="2400" smtClean="0"/>
              <a:t>Motivování interakcí a prací v týmu, častěji kamarádky než kamarádi</a:t>
            </a:r>
          </a:p>
          <a:p>
            <a:pPr lvl="1" eaLnBrk="1" hangingPunct="1">
              <a:buFontTx/>
              <a:buNone/>
            </a:pPr>
            <a:r>
              <a:rPr lang="cs-CZ" sz="2400" b="1" smtClean="0"/>
              <a:t>Učitelé</a:t>
            </a:r>
          </a:p>
          <a:p>
            <a:pPr lvl="1" eaLnBrk="1" hangingPunct="1">
              <a:buFontTx/>
              <a:buNone/>
            </a:pPr>
            <a:r>
              <a:rPr lang="cs-CZ" sz="2400" smtClean="0"/>
              <a:t>Motivování předáváním znalostí a působením na lidi</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p:spPr>
        <p:txBody>
          <a:bodyPr/>
          <a:lstStyle/>
          <a:p>
            <a:fld id="{5FCDD5A0-30E8-4045-B396-77B6638D6DDC}" type="slidenum">
              <a:rPr lang="cs-CZ" smtClean="0"/>
              <a:pPr/>
              <a:t>161</a:t>
            </a:fld>
            <a:endParaRPr lang="cs-CZ" smtClean="0"/>
          </a:p>
        </p:txBody>
      </p:sp>
      <p:sp>
        <p:nvSpPr>
          <p:cNvPr id="101379" name="Rectangle 2"/>
          <p:cNvSpPr>
            <a:spLocks noGrp="1" noChangeArrowheads="1"/>
          </p:cNvSpPr>
          <p:nvPr>
            <p:ph type="title"/>
          </p:nvPr>
        </p:nvSpPr>
        <p:spPr>
          <a:xfrm>
            <a:off x="179388" y="274638"/>
            <a:ext cx="8785225" cy="1143000"/>
          </a:xfrm>
        </p:spPr>
        <p:txBody>
          <a:bodyPr/>
          <a:lstStyle/>
          <a:p>
            <a:pPr eaLnBrk="1" hangingPunct="1"/>
            <a:r>
              <a:rPr lang="cs-CZ" sz="4000" smtClean="0"/>
              <a:t>Hlavní motivační schémata v týmech vyvíjejících SW, neformální role </a:t>
            </a:r>
          </a:p>
        </p:txBody>
      </p:sp>
      <p:sp>
        <p:nvSpPr>
          <p:cNvPr id="101380" name="Rectangle 3"/>
          <p:cNvSpPr>
            <a:spLocks noGrp="1" noChangeArrowheads="1"/>
          </p:cNvSpPr>
          <p:nvPr>
            <p:ph type="body" idx="1"/>
          </p:nvPr>
        </p:nvSpPr>
        <p:spPr>
          <a:xfrm>
            <a:off x="179388" y="1600200"/>
            <a:ext cx="8785225" cy="4708525"/>
          </a:xfrm>
        </p:spPr>
        <p:txBody>
          <a:bodyPr/>
          <a:lstStyle/>
          <a:p>
            <a:pPr lvl="1" eaLnBrk="1" hangingPunct="1">
              <a:buFontTx/>
              <a:buNone/>
            </a:pPr>
            <a:r>
              <a:rPr lang="cs-CZ" sz="3600" dirty="0" smtClean="0"/>
              <a:t>Podmínky úspěchu týmu</a:t>
            </a:r>
          </a:p>
          <a:p>
            <a:pPr lvl="1" eaLnBrk="1" hangingPunct="1">
              <a:buFontTx/>
              <a:buNone/>
            </a:pPr>
            <a:r>
              <a:rPr lang="cs-CZ" dirty="0" smtClean="0"/>
              <a:t>Nejvýše dva sobci (jinak se spolčí a intrikují), zkušenost z normalizace v 70. létech</a:t>
            </a:r>
          </a:p>
          <a:p>
            <a:pPr lvl="1" eaLnBrk="1" hangingPunct="1">
              <a:buFontTx/>
              <a:buNone/>
            </a:pPr>
            <a:r>
              <a:rPr lang="cs-CZ" dirty="0" smtClean="0"/>
              <a:t>Nepřevažují workoholici (nemají rádi činnosti pro tým, jsou to často brouci)</a:t>
            </a:r>
          </a:p>
          <a:p>
            <a:pPr lvl="1" eaLnBrk="1" hangingPunct="1">
              <a:buFontTx/>
              <a:buNone/>
            </a:pPr>
            <a:r>
              <a:rPr lang="cs-CZ" dirty="0" smtClean="0"/>
              <a:t>Dobré je, když je tým </a:t>
            </a:r>
            <a:r>
              <a:rPr lang="cs-CZ" dirty="0" err="1" smtClean="0"/>
              <a:t>koedukovaný</a:t>
            </a:r>
            <a:r>
              <a:rPr lang="cs-CZ" dirty="0" smtClean="0"/>
              <a:t> (ženy bývají motivovány spoluprací, bez žen chlapi zvlčí)</a:t>
            </a:r>
          </a:p>
          <a:p>
            <a:pPr lvl="1" eaLnBrk="1" hangingPunct="1">
              <a:buFontTx/>
              <a:buNone/>
            </a:pPr>
            <a:r>
              <a:rPr lang="cs-CZ" dirty="0" smtClean="0"/>
              <a:t>Lepší  čistě mužský než čistě ženský tým (tam jsou hlavní problém intriky)</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5"/>
          <p:cNvSpPr>
            <a:spLocks noGrp="1"/>
          </p:cNvSpPr>
          <p:nvPr>
            <p:ph type="sldNum" sz="quarter" idx="12"/>
          </p:nvPr>
        </p:nvSpPr>
        <p:spPr>
          <a:noFill/>
        </p:spPr>
        <p:txBody>
          <a:bodyPr/>
          <a:lstStyle/>
          <a:p>
            <a:fld id="{9E5F012A-F8F6-4F61-A09F-9017B8D9BF89}" type="slidenum">
              <a:rPr lang="cs-CZ" smtClean="0"/>
              <a:pPr/>
              <a:t>162</a:t>
            </a:fld>
            <a:endParaRPr lang="cs-CZ" smtClean="0"/>
          </a:p>
        </p:txBody>
      </p:sp>
      <p:sp>
        <p:nvSpPr>
          <p:cNvPr id="102403" name="Rectangle 2"/>
          <p:cNvSpPr>
            <a:spLocks noGrp="1" noChangeArrowheads="1"/>
          </p:cNvSpPr>
          <p:nvPr>
            <p:ph type="title"/>
          </p:nvPr>
        </p:nvSpPr>
        <p:spPr/>
        <p:txBody>
          <a:bodyPr/>
          <a:lstStyle/>
          <a:p>
            <a:pPr eaLnBrk="1" hangingPunct="1"/>
            <a:r>
              <a:rPr lang="cs-CZ" smtClean="0"/>
              <a:t>Problémy koedukovaných týmů</a:t>
            </a:r>
          </a:p>
        </p:txBody>
      </p:sp>
      <p:sp>
        <p:nvSpPr>
          <p:cNvPr id="102404" name="Rectangle 3"/>
          <p:cNvSpPr>
            <a:spLocks noGrp="1" noChangeArrowheads="1"/>
          </p:cNvSpPr>
          <p:nvPr>
            <p:ph type="body" idx="1"/>
          </p:nvPr>
        </p:nvSpPr>
        <p:spPr>
          <a:xfrm>
            <a:off x="457200" y="1600200"/>
            <a:ext cx="8362950" cy="4525963"/>
          </a:xfrm>
        </p:spPr>
        <p:txBody>
          <a:bodyPr/>
          <a:lstStyle/>
          <a:p>
            <a:pPr eaLnBrk="1" hangingPunct="1">
              <a:lnSpc>
                <a:spcPct val="80000"/>
              </a:lnSpc>
            </a:pPr>
            <a:r>
              <a:rPr lang="cs-CZ" sz="2800" smtClean="0"/>
              <a:t>Sexuální vztahy mezi členy týmu mají tendenci narušovat týmové vztahy</a:t>
            </a:r>
          </a:p>
          <a:p>
            <a:pPr lvl="1" eaLnBrk="1" hangingPunct="1">
              <a:lnSpc>
                <a:spcPct val="80000"/>
              </a:lnSpc>
            </a:pPr>
            <a:r>
              <a:rPr lang="cs-CZ" sz="2400" smtClean="0"/>
              <a:t>Podřízený ovládá nadřízeného, výhody nikoliv z práce pro tým (slyšel jsem o extrémní protipříkladu –  neuspokojený sex ničil vztahy v týmu)</a:t>
            </a:r>
          </a:p>
          <a:p>
            <a:pPr lvl="1" eaLnBrk="1" hangingPunct="1">
              <a:lnSpc>
                <a:spcPct val="80000"/>
              </a:lnSpc>
            </a:pPr>
            <a:r>
              <a:rPr lang="cs-CZ" sz="2400" smtClean="0"/>
              <a:t>Zneužívání obvinění z harašení (v poslední době se asi méně zneužívá)</a:t>
            </a:r>
          </a:p>
          <a:p>
            <a:pPr lvl="1" eaLnBrk="1" hangingPunct="1">
              <a:lnSpc>
                <a:spcPct val="80000"/>
              </a:lnSpc>
            </a:pPr>
            <a:r>
              <a:rPr lang="cs-CZ" sz="2400" smtClean="0"/>
              <a:t>Menší zájem o spolupráci (silní introverti, vedlejší zájmy)</a:t>
            </a:r>
          </a:p>
          <a:p>
            <a:pPr lvl="1" eaLnBrk="1" hangingPunct="1">
              <a:lnSpc>
                <a:spcPct val="80000"/>
              </a:lnSpc>
            </a:pPr>
            <a:r>
              <a:rPr lang="cs-CZ" sz="2400" smtClean="0"/>
              <a:t>Jiné než pracovní aspekty hodnocení lidí</a:t>
            </a:r>
          </a:p>
          <a:p>
            <a:pPr lvl="1" eaLnBrk="1" hangingPunct="1">
              <a:lnSpc>
                <a:spcPct val="80000"/>
              </a:lnSpc>
            </a:pPr>
            <a:r>
              <a:rPr lang="cs-CZ" sz="2400" smtClean="0"/>
              <a:t>Snaha o prosazování menšinových zájmů bez přímých vazeb na výkonnost</a:t>
            </a:r>
          </a:p>
          <a:p>
            <a:pPr eaLnBrk="1" hangingPunct="1">
              <a:lnSpc>
                <a:spcPct val="80000"/>
              </a:lnSpc>
              <a:buFontTx/>
              <a:buNone/>
            </a:pPr>
            <a:r>
              <a:rPr lang="cs-CZ" sz="2800" i="1" smtClean="0"/>
              <a:t>Co je v domě, není pro mne. </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4"/>
          <p:cNvSpPr>
            <a:spLocks noGrp="1"/>
          </p:cNvSpPr>
          <p:nvPr>
            <p:ph type="sldNum" sz="quarter" idx="12"/>
          </p:nvPr>
        </p:nvSpPr>
        <p:spPr>
          <a:noFill/>
        </p:spPr>
        <p:txBody>
          <a:bodyPr/>
          <a:lstStyle/>
          <a:p>
            <a:fld id="{9A5C615B-0882-4D64-A2A0-C44B6E4C0E88}" type="slidenum">
              <a:rPr lang="cs-CZ" smtClean="0"/>
              <a:pPr/>
              <a:t>163</a:t>
            </a:fld>
            <a:endParaRPr lang="cs-CZ" smtClean="0"/>
          </a:p>
        </p:txBody>
      </p:sp>
      <p:sp>
        <p:nvSpPr>
          <p:cNvPr id="103427" name="Rectangle 1026"/>
          <p:cNvSpPr>
            <a:spLocks noGrp="1" noChangeArrowheads="1"/>
          </p:cNvSpPr>
          <p:nvPr>
            <p:ph type="title"/>
          </p:nvPr>
        </p:nvSpPr>
        <p:spPr>
          <a:xfrm>
            <a:off x="179388" y="274638"/>
            <a:ext cx="8507412" cy="5746750"/>
          </a:xfrm>
        </p:spPr>
        <p:txBody>
          <a:bodyPr/>
          <a:lstStyle/>
          <a:p>
            <a:pPr eaLnBrk="1" hangingPunct="1"/>
            <a:r>
              <a:rPr lang="cs-CZ" smtClean="0"/>
              <a:t>Psychologické předpoklady pro plnění úkolů v týmu</a:t>
            </a:r>
            <a:br>
              <a:rPr lang="cs-CZ" smtClean="0"/>
            </a:br>
            <a:r>
              <a:rPr lang="cs-CZ" smtClean="0"/>
              <a:t/>
            </a:r>
            <a:br>
              <a:rPr lang="cs-CZ" smtClean="0"/>
            </a:br>
            <a:r>
              <a:rPr lang="cs-CZ" sz="3200" smtClean="0"/>
              <a:t>Dotazníky pro vyhodnocování</a:t>
            </a:r>
            <a:br>
              <a:rPr lang="cs-CZ" sz="3200" smtClean="0"/>
            </a:br>
            <a:r>
              <a:rPr lang="cs-CZ" sz="3200" smtClean="0"/>
              <a:t>NEO Five Factor Inventory</a:t>
            </a:r>
            <a:br>
              <a:rPr lang="cs-CZ" sz="3200" smtClean="0"/>
            </a:br>
            <a:r>
              <a:rPr lang="cs-CZ" sz="3200" smtClean="0"/>
              <a:t>NEO-PI-R- Costa a McCrae</a:t>
            </a:r>
            <a:r>
              <a:rPr lang="cs-CZ" smtClean="0"/>
              <a:t/>
            </a:r>
            <a:br>
              <a:rPr lang="cs-CZ" smtClean="0"/>
            </a:br>
            <a:r>
              <a:rPr lang="cs-CZ" smtClean="0"/>
              <a:t/>
            </a:r>
            <a:br>
              <a:rPr lang="cs-CZ" smtClean="0"/>
            </a:br>
            <a:r>
              <a:rPr lang="cs-CZ" sz="3200" smtClean="0"/>
              <a:t>Howard, P.J., Příručka pro uživatele mozku, Portál, Praha, 1998</a:t>
            </a:r>
            <a:br>
              <a:rPr lang="cs-CZ" sz="3200" smtClean="0"/>
            </a:br>
            <a:endParaRPr lang="cs-CZ" sz="320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číslo snímku 6"/>
          <p:cNvSpPr>
            <a:spLocks noGrp="1"/>
          </p:cNvSpPr>
          <p:nvPr>
            <p:ph type="sldNum" sz="quarter" idx="12"/>
          </p:nvPr>
        </p:nvSpPr>
        <p:spPr>
          <a:noFill/>
        </p:spPr>
        <p:txBody>
          <a:bodyPr/>
          <a:lstStyle/>
          <a:p>
            <a:fld id="{D0450C72-AA86-409C-A629-DD866C274524}" type="slidenum">
              <a:rPr lang="cs-CZ" smtClean="0"/>
              <a:pPr/>
              <a:t>164</a:t>
            </a:fld>
            <a:endParaRPr lang="cs-CZ" smtClean="0"/>
          </a:p>
        </p:txBody>
      </p:sp>
      <p:sp>
        <p:nvSpPr>
          <p:cNvPr id="104451" name="Rectangle 1028"/>
          <p:cNvSpPr>
            <a:spLocks noGrp="1" noChangeArrowheads="1"/>
          </p:cNvSpPr>
          <p:nvPr>
            <p:ph type="title"/>
          </p:nvPr>
        </p:nvSpPr>
        <p:spPr/>
        <p:txBody>
          <a:bodyPr/>
          <a:lstStyle/>
          <a:p>
            <a:pPr eaLnBrk="1" hangingPunct="1"/>
            <a:r>
              <a:rPr lang="cs-CZ" smtClean="0"/>
              <a:t>Orientace osobnosti</a:t>
            </a:r>
          </a:p>
        </p:txBody>
      </p:sp>
      <p:sp>
        <p:nvSpPr>
          <p:cNvPr id="104452" name="Rectangle 1029"/>
          <p:cNvSpPr>
            <a:spLocks noGrp="1" noChangeArrowheads="1"/>
          </p:cNvSpPr>
          <p:nvPr>
            <p:ph type="body" sz="half" idx="1"/>
          </p:nvPr>
        </p:nvSpPr>
        <p:spPr/>
        <p:txBody>
          <a:bodyPr/>
          <a:lstStyle/>
          <a:p>
            <a:pPr eaLnBrk="1" hangingPunct="1"/>
            <a:r>
              <a:rPr lang="cs-CZ" smtClean="0"/>
              <a:t>Na úspěch</a:t>
            </a:r>
          </a:p>
          <a:p>
            <a:pPr eaLnBrk="1" hangingPunct="1"/>
            <a:r>
              <a:rPr lang="cs-CZ" smtClean="0"/>
              <a:t>Na podnikání</a:t>
            </a:r>
          </a:p>
          <a:p>
            <a:pPr eaLnBrk="1" hangingPunct="1"/>
            <a:r>
              <a:rPr lang="cs-CZ" smtClean="0"/>
              <a:t>Na interakci s lidmi</a:t>
            </a:r>
          </a:p>
          <a:p>
            <a:pPr eaLnBrk="1" hangingPunct="1"/>
            <a:r>
              <a:rPr lang="cs-CZ" smtClean="0"/>
              <a:t>Na zákazníka</a:t>
            </a:r>
          </a:p>
          <a:p>
            <a:pPr eaLnBrk="1" hangingPunct="1"/>
            <a:r>
              <a:rPr lang="cs-CZ" smtClean="0"/>
              <a:t>Na získávání poznatků</a:t>
            </a:r>
          </a:p>
          <a:p>
            <a:pPr eaLnBrk="1" hangingPunct="1"/>
            <a:r>
              <a:rPr lang="cs-CZ" smtClean="0"/>
              <a:t>Na vedení lidí a kariéru</a:t>
            </a:r>
          </a:p>
          <a:p>
            <a:pPr eaLnBrk="1" hangingPunct="1"/>
            <a:r>
              <a:rPr lang="cs-CZ" smtClean="0"/>
              <a:t>Na předávání znalosti</a:t>
            </a:r>
          </a:p>
        </p:txBody>
      </p:sp>
      <p:sp>
        <p:nvSpPr>
          <p:cNvPr id="104453" name="Rectangle 1030"/>
          <p:cNvSpPr>
            <a:spLocks noGrp="1" noChangeArrowheads="1"/>
          </p:cNvSpPr>
          <p:nvPr>
            <p:ph type="body" sz="half" idx="2"/>
          </p:nvPr>
        </p:nvSpPr>
        <p:spPr/>
        <p:txBody>
          <a:bodyPr/>
          <a:lstStyle/>
          <a:p>
            <a:pPr eaLnBrk="1" hangingPunct="1">
              <a:buFontTx/>
              <a:buNone/>
            </a:pPr>
            <a:r>
              <a:rPr lang="cs-CZ" b="1" smtClean="0"/>
              <a:t>Další rysy osobnosti</a:t>
            </a:r>
          </a:p>
          <a:p>
            <a:pPr eaLnBrk="1" hangingPunct="1"/>
            <a:r>
              <a:rPr lang="cs-CZ" smtClean="0"/>
              <a:t>Flexibilita</a:t>
            </a:r>
          </a:p>
          <a:p>
            <a:pPr eaLnBrk="1" hangingPunct="1"/>
            <a:r>
              <a:rPr lang="cs-CZ" smtClean="0"/>
              <a:t>Schopnost řešit problémy</a:t>
            </a:r>
          </a:p>
          <a:p>
            <a:pPr eaLnBrk="1" hangingPunct="1"/>
            <a:r>
              <a:rPr lang="cs-CZ" smtClean="0"/>
              <a:t>Tendence dobře plánovat</a:t>
            </a:r>
          </a:p>
          <a:p>
            <a:pPr eaLnBrk="1" hangingPunct="1"/>
            <a:r>
              <a:rPr lang="cs-CZ" smtClean="0"/>
              <a:t>Schopnost analýzy</a:t>
            </a:r>
          </a:p>
          <a:p>
            <a:pPr eaLnBrk="1" hangingPunct="1"/>
            <a:r>
              <a:rPr lang="cs-CZ" smtClean="0"/>
              <a:t>Schopnost pracovat v týmu</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p:cNvSpPr>
            <a:spLocks noGrp="1"/>
          </p:cNvSpPr>
          <p:nvPr>
            <p:ph type="sldNum" sz="quarter" idx="12"/>
          </p:nvPr>
        </p:nvSpPr>
        <p:spPr>
          <a:noFill/>
        </p:spPr>
        <p:txBody>
          <a:bodyPr/>
          <a:lstStyle/>
          <a:p>
            <a:fld id="{6BE1D21F-FB43-4C21-858B-20BB29678146}" type="slidenum">
              <a:rPr lang="cs-CZ" smtClean="0"/>
              <a:pPr/>
              <a:t>165</a:t>
            </a:fld>
            <a:endParaRPr lang="cs-CZ" smtClean="0"/>
          </a:p>
        </p:txBody>
      </p:sp>
      <p:sp>
        <p:nvSpPr>
          <p:cNvPr id="105475" name="Rectangle 1026"/>
          <p:cNvSpPr>
            <a:spLocks noGrp="1" noChangeArrowheads="1"/>
          </p:cNvSpPr>
          <p:nvPr>
            <p:ph type="title"/>
          </p:nvPr>
        </p:nvSpPr>
        <p:spPr/>
        <p:txBody>
          <a:bodyPr/>
          <a:lstStyle/>
          <a:p>
            <a:pPr eaLnBrk="1" hangingPunct="1"/>
            <a:r>
              <a:rPr lang="cs-CZ" smtClean="0"/>
              <a:t>Sociální atributy osobnosti</a:t>
            </a:r>
          </a:p>
        </p:txBody>
      </p:sp>
      <p:sp>
        <p:nvSpPr>
          <p:cNvPr id="105476" name="Rectangle 1027"/>
          <p:cNvSpPr>
            <a:spLocks noGrp="1" noChangeArrowheads="1"/>
          </p:cNvSpPr>
          <p:nvPr>
            <p:ph type="body" idx="1"/>
          </p:nvPr>
        </p:nvSpPr>
        <p:spPr/>
        <p:txBody>
          <a:bodyPr/>
          <a:lstStyle/>
          <a:p>
            <a:pPr marL="609600" indent="-609600" eaLnBrk="1" hangingPunct="1">
              <a:buFontTx/>
              <a:buAutoNum type="arabicPeriod"/>
            </a:pPr>
            <a:r>
              <a:rPr lang="cs-CZ" smtClean="0"/>
              <a:t>Emocionalita (nespokojenost s dosaženým)</a:t>
            </a:r>
          </a:p>
          <a:p>
            <a:pPr marL="609600" indent="-609600" eaLnBrk="1" hangingPunct="1">
              <a:buFontTx/>
              <a:buAutoNum type="arabicPeriod"/>
            </a:pPr>
            <a:r>
              <a:rPr lang="cs-CZ" smtClean="0"/>
              <a:t>Extraverze/introverze</a:t>
            </a:r>
          </a:p>
          <a:p>
            <a:pPr marL="609600" indent="-609600" eaLnBrk="1" hangingPunct="1">
              <a:buFontTx/>
              <a:buAutoNum type="arabicPeriod"/>
            </a:pPr>
            <a:r>
              <a:rPr lang="cs-CZ" smtClean="0"/>
              <a:t>Otevřenost</a:t>
            </a:r>
          </a:p>
          <a:p>
            <a:pPr marL="609600" indent="-609600" eaLnBrk="1" hangingPunct="1">
              <a:buFontTx/>
              <a:buAutoNum type="arabicPeriod"/>
            </a:pPr>
            <a:r>
              <a:rPr lang="cs-CZ" smtClean="0"/>
              <a:t>Přátelskost</a:t>
            </a:r>
          </a:p>
          <a:p>
            <a:pPr marL="609600" indent="-609600" eaLnBrk="1" hangingPunct="1">
              <a:buFontTx/>
              <a:buAutoNum type="arabicPeriod"/>
            </a:pPr>
            <a:r>
              <a:rPr lang="cs-CZ" smtClean="0"/>
              <a:t>Svědomitost</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5"/>
          <p:cNvSpPr>
            <a:spLocks noGrp="1"/>
          </p:cNvSpPr>
          <p:nvPr>
            <p:ph type="sldNum" sz="quarter" idx="12"/>
          </p:nvPr>
        </p:nvSpPr>
        <p:spPr>
          <a:noFill/>
        </p:spPr>
        <p:txBody>
          <a:bodyPr/>
          <a:lstStyle/>
          <a:p>
            <a:fld id="{5A6BD196-5A45-4F66-85D3-D84A2BD6E10F}" type="slidenum">
              <a:rPr lang="cs-CZ" smtClean="0"/>
              <a:pPr/>
              <a:t>166</a:t>
            </a:fld>
            <a:endParaRPr lang="cs-CZ" smtClean="0"/>
          </a:p>
        </p:txBody>
      </p:sp>
      <p:sp>
        <p:nvSpPr>
          <p:cNvPr id="106499" name="Rectangle 1026"/>
          <p:cNvSpPr>
            <a:spLocks noGrp="1" noChangeArrowheads="1"/>
          </p:cNvSpPr>
          <p:nvPr>
            <p:ph type="title"/>
          </p:nvPr>
        </p:nvSpPr>
        <p:spPr/>
        <p:txBody>
          <a:bodyPr/>
          <a:lstStyle/>
          <a:p>
            <a:pPr eaLnBrk="1" hangingPunct="1"/>
            <a:r>
              <a:rPr lang="cs-CZ" smtClean="0"/>
              <a:t>Hodnocení osobnostních rysů</a:t>
            </a:r>
          </a:p>
        </p:txBody>
      </p:sp>
      <p:sp>
        <p:nvSpPr>
          <p:cNvPr id="106500" name="Rectangle 1027"/>
          <p:cNvSpPr>
            <a:spLocks noGrp="1" noChangeArrowheads="1"/>
          </p:cNvSpPr>
          <p:nvPr>
            <p:ph type="body" idx="1"/>
          </p:nvPr>
        </p:nvSpPr>
        <p:spPr/>
        <p:txBody>
          <a:bodyPr/>
          <a:lstStyle/>
          <a:p>
            <a:pPr eaLnBrk="1" hangingPunct="1">
              <a:lnSpc>
                <a:spcPct val="90000"/>
              </a:lnSpc>
            </a:pPr>
            <a:r>
              <a:rPr lang="cs-CZ" sz="2800" smtClean="0"/>
              <a:t>Zhodnotí se úroveň rysu, levá strana následujících snímků odpovídá vysoké úrovni rysu</a:t>
            </a:r>
          </a:p>
          <a:p>
            <a:pPr eaLnBrk="1" hangingPunct="1">
              <a:lnSpc>
                <a:spcPct val="90000"/>
              </a:lnSpc>
            </a:pPr>
            <a:r>
              <a:rPr lang="cs-CZ" sz="2800" smtClean="0"/>
              <a:t>Udělá se paprskový graf požadavků role</a:t>
            </a:r>
          </a:p>
          <a:p>
            <a:pPr eaLnBrk="1" hangingPunct="1">
              <a:lnSpc>
                <a:spcPct val="90000"/>
              </a:lnSpc>
            </a:pPr>
            <a:r>
              <a:rPr lang="cs-CZ" sz="2800" smtClean="0"/>
              <a:t>Hodnotí se, zda je osobnostní profil vhodný pro danou roli. Hodnotí se více než jen pracovní předpoklady, tedy i talent pro neformální role a motivační typy </a:t>
            </a:r>
          </a:p>
          <a:p>
            <a:pPr eaLnBrk="1" hangingPunct="1">
              <a:lnSpc>
                <a:spcPct val="90000"/>
              </a:lnSpc>
            </a:pPr>
            <a:r>
              <a:rPr lang="cs-CZ" sz="2800" smtClean="0"/>
              <a:t>U nás se příliš nepoužívá (chybějí hodnotitelé, specifické kulturní prostředí, je to možná chyba)</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5"/>
          <p:cNvSpPr>
            <a:spLocks noGrp="1"/>
          </p:cNvSpPr>
          <p:nvPr>
            <p:ph type="sldNum" sz="quarter" idx="12"/>
          </p:nvPr>
        </p:nvSpPr>
        <p:spPr>
          <a:noFill/>
        </p:spPr>
        <p:txBody>
          <a:bodyPr/>
          <a:lstStyle/>
          <a:p>
            <a:fld id="{9202A7BD-5344-4070-A04E-56CE0CD40508}" type="slidenum">
              <a:rPr lang="cs-CZ" smtClean="0"/>
              <a:pPr/>
              <a:t>167</a:t>
            </a:fld>
            <a:endParaRPr lang="cs-CZ" smtClean="0"/>
          </a:p>
        </p:txBody>
      </p:sp>
      <p:sp>
        <p:nvSpPr>
          <p:cNvPr id="107523" name="Rectangle 1026"/>
          <p:cNvSpPr>
            <a:spLocks noGrp="1" noChangeArrowheads="1"/>
          </p:cNvSpPr>
          <p:nvPr>
            <p:ph type="title"/>
          </p:nvPr>
        </p:nvSpPr>
        <p:spPr/>
        <p:txBody>
          <a:bodyPr/>
          <a:lstStyle/>
          <a:p>
            <a:pPr eaLnBrk="1" hangingPunct="1"/>
            <a:r>
              <a:rPr lang="cs-CZ" smtClean="0"/>
              <a:t>Emocionalita</a:t>
            </a:r>
          </a:p>
        </p:txBody>
      </p:sp>
      <p:sp>
        <p:nvSpPr>
          <p:cNvPr id="107524" name="Rectangle 1027"/>
          <p:cNvSpPr>
            <a:spLocks noGrp="1" noChangeArrowheads="1"/>
          </p:cNvSpPr>
          <p:nvPr>
            <p:ph type="body" idx="1"/>
          </p:nvPr>
        </p:nvSpPr>
        <p:spPr/>
        <p:txBody>
          <a:bodyPr/>
          <a:lstStyle/>
          <a:p>
            <a:pPr eaLnBrk="1" hangingPunct="1"/>
            <a:r>
              <a:rPr lang="cs-CZ" smtClean="0"/>
              <a:t>Reaktivní   -    vnímavý  - citově odolný </a:t>
            </a:r>
          </a:p>
        </p:txBody>
      </p:sp>
      <p:sp>
        <p:nvSpPr>
          <p:cNvPr id="107525" name="Text Box 1028"/>
          <p:cNvSpPr txBox="1">
            <a:spLocks noChangeArrowheads="1"/>
          </p:cNvSpPr>
          <p:nvPr/>
        </p:nvSpPr>
        <p:spPr bwMode="auto">
          <a:xfrm>
            <a:off x="914400" y="2438400"/>
            <a:ext cx="2133600" cy="3378200"/>
          </a:xfrm>
          <a:prstGeom prst="rect">
            <a:avLst/>
          </a:prstGeom>
          <a:noFill/>
          <a:ln w="9525">
            <a:noFill/>
            <a:miter lim="800000"/>
            <a:headEnd/>
            <a:tailEnd/>
          </a:ln>
        </p:spPr>
        <p:txBody>
          <a:bodyPr>
            <a:spAutoFit/>
          </a:bodyPr>
          <a:lstStyle/>
          <a:p>
            <a:pPr>
              <a:spcBef>
                <a:spcPct val="50000"/>
              </a:spcBef>
            </a:pPr>
            <a:r>
              <a:rPr lang="cs-CZ" sz="2400"/>
              <a:t>Rychlý</a:t>
            </a:r>
          </a:p>
          <a:p>
            <a:pPr>
              <a:spcBef>
                <a:spcPct val="50000"/>
              </a:spcBef>
            </a:pPr>
            <a:r>
              <a:rPr lang="cs-CZ" sz="2400"/>
              <a:t>Napjatý</a:t>
            </a:r>
          </a:p>
          <a:p>
            <a:pPr>
              <a:spcBef>
                <a:spcPct val="50000"/>
              </a:spcBef>
            </a:pPr>
            <a:r>
              <a:rPr lang="cs-CZ" sz="2400"/>
              <a:t>Úzkostný</a:t>
            </a:r>
          </a:p>
          <a:p>
            <a:pPr>
              <a:spcBef>
                <a:spcPct val="50000"/>
              </a:spcBef>
            </a:pPr>
            <a:r>
              <a:rPr lang="cs-CZ" sz="2400"/>
              <a:t>Panikář</a:t>
            </a:r>
          </a:p>
          <a:p>
            <a:pPr>
              <a:spcBef>
                <a:spcPct val="50000"/>
              </a:spcBef>
            </a:pPr>
            <a:r>
              <a:rPr lang="cs-CZ" sz="2400"/>
              <a:t>Schopný extrémního nasazení</a:t>
            </a:r>
          </a:p>
        </p:txBody>
      </p:sp>
      <p:sp>
        <p:nvSpPr>
          <p:cNvPr id="107526" name="Text Box 1029"/>
          <p:cNvSpPr txBox="1">
            <a:spLocks noChangeArrowheads="1"/>
          </p:cNvSpPr>
          <p:nvPr/>
        </p:nvSpPr>
        <p:spPr bwMode="auto">
          <a:xfrm>
            <a:off x="5486400" y="2438400"/>
            <a:ext cx="2133600" cy="2100263"/>
          </a:xfrm>
          <a:prstGeom prst="rect">
            <a:avLst/>
          </a:prstGeom>
          <a:noFill/>
          <a:ln w="9525">
            <a:noFill/>
            <a:miter lim="800000"/>
            <a:headEnd/>
            <a:tailEnd/>
          </a:ln>
        </p:spPr>
        <p:txBody>
          <a:bodyPr>
            <a:spAutoFit/>
          </a:bodyPr>
          <a:lstStyle/>
          <a:p>
            <a:pPr>
              <a:spcBef>
                <a:spcPct val="50000"/>
              </a:spcBef>
            </a:pPr>
            <a:r>
              <a:rPr lang="cs-CZ" sz="2400"/>
              <a:t>Spokojený</a:t>
            </a:r>
          </a:p>
          <a:p>
            <a:pPr>
              <a:spcBef>
                <a:spcPct val="50000"/>
              </a:spcBef>
            </a:pPr>
            <a:r>
              <a:rPr lang="cs-CZ" sz="2400"/>
              <a:t>Sebekontrola</a:t>
            </a:r>
          </a:p>
          <a:p>
            <a:pPr>
              <a:spcBef>
                <a:spcPct val="50000"/>
              </a:spcBef>
            </a:pPr>
            <a:r>
              <a:rPr lang="cs-CZ" sz="2400"/>
              <a:t>Kliďas</a:t>
            </a:r>
          </a:p>
          <a:p>
            <a:pPr>
              <a:spcBef>
                <a:spcPct val="50000"/>
              </a:spcBef>
            </a:pPr>
            <a:r>
              <a:rPr lang="cs-CZ" sz="2400"/>
              <a:t>Beze stresu</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5"/>
          <p:cNvSpPr>
            <a:spLocks noGrp="1"/>
          </p:cNvSpPr>
          <p:nvPr>
            <p:ph type="sldNum" sz="quarter" idx="12"/>
          </p:nvPr>
        </p:nvSpPr>
        <p:spPr>
          <a:noFill/>
        </p:spPr>
        <p:txBody>
          <a:bodyPr/>
          <a:lstStyle/>
          <a:p>
            <a:fld id="{E536C9F0-A608-4113-AE3C-509975FAE567}" type="slidenum">
              <a:rPr lang="cs-CZ" smtClean="0"/>
              <a:pPr/>
              <a:t>168</a:t>
            </a:fld>
            <a:endParaRPr lang="cs-CZ" smtClean="0"/>
          </a:p>
        </p:txBody>
      </p:sp>
      <p:sp>
        <p:nvSpPr>
          <p:cNvPr id="108547" name="Rectangle 1026"/>
          <p:cNvSpPr>
            <a:spLocks noGrp="1" noChangeArrowheads="1"/>
          </p:cNvSpPr>
          <p:nvPr>
            <p:ph type="title"/>
          </p:nvPr>
        </p:nvSpPr>
        <p:spPr/>
        <p:txBody>
          <a:bodyPr/>
          <a:lstStyle/>
          <a:p>
            <a:pPr eaLnBrk="1" hangingPunct="1"/>
            <a:r>
              <a:rPr lang="cs-CZ" smtClean="0"/>
              <a:t>Emocionalita</a:t>
            </a:r>
          </a:p>
        </p:txBody>
      </p:sp>
      <p:sp>
        <p:nvSpPr>
          <p:cNvPr id="108548" name="Rectangle 1027"/>
          <p:cNvSpPr>
            <a:spLocks noGrp="1" noChangeArrowheads="1"/>
          </p:cNvSpPr>
          <p:nvPr>
            <p:ph type="body" idx="1"/>
          </p:nvPr>
        </p:nvSpPr>
        <p:spPr/>
        <p:txBody>
          <a:bodyPr/>
          <a:lstStyle/>
          <a:p>
            <a:pPr eaLnBrk="1" hangingPunct="1">
              <a:lnSpc>
                <a:spcPct val="80000"/>
              </a:lnSpc>
            </a:pPr>
            <a:r>
              <a:rPr lang="cs-CZ" sz="2800" smtClean="0"/>
              <a:t>Reaktivní</a:t>
            </a:r>
          </a:p>
          <a:p>
            <a:pPr lvl="1" eaLnBrk="1" hangingPunct="1">
              <a:lnSpc>
                <a:spcPct val="80000"/>
              </a:lnSpc>
            </a:pPr>
            <a:r>
              <a:rPr lang="cs-CZ" sz="2400" smtClean="0"/>
              <a:t>Společenští vědci</a:t>
            </a:r>
          </a:p>
          <a:p>
            <a:pPr lvl="1" eaLnBrk="1" hangingPunct="1">
              <a:lnSpc>
                <a:spcPct val="80000"/>
              </a:lnSpc>
            </a:pPr>
            <a:r>
              <a:rPr lang="cs-CZ" sz="2400" smtClean="0"/>
              <a:t>VŠ pedagogové, vedoucí, i v SW, hlavně náročné ukoly (je ale nebezpečí, že to přeženou), často inovátoři. Častou motivací je kariéra</a:t>
            </a:r>
          </a:p>
          <a:p>
            <a:pPr lvl="1" eaLnBrk="1" hangingPunct="1">
              <a:lnSpc>
                <a:spcPct val="80000"/>
              </a:lnSpc>
            </a:pPr>
            <a:r>
              <a:rPr lang="cs-CZ" sz="2400" smtClean="0"/>
              <a:t>Tréneři </a:t>
            </a:r>
          </a:p>
          <a:p>
            <a:pPr eaLnBrk="1" hangingPunct="1">
              <a:lnSpc>
                <a:spcPct val="80000"/>
              </a:lnSpc>
            </a:pPr>
            <a:r>
              <a:rPr lang="cs-CZ" sz="2800" smtClean="0"/>
              <a:t>Klidní </a:t>
            </a:r>
          </a:p>
          <a:p>
            <a:pPr lvl="1" eaLnBrk="1" hangingPunct="1">
              <a:lnSpc>
                <a:spcPct val="80000"/>
              </a:lnSpc>
            </a:pPr>
            <a:r>
              <a:rPr lang="cs-CZ" sz="2400" smtClean="0"/>
              <a:t>Dispečeři, cizeléři, vedoucí podtýmů</a:t>
            </a:r>
          </a:p>
          <a:p>
            <a:pPr lvl="1" eaLnBrk="1" hangingPunct="1">
              <a:lnSpc>
                <a:spcPct val="80000"/>
              </a:lnSpc>
            </a:pPr>
            <a:r>
              <a:rPr lang="cs-CZ" sz="2400" smtClean="0"/>
              <a:t>Vedoucí týmu pro spíše rutinní vývoj</a:t>
            </a:r>
          </a:p>
          <a:p>
            <a:pPr lvl="1" eaLnBrk="1" hangingPunct="1">
              <a:lnSpc>
                <a:spcPct val="80000"/>
              </a:lnSpc>
            </a:pPr>
            <a:r>
              <a:rPr lang="cs-CZ" sz="2400" smtClean="0"/>
              <a:t>Finančnící</a:t>
            </a:r>
          </a:p>
          <a:p>
            <a:pPr lvl="1" eaLnBrk="1" hangingPunct="1">
              <a:lnSpc>
                <a:spcPct val="80000"/>
              </a:lnSpc>
            </a:pPr>
            <a:r>
              <a:rPr lang="cs-CZ" sz="2400" smtClean="0"/>
              <a:t>Hráči</a:t>
            </a:r>
          </a:p>
          <a:p>
            <a:pPr lvl="1" eaLnBrk="1" hangingPunct="1">
              <a:lnSpc>
                <a:spcPct val="80000"/>
              </a:lnSpc>
            </a:pPr>
            <a:r>
              <a:rPr lang="cs-CZ" sz="2400" smtClean="0"/>
              <a:t>Inženýři, hlavně v provozu</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p:cNvSpPr>
            <a:spLocks noGrp="1"/>
          </p:cNvSpPr>
          <p:nvPr>
            <p:ph type="sldNum" sz="quarter" idx="12"/>
          </p:nvPr>
        </p:nvSpPr>
        <p:spPr>
          <a:noFill/>
        </p:spPr>
        <p:txBody>
          <a:bodyPr/>
          <a:lstStyle/>
          <a:p>
            <a:fld id="{0B8585E3-E6F8-4F94-9002-AA554001206B}" type="slidenum">
              <a:rPr lang="cs-CZ" smtClean="0"/>
              <a:pPr/>
              <a:t>169</a:t>
            </a:fld>
            <a:endParaRPr lang="cs-CZ" smtClean="0"/>
          </a:p>
        </p:txBody>
      </p:sp>
      <p:sp>
        <p:nvSpPr>
          <p:cNvPr id="109571" name="Rectangle 1026"/>
          <p:cNvSpPr>
            <a:spLocks noGrp="1" noChangeArrowheads="1"/>
          </p:cNvSpPr>
          <p:nvPr>
            <p:ph type="title"/>
          </p:nvPr>
        </p:nvSpPr>
        <p:spPr/>
        <p:txBody>
          <a:bodyPr/>
          <a:lstStyle/>
          <a:p>
            <a:pPr eaLnBrk="1" hangingPunct="1"/>
            <a:r>
              <a:rPr lang="cs-CZ" sz="4000" smtClean="0"/>
              <a:t>Emocionalita, aspekty vysokého skóre</a:t>
            </a:r>
          </a:p>
        </p:txBody>
      </p:sp>
      <p:sp>
        <p:nvSpPr>
          <p:cNvPr id="109572" name="Rectangle 1027"/>
          <p:cNvSpPr>
            <a:spLocks noGrp="1" noChangeArrowheads="1"/>
          </p:cNvSpPr>
          <p:nvPr>
            <p:ph type="body" idx="1"/>
          </p:nvPr>
        </p:nvSpPr>
        <p:spPr>
          <a:xfrm>
            <a:off x="250825" y="1600200"/>
            <a:ext cx="8642350" cy="4525963"/>
          </a:xfrm>
        </p:spPr>
        <p:txBody>
          <a:bodyPr/>
          <a:lstStyle/>
          <a:p>
            <a:pPr eaLnBrk="1" hangingPunct="1"/>
            <a:r>
              <a:rPr lang="cs-CZ" b="1" dirty="0" smtClean="0"/>
              <a:t>Ustaranos</a:t>
            </a:r>
            <a:r>
              <a:rPr lang="cs-CZ" dirty="0" smtClean="0"/>
              <a:t>t, jak to asi dopadne</a:t>
            </a:r>
          </a:p>
          <a:p>
            <a:pPr eaLnBrk="1" hangingPunct="1"/>
            <a:r>
              <a:rPr lang="cs-CZ" b="1" dirty="0" smtClean="0"/>
              <a:t>Hněv</a:t>
            </a:r>
            <a:r>
              <a:rPr lang="cs-CZ" dirty="0" smtClean="0"/>
              <a:t>, jak se rychle naštvu nebo znechutím</a:t>
            </a:r>
          </a:p>
          <a:p>
            <a:pPr eaLnBrk="1" hangingPunct="1"/>
            <a:r>
              <a:rPr lang="cs-CZ" b="1" dirty="0" smtClean="0"/>
              <a:t>Zastrašenost</a:t>
            </a:r>
            <a:r>
              <a:rPr lang="cs-CZ" dirty="0" smtClean="0"/>
              <a:t>,sklon k smutku a beznaději</a:t>
            </a:r>
          </a:p>
          <a:p>
            <a:pPr eaLnBrk="1" hangingPunct="1"/>
            <a:r>
              <a:rPr lang="cs-CZ" b="1" dirty="0" err="1" smtClean="0"/>
              <a:t>Sebenejistota</a:t>
            </a:r>
            <a:r>
              <a:rPr lang="cs-CZ" dirty="0" smtClean="0"/>
              <a:t>, jak snadno upadnu do rozpaků</a:t>
            </a:r>
          </a:p>
          <a:p>
            <a:pPr eaLnBrk="1" hangingPunct="1"/>
            <a:r>
              <a:rPr lang="cs-CZ" b="1" dirty="0" err="1" smtClean="0"/>
              <a:t>Impulsivita</a:t>
            </a:r>
            <a:r>
              <a:rPr lang="cs-CZ" dirty="0" smtClean="0"/>
              <a:t>, jak snadno si </a:t>
            </a:r>
            <a:r>
              <a:rPr lang="cs-CZ" dirty="0" err="1" smtClean="0"/>
              <a:t>dokáži</a:t>
            </a:r>
            <a:r>
              <a:rPr lang="cs-CZ" dirty="0" smtClean="0"/>
              <a:t> něco odepřít </a:t>
            </a:r>
          </a:p>
          <a:p>
            <a:pPr eaLnBrk="1" hangingPunct="1"/>
            <a:r>
              <a:rPr lang="cs-CZ" b="1" dirty="0" smtClean="0"/>
              <a:t>Zranitelnost</a:t>
            </a:r>
            <a:r>
              <a:rPr lang="cs-CZ" dirty="0" smtClean="0"/>
              <a:t>, panikaření, ztrácím hlavu</a:t>
            </a:r>
          </a:p>
          <a:p>
            <a:pPr eaLnBrk="1" hangingPunct="1"/>
            <a:endParaRPr lang="cs-CZ" dirty="0" smtClean="0"/>
          </a:p>
          <a:p>
            <a:pPr eaLnBrk="1" hangingPunct="1"/>
            <a:endParaRPr lang="cs-CZ"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5"/>
          <p:cNvSpPr>
            <a:spLocks noGrp="1"/>
          </p:cNvSpPr>
          <p:nvPr>
            <p:ph type="sldNum" sz="quarter" idx="12"/>
          </p:nvPr>
        </p:nvSpPr>
        <p:spPr>
          <a:noFill/>
        </p:spPr>
        <p:txBody>
          <a:bodyPr/>
          <a:lstStyle/>
          <a:p>
            <a:fld id="{74F0F06A-6A86-4E1A-9572-202C19EF4AA8}" type="slidenum">
              <a:rPr lang="cs-CZ" smtClean="0"/>
              <a:pPr/>
              <a:t>17</a:t>
            </a:fld>
            <a:endParaRPr lang="cs-CZ" smtClean="0"/>
          </a:p>
        </p:txBody>
      </p:sp>
      <p:sp>
        <p:nvSpPr>
          <p:cNvPr id="41987" name="Rectangle 2"/>
          <p:cNvSpPr>
            <a:spLocks noGrp="1" noChangeArrowheads="1"/>
          </p:cNvSpPr>
          <p:nvPr>
            <p:ph type="title"/>
          </p:nvPr>
        </p:nvSpPr>
        <p:spPr/>
        <p:txBody>
          <a:bodyPr/>
          <a:lstStyle/>
          <a:p>
            <a:pPr eaLnBrk="1" hangingPunct="1"/>
            <a:r>
              <a:rPr lang="cs-CZ" smtClean="0"/>
              <a:t>Odměny</a:t>
            </a:r>
          </a:p>
        </p:txBody>
      </p:sp>
      <p:sp>
        <p:nvSpPr>
          <p:cNvPr id="41988" name="Rectangle 3"/>
          <p:cNvSpPr>
            <a:spLocks noGrp="1" noChangeArrowheads="1"/>
          </p:cNvSpPr>
          <p:nvPr>
            <p:ph type="body" idx="1"/>
          </p:nvPr>
        </p:nvSpPr>
        <p:spPr/>
        <p:txBody>
          <a:bodyPr/>
          <a:lstStyle/>
          <a:p>
            <a:pPr eaLnBrk="1" hangingPunct="1">
              <a:lnSpc>
                <a:spcPct val="90000"/>
              </a:lnSpc>
            </a:pPr>
            <a:r>
              <a:rPr lang="cs-CZ" smtClean="0"/>
              <a:t>Peníze a výhody (rekreace, společné akce), ale </a:t>
            </a:r>
            <a:r>
              <a:rPr lang="cs-CZ" b="1" smtClean="0"/>
              <a:t>nejen peníze</a:t>
            </a:r>
          </a:p>
          <a:p>
            <a:pPr eaLnBrk="1" hangingPunct="1">
              <a:lnSpc>
                <a:spcPct val="90000"/>
              </a:lnSpc>
            </a:pPr>
            <a:r>
              <a:rPr lang="cs-CZ" smtClean="0"/>
              <a:t>Perspektiva růstu znalostí a kariérního postupu</a:t>
            </a:r>
          </a:p>
          <a:p>
            <a:pPr eaLnBrk="1" hangingPunct="1">
              <a:lnSpc>
                <a:spcPct val="90000"/>
              </a:lnSpc>
            </a:pPr>
            <a:r>
              <a:rPr lang="cs-CZ" smtClean="0"/>
              <a:t>Jistota zaměstnání</a:t>
            </a:r>
          </a:p>
          <a:p>
            <a:pPr eaLnBrk="1" hangingPunct="1">
              <a:lnSpc>
                <a:spcPct val="90000"/>
              </a:lnSpc>
            </a:pPr>
            <a:r>
              <a:rPr lang="cs-CZ" smtClean="0"/>
              <a:t>Uznání</a:t>
            </a:r>
          </a:p>
          <a:p>
            <a:pPr eaLnBrk="1" hangingPunct="1">
              <a:lnSpc>
                <a:spcPct val="90000"/>
              </a:lnSpc>
            </a:pPr>
            <a:r>
              <a:rPr lang="cs-CZ" smtClean="0"/>
              <a:t>Kvalita spolupráce s ostatními</a:t>
            </a:r>
          </a:p>
          <a:p>
            <a:pPr eaLnBrk="1" hangingPunct="1">
              <a:lnSpc>
                <a:spcPct val="90000"/>
              </a:lnSpc>
            </a:pPr>
            <a:r>
              <a:rPr lang="cs-CZ" smtClean="0"/>
              <a:t>Uspokojení z práce, prestiž práce. To je zvláště důležité pro špičkové pracovníky.</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p:cNvSpPr>
            <a:spLocks noGrp="1"/>
          </p:cNvSpPr>
          <p:nvPr>
            <p:ph type="sldNum" sz="quarter" idx="12"/>
          </p:nvPr>
        </p:nvSpPr>
        <p:spPr>
          <a:noFill/>
        </p:spPr>
        <p:txBody>
          <a:bodyPr/>
          <a:lstStyle/>
          <a:p>
            <a:fld id="{AD4FA4C4-1BF4-4668-8C83-ACADA6805DAA}" type="slidenum">
              <a:rPr lang="cs-CZ" smtClean="0"/>
              <a:pPr/>
              <a:t>170</a:t>
            </a:fld>
            <a:endParaRPr lang="cs-CZ" smtClean="0"/>
          </a:p>
        </p:txBody>
      </p:sp>
      <p:sp>
        <p:nvSpPr>
          <p:cNvPr id="110595" name="Rectangle 1026"/>
          <p:cNvSpPr>
            <a:spLocks noGrp="1" noChangeArrowheads="1"/>
          </p:cNvSpPr>
          <p:nvPr>
            <p:ph type="title"/>
          </p:nvPr>
        </p:nvSpPr>
        <p:spPr/>
        <p:txBody>
          <a:bodyPr/>
          <a:lstStyle/>
          <a:p>
            <a:pPr eaLnBrk="1" hangingPunct="1"/>
            <a:r>
              <a:rPr lang="cs-CZ" smtClean="0"/>
              <a:t>Extraverze</a:t>
            </a:r>
          </a:p>
        </p:txBody>
      </p:sp>
      <p:sp>
        <p:nvSpPr>
          <p:cNvPr id="110596" name="Rectangle 1027"/>
          <p:cNvSpPr>
            <a:spLocks noGrp="1" noChangeArrowheads="1"/>
          </p:cNvSpPr>
          <p:nvPr>
            <p:ph type="body" idx="1"/>
          </p:nvPr>
        </p:nvSpPr>
        <p:spPr/>
        <p:txBody>
          <a:bodyPr/>
          <a:lstStyle/>
          <a:p>
            <a:pPr eaLnBrk="1" hangingPunct="1"/>
            <a:r>
              <a:rPr lang="cs-CZ" smtClean="0"/>
              <a:t>Extravert   -    ambivert  -  introvert</a:t>
            </a:r>
          </a:p>
        </p:txBody>
      </p:sp>
      <p:sp>
        <p:nvSpPr>
          <p:cNvPr id="110597" name="Text Box 1028"/>
          <p:cNvSpPr txBox="1">
            <a:spLocks noChangeArrowheads="1"/>
          </p:cNvSpPr>
          <p:nvPr/>
        </p:nvSpPr>
        <p:spPr bwMode="auto">
          <a:xfrm>
            <a:off x="914400" y="2438400"/>
            <a:ext cx="2133600" cy="3013075"/>
          </a:xfrm>
          <a:prstGeom prst="rect">
            <a:avLst/>
          </a:prstGeom>
          <a:noFill/>
          <a:ln w="9525">
            <a:noFill/>
            <a:miter lim="800000"/>
            <a:headEnd/>
            <a:tailEnd/>
          </a:ln>
        </p:spPr>
        <p:txBody>
          <a:bodyPr>
            <a:spAutoFit/>
          </a:bodyPr>
          <a:lstStyle/>
          <a:p>
            <a:pPr>
              <a:spcBef>
                <a:spcPct val="50000"/>
              </a:spcBef>
            </a:pPr>
            <a:r>
              <a:rPr lang="cs-CZ" sz="2400"/>
              <a:t>Družný</a:t>
            </a:r>
          </a:p>
          <a:p>
            <a:pPr>
              <a:spcBef>
                <a:spcPct val="50000"/>
              </a:spcBef>
            </a:pPr>
            <a:r>
              <a:rPr lang="cs-CZ" sz="2400"/>
              <a:t>Optimista</a:t>
            </a:r>
          </a:p>
          <a:p>
            <a:pPr>
              <a:spcBef>
                <a:spcPct val="50000"/>
              </a:spcBef>
            </a:pPr>
            <a:r>
              <a:rPr lang="cs-CZ" sz="2400"/>
              <a:t>Účastný</a:t>
            </a:r>
          </a:p>
          <a:p>
            <a:pPr>
              <a:spcBef>
                <a:spcPct val="50000"/>
              </a:spcBef>
            </a:pPr>
            <a:r>
              <a:rPr lang="cs-CZ" sz="2400"/>
              <a:t>Spokojený, dobrá nálada</a:t>
            </a:r>
          </a:p>
          <a:p>
            <a:pPr>
              <a:spcBef>
                <a:spcPct val="50000"/>
              </a:spcBef>
            </a:pPr>
            <a:r>
              <a:rPr lang="cs-CZ" sz="2400"/>
              <a:t>Kecavý</a:t>
            </a:r>
          </a:p>
        </p:txBody>
      </p:sp>
      <p:sp>
        <p:nvSpPr>
          <p:cNvPr id="110598" name="Text Box 1029"/>
          <p:cNvSpPr txBox="1">
            <a:spLocks noChangeArrowheads="1"/>
          </p:cNvSpPr>
          <p:nvPr/>
        </p:nvSpPr>
        <p:spPr bwMode="auto">
          <a:xfrm>
            <a:off x="5486400" y="2438400"/>
            <a:ext cx="2133600" cy="3195638"/>
          </a:xfrm>
          <a:prstGeom prst="rect">
            <a:avLst/>
          </a:prstGeom>
          <a:noFill/>
          <a:ln w="9525">
            <a:noFill/>
            <a:miter lim="800000"/>
            <a:headEnd/>
            <a:tailEnd/>
          </a:ln>
        </p:spPr>
        <p:txBody>
          <a:bodyPr>
            <a:spAutoFit/>
          </a:bodyPr>
          <a:lstStyle/>
          <a:p>
            <a:pPr>
              <a:spcBef>
                <a:spcPct val="50000"/>
              </a:spcBef>
            </a:pPr>
            <a:r>
              <a:rPr lang="cs-CZ" sz="2400"/>
              <a:t>Reservovaný</a:t>
            </a:r>
          </a:p>
          <a:p>
            <a:pPr>
              <a:spcBef>
                <a:spcPct val="50000"/>
              </a:spcBef>
            </a:pPr>
            <a:r>
              <a:rPr lang="cs-CZ" sz="2400"/>
              <a:t>Uzavřený</a:t>
            </a:r>
          </a:p>
          <a:p>
            <a:pPr>
              <a:spcBef>
                <a:spcPct val="50000"/>
              </a:spcBef>
            </a:pPr>
            <a:r>
              <a:rPr lang="cs-CZ" sz="2400"/>
              <a:t>Nezávislý </a:t>
            </a:r>
          </a:p>
          <a:p>
            <a:pPr>
              <a:spcBef>
                <a:spcPct val="50000"/>
              </a:spcBef>
            </a:pPr>
            <a:r>
              <a:rPr lang="cs-CZ" sz="2400"/>
              <a:t>Zakřiknutý</a:t>
            </a:r>
          </a:p>
          <a:p>
            <a:pPr>
              <a:spcBef>
                <a:spcPct val="50000"/>
              </a:spcBef>
            </a:pPr>
            <a:r>
              <a:rPr lang="cs-CZ" sz="2400"/>
              <a:t>Raději píše</a:t>
            </a:r>
          </a:p>
          <a:p>
            <a:pPr>
              <a:spcBef>
                <a:spcPct val="50000"/>
              </a:spcBef>
            </a:pPr>
            <a:r>
              <a:rPr lang="cs-CZ" sz="2400"/>
              <a:t>Soustředěný</a:t>
            </a:r>
          </a:p>
        </p:txBody>
      </p:sp>
      <p:sp>
        <p:nvSpPr>
          <p:cNvPr id="110599" name="Text Box 1030"/>
          <p:cNvSpPr txBox="1">
            <a:spLocks noChangeArrowheads="1"/>
          </p:cNvSpPr>
          <p:nvPr/>
        </p:nvSpPr>
        <p:spPr bwMode="auto">
          <a:xfrm>
            <a:off x="3200400" y="2362200"/>
            <a:ext cx="2133600" cy="457200"/>
          </a:xfrm>
          <a:prstGeom prst="rect">
            <a:avLst/>
          </a:prstGeom>
          <a:noFill/>
          <a:ln w="9525">
            <a:noFill/>
            <a:miter lim="800000"/>
            <a:headEnd/>
            <a:tailEnd/>
          </a:ln>
        </p:spPr>
        <p:txBody>
          <a:bodyPr>
            <a:spAutoFit/>
          </a:bodyPr>
          <a:lstStyle/>
          <a:p>
            <a:pPr>
              <a:spcBef>
                <a:spcPct val="50000"/>
              </a:spcBef>
            </a:pPr>
            <a:r>
              <a:rPr lang="cs-CZ" sz="2400"/>
              <a:t>Vyjednávač</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číslo snímku 5"/>
          <p:cNvSpPr>
            <a:spLocks noGrp="1"/>
          </p:cNvSpPr>
          <p:nvPr>
            <p:ph type="sldNum" sz="quarter" idx="12"/>
          </p:nvPr>
        </p:nvSpPr>
        <p:spPr>
          <a:noFill/>
        </p:spPr>
        <p:txBody>
          <a:bodyPr/>
          <a:lstStyle/>
          <a:p>
            <a:fld id="{EBB5F5E8-B264-447B-BF6B-DA7F5F423167}" type="slidenum">
              <a:rPr lang="cs-CZ" smtClean="0"/>
              <a:pPr/>
              <a:t>171</a:t>
            </a:fld>
            <a:endParaRPr lang="cs-CZ" smtClean="0"/>
          </a:p>
        </p:txBody>
      </p:sp>
      <p:sp>
        <p:nvSpPr>
          <p:cNvPr id="111619" name="Rectangle 2"/>
          <p:cNvSpPr>
            <a:spLocks noGrp="1" noChangeArrowheads="1"/>
          </p:cNvSpPr>
          <p:nvPr>
            <p:ph type="title"/>
          </p:nvPr>
        </p:nvSpPr>
        <p:spPr/>
        <p:txBody>
          <a:bodyPr/>
          <a:lstStyle/>
          <a:p>
            <a:pPr eaLnBrk="1" hangingPunct="1"/>
            <a:r>
              <a:rPr lang="cs-CZ" smtClean="0"/>
              <a:t>Extraverze</a:t>
            </a:r>
          </a:p>
        </p:txBody>
      </p:sp>
      <p:sp>
        <p:nvSpPr>
          <p:cNvPr id="111620" name="Rectangle 3"/>
          <p:cNvSpPr>
            <a:spLocks noGrp="1" noChangeArrowheads="1"/>
          </p:cNvSpPr>
          <p:nvPr>
            <p:ph type="body" idx="1"/>
          </p:nvPr>
        </p:nvSpPr>
        <p:spPr>
          <a:xfrm>
            <a:off x="457200" y="1268413"/>
            <a:ext cx="8229600" cy="5040312"/>
          </a:xfrm>
        </p:spPr>
        <p:txBody>
          <a:bodyPr/>
          <a:lstStyle/>
          <a:p>
            <a:pPr eaLnBrk="1" hangingPunct="1">
              <a:lnSpc>
                <a:spcPct val="90000"/>
              </a:lnSpc>
            </a:pPr>
            <a:r>
              <a:rPr lang="cs-CZ" smtClean="0"/>
              <a:t>Extravert:</a:t>
            </a:r>
          </a:p>
          <a:p>
            <a:pPr lvl="1" eaLnBrk="1" hangingPunct="1">
              <a:lnSpc>
                <a:spcPct val="90000"/>
              </a:lnSpc>
            </a:pPr>
            <a:r>
              <a:rPr lang="cs-CZ" smtClean="0"/>
              <a:t>umělci,politici, prodavači, tvůrci vizí, podporovatelé spolupráce v týmu, kamarádi</a:t>
            </a:r>
          </a:p>
          <a:p>
            <a:pPr eaLnBrk="1" hangingPunct="1">
              <a:lnSpc>
                <a:spcPct val="90000"/>
              </a:lnSpc>
            </a:pPr>
            <a:r>
              <a:rPr lang="cs-CZ" smtClean="0"/>
              <a:t>Introvert: </a:t>
            </a:r>
          </a:p>
          <a:p>
            <a:pPr lvl="1" eaLnBrk="1" hangingPunct="1">
              <a:lnSpc>
                <a:spcPct val="90000"/>
              </a:lnSpc>
            </a:pPr>
            <a:r>
              <a:rPr lang="cs-CZ" smtClean="0"/>
              <a:t>přírodovědci, konstruktéři, výzkumníci, </a:t>
            </a:r>
          </a:p>
          <a:p>
            <a:pPr eaLnBrk="1" hangingPunct="1">
              <a:lnSpc>
                <a:spcPct val="90000"/>
              </a:lnSpc>
            </a:pPr>
            <a:r>
              <a:rPr lang="cs-CZ" smtClean="0"/>
              <a:t>Ambivert: </a:t>
            </a:r>
          </a:p>
          <a:p>
            <a:pPr lvl="1" eaLnBrk="1" hangingPunct="1">
              <a:lnSpc>
                <a:spcPct val="90000"/>
              </a:lnSpc>
            </a:pPr>
            <a:r>
              <a:rPr lang="cs-CZ" smtClean="0"/>
              <a:t>vedoucí demokratického týmu, hrající trenér, </a:t>
            </a:r>
          </a:p>
          <a:p>
            <a:pPr eaLnBrk="1" hangingPunct="1">
              <a:lnSpc>
                <a:spcPct val="90000"/>
              </a:lnSpc>
            </a:pPr>
            <a:r>
              <a:rPr lang="cs-CZ" smtClean="0"/>
              <a:t>Vyjednávač: </a:t>
            </a:r>
          </a:p>
          <a:p>
            <a:pPr lvl="1" eaLnBrk="1" hangingPunct="1">
              <a:lnSpc>
                <a:spcPct val="90000"/>
              </a:lnSpc>
            </a:pPr>
            <a:r>
              <a:rPr lang="cs-CZ" smtClean="0"/>
              <a:t>Diplomaté, vedoucí větších týmů, hasič rozporů</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číslo snímku 5"/>
          <p:cNvSpPr>
            <a:spLocks noGrp="1"/>
          </p:cNvSpPr>
          <p:nvPr>
            <p:ph type="sldNum" sz="quarter" idx="12"/>
          </p:nvPr>
        </p:nvSpPr>
        <p:spPr>
          <a:noFill/>
        </p:spPr>
        <p:txBody>
          <a:bodyPr/>
          <a:lstStyle/>
          <a:p>
            <a:fld id="{B7B1D597-5E8E-4DAA-AFC5-97C26DE53596}" type="slidenum">
              <a:rPr lang="cs-CZ" smtClean="0"/>
              <a:pPr/>
              <a:t>172</a:t>
            </a:fld>
            <a:endParaRPr lang="cs-CZ" smtClean="0"/>
          </a:p>
        </p:txBody>
      </p:sp>
      <p:sp>
        <p:nvSpPr>
          <p:cNvPr id="112643" name="Rectangle 2"/>
          <p:cNvSpPr>
            <a:spLocks noGrp="1" noChangeArrowheads="1"/>
          </p:cNvSpPr>
          <p:nvPr>
            <p:ph type="title"/>
          </p:nvPr>
        </p:nvSpPr>
        <p:spPr/>
        <p:txBody>
          <a:bodyPr/>
          <a:lstStyle/>
          <a:p>
            <a:pPr eaLnBrk="1" hangingPunct="1"/>
            <a:r>
              <a:rPr lang="cs-CZ" sz="4000" smtClean="0"/>
              <a:t>Extraverze, aspekty vysokého skóre</a:t>
            </a:r>
          </a:p>
        </p:txBody>
      </p:sp>
      <p:sp>
        <p:nvSpPr>
          <p:cNvPr id="112644" name="Rectangle 3"/>
          <p:cNvSpPr>
            <a:spLocks noGrp="1" noChangeArrowheads="1"/>
          </p:cNvSpPr>
          <p:nvPr>
            <p:ph type="body" idx="1"/>
          </p:nvPr>
        </p:nvSpPr>
        <p:spPr>
          <a:xfrm>
            <a:off x="457200" y="1600200"/>
            <a:ext cx="8686800" cy="4525963"/>
          </a:xfrm>
        </p:spPr>
        <p:txBody>
          <a:bodyPr/>
          <a:lstStyle/>
          <a:p>
            <a:pPr eaLnBrk="1" hangingPunct="1"/>
            <a:r>
              <a:rPr lang="cs-CZ" b="1" smtClean="0"/>
              <a:t>Vřelost</a:t>
            </a:r>
            <a:r>
              <a:rPr lang="cs-CZ" smtClean="0"/>
              <a:t>, schopnost citu, přátelství a srdečnosti</a:t>
            </a:r>
          </a:p>
          <a:p>
            <a:pPr eaLnBrk="1" hangingPunct="1"/>
            <a:r>
              <a:rPr lang="cs-CZ" b="1" smtClean="0"/>
              <a:t>Společenskost</a:t>
            </a:r>
          </a:p>
          <a:p>
            <a:pPr eaLnBrk="1" hangingPunct="1"/>
            <a:r>
              <a:rPr lang="cs-CZ" b="1" smtClean="0"/>
              <a:t>Sebeprosazování</a:t>
            </a:r>
          </a:p>
          <a:p>
            <a:pPr eaLnBrk="1" hangingPunct="1"/>
            <a:r>
              <a:rPr lang="cs-CZ" b="1" smtClean="0"/>
              <a:t>Aktivita, </a:t>
            </a:r>
            <a:r>
              <a:rPr lang="cs-CZ" smtClean="0"/>
              <a:t>tendence žít v poklusu</a:t>
            </a:r>
          </a:p>
          <a:p>
            <a:pPr eaLnBrk="1" hangingPunct="1"/>
            <a:r>
              <a:rPr lang="cs-CZ" b="1" smtClean="0"/>
              <a:t>Vyhledávání vzrušení, </a:t>
            </a:r>
            <a:r>
              <a:rPr lang="cs-CZ" smtClean="0"/>
              <a:t>pařby, jasné barvy</a:t>
            </a:r>
          </a:p>
          <a:p>
            <a:pPr eaLnBrk="1" hangingPunct="1"/>
            <a:r>
              <a:rPr lang="cs-CZ" b="1" smtClean="0"/>
              <a:t>Pozitivní emoce, </a:t>
            </a:r>
            <a:r>
              <a:rPr lang="cs-CZ" smtClean="0"/>
              <a:t>veselí, láska, optimizmus, pocit štěstí</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číslo snímku 5"/>
          <p:cNvSpPr>
            <a:spLocks noGrp="1"/>
          </p:cNvSpPr>
          <p:nvPr>
            <p:ph type="sldNum" sz="quarter" idx="12"/>
          </p:nvPr>
        </p:nvSpPr>
        <p:spPr>
          <a:noFill/>
        </p:spPr>
        <p:txBody>
          <a:bodyPr/>
          <a:lstStyle/>
          <a:p>
            <a:fld id="{2912A18B-282B-49C9-A461-516D261E055A}" type="slidenum">
              <a:rPr lang="cs-CZ" smtClean="0"/>
              <a:pPr/>
              <a:t>173</a:t>
            </a:fld>
            <a:endParaRPr lang="cs-CZ" smtClean="0"/>
          </a:p>
        </p:txBody>
      </p:sp>
      <p:sp>
        <p:nvSpPr>
          <p:cNvPr id="113667" name="Rectangle 2"/>
          <p:cNvSpPr>
            <a:spLocks noGrp="1" noChangeArrowheads="1"/>
          </p:cNvSpPr>
          <p:nvPr>
            <p:ph type="title"/>
          </p:nvPr>
        </p:nvSpPr>
        <p:spPr/>
        <p:txBody>
          <a:bodyPr/>
          <a:lstStyle/>
          <a:p>
            <a:pPr eaLnBrk="1" hangingPunct="1"/>
            <a:r>
              <a:rPr lang="cs-CZ" smtClean="0"/>
              <a:t>Otevřenost</a:t>
            </a:r>
          </a:p>
        </p:txBody>
      </p:sp>
      <p:sp>
        <p:nvSpPr>
          <p:cNvPr id="113668" name="Rectangle 3"/>
          <p:cNvSpPr>
            <a:spLocks noGrp="1" noChangeArrowheads="1"/>
          </p:cNvSpPr>
          <p:nvPr>
            <p:ph type="body" idx="1"/>
          </p:nvPr>
        </p:nvSpPr>
        <p:spPr/>
        <p:txBody>
          <a:bodyPr/>
          <a:lstStyle/>
          <a:p>
            <a:pPr eaLnBrk="1" hangingPunct="1"/>
            <a:r>
              <a:rPr lang="cs-CZ" smtClean="0"/>
              <a:t>Badatel   -   umírněný -     udržovatel</a:t>
            </a:r>
          </a:p>
        </p:txBody>
      </p:sp>
      <p:sp>
        <p:nvSpPr>
          <p:cNvPr id="113669" name="Text Box 4"/>
          <p:cNvSpPr txBox="1">
            <a:spLocks noChangeArrowheads="1"/>
          </p:cNvSpPr>
          <p:nvPr/>
        </p:nvSpPr>
        <p:spPr bwMode="auto">
          <a:xfrm>
            <a:off x="914400" y="2438400"/>
            <a:ext cx="2133600" cy="2465388"/>
          </a:xfrm>
          <a:prstGeom prst="rect">
            <a:avLst/>
          </a:prstGeom>
          <a:noFill/>
          <a:ln w="9525">
            <a:noFill/>
            <a:miter lim="800000"/>
            <a:headEnd/>
            <a:tailEnd/>
          </a:ln>
        </p:spPr>
        <p:txBody>
          <a:bodyPr>
            <a:spAutoFit/>
          </a:bodyPr>
          <a:lstStyle/>
          <a:p>
            <a:pPr>
              <a:spcBef>
                <a:spcPct val="50000"/>
              </a:spcBef>
            </a:pPr>
            <a:r>
              <a:rPr lang="cs-CZ" sz="2400"/>
              <a:t>Zvědavý</a:t>
            </a:r>
          </a:p>
          <a:p>
            <a:pPr>
              <a:spcBef>
                <a:spcPct val="50000"/>
              </a:spcBef>
            </a:pPr>
            <a:r>
              <a:rPr lang="cs-CZ" sz="2400"/>
              <a:t>Liberál</a:t>
            </a:r>
          </a:p>
          <a:p>
            <a:pPr>
              <a:spcBef>
                <a:spcPct val="50000"/>
              </a:spcBef>
            </a:pPr>
            <a:r>
              <a:rPr lang="cs-CZ" sz="2400"/>
              <a:t>Hledá změny a inovace</a:t>
            </a:r>
          </a:p>
          <a:p>
            <a:pPr>
              <a:spcBef>
                <a:spcPct val="50000"/>
              </a:spcBef>
            </a:pPr>
            <a:r>
              <a:rPr lang="cs-CZ" sz="2400"/>
              <a:t>Snílek </a:t>
            </a:r>
          </a:p>
        </p:txBody>
      </p:sp>
      <p:sp>
        <p:nvSpPr>
          <p:cNvPr id="113670" name="Text Box 5"/>
          <p:cNvSpPr txBox="1">
            <a:spLocks noChangeArrowheads="1"/>
          </p:cNvSpPr>
          <p:nvPr/>
        </p:nvSpPr>
        <p:spPr bwMode="auto">
          <a:xfrm>
            <a:off x="5486400" y="2438400"/>
            <a:ext cx="2133600" cy="3013075"/>
          </a:xfrm>
          <a:prstGeom prst="rect">
            <a:avLst/>
          </a:prstGeom>
          <a:noFill/>
          <a:ln w="9525">
            <a:noFill/>
            <a:miter lim="800000"/>
            <a:headEnd/>
            <a:tailEnd/>
          </a:ln>
        </p:spPr>
        <p:txBody>
          <a:bodyPr>
            <a:spAutoFit/>
          </a:bodyPr>
          <a:lstStyle/>
          <a:p>
            <a:pPr>
              <a:spcBef>
                <a:spcPct val="50000"/>
              </a:spcBef>
            </a:pPr>
            <a:r>
              <a:rPr lang="cs-CZ" sz="2400"/>
              <a:t>Výkonný</a:t>
            </a:r>
          </a:p>
          <a:p>
            <a:pPr>
              <a:spcBef>
                <a:spcPct val="50000"/>
              </a:spcBef>
            </a:pPr>
            <a:r>
              <a:rPr lang="cs-CZ" sz="2400"/>
              <a:t>Praktický</a:t>
            </a:r>
          </a:p>
          <a:p>
            <a:pPr>
              <a:spcBef>
                <a:spcPct val="50000"/>
              </a:spcBef>
            </a:pPr>
            <a:r>
              <a:rPr lang="cs-CZ" sz="2400"/>
              <a:t>Konzervativní</a:t>
            </a:r>
          </a:p>
          <a:p>
            <a:pPr>
              <a:spcBef>
                <a:spcPct val="50000"/>
              </a:spcBef>
            </a:pPr>
            <a:r>
              <a:rPr lang="cs-CZ" sz="2400"/>
              <a:t>Dodržuje zvyklosti</a:t>
            </a:r>
          </a:p>
          <a:p>
            <a:pPr>
              <a:spcBef>
                <a:spcPct val="50000"/>
              </a:spcBef>
            </a:pPr>
            <a:r>
              <a:rPr lang="cs-CZ" sz="2400"/>
              <a:t>Tajnůskář</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5"/>
          <p:cNvSpPr>
            <a:spLocks noGrp="1"/>
          </p:cNvSpPr>
          <p:nvPr>
            <p:ph type="sldNum" sz="quarter" idx="12"/>
          </p:nvPr>
        </p:nvSpPr>
        <p:spPr>
          <a:noFill/>
        </p:spPr>
        <p:txBody>
          <a:bodyPr/>
          <a:lstStyle/>
          <a:p>
            <a:fld id="{26F5B198-C5B6-4C35-85A1-19DAFA51077F}" type="slidenum">
              <a:rPr lang="cs-CZ" smtClean="0"/>
              <a:pPr/>
              <a:t>174</a:t>
            </a:fld>
            <a:endParaRPr lang="cs-CZ" smtClean="0"/>
          </a:p>
        </p:txBody>
      </p:sp>
      <p:sp>
        <p:nvSpPr>
          <p:cNvPr id="114691" name="Rectangle 2"/>
          <p:cNvSpPr>
            <a:spLocks noGrp="1" noChangeArrowheads="1"/>
          </p:cNvSpPr>
          <p:nvPr>
            <p:ph type="title"/>
          </p:nvPr>
        </p:nvSpPr>
        <p:spPr/>
        <p:txBody>
          <a:bodyPr/>
          <a:lstStyle/>
          <a:p>
            <a:pPr eaLnBrk="1" hangingPunct="1"/>
            <a:r>
              <a:rPr lang="cs-CZ" smtClean="0"/>
              <a:t>Otevřenost</a:t>
            </a:r>
          </a:p>
        </p:txBody>
      </p:sp>
      <p:sp>
        <p:nvSpPr>
          <p:cNvPr id="114692" name="Rectangle 3"/>
          <p:cNvSpPr>
            <a:spLocks noGrp="1" noChangeArrowheads="1"/>
          </p:cNvSpPr>
          <p:nvPr>
            <p:ph type="body" idx="1"/>
          </p:nvPr>
        </p:nvSpPr>
        <p:spPr/>
        <p:txBody>
          <a:bodyPr/>
          <a:lstStyle/>
          <a:p>
            <a:pPr eaLnBrk="1" hangingPunct="1">
              <a:lnSpc>
                <a:spcPct val="90000"/>
              </a:lnSpc>
            </a:pPr>
            <a:r>
              <a:rPr lang="cs-CZ" smtClean="0"/>
              <a:t>Badatel</a:t>
            </a:r>
          </a:p>
          <a:p>
            <a:pPr lvl="1" eaLnBrk="1" hangingPunct="1">
              <a:lnSpc>
                <a:spcPct val="90000"/>
              </a:lnSpc>
            </a:pPr>
            <a:r>
              <a:rPr lang="cs-CZ" smtClean="0"/>
              <a:t>Podnikatel zakladatelského typu, architekt, teoretické základy experimentálních věd, inovátoři, tvůrce vizí, často iniciátor</a:t>
            </a:r>
          </a:p>
          <a:p>
            <a:pPr eaLnBrk="1" hangingPunct="1">
              <a:lnSpc>
                <a:spcPct val="90000"/>
              </a:lnSpc>
            </a:pPr>
            <a:r>
              <a:rPr lang="cs-CZ" smtClean="0"/>
              <a:t>Umírněný  </a:t>
            </a:r>
          </a:p>
          <a:p>
            <a:pPr lvl="1" eaLnBrk="1" hangingPunct="1">
              <a:lnSpc>
                <a:spcPct val="90000"/>
              </a:lnSpc>
            </a:pPr>
            <a:r>
              <a:rPr lang="cs-CZ" smtClean="0"/>
              <a:t>dovede zvládat krajnosti  </a:t>
            </a:r>
          </a:p>
          <a:p>
            <a:pPr eaLnBrk="1" hangingPunct="1">
              <a:lnSpc>
                <a:spcPct val="90000"/>
              </a:lnSpc>
            </a:pPr>
            <a:r>
              <a:rPr lang="cs-CZ" smtClean="0"/>
              <a:t>Udržovatel </a:t>
            </a:r>
          </a:p>
          <a:p>
            <a:pPr lvl="1" eaLnBrk="1" hangingPunct="1">
              <a:lnSpc>
                <a:spcPct val="90000"/>
              </a:lnSpc>
            </a:pPr>
            <a:r>
              <a:rPr lang="cs-CZ" smtClean="0"/>
              <a:t>Ekonomičtí manažeři, projektanti, užitý výzkum, používá raději hotové, rutinní věci</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číslo snímku 5"/>
          <p:cNvSpPr>
            <a:spLocks noGrp="1"/>
          </p:cNvSpPr>
          <p:nvPr>
            <p:ph type="sldNum" sz="quarter" idx="12"/>
          </p:nvPr>
        </p:nvSpPr>
        <p:spPr>
          <a:noFill/>
        </p:spPr>
        <p:txBody>
          <a:bodyPr/>
          <a:lstStyle/>
          <a:p>
            <a:fld id="{C55E7DC6-8E8A-4406-856F-FBD0DF8C72EC}" type="slidenum">
              <a:rPr lang="cs-CZ" smtClean="0"/>
              <a:pPr/>
              <a:t>175</a:t>
            </a:fld>
            <a:endParaRPr lang="cs-CZ" smtClean="0"/>
          </a:p>
        </p:txBody>
      </p:sp>
      <p:sp>
        <p:nvSpPr>
          <p:cNvPr id="115715" name="Rectangle 1026"/>
          <p:cNvSpPr>
            <a:spLocks noGrp="1" noChangeArrowheads="1"/>
          </p:cNvSpPr>
          <p:nvPr>
            <p:ph type="title"/>
          </p:nvPr>
        </p:nvSpPr>
        <p:spPr/>
        <p:txBody>
          <a:bodyPr/>
          <a:lstStyle/>
          <a:p>
            <a:pPr eaLnBrk="1" hangingPunct="1"/>
            <a:r>
              <a:rPr lang="cs-CZ" sz="4000" smtClean="0"/>
              <a:t>Otevřenost, aspekty vysokého skóre</a:t>
            </a:r>
          </a:p>
        </p:txBody>
      </p:sp>
      <p:sp>
        <p:nvSpPr>
          <p:cNvPr id="115716" name="Rectangle 1027"/>
          <p:cNvSpPr>
            <a:spLocks noGrp="1" noChangeArrowheads="1"/>
          </p:cNvSpPr>
          <p:nvPr>
            <p:ph type="body" idx="1"/>
          </p:nvPr>
        </p:nvSpPr>
        <p:spPr/>
        <p:txBody>
          <a:bodyPr/>
          <a:lstStyle/>
          <a:p>
            <a:pPr eaLnBrk="1" hangingPunct="1"/>
            <a:r>
              <a:rPr lang="cs-CZ" sz="2800" b="1" smtClean="0"/>
              <a:t>Fantazie, představivost</a:t>
            </a:r>
          </a:p>
          <a:p>
            <a:pPr eaLnBrk="1" hangingPunct="1"/>
            <a:r>
              <a:rPr lang="cs-CZ" sz="2800" b="1" smtClean="0"/>
              <a:t>Estetika</a:t>
            </a:r>
          </a:p>
          <a:p>
            <a:pPr eaLnBrk="1" hangingPunct="1"/>
            <a:r>
              <a:rPr lang="cs-CZ" sz="2800" b="1" smtClean="0"/>
              <a:t>Cítění, dovést se nadchnout i naštvat</a:t>
            </a:r>
          </a:p>
          <a:p>
            <a:pPr eaLnBrk="1" hangingPunct="1"/>
            <a:r>
              <a:rPr lang="cs-CZ" sz="2800" b="1" smtClean="0"/>
              <a:t>Činorodost, </a:t>
            </a:r>
            <a:r>
              <a:rPr lang="cs-CZ" sz="2800" smtClean="0"/>
              <a:t>přednost novému a rozmanitému</a:t>
            </a:r>
          </a:p>
          <a:p>
            <a:pPr eaLnBrk="1" hangingPunct="1"/>
            <a:r>
              <a:rPr lang="cs-CZ" sz="2800" b="1" smtClean="0"/>
              <a:t>Otevřené myšlení, </a:t>
            </a:r>
            <a:r>
              <a:rPr lang="cs-CZ" sz="2800" smtClean="0"/>
              <a:t> intelektuální zvědavost, přijímání nových myšlenek</a:t>
            </a:r>
          </a:p>
          <a:p>
            <a:pPr eaLnBrk="1" hangingPunct="1"/>
            <a:r>
              <a:rPr lang="cs-CZ" sz="2800" b="1" smtClean="0"/>
              <a:t>Sociálnost, </a:t>
            </a:r>
            <a:r>
              <a:rPr lang="cs-CZ" sz="2800" smtClean="0"/>
              <a:t>ne-dogmatizmus, schopnost přezkoumat  politické a náboženské hodnoty</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5"/>
          <p:cNvSpPr>
            <a:spLocks noGrp="1"/>
          </p:cNvSpPr>
          <p:nvPr>
            <p:ph type="sldNum" sz="quarter" idx="12"/>
          </p:nvPr>
        </p:nvSpPr>
        <p:spPr>
          <a:noFill/>
        </p:spPr>
        <p:txBody>
          <a:bodyPr/>
          <a:lstStyle/>
          <a:p>
            <a:fld id="{0A0ED253-79D9-4740-A23B-B22BA713DA22}" type="slidenum">
              <a:rPr lang="cs-CZ" smtClean="0"/>
              <a:pPr/>
              <a:t>176</a:t>
            </a:fld>
            <a:endParaRPr lang="cs-CZ" smtClean="0"/>
          </a:p>
        </p:txBody>
      </p:sp>
      <p:sp>
        <p:nvSpPr>
          <p:cNvPr id="116739" name="Rectangle 1026"/>
          <p:cNvSpPr>
            <a:spLocks noGrp="1" noChangeArrowheads="1"/>
          </p:cNvSpPr>
          <p:nvPr>
            <p:ph type="title"/>
          </p:nvPr>
        </p:nvSpPr>
        <p:spPr/>
        <p:txBody>
          <a:bodyPr/>
          <a:lstStyle/>
          <a:p>
            <a:pPr eaLnBrk="1" hangingPunct="1"/>
            <a:r>
              <a:rPr lang="cs-CZ" smtClean="0"/>
              <a:t>Přátelskost</a:t>
            </a:r>
          </a:p>
        </p:txBody>
      </p:sp>
      <p:sp>
        <p:nvSpPr>
          <p:cNvPr id="116740" name="Rectangle 1027"/>
          <p:cNvSpPr>
            <a:spLocks noGrp="1" noChangeArrowheads="1"/>
          </p:cNvSpPr>
          <p:nvPr>
            <p:ph type="body" idx="1"/>
          </p:nvPr>
        </p:nvSpPr>
        <p:spPr/>
        <p:txBody>
          <a:bodyPr/>
          <a:lstStyle/>
          <a:p>
            <a:pPr eaLnBrk="1" hangingPunct="1"/>
            <a:r>
              <a:rPr lang="cs-CZ" smtClean="0"/>
              <a:t>přizpůsobivý  - vyjednávač -vyzyvatel</a:t>
            </a:r>
          </a:p>
        </p:txBody>
      </p:sp>
      <p:sp>
        <p:nvSpPr>
          <p:cNvPr id="116741" name="Text Box 1028"/>
          <p:cNvSpPr txBox="1">
            <a:spLocks noChangeArrowheads="1"/>
          </p:cNvSpPr>
          <p:nvPr/>
        </p:nvSpPr>
        <p:spPr bwMode="auto">
          <a:xfrm>
            <a:off x="914400" y="2438400"/>
            <a:ext cx="2133600" cy="3560763"/>
          </a:xfrm>
          <a:prstGeom prst="rect">
            <a:avLst/>
          </a:prstGeom>
          <a:noFill/>
          <a:ln w="9525">
            <a:noFill/>
            <a:miter lim="800000"/>
            <a:headEnd/>
            <a:tailEnd/>
          </a:ln>
        </p:spPr>
        <p:txBody>
          <a:bodyPr>
            <a:spAutoFit/>
          </a:bodyPr>
          <a:lstStyle/>
          <a:p>
            <a:pPr>
              <a:spcBef>
                <a:spcPct val="50000"/>
              </a:spcBef>
            </a:pPr>
            <a:r>
              <a:rPr lang="cs-CZ" sz="2400"/>
              <a:t>Přijímající návrhy</a:t>
            </a:r>
          </a:p>
          <a:p>
            <a:pPr>
              <a:spcBef>
                <a:spcPct val="50000"/>
              </a:spcBef>
            </a:pPr>
            <a:r>
              <a:rPr lang="cs-CZ" sz="2400"/>
              <a:t>Kolektivní</a:t>
            </a:r>
          </a:p>
          <a:p>
            <a:pPr>
              <a:spcBef>
                <a:spcPct val="50000"/>
              </a:spcBef>
            </a:pPr>
            <a:r>
              <a:rPr lang="cs-CZ" sz="2400"/>
              <a:t>Důvěřující</a:t>
            </a:r>
          </a:p>
          <a:p>
            <a:pPr>
              <a:spcBef>
                <a:spcPct val="50000"/>
              </a:spcBef>
            </a:pPr>
            <a:r>
              <a:rPr lang="cs-CZ" sz="2400"/>
              <a:t>Přátelský</a:t>
            </a:r>
          </a:p>
          <a:p>
            <a:pPr>
              <a:spcBef>
                <a:spcPct val="50000"/>
              </a:spcBef>
            </a:pPr>
            <a:r>
              <a:rPr lang="cs-CZ" sz="2400"/>
              <a:t>Altruistický</a:t>
            </a:r>
          </a:p>
          <a:p>
            <a:pPr>
              <a:spcBef>
                <a:spcPct val="50000"/>
              </a:spcBef>
            </a:pPr>
            <a:endParaRPr lang="cs-CZ" sz="2400"/>
          </a:p>
        </p:txBody>
      </p:sp>
      <p:sp>
        <p:nvSpPr>
          <p:cNvPr id="116742" name="Text Box 1029"/>
          <p:cNvSpPr txBox="1">
            <a:spLocks noChangeArrowheads="1"/>
          </p:cNvSpPr>
          <p:nvPr/>
        </p:nvSpPr>
        <p:spPr bwMode="auto">
          <a:xfrm>
            <a:off x="5943600" y="2438400"/>
            <a:ext cx="2133600" cy="3195638"/>
          </a:xfrm>
          <a:prstGeom prst="rect">
            <a:avLst/>
          </a:prstGeom>
          <a:noFill/>
          <a:ln w="9525">
            <a:noFill/>
            <a:miter lim="800000"/>
            <a:headEnd/>
            <a:tailEnd/>
          </a:ln>
        </p:spPr>
        <p:txBody>
          <a:bodyPr>
            <a:spAutoFit/>
          </a:bodyPr>
          <a:lstStyle/>
          <a:p>
            <a:pPr>
              <a:spcBef>
                <a:spcPct val="50000"/>
              </a:spcBef>
            </a:pPr>
            <a:r>
              <a:rPr lang="cs-CZ" sz="2400"/>
              <a:t>Vyzývavý</a:t>
            </a:r>
          </a:p>
          <a:p>
            <a:pPr>
              <a:spcBef>
                <a:spcPct val="50000"/>
              </a:spcBef>
            </a:pPr>
            <a:r>
              <a:rPr lang="cs-CZ" sz="2400"/>
              <a:t>Soutěživý</a:t>
            </a:r>
          </a:p>
          <a:p>
            <a:pPr>
              <a:spcBef>
                <a:spcPct val="50000"/>
              </a:spcBef>
            </a:pPr>
            <a:r>
              <a:rPr lang="cs-CZ" sz="2400"/>
              <a:t>Cílevědomý</a:t>
            </a:r>
          </a:p>
          <a:p>
            <a:pPr>
              <a:spcBef>
                <a:spcPct val="50000"/>
              </a:spcBef>
            </a:pPr>
            <a:r>
              <a:rPr lang="cs-CZ" sz="2400"/>
              <a:t>Přímý</a:t>
            </a:r>
          </a:p>
          <a:p>
            <a:pPr>
              <a:spcBef>
                <a:spcPct val="50000"/>
              </a:spcBef>
            </a:pPr>
            <a:r>
              <a:rPr lang="cs-CZ" sz="2400"/>
              <a:t>Opatrný </a:t>
            </a:r>
          </a:p>
          <a:p>
            <a:pPr>
              <a:spcBef>
                <a:spcPct val="50000"/>
              </a:spcBef>
            </a:pPr>
            <a:endParaRPr lang="cs-CZ" sz="240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číslo snímku 5"/>
          <p:cNvSpPr>
            <a:spLocks noGrp="1"/>
          </p:cNvSpPr>
          <p:nvPr>
            <p:ph type="sldNum" sz="quarter" idx="12"/>
          </p:nvPr>
        </p:nvSpPr>
        <p:spPr>
          <a:noFill/>
        </p:spPr>
        <p:txBody>
          <a:bodyPr/>
          <a:lstStyle/>
          <a:p>
            <a:fld id="{F6EAD4E1-C673-4F2E-83AF-54C3C1075167}" type="slidenum">
              <a:rPr lang="cs-CZ" smtClean="0"/>
              <a:pPr/>
              <a:t>177</a:t>
            </a:fld>
            <a:endParaRPr lang="cs-CZ" smtClean="0"/>
          </a:p>
        </p:txBody>
      </p:sp>
      <p:sp>
        <p:nvSpPr>
          <p:cNvPr id="117763" name="Rectangle 2"/>
          <p:cNvSpPr>
            <a:spLocks noGrp="1" noChangeArrowheads="1"/>
          </p:cNvSpPr>
          <p:nvPr>
            <p:ph type="title"/>
          </p:nvPr>
        </p:nvSpPr>
        <p:spPr/>
        <p:txBody>
          <a:bodyPr/>
          <a:lstStyle/>
          <a:p>
            <a:pPr eaLnBrk="1" hangingPunct="1"/>
            <a:r>
              <a:rPr lang="cs-CZ" smtClean="0"/>
              <a:t>Přátelskost</a:t>
            </a:r>
          </a:p>
        </p:txBody>
      </p:sp>
      <p:sp>
        <p:nvSpPr>
          <p:cNvPr id="117764" name="Rectangle 3"/>
          <p:cNvSpPr>
            <a:spLocks noGrp="1" noChangeArrowheads="1"/>
          </p:cNvSpPr>
          <p:nvPr>
            <p:ph type="body" idx="1"/>
          </p:nvPr>
        </p:nvSpPr>
        <p:spPr/>
        <p:txBody>
          <a:bodyPr/>
          <a:lstStyle/>
          <a:p>
            <a:pPr eaLnBrk="1" hangingPunct="1">
              <a:lnSpc>
                <a:spcPct val="80000"/>
              </a:lnSpc>
              <a:tabLst>
                <a:tab pos="4381500" algn="l"/>
              </a:tabLst>
            </a:pPr>
            <a:r>
              <a:rPr lang="cs-CZ" sz="2800" smtClean="0"/>
              <a:t>Přizpůsobivý</a:t>
            </a:r>
          </a:p>
          <a:p>
            <a:pPr lvl="1" eaLnBrk="1" hangingPunct="1">
              <a:lnSpc>
                <a:spcPct val="80000"/>
              </a:lnSpc>
              <a:tabLst>
                <a:tab pos="4381500" algn="l"/>
              </a:tabLst>
            </a:pPr>
            <a:r>
              <a:rPr lang="cs-CZ" sz="2400" smtClean="0"/>
              <a:t>Schopný sladit své zájmy se zájmy skupiny</a:t>
            </a:r>
          </a:p>
          <a:p>
            <a:pPr lvl="1" eaLnBrk="1" hangingPunct="1">
              <a:lnSpc>
                <a:spcPct val="80000"/>
              </a:lnSpc>
              <a:tabLst>
                <a:tab pos="4381500" algn="l"/>
              </a:tabLst>
            </a:pPr>
            <a:r>
              <a:rPr lang="cs-CZ" sz="2400" smtClean="0"/>
              <a:t>Nemiluje spory</a:t>
            </a:r>
          </a:p>
          <a:p>
            <a:pPr lvl="1" eaLnBrk="1" hangingPunct="1">
              <a:lnSpc>
                <a:spcPct val="80000"/>
              </a:lnSpc>
              <a:tabLst>
                <a:tab pos="4381500" algn="l"/>
              </a:tabLst>
            </a:pPr>
            <a:r>
              <a:rPr lang="cs-CZ" sz="2400" smtClean="0"/>
              <a:t>Učitelé, sociální pracovníci, psychologové, výkonní členové týmu, vedoucí spíše ne, kam</a:t>
            </a:r>
          </a:p>
          <a:p>
            <a:pPr eaLnBrk="1" hangingPunct="1">
              <a:lnSpc>
                <a:spcPct val="80000"/>
              </a:lnSpc>
              <a:tabLst>
                <a:tab pos="4381500" algn="l"/>
              </a:tabLst>
            </a:pPr>
            <a:r>
              <a:rPr lang="cs-CZ" sz="2800" smtClean="0"/>
              <a:t> Vyjednávač </a:t>
            </a:r>
            <a:r>
              <a:rPr lang="cs-CZ" sz="2400" smtClean="0"/>
              <a:t>dovede se přizpůsobit i prosadit, vedoucí demokratického týmu, harmonizátor</a:t>
            </a:r>
            <a:r>
              <a:rPr lang="cs-CZ" sz="2800" smtClean="0"/>
              <a:t>   </a:t>
            </a:r>
          </a:p>
          <a:p>
            <a:pPr eaLnBrk="1" hangingPunct="1">
              <a:lnSpc>
                <a:spcPct val="80000"/>
              </a:lnSpc>
              <a:tabLst>
                <a:tab pos="4381500" algn="l"/>
              </a:tabLst>
            </a:pPr>
            <a:r>
              <a:rPr lang="cs-CZ" sz="2800" smtClean="0"/>
              <a:t> Vyzyvatel,</a:t>
            </a:r>
            <a:r>
              <a:rPr lang="cs-CZ" sz="2400" smtClean="0"/>
              <a:t> prosazuje se, zájem o moc</a:t>
            </a:r>
          </a:p>
          <a:p>
            <a:pPr lvl="1" eaLnBrk="1" hangingPunct="1">
              <a:lnSpc>
                <a:spcPct val="80000"/>
              </a:lnSpc>
              <a:tabLst>
                <a:tab pos="4381500" algn="l"/>
              </a:tabLst>
            </a:pPr>
            <a:r>
              <a:rPr lang="cs-CZ" sz="2400" smtClean="0"/>
              <a:t> reklamní odborníci, manažeři, generálové, vůdčí politici, hierarchický tým (strojová byrokracie), kariérista (někdy spíše zaměřen na předvádění sebe sama)</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5"/>
          <p:cNvSpPr>
            <a:spLocks noGrp="1"/>
          </p:cNvSpPr>
          <p:nvPr>
            <p:ph type="sldNum" sz="quarter" idx="12"/>
          </p:nvPr>
        </p:nvSpPr>
        <p:spPr>
          <a:noFill/>
        </p:spPr>
        <p:txBody>
          <a:bodyPr/>
          <a:lstStyle/>
          <a:p>
            <a:fld id="{F55020BC-F1B5-4913-9F62-AFCB29F90635}" type="slidenum">
              <a:rPr lang="cs-CZ" smtClean="0"/>
              <a:pPr/>
              <a:t>178</a:t>
            </a:fld>
            <a:endParaRPr lang="cs-CZ" smtClean="0"/>
          </a:p>
        </p:txBody>
      </p:sp>
      <p:sp>
        <p:nvSpPr>
          <p:cNvPr id="118787" name="Rectangle 2"/>
          <p:cNvSpPr>
            <a:spLocks noGrp="1" noChangeArrowheads="1"/>
          </p:cNvSpPr>
          <p:nvPr>
            <p:ph type="title"/>
          </p:nvPr>
        </p:nvSpPr>
        <p:spPr/>
        <p:txBody>
          <a:bodyPr/>
          <a:lstStyle/>
          <a:p>
            <a:pPr eaLnBrk="1" hangingPunct="1"/>
            <a:r>
              <a:rPr lang="cs-CZ" sz="4000" smtClean="0"/>
              <a:t>Přátelskost, aspekty vysokého skóre</a:t>
            </a:r>
          </a:p>
        </p:txBody>
      </p:sp>
      <p:sp>
        <p:nvSpPr>
          <p:cNvPr id="118788" name="Rectangle 3"/>
          <p:cNvSpPr>
            <a:spLocks noGrp="1" noChangeArrowheads="1"/>
          </p:cNvSpPr>
          <p:nvPr>
            <p:ph type="body" idx="1"/>
          </p:nvPr>
        </p:nvSpPr>
        <p:spPr/>
        <p:txBody>
          <a:bodyPr/>
          <a:lstStyle/>
          <a:p>
            <a:pPr eaLnBrk="1" hangingPunct="1">
              <a:tabLst>
                <a:tab pos="4381500" algn="l"/>
              </a:tabLst>
            </a:pPr>
            <a:r>
              <a:rPr lang="cs-CZ" sz="2800" b="1" smtClean="0"/>
              <a:t>Důvěra, </a:t>
            </a:r>
            <a:r>
              <a:rPr lang="cs-CZ" sz="2800" smtClean="0"/>
              <a:t> druhé hodnotit spíše kladně</a:t>
            </a:r>
          </a:p>
          <a:p>
            <a:pPr eaLnBrk="1" hangingPunct="1">
              <a:tabLst>
                <a:tab pos="4381500" algn="l"/>
              </a:tabLst>
            </a:pPr>
            <a:r>
              <a:rPr lang="cs-CZ" sz="2800" b="1" smtClean="0"/>
              <a:t> Přímost,  </a:t>
            </a:r>
            <a:r>
              <a:rPr lang="cs-CZ" sz="2800" smtClean="0"/>
              <a:t>upřímnost</a:t>
            </a:r>
            <a:r>
              <a:rPr lang="cs-CZ" sz="2800" b="1" smtClean="0"/>
              <a:t>, </a:t>
            </a:r>
            <a:r>
              <a:rPr lang="cs-CZ" sz="2800" smtClean="0"/>
              <a:t>též tendence nepodvádět</a:t>
            </a:r>
          </a:p>
          <a:p>
            <a:pPr eaLnBrk="1" hangingPunct="1">
              <a:tabLst>
                <a:tab pos="4381500" algn="l"/>
              </a:tabLst>
            </a:pPr>
            <a:r>
              <a:rPr lang="cs-CZ" sz="2800" b="1" smtClean="0"/>
              <a:t>Altruismus</a:t>
            </a:r>
          </a:p>
          <a:p>
            <a:pPr eaLnBrk="1" hangingPunct="1">
              <a:tabLst>
                <a:tab pos="4381500" algn="l"/>
              </a:tabLst>
            </a:pPr>
            <a:r>
              <a:rPr lang="cs-CZ" sz="2800" b="1" smtClean="0"/>
              <a:t>Podrobivost</a:t>
            </a:r>
            <a:r>
              <a:rPr lang="cs-CZ" sz="2800" smtClean="0"/>
              <a:t> raději spolupráce než soutěžení, neagresivnost, ochota plnit požadavky jiných</a:t>
            </a:r>
          </a:p>
          <a:p>
            <a:pPr eaLnBrk="1" hangingPunct="1">
              <a:tabLst>
                <a:tab pos="4381500" algn="l"/>
              </a:tabLst>
            </a:pPr>
            <a:r>
              <a:rPr lang="cs-CZ" sz="2800" b="1" smtClean="0"/>
              <a:t>Umírněnost a pokora, </a:t>
            </a:r>
            <a:r>
              <a:rPr lang="cs-CZ" sz="2800" smtClean="0"/>
              <a:t>slabá agresivita a narcisismus</a:t>
            </a:r>
          </a:p>
          <a:p>
            <a:pPr eaLnBrk="1" hangingPunct="1">
              <a:tabLst>
                <a:tab pos="4381500" algn="l"/>
              </a:tabLst>
            </a:pPr>
            <a:r>
              <a:rPr lang="cs-CZ" sz="2800" b="1" smtClean="0"/>
              <a:t>Něha, </a:t>
            </a:r>
            <a:r>
              <a:rPr lang="cs-CZ" sz="2800" smtClean="0"/>
              <a:t>soucit, vcítění a sympatie</a:t>
            </a:r>
          </a:p>
          <a:p>
            <a:pPr eaLnBrk="1" hangingPunct="1">
              <a:tabLst>
                <a:tab pos="4381500" algn="l"/>
              </a:tabLst>
            </a:pPr>
            <a:endParaRPr lang="cs-CZ" sz="2800"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číslo snímku 5"/>
          <p:cNvSpPr>
            <a:spLocks noGrp="1"/>
          </p:cNvSpPr>
          <p:nvPr>
            <p:ph type="sldNum" sz="quarter" idx="12"/>
          </p:nvPr>
        </p:nvSpPr>
        <p:spPr>
          <a:noFill/>
        </p:spPr>
        <p:txBody>
          <a:bodyPr/>
          <a:lstStyle/>
          <a:p>
            <a:fld id="{B7928B8A-31C8-4DE0-8553-5221F11E501E}" type="slidenum">
              <a:rPr lang="cs-CZ" smtClean="0"/>
              <a:pPr/>
              <a:t>179</a:t>
            </a:fld>
            <a:endParaRPr lang="cs-CZ" smtClean="0"/>
          </a:p>
        </p:txBody>
      </p:sp>
      <p:sp>
        <p:nvSpPr>
          <p:cNvPr id="119811" name="Rectangle 1026"/>
          <p:cNvSpPr>
            <a:spLocks noGrp="1" noChangeArrowheads="1"/>
          </p:cNvSpPr>
          <p:nvPr>
            <p:ph type="title"/>
          </p:nvPr>
        </p:nvSpPr>
        <p:spPr/>
        <p:txBody>
          <a:bodyPr/>
          <a:lstStyle/>
          <a:p>
            <a:pPr eaLnBrk="1" hangingPunct="1"/>
            <a:r>
              <a:rPr lang="cs-CZ" smtClean="0"/>
              <a:t>Svědomitost</a:t>
            </a:r>
          </a:p>
        </p:txBody>
      </p:sp>
      <p:sp>
        <p:nvSpPr>
          <p:cNvPr id="119812" name="Rectangle 1027"/>
          <p:cNvSpPr>
            <a:spLocks noGrp="1" noChangeArrowheads="1"/>
          </p:cNvSpPr>
          <p:nvPr>
            <p:ph type="body" idx="1"/>
          </p:nvPr>
        </p:nvSpPr>
        <p:spPr/>
        <p:txBody>
          <a:bodyPr/>
          <a:lstStyle/>
          <a:p>
            <a:pPr eaLnBrk="1" hangingPunct="1"/>
            <a:r>
              <a:rPr lang="cs-CZ" smtClean="0"/>
              <a:t>Výkonný,      vyvážený       pružný</a:t>
            </a:r>
          </a:p>
        </p:txBody>
      </p:sp>
      <p:sp>
        <p:nvSpPr>
          <p:cNvPr id="119813" name="Text Box 1028"/>
          <p:cNvSpPr txBox="1">
            <a:spLocks noChangeArrowheads="1"/>
          </p:cNvSpPr>
          <p:nvPr/>
        </p:nvSpPr>
        <p:spPr bwMode="auto">
          <a:xfrm>
            <a:off x="914400" y="2438400"/>
            <a:ext cx="2133600" cy="3195638"/>
          </a:xfrm>
          <a:prstGeom prst="rect">
            <a:avLst/>
          </a:prstGeom>
          <a:noFill/>
          <a:ln w="9525">
            <a:noFill/>
            <a:miter lim="800000"/>
            <a:headEnd/>
            <a:tailEnd/>
          </a:ln>
        </p:spPr>
        <p:txBody>
          <a:bodyPr>
            <a:spAutoFit/>
          </a:bodyPr>
          <a:lstStyle/>
          <a:p>
            <a:pPr>
              <a:spcBef>
                <a:spcPct val="50000"/>
              </a:spcBef>
            </a:pPr>
            <a:r>
              <a:rPr lang="cs-CZ" sz="2400"/>
              <a:t>Produktivní</a:t>
            </a:r>
          </a:p>
          <a:p>
            <a:pPr>
              <a:spcBef>
                <a:spcPct val="50000"/>
              </a:spcBef>
            </a:pPr>
            <a:r>
              <a:rPr lang="cs-CZ" sz="2400"/>
              <a:t>Rozhodný</a:t>
            </a:r>
          </a:p>
          <a:p>
            <a:pPr>
              <a:spcBef>
                <a:spcPct val="50000"/>
              </a:spcBef>
            </a:pPr>
            <a:r>
              <a:rPr lang="cs-CZ" sz="2400"/>
              <a:t>Organizátor</a:t>
            </a:r>
          </a:p>
          <a:p>
            <a:pPr>
              <a:spcBef>
                <a:spcPct val="50000"/>
              </a:spcBef>
            </a:pPr>
            <a:r>
              <a:rPr lang="cs-CZ" sz="2400"/>
              <a:t>Poslušnost</a:t>
            </a:r>
          </a:p>
          <a:p>
            <a:pPr>
              <a:spcBef>
                <a:spcPct val="50000"/>
              </a:spcBef>
            </a:pPr>
            <a:r>
              <a:rPr lang="cs-CZ" sz="2400"/>
              <a:t>Netvůrčí</a:t>
            </a:r>
          </a:p>
          <a:p>
            <a:pPr>
              <a:spcBef>
                <a:spcPct val="50000"/>
              </a:spcBef>
            </a:pPr>
            <a:r>
              <a:rPr lang="cs-CZ" sz="2400"/>
              <a:t>Uvážlivost</a:t>
            </a:r>
          </a:p>
        </p:txBody>
      </p:sp>
      <p:sp>
        <p:nvSpPr>
          <p:cNvPr id="119814" name="Text Box 1029"/>
          <p:cNvSpPr txBox="1">
            <a:spLocks noChangeArrowheads="1"/>
          </p:cNvSpPr>
          <p:nvPr/>
        </p:nvSpPr>
        <p:spPr bwMode="auto">
          <a:xfrm>
            <a:off x="5486400" y="2438400"/>
            <a:ext cx="2286000" cy="3195638"/>
          </a:xfrm>
          <a:prstGeom prst="rect">
            <a:avLst/>
          </a:prstGeom>
          <a:noFill/>
          <a:ln w="9525">
            <a:noFill/>
            <a:miter lim="800000"/>
            <a:headEnd/>
            <a:tailEnd/>
          </a:ln>
        </p:spPr>
        <p:txBody>
          <a:bodyPr>
            <a:spAutoFit/>
          </a:bodyPr>
          <a:lstStyle/>
          <a:p>
            <a:pPr>
              <a:spcBef>
                <a:spcPct val="50000"/>
              </a:spcBef>
            </a:pPr>
            <a:r>
              <a:rPr lang="cs-CZ" sz="2400"/>
              <a:t>Spontánní</a:t>
            </a:r>
          </a:p>
          <a:p>
            <a:pPr>
              <a:spcBef>
                <a:spcPct val="50000"/>
              </a:spcBef>
            </a:pPr>
            <a:r>
              <a:rPr lang="cs-CZ" sz="2400"/>
              <a:t>Chaotický</a:t>
            </a:r>
          </a:p>
          <a:p>
            <a:pPr>
              <a:spcBef>
                <a:spcPct val="50000"/>
              </a:spcBef>
            </a:pPr>
            <a:r>
              <a:rPr lang="cs-CZ" sz="2400"/>
              <a:t>Permisivní</a:t>
            </a:r>
          </a:p>
          <a:p>
            <a:pPr>
              <a:spcBef>
                <a:spcPct val="50000"/>
              </a:spcBef>
            </a:pPr>
            <a:r>
              <a:rPr lang="cs-CZ" sz="2400"/>
              <a:t>Nesoustředěný</a:t>
            </a:r>
          </a:p>
          <a:p>
            <a:pPr>
              <a:spcBef>
                <a:spcPct val="50000"/>
              </a:spcBef>
            </a:pPr>
            <a:r>
              <a:rPr lang="cs-CZ" sz="2400"/>
              <a:t>Neegoistický</a:t>
            </a:r>
          </a:p>
          <a:p>
            <a:pPr>
              <a:spcBef>
                <a:spcPct val="50000"/>
              </a:spcBef>
            </a:pPr>
            <a:endParaRPr lang="cs-CZ"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p:cNvSpPr>
            <a:spLocks noGrp="1"/>
          </p:cNvSpPr>
          <p:nvPr>
            <p:ph type="sldNum" sz="quarter" idx="12"/>
          </p:nvPr>
        </p:nvSpPr>
        <p:spPr>
          <a:noFill/>
        </p:spPr>
        <p:txBody>
          <a:bodyPr/>
          <a:lstStyle/>
          <a:p>
            <a:fld id="{59F1763C-3A69-4835-A363-DDE259D2C126}" type="slidenum">
              <a:rPr lang="cs-CZ" smtClean="0"/>
              <a:pPr/>
              <a:t>18</a:t>
            </a:fld>
            <a:endParaRPr lang="cs-CZ" smtClean="0"/>
          </a:p>
        </p:txBody>
      </p:sp>
      <p:sp>
        <p:nvSpPr>
          <p:cNvPr id="91139" name="Rectangle 2"/>
          <p:cNvSpPr>
            <a:spLocks noGrp="1" noChangeArrowheads="1"/>
          </p:cNvSpPr>
          <p:nvPr>
            <p:ph type="title"/>
          </p:nvPr>
        </p:nvSpPr>
        <p:spPr/>
        <p:txBody>
          <a:bodyPr/>
          <a:lstStyle/>
          <a:p>
            <a:pPr eaLnBrk="1" hangingPunct="1"/>
            <a:r>
              <a:rPr lang="cs-CZ" dirty="0" smtClean="0"/>
              <a:t>Personalistika. </a:t>
            </a:r>
          </a:p>
        </p:txBody>
      </p:sp>
      <p:sp>
        <p:nvSpPr>
          <p:cNvPr id="91140" name="Rectangle 3"/>
          <p:cNvSpPr>
            <a:spLocks noGrp="1" noChangeArrowheads="1"/>
          </p:cNvSpPr>
          <p:nvPr>
            <p:ph type="body" idx="1"/>
          </p:nvPr>
        </p:nvSpPr>
        <p:spPr>
          <a:xfrm>
            <a:off x="251520" y="1600200"/>
            <a:ext cx="8640960" cy="4525963"/>
          </a:xfrm>
        </p:spPr>
        <p:txBody>
          <a:bodyPr/>
          <a:lstStyle/>
          <a:p>
            <a:pPr eaLnBrk="1" hangingPunct="1">
              <a:lnSpc>
                <a:spcPct val="90000"/>
              </a:lnSpc>
            </a:pPr>
            <a:r>
              <a:rPr lang="cs-CZ" sz="2800" dirty="0" smtClean="0"/>
              <a:t>Do týmu je třeba sehnat pracovníky. V našich podmínkách se tak v SW  u malých firem  děje prakticky výhradně na základě osobních kontaktů, to se mění</a:t>
            </a:r>
          </a:p>
          <a:p>
            <a:pPr eaLnBrk="1" hangingPunct="1">
              <a:lnSpc>
                <a:spcPct val="90000"/>
              </a:lnSpc>
            </a:pPr>
            <a:r>
              <a:rPr lang="cs-CZ" sz="2800" dirty="0" smtClean="0"/>
              <a:t>Ve větších firmách je získávání a péče o pracovníky obsahem personalistiky, řízení lidských zdrojů, typické pro najímané týmy (př. </a:t>
            </a:r>
            <a:r>
              <a:rPr lang="cs-CZ" sz="2800" dirty="0" err="1" smtClean="0"/>
              <a:t>scrum</a:t>
            </a:r>
            <a:r>
              <a:rPr lang="cs-CZ" sz="2800" dirty="0" smtClean="0"/>
              <a:t>)</a:t>
            </a:r>
          </a:p>
          <a:p>
            <a:pPr eaLnBrk="1" hangingPunct="1">
              <a:lnSpc>
                <a:spcPct val="90000"/>
              </a:lnSpc>
            </a:pPr>
            <a:r>
              <a:rPr lang="cs-CZ" sz="2800" dirty="0" smtClean="0"/>
              <a:t>Principy personalistiky lze dobře uplatnit  i neformálně, např. při budování týmu</a:t>
            </a:r>
          </a:p>
          <a:p>
            <a:pPr eaLnBrk="1" hangingPunct="1">
              <a:lnSpc>
                <a:spcPct val="90000"/>
              </a:lnSpc>
            </a:pPr>
            <a:r>
              <a:rPr lang="cs-CZ" sz="2800" dirty="0" smtClean="0"/>
              <a:t>Obor personalistika se vyvíjí a mnohé je předmětem výzkumu</a:t>
            </a:r>
          </a:p>
        </p:txBody>
      </p:sp>
    </p:spTree>
    <p:extLst>
      <p:ext uri="{BB962C8B-B14F-4D97-AF65-F5344CB8AC3E}">
        <p14:creationId xmlns:p14="http://schemas.microsoft.com/office/powerpoint/2010/main" xmlns="" val="390884939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5"/>
          <p:cNvSpPr>
            <a:spLocks noGrp="1"/>
          </p:cNvSpPr>
          <p:nvPr>
            <p:ph type="sldNum" sz="quarter" idx="12"/>
          </p:nvPr>
        </p:nvSpPr>
        <p:spPr>
          <a:noFill/>
        </p:spPr>
        <p:txBody>
          <a:bodyPr/>
          <a:lstStyle/>
          <a:p>
            <a:fld id="{B2BA62CA-254E-4181-A936-80554DC3292E}" type="slidenum">
              <a:rPr lang="cs-CZ" smtClean="0"/>
              <a:pPr/>
              <a:t>180</a:t>
            </a:fld>
            <a:endParaRPr lang="cs-CZ" smtClean="0"/>
          </a:p>
        </p:txBody>
      </p:sp>
      <p:sp>
        <p:nvSpPr>
          <p:cNvPr id="120835" name="Rectangle 2"/>
          <p:cNvSpPr>
            <a:spLocks noGrp="1" noChangeArrowheads="1"/>
          </p:cNvSpPr>
          <p:nvPr>
            <p:ph type="title"/>
          </p:nvPr>
        </p:nvSpPr>
        <p:spPr/>
        <p:txBody>
          <a:bodyPr/>
          <a:lstStyle/>
          <a:p>
            <a:pPr eaLnBrk="1" hangingPunct="1"/>
            <a:r>
              <a:rPr lang="cs-CZ" smtClean="0"/>
              <a:t>Svědomitost, sebekontrola</a:t>
            </a:r>
          </a:p>
        </p:txBody>
      </p:sp>
      <p:sp>
        <p:nvSpPr>
          <p:cNvPr id="120836" name="Rectangle 3"/>
          <p:cNvSpPr>
            <a:spLocks noGrp="1" noChangeArrowheads="1"/>
          </p:cNvSpPr>
          <p:nvPr>
            <p:ph type="body" idx="1"/>
          </p:nvPr>
        </p:nvSpPr>
        <p:spPr/>
        <p:txBody>
          <a:bodyPr/>
          <a:lstStyle/>
          <a:p>
            <a:pPr eaLnBrk="1" hangingPunct="1"/>
            <a:r>
              <a:rPr lang="cs-CZ" sz="2800" smtClean="0"/>
              <a:t>Výkonný, neboli zaměřený</a:t>
            </a:r>
          </a:p>
          <a:p>
            <a:pPr lvl="1" eaLnBrk="1" hangingPunct="1"/>
            <a:r>
              <a:rPr lang="cs-CZ" sz="2400" smtClean="0"/>
              <a:t>Puntičkáři, </a:t>
            </a:r>
          </a:p>
          <a:p>
            <a:pPr lvl="1" eaLnBrk="1" hangingPunct="1"/>
            <a:r>
              <a:rPr lang="cs-CZ" sz="2400" smtClean="0"/>
              <a:t>Vysocí byrokraté, často workholici, tým pro kritické aplikace, cizeléři</a:t>
            </a:r>
          </a:p>
          <a:p>
            <a:pPr eaLnBrk="1" hangingPunct="1"/>
            <a:r>
              <a:rPr lang="cs-CZ" sz="2800" smtClean="0"/>
              <a:t>Vyvážený, vedoucí spíše rutinního týmu </a:t>
            </a:r>
          </a:p>
          <a:p>
            <a:pPr eaLnBrk="1" hangingPunct="1"/>
            <a:r>
              <a:rPr lang="cs-CZ" sz="2800" smtClean="0"/>
              <a:t> Pružný</a:t>
            </a:r>
          </a:p>
          <a:p>
            <a:pPr lvl="1" eaLnBrk="1" hangingPunct="1"/>
            <a:r>
              <a:rPr lang="cs-CZ" sz="2400" smtClean="0"/>
              <a:t>Menší sebekontrola, větší tvořivost, zájem o změnu, nemilují dotahování věcí do detailů, iniciátor</a:t>
            </a:r>
          </a:p>
          <a:p>
            <a:pPr lvl="1" eaLnBrk="1" hangingPunct="1"/>
            <a:r>
              <a:rPr lang="cs-CZ" sz="2400" smtClean="0"/>
              <a:t>Společenští vědci, novináři, iniciátoři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číslo snímku 5"/>
          <p:cNvSpPr>
            <a:spLocks noGrp="1"/>
          </p:cNvSpPr>
          <p:nvPr>
            <p:ph type="sldNum" sz="quarter" idx="12"/>
          </p:nvPr>
        </p:nvSpPr>
        <p:spPr>
          <a:noFill/>
        </p:spPr>
        <p:txBody>
          <a:bodyPr/>
          <a:lstStyle/>
          <a:p>
            <a:fld id="{8A603AE1-C74A-4D37-9B26-4B572BC0C969}" type="slidenum">
              <a:rPr lang="cs-CZ" smtClean="0"/>
              <a:pPr/>
              <a:t>181</a:t>
            </a:fld>
            <a:endParaRPr lang="cs-CZ" smtClean="0"/>
          </a:p>
        </p:txBody>
      </p:sp>
      <p:sp>
        <p:nvSpPr>
          <p:cNvPr id="121859" name="Rectangle 2"/>
          <p:cNvSpPr>
            <a:spLocks noGrp="1" noChangeArrowheads="1"/>
          </p:cNvSpPr>
          <p:nvPr>
            <p:ph type="title"/>
          </p:nvPr>
        </p:nvSpPr>
        <p:spPr/>
        <p:txBody>
          <a:bodyPr/>
          <a:lstStyle/>
          <a:p>
            <a:pPr eaLnBrk="1" hangingPunct="1"/>
            <a:r>
              <a:rPr lang="cs-CZ" smtClean="0"/>
              <a:t>Svědomitost, sebekontrola</a:t>
            </a:r>
          </a:p>
        </p:txBody>
      </p:sp>
      <p:sp>
        <p:nvSpPr>
          <p:cNvPr id="121860" name="Rectangle 3"/>
          <p:cNvSpPr>
            <a:spLocks noGrp="1" noChangeArrowheads="1"/>
          </p:cNvSpPr>
          <p:nvPr>
            <p:ph type="body" idx="1"/>
          </p:nvPr>
        </p:nvSpPr>
        <p:spPr/>
        <p:txBody>
          <a:bodyPr/>
          <a:lstStyle/>
          <a:p>
            <a:pPr eaLnBrk="1" hangingPunct="1">
              <a:lnSpc>
                <a:spcPct val="90000"/>
              </a:lnSpc>
            </a:pPr>
            <a:r>
              <a:rPr lang="cs-CZ" b="1" smtClean="0"/>
              <a:t>Kompetence, </a:t>
            </a:r>
            <a:r>
              <a:rPr lang="cs-CZ" smtClean="0"/>
              <a:t>připravenost převzít úkol, sebeúcta</a:t>
            </a:r>
          </a:p>
          <a:p>
            <a:pPr eaLnBrk="1" hangingPunct="1">
              <a:lnSpc>
                <a:spcPct val="90000"/>
              </a:lnSpc>
            </a:pPr>
            <a:r>
              <a:rPr lang="cs-CZ" b="1" smtClean="0"/>
              <a:t>Pořádkumilovnost</a:t>
            </a:r>
          </a:p>
          <a:p>
            <a:pPr eaLnBrk="1" hangingPunct="1">
              <a:lnSpc>
                <a:spcPct val="90000"/>
              </a:lnSpc>
            </a:pPr>
            <a:r>
              <a:rPr lang="cs-CZ" b="1" smtClean="0"/>
              <a:t>Poslušnost </a:t>
            </a:r>
            <a:r>
              <a:rPr lang="cs-CZ" smtClean="0"/>
              <a:t>plnění podle přijatých zásad, spolehlivost</a:t>
            </a:r>
          </a:p>
          <a:p>
            <a:pPr eaLnBrk="1" hangingPunct="1">
              <a:lnSpc>
                <a:spcPct val="90000"/>
              </a:lnSpc>
            </a:pPr>
            <a:r>
              <a:rPr lang="cs-CZ" b="1" smtClean="0"/>
              <a:t>Cílevědomos</a:t>
            </a:r>
            <a:r>
              <a:rPr lang="cs-CZ" smtClean="0"/>
              <a:t>t, vysoké cíle, sklon k workholismu</a:t>
            </a:r>
          </a:p>
          <a:p>
            <a:pPr eaLnBrk="1" hangingPunct="1">
              <a:lnSpc>
                <a:spcPct val="90000"/>
              </a:lnSpc>
            </a:pPr>
            <a:r>
              <a:rPr lang="cs-CZ" b="1" smtClean="0"/>
              <a:t> Disciplinovanost, </a:t>
            </a:r>
            <a:r>
              <a:rPr lang="cs-CZ" b="1" i="1" smtClean="0"/>
              <a:t> </a:t>
            </a:r>
            <a:r>
              <a:rPr lang="cs-CZ" smtClean="0"/>
              <a:t>dodělávat i detaily</a:t>
            </a:r>
          </a:p>
          <a:p>
            <a:pPr eaLnBrk="1" hangingPunct="1">
              <a:lnSpc>
                <a:spcPct val="90000"/>
              </a:lnSpc>
            </a:pPr>
            <a:r>
              <a:rPr lang="cs-CZ" b="1" smtClean="0"/>
              <a:t>Uvážlivost, </a:t>
            </a:r>
            <a:r>
              <a:rPr lang="cs-CZ" smtClean="0"/>
              <a:t>vše s rozmyslit předem</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číslo snímku 5"/>
          <p:cNvSpPr>
            <a:spLocks noGrp="1"/>
          </p:cNvSpPr>
          <p:nvPr>
            <p:ph type="sldNum" sz="quarter" idx="12"/>
          </p:nvPr>
        </p:nvSpPr>
        <p:spPr>
          <a:noFill/>
        </p:spPr>
        <p:txBody>
          <a:bodyPr/>
          <a:lstStyle/>
          <a:p>
            <a:fld id="{469724FF-178A-4918-9FBC-1A76B736647E}" type="slidenum">
              <a:rPr lang="cs-CZ" smtClean="0"/>
              <a:pPr/>
              <a:t>182</a:t>
            </a:fld>
            <a:endParaRPr lang="cs-CZ" smtClean="0"/>
          </a:p>
        </p:txBody>
      </p:sp>
      <p:sp>
        <p:nvSpPr>
          <p:cNvPr id="122883" name="Rectangle 2"/>
          <p:cNvSpPr>
            <a:spLocks noGrp="1" noChangeArrowheads="1"/>
          </p:cNvSpPr>
          <p:nvPr>
            <p:ph type="title"/>
          </p:nvPr>
        </p:nvSpPr>
        <p:spPr/>
        <p:txBody>
          <a:bodyPr/>
          <a:lstStyle/>
          <a:p>
            <a:pPr eaLnBrk="1" hangingPunct="1"/>
            <a:r>
              <a:rPr lang="cs-CZ" smtClean="0"/>
              <a:t>Intelektuální a sociální kapitál</a:t>
            </a:r>
          </a:p>
        </p:txBody>
      </p:sp>
      <p:sp>
        <p:nvSpPr>
          <p:cNvPr id="122884" name="Rectangle 3"/>
          <p:cNvSpPr>
            <a:spLocks noGrp="1" noChangeArrowheads="1"/>
          </p:cNvSpPr>
          <p:nvPr>
            <p:ph type="body" idx="1"/>
          </p:nvPr>
        </p:nvSpPr>
        <p:spPr/>
        <p:txBody>
          <a:bodyPr/>
          <a:lstStyle/>
          <a:p>
            <a:pPr eaLnBrk="1" hangingPunct="1">
              <a:lnSpc>
                <a:spcPct val="90000"/>
              </a:lnSpc>
            </a:pPr>
            <a:r>
              <a:rPr lang="cs-CZ" smtClean="0"/>
              <a:t>Intelektuální kapitál</a:t>
            </a:r>
          </a:p>
          <a:p>
            <a:pPr lvl="1" eaLnBrk="1" hangingPunct="1">
              <a:lnSpc>
                <a:spcPct val="90000"/>
              </a:lnSpc>
            </a:pPr>
            <a:r>
              <a:rPr lang="cs-CZ" smtClean="0"/>
              <a:t>Lidí – znalosti, dovednosti</a:t>
            </a:r>
          </a:p>
          <a:p>
            <a:pPr lvl="1" eaLnBrk="1" hangingPunct="1">
              <a:lnSpc>
                <a:spcPct val="90000"/>
              </a:lnSpc>
            </a:pPr>
            <a:r>
              <a:rPr lang="cs-CZ" smtClean="0"/>
              <a:t>Společenský – ukládání znalostí, vzdělanost</a:t>
            </a:r>
          </a:p>
          <a:p>
            <a:pPr lvl="1" eaLnBrk="1" hangingPunct="1">
              <a:lnSpc>
                <a:spcPct val="90000"/>
              </a:lnSpc>
            </a:pPr>
            <a:r>
              <a:rPr lang="cs-CZ" smtClean="0"/>
              <a:t>Strukturální – jak lidi organizovat, procesy řešení, archivace událostí</a:t>
            </a:r>
          </a:p>
          <a:p>
            <a:pPr eaLnBrk="1" hangingPunct="1">
              <a:lnSpc>
                <a:spcPct val="90000"/>
              </a:lnSpc>
            </a:pPr>
            <a:r>
              <a:rPr lang="cs-CZ" smtClean="0"/>
              <a:t>Sociální</a:t>
            </a:r>
          </a:p>
          <a:p>
            <a:pPr lvl="1" eaLnBrk="1" hangingPunct="1">
              <a:lnSpc>
                <a:spcPct val="90000"/>
              </a:lnSpc>
            </a:pPr>
            <a:r>
              <a:rPr lang="cs-CZ" smtClean="0"/>
              <a:t>Schopnost spolupráce a komunikace</a:t>
            </a:r>
          </a:p>
          <a:p>
            <a:pPr lvl="1" eaLnBrk="1" hangingPunct="1">
              <a:lnSpc>
                <a:spcPct val="90000"/>
              </a:lnSpc>
            </a:pPr>
            <a:r>
              <a:rPr lang="cs-CZ" smtClean="0"/>
              <a:t>Loajalita k firmě a k týmu</a:t>
            </a:r>
          </a:p>
          <a:p>
            <a:pPr lvl="1" eaLnBrk="1" hangingPunct="1">
              <a:lnSpc>
                <a:spcPct val="90000"/>
              </a:lnSpc>
            </a:pPr>
            <a:r>
              <a:rPr lang="cs-CZ" smtClean="0"/>
              <a:t>Nestresující stavy </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číslo snímku 5"/>
          <p:cNvSpPr>
            <a:spLocks noGrp="1"/>
          </p:cNvSpPr>
          <p:nvPr>
            <p:ph type="sldNum" sz="quarter" idx="12"/>
          </p:nvPr>
        </p:nvSpPr>
        <p:spPr>
          <a:noFill/>
        </p:spPr>
        <p:txBody>
          <a:bodyPr/>
          <a:lstStyle/>
          <a:p>
            <a:fld id="{89CA17AE-2272-4C8D-93E9-B4DB1A3A78B2}" type="slidenum">
              <a:rPr lang="cs-CZ" smtClean="0"/>
              <a:pPr/>
              <a:t>183</a:t>
            </a:fld>
            <a:endParaRPr lang="cs-CZ" smtClean="0"/>
          </a:p>
        </p:txBody>
      </p:sp>
      <p:sp>
        <p:nvSpPr>
          <p:cNvPr id="123907" name="Rectangle 2"/>
          <p:cNvSpPr>
            <a:spLocks noGrp="1" noChangeArrowheads="1"/>
          </p:cNvSpPr>
          <p:nvPr>
            <p:ph type="title"/>
          </p:nvPr>
        </p:nvSpPr>
        <p:spPr/>
        <p:txBody>
          <a:bodyPr/>
          <a:lstStyle/>
          <a:p>
            <a:pPr eaLnBrk="1" hangingPunct="1"/>
            <a:r>
              <a:rPr lang="cs-CZ" smtClean="0"/>
              <a:t>Tvrdé a měkké řízení lidí</a:t>
            </a:r>
          </a:p>
        </p:txBody>
      </p:sp>
      <p:sp>
        <p:nvSpPr>
          <p:cNvPr id="123908" name="Rectangle 3"/>
          <p:cNvSpPr>
            <a:spLocks noGrp="1" noChangeArrowheads="1"/>
          </p:cNvSpPr>
          <p:nvPr>
            <p:ph type="body" idx="1"/>
          </p:nvPr>
        </p:nvSpPr>
        <p:spPr/>
        <p:txBody>
          <a:bodyPr/>
          <a:lstStyle/>
          <a:p>
            <a:pPr eaLnBrk="1" hangingPunct="1">
              <a:lnSpc>
                <a:spcPct val="90000"/>
              </a:lnSpc>
            </a:pPr>
            <a:r>
              <a:rPr lang="cs-CZ" sz="2800" b="1" smtClean="0"/>
              <a:t>Tvrdé </a:t>
            </a:r>
            <a:r>
              <a:rPr lang="cs-CZ" sz="2800" smtClean="0"/>
              <a:t>– hlavně na zvýšení intelektuálního kapitálu (znalosti dovednosti, procesy)</a:t>
            </a:r>
          </a:p>
          <a:p>
            <a:pPr eaLnBrk="1" hangingPunct="1">
              <a:lnSpc>
                <a:spcPct val="90000"/>
              </a:lnSpc>
            </a:pPr>
            <a:r>
              <a:rPr lang="cs-CZ" sz="2800" b="1" smtClean="0"/>
              <a:t>Měkké</a:t>
            </a:r>
            <a:r>
              <a:rPr lang="cs-CZ" sz="2800" smtClean="0"/>
              <a:t> – zdůrazňuje sociální kapitál (lidé neodcházejí, jsou ochotni pracovat naplno)</a:t>
            </a:r>
          </a:p>
          <a:p>
            <a:pPr lvl="1" eaLnBrk="1" hangingPunct="1">
              <a:lnSpc>
                <a:spcPct val="90000"/>
              </a:lnSpc>
            </a:pPr>
            <a:r>
              <a:rPr lang="cs-CZ" sz="2400" smtClean="0"/>
              <a:t>V týmu i jinde je sociální kapitál důležitý, je nutno kombinovat oba přístupy</a:t>
            </a:r>
          </a:p>
          <a:p>
            <a:pPr lvl="1" eaLnBrk="1" hangingPunct="1">
              <a:lnSpc>
                <a:spcPct val="90000"/>
              </a:lnSpc>
            </a:pPr>
            <a:r>
              <a:rPr lang="cs-CZ" sz="2400" smtClean="0"/>
              <a:t>Čím schopnější pracovník, tím je důležitější sociální aspekt (jeho odchod je velmi drahý – odcházejí znalosti, náhradník nějaký čas nepracuje stejně dobře, administrativní náklady, spolupracovníci nevítají odchod kvalitního spolupracovníka)</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číslo snímku 5"/>
          <p:cNvSpPr>
            <a:spLocks noGrp="1"/>
          </p:cNvSpPr>
          <p:nvPr>
            <p:ph type="sldNum" sz="quarter" idx="12"/>
          </p:nvPr>
        </p:nvSpPr>
        <p:spPr>
          <a:noFill/>
        </p:spPr>
        <p:txBody>
          <a:bodyPr/>
          <a:lstStyle/>
          <a:p>
            <a:fld id="{D3A1B688-8D71-49F6-9A96-0C1635B078F1}" type="slidenum">
              <a:rPr lang="cs-CZ" smtClean="0"/>
              <a:pPr/>
              <a:t>184</a:t>
            </a:fld>
            <a:endParaRPr lang="cs-CZ" smtClean="0"/>
          </a:p>
        </p:txBody>
      </p:sp>
      <p:sp>
        <p:nvSpPr>
          <p:cNvPr id="124931" name="Rectangle 2"/>
          <p:cNvSpPr>
            <a:spLocks noGrp="1" noChangeArrowheads="1"/>
          </p:cNvSpPr>
          <p:nvPr>
            <p:ph type="title"/>
          </p:nvPr>
        </p:nvSpPr>
        <p:spPr/>
        <p:txBody>
          <a:bodyPr/>
          <a:lstStyle/>
          <a:p>
            <a:pPr eaLnBrk="1" hangingPunct="1"/>
            <a:r>
              <a:rPr lang="cs-CZ" smtClean="0"/>
              <a:t>Proč lidé odcházejí, shrnutí</a:t>
            </a:r>
          </a:p>
        </p:txBody>
      </p:sp>
      <p:sp>
        <p:nvSpPr>
          <p:cNvPr id="124932" name="Rectangle 3"/>
          <p:cNvSpPr>
            <a:spLocks noGrp="1" noChangeArrowheads="1"/>
          </p:cNvSpPr>
          <p:nvPr>
            <p:ph type="body" idx="1"/>
          </p:nvPr>
        </p:nvSpPr>
        <p:spPr/>
        <p:txBody>
          <a:bodyPr/>
          <a:lstStyle/>
          <a:p>
            <a:pPr eaLnBrk="1" hangingPunct="1"/>
            <a:r>
              <a:rPr lang="cs-CZ" sz="2800" smtClean="0"/>
              <a:t>Za penězi</a:t>
            </a:r>
          </a:p>
          <a:p>
            <a:pPr eaLnBrk="1" hangingPunct="1"/>
            <a:r>
              <a:rPr lang="cs-CZ" sz="2800" smtClean="0"/>
              <a:t>Za lepšími vyhlídkami kariérního nebo odborného růstu</a:t>
            </a:r>
          </a:p>
          <a:p>
            <a:pPr eaLnBrk="1" hangingPunct="1"/>
            <a:r>
              <a:rPr lang="cs-CZ" sz="2800" smtClean="0"/>
              <a:t>Za větší jistotou práce</a:t>
            </a:r>
          </a:p>
          <a:p>
            <a:pPr eaLnBrk="1" hangingPunct="1"/>
            <a:r>
              <a:rPr lang="cs-CZ" sz="2800" smtClean="0"/>
              <a:t>Za lepším využitím svého talentu</a:t>
            </a:r>
          </a:p>
          <a:p>
            <a:pPr eaLnBrk="1" hangingPunct="1"/>
            <a:r>
              <a:rPr lang="cs-CZ" sz="2800" smtClean="0"/>
              <a:t>Za lepšími pracovními podmínkami</a:t>
            </a:r>
          </a:p>
          <a:p>
            <a:pPr eaLnBrk="1" hangingPunct="1"/>
            <a:r>
              <a:rPr lang="cs-CZ" sz="2800" smtClean="0"/>
              <a:t>Z důvodů neshod se spolupracovníky a hlavně nadřízenými (někdy si jen nepadnou do očí)</a:t>
            </a:r>
          </a:p>
          <a:p>
            <a:pPr eaLnBrk="1" hangingPunct="1"/>
            <a:r>
              <a:rPr lang="cs-CZ" sz="2800" smtClean="0"/>
              <a:t>Osobní důvody (zdraví, důchod, těhotenství, .. )</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číslo snímku 5"/>
          <p:cNvSpPr>
            <a:spLocks noGrp="1"/>
          </p:cNvSpPr>
          <p:nvPr>
            <p:ph type="sldNum" sz="quarter" idx="12"/>
          </p:nvPr>
        </p:nvSpPr>
        <p:spPr>
          <a:noFill/>
        </p:spPr>
        <p:txBody>
          <a:bodyPr/>
          <a:lstStyle/>
          <a:p>
            <a:fld id="{05E1C773-F25C-4F7A-B6DD-8B7A938152E5}" type="slidenum">
              <a:rPr lang="cs-CZ" smtClean="0"/>
              <a:pPr/>
              <a:t>185</a:t>
            </a:fld>
            <a:endParaRPr lang="cs-CZ" smtClean="0"/>
          </a:p>
        </p:txBody>
      </p:sp>
      <p:sp>
        <p:nvSpPr>
          <p:cNvPr id="125955" name="Rectangle 2"/>
          <p:cNvSpPr>
            <a:spLocks noGrp="1" noChangeArrowheads="1"/>
          </p:cNvSpPr>
          <p:nvPr>
            <p:ph type="title"/>
          </p:nvPr>
        </p:nvSpPr>
        <p:spPr/>
        <p:txBody>
          <a:bodyPr/>
          <a:lstStyle/>
          <a:p>
            <a:pPr eaLnBrk="1" hangingPunct="1"/>
            <a:r>
              <a:rPr lang="cs-CZ" smtClean="0"/>
              <a:t>Typy znalostí</a:t>
            </a:r>
          </a:p>
        </p:txBody>
      </p:sp>
      <p:sp>
        <p:nvSpPr>
          <p:cNvPr id="125956" name="Rectangle 3"/>
          <p:cNvSpPr>
            <a:spLocks noGrp="1" noChangeArrowheads="1"/>
          </p:cNvSpPr>
          <p:nvPr>
            <p:ph type="body" idx="1"/>
          </p:nvPr>
        </p:nvSpPr>
        <p:spPr>
          <a:xfrm>
            <a:off x="0" y="1268413"/>
            <a:ext cx="9169400" cy="4968875"/>
          </a:xfrm>
        </p:spPr>
        <p:txBody>
          <a:bodyPr/>
          <a:lstStyle/>
          <a:p>
            <a:pPr eaLnBrk="1" hangingPunct="1">
              <a:lnSpc>
                <a:spcPct val="90000"/>
              </a:lnSpc>
            </a:pPr>
            <a:r>
              <a:rPr lang="cs-CZ" sz="2800" b="1" smtClean="0"/>
              <a:t>Explicitní</a:t>
            </a:r>
            <a:r>
              <a:rPr lang="cs-CZ" sz="2800" smtClean="0"/>
              <a:t> – obecně dostupné</a:t>
            </a:r>
          </a:p>
          <a:p>
            <a:pPr eaLnBrk="1" hangingPunct="1">
              <a:lnSpc>
                <a:spcPct val="90000"/>
              </a:lnSpc>
            </a:pPr>
            <a:r>
              <a:rPr lang="cs-CZ" sz="2800" b="1" smtClean="0"/>
              <a:t>Tiché, nebo skryté (</a:t>
            </a:r>
            <a:r>
              <a:rPr lang="en-US" sz="2800" b="1" smtClean="0"/>
              <a:t>blokovan</a:t>
            </a:r>
            <a:r>
              <a:rPr lang="cs-CZ" sz="2800" b="1" smtClean="0"/>
              <a:t>é), taktilní</a:t>
            </a:r>
            <a:r>
              <a:rPr lang="cs-CZ" sz="2800" smtClean="0"/>
              <a:t> – skryté v procedurách řešení, projeví se až při vzniku určité situace</a:t>
            </a:r>
          </a:p>
          <a:p>
            <a:pPr eaLnBrk="1" hangingPunct="1">
              <a:lnSpc>
                <a:spcPct val="90000"/>
              </a:lnSpc>
            </a:pPr>
            <a:r>
              <a:rPr lang="cs-CZ" sz="2800" b="1" smtClean="0"/>
              <a:t>Kulturní </a:t>
            </a:r>
            <a:r>
              <a:rPr lang="cs-CZ" sz="2800" smtClean="0"/>
              <a:t>–v obecných pravidlech jednání, stavu vzdělanosti a infrastruktuře společnosti, (řemeslnická tradice obecně), role prostředí je značná, (renesance v Itálii , klasické Řecko. Plzeňsko a strojnické profese)</a:t>
            </a:r>
          </a:p>
          <a:p>
            <a:pPr eaLnBrk="1" hangingPunct="1">
              <a:lnSpc>
                <a:spcPct val="90000"/>
              </a:lnSpc>
            </a:pPr>
            <a:r>
              <a:rPr lang="cs-CZ" sz="2800" b="1" smtClean="0"/>
              <a:t>Osobní</a:t>
            </a:r>
            <a:r>
              <a:rPr lang="cs-CZ" sz="2800" smtClean="0"/>
              <a:t> – vědomé znalosti jednotlivců, osobnostní rysy </a:t>
            </a:r>
          </a:p>
          <a:p>
            <a:pPr eaLnBrk="1" hangingPunct="1">
              <a:lnSpc>
                <a:spcPct val="90000"/>
              </a:lnSpc>
            </a:pPr>
            <a:r>
              <a:rPr lang="cs-CZ" sz="2800" b="1" smtClean="0"/>
              <a:t>Koncepční</a:t>
            </a:r>
            <a:r>
              <a:rPr lang="cs-CZ" sz="2800" smtClean="0"/>
              <a:t> – v podstatě metaúroveň, jak kombinovat a jak nakládat se znalostmi</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číslo snímku 5"/>
          <p:cNvSpPr>
            <a:spLocks noGrp="1"/>
          </p:cNvSpPr>
          <p:nvPr>
            <p:ph type="sldNum" sz="quarter" idx="12"/>
          </p:nvPr>
        </p:nvSpPr>
        <p:spPr>
          <a:noFill/>
        </p:spPr>
        <p:txBody>
          <a:bodyPr/>
          <a:lstStyle/>
          <a:p>
            <a:fld id="{12E0FE29-6317-42EA-81B9-43AD3083B9D9}" type="slidenum">
              <a:rPr lang="cs-CZ" smtClean="0"/>
              <a:pPr/>
              <a:t>186</a:t>
            </a:fld>
            <a:endParaRPr lang="cs-CZ" smtClean="0"/>
          </a:p>
        </p:txBody>
      </p:sp>
      <p:sp>
        <p:nvSpPr>
          <p:cNvPr id="126979" name="Rectangle 2"/>
          <p:cNvSpPr>
            <a:spLocks noGrp="1" noChangeArrowheads="1"/>
          </p:cNvSpPr>
          <p:nvPr>
            <p:ph type="title"/>
          </p:nvPr>
        </p:nvSpPr>
        <p:spPr/>
        <p:txBody>
          <a:bodyPr/>
          <a:lstStyle/>
          <a:p>
            <a:pPr eaLnBrk="1" hangingPunct="1"/>
            <a:r>
              <a:rPr lang="cs-CZ" smtClean="0"/>
              <a:t>IS a znalosti</a:t>
            </a:r>
          </a:p>
        </p:txBody>
      </p:sp>
      <p:sp>
        <p:nvSpPr>
          <p:cNvPr id="126980" name="Rectangle 3"/>
          <p:cNvSpPr>
            <a:spLocks noGrp="1" noChangeArrowheads="1"/>
          </p:cNvSpPr>
          <p:nvPr>
            <p:ph type="body" idx="1"/>
          </p:nvPr>
        </p:nvSpPr>
        <p:spPr>
          <a:xfrm>
            <a:off x="468313" y="1600200"/>
            <a:ext cx="8207375" cy="4525963"/>
          </a:xfrm>
        </p:spPr>
        <p:txBody>
          <a:bodyPr/>
          <a:lstStyle/>
          <a:p>
            <a:pPr eaLnBrk="1" hangingPunct="1">
              <a:lnSpc>
                <a:spcPct val="90000"/>
              </a:lnSpc>
            </a:pPr>
            <a:r>
              <a:rPr lang="cs-CZ" sz="2800" smtClean="0"/>
              <a:t>IS má odosobnit a zexplicitnit  znalosti (nesmí být pouze individuální)</a:t>
            </a:r>
          </a:p>
          <a:p>
            <a:pPr eaLnBrk="1" hangingPunct="1">
              <a:lnSpc>
                <a:spcPct val="90000"/>
              </a:lnSpc>
            </a:pPr>
            <a:r>
              <a:rPr lang="cs-CZ" sz="2800" smtClean="0"/>
              <a:t>Zviditelnit skryté informace</a:t>
            </a:r>
          </a:p>
          <a:p>
            <a:pPr eaLnBrk="1" hangingPunct="1">
              <a:lnSpc>
                <a:spcPct val="90000"/>
              </a:lnSpc>
            </a:pPr>
            <a:r>
              <a:rPr lang="cs-CZ" sz="2800" smtClean="0"/>
              <a:t>Podporovat tvorbu a využívání sociálního kapitálu</a:t>
            </a:r>
          </a:p>
          <a:p>
            <a:pPr eaLnBrk="1" hangingPunct="1">
              <a:lnSpc>
                <a:spcPct val="90000"/>
              </a:lnSpc>
            </a:pPr>
            <a:r>
              <a:rPr lang="cs-CZ" sz="2800" smtClean="0"/>
              <a:t>Vytvořit infrastrukturu (včasnost informace, horizontální vazby), zlepšit kulturní prostředí</a:t>
            </a:r>
          </a:p>
          <a:p>
            <a:pPr eaLnBrk="1" hangingPunct="1">
              <a:lnSpc>
                <a:spcPct val="90000"/>
              </a:lnSpc>
            </a:pPr>
            <a:r>
              <a:rPr lang="cs-CZ" sz="2800" smtClean="0"/>
              <a:t>Podporovat tvorbu koncepcí</a:t>
            </a:r>
          </a:p>
          <a:p>
            <a:pPr eaLnBrk="1" hangingPunct="1">
              <a:lnSpc>
                <a:spcPct val="90000"/>
              </a:lnSpc>
            </a:pPr>
            <a:r>
              <a:rPr lang="cs-CZ" sz="2800" smtClean="0"/>
              <a:t>Důležité i pro vývojový tým – měl by mít svůj IS</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číslo snímku 5"/>
          <p:cNvSpPr>
            <a:spLocks noGrp="1"/>
          </p:cNvSpPr>
          <p:nvPr>
            <p:ph type="sldNum" sz="quarter" idx="12"/>
          </p:nvPr>
        </p:nvSpPr>
        <p:spPr>
          <a:noFill/>
        </p:spPr>
        <p:txBody>
          <a:bodyPr/>
          <a:lstStyle/>
          <a:p>
            <a:fld id="{3AE6B6A1-D8C3-47D2-A2D1-3D89804BA951}" type="slidenum">
              <a:rPr lang="cs-CZ" smtClean="0"/>
              <a:pPr/>
              <a:t>187</a:t>
            </a:fld>
            <a:endParaRPr lang="cs-CZ" smtClean="0"/>
          </a:p>
        </p:txBody>
      </p:sp>
      <p:sp>
        <p:nvSpPr>
          <p:cNvPr id="134147" name="Rectangle 4"/>
          <p:cNvSpPr>
            <a:spLocks noGrp="1" noChangeArrowheads="1"/>
          </p:cNvSpPr>
          <p:nvPr>
            <p:ph type="title"/>
          </p:nvPr>
        </p:nvSpPr>
        <p:spPr/>
        <p:txBody>
          <a:bodyPr/>
          <a:lstStyle/>
          <a:p>
            <a:pPr eaLnBrk="1" hangingPunct="1"/>
            <a:r>
              <a:rPr lang="cs-CZ" sz="4000" smtClean="0"/>
              <a:t>Jednoduchá kriteria  hodnocení    Příklad: Píle a talent</a:t>
            </a:r>
          </a:p>
        </p:txBody>
      </p:sp>
      <p:graphicFrame>
        <p:nvGraphicFramePr>
          <p:cNvPr id="26655" name="Group 31"/>
          <p:cNvGraphicFramePr>
            <a:graphicFrameLocks noGrp="1"/>
          </p:cNvGraphicFramePr>
          <p:nvPr>
            <p:ph idx="1"/>
          </p:nvPr>
        </p:nvGraphicFramePr>
        <p:xfrm>
          <a:off x="1258888"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Dřeva </a:t>
                      </a:r>
                      <a:r>
                        <a:rPr kumimoji="0" lang="cs-CZ" sz="2400" b="0" i="0" u="none" strike="noStrike" cap="none" normalizeH="0" baseline="0" smtClean="0">
                          <a:ln>
                            <a:noFill/>
                          </a:ln>
                          <a:solidFill>
                            <a:schemeClr val="tx1"/>
                          </a:solidFill>
                          <a:effectLst/>
                          <a:latin typeface="Arial" charset="0"/>
                        </a:rPr>
                        <a:t>(raději propustit, často líní hlupáci či prostě lenoši)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Zlobivé děti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(bývají výkonní, pokud se nedopustí, aby těkali a nedokončovali),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Hvězdy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(bývá jich jen asi 5%, nezatěžovat rutinou, vůdčí člen týmu)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59" name="Text Box 22"/>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34160" name="Text Box 23"/>
          <p:cNvSpPr txBox="1">
            <a:spLocks noChangeArrowheads="1"/>
          </p:cNvSpPr>
          <p:nvPr/>
        </p:nvSpPr>
        <p:spPr bwMode="auto">
          <a:xfrm rot="-5400000">
            <a:off x="-1283493"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5"/>
          <p:cNvSpPr>
            <a:spLocks noGrp="1"/>
          </p:cNvSpPr>
          <p:nvPr>
            <p:ph type="sldNum" sz="quarter" idx="12"/>
          </p:nvPr>
        </p:nvSpPr>
        <p:spPr>
          <a:noFill/>
        </p:spPr>
        <p:txBody>
          <a:bodyPr/>
          <a:lstStyle/>
          <a:p>
            <a:fld id="{13ED161E-D8D7-44B2-BC59-A10C14F7BACB}" type="slidenum">
              <a:rPr lang="cs-CZ" smtClean="0"/>
              <a:pPr/>
              <a:t>188</a:t>
            </a:fld>
            <a:endParaRPr lang="cs-CZ" smtClean="0"/>
          </a:p>
        </p:txBody>
      </p:sp>
      <p:sp>
        <p:nvSpPr>
          <p:cNvPr id="135171" name="Rectangle 1026"/>
          <p:cNvSpPr>
            <a:spLocks noGrp="1" noChangeArrowheads="1"/>
          </p:cNvSpPr>
          <p:nvPr>
            <p:ph type="title"/>
          </p:nvPr>
        </p:nvSpPr>
        <p:spPr/>
        <p:txBody>
          <a:bodyPr/>
          <a:lstStyle/>
          <a:p>
            <a:pPr eaLnBrk="1" hangingPunct="1"/>
            <a:r>
              <a:rPr lang="cs-CZ" smtClean="0"/>
              <a:t>Maminy</a:t>
            </a:r>
          </a:p>
        </p:txBody>
      </p:sp>
      <p:sp>
        <p:nvSpPr>
          <p:cNvPr id="135172" name="Rectangle 1027"/>
          <p:cNvSpPr>
            <a:spLocks noGrp="1" noChangeArrowheads="1"/>
          </p:cNvSpPr>
          <p:nvPr>
            <p:ph type="body" idx="1"/>
          </p:nvPr>
        </p:nvSpPr>
        <p:spPr/>
        <p:txBody>
          <a:bodyPr/>
          <a:lstStyle/>
          <a:p>
            <a:pPr eaLnBrk="1" hangingPunct="1"/>
            <a:r>
              <a:rPr lang="cs-CZ" sz="2800" smtClean="0"/>
              <a:t>Dobře využít matky malých dětí</a:t>
            </a:r>
            <a:r>
              <a:rPr lang="en-US" sz="2800" smtClean="0"/>
              <a:t> </a:t>
            </a:r>
            <a:r>
              <a:rPr lang="cs-CZ" sz="2800" smtClean="0"/>
              <a:t>je náročný úkol, je ale vysoká návratnost, jsou to většinou dříči, pracují, aby se jejich děti měly dobře</a:t>
            </a:r>
          </a:p>
          <a:p>
            <a:pPr lvl="1" eaLnBrk="1" hangingPunct="1"/>
            <a:r>
              <a:rPr lang="cs-CZ" sz="2400" smtClean="0"/>
              <a:t>Potřeba volnější pracovní doby</a:t>
            </a:r>
          </a:p>
          <a:p>
            <a:pPr lvl="1" eaLnBrk="1" hangingPunct="1"/>
            <a:r>
              <a:rPr lang="cs-CZ" sz="2400" smtClean="0"/>
              <a:t>Pokud se jim vyjde vstříc dovedou si toho vážit a vrátí se to na přínosech</a:t>
            </a:r>
          </a:p>
          <a:p>
            <a:pPr eaLnBrk="1" hangingPunct="1"/>
            <a:r>
              <a:rPr lang="cs-CZ" sz="2800" smtClean="0"/>
              <a:t>Nevyužití mamin svědčí většinou o tuposti a nekompetentnosti a sociální nedostatečnosti vedoucího týmu a mangementu – není asi vhodný pro roli vedoucího</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číslo snímku 5"/>
          <p:cNvSpPr>
            <a:spLocks noGrp="1"/>
          </p:cNvSpPr>
          <p:nvPr>
            <p:ph type="sldNum" sz="quarter" idx="12"/>
          </p:nvPr>
        </p:nvSpPr>
        <p:spPr>
          <a:noFill/>
        </p:spPr>
        <p:txBody>
          <a:bodyPr/>
          <a:lstStyle/>
          <a:p>
            <a:fld id="{414E6D71-AB83-449F-B40E-769EACBB52FE}" type="slidenum">
              <a:rPr lang="cs-CZ" smtClean="0"/>
              <a:pPr/>
              <a:t>189</a:t>
            </a:fld>
            <a:endParaRPr lang="cs-CZ" smtClean="0"/>
          </a:p>
        </p:txBody>
      </p:sp>
      <p:sp>
        <p:nvSpPr>
          <p:cNvPr id="136195" name="Rectangle 2"/>
          <p:cNvSpPr>
            <a:spLocks noGrp="1" noChangeArrowheads="1"/>
          </p:cNvSpPr>
          <p:nvPr>
            <p:ph type="title"/>
          </p:nvPr>
        </p:nvSpPr>
        <p:spPr/>
        <p:txBody>
          <a:bodyPr/>
          <a:lstStyle/>
          <a:p>
            <a:pPr eaLnBrk="1" hangingPunct="1"/>
            <a:r>
              <a:rPr lang="cs-CZ" sz="4000" smtClean="0"/>
              <a:t>Jednoduchá kriteria  hodnocení   Experti a začátečníci</a:t>
            </a:r>
          </a:p>
        </p:txBody>
      </p:sp>
      <p:graphicFrame>
        <p:nvGraphicFramePr>
          <p:cNvPr id="134169" name="Group 25"/>
          <p:cNvGraphicFramePr>
            <a:graphicFrameLocks noGrp="1"/>
          </p:cNvGraphicFramePr>
          <p:nvPr>
            <p:ph idx="1"/>
          </p:nvPr>
        </p:nvGraphicFramePr>
        <p:xfrm>
          <a:off x="1331913"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Začátečníci</a:t>
                      </a:r>
                      <a:r>
                        <a:rPr kumimoji="0" lang="cs-CZ" sz="2400" b="0" i="0" u="none" strike="noStrike" cap="none" normalizeH="0" baseline="0" smtClean="0">
                          <a:ln>
                            <a:noFill/>
                          </a:ln>
                          <a:solidFill>
                            <a:schemeClr val="tx1"/>
                          </a:solidFill>
                          <a:effectLst/>
                          <a:latin typeface="Arial" charset="0"/>
                        </a:rPr>
                        <a:t> (nasazovat jako druhé do dvojic)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Aplikační expert </a:t>
                      </a:r>
                      <a:r>
                        <a:rPr kumimoji="0" lang="cs-CZ" sz="2400" b="0" i="0" u="none" strike="noStrike" cap="none" normalizeH="0" baseline="0" smtClean="0">
                          <a:ln>
                            <a:noFill/>
                          </a:ln>
                          <a:solidFill>
                            <a:schemeClr val="tx1"/>
                          </a:solidFill>
                          <a:effectLst/>
                          <a:latin typeface="Arial" charset="0"/>
                        </a:rPr>
                        <a:t>(měl by obvykle být členem týmu, často jako styčný důstojník)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Systémový expert </a:t>
                      </a:r>
                      <a:r>
                        <a:rPr kumimoji="0" lang="cs-CZ" sz="2400" b="0" i="0" u="none" strike="noStrike" cap="none" normalizeH="0" baseline="0" smtClean="0">
                          <a:ln>
                            <a:noFill/>
                          </a:ln>
                          <a:solidFill>
                            <a:schemeClr val="tx1"/>
                          </a:solidFill>
                          <a:effectLst/>
                          <a:latin typeface="Arial" charset="0"/>
                        </a:rPr>
                        <a:t>(častým nedostatkem je neschopnost komunikace s uživateli)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Mentor </a:t>
                      </a:r>
                      <a:r>
                        <a:rPr kumimoji="0" lang="cs-CZ" sz="2400" b="0" i="0" u="none" strike="noStrike" cap="none" normalizeH="0" baseline="0" smtClean="0">
                          <a:ln>
                            <a:noFill/>
                          </a:ln>
                          <a:solidFill>
                            <a:schemeClr val="tx1"/>
                          </a:solidFill>
                          <a:effectLst/>
                          <a:latin typeface="Arial" charset="0"/>
                        </a:rPr>
                        <a:t>(vhodný na vedoucího projektu nebo jako mentor při oponentuře)</a:t>
                      </a: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07" name="Text Box 14"/>
          <p:cNvSpPr txBox="1">
            <a:spLocks noChangeArrowheads="1"/>
          </p:cNvSpPr>
          <p:nvPr/>
        </p:nvSpPr>
        <p:spPr bwMode="auto">
          <a:xfrm>
            <a:off x="1619250" y="1989138"/>
            <a:ext cx="6985000"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Znalost oboru aplikace  </a:t>
            </a:r>
            <a:r>
              <a:rPr lang="cs-CZ" sz="1800"/>
              <a:t>                </a:t>
            </a:r>
            <a:r>
              <a:rPr lang="cs-CZ" sz="2000"/>
              <a:t>Velká</a:t>
            </a:r>
            <a:endParaRPr lang="cs-CZ" sz="1800"/>
          </a:p>
        </p:txBody>
      </p:sp>
      <p:sp>
        <p:nvSpPr>
          <p:cNvPr id="136208" name="Text Box 15"/>
          <p:cNvSpPr txBox="1">
            <a:spLocks noChangeArrowheads="1"/>
          </p:cNvSpPr>
          <p:nvPr/>
        </p:nvSpPr>
        <p:spPr bwMode="auto">
          <a:xfrm rot="-5400000">
            <a:off x="-1140618"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Znalost IT</a:t>
            </a:r>
            <a:r>
              <a:rPr lang="cs-CZ" sz="2000"/>
              <a:t>   </a:t>
            </a:r>
            <a:r>
              <a:rPr lang="cs-CZ" sz="2400"/>
              <a:t> </a:t>
            </a:r>
            <a:r>
              <a:rPr lang="cs-CZ" sz="2000"/>
              <a:t> malá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číslo snímku 5"/>
          <p:cNvSpPr>
            <a:spLocks noGrp="1"/>
          </p:cNvSpPr>
          <p:nvPr>
            <p:ph type="sldNum" sz="quarter" idx="12"/>
          </p:nvPr>
        </p:nvSpPr>
        <p:spPr>
          <a:noFill/>
        </p:spPr>
        <p:txBody>
          <a:bodyPr/>
          <a:lstStyle/>
          <a:p>
            <a:fld id="{B77903FD-9CCC-4173-BBD1-266127859DEE}" type="slidenum">
              <a:rPr lang="cs-CZ" smtClean="0"/>
              <a:pPr/>
              <a:t>19</a:t>
            </a:fld>
            <a:endParaRPr lang="cs-CZ" smtClean="0"/>
          </a:p>
        </p:txBody>
      </p:sp>
      <p:sp>
        <p:nvSpPr>
          <p:cNvPr id="128003" name="Rectangle 2"/>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32771" name="Group 3"/>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15" name="Text Box 14"/>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28016" name="Text Box 15"/>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xmlns="" val="339375567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Zástupný symbol pro číslo snímku 5"/>
          <p:cNvSpPr>
            <a:spLocks noGrp="1"/>
          </p:cNvSpPr>
          <p:nvPr>
            <p:ph type="sldNum" sz="quarter" idx="12"/>
          </p:nvPr>
        </p:nvSpPr>
        <p:spPr>
          <a:noFill/>
        </p:spPr>
        <p:txBody>
          <a:bodyPr/>
          <a:lstStyle/>
          <a:p>
            <a:fld id="{31041403-58AE-4A69-9988-76634470270F}" type="slidenum">
              <a:rPr lang="cs-CZ" smtClean="0"/>
              <a:pPr/>
              <a:t>190</a:t>
            </a:fld>
            <a:endParaRPr lang="cs-CZ" smtClean="0"/>
          </a:p>
        </p:txBody>
      </p:sp>
      <p:sp>
        <p:nvSpPr>
          <p:cNvPr id="137219" name="Rectangle 1028"/>
          <p:cNvSpPr>
            <a:spLocks noGrp="1" noChangeArrowheads="1"/>
          </p:cNvSpPr>
          <p:nvPr>
            <p:ph type="title"/>
          </p:nvPr>
        </p:nvSpPr>
        <p:spPr/>
        <p:txBody>
          <a:bodyPr/>
          <a:lstStyle/>
          <a:p>
            <a:pPr eaLnBrk="1" hangingPunct="1"/>
            <a:r>
              <a:rPr lang="cs-CZ" smtClean="0"/>
              <a:t>Hledání konsensu</a:t>
            </a:r>
          </a:p>
        </p:txBody>
      </p:sp>
      <p:pic>
        <p:nvPicPr>
          <p:cNvPr id="137220" name="Picture 1049"/>
          <p:cNvPicPr>
            <a:picLocks noGrp="1" noChangeAspect="1" noChangeArrowheads="1"/>
          </p:cNvPicPr>
          <p:nvPr>
            <p:ph idx="1"/>
          </p:nvPr>
        </p:nvPicPr>
        <p:blipFill>
          <a:blip r:embed="rId2" cstate="print"/>
          <a:srcRect/>
          <a:stretch>
            <a:fillRect/>
          </a:stretch>
        </p:blipFill>
        <p:spPr>
          <a:xfrm>
            <a:off x="395288" y="1412875"/>
            <a:ext cx="7848600" cy="4294188"/>
          </a:xfrm>
          <a:noFill/>
        </p:spPr>
      </p:pic>
      <p:sp>
        <p:nvSpPr>
          <p:cNvPr id="137221" name="Text Box 1051"/>
          <p:cNvSpPr txBox="1">
            <a:spLocks noChangeArrowheads="1"/>
          </p:cNvSpPr>
          <p:nvPr/>
        </p:nvSpPr>
        <p:spPr bwMode="auto">
          <a:xfrm>
            <a:off x="2051050" y="1268413"/>
            <a:ext cx="5638800" cy="366712"/>
          </a:xfrm>
          <a:prstGeom prst="rect">
            <a:avLst/>
          </a:prstGeom>
          <a:noFill/>
          <a:ln w="9525">
            <a:noFill/>
            <a:miter lim="800000"/>
            <a:headEnd/>
            <a:tailEnd/>
          </a:ln>
        </p:spPr>
        <p:txBody>
          <a:bodyPr>
            <a:spAutoFit/>
          </a:bodyPr>
          <a:lstStyle/>
          <a:p>
            <a:pPr>
              <a:spcBef>
                <a:spcPct val="50000"/>
              </a:spcBef>
            </a:pPr>
            <a:r>
              <a:rPr lang="cs-CZ" sz="1800"/>
              <a:t>Individuální skrytý nesouhlas otravuje vztahy v týmu</a:t>
            </a:r>
          </a:p>
        </p:txBody>
      </p:sp>
      <p:sp>
        <p:nvSpPr>
          <p:cNvPr id="137222" name="Text Box 1052"/>
          <p:cNvSpPr txBox="1">
            <a:spLocks noChangeArrowheads="1"/>
          </p:cNvSpPr>
          <p:nvPr/>
        </p:nvSpPr>
        <p:spPr bwMode="auto">
          <a:xfrm>
            <a:off x="755650" y="5589588"/>
            <a:ext cx="8054975" cy="822325"/>
          </a:xfrm>
          <a:prstGeom prst="rect">
            <a:avLst/>
          </a:prstGeom>
          <a:noFill/>
          <a:ln w="9525">
            <a:noFill/>
            <a:miter lim="800000"/>
            <a:headEnd/>
            <a:tailEnd/>
          </a:ln>
        </p:spPr>
        <p:txBody>
          <a:bodyPr>
            <a:spAutoFit/>
          </a:bodyPr>
          <a:lstStyle/>
          <a:p>
            <a:pPr>
              <a:spcBef>
                <a:spcPct val="50000"/>
              </a:spcBef>
            </a:pPr>
            <a:r>
              <a:rPr lang="cs-CZ" sz="2400"/>
              <a:t>Zdánlivý konsensus je zvláště škodlivý (pocit podvodu), může vzniknou nepozorností vedoucího</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číslo snímku 5"/>
          <p:cNvSpPr>
            <a:spLocks noGrp="1"/>
          </p:cNvSpPr>
          <p:nvPr>
            <p:ph type="sldNum" sz="quarter" idx="12"/>
          </p:nvPr>
        </p:nvSpPr>
        <p:spPr>
          <a:noFill/>
        </p:spPr>
        <p:txBody>
          <a:bodyPr/>
          <a:lstStyle/>
          <a:p>
            <a:fld id="{90AC1543-2B09-4229-9DFD-CF943C194F22}" type="slidenum">
              <a:rPr lang="cs-CZ" smtClean="0"/>
              <a:pPr/>
              <a:t>191</a:t>
            </a:fld>
            <a:endParaRPr lang="cs-CZ" smtClean="0"/>
          </a:p>
        </p:txBody>
      </p:sp>
      <p:sp>
        <p:nvSpPr>
          <p:cNvPr id="138243" name="Rectangle 1026"/>
          <p:cNvSpPr>
            <a:spLocks noGrp="1" noChangeArrowheads="1"/>
          </p:cNvSpPr>
          <p:nvPr>
            <p:ph type="title"/>
          </p:nvPr>
        </p:nvSpPr>
        <p:spPr/>
        <p:txBody>
          <a:bodyPr/>
          <a:lstStyle/>
          <a:p>
            <a:pPr eaLnBrk="1" hangingPunct="1"/>
            <a:r>
              <a:rPr lang="cs-CZ" smtClean="0"/>
              <a:t>Velikost týmu</a:t>
            </a:r>
          </a:p>
        </p:txBody>
      </p:sp>
      <p:sp>
        <p:nvSpPr>
          <p:cNvPr id="138244" name="Rectangle 1027"/>
          <p:cNvSpPr>
            <a:spLocks noGrp="1" noChangeArrowheads="1"/>
          </p:cNvSpPr>
          <p:nvPr>
            <p:ph type="body" idx="1"/>
          </p:nvPr>
        </p:nvSpPr>
        <p:spPr/>
        <p:txBody>
          <a:bodyPr/>
          <a:lstStyle/>
          <a:p>
            <a:pPr eaLnBrk="1" hangingPunct="1">
              <a:lnSpc>
                <a:spcPct val="80000"/>
              </a:lnSpc>
            </a:pPr>
            <a:r>
              <a:rPr lang="cs-CZ" sz="2800" smtClean="0"/>
              <a:t>Lidé raději pracují v menším týmu (optimum 5-8), důvod pro agilní formy vývoje a SOA</a:t>
            </a:r>
          </a:p>
          <a:p>
            <a:pPr lvl="1" eaLnBrk="1" hangingPunct="1">
              <a:lnSpc>
                <a:spcPct val="80000"/>
              </a:lnSpc>
            </a:pPr>
            <a:r>
              <a:rPr lang="cs-CZ" sz="2400" smtClean="0"/>
              <a:t>Důvěra</a:t>
            </a:r>
          </a:p>
          <a:p>
            <a:pPr lvl="1" eaLnBrk="1" hangingPunct="1">
              <a:lnSpc>
                <a:spcPct val="80000"/>
              </a:lnSpc>
            </a:pPr>
            <a:r>
              <a:rPr lang="cs-CZ" sz="2400" smtClean="0"/>
              <a:t>Méně otravných činností (tým může mít jednodušší strukturu, není nutné vše zaznamenávat)</a:t>
            </a:r>
          </a:p>
          <a:p>
            <a:pPr lvl="1" eaLnBrk="1" hangingPunct="1">
              <a:lnSpc>
                <a:spcPct val="80000"/>
              </a:lnSpc>
            </a:pPr>
            <a:r>
              <a:rPr lang="cs-CZ" sz="2400" smtClean="0"/>
              <a:t>Lepší komunikace</a:t>
            </a:r>
          </a:p>
          <a:p>
            <a:pPr lvl="1" eaLnBrk="1" hangingPunct="1">
              <a:lnSpc>
                <a:spcPct val="80000"/>
              </a:lnSpc>
            </a:pPr>
            <a:r>
              <a:rPr lang="cs-CZ" sz="2400" smtClean="0"/>
              <a:t>Optimum do deseti, raději pět až osm</a:t>
            </a:r>
          </a:p>
          <a:p>
            <a:pPr eaLnBrk="1" hangingPunct="1">
              <a:lnSpc>
                <a:spcPct val="80000"/>
              </a:lnSpc>
            </a:pPr>
            <a:r>
              <a:rPr lang="cs-CZ" sz="2800" smtClean="0"/>
              <a:t>Lépe koedukovaný tým</a:t>
            </a:r>
          </a:p>
          <a:p>
            <a:pPr lvl="1" eaLnBrk="1" hangingPunct="1">
              <a:lnSpc>
                <a:spcPct val="80000"/>
              </a:lnSpc>
            </a:pPr>
            <a:r>
              <a:rPr lang="cs-CZ" sz="2400" smtClean="0"/>
              <a:t> Čistě ženský – intriky</a:t>
            </a:r>
          </a:p>
          <a:p>
            <a:pPr lvl="1" eaLnBrk="1" hangingPunct="1">
              <a:lnSpc>
                <a:spcPct val="80000"/>
              </a:lnSpc>
            </a:pPr>
            <a:r>
              <a:rPr lang="cs-CZ" sz="2400" smtClean="0"/>
              <a:t>Čistě mužský – zvlčí (chybí sociální kapitál)</a:t>
            </a:r>
          </a:p>
          <a:p>
            <a:pPr lvl="2" eaLnBrk="1" hangingPunct="1">
              <a:lnSpc>
                <a:spcPct val="80000"/>
              </a:lnSpc>
            </a:pPr>
            <a:r>
              <a:rPr lang="cs-CZ" sz="2000" smtClean="0"/>
              <a:t>Zdá se, že čistě mužské týmy jsou stabilnější, než čistě ženské týmy, podmíněno historií druhu homo sapiens (lovecké tlupy a sběr plodin)</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5"/>
          <p:cNvSpPr>
            <a:spLocks noGrp="1"/>
          </p:cNvSpPr>
          <p:nvPr>
            <p:ph type="sldNum" sz="quarter" idx="12"/>
          </p:nvPr>
        </p:nvSpPr>
        <p:spPr>
          <a:noFill/>
        </p:spPr>
        <p:txBody>
          <a:bodyPr/>
          <a:lstStyle/>
          <a:p>
            <a:fld id="{D48BECB4-E12A-449C-B513-C1F92D501CB2}" type="slidenum">
              <a:rPr lang="cs-CZ" smtClean="0"/>
              <a:pPr/>
              <a:t>192</a:t>
            </a:fld>
            <a:endParaRPr lang="cs-CZ" smtClean="0"/>
          </a:p>
        </p:txBody>
      </p:sp>
      <p:sp>
        <p:nvSpPr>
          <p:cNvPr id="139267" name="Rectangle 2"/>
          <p:cNvSpPr>
            <a:spLocks noGrp="1" noChangeArrowheads="1"/>
          </p:cNvSpPr>
          <p:nvPr>
            <p:ph type="title"/>
          </p:nvPr>
        </p:nvSpPr>
        <p:spPr/>
        <p:txBody>
          <a:bodyPr/>
          <a:lstStyle/>
          <a:p>
            <a:pPr eaLnBrk="1" hangingPunct="1"/>
            <a:r>
              <a:rPr lang="cs-CZ" smtClean="0"/>
              <a:t>Najímaný a pevný tým, opakování</a:t>
            </a:r>
          </a:p>
        </p:txBody>
      </p:sp>
      <p:sp>
        <p:nvSpPr>
          <p:cNvPr id="139268" name="Rectangle 3"/>
          <p:cNvSpPr>
            <a:spLocks noGrp="1" noChangeArrowheads="1"/>
          </p:cNvSpPr>
          <p:nvPr>
            <p:ph type="body" idx="1"/>
          </p:nvPr>
        </p:nvSpPr>
        <p:spPr/>
        <p:txBody>
          <a:bodyPr/>
          <a:lstStyle/>
          <a:p>
            <a:pPr eaLnBrk="1" hangingPunct="1"/>
            <a:r>
              <a:rPr lang="cs-CZ" sz="2800" i="1" smtClean="0"/>
              <a:t>Najímaný tým</a:t>
            </a:r>
            <a:r>
              <a:rPr lang="cs-CZ" sz="2800" smtClean="0"/>
              <a:t>: Vytvoří se na pro daný projekt počínaje jmenováním jádra týmu. Další pracovníci se stávají členy týmu a jsou uvolňováni podle potřeby.</a:t>
            </a:r>
          </a:p>
          <a:p>
            <a:pPr lvl="1" eaLnBrk="1" hangingPunct="1"/>
            <a:r>
              <a:rPr lang="cs-CZ" sz="2400" smtClean="0"/>
              <a:t>Různé varianty vytváření najímaných týmů</a:t>
            </a:r>
          </a:p>
          <a:p>
            <a:pPr lvl="1" eaLnBrk="1" hangingPunct="1"/>
            <a:r>
              <a:rPr lang="cs-CZ" sz="2400" smtClean="0"/>
              <a:t>Schůdné u větších firem </a:t>
            </a:r>
          </a:p>
          <a:p>
            <a:pPr lvl="1" eaLnBrk="1" hangingPunct="1"/>
            <a:r>
              <a:rPr lang="cs-CZ" sz="2400" smtClean="0"/>
              <a:t>Př. Siemens a VW</a:t>
            </a:r>
          </a:p>
          <a:p>
            <a:pPr eaLnBrk="1" hangingPunct="1"/>
            <a:r>
              <a:rPr lang="cs-CZ" sz="2800" i="1" smtClean="0"/>
              <a:t>Pevný tým: </a:t>
            </a:r>
            <a:r>
              <a:rPr lang="cs-CZ" sz="2800" smtClean="0"/>
              <a:t>Tým v podstatě neměnný. Projekty se hledají pro tým. Pro menší úkoly a menší firmy bývá optimální</a:t>
            </a:r>
            <a:endParaRPr lang="cs-CZ" sz="2800" i="1"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Nadpis 1"/>
          <p:cNvSpPr>
            <a:spLocks noGrp="1"/>
          </p:cNvSpPr>
          <p:nvPr>
            <p:ph type="title"/>
          </p:nvPr>
        </p:nvSpPr>
        <p:spPr/>
        <p:txBody>
          <a:bodyPr/>
          <a:lstStyle/>
          <a:p>
            <a:r>
              <a:rPr lang="cs-CZ" smtClean="0"/>
              <a:t>Týmy v agilním vývoji</a:t>
            </a:r>
          </a:p>
        </p:txBody>
      </p:sp>
      <p:sp>
        <p:nvSpPr>
          <p:cNvPr id="140291" name="Zástupný symbol pro obsah 2"/>
          <p:cNvSpPr>
            <a:spLocks noGrp="1"/>
          </p:cNvSpPr>
          <p:nvPr>
            <p:ph idx="1"/>
          </p:nvPr>
        </p:nvSpPr>
        <p:spPr/>
        <p:txBody>
          <a:bodyPr/>
          <a:lstStyle/>
          <a:p>
            <a:r>
              <a:rPr lang="cs-CZ" smtClean="0"/>
              <a:t>Kouč, nutná admistrativa</a:t>
            </a:r>
          </a:p>
          <a:p>
            <a:r>
              <a:rPr lang="cs-CZ" smtClean="0"/>
              <a:t>Pool řešitelů </a:t>
            </a:r>
          </a:p>
          <a:p>
            <a:r>
              <a:rPr lang="cs-CZ" smtClean="0"/>
              <a:t>Pro jednotlivé úkoly malé týmy, úkol dokončen za krátkou dobu</a:t>
            </a:r>
          </a:p>
        </p:txBody>
      </p:sp>
      <p:sp>
        <p:nvSpPr>
          <p:cNvPr id="140292" name="Zástupný symbol pro číslo snímku 3"/>
          <p:cNvSpPr>
            <a:spLocks noGrp="1"/>
          </p:cNvSpPr>
          <p:nvPr>
            <p:ph type="sldNum" sz="quarter" idx="12"/>
          </p:nvPr>
        </p:nvSpPr>
        <p:spPr>
          <a:noFill/>
        </p:spPr>
        <p:txBody>
          <a:bodyPr/>
          <a:lstStyle/>
          <a:p>
            <a:fld id="{8625E637-6094-4202-8529-2E785EC3ECD6}" type="slidenum">
              <a:rPr lang="cs-CZ" smtClean="0"/>
              <a:pPr/>
              <a:t>193</a:t>
            </a:fld>
            <a:endParaRPr lang="cs-CZ"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číslo snímku 5"/>
          <p:cNvSpPr>
            <a:spLocks noGrp="1"/>
          </p:cNvSpPr>
          <p:nvPr>
            <p:ph type="sldNum" sz="quarter" idx="12"/>
          </p:nvPr>
        </p:nvSpPr>
        <p:spPr>
          <a:noFill/>
        </p:spPr>
        <p:txBody>
          <a:bodyPr/>
          <a:lstStyle/>
          <a:p>
            <a:fld id="{15CF3FCA-E17A-4A8E-A58C-EAD2804D27F3}" type="slidenum">
              <a:rPr lang="cs-CZ" smtClean="0"/>
              <a:pPr/>
              <a:t>194</a:t>
            </a:fld>
            <a:endParaRPr lang="cs-CZ" smtClean="0"/>
          </a:p>
        </p:txBody>
      </p:sp>
      <p:sp>
        <p:nvSpPr>
          <p:cNvPr id="1028" name="Rectangle 1026"/>
          <p:cNvSpPr>
            <a:spLocks noGrp="1" noChangeArrowheads="1"/>
          </p:cNvSpPr>
          <p:nvPr>
            <p:ph type="title"/>
          </p:nvPr>
        </p:nvSpPr>
        <p:spPr/>
        <p:txBody>
          <a:bodyPr/>
          <a:lstStyle/>
          <a:p>
            <a:pPr eaLnBrk="1" hangingPunct="1"/>
            <a:r>
              <a:rPr lang="cs-CZ" smtClean="0"/>
              <a:t>Najímaný tým, vrchol a odhad doby řešení</a:t>
            </a:r>
          </a:p>
        </p:txBody>
      </p:sp>
      <p:graphicFrame>
        <p:nvGraphicFramePr>
          <p:cNvPr id="13" name="Object 1024"/>
          <p:cNvGraphicFramePr>
            <a:graphicFrameLocks noGrp="1" noChangeAspect="1"/>
          </p:cNvGraphicFramePr>
          <p:nvPr>
            <p:ph type="body" idx="1"/>
          </p:nvPr>
        </p:nvGraphicFramePr>
        <p:xfrm>
          <a:off x="374650" y="1392238"/>
          <a:ext cx="8128000" cy="3841750"/>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 Box 1028"/>
          <p:cNvSpPr txBox="1">
            <a:spLocks noChangeArrowheads="1"/>
          </p:cNvSpPr>
          <p:nvPr/>
        </p:nvSpPr>
        <p:spPr bwMode="auto">
          <a:xfrm>
            <a:off x="7315200" y="5105400"/>
            <a:ext cx="609600" cy="366713"/>
          </a:xfrm>
          <a:prstGeom prst="rect">
            <a:avLst/>
          </a:prstGeom>
          <a:noFill/>
          <a:ln w="9525">
            <a:noFill/>
            <a:miter lim="800000"/>
            <a:headEnd/>
            <a:tailEnd/>
          </a:ln>
        </p:spPr>
        <p:txBody>
          <a:bodyPr>
            <a:spAutoFit/>
          </a:bodyPr>
          <a:lstStyle/>
          <a:p>
            <a:pPr>
              <a:spcBef>
                <a:spcPct val="50000"/>
              </a:spcBef>
            </a:pPr>
            <a:r>
              <a:rPr lang="cs-CZ" sz="1800"/>
              <a:t>čas</a:t>
            </a:r>
          </a:p>
        </p:txBody>
      </p:sp>
      <p:sp>
        <p:nvSpPr>
          <p:cNvPr id="1030" name="Text Box 1029"/>
          <p:cNvSpPr txBox="1">
            <a:spLocks noChangeArrowheads="1"/>
          </p:cNvSpPr>
          <p:nvPr/>
        </p:nvSpPr>
        <p:spPr bwMode="auto">
          <a:xfrm>
            <a:off x="971550" y="1700213"/>
            <a:ext cx="1752600" cy="641350"/>
          </a:xfrm>
          <a:prstGeom prst="rect">
            <a:avLst/>
          </a:prstGeom>
          <a:noFill/>
          <a:ln w="9525">
            <a:noFill/>
            <a:miter lim="800000"/>
            <a:headEnd/>
            <a:tailEnd/>
          </a:ln>
        </p:spPr>
        <p:txBody>
          <a:bodyPr>
            <a:spAutoFit/>
          </a:bodyPr>
          <a:lstStyle/>
          <a:p>
            <a:pPr>
              <a:spcBef>
                <a:spcPct val="50000"/>
              </a:spcBef>
            </a:pPr>
            <a:r>
              <a:rPr lang="cs-CZ" sz="1800"/>
              <a:t>Osoby/max. velikost týmu</a:t>
            </a:r>
          </a:p>
        </p:txBody>
      </p:sp>
      <p:sp>
        <p:nvSpPr>
          <p:cNvPr id="1031" name="Text Box 1030"/>
          <p:cNvSpPr txBox="1">
            <a:spLocks noChangeArrowheads="1"/>
          </p:cNvSpPr>
          <p:nvPr/>
        </p:nvSpPr>
        <p:spPr bwMode="auto">
          <a:xfrm>
            <a:off x="3276600" y="2205038"/>
            <a:ext cx="3657600" cy="396875"/>
          </a:xfrm>
          <a:prstGeom prst="rect">
            <a:avLst/>
          </a:prstGeom>
          <a:noFill/>
          <a:ln w="9525">
            <a:noFill/>
            <a:miter lim="800000"/>
            <a:headEnd/>
            <a:tailEnd/>
          </a:ln>
        </p:spPr>
        <p:txBody>
          <a:bodyPr>
            <a:spAutoFit/>
          </a:bodyPr>
          <a:lstStyle/>
          <a:p>
            <a:pPr>
              <a:spcBef>
                <a:spcPct val="50000"/>
              </a:spcBef>
            </a:pPr>
            <a:r>
              <a:rPr lang="cs-CZ" sz="2000"/>
              <a:t>Vlevo sešikmená funkce</a:t>
            </a:r>
          </a:p>
        </p:txBody>
      </p:sp>
      <p:sp>
        <p:nvSpPr>
          <p:cNvPr id="1032" name="Text Box 1031"/>
          <p:cNvSpPr txBox="1">
            <a:spLocks noChangeArrowheads="1"/>
          </p:cNvSpPr>
          <p:nvPr/>
        </p:nvSpPr>
        <p:spPr bwMode="auto">
          <a:xfrm>
            <a:off x="1706563" y="1401763"/>
            <a:ext cx="5529262" cy="336550"/>
          </a:xfrm>
          <a:prstGeom prst="rect">
            <a:avLst/>
          </a:prstGeom>
          <a:noFill/>
          <a:ln w="9525">
            <a:noFill/>
            <a:miter lim="800000"/>
            <a:headEnd/>
            <a:tailEnd/>
          </a:ln>
        </p:spPr>
        <p:txBody>
          <a:bodyPr>
            <a:spAutoFit/>
          </a:bodyPr>
          <a:lstStyle/>
          <a:p>
            <a:pPr>
              <a:spcBef>
                <a:spcPct val="50000"/>
              </a:spcBef>
            </a:pPr>
            <a:endParaRPr lang="cs-CZ"/>
          </a:p>
        </p:txBody>
      </p:sp>
      <p:sp>
        <p:nvSpPr>
          <p:cNvPr id="1033" name="Text Box 1032"/>
          <p:cNvSpPr txBox="1">
            <a:spLocks noChangeArrowheads="1"/>
          </p:cNvSpPr>
          <p:nvPr/>
        </p:nvSpPr>
        <p:spPr bwMode="auto">
          <a:xfrm>
            <a:off x="538163" y="5876925"/>
            <a:ext cx="7489825" cy="581025"/>
          </a:xfrm>
          <a:prstGeom prst="rect">
            <a:avLst/>
          </a:prstGeom>
          <a:noFill/>
          <a:ln w="9525">
            <a:noFill/>
            <a:miter lim="800000"/>
            <a:headEnd/>
            <a:tailEnd/>
          </a:ln>
        </p:spPr>
        <p:txBody>
          <a:bodyPr>
            <a:spAutoFit/>
          </a:bodyPr>
          <a:lstStyle/>
          <a:p>
            <a:pPr>
              <a:spcBef>
                <a:spcPct val="50000"/>
              </a:spcBef>
            </a:pPr>
            <a:r>
              <a:rPr lang="cs-CZ"/>
              <a:t>Transformace proměnných tak, aby max bylo v bodě 1 a mělo hodnotu 1 a v nule byla hodnota funkce prakticky nula. U pevného týmu odpovídá intensitě práce</a:t>
            </a:r>
          </a:p>
        </p:txBody>
      </p:sp>
      <p:sp>
        <p:nvSpPr>
          <p:cNvPr id="1034" name="Line 1033"/>
          <p:cNvSpPr>
            <a:spLocks noChangeShapeType="1"/>
          </p:cNvSpPr>
          <p:nvPr/>
        </p:nvSpPr>
        <p:spPr bwMode="auto">
          <a:xfrm flipV="1">
            <a:off x="3635375" y="3429000"/>
            <a:ext cx="0" cy="1368425"/>
          </a:xfrm>
          <a:prstGeom prst="line">
            <a:avLst/>
          </a:prstGeom>
          <a:noFill/>
          <a:ln w="9525">
            <a:solidFill>
              <a:schemeClr val="tx1"/>
            </a:solidFill>
            <a:round/>
            <a:headEnd/>
            <a:tailEnd/>
          </a:ln>
        </p:spPr>
        <p:txBody>
          <a:bodyPr/>
          <a:lstStyle/>
          <a:p>
            <a:endParaRPr lang="cs-CZ"/>
          </a:p>
        </p:txBody>
      </p:sp>
      <p:sp>
        <p:nvSpPr>
          <p:cNvPr id="1035" name="Text Box 1034"/>
          <p:cNvSpPr txBox="1">
            <a:spLocks noChangeArrowheads="1"/>
          </p:cNvSpPr>
          <p:nvPr/>
        </p:nvSpPr>
        <p:spPr bwMode="auto">
          <a:xfrm>
            <a:off x="3203575" y="3068638"/>
            <a:ext cx="1368425" cy="336550"/>
          </a:xfrm>
          <a:prstGeom prst="rect">
            <a:avLst/>
          </a:prstGeom>
          <a:noFill/>
          <a:ln w="9525">
            <a:noFill/>
            <a:miter lim="800000"/>
            <a:headEnd/>
            <a:tailEnd/>
          </a:ln>
        </p:spPr>
        <p:txBody>
          <a:bodyPr>
            <a:spAutoFit/>
          </a:bodyPr>
          <a:lstStyle/>
          <a:p>
            <a:pPr>
              <a:spcBef>
                <a:spcPct val="50000"/>
              </a:spcBef>
            </a:pPr>
            <a:r>
              <a:rPr lang="cs-CZ"/>
              <a:t>Předání</a:t>
            </a:r>
          </a:p>
        </p:txBody>
      </p:sp>
      <p:sp>
        <p:nvSpPr>
          <p:cNvPr id="1036" name="Line 1035"/>
          <p:cNvSpPr>
            <a:spLocks noChangeShapeType="1"/>
          </p:cNvSpPr>
          <p:nvPr/>
        </p:nvSpPr>
        <p:spPr bwMode="auto">
          <a:xfrm flipV="1">
            <a:off x="1955800" y="2457450"/>
            <a:ext cx="0" cy="208915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číslo snímku 5"/>
          <p:cNvSpPr>
            <a:spLocks noGrp="1"/>
          </p:cNvSpPr>
          <p:nvPr>
            <p:ph type="sldNum" sz="quarter" idx="12"/>
          </p:nvPr>
        </p:nvSpPr>
        <p:spPr>
          <a:noFill/>
        </p:spPr>
        <p:txBody>
          <a:bodyPr/>
          <a:lstStyle/>
          <a:p>
            <a:fld id="{15CF3FCA-E17A-4A8E-A58C-EAD2804D27F3}" type="slidenum">
              <a:rPr lang="cs-CZ" smtClean="0"/>
              <a:pPr/>
              <a:t>195</a:t>
            </a:fld>
            <a:endParaRPr lang="cs-CZ" smtClean="0"/>
          </a:p>
        </p:txBody>
      </p:sp>
      <p:sp>
        <p:nvSpPr>
          <p:cNvPr id="1028" name="Rectangle 1026"/>
          <p:cNvSpPr>
            <a:spLocks noGrp="1" noChangeArrowheads="1"/>
          </p:cNvSpPr>
          <p:nvPr>
            <p:ph type="title"/>
          </p:nvPr>
        </p:nvSpPr>
        <p:spPr/>
        <p:txBody>
          <a:bodyPr/>
          <a:lstStyle/>
          <a:p>
            <a:pPr eaLnBrk="1" hangingPunct="1"/>
            <a:r>
              <a:rPr lang="cs-CZ" smtClean="0"/>
              <a:t>Najímaný tým, vrchol a odhad doby řešení</a:t>
            </a:r>
          </a:p>
        </p:txBody>
      </p:sp>
      <p:graphicFrame>
        <p:nvGraphicFramePr>
          <p:cNvPr id="13" name="Object 1024"/>
          <p:cNvGraphicFramePr>
            <a:graphicFrameLocks noGrp="1" noChangeAspect="1"/>
          </p:cNvGraphicFramePr>
          <p:nvPr>
            <p:ph type="body" idx="1"/>
          </p:nvPr>
        </p:nvGraphicFramePr>
        <p:xfrm>
          <a:off x="374650" y="1392238"/>
          <a:ext cx="8128000" cy="3841750"/>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 Box 1028"/>
          <p:cNvSpPr txBox="1">
            <a:spLocks noChangeArrowheads="1"/>
          </p:cNvSpPr>
          <p:nvPr/>
        </p:nvSpPr>
        <p:spPr bwMode="auto">
          <a:xfrm>
            <a:off x="7315200" y="5105400"/>
            <a:ext cx="609600" cy="366713"/>
          </a:xfrm>
          <a:prstGeom prst="rect">
            <a:avLst/>
          </a:prstGeom>
          <a:noFill/>
          <a:ln w="9525">
            <a:noFill/>
            <a:miter lim="800000"/>
            <a:headEnd/>
            <a:tailEnd/>
          </a:ln>
        </p:spPr>
        <p:txBody>
          <a:bodyPr>
            <a:spAutoFit/>
          </a:bodyPr>
          <a:lstStyle/>
          <a:p>
            <a:pPr>
              <a:spcBef>
                <a:spcPct val="50000"/>
              </a:spcBef>
            </a:pPr>
            <a:r>
              <a:rPr lang="cs-CZ" sz="1800"/>
              <a:t>čas</a:t>
            </a:r>
          </a:p>
        </p:txBody>
      </p:sp>
      <p:sp>
        <p:nvSpPr>
          <p:cNvPr id="1030" name="Text Box 1029"/>
          <p:cNvSpPr txBox="1">
            <a:spLocks noChangeArrowheads="1"/>
          </p:cNvSpPr>
          <p:nvPr/>
        </p:nvSpPr>
        <p:spPr bwMode="auto">
          <a:xfrm>
            <a:off x="971550" y="1700213"/>
            <a:ext cx="1752600" cy="641350"/>
          </a:xfrm>
          <a:prstGeom prst="rect">
            <a:avLst/>
          </a:prstGeom>
          <a:noFill/>
          <a:ln w="9525">
            <a:noFill/>
            <a:miter lim="800000"/>
            <a:headEnd/>
            <a:tailEnd/>
          </a:ln>
        </p:spPr>
        <p:txBody>
          <a:bodyPr>
            <a:spAutoFit/>
          </a:bodyPr>
          <a:lstStyle/>
          <a:p>
            <a:pPr>
              <a:spcBef>
                <a:spcPct val="50000"/>
              </a:spcBef>
            </a:pPr>
            <a:r>
              <a:rPr lang="cs-CZ" sz="1800"/>
              <a:t>Osoby/max. velikost týmu</a:t>
            </a:r>
          </a:p>
        </p:txBody>
      </p:sp>
      <p:sp>
        <p:nvSpPr>
          <p:cNvPr id="1031" name="Text Box 1030"/>
          <p:cNvSpPr txBox="1">
            <a:spLocks noChangeArrowheads="1"/>
          </p:cNvSpPr>
          <p:nvPr/>
        </p:nvSpPr>
        <p:spPr bwMode="auto">
          <a:xfrm>
            <a:off x="3276600" y="2205038"/>
            <a:ext cx="3657600" cy="396875"/>
          </a:xfrm>
          <a:prstGeom prst="rect">
            <a:avLst/>
          </a:prstGeom>
          <a:noFill/>
          <a:ln w="9525">
            <a:noFill/>
            <a:miter lim="800000"/>
            <a:headEnd/>
            <a:tailEnd/>
          </a:ln>
        </p:spPr>
        <p:txBody>
          <a:bodyPr>
            <a:spAutoFit/>
          </a:bodyPr>
          <a:lstStyle/>
          <a:p>
            <a:pPr>
              <a:spcBef>
                <a:spcPct val="50000"/>
              </a:spcBef>
            </a:pPr>
            <a:r>
              <a:rPr lang="cs-CZ" sz="2000"/>
              <a:t>Vlevo sešikmená funkce</a:t>
            </a:r>
          </a:p>
        </p:txBody>
      </p:sp>
      <p:sp>
        <p:nvSpPr>
          <p:cNvPr id="1032" name="Text Box 1031"/>
          <p:cNvSpPr txBox="1">
            <a:spLocks noChangeArrowheads="1"/>
          </p:cNvSpPr>
          <p:nvPr/>
        </p:nvSpPr>
        <p:spPr bwMode="auto">
          <a:xfrm>
            <a:off x="1706563" y="1401763"/>
            <a:ext cx="5529262" cy="336550"/>
          </a:xfrm>
          <a:prstGeom prst="rect">
            <a:avLst/>
          </a:prstGeom>
          <a:noFill/>
          <a:ln w="9525">
            <a:noFill/>
            <a:miter lim="800000"/>
            <a:headEnd/>
            <a:tailEnd/>
          </a:ln>
        </p:spPr>
        <p:txBody>
          <a:bodyPr>
            <a:spAutoFit/>
          </a:bodyPr>
          <a:lstStyle/>
          <a:p>
            <a:pPr>
              <a:spcBef>
                <a:spcPct val="50000"/>
              </a:spcBef>
            </a:pPr>
            <a:endParaRPr lang="cs-CZ"/>
          </a:p>
        </p:txBody>
      </p:sp>
      <p:sp>
        <p:nvSpPr>
          <p:cNvPr id="1033" name="Text Box 1032"/>
          <p:cNvSpPr txBox="1">
            <a:spLocks noChangeArrowheads="1"/>
          </p:cNvSpPr>
          <p:nvPr/>
        </p:nvSpPr>
        <p:spPr bwMode="auto">
          <a:xfrm>
            <a:off x="538163" y="5876925"/>
            <a:ext cx="7489825" cy="581025"/>
          </a:xfrm>
          <a:prstGeom prst="rect">
            <a:avLst/>
          </a:prstGeom>
          <a:noFill/>
          <a:ln w="9525">
            <a:noFill/>
            <a:miter lim="800000"/>
            <a:headEnd/>
            <a:tailEnd/>
          </a:ln>
        </p:spPr>
        <p:txBody>
          <a:bodyPr>
            <a:spAutoFit/>
          </a:bodyPr>
          <a:lstStyle/>
          <a:p>
            <a:pPr>
              <a:spcBef>
                <a:spcPct val="50000"/>
              </a:spcBef>
            </a:pPr>
            <a:r>
              <a:rPr lang="cs-CZ"/>
              <a:t>Transformace proměnných tak, aby max bylo v bodě 1 a mělo hodnotu 1 a v nule byla hodnota funkce prakticky nula. U pevného týmu odpovídá intensitě práce</a:t>
            </a:r>
          </a:p>
        </p:txBody>
      </p:sp>
      <p:sp>
        <p:nvSpPr>
          <p:cNvPr id="1034" name="Line 1033"/>
          <p:cNvSpPr>
            <a:spLocks noChangeShapeType="1"/>
          </p:cNvSpPr>
          <p:nvPr/>
        </p:nvSpPr>
        <p:spPr bwMode="auto">
          <a:xfrm flipV="1">
            <a:off x="3635375" y="3429000"/>
            <a:ext cx="0" cy="1368425"/>
          </a:xfrm>
          <a:prstGeom prst="line">
            <a:avLst/>
          </a:prstGeom>
          <a:noFill/>
          <a:ln w="9525">
            <a:solidFill>
              <a:schemeClr val="tx1"/>
            </a:solidFill>
            <a:round/>
            <a:headEnd/>
            <a:tailEnd/>
          </a:ln>
        </p:spPr>
        <p:txBody>
          <a:bodyPr/>
          <a:lstStyle/>
          <a:p>
            <a:endParaRPr lang="cs-CZ"/>
          </a:p>
        </p:txBody>
      </p:sp>
      <p:sp>
        <p:nvSpPr>
          <p:cNvPr id="1035" name="Text Box 1034"/>
          <p:cNvSpPr txBox="1">
            <a:spLocks noChangeArrowheads="1"/>
          </p:cNvSpPr>
          <p:nvPr/>
        </p:nvSpPr>
        <p:spPr bwMode="auto">
          <a:xfrm>
            <a:off x="3203575" y="3068638"/>
            <a:ext cx="1368425" cy="336550"/>
          </a:xfrm>
          <a:prstGeom prst="rect">
            <a:avLst/>
          </a:prstGeom>
          <a:noFill/>
          <a:ln w="9525">
            <a:noFill/>
            <a:miter lim="800000"/>
            <a:headEnd/>
            <a:tailEnd/>
          </a:ln>
        </p:spPr>
        <p:txBody>
          <a:bodyPr>
            <a:spAutoFit/>
          </a:bodyPr>
          <a:lstStyle/>
          <a:p>
            <a:pPr>
              <a:spcBef>
                <a:spcPct val="50000"/>
              </a:spcBef>
            </a:pPr>
            <a:r>
              <a:rPr lang="cs-CZ"/>
              <a:t>Předání</a:t>
            </a:r>
          </a:p>
        </p:txBody>
      </p:sp>
      <p:sp>
        <p:nvSpPr>
          <p:cNvPr id="1036" name="Line 1035"/>
          <p:cNvSpPr>
            <a:spLocks noChangeShapeType="1"/>
          </p:cNvSpPr>
          <p:nvPr/>
        </p:nvSpPr>
        <p:spPr bwMode="auto">
          <a:xfrm flipV="1">
            <a:off x="1955800" y="2457450"/>
            <a:ext cx="0" cy="208915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Zástupný symbol pro číslo snímku 5"/>
          <p:cNvSpPr>
            <a:spLocks noGrp="1"/>
          </p:cNvSpPr>
          <p:nvPr>
            <p:ph type="sldNum" sz="quarter" idx="12"/>
          </p:nvPr>
        </p:nvSpPr>
        <p:spPr>
          <a:noFill/>
        </p:spPr>
        <p:txBody>
          <a:bodyPr/>
          <a:lstStyle/>
          <a:p>
            <a:fld id="{59403070-B868-4292-B7A6-7C2BC2F8C204}" type="slidenum">
              <a:rPr lang="cs-CZ" smtClean="0"/>
              <a:pPr/>
              <a:t>196</a:t>
            </a:fld>
            <a:endParaRPr lang="cs-CZ" smtClean="0"/>
          </a:p>
        </p:txBody>
      </p:sp>
      <p:sp>
        <p:nvSpPr>
          <p:cNvPr id="141315" name="Rectangle 1026"/>
          <p:cNvSpPr>
            <a:spLocks noGrp="1" noChangeArrowheads="1"/>
          </p:cNvSpPr>
          <p:nvPr>
            <p:ph type="title"/>
          </p:nvPr>
        </p:nvSpPr>
        <p:spPr/>
        <p:txBody>
          <a:bodyPr/>
          <a:lstStyle/>
          <a:p>
            <a:pPr eaLnBrk="1" hangingPunct="1"/>
            <a:r>
              <a:rPr lang="cs-CZ" smtClean="0"/>
              <a:t>Rayleigh/Planck</a:t>
            </a:r>
          </a:p>
        </p:txBody>
      </p:sp>
      <p:sp>
        <p:nvSpPr>
          <p:cNvPr id="141316" name="Rectangle 1027"/>
          <p:cNvSpPr>
            <a:spLocks noGrp="1" noChangeArrowheads="1"/>
          </p:cNvSpPr>
          <p:nvPr>
            <p:ph type="body" idx="1"/>
          </p:nvPr>
        </p:nvSpPr>
        <p:spPr>
          <a:xfrm>
            <a:off x="457200" y="1268413"/>
            <a:ext cx="8229600" cy="4857750"/>
          </a:xfrm>
        </p:spPr>
        <p:txBody>
          <a:bodyPr/>
          <a:lstStyle/>
          <a:p>
            <a:pPr eaLnBrk="1" hangingPunct="1">
              <a:lnSpc>
                <a:spcPct val="90000"/>
              </a:lnSpc>
            </a:pPr>
            <a:r>
              <a:rPr lang="cs-CZ" sz="2800" smtClean="0"/>
              <a:t>Rayleigh  T= at-c, K aT</a:t>
            </a:r>
            <a:r>
              <a:rPr lang="cs-CZ" sz="2800" baseline="-25000" smtClean="0"/>
              <a:t>0  </a:t>
            </a:r>
            <a:r>
              <a:rPr lang="cs-CZ" sz="2800" smtClean="0"/>
              <a:t>jsou kalibrační onstanty</a:t>
            </a:r>
          </a:p>
          <a:p>
            <a:pPr lvl="1" eaLnBrk="1" hangingPunct="1">
              <a:lnSpc>
                <a:spcPct val="90000"/>
              </a:lnSpc>
            </a:pPr>
            <a:r>
              <a:rPr lang="cs-CZ" sz="2400" smtClean="0"/>
              <a:t>T očekávaná velikost týmu, t čas</a:t>
            </a:r>
          </a:p>
          <a:p>
            <a:pPr eaLnBrk="1" hangingPunct="1">
              <a:lnSpc>
                <a:spcPct val="90000"/>
              </a:lnSpc>
            </a:pPr>
            <a:r>
              <a:rPr lang="cs-CZ" sz="2800" smtClean="0"/>
              <a:t>       team(t) = K T/T</a:t>
            </a:r>
            <a:r>
              <a:rPr lang="cs-CZ" sz="2800" baseline="-25000" smtClean="0"/>
              <a:t>0 </a:t>
            </a:r>
            <a:r>
              <a:rPr lang="cs-CZ" sz="2800" smtClean="0"/>
              <a:t>exp(T</a:t>
            </a:r>
            <a:r>
              <a:rPr lang="cs-CZ" sz="2800" baseline="30000" smtClean="0"/>
              <a:t>2</a:t>
            </a:r>
            <a:r>
              <a:rPr lang="cs-CZ" sz="2800" smtClean="0"/>
              <a:t>/2T</a:t>
            </a:r>
            <a:r>
              <a:rPr lang="cs-CZ" sz="2800" baseline="-25000" smtClean="0"/>
              <a:t>0</a:t>
            </a:r>
            <a:r>
              <a:rPr lang="cs-CZ" sz="2800" smtClean="0"/>
              <a:t>) </a:t>
            </a:r>
          </a:p>
          <a:p>
            <a:pPr eaLnBrk="1" hangingPunct="1">
              <a:lnSpc>
                <a:spcPct val="90000"/>
              </a:lnSpc>
            </a:pPr>
            <a:r>
              <a:rPr lang="cs-CZ" sz="2800" smtClean="0"/>
              <a:t>Planck, A,D jsou kalibrační konstanty</a:t>
            </a:r>
          </a:p>
          <a:p>
            <a:pPr eaLnBrk="1" hangingPunct="1">
              <a:lnSpc>
                <a:spcPct val="90000"/>
              </a:lnSpc>
            </a:pPr>
            <a:r>
              <a:rPr lang="cs-CZ" sz="2800" smtClean="0"/>
              <a:t>                    A T</a:t>
            </a:r>
            <a:r>
              <a:rPr lang="cs-CZ" sz="2800" baseline="30000" smtClean="0"/>
              <a:t>-5</a:t>
            </a:r>
            <a:endParaRPr lang="cs-CZ" sz="2800" smtClean="0"/>
          </a:p>
          <a:p>
            <a:pPr eaLnBrk="1" hangingPunct="1">
              <a:lnSpc>
                <a:spcPct val="90000"/>
              </a:lnSpc>
            </a:pPr>
            <a:r>
              <a:rPr lang="cs-CZ" sz="2800" smtClean="0"/>
              <a:t>                exp(D/T)-1</a:t>
            </a:r>
          </a:p>
          <a:p>
            <a:pPr eaLnBrk="1" hangingPunct="1">
              <a:lnSpc>
                <a:spcPct val="90000"/>
              </a:lnSpc>
            </a:pPr>
            <a:r>
              <a:rPr lang="cs-CZ" sz="2800" smtClean="0"/>
              <a:t>Zobecnění, q </a:t>
            </a:r>
            <a:r>
              <a:rPr lang="en-US" sz="2800" smtClean="0"/>
              <a:t>&gt; 2</a:t>
            </a:r>
            <a:r>
              <a:rPr lang="cs-CZ" sz="2800" smtClean="0"/>
              <a:t>, aby byla plocha pod křivkou konečná</a:t>
            </a:r>
          </a:p>
          <a:p>
            <a:pPr eaLnBrk="1" hangingPunct="1">
              <a:lnSpc>
                <a:spcPct val="90000"/>
              </a:lnSpc>
            </a:pPr>
            <a:r>
              <a:rPr lang="cs-CZ" sz="2800" smtClean="0"/>
              <a:t>                  A T</a:t>
            </a:r>
            <a:r>
              <a:rPr lang="cs-CZ" sz="2800" baseline="30000" smtClean="0"/>
              <a:t>-q</a:t>
            </a:r>
            <a:endParaRPr lang="cs-CZ" sz="2800" smtClean="0"/>
          </a:p>
          <a:p>
            <a:pPr eaLnBrk="1" hangingPunct="1">
              <a:lnSpc>
                <a:spcPct val="90000"/>
              </a:lnSpc>
            </a:pPr>
            <a:r>
              <a:rPr lang="cs-CZ" sz="2800" smtClean="0"/>
              <a:t>                exp(D/T)-1</a:t>
            </a:r>
          </a:p>
          <a:p>
            <a:pPr eaLnBrk="1" hangingPunct="1">
              <a:lnSpc>
                <a:spcPct val="90000"/>
              </a:lnSpc>
            </a:pPr>
            <a:endParaRPr lang="cs-CZ" sz="2800" smtClean="0"/>
          </a:p>
        </p:txBody>
      </p:sp>
      <p:sp>
        <p:nvSpPr>
          <p:cNvPr id="141317" name="Line 1028"/>
          <p:cNvSpPr>
            <a:spLocks noChangeShapeType="1"/>
          </p:cNvSpPr>
          <p:nvPr/>
        </p:nvSpPr>
        <p:spPr bwMode="auto">
          <a:xfrm>
            <a:off x="2268538" y="3573463"/>
            <a:ext cx="2089150" cy="0"/>
          </a:xfrm>
          <a:prstGeom prst="line">
            <a:avLst/>
          </a:prstGeom>
          <a:noFill/>
          <a:ln w="19050">
            <a:solidFill>
              <a:schemeClr val="tx1"/>
            </a:solidFill>
            <a:round/>
            <a:headEnd/>
            <a:tailEnd/>
          </a:ln>
        </p:spPr>
        <p:txBody>
          <a:bodyPr/>
          <a:lstStyle/>
          <a:p>
            <a:endParaRPr lang="cs-CZ"/>
          </a:p>
        </p:txBody>
      </p:sp>
      <p:sp>
        <p:nvSpPr>
          <p:cNvPr id="141318" name="Line 1029"/>
          <p:cNvSpPr>
            <a:spLocks noChangeShapeType="1"/>
          </p:cNvSpPr>
          <p:nvPr/>
        </p:nvSpPr>
        <p:spPr bwMode="auto">
          <a:xfrm>
            <a:off x="2051050" y="5373688"/>
            <a:ext cx="2089150" cy="0"/>
          </a:xfrm>
          <a:prstGeom prst="line">
            <a:avLst/>
          </a:prstGeom>
          <a:noFill/>
          <a:ln w="19050">
            <a:solidFill>
              <a:schemeClr val="tx1"/>
            </a:solidFill>
            <a:round/>
            <a:headEnd/>
            <a:tailEnd/>
          </a:ln>
        </p:spPr>
        <p:txBody>
          <a:bodyPr/>
          <a:lstStyle/>
          <a:p>
            <a:endParaRPr lang="cs-CZ"/>
          </a:p>
        </p:txBody>
      </p:sp>
      <p:sp>
        <p:nvSpPr>
          <p:cNvPr id="141319" name="Text Box 10"/>
          <p:cNvSpPr txBox="1">
            <a:spLocks noChangeArrowheads="1"/>
          </p:cNvSpPr>
          <p:nvPr/>
        </p:nvSpPr>
        <p:spPr bwMode="auto">
          <a:xfrm>
            <a:off x="755650" y="3357563"/>
            <a:ext cx="1512888" cy="457200"/>
          </a:xfrm>
          <a:prstGeom prst="rect">
            <a:avLst/>
          </a:prstGeom>
          <a:noFill/>
          <a:ln w="9525">
            <a:noFill/>
            <a:miter lim="800000"/>
            <a:headEnd/>
            <a:tailEnd/>
          </a:ln>
        </p:spPr>
        <p:txBody>
          <a:bodyPr>
            <a:spAutoFit/>
          </a:bodyPr>
          <a:lstStyle/>
          <a:p>
            <a:pPr>
              <a:spcBef>
                <a:spcPct val="50000"/>
              </a:spcBef>
            </a:pPr>
            <a:r>
              <a:rPr lang="cs-CZ" sz="2400"/>
              <a:t>team(t)  =</a:t>
            </a:r>
          </a:p>
        </p:txBody>
      </p:sp>
      <p:sp>
        <p:nvSpPr>
          <p:cNvPr id="141320" name="Text Box 12"/>
          <p:cNvSpPr txBox="1">
            <a:spLocks noChangeArrowheads="1"/>
          </p:cNvSpPr>
          <p:nvPr/>
        </p:nvSpPr>
        <p:spPr bwMode="auto">
          <a:xfrm>
            <a:off x="611188" y="5157788"/>
            <a:ext cx="1512887" cy="457200"/>
          </a:xfrm>
          <a:prstGeom prst="rect">
            <a:avLst/>
          </a:prstGeom>
          <a:noFill/>
          <a:ln w="9525">
            <a:noFill/>
            <a:miter lim="800000"/>
            <a:headEnd/>
            <a:tailEnd/>
          </a:ln>
        </p:spPr>
        <p:txBody>
          <a:bodyPr>
            <a:spAutoFit/>
          </a:bodyPr>
          <a:lstStyle/>
          <a:p>
            <a:pPr>
              <a:spcBef>
                <a:spcPct val="50000"/>
              </a:spcBef>
            </a:pPr>
            <a:r>
              <a:rPr lang="cs-CZ" sz="2400"/>
              <a:t>team(t)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cs-CZ" smtClean="0"/>
              <a:t>Limita</a:t>
            </a:r>
          </a:p>
        </p:txBody>
      </p:sp>
      <p:sp>
        <p:nvSpPr>
          <p:cNvPr id="142339" name="Rectangle 3"/>
          <p:cNvSpPr>
            <a:spLocks noGrp="1" noChangeArrowheads="1"/>
          </p:cNvSpPr>
          <p:nvPr>
            <p:ph type="body" idx="1"/>
          </p:nvPr>
        </p:nvSpPr>
        <p:spPr/>
        <p:txBody>
          <a:bodyPr/>
          <a:lstStyle/>
          <a:p>
            <a:r>
              <a:rPr lang="cs-CZ" smtClean="0"/>
              <a:t>Pro q </a:t>
            </a:r>
            <a:r>
              <a:rPr lang="en-US" smtClean="0"/>
              <a:t>&gt; 10 je Planck prakticky stejn</a:t>
            </a:r>
            <a:r>
              <a:rPr lang="cs-CZ" smtClean="0"/>
              <a:t>ý</a:t>
            </a:r>
            <a:r>
              <a:rPr lang="en-US" smtClean="0"/>
              <a:t> jako Ra</a:t>
            </a:r>
            <a:r>
              <a:rPr lang="cs-CZ" smtClean="0"/>
              <a:t>y</a:t>
            </a:r>
            <a:r>
              <a:rPr lang="en-US" smtClean="0"/>
              <a:t>leight</a:t>
            </a:r>
            <a:endParaRPr lang="cs-CZ"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FAAB689-E70C-4B10-9320-2455D62F33CC}" type="slidenum">
              <a:rPr lang="cs-CZ" sz="1400"/>
              <a:pPr algn="r"/>
              <a:t>198</a:t>
            </a:fld>
            <a:endParaRPr lang="cs-CZ" sz="1400"/>
          </a:p>
        </p:txBody>
      </p:sp>
      <p:sp>
        <p:nvSpPr>
          <p:cNvPr id="143363" name="Rectangle 1026"/>
          <p:cNvSpPr>
            <a:spLocks noGrp="1" noChangeArrowheads="1"/>
          </p:cNvSpPr>
          <p:nvPr>
            <p:ph type="title" idx="4294967295"/>
          </p:nvPr>
        </p:nvSpPr>
        <p:spPr/>
        <p:txBody>
          <a:bodyPr/>
          <a:lstStyle/>
          <a:p>
            <a:pPr eaLnBrk="1" hangingPunct="1"/>
            <a:r>
              <a:rPr lang="cs-CZ" smtClean="0"/>
              <a:t>Tři aspekty činnosti týmu</a:t>
            </a:r>
          </a:p>
        </p:txBody>
      </p:sp>
      <p:sp>
        <p:nvSpPr>
          <p:cNvPr id="143364" name="Oval 1027"/>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3365"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143366"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3367"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143368" name="Oval 1031"/>
          <p:cNvSpPr>
            <a:spLocks noChangeArrowheads="1"/>
          </p:cNvSpPr>
          <p:nvPr/>
        </p:nvSpPr>
        <p:spPr bwMode="auto">
          <a:xfrm>
            <a:off x="3348038" y="2349500"/>
            <a:ext cx="1871662" cy="1727200"/>
          </a:xfrm>
          <a:prstGeom prst="ellipse">
            <a:avLst/>
          </a:prstGeom>
          <a:solidFill>
            <a:srgbClr val="FFFF99">
              <a:alpha val="20000"/>
            </a:srgbClr>
          </a:solidFill>
          <a:ln w="9525">
            <a:solidFill>
              <a:schemeClr val="tx1"/>
            </a:solidFill>
            <a:round/>
            <a:headEnd/>
            <a:tailEnd/>
          </a:ln>
        </p:spPr>
        <p:txBody>
          <a:bodyPr wrap="none" anchor="ctr"/>
          <a:lstStyle/>
          <a:p>
            <a:endParaRPr lang="cs-CZ"/>
          </a:p>
        </p:txBody>
      </p:sp>
      <p:sp>
        <p:nvSpPr>
          <p:cNvPr id="143369"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143370"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143371"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Zástupný symbol pro číslo snímku 5"/>
          <p:cNvSpPr>
            <a:spLocks noGrp="1"/>
          </p:cNvSpPr>
          <p:nvPr>
            <p:ph type="sldNum" sz="quarter" idx="12"/>
          </p:nvPr>
        </p:nvSpPr>
        <p:spPr>
          <a:noFill/>
        </p:spPr>
        <p:txBody>
          <a:bodyPr/>
          <a:lstStyle/>
          <a:p>
            <a:fld id="{F80D0326-8075-4ED7-8003-B15165B0E06A}" type="slidenum">
              <a:rPr lang="cs-CZ" smtClean="0"/>
              <a:pPr/>
              <a:t>199</a:t>
            </a:fld>
            <a:endParaRPr lang="cs-CZ" smtClean="0"/>
          </a:p>
        </p:txBody>
      </p:sp>
      <p:sp>
        <p:nvSpPr>
          <p:cNvPr id="144387" name="Rectangle 2"/>
          <p:cNvSpPr>
            <a:spLocks noGrp="1" noChangeArrowheads="1"/>
          </p:cNvSpPr>
          <p:nvPr>
            <p:ph type="title"/>
          </p:nvPr>
        </p:nvSpPr>
        <p:spPr>
          <a:xfrm>
            <a:off x="457200" y="274638"/>
            <a:ext cx="8229600" cy="706437"/>
          </a:xfrm>
        </p:spPr>
        <p:txBody>
          <a:bodyPr/>
          <a:lstStyle/>
          <a:p>
            <a:pPr eaLnBrk="1" hangingPunct="1"/>
            <a:r>
              <a:rPr lang="cs-CZ" sz="4000" smtClean="0"/>
              <a:t>10 zásad zlepšování vztahů v týmu</a:t>
            </a:r>
          </a:p>
        </p:txBody>
      </p:sp>
      <p:sp>
        <p:nvSpPr>
          <p:cNvPr id="144388" name="Rectangle 3"/>
          <p:cNvSpPr>
            <a:spLocks noGrp="1" noChangeArrowheads="1"/>
          </p:cNvSpPr>
          <p:nvPr>
            <p:ph type="body" idx="1"/>
          </p:nvPr>
        </p:nvSpPr>
        <p:spPr>
          <a:xfrm>
            <a:off x="179388" y="1196975"/>
            <a:ext cx="8964612" cy="5111750"/>
          </a:xfrm>
        </p:spPr>
        <p:txBody>
          <a:bodyPr/>
          <a:lstStyle/>
          <a:p>
            <a:pPr marL="609600" indent="-609600" eaLnBrk="1" hangingPunct="1">
              <a:buFontTx/>
              <a:buAutoNum type="arabicPeriod"/>
            </a:pPr>
            <a:r>
              <a:rPr lang="cs-CZ" sz="2800" smtClean="0"/>
              <a:t>Akceptování a respektování druhých, </a:t>
            </a:r>
            <a:r>
              <a:rPr lang="cs-CZ" sz="2400" smtClean="0"/>
              <a:t>objektivní hodnocení, otevřený přátelský vztah, taktnost, integrita</a:t>
            </a:r>
          </a:p>
          <a:p>
            <a:pPr marL="609600" indent="-609600" eaLnBrk="1" hangingPunct="1">
              <a:buFontTx/>
              <a:buAutoNum type="arabicPeriod"/>
            </a:pPr>
            <a:r>
              <a:rPr lang="cs-CZ" sz="2800" smtClean="0"/>
              <a:t>Zájem o druhé, </a:t>
            </a:r>
            <a:r>
              <a:rPr lang="cs-CZ" sz="2400" smtClean="0"/>
              <a:t>o jejich problémy, umění naslouchat a povzbudit, morální podpora, ochota pomoci</a:t>
            </a:r>
          </a:p>
          <a:p>
            <a:pPr marL="609600" indent="-609600" eaLnBrk="1" hangingPunct="1">
              <a:buFontTx/>
              <a:buAutoNum type="arabicPeriod"/>
            </a:pPr>
            <a:r>
              <a:rPr lang="cs-CZ" sz="2800" smtClean="0"/>
              <a:t>Objektivnost, </a:t>
            </a:r>
            <a:r>
              <a:rPr lang="cs-CZ" sz="2400" smtClean="0"/>
              <a:t>realismus v hodnocení sebe i druhých</a:t>
            </a:r>
          </a:p>
          <a:p>
            <a:pPr marL="609600" indent="-609600" eaLnBrk="1" hangingPunct="1">
              <a:buFontTx/>
              <a:buAutoNum type="arabicPeriod"/>
            </a:pPr>
            <a:r>
              <a:rPr lang="cs-CZ" sz="2800" smtClean="0"/>
              <a:t>Pozornost </a:t>
            </a:r>
            <a:r>
              <a:rPr lang="cs-CZ" sz="2400" smtClean="0"/>
              <a:t>Narozeniny, všímání si příznaků potíží, znalost zálib, účastné slovo</a:t>
            </a:r>
          </a:p>
          <a:p>
            <a:pPr marL="609600" indent="-609600" eaLnBrk="1" hangingPunct="1">
              <a:buFontTx/>
              <a:buAutoNum type="arabicPeriod"/>
            </a:pPr>
            <a:r>
              <a:rPr lang="cs-CZ" sz="2800" smtClean="0"/>
              <a:t>Spolehlivost a integrita: </a:t>
            </a:r>
            <a:r>
              <a:rPr lang="cs-CZ" sz="2400" smtClean="0"/>
              <a:t>Nelhat, nepodvádět, nepanikařit, držet slovo, dodržovat pravidla hry a o</a:t>
            </a:r>
            <a:r>
              <a:rPr lang="en-US" sz="2400" smtClean="0"/>
              <a:t>d</a:t>
            </a:r>
            <a:r>
              <a:rPr lang="cs-CZ" sz="2400" smtClean="0"/>
              <a:t>vádět dobrou práci</a:t>
            </a:r>
            <a:endParaRPr lang="cs-CZ" sz="2800" smtClean="0"/>
          </a:p>
          <a:p>
            <a:pPr marL="609600" indent="-609600" eaLnBrk="1" hangingPunct="1">
              <a:buFontTx/>
              <a:buAutoNum type="arabicPeriod"/>
            </a:pPr>
            <a:endParaRPr lang="cs-CZ" sz="2800" smtClean="0"/>
          </a:p>
          <a:p>
            <a:pPr marL="609600" indent="-609600" eaLnBrk="1" hangingPunct="1">
              <a:buFontTx/>
              <a:buAutoNum type="arabicPeriod"/>
            </a:pPr>
            <a:endParaRPr lang="cs-CZ"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Manažerské činnosti</a:t>
            </a:r>
            <a:endParaRPr lang="cs-CZ" dirty="0"/>
          </a:p>
        </p:txBody>
      </p:sp>
      <p:sp>
        <p:nvSpPr>
          <p:cNvPr id="3" name="Zástupný symbol pro obsah 2"/>
          <p:cNvSpPr>
            <a:spLocks noGrp="1"/>
          </p:cNvSpPr>
          <p:nvPr>
            <p:ph idx="1"/>
          </p:nvPr>
        </p:nvSpPr>
        <p:spPr/>
        <p:txBody>
          <a:bodyPr/>
          <a:lstStyle/>
          <a:p>
            <a:r>
              <a:rPr lang="cs-CZ" sz="2000" dirty="0" smtClean="0"/>
              <a:t>https://managementmania.com/cs/manazerske-funkce-cinnosti</a:t>
            </a:r>
            <a:endParaRPr lang="cs-CZ" sz="2000"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2</a:t>
            </a:fld>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číslo snímku 5"/>
          <p:cNvSpPr>
            <a:spLocks noGrp="1"/>
          </p:cNvSpPr>
          <p:nvPr>
            <p:ph type="sldNum" sz="quarter" idx="12"/>
          </p:nvPr>
        </p:nvSpPr>
        <p:spPr>
          <a:noFill/>
        </p:spPr>
        <p:txBody>
          <a:bodyPr/>
          <a:lstStyle/>
          <a:p>
            <a:fld id="{095DF29E-89F0-40AA-915F-E31E24F06615}" type="slidenum">
              <a:rPr lang="cs-CZ" smtClean="0"/>
              <a:pPr/>
              <a:t>20</a:t>
            </a:fld>
            <a:endParaRPr lang="cs-CZ" smtClean="0"/>
          </a:p>
        </p:txBody>
      </p:sp>
      <p:sp>
        <p:nvSpPr>
          <p:cNvPr id="129027" name="Rectangle 2"/>
          <p:cNvSpPr>
            <a:spLocks noGrp="1" noChangeArrowheads="1"/>
          </p:cNvSpPr>
          <p:nvPr>
            <p:ph type="title"/>
          </p:nvPr>
        </p:nvSpPr>
        <p:spPr/>
        <p:txBody>
          <a:bodyPr/>
          <a:lstStyle/>
          <a:p>
            <a:pPr eaLnBrk="1" hangingPunct="1"/>
            <a:r>
              <a:rPr lang="cs-CZ" sz="4000" dirty="0" smtClean="0"/>
              <a:t>Manažeři a ostatní</a:t>
            </a:r>
          </a:p>
        </p:txBody>
      </p:sp>
      <p:graphicFrame>
        <p:nvGraphicFramePr>
          <p:cNvPr id="68611" name="Group 3"/>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39" name="Text Box 14"/>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29040" name="Text Box 15"/>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xmlns="" val="388515459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Zástupný symbol pro číslo snímku 5"/>
          <p:cNvSpPr>
            <a:spLocks noGrp="1"/>
          </p:cNvSpPr>
          <p:nvPr>
            <p:ph type="sldNum" sz="quarter" idx="12"/>
          </p:nvPr>
        </p:nvSpPr>
        <p:spPr>
          <a:noFill/>
        </p:spPr>
        <p:txBody>
          <a:bodyPr/>
          <a:lstStyle/>
          <a:p>
            <a:fld id="{B6AC4C8B-9E48-4869-8044-22166B25E120}" type="slidenum">
              <a:rPr lang="cs-CZ" smtClean="0"/>
              <a:pPr/>
              <a:t>200</a:t>
            </a:fld>
            <a:endParaRPr lang="cs-CZ" smtClean="0"/>
          </a:p>
        </p:txBody>
      </p:sp>
      <p:sp>
        <p:nvSpPr>
          <p:cNvPr id="145411" name="Rectangle 1026"/>
          <p:cNvSpPr>
            <a:spLocks noGrp="1" noChangeArrowheads="1"/>
          </p:cNvSpPr>
          <p:nvPr>
            <p:ph type="title"/>
          </p:nvPr>
        </p:nvSpPr>
        <p:spPr>
          <a:xfrm>
            <a:off x="457200" y="274638"/>
            <a:ext cx="8229600" cy="706437"/>
          </a:xfrm>
        </p:spPr>
        <p:txBody>
          <a:bodyPr/>
          <a:lstStyle/>
          <a:p>
            <a:pPr eaLnBrk="1" hangingPunct="1"/>
            <a:r>
              <a:rPr lang="cs-CZ" sz="4000" smtClean="0"/>
              <a:t>10 zásad zlepšování vztahů v týmu</a:t>
            </a:r>
          </a:p>
        </p:txBody>
      </p:sp>
      <p:sp>
        <p:nvSpPr>
          <p:cNvPr id="145412" name="Rectangle 1027"/>
          <p:cNvSpPr>
            <a:spLocks noGrp="1" noChangeArrowheads="1"/>
          </p:cNvSpPr>
          <p:nvPr>
            <p:ph type="body" idx="1"/>
          </p:nvPr>
        </p:nvSpPr>
        <p:spPr>
          <a:xfrm>
            <a:off x="179388" y="1196975"/>
            <a:ext cx="8964612" cy="5111750"/>
          </a:xfrm>
        </p:spPr>
        <p:txBody>
          <a:bodyPr/>
          <a:lstStyle/>
          <a:p>
            <a:pPr marL="609600" indent="-609600" eaLnBrk="1" hangingPunct="1">
              <a:buFontTx/>
              <a:buAutoNum type="arabicPeriod" startAt="6"/>
            </a:pPr>
            <a:r>
              <a:rPr lang="cs-CZ" sz="2600" smtClean="0"/>
              <a:t>Sebeironie a neurážlivá vtipnost</a:t>
            </a:r>
          </a:p>
          <a:p>
            <a:pPr marL="609600" indent="-609600" eaLnBrk="1" hangingPunct="1">
              <a:buFontTx/>
              <a:buAutoNum type="arabicPeriod" startAt="6"/>
            </a:pPr>
            <a:r>
              <a:rPr lang="cs-CZ" sz="2600" smtClean="0"/>
              <a:t>Schopnost vcítění</a:t>
            </a:r>
          </a:p>
          <a:p>
            <a:pPr marL="609600" indent="-609600" eaLnBrk="1" hangingPunct="1">
              <a:buFontTx/>
              <a:buAutoNum type="arabicPeriod" startAt="6"/>
            </a:pPr>
            <a:r>
              <a:rPr lang="cs-CZ" sz="2600" smtClean="0"/>
              <a:t>Loajalita k týmu, podniku a k druhým (hájím i jejich zájmy)</a:t>
            </a:r>
          </a:p>
          <a:p>
            <a:pPr marL="609600" indent="-609600" eaLnBrk="1" hangingPunct="1">
              <a:buFontTx/>
              <a:buAutoNum type="arabicPeriod" startAt="6"/>
            </a:pPr>
            <a:r>
              <a:rPr lang="cs-CZ" sz="2600" smtClean="0"/>
              <a:t>Sebedůvěra, nedolézat, nepůsobit nejistě, být sám sebou, ale v rozumné míře</a:t>
            </a:r>
          </a:p>
          <a:p>
            <a:pPr marL="609600" indent="-609600" eaLnBrk="1" hangingPunct="1">
              <a:buFontTx/>
              <a:buAutoNum type="arabicPeriod" startAt="6"/>
            </a:pPr>
            <a:r>
              <a:rPr lang="cs-CZ" sz="2600" smtClean="0"/>
              <a:t>Vytvářet příjemné pracovní prostředí,malé věci řešit ruky mávnutím, pěkné pracovní prostředí, dostatek zdrojů, žádné tajnůstkaření</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Zástupný symbol pro číslo snímku 5"/>
          <p:cNvSpPr>
            <a:spLocks noGrp="1"/>
          </p:cNvSpPr>
          <p:nvPr>
            <p:ph type="sldNum" sz="quarter" idx="12"/>
          </p:nvPr>
        </p:nvSpPr>
        <p:spPr>
          <a:noFill/>
        </p:spPr>
        <p:txBody>
          <a:bodyPr/>
          <a:lstStyle/>
          <a:p>
            <a:fld id="{0BF096B5-F6B7-4F6D-BB06-7CA50271FB8A}" type="slidenum">
              <a:rPr lang="cs-CZ" smtClean="0"/>
              <a:pPr/>
              <a:t>201</a:t>
            </a:fld>
            <a:endParaRPr lang="cs-CZ" smtClean="0"/>
          </a:p>
        </p:txBody>
      </p:sp>
      <p:sp>
        <p:nvSpPr>
          <p:cNvPr id="146435" name="Rectangle 1026"/>
          <p:cNvSpPr>
            <a:spLocks noGrp="1" noChangeArrowheads="1"/>
          </p:cNvSpPr>
          <p:nvPr>
            <p:ph type="title"/>
          </p:nvPr>
        </p:nvSpPr>
        <p:spPr>
          <a:xfrm>
            <a:off x="395288" y="274638"/>
            <a:ext cx="8291512" cy="1498600"/>
          </a:xfrm>
        </p:spPr>
        <p:txBody>
          <a:bodyPr/>
          <a:lstStyle/>
          <a:p>
            <a:pPr eaLnBrk="1" hangingPunct="1"/>
            <a:r>
              <a:rPr lang="cs-CZ" smtClean="0"/>
              <a:t>10 zásad zlepšování vztahů v týmu</a:t>
            </a:r>
          </a:p>
        </p:txBody>
      </p:sp>
      <p:sp>
        <p:nvSpPr>
          <p:cNvPr id="146436" name="Rectangle 1027"/>
          <p:cNvSpPr>
            <a:spLocks noGrp="1" noChangeArrowheads="1"/>
          </p:cNvSpPr>
          <p:nvPr>
            <p:ph type="body" idx="1"/>
          </p:nvPr>
        </p:nvSpPr>
        <p:spPr>
          <a:xfrm>
            <a:off x="179388" y="2420938"/>
            <a:ext cx="8964612" cy="3887787"/>
          </a:xfrm>
        </p:spPr>
        <p:txBody>
          <a:bodyPr/>
          <a:lstStyle/>
          <a:p>
            <a:pPr marL="609600" indent="-609600" algn="ctr" eaLnBrk="1" hangingPunct="1">
              <a:buFontTx/>
              <a:buNone/>
            </a:pPr>
            <a:r>
              <a:rPr lang="cs-CZ" dirty="0" smtClean="0"/>
              <a:t>Zásady jsou ultimativní pro vedoucí dvojici týmu</a:t>
            </a:r>
          </a:p>
          <a:p>
            <a:pPr marL="609600" indent="-609600" algn="ctr" eaLnBrk="1" hangingPunct="1">
              <a:buFontTx/>
              <a:buNone/>
            </a:pPr>
            <a:r>
              <a:rPr lang="cs-CZ" dirty="0" smtClean="0"/>
              <a:t>Mají se jimi řídit, pokud to jejich pravomoci umožňují, i řadoví členové týmu, </a:t>
            </a:r>
          </a:p>
          <a:p>
            <a:pPr marL="609600" indent="-609600" algn="ctr" eaLnBrk="1" hangingPunct="1">
              <a:buFontTx/>
              <a:buNone/>
            </a:pPr>
            <a:r>
              <a:rPr lang="cs-CZ" dirty="0" smtClean="0"/>
              <a:t>Prostředí je do značné míry manažerská úloha</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A34597B-1BE0-46E1-B44B-EE005317F047}" type="slidenum">
              <a:rPr lang="cs-CZ" sz="1400"/>
              <a:pPr algn="r"/>
              <a:t>202</a:t>
            </a:fld>
            <a:endParaRPr lang="cs-CZ" sz="1400"/>
          </a:p>
        </p:txBody>
      </p:sp>
      <p:sp>
        <p:nvSpPr>
          <p:cNvPr id="147459" name="Rectangle 1026"/>
          <p:cNvSpPr>
            <a:spLocks noGrp="1" noChangeArrowheads="1"/>
          </p:cNvSpPr>
          <p:nvPr>
            <p:ph type="title" idx="4294967295"/>
          </p:nvPr>
        </p:nvSpPr>
        <p:spPr/>
        <p:txBody>
          <a:bodyPr/>
          <a:lstStyle/>
          <a:p>
            <a:pPr eaLnBrk="1" hangingPunct="1"/>
            <a:r>
              <a:rPr lang="cs-CZ" smtClean="0"/>
              <a:t>Tři aspekty činnosti týmu</a:t>
            </a:r>
          </a:p>
        </p:txBody>
      </p:sp>
      <p:sp>
        <p:nvSpPr>
          <p:cNvPr id="147460" name="Oval 1027"/>
          <p:cNvSpPr>
            <a:spLocks noChangeArrowheads="1"/>
          </p:cNvSpPr>
          <p:nvPr/>
        </p:nvSpPr>
        <p:spPr bwMode="auto">
          <a:xfrm>
            <a:off x="1763713" y="2349500"/>
            <a:ext cx="1871662" cy="1727200"/>
          </a:xfrm>
          <a:prstGeom prst="ellipse">
            <a:avLst/>
          </a:prstGeom>
          <a:solidFill>
            <a:srgbClr val="FF6600">
              <a:alpha val="25098"/>
            </a:srgbClr>
          </a:solidFill>
          <a:ln w="9525">
            <a:solidFill>
              <a:schemeClr val="tx1"/>
            </a:solidFill>
            <a:round/>
            <a:headEnd/>
            <a:tailEnd/>
          </a:ln>
        </p:spPr>
        <p:txBody>
          <a:bodyPr wrap="none" anchor="ctr"/>
          <a:lstStyle/>
          <a:p>
            <a:endParaRPr lang="cs-CZ"/>
          </a:p>
        </p:txBody>
      </p:sp>
      <p:sp>
        <p:nvSpPr>
          <p:cNvPr id="147461"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147462"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7463"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147464" name="Oval 1031"/>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7465"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147466"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147467"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cxnSp>
        <p:nvCxnSpPr>
          <p:cNvPr id="15" name="Přímá spojovací šipka 14"/>
          <p:cNvCxnSpPr/>
          <p:nvPr/>
        </p:nvCxnSpPr>
        <p:spPr>
          <a:xfrm>
            <a:off x="3203848" y="3429000"/>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Přímá spojovací šipka 15"/>
          <p:cNvCxnSpPr/>
          <p:nvPr/>
        </p:nvCxnSpPr>
        <p:spPr>
          <a:xfrm flipV="1">
            <a:off x="3635896" y="3861048"/>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Přímá spojovací šipka 16"/>
          <p:cNvCxnSpPr/>
          <p:nvPr/>
        </p:nvCxnSpPr>
        <p:spPr>
          <a:xfrm flipH="1" flipV="1">
            <a:off x="2915816" y="3717032"/>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Zástupný symbol pro číslo snímku 5"/>
          <p:cNvSpPr>
            <a:spLocks noGrp="1"/>
          </p:cNvSpPr>
          <p:nvPr>
            <p:ph type="sldNum" sz="quarter" idx="12"/>
          </p:nvPr>
        </p:nvSpPr>
        <p:spPr>
          <a:noFill/>
        </p:spPr>
        <p:txBody>
          <a:bodyPr/>
          <a:lstStyle/>
          <a:p>
            <a:fld id="{CF5F597E-A5FD-49B0-9950-6F456CB64F41}" type="slidenum">
              <a:rPr lang="cs-CZ" smtClean="0"/>
              <a:pPr/>
              <a:t>203</a:t>
            </a:fld>
            <a:endParaRPr lang="cs-CZ" smtClean="0"/>
          </a:p>
        </p:txBody>
      </p:sp>
      <p:sp>
        <p:nvSpPr>
          <p:cNvPr id="148483" name="Rectangle 2050"/>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48484" name="Rectangle 2051"/>
          <p:cNvSpPr>
            <a:spLocks noGrp="1" noChangeArrowheads="1"/>
          </p:cNvSpPr>
          <p:nvPr>
            <p:ph type="body" idx="1"/>
          </p:nvPr>
        </p:nvSpPr>
        <p:spPr/>
        <p:txBody>
          <a:bodyPr/>
          <a:lstStyle/>
          <a:p>
            <a:pPr marL="609600" indent="-609600" eaLnBrk="1" hangingPunct="1">
              <a:buFontTx/>
              <a:buAutoNum type="arabicPeriod"/>
            </a:pPr>
            <a:r>
              <a:rPr lang="cs-CZ" sz="2800" smtClean="0"/>
              <a:t>Schopnost podívat se na problém z různých úhlů a vidět možnost využití existujících věcí </a:t>
            </a:r>
          </a:p>
          <a:p>
            <a:pPr marL="609600" indent="-609600" eaLnBrk="1" hangingPunct="1">
              <a:buFontTx/>
              <a:buAutoNum type="arabicPeriod"/>
            </a:pPr>
            <a:r>
              <a:rPr lang="cs-CZ" sz="2800" smtClean="0"/>
              <a:t>Zviditelňovat myšlenky a problémy (zapisovat, zobrazovat), ale řešit až mysl dospěje, nesnažit se řešit hned za každou cenu</a:t>
            </a:r>
          </a:p>
          <a:p>
            <a:pPr marL="990600" lvl="1" indent="-533400" eaLnBrk="1" hangingPunct="1"/>
            <a:r>
              <a:rPr lang="cs-CZ" sz="2400" smtClean="0"/>
              <a:t>Slovní definice, odborné eseje, seznamy, vzorce</a:t>
            </a:r>
          </a:p>
          <a:p>
            <a:pPr marL="990600" lvl="1" indent="-533400" eaLnBrk="1" hangingPunct="1"/>
            <a:r>
              <a:rPr lang="cs-CZ" sz="2400" smtClean="0"/>
              <a:t>Diagramy, schémata</a:t>
            </a:r>
          </a:p>
          <a:p>
            <a:pPr marL="990600" lvl="1" indent="-533400" eaLnBrk="1" hangingPunct="1"/>
            <a:r>
              <a:rPr lang="cs-CZ" sz="2400" smtClean="0"/>
              <a:t>Přestávky</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číslo snímku 5"/>
          <p:cNvSpPr>
            <a:spLocks noGrp="1"/>
          </p:cNvSpPr>
          <p:nvPr>
            <p:ph type="sldNum" sz="quarter" idx="12"/>
          </p:nvPr>
        </p:nvSpPr>
        <p:spPr>
          <a:noFill/>
        </p:spPr>
        <p:txBody>
          <a:bodyPr/>
          <a:lstStyle/>
          <a:p>
            <a:fld id="{E45EE498-5934-435A-9ACB-41D2501DD10F}" type="slidenum">
              <a:rPr lang="cs-CZ" smtClean="0"/>
              <a:pPr/>
              <a:t>204</a:t>
            </a:fld>
            <a:endParaRPr lang="cs-CZ" smtClean="0"/>
          </a:p>
        </p:txBody>
      </p:sp>
      <p:sp>
        <p:nvSpPr>
          <p:cNvPr id="149507"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49508" name="Rectangle 1027"/>
          <p:cNvSpPr>
            <a:spLocks noGrp="1" noChangeArrowheads="1"/>
          </p:cNvSpPr>
          <p:nvPr>
            <p:ph type="body" idx="1"/>
          </p:nvPr>
        </p:nvSpPr>
        <p:spPr/>
        <p:txBody>
          <a:bodyPr/>
          <a:lstStyle/>
          <a:p>
            <a:pPr marL="609600" indent="-609600" eaLnBrk="1" hangingPunct="1">
              <a:buFontTx/>
              <a:buAutoNum type="arabicPeriod" startAt="3"/>
            </a:pPr>
            <a:r>
              <a:rPr lang="cs-CZ" sz="2800" smtClean="0"/>
              <a:t>Hledat nové souvislosti, důležité zvláště u rizik</a:t>
            </a:r>
          </a:p>
          <a:p>
            <a:pPr marL="609600" indent="-609600" eaLnBrk="1" hangingPunct="1">
              <a:buFontTx/>
              <a:buAutoNum type="arabicPeriod" startAt="3"/>
            </a:pPr>
            <a:r>
              <a:rPr lang="cs-CZ" sz="2800" smtClean="0"/>
              <a:t>Plynulost myšlení – pravidelně se k problému vracet, ale nesnažit se řešit za každou cenu (přestávky), důležité je se pravidelně odreagovat</a:t>
            </a:r>
          </a:p>
          <a:p>
            <a:pPr marL="609600" indent="-609600" eaLnBrk="1" hangingPunct="1">
              <a:buFontTx/>
              <a:buAutoNum type="arabicPeriod" startAt="3"/>
            </a:pPr>
            <a:r>
              <a:rPr lang="cs-CZ" sz="2800" smtClean="0"/>
              <a:t>Kombinovat známé s novým (SOA a  legacy, datastore a COBOL), využívat efekty nečekaných kombinací (datová úložiště v SOA pro inteligentní komunikaci)</a:t>
            </a:r>
          </a:p>
          <a:p>
            <a:pPr marL="609600" indent="-609600" eaLnBrk="1" hangingPunct="1">
              <a:buFontTx/>
              <a:buAutoNum type="arabicPeriod" startAt="3"/>
            </a:pPr>
            <a:endParaRPr lang="cs-CZ" sz="2800"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Zástupný symbol pro číslo snímku 5"/>
          <p:cNvSpPr>
            <a:spLocks noGrp="1"/>
          </p:cNvSpPr>
          <p:nvPr>
            <p:ph type="sldNum" sz="quarter" idx="12"/>
          </p:nvPr>
        </p:nvSpPr>
        <p:spPr>
          <a:noFill/>
        </p:spPr>
        <p:txBody>
          <a:bodyPr/>
          <a:lstStyle/>
          <a:p>
            <a:fld id="{807C9AB6-838D-4207-9AC0-01C48440EAA0}" type="slidenum">
              <a:rPr lang="cs-CZ" smtClean="0"/>
              <a:pPr/>
              <a:t>205</a:t>
            </a:fld>
            <a:endParaRPr lang="cs-CZ" smtClean="0"/>
          </a:p>
        </p:txBody>
      </p:sp>
      <p:sp>
        <p:nvSpPr>
          <p:cNvPr id="150531"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50532" name="Rectangle 1027"/>
          <p:cNvSpPr>
            <a:spLocks noGrp="1" noChangeArrowheads="1"/>
          </p:cNvSpPr>
          <p:nvPr>
            <p:ph type="body" idx="1"/>
          </p:nvPr>
        </p:nvSpPr>
        <p:spPr/>
        <p:txBody>
          <a:bodyPr/>
          <a:lstStyle/>
          <a:p>
            <a:pPr marL="609600" indent="-609600" eaLnBrk="1" hangingPunct="1">
              <a:buFontTx/>
              <a:buAutoNum type="arabicPeriod" startAt="6"/>
            </a:pPr>
            <a:r>
              <a:rPr lang="cs-CZ" smtClean="0"/>
              <a:t>Používat různé techniky vycházejících z různých pohledů.</a:t>
            </a:r>
          </a:p>
          <a:p>
            <a:pPr marL="609600" indent="-609600" eaLnBrk="1" hangingPunct="1">
              <a:buFontTx/>
              <a:buAutoNum type="arabicPeriod" startAt="6"/>
            </a:pPr>
            <a:r>
              <a:rPr lang="cs-CZ" smtClean="0"/>
              <a:t>Používat různá paradigmata a filosofie různých domén</a:t>
            </a:r>
          </a:p>
          <a:p>
            <a:pPr marL="609600" indent="-609600" eaLnBrk="1" hangingPunct="1">
              <a:buFontTx/>
              <a:buAutoNum type="arabicPeriod" startAt="6"/>
            </a:pPr>
            <a:r>
              <a:rPr lang="cs-CZ" smtClean="0"/>
              <a:t>Využívat nečekaného (osedlat náhodu, náhoda přeje připraveným)</a:t>
            </a:r>
          </a:p>
          <a:p>
            <a:pPr marL="609600" indent="-609600" eaLnBrk="1" hangingPunct="1">
              <a:buFontTx/>
              <a:buAutoNum type="arabicPeriod" startAt="6"/>
            </a:pPr>
            <a:r>
              <a:rPr lang="cs-CZ" smtClean="0"/>
              <a:t>Využívat synergie týmu</a:t>
            </a:r>
          </a:p>
          <a:p>
            <a:pPr marL="609600" indent="-609600" eaLnBrk="1" hangingPunct="1">
              <a:buFontTx/>
              <a:buAutoNum type="arabicPeriod" startAt="6"/>
            </a:pPr>
            <a:endParaRPr lang="cs-CZ" smtClean="0"/>
          </a:p>
          <a:p>
            <a:pPr marL="609600" indent="-609600" eaLnBrk="1" hangingPunct="1">
              <a:buFontTx/>
              <a:buAutoNum type="arabicPeriod" startAt="6"/>
            </a:pPr>
            <a:endParaRPr lang="cs-CZ"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číslo snímku 5"/>
          <p:cNvSpPr>
            <a:spLocks noGrp="1"/>
          </p:cNvSpPr>
          <p:nvPr>
            <p:ph type="sldNum" sz="quarter" idx="12"/>
          </p:nvPr>
        </p:nvSpPr>
        <p:spPr>
          <a:noFill/>
        </p:spPr>
        <p:txBody>
          <a:bodyPr/>
          <a:lstStyle/>
          <a:p>
            <a:fld id="{38A99736-DB53-49EF-907E-1A9E249125CD}" type="slidenum">
              <a:rPr lang="cs-CZ" smtClean="0"/>
              <a:pPr/>
              <a:t>206</a:t>
            </a:fld>
            <a:endParaRPr lang="cs-CZ" smtClean="0"/>
          </a:p>
        </p:txBody>
      </p:sp>
      <p:sp>
        <p:nvSpPr>
          <p:cNvPr id="151555"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51556" name="Rectangle 1027"/>
          <p:cNvSpPr>
            <a:spLocks noGrp="1" noChangeArrowheads="1"/>
          </p:cNvSpPr>
          <p:nvPr>
            <p:ph type="body" idx="1"/>
          </p:nvPr>
        </p:nvSpPr>
        <p:spPr/>
        <p:txBody>
          <a:bodyPr/>
          <a:lstStyle/>
          <a:p>
            <a:pPr marL="609600" indent="-609600" eaLnBrk="1" hangingPunct="1">
              <a:lnSpc>
                <a:spcPct val="90000"/>
              </a:lnSpc>
              <a:buFontTx/>
              <a:buAutoNum type="arabicPeriod" startAt="10"/>
            </a:pPr>
            <a:r>
              <a:rPr lang="cs-CZ" sz="2800" smtClean="0"/>
              <a:t>Svobodná a inspirativní atmosféra práce</a:t>
            </a:r>
          </a:p>
          <a:p>
            <a:pPr marL="990600" lvl="1" indent="-533400" eaLnBrk="1" hangingPunct="1">
              <a:lnSpc>
                <a:spcPct val="90000"/>
              </a:lnSpc>
              <a:buFontTx/>
              <a:buChar char="•"/>
            </a:pPr>
            <a:r>
              <a:rPr lang="cs-CZ" sz="2400" smtClean="0"/>
              <a:t>Rovné šance, rovné jednání</a:t>
            </a:r>
          </a:p>
          <a:p>
            <a:pPr marL="990600" lvl="1" indent="-533400" eaLnBrk="1" hangingPunct="1">
              <a:lnSpc>
                <a:spcPct val="90000"/>
              </a:lnSpc>
              <a:buFontTx/>
              <a:buChar char="•"/>
            </a:pPr>
            <a:r>
              <a:rPr lang="cs-CZ" sz="2400" smtClean="0"/>
              <a:t>I bič i cukr, možnost </a:t>
            </a:r>
            <a:r>
              <a:rPr lang="en-US" sz="2400" smtClean="0"/>
              <a:t>kari</a:t>
            </a:r>
            <a:r>
              <a:rPr lang="cs-CZ" sz="2400" smtClean="0"/>
              <a:t>érního a odborného růstu pro všechny</a:t>
            </a:r>
          </a:p>
          <a:p>
            <a:pPr marL="990600" lvl="1" indent="-533400" eaLnBrk="1" hangingPunct="1">
              <a:lnSpc>
                <a:spcPct val="90000"/>
              </a:lnSpc>
              <a:buFontTx/>
              <a:buChar char="•"/>
            </a:pPr>
            <a:r>
              <a:rPr lang="cs-CZ" sz="2400" smtClean="0"/>
              <a:t>Informovanost o všem, co se děje a není vážný důvod to tajit</a:t>
            </a:r>
          </a:p>
          <a:p>
            <a:pPr marL="990600" lvl="1" indent="-533400" eaLnBrk="1" hangingPunct="1">
              <a:lnSpc>
                <a:spcPct val="90000"/>
              </a:lnSpc>
              <a:buFontTx/>
              <a:buChar char="•"/>
            </a:pPr>
            <a:r>
              <a:rPr lang="cs-CZ" sz="2400" smtClean="0"/>
              <a:t>Málo zmatků, pořádek a organizovanost, ale nic co by se mohlo cítit jako šikana</a:t>
            </a:r>
          </a:p>
          <a:p>
            <a:pPr marL="990600" lvl="1" indent="-533400" eaLnBrk="1" hangingPunct="1">
              <a:lnSpc>
                <a:spcPct val="90000"/>
              </a:lnSpc>
              <a:buFontTx/>
              <a:buChar char="•"/>
            </a:pPr>
            <a:r>
              <a:rPr lang="cs-CZ" sz="2400" smtClean="0"/>
              <a:t>Pocit spoluúčasti na díle týmu</a:t>
            </a:r>
          </a:p>
          <a:p>
            <a:pPr marL="990600" lvl="1" indent="-533400" eaLnBrk="1" hangingPunct="1">
              <a:lnSpc>
                <a:spcPct val="90000"/>
              </a:lnSpc>
              <a:buFontTx/>
              <a:buChar char="•"/>
            </a:pPr>
            <a:r>
              <a:rPr lang="cs-CZ" sz="2400" smtClean="0"/>
              <a:t>Pocit bezpečí a perspektiv</a:t>
            </a:r>
          </a:p>
          <a:p>
            <a:pPr marL="990600" lvl="1" indent="-533400" eaLnBrk="1" hangingPunct="1">
              <a:lnSpc>
                <a:spcPct val="90000"/>
              </a:lnSpc>
              <a:buFontTx/>
              <a:buChar char="•"/>
            </a:pPr>
            <a:r>
              <a:rPr lang="cs-CZ" sz="2400" smtClean="0"/>
              <a:t>Radost z výsledků a nových znalostí ….</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číslo snímku 5"/>
          <p:cNvSpPr>
            <a:spLocks noGrp="1"/>
          </p:cNvSpPr>
          <p:nvPr>
            <p:ph type="sldNum" sz="quarter" idx="12"/>
          </p:nvPr>
        </p:nvSpPr>
        <p:spPr>
          <a:noFill/>
        </p:spPr>
        <p:txBody>
          <a:bodyPr/>
          <a:lstStyle/>
          <a:p>
            <a:fld id="{B5C558A7-B5D4-47CB-8854-1C3D45EE5479}" type="slidenum">
              <a:rPr lang="cs-CZ" smtClean="0"/>
              <a:pPr/>
              <a:t>207</a:t>
            </a:fld>
            <a:endParaRPr lang="cs-CZ" smtClean="0"/>
          </a:p>
        </p:txBody>
      </p:sp>
      <p:sp>
        <p:nvSpPr>
          <p:cNvPr id="152579" name="Rectangle 1026"/>
          <p:cNvSpPr>
            <a:spLocks noGrp="1" noChangeArrowheads="1"/>
          </p:cNvSpPr>
          <p:nvPr>
            <p:ph type="title"/>
          </p:nvPr>
        </p:nvSpPr>
        <p:spPr/>
        <p:txBody>
          <a:bodyPr/>
          <a:lstStyle/>
          <a:p>
            <a:pPr eaLnBrk="1" hangingPunct="1"/>
            <a:r>
              <a:rPr lang="cs-CZ" sz="4000" smtClean="0"/>
              <a:t>Překážky tvořivosti a efektivní práce</a:t>
            </a:r>
          </a:p>
        </p:txBody>
      </p:sp>
      <p:sp>
        <p:nvSpPr>
          <p:cNvPr id="152580" name="Rectangle 1027"/>
          <p:cNvSpPr>
            <a:spLocks noGrp="1" noChangeArrowheads="1"/>
          </p:cNvSpPr>
          <p:nvPr>
            <p:ph type="body" idx="1"/>
          </p:nvPr>
        </p:nvSpPr>
        <p:spPr>
          <a:xfrm>
            <a:off x="250825" y="1600200"/>
            <a:ext cx="8785225" cy="4781550"/>
          </a:xfrm>
        </p:spPr>
        <p:txBody>
          <a:bodyPr/>
          <a:lstStyle/>
          <a:p>
            <a:pPr eaLnBrk="1" hangingPunct="1">
              <a:lnSpc>
                <a:spcPct val="90000"/>
              </a:lnSpc>
            </a:pPr>
            <a:r>
              <a:rPr lang="cs-CZ" smtClean="0"/>
              <a:t>Přílišná kritičnost (často důsledek přepracovanosti až vyhoření)</a:t>
            </a:r>
          </a:p>
          <a:p>
            <a:pPr lvl="1" eaLnBrk="1" hangingPunct="1">
              <a:lnSpc>
                <a:spcPct val="90000"/>
              </a:lnSpc>
            </a:pPr>
            <a:r>
              <a:rPr lang="cs-CZ" sz="2400" smtClean="0"/>
              <a:t>Profil Udržovatel, nafoukanost</a:t>
            </a:r>
          </a:p>
          <a:p>
            <a:pPr lvl="1" eaLnBrk="1" hangingPunct="1">
              <a:lnSpc>
                <a:spcPct val="90000"/>
              </a:lnSpc>
            </a:pPr>
            <a:r>
              <a:rPr lang="cs-CZ" sz="2400" smtClean="0"/>
              <a:t>Profil Vyzyvatel, netvůrčí přístup k řešení konfliktů</a:t>
            </a:r>
          </a:p>
          <a:p>
            <a:pPr eaLnBrk="1" hangingPunct="1">
              <a:lnSpc>
                <a:spcPct val="90000"/>
              </a:lnSpc>
            </a:pPr>
            <a:r>
              <a:rPr lang="cs-CZ" smtClean="0"/>
              <a:t>Špatné týmové klima a stres či strach</a:t>
            </a:r>
          </a:p>
          <a:p>
            <a:pPr eaLnBrk="1" hangingPunct="1">
              <a:lnSpc>
                <a:spcPct val="90000"/>
              </a:lnSpc>
            </a:pPr>
            <a:r>
              <a:rPr lang="cs-CZ" smtClean="0"/>
              <a:t>Špatná kondice (sportovat rekreačně, kultura)</a:t>
            </a:r>
          </a:p>
          <a:p>
            <a:pPr eaLnBrk="1" hangingPunct="1">
              <a:lnSpc>
                <a:spcPct val="90000"/>
              </a:lnSpc>
            </a:pPr>
            <a:r>
              <a:rPr lang="cs-CZ" smtClean="0"/>
              <a:t>Špatná dieta (moc cukrů a tuků, málo bílkovin, alkohol, drogy, přejídání, mnoho kávy,..)</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číslo snímku 5"/>
          <p:cNvSpPr>
            <a:spLocks noGrp="1"/>
          </p:cNvSpPr>
          <p:nvPr>
            <p:ph type="sldNum" sz="quarter" idx="12"/>
          </p:nvPr>
        </p:nvSpPr>
        <p:spPr>
          <a:noFill/>
        </p:spPr>
        <p:txBody>
          <a:bodyPr/>
          <a:lstStyle/>
          <a:p>
            <a:fld id="{206F6E9F-BE50-4234-A5A9-96DD2364AB1B}" type="slidenum">
              <a:rPr lang="cs-CZ" smtClean="0"/>
              <a:pPr/>
              <a:t>208</a:t>
            </a:fld>
            <a:endParaRPr lang="cs-CZ" smtClean="0"/>
          </a:p>
        </p:txBody>
      </p:sp>
      <p:sp>
        <p:nvSpPr>
          <p:cNvPr id="153603" name="Rectangle 1026"/>
          <p:cNvSpPr>
            <a:spLocks noGrp="1" noChangeArrowheads="1"/>
          </p:cNvSpPr>
          <p:nvPr>
            <p:ph type="title"/>
          </p:nvPr>
        </p:nvSpPr>
        <p:spPr/>
        <p:txBody>
          <a:bodyPr/>
          <a:lstStyle/>
          <a:p>
            <a:pPr eaLnBrk="1" hangingPunct="1"/>
            <a:r>
              <a:rPr lang="cs-CZ" sz="4000" smtClean="0"/>
              <a:t>Překážky tvořivosti a efektivní práce</a:t>
            </a:r>
          </a:p>
        </p:txBody>
      </p:sp>
      <p:sp>
        <p:nvSpPr>
          <p:cNvPr id="153604" name="Rectangle 1027"/>
          <p:cNvSpPr>
            <a:spLocks noGrp="1" noChangeArrowheads="1"/>
          </p:cNvSpPr>
          <p:nvPr>
            <p:ph type="body" idx="1"/>
          </p:nvPr>
        </p:nvSpPr>
        <p:spPr>
          <a:xfrm>
            <a:off x="457200" y="1600200"/>
            <a:ext cx="8435975" cy="4525963"/>
          </a:xfrm>
        </p:spPr>
        <p:txBody>
          <a:bodyPr/>
          <a:lstStyle/>
          <a:p>
            <a:pPr eaLnBrk="1" hangingPunct="1">
              <a:lnSpc>
                <a:spcPct val="80000"/>
              </a:lnSpc>
            </a:pPr>
            <a:r>
              <a:rPr lang="cs-CZ" sz="2800" smtClean="0"/>
              <a:t>Konservativnost (dělali jsme to tak už za třicetileté války)</a:t>
            </a:r>
          </a:p>
          <a:p>
            <a:pPr eaLnBrk="1" hangingPunct="1">
              <a:lnSpc>
                <a:spcPct val="80000"/>
              </a:lnSpc>
            </a:pPr>
            <a:r>
              <a:rPr lang="cs-CZ" sz="2800" smtClean="0"/>
              <a:t>Malý sklon k hravosti</a:t>
            </a:r>
          </a:p>
          <a:p>
            <a:pPr eaLnBrk="1" hangingPunct="1">
              <a:lnSpc>
                <a:spcPct val="80000"/>
              </a:lnSpc>
            </a:pPr>
            <a:r>
              <a:rPr lang="cs-CZ" sz="2800" smtClean="0"/>
              <a:t>Špatné formy dotazování (moc uzavřených otázek, arogance)</a:t>
            </a:r>
          </a:p>
          <a:p>
            <a:pPr eaLnBrk="1" hangingPunct="1">
              <a:lnSpc>
                <a:spcPct val="80000"/>
              </a:lnSpc>
            </a:pPr>
            <a:r>
              <a:rPr lang="cs-CZ" sz="2800" smtClean="0"/>
              <a:t>Myšlenková nepružnost (snažím se ve všem vidět </a:t>
            </a:r>
            <a:r>
              <a:rPr lang="cs-CZ" sz="2800" b="1" smtClean="0">
                <a:solidFill>
                  <a:srgbClr val="FF3300"/>
                </a:solidFill>
              </a:rPr>
              <a:t>jen</a:t>
            </a:r>
            <a:r>
              <a:rPr lang="cs-CZ" sz="2800" smtClean="0"/>
              <a:t> známé věci) a neschopnost se na věc dívat z různých pohledů</a:t>
            </a:r>
          </a:p>
          <a:p>
            <a:pPr lvl="1" eaLnBrk="1" hangingPunct="1">
              <a:lnSpc>
                <a:spcPct val="80000"/>
              </a:lnSpc>
            </a:pPr>
            <a:r>
              <a:rPr lang="cs-CZ" sz="2400" smtClean="0"/>
              <a:t>Detekce známého je důležitá, nesmí být cílem a důvodem zavržení nového</a:t>
            </a:r>
          </a:p>
          <a:p>
            <a:pPr eaLnBrk="1" hangingPunct="1">
              <a:lnSpc>
                <a:spcPct val="80000"/>
              </a:lnSpc>
            </a:pPr>
            <a:r>
              <a:rPr lang="cs-CZ" sz="2800" smtClean="0"/>
              <a:t>Potřeba moci a kontroly a z toho plynoucí arogance a podrazy</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ástupný symbol pro číslo snímku 5"/>
          <p:cNvSpPr>
            <a:spLocks noGrp="1"/>
          </p:cNvSpPr>
          <p:nvPr>
            <p:ph type="sldNum" sz="quarter" idx="12"/>
          </p:nvPr>
        </p:nvSpPr>
        <p:spPr>
          <a:noFill/>
        </p:spPr>
        <p:txBody>
          <a:bodyPr/>
          <a:lstStyle/>
          <a:p>
            <a:fld id="{C6297C09-CEE2-47BD-B27F-6F234A427B22}" type="slidenum">
              <a:rPr lang="cs-CZ" smtClean="0"/>
              <a:pPr/>
              <a:t>209</a:t>
            </a:fld>
            <a:endParaRPr lang="cs-CZ" smtClean="0"/>
          </a:p>
        </p:txBody>
      </p:sp>
      <p:sp>
        <p:nvSpPr>
          <p:cNvPr id="154627" name="Rectangle 2"/>
          <p:cNvSpPr>
            <a:spLocks noGrp="1" noChangeArrowheads="1"/>
          </p:cNvSpPr>
          <p:nvPr>
            <p:ph type="title"/>
          </p:nvPr>
        </p:nvSpPr>
        <p:spPr/>
        <p:txBody>
          <a:bodyPr/>
          <a:lstStyle/>
          <a:p>
            <a:pPr eaLnBrk="1" hangingPunct="1"/>
            <a:r>
              <a:rPr lang="cs-CZ" sz="4000" smtClean="0"/>
              <a:t>Překážky tvořivosti a efektivní práce</a:t>
            </a:r>
          </a:p>
        </p:txBody>
      </p:sp>
      <p:sp>
        <p:nvSpPr>
          <p:cNvPr id="154628" name="Rectangle 3"/>
          <p:cNvSpPr>
            <a:spLocks noGrp="1" noChangeArrowheads="1"/>
          </p:cNvSpPr>
          <p:nvPr>
            <p:ph type="body" idx="1"/>
          </p:nvPr>
        </p:nvSpPr>
        <p:spPr/>
        <p:txBody>
          <a:bodyPr/>
          <a:lstStyle/>
          <a:p>
            <a:pPr eaLnBrk="1" hangingPunct="1">
              <a:lnSpc>
                <a:spcPct val="90000"/>
              </a:lnSpc>
            </a:pPr>
            <a:r>
              <a:rPr lang="cs-CZ" smtClean="0"/>
              <a:t>Pesimismus</a:t>
            </a:r>
          </a:p>
          <a:p>
            <a:pPr eaLnBrk="1" hangingPunct="1">
              <a:lnSpc>
                <a:spcPct val="90000"/>
              </a:lnSpc>
            </a:pPr>
            <a:r>
              <a:rPr lang="cs-CZ" smtClean="0"/>
              <a:t>Časová tíseň, málo odreagovávání a přestávek, jednotvárnost zátěže</a:t>
            </a:r>
          </a:p>
          <a:p>
            <a:pPr eaLnBrk="1" hangingPunct="1">
              <a:lnSpc>
                <a:spcPct val="90000"/>
              </a:lnSpc>
            </a:pPr>
            <a:r>
              <a:rPr lang="cs-CZ" smtClean="0"/>
              <a:t>Nevhodný profil role</a:t>
            </a:r>
          </a:p>
          <a:p>
            <a:pPr lvl="1" eaLnBrk="1" hangingPunct="1">
              <a:lnSpc>
                <a:spcPct val="90000"/>
              </a:lnSpc>
            </a:pPr>
            <a:r>
              <a:rPr lang="cs-CZ" smtClean="0"/>
              <a:t>Optimálně využívat znalosti a schopnosti</a:t>
            </a:r>
          </a:p>
          <a:p>
            <a:pPr lvl="1" eaLnBrk="1" hangingPunct="1">
              <a:lnSpc>
                <a:spcPct val="90000"/>
              </a:lnSpc>
            </a:pPr>
            <a:r>
              <a:rPr lang="cs-CZ" smtClean="0"/>
              <a:t>Na hranici toho, co svedeme, ale ne více</a:t>
            </a:r>
          </a:p>
          <a:p>
            <a:pPr lvl="1" eaLnBrk="1" hangingPunct="1">
              <a:lnSpc>
                <a:spcPct val="90000"/>
              </a:lnSpc>
            </a:pPr>
            <a:r>
              <a:rPr lang="cs-CZ" smtClean="0"/>
              <a:t>Pro tvůrčí lidi možnost vlastní iniciativy</a:t>
            </a:r>
          </a:p>
          <a:p>
            <a:pPr lvl="1" eaLnBrk="1" hangingPunct="1">
              <a:lnSpc>
                <a:spcPct val="90000"/>
              </a:lnSpc>
            </a:pPr>
            <a:r>
              <a:rPr lang="cs-CZ" smtClean="0"/>
              <a:t>Při učení nepřiměřenost zátěže a nevhodné zaměření resp. nevhodná metodika pro daný talent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ástupný symbol pro číslo snímku 5"/>
          <p:cNvSpPr>
            <a:spLocks noGrp="1"/>
          </p:cNvSpPr>
          <p:nvPr>
            <p:ph type="sldNum" sz="quarter" idx="12"/>
          </p:nvPr>
        </p:nvSpPr>
        <p:spPr>
          <a:noFill/>
        </p:spPr>
        <p:txBody>
          <a:bodyPr/>
          <a:lstStyle/>
          <a:p>
            <a:fld id="{4E6F525D-2A34-4486-BAAC-8BAAEBEA4B13}" type="slidenum">
              <a:rPr lang="cs-CZ" smtClean="0"/>
              <a:pPr/>
              <a:t>21</a:t>
            </a:fld>
            <a:endParaRPr lang="cs-CZ" smtClean="0"/>
          </a:p>
        </p:txBody>
      </p:sp>
      <p:sp>
        <p:nvSpPr>
          <p:cNvPr id="130051"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2755"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063"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0064"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xmlns="" val="133073075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číslo snímku 5"/>
          <p:cNvSpPr>
            <a:spLocks noGrp="1"/>
          </p:cNvSpPr>
          <p:nvPr>
            <p:ph type="sldNum" sz="quarter" idx="12"/>
          </p:nvPr>
        </p:nvSpPr>
        <p:spPr>
          <a:noFill/>
        </p:spPr>
        <p:txBody>
          <a:bodyPr/>
          <a:lstStyle/>
          <a:p>
            <a:fld id="{F1F2FE00-DBBF-4521-BB25-3EF9618AAF9E}" type="slidenum">
              <a:rPr lang="cs-CZ" smtClean="0"/>
              <a:pPr/>
              <a:t>210</a:t>
            </a:fld>
            <a:endParaRPr lang="cs-CZ" smtClean="0"/>
          </a:p>
        </p:txBody>
      </p:sp>
      <p:sp>
        <p:nvSpPr>
          <p:cNvPr id="155651" name="Rectangle 1026"/>
          <p:cNvSpPr>
            <a:spLocks noGrp="1" noChangeArrowheads="1"/>
          </p:cNvSpPr>
          <p:nvPr>
            <p:ph type="title"/>
          </p:nvPr>
        </p:nvSpPr>
        <p:spPr/>
        <p:txBody>
          <a:bodyPr/>
          <a:lstStyle/>
          <a:p>
            <a:pPr eaLnBrk="1" hangingPunct="1"/>
            <a:r>
              <a:rPr lang="cs-CZ" smtClean="0"/>
              <a:t>Jak na tým, lidé</a:t>
            </a:r>
          </a:p>
        </p:txBody>
      </p:sp>
      <p:sp>
        <p:nvSpPr>
          <p:cNvPr id="155652" name="Rectangle 1027"/>
          <p:cNvSpPr>
            <a:spLocks noGrp="1" noChangeArrowheads="1"/>
          </p:cNvSpPr>
          <p:nvPr>
            <p:ph type="body" idx="1"/>
          </p:nvPr>
        </p:nvSpPr>
        <p:spPr/>
        <p:txBody>
          <a:bodyPr/>
          <a:lstStyle/>
          <a:p>
            <a:pPr eaLnBrk="1" hangingPunct="1"/>
            <a:r>
              <a:rPr lang="cs-CZ" smtClean="0"/>
              <a:t>Předpoklady člena týmu pro plnění daného úkolu </a:t>
            </a:r>
          </a:p>
          <a:p>
            <a:pPr eaLnBrk="1" hangingPunct="1"/>
            <a:r>
              <a:rPr lang="cs-CZ" smtClean="0"/>
              <a:t>Doplňují jeho znalosti znalosti  ostatních</a:t>
            </a:r>
          </a:p>
          <a:p>
            <a:pPr lvl="1" eaLnBrk="1" hangingPunct="1"/>
            <a:r>
              <a:rPr lang="cs-CZ" smtClean="0"/>
              <a:t>Je inteligentní</a:t>
            </a:r>
          </a:p>
          <a:p>
            <a:pPr lvl="1" eaLnBrk="1" hangingPunct="1"/>
            <a:r>
              <a:rPr lang="cs-CZ" smtClean="0"/>
              <a:t>Má potřebné profesní znalosti</a:t>
            </a:r>
          </a:p>
          <a:p>
            <a:pPr lvl="1" eaLnBrk="1" hangingPunct="1"/>
            <a:r>
              <a:rPr lang="cs-CZ" smtClean="0"/>
              <a:t>Motivace ke kvalitě a ke spolupráci</a:t>
            </a:r>
          </a:p>
          <a:p>
            <a:pPr lvl="1" eaLnBrk="1" hangingPunct="1"/>
            <a:r>
              <a:rPr lang="cs-CZ" smtClean="0"/>
              <a:t>JAKÉ JSOU S NÍM ZKUŠENOSTI, </a:t>
            </a:r>
          </a:p>
          <a:p>
            <a:pPr lvl="1" eaLnBrk="1" hangingPunct="1"/>
            <a:r>
              <a:rPr lang="cs-CZ" smtClean="0"/>
              <a:t>CO UDĚLAL</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číslo snímku 5"/>
          <p:cNvSpPr>
            <a:spLocks noGrp="1"/>
          </p:cNvSpPr>
          <p:nvPr>
            <p:ph type="sldNum" sz="quarter" idx="12"/>
          </p:nvPr>
        </p:nvSpPr>
        <p:spPr>
          <a:noFill/>
        </p:spPr>
        <p:txBody>
          <a:bodyPr/>
          <a:lstStyle/>
          <a:p>
            <a:fld id="{FD2E354E-F2FE-45DF-9D1B-3B4C6D449CCC}" type="slidenum">
              <a:rPr lang="cs-CZ" smtClean="0"/>
              <a:pPr/>
              <a:t>211</a:t>
            </a:fld>
            <a:endParaRPr lang="cs-CZ" smtClean="0"/>
          </a:p>
        </p:txBody>
      </p:sp>
      <p:sp>
        <p:nvSpPr>
          <p:cNvPr id="156675" name="Rectangle 1026"/>
          <p:cNvSpPr>
            <a:spLocks noGrp="1" noChangeArrowheads="1"/>
          </p:cNvSpPr>
          <p:nvPr>
            <p:ph type="title"/>
          </p:nvPr>
        </p:nvSpPr>
        <p:spPr/>
        <p:txBody>
          <a:bodyPr/>
          <a:lstStyle/>
          <a:p>
            <a:pPr eaLnBrk="1" hangingPunct="1"/>
            <a:r>
              <a:rPr lang="cs-CZ" sz="4000" smtClean="0"/>
              <a:t>Jak na tým, pracovní předpoklady</a:t>
            </a:r>
          </a:p>
        </p:txBody>
      </p:sp>
      <p:sp>
        <p:nvSpPr>
          <p:cNvPr id="156676" name="Rectangle 1027"/>
          <p:cNvSpPr>
            <a:spLocks noGrp="1" noChangeArrowheads="1"/>
          </p:cNvSpPr>
          <p:nvPr>
            <p:ph type="body" idx="1"/>
          </p:nvPr>
        </p:nvSpPr>
        <p:spPr/>
        <p:txBody>
          <a:bodyPr/>
          <a:lstStyle/>
          <a:p>
            <a:pPr eaLnBrk="1" hangingPunct="1"/>
            <a:r>
              <a:rPr lang="cs-CZ" dirty="0" smtClean="0"/>
              <a:t>Předpoklady pro práci v týmu</a:t>
            </a:r>
          </a:p>
          <a:p>
            <a:pPr lvl="1" eaLnBrk="1" hangingPunct="1"/>
            <a:r>
              <a:rPr lang="cs-CZ" dirty="0" smtClean="0"/>
              <a:t>Spolupracuje bez třenic a neshod</a:t>
            </a:r>
          </a:p>
          <a:p>
            <a:pPr lvl="1" eaLnBrk="1" hangingPunct="1"/>
            <a:r>
              <a:rPr lang="cs-CZ" dirty="0" smtClean="0"/>
              <a:t>Naslouchá druhým</a:t>
            </a:r>
          </a:p>
          <a:p>
            <a:pPr lvl="1" eaLnBrk="1" hangingPunct="1"/>
            <a:r>
              <a:rPr lang="cs-CZ" dirty="0" smtClean="0"/>
              <a:t>Zvládl by různé role podle potřeby</a:t>
            </a:r>
          </a:p>
          <a:p>
            <a:pPr lvl="1" eaLnBrk="1" hangingPunct="1"/>
            <a:r>
              <a:rPr lang="cs-CZ" dirty="0" smtClean="0"/>
              <a:t>Asertivita</a:t>
            </a:r>
          </a:p>
          <a:p>
            <a:pPr lvl="1" eaLnBrk="1" hangingPunct="1"/>
            <a:r>
              <a:rPr lang="cs-CZ" dirty="0" smtClean="0"/>
              <a:t>Přispěje ke zlepšování týmového klimatu</a:t>
            </a:r>
          </a:p>
          <a:p>
            <a:pPr eaLnBrk="1" hangingPunct="1"/>
            <a:r>
              <a:rPr lang="cs-CZ" dirty="0" smtClean="0"/>
              <a:t>Jsou zabezpečeny provozní podmínky, vybavení, pracovní prostředí, platy …</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číslo snímku 5"/>
          <p:cNvSpPr>
            <a:spLocks noGrp="1"/>
          </p:cNvSpPr>
          <p:nvPr>
            <p:ph type="sldNum" sz="quarter" idx="12"/>
          </p:nvPr>
        </p:nvSpPr>
        <p:spPr>
          <a:noFill/>
        </p:spPr>
        <p:txBody>
          <a:bodyPr/>
          <a:lstStyle/>
          <a:p>
            <a:fld id="{51F2D5A3-5616-4CEA-B0A7-30F145B312CB}" type="slidenum">
              <a:rPr lang="cs-CZ" smtClean="0"/>
              <a:pPr/>
              <a:t>212</a:t>
            </a:fld>
            <a:endParaRPr lang="cs-CZ" smtClean="0"/>
          </a:p>
        </p:txBody>
      </p:sp>
      <p:sp>
        <p:nvSpPr>
          <p:cNvPr id="157699" name="Rectangle 1026"/>
          <p:cNvSpPr>
            <a:spLocks noGrp="1" noChangeArrowheads="1"/>
          </p:cNvSpPr>
          <p:nvPr>
            <p:ph type="title"/>
          </p:nvPr>
        </p:nvSpPr>
        <p:spPr/>
        <p:txBody>
          <a:bodyPr/>
          <a:lstStyle/>
          <a:p>
            <a:pPr eaLnBrk="1" hangingPunct="1"/>
            <a:r>
              <a:rPr lang="cs-CZ" sz="4000" smtClean="0"/>
              <a:t>Jak na tým, psychologické  předpoklady</a:t>
            </a:r>
          </a:p>
        </p:txBody>
      </p:sp>
      <p:sp>
        <p:nvSpPr>
          <p:cNvPr id="157700" name="Rectangle 1027"/>
          <p:cNvSpPr>
            <a:spLocks noGrp="1" noChangeArrowheads="1"/>
          </p:cNvSpPr>
          <p:nvPr>
            <p:ph type="body" idx="1"/>
          </p:nvPr>
        </p:nvSpPr>
        <p:spPr/>
        <p:txBody>
          <a:bodyPr/>
          <a:lstStyle/>
          <a:p>
            <a:pPr eaLnBrk="1" hangingPunct="1"/>
            <a:r>
              <a:rPr lang="cs-CZ" smtClean="0"/>
              <a:t>Psychologie řadového člena týmu při práci v týmu</a:t>
            </a:r>
          </a:p>
          <a:p>
            <a:pPr lvl="1" eaLnBrk="1" hangingPunct="1"/>
            <a:r>
              <a:rPr lang="cs-CZ" smtClean="0"/>
              <a:t>Tah na branku, chápe nutnost vzájemné podpory</a:t>
            </a:r>
          </a:p>
          <a:p>
            <a:pPr lvl="1" eaLnBrk="1" hangingPunct="1"/>
            <a:r>
              <a:rPr lang="cs-CZ" smtClean="0"/>
              <a:t>Smysl pro humor, tolerance</a:t>
            </a:r>
          </a:p>
          <a:p>
            <a:pPr lvl="1" eaLnBrk="1" hangingPunct="1"/>
            <a:r>
              <a:rPr lang="cs-CZ" smtClean="0"/>
              <a:t>Neegoistické postoje a kopání za tým</a:t>
            </a:r>
          </a:p>
          <a:p>
            <a:pPr lvl="1" eaLnBrk="1" hangingPunct="1"/>
            <a:r>
              <a:rPr lang="cs-CZ" smtClean="0"/>
              <a:t>Integrovaná osobnost, kliďas</a:t>
            </a:r>
          </a:p>
          <a:p>
            <a:pPr lvl="1" eaLnBrk="1" hangingPunct="1"/>
            <a:r>
              <a:rPr lang="cs-CZ" smtClean="0"/>
              <a:t>Realismus při hodnocení svých schopností</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Zástupný symbol pro číslo snímku 4"/>
          <p:cNvSpPr>
            <a:spLocks noGrp="1"/>
          </p:cNvSpPr>
          <p:nvPr>
            <p:ph type="sldNum" sz="quarter" idx="12"/>
          </p:nvPr>
        </p:nvSpPr>
        <p:spPr>
          <a:noFill/>
        </p:spPr>
        <p:txBody>
          <a:bodyPr/>
          <a:lstStyle/>
          <a:p>
            <a:fld id="{A7F365CC-9A3A-4B91-BB7E-3C920FF4F8D1}" type="slidenum">
              <a:rPr lang="cs-CZ" smtClean="0"/>
              <a:pPr/>
              <a:t>213</a:t>
            </a:fld>
            <a:endParaRPr lang="cs-CZ" smtClean="0"/>
          </a:p>
        </p:txBody>
      </p:sp>
      <p:sp>
        <p:nvSpPr>
          <p:cNvPr id="158723" name="Rectangle 1026"/>
          <p:cNvSpPr>
            <a:spLocks noGrp="1" noChangeArrowheads="1"/>
          </p:cNvSpPr>
          <p:nvPr>
            <p:ph type="title"/>
          </p:nvPr>
        </p:nvSpPr>
        <p:spPr>
          <a:xfrm>
            <a:off x="457200" y="274638"/>
            <a:ext cx="8229600" cy="4983162"/>
          </a:xfrm>
        </p:spPr>
        <p:txBody>
          <a:bodyPr/>
          <a:lstStyle/>
          <a:p>
            <a:pPr eaLnBrk="1" hangingPunct="1"/>
            <a:r>
              <a:rPr lang="cs-CZ" smtClean="0"/>
              <a:t>Nejobvyklejší typy týmů</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číslo snímku 5"/>
          <p:cNvSpPr>
            <a:spLocks noGrp="1"/>
          </p:cNvSpPr>
          <p:nvPr>
            <p:ph type="sldNum" sz="quarter" idx="12"/>
          </p:nvPr>
        </p:nvSpPr>
        <p:spPr>
          <a:noFill/>
        </p:spPr>
        <p:txBody>
          <a:bodyPr/>
          <a:lstStyle/>
          <a:p>
            <a:fld id="{8E96BF5F-B653-4AB1-AFE3-F60444E17242}" type="slidenum">
              <a:rPr lang="cs-CZ" smtClean="0"/>
              <a:pPr/>
              <a:t>214</a:t>
            </a:fld>
            <a:endParaRPr lang="cs-CZ" smtClean="0"/>
          </a:p>
        </p:txBody>
      </p:sp>
      <p:sp>
        <p:nvSpPr>
          <p:cNvPr id="159747" name="Rectangle 2"/>
          <p:cNvSpPr>
            <a:spLocks noGrp="1" noChangeArrowheads="1"/>
          </p:cNvSpPr>
          <p:nvPr>
            <p:ph type="title"/>
          </p:nvPr>
        </p:nvSpPr>
        <p:spPr/>
        <p:txBody>
          <a:bodyPr/>
          <a:lstStyle/>
          <a:p>
            <a:pPr eaLnBrk="1" hangingPunct="1"/>
            <a:r>
              <a:rPr lang="cs-CZ" smtClean="0"/>
              <a:t>Osamělý vlk</a:t>
            </a:r>
          </a:p>
        </p:txBody>
      </p:sp>
      <p:sp>
        <p:nvSpPr>
          <p:cNvPr id="159748" name="Rectangle 3"/>
          <p:cNvSpPr>
            <a:spLocks noGrp="1" noChangeArrowheads="1"/>
          </p:cNvSpPr>
          <p:nvPr>
            <p:ph type="body" idx="1"/>
          </p:nvPr>
        </p:nvSpPr>
        <p:spPr/>
        <p:txBody>
          <a:bodyPr/>
          <a:lstStyle/>
          <a:p>
            <a:pPr eaLnBrk="1" hangingPunct="1"/>
            <a:r>
              <a:rPr lang="cs-CZ" smtClean="0"/>
              <a:t>Vše si dělá sám, </a:t>
            </a:r>
          </a:p>
          <a:p>
            <a:pPr lvl="1" eaLnBrk="1" hangingPunct="1"/>
            <a:r>
              <a:rPr lang="cs-CZ" smtClean="0"/>
              <a:t>nouzové řešení pro nesnesitelné jedince (corncob)</a:t>
            </a:r>
          </a:p>
          <a:p>
            <a:pPr eaLnBrk="1" hangingPunct="1"/>
            <a:r>
              <a:rPr lang="cs-CZ" smtClean="0"/>
              <a:t>V SOA lze zadat jednotlivcům jednoduché komponenty (náprava corncob antipatern)</a:t>
            </a:r>
          </a:p>
          <a:p>
            <a:pPr eaLnBrk="1" hangingPunct="1"/>
            <a:r>
              <a:rPr lang="cs-CZ" smtClean="0"/>
              <a:t>Problém služeb (nepopulární se nedělá) </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Zástupný symbol pro číslo snímku 5"/>
          <p:cNvSpPr>
            <a:spLocks noGrp="1"/>
          </p:cNvSpPr>
          <p:nvPr>
            <p:ph type="sldNum" sz="quarter" idx="12"/>
          </p:nvPr>
        </p:nvSpPr>
        <p:spPr>
          <a:noFill/>
        </p:spPr>
        <p:txBody>
          <a:bodyPr/>
          <a:lstStyle/>
          <a:p>
            <a:fld id="{B9971341-43B1-4B4F-8C3B-BED48034433C}" type="slidenum">
              <a:rPr lang="cs-CZ" smtClean="0"/>
              <a:pPr/>
              <a:t>215</a:t>
            </a:fld>
            <a:endParaRPr lang="cs-CZ" smtClean="0"/>
          </a:p>
        </p:txBody>
      </p:sp>
      <p:sp>
        <p:nvSpPr>
          <p:cNvPr id="160771" name="Rectangle 1026"/>
          <p:cNvSpPr>
            <a:spLocks noGrp="1" noChangeArrowheads="1"/>
          </p:cNvSpPr>
          <p:nvPr>
            <p:ph type="title"/>
          </p:nvPr>
        </p:nvSpPr>
        <p:spPr/>
        <p:txBody>
          <a:bodyPr/>
          <a:lstStyle/>
          <a:p>
            <a:pPr eaLnBrk="1" hangingPunct="1"/>
            <a:r>
              <a:rPr lang="cs-CZ" smtClean="0"/>
              <a:t>Supervlk</a:t>
            </a:r>
          </a:p>
        </p:txBody>
      </p:sp>
      <p:sp>
        <p:nvSpPr>
          <p:cNvPr id="160772" name="Rectangle 1027"/>
          <p:cNvSpPr>
            <a:spLocks noGrp="1" noChangeArrowheads="1"/>
          </p:cNvSpPr>
          <p:nvPr>
            <p:ph type="body" idx="1"/>
          </p:nvPr>
        </p:nvSpPr>
        <p:spPr/>
        <p:txBody>
          <a:bodyPr/>
          <a:lstStyle/>
          <a:p>
            <a:pPr eaLnBrk="1" hangingPunct="1">
              <a:buFontTx/>
              <a:buNone/>
            </a:pPr>
            <a:r>
              <a:rPr lang="cs-CZ" smtClean="0"/>
              <a:t>Supervlk: </a:t>
            </a:r>
          </a:p>
          <a:p>
            <a:pPr eaLnBrk="1" hangingPunct="1">
              <a:buFontTx/>
              <a:buNone/>
            </a:pPr>
            <a:r>
              <a:rPr lang="cs-CZ" sz="2800" smtClean="0"/>
              <a:t>Zadává i úkoly programátorům, ti se neúčastní specifikací. Známy příklady, že byli úspěšně úkolování lidé na druhém konci světa.</a:t>
            </a:r>
          </a:p>
          <a:p>
            <a:pPr eaLnBrk="1" hangingPunct="1"/>
            <a:r>
              <a:rPr lang="cs-CZ" sz="2800" smtClean="0"/>
              <a:t>Vhodně pro menší úkoly a spíše dočasně používané systémy a pro superprogramátory </a:t>
            </a:r>
          </a:p>
          <a:p>
            <a:pPr eaLnBrk="1" hangingPunct="1"/>
            <a:r>
              <a:rPr lang="cs-CZ" sz="2800" smtClean="0"/>
              <a:t>Problém služeb (nepopulární se nedělá) </a:t>
            </a:r>
          </a:p>
          <a:p>
            <a:pPr eaLnBrk="1" hangingPunct="1"/>
            <a:r>
              <a:rPr lang="cs-CZ" sz="2800" smtClean="0"/>
              <a:t>Používá se u open source</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04295FF-F44A-421E-BFB2-204D1310F1A6}" type="slidenum">
              <a:rPr lang="cs-CZ" sz="1400"/>
              <a:pPr algn="r"/>
              <a:t>216</a:t>
            </a:fld>
            <a:endParaRPr lang="cs-CZ" sz="1400"/>
          </a:p>
        </p:txBody>
      </p:sp>
      <p:sp>
        <p:nvSpPr>
          <p:cNvPr id="161795" name="Rectangle 1026"/>
          <p:cNvSpPr>
            <a:spLocks noGrp="1" noChangeArrowheads="1"/>
          </p:cNvSpPr>
          <p:nvPr>
            <p:ph type="title" idx="4294967295"/>
          </p:nvPr>
        </p:nvSpPr>
        <p:spPr>
          <a:xfrm>
            <a:off x="457200" y="274638"/>
            <a:ext cx="8229600" cy="706437"/>
          </a:xfrm>
        </p:spPr>
        <p:txBody>
          <a:bodyPr/>
          <a:lstStyle/>
          <a:p>
            <a:pPr eaLnBrk="1" hangingPunct="1"/>
            <a:r>
              <a:rPr lang="cs-CZ" smtClean="0"/>
              <a:t>Práce ve dvojici</a:t>
            </a:r>
          </a:p>
        </p:txBody>
      </p:sp>
      <p:sp>
        <p:nvSpPr>
          <p:cNvPr id="161796" name="Rectangle 1027"/>
          <p:cNvSpPr>
            <a:spLocks noGrp="1" noChangeArrowheads="1"/>
          </p:cNvSpPr>
          <p:nvPr>
            <p:ph type="body" idx="4294967295"/>
          </p:nvPr>
        </p:nvSpPr>
        <p:spPr>
          <a:xfrm>
            <a:off x="179388" y="1285875"/>
            <a:ext cx="8785225" cy="4840288"/>
          </a:xfrm>
        </p:spPr>
        <p:txBody>
          <a:bodyPr/>
          <a:lstStyle/>
          <a:p>
            <a:pPr eaLnBrk="1" hangingPunct="1"/>
            <a:r>
              <a:rPr lang="cs-CZ" sz="2800" smtClean="0"/>
              <a:t>Práce ve dvojici je velmi efektivní varianta spolupráce (minitým)</a:t>
            </a:r>
            <a:r>
              <a:rPr lang="cs-CZ" sz="2000" smtClean="0"/>
              <a:t> </a:t>
            </a:r>
          </a:p>
          <a:p>
            <a:pPr lvl="2" eaLnBrk="1" hangingPunct="1"/>
            <a:r>
              <a:rPr lang="cs-CZ" sz="2000" smtClean="0"/>
              <a:t>Spíše partneři než nadřízený a podřízený</a:t>
            </a:r>
          </a:p>
          <a:p>
            <a:pPr lvl="3" eaLnBrk="1" hangingPunct="1"/>
            <a:r>
              <a:rPr lang="cs-CZ" sz="1800" smtClean="0"/>
              <a:t>Druhý funguje i jako zástupce a případně řeší specifické úkoly</a:t>
            </a:r>
          </a:p>
          <a:p>
            <a:pPr lvl="2" eaLnBrk="1" hangingPunct="1"/>
            <a:r>
              <a:rPr lang="cs-CZ" sz="2000" smtClean="0"/>
              <a:t> U agilních týmů základní typ spolupráce</a:t>
            </a:r>
          </a:p>
          <a:p>
            <a:pPr lvl="2" eaLnBrk="1" hangingPunct="1"/>
            <a:r>
              <a:rPr lang="cs-CZ" sz="2000" smtClean="0"/>
              <a:t> Role se mohou vyměnit </a:t>
            </a:r>
          </a:p>
          <a:p>
            <a:pPr lvl="2" eaLnBrk="1" hangingPunct="1"/>
            <a:r>
              <a:rPr lang="cs-CZ" sz="2000" smtClean="0"/>
              <a:t> Mnohé výhody (sdílení znalostí a dovedností, snížení nebezpečí monopolu znalostí, organizační jednoduchost) </a:t>
            </a:r>
          </a:p>
          <a:p>
            <a:pPr lvl="1" eaLnBrk="1" hangingPunct="1"/>
            <a:r>
              <a:rPr lang="cs-CZ" sz="2400" smtClean="0"/>
              <a:t>Samostatná dvojice (čtení kódu)</a:t>
            </a:r>
          </a:p>
          <a:p>
            <a:pPr lvl="1" eaLnBrk="1" hangingPunct="1"/>
            <a:r>
              <a:rPr lang="cs-CZ" sz="2400" smtClean="0"/>
              <a:t> Vedoucí týmu a jeho zástupce!</a:t>
            </a:r>
          </a:p>
          <a:p>
            <a:pPr lvl="2" eaLnBrk="1" hangingPunct="1"/>
            <a:r>
              <a:rPr lang="cs-CZ" sz="2000" smtClean="0"/>
              <a:t>Nutné u větších týmů</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Zástupný symbol pro číslo snímku 5"/>
          <p:cNvSpPr>
            <a:spLocks noGrp="1"/>
          </p:cNvSpPr>
          <p:nvPr>
            <p:ph type="sldNum" sz="quarter" idx="12"/>
          </p:nvPr>
        </p:nvSpPr>
        <p:spPr>
          <a:noFill/>
        </p:spPr>
        <p:txBody>
          <a:bodyPr/>
          <a:lstStyle/>
          <a:p>
            <a:fld id="{B7A73BAE-681F-4A66-86E7-0E711AF8DA1D}" type="slidenum">
              <a:rPr lang="cs-CZ" smtClean="0"/>
              <a:pPr/>
              <a:t>217</a:t>
            </a:fld>
            <a:endParaRPr lang="cs-CZ" smtClean="0"/>
          </a:p>
        </p:txBody>
      </p:sp>
      <p:sp>
        <p:nvSpPr>
          <p:cNvPr id="162819" name="Rectangle 2"/>
          <p:cNvSpPr>
            <a:spLocks noGrp="1" noChangeArrowheads="1"/>
          </p:cNvSpPr>
          <p:nvPr>
            <p:ph type="title"/>
          </p:nvPr>
        </p:nvSpPr>
        <p:spPr/>
        <p:txBody>
          <a:bodyPr/>
          <a:lstStyle/>
          <a:p>
            <a:pPr eaLnBrk="1" hangingPunct="1"/>
            <a:r>
              <a:rPr lang="cs-CZ" smtClean="0"/>
              <a:t>Dvojice</a:t>
            </a:r>
          </a:p>
        </p:txBody>
      </p:sp>
      <p:sp>
        <p:nvSpPr>
          <p:cNvPr id="162820" name="Rectangle 3"/>
          <p:cNvSpPr>
            <a:spLocks noGrp="1" noChangeArrowheads="1"/>
          </p:cNvSpPr>
          <p:nvPr>
            <p:ph type="body" idx="1"/>
          </p:nvPr>
        </p:nvSpPr>
        <p:spPr>
          <a:xfrm>
            <a:off x="457200" y="1341438"/>
            <a:ext cx="8229600" cy="4784725"/>
          </a:xfrm>
        </p:spPr>
        <p:txBody>
          <a:bodyPr/>
          <a:lstStyle/>
          <a:p>
            <a:pPr eaLnBrk="1" hangingPunct="1"/>
            <a:r>
              <a:rPr lang="cs-CZ" smtClean="0"/>
              <a:t>Vedoucí dvojice „vše“ píše a  a o všem rozhoduje</a:t>
            </a:r>
          </a:p>
          <a:p>
            <a:pPr eaLnBrk="1" hangingPunct="1"/>
            <a:r>
              <a:rPr lang="cs-CZ" smtClean="0"/>
              <a:t>Zástupce (druhý ve dvojici):</a:t>
            </a:r>
          </a:p>
          <a:p>
            <a:pPr lvl="1" eaLnBrk="1" hangingPunct="1"/>
            <a:r>
              <a:rPr lang="cs-CZ" sz="2400" smtClean="0"/>
              <a:t>Je u všech rozhodnutí, </a:t>
            </a:r>
          </a:p>
          <a:p>
            <a:pPr lvl="1" eaLnBrk="1" hangingPunct="1"/>
            <a:r>
              <a:rPr lang="cs-CZ" sz="2400" smtClean="0"/>
              <a:t>Dělá permanentní oponenturu, </a:t>
            </a:r>
          </a:p>
          <a:p>
            <a:pPr lvl="1" eaLnBrk="1" hangingPunct="1"/>
            <a:r>
              <a:rPr lang="cs-CZ" sz="2400" smtClean="0"/>
              <a:t>Někdy samostatně píše pomocné dokumenty </a:t>
            </a:r>
          </a:p>
          <a:p>
            <a:pPr lvl="1" eaLnBrk="1" hangingPunct="1"/>
            <a:r>
              <a:rPr lang="cs-CZ" sz="2400" smtClean="0"/>
              <a:t>Je partnerem, vztah podřízenosti potlačen</a:t>
            </a:r>
          </a:p>
          <a:p>
            <a:pPr lvl="1" eaLnBrk="1" hangingPunct="1"/>
            <a:r>
              <a:rPr lang="cs-CZ" sz="2400" smtClean="0"/>
              <a:t>Ve větším týmu se často stará o chod týmu</a:t>
            </a:r>
          </a:p>
          <a:p>
            <a:pPr lvl="1" eaLnBrk="1" hangingPunct="1"/>
            <a:r>
              <a:rPr lang="cs-CZ" sz="2400" smtClean="0"/>
              <a:t>Může vedoucího kdykoliv nahradit</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číslo snímku 5"/>
          <p:cNvSpPr>
            <a:spLocks noGrp="1"/>
          </p:cNvSpPr>
          <p:nvPr>
            <p:ph type="sldNum" sz="quarter" idx="12"/>
          </p:nvPr>
        </p:nvSpPr>
        <p:spPr>
          <a:noFill/>
        </p:spPr>
        <p:txBody>
          <a:bodyPr/>
          <a:lstStyle/>
          <a:p>
            <a:fld id="{11E8B922-AA37-41C7-A4CA-30EB23798E76}" type="slidenum">
              <a:rPr lang="cs-CZ" smtClean="0"/>
              <a:pPr/>
              <a:t>218</a:t>
            </a:fld>
            <a:endParaRPr lang="cs-CZ" smtClean="0"/>
          </a:p>
        </p:txBody>
      </p:sp>
      <p:sp>
        <p:nvSpPr>
          <p:cNvPr id="163843" name="Rectangle 1026"/>
          <p:cNvSpPr>
            <a:spLocks noGrp="1" noChangeArrowheads="1"/>
          </p:cNvSpPr>
          <p:nvPr>
            <p:ph type="title"/>
          </p:nvPr>
        </p:nvSpPr>
        <p:spPr/>
        <p:txBody>
          <a:bodyPr/>
          <a:lstStyle/>
          <a:p>
            <a:pPr eaLnBrk="1" hangingPunct="1"/>
            <a:r>
              <a:rPr lang="cs-CZ" sz="3600" smtClean="0"/>
              <a:t>Dvojice v agilním vývoji, opakování</a:t>
            </a:r>
          </a:p>
        </p:txBody>
      </p:sp>
      <p:sp>
        <p:nvSpPr>
          <p:cNvPr id="163844" name="Rectangle 1027"/>
          <p:cNvSpPr>
            <a:spLocks noGrp="1" noChangeArrowheads="1"/>
          </p:cNvSpPr>
          <p:nvPr>
            <p:ph type="body" idx="1"/>
          </p:nvPr>
        </p:nvSpPr>
        <p:spPr>
          <a:xfrm>
            <a:off x="457200" y="1341438"/>
            <a:ext cx="8229600" cy="4784725"/>
          </a:xfrm>
        </p:spPr>
        <p:txBody>
          <a:bodyPr/>
          <a:lstStyle/>
          <a:p>
            <a:pPr eaLnBrk="1" hangingPunct="1"/>
            <a:r>
              <a:rPr lang="cs-CZ" sz="2800" dirty="0" smtClean="0"/>
              <a:t>Vytváří se pro každý úkol znovu</a:t>
            </a:r>
          </a:p>
          <a:p>
            <a:pPr eaLnBrk="1" hangingPunct="1"/>
            <a:r>
              <a:rPr lang="cs-CZ" sz="2800" dirty="0" smtClean="0"/>
              <a:t>Vedoucí dvojice „vše“, co je v povinnostem dvojice, píše  a o všem rozhoduje</a:t>
            </a:r>
          </a:p>
          <a:p>
            <a:pPr eaLnBrk="1" hangingPunct="1"/>
            <a:r>
              <a:rPr lang="cs-CZ" sz="2800" dirty="0" smtClean="0"/>
              <a:t>Zástupce:</a:t>
            </a:r>
          </a:p>
          <a:p>
            <a:pPr lvl="1" eaLnBrk="1" hangingPunct="1"/>
            <a:r>
              <a:rPr lang="cs-CZ" sz="2400" dirty="0" smtClean="0"/>
              <a:t>Je u všech rozhodnutí, </a:t>
            </a:r>
          </a:p>
          <a:p>
            <a:pPr lvl="1" eaLnBrk="1" hangingPunct="1"/>
            <a:r>
              <a:rPr lang="cs-CZ" sz="2400" dirty="0" smtClean="0"/>
              <a:t>Dělá permanentní oponenturu, </a:t>
            </a:r>
          </a:p>
          <a:p>
            <a:pPr lvl="1" eaLnBrk="1" hangingPunct="1"/>
            <a:r>
              <a:rPr lang="cs-CZ" sz="2400" dirty="0" smtClean="0"/>
              <a:t>Někdy samostatně píše pomocné dokumenty </a:t>
            </a:r>
          </a:p>
          <a:p>
            <a:pPr lvl="1" eaLnBrk="1" hangingPunct="1"/>
            <a:r>
              <a:rPr lang="cs-CZ" sz="2400" dirty="0" smtClean="0"/>
              <a:t>Je partnerem, vztah podřízenosti potlačen</a:t>
            </a:r>
          </a:p>
          <a:p>
            <a:pPr lvl="1" eaLnBrk="1" hangingPunct="1"/>
            <a:r>
              <a:rPr lang="cs-CZ" sz="2400" dirty="0" smtClean="0"/>
              <a:t>Může vedoucího kdykoliv nahradit, ale je to zřídka potřeba (dvojice spolupracuje jen na jedné iteraci a pak se </a:t>
            </a:r>
            <a:r>
              <a:rPr lang="cs-CZ" sz="2400" dirty="0" err="1" smtClean="0"/>
              <a:t>zrekonstituuje</a:t>
            </a:r>
            <a:r>
              <a:rPr lang="cs-CZ" sz="2400" dirty="0" smtClean="0"/>
              <a:t>)</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ástupný symbol pro číslo snímku 5"/>
          <p:cNvSpPr>
            <a:spLocks noGrp="1"/>
          </p:cNvSpPr>
          <p:nvPr>
            <p:ph type="sldNum" sz="quarter" idx="12"/>
          </p:nvPr>
        </p:nvSpPr>
        <p:spPr>
          <a:noFill/>
        </p:spPr>
        <p:txBody>
          <a:bodyPr/>
          <a:lstStyle/>
          <a:p>
            <a:fld id="{1F2274D7-F5A2-4FE7-AB6C-81702C667E44}" type="slidenum">
              <a:rPr lang="cs-CZ" smtClean="0"/>
              <a:pPr/>
              <a:t>219</a:t>
            </a:fld>
            <a:endParaRPr lang="cs-CZ" smtClean="0"/>
          </a:p>
        </p:txBody>
      </p:sp>
      <p:sp>
        <p:nvSpPr>
          <p:cNvPr id="164867" name="Rectangle 1026"/>
          <p:cNvSpPr>
            <a:spLocks noGrp="1" noChangeArrowheads="1"/>
          </p:cNvSpPr>
          <p:nvPr>
            <p:ph type="title"/>
          </p:nvPr>
        </p:nvSpPr>
        <p:spPr/>
        <p:txBody>
          <a:bodyPr/>
          <a:lstStyle/>
          <a:p>
            <a:pPr eaLnBrk="1" hangingPunct="1"/>
            <a:r>
              <a:rPr lang="cs-CZ" smtClean="0"/>
              <a:t>Dvojice, výhody</a:t>
            </a:r>
          </a:p>
        </p:txBody>
      </p:sp>
      <p:sp>
        <p:nvSpPr>
          <p:cNvPr id="164868" name="Rectangle 1027"/>
          <p:cNvSpPr>
            <a:spLocks noGrp="1" noChangeArrowheads="1"/>
          </p:cNvSpPr>
          <p:nvPr>
            <p:ph type="body" idx="1"/>
          </p:nvPr>
        </p:nvSpPr>
        <p:spPr/>
        <p:txBody>
          <a:bodyPr/>
          <a:lstStyle/>
          <a:p>
            <a:pPr eaLnBrk="1" hangingPunct="1"/>
            <a:r>
              <a:rPr lang="cs-CZ" sz="2800" smtClean="0"/>
              <a:t>Menší rizika při odchodu vedoucího</a:t>
            </a:r>
          </a:p>
          <a:p>
            <a:pPr eaLnBrk="1" hangingPunct="1"/>
            <a:r>
              <a:rPr lang="cs-CZ" sz="2800" smtClean="0"/>
              <a:t>Kvalitnější výsledky</a:t>
            </a:r>
          </a:p>
          <a:p>
            <a:pPr eaLnBrk="1" hangingPunct="1"/>
            <a:r>
              <a:rPr lang="cs-CZ" sz="2800" smtClean="0"/>
              <a:t>Odborný růst zástupce</a:t>
            </a:r>
          </a:p>
          <a:p>
            <a:pPr eaLnBrk="1" hangingPunct="1"/>
            <a:r>
              <a:rPr lang="cs-CZ" sz="2800" smtClean="0"/>
              <a:t>Členové dvojice si někdy mohou vyměnit (dočasně) role</a:t>
            </a:r>
          </a:p>
          <a:p>
            <a:pPr eaLnBrk="1" hangingPunct="1"/>
            <a:r>
              <a:rPr lang="cs-CZ" sz="2800" smtClean="0"/>
              <a:t>U agilního programování základní varianta dělby rolí, falší je vlk (na danou iteraci) a trojice (totéž)</a:t>
            </a:r>
          </a:p>
          <a:p>
            <a:pPr eaLnBrk="1" hangingPunct="1"/>
            <a:r>
              <a:rPr lang="cs-CZ" sz="2800" b="1" smtClean="0"/>
              <a:t>Pro mnohé ale obtížné přijmout, problém služeb u větších projektů</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Zástupný symbol pro číslo snímku 5"/>
          <p:cNvSpPr>
            <a:spLocks noGrp="1"/>
          </p:cNvSpPr>
          <p:nvPr>
            <p:ph type="sldNum" sz="quarter" idx="12"/>
          </p:nvPr>
        </p:nvSpPr>
        <p:spPr>
          <a:noFill/>
        </p:spPr>
        <p:txBody>
          <a:bodyPr/>
          <a:lstStyle/>
          <a:p>
            <a:fld id="{90030D9D-17EF-44FD-86E8-CCBAD6A51917}" type="slidenum">
              <a:rPr lang="cs-CZ" smtClean="0"/>
              <a:pPr/>
              <a:t>22</a:t>
            </a:fld>
            <a:endParaRPr lang="cs-CZ" smtClean="0"/>
          </a:p>
        </p:txBody>
      </p:sp>
      <p:sp>
        <p:nvSpPr>
          <p:cNvPr id="131075"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3779"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Liniový pracovník (dělník)</a:t>
                      </a:r>
                      <a:r>
                        <a:rPr kumimoji="0" lang="cs-CZ"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087"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1088"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xmlns="" val="38961013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Zástupný symbol pro číslo snímku 5"/>
          <p:cNvSpPr>
            <a:spLocks noGrp="1"/>
          </p:cNvSpPr>
          <p:nvPr>
            <p:ph type="sldNum" sz="quarter" idx="12"/>
          </p:nvPr>
        </p:nvSpPr>
        <p:spPr>
          <a:noFill/>
        </p:spPr>
        <p:txBody>
          <a:bodyPr/>
          <a:lstStyle/>
          <a:p>
            <a:fld id="{F29D9ADF-C614-428C-A073-ADAFC8AF7948}" type="slidenum">
              <a:rPr lang="cs-CZ" smtClean="0"/>
              <a:pPr/>
              <a:t>220</a:t>
            </a:fld>
            <a:endParaRPr lang="cs-CZ" smtClean="0"/>
          </a:p>
        </p:txBody>
      </p:sp>
      <p:sp>
        <p:nvSpPr>
          <p:cNvPr id="165891" name="Rectangle 1026"/>
          <p:cNvSpPr>
            <a:spLocks noGrp="1" noChangeArrowheads="1"/>
          </p:cNvSpPr>
          <p:nvPr>
            <p:ph type="title"/>
          </p:nvPr>
        </p:nvSpPr>
        <p:spPr/>
        <p:txBody>
          <a:bodyPr/>
          <a:lstStyle/>
          <a:p>
            <a:pPr eaLnBrk="1" hangingPunct="1"/>
            <a:r>
              <a:rPr lang="cs-CZ" smtClean="0"/>
              <a:t>Horda (jednoduchá struktura)</a:t>
            </a:r>
          </a:p>
        </p:txBody>
      </p:sp>
      <p:sp>
        <p:nvSpPr>
          <p:cNvPr id="165892" name="Rectangle 1027"/>
          <p:cNvSpPr>
            <a:spLocks noGrp="1" noChangeArrowheads="1"/>
          </p:cNvSpPr>
          <p:nvPr>
            <p:ph type="body" idx="1"/>
          </p:nvPr>
        </p:nvSpPr>
        <p:spPr/>
        <p:txBody>
          <a:bodyPr/>
          <a:lstStyle/>
          <a:p>
            <a:pPr eaLnBrk="1" hangingPunct="1"/>
            <a:r>
              <a:rPr lang="cs-CZ" smtClean="0"/>
              <a:t>Práce se halabala rozdělí a bez stanovení rolí se jde na věc</a:t>
            </a:r>
          </a:p>
          <a:p>
            <a:pPr lvl="1" eaLnBrk="1" hangingPunct="1"/>
            <a:r>
              <a:rPr lang="cs-CZ" smtClean="0"/>
              <a:t>Problém zajištění nepopulárních prací</a:t>
            </a:r>
          </a:p>
          <a:p>
            <a:pPr lvl="1" eaLnBrk="1" hangingPunct="1"/>
            <a:r>
              <a:rPr lang="cs-CZ" smtClean="0"/>
              <a:t>Problém kontroly</a:t>
            </a:r>
          </a:p>
          <a:p>
            <a:pPr lvl="1" eaLnBrk="1" hangingPunct="1"/>
            <a:r>
              <a:rPr lang="cs-CZ" smtClean="0"/>
              <a:t>Problém s lenochy, méně schopnými</a:t>
            </a:r>
          </a:p>
          <a:p>
            <a:pPr lvl="1" eaLnBrk="1" hangingPunct="1"/>
            <a:r>
              <a:rPr lang="cs-CZ" smtClean="0"/>
              <a:t>Horda se často vyvine do nějaké formy ad-hoc-kracie (viz níže)</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Zástupný symbol pro číslo snímku 5"/>
          <p:cNvSpPr>
            <a:spLocks noGrp="1"/>
          </p:cNvSpPr>
          <p:nvPr>
            <p:ph type="sldNum" sz="quarter" idx="12"/>
          </p:nvPr>
        </p:nvSpPr>
        <p:spPr>
          <a:noFill/>
        </p:spPr>
        <p:txBody>
          <a:bodyPr/>
          <a:lstStyle/>
          <a:p>
            <a:fld id="{EE718330-DD76-4EA8-9C82-4BD6AAC100F9}" type="slidenum">
              <a:rPr lang="cs-CZ" smtClean="0"/>
              <a:pPr/>
              <a:t>221</a:t>
            </a:fld>
            <a:endParaRPr lang="cs-CZ" smtClean="0"/>
          </a:p>
        </p:txBody>
      </p:sp>
      <p:sp>
        <p:nvSpPr>
          <p:cNvPr id="166915" name="Rectangle 1026"/>
          <p:cNvSpPr>
            <a:spLocks noGrp="1" noChangeArrowheads="1"/>
          </p:cNvSpPr>
          <p:nvPr>
            <p:ph type="title"/>
          </p:nvPr>
        </p:nvSpPr>
        <p:spPr/>
        <p:txBody>
          <a:bodyPr/>
          <a:lstStyle/>
          <a:p>
            <a:pPr eaLnBrk="1" hangingPunct="1"/>
            <a:r>
              <a:rPr lang="cs-CZ" smtClean="0"/>
              <a:t>Demokratický tým </a:t>
            </a:r>
            <a:br>
              <a:rPr lang="cs-CZ" smtClean="0"/>
            </a:br>
            <a:r>
              <a:rPr lang="cs-CZ" smtClean="0"/>
              <a:t>(ad</a:t>
            </a:r>
            <a:r>
              <a:rPr lang="en-US" smtClean="0"/>
              <a:t>-</a:t>
            </a:r>
            <a:r>
              <a:rPr lang="cs-CZ" smtClean="0"/>
              <a:t>hoc</a:t>
            </a:r>
            <a:r>
              <a:rPr lang="en-US" smtClean="0"/>
              <a:t>-</a:t>
            </a:r>
            <a:r>
              <a:rPr lang="cs-CZ" smtClean="0"/>
              <a:t>kracie)</a:t>
            </a:r>
          </a:p>
        </p:txBody>
      </p:sp>
      <p:sp>
        <p:nvSpPr>
          <p:cNvPr id="166916"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Pracuje na principu ad-hoc-kracie, role se explicite dohodnou na základě dobrovolnosti (na jistou, mimo agilní vývoj na poměrně dlouhou dobu)</a:t>
            </a:r>
          </a:p>
          <a:p>
            <a:pPr eaLnBrk="1" hangingPunct="1">
              <a:lnSpc>
                <a:spcPct val="80000"/>
              </a:lnSpc>
            </a:pPr>
            <a:r>
              <a:rPr lang="cs-CZ" sz="2800" smtClean="0"/>
              <a:t>Pro kvalitní pracovníky nové problémy a menší až střední úkoly nejefektivnější organizace (VÚMS)</a:t>
            </a:r>
          </a:p>
          <a:p>
            <a:pPr eaLnBrk="1" hangingPunct="1">
              <a:lnSpc>
                <a:spcPct val="80000"/>
              </a:lnSpc>
            </a:pPr>
            <a:r>
              <a:rPr lang="cs-CZ" sz="2800" smtClean="0"/>
              <a:t>V malých firmách velmi často používán</a:t>
            </a:r>
          </a:p>
          <a:p>
            <a:pPr eaLnBrk="1" hangingPunct="1">
              <a:lnSpc>
                <a:spcPct val="80000"/>
              </a:lnSpc>
            </a:pPr>
            <a:r>
              <a:rPr lang="cs-CZ" sz="2800" smtClean="0"/>
              <a:t>U velkých firem management nerad vidí</a:t>
            </a:r>
          </a:p>
          <a:p>
            <a:pPr lvl="1" eaLnBrk="1" hangingPunct="1">
              <a:lnSpc>
                <a:spcPct val="80000"/>
              </a:lnSpc>
            </a:pPr>
            <a:r>
              <a:rPr lang="cs-CZ" sz="2400" smtClean="0"/>
              <a:t>Závislost na několika lidech, musím se na ně ohlížet, mohou odejít</a:t>
            </a:r>
          </a:p>
          <a:p>
            <a:pPr lvl="1" eaLnBrk="1" hangingPunct="1">
              <a:lnSpc>
                <a:spcPct val="80000"/>
              </a:lnSpc>
            </a:pPr>
            <a:r>
              <a:rPr lang="cs-CZ" sz="2400" smtClean="0"/>
              <a:t>Nestandardní řešení, méně používány normy, to se při núspěchu těžké obhajuje</a:t>
            </a:r>
          </a:p>
          <a:p>
            <a:pPr lvl="1" eaLnBrk="1" hangingPunct="1">
              <a:lnSpc>
                <a:spcPct val="80000"/>
              </a:lnSpc>
            </a:pPr>
            <a:r>
              <a:rPr lang="cs-CZ" sz="2400" smtClean="0"/>
              <a:t>Obavy, jak se skuteční revitalizace (úplné přepsání)</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číslo snímku 5"/>
          <p:cNvSpPr>
            <a:spLocks noGrp="1"/>
          </p:cNvSpPr>
          <p:nvPr>
            <p:ph type="sldNum" sz="quarter" idx="12"/>
          </p:nvPr>
        </p:nvSpPr>
        <p:spPr>
          <a:noFill/>
        </p:spPr>
        <p:txBody>
          <a:bodyPr/>
          <a:lstStyle/>
          <a:p>
            <a:fld id="{A8D7491F-39E2-4CE6-8094-0E63E931DF71}" type="slidenum">
              <a:rPr lang="cs-CZ" smtClean="0"/>
              <a:pPr/>
              <a:t>222</a:t>
            </a:fld>
            <a:endParaRPr lang="cs-CZ" smtClean="0"/>
          </a:p>
        </p:txBody>
      </p:sp>
      <p:sp>
        <p:nvSpPr>
          <p:cNvPr id="167939" name="Rectangle 1026"/>
          <p:cNvSpPr>
            <a:spLocks noGrp="1" noChangeArrowheads="1"/>
          </p:cNvSpPr>
          <p:nvPr>
            <p:ph type="title"/>
          </p:nvPr>
        </p:nvSpPr>
        <p:spPr/>
        <p:txBody>
          <a:bodyPr/>
          <a:lstStyle/>
          <a:p>
            <a:pPr eaLnBrk="1" hangingPunct="1"/>
            <a:r>
              <a:rPr lang="cs-CZ" smtClean="0"/>
              <a:t>Demokratický tým </a:t>
            </a:r>
            <a:br>
              <a:rPr lang="cs-CZ" smtClean="0"/>
            </a:br>
            <a:r>
              <a:rPr lang="cs-CZ" smtClean="0"/>
              <a:t>(ad</a:t>
            </a:r>
            <a:r>
              <a:rPr lang="en-US" smtClean="0"/>
              <a:t>-</a:t>
            </a:r>
            <a:r>
              <a:rPr lang="cs-CZ" smtClean="0"/>
              <a:t>hoc</a:t>
            </a:r>
            <a:r>
              <a:rPr lang="en-US" smtClean="0"/>
              <a:t>-</a:t>
            </a:r>
            <a:r>
              <a:rPr lang="cs-CZ" smtClean="0"/>
              <a:t>kracie)</a:t>
            </a:r>
          </a:p>
        </p:txBody>
      </p:sp>
      <p:sp>
        <p:nvSpPr>
          <p:cNvPr id="167940"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Problém zajištění služeb, mnoho věcí si dělají všichni sami</a:t>
            </a:r>
          </a:p>
          <a:p>
            <a:pPr eaLnBrk="1" hangingPunct="1">
              <a:lnSpc>
                <a:spcPct val="80000"/>
              </a:lnSpc>
            </a:pPr>
            <a:r>
              <a:rPr lang="cs-CZ" sz="2800" smtClean="0"/>
              <a:t>Mimo agilní formy je to vhodné spíše pro stálý tým, hrozí ale zkostnatění</a:t>
            </a:r>
          </a:p>
          <a:p>
            <a:pPr lvl="1" eaLnBrk="1" hangingPunct="1">
              <a:lnSpc>
                <a:spcPct val="80000"/>
              </a:lnSpc>
            </a:pPr>
            <a:r>
              <a:rPr lang="cs-CZ" sz="2400" smtClean="0"/>
              <a:t>Vhodný kompromis: agilní formy vývoje (role jen na krátkou dobu)</a:t>
            </a:r>
          </a:p>
          <a:p>
            <a:pPr eaLnBrk="1" hangingPunct="1">
              <a:lnSpc>
                <a:spcPct val="80000"/>
              </a:lnSpc>
            </a:pPr>
            <a:r>
              <a:rPr lang="cs-CZ" sz="2800" smtClean="0"/>
              <a:t>Vhodné je volit role podle principů známých z jiných forem týmů</a:t>
            </a:r>
          </a:p>
          <a:p>
            <a:pPr eaLnBrk="1" hangingPunct="1">
              <a:lnSpc>
                <a:spcPct val="80000"/>
              </a:lnSpc>
            </a:pPr>
            <a:r>
              <a:rPr lang="cs-CZ" sz="2800" b="1" smtClean="0"/>
              <a:t>Při kvalitních lidech velmi efektivní</a:t>
            </a:r>
          </a:p>
          <a:p>
            <a:pPr eaLnBrk="1" hangingPunct="1">
              <a:lnSpc>
                <a:spcPct val="80000"/>
              </a:lnSpc>
            </a:pPr>
            <a:r>
              <a:rPr lang="cs-CZ" sz="2800" b="1" smtClean="0"/>
              <a:t>Spíše </a:t>
            </a:r>
            <a:r>
              <a:rPr lang="en-US" sz="2800" b="1" smtClean="0"/>
              <a:t>sko</a:t>
            </a:r>
            <a:r>
              <a:rPr lang="cs-CZ" sz="2800" b="1" smtClean="0"/>
              <a:t>ro</a:t>
            </a:r>
            <a:r>
              <a:rPr lang="en-US" sz="2800" b="1" smtClean="0"/>
              <a:t> </a:t>
            </a:r>
            <a:r>
              <a:rPr lang="cs-CZ" sz="2800" b="1" smtClean="0"/>
              <a:t>stálý tým (jádro týmu je velké)  a stálé role pro různé projekty (existují i kompromisy)</a:t>
            </a:r>
          </a:p>
          <a:p>
            <a:pPr eaLnBrk="1" hangingPunct="1">
              <a:lnSpc>
                <a:spcPct val="80000"/>
              </a:lnSpc>
            </a:pPr>
            <a:endParaRPr lang="cs-CZ" sz="2000"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Zástupný symbol pro číslo snímku 5"/>
          <p:cNvSpPr>
            <a:spLocks noGrp="1"/>
          </p:cNvSpPr>
          <p:nvPr>
            <p:ph type="sldNum" sz="quarter" idx="12"/>
          </p:nvPr>
        </p:nvSpPr>
        <p:spPr>
          <a:noFill/>
        </p:spPr>
        <p:txBody>
          <a:bodyPr/>
          <a:lstStyle/>
          <a:p>
            <a:fld id="{6DB60054-870F-4877-A855-5EA6F7F90F94}" type="slidenum">
              <a:rPr lang="cs-CZ" smtClean="0"/>
              <a:pPr/>
              <a:t>223</a:t>
            </a:fld>
            <a:endParaRPr lang="cs-CZ" smtClean="0"/>
          </a:p>
        </p:txBody>
      </p:sp>
      <p:sp>
        <p:nvSpPr>
          <p:cNvPr id="168963" name="Rectangle 1026"/>
          <p:cNvSpPr>
            <a:spLocks noGrp="1" noChangeArrowheads="1"/>
          </p:cNvSpPr>
          <p:nvPr>
            <p:ph type="title"/>
          </p:nvPr>
        </p:nvSpPr>
        <p:spPr/>
        <p:txBody>
          <a:bodyPr/>
          <a:lstStyle/>
          <a:p>
            <a:pPr eaLnBrk="1" hangingPunct="1"/>
            <a:r>
              <a:rPr lang="cs-CZ" sz="3600" smtClean="0"/>
              <a:t>Demokratický (samoorganizující se) tým</a:t>
            </a:r>
            <a:r>
              <a:rPr lang="cs-CZ" sz="4000" smtClean="0"/>
              <a:t> </a:t>
            </a:r>
          </a:p>
        </p:txBody>
      </p:sp>
      <p:sp>
        <p:nvSpPr>
          <p:cNvPr id="168964" name="Rectangle 1027"/>
          <p:cNvSpPr>
            <a:spLocks noGrp="1" noChangeArrowheads="1"/>
          </p:cNvSpPr>
          <p:nvPr>
            <p:ph type="body" idx="1"/>
          </p:nvPr>
        </p:nvSpPr>
        <p:spPr/>
        <p:txBody>
          <a:bodyPr/>
          <a:lstStyle/>
          <a:p>
            <a:pPr eaLnBrk="1" hangingPunct="1">
              <a:lnSpc>
                <a:spcPct val="90000"/>
              </a:lnSpc>
            </a:pPr>
            <a:r>
              <a:rPr lang="cs-CZ" sz="2800" smtClean="0"/>
              <a:t>Typické pro menší firmy a iterativní vývoj a pro podtýmy vyvíjející služby v SOA</a:t>
            </a:r>
          </a:p>
          <a:p>
            <a:pPr eaLnBrk="1" hangingPunct="1">
              <a:lnSpc>
                <a:spcPct val="90000"/>
              </a:lnSpc>
            </a:pPr>
            <a:r>
              <a:rPr lang="cs-CZ" sz="2800" smtClean="0"/>
              <a:t>Vhodné pro významně nové typy úkolů a produkty, které nejsou příliš  kritické</a:t>
            </a:r>
          </a:p>
          <a:p>
            <a:pPr eaLnBrk="1" hangingPunct="1">
              <a:lnSpc>
                <a:spcPct val="90000"/>
              </a:lnSpc>
            </a:pPr>
            <a:r>
              <a:rPr lang="cs-CZ" sz="2800" smtClean="0"/>
              <a:t>Úspěšné pro kvalitnější pracovníky</a:t>
            </a:r>
          </a:p>
          <a:p>
            <a:pPr eaLnBrk="1" hangingPunct="1">
              <a:lnSpc>
                <a:spcPct val="90000"/>
              </a:lnSpc>
            </a:pPr>
            <a:r>
              <a:rPr lang="cs-CZ" sz="2800" smtClean="0"/>
              <a:t>V ČR existují příklady velmi kvalitních týmů</a:t>
            </a:r>
          </a:p>
          <a:p>
            <a:pPr eaLnBrk="1" hangingPunct="1">
              <a:lnSpc>
                <a:spcPct val="90000"/>
              </a:lnSpc>
            </a:pPr>
            <a:r>
              <a:rPr lang="cs-CZ" sz="2800" smtClean="0"/>
              <a:t>Je běžný při agilním vývoji</a:t>
            </a:r>
          </a:p>
          <a:p>
            <a:pPr eaLnBrk="1" hangingPunct="1">
              <a:lnSpc>
                <a:spcPct val="90000"/>
              </a:lnSpc>
            </a:pPr>
            <a:r>
              <a:rPr lang="cs-CZ" sz="2800" smtClean="0"/>
              <a:t>U déle existujících týmů sklon k týmovému šovinizmu a konzervativismu</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Zástupný symbol pro číslo snímku 5"/>
          <p:cNvSpPr>
            <a:spLocks noGrp="1"/>
          </p:cNvSpPr>
          <p:nvPr>
            <p:ph type="sldNum" sz="quarter" idx="12"/>
          </p:nvPr>
        </p:nvSpPr>
        <p:spPr>
          <a:noFill/>
        </p:spPr>
        <p:txBody>
          <a:bodyPr/>
          <a:lstStyle/>
          <a:p>
            <a:fld id="{E9EA871E-EF67-4E51-91E9-C304B9DAD94F}" type="slidenum">
              <a:rPr lang="cs-CZ" smtClean="0"/>
              <a:pPr/>
              <a:t>224</a:t>
            </a:fld>
            <a:endParaRPr lang="cs-CZ" smtClean="0"/>
          </a:p>
        </p:txBody>
      </p:sp>
      <p:sp>
        <p:nvSpPr>
          <p:cNvPr id="169987" name="Rectangle 1026"/>
          <p:cNvSpPr>
            <a:spLocks noGrp="1" noChangeArrowheads="1"/>
          </p:cNvSpPr>
          <p:nvPr>
            <p:ph type="title"/>
          </p:nvPr>
        </p:nvSpPr>
        <p:spPr/>
        <p:txBody>
          <a:bodyPr/>
          <a:lstStyle/>
          <a:p>
            <a:pPr eaLnBrk="1" hangingPunct="1"/>
            <a:r>
              <a:rPr lang="cs-CZ" sz="4000" smtClean="0"/>
              <a:t>Agilní tým, extrémní programování</a:t>
            </a:r>
          </a:p>
        </p:txBody>
      </p:sp>
      <p:sp>
        <p:nvSpPr>
          <p:cNvPr id="169988"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Několik dvojic programátorů (pracují podle výše uvedených pravidel, začínají vždy od návrhu testů).</a:t>
            </a:r>
          </a:p>
          <a:p>
            <a:pPr lvl="1" eaLnBrk="1" hangingPunct="1">
              <a:lnSpc>
                <a:spcPct val="80000"/>
              </a:lnSpc>
            </a:pPr>
            <a:r>
              <a:rPr lang="cs-CZ" sz="2400" smtClean="0"/>
              <a:t> Dvojice se pro každý podúkol konstituuje znovu</a:t>
            </a:r>
          </a:p>
          <a:p>
            <a:pPr eaLnBrk="1" hangingPunct="1">
              <a:lnSpc>
                <a:spcPct val="80000"/>
              </a:lnSpc>
            </a:pPr>
            <a:r>
              <a:rPr lang="cs-CZ" sz="2800" smtClean="0"/>
              <a:t>Kouč (spíše pomáhá nacházet a řešit úkoly dvojic a koordinovat je)</a:t>
            </a:r>
          </a:p>
          <a:p>
            <a:pPr eaLnBrk="1" hangingPunct="1">
              <a:lnSpc>
                <a:spcPct val="80000"/>
              </a:lnSpc>
            </a:pPr>
            <a:r>
              <a:rPr lang="cs-CZ" sz="2800" smtClean="0"/>
              <a:t>Časoměřič. Kontroluje, zda se věci  vyvíjejí podle odhadů (i ty dělají dvojice)</a:t>
            </a:r>
          </a:p>
          <a:p>
            <a:pPr eaLnBrk="1" hangingPunct="1">
              <a:lnSpc>
                <a:spcPct val="80000"/>
              </a:lnSpc>
            </a:pPr>
            <a:r>
              <a:rPr lang="cs-CZ" sz="2800" smtClean="0"/>
              <a:t>Někdy zapisovatel/kronikář</a:t>
            </a:r>
          </a:p>
          <a:p>
            <a:pPr eaLnBrk="1" hangingPunct="1">
              <a:lnSpc>
                <a:spcPct val="80000"/>
              </a:lnSpc>
            </a:pPr>
            <a:r>
              <a:rPr lang="cs-CZ" sz="2800" smtClean="0"/>
              <a:t>Zástupci uživatelů</a:t>
            </a:r>
          </a:p>
          <a:p>
            <a:pPr eaLnBrk="1" hangingPunct="1">
              <a:lnSpc>
                <a:spcPct val="80000"/>
              </a:lnSpc>
            </a:pPr>
            <a:r>
              <a:rPr lang="cs-CZ" sz="2800" smtClean="0"/>
              <a:t>Někdy další role (u kritických aplikací)</a:t>
            </a:r>
          </a:p>
          <a:p>
            <a:pPr eaLnBrk="1" hangingPunct="1">
              <a:lnSpc>
                <a:spcPct val="80000"/>
              </a:lnSpc>
            </a:pPr>
            <a:r>
              <a:rPr lang="cs-CZ" sz="2800" smtClean="0"/>
              <a:t>Každý podúkol začíná od návrhu testů</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Zástupný symbol pro číslo snímku 5"/>
          <p:cNvSpPr>
            <a:spLocks noGrp="1"/>
          </p:cNvSpPr>
          <p:nvPr>
            <p:ph type="sldNum" sz="quarter" idx="12"/>
          </p:nvPr>
        </p:nvSpPr>
        <p:spPr>
          <a:noFill/>
        </p:spPr>
        <p:txBody>
          <a:bodyPr/>
          <a:lstStyle/>
          <a:p>
            <a:fld id="{3FF05091-004B-40AA-98E3-6A52C2EE2434}" type="slidenum">
              <a:rPr lang="cs-CZ" smtClean="0"/>
              <a:pPr/>
              <a:t>225</a:t>
            </a:fld>
            <a:endParaRPr lang="cs-CZ" smtClean="0"/>
          </a:p>
        </p:txBody>
      </p:sp>
      <p:sp>
        <p:nvSpPr>
          <p:cNvPr id="171011" name="Rectangle 2"/>
          <p:cNvSpPr>
            <a:spLocks noGrp="1" noChangeArrowheads="1"/>
          </p:cNvSpPr>
          <p:nvPr>
            <p:ph type="title"/>
          </p:nvPr>
        </p:nvSpPr>
        <p:spPr/>
        <p:txBody>
          <a:bodyPr/>
          <a:lstStyle/>
          <a:p>
            <a:pPr eaLnBrk="1" hangingPunct="1"/>
            <a:r>
              <a:rPr lang="cs-CZ" smtClean="0"/>
              <a:t>Agilní tým, kdy lze </a:t>
            </a:r>
          </a:p>
        </p:txBody>
      </p:sp>
      <p:sp>
        <p:nvSpPr>
          <p:cNvPr id="171012" name="Rectangle 3"/>
          <p:cNvSpPr>
            <a:spLocks noGrp="1" noChangeArrowheads="1"/>
          </p:cNvSpPr>
          <p:nvPr>
            <p:ph type="body" idx="1"/>
          </p:nvPr>
        </p:nvSpPr>
        <p:spPr/>
        <p:txBody>
          <a:bodyPr/>
          <a:lstStyle/>
          <a:p>
            <a:pPr eaLnBrk="1" hangingPunct="1"/>
            <a:r>
              <a:rPr lang="cs-CZ" dirty="0" smtClean="0"/>
              <a:t>Vhodné pro menší nekritické úkoly. To mohou být některé </a:t>
            </a:r>
            <a:r>
              <a:rPr lang="cs-CZ" dirty="0" err="1" smtClean="0"/>
              <a:t>podúkoly</a:t>
            </a:r>
            <a:r>
              <a:rPr lang="cs-CZ" dirty="0" smtClean="0"/>
              <a:t> kritických úkolů</a:t>
            </a:r>
          </a:p>
          <a:p>
            <a:pPr lvl="1" eaLnBrk="1" hangingPunct="1"/>
            <a:r>
              <a:rPr lang="cs-CZ" dirty="0" smtClean="0"/>
              <a:t>Nelze dost dobře často měnit avioniku a uplatnit metodu pokus-omyl</a:t>
            </a:r>
          </a:p>
          <a:p>
            <a:pPr eaLnBrk="1" hangingPunct="1"/>
            <a:r>
              <a:rPr lang="cs-CZ" dirty="0" smtClean="0"/>
              <a:t>Výhodně se uplatňuje v SOA</a:t>
            </a:r>
          </a:p>
          <a:p>
            <a:pPr eaLnBrk="1" hangingPunct="1"/>
            <a:r>
              <a:rPr lang="cs-CZ" dirty="0" smtClean="0"/>
              <a:t>Spíše vhodné pro pevný tým</a:t>
            </a:r>
          </a:p>
          <a:p>
            <a:pPr eaLnBrk="1" hangingPunct="1"/>
            <a:r>
              <a:rPr lang="cs-CZ" dirty="0" err="1" smtClean="0"/>
              <a:t>Scrum</a:t>
            </a:r>
            <a:r>
              <a:rPr lang="cs-CZ" dirty="0" smtClean="0"/>
              <a:t> denní kontroly, existuje varianta i  pro větší týmy a rozsáhlejší úkoly</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cs-CZ" smtClean="0"/>
              <a:t>Tým Scrum</a:t>
            </a:r>
          </a:p>
        </p:txBody>
      </p:sp>
      <p:sp>
        <p:nvSpPr>
          <p:cNvPr id="172035" name="Rectangle 3"/>
          <p:cNvSpPr>
            <a:spLocks noGrp="1" noChangeArrowheads="1"/>
          </p:cNvSpPr>
          <p:nvPr>
            <p:ph type="body" idx="1"/>
          </p:nvPr>
        </p:nvSpPr>
        <p:spPr/>
        <p:txBody>
          <a:bodyPr/>
          <a:lstStyle/>
          <a:p>
            <a:pPr>
              <a:lnSpc>
                <a:spcPct val="90000"/>
              </a:lnSpc>
            </a:pPr>
            <a:r>
              <a:rPr lang="cs-CZ" smtClean="0"/>
              <a:t>Dohled nad vývojem</a:t>
            </a:r>
          </a:p>
          <a:p>
            <a:pPr lvl="1">
              <a:lnSpc>
                <a:spcPct val="90000"/>
              </a:lnSpc>
            </a:pPr>
            <a:r>
              <a:rPr lang="cs-CZ" smtClean="0"/>
              <a:t>Product Owner, óčko uživatele </a:t>
            </a:r>
          </a:p>
          <a:p>
            <a:pPr lvl="1">
              <a:lnSpc>
                <a:spcPct val="90000"/>
              </a:lnSpc>
            </a:pPr>
            <a:r>
              <a:rPr lang="cs-CZ" smtClean="0"/>
              <a:t>ScrumMaster (or Facilitator), cosi jako kouč týmu</a:t>
            </a:r>
          </a:p>
          <a:p>
            <a:pPr lvl="1">
              <a:lnSpc>
                <a:spcPct val="90000"/>
              </a:lnSpc>
            </a:pPr>
            <a:r>
              <a:rPr lang="cs-CZ" b="1" smtClean="0"/>
              <a:t>Team</a:t>
            </a:r>
            <a:r>
              <a:rPr lang="cs-CZ" smtClean="0"/>
              <a:t>”, a cross-functional group of about 7 people, dělají vlastní vývoj, role jen někdy</a:t>
            </a:r>
          </a:p>
          <a:p>
            <a:pPr>
              <a:lnSpc>
                <a:spcPct val="90000"/>
              </a:lnSpc>
            </a:pPr>
            <a:r>
              <a:rPr lang="cs-CZ" smtClean="0"/>
              <a:t>Důležité okolí</a:t>
            </a:r>
          </a:p>
          <a:p>
            <a:pPr lvl="1">
              <a:lnSpc>
                <a:spcPct val="90000"/>
              </a:lnSpc>
            </a:pPr>
            <a:r>
              <a:rPr lang="cs-CZ" smtClean="0"/>
              <a:t>Stakeholders (customers, vendors) </a:t>
            </a:r>
          </a:p>
          <a:p>
            <a:pPr lvl="1">
              <a:lnSpc>
                <a:spcPct val="90000"/>
              </a:lnSpc>
            </a:pPr>
            <a:r>
              <a:rPr lang="cs-CZ" smtClean="0"/>
              <a:t>Managers  </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4083" name="Rectangle 3"/>
          <p:cNvSpPr>
            <a:spLocks noGrp="1" noChangeArrowheads="1"/>
          </p:cNvSpPr>
          <p:nvPr>
            <p:ph type="body" idx="1"/>
          </p:nvPr>
        </p:nvSpPr>
        <p:spPr>
          <a:xfrm>
            <a:off x="395288" y="1052513"/>
            <a:ext cx="8748712" cy="5472112"/>
          </a:xfrm>
        </p:spPr>
        <p:txBody>
          <a:bodyPr/>
          <a:lstStyle/>
          <a:p>
            <a:r>
              <a:rPr lang="cs-CZ" sz="2800" i="1" smtClean="0"/>
              <a:t>Práce v týmu. </a:t>
            </a:r>
            <a:r>
              <a:rPr lang="cs-CZ" sz="2800" smtClean="0"/>
              <a:t>Vývoje se realizuje v týmu, jehož členy jsou programátoři, kouč, časoměřič a uživatel.</a:t>
            </a:r>
          </a:p>
          <a:p>
            <a:r>
              <a:rPr lang="cs-CZ" sz="2800" i="1" smtClean="0"/>
              <a:t>Malé kroky. </a:t>
            </a:r>
            <a:r>
              <a:rPr lang="cs-CZ" sz="2800" smtClean="0"/>
              <a:t>Vývoj je dekomponován do malých kroků –iterací. Každá iterace začíná  výběrem úkolů tak., by mohla být dokončena nejdéle do třech týdnů. Iterace končí akceptací nových funkcí.</a:t>
            </a:r>
          </a:p>
          <a:p>
            <a:r>
              <a:rPr lang="cs-CZ" sz="2800" i="1" smtClean="0"/>
              <a:t>Jednoduchost. </a:t>
            </a:r>
            <a:r>
              <a:rPr lang="cs-CZ" sz="2800" smtClean="0"/>
              <a:t>Systém navrhujeme co nejjednodušší, jak pro splnění plánovaných úkolů možné. Nepotřebné komplikovanost se odstraňuje ihned, jak se zjistí.</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5107" name="Rectangle 3"/>
          <p:cNvSpPr>
            <a:spLocks noGrp="1" noChangeArrowheads="1"/>
          </p:cNvSpPr>
          <p:nvPr>
            <p:ph type="body" idx="1"/>
          </p:nvPr>
        </p:nvSpPr>
        <p:spPr>
          <a:xfrm>
            <a:off x="395288" y="1052513"/>
            <a:ext cx="8748712" cy="5472112"/>
          </a:xfrm>
        </p:spPr>
        <p:txBody>
          <a:bodyPr/>
          <a:lstStyle/>
          <a:p>
            <a:pPr>
              <a:lnSpc>
                <a:spcPct val="80000"/>
              </a:lnSpc>
            </a:pPr>
            <a:r>
              <a:rPr lang="cs-CZ" sz="2400" i="1" smtClean="0"/>
              <a:t>Nepřetržité plánování a kontrola plnění plánu.</a:t>
            </a:r>
            <a:r>
              <a:rPr lang="cs-CZ" sz="2400" smtClean="0"/>
              <a:t> Základem plánu je výběr úkolů a odhad jejich pracnosti těmi, kteří úkoly řeší. Plán se neustále porovnává se skutečností a navrhuji se nápravné akce, případně se plán aktualizuje.</a:t>
            </a:r>
          </a:p>
          <a:p>
            <a:pPr>
              <a:lnSpc>
                <a:spcPct val="80000"/>
              </a:lnSpc>
            </a:pPr>
            <a:r>
              <a:rPr lang="cs-CZ" sz="2400" i="1" smtClean="0"/>
              <a:t>Programování. </a:t>
            </a:r>
            <a:r>
              <a:rPr lang="cs-CZ" sz="2400" smtClean="0"/>
              <a:t>Programování se provádí ve dvojicích. Dvojice se formují pro každou iteraci znovu a úkoly dvojice se mohou týkat libovolné části systému. Obvyklý nástroj programování jsou CRC karty.</a:t>
            </a:r>
          </a:p>
          <a:p>
            <a:pPr>
              <a:lnSpc>
                <a:spcPct val="80000"/>
              </a:lnSpc>
            </a:pPr>
            <a:r>
              <a:rPr lang="cs-CZ" sz="2400" i="1" smtClean="0"/>
              <a:t>Testování.</a:t>
            </a:r>
            <a:r>
              <a:rPr lang="cs-CZ" sz="2400" smtClean="0"/>
              <a:t> Testy částí se píší programátoři před tím, než se začne příslušná část programovat. Současně uživatelé připravují testy funkcí. Testy se integrují do systému automatického provádění testů. Testy se spouštějí co nejčastěji. Úkoly související s provozem subsystému testů mohou být formulovány jako dvojic.</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609600"/>
            <a:ext cx="8229600" cy="1143000"/>
          </a:xfrm>
        </p:spPr>
        <p:txBody>
          <a:bodyPr/>
          <a:lstStyle/>
          <a:p>
            <a:r>
              <a:rPr lang="cs-CZ" smtClean="0"/>
              <a:t>Práce ve dvojici je často výhodná</a:t>
            </a:r>
          </a:p>
        </p:txBody>
      </p:sp>
      <p:sp>
        <p:nvSpPr>
          <p:cNvPr id="176131" name="Rectangle 3"/>
          <p:cNvSpPr>
            <a:spLocks noGrp="1" noChangeArrowheads="1"/>
          </p:cNvSpPr>
          <p:nvPr>
            <p:ph type="body" idx="1"/>
          </p:nvPr>
        </p:nvSpPr>
        <p:spPr/>
        <p:txBody>
          <a:bodyPr/>
          <a:lstStyle/>
          <a:p>
            <a:r>
              <a:rPr lang="cs-CZ" smtClean="0"/>
              <a:t>Čtení kódu</a:t>
            </a:r>
          </a:p>
          <a:p>
            <a:r>
              <a:rPr lang="cs-CZ" smtClean="0"/>
              <a:t>Vedoucí dvojice týmu</a:t>
            </a:r>
          </a:p>
          <a:p>
            <a:pPr lvl="1"/>
            <a:r>
              <a:rPr lang="cs-CZ" smtClean="0"/>
              <a:t>Vedoucí dvojice vše dělá</a:t>
            </a:r>
          </a:p>
          <a:p>
            <a:pPr lvl="1"/>
            <a:r>
              <a:rPr lang="cs-CZ" smtClean="0"/>
              <a:t>Druhý mu oponuje, hledí pod prsty</a:t>
            </a:r>
          </a:p>
          <a:p>
            <a:pPr lvl="1"/>
            <a:r>
              <a:rPr lang="cs-CZ" smtClean="0"/>
              <a:t>Učí se od něj</a:t>
            </a:r>
          </a:p>
          <a:p>
            <a:pPr lvl="1"/>
            <a:r>
              <a:rPr lang="cs-CZ" smtClean="0"/>
              <a:t>Může ho vždy zastoupit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číslo snímku 5"/>
          <p:cNvSpPr>
            <a:spLocks noGrp="1"/>
          </p:cNvSpPr>
          <p:nvPr>
            <p:ph type="sldNum" sz="quarter" idx="12"/>
          </p:nvPr>
        </p:nvSpPr>
        <p:spPr>
          <a:noFill/>
        </p:spPr>
        <p:txBody>
          <a:bodyPr/>
          <a:lstStyle/>
          <a:p>
            <a:fld id="{B65F34EA-9C39-45BF-B7CD-E42C8153AA14}" type="slidenum">
              <a:rPr lang="cs-CZ" smtClean="0"/>
              <a:pPr/>
              <a:t>23</a:t>
            </a:fld>
            <a:endParaRPr lang="cs-CZ" smtClean="0"/>
          </a:p>
        </p:txBody>
      </p:sp>
      <p:sp>
        <p:nvSpPr>
          <p:cNvPr id="132099"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4803"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Liniový pracovník (dělník)</a:t>
                      </a:r>
                      <a:r>
                        <a:rPr kumimoji="0" lang="cs-CZ"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Specialisté v technologii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1"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2112"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xmlns="" val="220161128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7155" name="Rectangle 3"/>
          <p:cNvSpPr>
            <a:spLocks noGrp="1" noChangeArrowheads="1"/>
          </p:cNvSpPr>
          <p:nvPr>
            <p:ph type="body" idx="1"/>
          </p:nvPr>
        </p:nvSpPr>
        <p:spPr>
          <a:xfrm>
            <a:off x="250825" y="1052513"/>
            <a:ext cx="8642350" cy="5329237"/>
          </a:xfrm>
        </p:spPr>
        <p:txBody>
          <a:bodyPr/>
          <a:lstStyle/>
          <a:p>
            <a:pPr>
              <a:lnSpc>
                <a:spcPct val="90000"/>
              </a:lnSpc>
            </a:pPr>
            <a:r>
              <a:rPr lang="cs-CZ" sz="2800" i="1" smtClean="0"/>
              <a:t>Refaktorizace.</a:t>
            </a:r>
            <a:r>
              <a:rPr lang="cs-CZ" sz="2800" smtClean="0"/>
              <a:t> Programy se modifikují z důvodů zjednodušování programů, odstranění opakování kódu nebo s cílem zlepši SW inženýrské vlastnosti kódu. Refaktorizace se považuje za běžnou praxi a provádí se často.</a:t>
            </a:r>
          </a:p>
          <a:p>
            <a:pPr>
              <a:lnSpc>
                <a:spcPct val="90000"/>
              </a:lnSpc>
            </a:pPr>
            <a:r>
              <a:rPr lang="cs-CZ" sz="2800" i="1" smtClean="0"/>
              <a:t>Společné vlastnictví. </a:t>
            </a:r>
            <a:r>
              <a:rPr lang="cs-CZ" sz="2800" smtClean="0"/>
              <a:t>Každý člen týmu je schopen měnit libovolnou část programů. Každý cítí odpovědnost za celek.</a:t>
            </a:r>
          </a:p>
          <a:p>
            <a:pPr>
              <a:lnSpc>
                <a:spcPct val="90000"/>
              </a:lnSpc>
            </a:pPr>
            <a:r>
              <a:rPr lang="cs-CZ" sz="2800" i="1" smtClean="0"/>
              <a:t>Častá integrace.</a:t>
            </a:r>
            <a:r>
              <a:rPr lang="cs-CZ" sz="2800" smtClean="0"/>
              <a:t> Sytém je integrován i několikrát denně po dokončení libovolného úkolu, integrace je spojena s provedením testů.</a:t>
            </a:r>
          </a:p>
          <a:p>
            <a:pPr>
              <a:lnSpc>
                <a:spcPct val="90000"/>
              </a:lnSpc>
            </a:pPr>
            <a:endParaRPr lang="cs-CZ" sz="2800" smtClean="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8179" name="Rectangle 3"/>
          <p:cNvSpPr>
            <a:spLocks noGrp="1" noChangeArrowheads="1"/>
          </p:cNvSpPr>
          <p:nvPr>
            <p:ph type="body" idx="1"/>
          </p:nvPr>
        </p:nvSpPr>
        <p:spPr>
          <a:xfrm>
            <a:off x="250825" y="1052513"/>
            <a:ext cx="8569325" cy="5329237"/>
          </a:xfrm>
        </p:spPr>
        <p:txBody>
          <a:bodyPr/>
          <a:lstStyle/>
          <a:p>
            <a:pPr>
              <a:lnSpc>
                <a:spcPct val="80000"/>
              </a:lnSpc>
            </a:pPr>
            <a:r>
              <a:rPr lang="cs-CZ" sz="2600" i="1" smtClean="0"/>
              <a:t>Málo přesčasů.</a:t>
            </a:r>
            <a:r>
              <a:rPr lang="cs-CZ" sz="2600" smtClean="0"/>
              <a:t> Zpravidla se nepracuje více než 40 hodin týdně, Pokud jsou v některém týdnu přesčasy, nesmí být žádné přesčasy v týdnu následujícím.</a:t>
            </a:r>
          </a:p>
          <a:p>
            <a:pPr>
              <a:lnSpc>
                <a:spcPct val="80000"/>
              </a:lnSpc>
            </a:pPr>
            <a:r>
              <a:rPr lang="cs-CZ" sz="2600" i="1" smtClean="0"/>
              <a:t>Intenzivní společenský život</a:t>
            </a:r>
            <a:r>
              <a:rPr lang="cs-CZ" sz="2600" smtClean="0"/>
              <a:t> (čas na oslavy úspěchů, je dobré si občas společně zasportovat)</a:t>
            </a:r>
          </a:p>
          <a:p>
            <a:pPr>
              <a:lnSpc>
                <a:spcPct val="80000"/>
              </a:lnSpc>
            </a:pPr>
            <a:r>
              <a:rPr lang="cs-CZ" sz="2600" i="1" smtClean="0"/>
              <a:t>Zákazník. </a:t>
            </a:r>
            <a:r>
              <a:rPr lang="cs-CZ" sz="2600" smtClean="0"/>
              <a:t>K dispozici týmu má být k dispozici koncový uživatel, který formuluje úkoly a odpovídá na otázky.</a:t>
            </a:r>
          </a:p>
          <a:p>
            <a:pPr>
              <a:lnSpc>
                <a:spcPct val="80000"/>
              </a:lnSpc>
            </a:pPr>
            <a:r>
              <a:rPr lang="cs-CZ" sz="2600" i="1" smtClean="0"/>
              <a:t>Standardy pro psaní programů. </a:t>
            </a:r>
            <a:r>
              <a:rPr lang="cs-CZ" sz="2600" smtClean="0"/>
              <a:t>Dodržují se dohodnutá pravidla pro psaní programů. Pravidla jsou zaměřena na to, aby programy mohly sloužit jako prostředek komunikace mezi členy i nečleny týmu.</a:t>
            </a:r>
          </a:p>
          <a:p>
            <a:pPr>
              <a:lnSpc>
                <a:spcPct val="80000"/>
              </a:lnSpc>
            </a:pPr>
            <a:r>
              <a:rPr lang="cs-CZ" sz="2600" i="1" smtClean="0"/>
              <a:t>Modernizace </a:t>
            </a:r>
            <a:r>
              <a:rPr lang="cs-CZ" sz="2600" smtClean="0"/>
              <a:t>znalostí, technik, metod, odborný růst členů týmu</a:t>
            </a:r>
            <a:r>
              <a:rPr lang="cs-CZ" sz="2600" i="1" smtClean="0"/>
              <a:t> </a:t>
            </a:r>
            <a:endParaRPr lang="cs-CZ" sz="2600" smtClean="0"/>
          </a:p>
          <a:p>
            <a:pPr>
              <a:lnSpc>
                <a:spcPct val="80000"/>
              </a:lnSpc>
            </a:pPr>
            <a:endParaRPr lang="cs-CZ" sz="2400"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cs-CZ" smtClean="0"/>
              <a:t>Výhrady k  agilnímu vývoji</a:t>
            </a:r>
          </a:p>
        </p:txBody>
      </p:sp>
      <p:sp>
        <p:nvSpPr>
          <p:cNvPr id="179203" name="Rectangle 3"/>
          <p:cNvSpPr>
            <a:spLocks noGrp="1" noChangeArrowheads="1"/>
          </p:cNvSpPr>
          <p:nvPr>
            <p:ph type="body" idx="1"/>
          </p:nvPr>
        </p:nvSpPr>
        <p:spPr/>
        <p:txBody>
          <a:bodyPr/>
          <a:lstStyle/>
          <a:p>
            <a:pPr>
              <a:lnSpc>
                <a:spcPct val="90000"/>
              </a:lnSpc>
            </a:pPr>
            <a:r>
              <a:rPr lang="cs-CZ" dirty="0" smtClean="0"/>
              <a:t>Klasický agilní přístup byl měřeno příliš na vývoj od počátku s výsledkem spíše jedna aplikace/program</a:t>
            </a:r>
          </a:p>
          <a:p>
            <a:pPr lvl="1">
              <a:lnSpc>
                <a:spcPct val="90000"/>
              </a:lnSpc>
            </a:pPr>
            <a:r>
              <a:rPr lang="cs-CZ" dirty="0" smtClean="0"/>
              <a:t>A tedy ne  síť hrubozrnných prvků, </a:t>
            </a:r>
          </a:p>
          <a:p>
            <a:pPr lvl="1">
              <a:lnSpc>
                <a:spcPct val="90000"/>
              </a:lnSpc>
              <a:buNone/>
            </a:pPr>
            <a:r>
              <a:rPr lang="cs-CZ" dirty="0" smtClean="0"/>
              <a:t>To se díky praxi a výzkumu mění</a:t>
            </a:r>
          </a:p>
          <a:p>
            <a:pPr>
              <a:lnSpc>
                <a:spcPct val="90000"/>
              </a:lnSpc>
            </a:pPr>
            <a:r>
              <a:rPr lang="cs-CZ" dirty="0" smtClean="0"/>
              <a:t>Málo byla řešena integrace hotového SW, </a:t>
            </a:r>
          </a:p>
          <a:p>
            <a:pPr lvl="2">
              <a:lnSpc>
                <a:spcPct val="90000"/>
              </a:lnSpc>
            </a:pPr>
            <a:r>
              <a:rPr lang="cs-CZ" dirty="0" smtClean="0"/>
              <a:t>To se rozvojem API, XML formátů, architekturních služeb, webu atd. mění</a:t>
            </a:r>
          </a:p>
          <a:p>
            <a:pPr>
              <a:lnSpc>
                <a:spcPct val="90000"/>
              </a:lnSpc>
            </a:pPr>
            <a:r>
              <a:rPr lang="cs-CZ" dirty="0" smtClean="0"/>
              <a:t>Efekty bývají dramatické</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Agilita ve velkém</a:t>
            </a:r>
            <a:endParaRPr lang="cs-CZ" dirty="0"/>
          </a:p>
        </p:txBody>
      </p:sp>
      <p:sp>
        <p:nvSpPr>
          <p:cNvPr id="3" name="Zástupný symbol pro obsah 2"/>
          <p:cNvSpPr>
            <a:spLocks noGrp="1"/>
          </p:cNvSpPr>
          <p:nvPr>
            <p:ph idx="1"/>
          </p:nvPr>
        </p:nvSpPr>
        <p:spPr/>
        <p:txBody>
          <a:bodyPr/>
          <a:lstStyle/>
          <a:p>
            <a:r>
              <a:rPr lang="cs-CZ" dirty="0" smtClean="0"/>
              <a:t>V modulárních systémech a při vývoji zdola  je možná agilita ve velkém.</a:t>
            </a:r>
          </a:p>
          <a:p>
            <a:r>
              <a:rPr lang="cs-CZ" dirty="0" smtClean="0"/>
              <a:t>Je založena spíše na integraci velkých komponent i celých IS zapouzdřovaných pomocí inteligentních (architekturních) SW služeb </a:t>
            </a:r>
          </a:p>
          <a:p>
            <a:pPr>
              <a:buNone/>
            </a:pPr>
            <a:r>
              <a:rPr lang="cs-CZ" dirty="0" smtClean="0"/>
              <a:t>   komunikujících často pomocí XML zpráv (dokumentů) </a:t>
            </a:r>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233</a:t>
            </a:fld>
            <a:endParaRPr lang="cs-CZ"/>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Nadpis 1"/>
          <p:cNvSpPr>
            <a:spLocks noGrp="1"/>
          </p:cNvSpPr>
          <p:nvPr>
            <p:ph type="title"/>
          </p:nvPr>
        </p:nvSpPr>
        <p:spPr/>
        <p:txBody>
          <a:bodyPr/>
          <a:lstStyle/>
          <a:p>
            <a:r>
              <a:rPr lang="cs-CZ" smtClean="0"/>
              <a:t>Varianta SCRUM</a:t>
            </a:r>
          </a:p>
        </p:txBody>
      </p:sp>
      <p:sp>
        <p:nvSpPr>
          <p:cNvPr id="180227" name="Zástupný symbol pro obsah 2"/>
          <p:cNvSpPr>
            <a:spLocks noGrp="1"/>
          </p:cNvSpPr>
          <p:nvPr>
            <p:ph idx="1"/>
          </p:nvPr>
        </p:nvSpPr>
        <p:spPr/>
        <p:txBody>
          <a:bodyPr/>
          <a:lstStyle/>
          <a:p>
            <a:r>
              <a:rPr lang="cs-CZ" dirty="0" smtClean="0"/>
              <a:t>U dobře definovaných úkolů je tým rozdělen na řídící skupinu, která specifikuje úkoly, vybírá ty aktuální, jedná se zákazníky, viz pravidla </a:t>
            </a:r>
            <a:r>
              <a:rPr lang="cs-CZ" smtClean="0"/>
              <a:t>agilního vývoje</a:t>
            </a:r>
            <a:endParaRPr lang="cs-CZ" dirty="0" smtClean="0"/>
          </a:p>
          <a:p>
            <a:r>
              <a:rPr lang="cs-CZ" dirty="0" smtClean="0"/>
              <a:t>Kódování se dělá po malých kouscích, často i v jednočlenném týmu</a:t>
            </a:r>
          </a:p>
          <a:p>
            <a:r>
              <a:rPr lang="cs-CZ" dirty="0" smtClean="0"/>
              <a:t>Kontroly každý den</a:t>
            </a:r>
          </a:p>
          <a:p>
            <a:r>
              <a:rPr lang="cs-CZ" dirty="0" smtClean="0"/>
              <a:t>V podstatě manufaktura</a:t>
            </a:r>
          </a:p>
        </p:txBody>
      </p:sp>
      <p:sp>
        <p:nvSpPr>
          <p:cNvPr id="180228" name="Zástupný symbol pro číslo snímku 3"/>
          <p:cNvSpPr>
            <a:spLocks noGrp="1"/>
          </p:cNvSpPr>
          <p:nvPr>
            <p:ph type="sldNum" sz="quarter" idx="12"/>
          </p:nvPr>
        </p:nvSpPr>
        <p:spPr>
          <a:noFill/>
        </p:spPr>
        <p:txBody>
          <a:bodyPr/>
          <a:lstStyle/>
          <a:p>
            <a:fld id="{5356889B-8F61-4002-89C5-7448A9EC4915}" type="slidenum">
              <a:rPr lang="cs-CZ" smtClean="0"/>
              <a:pPr/>
              <a:t>234</a:t>
            </a:fld>
            <a:endParaRPr lang="cs-CZ" smtClean="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Zástupný symbol pro číslo snímku 5"/>
          <p:cNvSpPr>
            <a:spLocks noGrp="1"/>
          </p:cNvSpPr>
          <p:nvPr>
            <p:ph type="sldNum" sz="quarter" idx="12"/>
          </p:nvPr>
        </p:nvSpPr>
        <p:spPr>
          <a:noFill/>
        </p:spPr>
        <p:txBody>
          <a:bodyPr/>
          <a:lstStyle/>
          <a:p>
            <a:fld id="{147BA91A-5EE2-4EC8-89FD-CC0DBD692E50}" type="slidenum">
              <a:rPr lang="cs-CZ" smtClean="0"/>
              <a:pPr/>
              <a:t>235</a:t>
            </a:fld>
            <a:endParaRPr lang="cs-CZ" smtClean="0"/>
          </a:p>
        </p:txBody>
      </p:sp>
      <p:sp>
        <p:nvSpPr>
          <p:cNvPr id="181251" name="Rectangle 2"/>
          <p:cNvSpPr>
            <a:spLocks noGrp="1" noChangeArrowheads="1"/>
          </p:cNvSpPr>
          <p:nvPr>
            <p:ph type="title"/>
          </p:nvPr>
        </p:nvSpPr>
        <p:spPr/>
        <p:txBody>
          <a:bodyPr/>
          <a:lstStyle/>
          <a:p>
            <a:pPr eaLnBrk="1" hangingPunct="1"/>
            <a:r>
              <a:rPr lang="cs-CZ" smtClean="0"/>
              <a:t>Pozorování, opakování</a:t>
            </a:r>
          </a:p>
        </p:txBody>
      </p:sp>
      <p:sp>
        <p:nvSpPr>
          <p:cNvPr id="181252" name="Rectangle 3"/>
          <p:cNvSpPr>
            <a:spLocks noGrp="1" noChangeArrowheads="1"/>
          </p:cNvSpPr>
          <p:nvPr>
            <p:ph type="body" idx="1"/>
          </p:nvPr>
        </p:nvSpPr>
        <p:spPr/>
        <p:txBody>
          <a:bodyPr/>
          <a:lstStyle/>
          <a:p>
            <a:pPr eaLnBrk="1" hangingPunct="1">
              <a:lnSpc>
                <a:spcPct val="90000"/>
              </a:lnSpc>
            </a:pPr>
            <a:r>
              <a:rPr lang="cs-CZ" sz="2800" smtClean="0"/>
              <a:t>Někteří udělají co dvacet jiných, ale ne např. v dokumentování či testování.</a:t>
            </a:r>
          </a:p>
          <a:p>
            <a:pPr eaLnBrk="1" hangingPunct="1">
              <a:lnSpc>
                <a:spcPct val="90000"/>
              </a:lnSpc>
            </a:pPr>
            <a:r>
              <a:rPr lang="cs-CZ" sz="2800" smtClean="0"/>
              <a:t> Produkty takových lidí  bývají velmi kvalitní, hlavně v nových problémech, </a:t>
            </a:r>
          </a:p>
          <a:p>
            <a:pPr lvl="1" eaLnBrk="1" hangingPunct="1">
              <a:lnSpc>
                <a:spcPct val="90000"/>
              </a:lnSpc>
            </a:pPr>
            <a:r>
              <a:rPr lang="cs-CZ" sz="2400" smtClean="0"/>
              <a:t>Existují problémy se zajištěním  „černých prací“ , např. dokumentování</a:t>
            </a:r>
          </a:p>
          <a:p>
            <a:pPr eaLnBrk="1" hangingPunct="1">
              <a:lnSpc>
                <a:spcPct val="90000"/>
              </a:lnSpc>
            </a:pPr>
            <a:r>
              <a:rPr lang="cs-CZ" sz="2800" smtClean="0"/>
              <a:t>Princip: Superprogramátor má zástupce a dělá jen to, co umí nejlépe</a:t>
            </a:r>
          </a:p>
          <a:p>
            <a:pPr lvl="1" eaLnBrk="1" hangingPunct="1">
              <a:lnSpc>
                <a:spcPct val="90000"/>
              </a:lnSpc>
            </a:pPr>
            <a:r>
              <a:rPr lang="cs-CZ" sz="2400" smtClean="0"/>
              <a:t>Ostatní dělají služby</a:t>
            </a:r>
          </a:p>
          <a:p>
            <a:pPr lvl="1" eaLnBrk="1" hangingPunct="1">
              <a:lnSpc>
                <a:spcPct val="90000"/>
              </a:lnSpc>
            </a:pPr>
            <a:r>
              <a:rPr lang="cs-CZ" sz="2400" smtClean="0"/>
              <a:t>Je v principu věci, že tým je většinou pevný, lze sice  angažovat další programátory, dělá se to ale zřídka </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Struktury úspěšných týmů </a:t>
            </a:r>
            <a:endParaRPr lang="cs-CZ" dirty="0"/>
          </a:p>
        </p:txBody>
      </p:sp>
      <p:sp>
        <p:nvSpPr>
          <p:cNvPr id="3" name="Podnadpis 2"/>
          <p:cNvSpPr>
            <a:spLocks noGrp="1"/>
          </p:cNvSpPr>
          <p:nvPr>
            <p:ph type="subTitle" idx="1"/>
          </p:nvPr>
        </p:nvSpPr>
        <p:spPr/>
        <p:txBody>
          <a:bodyPr/>
          <a:lstStyle/>
          <a:p>
            <a:r>
              <a:rPr lang="cs-CZ" dirty="0" smtClean="0"/>
              <a:t>Příklady z historie, </a:t>
            </a:r>
          </a:p>
          <a:p>
            <a:r>
              <a:rPr lang="cs-CZ" dirty="0" smtClean="0"/>
              <a:t>Zajímavé i dnes</a:t>
            </a:r>
            <a:endParaRPr lang="cs-CZ" dirty="0"/>
          </a:p>
        </p:txBody>
      </p:sp>
      <p:sp>
        <p:nvSpPr>
          <p:cNvPr id="4" name="Zástupný symbol pro číslo snímku 3"/>
          <p:cNvSpPr>
            <a:spLocks noGrp="1"/>
          </p:cNvSpPr>
          <p:nvPr>
            <p:ph type="sldNum" sz="quarter" idx="12"/>
          </p:nvPr>
        </p:nvSpPr>
        <p:spPr/>
        <p:txBody>
          <a:bodyPr/>
          <a:lstStyle/>
          <a:p>
            <a:pPr>
              <a:defRPr/>
            </a:pPr>
            <a:fld id="{78D8C098-8605-4DA9-9F59-A7ED153420A3}" type="slidenum">
              <a:rPr lang="cs-CZ" smtClean="0"/>
              <a:pPr>
                <a:defRPr/>
              </a:pPr>
              <a:t>236</a:t>
            </a:fld>
            <a:endParaRPr lang="cs-CZ"/>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Zástupný symbol pro číslo snímku 5"/>
          <p:cNvSpPr>
            <a:spLocks noGrp="1"/>
          </p:cNvSpPr>
          <p:nvPr>
            <p:ph type="sldNum" sz="quarter" idx="12"/>
          </p:nvPr>
        </p:nvSpPr>
        <p:spPr>
          <a:noFill/>
        </p:spPr>
        <p:txBody>
          <a:bodyPr/>
          <a:lstStyle/>
          <a:p>
            <a:fld id="{6D9953E8-3A48-4CAC-8F7C-CA56E5908177}" type="slidenum">
              <a:rPr lang="cs-CZ" smtClean="0"/>
              <a:pPr/>
              <a:t>237</a:t>
            </a:fld>
            <a:endParaRPr lang="cs-CZ" smtClean="0"/>
          </a:p>
        </p:txBody>
      </p:sp>
      <p:sp>
        <p:nvSpPr>
          <p:cNvPr id="182275" name="Rectangle 4"/>
          <p:cNvSpPr>
            <a:spLocks noGrp="1" noChangeArrowheads="1"/>
          </p:cNvSpPr>
          <p:nvPr>
            <p:ph type="title"/>
          </p:nvPr>
        </p:nvSpPr>
        <p:spPr/>
        <p:txBody>
          <a:bodyPr/>
          <a:lstStyle/>
          <a:p>
            <a:pPr eaLnBrk="1" hangingPunct="1"/>
            <a:r>
              <a:rPr lang="cs-CZ" sz="4000" smtClean="0"/>
              <a:t>Tým šéfprogramátora</a:t>
            </a:r>
            <a:br>
              <a:rPr lang="cs-CZ" sz="4000" smtClean="0"/>
            </a:br>
            <a:r>
              <a:rPr lang="cs-CZ" sz="4000" smtClean="0"/>
              <a:t>Vedoucí dvojice a služby</a:t>
            </a:r>
          </a:p>
        </p:txBody>
      </p:sp>
      <p:pic>
        <p:nvPicPr>
          <p:cNvPr id="182276" name="Picture 72"/>
          <p:cNvPicPr>
            <a:picLocks noGrp="1" noChangeAspect="1" noChangeArrowheads="1"/>
          </p:cNvPicPr>
          <p:nvPr>
            <p:ph idx="1"/>
          </p:nvPr>
        </p:nvPicPr>
        <p:blipFill>
          <a:blip r:embed="rId2" cstate="print"/>
          <a:srcRect/>
          <a:stretch>
            <a:fillRect/>
          </a:stretch>
        </p:blipFill>
        <p:spPr>
          <a:xfrm>
            <a:off x="900113" y="1476375"/>
            <a:ext cx="7239000" cy="4683125"/>
          </a:xfrm>
          <a:noFill/>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Zástupný symbol pro číslo snímku 5"/>
          <p:cNvSpPr>
            <a:spLocks noGrp="1"/>
          </p:cNvSpPr>
          <p:nvPr>
            <p:ph type="sldNum" sz="quarter" idx="12"/>
          </p:nvPr>
        </p:nvSpPr>
        <p:spPr>
          <a:noFill/>
        </p:spPr>
        <p:txBody>
          <a:bodyPr/>
          <a:lstStyle/>
          <a:p>
            <a:fld id="{AAA071E6-A95B-482D-9612-2EB8F859B74B}" type="slidenum">
              <a:rPr lang="cs-CZ" smtClean="0"/>
              <a:pPr/>
              <a:t>238</a:t>
            </a:fld>
            <a:endParaRPr lang="cs-CZ" smtClean="0"/>
          </a:p>
        </p:txBody>
      </p:sp>
      <p:sp>
        <p:nvSpPr>
          <p:cNvPr id="183299" name="Rectangle 2"/>
          <p:cNvSpPr>
            <a:spLocks noGrp="1" noChangeArrowheads="1"/>
          </p:cNvSpPr>
          <p:nvPr>
            <p:ph type="title"/>
          </p:nvPr>
        </p:nvSpPr>
        <p:spPr/>
        <p:txBody>
          <a:bodyPr/>
          <a:lstStyle/>
          <a:p>
            <a:pPr eaLnBrk="1" hangingPunct="1"/>
            <a:r>
              <a:rPr lang="cs-CZ" sz="4000" smtClean="0"/>
              <a:t>Hodnocení týmu šéfprogramátora</a:t>
            </a:r>
          </a:p>
        </p:txBody>
      </p:sp>
      <p:sp>
        <p:nvSpPr>
          <p:cNvPr id="183300" name="Rectangle 3"/>
          <p:cNvSpPr>
            <a:spLocks noGrp="1" noChangeArrowheads="1"/>
          </p:cNvSpPr>
          <p:nvPr>
            <p:ph type="body" idx="1"/>
          </p:nvPr>
        </p:nvSpPr>
        <p:spPr/>
        <p:txBody>
          <a:bodyPr/>
          <a:lstStyle/>
          <a:p>
            <a:pPr eaLnBrk="1" hangingPunct="1">
              <a:lnSpc>
                <a:spcPct val="80000"/>
              </a:lnSpc>
            </a:pPr>
            <a:r>
              <a:rPr lang="cs-CZ" sz="2800" dirty="0" smtClean="0"/>
              <a:t>Při vhodných lidech fantastická výkonnost</a:t>
            </a:r>
          </a:p>
          <a:p>
            <a:pPr eaLnBrk="1" hangingPunct="1">
              <a:lnSpc>
                <a:spcPct val="80000"/>
              </a:lnSpc>
            </a:pPr>
            <a:r>
              <a:rPr lang="cs-CZ" sz="2800" dirty="0" smtClean="0"/>
              <a:t>Problém přijetí rolí</a:t>
            </a:r>
          </a:p>
          <a:p>
            <a:pPr eaLnBrk="1" hangingPunct="1">
              <a:lnSpc>
                <a:spcPct val="80000"/>
              </a:lnSpc>
            </a:pPr>
            <a:r>
              <a:rPr lang="cs-CZ" sz="2800" dirty="0" smtClean="0"/>
              <a:t>Vhodné spíše pro středně velké </a:t>
            </a:r>
            <a:r>
              <a:rPr lang="cs-CZ" sz="2800" i="1" dirty="0" smtClean="0"/>
              <a:t>nekritické</a:t>
            </a:r>
            <a:r>
              <a:rPr lang="cs-CZ" sz="2800" dirty="0" smtClean="0"/>
              <a:t> projekty a spíše stály tým</a:t>
            </a:r>
          </a:p>
          <a:p>
            <a:pPr eaLnBrk="1" hangingPunct="1">
              <a:lnSpc>
                <a:spcPct val="80000"/>
              </a:lnSpc>
            </a:pPr>
            <a:r>
              <a:rPr lang="cs-CZ" sz="2800" dirty="0" smtClean="0"/>
              <a:t>Nevýhodou je silná závislost na </a:t>
            </a:r>
            <a:r>
              <a:rPr lang="cs-CZ" sz="2800" dirty="0" err="1" smtClean="0"/>
              <a:t>šéfprogramátorovi</a:t>
            </a:r>
            <a:r>
              <a:rPr lang="cs-CZ" sz="2800" dirty="0" smtClean="0"/>
              <a:t>, jeho talent se dá ale plně využít</a:t>
            </a:r>
          </a:p>
          <a:p>
            <a:pPr eaLnBrk="1" hangingPunct="1">
              <a:lnSpc>
                <a:spcPct val="80000"/>
              </a:lnSpc>
            </a:pPr>
            <a:r>
              <a:rPr lang="cs-CZ" sz="2800" dirty="0" smtClean="0"/>
              <a:t>Nevhodné pro agilní formy vývoje</a:t>
            </a:r>
          </a:p>
          <a:p>
            <a:pPr eaLnBrk="1" hangingPunct="1">
              <a:lnSpc>
                <a:spcPct val="80000"/>
              </a:lnSpc>
            </a:pPr>
            <a:r>
              <a:rPr lang="cs-CZ" sz="2800" dirty="0" smtClean="0"/>
              <a:t>Doslovně použitelné spíše výjimečně</a:t>
            </a:r>
          </a:p>
          <a:p>
            <a:pPr eaLnBrk="1" hangingPunct="1">
              <a:lnSpc>
                <a:spcPct val="80000"/>
              </a:lnSpc>
            </a:pPr>
            <a:r>
              <a:rPr lang="cs-CZ" sz="2800" i="1" dirty="0" smtClean="0"/>
              <a:t>Historický přínos – vymezení služeb, prokázání výhodnosti podpory </a:t>
            </a:r>
            <a:r>
              <a:rPr lang="cs-CZ" sz="2800" i="1" dirty="0" err="1" smtClean="0"/>
              <a:t>superprogramátora</a:t>
            </a:r>
            <a:endParaRPr lang="cs-CZ" sz="2800" i="1" dirty="0" smtClean="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Zástupný symbol pro číslo snímku 5"/>
          <p:cNvSpPr>
            <a:spLocks noGrp="1"/>
          </p:cNvSpPr>
          <p:nvPr>
            <p:ph type="sldNum" sz="quarter" idx="12"/>
          </p:nvPr>
        </p:nvSpPr>
        <p:spPr>
          <a:noFill/>
        </p:spPr>
        <p:txBody>
          <a:bodyPr/>
          <a:lstStyle/>
          <a:p>
            <a:fld id="{878D7F48-BF79-4E54-B619-2D625EC7EDE2}" type="slidenum">
              <a:rPr lang="cs-CZ" smtClean="0"/>
              <a:pPr/>
              <a:t>239</a:t>
            </a:fld>
            <a:endParaRPr lang="cs-CZ" smtClean="0"/>
          </a:p>
        </p:txBody>
      </p:sp>
      <p:sp>
        <p:nvSpPr>
          <p:cNvPr id="184323" name="Rectangle 2"/>
          <p:cNvSpPr>
            <a:spLocks noGrp="1" noChangeArrowheads="1"/>
          </p:cNvSpPr>
          <p:nvPr>
            <p:ph type="title"/>
          </p:nvPr>
        </p:nvSpPr>
        <p:spPr/>
        <p:txBody>
          <a:bodyPr/>
          <a:lstStyle/>
          <a:p>
            <a:pPr eaLnBrk="1" hangingPunct="1"/>
            <a:r>
              <a:rPr lang="cs-CZ" sz="4000" smtClean="0"/>
              <a:t>Centralizovaný multitým,             tým hlavního programátora</a:t>
            </a:r>
          </a:p>
        </p:txBody>
      </p:sp>
      <p:sp>
        <p:nvSpPr>
          <p:cNvPr id="184324" name="Rectangle 3"/>
          <p:cNvSpPr>
            <a:spLocks noGrp="1" noChangeArrowheads="1"/>
          </p:cNvSpPr>
          <p:nvPr>
            <p:ph type="body" idx="1"/>
          </p:nvPr>
        </p:nvSpPr>
        <p:spPr/>
        <p:txBody>
          <a:bodyPr/>
          <a:lstStyle/>
          <a:p>
            <a:pPr eaLnBrk="1" hangingPunct="1">
              <a:lnSpc>
                <a:spcPct val="80000"/>
              </a:lnSpc>
            </a:pPr>
            <a:r>
              <a:rPr lang="cs-CZ" sz="2800" smtClean="0"/>
              <a:t>Vedoucí dvojice</a:t>
            </a:r>
          </a:p>
          <a:p>
            <a:pPr eaLnBrk="1" hangingPunct="1">
              <a:lnSpc>
                <a:spcPct val="80000"/>
              </a:lnSpc>
            </a:pPr>
            <a:r>
              <a:rPr lang="cs-CZ" sz="2800" smtClean="0"/>
              <a:t>Týmy pro služby</a:t>
            </a:r>
          </a:p>
          <a:p>
            <a:pPr eaLnBrk="1" hangingPunct="1">
              <a:lnSpc>
                <a:spcPct val="80000"/>
              </a:lnSpc>
            </a:pPr>
            <a:r>
              <a:rPr lang="cs-CZ" sz="2800" smtClean="0"/>
              <a:t>Subtýmy pro vývoj (nemusí nutně zajišťovat jen daný tým)</a:t>
            </a:r>
          </a:p>
          <a:p>
            <a:pPr eaLnBrk="1" hangingPunct="1">
              <a:lnSpc>
                <a:spcPct val="80000"/>
              </a:lnSpc>
            </a:pPr>
            <a:r>
              <a:rPr lang="cs-CZ" sz="2800" smtClean="0"/>
              <a:t>Lze modifikovat podle potřeby</a:t>
            </a:r>
          </a:p>
          <a:p>
            <a:pPr eaLnBrk="1" hangingPunct="1">
              <a:lnSpc>
                <a:spcPct val="80000"/>
              </a:lnSpc>
            </a:pPr>
            <a:r>
              <a:rPr lang="cs-CZ" sz="2800" smtClean="0"/>
              <a:t>Může být hierarchizované i decentralizované</a:t>
            </a:r>
          </a:p>
          <a:p>
            <a:pPr eaLnBrk="1" hangingPunct="1">
              <a:lnSpc>
                <a:spcPct val="80000"/>
              </a:lnSpc>
            </a:pPr>
            <a:r>
              <a:rPr lang="cs-CZ" sz="2800" smtClean="0"/>
              <a:t>Jádro týmu je odpovědné za dekompozici</a:t>
            </a:r>
          </a:p>
          <a:p>
            <a:pPr eaLnBrk="1" hangingPunct="1">
              <a:lnSpc>
                <a:spcPct val="80000"/>
              </a:lnSpc>
            </a:pPr>
            <a:r>
              <a:rPr lang="cs-CZ" sz="2800" smtClean="0"/>
              <a:t>Extrémní decentralizací jsou samostatné týmy řešící jednotlivé služby v SOA</a:t>
            </a:r>
          </a:p>
          <a:p>
            <a:pPr eaLnBrk="1" hangingPunct="1">
              <a:lnSpc>
                <a:spcPct val="80000"/>
              </a:lnSpc>
            </a:pPr>
            <a:r>
              <a:rPr lang="cs-CZ" sz="2800" smtClean="0"/>
              <a:t>Může fungovat jako najímaný tým. Vhodné spíše pro rutinní, spíše velké systémy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p:cNvSpPr>
            <a:spLocks noGrp="1"/>
          </p:cNvSpPr>
          <p:nvPr>
            <p:ph type="sldNum" sz="quarter" idx="12"/>
          </p:nvPr>
        </p:nvSpPr>
        <p:spPr>
          <a:noFill/>
        </p:spPr>
        <p:txBody>
          <a:bodyPr/>
          <a:lstStyle/>
          <a:p>
            <a:fld id="{F4FDBDC5-E9C7-44E5-A02C-511AD72B9CD4}" type="slidenum">
              <a:rPr lang="cs-CZ" smtClean="0"/>
              <a:pPr/>
              <a:t>24</a:t>
            </a:fld>
            <a:endParaRPr lang="cs-CZ" smtClean="0"/>
          </a:p>
        </p:txBody>
      </p:sp>
      <p:sp>
        <p:nvSpPr>
          <p:cNvPr id="63491" name="Rectangle 1026"/>
          <p:cNvSpPr>
            <a:spLocks noGrp="1" noChangeArrowheads="1"/>
          </p:cNvSpPr>
          <p:nvPr>
            <p:ph type="title"/>
          </p:nvPr>
        </p:nvSpPr>
        <p:spPr/>
        <p:txBody>
          <a:bodyPr/>
          <a:lstStyle/>
          <a:p>
            <a:pPr eaLnBrk="1" hangingPunct="1"/>
            <a:r>
              <a:rPr lang="cs-CZ" smtClean="0"/>
              <a:t>Manažerské typy</a:t>
            </a:r>
          </a:p>
        </p:txBody>
      </p:sp>
      <p:sp>
        <p:nvSpPr>
          <p:cNvPr id="63492" name="Rectangle 1027"/>
          <p:cNvSpPr>
            <a:spLocks noGrp="1" noChangeArrowheads="1"/>
          </p:cNvSpPr>
          <p:nvPr>
            <p:ph type="body" idx="1"/>
          </p:nvPr>
        </p:nvSpPr>
        <p:spPr/>
        <p:txBody>
          <a:bodyPr/>
          <a:lstStyle/>
          <a:p>
            <a:pPr marL="609600" indent="-609600" eaLnBrk="1" hangingPunct="1">
              <a:lnSpc>
                <a:spcPct val="80000"/>
              </a:lnSpc>
              <a:buFontTx/>
              <a:buAutoNum type="arabicPeriod"/>
            </a:pPr>
            <a:r>
              <a:rPr lang="cs-CZ" sz="2400" b="1" dirty="0" smtClean="0"/>
              <a:t>Charismatický </a:t>
            </a:r>
            <a:r>
              <a:rPr lang="cs-CZ" sz="2400" dirty="0" smtClean="0"/>
              <a:t>Rychle se nadchne, ale nevydrží. 25% případů, </a:t>
            </a:r>
          </a:p>
          <a:p>
            <a:pPr marL="990600" lvl="1" indent="-533400" eaLnBrk="1" hangingPunct="1">
              <a:lnSpc>
                <a:spcPct val="80000"/>
              </a:lnSpc>
              <a:buFontTx/>
              <a:buChar char="•"/>
            </a:pPr>
            <a:r>
              <a:rPr lang="cs-CZ" sz="2000" dirty="0" smtClean="0"/>
              <a:t>při spolupráci dbát o to, aby neztratil zájem (tlačit)</a:t>
            </a:r>
          </a:p>
          <a:p>
            <a:pPr marL="609600" indent="-609600" eaLnBrk="1" hangingPunct="1">
              <a:lnSpc>
                <a:spcPct val="80000"/>
              </a:lnSpc>
              <a:buFontTx/>
              <a:buAutoNum type="arabicPeriod"/>
            </a:pPr>
            <a:r>
              <a:rPr lang="cs-CZ" sz="2400" b="1" dirty="0" smtClean="0"/>
              <a:t>Hloubavý</a:t>
            </a:r>
            <a:r>
              <a:rPr lang="cs-CZ" sz="2400" dirty="0" smtClean="0"/>
              <a:t>. Je nutné mít připraveny eventuality, varianty  a data. 11%</a:t>
            </a:r>
          </a:p>
          <a:p>
            <a:pPr marL="990600" lvl="1" indent="-533400" eaLnBrk="1" hangingPunct="1">
              <a:lnSpc>
                <a:spcPct val="80000"/>
              </a:lnSpc>
              <a:buFontTx/>
              <a:buChar char="•"/>
            </a:pPr>
            <a:r>
              <a:rPr lang="cs-CZ" sz="2000" dirty="0" smtClean="0"/>
              <a:t>Pokud ho ukecáme bude držet slovo</a:t>
            </a:r>
          </a:p>
          <a:p>
            <a:pPr marL="609600" indent="-609600" eaLnBrk="1" hangingPunct="1">
              <a:lnSpc>
                <a:spcPct val="80000"/>
              </a:lnSpc>
              <a:buFontTx/>
              <a:buAutoNum type="arabicPeriod"/>
            </a:pPr>
            <a:r>
              <a:rPr lang="cs-CZ" sz="2400" b="1" dirty="0" smtClean="0"/>
              <a:t>Skeptik</a:t>
            </a:r>
            <a:r>
              <a:rPr lang="cs-CZ" sz="2400" dirty="0" smtClean="0"/>
              <a:t>, Nutno vše doložit a vyčíslit. Dá na rady lidí z blízkého okolí. 19%</a:t>
            </a:r>
          </a:p>
          <a:p>
            <a:pPr marL="990600" lvl="1" indent="-533400" eaLnBrk="1" hangingPunct="1">
              <a:lnSpc>
                <a:spcPct val="80000"/>
              </a:lnSpc>
              <a:buFontTx/>
              <a:buChar char="•"/>
            </a:pPr>
            <a:r>
              <a:rPr lang="cs-CZ" sz="2000" dirty="0" smtClean="0"/>
              <a:t>Často se bez nich nerozhodne, tendence přeceňovat </a:t>
            </a:r>
            <a:r>
              <a:rPr lang="cs-CZ" sz="2000" dirty="0" err="1" smtClean="0"/>
              <a:t>deaily</a:t>
            </a:r>
            <a:r>
              <a:rPr lang="cs-CZ" sz="2000" dirty="0" smtClean="0"/>
              <a:t>. </a:t>
            </a:r>
          </a:p>
          <a:p>
            <a:pPr marL="609600" indent="-609600" eaLnBrk="1" hangingPunct="1">
              <a:lnSpc>
                <a:spcPct val="80000"/>
              </a:lnSpc>
              <a:buFontTx/>
              <a:buAutoNum type="arabicPeriod"/>
            </a:pPr>
            <a:r>
              <a:rPr lang="cs-CZ" sz="2400" b="1" dirty="0" smtClean="0"/>
              <a:t>Následovník</a:t>
            </a:r>
            <a:r>
              <a:rPr lang="cs-CZ" sz="2400" dirty="0" smtClean="0"/>
              <a:t>. Bere jen to, co se někde někomu už osvědčilo.  36%, </a:t>
            </a:r>
            <a:r>
              <a:rPr lang="cs-CZ" sz="2000" dirty="0" smtClean="0"/>
              <a:t>snaží se mít alibi</a:t>
            </a:r>
            <a:endParaRPr lang="cs-CZ" sz="2400" dirty="0" smtClean="0"/>
          </a:p>
          <a:p>
            <a:pPr marL="609600" indent="-609600" eaLnBrk="1" hangingPunct="1">
              <a:lnSpc>
                <a:spcPct val="80000"/>
              </a:lnSpc>
              <a:buFontTx/>
              <a:buAutoNum type="arabicPeriod"/>
            </a:pPr>
            <a:r>
              <a:rPr lang="cs-CZ" sz="2400" b="1" dirty="0" smtClean="0"/>
              <a:t>Kontrolující</a:t>
            </a:r>
            <a:r>
              <a:rPr lang="cs-CZ" sz="2400" dirty="0" smtClean="0"/>
              <a:t>.  Má tendenci opakovaně silně prověřovat detaily. 5%</a:t>
            </a:r>
          </a:p>
        </p:txBody>
      </p:sp>
    </p:spTree>
    <p:extLst>
      <p:ext uri="{BB962C8B-B14F-4D97-AF65-F5344CB8AC3E}">
        <p14:creationId xmlns:p14="http://schemas.microsoft.com/office/powerpoint/2010/main" xmlns="" val="247144103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Zástupný symbol pro číslo snímku 5"/>
          <p:cNvSpPr>
            <a:spLocks noGrp="1"/>
          </p:cNvSpPr>
          <p:nvPr>
            <p:ph type="sldNum" sz="quarter" idx="12"/>
          </p:nvPr>
        </p:nvSpPr>
        <p:spPr>
          <a:noFill/>
        </p:spPr>
        <p:txBody>
          <a:bodyPr/>
          <a:lstStyle/>
          <a:p>
            <a:fld id="{128EAB16-21A9-4F81-8344-349BE101A4D8}" type="slidenum">
              <a:rPr lang="cs-CZ" smtClean="0"/>
              <a:pPr/>
              <a:t>240</a:t>
            </a:fld>
            <a:endParaRPr lang="cs-CZ" smtClean="0"/>
          </a:p>
        </p:txBody>
      </p:sp>
      <p:sp>
        <p:nvSpPr>
          <p:cNvPr id="185347" name="Rectangle 1028"/>
          <p:cNvSpPr>
            <a:spLocks noGrp="1" noChangeArrowheads="1"/>
          </p:cNvSpPr>
          <p:nvPr>
            <p:ph type="title"/>
          </p:nvPr>
        </p:nvSpPr>
        <p:spPr>
          <a:xfrm>
            <a:off x="457200" y="0"/>
            <a:ext cx="8229600" cy="981075"/>
          </a:xfrm>
        </p:spPr>
        <p:txBody>
          <a:bodyPr/>
          <a:lstStyle/>
          <a:p>
            <a:pPr eaLnBrk="1" hangingPunct="1"/>
            <a:r>
              <a:rPr lang="cs-CZ" sz="4000" smtClean="0"/>
              <a:t>Centralizovaný multitým, příklad</a:t>
            </a:r>
            <a:br>
              <a:rPr lang="cs-CZ" sz="4000" smtClean="0"/>
            </a:br>
            <a:r>
              <a:rPr lang="cs-CZ" sz="4000" smtClean="0"/>
              <a:t>Tým hlavního programátora</a:t>
            </a:r>
          </a:p>
        </p:txBody>
      </p:sp>
      <p:pic>
        <p:nvPicPr>
          <p:cNvPr id="185348" name="Picture 1029"/>
          <p:cNvPicPr>
            <a:picLocks noGrp="1" noChangeAspect="1" noChangeArrowheads="1"/>
          </p:cNvPicPr>
          <p:nvPr>
            <p:ph idx="1"/>
          </p:nvPr>
        </p:nvPicPr>
        <p:blipFill>
          <a:blip r:embed="rId2" cstate="print"/>
          <a:srcRect/>
          <a:stretch>
            <a:fillRect/>
          </a:stretch>
        </p:blipFill>
        <p:spPr>
          <a:xfrm>
            <a:off x="539750" y="1412875"/>
            <a:ext cx="7704138" cy="4683125"/>
          </a:xfrm>
          <a:noFill/>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Přínosy</a:t>
            </a:r>
            <a:endParaRPr lang="cs-CZ" dirty="0"/>
          </a:p>
        </p:txBody>
      </p:sp>
      <p:sp>
        <p:nvSpPr>
          <p:cNvPr id="3" name="Zástupný symbol pro obsah 2"/>
          <p:cNvSpPr>
            <a:spLocks noGrp="1"/>
          </p:cNvSpPr>
          <p:nvPr>
            <p:ph idx="1"/>
          </p:nvPr>
        </p:nvSpPr>
        <p:spPr/>
        <p:txBody>
          <a:bodyPr/>
          <a:lstStyle/>
          <a:p>
            <a:r>
              <a:rPr lang="cs-CZ" dirty="0" smtClean="0"/>
              <a:t>Vymezení aktivit</a:t>
            </a:r>
          </a:p>
          <a:p>
            <a:r>
              <a:rPr lang="cs-CZ" dirty="0" smtClean="0"/>
              <a:t>Zapojení do širších souvislostí</a:t>
            </a:r>
          </a:p>
          <a:p>
            <a:r>
              <a:rPr lang="cs-CZ" dirty="0" smtClean="0"/>
              <a:t>Vhodné pro velké úkoly ve velkých firmách</a:t>
            </a:r>
          </a:p>
          <a:p>
            <a:r>
              <a:rPr lang="cs-CZ" dirty="0" smtClean="0"/>
              <a:t>Možnost hierarchizace</a:t>
            </a:r>
          </a:p>
          <a:p>
            <a:r>
              <a:rPr lang="cs-CZ" dirty="0" smtClean="0"/>
              <a:t>Lze použít prvky </a:t>
            </a:r>
            <a:r>
              <a:rPr lang="cs-CZ" dirty="0" err="1" smtClean="0"/>
              <a:t>adhockracie</a:t>
            </a:r>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241</a:t>
            </a:fld>
            <a:endParaRPr lang="cs-CZ"/>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Zástupný symbol pro číslo snímku 5"/>
          <p:cNvSpPr>
            <a:spLocks noGrp="1"/>
          </p:cNvSpPr>
          <p:nvPr>
            <p:ph type="sldNum" sz="quarter" idx="12"/>
          </p:nvPr>
        </p:nvSpPr>
        <p:spPr>
          <a:noFill/>
        </p:spPr>
        <p:txBody>
          <a:bodyPr/>
          <a:lstStyle/>
          <a:p>
            <a:fld id="{DD923511-CD6E-4A9A-B301-43C08843149D}" type="slidenum">
              <a:rPr lang="cs-CZ" smtClean="0"/>
              <a:pPr/>
              <a:t>242</a:t>
            </a:fld>
            <a:endParaRPr lang="cs-CZ" smtClean="0"/>
          </a:p>
        </p:txBody>
      </p:sp>
      <p:sp>
        <p:nvSpPr>
          <p:cNvPr id="186371" name="Rectangle 1026"/>
          <p:cNvSpPr>
            <a:spLocks noGrp="1" noChangeArrowheads="1"/>
          </p:cNvSpPr>
          <p:nvPr>
            <p:ph type="title"/>
          </p:nvPr>
        </p:nvSpPr>
        <p:spPr/>
        <p:txBody>
          <a:bodyPr/>
          <a:lstStyle/>
          <a:p>
            <a:pPr eaLnBrk="1" hangingPunct="1"/>
            <a:r>
              <a:rPr lang="cs-CZ" sz="4000" smtClean="0"/>
              <a:t>Příklad najímaného týmu v Unicornu</a:t>
            </a:r>
          </a:p>
        </p:txBody>
      </p:sp>
      <p:sp>
        <p:nvSpPr>
          <p:cNvPr id="186372" name="Rectangle 1027"/>
          <p:cNvSpPr>
            <a:spLocks noGrp="1" noChangeArrowheads="1"/>
          </p:cNvSpPr>
          <p:nvPr>
            <p:ph type="body" idx="1"/>
          </p:nvPr>
        </p:nvSpPr>
        <p:spPr>
          <a:xfrm>
            <a:off x="457200" y="1557338"/>
            <a:ext cx="8229600" cy="4568825"/>
          </a:xfrm>
        </p:spPr>
        <p:txBody>
          <a:bodyPr/>
          <a:lstStyle/>
          <a:p>
            <a:pPr eaLnBrk="1" hangingPunct="1"/>
            <a:r>
              <a:rPr lang="cs-CZ" sz="2800" smtClean="0"/>
              <a:t>Malá vedoucí skupina, činná po většinu doby</a:t>
            </a:r>
          </a:p>
          <a:p>
            <a:pPr eaLnBrk="1" hangingPunct="1"/>
            <a:r>
              <a:rPr lang="cs-CZ" sz="2800" smtClean="0"/>
              <a:t>Programátoři a většina testérů jako hosting</a:t>
            </a:r>
          </a:p>
          <a:p>
            <a:pPr lvl="1" eaLnBrk="1" hangingPunct="1"/>
            <a:r>
              <a:rPr lang="cs-CZ" sz="2400" smtClean="0"/>
              <a:t>Udělají malý kousek mosaiky a jdou na jinou práci</a:t>
            </a:r>
          </a:p>
          <a:p>
            <a:pPr eaLnBrk="1" hangingPunct="1"/>
            <a:r>
              <a:rPr lang="cs-CZ" sz="2800" smtClean="0"/>
              <a:t>Unicorn používá i poněkud modifikované principy týmu (umožňující větší samostatnost programátorů), pseudoscrum</a:t>
            </a:r>
          </a:p>
          <a:p>
            <a:pPr eaLnBrk="1" hangingPunct="1"/>
            <a:r>
              <a:rPr lang="cs-CZ" sz="2800" smtClean="0"/>
              <a:t>Zdá se, že je nevhodné pro výrazně nové projekty a pro kvalitnější pracovníky a ad-hoc kracii</a:t>
            </a:r>
          </a:p>
          <a:p>
            <a:pPr eaLnBrk="1" hangingPunct="1"/>
            <a:r>
              <a:rPr lang="cs-CZ" sz="2800" smtClean="0"/>
              <a:t>Problémy hostingu, viz ergonomii pracovniště</a:t>
            </a:r>
          </a:p>
          <a:p>
            <a:pPr eaLnBrk="1" hangingPunct="1"/>
            <a:endParaRPr lang="cs-CZ" sz="2800"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Zástupný symbol pro číslo snímku 5"/>
          <p:cNvSpPr>
            <a:spLocks noGrp="1"/>
          </p:cNvSpPr>
          <p:nvPr>
            <p:ph type="sldNum" sz="quarter" idx="12"/>
          </p:nvPr>
        </p:nvSpPr>
        <p:spPr>
          <a:noFill/>
        </p:spPr>
        <p:txBody>
          <a:bodyPr/>
          <a:lstStyle/>
          <a:p>
            <a:fld id="{3E051FC8-6106-4CF3-94DC-8D7C5FEBA8DA}" type="slidenum">
              <a:rPr lang="cs-CZ" smtClean="0"/>
              <a:pPr/>
              <a:t>243</a:t>
            </a:fld>
            <a:endParaRPr lang="cs-CZ" smtClean="0"/>
          </a:p>
        </p:txBody>
      </p:sp>
      <p:sp>
        <p:nvSpPr>
          <p:cNvPr id="187395" name="Rectangle 2"/>
          <p:cNvSpPr>
            <a:spLocks noGrp="1" noChangeArrowheads="1"/>
          </p:cNvSpPr>
          <p:nvPr>
            <p:ph type="title"/>
          </p:nvPr>
        </p:nvSpPr>
        <p:spPr/>
        <p:txBody>
          <a:bodyPr/>
          <a:lstStyle/>
          <a:p>
            <a:pPr eaLnBrk="1" hangingPunct="1"/>
            <a:r>
              <a:rPr lang="cs-CZ" sz="4000" smtClean="0"/>
              <a:t>Decentralizovaný tým, použitelný hlavně v SOA</a:t>
            </a:r>
          </a:p>
        </p:txBody>
      </p:sp>
      <p:sp>
        <p:nvSpPr>
          <p:cNvPr id="187396" name="Rectangle 3"/>
          <p:cNvSpPr>
            <a:spLocks noGrp="1" noChangeArrowheads="1"/>
          </p:cNvSpPr>
          <p:nvPr>
            <p:ph type="body" idx="1"/>
          </p:nvPr>
        </p:nvSpPr>
        <p:spPr/>
        <p:txBody>
          <a:bodyPr/>
          <a:lstStyle/>
          <a:p>
            <a:pPr eaLnBrk="1" hangingPunct="1"/>
            <a:r>
              <a:rPr lang="cs-CZ" sz="2800" smtClean="0"/>
              <a:t>Vedoucí skupina </a:t>
            </a:r>
          </a:p>
          <a:p>
            <a:pPr lvl="1" eaLnBrk="1" hangingPunct="1"/>
            <a:r>
              <a:rPr lang="cs-CZ" sz="2400" smtClean="0"/>
              <a:t>principy dekompozice, vymezení funkcí, specifikace rozhraní služeb, vše ve spolupráci s uživateli, </a:t>
            </a:r>
          </a:p>
          <a:p>
            <a:pPr lvl="1" eaLnBrk="1" hangingPunct="1"/>
            <a:r>
              <a:rPr lang="cs-CZ" sz="2400" smtClean="0"/>
              <a:t>specifikace standardů a volba middleware a případně implementace jeho rozšíření, </a:t>
            </a:r>
          </a:p>
          <a:p>
            <a:pPr lvl="1" eaLnBrk="1" hangingPunct="1"/>
            <a:r>
              <a:rPr lang="cs-CZ" sz="2400" smtClean="0"/>
              <a:t>koordinace prací, práce na integraci</a:t>
            </a:r>
          </a:p>
          <a:p>
            <a:pPr eaLnBrk="1" hangingPunct="1"/>
            <a:r>
              <a:rPr lang="cs-CZ" sz="2800" smtClean="0"/>
              <a:t>Autonomní týmy či jednotlivci vyvíjející jednotlivé služby</a:t>
            </a:r>
          </a:p>
          <a:p>
            <a:pPr eaLnBrk="1" hangingPunct="1"/>
            <a:r>
              <a:rPr lang="cs-CZ" sz="2800" smtClean="0"/>
              <a:t>Někdy systémové služby</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Zástupný symbol pro číslo snímku 5"/>
          <p:cNvSpPr>
            <a:spLocks noGrp="1"/>
          </p:cNvSpPr>
          <p:nvPr>
            <p:ph type="sldNum" sz="quarter" idx="12"/>
          </p:nvPr>
        </p:nvSpPr>
        <p:spPr>
          <a:noFill/>
        </p:spPr>
        <p:txBody>
          <a:bodyPr/>
          <a:lstStyle/>
          <a:p>
            <a:fld id="{1A439D76-86F1-490F-AD93-00AC4A2D040F}" type="slidenum">
              <a:rPr lang="cs-CZ" smtClean="0"/>
              <a:pPr/>
              <a:t>244</a:t>
            </a:fld>
            <a:endParaRPr lang="cs-CZ" smtClean="0"/>
          </a:p>
        </p:txBody>
      </p:sp>
      <p:sp>
        <p:nvSpPr>
          <p:cNvPr id="188419" name="Rectangle 1026"/>
          <p:cNvSpPr>
            <a:spLocks noGrp="1" noChangeArrowheads="1"/>
          </p:cNvSpPr>
          <p:nvPr>
            <p:ph type="title"/>
          </p:nvPr>
        </p:nvSpPr>
        <p:spPr>
          <a:xfrm>
            <a:off x="0" y="274638"/>
            <a:ext cx="9144000" cy="1143000"/>
          </a:xfrm>
        </p:spPr>
        <p:txBody>
          <a:bodyPr/>
          <a:lstStyle/>
          <a:p>
            <a:pPr eaLnBrk="1" hangingPunct="1"/>
            <a:r>
              <a:rPr lang="cs-CZ" sz="4000" smtClean="0"/>
              <a:t>Maticová organizace (najímaný tým)</a:t>
            </a:r>
          </a:p>
        </p:txBody>
      </p:sp>
      <p:graphicFrame>
        <p:nvGraphicFramePr>
          <p:cNvPr id="65617" name="Group 1105"/>
          <p:cNvGraphicFramePr>
            <a:graphicFrameLocks noGrp="1"/>
          </p:cNvGraphicFramePr>
          <p:nvPr>
            <p:ph type="tbl" idx="1"/>
          </p:nvPr>
        </p:nvGraphicFramePr>
        <p:xfrm>
          <a:off x="457200" y="1989138"/>
          <a:ext cx="8229600" cy="4888992"/>
        </p:xfrm>
        <a:graphic>
          <a:graphicData uri="http://schemas.openxmlformats.org/drawingml/2006/table">
            <a:tbl>
              <a:tblPr/>
              <a:tblGrid>
                <a:gridCol w="1646238"/>
                <a:gridCol w="1316037"/>
                <a:gridCol w="2295525"/>
                <a:gridCol w="2514600"/>
                <a:gridCol w="4572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Profesní odd. 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Profesní odd. P1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Projekt A</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 pracující v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P1 pracující v 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Projekt B</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 pracující v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P1 pracující v B</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Zástupný symbol pro číslo snímku 5"/>
          <p:cNvSpPr>
            <a:spLocks noGrp="1"/>
          </p:cNvSpPr>
          <p:nvPr>
            <p:ph type="sldNum" sz="quarter" idx="12"/>
          </p:nvPr>
        </p:nvSpPr>
        <p:spPr>
          <a:noFill/>
        </p:spPr>
        <p:txBody>
          <a:bodyPr/>
          <a:lstStyle/>
          <a:p>
            <a:fld id="{E954F604-E3B8-42B6-B4F7-C2F6D79387B2}" type="slidenum">
              <a:rPr lang="cs-CZ" smtClean="0"/>
              <a:pPr/>
              <a:t>245</a:t>
            </a:fld>
            <a:endParaRPr lang="cs-CZ" smtClean="0"/>
          </a:p>
        </p:txBody>
      </p:sp>
      <p:sp>
        <p:nvSpPr>
          <p:cNvPr id="2052" name="Rectangle 1026"/>
          <p:cNvSpPr>
            <a:spLocks noGrp="1" noChangeArrowheads="1"/>
          </p:cNvSpPr>
          <p:nvPr>
            <p:ph type="title"/>
          </p:nvPr>
        </p:nvSpPr>
        <p:spPr/>
        <p:txBody>
          <a:bodyPr/>
          <a:lstStyle/>
          <a:p>
            <a:pPr eaLnBrk="1" hangingPunct="1"/>
            <a:r>
              <a:rPr lang="cs-CZ" smtClean="0"/>
              <a:t>Kriteria volby organizace týmu</a:t>
            </a:r>
          </a:p>
        </p:txBody>
      </p:sp>
      <p:graphicFrame>
        <p:nvGraphicFramePr>
          <p:cNvPr id="2050" name="Object 1024"/>
          <p:cNvGraphicFramePr>
            <a:graphicFrameLocks noGrp="1" noChangeAspect="1"/>
          </p:cNvGraphicFramePr>
          <p:nvPr>
            <p:ph idx="1"/>
          </p:nvPr>
        </p:nvGraphicFramePr>
        <p:xfrm>
          <a:off x="0" y="1412875"/>
          <a:ext cx="9467850" cy="4494213"/>
        </p:xfrm>
        <a:graphic>
          <a:graphicData uri="http://schemas.openxmlformats.org/presentationml/2006/ole">
            <p:oleObj spid="_x0000_s2057" name="Dokument" r:id="rId3" imgW="5764630" imgH="2579584" progId="Word.Document.8">
              <p:embed/>
            </p:oleObj>
          </a:graphicData>
        </a:graphic>
      </p:graphicFrame>
      <p:sp>
        <p:nvSpPr>
          <p:cNvPr id="2053" name="Text Box 1031"/>
          <p:cNvSpPr txBox="1">
            <a:spLocks noChangeArrowheads="1"/>
          </p:cNvSpPr>
          <p:nvPr/>
        </p:nvSpPr>
        <p:spPr bwMode="auto">
          <a:xfrm>
            <a:off x="684213" y="4149725"/>
            <a:ext cx="2519362" cy="336550"/>
          </a:xfrm>
          <a:prstGeom prst="rect">
            <a:avLst/>
          </a:prstGeom>
          <a:noFill/>
          <a:ln w="9525">
            <a:noFill/>
            <a:miter lim="800000"/>
            <a:headEnd/>
            <a:tailEnd/>
          </a:ln>
        </p:spPr>
        <p:txBody>
          <a:bodyPr>
            <a:spAutoFit/>
          </a:bodyPr>
          <a:lstStyle/>
          <a:p>
            <a:pPr>
              <a:spcBef>
                <a:spcPct val="50000"/>
              </a:spcBef>
            </a:pPr>
            <a:r>
              <a:rPr lang="cs-CZ">
                <a:latin typeface="Times New Roman" charset="0"/>
              </a:rPr>
              <a:t>Jednoduché a rutinní</a:t>
            </a:r>
          </a:p>
        </p:txBody>
      </p:sp>
      <p:sp>
        <p:nvSpPr>
          <p:cNvPr id="2054" name="Text Box 1032"/>
          <p:cNvSpPr txBox="1">
            <a:spLocks noChangeArrowheads="1"/>
          </p:cNvSpPr>
          <p:nvPr/>
        </p:nvSpPr>
        <p:spPr bwMode="auto">
          <a:xfrm>
            <a:off x="5076825" y="4076700"/>
            <a:ext cx="2519363" cy="336550"/>
          </a:xfrm>
          <a:prstGeom prst="rect">
            <a:avLst/>
          </a:prstGeom>
          <a:noFill/>
          <a:ln w="9525">
            <a:noFill/>
            <a:miter lim="800000"/>
            <a:headEnd/>
            <a:tailEnd/>
          </a:ln>
        </p:spPr>
        <p:txBody>
          <a:bodyPr>
            <a:spAutoFit/>
          </a:bodyPr>
          <a:lstStyle/>
          <a:p>
            <a:pPr>
              <a:spcBef>
                <a:spcPct val="50000"/>
              </a:spcBef>
            </a:pPr>
            <a:r>
              <a:rPr lang="cs-CZ">
                <a:latin typeface="Times New Roman" charset="0"/>
              </a:rPr>
              <a:t>Jednoduchá skupina/horda</a:t>
            </a:r>
          </a:p>
        </p:txBody>
      </p:sp>
      <p:sp>
        <p:nvSpPr>
          <p:cNvPr id="2055" name="Text Box 1033"/>
          <p:cNvSpPr txBox="1">
            <a:spLocks noChangeArrowheads="1"/>
          </p:cNvSpPr>
          <p:nvPr/>
        </p:nvSpPr>
        <p:spPr bwMode="auto">
          <a:xfrm>
            <a:off x="2627313" y="5805488"/>
            <a:ext cx="5097462" cy="366712"/>
          </a:xfrm>
          <a:prstGeom prst="rect">
            <a:avLst/>
          </a:prstGeom>
          <a:noFill/>
          <a:ln w="9525">
            <a:noFill/>
            <a:miter lim="800000"/>
            <a:headEnd/>
            <a:tailEnd/>
          </a:ln>
        </p:spPr>
        <p:txBody>
          <a:bodyPr>
            <a:spAutoFit/>
          </a:bodyPr>
          <a:lstStyle/>
          <a:p>
            <a:pPr>
              <a:spcBef>
                <a:spcPct val="50000"/>
              </a:spcBef>
            </a:pPr>
            <a:r>
              <a:rPr lang="cs-CZ" sz="1800"/>
              <a:t>Směr šipek udává směr růstu nároků </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Zástupný symbol pro číslo snímku 4"/>
          <p:cNvSpPr>
            <a:spLocks noGrp="1"/>
          </p:cNvSpPr>
          <p:nvPr>
            <p:ph type="sldNum" sz="quarter" idx="12"/>
          </p:nvPr>
        </p:nvSpPr>
        <p:spPr>
          <a:noFill/>
        </p:spPr>
        <p:txBody>
          <a:bodyPr/>
          <a:lstStyle/>
          <a:p>
            <a:fld id="{0D79ADDB-73E5-43B4-9846-027793DC7679}" type="slidenum">
              <a:rPr lang="cs-CZ" smtClean="0"/>
              <a:pPr/>
              <a:t>246</a:t>
            </a:fld>
            <a:endParaRPr lang="cs-CZ" smtClean="0"/>
          </a:p>
        </p:txBody>
      </p:sp>
      <p:sp>
        <p:nvSpPr>
          <p:cNvPr id="189443" name="Rectangle 1026"/>
          <p:cNvSpPr>
            <a:spLocks noGrp="1" noChangeArrowheads="1"/>
          </p:cNvSpPr>
          <p:nvPr>
            <p:ph type="title"/>
          </p:nvPr>
        </p:nvSpPr>
        <p:spPr>
          <a:xfrm>
            <a:off x="457200" y="274638"/>
            <a:ext cx="8229600" cy="634082"/>
          </a:xfrm>
        </p:spPr>
        <p:txBody>
          <a:bodyPr/>
          <a:lstStyle/>
          <a:p>
            <a:pPr eaLnBrk="1" hangingPunct="1"/>
            <a:r>
              <a:rPr lang="cs-CZ" dirty="0" smtClean="0"/>
              <a:t>Volba organizace týmu</a:t>
            </a:r>
          </a:p>
        </p:txBody>
      </p:sp>
      <p:graphicFrame>
        <p:nvGraphicFramePr>
          <p:cNvPr id="100409" name="Group 1081"/>
          <p:cNvGraphicFramePr>
            <a:graphicFrameLocks noGrp="1"/>
          </p:cNvGraphicFramePr>
          <p:nvPr/>
        </p:nvGraphicFramePr>
        <p:xfrm>
          <a:off x="611560" y="1124744"/>
          <a:ext cx="8382000" cy="4007104"/>
        </p:xfrm>
        <a:graphic>
          <a:graphicData uri="http://schemas.openxmlformats.org/drawingml/2006/table">
            <a:tbl>
              <a:tblPr/>
              <a:tblGrid>
                <a:gridCol w="2514600"/>
                <a:gridCol w="2133600"/>
                <a:gridCol w="1660525"/>
                <a:gridCol w="2073275"/>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Rutina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Jednotlivec/dvojice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Středně nové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Nový typ řešení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P, neřešit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472" name="Text Box 1066"/>
          <p:cNvSpPr txBox="1">
            <a:spLocks noChangeArrowheads="1"/>
          </p:cNvSpPr>
          <p:nvPr/>
        </p:nvSpPr>
        <p:spPr bwMode="auto">
          <a:xfrm>
            <a:off x="609600" y="5497513"/>
            <a:ext cx="8331200" cy="946150"/>
          </a:xfrm>
          <a:prstGeom prst="rect">
            <a:avLst/>
          </a:prstGeom>
          <a:noFill/>
          <a:ln w="9525">
            <a:noFill/>
            <a:miter lim="800000"/>
            <a:headEnd/>
            <a:tailEnd/>
          </a:ln>
        </p:spPr>
        <p:txBody>
          <a:bodyPr>
            <a:spAutoFit/>
          </a:bodyPr>
          <a:lstStyle/>
          <a:p>
            <a:r>
              <a:rPr lang="cs-CZ" sz="2800"/>
              <a:t>D demokratický tým   H pevné role, najímaný tým, </a:t>
            </a:r>
          </a:p>
          <a:p>
            <a:r>
              <a:rPr lang="cs-CZ" sz="2800"/>
              <a:t>P dekomponovat, A agilní</a:t>
            </a:r>
          </a:p>
        </p:txBody>
      </p:sp>
      <p:sp>
        <p:nvSpPr>
          <p:cNvPr id="189471" name="Text Box 1061"/>
          <p:cNvSpPr txBox="1">
            <a:spLocks noChangeArrowheads="1"/>
          </p:cNvSpPr>
          <p:nvPr/>
        </p:nvSpPr>
        <p:spPr bwMode="auto">
          <a:xfrm>
            <a:off x="3347864" y="1196752"/>
            <a:ext cx="5116513" cy="892552"/>
          </a:xfrm>
          <a:prstGeom prst="rect">
            <a:avLst/>
          </a:prstGeom>
          <a:solidFill>
            <a:schemeClr val="bg1"/>
          </a:solidFill>
          <a:ln w="9525">
            <a:noFill/>
            <a:miter lim="800000"/>
            <a:headEnd/>
            <a:tailEnd/>
          </a:ln>
        </p:spPr>
        <p:txBody>
          <a:bodyPr wrap="square">
            <a:spAutoFit/>
          </a:bodyPr>
          <a:lstStyle/>
          <a:p>
            <a:pPr algn="ctr">
              <a:spcBef>
                <a:spcPct val="50000"/>
              </a:spcBef>
            </a:pPr>
            <a:r>
              <a:rPr lang="cs-CZ" sz="2400" dirty="0"/>
              <a:t>Velikost a kritičnost </a:t>
            </a:r>
            <a:r>
              <a:rPr lang="cs-CZ" sz="2400" dirty="0" smtClean="0"/>
              <a:t>                   </a:t>
            </a:r>
            <a:r>
              <a:rPr lang="cs-CZ" sz="2400" dirty="0"/>
              <a:t>malá</a:t>
            </a:r>
            <a:r>
              <a:rPr lang="cs-CZ" sz="2800" dirty="0"/>
              <a:t>             </a:t>
            </a:r>
            <a:r>
              <a:rPr lang="cs-CZ" sz="2400" dirty="0"/>
              <a:t>střední </a:t>
            </a:r>
            <a:r>
              <a:rPr lang="cs-CZ" sz="2800" dirty="0"/>
              <a:t>       </a:t>
            </a:r>
            <a:r>
              <a:rPr lang="cs-CZ" sz="2400" dirty="0"/>
              <a:t>velká</a:t>
            </a:r>
            <a:r>
              <a:rPr lang="cs-CZ" sz="2800" dirty="0"/>
              <a:t>    </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Zástupný symbol pro číslo snímku 5"/>
          <p:cNvSpPr>
            <a:spLocks noGrp="1"/>
          </p:cNvSpPr>
          <p:nvPr>
            <p:ph type="sldNum" sz="quarter" idx="12"/>
          </p:nvPr>
        </p:nvSpPr>
        <p:spPr>
          <a:noFill/>
        </p:spPr>
        <p:txBody>
          <a:bodyPr/>
          <a:lstStyle/>
          <a:p>
            <a:fld id="{0AD64C47-BA94-4382-A159-04F40745804F}" type="slidenum">
              <a:rPr lang="cs-CZ" smtClean="0"/>
              <a:pPr/>
              <a:t>247</a:t>
            </a:fld>
            <a:endParaRPr lang="cs-CZ" smtClean="0"/>
          </a:p>
        </p:txBody>
      </p:sp>
      <p:sp>
        <p:nvSpPr>
          <p:cNvPr id="190467" name="Rectangle 2"/>
          <p:cNvSpPr>
            <a:spLocks noGrp="1" noChangeArrowheads="1"/>
          </p:cNvSpPr>
          <p:nvPr>
            <p:ph type="title"/>
          </p:nvPr>
        </p:nvSpPr>
        <p:spPr/>
        <p:txBody>
          <a:bodyPr/>
          <a:lstStyle/>
          <a:p>
            <a:pPr eaLnBrk="1" hangingPunct="1"/>
            <a:r>
              <a:rPr lang="cs-CZ" smtClean="0"/>
              <a:t>Infrastruktura podpory týmu</a:t>
            </a:r>
          </a:p>
        </p:txBody>
      </p:sp>
      <p:sp>
        <p:nvSpPr>
          <p:cNvPr id="190468" name="Rectangle 3"/>
          <p:cNvSpPr>
            <a:spLocks noGrp="1" noChangeArrowheads="1"/>
          </p:cNvSpPr>
          <p:nvPr>
            <p:ph type="body" idx="1"/>
          </p:nvPr>
        </p:nvSpPr>
        <p:spPr/>
        <p:txBody>
          <a:bodyPr/>
          <a:lstStyle/>
          <a:p>
            <a:pPr eaLnBrk="1" hangingPunct="1">
              <a:lnSpc>
                <a:spcPct val="90000"/>
              </a:lnSpc>
            </a:pPr>
            <a:r>
              <a:rPr lang="cs-CZ" smtClean="0"/>
              <a:t>Diskusní skupina na webu</a:t>
            </a:r>
          </a:p>
          <a:p>
            <a:pPr eaLnBrk="1" hangingPunct="1">
              <a:lnSpc>
                <a:spcPct val="90000"/>
              </a:lnSpc>
            </a:pPr>
            <a:r>
              <a:rPr lang="cs-CZ" smtClean="0"/>
              <a:t>IS projektu s částmi pro jednotlivé činnosti (rizika, chyby, DB dokumentů….)</a:t>
            </a:r>
          </a:p>
          <a:p>
            <a:pPr eaLnBrk="1" hangingPunct="1">
              <a:lnSpc>
                <a:spcPct val="90000"/>
              </a:lnSpc>
            </a:pPr>
            <a:r>
              <a:rPr lang="cs-CZ" smtClean="0"/>
              <a:t>Domovská stránka projektu a archivem všech dokumentů včetně deníku projektu</a:t>
            </a:r>
          </a:p>
          <a:p>
            <a:pPr eaLnBrk="1" hangingPunct="1">
              <a:lnSpc>
                <a:spcPct val="90000"/>
              </a:lnSpc>
            </a:pPr>
            <a:r>
              <a:rPr lang="cs-CZ" smtClean="0"/>
              <a:t>Pracovní prostředí, odpočívárna, příjemné prostředí,…..</a:t>
            </a:r>
          </a:p>
          <a:p>
            <a:pPr eaLnBrk="1" hangingPunct="1">
              <a:lnSpc>
                <a:spcPct val="90000"/>
              </a:lnSpc>
            </a:pPr>
            <a:r>
              <a:rPr lang="cs-CZ" smtClean="0"/>
              <a:t>Dostupnost prostředků</a:t>
            </a:r>
          </a:p>
          <a:p>
            <a:pPr eaLnBrk="1" hangingPunct="1">
              <a:lnSpc>
                <a:spcPct val="90000"/>
              </a:lnSpc>
            </a:pPr>
            <a:r>
              <a:rPr lang="cs-CZ" smtClean="0"/>
              <a:t>??? Jak se sociálními sítěmi</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Zástupný symbol pro číslo snímku 5"/>
          <p:cNvSpPr>
            <a:spLocks noGrp="1"/>
          </p:cNvSpPr>
          <p:nvPr>
            <p:ph type="sldNum" sz="quarter" idx="12"/>
          </p:nvPr>
        </p:nvSpPr>
        <p:spPr>
          <a:noFill/>
        </p:spPr>
        <p:txBody>
          <a:bodyPr/>
          <a:lstStyle/>
          <a:p>
            <a:fld id="{91540AEE-A358-4B75-BF6B-22EC149131CD}" type="slidenum">
              <a:rPr lang="cs-CZ" smtClean="0"/>
              <a:pPr/>
              <a:t>248</a:t>
            </a:fld>
            <a:endParaRPr lang="cs-CZ" smtClean="0"/>
          </a:p>
        </p:txBody>
      </p:sp>
      <p:sp>
        <p:nvSpPr>
          <p:cNvPr id="191491" name="Rectangle 1026"/>
          <p:cNvSpPr>
            <a:spLocks noGrp="1" noChangeArrowheads="1"/>
          </p:cNvSpPr>
          <p:nvPr>
            <p:ph type="title"/>
          </p:nvPr>
        </p:nvSpPr>
        <p:spPr/>
        <p:txBody>
          <a:bodyPr/>
          <a:lstStyle/>
          <a:p>
            <a:pPr eaLnBrk="1" hangingPunct="1"/>
            <a:r>
              <a:rPr lang="cs-CZ" smtClean="0"/>
              <a:t>IS projektu</a:t>
            </a:r>
          </a:p>
        </p:txBody>
      </p:sp>
      <p:sp>
        <p:nvSpPr>
          <p:cNvPr id="191492" name="Rectangle 1027"/>
          <p:cNvSpPr>
            <a:spLocks noGrp="1" noChangeArrowheads="1"/>
          </p:cNvSpPr>
          <p:nvPr>
            <p:ph type="body" idx="1"/>
          </p:nvPr>
        </p:nvSpPr>
        <p:spPr/>
        <p:txBody>
          <a:bodyPr/>
          <a:lstStyle/>
          <a:p>
            <a:pPr eaLnBrk="1" hangingPunct="1">
              <a:lnSpc>
                <a:spcPct val="90000"/>
              </a:lnSpc>
            </a:pPr>
            <a:r>
              <a:rPr lang="cs-CZ" sz="2400" smtClean="0"/>
              <a:t>Název týmu, logo, jednořádková charakterizace, anotace</a:t>
            </a:r>
          </a:p>
          <a:p>
            <a:pPr eaLnBrk="1" hangingPunct="1">
              <a:lnSpc>
                <a:spcPct val="90000"/>
              </a:lnSpc>
            </a:pPr>
            <a:r>
              <a:rPr lang="cs-CZ" sz="2400" smtClean="0"/>
              <a:t>Sez</a:t>
            </a:r>
            <a:r>
              <a:rPr lang="en-US" sz="2400" smtClean="0"/>
              <a:t>n</a:t>
            </a:r>
            <a:r>
              <a:rPr lang="cs-CZ" sz="2400" smtClean="0"/>
              <a:t>am členů s rolemi a kontakt</a:t>
            </a:r>
            <a:r>
              <a:rPr lang="en-US" sz="2400" smtClean="0"/>
              <a:t>y</a:t>
            </a:r>
            <a:endParaRPr lang="cs-CZ" sz="2400" smtClean="0"/>
          </a:p>
          <a:p>
            <a:pPr lvl="1" eaLnBrk="1" hangingPunct="1">
              <a:lnSpc>
                <a:spcPct val="90000"/>
              </a:lnSpc>
            </a:pPr>
            <a:r>
              <a:rPr lang="cs-CZ" sz="2000" smtClean="0"/>
              <a:t>Lze využívat sociální SW</a:t>
            </a:r>
          </a:p>
          <a:p>
            <a:pPr eaLnBrk="1" hangingPunct="1">
              <a:lnSpc>
                <a:spcPct val="90000"/>
              </a:lnSpc>
            </a:pPr>
            <a:r>
              <a:rPr lang="cs-CZ" sz="2400" smtClean="0"/>
              <a:t>Archiv záznamů jednání (v nouzi i videa)</a:t>
            </a:r>
          </a:p>
          <a:p>
            <a:pPr eaLnBrk="1" hangingPunct="1">
              <a:lnSpc>
                <a:spcPct val="90000"/>
              </a:lnSpc>
            </a:pPr>
            <a:r>
              <a:rPr lang="cs-CZ" sz="2400" smtClean="0"/>
              <a:t>Deník projektu (u velkých projektů i strukturovaný podle oborů činnosti – např. pro rizika)</a:t>
            </a:r>
          </a:p>
          <a:p>
            <a:pPr eaLnBrk="1" hangingPunct="1">
              <a:lnSpc>
                <a:spcPct val="90000"/>
              </a:lnSpc>
            </a:pPr>
            <a:r>
              <a:rPr lang="cs-CZ" sz="2400" smtClean="0"/>
              <a:t>Strukturovaný archiv dokumentů (rizika, testy, zdrojáky)</a:t>
            </a:r>
          </a:p>
          <a:p>
            <a:pPr eaLnBrk="1" hangingPunct="1">
              <a:lnSpc>
                <a:spcPct val="90000"/>
              </a:lnSpc>
            </a:pPr>
            <a:r>
              <a:rPr lang="cs-CZ" sz="2400" b="1" smtClean="0"/>
              <a:t>Nedopustit, aby kovářova kobyla chodila bosa! IS musí pomáhat a ne šikanovat</a:t>
            </a:r>
          </a:p>
          <a:p>
            <a:pPr eaLnBrk="1" hangingPunct="1">
              <a:lnSpc>
                <a:spcPct val="90000"/>
              </a:lnSpc>
            </a:pPr>
            <a:r>
              <a:rPr lang="cs-CZ" sz="2400" smtClean="0"/>
              <a:t>Pro demokratický tým využívat otevřený SW!</a:t>
            </a:r>
          </a:p>
          <a:p>
            <a:pPr eaLnBrk="1" hangingPunct="1">
              <a:lnSpc>
                <a:spcPct val="90000"/>
              </a:lnSpc>
            </a:pPr>
            <a:r>
              <a:rPr lang="cs-CZ" sz="2400" smtClean="0"/>
              <a:t>Mnoho použitelných otevřených i komerčních produktů</a:t>
            </a:r>
          </a:p>
          <a:p>
            <a:pPr eaLnBrk="1" hangingPunct="1">
              <a:lnSpc>
                <a:spcPct val="90000"/>
              </a:lnSpc>
            </a:pPr>
            <a:r>
              <a:rPr lang="cs-CZ" sz="2400" smtClean="0"/>
              <a:t>MSproject </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Zástupný symbol pro číslo snímku 5"/>
          <p:cNvSpPr>
            <a:spLocks noGrp="1"/>
          </p:cNvSpPr>
          <p:nvPr>
            <p:ph type="sldNum" sz="quarter" idx="12"/>
          </p:nvPr>
        </p:nvSpPr>
        <p:spPr>
          <a:noFill/>
        </p:spPr>
        <p:txBody>
          <a:bodyPr/>
          <a:lstStyle/>
          <a:p>
            <a:fld id="{FC7BEE51-5F15-4994-81F3-9C3AADFFE66A}" type="slidenum">
              <a:rPr lang="cs-CZ" smtClean="0"/>
              <a:pPr/>
              <a:t>249</a:t>
            </a:fld>
            <a:endParaRPr lang="cs-CZ" smtClean="0"/>
          </a:p>
        </p:txBody>
      </p:sp>
      <p:sp>
        <p:nvSpPr>
          <p:cNvPr id="192515" name="Rectangle 2"/>
          <p:cNvSpPr>
            <a:spLocks noGrp="1" noChangeArrowheads="1"/>
          </p:cNvSpPr>
          <p:nvPr>
            <p:ph type="title"/>
          </p:nvPr>
        </p:nvSpPr>
        <p:spPr/>
        <p:txBody>
          <a:bodyPr/>
          <a:lstStyle/>
          <a:p>
            <a:pPr eaLnBrk="1" hangingPunct="1"/>
            <a:r>
              <a:rPr lang="cs-CZ" smtClean="0"/>
              <a:t>Sledování výsledků</a:t>
            </a:r>
          </a:p>
        </p:txBody>
      </p:sp>
      <p:sp>
        <p:nvSpPr>
          <p:cNvPr id="192516" name="Rectangle 3"/>
          <p:cNvSpPr>
            <a:spLocks noGrp="1" noChangeArrowheads="1"/>
          </p:cNvSpPr>
          <p:nvPr>
            <p:ph type="body" idx="1"/>
          </p:nvPr>
        </p:nvSpPr>
        <p:spPr/>
        <p:txBody>
          <a:bodyPr/>
          <a:lstStyle/>
          <a:p>
            <a:pPr eaLnBrk="1" hangingPunct="1">
              <a:lnSpc>
                <a:spcPct val="90000"/>
              </a:lnSpc>
            </a:pPr>
            <a:r>
              <a:rPr lang="cs-CZ" dirty="0" smtClean="0"/>
              <a:t>Hlavně ne bič  na lidi, ale spíše ochrana všech členů týmu před průšvihy</a:t>
            </a:r>
          </a:p>
          <a:p>
            <a:pPr eaLnBrk="1" hangingPunct="1">
              <a:lnSpc>
                <a:spcPct val="90000"/>
              </a:lnSpc>
            </a:pPr>
            <a:r>
              <a:rPr lang="cs-CZ" dirty="0" smtClean="0"/>
              <a:t>Sledovat odchylky od plánu</a:t>
            </a:r>
          </a:p>
          <a:p>
            <a:pPr eaLnBrk="1" hangingPunct="1">
              <a:lnSpc>
                <a:spcPct val="90000"/>
              </a:lnSpc>
            </a:pPr>
            <a:r>
              <a:rPr lang="cs-CZ" dirty="0" smtClean="0"/>
              <a:t>Detekce úspěchů - včasné odměny, často stačí  morální odměny, např. respekt u členů týmu a pochvaly</a:t>
            </a:r>
          </a:p>
          <a:p>
            <a:pPr eaLnBrk="1" hangingPunct="1">
              <a:lnSpc>
                <a:spcPct val="90000"/>
              </a:lnSpc>
            </a:pPr>
            <a:r>
              <a:rPr lang="cs-CZ" dirty="0" smtClean="0"/>
              <a:t>Podpora růstu schopných, včasné ocenění schopných, postupná a citlivá eliminace nebo převýchova  neschopných či líných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 velkých firem převažují opatrní manažeři </a:t>
            </a:r>
            <a:endParaRPr lang="cs-CZ" dirty="0"/>
          </a:p>
        </p:txBody>
      </p:sp>
      <p:sp>
        <p:nvSpPr>
          <p:cNvPr id="3" name="Zástupný symbol pro obsah 2"/>
          <p:cNvSpPr>
            <a:spLocks noGrp="1"/>
          </p:cNvSpPr>
          <p:nvPr>
            <p:ph idx="1"/>
          </p:nvPr>
        </p:nvSpPr>
        <p:spPr/>
        <p:txBody>
          <a:bodyPr/>
          <a:lstStyle/>
          <a:p>
            <a:r>
              <a:rPr lang="cs-CZ" dirty="0" smtClean="0"/>
              <a:t>Sázejí na jistotu, nebývají </a:t>
            </a:r>
            <a:r>
              <a:rPr lang="cs-CZ" dirty="0" err="1" smtClean="0"/>
              <a:t>charismatici</a:t>
            </a:r>
            <a:endParaRPr lang="cs-CZ" dirty="0" smtClean="0"/>
          </a:p>
          <a:p>
            <a:r>
              <a:rPr lang="cs-CZ" dirty="0" smtClean="0"/>
              <a:t>Neradi na někom závisí, </a:t>
            </a:r>
          </a:p>
          <a:p>
            <a:r>
              <a:rPr lang="cs-CZ" dirty="0" smtClean="0"/>
              <a:t>Občas dovedou i vekou firmu do průšvihu</a:t>
            </a:r>
          </a:p>
          <a:p>
            <a:r>
              <a:rPr lang="cs-CZ" dirty="0" smtClean="0"/>
              <a:t>Pak musí přijít </a:t>
            </a:r>
            <a:r>
              <a:rPr lang="cs-CZ" dirty="0" err="1" smtClean="0"/>
              <a:t>charismatik</a:t>
            </a:r>
            <a:r>
              <a:rPr lang="cs-CZ" dirty="0" smtClean="0"/>
              <a:t> (</a:t>
            </a:r>
            <a:r>
              <a:rPr lang="cs-CZ" dirty="0" err="1" smtClean="0"/>
              <a:t>Steve</a:t>
            </a:r>
            <a:r>
              <a:rPr lang="cs-CZ" dirty="0" smtClean="0"/>
              <a:t> </a:t>
            </a:r>
            <a:r>
              <a:rPr lang="cs-CZ" dirty="0" err="1" smtClean="0"/>
              <a:t>Jobs</a:t>
            </a:r>
            <a:r>
              <a:rPr lang="cs-CZ" dirty="0" smtClean="0"/>
              <a:t> a Apple)</a:t>
            </a:r>
          </a:p>
          <a:p>
            <a:r>
              <a:rPr lang="cs-CZ" dirty="0" smtClean="0"/>
              <a:t>Jsou náznaky </a:t>
            </a:r>
            <a:r>
              <a:rPr lang="cs-CZ" dirty="0" err="1" smtClean="0"/>
              <a:t>zkostantělosti</a:t>
            </a:r>
            <a:r>
              <a:rPr lang="cs-CZ" dirty="0" smtClean="0"/>
              <a:t>  </a:t>
            </a:r>
            <a:r>
              <a:rPr lang="cs-CZ" dirty="0" err="1" smtClean="0"/>
              <a:t>Microsoftu</a:t>
            </a:r>
            <a:endParaRPr lang="cs-CZ" dirty="0" smtClean="0"/>
          </a:p>
          <a:p>
            <a:pPr lvl="1"/>
            <a:r>
              <a:rPr lang="cs-CZ" dirty="0" smtClean="0"/>
              <a:t>Risk je zisk</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25</a:t>
            </a:fld>
            <a:endParaRPr lang="cs-CZ"/>
          </a:p>
        </p:txBody>
      </p:sp>
    </p:spTree>
    <p:extLst>
      <p:ext uri="{BB962C8B-B14F-4D97-AF65-F5344CB8AC3E}">
        <p14:creationId xmlns:p14="http://schemas.microsoft.com/office/powerpoint/2010/main" xmlns="" val="5832059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cs-CZ" smtClean="0"/>
              <a:t>Hlavní principy agilního vývoje</a:t>
            </a:r>
          </a:p>
        </p:txBody>
      </p:sp>
      <p:sp>
        <p:nvSpPr>
          <p:cNvPr id="193539" name="Rectangle 3"/>
          <p:cNvSpPr>
            <a:spLocks noGrp="1" noChangeArrowheads="1"/>
          </p:cNvSpPr>
          <p:nvPr>
            <p:ph type="body" idx="1"/>
          </p:nvPr>
        </p:nvSpPr>
        <p:spPr/>
        <p:txBody>
          <a:bodyPr/>
          <a:lstStyle/>
          <a:p>
            <a:r>
              <a:rPr lang="cs-CZ" sz="2800" smtClean="0"/>
              <a:t>Systém je realizován po malých kouscích (většinou aplikacích) - iteracích</a:t>
            </a:r>
          </a:p>
          <a:p>
            <a:r>
              <a:rPr lang="cs-CZ" sz="2800" smtClean="0"/>
              <a:t>Jedinou finální dokumentací je program sám, měl by být samodokumentující</a:t>
            </a:r>
          </a:p>
          <a:p>
            <a:r>
              <a:rPr lang="cs-CZ" sz="2800" smtClean="0"/>
              <a:t>Vývojový cyklus je tak krátký, že nejsou potřeba prototypy a otestují se i specifikace</a:t>
            </a:r>
          </a:p>
          <a:p>
            <a:r>
              <a:rPr lang="cs-CZ" sz="2800" smtClean="0"/>
              <a:t>Rotace rolí</a:t>
            </a:r>
          </a:p>
          <a:p>
            <a:r>
              <a:rPr lang="cs-CZ" sz="2800" smtClean="0"/>
              <a:t>Více variant agility, Extrémní prog. SCRUM</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cs-CZ" smtClean="0"/>
              <a:t>Agilní vývoj omezuje rizika</a:t>
            </a:r>
          </a:p>
        </p:txBody>
      </p:sp>
      <p:sp>
        <p:nvSpPr>
          <p:cNvPr id="194563" name="Rectangle 3"/>
          <p:cNvSpPr>
            <a:spLocks noGrp="1" noChangeArrowheads="1"/>
          </p:cNvSpPr>
          <p:nvPr>
            <p:ph type="body" idx="1"/>
          </p:nvPr>
        </p:nvSpPr>
        <p:spPr/>
        <p:txBody>
          <a:bodyPr/>
          <a:lstStyle/>
          <a:p>
            <a:r>
              <a:rPr lang="cs-CZ" smtClean="0"/>
              <a:t>rizika spojená s nepřesným zadáním, resp se  složitostí bydovaného systému</a:t>
            </a:r>
          </a:p>
          <a:p>
            <a:r>
              <a:rPr lang="cs-CZ" smtClean="0"/>
              <a:t>rizika spojená s fluktuací členů týmu,</a:t>
            </a:r>
          </a:p>
          <a:p>
            <a:r>
              <a:rPr lang="cs-CZ" smtClean="0"/>
              <a:t>rizika spojená s tím, že neexistuje dokumentace v obvyklém rozsahu,</a:t>
            </a:r>
          </a:p>
          <a:p>
            <a:r>
              <a:rPr lang="cs-CZ" smtClean="0"/>
              <a:t>rizika spojená s nedodržováním termínů a překračováním rozpočtů.</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260350"/>
            <a:ext cx="7772400" cy="792163"/>
          </a:xfrm>
        </p:spPr>
        <p:txBody>
          <a:bodyPr/>
          <a:lstStyle/>
          <a:p>
            <a:r>
              <a:rPr lang="cs-CZ" smtClean="0"/>
              <a:t>Tým při agilním vývoji</a:t>
            </a:r>
          </a:p>
        </p:txBody>
      </p:sp>
      <p:sp>
        <p:nvSpPr>
          <p:cNvPr id="195587" name="Rectangle 3"/>
          <p:cNvSpPr>
            <a:spLocks noGrp="1" noChangeArrowheads="1"/>
          </p:cNvSpPr>
          <p:nvPr>
            <p:ph type="body" idx="1"/>
          </p:nvPr>
        </p:nvSpPr>
        <p:spPr>
          <a:xfrm>
            <a:off x="250825" y="1341438"/>
            <a:ext cx="8642350" cy="4754562"/>
          </a:xfrm>
        </p:spPr>
        <p:txBody>
          <a:bodyPr/>
          <a:lstStyle/>
          <a:p>
            <a:r>
              <a:rPr lang="cs-CZ" sz="2800" smtClean="0"/>
              <a:t>Do 10 členů. Extrémní programování</a:t>
            </a:r>
          </a:p>
          <a:p>
            <a:pPr lvl="1"/>
            <a:r>
              <a:rPr lang="cs-CZ" sz="2400" smtClean="0"/>
              <a:t>Kouč, </a:t>
            </a:r>
          </a:p>
          <a:p>
            <a:pPr lvl="1"/>
            <a:r>
              <a:rPr lang="cs-CZ" sz="2400" smtClean="0"/>
              <a:t>Programátoři</a:t>
            </a:r>
          </a:p>
          <a:p>
            <a:pPr lvl="1"/>
            <a:r>
              <a:rPr lang="cs-CZ" sz="2400" smtClean="0"/>
              <a:t>Časoměřič</a:t>
            </a:r>
          </a:p>
          <a:p>
            <a:pPr lvl="1"/>
            <a:r>
              <a:rPr lang="cs-CZ" sz="2400" smtClean="0"/>
              <a:t>Stále přítomný pracovník uživatele (asi nejde vždy dodržet, mohou být třeba různí pracovníci, daný pracovník je nepostradatelný)</a:t>
            </a:r>
          </a:p>
          <a:p>
            <a:pPr lvl="1"/>
            <a:r>
              <a:rPr lang="cs-CZ" sz="2400" smtClean="0"/>
              <a:t>Programátoři pracují ve dvojicích,  které se mění</a:t>
            </a:r>
          </a:p>
          <a:p>
            <a:pPr lvl="2"/>
            <a:r>
              <a:rPr lang="cs-CZ" sz="2000" smtClean="0"/>
              <a:t>Prvý programátor – vymýšlí a píše</a:t>
            </a:r>
          </a:p>
          <a:p>
            <a:pPr lvl="2"/>
            <a:r>
              <a:rPr lang="cs-CZ" sz="2000" smtClean="0"/>
              <a:t>Druhý programátor – oponuje, kontroluje, spoluvymýšlí </a:t>
            </a:r>
          </a:p>
          <a:p>
            <a:pPr lvl="2"/>
            <a:r>
              <a:rPr lang="cs-CZ" sz="2000" smtClean="0"/>
              <a:t>Někdy jen jeden prg. Někdy i tři</a:t>
            </a:r>
          </a:p>
          <a:p>
            <a:r>
              <a:rPr lang="cs-CZ" sz="2800" smtClean="0"/>
              <a:t>Místnost pro odpočinek a jednání</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0"/>
            <a:ext cx="7772400" cy="981075"/>
          </a:xfrm>
        </p:spPr>
        <p:txBody>
          <a:bodyPr/>
          <a:lstStyle/>
          <a:p>
            <a:r>
              <a:rPr lang="cs-CZ" smtClean="0"/>
              <a:t>Průzkum</a:t>
            </a:r>
          </a:p>
        </p:txBody>
      </p:sp>
      <p:sp>
        <p:nvSpPr>
          <p:cNvPr id="196611" name="Rectangle 3"/>
          <p:cNvSpPr>
            <a:spLocks noGrp="1" noChangeArrowheads="1"/>
          </p:cNvSpPr>
          <p:nvPr>
            <p:ph type="body" idx="1"/>
          </p:nvPr>
        </p:nvSpPr>
        <p:spPr>
          <a:xfrm>
            <a:off x="0" y="1125538"/>
            <a:ext cx="9144000" cy="5399087"/>
          </a:xfrm>
        </p:spPr>
        <p:txBody>
          <a:bodyPr/>
          <a:lstStyle/>
          <a:p>
            <a:pPr>
              <a:lnSpc>
                <a:spcPct val="80000"/>
              </a:lnSpc>
            </a:pPr>
            <a:r>
              <a:rPr lang="cs-CZ" sz="2800" smtClean="0"/>
              <a:t>Celý systém je vyvíjen v řadě malých kroků zvaných iterace. Každá iterace začíná specifikací požadavků za účasti zákazníka (tzv.user story) a má být implementovatelná  během několika málo dní.  </a:t>
            </a:r>
          </a:p>
          <a:p>
            <a:pPr>
              <a:lnSpc>
                <a:spcPct val="80000"/>
              </a:lnSpc>
            </a:pPr>
            <a:r>
              <a:rPr lang="cs-CZ" sz="2800" smtClean="0"/>
              <a:t>Tím se dostane seznam úkolů – kandidátů na zařazení do dané iterace. Následuje „plánovací hra“, při které programátoři nejprve pro jednotlivé funkce a modifikace funkcí, jejichž implementace se v dané iteraci zvažuje, odhadují, kolik času bude na implementaci potřeba. Cílem je odhad, kolik času si vyžádá daná iterace. Nemělo by to být více než tři týdny, ideální je jeden týden. To je obvykle možné jen tehdy, zredukuje-li se počet úkolů </a:t>
            </a:r>
          </a:p>
          <a:p>
            <a:pPr>
              <a:lnSpc>
                <a:spcPct val="80000"/>
              </a:lnSpc>
            </a:pPr>
            <a:r>
              <a:rPr lang="cs-CZ" sz="2800" smtClean="0"/>
              <a:t> Z dané iterace se vyřazují úkoly s nejmenší prioritou, tj. s nejmenším přínosem. </a:t>
            </a:r>
          </a:p>
          <a:p>
            <a:pPr>
              <a:lnSpc>
                <a:spcPct val="80000"/>
              </a:lnSpc>
              <a:buFontTx/>
              <a:buNone/>
            </a:pPr>
            <a:endParaRPr lang="cs-CZ" sz="2800" smtClean="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0"/>
            <a:ext cx="7772400" cy="981075"/>
          </a:xfrm>
        </p:spPr>
        <p:txBody>
          <a:bodyPr/>
          <a:lstStyle/>
          <a:p>
            <a:r>
              <a:rPr lang="cs-CZ" smtClean="0"/>
              <a:t>Průzkum</a:t>
            </a:r>
          </a:p>
        </p:txBody>
      </p:sp>
      <p:sp>
        <p:nvSpPr>
          <p:cNvPr id="197635" name="Rectangle 3"/>
          <p:cNvSpPr>
            <a:spLocks noGrp="1" noChangeArrowheads="1"/>
          </p:cNvSpPr>
          <p:nvPr>
            <p:ph type="body" idx="1"/>
          </p:nvPr>
        </p:nvSpPr>
        <p:spPr>
          <a:xfrm>
            <a:off x="0" y="1125538"/>
            <a:ext cx="9144000" cy="5399087"/>
          </a:xfrm>
        </p:spPr>
        <p:txBody>
          <a:bodyPr/>
          <a:lstStyle/>
          <a:p>
            <a:pPr>
              <a:lnSpc>
                <a:spcPct val="80000"/>
              </a:lnSpc>
            </a:pPr>
            <a:r>
              <a:rPr lang="cs-CZ" sz="2800" smtClean="0"/>
              <a:t>Priority stanovuje zákazník podle schématu: </a:t>
            </a:r>
          </a:p>
          <a:p>
            <a:pPr lvl="1">
              <a:lnSpc>
                <a:spcPct val="80000"/>
              </a:lnSpc>
            </a:pPr>
            <a:r>
              <a:rPr lang="cs-CZ" sz="2400" smtClean="0"/>
              <a:t>daná funkce je velmi potřebná/nutná, </a:t>
            </a:r>
          </a:p>
          <a:p>
            <a:pPr lvl="1">
              <a:lnSpc>
                <a:spcPct val="80000"/>
              </a:lnSpc>
            </a:pPr>
            <a:r>
              <a:rPr lang="cs-CZ" sz="2400" smtClean="0"/>
              <a:t>tuto funkci by bylo velmi žádoucí mít, ale zatím se lze bez ní obejít,</a:t>
            </a:r>
          </a:p>
          <a:p>
            <a:pPr lvl="1">
              <a:lnSpc>
                <a:spcPct val="80000"/>
              </a:lnSpc>
            </a:pPr>
            <a:r>
              <a:rPr lang="cs-CZ" sz="2400" smtClean="0"/>
              <a:t>funkce by se hodila, její přínos a potřeba nejsou v daném okamžiku jednoznačné.</a:t>
            </a:r>
          </a:p>
          <a:p>
            <a:pPr>
              <a:lnSpc>
                <a:spcPct val="80000"/>
              </a:lnSpc>
            </a:pPr>
            <a:r>
              <a:rPr lang="cs-CZ" sz="2800" smtClean="0"/>
              <a:t>Postupuje se při tom tak, že zákazník jakoby přesvědčoval programátory, proč je má daná funkce určitou prioritu (jedná se o jistý druh oponentury, vyžaduje to však dobré vztahy mezi zákazníky a programátory). Výsledkem je odsouhlasený seznam úkolů dané iterace spolu s odhady jejich časové náročnosti a určením dvojic programátorů, které budou jednotlivé úkoly řešit.</a:t>
            </a:r>
          </a:p>
          <a:p>
            <a:pPr>
              <a:lnSpc>
                <a:spcPct val="80000"/>
              </a:lnSpc>
            </a:pPr>
            <a:r>
              <a:rPr lang="cs-CZ" sz="2800" smtClean="0"/>
              <a:t>Vypracuje se a oponuje plán realizace iterace </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cs-CZ" sz="4000" smtClean="0"/>
              <a:t>Implementace, extrémní programování</a:t>
            </a:r>
          </a:p>
        </p:txBody>
      </p:sp>
      <p:sp>
        <p:nvSpPr>
          <p:cNvPr id="198659" name="Rectangle 3"/>
          <p:cNvSpPr>
            <a:spLocks noGrp="1" noChangeArrowheads="1"/>
          </p:cNvSpPr>
          <p:nvPr>
            <p:ph type="body" idx="1"/>
          </p:nvPr>
        </p:nvSpPr>
        <p:spPr>
          <a:xfrm>
            <a:off x="685800" y="1981200"/>
            <a:ext cx="8458200" cy="4114800"/>
          </a:xfrm>
        </p:spPr>
        <p:txBody>
          <a:bodyPr/>
          <a:lstStyle/>
          <a:p>
            <a:pPr>
              <a:lnSpc>
                <a:spcPct val="90000"/>
              </a:lnSpc>
            </a:pPr>
            <a:r>
              <a:rPr lang="cs-CZ" sz="2800" smtClean="0"/>
              <a:t>Programování ve dvojici. Každý programátor může upravovat libovolnou část systému (pokud možno)</a:t>
            </a:r>
          </a:p>
          <a:p>
            <a:pPr>
              <a:lnSpc>
                <a:spcPct val="90000"/>
              </a:lnSpc>
            </a:pPr>
            <a:r>
              <a:rPr lang="cs-CZ" sz="2800" smtClean="0"/>
              <a:t>Začíná se návrhem testů a pak se teprve programuje </a:t>
            </a:r>
          </a:p>
          <a:p>
            <a:pPr lvl="1">
              <a:lnSpc>
                <a:spcPct val="90000"/>
              </a:lnSpc>
            </a:pPr>
            <a:r>
              <a:rPr lang="cs-CZ" sz="2400" smtClean="0"/>
              <a:t>A co když nevím co nevím, že je správně</a:t>
            </a:r>
          </a:p>
          <a:p>
            <a:pPr>
              <a:lnSpc>
                <a:spcPct val="90000"/>
              </a:lnSpc>
            </a:pPr>
            <a:r>
              <a:rPr lang="cs-CZ" sz="2800" smtClean="0"/>
              <a:t>Testy se integrují s testy ostatních částí a použijí se při testování nových částí i při jejich integraci</a:t>
            </a:r>
          </a:p>
          <a:p>
            <a:pPr>
              <a:lnSpc>
                <a:spcPct val="90000"/>
              </a:lnSpc>
            </a:pPr>
            <a:r>
              <a:rPr lang="cs-CZ" sz="2800" smtClean="0"/>
              <a:t>Neustále se kontroluje dodržování plánu</a:t>
            </a:r>
          </a:p>
          <a:p>
            <a:pPr>
              <a:lnSpc>
                <a:spcPct val="90000"/>
              </a:lnSpc>
            </a:pPr>
            <a:r>
              <a:rPr lang="cs-CZ" sz="2800" smtClean="0"/>
              <a:t>Do dvou týdnů dokončit a předvést, lepší inkrementální postup</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cs-CZ" smtClean="0"/>
              <a:t>Kdy to nejde</a:t>
            </a:r>
          </a:p>
        </p:txBody>
      </p:sp>
      <p:sp>
        <p:nvSpPr>
          <p:cNvPr id="199683" name="Rectangle 3"/>
          <p:cNvSpPr>
            <a:spLocks noGrp="1" noChangeArrowheads="1"/>
          </p:cNvSpPr>
          <p:nvPr>
            <p:ph type="body" idx="1"/>
          </p:nvPr>
        </p:nvSpPr>
        <p:spPr/>
        <p:txBody>
          <a:bodyPr/>
          <a:lstStyle/>
          <a:p>
            <a:r>
              <a:rPr lang="cs-CZ" sz="2800" dirty="0" smtClean="0"/>
              <a:t>Kritické systémy, kde je nutné přesně dodržovat dohodnuté (technologie)</a:t>
            </a:r>
          </a:p>
          <a:p>
            <a:r>
              <a:rPr lang="cs-CZ" sz="2800" dirty="0" smtClean="0"/>
              <a:t>Rozsáhlé systémy, které se nedají dobře dekomponovat</a:t>
            </a:r>
          </a:p>
          <a:p>
            <a:r>
              <a:rPr lang="cs-CZ" sz="2800" dirty="0" smtClean="0"/>
              <a:t>Nejsou k dispozici kvalitní řešitelé</a:t>
            </a:r>
          </a:p>
          <a:p>
            <a:r>
              <a:rPr lang="cs-CZ" sz="2800" dirty="0" smtClean="0"/>
              <a:t>Není ochota se domlouvat o cíli za pochodu (důvody: jak uzavřít smlouvu, jak sankce za neplnění)</a:t>
            </a:r>
          </a:p>
          <a:p>
            <a:r>
              <a:rPr lang="cs-CZ" sz="2800" dirty="0" smtClean="0"/>
              <a:t>Systémy </a:t>
            </a:r>
            <a:r>
              <a:rPr lang="cs-CZ" sz="2800" dirty="0" err="1" smtClean="0"/>
              <a:t>kustomizované</a:t>
            </a:r>
            <a:r>
              <a:rPr lang="cs-CZ" sz="2800" dirty="0" smtClean="0"/>
              <a:t> ?</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Nadpis 1"/>
          <p:cNvSpPr>
            <a:spLocks noGrp="1"/>
          </p:cNvSpPr>
          <p:nvPr>
            <p:ph type="title"/>
          </p:nvPr>
        </p:nvSpPr>
        <p:spPr/>
        <p:txBody>
          <a:bodyPr/>
          <a:lstStyle/>
          <a:p>
            <a:r>
              <a:rPr lang="cs-CZ" dirty="0" smtClean="0"/>
              <a:t>Konektor jako služba</a:t>
            </a:r>
          </a:p>
        </p:txBody>
      </p:sp>
      <p:sp>
        <p:nvSpPr>
          <p:cNvPr id="200707" name="Zástupný symbol pro obsah 2"/>
          <p:cNvSpPr>
            <a:spLocks noGrp="1"/>
          </p:cNvSpPr>
          <p:nvPr>
            <p:ph idx="1"/>
          </p:nvPr>
        </p:nvSpPr>
        <p:spPr/>
        <p:txBody>
          <a:bodyPr/>
          <a:lstStyle/>
          <a:p>
            <a:r>
              <a:rPr lang="cs-CZ" sz="2800" dirty="0" smtClean="0"/>
              <a:t>Umožňuje inkrementální vývoj a inkrementální údržbu</a:t>
            </a:r>
          </a:p>
          <a:p>
            <a:r>
              <a:rPr lang="cs-CZ" sz="2800" dirty="0" smtClean="0"/>
              <a:t>Dá se zobecnit na </a:t>
            </a:r>
            <a:r>
              <a:rPr lang="cs-CZ" sz="2800" dirty="0" err="1" smtClean="0"/>
              <a:t>gateway</a:t>
            </a:r>
            <a:r>
              <a:rPr lang="cs-CZ" sz="2800" dirty="0" smtClean="0"/>
              <a:t> jako služba </a:t>
            </a:r>
          </a:p>
          <a:p>
            <a:r>
              <a:rPr lang="cs-CZ" sz="2800" dirty="0" smtClean="0"/>
              <a:t>Zprávy v XML, hrubozrnné</a:t>
            </a:r>
          </a:p>
          <a:p>
            <a:r>
              <a:rPr lang="cs-CZ" sz="2800" dirty="0" smtClean="0"/>
              <a:t> Možnosti agilního vývoje ve velkém i v malém. </a:t>
            </a:r>
          </a:p>
          <a:p>
            <a:r>
              <a:rPr lang="cs-CZ" sz="2800" dirty="0" smtClean="0"/>
              <a:t>Využijí se některé principy klasického agilního programování</a:t>
            </a:r>
          </a:p>
          <a:p>
            <a:r>
              <a:rPr lang="cs-CZ" sz="2800" dirty="0" smtClean="0"/>
              <a:t>Lze použít i pro velké systémy</a:t>
            </a:r>
          </a:p>
          <a:p>
            <a:endParaRPr lang="cs-CZ" dirty="0" smtClean="0"/>
          </a:p>
        </p:txBody>
      </p:sp>
      <p:sp>
        <p:nvSpPr>
          <p:cNvPr id="200708" name="Zástupný symbol pro číslo snímku 3"/>
          <p:cNvSpPr>
            <a:spLocks noGrp="1"/>
          </p:cNvSpPr>
          <p:nvPr>
            <p:ph type="sldNum" sz="quarter" idx="12"/>
          </p:nvPr>
        </p:nvSpPr>
        <p:spPr>
          <a:noFill/>
        </p:spPr>
        <p:txBody>
          <a:bodyPr/>
          <a:lstStyle/>
          <a:p>
            <a:fld id="{8A090EA0-DE41-4D81-9F6A-3D8A08ED7CB6}" type="slidenum">
              <a:rPr lang="cs-CZ" smtClean="0"/>
              <a:pPr/>
              <a:t>257</a:t>
            </a:fld>
            <a:endParaRPr lang="cs-CZ"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číslo snímku 5"/>
          <p:cNvSpPr>
            <a:spLocks noGrp="1"/>
          </p:cNvSpPr>
          <p:nvPr>
            <p:ph type="sldNum" sz="quarter" idx="12"/>
          </p:nvPr>
        </p:nvSpPr>
        <p:spPr>
          <a:noFill/>
        </p:spPr>
        <p:txBody>
          <a:bodyPr/>
          <a:lstStyle/>
          <a:p>
            <a:fld id="{3AE6B6A1-D8C3-47D2-A2D1-3D89804BA951}" type="slidenum">
              <a:rPr lang="cs-CZ" smtClean="0"/>
              <a:pPr/>
              <a:t>26</a:t>
            </a:fld>
            <a:endParaRPr lang="cs-CZ" smtClean="0"/>
          </a:p>
        </p:txBody>
      </p:sp>
      <p:sp>
        <p:nvSpPr>
          <p:cNvPr id="134147" name="Rectangle 4"/>
          <p:cNvSpPr>
            <a:spLocks noGrp="1" noChangeArrowheads="1"/>
          </p:cNvSpPr>
          <p:nvPr>
            <p:ph type="title"/>
          </p:nvPr>
        </p:nvSpPr>
        <p:spPr/>
        <p:txBody>
          <a:bodyPr/>
          <a:lstStyle/>
          <a:p>
            <a:pPr eaLnBrk="1" hangingPunct="1"/>
            <a:r>
              <a:rPr lang="cs-CZ" sz="4000" smtClean="0"/>
              <a:t>Jednoduchá kriteria  hodnocení    Příklad: Píle a talent</a:t>
            </a:r>
          </a:p>
        </p:txBody>
      </p:sp>
      <p:graphicFrame>
        <p:nvGraphicFramePr>
          <p:cNvPr id="26655" name="Group 31"/>
          <p:cNvGraphicFramePr>
            <a:graphicFrameLocks noGrp="1"/>
          </p:cNvGraphicFramePr>
          <p:nvPr>
            <p:ph idx="1"/>
          </p:nvPr>
        </p:nvGraphicFramePr>
        <p:xfrm>
          <a:off x="1258888"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Dřeva </a:t>
                      </a:r>
                      <a:r>
                        <a:rPr kumimoji="0" lang="cs-CZ" sz="2400" b="0" i="0" u="none" strike="noStrike" cap="none" normalizeH="0" baseline="0" smtClean="0">
                          <a:ln>
                            <a:noFill/>
                          </a:ln>
                          <a:solidFill>
                            <a:schemeClr val="tx1"/>
                          </a:solidFill>
                          <a:effectLst/>
                          <a:latin typeface="Arial" charset="0"/>
                        </a:rPr>
                        <a:t>(raději propustit, často líní hlupáci či prostě lenoši)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Zlobivé děti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(bývají výkonní, pokud se nedopustí, aby těkali a nedokončovali),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Hvězdy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(bývá jich jen asi 5%, nezatěžovat rutinou, vůdčí člen týmu)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59" name="Text Box 22"/>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34160" name="Text Box 23"/>
          <p:cNvSpPr txBox="1">
            <a:spLocks noChangeArrowheads="1"/>
          </p:cNvSpPr>
          <p:nvPr/>
        </p:nvSpPr>
        <p:spPr bwMode="auto">
          <a:xfrm rot="-5400000">
            <a:off x="-1283493"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extLst>
      <p:ext uri="{BB962C8B-B14F-4D97-AF65-F5344CB8AC3E}">
        <p14:creationId xmlns:p14="http://schemas.microsoft.com/office/powerpoint/2010/main" xmlns="" val="1593850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Manažerský přístup v SME</a:t>
            </a:r>
            <a:endParaRPr lang="cs-CZ" dirty="0"/>
          </a:p>
        </p:txBody>
      </p:sp>
      <p:sp>
        <p:nvSpPr>
          <p:cNvPr id="3" name="Zástupný symbol pro obsah 2"/>
          <p:cNvSpPr>
            <a:spLocks noGrp="1"/>
          </p:cNvSpPr>
          <p:nvPr>
            <p:ph idx="1"/>
          </p:nvPr>
        </p:nvSpPr>
        <p:spPr/>
        <p:txBody>
          <a:bodyPr/>
          <a:lstStyle/>
          <a:p>
            <a:r>
              <a:rPr lang="cs-CZ" dirty="0" smtClean="0"/>
              <a:t>Prvky manažerského přístupu jsou běžné i u manažerských rozhodnutí v SME</a:t>
            </a:r>
          </a:p>
          <a:p>
            <a:r>
              <a:rPr lang="cs-CZ" dirty="0" smtClean="0"/>
              <a:t>Často se uskuteční podvědomě.</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27</a:t>
            </a:fld>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5"/>
          <p:cNvSpPr>
            <a:spLocks noGrp="1"/>
          </p:cNvSpPr>
          <p:nvPr>
            <p:ph type="sldNum" sz="quarter" idx="12"/>
          </p:nvPr>
        </p:nvSpPr>
        <p:spPr>
          <a:noFill/>
        </p:spPr>
        <p:txBody>
          <a:bodyPr/>
          <a:lstStyle/>
          <a:p>
            <a:fld id="{13ED161E-D8D7-44B2-BC59-A10C14F7BACB}" type="slidenum">
              <a:rPr lang="cs-CZ" smtClean="0"/>
              <a:pPr/>
              <a:t>28</a:t>
            </a:fld>
            <a:endParaRPr lang="cs-CZ" smtClean="0"/>
          </a:p>
        </p:txBody>
      </p:sp>
      <p:sp>
        <p:nvSpPr>
          <p:cNvPr id="135171" name="Rectangle 1026"/>
          <p:cNvSpPr>
            <a:spLocks noGrp="1" noChangeArrowheads="1"/>
          </p:cNvSpPr>
          <p:nvPr>
            <p:ph type="title"/>
          </p:nvPr>
        </p:nvSpPr>
        <p:spPr/>
        <p:txBody>
          <a:bodyPr/>
          <a:lstStyle/>
          <a:p>
            <a:pPr eaLnBrk="1" hangingPunct="1"/>
            <a:r>
              <a:rPr lang="cs-CZ" smtClean="0"/>
              <a:t>Maminy</a:t>
            </a:r>
          </a:p>
        </p:txBody>
      </p:sp>
      <p:sp>
        <p:nvSpPr>
          <p:cNvPr id="135172" name="Rectangle 1027"/>
          <p:cNvSpPr>
            <a:spLocks noGrp="1" noChangeArrowheads="1"/>
          </p:cNvSpPr>
          <p:nvPr>
            <p:ph type="body" idx="1"/>
          </p:nvPr>
        </p:nvSpPr>
        <p:spPr/>
        <p:txBody>
          <a:bodyPr/>
          <a:lstStyle/>
          <a:p>
            <a:pPr eaLnBrk="1" hangingPunct="1"/>
            <a:r>
              <a:rPr lang="cs-CZ" sz="2800" dirty="0" smtClean="0"/>
              <a:t>Dobře využít matky malých dětí</a:t>
            </a:r>
            <a:r>
              <a:rPr lang="en-US" sz="2800" dirty="0" smtClean="0"/>
              <a:t> </a:t>
            </a:r>
            <a:r>
              <a:rPr lang="cs-CZ" sz="2800" dirty="0" smtClean="0"/>
              <a:t>je náročný úkol, je ale vysoká návratnost, jsou to většinou dříči, pracují, aby se jejich děti měly dobře</a:t>
            </a:r>
          </a:p>
          <a:p>
            <a:pPr lvl="1" eaLnBrk="1" hangingPunct="1"/>
            <a:r>
              <a:rPr lang="cs-CZ" sz="2400" dirty="0" smtClean="0"/>
              <a:t>Potřeba volnější pracovní doby</a:t>
            </a:r>
          </a:p>
          <a:p>
            <a:pPr lvl="1" eaLnBrk="1" hangingPunct="1"/>
            <a:r>
              <a:rPr lang="cs-CZ" sz="2400" dirty="0" smtClean="0"/>
              <a:t>Pokud se jim vyjde vstříc dovedou si toho vážit a vrátí se to na přínosech</a:t>
            </a:r>
          </a:p>
          <a:p>
            <a:pPr eaLnBrk="1" hangingPunct="1"/>
            <a:r>
              <a:rPr lang="cs-CZ" sz="2800" dirty="0" smtClean="0"/>
              <a:t>Nevyužití mamin svědčí většinou o tuposti a nekompetentnosti a sociální nedostatečnosti vedoucího týmu i manažerů</a:t>
            </a:r>
          </a:p>
        </p:txBody>
      </p:sp>
    </p:spTree>
    <p:extLst>
      <p:ext uri="{BB962C8B-B14F-4D97-AF65-F5344CB8AC3E}">
        <p14:creationId xmlns:p14="http://schemas.microsoft.com/office/powerpoint/2010/main" xmlns="" val="3577832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číslo snímku 5"/>
          <p:cNvSpPr>
            <a:spLocks noGrp="1"/>
          </p:cNvSpPr>
          <p:nvPr>
            <p:ph type="sldNum" sz="quarter" idx="12"/>
          </p:nvPr>
        </p:nvSpPr>
        <p:spPr>
          <a:noFill/>
        </p:spPr>
        <p:txBody>
          <a:bodyPr/>
          <a:lstStyle/>
          <a:p>
            <a:fld id="{414E6D71-AB83-449F-B40E-769EACBB52FE}" type="slidenum">
              <a:rPr lang="cs-CZ" smtClean="0"/>
              <a:pPr/>
              <a:t>29</a:t>
            </a:fld>
            <a:endParaRPr lang="cs-CZ" smtClean="0"/>
          </a:p>
        </p:txBody>
      </p:sp>
      <p:sp>
        <p:nvSpPr>
          <p:cNvPr id="136195" name="Rectangle 2"/>
          <p:cNvSpPr>
            <a:spLocks noGrp="1" noChangeArrowheads="1"/>
          </p:cNvSpPr>
          <p:nvPr>
            <p:ph type="title"/>
          </p:nvPr>
        </p:nvSpPr>
        <p:spPr/>
        <p:txBody>
          <a:bodyPr/>
          <a:lstStyle/>
          <a:p>
            <a:pPr eaLnBrk="1" hangingPunct="1"/>
            <a:r>
              <a:rPr lang="cs-CZ" sz="4000" smtClean="0"/>
              <a:t>Jednoduchá kriteria  hodnocení   Experti a začátečníci</a:t>
            </a:r>
          </a:p>
        </p:txBody>
      </p:sp>
      <p:graphicFrame>
        <p:nvGraphicFramePr>
          <p:cNvPr id="134169" name="Group 25"/>
          <p:cNvGraphicFramePr>
            <a:graphicFrameLocks noGrp="1"/>
          </p:cNvGraphicFramePr>
          <p:nvPr>
            <p:ph idx="1"/>
          </p:nvPr>
        </p:nvGraphicFramePr>
        <p:xfrm>
          <a:off x="1331913"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Začátečníci</a:t>
                      </a:r>
                      <a:r>
                        <a:rPr kumimoji="0" lang="cs-CZ" sz="2400" b="0" i="0" u="none" strike="noStrike" cap="none" normalizeH="0" baseline="0" smtClean="0">
                          <a:ln>
                            <a:noFill/>
                          </a:ln>
                          <a:solidFill>
                            <a:schemeClr val="tx1"/>
                          </a:solidFill>
                          <a:effectLst/>
                          <a:latin typeface="Arial" charset="0"/>
                        </a:rPr>
                        <a:t> (nasazovat jako druhé do dvojic)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Aplikační expert </a:t>
                      </a:r>
                      <a:r>
                        <a:rPr kumimoji="0" lang="cs-CZ" sz="2400" b="0" i="0" u="none" strike="noStrike" cap="none" normalizeH="0" baseline="0" smtClean="0">
                          <a:ln>
                            <a:noFill/>
                          </a:ln>
                          <a:solidFill>
                            <a:schemeClr val="tx1"/>
                          </a:solidFill>
                          <a:effectLst/>
                          <a:latin typeface="Arial" charset="0"/>
                        </a:rPr>
                        <a:t>(měl by obvykle být členem týmu, často jako styčný důstojník)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Systémový expert </a:t>
                      </a:r>
                      <a:r>
                        <a:rPr kumimoji="0" lang="cs-CZ" sz="2400" b="0" i="0" u="none" strike="noStrike" cap="none" normalizeH="0" baseline="0" smtClean="0">
                          <a:ln>
                            <a:noFill/>
                          </a:ln>
                          <a:solidFill>
                            <a:schemeClr val="tx1"/>
                          </a:solidFill>
                          <a:effectLst/>
                          <a:latin typeface="Arial" charset="0"/>
                        </a:rPr>
                        <a:t>(častým nedostatkem je neschopnost komunikace s uživateli)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Mentor </a:t>
                      </a:r>
                      <a:r>
                        <a:rPr kumimoji="0" lang="cs-CZ" sz="2400" b="0" i="0" u="none" strike="noStrike" cap="none" normalizeH="0" baseline="0" smtClean="0">
                          <a:ln>
                            <a:noFill/>
                          </a:ln>
                          <a:solidFill>
                            <a:schemeClr val="tx1"/>
                          </a:solidFill>
                          <a:effectLst/>
                          <a:latin typeface="Arial" charset="0"/>
                        </a:rPr>
                        <a:t>(vhodný na vedoucího projektu nebo jako mentor při oponentuře)</a:t>
                      </a: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07" name="Text Box 14"/>
          <p:cNvSpPr txBox="1">
            <a:spLocks noChangeArrowheads="1"/>
          </p:cNvSpPr>
          <p:nvPr/>
        </p:nvSpPr>
        <p:spPr bwMode="auto">
          <a:xfrm>
            <a:off x="1619250" y="1989138"/>
            <a:ext cx="6985000"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Znalost oboru aplikace  </a:t>
            </a:r>
            <a:r>
              <a:rPr lang="cs-CZ" sz="1800"/>
              <a:t>                </a:t>
            </a:r>
            <a:r>
              <a:rPr lang="cs-CZ" sz="2000"/>
              <a:t>Velká</a:t>
            </a:r>
            <a:endParaRPr lang="cs-CZ" sz="1800"/>
          </a:p>
        </p:txBody>
      </p:sp>
      <p:sp>
        <p:nvSpPr>
          <p:cNvPr id="136208" name="Text Box 15"/>
          <p:cNvSpPr txBox="1">
            <a:spLocks noChangeArrowheads="1"/>
          </p:cNvSpPr>
          <p:nvPr/>
        </p:nvSpPr>
        <p:spPr bwMode="auto">
          <a:xfrm rot="-5400000">
            <a:off x="-1140618"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Znalost IT</a:t>
            </a:r>
            <a:r>
              <a:rPr lang="cs-CZ" sz="2000"/>
              <a:t>   </a:t>
            </a:r>
            <a:r>
              <a:rPr lang="cs-CZ" sz="2400"/>
              <a:t> </a:t>
            </a:r>
            <a:r>
              <a:rPr lang="cs-CZ" sz="2000"/>
              <a:t> malá                                    </a:t>
            </a:r>
          </a:p>
        </p:txBody>
      </p:sp>
    </p:spTree>
    <p:extLst>
      <p:ext uri="{BB962C8B-B14F-4D97-AF65-F5344CB8AC3E}">
        <p14:creationId xmlns:p14="http://schemas.microsoft.com/office/powerpoint/2010/main" xmlns="" val="2561071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Manažerské činnosti</a:t>
            </a:r>
            <a:endParaRPr lang="cs-CZ" dirty="0"/>
          </a:p>
        </p:txBody>
      </p:sp>
      <p:sp>
        <p:nvSpPr>
          <p:cNvPr id="3" name="Podnadpis 2"/>
          <p:cNvSpPr>
            <a:spLocks noGrp="1"/>
          </p:cNvSpPr>
          <p:nvPr>
            <p:ph type="subTitle" idx="1"/>
          </p:nvPr>
        </p:nvSpPr>
        <p:spPr>
          <a:xfrm>
            <a:off x="1371600" y="3284984"/>
            <a:ext cx="6400800" cy="2353816"/>
          </a:xfrm>
        </p:spPr>
        <p:txBody>
          <a:bodyPr/>
          <a:lstStyle/>
          <a:p>
            <a:r>
              <a:rPr lang="cs-CZ" dirty="0" smtClean="0"/>
              <a:t>Tradiční  pohledy</a:t>
            </a:r>
          </a:p>
          <a:p>
            <a:r>
              <a:rPr lang="cs-CZ" dirty="0" smtClean="0"/>
              <a:t>Mezi ekonomy v tom není shoda, je více úhlů pohledů </a:t>
            </a:r>
          </a:p>
          <a:p>
            <a:r>
              <a:rPr lang="cs-CZ" dirty="0" smtClean="0"/>
              <a:t>v SW specifika</a:t>
            </a:r>
          </a:p>
          <a:p>
            <a:endParaRPr lang="cs-CZ" dirty="0" smtClean="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Zástupný symbol pro číslo snímku 5"/>
          <p:cNvSpPr>
            <a:spLocks noGrp="1"/>
          </p:cNvSpPr>
          <p:nvPr>
            <p:ph type="sldNum" sz="quarter" idx="12"/>
          </p:nvPr>
        </p:nvSpPr>
        <p:spPr>
          <a:noFill/>
        </p:spPr>
        <p:txBody>
          <a:bodyPr/>
          <a:lstStyle/>
          <a:p>
            <a:fld id="{31041403-58AE-4A69-9988-76634470270F}" type="slidenum">
              <a:rPr lang="cs-CZ" smtClean="0"/>
              <a:pPr/>
              <a:t>30</a:t>
            </a:fld>
            <a:endParaRPr lang="cs-CZ" smtClean="0"/>
          </a:p>
        </p:txBody>
      </p:sp>
      <p:sp>
        <p:nvSpPr>
          <p:cNvPr id="137219" name="Rectangle 1028"/>
          <p:cNvSpPr>
            <a:spLocks noGrp="1" noChangeArrowheads="1"/>
          </p:cNvSpPr>
          <p:nvPr>
            <p:ph type="title"/>
          </p:nvPr>
        </p:nvSpPr>
        <p:spPr/>
        <p:txBody>
          <a:bodyPr/>
          <a:lstStyle/>
          <a:p>
            <a:pPr eaLnBrk="1" hangingPunct="1"/>
            <a:r>
              <a:rPr lang="cs-CZ" smtClean="0"/>
              <a:t>Hledání konsensu</a:t>
            </a:r>
          </a:p>
        </p:txBody>
      </p:sp>
      <p:pic>
        <p:nvPicPr>
          <p:cNvPr id="137220" name="Picture 1049"/>
          <p:cNvPicPr>
            <a:picLocks noGrp="1" noChangeAspect="1" noChangeArrowheads="1"/>
          </p:cNvPicPr>
          <p:nvPr>
            <p:ph idx="1"/>
          </p:nvPr>
        </p:nvPicPr>
        <p:blipFill>
          <a:blip r:embed="rId2" cstate="print"/>
          <a:srcRect/>
          <a:stretch>
            <a:fillRect/>
          </a:stretch>
        </p:blipFill>
        <p:spPr>
          <a:xfrm>
            <a:off x="395288" y="1412875"/>
            <a:ext cx="7848600" cy="4294188"/>
          </a:xfrm>
          <a:noFill/>
        </p:spPr>
      </p:pic>
      <p:sp>
        <p:nvSpPr>
          <p:cNvPr id="137221" name="Text Box 1051"/>
          <p:cNvSpPr txBox="1">
            <a:spLocks noChangeArrowheads="1"/>
          </p:cNvSpPr>
          <p:nvPr/>
        </p:nvSpPr>
        <p:spPr bwMode="auto">
          <a:xfrm>
            <a:off x="2051050" y="1268413"/>
            <a:ext cx="5638800" cy="366712"/>
          </a:xfrm>
          <a:prstGeom prst="rect">
            <a:avLst/>
          </a:prstGeom>
          <a:noFill/>
          <a:ln w="9525">
            <a:noFill/>
            <a:miter lim="800000"/>
            <a:headEnd/>
            <a:tailEnd/>
          </a:ln>
        </p:spPr>
        <p:txBody>
          <a:bodyPr>
            <a:spAutoFit/>
          </a:bodyPr>
          <a:lstStyle/>
          <a:p>
            <a:pPr>
              <a:spcBef>
                <a:spcPct val="50000"/>
              </a:spcBef>
            </a:pPr>
            <a:r>
              <a:rPr lang="cs-CZ" sz="1800"/>
              <a:t>Individuální skrytý nesouhlas otravuje vztahy v týmu</a:t>
            </a:r>
          </a:p>
        </p:txBody>
      </p:sp>
      <p:sp>
        <p:nvSpPr>
          <p:cNvPr id="137222" name="Text Box 1052"/>
          <p:cNvSpPr txBox="1">
            <a:spLocks noChangeArrowheads="1"/>
          </p:cNvSpPr>
          <p:nvPr/>
        </p:nvSpPr>
        <p:spPr bwMode="auto">
          <a:xfrm>
            <a:off x="755650" y="5589588"/>
            <a:ext cx="8054975" cy="822325"/>
          </a:xfrm>
          <a:prstGeom prst="rect">
            <a:avLst/>
          </a:prstGeom>
          <a:noFill/>
          <a:ln w="9525">
            <a:noFill/>
            <a:miter lim="800000"/>
            <a:headEnd/>
            <a:tailEnd/>
          </a:ln>
        </p:spPr>
        <p:txBody>
          <a:bodyPr>
            <a:spAutoFit/>
          </a:bodyPr>
          <a:lstStyle/>
          <a:p>
            <a:pPr>
              <a:spcBef>
                <a:spcPct val="50000"/>
              </a:spcBef>
            </a:pPr>
            <a:r>
              <a:rPr lang="cs-CZ" sz="2400"/>
              <a:t>Zdánlivý konsensus je zvláště škodlivý (pocit podvodu), může vzniknou nepozorností vedoucího</a:t>
            </a:r>
          </a:p>
        </p:txBody>
      </p:sp>
    </p:spTree>
    <p:extLst>
      <p:ext uri="{BB962C8B-B14F-4D97-AF65-F5344CB8AC3E}">
        <p14:creationId xmlns:p14="http://schemas.microsoft.com/office/powerpoint/2010/main" xmlns="" val="2036038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p:cNvSpPr>
            <a:spLocks noGrp="1"/>
          </p:cNvSpPr>
          <p:nvPr>
            <p:ph type="sldNum" sz="quarter" idx="12"/>
          </p:nvPr>
        </p:nvSpPr>
        <p:spPr>
          <a:noFill/>
        </p:spPr>
        <p:txBody>
          <a:bodyPr/>
          <a:lstStyle/>
          <a:p>
            <a:fld id="{E5D73A5A-C09C-43F4-BDC9-D2BC6B420E19}" type="slidenum">
              <a:rPr lang="cs-CZ" smtClean="0"/>
              <a:pPr/>
              <a:t>31</a:t>
            </a:fld>
            <a:endParaRPr lang="cs-CZ" smtClean="0"/>
          </a:p>
        </p:txBody>
      </p:sp>
      <p:sp>
        <p:nvSpPr>
          <p:cNvPr id="15363" name="Rectangle 1028"/>
          <p:cNvSpPr>
            <a:spLocks noGrp="1" noChangeArrowheads="1"/>
          </p:cNvSpPr>
          <p:nvPr>
            <p:ph type="ctrTitle"/>
          </p:nvPr>
        </p:nvSpPr>
        <p:spPr>
          <a:xfrm>
            <a:off x="684213" y="981075"/>
            <a:ext cx="7772400" cy="1470025"/>
          </a:xfrm>
        </p:spPr>
        <p:txBody>
          <a:bodyPr/>
          <a:lstStyle/>
          <a:p>
            <a:pPr eaLnBrk="1" hangingPunct="1"/>
            <a:r>
              <a:rPr lang="cs-CZ" smtClean="0"/>
              <a:t>Poznatky psychologie práce</a:t>
            </a:r>
          </a:p>
        </p:txBody>
      </p:sp>
      <p:sp>
        <p:nvSpPr>
          <p:cNvPr id="15364" name="Rectangle 1029"/>
          <p:cNvSpPr>
            <a:spLocks noGrp="1" noChangeArrowheads="1"/>
          </p:cNvSpPr>
          <p:nvPr>
            <p:ph type="subTitle" idx="1"/>
          </p:nvPr>
        </p:nvSpPr>
        <p:spPr>
          <a:xfrm>
            <a:off x="1187450" y="2492375"/>
            <a:ext cx="6913563" cy="3673475"/>
          </a:xfrm>
        </p:spPr>
        <p:txBody>
          <a:bodyPr/>
          <a:lstStyle/>
          <a:p>
            <a:pPr eaLnBrk="1" hangingPunct="1">
              <a:lnSpc>
                <a:spcPct val="80000"/>
              </a:lnSpc>
            </a:pPr>
            <a:r>
              <a:rPr lang="cs-CZ" sz="2800" smtClean="0"/>
              <a:t>Dobré je být si jich vědom </a:t>
            </a:r>
          </a:p>
          <a:p>
            <a:pPr eaLnBrk="1" hangingPunct="1">
              <a:lnSpc>
                <a:spcPct val="80000"/>
              </a:lnSpc>
            </a:pPr>
            <a:r>
              <a:rPr lang="cs-CZ" sz="2800" smtClean="0"/>
              <a:t>Není dobré je přeceňovat,</a:t>
            </a:r>
          </a:p>
          <a:p>
            <a:pPr eaLnBrk="1" hangingPunct="1">
              <a:lnSpc>
                <a:spcPct val="80000"/>
              </a:lnSpc>
            </a:pPr>
            <a:r>
              <a:rPr lang="cs-CZ" sz="2800" smtClean="0"/>
              <a:t> Je dobré spolupracovat s psychology</a:t>
            </a:r>
          </a:p>
          <a:p>
            <a:pPr eaLnBrk="1" hangingPunct="1">
              <a:lnSpc>
                <a:spcPct val="80000"/>
              </a:lnSpc>
            </a:pPr>
            <a:r>
              <a:rPr lang="cs-CZ" sz="2800" smtClean="0"/>
              <a:t>Ale jen dobrými </a:t>
            </a:r>
          </a:p>
          <a:p>
            <a:pPr eaLnBrk="1" hangingPunct="1">
              <a:lnSpc>
                <a:spcPct val="80000"/>
              </a:lnSpc>
            </a:pPr>
            <a:r>
              <a:rPr lang="cs-CZ" sz="2800" smtClean="0"/>
              <a:t>Sociální a humanitní znalosti jsou „měkké“</a:t>
            </a:r>
          </a:p>
          <a:p>
            <a:pPr lvl="1" algn="l" eaLnBrk="1" hangingPunct="1">
              <a:lnSpc>
                <a:spcPct val="80000"/>
              </a:lnSpc>
              <a:buFontTx/>
              <a:buChar char="•"/>
            </a:pPr>
            <a:r>
              <a:rPr lang="cs-CZ" sz="2400" smtClean="0"/>
              <a:t> Fuzzy metriky</a:t>
            </a:r>
          </a:p>
          <a:p>
            <a:pPr lvl="1" algn="l" eaLnBrk="1" hangingPunct="1">
              <a:lnSpc>
                <a:spcPct val="80000"/>
              </a:lnSpc>
              <a:buFontTx/>
              <a:buChar char="•"/>
            </a:pPr>
            <a:r>
              <a:rPr lang="cs-CZ" sz="2400" smtClean="0"/>
              <a:t> Závislost na emocích a intuici</a:t>
            </a:r>
          </a:p>
          <a:p>
            <a:pPr lvl="1" algn="l" eaLnBrk="1" hangingPunct="1">
              <a:lnSpc>
                <a:spcPct val="80000"/>
              </a:lnSpc>
              <a:buFontTx/>
              <a:buChar char="•"/>
            </a:pPr>
            <a:r>
              <a:rPr lang="cs-CZ" sz="2400" smtClean="0"/>
              <a:t> Výsledky jsou nejen fuzzy, ale jsou i nejisté 	založené na malém počtu pozorování, 	nespolehlivé, výběrové efekty  </a:t>
            </a:r>
          </a:p>
          <a:p>
            <a:pPr eaLnBrk="1" hangingPunct="1">
              <a:lnSpc>
                <a:spcPct val="80000"/>
              </a:lnSpc>
            </a:pPr>
            <a:endParaRPr lang="cs-CZ" sz="2800" smtClean="0"/>
          </a:p>
        </p:txBody>
      </p:sp>
    </p:spTree>
    <p:extLst>
      <p:ext uri="{BB962C8B-B14F-4D97-AF65-F5344CB8AC3E}">
        <p14:creationId xmlns:p14="http://schemas.microsoft.com/office/powerpoint/2010/main" xmlns="" val="2746919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p:cNvSpPr>
            <a:spLocks noGrp="1"/>
          </p:cNvSpPr>
          <p:nvPr>
            <p:ph type="sldNum" sz="quarter" idx="12"/>
          </p:nvPr>
        </p:nvSpPr>
        <p:spPr>
          <a:noFill/>
        </p:spPr>
        <p:txBody>
          <a:bodyPr/>
          <a:lstStyle/>
          <a:p>
            <a:fld id="{D21795D2-E0E2-411D-92AB-2C242996A615}" type="slidenum">
              <a:rPr lang="cs-CZ" smtClean="0"/>
              <a:pPr/>
              <a:t>32</a:t>
            </a:fld>
            <a:endParaRPr lang="cs-CZ" smtClean="0"/>
          </a:p>
        </p:txBody>
      </p:sp>
      <p:sp>
        <p:nvSpPr>
          <p:cNvPr id="30723"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0724" name="Rectangle 3"/>
          <p:cNvSpPr>
            <a:spLocks noGrp="1" noChangeArrowheads="1"/>
          </p:cNvSpPr>
          <p:nvPr>
            <p:ph type="body" idx="1"/>
          </p:nvPr>
        </p:nvSpPr>
        <p:spPr>
          <a:xfrm>
            <a:off x="179388" y="1500188"/>
            <a:ext cx="8750300" cy="4808537"/>
          </a:xfrm>
        </p:spPr>
        <p:txBody>
          <a:bodyPr/>
          <a:lstStyle/>
          <a:p>
            <a:pPr eaLnBrk="1" hangingPunct="1">
              <a:lnSpc>
                <a:spcPct val="90000"/>
              </a:lnSpc>
            </a:pPr>
            <a:r>
              <a:rPr lang="cs-CZ" dirty="0" smtClean="0"/>
              <a:t>Spokojenost s prací a </a:t>
            </a:r>
            <a:r>
              <a:rPr lang="cs-CZ" dirty="0" smtClean="0"/>
              <a:t>podnikem </a:t>
            </a:r>
            <a:r>
              <a:rPr lang="cs-CZ" dirty="0" smtClean="0"/>
              <a:t>podstatně </a:t>
            </a:r>
            <a:r>
              <a:rPr lang="cs-CZ" dirty="0" smtClean="0"/>
              <a:t>zvyšuje produktivitu, snižuje stres, snižuje nebezpečí odchodu pracovníků, </a:t>
            </a:r>
          </a:p>
          <a:p>
            <a:pPr eaLnBrk="1" hangingPunct="1">
              <a:lnSpc>
                <a:spcPct val="90000"/>
              </a:lnSpc>
            </a:pPr>
            <a:r>
              <a:rPr lang="cs-CZ" dirty="0" smtClean="0"/>
              <a:t>Je podmínkou identifikace s cíli a pocitu spoluodpovědnosti a spoluvlastnictví</a:t>
            </a:r>
          </a:p>
          <a:p>
            <a:pPr lvl="2" eaLnBrk="1" hangingPunct="1">
              <a:lnSpc>
                <a:spcPct val="90000"/>
              </a:lnSpc>
            </a:pPr>
            <a:r>
              <a:rPr lang="cs-CZ" sz="2800" dirty="0" smtClean="0"/>
              <a:t>To je nutnou podmínkou pro efektivnost řady činností (oponentury, brainstorming, kontroly, práce za tým) a pro růst dovedností a znalostí svých členů </a:t>
            </a:r>
          </a:p>
          <a:p>
            <a:pPr eaLnBrk="1" hangingPunct="1">
              <a:lnSpc>
                <a:spcPct val="90000"/>
              </a:lnSpc>
            </a:pPr>
            <a:r>
              <a:rPr lang="cs-CZ" dirty="0" smtClean="0"/>
              <a:t>K tomu může přispět používání sociálních sítí</a:t>
            </a:r>
          </a:p>
          <a:p>
            <a:pPr lvl="2" eaLnBrk="1" hangingPunct="1">
              <a:lnSpc>
                <a:spcPct val="90000"/>
              </a:lnSpc>
            </a:pPr>
            <a:r>
              <a:rPr lang="cs-CZ" sz="2800" dirty="0" smtClean="0"/>
              <a:t>Zatím neprověřeno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p:cNvSpPr>
            <a:spLocks noGrp="1"/>
          </p:cNvSpPr>
          <p:nvPr>
            <p:ph type="sldNum" sz="quarter" idx="12"/>
          </p:nvPr>
        </p:nvSpPr>
        <p:spPr>
          <a:noFill/>
        </p:spPr>
        <p:txBody>
          <a:bodyPr/>
          <a:lstStyle/>
          <a:p>
            <a:fld id="{B6E6F2FE-1B11-4A0D-B7C4-3798A9E45BDD}" type="slidenum">
              <a:rPr lang="cs-CZ" smtClean="0"/>
              <a:pPr/>
              <a:t>33</a:t>
            </a:fld>
            <a:endParaRPr lang="cs-CZ" smtClean="0"/>
          </a:p>
        </p:txBody>
      </p:sp>
      <p:sp>
        <p:nvSpPr>
          <p:cNvPr id="31747"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1748" name="Rectangle 3"/>
          <p:cNvSpPr>
            <a:spLocks noGrp="1" noChangeArrowheads="1"/>
          </p:cNvSpPr>
          <p:nvPr>
            <p:ph type="body" idx="1"/>
          </p:nvPr>
        </p:nvSpPr>
        <p:spPr>
          <a:xfrm>
            <a:off x="285750" y="2133600"/>
            <a:ext cx="8643938" cy="3992563"/>
          </a:xfrm>
        </p:spPr>
        <p:txBody>
          <a:bodyPr/>
          <a:lstStyle/>
          <a:p>
            <a:pPr eaLnBrk="1" hangingPunct="1">
              <a:lnSpc>
                <a:spcPct val="90000"/>
              </a:lnSpc>
            </a:pPr>
            <a:r>
              <a:rPr lang="cs-CZ" dirty="0" smtClean="0"/>
              <a:t>Je to sociální a psychologický kapitál (v jistém smyslu obdoba běžného kapitálu, musí se do něho investovat  a investice se </a:t>
            </a:r>
            <a:r>
              <a:rPr lang="cs-CZ" dirty="0" smtClean="0"/>
              <a:t>vracejí, ale nemusí to být hned)</a:t>
            </a:r>
            <a:endParaRPr lang="cs-CZ" dirty="0" smtClean="0"/>
          </a:p>
          <a:p>
            <a:pPr eaLnBrk="1" hangingPunct="1">
              <a:lnSpc>
                <a:spcPct val="90000"/>
              </a:lnSpc>
            </a:pPr>
            <a:r>
              <a:rPr lang="cs-CZ" dirty="0" smtClean="0"/>
              <a:t>Je  důležité pro zdraví a výkon pracovníků </a:t>
            </a:r>
          </a:p>
          <a:p>
            <a:pPr lvl="2" eaLnBrk="1" hangingPunct="1">
              <a:lnSpc>
                <a:spcPct val="90000"/>
              </a:lnSpc>
            </a:pPr>
            <a:r>
              <a:rPr lang="cs-CZ" sz="2800" dirty="0" smtClean="0"/>
              <a:t>Srovnejte situaci v týmových sportech</a:t>
            </a:r>
          </a:p>
          <a:p>
            <a:pPr eaLnBrk="1" hangingPunct="1">
              <a:lnSpc>
                <a:spcPct val="90000"/>
              </a:lnSpc>
            </a:pPr>
            <a:r>
              <a:rPr lang="cs-CZ" dirty="0" smtClean="0"/>
              <a:t>Je podmínkou úspěchu některých metodik, např. sledování rizik a kritický řetěz</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smtClean="0"/>
              <a:t>Skryté efekty psychosomatických nemocí</a:t>
            </a:r>
          </a:p>
        </p:txBody>
      </p:sp>
      <p:sp>
        <p:nvSpPr>
          <p:cNvPr id="32771" name="Zástupný symbol pro obsah 2"/>
          <p:cNvSpPr>
            <a:spLocks noGrp="1"/>
          </p:cNvSpPr>
          <p:nvPr>
            <p:ph idx="1"/>
          </p:nvPr>
        </p:nvSpPr>
        <p:spPr/>
        <p:txBody>
          <a:bodyPr/>
          <a:lstStyle/>
          <a:p>
            <a:r>
              <a:rPr lang="cs-CZ" smtClean="0"/>
              <a:t>Ovzduší v týmu a psychologický kapitál ohrožují</a:t>
            </a:r>
          </a:p>
          <a:p>
            <a:pPr lvl="1"/>
            <a:r>
              <a:rPr lang="cs-CZ" smtClean="0"/>
              <a:t> Přepracovanost</a:t>
            </a:r>
          </a:p>
          <a:p>
            <a:pPr lvl="1"/>
            <a:r>
              <a:rPr lang="cs-CZ" smtClean="0"/>
              <a:t>Vyhořeni a stavy před vznikem vyhoření</a:t>
            </a:r>
          </a:p>
          <a:p>
            <a:pPr lvl="1"/>
            <a:r>
              <a:rPr lang="cs-CZ" smtClean="0"/>
              <a:t>Psychická nepohoda obecně</a:t>
            </a:r>
          </a:p>
          <a:p>
            <a:pPr lvl="1"/>
            <a:r>
              <a:rPr lang="cs-CZ" smtClean="0"/>
              <a:t>Nezdravý životní styl </a:t>
            </a:r>
          </a:p>
          <a:p>
            <a:r>
              <a:rPr lang="cs-CZ" smtClean="0"/>
              <a:t>Problém: příčiny jsou skryté</a:t>
            </a:r>
          </a:p>
          <a:p>
            <a:r>
              <a:rPr lang="cs-CZ" smtClean="0"/>
              <a:t>                projevuje se postupně a proto se 			nepostřehne</a:t>
            </a:r>
          </a:p>
        </p:txBody>
      </p:sp>
      <p:sp>
        <p:nvSpPr>
          <p:cNvPr id="32772" name="Zástupný symbol pro číslo snímku 3"/>
          <p:cNvSpPr>
            <a:spLocks noGrp="1"/>
          </p:cNvSpPr>
          <p:nvPr>
            <p:ph type="sldNum" sz="quarter" idx="12"/>
          </p:nvPr>
        </p:nvSpPr>
        <p:spPr>
          <a:noFill/>
        </p:spPr>
        <p:txBody>
          <a:bodyPr/>
          <a:lstStyle/>
          <a:p>
            <a:fld id="{2CFA8AB5-79AF-4146-BF17-6FB9ED34ADB9}" type="slidenum">
              <a:rPr lang="cs-CZ" smtClean="0"/>
              <a:pPr/>
              <a:t>34</a:t>
            </a:fld>
            <a:endParaRPr lang="cs-CZ"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p:cNvSpPr>
            <a:spLocks noGrp="1"/>
          </p:cNvSpPr>
          <p:nvPr>
            <p:ph type="sldNum" sz="quarter" idx="12"/>
          </p:nvPr>
        </p:nvSpPr>
        <p:spPr>
          <a:noFill/>
        </p:spPr>
        <p:txBody>
          <a:bodyPr/>
          <a:lstStyle/>
          <a:p>
            <a:fld id="{0E6FDE2C-170E-4B30-8269-03925226F278}" type="slidenum">
              <a:rPr lang="cs-CZ" smtClean="0"/>
              <a:pPr/>
              <a:t>35</a:t>
            </a:fld>
            <a:endParaRPr lang="cs-CZ" smtClean="0"/>
          </a:p>
        </p:txBody>
      </p:sp>
      <p:sp>
        <p:nvSpPr>
          <p:cNvPr id="38915" name="Rectangle 2050"/>
          <p:cNvSpPr>
            <a:spLocks noGrp="1" noChangeArrowheads="1"/>
          </p:cNvSpPr>
          <p:nvPr>
            <p:ph type="title"/>
          </p:nvPr>
        </p:nvSpPr>
        <p:spPr>
          <a:xfrm>
            <a:off x="0" y="274638"/>
            <a:ext cx="9144000" cy="1143000"/>
          </a:xfrm>
        </p:spPr>
        <p:txBody>
          <a:bodyPr/>
          <a:lstStyle/>
          <a:p>
            <a:pPr eaLnBrk="1" hangingPunct="1"/>
            <a:r>
              <a:rPr lang="cs-CZ" sz="4000" smtClean="0"/>
              <a:t>Nevyužívané možnosti profesního růstu</a:t>
            </a:r>
          </a:p>
        </p:txBody>
      </p:sp>
      <p:sp>
        <p:nvSpPr>
          <p:cNvPr id="38916" name="Rectangle 2051"/>
          <p:cNvSpPr>
            <a:spLocks noGrp="1" noChangeArrowheads="1"/>
          </p:cNvSpPr>
          <p:nvPr>
            <p:ph type="body" idx="1"/>
          </p:nvPr>
        </p:nvSpPr>
        <p:spPr>
          <a:xfrm>
            <a:off x="250825" y="1600200"/>
            <a:ext cx="8642350" cy="4525963"/>
          </a:xfrm>
        </p:spPr>
        <p:txBody>
          <a:bodyPr/>
          <a:lstStyle/>
          <a:p>
            <a:pPr eaLnBrk="1" hangingPunct="1">
              <a:lnSpc>
                <a:spcPct val="90000"/>
              </a:lnSpc>
            </a:pPr>
            <a:r>
              <a:rPr lang="cs-CZ" sz="2400" smtClean="0"/>
              <a:t>Spolupráce s univerzitami je v podnicích podceňována</a:t>
            </a:r>
          </a:p>
          <a:p>
            <a:pPr eaLnBrk="1" hangingPunct="1">
              <a:lnSpc>
                <a:spcPct val="90000"/>
              </a:lnSpc>
            </a:pPr>
            <a:r>
              <a:rPr lang="cs-CZ" sz="2400" smtClean="0"/>
              <a:t>Nesystematičnost (učí se jen to, co je bezprostředně třeba, nezvyšuje rozhled), znalosti pak zbytečně rychle zastarávají, necvičí se dovednosti</a:t>
            </a:r>
          </a:p>
          <a:p>
            <a:pPr eaLnBrk="1" hangingPunct="1">
              <a:lnSpc>
                <a:spcPct val="90000"/>
              </a:lnSpc>
            </a:pPr>
            <a:r>
              <a:rPr lang="cs-CZ" sz="2400" smtClean="0"/>
              <a:t>Nevhodná legislativa a politika</a:t>
            </a:r>
          </a:p>
          <a:p>
            <a:pPr lvl="1" eaLnBrk="1" hangingPunct="1">
              <a:lnSpc>
                <a:spcPct val="90000"/>
              </a:lnSpc>
            </a:pPr>
            <a:r>
              <a:rPr lang="cs-CZ" sz="2000" smtClean="0"/>
              <a:t>Legislativní omezení (omezení na využitelnost peněz od podniků na školách, nevhodná dotační politika)</a:t>
            </a:r>
          </a:p>
          <a:p>
            <a:pPr lvl="1" eaLnBrk="1" hangingPunct="1">
              <a:lnSpc>
                <a:spcPct val="90000"/>
              </a:lnSpc>
            </a:pPr>
            <a:r>
              <a:rPr lang="cs-CZ" sz="2000" smtClean="0"/>
              <a:t>Nedostatečná legislativní pravidla proti odchodu vyškolených za podmínky, že se oboustranně plní předem dojednané podmínky </a:t>
            </a:r>
          </a:p>
          <a:p>
            <a:pPr lvl="1" eaLnBrk="1" hangingPunct="1">
              <a:lnSpc>
                <a:spcPct val="90000"/>
              </a:lnSpc>
            </a:pPr>
            <a:r>
              <a:rPr lang="cs-CZ" sz="2000" smtClean="0"/>
              <a:t>Malá materiální a manažerská podpora</a:t>
            </a:r>
          </a:p>
          <a:p>
            <a:pPr lvl="1" eaLnBrk="1" hangingPunct="1">
              <a:lnSpc>
                <a:spcPct val="90000"/>
              </a:lnSpc>
            </a:pPr>
            <a:r>
              <a:rPr lang="cs-CZ" sz="2000" smtClean="0"/>
              <a:t>Nedostatečné hodnocení praktických výsledků na universitách (honba za citacemi) </a:t>
            </a:r>
          </a:p>
          <a:p>
            <a:pPr lvl="1" eaLnBrk="1" hangingPunct="1">
              <a:lnSpc>
                <a:spcPct val="90000"/>
              </a:lnSpc>
            </a:pPr>
            <a:r>
              <a:rPr lang="cs-CZ" sz="2000" smtClean="0"/>
              <a:t>Nadměrná ochrana dat, data se neochrání ale zato se nedají správně využít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p:cNvSpPr>
            <a:spLocks noGrp="1"/>
          </p:cNvSpPr>
          <p:nvPr>
            <p:ph type="sldNum" sz="quarter" idx="12"/>
          </p:nvPr>
        </p:nvSpPr>
        <p:spPr>
          <a:noFill/>
        </p:spPr>
        <p:txBody>
          <a:bodyPr/>
          <a:lstStyle/>
          <a:p>
            <a:fld id="{7201EA62-DC39-4824-8601-FD8F1310DC74}" type="slidenum">
              <a:rPr lang="cs-CZ" smtClean="0"/>
              <a:pPr/>
              <a:t>36</a:t>
            </a:fld>
            <a:endParaRPr lang="cs-CZ" smtClean="0"/>
          </a:p>
        </p:txBody>
      </p:sp>
      <p:sp>
        <p:nvSpPr>
          <p:cNvPr id="39939" name="Rectangle 2"/>
          <p:cNvSpPr>
            <a:spLocks noGrp="1" noChangeArrowheads="1"/>
          </p:cNvSpPr>
          <p:nvPr>
            <p:ph type="title"/>
          </p:nvPr>
        </p:nvSpPr>
        <p:spPr>
          <a:xfrm>
            <a:off x="457200" y="274638"/>
            <a:ext cx="8229600" cy="868362"/>
          </a:xfrm>
        </p:spPr>
        <p:txBody>
          <a:bodyPr/>
          <a:lstStyle/>
          <a:p>
            <a:pPr eaLnBrk="1" hangingPunct="1"/>
            <a:r>
              <a:rPr lang="cs-CZ" sz="4000" smtClean="0"/>
              <a:t>Co ještě zlepšuje ovzduší v týmu</a:t>
            </a:r>
          </a:p>
        </p:txBody>
      </p:sp>
      <p:sp>
        <p:nvSpPr>
          <p:cNvPr id="39940" name="Rectangle 3"/>
          <p:cNvSpPr>
            <a:spLocks noGrp="1" noChangeArrowheads="1"/>
          </p:cNvSpPr>
          <p:nvPr>
            <p:ph type="body" idx="1"/>
          </p:nvPr>
        </p:nvSpPr>
        <p:spPr>
          <a:xfrm>
            <a:off x="714375" y="1571625"/>
            <a:ext cx="8429625" cy="4500563"/>
          </a:xfrm>
        </p:spPr>
        <p:txBody>
          <a:bodyPr/>
          <a:lstStyle/>
          <a:p>
            <a:pPr eaLnBrk="1" hangingPunct="1">
              <a:lnSpc>
                <a:spcPct val="90000"/>
              </a:lnSpc>
            </a:pPr>
            <a:r>
              <a:rPr lang="cs-CZ" sz="2400" smtClean="0"/>
              <a:t>Informovanost o tom co se ve firmě děje</a:t>
            </a:r>
          </a:p>
          <a:p>
            <a:pPr lvl="1" eaLnBrk="1" hangingPunct="1">
              <a:lnSpc>
                <a:spcPct val="90000"/>
              </a:lnSpc>
            </a:pPr>
            <a:r>
              <a:rPr lang="cs-CZ" sz="2000" smtClean="0"/>
              <a:t>Není dobré se důležité věci dovídat z drbů</a:t>
            </a:r>
          </a:p>
          <a:p>
            <a:pPr lvl="1" eaLnBrk="1" hangingPunct="1">
              <a:lnSpc>
                <a:spcPct val="90000"/>
              </a:lnSpc>
            </a:pPr>
            <a:r>
              <a:rPr lang="cs-CZ" sz="2000" smtClean="0"/>
              <a:t>Omezuje to identifikaci s cíli firmy</a:t>
            </a:r>
          </a:p>
          <a:p>
            <a:pPr eaLnBrk="1" hangingPunct="1">
              <a:lnSpc>
                <a:spcPct val="90000"/>
              </a:lnSpc>
            </a:pPr>
            <a:r>
              <a:rPr lang="cs-CZ" sz="2400" smtClean="0"/>
              <a:t>Rovné jednání</a:t>
            </a:r>
          </a:p>
          <a:p>
            <a:pPr eaLnBrk="1" hangingPunct="1">
              <a:lnSpc>
                <a:spcPct val="90000"/>
              </a:lnSpc>
            </a:pPr>
            <a:r>
              <a:rPr lang="cs-CZ" sz="2400" smtClean="0"/>
              <a:t>Společenské akce (pozor na nařčení z harašení)</a:t>
            </a:r>
          </a:p>
          <a:p>
            <a:pPr eaLnBrk="1" hangingPunct="1">
              <a:lnSpc>
                <a:spcPct val="90000"/>
              </a:lnSpc>
            </a:pPr>
            <a:r>
              <a:rPr lang="cs-CZ" sz="2400" smtClean="0"/>
              <a:t>Organizovanost/nepřetěžování, </a:t>
            </a:r>
            <a:r>
              <a:rPr lang="cs-CZ" sz="2400" i="1" smtClean="0"/>
              <a:t>není binec</a:t>
            </a:r>
          </a:p>
          <a:p>
            <a:pPr eaLnBrk="1" hangingPunct="1">
              <a:lnSpc>
                <a:spcPct val="90000"/>
              </a:lnSpc>
            </a:pPr>
            <a:r>
              <a:rPr lang="cs-CZ" sz="2400" smtClean="0"/>
              <a:t>Kvalita (prestiž, zajímavost) práce a perspektiva firmy</a:t>
            </a:r>
          </a:p>
          <a:p>
            <a:pPr eaLnBrk="1" hangingPunct="1">
              <a:lnSpc>
                <a:spcPct val="90000"/>
              </a:lnSpc>
            </a:pPr>
            <a:r>
              <a:rPr lang="cs-CZ" sz="2400" smtClean="0"/>
              <a:t>Dobří spolupracovníci</a:t>
            </a:r>
          </a:p>
          <a:p>
            <a:pPr eaLnBrk="1" hangingPunct="1">
              <a:lnSpc>
                <a:spcPct val="90000"/>
              </a:lnSpc>
            </a:pPr>
            <a:r>
              <a:rPr lang="cs-CZ" sz="2400" smtClean="0"/>
              <a:t>Správná politika odměn</a:t>
            </a:r>
          </a:p>
          <a:p>
            <a:pPr eaLnBrk="1" hangingPunct="1">
              <a:lnSpc>
                <a:spcPct val="90000"/>
              </a:lnSpc>
            </a:pPr>
            <a:r>
              <a:rPr lang="cs-CZ" sz="2400" smtClean="0"/>
              <a:t>Pocit bezpečí (pomoc při průšvizích,pracovní perspektiva, pocit potřebnosti)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p:cNvSpPr>
            <a:spLocks noGrp="1"/>
          </p:cNvSpPr>
          <p:nvPr>
            <p:ph type="sldNum" sz="quarter" idx="12"/>
          </p:nvPr>
        </p:nvSpPr>
        <p:spPr>
          <a:noFill/>
        </p:spPr>
        <p:txBody>
          <a:bodyPr/>
          <a:lstStyle/>
          <a:p>
            <a:fld id="{6D8B7C34-82E6-4CD6-BADB-CA1A0F752431}" type="slidenum">
              <a:rPr lang="cs-CZ" smtClean="0"/>
              <a:pPr/>
              <a:t>37</a:t>
            </a:fld>
            <a:endParaRPr lang="cs-CZ" smtClean="0"/>
          </a:p>
        </p:txBody>
      </p:sp>
      <p:sp>
        <p:nvSpPr>
          <p:cNvPr id="40963" name="Rectangle 2"/>
          <p:cNvSpPr>
            <a:spLocks noGrp="1" noChangeArrowheads="1"/>
          </p:cNvSpPr>
          <p:nvPr>
            <p:ph type="title"/>
          </p:nvPr>
        </p:nvSpPr>
        <p:spPr/>
        <p:txBody>
          <a:bodyPr/>
          <a:lstStyle/>
          <a:p>
            <a:pPr eaLnBrk="1" hangingPunct="1"/>
            <a:r>
              <a:rPr lang="cs-CZ" smtClean="0"/>
              <a:t>Motivátory</a:t>
            </a:r>
          </a:p>
        </p:txBody>
      </p:sp>
      <p:sp>
        <p:nvSpPr>
          <p:cNvPr id="40964" name="Rectangle 3"/>
          <p:cNvSpPr>
            <a:spLocks noGrp="1" noChangeArrowheads="1"/>
          </p:cNvSpPr>
          <p:nvPr>
            <p:ph type="body" idx="1"/>
          </p:nvPr>
        </p:nvSpPr>
        <p:spPr/>
        <p:txBody>
          <a:bodyPr/>
          <a:lstStyle/>
          <a:p>
            <a:pPr eaLnBrk="1" hangingPunct="1">
              <a:lnSpc>
                <a:spcPct val="90000"/>
              </a:lnSpc>
            </a:pPr>
            <a:r>
              <a:rPr lang="cs-CZ" smtClean="0"/>
              <a:t>Vnitřní (z práce) – úspěch,  uznání, odpovědnost, růst</a:t>
            </a:r>
          </a:p>
          <a:p>
            <a:pPr eaLnBrk="1" hangingPunct="1">
              <a:lnSpc>
                <a:spcPct val="90000"/>
              </a:lnSpc>
            </a:pPr>
            <a:r>
              <a:rPr lang="cs-CZ" smtClean="0"/>
              <a:t>Vnější: Plat, pracovní podmínky, benefity</a:t>
            </a:r>
          </a:p>
          <a:p>
            <a:pPr eaLnBrk="1" hangingPunct="1">
              <a:lnSpc>
                <a:spcPct val="90000"/>
              </a:lnSpc>
            </a:pPr>
            <a:r>
              <a:rPr lang="cs-CZ" smtClean="0"/>
              <a:t>Procesní</a:t>
            </a:r>
          </a:p>
          <a:p>
            <a:pPr lvl="1" eaLnBrk="1" hangingPunct="1">
              <a:lnSpc>
                <a:spcPct val="90000"/>
              </a:lnSpc>
            </a:pPr>
            <a:r>
              <a:rPr lang="cs-CZ" smtClean="0"/>
              <a:t>Fér jednání</a:t>
            </a:r>
          </a:p>
          <a:p>
            <a:pPr lvl="1" eaLnBrk="1" hangingPunct="1">
              <a:lnSpc>
                <a:spcPct val="90000"/>
              </a:lnSpc>
            </a:pPr>
            <a:r>
              <a:rPr lang="cs-CZ" smtClean="0"/>
              <a:t>Úsilí, výkon </a:t>
            </a:r>
            <a:r>
              <a:rPr lang="cs-CZ" smtClean="0">
                <a:sym typeface="Symbol" pitchFamily="18" charset="2"/>
              </a:rPr>
              <a:t> v</a:t>
            </a:r>
            <a:r>
              <a:rPr lang="cs-CZ" smtClean="0"/>
              <a:t>ýsledek </a:t>
            </a:r>
            <a:r>
              <a:rPr lang="cs-CZ" smtClean="0">
                <a:sym typeface="Symbol" pitchFamily="18" charset="2"/>
              </a:rPr>
              <a:t> odměna</a:t>
            </a:r>
          </a:p>
          <a:p>
            <a:pPr lvl="1" eaLnBrk="1" hangingPunct="1">
              <a:lnSpc>
                <a:spcPct val="90000"/>
              </a:lnSpc>
            </a:pPr>
            <a:r>
              <a:rPr lang="cs-CZ" smtClean="0">
                <a:sym typeface="Symbol" pitchFamily="18" charset="2"/>
              </a:rPr>
              <a:t>Přiměřenost cílů, požadavků na výkon a odměn</a:t>
            </a:r>
          </a:p>
          <a:p>
            <a:pPr lvl="1" eaLnBrk="1" hangingPunct="1">
              <a:lnSpc>
                <a:spcPct val="90000"/>
              </a:lnSpc>
            </a:pPr>
            <a:r>
              <a:rPr lang="cs-CZ" smtClean="0">
                <a:sym typeface="Symbol" pitchFamily="18" charset="2"/>
              </a:rPr>
              <a:t>Remomé práce a firmy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5"/>
          <p:cNvSpPr>
            <a:spLocks noGrp="1"/>
          </p:cNvSpPr>
          <p:nvPr>
            <p:ph type="sldNum" sz="quarter" idx="12"/>
          </p:nvPr>
        </p:nvSpPr>
        <p:spPr>
          <a:noFill/>
        </p:spPr>
        <p:txBody>
          <a:bodyPr/>
          <a:lstStyle/>
          <a:p>
            <a:fld id="{74F0F06A-6A86-4E1A-9572-202C19EF4AA8}" type="slidenum">
              <a:rPr lang="cs-CZ" smtClean="0"/>
              <a:pPr/>
              <a:t>38</a:t>
            </a:fld>
            <a:endParaRPr lang="cs-CZ" smtClean="0"/>
          </a:p>
        </p:txBody>
      </p:sp>
      <p:sp>
        <p:nvSpPr>
          <p:cNvPr id="41987" name="Rectangle 2"/>
          <p:cNvSpPr>
            <a:spLocks noGrp="1" noChangeArrowheads="1"/>
          </p:cNvSpPr>
          <p:nvPr>
            <p:ph type="title"/>
          </p:nvPr>
        </p:nvSpPr>
        <p:spPr/>
        <p:txBody>
          <a:bodyPr/>
          <a:lstStyle/>
          <a:p>
            <a:pPr eaLnBrk="1" hangingPunct="1"/>
            <a:r>
              <a:rPr lang="cs-CZ" smtClean="0"/>
              <a:t>Odměny</a:t>
            </a:r>
          </a:p>
        </p:txBody>
      </p:sp>
      <p:sp>
        <p:nvSpPr>
          <p:cNvPr id="41988" name="Rectangle 3"/>
          <p:cNvSpPr>
            <a:spLocks noGrp="1" noChangeArrowheads="1"/>
          </p:cNvSpPr>
          <p:nvPr>
            <p:ph type="body" idx="1"/>
          </p:nvPr>
        </p:nvSpPr>
        <p:spPr/>
        <p:txBody>
          <a:bodyPr/>
          <a:lstStyle/>
          <a:p>
            <a:pPr eaLnBrk="1" hangingPunct="1">
              <a:lnSpc>
                <a:spcPct val="90000"/>
              </a:lnSpc>
            </a:pPr>
            <a:r>
              <a:rPr lang="cs-CZ" smtClean="0"/>
              <a:t>Peníze a výhody (rekreace, společné akce), ale </a:t>
            </a:r>
            <a:r>
              <a:rPr lang="cs-CZ" b="1" smtClean="0"/>
              <a:t>nejen peníze</a:t>
            </a:r>
          </a:p>
          <a:p>
            <a:pPr eaLnBrk="1" hangingPunct="1">
              <a:lnSpc>
                <a:spcPct val="90000"/>
              </a:lnSpc>
            </a:pPr>
            <a:r>
              <a:rPr lang="cs-CZ" smtClean="0"/>
              <a:t>Perspektiva růstu znalostí a kariérního postupu</a:t>
            </a:r>
          </a:p>
          <a:p>
            <a:pPr eaLnBrk="1" hangingPunct="1">
              <a:lnSpc>
                <a:spcPct val="90000"/>
              </a:lnSpc>
            </a:pPr>
            <a:r>
              <a:rPr lang="cs-CZ" smtClean="0"/>
              <a:t>Jistota zaměstnání</a:t>
            </a:r>
          </a:p>
          <a:p>
            <a:pPr eaLnBrk="1" hangingPunct="1">
              <a:lnSpc>
                <a:spcPct val="90000"/>
              </a:lnSpc>
            </a:pPr>
            <a:r>
              <a:rPr lang="cs-CZ" smtClean="0"/>
              <a:t>Uznání</a:t>
            </a:r>
          </a:p>
          <a:p>
            <a:pPr eaLnBrk="1" hangingPunct="1">
              <a:lnSpc>
                <a:spcPct val="90000"/>
              </a:lnSpc>
            </a:pPr>
            <a:r>
              <a:rPr lang="cs-CZ" smtClean="0"/>
              <a:t>Kvalita spolupráce s ostatními</a:t>
            </a:r>
          </a:p>
          <a:p>
            <a:pPr eaLnBrk="1" hangingPunct="1">
              <a:lnSpc>
                <a:spcPct val="90000"/>
              </a:lnSpc>
            </a:pPr>
            <a:r>
              <a:rPr lang="cs-CZ" smtClean="0"/>
              <a:t>Uspokojení z práce, prestiž práce. To je zvláště důležité pro špičkové pracovníky.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p:cNvSpPr>
            <a:spLocks noGrp="1"/>
          </p:cNvSpPr>
          <p:nvPr>
            <p:ph type="sldNum" sz="quarter" idx="12"/>
          </p:nvPr>
        </p:nvSpPr>
        <p:spPr>
          <a:noFill/>
        </p:spPr>
        <p:txBody>
          <a:bodyPr/>
          <a:lstStyle/>
          <a:p>
            <a:fld id="{D8F68B34-7928-4DDB-971E-90C9719EFD60}" type="slidenum">
              <a:rPr lang="cs-CZ" smtClean="0"/>
              <a:pPr/>
              <a:t>39</a:t>
            </a:fld>
            <a:endParaRPr lang="cs-CZ" smtClean="0"/>
          </a:p>
        </p:txBody>
      </p:sp>
      <p:sp>
        <p:nvSpPr>
          <p:cNvPr id="33795" name="Rectangle 2050"/>
          <p:cNvSpPr>
            <a:spLocks noGrp="1" noChangeArrowheads="1"/>
          </p:cNvSpPr>
          <p:nvPr>
            <p:ph type="title"/>
          </p:nvPr>
        </p:nvSpPr>
        <p:spPr/>
        <p:txBody>
          <a:bodyPr/>
          <a:lstStyle/>
          <a:p>
            <a:pPr eaLnBrk="1" hangingPunct="1"/>
            <a:r>
              <a:rPr lang="cs-CZ" smtClean="0"/>
              <a:t>Varianty týmové práce</a:t>
            </a:r>
          </a:p>
        </p:txBody>
      </p:sp>
      <p:sp>
        <p:nvSpPr>
          <p:cNvPr id="33796" name="Rectangle 2051"/>
          <p:cNvSpPr>
            <a:spLocks noGrp="1" noChangeArrowheads="1"/>
          </p:cNvSpPr>
          <p:nvPr>
            <p:ph type="body" idx="1"/>
          </p:nvPr>
        </p:nvSpPr>
        <p:spPr>
          <a:xfrm>
            <a:off x="642938" y="1357313"/>
            <a:ext cx="8229600" cy="4740275"/>
          </a:xfrm>
        </p:spPr>
        <p:txBody>
          <a:bodyPr/>
          <a:lstStyle/>
          <a:p>
            <a:pPr eaLnBrk="1" hangingPunct="1"/>
            <a:r>
              <a:rPr lang="cs-CZ" dirty="0" smtClean="0"/>
              <a:t>Pevný tým, </a:t>
            </a:r>
            <a:r>
              <a:rPr lang="cs-CZ" dirty="0" err="1" smtClean="0"/>
              <a:t>tým</a:t>
            </a:r>
            <a:r>
              <a:rPr lang="cs-CZ" dirty="0" smtClean="0"/>
              <a:t> se pomalu obměňuje</a:t>
            </a:r>
          </a:p>
          <a:p>
            <a:pPr lvl="2" eaLnBrk="1" hangingPunct="1"/>
            <a:r>
              <a:rPr lang="cs-CZ" dirty="0" smtClean="0"/>
              <a:t>Úkoly se hledají k týmu</a:t>
            </a:r>
          </a:p>
          <a:p>
            <a:pPr lvl="2" eaLnBrk="1" hangingPunct="1"/>
            <a:r>
              <a:rPr lang="cs-CZ" dirty="0" smtClean="0"/>
              <a:t>Víceméně nutnost u malých firem</a:t>
            </a:r>
          </a:p>
          <a:p>
            <a:pPr eaLnBrk="1" hangingPunct="1"/>
            <a:r>
              <a:rPr lang="cs-CZ" dirty="0" smtClean="0"/>
              <a:t>Najímaný tým</a:t>
            </a:r>
          </a:p>
          <a:p>
            <a:pPr lvl="2" eaLnBrk="1" hangingPunct="1"/>
            <a:r>
              <a:rPr lang="cs-CZ" dirty="0" smtClean="0"/>
              <a:t>Vedení týmu se jmenuje pro daný projekt, ostatní se z pracovníku firmy „najímají“ podle potřeby (nejde u malých firem)</a:t>
            </a:r>
          </a:p>
          <a:p>
            <a:pPr lvl="2" eaLnBrk="1" hangingPunct="1"/>
            <a:r>
              <a:rPr lang="cs-CZ" dirty="0" smtClean="0"/>
              <a:t>Vhodné pro spíše rutinní práce, pak použitelné i pro velké systémy</a:t>
            </a:r>
          </a:p>
          <a:p>
            <a:pPr lvl="3" eaLnBrk="1" hangingPunct="1"/>
            <a:r>
              <a:rPr lang="cs-CZ" sz="2400" dirty="0" smtClean="0"/>
              <a:t>I proto velcí výrobci nepřichází s razantními inovacemi , raději je koupí</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Fayol</a:t>
            </a:r>
            <a:endParaRPr lang="cs-CZ" dirty="0"/>
          </a:p>
        </p:txBody>
      </p:sp>
      <p:sp>
        <p:nvSpPr>
          <p:cNvPr id="3" name="Zástupný symbol pro obsah 2"/>
          <p:cNvSpPr>
            <a:spLocks noGrp="1"/>
          </p:cNvSpPr>
          <p:nvPr>
            <p:ph idx="1"/>
          </p:nvPr>
        </p:nvSpPr>
        <p:spPr/>
        <p:txBody>
          <a:bodyPr/>
          <a:lstStyle/>
          <a:p>
            <a:r>
              <a:rPr lang="cs-CZ" dirty="0" smtClean="0">
                <a:hlinkClick r:id="rId2" tooltip="Plánování (Planning)"/>
              </a:rPr>
              <a:t>Plánování</a:t>
            </a:r>
            <a:endParaRPr lang="cs-CZ" dirty="0" smtClean="0"/>
          </a:p>
          <a:p>
            <a:r>
              <a:rPr lang="cs-CZ" dirty="0" smtClean="0">
                <a:hlinkClick r:id="rId3" tooltip="Organizování (Organizing)"/>
              </a:rPr>
              <a:t>Organizování</a:t>
            </a:r>
            <a:endParaRPr lang="cs-CZ" dirty="0" smtClean="0"/>
          </a:p>
          <a:p>
            <a:r>
              <a:rPr lang="cs-CZ" dirty="0" smtClean="0"/>
              <a:t>Přikazování</a:t>
            </a:r>
          </a:p>
          <a:p>
            <a:r>
              <a:rPr lang="cs-CZ" dirty="0" smtClean="0">
                <a:hlinkClick r:id="rId4" tooltip="Kontrola (Control)"/>
              </a:rPr>
              <a:t>Kontrola</a:t>
            </a:r>
            <a:endParaRPr lang="cs-CZ" dirty="0" smtClean="0"/>
          </a:p>
          <a:p>
            <a:r>
              <a:rPr lang="cs-CZ" dirty="0" smtClean="0">
                <a:hlinkClick r:id="rId5" tooltip="Koordinování (Coordination)"/>
              </a:rPr>
              <a:t>Koordinace</a:t>
            </a:r>
            <a:endParaRPr lang="cs-CZ" dirty="0" smtClean="0"/>
          </a:p>
          <a:p>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p:cNvSpPr>
            <a:spLocks noGrp="1"/>
          </p:cNvSpPr>
          <p:nvPr>
            <p:ph type="sldNum" sz="quarter" idx="12"/>
          </p:nvPr>
        </p:nvSpPr>
        <p:spPr>
          <a:noFill/>
        </p:spPr>
        <p:txBody>
          <a:bodyPr/>
          <a:lstStyle/>
          <a:p>
            <a:fld id="{51FEB4BC-89F8-4011-9595-F5A53C78F37A}" type="slidenum">
              <a:rPr lang="cs-CZ" smtClean="0"/>
              <a:pPr/>
              <a:t>40</a:t>
            </a:fld>
            <a:endParaRPr lang="cs-CZ" smtClean="0"/>
          </a:p>
        </p:txBody>
      </p:sp>
      <p:sp>
        <p:nvSpPr>
          <p:cNvPr id="34819" name="Rectangle 2"/>
          <p:cNvSpPr>
            <a:spLocks noGrp="1" noChangeArrowheads="1"/>
          </p:cNvSpPr>
          <p:nvPr>
            <p:ph type="title"/>
          </p:nvPr>
        </p:nvSpPr>
        <p:spPr/>
        <p:txBody>
          <a:bodyPr/>
          <a:lstStyle/>
          <a:p>
            <a:pPr eaLnBrk="1" hangingPunct="1"/>
            <a:r>
              <a:rPr lang="cs-CZ" smtClean="0"/>
              <a:t>Rizika podpory odborného růstu</a:t>
            </a:r>
          </a:p>
        </p:txBody>
      </p:sp>
      <p:sp>
        <p:nvSpPr>
          <p:cNvPr id="34820" name="Rectangle 3"/>
          <p:cNvSpPr>
            <a:spLocks noGrp="1" noChangeArrowheads="1"/>
          </p:cNvSpPr>
          <p:nvPr>
            <p:ph type="body" idx="1"/>
          </p:nvPr>
        </p:nvSpPr>
        <p:spPr>
          <a:xfrm>
            <a:off x="250825" y="1412875"/>
            <a:ext cx="8893175" cy="4713288"/>
          </a:xfrm>
        </p:spPr>
        <p:txBody>
          <a:bodyPr/>
          <a:lstStyle/>
          <a:p>
            <a:pPr eaLnBrk="1" hangingPunct="1">
              <a:lnSpc>
                <a:spcPct val="90000"/>
              </a:lnSpc>
            </a:pPr>
            <a:r>
              <a:rPr lang="cs-CZ" sz="2800" smtClean="0"/>
              <a:t>Naučí se a práskne do bot,</a:t>
            </a:r>
          </a:p>
          <a:p>
            <a:pPr lvl="1" eaLnBrk="1" hangingPunct="1">
              <a:lnSpc>
                <a:spcPct val="90000"/>
              </a:lnSpc>
            </a:pPr>
            <a:r>
              <a:rPr lang="cs-CZ" sz="2400" smtClean="0"/>
              <a:t>V dobrém týmu nehrozí</a:t>
            </a:r>
          </a:p>
          <a:p>
            <a:pPr eaLnBrk="1" hangingPunct="1">
              <a:lnSpc>
                <a:spcPct val="90000"/>
              </a:lnSpc>
            </a:pPr>
            <a:r>
              <a:rPr lang="cs-CZ" sz="2800" smtClean="0"/>
              <a:t>Nepotřebné znalosti</a:t>
            </a:r>
          </a:p>
          <a:p>
            <a:pPr eaLnBrk="1" hangingPunct="1">
              <a:lnSpc>
                <a:spcPct val="90000"/>
              </a:lnSpc>
            </a:pPr>
            <a:r>
              <a:rPr lang="cs-CZ" sz="2800" smtClean="0"/>
              <a:t>Nedostatečná motivace lidí</a:t>
            </a:r>
          </a:p>
          <a:p>
            <a:pPr eaLnBrk="1" hangingPunct="1">
              <a:lnSpc>
                <a:spcPct val="90000"/>
              </a:lnSpc>
            </a:pPr>
            <a:r>
              <a:rPr lang="cs-CZ" sz="2800" smtClean="0"/>
              <a:t>Špatné zabezpečení, nekvalitní výuka</a:t>
            </a:r>
          </a:p>
          <a:p>
            <a:pPr lvl="1" eaLnBrk="1" hangingPunct="1">
              <a:lnSpc>
                <a:spcPct val="90000"/>
              </a:lnSpc>
            </a:pPr>
            <a:r>
              <a:rPr lang="cs-CZ" sz="2400" smtClean="0"/>
              <a:t>Kvalita učitele</a:t>
            </a:r>
          </a:p>
          <a:p>
            <a:pPr lvl="1" eaLnBrk="1" hangingPunct="1">
              <a:lnSpc>
                <a:spcPct val="90000"/>
              </a:lnSpc>
            </a:pPr>
            <a:r>
              <a:rPr lang="cs-CZ" sz="2400" smtClean="0"/>
              <a:t>Zabezpečení (místnost, čas, prostředky)</a:t>
            </a:r>
          </a:p>
          <a:p>
            <a:pPr lvl="1" eaLnBrk="1" hangingPunct="1">
              <a:lnSpc>
                <a:spcPct val="90000"/>
              </a:lnSpc>
            </a:pPr>
            <a:r>
              <a:rPr lang="cs-CZ" sz="2400" smtClean="0"/>
              <a:t>Prostředky výuky</a:t>
            </a:r>
          </a:p>
          <a:p>
            <a:pPr eaLnBrk="1" hangingPunct="1">
              <a:lnSpc>
                <a:spcPct val="90000"/>
              </a:lnSpc>
            </a:pPr>
            <a:r>
              <a:rPr lang="cs-CZ" sz="2800" smtClean="0"/>
              <a:t>Obranou je systém odměn (nejen peněžních, viz níže) a zájem a podpora ze strany managementu, smluvní uplatnění principu vítěz-vítěz</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p:cNvSpPr>
            <a:spLocks noGrp="1"/>
          </p:cNvSpPr>
          <p:nvPr>
            <p:ph type="sldNum" sz="quarter" idx="12"/>
          </p:nvPr>
        </p:nvSpPr>
        <p:spPr>
          <a:noFill/>
        </p:spPr>
        <p:txBody>
          <a:bodyPr/>
          <a:lstStyle/>
          <a:p>
            <a:fld id="{F9DCC889-31ED-49B1-AD6D-26FB9A2B8B17}" type="slidenum">
              <a:rPr lang="cs-CZ" smtClean="0"/>
              <a:pPr/>
              <a:t>41</a:t>
            </a:fld>
            <a:endParaRPr lang="cs-CZ" smtClean="0"/>
          </a:p>
        </p:txBody>
      </p:sp>
      <p:sp>
        <p:nvSpPr>
          <p:cNvPr id="16387" name="Rectangle 2"/>
          <p:cNvSpPr>
            <a:spLocks noGrp="1" noChangeArrowheads="1"/>
          </p:cNvSpPr>
          <p:nvPr>
            <p:ph type="title"/>
          </p:nvPr>
        </p:nvSpPr>
        <p:spPr/>
        <p:txBody>
          <a:bodyPr/>
          <a:lstStyle/>
          <a:p>
            <a:pPr eaLnBrk="1" hangingPunct="1"/>
            <a:r>
              <a:rPr lang="cs-CZ" dirty="0" smtClean="0"/>
              <a:t>Role talentů, shrnutí</a:t>
            </a:r>
          </a:p>
        </p:txBody>
      </p:sp>
      <p:sp>
        <p:nvSpPr>
          <p:cNvPr id="16388" name="Rectangle 3"/>
          <p:cNvSpPr>
            <a:spLocks noGrp="1" noChangeArrowheads="1"/>
          </p:cNvSpPr>
          <p:nvPr>
            <p:ph type="body" idx="1"/>
          </p:nvPr>
        </p:nvSpPr>
        <p:spPr/>
        <p:txBody>
          <a:bodyPr/>
          <a:lstStyle/>
          <a:p>
            <a:pPr eaLnBrk="1" hangingPunct="1">
              <a:lnSpc>
                <a:spcPct val="90000"/>
              </a:lnSpc>
            </a:pPr>
            <a:r>
              <a:rPr lang="cs-CZ" sz="2800" dirty="0" smtClean="0"/>
              <a:t>Něco bez talentu nelze udělat (nové nápady, schopnost jednat a vyjednávat, schopnost zastávat určité role)</a:t>
            </a:r>
          </a:p>
          <a:p>
            <a:pPr eaLnBrk="1" hangingPunct="1">
              <a:lnSpc>
                <a:spcPct val="90000"/>
              </a:lnSpc>
            </a:pPr>
            <a:r>
              <a:rPr lang="cs-CZ" sz="2800" dirty="0" smtClean="0"/>
              <a:t>Vysoká výkonnost nejlepších ve vývoji SW (1:20) pro 3</a:t>
            </a:r>
            <a:r>
              <a:rPr lang="en-US" sz="2800" dirty="0" smtClean="0"/>
              <a:t>% </a:t>
            </a:r>
            <a:r>
              <a:rPr lang="en-US" sz="2800" dirty="0" err="1" smtClean="0"/>
              <a:t>kvantil</a:t>
            </a:r>
            <a:endParaRPr lang="cs-CZ" sz="2800" dirty="0" smtClean="0"/>
          </a:p>
          <a:p>
            <a:pPr eaLnBrk="1" hangingPunct="1">
              <a:lnSpc>
                <a:spcPct val="90000"/>
              </a:lnSpc>
            </a:pPr>
            <a:r>
              <a:rPr lang="cs-CZ" sz="2800" dirty="0" smtClean="0"/>
              <a:t>Malý podíl talentovaných v populaci</a:t>
            </a:r>
          </a:p>
          <a:p>
            <a:pPr eaLnBrk="1" hangingPunct="1">
              <a:lnSpc>
                <a:spcPct val="90000"/>
              </a:lnSpc>
            </a:pPr>
            <a:r>
              <a:rPr lang="cs-CZ" sz="2800" dirty="0" smtClean="0"/>
              <a:t>Talenty rozvíjí především vzděláváním, děti si je ale do značné míry přinášejí na svět (60%) </a:t>
            </a:r>
          </a:p>
          <a:p>
            <a:pPr eaLnBrk="1" hangingPunct="1">
              <a:lnSpc>
                <a:spcPct val="90000"/>
              </a:lnSpc>
            </a:pPr>
            <a:r>
              <a:rPr lang="cs-CZ" sz="2800" dirty="0" smtClean="0"/>
              <a:t>Takže je nutné zachytit talenty a nenechat je zplanět, </a:t>
            </a:r>
            <a:r>
              <a:rPr lang="cs-CZ" sz="2800" dirty="0" smtClean="0">
                <a:solidFill>
                  <a:srgbClr val="FF3300"/>
                </a:solidFill>
              </a:rPr>
              <a:t>je to omezený přírodní zdroj, jeho nevyužívání ohrožuje prosperitu a škodí </a:t>
            </a:r>
          </a:p>
        </p:txBody>
      </p:sp>
    </p:spTree>
    <p:extLst>
      <p:ext uri="{BB962C8B-B14F-4D97-AF65-F5344CB8AC3E}">
        <p14:creationId xmlns:p14="http://schemas.microsoft.com/office/powerpoint/2010/main" xmlns="" val="4284956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5"/>
          <p:cNvSpPr>
            <a:spLocks noGrp="1"/>
          </p:cNvSpPr>
          <p:nvPr>
            <p:ph type="sldNum" sz="quarter" idx="12"/>
          </p:nvPr>
        </p:nvSpPr>
        <p:spPr>
          <a:noFill/>
        </p:spPr>
        <p:txBody>
          <a:bodyPr/>
          <a:lstStyle/>
          <a:p>
            <a:fld id="{C27EC10A-AECB-46F1-AEC2-457A5C495797}" type="slidenum">
              <a:rPr lang="cs-CZ" smtClean="0"/>
              <a:pPr/>
              <a:t>42</a:t>
            </a:fld>
            <a:endParaRPr lang="cs-CZ" smtClean="0"/>
          </a:p>
        </p:txBody>
      </p:sp>
      <p:sp>
        <p:nvSpPr>
          <p:cNvPr id="17411" name="Rectangle 2"/>
          <p:cNvSpPr>
            <a:spLocks noGrp="1" noChangeArrowheads="1"/>
          </p:cNvSpPr>
          <p:nvPr>
            <p:ph type="title"/>
          </p:nvPr>
        </p:nvSpPr>
        <p:spPr>
          <a:xfrm>
            <a:off x="457200" y="274638"/>
            <a:ext cx="8229600" cy="922337"/>
          </a:xfrm>
        </p:spPr>
        <p:txBody>
          <a:bodyPr/>
          <a:lstStyle/>
          <a:p>
            <a:pPr eaLnBrk="1" hangingPunct="1"/>
            <a:r>
              <a:rPr lang="cs-CZ" smtClean="0"/>
              <a:t>Druhy talentů (inteligencí)</a:t>
            </a:r>
          </a:p>
        </p:txBody>
      </p:sp>
      <p:sp>
        <p:nvSpPr>
          <p:cNvPr id="17412" name="Rectangle 3"/>
          <p:cNvSpPr>
            <a:spLocks noGrp="1" noChangeArrowheads="1"/>
          </p:cNvSpPr>
          <p:nvPr>
            <p:ph type="body" idx="1"/>
          </p:nvPr>
        </p:nvSpPr>
        <p:spPr>
          <a:xfrm>
            <a:off x="179512" y="1125538"/>
            <a:ext cx="8713663" cy="5399806"/>
          </a:xfrm>
        </p:spPr>
        <p:txBody>
          <a:bodyPr/>
          <a:lstStyle/>
          <a:p>
            <a:pPr eaLnBrk="1" hangingPunct="1">
              <a:lnSpc>
                <a:spcPct val="90000"/>
              </a:lnSpc>
            </a:pPr>
            <a:r>
              <a:rPr lang="cs-CZ" sz="2800" dirty="0" smtClean="0">
                <a:solidFill>
                  <a:srgbClr val="FF3300"/>
                </a:solidFill>
              </a:rPr>
              <a:t>A</a:t>
            </a:r>
            <a:r>
              <a:rPr lang="cs-CZ" sz="2800" dirty="0" smtClean="0"/>
              <a:t>bstraktní (matematická apod.), měřeno IQ</a:t>
            </a:r>
          </a:p>
          <a:p>
            <a:pPr eaLnBrk="1" hangingPunct="1">
              <a:lnSpc>
                <a:spcPct val="90000"/>
              </a:lnSpc>
            </a:pPr>
            <a:r>
              <a:rPr lang="cs-CZ" sz="2800" dirty="0" smtClean="0">
                <a:solidFill>
                  <a:srgbClr val="FF3300"/>
                </a:solidFill>
              </a:rPr>
              <a:t>S</a:t>
            </a:r>
            <a:r>
              <a:rPr lang="cs-CZ" sz="2800" dirty="0" smtClean="0"/>
              <a:t>ociální (práce s lidmi, např. řídit tým)</a:t>
            </a:r>
          </a:p>
          <a:p>
            <a:pPr eaLnBrk="1" hangingPunct="1">
              <a:lnSpc>
                <a:spcPct val="90000"/>
              </a:lnSpc>
            </a:pPr>
            <a:r>
              <a:rPr lang="cs-CZ" sz="2800" dirty="0" smtClean="0">
                <a:solidFill>
                  <a:srgbClr val="FF3300"/>
                </a:solidFill>
              </a:rPr>
              <a:t>P</a:t>
            </a:r>
            <a:r>
              <a:rPr lang="cs-CZ" sz="2800" dirty="0" smtClean="0"/>
              <a:t>raktická (něco vyrobit, zručnost), manuální</a:t>
            </a:r>
          </a:p>
          <a:p>
            <a:pPr lvl="1" eaLnBrk="1" hangingPunct="1">
              <a:lnSpc>
                <a:spcPct val="90000"/>
              </a:lnSpc>
            </a:pPr>
            <a:r>
              <a:rPr lang="cs-CZ" sz="2000" dirty="0" smtClean="0"/>
              <a:t>trochu se kryje se schopností kódovat, ta je korelována s abstrakcí, špičkový </a:t>
            </a:r>
            <a:r>
              <a:rPr lang="cs-CZ" sz="2000" dirty="0" err="1" smtClean="0"/>
              <a:t>kódéři</a:t>
            </a:r>
            <a:r>
              <a:rPr lang="cs-CZ" sz="2000" dirty="0" smtClean="0"/>
              <a:t> nahradí i velký tým, velké kusy kódu se obtížně udržují  - nezapomínat na architekturu i kdy se zdá zprvu nazbyt</a:t>
            </a:r>
          </a:p>
          <a:p>
            <a:pPr eaLnBrk="1" hangingPunct="1">
              <a:lnSpc>
                <a:spcPct val="90000"/>
              </a:lnSpc>
            </a:pPr>
            <a:r>
              <a:rPr lang="cs-CZ" sz="2400" dirty="0" smtClean="0">
                <a:solidFill>
                  <a:srgbClr val="FF3300"/>
                </a:solidFill>
              </a:rPr>
              <a:t>E</a:t>
            </a:r>
            <a:r>
              <a:rPr lang="cs-CZ" sz="2400" dirty="0" smtClean="0"/>
              <a:t>mocionální (sebeuvědomění/ovládání, empatie)</a:t>
            </a:r>
          </a:p>
          <a:p>
            <a:pPr eaLnBrk="1" hangingPunct="1">
              <a:lnSpc>
                <a:spcPct val="90000"/>
              </a:lnSpc>
            </a:pPr>
            <a:r>
              <a:rPr lang="cs-CZ" sz="2400" dirty="0" smtClean="0"/>
              <a:t>Výtvarná, umělecká (</a:t>
            </a:r>
            <a:r>
              <a:rPr lang="cs-CZ" sz="2400" dirty="0" err="1" smtClean="0">
                <a:solidFill>
                  <a:srgbClr val="FF3300"/>
                </a:solidFill>
              </a:rPr>
              <a:t>a</a:t>
            </a:r>
            <a:r>
              <a:rPr lang="cs-CZ" sz="2400" dirty="0" err="1" smtClean="0"/>
              <a:t>estetic</a:t>
            </a:r>
            <a:r>
              <a:rPr lang="cs-CZ" sz="2400" dirty="0" smtClean="0"/>
              <a:t>), </a:t>
            </a:r>
            <a:r>
              <a:rPr lang="cs-CZ" sz="2400" dirty="0" err="1" smtClean="0"/>
              <a:t>důležítá</a:t>
            </a:r>
            <a:r>
              <a:rPr lang="cs-CZ" sz="2400" dirty="0" smtClean="0"/>
              <a:t> pro UI</a:t>
            </a:r>
          </a:p>
          <a:p>
            <a:pPr eaLnBrk="1" hangingPunct="1">
              <a:lnSpc>
                <a:spcPct val="90000"/>
              </a:lnSpc>
            </a:pPr>
            <a:r>
              <a:rPr lang="cs-CZ" sz="2400" dirty="0" err="1" smtClean="0">
                <a:solidFill>
                  <a:srgbClr val="FF3300"/>
                </a:solidFill>
              </a:rPr>
              <a:t>K</a:t>
            </a:r>
            <a:r>
              <a:rPr lang="cs-CZ" sz="2400" dirty="0" err="1" smtClean="0"/>
              <a:t>inestetic</a:t>
            </a:r>
            <a:r>
              <a:rPr lang="cs-CZ" sz="2400" dirty="0" smtClean="0"/>
              <a:t> (pohybová, sportovní)</a:t>
            </a:r>
          </a:p>
          <a:p>
            <a:pPr eaLnBrk="1" hangingPunct="1">
              <a:lnSpc>
                <a:spcPct val="90000"/>
              </a:lnSpc>
            </a:pPr>
            <a:r>
              <a:rPr lang="cs-CZ" sz="2400" dirty="0" smtClean="0"/>
              <a:t>ASPEAK – zkratka všech</a:t>
            </a:r>
          </a:p>
          <a:p>
            <a:pPr eaLnBrk="1" hangingPunct="1">
              <a:lnSpc>
                <a:spcPct val="90000"/>
              </a:lnSpc>
            </a:pPr>
            <a:r>
              <a:rPr lang="cs-CZ" sz="2000" dirty="0" smtClean="0"/>
              <a:t>V týmu důležité abstraktní, sociální, emocionální a až pak  praktická. Podle toho volit zaměření témat školení.</a:t>
            </a:r>
          </a:p>
          <a:p>
            <a:pPr eaLnBrk="1" hangingPunct="1">
              <a:lnSpc>
                <a:spcPct val="90000"/>
              </a:lnSpc>
              <a:buNone/>
            </a:pPr>
            <a:r>
              <a:rPr lang="cs-CZ" sz="2400" dirty="0" smtClean="0"/>
              <a:t>Důležitá je  schopnost pracovat, </a:t>
            </a:r>
            <a:r>
              <a:rPr lang="cs-CZ" sz="2400" b="1" dirty="0" smtClean="0"/>
              <a:t>pracovitost, </a:t>
            </a:r>
            <a:r>
              <a:rPr lang="cs-CZ" sz="2400" dirty="0" smtClean="0"/>
              <a:t>bez toho každý talent zplaní</a:t>
            </a:r>
          </a:p>
          <a:p>
            <a:pPr eaLnBrk="1" hangingPunct="1">
              <a:lnSpc>
                <a:spcPct val="90000"/>
              </a:lnSpc>
            </a:pPr>
            <a:endParaRPr lang="cs-CZ" sz="2400" dirty="0" smtClean="0"/>
          </a:p>
          <a:p>
            <a:pPr eaLnBrk="1" hangingPunct="1">
              <a:lnSpc>
                <a:spcPct val="90000"/>
              </a:lnSpc>
            </a:pPr>
            <a:endParaRPr lang="cs-CZ" sz="2800" dirty="0" smtClean="0"/>
          </a:p>
        </p:txBody>
      </p:sp>
    </p:spTree>
    <p:extLst>
      <p:ext uri="{BB962C8B-B14F-4D97-AF65-F5344CB8AC3E}">
        <p14:creationId xmlns:p14="http://schemas.microsoft.com/office/powerpoint/2010/main" xmlns="" val="414196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p:cNvSpPr>
            <a:spLocks noGrp="1"/>
          </p:cNvSpPr>
          <p:nvPr>
            <p:ph type="sldNum" sz="quarter" idx="12"/>
          </p:nvPr>
        </p:nvSpPr>
        <p:spPr>
          <a:noFill/>
        </p:spPr>
        <p:txBody>
          <a:bodyPr/>
          <a:lstStyle/>
          <a:p>
            <a:fld id="{002584DA-0E69-4B3A-AE43-22F78F91D9BE}" type="slidenum">
              <a:rPr lang="cs-CZ" smtClean="0"/>
              <a:pPr/>
              <a:t>43</a:t>
            </a:fld>
            <a:endParaRPr lang="cs-CZ" smtClean="0"/>
          </a:p>
        </p:txBody>
      </p:sp>
      <p:sp>
        <p:nvSpPr>
          <p:cNvPr id="88067" name="Rectangle 2050"/>
          <p:cNvSpPr>
            <a:spLocks noGrp="1" noChangeArrowheads="1"/>
          </p:cNvSpPr>
          <p:nvPr>
            <p:ph type="title"/>
          </p:nvPr>
        </p:nvSpPr>
        <p:spPr>
          <a:xfrm>
            <a:off x="152400" y="152400"/>
            <a:ext cx="8839200" cy="1265238"/>
          </a:xfrm>
        </p:spPr>
        <p:txBody>
          <a:bodyPr/>
          <a:lstStyle/>
          <a:p>
            <a:pPr eaLnBrk="1" hangingPunct="1"/>
            <a:r>
              <a:rPr lang="cs-CZ" sz="2800" smtClean="0"/>
              <a:t>HDBI index. Určuje atributy náročnosti projektu a schopnost lidí ho řešit</a:t>
            </a:r>
            <a:r>
              <a:rPr lang="cs-CZ" smtClean="0"/>
              <a:t> </a:t>
            </a:r>
          </a:p>
        </p:txBody>
      </p:sp>
      <p:sp>
        <p:nvSpPr>
          <p:cNvPr id="88068" name="Rectangle 2051"/>
          <p:cNvSpPr>
            <a:spLocks noGrp="1" noChangeArrowheads="1"/>
          </p:cNvSpPr>
          <p:nvPr>
            <p:ph type="body" idx="1"/>
          </p:nvPr>
        </p:nvSpPr>
        <p:spPr/>
        <p:txBody>
          <a:bodyPr/>
          <a:lstStyle/>
          <a:p>
            <a:pPr marL="609600" indent="-609600" eaLnBrk="1" hangingPunct="1">
              <a:lnSpc>
                <a:spcPct val="90000"/>
              </a:lnSpc>
              <a:buFontTx/>
              <a:buAutoNum type="alphaUcPeriod"/>
            </a:pPr>
            <a:r>
              <a:rPr lang="cs-CZ" sz="2800" smtClean="0"/>
              <a:t>Analýza, </a:t>
            </a:r>
            <a:r>
              <a:rPr lang="cs-CZ" sz="2000" smtClean="0"/>
              <a:t>logika, řešení problémů, matematika, technologie, analýza faktů a řešení (technici, právníci, matematici, analytici)</a:t>
            </a:r>
          </a:p>
          <a:p>
            <a:pPr marL="609600" indent="-609600" eaLnBrk="1" hangingPunct="1">
              <a:lnSpc>
                <a:spcPct val="90000"/>
              </a:lnSpc>
              <a:buFontTx/>
              <a:buAutoNum type="alphaUcPeriod"/>
            </a:pPr>
            <a:r>
              <a:rPr lang="cs-CZ" sz="2800" smtClean="0"/>
              <a:t>Organizace, </a:t>
            </a:r>
            <a:r>
              <a:rPr lang="cs-CZ" sz="2000" smtClean="0"/>
              <a:t>administrativa, stálost postupů, plánování, konzervativnost, administrativnost, procesy (střední manažeři, úředníci, mistři, některá řemesla)</a:t>
            </a:r>
          </a:p>
          <a:p>
            <a:pPr marL="609600" indent="-609600" eaLnBrk="1" hangingPunct="1">
              <a:lnSpc>
                <a:spcPct val="90000"/>
              </a:lnSpc>
              <a:buFontTx/>
              <a:buAutoNum type="alphaUcPeriod"/>
            </a:pPr>
            <a:r>
              <a:rPr lang="cs-CZ" sz="2800" smtClean="0"/>
              <a:t>Personalistika, </a:t>
            </a:r>
            <a:r>
              <a:rPr lang="cs-CZ" sz="2000" smtClean="0"/>
              <a:t>vstřícnost, vcítění, muzikálnost, emocionálnost, ukecanost,vztahy (sociální pracovníci, učitelé, muzikanti, ministři)</a:t>
            </a:r>
          </a:p>
          <a:p>
            <a:pPr marL="609600" indent="-609600" eaLnBrk="1" hangingPunct="1">
              <a:lnSpc>
                <a:spcPct val="90000"/>
              </a:lnSpc>
              <a:buFontTx/>
              <a:buAutoNum type="alphaUcPeriod"/>
            </a:pPr>
            <a:r>
              <a:rPr lang="cs-CZ" sz="2800" smtClean="0"/>
              <a:t>Strategie, </a:t>
            </a:r>
            <a:r>
              <a:rPr lang="cs-CZ" sz="2000" smtClean="0"/>
              <a:t>kreativita, syntéza, nové myšlenky, schopnost předpovědi, předvídavost (poradci, manažeři prodeje, analytici)</a:t>
            </a:r>
          </a:p>
          <a:p>
            <a:pPr marL="609600" indent="-609600" algn="ctr" eaLnBrk="1" hangingPunct="1">
              <a:lnSpc>
                <a:spcPct val="90000"/>
              </a:lnSpc>
              <a:buFontTx/>
              <a:buNone/>
            </a:pPr>
            <a:r>
              <a:rPr lang="cs-CZ" sz="2800" smtClean="0"/>
              <a:t>Atributy náročnosti projektu musí být pokryty schopnostmi členů týmu</a:t>
            </a:r>
            <a:endParaRPr lang="cs-CZ"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5"/>
          <p:cNvSpPr>
            <a:spLocks noGrp="1"/>
          </p:cNvSpPr>
          <p:nvPr>
            <p:ph type="sldNum" sz="quarter" idx="12"/>
          </p:nvPr>
        </p:nvSpPr>
        <p:spPr>
          <a:noFill/>
        </p:spPr>
        <p:txBody>
          <a:bodyPr/>
          <a:lstStyle/>
          <a:p>
            <a:fld id="{A0B8AE86-481D-4AE0-B40A-53E65008F2FA}" type="slidenum">
              <a:rPr lang="cs-CZ" smtClean="0"/>
              <a:pPr/>
              <a:t>44</a:t>
            </a:fld>
            <a:endParaRPr lang="cs-CZ" smtClean="0"/>
          </a:p>
        </p:txBody>
      </p:sp>
      <p:sp>
        <p:nvSpPr>
          <p:cNvPr id="89091" name="Rectangle 1026"/>
          <p:cNvSpPr>
            <a:spLocks noGrp="1" noChangeArrowheads="1"/>
          </p:cNvSpPr>
          <p:nvPr>
            <p:ph type="title"/>
          </p:nvPr>
        </p:nvSpPr>
        <p:spPr/>
        <p:txBody>
          <a:bodyPr/>
          <a:lstStyle/>
          <a:p>
            <a:pPr eaLnBrk="1" hangingPunct="1"/>
            <a:r>
              <a:rPr lang="cs-CZ" smtClean="0"/>
              <a:t>Postup</a:t>
            </a:r>
          </a:p>
        </p:txBody>
      </p:sp>
      <p:sp>
        <p:nvSpPr>
          <p:cNvPr id="89092" name="Rectangle 1027"/>
          <p:cNvSpPr>
            <a:spLocks noGrp="1" noChangeArrowheads="1"/>
          </p:cNvSpPr>
          <p:nvPr>
            <p:ph type="body" idx="1"/>
          </p:nvPr>
        </p:nvSpPr>
        <p:spPr/>
        <p:txBody>
          <a:bodyPr/>
          <a:lstStyle/>
          <a:p>
            <a:pPr eaLnBrk="1" hangingPunct="1"/>
            <a:r>
              <a:rPr lang="cs-CZ" sz="2800" smtClean="0"/>
              <a:t>Pomocí dotazníků se vyhodnotí úroveň požadavků na jednotlivých atributů projektu</a:t>
            </a:r>
          </a:p>
          <a:p>
            <a:pPr eaLnBrk="1" hangingPunct="1"/>
            <a:r>
              <a:rPr lang="cs-CZ" sz="2800" smtClean="0"/>
              <a:t>Zjistí se úroveň atributů jednotlivých (vedoucích) členů týmů a zjistí se maximum hodnocení jednotlivých atributů přes hodnocené členy týmu</a:t>
            </a:r>
          </a:p>
          <a:p>
            <a:pPr eaLnBrk="1" hangingPunct="1"/>
            <a:r>
              <a:rPr lang="cs-CZ" sz="2800" smtClean="0"/>
              <a:t>Maxima hodnocení členů mají být větší, než hodnocení atributů, je výhodné, aby se příliš nelišily</a:t>
            </a:r>
          </a:p>
          <a:p>
            <a:pPr eaLnBrk="1" hangingPunct="1"/>
            <a:r>
              <a:rPr lang="cs-CZ" sz="2800" smtClean="0"/>
              <a:t>Lze pro to používat paprskové grafy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5"/>
          <p:cNvSpPr>
            <a:spLocks noGrp="1"/>
          </p:cNvSpPr>
          <p:nvPr>
            <p:ph type="sldNum" sz="quarter" idx="12"/>
          </p:nvPr>
        </p:nvSpPr>
        <p:spPr>
          <a:noFill/>
        </p:spPr>
        <p:txBody>
          <a:bodyPr/>
          <a:lstStyle/>
          <a:p>
            <a:fld id="{CD97A97E-E994-4A42-B58B-B005A4004031}" type="slidenum">
              <a:rPr lang="cs-CZ" smtClean="0"/>
              <a:pPr/>
              <a:t>45</a:t>
            </a:fld>
            <a:endParaRPr lang="cs-CZ" smtClean="0"/>
          </a:p>
        </p:txBody>
      </p:sp>
      <p:sp>
        <p:nvSpPr>
          <p:cNvPr id="90115" name="Rectangle 2"/>
          <p:cNvSpPr>
            <a:spLocks noGrp="1" noChangeArrowheads="1"/>
          </p:cNvSpPr>
          <p:nvPr>
            <p:ph type="title"/>
          </p:nvPr>
        </p:nvSpPr>
        <p:spPr/>
        <p:txBody>
          <a:bodyPr/>
          <a:lstStyle/>
          <a:p>
            <a:pPr eaLnBrk="1" hangingPunct="1"/>
            <a:r>
              <a:rPr lang="cs-CZ" sz="4000" smtClean="0"/>
              <a:t>Kombinace atributů potřebných pro vedoucí a manažery</a:t>
            </a:r>
          </a:p>
        </p:txBody>
      </p:sp>
      <p:sp>
        <p:nvSpPr>
          <p:cNvPr id="90116" name="Rectangle 3"/>
          <p:cNvSpPr>
            <a:spLocks noGrp="1" noChangeArrowheads="1"/>
          </p:cNvSpPr>
          <p:nvPr>
            <p:ph type="body" idx="1"/>
          </p:nvPr>
        </p:nvSpPr>
        <p:spPr>
          <a:xfrm>
            <a:off x="457200" y="1989138"/>
            <a:ext cx="8229600" cy="4137025"/>
          </a:xfrm>
        </p:spPr>
        <p:txBody>
          <a:bodyPr/>
          <a:lstStyle/>
          <a:p>
            <a:pPr eaLnBrk="1" hangingPunct="1"/>
            <a:r>
              <a:rPr lang="cs-CZ" smtClean="0"/>
              <a:t>Od dvou do čtyřech, čtyři zvláště výhodné pro manažery, takových lidí je ale v popuaci méně než 5%</a:t>
            </a:r>
          </a:p>
          <a:p>
            <a:pPr eaLnBrk="1" hangingPunct="1"/>
            <a:r>
              <a:rPr lang="cs-CZ" smtClean="0"/>
              <a:t>Hodně záleží na intuici personalisty. </a:t>
            </a:r>
            <a:r>
              <a:rPr lang="cs-CZ" i="1" smtClean="0"/>
              <a:t>Následující doporučení o budování týmu brát vážně, ale s rezervou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Talenty v SME</a:t>
            </a:r>
            <a:endParaRPr lang="cs-CZ" dirty="0"/>
          </a:p>
        </p:txBody>
      </p:sp>
      <p:sp>
        <p:nvSpPr>
          <p:cNvPr id="3" name="Zástupný symbol pro obsah 2"/>
          <p:cNvSpPr>
            <a:spLocks noGrp="1"/>
          </p:cNvSpPr>
          <p:nvPr>
            <p:ph idx="1"/>
          </p:nvPr>
        </p:nvSpPr>
        <p:spPr/>
        <p:txBody>
          <a:bodyPr/>
          <a:lstStyle/>
          <a:p>
            <a:r>
              <a:rPr lang="cs-CZ" dirty="0" smtClean="0"/>
              <a:t>Musím vystačit s tím, co mám</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46</a:t>
            </a:fld>
            <a:endParaRPr 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p:cNvSpPr>
            <a:spLocks noGrp="1"/>
          </p:cNvSpPr>
          <p:nvPr>
            <p:ph type="sldNum" sz="quarter" idx="12"/>
          </p:nvPr>
        </p:nvSpPr>
        <p:spPr>
          <a:noFill/>
        </p:spPr>
        <p:txBody>
          <a:bodyPr/>
          <a:lstStyle/>
          <a:p>
            <a:fld id="{5141233D-E47F-4A03-BB27-A1AAFD0E1552}" type="slidenum">
              <a:rPr lang="cs-CZ" smtClean="0"/>
              <a:pPr/>
              <a:t>47</a:t>
            </a:fld>
            <a:endParaRPr lang="cs-CZ" smtClean="0"/>
          </a:p>
        </p:txBody>
      </p:sp>
      <p:sp>
        <p:nvSpPr>
          <p:cNvPr id="20483" name="Rectangle 2"/>
          <p:cNvSpPr>
            <a:spLocks noGrp="1" noChangeArrowheads="1"/>
          </p:cNvSpPr>
          <p:nvPr>
            <p:ph type="title"/>
          </p:nvPr>
        </p:nvSpPr>
        <p:spPr/>
        <p:txBody>
          <a:bodyPr/>
          <a:lstStyle/>
          <a:p>
            <a:pPr eaLnBrk="1" hangingPunct="1"/>
            <a:r>
              <a:rPr lang="cs-CZ" smtClean="0"/>
              <a:t>Sociální a emocionální inteligence</a:t>
            </a:r>
          </a:p>
        </p:txBody>
      </p:sp>
      <p:sp>
        <p:nvSpPr>
          <p:cNvPr id="20484" name="Rectangle 3"/>
          <p:cNvSpPr>
            <a:spLocks noGrp="1" noChangeArrowheads="1"/>
          </p:cNvSpPr>
          <p:nvPr>
            <p:ph type="body" idx="1"/>
          </p:nvPr>
        </p:nvSpPr>
        <p:spPr>
          <a:xfrm>
            <a:off x="457200" y="1752600"/>
            <a:ext cx="8229600" cy="4525963"/>
          </a:xfrm>
        </p:spPr>
        <p:txBody>
          <a:bodyPr/>
          <a:lstStyle/>
          <a:p>
            <a:pPr eaLnBrk="1" hangingPunct="1">
              <a:lnSpc>
                <a:spcPct val="80000"/>
              </a:lnSpc>
            </a:pPr>
            <a:r>
              <a:rPr lang="cs-CZ" sz="2800" dirty="0" smtClean="0"/>
              <a:t>Emocionálnost, působení spíše </a:t>
            </a:r>
            <a:r>
              <a:rPr lang="cs-CZ" sz="2800" dirty="0" err="1" smtClean="0"/>
              <a:t>dvoiustranné</a:t>
            </a:r>
            <a:r>
              <a:rPr lang="cs-CZ" sz="2800" dirty="0" smtClean="0"/>
              <a:t> (např. v rodině), „je nám spolu dobře“</a:t>
            </a:r>
          </a:p>
          <a:p>
            <a:pPr lvl="1" eaLnBrk="1" hangingPunct="1">
              <a:lnSpc>
                <a:spcPct val="80000"/>
              </a:lnSpc>
            </a:pPr>
            <a:r>
              <a:rPr lang="cs-CZ" sz="2400" b="1" dirty="0" err="1" smtClean="0">
                <a:solidFill>
                  <a:srgbClr val="FF3300"/>
                </a:solidFill>
              </a:rPr>
              <a:t>S</a:t>
            </a:r>
            <a:r>
              <a:rPr lang="cs-CZ" sz="2400" b="1" dirty="0" err="1" smtClean="0"/>
              <a:t>ituation</a:t>
            </a:r>
            <a:r>
              <a:rPr lang="cs-CZ" sz="2400" b="1" dirty="0" smtClean="0"/>
              <a:t> feeling</a:t>
            </a:r>
            <a:r>
              <a:rPr lang="cs-CZ" sz="2400" dirty="0" smtClean="0"/>
              <a:t> (</a:t>
            </a:r>
            <a:r>
              <a:rPr lang="cs-CZ" sz="2400" dirty="0" err="1" smtClean="0"/>
              <a:t>Awareness</a:t>
            </a:r>
            <a:r>
              <a:rPr lang="cs-CZ" sz="2400" dirty="0" smtClean="0"/>
              <a:t>) schopnost si uvědomit situaci a co je pro ni vhodné</a:t>
            </a:r>
          </a:p>
          <a:p>
            <a:pPr lvl="1" eaLnBrk="1" hangingPunct="1">
              <a:lnSpc>
                <a:spcPct val="80000"/>
              </a:lnSpc>
            </a:pPr>
            <a:r>
              <a:rPr lang="cs-CZ" sz="2400" b="1" dirty="0" err="1" smtClean="0">
                <a:solidFill>
                  <a:srgbClr val="FF3300"/>
                </a:solidFill>
              </a:rPr>
              <a:t>P</a:t>
            </a:r>
            <a:r>
              <a:rPr lang="cs-CZ" sz="2400" b="1" dirty="0" err="1" smtClean="0"/>
              <a:t>resentation</a:t>
            </a:r>
            <a:r>
              <a:rPr lang="cs-CZ" sz="2400" dirty="0" smtClean="0"/>
              <a:t> Jak působí na druhé (dojem, přesvědčivost)</a:t>
            </a:r>
          </a:p>
          <a:p>
            <a:pPr lvl="1" eaLnBrk="1" hangingPunct="1">
              <a:lnSpc>
                <a:spcPct val="80000"/>
              </a:lnSpc>
            </a:pPr>
            <a:r>
              <a:rPr lang="cs-CZ" sz="2400" b="1" dirty="0" err="1" smtClean="0">
                <a:solidFill>
                  <a:srgbClr val="FF3300"/>
                </a:solidFill>
              </a:rPr>
              <a:t>A</a:t>
            </a:r>
            <a:r>
              <a:rPr lang="cs-CZ" sz="2400" b="1" dirty="0" err="1" smtClean="0"/>
              <a:t>uthencity</a:t>
            </a:r>
            <a:r>
              <a:rPr lang="cs-CZ" sz="2400" dirty="0" smtClean="0"/>
              <a:t> schopnost jednat tak, aby druzí chápal přijímali to (věřili tomu), co jim sděluji</a:t>
            </a:r>
          </a:p>
          <a:p>
            <a:pPr lvl="1" eaLnBrk="1" hangingPunct="1">
              <a:lnSpc>
                <a:spcPct val="80000"/>
              </a:lnSpc>
            </a:pPr>
            <a:r>
              <a:rPr lang="cs-CZ" sz="2400" b="1" dirty="0" err="1" smtClean="0">
                <a:solidFill>
                  <a:srgbClr val="FF3300"/>
                </a:solidFill>
              </a:rPr>
              <a:t>C</a:t>
            </a:r>
            <a:r>
              <a:rPr lang="cs-CZ" sz="2400" b="1" dirty="0" err="1" smtClean="0"/>
              <a:t>larity</a:t>
            </a:r>
            <a:r>
              <a:rPr lang="cs-CZ" sz="2400" dirty="0" smtClean="0"/>
              <a:t>: Schopnost se chovat a vyjadřovat jasně</a:t>
            </a:r>
          </a:p>
          <a:p>
            <a:pPr lvl="1" eaLnBrk="1" hangingPunct="1">
              <a:lnSpc>
                <a:spcPct val="80000"/>
              </a:lnSpc>
            </a:pPr>
            <a:r>
              <a:rPr lang="cs-CZ" sz="2400" b="1" dirty="0" err="1" smtClean="0">
                <a:solidFill>
                  <a:srgbClr val="FF3300"/>
                </a:solidFill>
              </a:rPr>
              <a:t>E</a:t>
            </a:r>
            <a:r>
              <a:rPr lang="cs-CZ" sz="2400" b="1" dirty="0" err="1" smtClean="0"/>
              <a:t>mpathy</a:t>
            </a:r>
            <a:r>
              <a:rPr lang="cs-CZ" sz="2400" dirty="0" smtClean="0"/>
              <a:t> schopnost budování positivních vztahů (vědět, co cítí, působit, aby se s mými cíli a hodnotami ztotožnili, nebo alespoň nebyli proti) </a:t>
            </a:r>
          </a:p>
          <a:p>
            <a:pPr eaLnBrk="1" hangingPunct="1">
              <a:lnSpc>
                <a:spcPct val="80000"/>
              </a:lnSpc>
            </a:pPr>
            <a:r>
              <a:rPr lang="cs-CZ" sz="2800" dirty="0" smtClean="0"/>
              <a:t>SPACE</a:t>
            </a:r>
          </a:p>
        </p:txBody>
      </p:sp>
    </p:spTree>
    <p:extLst>
      <p:ext uri="{BB962C8B-B14F-4D97-AF65-F5344CB8AC3E}">
        <p14:creationId xmlns:p14="http://schemas.microsoft.com/office/powerpoint/2010/main" xmlns="" val="2790639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p:cNvSpPr>
            <a:spLocks noGrp="1"/>
          </p:cNvSpPr>
          <p:nvPr>
            <p:ph type="sldNum" sz="quarter" idx="12"/>
          </p:nvPr>
        </p:nvSpPr>
        <p:spPr>
          <a:noFill/>
        </p:spPr>
        <p:txBody>
          <a:bodyPr/>
          <a:lstStyle/>
          <a:p>
            <a:fld id="{19AD2657-1540-4F3A-AC14-F00856FA6EA3}" type="slidenum">
              <a:rPr lang="cs-CZ" smtClean="0"/>
              <a:pPr/>
              <a:t>48</a:t>
            </a:fld>
            <a:endParaRPr lang="cs-CZ" smtClean="0"/>
          </a:p>
        </p:txBody>
      </p:sp>
      <p:sp>
        <p:nvSpPr>
          <p:cNvPr id="21507"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1508" name="Rectangle 1027"/>
          <p:cNvSpPr>
            <a:spLocks noGrp="1" noChangeArrowheads="1"/>
          </p:cNvSpPr>
          <p:nvPr>
            <p:ph type="body" idx="1"/>
          </p:nvPr>
        </p:nvSpPr>
        <p:spPr>
          <a:xfrm>
            <a:off x="457200" y="1752600"/>
            <a:ext cx="8229600" cy="4525963"/>
          </a:xfrm>
        </p:spPr>
        <p:txBody>
          <a:bodyPr/>
          <a:lstStyle/>
          <a:p>
            <a:pPr eaLnBrk="1" hangingPunct="1"/>
            <a:r>
              <a:rPr lang="cs-CZ" smtClean="0"/>
              <a:t>Sociálnost - působení na skupinu </a:t>
            </a:r>
          </a:p>
          <a:p>
            <a:pPr lvl="1" eaLnBrk="1" hangingPunct="1"/>
            <a:r>
              <a:rPr lang="cs-CZ" smtClean="0"/>
              <a:t>Mám k šéfovi úctu</a:t>
            </a:r>
          </a:p>
          <a:p>
            <a:pPr lvl="1" eaLnBrk="1" hangingPunct="1"/>
            <a:r>
              <a:rPr lang="cs-CZ" smtClean="0"/>
              <a:t>Dovede mne vyhecovat i donutit, vést </a:t>
            </a:r>
          </a:p>
          <a:p>
            <a:pPr eaLnBrk="1" hangingPunct="1"/>
            <a:r>
              <a:rPr lang="cs-CZ" smtClean="0"/>
              <a:t>Dovede</a:t>
            </a:r>
          </a:p>
          <a:p>
            <a:pPr lvl="1" eaLnBrk="1" hangingPunct="1"/>
            <a:r>
              <a:rPr lang="cs-CZ" smtClean="0"/>
              <a:t>Organizovat</a:t>
            </a:r>
          </a:p>
          <a:p>
            <a:pPr lvl="1" eaLnBrk="1" hangingPunct="1"/>
            <a:r>
              <a:rPr lang="cs-CZ" smtClean="0"/>
              <a:t>Motivovat jako skupinu</a:t>
            </a:r>
          </a:p>
          <a:p>
            <a:pPr lvl="1" eaLnBrk="1" hangingPunct="1"/>
            <a:r>
              <a:rPr lang="cs-CZ" smtClean="0"/>
              <a:t>Vůdcovské schopnosti, charisma</a:t>
            </a:r>
            <a:endParaRPr lang="en-US" smtClean="0"/>
          </a:p>
          <a:p>
            <a:pPr lvl="1" eaLnBrk="1" hangingPunct="1"/>
            <a:r>
              <a:rPr lang="en-US" smtClean="0"/>
              <a:t>Kou</a:t>
            </a:r>
            <a:r>
              <a:rPr lang="cs-CZ" smtClean="0"/>
              <a:t>č, ví, co v dané situaci udělat a jak lidi vyhecovat </a:t>
            </a:r>
          </a:p>
        </p:txBody>
      </p:sp>
    </p:spTree>
    <p:extLst>
      <p:ext uri="{BB962C8B-B14F-4D97-AF65-F5344CB8AC3E}">
        <p14:creationId xmlns:p14="http://schemas.microsoft.com/office/powerpoint/2010/main" xmlns="" val="69848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p:cNvSpPr>
            <a:spLocks noGrp="1"/>
          </p:cNvSpPr>
          <p:nvPr>
            <p:ph type="sldNum" sz="quarter" idx="12"/>
          </p:nvPr>
        </p:nvSpPr>
        <p:spPr>
          <a:noFill/>
        </p:spPr>
        <p:txBody>
          <a:bodyPr/>
          <a:lstStyle/>
          <a:p>
            <a:fld id="{451F52B3-8F0C-4C35-9716-19375B90AF4B}" type="slidenum">
              <a:rPr lang="cs-CZ" smtClean="0"/>
              <a:pPr/>
              <a:t>49</a:t>
            </a:fld>
            <a:endParaRPr lang="cs-CZ" smtClean="0"/>
          </a:p>
        </p:txBody>
      </p:sp>
      <p:sp>
        <p:nvSpPr>
          <p:cNvPr id="22531"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2532" name="Rectangle 1027"/>
          <p:cNvSpPr>
            <a:spLocks noGrp="1" noChangeArrowheads="1"/>
          </p:cNvSpPr>
          <p:nvPr>
            <p:ph type="body" idx="1"/>
          </p:nvPr>
        </p:nvSpPr>
        <p:spPr>
          <a:xfrm>
            <a:off x="179388" y="1752600"/>
            <a:ext cx="8507412" cy="4525963"/>
          </a:xfrm>
        </p:spPr>
        <p:txBody>
          <a:bodyPr/>
          <a:lstStyle/>
          <a:p>
            <a:pPr lvl="1" eaLnBrk="1" hangingPunct="1">
              <a:lnSpc>
                <a:spcPct val="90000"/>
              </a:lnSpc>
            </a:pPr>
            <a:r>
              <a:rPr lang="cs-CZ" smtClean="0"/>
              <a:t>Sociální a emocionální inteligence jsou si blízké a daná osoba je často dobrá v obojích</a:t>
            </a:r>
          </a:p>
          <a:p>
            <a:pPr lvl="1" eaLnBrk="1" hangingPunct="1">
              <a:lnSpc>
                <a:spcPct val="90000"/>
              </a:lnSpc>
            </a:pPr>
            <a:r>
              <a:rPr lang="cs-CZ" smtClean="0"/>
              <a:t>Existují příklady, kdy tomu tak není. U historických osobností Reagan (doma  a v každodenním styku byl studený čumák), Hitler (ovlivnil a bohužel i mobilizoval národ, neměl fakticky přítele, k partnerce se choval jako prase) </a:t>
            </a:r>
          </a:p>
          <a:p>
            <a:pPr lvl="1" eaLnBrk="1" hangingPunct="1">
              <a:lnSpc>
                <a:spcPct val="90000"/>
              </a:lnSpc>
            </a:pPr>
            <a:r>
              <a:rPr lang="cs-CZ" smtClean="0"/>
              <a:t>Vůdčí osobnosti nemusí být emočně zdatní, je to ale výhoda. S tím je nutno počítat při obsazování rolí. Musí být sociálně zdatní! </a:t>
            </a:r>
            <a:r>
              <a:rPr lang="cs-CZ" sz="1100" smtClean="0"/>
              <a:t>Matěj</a:t>
            </a:r>
            <a:endParaRPr lang="cs-CZ" smtClean="0"/>
          </a:p>
        </p:txBody>
      </p:sp>
    </p:spTree>
    <p:extLst>
      <p:ext uri="{BB962C8B-B14F-4D97-AF65-F5344CB8AC3E}">
        <p14:creationId xmlns:p14="http://schemas.microsoft.com/office/powerpoint/2010/main" xmlns="" val="316127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hlinkClick r:id="rId2" tooltip="Luther Halsey Gulick"/>
              </a:rPr>
              <a:t>Luther</a:t>
            </a:r>
            <a:r>
              <a:rPr lang="cs-CZ" dirty="0" smtClean="0">
                <a:hlinkClick r:id="rId2" tooltip="Luther Halsey Gulick"/>
              </a:rPr>
              <a:t> </a:t>
            </a:r>
            <a:r>
              <a:rPr lang="cs-CZ" dirty="0" err="1" smtClean="0">
                <a:hlinkClick r:id="rId2" tooltip="Luther Halsey Gulick"/>
              </a:rPr>
              <a:t>Gulick</a:t>
            </a:r>
            <a:r>
              <a:rPr lang="cs-CZ" dirty="0" smtClean="0"/>
              <a:t> a </a:t>
            </a:r>
            <a:r>
              <a:rPr lang="cs-CZ" dirty="0" err="1" smtClean="0">
                <a:hlinkClick r:id="rId3" tooltip="Lyndall F. Urwick"/>
              </a:rPr>
              <a:t>Lyndall</a:t>
            </a:r>
            <a:r>
              <a:rPr lang="cs-CZ" dirty="0" smtClean="0">
                <a:hlinkClick r:id="rId3" tooltip="Lyndall F. Urwick"/>
              </a:rPr>
              <a:t> </a:t>
            </a:r>
            <a:r>
              <a:rPr lang="cs-CZ" dirty="0" err="1" smtClean="0">
                <a:hlinkClick r:id="rId3" tooltip="Lyndall F. Urwick"/>
              </a:rPr>
              <a:t>Urwick</a:t>
            </a:r>
            <a:r>
              <a:rPr lang="cs-CZ" dirty="0" smtClean="0"/>
              <a:t> - akronym </a:t>
            </a:r>
            <a:r>
              <a:rPr lang="cs-CZ" b="1" dirty="0" smtClean="0"/>
              <a:t>POSDCORB</a:t>
            </a:r>
            <a:r>
              <a:rPr lang="cs-CZ" dirty="0" smtClean="0"/>
              <a:t>:</a:t>
            </a:r>
            <a:br>
              <a:rPr lang="cs-CZ" dirty="0" smtClean="0"/>
            </a:br>
            <a:endParaRPr lang="cs-CZ" dirty="0"/>
          </a:p>
        </p:txBody>
      </p:sp>
      <p:sp>
        <p:nvSpPr>
          <p:cNvPr id="3" name="Zástupný symbol pro obsah 2"/>
          <p:cNvSpPr>
            <a:spLocks noGrp="1"/>
          </p:cNvSpPr>
          <p:nvPr>
            <p:ph sz="half" idx="1"/>
          </p:nvPr>
        </p:nvSpPr>
        <p:spPr>
          <a:xfrm>
            <a:off x="899592" y="1340768"/>
            <a:ext cx="7927032" cy="4525963"/>
          </a:xfrm>
        </p:spPr>
        <p:txBody>
          <a:bodyPr>
            <a:normAutofit/>
          </a:bodyPr>
          <a:lstStyle/>
          <a:p>
            <a:r>
              <a:rPr lang="cs-CZ" dirty="0" smtClean="0">
                <a:hlinkClick r:id="rId4" tooltip="Plánování (Planning)"/>
              </a:rPr>
              <a:t>Plánování (</a:t>
            </a:r>
            <a:r>
              <a:rPr lang="cs-CZ" dirty="0" err="1" smtClean="0">
                <a:hlinkClick r:id="rId4" tooltip="Plánování (Planning)"/>
              </a:rPr>
              <a:t>Planning</a:t>
            </a:r>
            <a:r>
              <a:rPr lang="cs-CZ" dirty="0" smtClean="0">
                <a:hlinkClick r:id="rId4" tooltip="Plánování (Planning)"/>
              </a:rPr>
              <a:t>)</a:t>
            </a:r>
            <a:endParaRPr lang="cs-CZ" dirty="0" smtClean="0"/>
          </a:p>
          <a:p>
            <a:r>
              <a:rPr lang="cs-CZ" dirty="0" smtClean="0">
                <a:hlinkClick r:id="rId5" tooltip="Organizování (Organizing)"/>
              </a:rPr>
              <a:t>Organizování (</a:t>
            </a:r>
            <a:r>
              <a:rPr lang="cs-CZ" dirty="0" err="1" smtClean="0">
                <a:hlinkClick r:id="rId5" tooltip="Organizování (Organizing)"/>
              </a:rPr>
              <a:t>Organizing</a:t>
            </a:r>
            <a:r>
              <a:rPr lang="cs-CZ" dirty="0" smtClean="0">
                <a:hlinkClick r:id="rId5" tooltip="Organizování (Organizing)"/>
              </a:rPr>
              <a:t>)</a:t>
            </a:r>
            <a:endParaRPr lang="cs-CZ" dirty="0" smtClean="0"/>
          </a:p>
          <a:p>
            <a:r>
              <a:rPr lang="cs-CZ" dirty="0" smtClean="0"/>
              <a:t>Rozmisťování (</a:t>
            </a:r>
            <a:r>
              <a:rPr lang="cs-CZ" dirty="0" err="1" smtClean="0"/>
              <a:t>Staffing</a:t>
            </a:r>
            <a:r>
              <a:rPr lang="cs-CZ" dirty="0" smtClean="0"/>
              <a:t>)</a:t>
            </a:r>
          </a:p>
          <a:p>
            <a:r>
              <a:rPr lang="cs-CZ" dirty="0" smtClean="0"/>
              <a:t>Řízení (</a:t>
            </a:r>
            <a:r>
              <a:rPr lang="cs-CZ" dirty="0" err="1" smtClean="0"/>
              <a:t>Directing</a:t>
            </a:r>
            <a:r>
              <a:rPr lang="cs-CZ" dirty="0" smtClean="0"/>
              <a:t>)</a:t>
            </a:r>
          </a:p>
          <a:p>
            <a:r>
              <a:rPr lang="cs-CZ" dirty="0" smtClean="0">
                <a:hlinkClick r:id="rId6" tooltip="Koordinování (Coordination)"/>
              </a:rPr>
              <a:t>Koordinování (</a:t>
            </a:r>
            <a:r>
              <a:rPr lang="cs-CZ" dirty="0" err="1" smtClean="0">
                <a:hlinkClick r:id="rId6" tooltip="Koordinování (Coordination)"/>
              </a:rPr>
              <a:t>Coordination</a:t>
            </a:r>
            <a:r>
              <a:rPr lang="cs-CZ" dirty="0" smtClean="0">
                <a:hlinkClick r:id="rId6" tooltip="Koordinování (Coordination)"/>
              </a:rPr>
              <a:t>)</a:t>
            </a:r>
            <a:endParaRPr lang="cs-CZ" dirty="0" smtClean="0"/>
          </a:p>
          <a:p>
            <a:r>
              <a:rPr lang="cs-CZ" dirty="0" smtClean="0"/>
              <a:t>Vykazování (Reporting)</a:t>
            </a:r>
          </a:p>
          <a:p>
            <a:r>
              <a:rPr lang="cs-CZ" dirty="0" smtClean="0"/>
              <a:t>Rozpočtování (</a:t>
            </a:r>
            <a:r>
              <a:rPr lang="cs-CZ" dirty="0" err="1" smtClean="0"/>
              <a:t>Budgeting</a:t>
            </a:r>
            <a:r>
              <a:rPr lang="cs-CZ" dirty="0" smtClean="0"/>
              <a:t>)</a:t>
            </a:r>
          </a:p>
          <a:p>
            <a:endParaRPr lang="cs-CZ" dirty="0"/>
          </a:p>
        </p:txBody>
      </p:sp>
      <p:sp>
        <p:nvSpPr>
          <p:cNvPr id="4" name="Zástupný symbol pro obsah 3"/>
          <p:cNvSpPr>
            <a:spLocks noGrp="1"/>
          </p:cNvSpPr>
          <p:nvPr>
            <p:ph sz="half" idx="2"/>
          </p:nvPr>
        </p:nvSpPr>
        <p:spPr/>
        <p:txBody>
          <a:bodyPr>
            <a:normAutofit/>
          </a:bodyPr>
          <a:lstStyle/>
          <a:p>
            <a:pPr>
              <a:buNone/>
            </a:pPr>
            <a:endParaRPr lang="cs-CZ" dirty="0" smtClean="0"/>
          </a:p>
          <a:p>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p:cNvSpPr>
            <a:spLocks noGrp="1"/>
          </p:cNvSpPr>
          <p:nvPr>
            <p:ph type="sldNum" sz="quarter" idx="12"/>
          </p:nvPr>
        </p:nvSpPr>
        <p:spPr>
          <a:noFill/>
        </p:spPr>
        <p:txBody>
          <a:bodyPr/>
          <a:lstStyle/>
          <a:p>
            <a:fld id="{6E81036C-CE50-4EC2-86E8-B0B4B303AEED}" type="slidenum">
              <a:rPr lang="cs-CZ" smtClean="0"/>
              <a:pPr/>
              <a:t>50</a:t>
            </a:fld>
            <a:endParaRPr lang="cs-CZ" smtClean="0"/>
          </a:p>
        </p:txBody>
      </p:sp>
      <p:sp>
        <p:nvSpPr>
          <p:cNvPr id="23555" name="Rectangle 2"/>
          <p:cNvSpPr>
            <a:spLocks noGrp="1" noChangeArrowheads="1"/>
          </p:cNvSpPr>
          <p:nvPr>
            <p:ph type="title"/>
          </p:nvPr>
        </p:nvSpPr>
        <p:spPr/>
        <p:txBody>
          <a:bodyPr/>
          <a:lstStyle/>
          <a:p>
            <a:pPr eaLnBrk="1" hangingPunct="1"/>
            <a:r>
              <a:rPr lang="cs-CZ" smtClean="0"/>
              <a:t>Příznaky positivního a negativního působení</a:t>
            </a:r>
          </a:p>
        </p:txBody>
      </p:sp>
      <p:sp>
        <p:nvSpPr>
          <p:cNvPr id="23556" name="Rectangle 3"/>
          <p:cNvSpPr>
            <a:spLocks noGrp="1" noChangeArrowheads="1"/>
          </p:cNvSpPr>
          <p:nvPr>
            <p:ph type="body" idx="1"/>
          </p:nvPr>
        </p:nvSpPr>
        <p:spPr/>
        <p:txBody>
          <a:bodyPr/>
          <a:lstStyle/>
          <a:p>
            <a:pPr eaLnBrk="1" hangingPunct="1"/>
            <a:r>
              <a:rPr lang="cs-CZ" smtClean="0"/>
              <a:t>Positivní jsou následující emoce</a:t>
            </a:r>
          </a:p>
          <a:p>
            <a:pPr lvl="1" eaLnBrk="1" hangingPunct="1"/>
            <a:r>
              <a:rPr lang="cs-CZ" sz="2400" smtClean="0"/>
              <a:t>Jsem užitečný, oblíbený, respektovaný, je mi dobře, jsem prima, nejsem na okraji</a:t>
            </a:r>
          </a:p>
          <a:p>
            <a:pPr eaLnBrk="1" hangingPunct="1"/>
            <a:r>
              <a:rPr lang="cs-CZ" smtClean="0"/>
              <a:t>Negativní</a:t>
            </a:r>
          </a:p>
          <a:p>
            <a:pPr lvl="1" eaLnBrk="1" hangingPunct="1"/>
            <a:r>
              <a:rPr lang="cs-CZ" sz="2400" smtClean="0"/>
              <a:t>Pocit nedocenění, vyloučení, frustrace, viny, vlastní neschopnosti, zloba, závist</a:t>
            </a:r>
          </a:p>
          <a:p>
            <a:pPr eaLnBrk="1" hangingPunct="1">
              <a:buFontTx/>
              <a:buNone/>
            </a:pPr>
            <a:r>
              <a:rPr lang="cs-CZ" smtClean="0"/>
              <a:t>Vyhýbat se zbytečnému vyvolávaní negativních emocí</a:t>
            </a:r>
          </a:p>
        </p:txBody>
      </p:sp>
    </p:spTree>
    <p:extLst>
      <p:ext uri="{BB962C8B-B14F-4D97-AF65-F5344CB8AC3E}">
        <p14:creationId xmlns:p14="http://schemas.microsoft.com/office/powerpoint/2010/main" xmlns="" val="4071774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4"/>
          <p:cNvSpPr>
            <a:spLocks noGrp="1"/>
          </p:cNvSpPr>
          <p:nvPr>
            <p:ph type="sldNum" sz="quarter" idx="12"/>
          </p:nvPr>
        </p:nvSpPr>
        <p:spPr>
          <a:noFill/>
        </p:spPr>
        <p:txBody>
          <a:bodyPr/>
          <a:lstStyle/>
          <a:p>
            <a:fld id="{9A5C615B-0882-4D64-A2A0-C44B6E4C0E88}" type="slidenum">
              <a:rPr lang="cs-CZ" smtClean="0"/>
              <a:pPr/>
              <a:t>51</a:t>
            </a:fld>
            <a:endParaRPr lang="cs-CZ" smtClean="0"/>
          </a:p>
        </p:txBody>
      </p:sp>
      <p:sp>
        <p:nvSpPr>
          <p:cNvPr id="103427" name="Rectangle 1026"/>
          <p:cNvSpPr>
            <a:spLocks noGrp="1" noChangeArrowheads="1"/>
          </p:cNvSpPr>
          <p:nvPr>
            <p:ph type="title"/>
          </p:nvPr>
        </p:nvSpPr>
        <p:spPr>
          <a:xfrm>
            <a:off x="179388" y="274638"/>
            <a:ext cx="8507412" cy="5746750"/>
          </a:xfrm>
        </p:spPr>
        <p:txBody>
          <a:bodyPr/>
          <a:lstStyle/>
          <a:p>
            <a:pPr eaLnBrk="1" hangingPunct="1"/>
            <a:r>
              <a:rPr lang="cs-CZ" smtClean="0"/>
              <a:t>Psychologické předpoklady pro plnění úkolů v týmu</a:t>
            </a:r>
            <a:br>
              <a:rPr lang="cs-CZ" smtClean="0"/>
            </a:br>
            <a:r>
              <a:rPr lang="cs-CZ" smtClean="0"/>
              <a:t/>
            </a:r>
            <a:br>
              <a:rPr lang="cs-CZ" smtClean="0"/>
            </a:br>
            <a:r>
              <a:rPr lang="cs-CZ" sz="3200" smtClean="0"/>
              <a:t>Dotazníky pro vyhodnocování</a:t>
            </a:r>
            <a:br>
              <a:rPr lang="cs-CZ" sz="3200" smtClean="0"/>
            </a:br>
            <a:r>
              <a:rPr lang="cs-CZ" sz="3200" smtClean="0"/>
              <a:t>NEO Five Factor Inventory</a:t>
            </a:r>
            <a:br>
              <a:rPr lang="cs-CZ" sz="3200" smtClean="0"/>
            </a:br>
            <a:r>
              <a:rPr lang="cs-CZ" sz="3200" smtClean="0"/>
              <a:t>NEO-PI-R- Costa a McCrae</a:t>
            </a:r>
            <a:r>
              <a:rPr lang="cs-CZ" smtClean="0"/>
              <a:t/>
            </a:r>
            <a:br>
              <a:rPr lang="cs-CZ" smtClean="0"/>
            </a:br>
            <a:r>
              <a:rPr lang="cs-CZ" smtClean="0"/>
              <a:t/>
            </a:r>
            <a:br>
              <a:rPr lang="cs-CZ" smtClean="0"/>
            </a:br>
            <a:r>
              <a:rPr lang="cs-CZ" sz="3200" smtClean="0"/>
              <a:t>Howard, P.J., Příručka pro uživatele mozku, Portál, Praha, 1998</a:t>
            </a:r>
            <a:br>
              <a:rPr lang="cs-CZ" sz="3200" smtClean="0"/>
            </a:br>
            <a:endParaRPr lang="cs-CZ" sz="32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číslo snímku 6"/>
          <p:cNvSpPr>
            <a:spLocks noGrp="1"/>
          </p:cNvSpPr>
          <p:nvPr>
            <p:ph type="sldNum" sz="quarter" idx="12"/>
          </p:nvPr>
        </p:nvSpPr>
        <p:spPr>
          <a:noFill/>
        </p:spPr>
        <p:txBody>
          <a:bodyPr/>
          <a:lstStyle/>
          <a:p>
            <a:fld id="{D0450C72-AA86-409C-A629-DD866C274524}" type="slidenum">
              <a:rPr lang="cs-CZ" smtClean="0"/>
              <a:pPr/>
              <a:t>52</a:t>
            </a:fld>
            <a:endParaRPr lang="cs-CZ" smtClean="0"/>
          </a:p>
        </p:txBody>
      </p:sp>
      <p:sp>
        <p:nvSpPr>
          <p:cNvPr id="104451" name="Rectangle 1028"/>
          <p:cNvSpPr>
            <a:spLocks noGrp="1" noChangeArrowheads="1"/>
          </p:cNvSpPr>
          <p:nvPr>
            <p:ph type="title"/>
          </p:nvPr>
        </p:nvSpPr>
        <p:spPr/>
        <p:txBody>
          <a:bodyPr/>
          <a:lstStyle/>
          <a:p>
            <a:pPr eaLnBrk="1" hangingPunct="1"/>
            <a:r>
              <a:rPr lang="cs-CZ" smtClean="0"/>
              <a:t>Orientace osobnosti</a:t>
            </a:r>
          </a:p>
        </p:txBody>
      </p:sp>
      <p:sp>
        <p:nvSpPr>
          <p:cNvPr id="104452" name="Rectangle 1029"/>
          <p:cNvSpPr>
            <a:spLocks noGrp="1" noChangeArrowheads="1"/>
          </p:cNvSpPr>
          <p:nvPr>
            <p:ph type="body" sz="half" idx="1"/>
          </p:nvPr>
        </p:nvSpPr>
        <p:spPr/>
        <p:txBody>
          <a:bodyPr/>
          <a:lstStyle/>
          <a:p>
            <a:pPr eaLnBrk="1" hangingPunct="1"/>
            <a:r>
              <a:rPr lang="cs-CZ" smtClean="0"/>
              <a:t>Na úspěch</a:t>
            </a:r>
          </a:p>
          <a:p>
            <a:pPr eaLnBrk="1" hangingPunct="1"/>
            <a:r>
              <a:rPr lang="cs-CZ" smtClean="0"/>
              <a:t>Na podnikání</a:t>
            </a:r>
          </a:p>
          <a:p>
            <a:pPr eaLnBrk="1" hangingPunct="1"/>
            <a:r>
              <a:rPr lang="cs-CZ" smtClean="0"/>
              <a:t>Na interakci s lidmi</a:t>
            </a:r>
          </a:p>
          <a:p>
            <a:pPr eaLnBrk="1" hangingPunct="1"/>
            <a:r>
              <a:rPr lang="cs-CZ" smtClean="0"/>
              <a:t>Na zákazníka</a:t>
            </a:r>
          </a:p>
          <a:p>
            <a:pPr eaLnBrk="1" hangingPunct="1"/>
            <a:r>
              <a:rPr lang="cs-CZ" smtClean="0"/>
              <a:t>Na získávání poznatků</a:t>
            </a:r>
          </a:p>
          <a:p>
            <a:pPr eaLnBrk="1" hangingPunct="1"/>
            <a:r>
              <a:rPr lang="cs-CZ" smtClean="0"/>
              <a:t>Na vedení lidí a kariéru</a:t>
            </a:r>
          </a:p>
          <a:p>
            <a:pPr eaLnBrk="1" hangingPunct="1"/>
            <a:r>
              <a:rPr lang="cs-CZ" smtClean="0"/>
              <a:t>Na předávání znalosti</a:t>
            </a:r>
          </a:p>
        </p:txBody>
      </p:sp>
      <p:sp>
        <p:nvSpPr>
          <p:cNvPr id="104453" name="Rectangle 1030"/>
          <p:cNvSpPr>
            <a:spLocks noGrp="1" noChangeArrowheads="1"/>
          </p:cNvSpPr>
          <p:nvPr>
            <p:ph type="body" sz="half" idx="2"/>
          </p:nvPr>
        </p:nvSpPr>
        <p:spPr/>
        <p:txBody>
          <a:bodyPr/>
          <a:lstStyle/>
          <a:p>
            <a:pPr eaLnBrk="1" hangingPunct="1">
              <a:buFontTx/>
              <a:buNone/>
            </a:pPr>
            <a:r>
              <a:rPr lang="cs-CZ" b="1" smtClean="0"/>
              <a:t>Další rysy osobnosti</a:t>
            </a:r>
          </a:p>
          <a:p>
            <a:pPr eaLnBrk="1" hangingPunct="1"/>
            <a:r>
              <a:rPr lang="cs-CZ" smtClean="0"/>
              <a:t>Flexibilita</a:t>
            </a:r>
          </a:p>
          <a:p>
            <a:pPr eaLnBrk="1" hangingPunct="1"/>
            <a:r>
              <a:rPr lang="cs-CZ" smtClean="0"/>
              <a:t>Schopnost řešit problémy</a:t>
            </a:r>
          </a:p>
          <a:p>
            <a:pPr eaLnBrk="1" hangingPunct="1"/>
            <a:r>
              <a:rPr lang="cs-CZ" smtClean="0"/>
              <a:t>Tendence dobře plánovat</a:t>
            </a:r>
          </a:p>
          <a:p>
            <a:pPr eaLnBrk="1" hangingPunct="1"/>
            <a:r>
              <a:rPr lang="cs-CZ" smtClean="0"/>
              <a:t>Schopnost analýzy</a:t>
            </a:r>
          </a:p>
          <a:p>
            <a:pPr eaLnBrk="1" hangingPunct="1"/>
            <a:r>
              <a:rPr lang="cs-CZ" smtClean="0"/>
              <a:t>Schopnost pracovat v týmu</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p:cNvSpPr>
            <a:spLocks noGrp="1"/>
          </p:cNvSpPr>
          <p:nvPr>
            <p:ph type="sldNum" sz="quarter" idx="12"/>
          </p:nvPr>
        </p:nvSpPr>
        <p:spPr>
          <a:noFill/>
        </p:spPr>
        <p:txBody>
          <a:bodyPr/>
          <a:lstStyle/>
          <a:p>
            <a:fld id="{6BE1D21F-FB43-4C21-858B-20BB29678146}" type="slidenum">
              <a:rPr lang="cs-CZ" smtClean="0"/>
              <a:pPr/>
              <a:t>53</a:t>
            </a:fld>
            <a:endParaRPr lang="cs-CZ" smtClean="0"/>
          </a:p>
        </p:txBody>
      </p:sp>
      <p:sp>
        <p:nvSpPr>
          <p:cNvPr id="105475" name="Rectangle 1026"/>
          <p:cNvSpPr>
            <a:spLocks noGrp="1" noChangeArrowheads="1"/>
          </p:cNvSpPr>
          <p:nvPr>
            <p:ph type="title"/>
          </p:nvPr>
        </p:nvSpPr>
        <p:spPr/>
        <p:txBody>
          <a:bodyPr/>
          <a:lstStyle/>
          <a:p>
            <a:pPr eaLnBrk="1" hangingPunct="1"/>
            <a:r>
              <a:rPr lang="cs-CZ" smtClean="0"/>
              <a:t>Sociální atributy osobnosti</a:t>
            </a:r>
          </a:p>
        </p:txBody>
      </p:sp>
      <p:sp>
        <p:nvSpPr>
          <p:cNvPr id="105476" name="Rectangle 1027"/>
          <p:cNvSpPr>
            <a:spLocks noGrp="1" noChangeArrowheads="1"/>
          </p:cNvSpPr>
          <p:nvPr>
            <p:ph type="body" idx="1"/>
          </p:nvPr>
        </p:nvSpPr>
        <p:spPr/>
        <p:txBody>
          <a:bodyPr/>
          <a:lstStyle/>
          <a:p>
            <a:pPr marL="609600" indent="-609600" eaLnBrk="1" hangingPunct="1">
              <a:buFontTx/>
              <a:buAutoNum type="arabicPeriod"/>
            </a:pPr>
            <a:r>
              <a:rPr lang="cs-CZ" smtClean="0"/>
              <a:t>Emocionalita (nespokojenost s dosaženým)</a:t>
            </a:r>
          </a:p>
          <a:p>
            <a:pPr marL="609600" indent="-609600" eaLnBrk="1" hangingPunct="1">
              <a:buFontTx/>
              <a:buAutoNum type="arabicPeriod"/>
            </a:pPr>
            <a:r>
              <a:rPr lang="cs-CZ" smtClean="0"/>
              <a:t>Extraverze/introverze</a:t>
            </a:r>
          </a:p>
          <a:p>
            <a:pPr marL="609600" indent="-609600" eaLnBrk="1" hangingPunct="1">
              <a:buFontTx/>
              <a:buAutoNum type="arabicPeriod"/>
            </a:pPr>
            <a:r>
              <a:rPr lang="cs-CZ" smtClean="0"/>
              <a:t>Otevřenost</a:t>
            </a:r>
          </a:p>
          <a:p>
            <a:pPr marL="609600" indent="-609600" eaLnBrk="1" hangingPunct="1">
              <a:buFontTx/>
              <a:buAutoNum type="arabicPeriod"/>
            </a:pPr>
            <a:r>
              <a:rPr lang="cs-CZ" smtClean="0"/>
              <a:t>Přátelskost</a:t>
            </a:r>
          </a:p>
          <a:p>
            <a:pPr marL="609600" indent="-609600" eaLnBrk="1" hangingPunct="1">
              <a:buFontTx/>
              <a:buAutoNum type="arabicPeriod"/>
            </a:pPr>
            <a:r>
              <a:rPr lang="cs-CZ" smtClean="0"/>
              <a:t>Svědomitost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5"/>
          <p:cNvSpPr>
            <a:spLocks noGrp="1"/>
          </p:cNvSpPr>
          <p:nvPr>
            <p:ph type="sldNum" sz="quarter" idx="12"/>
          </p:nvPr>
        </p:nvSpPr>
        <p:spPr>
          <a:noFill/>
        </p:spPr>
        <p:txBody>
          <a:bodyPr/>
          <a:lstStyle/>
          <a:p>
            <a:fld id="{5A6BD196-5A45-4F66-85D3-D84A2BD6E10F}" type="slidenum">
              <a:rPr lang="cs-CZ" smtClean="0"/>
              <a:pPr/>
              <a:t>54</a:t>
            </a:fld>
            <a:endParaRPr lang="cs-CZ" smtClean="0"/>
          </a:p>
        </p:txBody>
      </p:sp>
      <p:sp>
        <p:nvSpPr>
          <p:cNvPr id="106499" name="Rectangle 1026"/>
          <p:cNvSpPr>
            <a:spLocks noGrp="1" noChangeArrowheads="1"/>
          </p:cNvSpPr>
          <p:nvPr>
            <p:ph type="title"/>
          </p:nvPr>
        </p:nvSpPr>
        <p:spPr/>
        <p:txBody>
          <a:bodyPr/>
          <a:lstStyle/>
          <a:p>
            <a:pPr eaLnBrk="1" hangingPunct="1"/>
            <a:r>
              <a:rPr lang="cs-CZ" smtClean="0"/>
              <a:t>Hodnocení osobnostních rysů</a:t>
            </a:r>
          </a:p>
        </p:txBody>
      </p:sp>
      <p:sp>
        <p:nvSpPr>
          <p:cNvPr id="106500" name="Rectangle 1027"/>
          <p:cNvSpPr>
            <a:spLocks noGrp="1" noChangeArrowheads="1"/>
          </p:cNvSpPr>
          <p:nvPr>
            <p:ph type="body" idx="1"/>
          </p:nvPr>
        </p:nvSpPr>
        <p:spPr/>
        <p:txBody>
          <a:bodyPr/>
          <a:lstStyle/>
          <a:p>
            <a:pPr eaLnBrk="1" hangingPunct="1">
              <a:lnSpc>
                <a:spcPct val="90000"/>
              </a:lnSpc>
            </a:pPr>
            <a:r>
              <a:rPr lang="cs-CZ" sz="2800" smtClean="0"/>
              <a:t>Zhodnotí se úroveň rysu, levá strana následujících snímků odpovídá vysoké úrovni rysu</a:t>
            </a:r>
          </a:p>
          <a:p>
            <a:pPr eaLnBrk="1" hangingPunct="1">
              <a:lnSpc>
                <a:spcPct val="90000"/>
              </a:lnSpc>
            </a:pPr>
            <a:r>
              <a:rPr lang="cs-CZ" sz="2800" smtClean="0"/>
              <a:t>Udělá se paprskový graf požadavků role</a:t>
            </a:r>
          </a:p>
          <a:p>
            <a:pPr eaLnBrk="1" hangingPunct="1">
              <a:lnSpc>
                <a:spcPct val="90000"/>
              </a:lnSpc>
            </a:pPr>
            <a:r>
              <a:rPr lang="cs-CZ" sz="2800" smtClean="0"/>
              <a:t>Hodnotí se, zda je osobnostní profil vhodný pro danou roli. Hodnotí se více než jen pracovní předpoklady, tedy i talent pro neformální role a motivační typy </a:t>
            </a:r>
          </a:p>
          <a:p>
            <a:pPr eaLnBrk="1" hangingPunct="1">
              <a:lnSpc>
                <a:spcPct val="90000"/>
              </a:lnSpc>
            </a:pPr>
            <a:r>
              <a:rPr lang="cs-CZ" sz="2800" smtClean="0"/>
              <a:t>U nás se příliš nepoužívá (chybějí hodnotitelé, specifické kulturní prostředí, je to možná chyba)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5"/>
          <p:cNvSpPr>
            <a:spLocks noGrp="1"/>
          </p:cNvSpPr>
          <p:nvPr>
            <p:ph type="sldNum" sz="quarter" idx="12"/>
          </p:nvPr>
        </p:nvSpPr>
        <p:spPr>
          <a:noFill/>
        </p:spPr>
        <p:txBody>
          <a:bodyPr/>
          <a:lstStyle/>
          <a:p>
            <a:fld id="{9202A7BD-5344-4070-A04E-56CE0CD40508}" type="slidenum">
              <a:rPr lang="cs-CZ" smtClean="0"/>
              <a:pPr/>
              <a:t>55</a:t>
            </a:fld>
            <a:endParaRPr lang="cs-CZ" smtClean="0"/>
          </a:p>
        </p:txBody>
      </p:sp>
      <p:sp>
        <p:nvSpPr>
          <p:cNvPr id="107523" name="Rectangle 1026"/>
          <p:cNvSpPr>
            <a:spLocks noGrp="1" noChangeArrowheads="1"/>
          </p:cNvSpPr>
          <p:nvPr>
            <p:ph type="title"/>
          </p:nvPr>
        </p:nvSpPr>
        <p:spPr/>
        <p:txBody>
          <a:bodyPr/>
          <a:lstStyle/>
          <a:p>
            <a:pPr eaLnBrk="1" hangingPunct="1"/>
            <a:r>
              <a:rPr lang="cs-CZ" smtClean="0"/>
              <a:t>Emocionalita</a:t>
            </a:r>
          </a:p>
        </p:txBody>
      </p:sp>
      <p:sp>
        <p:nvSpPr>
          <p:cNvPr id="107524" name="Rectangle 1027"/>
          <p:cNvSpPr>
            <a:spLocks noGrp="1" noChangeArrowheads="1"/>
          </p:cNvSpPr>
          <p:nvPr>
            <p:ph type="body" idx="1"/>
          </p:nvPr>
        </p:nvSpPr>
        <p:spPr/>
        <p:txBody>
          <a:bodyPr/>
          <a:lstStyle/>
          <a:p>
            <a:pPr eaLnBrk="1" hangingPunct="1"/>
            <a:r>
              <a:rPr lang="cs-CZ" smtClean="0"/>
              <a:t>Reaktivní   -    vnímavý  - citově odolný </a:t>
            </a:r>
          </a:p>
        </p:txBody>
      </p:sp>
      <p:sp>
        <p:nvSpPr>
          <p:cNvPr id="107525" name="Text Box 1028"/>
          <p:cNvSpPr txBox="1">
            <a:spLocks noChangeArrowheads="1"/>
          </p:cNvSpPr>
          <p:nvPr/>
        </p:nvSpPr>
        <p:spPr bwMode="auto">
          <a:xfrm>
            <a:off x="914400" y="2438400"/>
            <a:ext cx="2133600" cy="3378200"/>
          </a:xfrm>
          <a:prstGeom prst="rect">
            <a:avLst/>
          </a:prstGeom>
          <a:noFill/>
          <a:ln w="9525">
            <a:noFill/>
            <a:miter lim="800000"/>
            <a:headEnd/>
            <a:tailEnd/>
          </a:ln>
        </p:spPr>
        <p:txBody>
          <a:bodyPr>
            <a:spAutoFit/>
          </a:bodyPr>
          <a:lstStyle/>
          <a:p>
            <a:pPr>
              <a:spcBef>
                <a:spcPct val="50000"/>
              </a:spcBef>
            </a:pPr>
            <a:r>
              <a:rPr lang="cs-CZ" sz="2400"/>
              <a:t>Rychlý</a:t>
            </a:r>
          </a:p>
          <a:p>
            <a:pPr>
              <a:spcBef>
                <a:spcPct val="50000"/>
              </a:spcBef>
            </a:pPr>
            <a:r>
              <a:rPr lang="cs-CZ" sz="2400"/>
              <a:t>Napjatý</a:t>
            </a:r>
          </a:p>
          <a:p>
            <a:pPr>
              <a:spcBef>
                <a:spcPct val="50000"/>
              </a:spcBef>
            </a:pPr>
            <a:r>
              <a:rPr lang="cs-CZ" sz="2400"/>
              <a:t>Úzkostný</a:t>
            </a:r>
          </a:p>
          <a:p>
            <a:pPr>
              <a:spcBef>
                <a:spcPct val="50000"/>
              </a:spcBef>
            </a:pPr>
            <a:r>
              <a:rPr lang="cs-CZ" sz="2400"/>
              <a:t>Panikář</a:t>
            </a:r>
          </a:p>
          <a:p>
            <a:pPr>
              <a:spcBef>
                <a:spcPct val="50000"/>
              </a:spcBef>
            </a:pPr>
            <a:r>
              <a:rPr lang="cs-CZ" sz="2400"/>
              <a:t>Schopný extrémního nasazení</a:t>
            </a:r>
          </a:p>
        </p:txBody>
      </p:sp>
      <p:sp>
        <p:nvSpPr>
          <p:cNvPr id="107526" name="Text Box 1029"/>
          <p:cNvSpPr txBox="1">
            <a:spLocks noChangeArrowheads="1"/>
          </p:cNvSpPr>
          <p:nvPr/>
        </p:nvSpPr>
        <p:spPr bwMode="auto">
          <a:xfrm>
            <a:off x="5486400" y="2438400"/>
            <a:ext cx="2133600" cy="2100263"/>
          </a:xfrm>
          <a:prstGeom prst="rect">
            <a:avLst/>
          </a:prstGeom>
          <a:noFill/>
          <a:ln w="9525">
            <a:noFill/>
            <a:miter lim="800000"/>
            <a:headEnd/>
            <a:tailEnd/>
          </a:ln>
        </p:spPr>
        <p:txBody>
          <a:bodyPr>
            <a:spAutoFit/>
          </a:bodyPr>
          <a:lstStyle/>
          <a:p>
            <a:pPr>
              <a:spcBef>
                <a:spcPct val="50000"/>
              </a:spcBef>
            </a:pPr>
            <a:r>
              <a:rPr lang="cs-CZ" sz="2400"/>
              <a:t>Spokojený</a:t>
            </a:r>
          </a:p>
          <a:p>
            <a:pPr>
              <a:spcBef>
                <a:spcPct val="50000"/>
              </a:spcBef>
            </a:pPr>
            <a:r>
              <a:rPr lang="cs-CZ" sz="2400"/>
              <a:t>Sebekontrola</a:t>
            </a:r>
          </a:p>
          <a:p>
            <a:pPr>
              <a:spcBef>
                <a:spcPct val="50000"/>
              </a:spcBef>
            </a:pPr>
            <a:r>
              <a:rPr lang="cs-CZ" sz="2400"/>
              <a:t>Kliďas</a:t>
            </a:r>
          </a:p>
          <a:p>
            <a:pPr>
              <a:spcBef>
                <a:spcPct val="50000"/>
              </a:spcBef>
            </a:pPr>
            <a:r>
              <a:rPr lang="cs-CZ" sz="2400"/>
              <a:t>Beze stresu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5"/>
          <p:cNvSpPr>
            <a:spLocks noGrp="1"/>
          </p:cNvSpPr>
          <p:nvPr>
            <p:ph type="sldNum" sz="quarter" idx="12"/>
          </p:nvPr>
        </p:nvSpPr>
        <p:spPr>
          <a:noFill/>
        </p:spPr>
        <p:txBody>
          <a:bodyPr/>
          <a:lstStyle/>
          <a:p>
            <a:fld id="{E536C9F0-A608-4113-AE3C-509975FAE567}" type="slidenum">
              <a:rPr lang="cs-CZ" smtClean="0"/>
              <a:pPr/>
              <a:t>56</a:t>
            </a:fld>
            <a:endParaRPr lang="cs-CZ" smtClean="0"/>
          </a:p>
        </p:txBody>
      </p:sp>
      <p:sp>
        <p:nvSpPr>
          <p:cNvPr id="108547" name="Rectangle 1026"/>
          <p:cNvSpPr>
            <a:spLocks noGrp="1" noChangeArrowheads="1"/>
          </p:cNvSpPr>
          <p:nvPr>
            <p:ph type="title"/>
          </p:nvPr>
        </p:nvSpPr>
        <p:spPr/>
        <p:txBody>
          <a:bodyPr/>
          <a:lstStyle/>
          <a:p>
            <a:pPr eaLnBrk="1" hangingPunct="1"/>
            <a:r>
              <a:rPr lang="cs-CZ" smtClean="0"/>
              <a:t>Emocionalita</a:t>
            </a:r>
          </a:p>
        </p:txBody>
      </p:sp>
      <p:sp>
        <p:nvSpPr>
          <p:cNvPr id="108548" name="Rectangle 1027"/>
          <p:cNvSpPr>
            <a:spLocks noGrp="1" noChangeArrowheads="1"/>
          </p:cNvSpPr>
          <p:nvPr>
            <p:ph type="body" idx="1"/>
          </p:nvPr>
        </p:nvSpPr>
        <p:spPr/>
        <p:txBody>
          <a:bodyPr/>
          <a:lstStyle/>
          <a:p>
            <a:pPr eaLnBrk="1" hangingPunct="1">
              <a:lnSpc>
                <a:spcPct val="80000"/>
              </a:lnSpc>
            </a:pPr>
            <a:r>
              <a:rPr lang="cs-CZ" sz="2800" smtClean="0"/>
              <a:t>Reaktivní</a:t>
            </a:r>
          </a:p>
          <a:p>
            <a:pPr lvl="1" eaLnBrk="1" hangingPunct="1">
              <a:lnSpc>
                <a:spcPct val="80000"/>
              </a:lnSpc>
            </a:pPr>
            <a:r>
              <a:rPr lang="cs-CZ" sz="2400" smtClean="0"/>
              <a:t>Společenští vědci</a:t>
            </a:r>
          </a:p>
          <a:p>
            <a:pPr lvl="1" eaLnBrk="1" hangingPunct="1">
              <a:lnSpc>
                <a:spcPct val="80000"/>
              </a:lnSpc>
            </a:pPr>
            <a:r>
              <a:rPr lang="cs-CZ" sz="2400" smtClean="0"/>
              <a:t>VŠ pedagogové, vedoucí, i v SW, hlavně náročné ukoly (je ale nebezpečí, že to přeženou), často inovátoři. Častou motivací je kariéra</a:t>
            </a:r>
          </a:p>
          <a:p>
            <a:pPr lvl="1" eaLnBrk="1" hangingPunct="1">
              <a:lnSpc>
                <a:spcPct val="80000"/>
              </a:lnSpc>
            </a:pPr>
            <a:r>
              <a:rPr lang="cs-CZ" sz="2400" smtClean="0"/>
              <a:t>Tréneři </a:t>
            </a:r>
          </a:p>
          <a:p>
            <a:pPr eaLnBrk="1" hangingPunct="1">
              <a:lnSpc>
                <a:spcPct val="80000"/>
              </a:lnSpc>
            </a:pPr>
            <a:r>
              <a:rPr lang="cs-CZ" sz="2800" smtClean="0"/>
              <a:t>Klidní </a:t>
            </a:r>
          </a:p>
          <a:p>
            <a:pPr lvl="1" eaLnBrk="1" hangingPunct="1">
              <a:lnSpc>
                <a:spcPct val="80000"/>
              </a:lnSpc>
            </a:pPr>
            <a:r>
              <a:rPr lang="cs-CZ" sz="2400" smtClean="0"/>
              <a:t>Dispečeři, cizeléři, vedoucí podtýmů</a:t>
            </a:r>
          </a:p>
          <a:p>
            <a:pPr lvl="1" eaLnBrk="1" hangingPunct="1">
              <a:lnSpc>
                <a:spcPct val="80000"/>
              </a:lnSpc>
            </a:pPr>
            <a:r>
              <a:rPr lang="cs-CZ" sz="2400" smtClean="0"/>
              <a:t>Vedoucí týmu pro spíše rutinní vývoj</a:t>
            </a:r>
          </a:p>
          <a:p>
            <a:pPr lvl="1" eaLnBrk="1" hangingPunct="1">
              <a:lnSpc>
                <a:spcPct val="80000"/>
              </a:lnSpc>
            </a:pPr>
            <a:r>
              <a:rPr lang="cs-CZ" sz="2400" smtClean="0"/>
              <a:t>Finančnící</a:t>
            </a:r>
          </a:p>
          <a:p>
            <a:pPr lvl="1" eaLnBrk="1" hangingPunct="1">
              <a:lnSpc>
                <a:spcPct val="80000"/>
              </a:lnSpc>
            </a:pPr>
            <a:r>
              <a:rPr lang="cs-CZ" sz="2400" smtClean="0"/>
              <a:t>Hráči</a:t>
            </a:r>
          </a:p>
          <a:p>
            <a:pPr lvl="1" eaLnBrk="1" hangingPunct="1">
              <a:lnSpc>
                <a:spcPct val="80000"/>
              </a:lnSpc>
            </a:pPr>
            <a:r>
              <a:rPr lang="cs-CZ" sz="2400" smtClean="0"/>
              <a:t>Inženýři, hlavně v provozu</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p:cNvSpPr>
            <a:spLocks noGrp="1"/>
          </p:cNvSpPr>
          <p:nvPr>
            <p:ph type="sldNum" sz="quarter" idx="12"/>
          </p:nvPr>
        </p:nvSpPr>
        <p:spPr>
          <a:noFill/>
        </p:spPr>
        <p:txBody>
          <a:bodyPr/>
          <a:lstStyle/>
          <a:p>
            <a:fld id="{0B8585E3-E6F8-4F94-9002-AA554001206B}" type="slidenum">
              <a:rPr lang="cs-CZ" smtClean="0"/>
              <a:pPr/>
              <a:t>57</a:t>
            </a:fld>
            <a:endParaRPr lang="cs-CZ" smtClean="0"/>
          </a:p>
        </p:txBody>
      </p:sp>
      <p:sp>
        <p:nvSpPr>
          <p:cNvPr id="109571" name="Rectangle 1026"/>
          <p:cNvSpPr>
            <a:spLocks noGrp="1" noChangeArrowheads="1"/>
          </p:cNvSpPr>
          <p:nvPr>
            <p:ph type="title"/>
          </p:nvPr>
        </p:nvSpPr>
        <p:spPr/>
        <p:txBody>
          <a:bodyPr/>
          <a:lstStyle/>
          <a:p>
            <a:pPr eaLnBrk="1" hangingPunct="1"/>
            <a:r>
              <a:rPr lang="cs-CZ" sz="4000" smtClean="0"/>
              <a:t>Emocionalita, aspekty vysokého skóre</a:t>
            </a:r>
          </a:p>
        </p:txBody>
      </p:sp>
      <p:sp>
        <p:nvSpPr>
          <p:cNvPr id="109572" name="Rectangle 1027"/>
          <p:cNvSpPr>
            <a:spLocks noGrp="1" noChangeArrowheads="1"/>
          </p:cNvSpPr>
          <p:nvPr>
            <p:ph type="body" idx="1"/>
          </p:nvPr>
        </p:nvSpPr>
        <p:spPr>
          <a:xfrm>
            <a:off x="250825" y="1600200"/>
            <a:ext cx="8642350" cy="4525963"/>
          </a:xfrm>
        </p:spPr>
        <p:txBody>
          <a:bodyPr/>
          <a:lstStyle/>
          <a:p>
            <a:pPr eaLnBrk="1" hangingPunct="1"/>
            <a:r>
              <a:rPr lang="cs-CZ" b="1" dirty="0" smtClean="0"/>
              <a:t>Ustaranos</a:t>
            </a:r>
            <a:r>
              <a:rPr lang="cs-CZ" dirty="0" smtClean="0"/>
              <a:t>t, jak to asi dopadne</a:t>
            </a:r>
          </a:p>
          <a:p>
            <a:pPr eaLnBrk="1" hangingPunct="1"/>
            <a:r>
              <a:rPr lang="cs-CZ" b="1" dirty="0" smtClean="0"/>
              <a:t>Hněv</a:t>
            </a:r>
            <a:r>
              <a:rPr lang="cs-CZ" dirty="0" smtClean="0"/>
              <a:t>, jak se rychle naštvu nebo znechutím</a:t>
            </a:r>
          </a:p>
          <a:p>
            <a:pPr eaLnBrk="1" hangingPunct="1"/>
            <a:r>
              <a:rPr lang="cs-CZ" b="1" dirty="0" smtClean="0"/>
              <a:t>Zastrašenost</a:t>
            </a:r>
            <a:r>
              <a:rPr lang="cs-CZ" dirty="0" smtClean="0"/>
              <a:t>,sklon k smutku a beznaději</a:t>
            </a:r>
          </a:p>
          <a:p>
            <a:pPr eaLnBrk="1" hangingPunct="1"/>
            <a:r>
              <a:rPr lang="cs-CZ" b="1" dirty="0" err="1" smtClean="0"/>
              <a:t>Sebenejistota</a:t>
            </a:r>
            <a:r>
              <a:rPr lang="cs-CZ" dirty="0" smtClean="0"/>
              <a:t>, jak snadno upadnu do rozpaků</a:t>
            </a:r>
          </a:p>
          <a:p>
            <a:pPr eaLnBrk="1" hangingPunct="1"/>
            <a:r>
              <a:rPr lang="cs-CZ" b="1" dirty="0" err="1" smtClean="0"/>
              <a:t>Impulsivita</a:t>
            </a:r>
            <a:r>
              <a:rPr lang="cs-CZ" dirty="0" smtClean="0"/>
              <a:t>, jak snadno si </a:t>
            </a:r>
            <a:r>
              <a:rPr lang="cs-CZ" dirty="0" err="1" smtClean="0"/>
              <a:t>dokáži</a:t>
            </a:r>
            <a:r>
              <a:rPr lang="cs-CZ" dirty="0" smtClean="0"/>
              <a:t> něco odepřít </a:t>
            </a:r>
          </a:p>
          <a:p>
            <a:pPr eaLnBrk="1" hangingPunct="1"/>
            <a:r>
              <a:rPr lang="cs-CZ" b="1" dirty="0" smtClean="0"/>
              <a:t>Zranitelnost</a:t>
            </a:r>
            <a:r>
              <a:rPr lang="cs-CZ" dirty="0" smtClean="0"/>
              <a:t>, panikaření, ztrácím hlavu</a:t>
            </a:r>
          </a:p>
          <a:p>
            <a:pPr eaLnBrk="1" hangingPunct="1"/>
            <a:endParaRPr lang="cs-CZ" dirty="0" smtClean="0"/>
          </a:p>
          <a:p>
            <a:pPr eaLnBrk="1" hangingPunct="1"/>
            <a:endParaRPr lang="cs-CZ"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p:cNvSpPr>
            <a:spLocks noGrp="1"/>
          </p:cNvSpPr>
          <p:nvPr>
            <p:ph type="sldNum" sz="quarter" idx="12"/>
          </p:nvPr>
        </p:nvSpPr>
        <p:spPr>
          <a:noFill/>
        </p:spPr>
        <p:txBody>
          <a:bodyPr/>
          <a:lstStyle/>
          <a:p>
            <a:fld id="{AD4FA4C4-1BF4-4668-8C83-ACADA6805DAA}" type="slidenum">
              <a:rPr lang="cs-CZ" smtClean="0"/>
              <a:pPr/>
              <a:t>58</a:t>
            </a:fld>
            <a:endParaRPr lang="cs-CZ" smtClean="0"/>
          </a:p>
        </p:txBody>
      </p:sp>
      <p:sp>
        <p:nvSpPr>
          <p:cNvPr id="110595" name="Rectangle 1026"/>
          <p:cNvSpPr>
            <a:spLocks noGrp="1" noChangeArrowheads="1"/>
          </p:cNvSpPr>
          <p:nvPr>
            <p:ph type="title"/>
          </p:nvPr>
        </p:nvSpPr>
        <p:spPr/>
        <p:txBody>
          <a:bodyPr/>
          <a:lstStyle/>
          <a:p>
            <a:pPr eaLnBrk="1" hangingPunct="1"/>
            <a:r>
              <a:rPr lang="cs-CZ" smtClean="0"/>
              <a:t>Extraverze</a:t>
            </a:r>
          </a:p>
        </p:txBody>
      </p:sp>
      <p:sp>
        <p:nvSpPr>
          <p:cNvPr id="110596" name="Rectangle 1027"/>
          <p:cNvSpPr>
            <a:spLocks noGrp="1" noChangeArrowheads="1"/>
          </p:cNvSpPr>
          <p:nvPr>
            <p:ph type="body" idx="1"/>
          </p:nvPr>
        </p:nvSpPr>
        <p:spPr/>
        <p:txBody>
          <a:bodyPr/>
          <a:lstStyle/>
          <a:p>
            <a:pPr eaLnBrk="1" hangingPunct="1"/>
            <a:r>
              <a:rPr lang="cs-CZ" smtClean="0"/>
              <a:t>Extravert   -    ambivert  -  introvert</a:t>
            </a:r>
          </a:p>
        </p:txBody>
      </p:sp>
      <p:sp>
        <p:nvSpPr>
          <p:cNvPr id="110597" name="Text Box 1028"/>
          <p:cNvSpPr txBox="1">
            <a:spLocks noChangeArrowheads="1"/>
          </p:cNvSpPr>
          <p:nvPr/>
        </p:nvSpPr>
        <p:spPr bwMode="auto">
          <a:xfrm>
            <a:off x="914400" y="2438400"/>
            <a:ext cx="2133600" cy="3013075"/>
          </a:xfrm>
          <a:prstGeom prst="rect">
            <a:avLst/>
          </a:prstGeom>
          <a:noFill/>
          <a:ln w="9525">
            <a:noFill/>
            <a:miter lim="800000"/>
            <a:headEnd/>
            <a:tailEnd/>
          </a:ln>
        </p:spPr>
        <p:txBody>
          <a:bodyPr>
            <a:spAutoFit/>
          </a:bodyPr>
          <a:lstStyle/>
          <a:p>
            <a:pPr>
              <a:spcBef>
                <a:spcPct val="50000"/>
              </a:spcBef>
            </a:pPr>
            <a:r>
              <a:rPr lang="cs-CZ" sz="2400"/>
              <a:t>Družný</a:t>
            </a:r>
          </a:p>
          <a:p>
            <a:pPr>
              <a:spcBef>
                <a:spcPct val="50000"/>
              </a:spcBef>
            </a:pPr>
            <a:r>
              <a:rPr lang="cs-CZ" sz="2400"/>
              <a:t>Optimista</a:t>
            </a:r>
          </a:p>
          <a:p>
            <a:pPr>
              <a:spcBef>
                <a:spcPct val="50000"/>
              </a:spcBef>
            </a:pPr>
            <a:r>
              <a:rPr lang="cs-CZ" sz="2400"/>
              <a:t>Účastný</a:t>
            </a:r>
          </a:p>
          <a:p>
            <a:pPr>
              <a:spcBef>
                <a:spcPct val="50000"/>
              </a:spcBef>
            </a:pPr>
            <a:r>
              <a:rPr lang="cs-CZ" sz="2400"/>
              <a:t>Spokojený, dobrá nálada</a:t>
            </a:r>
          </a:p>
          <a:p>
            <a:pPr>
              <a:spcBef>
                <a:spcPct val="50000"/>
              </a:spcBef>
            </a:pPr>
            <a:r>
              <a:rPr lang="cs-CZ" sz="2400"/>
              <a:t>Kecavý</a:t>
            </a:r>
          </a:p>
        </p:txBody>
      </p:sp>
      <p:sp>
        <p:nvSpPr>
          <p:cNvPr id="110598" name="Text Box 1029"/>
          <p:cNvSpPr txBox="1">
            <a:spLocks noChangeArrowheads="1"/>
          </p:cNvSpPr>
          <p:nvPr/>
        </p:nvSpPr>
        <p:spPr bwMode="auto">
          <a:xfrm>
            <a:off x="5486400" y="2438400"/>
            <a:ext cx="2133600" cy="3195638"/>
          </a:xfrm>
          <a:prstGeom prst="rect">
            <a:avLst/>
          </a:prstGeom>
          <a:noFill/>
          <a:ln w="9525">
            <a:noFill/>
            <a:miter lim="800000"/>
            <a:headEnd/>
            <a:tailEnd/>
          </a:ln>
        </p:spPr>
        <p:txBody>
          <a:bodyPr>
            <a:spAutoFit/>
          </a:bodyPr>
          <a:lstStyle/>
          <a:p>
            <a:pPr>
              <a:spcBef>
                <a:spcPct val="50000"/>
              </a:spcBef>
            </a:pPr>
            <a:r>
              <a:rPr lang="cs-CZ" sz="2400"/>
              <a:t>Reservovaný</a:t>
            </a:r>
          </a:p>
          <a:p>
            <a:pPr>
              <a:spcBef>
                <a:spcPct val="50000"/>
              </a:spcBef>
            </a:pPr>
            <a:r>
              <a:rPr lang="cs-CZ" sz="2400"/>
              <a:t>Uzavřený</a:t>
            </a:r>
          </a:p>
          <a:p>
            <a:pPr>
              <a:spcBef>
                <a:spcPct val="50000"/>
              </a:spcBef>
            </a:pPr>
            <a:r>
              <a:rPr lang="cs-CZ" sz="2400"/>
              <a:t>Nezávislý </a:t>
            </a:r>
          </a:p>
          <a:p>
            <a:pPr>
              <a:spcBef>
                <a:spcPct val="50000"/>
              </a:spcBef>
            </a:pPr>
            <a:r>
              <a:rPr lang="cs-CZ" sz="2400"/>
              <a:t>Zakřiknutý</a:t>
            </a:r>
          </a:p>
          <a:p>
            <a:pPr>
              <a:spcBef>
                <a:spcPct val="50000"/>
              </a:spcBef>
            </a:pPr>
            <a:r>
              <a:rPr lang="cs-CZ" sz="2400"/>
              <a:t>Raději píše</a:t>
            </a:r>
          </a:p>
          <a:p>
            <a:pPr>
              <a:spcBef>
                <a:spcPct val="50000"/>
              </a:spcBef>
            </a:pPr>
            <a:r>
              <a:rPr lang="cs-CZ" sz="2400"/>
              <a:t>Soustředěný</a:t>
            </a:r>
          </a:p>
        </p:txBody>
      </p:sp>
      <p:sp>
        <p:nvSpPr>
          <p:cNvPr id="110599" name="Text Box 1030"/>
          <p:cNvSpPr txBox="1">
            <a:spLocks noChangeArrowheads="1"/>
          </p:cNvSpPr>
          <p:nvPr/>
        </p:nvSpPr>
        <p:spPr bwMode="auto">
          <a:xfrm>
            <a:off x="3200400" y="2362200"/>
            <a:ext cx="2133600" cy="457200"/>
          </a:xfrm>
          <a:prstGeom prst="rect">
            <a:avLst/>
          </a:prstGeom>
          <a:noFill/>
          <a:ln w="9525">
            <a:noFill/>
            <a:miter lim="800000"/>
            <a:headEnd/>
            <a:tailEnd/>
          </a:ln>
        </p:spPr>
        <p:txBody>
          <a:bodyPr>
            <a:spAutoFit/>
          </a:bodyPr>
          <a:lstStyle/>
          <a:p>
            <a:pPr>
              <a:spcBef>
                <a:spcPct val="50000"/>
              </a:spcBef>
            </a:pPr>
            <a:r>
              <a:rPr lang="cs-CZ" sz="2400"/>
              <a:t>Vyjednávač</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číslo snímku 5"/>
          <p:cNvSpPr>
            <a:spLocks noGrp="1"/>
          </p:cNvSpPr>
          <p:nvPr>
            <p:ph type="sldNum" sz="quarter" idx="12"/>
          </p:nvPr>
        </p:nvSpPr>
        <p:spPr>
          <a:noFill/>
        </p:spPr>
        <p:txBody>
          <a:bodyPr/>
          <a:lstStyle/>
          <a:p>
            <a:fld id="{EBB5F5E8-B264-447B-BF6B-DA7F5F423167}" type="slidenum">
              <a:rPr lang="cs-CZ" smtClean="0"/>
              <a:pPr/>
              <a:t>59</a:t>
            </a:fld>
            <a:endParaRPr lang="cs-CZ" smtClean="0"/>
          </a:p>
        </p:txBody>
      </p:sp>
      <p:sp>
        <p:nvSpPr>
          <p:cNvPr id="111619" name="Rectangle 2"/>
          <p:cNvSpPr>
            <a:spLocks noGrp="1" noChangeArrowheads="1"/>
          </p:cNvSpPr>
          <p:nvPr>
            <p:ph type="title"/>
          </p:nvPr>
        </p:nvSpPr>
        <p:spPr/>
        <p:txBody>
          <a:bodyPr/>
          <a:lstStyle/>
          <a:p>
            <a:pPr eaLnBrk="1" hangingPunct="1"/>
            <a:r>
              <a:rPr lang="cs-CZ" smtClean="0"/>
              <a:t>Extraverze</a:t>
            </a:r>
          </a:p>
        </p:txBody>
      </p:sp>
      <p:sp>
        <p:nvSpPr>
          <p:cNvPr id="111620" name="Rectangle 3"/>
          <p:cNvSpPr>
            <a:spLocks noGrp="1" noChangeArrowheads="1"/>
          </p:cNvSpPr>
          <p:nvPr>
            <p:ph type="body" idx="1"/>
          </p:nvPr>
        </p:nvSpPr>
        <p:spPr>
          <a:xfrm>
            <a:off x="457200" y="1268413"/>
            <a:ext cx="8229600" cy="5040312"/>
          </a:xfrm>
        </p:spPr>
        <p:txBody>
          <a:bodyPr/>
          <a:lstStyle/>
          <a:p>
            <a:pPr eaLnBrk="1" hangingPunct="1">
              <a:lnSpc>
                <a:spcPct val="90000"/>
              </a:lnSpc>
            </a:pPr>
            <a:r>
              <a:rPr lang="cs-CZ" smtClean="0"/>
              <a:t>Extravert:</a:t>
            </a:r>
          </a:p>
          <a:p>
            <a:pPr lvl="1" eaLnBrk="1" hangingPunct="1">
              <a:lnSpc>
                <a:spcPct val="90000"/>
              </a:lnSpc>
            </a:pPr>
            <a:r>
              <a:rPr lang="cs-CZ" smtClean="0"/>
              <a:t>umělci,politici, prodavači, tvůrci vizí, podporovatelé spolupráce v týmu, kamarádi</a:t>
            </a:r>
          </a:p>
          <a:p>
            <a:pPr eaLnBrk="1" hangingPunct="1">
              <a:lnSpc>
                <a:spcPct val="90000"/>
              </a:lnSpc>
            </a:pPr>
            <a:r>
              <a:rPr lang="cs-CZ" smtClean="0"/>
              <a:t>Introvert: </a:t>
            </a:r>
          </a:p>
          <a:p>
            <a:pPr lvl="1" eaLnBrk="1" hangingPunct="1">
              <a:lnSpc>
                <a:spcPct val="90000"/>
              </a:lnSpc>
            </a:pPr>
            <a:r>
              <a:rPr lang="cs-CZ" smtClean="0"/>
              <a:t>přírodovědci, konstruktéři, výzkumníci, </a:t>
            </a:r>
          </a:p>
          <a:p>
            <a:pPr eaLnBrk="1" hangingPunct="1">
              <a:lnSpc>
                <a:spcPct val="90000"/>
              </a:lnSpc>
            </a:pPr>
            <a:r>
              <a:rPr lang="cs-CZ" smtClean="0"/>
              <a:t>Ambivert: </a:t>
            </a:r>
          </a:p>
          <a:p>
            <a:pPr lvl="1" eaLnBrk="1" hangingPunct="1">
              <a:lnSpc>
                <a:spcPct val="90000"/>
              </a:lnSpc>
            </a:pPr>
            <a:r>
              <a:rPr lang="cs-CZ" smtClean="0"/>
              <a:t>vedoucí demokratického týmu, hrající trenér, </a:t>
            </a:r>
          </a:p>
          <a:p>
            <a:pPr eaLnBrk="1" hangingPunct="1">
              <a:lnSpc>
                <a:spcPct val="90000"/>
              </a:lnSpc>
            </a:pPr>
            <a:r>
              <a:rPr lang="cs-CZ" smtClean="0"/>
              <a:t>Vyjednávač: </a:t>
            </a:r>
          </a:p>
          <a:p>
            <a:pPr lvl="1" eaLnBrk="1" hangingPunct="1">
              <a:lnSpc>
                <a:spcPct val="90000"/>
              </a:lnSpc>
            </a:pPr>
            <a:r>
              <a:rPr lang="cs-CZ" smtClean="0"/>
              <a:t>Diplomaté, vedoucí větších týmů, hasič rozporů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864096"/>
          </a:xfrm>
        </p:spPr>
        <p:txBody>
          <a:bodyPr>
            <a:normAutofit fontScale="90000"/>
          </a:bodyPr>
          <a:lstStyle/>
          <a:p>
            <a:r>
              <a:rPr lang="cs-CZ" dirty="0" err="1" smtClean="0">
                <a:hlinkClick r:id="rId2" tooltip="Heinz Weihrich"/>
              </a:rPr>
              <a:t>Heinz</a:t>
            </a:r>
            <a:r>
              <a:rPr lang="cs-CZ" dirty="0" smtClean="0">
                <a:hlinkClick r:id="rId2" tooltip="Heinz Weihrich"/>
              </a:rPr>
              <a:t> </a:t>
            </a:r>
            <a:r>
              <a:rPr lang="cs-CZ" dirty="0" err="1" smtClean="0">
                <a:hlinkClick r:id="rId2" tooltip="Heinz Weihrich"/>
              </a:rPr>
              <a:t>Weihrich</a:t>
            </a:r>
            <a:r>
              <a:rPr lang="cs-CZ" dirty="0" smtClean="0"/>
              <a:t> a </a:t>
            </a:r>
            <a:r>
              <a:rPr lang="cs-CZ" dirty="0" err="1" smtClean="0">
                <a:hlinkClick r:id="rId3" tooltip="Harold Koontz"/>
              </a:rPr>
              <a:t>Harold</a:t>
            </a:r>
            <a:r>
              <a:rPr lang="cs-CZ" dirty="0" smtClean="0">
                <a:hlinkClick r:id="rId3" tooltip="Harold Koontz"/>
              </a:rPr>
              <a:t> </a:t>
            </a:r>
            <a:r>
              <a:rPr lang="cs-CZ" dirty="0" err="1" smtClean="0">
                <a:hlinkClick r:id="rId3" tooltip="Harold Koontz"/>
              </a:rPr>
              <a:t>Koontz</a:t>
            </a:r>
            <a:r>
              <a:rPr lang="cs-CZ" dirty="0" smtClean="0"/>
              <a:t>:</a:t>
            </a:r>
            <a:endParaRPr lang="cs-CZ" dirty="0"/>
          </a:p>
        </p:txBody>
      </p:sp>
      <p:sp>
        <p:nvSpPr>
          <p:cNvPr id="4" name="Zástupný symbol pro obsah 3"/>
          <p:cNvSpPr>
            <a:spLocks noGrp="1"/>
          </p:cNvSpPr>
          <p:nvPr>
            <p:ph sz="half" idx="2"/>
          </p:nvPr>
        </p:nvSpPr>
        <p:spPr>
          <a:xfrm>
            <a:off x="2267744" y="1484784"/>
            <a:ext cx="4038600" cy="4525963"/>
          </a:xfrm>
        </p:spPr>
        <p:txBody>
          <a:bodyPr>
            <a:normAutofit/>
          </a:bodyPr>
          <a:lstStyle/>
          <a:p>
            <a:r>
              <a:rPr lang="cs-CZ" dirty="0" smtClean="0">
                <a:hlinkClick r:id="rId4" tooltip="Plánování (Planning)"/>
              </a:rPr>
              <a:t>Plánování</a:t>
            </a:r>
            <a:endParaRPr lang="cs-CZ" dirty="0" smtClean="0"/>
          </a:p>
          <a:p>
            <a:r>
              <a:rPr lang="cs-CZ" dirty="0" smtClean="0">
                <a:hlinkClick r:id="rId5" tooltip="Organizování (Organizing)"/>
              </a:rPr>
              <a:t>Organizování</a:t>
            </a:r>
            <a:endParaRPr lang="cs-CZ" dirty="0" smtClean="0"/>
          </a:p>
          <a:p>
            <a:r>
              <a:rPr lang="cs-CZ" dirty="0" smtClean="0">
                <a:hlinkClick r:id="rId6" tooltip="Personalistika a řízení lidských zdrojů (Human Resources Management)"/>
              </a:rPr>
              <a:t>Personalistika</a:t>
            </a:r>
            <a:endParaRPr lang="cs-CZ" dirty="0" smtClean="0"/>
          </a:p>
          <a:p>
            <a:r>
              <a:rPr lang="cs-CZ" dirty="0" smtClean="0">
                <a:hlinkClick r:id="rId7" tooltip="Vedení a komunikování (Leadership &amp; Communication)"/>
              </a:rPr>
              <a:t>Vedení</a:t>
            </a:r>
            <a:endParaRPr lang="cs-CZ" dirty="0" smtClean="0"/>
          </a:p>
          <a:p>
            <a:r>
              <a:rPr lang="cs-CZ" dirty="0" smtClean="0">
                <a:hlinkClick r:id="rId8" tooltip="Kontrola (Control)"/>
              </a:rPr>
              <a:t>Kontrola</a:t>
            </a:r>
            <a:endParaRPr lang="cs-CZ" dirty="0" smtClean="0"/>
          </a:p>
          <a:p>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číslo snímku 5"/>
          <p:cNvSpPr>
            <a:spLocks noGrp="1"/>
          </p:cNvSpPr>
          <p:nvPr>
            <p:ph type="sldNum" sz="quarter" idx="12"/>
          </p:nvPr>
        </p:nvSpPr>
        <p:spPr>
          <a:noFill/>
        </p:spPr>
        <p:txBody>
          <a:bodyPr/>
          <a:lstStyle/>
          <a:p>
            <a:fld id="{B7B1D597-5E8E-4DAA-AFC5-97C26DE53596}" type="slidenum">
              <a:rPr lang="cs-CZ" smtClean="0"/>
              <a:pPr/>
              <a:t>60</a:t>
            </a:fld>
            <a:endParaRPr lang="cs-CZ" smtClean="0"/>
          </a:p>
        </p:txBody>
      </p:sp>
      <p:sp>
        <p:nvSpPr>
          <p:cNvPr id="112643" name="Rectangle 2"/>
          <p:cNvSpPr>
            <a:spLocks noGrp="1" noChangeArrowheads="1"/>
          </p:cNvSpPr>
          <p:nvPr>
            <p:ph type="title"/>
          </p:nvPr>
        </p:nvSpPr>
        <p:spPr/>
        <p:txBody>
          <a:bodyPr/>
          <a:lstStyle/>
          <a:p>
            <a:pPr eaLnBrk="1" hangingPunct="1"/>
            <a:r>
              <a:rPr lang="cs-CZ" sz="4000" smtClean="0"/>
              <a:t>Extraverze, aspekty vysokého skóre</a:t>
            </a:r>
          </a:p>
        </p:txBody>
      </p:sp>
      <p:sp>
        <p:nvSpPr>
          <p:cNvPr id="112644" name="Rectangle 3"/>
          <p:cNvSpPr>
            <a:spLocks noGrp="1" noChangeArrowheads="1"/>
          </p:cNvSpPr>
          <p:nvPr>
            <p:ph type="body" idx="1"/>
          </p:nvPr>
        </p:nvSpPr>
        <p:spPr>
          <a:xfrm>
            <a:off x="457200" y="1600200"/>
            <a:ext cx="8686800" cy="4525963"/>
          </a:xfrm>
        </p:spPr>
        <p:txBody>
          <a:bodyPr/>
          <a:lstStyle/>
          <a:p>
            <a:pPr eaLnBrk="1" hangingPunct="1"/>
            <a:r>
              <a:rPr lang="cs-CZ" b="1" smtClean="0"/>
              <a:t>Vřelost</a:t>
            </a:r>
            <a:r>
              <a:rPr lang="cs-CZ" smtClean="0"/>
              <a:t>, schopnost citu, přátelství a srdečnosti</a:t>
            </a:r>
          </a:p>
          <a:p>
            <a:pPr eaLnBrk="1" hangingPunct="1"/>
            <a:r>
              <a:rPr lang="cs-CZ" b="1" smtClean="0"/>
              <a:t>Společenskost</a:t>
            </a:r>
          </a:p>
          <a:p>
            <a:pPr eaLnBrk="1" hangingPunct="1"/>
            <a:r>
              <a:rPr lang="cs-CZ" b="1" smtClean="0"/>
              <a:t>Sebeprosazování</a:t>
            </a:r>
          </a:p>
          <a:p>
            <a:pPr eaLnBrk="1" hangingPunct="1"/>
            <a:r>
              <a:rPr lang="cs-CZ" b="1" smtClean="0"/>
              <a:t>Aktivita, </a:t>
            </a:r>
            <a:r>
              <a:rPr lang="cs-CZ" smtClean="0"/>
              <a:t>tendence žít v poklusu</a:t>
            </a:r>
          </a:p>
          <a:p>
            <a:pPr eaLnBrk="1" hangingPunct="1"/>
            <a:r>
              <a:rPr lang="cs-CZ" b="1" smtClean="0"/>
              <a:t>Vyhledávání vzrušení, </a:t>
            </a:r>
            <a:r>
              <a:rPr lang="cs-CZ" smtClean="0"/>
              <a:t>pařby, jasné barvy</a:t>
            </a:r>
          </a:p>
          <a:p>
            <a:pPr eaLnBrk="1" hangingPunct="1"/>
            <a:r>
              <a:rPr lang="cs-CZ" b="1" smtClean="0"/>
              <a:t>Pozitivní emoce, </a:t>
            </a:r>
            <a:r>
              <a:rPr lang="cs-CZ" smtClean="0"/>
              <a:t>veselí, láska, optimizmus, pocit štěstí</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číslo snímku 5"/>
          <p:cNvSpPr>
            <a:spLocks noGrp="1"/>
          </p:cNvSpPr>
          <p:nvPr>
            <p:ph type="sldNum" sz="quarter" idx="12"/>
          </p:nvPr>
        </p:nvSpPr>
        <p:spPr>
          <a:noFill/>
        </p:spPr>
        <p:txBody>
          <a:bodyPr/>
          <a:lstStyle/>
          <a:p>
            <a:fld id="{2912A18B-282B-49C9-A461-516D261E055A}" type="slidenum">
              <a:rPr lang="cs-CZ" smtClean="0"/>
              <a:pPr/>
              <a:t>61</a:t>
            </a:fld>
            <a:endParaRPr lang="cs-CZ" smtClean="0"/>
          </a:p>
        </p:txBody>
      </p:sp>
      <p:sp>
        <p:nvSpPr>
          <p:cNvPr id="113667" name="Rectangle 2"/>
          <p:cNvSpPr>
            <a:spLocks noGrp="1" noChangeArrowheads="1"/>
          </p:cNvSpPr>
          <p:nvPr>
            <p:ph type="title"/>
          </p:nvPr>
        </p:nvSpPr>
        <p:spPr/>
        <p:txBody>
          <a:bodyPr/>
          <a:lstStyle/>
          <a:p>
            <a:pPr eaLnBrk="1" hangingPunct="1"/>
            <a:r>
              <a:rPr lang="cs-CZ" smtClean="0"/>
              <a:t>Otevřenost</a:t>
            </a:r>
          </a:p>
        </p:txBody>
      </p:sp>
      <p:sp>
        <p:nvSpPr>
          <p:cNvPr id="113668" name="Rectangle 3"/>
          <p:cNvSpPr>
            <a:spLocks noGrp="1" noChangeArrowheads="1"/>
          </p:cNvSpPr>
          <p:nvPr>
            <p:ph type="body" idx="1"/>
          </p:nvPr>
        </p:nvSpPr>
        <p:spPr/>
        <p:txBody>
          <a:bodyPr/>
          <a:lstStyle/>
          <a:p>
            <a:pPr eaLnBrk="1" hangingPunct="1"/>
            <a:r>
              <a:rPr lang="cs-CZ" smtClean="0"/>
              <a:t>Badatel   -   umírněný -     udržovatel</a:t>
            </a:r>
          </a:p>
        </p:txBody>
      </p:sp>
      <p:sp>
        <p:nvSpPr>
          <p:cNvPr id="113669" name="Text Box 4"/>
          <p:cNvSpPr txBox="1">
            <a:spLocks noChangeArrowheads="1"/>
          </p:cNvSpPr>
          <p:nvPr/>
        </p:nvSpPr>
        <p:spPr bwMode="auto">
          <a:xfrm>
            <a:off x="914400" y="2438400"/>
            <a:ext cx="2133600" cy="2465388"/>
          </a:xfrm>
          <a:prstGeom prst="rect">
            <a:avLst/>
          </a:prstGeom>
          <a:noFill/>
          <a:ln w="9525">
            <a:noFill/>
            <a:miter lim="800000"/>
            <a:headEnd/>
            <a:tailEnd/>
          </a:ln>
        </p:spPr>
        <p:txBody>
          <a:bodyPr>
            <a:spAutoFit/>
          </a:bodyPr>
          <a:lstStyle/>
          <a:p>
            <a:pPr>
              <a:spcBef>
                <a:spcPct val="50000"/>
              </a:spcBef>
            </a:pPr>
            <a:r>
              <a:rPr lang="cs-CZ" sz="2400"/>
              <a:t>Zvědavý</a:t>
            </a:r>
          </a:p>
          <a:p>
            <a:pPr>
              <a:spcBef>
                <a:spcPct val="50000"/>
              </a:spcBef>
            </a:pPr>
            <a:r>
              <a:rPr lang="cs-CZ" sz="2400"/>
              <a:t>Liberál</a:t>
            </a:r>
          </a:p>
          <a:p>
            <a:pPr>
              <a:spcBef>
                <a:spcPct val="50000"/>
              </a:spcBef>
            </a:pPr>
            <a:r>
              <a:rPr lang="cs-CZ" sz="2400"/>
              <a:t>Hledá změny a inovace</a:t>
            </a:r>
          </a:p>
          <a:p>
            <a:pPr>
              <a:spcBef>
                <a:spcPct val="50000"/>
              </a:spcBef>
            </a:pPr>
            <a:r>
              <a:rPr lang="cs-CZ" sz="2400"/>
              <a:t>Snílek </a:t>
            </a:r>
          </a:p>
        </p:txBody>
      </p:sp>
      <p:sp>
        <p:nvSpPr>
          <p:cNvPr id="113670" name="Text Box 5"/>
          <p:cNvSpPr txBox="1">
            <a:spLocks noChangeArrowheads="1"/>
          </p:cNvSpPr>
          <p:nvPr/>
        </p:nvSpPr>
        <p:spPr bwMode="auto">
          <a:xfrm>
            <a:off x="5486400" y="2438400"/>
            <a:ext cx="2133600" cy="3013075"/>
          </a:xfrm>
          <a:prstGeom prst="rect">
            <a:avLst/>
          </a:prstGeom>
          <a:noFill/>
          <a:ln w="9525">
            <a:noFill/>
            <a:miter lim="800000"/>
            <a:headEnd/>
            <a:tailEnd/>
          </a:ln>
        </p:spPr>
        <p:txBody>
          <a:bodyPr>
            <a:spAutoFit/>
          </a:bodyPr>
          <a:lstStyle/>
          <a:p>
            <a:pPr>
              <a:spcBef>
                <a:spcPct val="50000"/>
              </a:spcBef>
            </a:pPr>
            <a:r>
              <a:rPr lang="cs-CZ" sz="2400"/>
              <a:t>Výkonný</a:t>
            </a:r>
          </a:p>
          <a:p>
            <a:pPr>
              <a:spcBef>
                <a:spcPct val="50000"/>
              </a:spcBef>
            </a:pPr>
            <a:r>
              <a:rPr lang="cs-CZ" sz="2400"/>
              <a:t>Praktický</a:t>
            </a:r>
          </a:p>
          <a:p>
            <a:pPr>
              <a:spcBef>
                <a:spcPct val="50000"/>
              </a:spcBef>
            </a:pPr>
            <a:r>
              <a:rPr lang="cs-CZ" sz="2400"/>
              <a:t>Konzervativní</a:t>
            </a:r>
          </a:p>
          <a:p>
            <a:pPr>
              <a:spcBef>
                <a:spcPct val="50000"/>
              </a:spcBef>
            </a:pPr>
            <a:r>
              <a:rPr lang="cs-CZ" sz="2400"/>
              <a:t>Dodržuje zvyklosti</a:t>
            </a:r>
          </a:p>
          <a:p>
            <a:pPr>
              <a:spcBef>
                <a:spcPct val="50000"/>
              </a:spcBef>
            </a:pPr>
            <a:r>
              <a:rPr lang="cs-CZ" sz="2400"/>
              <a:t>Tajnůskář</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5"/>
          <p:cNvSpPr>
            <a:spLocks noGrp="1"/>
          </p:cNvSpPr>
          <p:nvPr>
            <p:ph type="sldNum" sz="quarter" idx="12"/>
          </p:nvPr>
        </p:nvSpPr>
        <p:spPr>
          <a:noFill/>
        </p:spPr>
        <p:txBody>
          <a:bodyPr/>
          <a:lstStyle/>
          <a:p>
            <a:fld id="{26F5B198-C5B6-4C35-85A1-19DAFA51077F}" type="slidenum">
              <a:rPr lang="cs-CZ" smtClean="0"/>
              <a:pPr/>
              <a:t>62</a:t>
            </a:fld>
            <a:endParaRPr lang="cs-CZ" smtClean="0"/>
          </a:p>
        </p:txBody>
      </p:sp>
      <p:sp>
        <p:nvSpPr>
          <p:cNvPr id="114691" name="Rectangle 2"/>
          <p:cNvSpPr>
            <a:spLocks noGrp="1" noChangeArrowheads="1"/>
          </p:cNvSpPr>
          <p:nvPr>
            <p:ph type="title"/>
          </p:nvPr>
        </p:nvSpPr>
        <p:spPr/>
        <p:txBody>
          <a:bodyPr/>
          <a:lstStyle/>
          <a:p>
            <a:pPr eaLnBrk="1" hangingPunct="1"/>
            <a:r>
              <a:rPr lang="cs-CZ" smtClean="0"/>
              <a:t>Otevřenost</a:t>
            </a:r>
          </a:p>
        </p:txBody>
      </p:sp>
      <p:sp>
        <p:nvSpPr>
          <p:cNvPr id="114692" name="Rectangle 3"/>
          <p:cNvSpPr>
            <a:spLocks noGrp="1" noChangeArrowheads="1"/>
          </p:cNvSpPr>
          <p:nvPr>
            <p:ph type="body" idx="1"/>
          </p:nvPr>
        </p:nvSpPr>
        <p:spPr/>
        <p:txBody>
          <a:bodyPr/>
          <a:lstStyle/>
          <a:p>
            <a:pPr eaLnBrk="1" hangingPunct="1">
              <a:lnSpc>
                <a:spcPct val="90000"/>
              </a:lnSpc>
            </a:pPr>
            <a:r>
              <a:rPr lang="cs-CZ" smtClean="0"/>
              <a:t>Badatel</a:t>
            </a:r>
          </a:p>
          <a:p>
            <a:pPr lvl="1" eaLnBrk="1" hangingPunct="1">
              <a:lnSpc>
                <a:spcPct val="90000"/>
              </a:lnSpc>
            </a:pPr>
            <a:r>
              <a:rPr lang="cs-CZ" smtClean="0"/>
              <a:t>Podnikatel zakladatelského typu, architekt, teoretické základy experimentálních věd, inovátoři, tvůrce vizí, často iniciátor</a:t>
            </a:r>
          </a:p>
          <a:p>
            <a:pPr eaLnBrk="1" hangingPunct="1">
              <a:lnSpc>
                <a:spcPct val="90000"/>
              </a:lnSpc>
            </a:pPr>
            <a:r>
              <a:rPr lang="cs-CZ" smtClean="0"/>
              <a:t>Umírněný  </a:t>
            </a:r>
          </a:p>
          <a:p>
            <a:pPr lvl="1" eaLnBrk="1" hangingPunct="1">
              <a:lnSpc>
                <a:spcPct val="90000"/>
              </a:lnSpc>
            </a:pPr>
            <a:r>
              <a:rPr lang="cs-CZ" smtClean="0"/>
              <a:t>dovede zvládat krajnosti  </a:t>
            </a:r>
          </a:p>
          <a:p>
            <a:pPr eaLnBrk="1" hangingPunct="1">
              <a:lnSpc>
                <a:spcPct val="90000"/>
              </a:lnSpc>
            </a:pPr>
            <a:r>
              <a:rPr lang="cs-CZ" smtClean="0"/>
              <a:t>Udržovatel </a:t>
            </a:r>
          </a:p>
          <a:p>
            <a:pPr lvl="1" eaLnBrk="1" hangingPunct="1">
              <a:lnSpc>
                <a:spcPct val="90000"/>
              </a:lnSpc>
            </a:pPr>
            <a:r>
              <a:rPr lang="cs-CZ" smtClean="0"/>
              <a:t>Ekonomičtí manažeři, projektanti, užitý výzkum, používá raději hotové, rutinní věci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číslo snímku 5"/>
          <p:cNvSpPr>
            <a:spLocks noGrp="1"/>
          </p:cNvSpPr>
          <p:nvPr>
            <p:ph type="sldNum" sz="quarter" idx="12"/>
          </p:nvPr>
        </p:nvSpPr>
        <p:spPr>
          <a:noFill/>
        </p:spPr>
        <p:txBody>
          <a:bodyPr/>
          <a:lstStyle/>
          <a:p>
            <a:fld id="{C55E7DC6-8E8A-4406-856F-FBD0DF8C72EC}" type="slidenum">
              <a:rPr lang="cs-CZ" smtClean="0"/>
              <a:pPr/>
              <a:t>63</a:t>
            </a:fld>
            <a:endParaRPr lang="cs-CZ" smtClean="0"/>
          </a:p>
        </p:txBody>
      </p:sp>
      <p:sp>
        <p:nvSpPr>
          <p:cNvPr id="115715" name="Rectangle 1026"/>
          <p:cNvSpPr>
            <a:spLocks noGrp="1" noChangeArrowheads="1"/>
          </p:cNvSpPr>
          <p:nvPr>
            <p:ph type="title"/>
          </p:nvPr>
        </p:nvSpPr>
        <p:spPr/>
        <p:txBody>
          <a:bodyPr/>
          <a:lstStyle/>
          <a:p>
            <a:pPr eaLnBrk="1" hangingPunct="1"/>
            <a:r>
              <a:rPr lang="cs-CZ" sz="4000" smtClean="0"/>
              <a:t>Otevřenost, aspekty vysokého skóre</a:t>
            </a:r>
          </a:p>
        </p:txBody>
      </p:sp>
      <p:sp>
        <p:nvSpPr>
          <p:cNvPr id="115716" name="Rectangle 1027"/>
          <p:cNvSpPr>
            <a:spLocks noGrp="1" noChangeArrowheads="1"/>
          </p:cNvSpPr>
          <p:nvPr>
            <p:ph type="body" idx="1"/>
          </p:nvPr>
        </p:nvSpPr>
        <p:spPr/>
        <p:txBody>
          <a:bodyPr/>
          <a:lstStyle/>
          <a:p>
            <a:pPr eaLnBrk="1" hangingPunct="1"/>
            <a:r>
              <a:rPr lang="cs-CZ" sz="2800" b="1" smtClean="0"/>
              <a:t>Fantazie, představivost</a:t>
            </a:r>
          </a:p>
          <a:p>
            <a:pPr eaLnBrk="1" hangingPunct="1"/>
            <a:r>
              <a:rPr lang="cs-CZ" sz="2800" b="1" smtClean="0"/>
              <a:t>Estetika</a:t>
            </a:r>
          </a:p>
          <a:p>
            <a:pPr eaLnBrk="1" hangingPunct="1"/>
            <a:r>
              <a:rPr lang="cs-CZ" sz="2800" b="1" smtClean="0"/>
              <a:t>Cítění, dovést se nadchnout i naštvat</a:t>
            </a:r>
          </a:p>
          <a:p>
            <a:pPr eaLnBrk="1" hangingPunct="1"/>
            <a:r>
              <a:rPr lang="cs-CZ" sz="2800" b="1" smtClean="0"/>
              <a:t>Činorodost, </a:t>
            </a:r>
            <a:r>
              <a:rPr lang="cs-CZ" sz="2800" smtClean="0"/>
              <a:t>přednost novému a rozmanitému</a:t>
            </a:r>
          </a:p>
          <a:p>
            <a:pPr eaLnBrk="1" hangingPunct="1"/>
            <a:r>
              <a:rPr lang="cs-CZ" sz="2800" b="1" smtClean="0"/>
              <a:t>Otevřené myšlení, </a:t>
            </a:r>
            <a:r>
              <a:rPr lang="cs-CZ" sz="2800" smtClean="0"/>
              <a:t> intelektuální zvědavost, přijímání nových myšlenek</a:t>
            </a:r>
          </a:p>
          <a:p>
            <a:pPr eaLnBrk="1" hangingPunct="1"/>
            <a:r>
              <a:rPr lang="cs-CZ" sz="2800" b="1" smtClean="0"/>
              <a:t>Sociálnost, </a:t>
            </a:r>
            <a:r>
              <a:rPr lang="cs-CZ" sz="2800" smtClean="0"/>
              <a:t>ne-dogmatizmus, schopnost přezkoumat  politické a náboženské hodnoty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5"/>
          <p:cNvSpPr>
            <a:spLocks noGrp="1"/>
          </p:cNvSpPr>
          <p:nvPr>
            <p:ph type="sldNum" sz="quarter" idx="12"/>
          </p:nvPr>
        </p:nvSpPr>
        <p:spPr>
          <a:noFill/>
        </p:spPr>
        <p:txBody>
          <a:bodyPr/>
          <a:lstStyle/>
          <a:p>
            <a:fld id="{0A0ED253-79D9-4740-A23B-B22BA713DA22}" type="slidenum">
              <a:rPr lang="cs-CZ" smtClean="0"/>
              <a:pPr/>
              <a:t>64</a:t>
            </a:fld>
            <a:endParaRPr lang="cs-CZ" smtClean="0"/>
          </a:p>
        </p:txBody>
      </p:sp>
      <p:sp>
        <p:nvSpPr>
          <p:cNvPr id="116739" name="Rectangle 1026"/>
          <p:cNvSpPr>
            <a:spLocks noGrp="1" noChangeArrowheads="1"/>
          </p:cNvSpPr>
          <p:nvPr>
            <p:ph type="title"/>
          </p:nvPr>
        </p:nvSpPr>
        <p:spPr/>
        <p:txBody>
          <a:bodyPr/>
          <a:lstStyle/>
          <a:p>
            <a:pPr eaLnBrk="1" hangingPunct="1"/>
            <a:r>
              <a:rPr lang="cs-CZ" smtClean="0"/>
              <a:t>Přátelskost</a:t>
            </a:r>
          </a:p>
        </p:txBody>
      </p:sp>
      <p:sp>
        <p:nvSpPr>
          <p:cNvPr id="116740" name="Rectangle 1027"/>
          <p:cNvSpPr>
            <a:spLocks noGrp="1" noChangeArrowheads="1"/>
          </p:cNvSpPr>
          <p:nvPr>
            <p:ph type="body" idx="1"/>
          </p:nvPr>
        </p:nvSpPr>
        <p:spPr/>
        <p:txBody>
          <a:bodyPr/>
          <a:lstStyle/>
          <a:p>
            <a:pPr eaLnBrk="1" hangingPunct="1"/>
            <a:r>
              <a:rPr lang="cs-CZ" smtClean="0"/>
              <a:t>přizpůsobivý  - vyjednávač -vyzyvatel</a:t>
            </a:r>
          </a:p>
        </p:txBody>
      </p:sp>
      <p:sp>
        <p:nvSpPr>
          <p:cNvPr id="116741" name="Text Box 1028"/>
          <p:cNvSpPr txBox="1">
            <a:spLocks noChangeArrowheads="1"/>
          </p:cNvSpPr>
          <p:nvPr/>
        </p:nvSpPr>
        <p:spPr bwMode="auto">
          <a:xfrm>
            <a:off x="914400" y="2438400"/>
            <a:ext cx="2133600" cy="3560763"/>
          </a:xfrm>
          <a:prstGeom prst="rect">
            <a:avLst/>
          </a:prstGeom>
          <a:noFill/>
          <a:ln w="9525">
            <a:noFill/>
            <a:miter lim="800000"/>
            <a:headEnd/>
            <a:tailEnd/>
          </a:ln>
        </p:spPr>
        <p:txBody>
          <a:bodyPr>
            <a:spAutoFit/>
          </a:bodyPr>
          <a:lstStyle/>
          <a:p>
            <a:pPr>
              <a:spcBef>
                <a:spcPct val="50000"/>
              </a:spcBef>
            </a:pPr>
            <a:r>
              <a:rPr lang="cs-CZ" sz="2400"/>
              <a:t>Přijímající návrhy</a:t>
            </a:r>
          </a:p>
          <a:p>
            <a:pPr>
              <a:spcBef>
                <a:spcPct val="50000"/>
              </a:spcBef>
            </a:pPr>
            <a:r>
              <a:rPr lang="cs-CZ" sz="2400"/>
              <a:t>Kolektivní</a:t>
            </a:r>
          </a:p>
          <a:p>
            <a:pPr>
              <a:spcBef>
                <a:spcPct val="50000"/>
              </a:spcBef>
            </a:pPr>
            <a:r>
              <a:rPr lang="cs-CZ" sz="2400"/>
              <a:t>Důvěřující</a:t>
            </a:r>
          </a:p>
          <a:p>
            <a:pPr>
              <a:spcBef>
                <a:spcPct val="50000"/>
              </a:spcBef>
            </a:pPr>
            <a:r>
              <a:rPr lang="cs-CZ" sz="2400"/>
              <a:t>Přátelský</a:t>
            </a:r>
          </a:p>
          <a:p>
            <a:pPr>
              <a:spcBef>
                <a:spcPct val="50000"/>
              </a:spcBef>
            </a:pPr>
            <a:r>
              <a:rPr lang="cs-CZ" sz="2400"/>
              <a:t>Altruistický</a:t>
            </a:r>
          </a:p>
          <a:p>
            <a:pPr>
              <a:spcBef>
                <a:spcPct val="50000"/>
              </a:spcBef>
            </a:pPr>
            <a:endParaRPr lang="cs-CZ" sz="2400"/>
          </a:p>
        </p:txBody>
      </p:sp>
      <p:sp>
        <p:nvSpPr>
          <p:cNvPr id="116742" name="Text Box 1029"/>
          <p:cNvSpPr txBox="1">
            <a:spLocks noChangeArrowheads="1"/>
          </p:cNvSpPr>
          <p:nvPr/>
        </p:nvSpPr>
        <p:spPr bwMode="auto">
          <a:xfrm>
            <a:off x="5943600" y="2438400"/>
            <a:ext cx="2133600" cy="3195638"/>
          </a:xfrm>
          <a:prstGeom prst="rect">
            <a:avLst/>
          </a:prstGeom>
          <a:noFill/>
          <a:ln w="9525">
            <a:noFill/>
            <a:miter lim="800000"/>
            <a:headEnd/>
            <a:tailEnd/>
          </a:ln>
        </p:spPr>
        <p:txBody>
          <a:bodyPr>
            <a:spAutoFit/>
          </a:bodyPr>
          <a:lstStyle/>
          <a:p>
            <a:pPr>
              <a:spcBef>
                <a:spcPct val="50000"/>
              </a:spcBef>
            </a:pPr>
            <a:r>
              <a:rPr lang="cs-CZ" sz="2400"/>
              <a:t>Vyzývavý</a:t>
            </a:r>
          </a:p>
          <a:p>
            <a:pPr>
              <a:spcBef>
                <a:spcPct val="50000"/>
              </a:spcBef>
            </a:pPr>
            <a:r>
              <a:rPr lang="cs-CZ" sz="2400"/>
              <a:t>Soutěživý</a:t>
            </a:r>
          </a:p>
          <a:p>
            <a:pPr>
              <a:spcBef>
                <a:spcPct val="50000"/>
              </a:spcBef>
            </a:pPr>
            <a:r>
              <a:rPr lang="cs-CZ" sz="2400"/>
              <a:t>Cílevědomý</a:t>
            </a:r>
          </a:p>
          <a:p>
            <a:pPr>
              <a:spcBef>
                <a:spcPct val="50000"/>
              </a:spcBef>
            </a:pPr>
            <a:r>
              <a:rPr lang="cs-CZ" sz="2400"/>
              <a:t>Přímý</a:t>
            </a:r>
          </a:p>
          <a:p>
            <a:pPr>
              <a:spcBef>
                <a:spcPct val="50000"/>
              </a:spcBef>
            </a:pPr>
            <a:r>
              <a:rPr lang="cs-CZ" sz="2400"/>
              <a:t>Opatrný </a:t>
            </a:r>
          </a:p>
          <a:p>
            <a:pPr>
              <a:spcBef>
                <a:spcPct val="50000"/>
              </a:spcBef>
            </a:pPr>
            <a:endParaRPr lang="cs-CZ" sz="2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číslo snímku 5"/>
          <p:cNvSpPr>
            <a:spLocks noGrp="1"/>
          </p:cNvSpPr>
          <p:nvPr>
            <p:ph type="sldNum" sz="quarter" idx="12"/>
          </p:nvPr>
        </p:nvSpPr>
        <p:spPr>
          <a:noFill/>
        </p:spPr>
        <p:txBody>
          <a:bodyPr/>
          <a:lstStyle/>
          <a:p>
            <a:fld id="{F6EAD4E1-C673-4F2E-83AF-54C3C1075167}" type="slidenum">
              <a:rPr lang="cs-CZ" smtClean="0"/>
              <a:pPr/>
              <a:t>65</a:t>
            </a:fld>
            <a:endParaRPr lang="cs-CZ" smtClean="0"/>
          </a:p>
        </p:txBody>
      </p:sp>
      <p:sp>
        <p:nvSpPr>
          <p:cNvPr id="117763" name="Rectangle 2"/>
          <p:cNvSpPr>
            <a:spLocks noGrp="1" noChangeArrowheads="1"/>
          </p:cNvSpPr>
          <p:nvPr>
            <p:ph type="title"/>
          </p:nvPr>
        </p:nvSpPr>
        <p:spPr/>
        <p:txBody>
          <a:bodyPr/>
          <a:lstStyle/>
          <a:p>
            <a:pPr eaLnBrk="1" hangingPunct="1"/>
            <a:r>
              <a:rPr lang="cs-CZ" smtClean="0"/>
              <a:t>Přátelskost</a:t>
            </a:r>
          </a:p>
        </p:txBody>
      </p:sp>
      <p:sp>
        <p:nvSpPr>
          <p:cNvPr id="117764" name="Rectangle 3"/>
          <p:cNvSpPr>
            <a:spLocks noGrp="1" noChangeArrowheads="1"/>
          </p:cNvSpPr>
          <p:nvPr>
            <p:ph type="body" idx="1"/>
          </p:nvPr>
        </p:nvSpPr>
        <p:spPr/>
        <p:txBody>
          <a:bodyPr/>
          <a:lstStyle/>
          <a:p>
            <a:pPr eaLnBrk="1" hangingPunct="1">
              <a:lnSpc>
                <a:spcPct val="80000"/>
              </a:lnSpc>
              <a:tabLst>
                <a:tab pos="4381500" algn="l"/>
              </a:tabLst>
            </a:pPr>
            <a:r>
              <a:rPr lang="cs-CZ" sz="2800" smtClean="0"/>
              <a:t>Přizpůsobivý</a:t>
            </a:r>
          </a:p>
          <a:p>
            <a:pPr lvl="1" eaLnBrk="1" hangingPunct="1">
              <a:lnSpc>
                <a:spcPct val="80000"/>
              </a:lnSpc>
              <a:tabLst>
                <a:tab pos="4381500" algn="l"/>
              </a:tabLst>
            </a:pPr>
            <a:r>
              <a:rPr lang="cs-CZ" sz="2400" smtClean="0"/>
              <a:t>Schopný sladit své zájmy se zájmy skupiny</a:t>
            </a:r>
          </a:p>
          <a:p>
            <a:pPr lvl="1" eaLnBrk="1" hangingPunct="1">
              <a:lnSpc>
                <a:spcPct val="80000"/>
              </a:lnSpc>
              <a:tabLst>
                <a:tab pos="4381500" algn="l"/>
              </a:tabLst>
            </a:pPr>
            <a:r>
              <a:rPr lang="cs-CZ" sz="2400" smtClean="0"/>
              <a:t>Nemiluje spory</a:t>
            </a:r>
          </a:p>
          <a:p>
            <a:pPr lvl="1" eaLnBrk="1" hangingPunct="1">
              <a:lnSpc>
                <a:spcPct val="80000"/>
              </a:lnSpc>
              <a:tabLst>
                <a:tab pos="4381500" algn="l"/>
              </a:tabLst>
            </a:pPr>
            <a:r>
              <a:rPr lang="cs-CZ" sz="2400" smtClean="0"/>
              <a:t>Učitelé, sociální pracovníci, psychologové, výkonní členové týmu, vedoucí spíše ne, kam</a:t>
            </a:r>
          </a:p>
          <a:p>
            <a:pPr eaLnBrk="1" hangingPunct="1">
              <a:lnSpc>
                <a:spcPct val="80000"/>
              </a:lnSpc>
              <a:tabLst>
                <a:tab pos="4381500" algn="l"/>
              </a:tabLst>
            </a:pPr>
            <a:r>
              <a:rPr lang="cs-CZ" sz="2800" smtClean="0"/>
              <a:t> Vyjednávač </a:t>
            </a:r>
            <a:r>
              <a:rPr lang="cs-CZ" sz="2400" smtClean="0"/>
              <a:t>dovede se přizpůsobit i prosadit, vedoucí demokratického týmu, harmonizátor</a:t>
            </a:r>
            <a:r>
              <a:rPr lang="cs-CZ" sz="2800" smtClean="0"/>
              <a:t>   </a:t>
            </a:r>
          </a:p>
          <a:p>
            <a:pPr eaLnBrk="1" hangingPunct="1">
              <a:lnSpc>
                <a:spcPct val="80000"/>
              </a:lnSpc>
              <a:tabLst>
                <a:tab pos="4381500" algn="l"/>
              </a:tabLst>
            </a:pPr>
            <a:r>
              <a:rPr lang="cs-CZ" sz="2800" smtClean="0"/>
              <a:t> Vyzyvatel,</a:t>
            </a:r>
            <a:r>
              <a:rPr lang="cs-CZ" sz="2400" smtClean="0"/>
              <a:t> prosazuje se, zájem o moc</a:t>
            </a:r>
          </a:p>
          <a:p>
            <a:pPr lvl="1" eaLnBrk="1" hangingPunct="1">
              <a:lnSpc>
                <a:spcPct val="80000"/>
              </a:lnSpc>
              <a:tabLst>
                <a:tab pos="4381500" algn="l"/>
              </a:tabLst>
            </a:pPr>
            <a:r>
              <a:rPr lang="cs-CZ" sz="2400" smtClean="0"/>
              <a:t> reklamní odborníci, manažeři, generálové, vůdčí politici, hierarchický tým (strojová byrokracie), kariérista (někdy spíše zaměřen na předvádění sebe sama)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5"/>
          <p:cNvSpPr>
            <a:spLocks noGrp="1"/>
          </p:cNvSpPr>
          <p:nvPr>
            <p:ph type="sldNum" sz="quarter" idx="12"/>
          </p:nvPr>
        </p:nvSpPr>
        <p:spPr>
          <a:noFill/>
        </p:spPr>
        <p:txBody>
          <a:bodyPr/>
          <a:lstStyle/>
          <a:p>
            <a:fld id="{F55020BC-F1B5-4913-9F62-AFCB29F90635}" type="slidenum">
              <a:rPr lang="cs-CZ" smtClean="0"/>
              <a:pPr/>
              <a:t>66</a:t>
            </a:fld>
            <a:endParaRPr lang="cs-CZ" smtClean="0"/>
          </a:p>
        </p:txBody>
      </p:sp>
      <p:sp>
        <p:nvSpPr>
          <p:cNvPr id="118787" name="Rectangle 2"/>
          <p:cNvSpPr>
            <a:spLocks noGrp="1" noChangeArrowheads="1"/>
          </p:cNvSpPr>
          <p:nvPr>
            <p:ph type="title"/>
          </p:nvPr>
        </p:nvSpPr>
        <p:spPr/>
        <p:txBody>
          <a:bodyPr/>
          <a:lstStyle/>
          <a:p>
            <a:pPr eaLnBrk="1" hangingPunct="1"/>
            <a:r>
              <a:rPr lang="cs-CZ" sz="4000" smtClean="0"/>
              <a:t>Přátelskost, aspekty vysokého skóre</a:t>
            </a:r>
          </a:p>
        </p:txBody>
      </p:sp>
      <p:sp>
        <p:nvSpPr>
          <p:cNvPr id="118788" name="Rectangle 3"/>
          <p:cNvSpPr>
            <a:spLocks noGrp="1" noChangeArrowheads="1"/>
          </p:cNvSpPr>
          <p:nvPr>
            <p:ph type="body" idx="1"/>
          </p:nvPr>
        </p:nvSpPr>
        <p:spPr/>
        <p:txBody>
          <a:bodyPr/>
          <a:lstStyle/>
          <a:p>
            <a:pPr eaLnBrk="1" hangingPunct="1">
              <a:tabLst>
                <a:tab pos="4381500" algn="l"/>
              </a:tabLst>
            </a:pPr>
            <a:r>
              <a:rPr lang="cs-CZ" sz="2800" b="1" smtClean="0"/>
              <a:t>Důvěra, </a:t>
            </a:r>
            <a:r>
              <a:rPr lang="cs-CZ" sz="2800" smtClean="0"/>
              <a:t> druhé hodnotit spíše kladně</a:t>
            </a:r>
          </a:p>
          <a:p>
            <a:pPr eaLnBrk="1" hangingPunct="1">
              <a:tabLst>
                <a:tab pos="4381500" algn="l"/>
              </a:tabLst>
            </a:pPr>
            <a:r>
              <a:rPr lang="cs-CZ" sz="2800" b="1" smtClean="0"/>
              <a:t> Přímost,  </a:t>
            </a:r>
            <a:r>
              <a:rPr lang="cs-CZ" sz="2800" smtClean="0"/>
              <a:t>upřímnost</a:t>
            </a:r>
            <a:r>
              <a:rPr lang="cs-CZ" sz="2800" b="1" smtClean="0"/>
              <a:t>, </a:t>
            </a:r>
            <a:r>
              <a:rPr lang="cs-CZ" sz="2800" smtClean="0"/>
              <a:t>též tendence nepodvádět</a:t>
            </a:r>
          </a:p>
          <a:p>
            <a:pPr eaLnBrk="1" hangingPunct="1">
              <a:tabLst>
                <a:tab pos="4381500" algn="l"/>
              </a:tabLst>
            </a:pPr>
            <a:r>
              <a:rPr lang="cs-CZ" sz="2800" b="1" smtClean="0"/>
              <a:t>Altruismus</a:t>
            </a:r>
          </a:p>
          <a:p>
            <a:pPr eaLnBrk="1" hangingPunct="1">
              <a:tabLst>
                <a:tab pos="4381500" algn="l"/>
              </a:tabLst>
            </a:pPr>
            <a:r>
              <a:rPr lang="cs-CZ" sz="2800" b="1" smtClean="0"/>
              <a:t>Podrobivost</a:t>
            </a:r>
            <a:r>
              <a:rPr lang="cs-CZ" sz="2800" smtClean="0"/>
              <a:t> raději spolupráce než soutěžení, neagresivnost, ochota plnit požadavky jiných</a:t>
            </a:r>
          </a:p>
          <a:p>
            <a:pPr eaLnBrk="1" hangingPunct="1">
              <a:tabLst>
                <a:tab pos="4381500" algn="l"/>
              </a:tabLst>
            </a:pPr>
            <a:r>
              <a:rPr lang="cs-CZ" sz="2800" b="1" smtClean="0"/>
              <a:t>Umírněnost a pokora, </a:t>
            </a:r>
            <a:r>
              <a:rPr lang="cs-CZ" sz="2800" smtClean="0"/>
              <a:t>slabá agresivita a narcisismus</a:t>
            </a:r>
          </a:p>
          <a:p>
            <a:pPr eaLnBrk="1" hangingPunct="1">
              <a:tabLst>
                <a:tab pos="4381500" algn="l"/>
              </a:tabLst>
            </a:pPr>
            <a:r>
              <a:rPr lang="cs-CZ" sz="2800" b="1" smtClean="0"/>
              <a:t>Něha, </a:t>
            </a:r>
            <a:r>
              <a:rPr lang="cs-CZ" sz="2800" smtClean="0"/>
              <a:t>soucit, vcítění a sympatie</a:t>
            </a:r>
          </a:p>
          <a:p>
            <a:pPr eaLnBrk="1" hangingPunct="1">
              <a:tabLst>
                <a:tab pos="4381500" algn="l"/>
              </a:tabLst>
            </a:pPr>
            <a:endParaRPr lang="cs-CZ" sz="28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číslo snímku 5"/>
          <p:cNvSpPr>
            <a:spLocks noGrp="1"/>
          </p:cNvSpPr>
          <p:nvPr>
            <p:ph type="sldNum" sz="quarter" idx="12"/>
          </p:nvPr>
        </p:nvSpPr>
        <p:spPr>
          <a:noFill/>
        </p:spPr>
        <p:txBody>
          <a:bodyPr/>
          <a:lstStyle/>
          <a:p>
            <a:fld id="{B7928B8A-31C8-4DE0-8553-5221F11E501E}" type="slidenum">
              <a:rPr lang="cs-CZ" smtClean="0"/>
              <a:pPr/>
              <a:t>67</a:t>
            </a:fld>
            <a:endParaRPr lang="cs-CZ" smtClean="0"/>
          </a:p>
        </p:txBody>
      </p:sp>
      <p:sp>
        <p:nvSpPr>
          <p:cNvPr id="119811" name="Rectangle 1026"/>
          <p:cNvSpPr>
            <a:spLocks noGrp="1" noChangeArrowheads="1"/>
          </p:cNvSpPr>
          <p:nvPr>
            <p:ph type="title"/>
          </p:nvPr>
        </p:nvSpPr>
        <p:spPr/>
        <p:txBody>
          <a:bodyPr/>
          <a:lstStyle/>
          <a:p>
            <a:pPr eaLnBrk="1" hangingPunct="1"/>
            <a:r>
              <a:rPr lang="cs-CZ" smtClean="0"/>
              <a:t>Svědomitost</a:t>
            </a:r>
          </a:p>
        </p:txBody>
      </p:sp>
      <p:sp>
        <p:nvSpPr>
          <p:cNvPr id="119812" name="Rectangle 1027"/>
          <p:cNvSpPr>
            <a:spLocks noGrp="1" noChangeArrowheads="1"/>
          </p:cNvSpPr>
          <p:nvPr>
            <p:ph type="body" idx="1"/>
          </p:nvPr>
        </p:nvSpPr>
        <p:spPr/>
        <p:txBody>
          <a:bodyPr/>
          <a:lstStyle/>
          <a:p>
            <a:pPr eaLnBrk="1" hangingPunct="1"/>
            <a:r>
              <a:rPr lang="cs-CZ" smtClean="0"/>
              <a:t>Výkonný,      vyvážený       pružný</a:t>
            </a:r>
          </a:p>
        </p:txBody>
      </p:sp>
      <p:sp>
        <p:nvSpPr>
          <p:cNvPr id="119813" name="Text Box 1028"/>
          <p:cNvSpPr txBox="1">
            <a:spLocks noChangeArrowheads="1"/>
          </p:cNvSpPr>
          <p:nvPr/>
        </p:nvSpPr>
        <p:spPr bwMode="auto">
          <a:xfrm>
            <a:off x="914400" y="2438400"/>
            <a:ext cx="2133600" cy="3195638"/>
          </a:xfrm>
          <a:prstGeom prst="rect">
            <a:avLst/>
          </a:prstGeom>
          <a:noFill/>
          <a:ln w="9525">
            <a:noFill/>
            <a:miter lim="800000"/>
            <a:headEnd/>
            <a:tailEnd/>
          </a:ln>
        </p:spPr>
        <p:txBody>
          <a:bodyPr>
            <a:spAutoFit/>
          </a:bodyPr>
          <a:lstStyle/>
          <a:p>
            <a:pPr>
              <a:spcBef>
                <a:spcPct val="50000"/>
              </a:spcBef>
            </a:pPr>
            <a:r>
              <a:rPr lang="cs-CZ" sz="2400"/>
              <a:t>Produktivní</a:t>
            </a:r>
          </a:p>
          <a:p>
            <a:pPr>
              <a:spcBef>
                <a:spcPct val="50000"/>
              </a:spcBef>
            </a:pPr>
            <a:r>
              <a:rPr lang="cs-CZ" sz="2400"/>
              <a:t>Rozhodný</a:t>
            </a:r>
          </a:p>
          <a:p>
            <a:pPr>
              <a:spcBef>
                <a:spcPct val="50000"/>
              </a:spcBef>
            </a:pPr>
            <a:r>
              <a:rPr lang="cs-CZ" sz="2400"/>
              <a:t>Organizátor</a:t>
            </a:r>
          </a:p>
          <a:p>
            <a:pPr>
              <a:spcBef>
                <a:spcPct val="50000"/>
              </a:spcBef>
            </a:pPr>
            <a:r>
              <a:rPr lang="cs-CZ" sz="2400"/>
              <a:t>Poslušnost</a:t>
            </a:r>
          </a:p>
          <a:p>
            <a:pPr>
              <a:spcBef>
                <a:spcPct val="50000"/>
              </a:spcBef>
            </a:pPr>
            <a:r>
              <a:rPr lang="cs-CZ" sz="2400"/>
              <a:t>Netvůrčí</a:t>
            </a:r>
          </a:p>
          <a:p>
            <a:pPr>
              <a:spcBef>
                <a:spcPct val="50000"/>
              </a:spcBef>
            </a:pPr>
            <a:r>
              <a:rPr lang="cs-CZ" sz="2400"/>
              <a:t>Uvážlivost</a:t>
            </a:r>
          </a:p>
        </p:txBody>
      </p:sp>
      <p:sp>
        <p:nvSpPr>
          <p:cNvPr id="119814" name="Text Box 1029"/>
          <p:cNvSpPr txBox="1">
            <a:spLocks noChangeArrowheads="1"/>
          </p:cNvSpPr>
          <p:nvPr/>
        </p:nvSpPr>
        <p:spPr bwMode="auto">
          <a:xfrm>
            <a:off x="5486400" y="2438400"/>
            <a:ext cx="2286000" cy="3195638"/>
          </a:xfrm>
          <a:prstGeom prst="rect">
            <a:avLst/>
          </a:prstGeom>
          <a:noFill/>
          <a:ln w="9525">
            <a:noFill/>
            <a:miter lim="800000"/>
            <a:headEnd/>
            <a:tailEnd/>
          </a:ln>
        </p:spPr>
        <p:txBody>
          <a:bodyPr>
            <a:spAutoFit/>
          </a:bodyPr>
          <a:lstStyle/>
          <a:p>
            <a:pPr>
              <a:spcBef>
                <a:spcPct val="50000"/>
              </a:spcBef>
            </a:pPr>
            <a:r>
              <a:rPr lang="cs-CZ" sz="2400"/>
              <a:t>Spontánní</a:t>
            </a:r>
          </a:p>
          <a:p>
            <a:pPr>
              <a:spcBef>
                <a:spcPct val="50000"/>
              </a:spcBef>
            </a:pPr>
            <a:r>
              <a:rPr lang="cs-CZ" sz="2400"/>
              <a:t>Chaotický</a:t>
            </a:r>
          </a:p>
          <a:p>
            <a:pPr>
              <a:spcBef>
                <a:spcPct val="50000"/>
              </a:spcBef>
            </a:pPr>
            <a:r>
              <a:rPr lang="cs-CZ" sz="2400"/>
              <a:t>Permisivní</a:t>
            </a:r>
          </a:p>
          <a:p>
            <a:pPr>
              <a:spcBef>
                <a:spcPct val="50000"/>
              </a:spcBef>
            </a:pPr>
            <a:r>
              <a:rPr lang="cs-CZ" sz="2400"/>
              <a:t>Nesoustředěný</a:t>
            </a:r>
          </a:p>
          <a:p>
            <a:pPr>
              <a:spcBef>
                <a:spcPct val="50000"/>
              </a:spcBef>
            </a:pPr>
            <a:r>
              <a:rPr lang="cs-CZ" sz="2400"/>
              <a:t>Neegoistický</a:t>
            </a:r>
          </a:p>
          <a:p>
            <a:pPr>
              <a:spcBef>
                <a:spcPct val="50000"/>
              </a:spcBef>
            </a:pPr>
            <a:endParaRPr lang="cs-CZ" sz="2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5"/>
          <p:cNvSpPr>
            <a:spLocks noGrp="1"/>
          </p:cNvSpPr>
          <p:nvPr>
            <p:ph type="sldNum" sz="quarter" idx="12"/>
          </p:nvPr>
        </p:nvSpPr>
        <p:spPr>
          <a:noFill/>
        </p:spPr>
        <p:txBody>
          <a:bodyPr/>
          <a:lstStyle/>
          <a:p>
            <a:fld id="{B2BA62CA-254E-4181-A936-80554DC3292E}" type="slidenum">
              <a:rPr lang="cs-CZ" smtClean="0"/>
              <a:pPr/>
              <a:t>68</a:t>
            </a:fld>
            <a:endParaRPr lang="cs-CZ" smtClean="0"/>
          </a:p>
        </p:txBody>
      </p:sp>
      <p:sp>
        <p:nvSpPr>
          <p:cNvPr id="120835" name="Rectangle 2"/>
          <p:cNvSpPr>
            <a:spLocks noGrp="1" noChangeArrowheads="1"/>
          </p:cNvSpPr>
          <p:nvPr>
            <p:ph type="title"/>
          </p:nvPr>
        </p:nvSpPr>
        <p:spPr/>
        <p:txBody>
          <a:bodyPr/>
          <a:lstStyle/>
          <a:p>
            <a:pPr eaLnBrk="1" hangingPunct="1"/>
            <a:r>
              <a:rPr lang="cs-CZ" smtClean="0"/>
              <a:t>Svědomitost, sebekontrola</a:t>
            </a:r>
          </a:p>
        </p:txBody>
      </p:sp>
      <p:sp>
        <p:nvSpPr>
          <p:cNvPr id="120836" name="Rectangle 3"/>
          <p:cNvSpPr>
            <a:spLocks noGrp="1" noChangeArrowheads="1"/>
          </p:cNvSpPr>
          <p:nvPr>
            <p:ph type="body" idx="1"/>
          </p:nvPr>
        </p:nvSpPr>
        <p:spPr/>
        <p:txBody>
          <a:bodyPr/>
          <a:lstStyle/>
          <a:p>
            <a:pPr eaLnBrk="1" hangingPunct="1"/>
            <a:r>
              <a:rPr lang="cs-CZ" sz="2800" smtClean="0"/>
              <a:t>Výkonný, neboli zaměřený</a:t>
            </a:r>
          </a:p>
          <a:p>
            <a:pPr lvl="1" eaLnBrk="1" hangingPunct="1"/>
            <a:r>
              <a:rPr lang="cs-CZ" sz="2400" smtClean="0"/>
              <a:t>Puntičkáři, </a:t>
            </a:r>
          </a:p>
          <a:p>
            <a:pPr lvl="1" eaLnBrk="1" hangingPunct="1"/>
            <a:r>
              <a:rPr lang="cs-CZ" sz="2400" smtClean="0"/>
              <a:t>Vysocí byrokraté, často workholici, tým pro kritické aplikace, cizeléři</a:t>
            </a:r>
          </a:p>
          <a:p>
            <a:pPr eaLnBrk="1" hangingPunct="1"/>
            <a:r>
              <a:rPr lang="cs-CZ" sz="2800" smtClean="0"/>
              <a:t>Vyvážený, vedoucí spíše rutinního týmu </a:t>
            </a:r>
          </a:p>
          <a:p>
            <a:pPr eaLnBrk="1" hangingPunct="1"/>
            <a:r>
              <a:rPr lang="cs-CZ" sz="2800" smtClean="0"/>
              <a:t> Pružný</a:t>
            </a:r>
          </a:p>
          <a:p>
            <a:pPr lvl="1" eaLnBrk="1" hangingPunct="1"/>
            <a:r>
              <a:rPr lang="cs-CZ" sz="2400" smtClean="0"/>
              <a:t>Menší sebekontrola, větší tvořivost, zájem o změnu, nemilují dotahování věcí do detailů, iniciátor</a:t>
            </a:r>
          </a:p>
          <a:p>
            <a:pPr lvl="1" eaLnBrk="1" hangingPunct="1"/>
            <a:r>
              <a:rPr lang="cs-CZ" sz="2400" smtClean="0"/>
              <a:t>Společenští vědci, novináři, iniciátoři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číslo snímku 5"/>
          <p:cNvSpPr>
            <a:spLocks noGrp="1"/>
          </p:cNvSpPr>
          <p:nvPr>
            <p:ph type="sldNum" sz="quarter" idx="12"/>
          </p:nvPr>
        </p:nvSpPr>
        <p:spPr>
          <a:noFill/>
        </p:spPr>
        <p:txBody>
          <a:bodyPr/>
          <a:lstStyle/>
          <a:p>
            <a:fld id="{8A603AE1-C74A-4D37-9B26-4B572BC0C969}" type="slidenum">
              <a:rPr lang="cs-CZ" smtClean="0"/>
              <a:pPr/>
              <a:t>69</a:t>
            </a:fld>
            <a:endParaRPr lang="cs-CZ" smtClean="0"/>
          </a:p>
        </p:txBody>
      </p:sp>
      <p:sp>
        <p:nvSpPr>
          <p:cNvPr id="121859" name="Rectangle 2"/>
          <p:cNvSpPr>
            <a:spLocks noGrp="1" noChangeArrowheads="1"/>
          </p:cNvSpPr>
          <p:nvPr>
            <p:ph type="title"/>
          </p:nvPr>
        </p:nvSpPr>
        <p:spPr/>
        <p:txBody>
          <a:bodyPr/>
          <a:lstStyle/>
          <a:p>
            <a:pPr eaLnBrk="1" hangingPunct="1"/>
            <a:r>
              <a:rPr lang="cs-CZ" smtClean="0"/>
              <a:t>Svědomitost, sebekontrola</a:t>
            </a:r>
          </a:p>
        </p:txBody>
      </p:sp>
      <p:sp>
        <p:nvSpPr>
          <p:cNvPr id="121860" name="Rectangle 3"/>
          <p:cNvSpPr>
            <a:spLocks noGrp="1" noChangeArrowheads="1"/>
          </p:cNvSpPr>
          <p:nvPr>
            <p:ph type="body" idx="1"/>
          </p:nvPr>
        </p:nvSpPr>
        <p:spPr/>
        <p:txBody>
          <a:bodyPr/>
          <a:lstStyle/>
          <a:p>
            <a:pPr eaLnBrk="1" hangingPunct="1">
              <a:lnSpc>
                <a:spcPct val="90000"/>
              </a:lnSpc>
            </a:pPr>
            <a:r>
              <a:rPr lang="cs-CZ" b="1" smtClean="0"/>
              <a:t>Kompetence, </a:t>
            </a:r>
            <a:r>
              <a:rPr lang="cs-CZ" smtClean="0"/>
              <a:t>připravenost převzít úkol, sebeúcta</a:t>
            </a:r>
          </a:p>
          <a:p>
            <a:pPr eaLnBrk="1" hangingPunct="1">
              <a:lnSpc>
                <a:spcPct val="90000"/>
              </a:lnSpc>
            </a:pPr>
            <a:r>
              <a:rPr lang="cs-CZ" b="1" smtClean="0"/>
              <a:t>Pořádkumilovnost</a:t>
            </a:r>
          </a:p>
          <a:p>
            <a:pPr eaLnBrk="1" hangingPunct="1">
              <a:lnSpc>
                <a:spcPct val="90000"/>
              </a:lnSpc>
            </a:pPr>
            <a:r>
              <a:rPr lang="cs-CZ" b="1" smtClean="0"/>
              <a:t>Poslušnost </a:t>
            </a:r>
            <a:r>
              <a:rPr lang="cs-CZ" smtClean="0"/>
              <a:t>plnění podle přijatých zásad, spolehlivost</a:t>
            </a:r>
          </a:p>
          <a:p>
            <a:pPr eaLnBrk="1" hangingPunct="1">
              <a:lnSpc>
                <a:spcPct val="90000"/>
              </a:lnSpc>
            </a:pPr>
            <a:r>
              <a:rPr lang="cs-CZ" b="1" smtClean="0"/>
              <a:t>Cílevědomos</a:t>
            </a:r>
            <a:r>
              <a:rPr lang="cs-CZ" smtClean="0"/>
              <a:t>t, vysoké cíle, sklon k workholismu</a:t>
            </a:r>
          </a:p>
          <a:p>
            <a:pPr eaLnBrk="1" hangingPunct="1">
              <a:lnSpc>
                <a:spcPct val="90000"/>
              </a:lnSpc>
            </a:pPr>
            <a:r>
              <a:rPr lang="cs-CZ" b="1" smtClean="0"/>
              <a:t> Disciplinovanost, </a:t>
            </a:r>
            <a:r>
              <a:rPr lang="cs-CZ" b="1" i="1" smtClean="0"/>
              <a:t> </a:t>
            </a:r>
            <a:r>
              <a:rPr lang="cs-CZ" smtClean="0"/>
              <a:t>dodělávat i detaily</a:t>
            </a:r>
          </a:p>
          <a:p>
            <a:pPr eaLnBrk="1" hangingPunct="1">
              <a:lnSpc>
                <a:spcPct val="90000"/>
              </a:lnSpc>
            </a:pPr>
            <a:r>
              <a:rPr lang="cs-CZ" b="1" smtClean="0"/>
              <a:t>Uvážlivost, </a:t>
            </a:r>
            <a:r>
              <a:rPr lang="cs-CZ" smtClean="0"/>
              <a:t>vše s rozmyslit předem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Zástupný symbol pro číslo snímku 5"/>
          <p:cNvSpPr>
            <a:spLocks noGrp="1"/>
          </p:cNvSpPr>
          <p:nvPr>
            <p:ph type="sldNum" sz="quarter" idx="12"/>
          </p:nvPr>
        </p:nvSpPr>
        <p:spPr>
          <a:noFill/>
        </p:spPr>
        <p:txBody>
          <a:bodyPr/>
          <a:lstStyle/>
          <a:p>
            <a:fld id="{D5467565-B6C8-441C-A819-89B45EB5919A}" type="slidenum">
              <a:rPr lang="cs-CZ" smtClean="0"/>
              <a:pPr/>
              <a:t>7</a:t>
            </a:fld>
            <a:endParaRPr lang="cs-CZ" smtClean="0"/>
          </a:p>
        </p:txBody>
      </p:sp>
      <p:sp>
        <p:nvSpPr>
          <p:cNvPr id="133123" name="Rectangle 2"/>
          <p:cNvSpPr>
            <a:spLocks noGrp="1" noChangeArrowheads="1"/>
          </p:cNvSpPr>
          <p:nvPr>
            <p:ph type="title"/>
          </p:nvPr>
        </p:nvSpPr>
        <p:spPr/>
        <p:txBody>
          <a:bodyPr/>
          <a:lstStyle/>
          <a:p>
            <a:pPr eaLnBrk="1" hangingPunct="1"/>
            <a:r>
              <a:rPr lang="cs-CZ" dirty="0" smtClean="0"/>
              <a:t>Problém manažerů ve větších firmách</a:t>
            </a:r>
          </a:p>
        </p:txBody>
      </p:sp>
      <p:sp>
        <p:nvSpPr>
          <p:cNvPr id="133124"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800" dirty="0" smtClean="0"/>
              <a:t>Jsou potřeba, manažer musí mít  specifické dovednosti</a:t>
            </a:r>
          </a:p>
          <a:p>
            <a:pPr eaLnBrk="1" hangingPunct="1">
              <a:lnSpc>
                <a:spcPct val="90000"/>
              </a:lnSpc>
            </a:pPr>
            <a:r>
              <a:rPr lang="cs-CZ" sz="2800" dirty="0" smtClean="0"/>
              <a:t>Domnívají se často, že zvládnou řízení čehokoliv a nemusí při tom brát ohled na odbornost</a:t>
            </a:r>
          </a:p>
          <a:p>
            <a:pPr eaLnBrk="1" hangingPunct="1">
              <a:lnSpc>
                <a:spcPct val="90000"/>
              </a:lnSpc>
            </a:pPr>
            <a:r>
              <a:rPr lang="cs-CZ" sz="2800" dirty="0" smtClean="0"/>
              <a:t>Podceňují experty</a:t>
            </a:r>
          </a:p>
          <a:p>
            <a:pPr eaLnBrk="1" hangingPunct="1">
              <a:lnSpc>
                <a:spcPct val="90000"/>
              </a:lnSpc>
            </a:pPr>
            <a:r>
              <a:rPr lang="cs-CZ" sz="2800" dirty="0" smtClean="0"/>
              <a:t>Často dělají jaksi bokem odborná rozhodnutí</a:t>
            </a:r>
          </a:p>
          <a:p>
            <a:pPr lvl="1" eaLnBrk="1" hangingPunct="1">
              <a:lnSpc>
                <a:spcPct val="90000"/>
              </a:lnSpc>
            </a:pPr>
            <a:r>
              <a:rPr lang="cs-CZ" sz="2400" dirty="0" smtClean="0"/>
              <a:t>Omezíme se na C# a na produkty Microsoftu</a:t>
            </a:r>
          </a:p>
          <a:p>
            <a:pPr lvl="2" eaLnBrk="1" hangingPunct="1">
              <a:lnSpc>
                <a:spcPct val="90000"/>
              </a:lnSpc>
            </a:pPr>
            <a:r>
              <a:rPr lang="cs-CZ" dirty="0" smtClean="0"/>
              <a:t>A co nedostatky těchto produktů,</a:t>
            </a:r>
          </a:p>
          <a:p>
            <a:pPr lvl="1" eaLnBrk="1" hangingPunct="1">
              <a:lnSpc>
                <a:spcPct val="90000"/>
              </a:lnSpc>
            </a:pPr>
            <a:r>
              <a:rPr lang="cs-CZ" sz="2400" dirty="0" smtClean="0"/>
              <a:t>Často prosazují </a:t>
            </a:r>
            <a:r>
              <a:rPr lang="cs-CZ" sz="2400" dirty="0" err="1" smtClean="0"/>
              <a:t>antipattern</a:t>
            </a:r>
            <a:r>
              <a:rPr lang="cs-CZ" sz="2400" dirty="0" smtClean="0"/>
              <a:t> </a:t>
            </a:r>
            <a:r>
              <a:rPr lang="cs-CZ" sz="2400" dirty="0" err="1" smtClean="0"/>
              <a:t>vendor</a:t>
            </a:r>
            <a:r>
              <a:rPr lang="cs-CZ" sz="2400" dirty="0" smtClean="0"/>
              <a:t> </a:t>
            </a:r>
            <a:r>
              <a:rPr lang="cs-CZ" sz="2400" dirty="0" err="1" smtClean="0"/>
              <a:t>lock</a:t>
            </a:r>
            <a:r>
              <a:rPr lang="cs-CZ" sz="2400" dirty="0" smtClean="0"/>
              <a:t> in</a:t>
            </a:r>
          </a:p>
          <a:p>
            <a:pPr lvl="1" eaLnBrk="1" hangingPunct="1">
              <a:lnSpc>
                <a:spcPct val="90000"/>
              </a:lnSpc>
            </a:pPr>
            <a:r>
              <a:rPr lang="cs-CZ" sz="2400" dirty="0" smtClean="0"/>
              <a:t>Zavrhují open source (to se mění)</a:t>
            </a:r>
          </a:p>
        </p:txBody>
      </p:sp>
    </p:spTree>
    <p:extLst>
      <p:ext uri="{BB962C8B-B14F-4D97-AF65-F5344CB8AC3E}">
        <p14:creationId xmlns:p14="http://schemas.microsoft.com/office/powerpoint/2010/main" xmlns="" val="12325488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číslo snímku 5"/>
          <p:cNvSpPr>
            <a:spLocks noGrp="1"/>
          </p:cNvSpPr>
          <p:nvPr>
            <p:ph type="sldNum" sz="quarter" idx="12"/>
          </p:nvPr>
        </p:nvSpPr>
        <p:spPr>
          <a:noFill/>
        </p:spPr>
        <p:txBody>
          <a:bodyPr/>
          <a:lstStyle/>
          <a:p>
            <a:fld id="{469724FF-178A-4918-9FBC-1A76B736647E}" type="slidenum">
              <a:rPr lang="cs-CZ" smtClean="0"/>
              <a:pPr/>
              <a:t>70</a:t>
            </a:fld>
            <a:endParaRPr lang="cs-CZ" smtClean="0"/>
          </a:p>
        </p:txBody>
      </p:sp>
      <p:sp>
        <p:nvSpPr>
          <p:cNvPr id="122883" name="Rectangle 2"/>
          <p:cNvSpPr>
            <a:spLocks noGrp="1" noChangeArrowheads="1"/>
          </p:cNvSpPr>
          <p:nvPr>
            <p:ph type="title"/>
          </p:nvPr>
        </p:nvSpPr>
        <p:spPr/>
        <p:txBody>
          <a:bodyPr/>
          <a:lstStyle/>
          <a:p>
            <a:pPr eaLnBrk="1" hangingPunct="1"/>
            <a:r>
              <a:rPr lang="cs-CZ" smtClean="0"/>
              <a:t>Intelektuální a sociální kapitál</a:t>
            </a:r>
          </a:p>
        </p:txBody>
      </p:sp>
      <p:sp>
        <p:nvSpPr>
          <p:cNvPr id="122884" name="Rectangle 3"/>
          <p:cNvSpPr>
            <a:spLocks noGrp="1" noChangeArrowheads="1"/>
          </p:cNvSpPr>
          <p:nvPr>
            <p:ph type="body" idx="1"/>
          </p:nvPr>
        </p:nvSpPr>
        <p:spPr/>
        <p:txBody>
          <a:bodyPr/>
          <a:lstStyle/>
          <a:p>
            <a:pPr eaLnBrk="1" hangingPunct="1">
              <a:lnSpc>
                <a:spcPct val="90000"/>
              </a:lnSpc>
            </a:pPr>
            <a:r>
              <a:rPr lang="cs-CZ" smtClean="0"/>
              <a:t>Intelektuální kapitál</a:t>
            </a:r>
          </a:p>
          <a:p>
            <a:pPr lvl="1" eaLnBrk="1" hangingPunct="1">
              <a:lnSpc>
                <a:spcPct val="90000"/>
              </a:lnSpc>
            </a:pPr>
            <a:r>
              <a:rPr lang="cs-CZ" smtClean="0"/>
              <a:t>Lidí – znalosti, dovednosti</a:t>
            </a:r>
          </a:p>
          <a:p>
            <a:pPr lvl="1" eaLnBrk="1" hangingPunct="1">
              <a:lnSpc>
                <a:spcPct val="90000"/>
              </a:lnSpc>
            </a:pPr>
            <a:r>
              <a:rPr lang="cs-CZ" smtClean="0"/>
              <a:t>Společenský – ukládání znalostí, vzdělanost</a:t>
            </a:r>
          </a:p>
          <a:p>
            <a:pPr lvl="1" eaLnBrk="1" hangingPunct="1">
              <a:lnSpc>
                <a:spcPct val="90000"/>
              </a:lnSpc>
            </a:pPr>
            <a:r>
              <a:rPr lang="cs-CZ" smtClean="0"/>
              <a:t>Strukturální – jak lidi organizovat, procesy řešení, archivace událostí</a:t>
            </a:r>
          </a:p>
          <a:p>
            <a:pPr eaLnBrk="1" hangingPunct="1">
              <a:lnSpc>
                <a:spcPct val="90000"/>
              </a:lnSpc>
            </a:pPr>
            <a:r>
              <a:rPr lang="cs-CZ" smtClean="0"/>
              <a:t>Sociální</a:t>
            </a:r>
          </a:p>
          <a:p>
            <a:pPr lvl="1" eaLnBrk="1" hangingPunct="1">
              <a:lnSpc>
                <a:spcPct val="90000"/>
              </a:lnSpc>
            </a:pPr>
            <a:r>
              <a:rPr lang="cs-CZ" smtClean="0"/>
              <a:t>Schopnost spolupráce a komunikace</a:t>
            </a:r>
          </a:p>
          <a:p>
            <a:pPr lvl="1" eaLnBrk="1" hangingPunct="1">
              <a:lnSpc>
                <a:spcPct val="90000"/>
              </a:lnSpc>
            </a:pPr>
            <a:r>
              <a:rPr lang="cs-CZ" smtClean="0"/>
              <a:t>Loajalita k firmě a k týmu</a:t>
            </a:r>
          </a:p>
          <a:p>
            <a:pPr lvl="1" eaLnBrk="1" hangingPunct="1">
              <a:lnSpc>
                <a:spcPct val="90000"/>
              </a:lnSpc>
            </a:pPr>
            <a:r>
              <a:rPr lang="cs-CZ" smtClean="0"/>
              <a:t>Nestresující stavy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číslo snímku 5"/>
          <p:cNvSpPr>
            <a:spLocks noGrp="1"/>
          </p:cNvSpPr>
          <p:nvPr>
            <p:ph type="sldNum" sz="quarter" idx="12"/>
          </p:nvPr>
        </p:nvSpPr>
        <p:spPr>
          <a:noFill/>
        </p:spPr>
        <p:txBody>
          <a:bodyPr/>
          <a:lstStyle/>
          <a:p>
            <a:fld id="{89CA17AE-2272-4C8D-93E9-B4DB1A3A78B2}" type="slidenum">
              <a:rPr lang="cs-CZ" smtClean="0"/>
              <a:pPr/>
              <a:t>71</a:t>
            </a:fld>
            <a:endParaRPr lang="cs-CZ" smtClean="0"/>
          </a:p>
        </p:txBody>
      </p:sp>
      <p:sp>
        <p:nvSpPr>
          <p:cNvPr id="123907" name="Rectangle 2"/>
          <p:cNvSpPr>
            <a:spLocks noGrp="1" noChangeArrowheads="1"/>
          </p:cNvSpPr>
          <p:nvPr>
            <p:ph type="title"/>
          </p:nvPr>
        </p:nvSpPr>
        <p:spPr/>
        <p:txBody>
          <a:bodyPr/>
          <a:lstStyle/>
          <a:p>
            <a:pPr eaLnBrk="1" hangingPunct="1"/>
            <a:r>
              <a:rPr lang="cs-CZ" smtClean="0"/>
              <a:t>Tvrdé a měkké řízení lidí</a:t>
            </a:r>
          </a:p>
        </p:txBody>
      </p:sp>
      <p:sp>
        <p:nvSpPr>
          <p:cNvPr id="123908" name="Rectangle 3"/>
          <p:cNvSpPr>
            <a:spLocks noGrp="1" noChangeArrowheads="1"/>
          </p:cNvSpPr>
          <p:nvPr>
            <p:ph type="body" idx="1"/>
          </p:nvPr>
        </p:nvSpPr>
        <p:spPr/>
        <p:txBody>
          <a:bodyPr/>
          <a:lstStyle/>
          <a:p>
            <a:pPr eaLnBrk="1" hangingPunct="1">
              <a:lnSpc>
                <a:spcPct val="90000"/>
              </a:lnSpc>
            </a:pPr>
            <a:r>
              <a:rPr lang="cs-CZ" sz="2800" b="1" smtClean="0"/>
              <a:t>Tvrdé </a:t>
            </a:r>
            <a:r>
              <a:rPr lang="cs-CZ" sz="2800" smtClean="0"/>
              <a:t>– hlavně na zvýšení intelektuálního kapitálu (znalosti dovednosti, procesy)</a:t>
            </a:r>
          </a:p>
          <a:p>
            <a:pPr eaLnBrk="1" hangingPunct="1">
              <a:lnSpc>
                <a:spcPct val="90000"/>
              </a:lnSpc>
            </a:pPr>
            <a:r>
              <a:rPr lang="cs-CZ" sz="2800" b="1" smtClean="0"/>
              <a:t>Měkké</a:t>
            </a:r>
            <a:r>
              <a:rPr lang="cs-CZ" sz="2800" smtClean="0"/>
              <a:t> – zdůrazňuje sociální kapitál (lidé neodcházejí, jsou ochotni pracovat naplno)</a:t>
            </a:r>
          </a:p>
          <a:p>
            <a:pPr lvl="1" eaLnBrk="1" hangingPunct="1">
              <a:lnSpc>
                <a:spcPct val="90000"/>
              </a:lnSpc>
            </a:pPr>
            <a:r>
              <a:rPr lang="cs-CZ" sz="2400" smtClean="0"/>
              <a:t>V týmu i jinde je sociální kapitál důležitý, je nutno kombinovat oba přístupy</a:t>
            </a:r>
          </a:p>
          <a:p>
            <a:pPr lvl="1" eaLnBrk="1" hangingPunct="1">
              <a:lnSpc>
                <a:spcPct val="90000"/>
              </a:lnSpc>
            </a:pPr>
            <a:r>
              <a:rPr lang="cs-CZ" sz="2400" smtClean="0"/>
              <a:t>Čím schopnější pracovník, tím je důležitější sociální aspekt (jeho odchod je velmi drahý – odcházejí znalosti, náhradník nějaký čas nepracuje stejně dobře, administrativní náklady, spolupracovníci nevítají odchod kvalitního spolupracovníka)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číslo snímku 5"/>
          <p:cNvSpPr>
            <a:spLocks noGrp="1"/>
          </p:cNvSpPr>
          <p:nvPr>
            <p:ph type="sldNum" sz="quarter" idx="12"/>
          </p:nvPr>
        </p:nvSpPr>
        <p:spPr>
          <a:noFill/>
        </p:spPr>
        <p:txBody>
          <a:bodyPr/>
          <a:lstStyle/>
          <a:p>
            <a:fld id="{D3A1B688-8D71-49F6-9A96-0C1635B078F1}" type="slidenum">
              <a:rPr lang="cs-CZ" smtClean="0"/>
              <a:pPr/>
              <a:t>72</a:t>
            </a:fld>
            <a:endParaRPr lang="cs-CZ" smtClean="0"/>
          </a:p>
        </p:txBody>
      </p:sp>
      <p:sp>
        <p:nvSpPr>
          <p:cNvPr id="124931" name="Rectangle 2"/>
          <p:cNvSpPr>
            <a:spLocks noGrp="1" noChangeArrowheads="1"/>
          </p:cNvSpPr>
          <p:nvPr>
            <p:ph type="title"/>
          </p:nvPr>
        </p:nvSpPr>
        <p:spPr/>
        <p:txBody>
          <a:bodyPr/>
          <a:lstStyle/>
          <a:p>
            <a:pPr eaLnBrk="1" hangingPunct="1"/>
            <a:r>
              <a:rPr lang="cs-CZ" smtClean="0"/>
              <a:t>Proč lidé odcházejí, shrnutí</a:t>
            </a:r>
          </a:p>
        </p:txBody>
      </p:sp>
      <p:sp>
        <p:nvSpPr>
          <p:cNvPr id="124932" name="Rectangle 3"/>
          <p:cNvSpPr>
            <a:spLocks noGrp="1" noChangeArrowheads="1"/>
          </p:cNvSpPr>
          <p:nvPr>
            <p:ph type="body" idx="1"/>
          </p:nvPr>
        </p:nvSpPr>
        <p:spPr/>
        <p:txBody>
          <a:bodyPr/>
          <a:lstStyle/>
          <a:p>
            <a:pPr eaLnBrk="1" hangingPunct="1"/>
            <a:r>
              <a:rPr lang="cs-CZ" sz="2800" smtClean="0"/>
              <a:t>Za penězi</a:t>
            </a:r>
          </a:p>
          <a:p>
            <a:pPr eaLnBrk="1" hangingPunct="1"/>
            <a:r>
              <a:rPr lang="cs-CZ" sz="2800" smtClean="0"/>
              <a:t>Za lepšími vyhlídkami kariérního nebo odborného růstu</a:t>
            </a:r>
          </a:p>
          <a:p>
            <a:pPr eaLnBrk="1" hangingPunct="1"/>
            <a:r>
              <a:rPr lang="cs-CZ" sz="2800" smtClean="0"/>
              <a:t>Za větší jistotou práce</a:t>
            </a:r>
          </a:p>
          <a:p>
            <a:pPr eaLnBrk="1" hangingPunct="1"/>
            <a:r>
              <a:rPr lang="cs-CZ" sz="2800" smtClean="0"/>
              <a:t>Za lepším využitím svého talentu</a:t>
            </a:r>
          </a:p>
          <a:p>
            <a:pPr eaLnBrk="1" hangingPunct="1"/>
            <a:r>
              <a:rPr lang="cs-CZ" sz="2800" smtClean="0"/>
              <a:t>Za lepšími pracovními podmínkami</a:t>
            </a:r>
          </a:p>
          <a:p>
            <a:pPr eaLnBrk="1" hangingPunct="1"/>
            <a:r>
              <a:rPr lang="cs-CZ" sz="2800" smtClean="0"/>
              <a:t>Z důvodů neshod se spolupracovníky a hlavně nadřízenými (někdy si jen nepadnou do očí)</a:t>
            </a:r>
          </a:p>
          <a:p>
            <a:pPr eaLnBrk="1" hangingPunct="1"/>
            <a:r>
              <a:rPr lang="cs-CZ" sz="2800" smtClean="0"/>
              <a:t>Osobní důvody (zdraví, důchod, těhotenství, ..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číslo snímku 5"/>
          <p:cNvSpPr>
            <a:spLocks noGrp="1"/>
          </p:cNvSpPr>
          <p:nvPr>
            <p:ph type="sldNum" sz="quarter" idx="12"/>
          </p:nvPr>
        </p:nvSpPr>
        <p:spPr>
          <a:noFill/>
        </p:spPr>
        <p:txBody>
          <a:bodyPr/>
          <a:lstStyle/>
          <a:p>
            <a:fld id="{05E1C773-F25C-4F7A-B6DD-8B7A938152E5}" type="slidenum">
              <a:rPr lang="cs-CZ" smtClean="0"/>
              <a:pPr/>
              <a:t>73</a:t>
            </a:fld>
            <a:endParaRPr lang="cs-CZ" smtClean="0"/>
          </a:p>
        </p:txBody>
      </p:sp>
      <p:sp>
        <p:nvSpPr>
          <p:cNvPr id="125955" name="Rectangle 2"/>
          <p:cNvSpPr>
            <a:spLocks noGrp="1" noChangeArrowheads="1"/>
          </p:cNvSpPr>
          <p:nvPr>
            <p:ph type="title"/>
          </p:nvPr>
        </p:nvSpPr>
        <p:spPr/>
        <p:txBody>
          <a:bodyPr/>
          <a:lstStyle/>
          <a:p>
            <a:pPr eaLnBrk="1" hangingPunct="1"/>
            <a:r>
              <a:rPr lang="cs-CZ" smtClean="0"/>
              <a:t>Typy znalostí</a:t>
            </a:r>
          </a:p>
        </p:txBody>
      </p:sp>
      <p:sp>
        <p:nvSpPr>
          <p:cNvPr id="125956" name="Rectangle 3"/>
          <p:cNvSpPr>
            <a:spLocks noGrp="1" noChangeArrowheads="1"/>
          </p:cNvSpPr>
          <p:nvPr>
            <p:ph type="body" idx="1"/>
          </p:nvPr>
        </p:nvSpPr>
        <p:spPr>
          <a:xfrm>
            <a:off x="0" y="1268413"/>
            <a:ext cx="9169400" cy="4968875"/>
          </a:xfrm>
        </p:spPr>
        <p:txBody>
          <a:bodyPr/>
          <a:lstStyle/>
          <a:p>
            <a:pPr eaLnBrk="1" hangingPunct="1">
              <a:lnSpc>
                <a:spcPct val="90000"/>
              </a:lnSpc>
            </a:pPr>
            <a:r>
              <a:rPr lang="cs-CZ" sz="2800" b="1" smtClean="0"/>
              <a:t>Explicitní</a:t>
            </a:r>
            <a:r>
              <a:rPr lang="cs-CZ" sz="2800" smtClean="0"/>
              <a:t> – obecně dostupné</a:t>
            </a:r>
          </a:p>
          <a:p>
            <a:pPr eaLnBrk="1" hangingPunct="1">
              <a:lnSpc>
                <a:spcPct val="90000"/>
              </a:lnSpc>
            </a:pPr>
            <a:r>
              <a:rPr lang="cs-CZ" sz="2800" b="1" smtClean="0"/>
              <a:t>Tiché, nebo skryté (</a:t>
            </a:r>
            <a:r>
              <a:rPr lang="en-US" sz="2800" b="1" smtClean="0"/>
              <a:t>blokovan</a:t>
            </a:r>
            <a:r>
              <a:rPr lang="cs-CZ" sz="2800" b="1" smtClean="0"/>
              <a:t>é), taktilní</a:t>
            </a:r>
            <a:r>
              <a:rPr lang="cs-CZ" sz="2800" smtClean="0"/>
              <a:t> – skryté v procedurách řešení, projeví se až při vzniku určité situace</a:t>
            </a:r>
          </a:p>
          <a:p>
            <a:pPr eaLnBrk="1" hangingPunct="1">
              <a:lnSpc>
                <a:spcPct val="90000"/>
              </a:lnSpc>
            </a:pPr>
            <a:r>
              <a:rPr lang="cs-CZ" sz="2800" b="1" smtClean="0"/>
              <a:t>Kulturní </a:t>
            </a:r>
            <a:r>
              <a:rPr lang="cs-CZ" sz="2800" smtClean="0"/>
              <a:t>–v obecných pravidlech jednání, stavu vzdělanosti a infrastruktuře společnosti, (řemeslnická tradice obecně), role prostředí je značná, (renesance v Itálii , klasické Řecko. Plzeňsko a strojnické profese)</a:t>
            </a:r>
          </a:p>
          <a:p>
            <a:pPr eaLnBrk="1" hangingPunct="1">
              <a:lnSpc>
                <a:spcPct val="90000"/>
              </a:lnSpc>
            </a:pPr>
            <a:r>
              <a:rPr lang="cs-CZ" sz="2800" b="1" smtClean="0"/>
              <a:t>Osobní</a:t>
            </a:r>
            <a:r>
              <a:rPr lang="cs-CZ" sz="2800" smtClean="0"/>
              <a:t> – vědomé znalosti jednotlivců, osobnostní rysy </a:t>
            </a:r>
          </a:p>
          <a:p>
            <a:pPr eaLnBrk="1" hangingPunct="1">
              <a:lnSpc>
                <a:spcPct val="90000"/>
              </a:lnSpc>
            </a:pPr>
            <a:r>
              <a:rPr lang="cs-CZ" sz="2800" b="1" smtClean="0"/>
              <a:t>Koncepční</a:t>
            </a:r>
            <a:r>
              <a:rPr lang="cs-CZ" sz="2800" smtClean="0"/>
              <a:t> – v podstatě metaúroveň, jak kombinovat a jak nakládat se znalostmi</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číslo snímku 5"/>
          <p:cNvSpPr>
            <a:spLocks noGrp="1"/>
          </p:cNvSpPr>
          <p:nvPr>
            <p:ph type="sldNum" sz="quarter" idx="12"/>
          </p:nvPr>
        </p:nvSpPr>
        <p:spPr>
          <a:noFill/>
        </p:spPr>
        <p:txBody>
          <a:bodyPr/>
          <a:lstStyle/>
          <a:p>
            <a:fld id="{12E0FE29-6317-42EA-81B9-43AD3083B9D9}" type="slidenum">
              <a:rPr lang="cs-CZ" smtClean="0"/>
              <a:pPr/>
              <a:t>74</a:t>
            </a:fld>
            <a:endParaRPr lang="cs-CZ" smtClean="0"/>
          </a:p>
        </p:txBody>
      </p:sp>
      <p:sp>
        <p:nvSpPr>
          <p:cNvPr id="126979" name="Rectangle 2"/>
          <p:cNvSpPr>
            <a:spLocks noGrp="1" noChangeArrowheads="1"/>
          </p:cNvSpPr>
          <p:nvPr>
            <p:ph type="title"/>
          </p:nvPr>
        </p:nvSpPr>
        <p:spPr/>
        <p:txBody>
          <a:bodyPr/>
          <a:lstStyle/>
          <a:p>
            <a:pPr eaLnBrk="1" hangingPunct="1"/>
            <a:r>
              <a:rPr lang="cs-CZ" smtClean="0"/>
              <a:t>IS a znalosti</a:t>
            </a:r>
          </a:p>
        </p:txBody>
      </p:sp>
      <p:sp>
        <p:nvSpPr>
          <p:cNvPr id="126980" name="Rectangle 3"/>
          <p:cNvSpPr>
            <a:spLocks noGrp="1" noChangeArrowheads="1"/>
          </p:cNvSpPr>
          <p:nvPr>
            <p:ph type="body" idx="1"/>
          </p:nvPr>
        </p:nvSpPr>
        <p:spPr>
          <a:xfrm>
            <a:off x="468313" y="1600200"/>
            <a:ext cx="8207375" cy="4525963"/>
          </a:xfrm>
        </p:spPr>
        <p:txBody>
          <a:bodyPr/>
          <a:lstStyle/>
          <a:p>
            <a:pPr eaLnBrk="1" hangingPunct="1">
              <a:lnSpc>
                <a:spcPct val="90000"/>
              </a:lnSpc>
            </a:pPr>
            <a:r>
              <a:rPr lang="cs-CZ" sz="2800" smtClean="0"/>
              <a:t>IS má odosobnit a zexplicitnit  znalosti (nesmí být pouze individuální)</a:t>
            </a:r>
          </a:p>
          <a:p>
            <a:pPr eaLnBrk="1" hangingPunct="1">
              <a:lnSpc>
                <a:spcPct val="90000"/>
              </a:lnSpc>
            </a:pPr>
            <a:r>
              <a:rPr lang="cs-CZ" sz="2800" smtClean="0"/>
              <a:t>Zviditelnit skryté informace</a:t>
            </a:r>
          </a:p>
          <a:p>
            <a:pPr eaLnBrk="1" hangingPunct="1">
              <a:lnSpc>
                <a:spcPct val="90000"/>
              </a:lnSpc>
            </a:pPr>
            <a:r>
              <a:rPr lang="cs-CZ" sz="2800" smtClean="0"/>
              <a:t>Podporovat tvorbu a využívání sociálního kapitálu</a:t>
            </a:r>
          </a:p>
          <a:p>
            <a:pPr eaLnBrk="1" hangingPunct="1">
              <a:lnSpc>
                <a:spcPct val="90000"/>
              </a:lnSpc>
            </a:pPr>
            <a:r>
              <a:rPr lang="cs-CZ" sz="2800" smtClean="0"/>
              <a:t>Vytvořit infrastrukturu (včasnost informace, horizontální vazby), zlepšit kulturní prostředí</a:t>
            </a:r>
          </a:p>
          <a:p>
            <a:pPr eaLnBrk="1" hangingPunct="1">
              <a:lnSpc>
                <a:spcPct val="90000"/>
              </a:lnSpc>
            </a:pPr>
            <a:r>
              <a:rPr lang="cs-CZ" sz="2800" smtClean="0"/>
              <a:t>Podporovat tvorbu koncepcí</a:t>
            </a:r>
          </a:p>
          <a:p>
            <a:pPr eaLnBrk="1" hangingPunct="1">
              <a:lnSpc>
                <a:spcPct val="90000"/>
              </a:lnSpc>
            </a:pPr>
            <a:r>
              <a:rPr lang="cs-CZ" sz="2800" smtClean="0"/>
              <a:t>Důležité i pro vývojový tým – měl by mít svůj IS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p:cNvSpPr>
            <a:spLocks noGrp="1"/>
          </p:cNvSpPr>
          <p:nvPr>
            <p:ph type="sldNum" sz="quarter" idx="12"/>
          </p:nvPr>
        </p:nvSpPr>
        <p:spPr>
          <a:noFill/>
        </p:spPr>
        <p:txBody>
          <a:bodyPr/>
          <a:lstStyle/>
          <a:p>
            <a:fld id="{D9164972-745B-4FCD-B5B7-097B4DE38213}" type="slidenum">
              <a:rPr lang="cs-CZ" smtClean="0"/>
              <a:pPr/>
              <a:t>75</a:t>
            </a:fld>
            <a:endParaRPr lang="cs-CZ" smtClean="0"/>
          </a:p>
        </p:txBody>
      </p:sp>
      <p:sp>
        <p:nvSpPr>
          <p:cNvPr id="18435" name="Rectangle 1026"/>
          <p:cNvSpPr>
            <a:spLocks noGrp="1" noChangeArrowheads="1"/>
          </p:cNvSpPr>
          <p:nvPr>
            <p:ph type="title"/>
          </p:nvPr>
        </p:nvSpPr>
        <p:spPr/>
        <p:txBody>
          <a:bodyPr/>
          <a:lstStyle/>
          <a:p>
            <a:pPr eaLnBrk="1" hangingPunct="1"/>
            <a:r>
              <a:rPr lang="en-US" sz="4000" smtClean="0"/>
              <a:t>Jen </a:t>
            </a:r>
            <a:r>
              <a:rPr lang="cs-CZ" sz="4000" smtClean="0"/>
              <a:t>t</a:t>
            </a:r>
            <a:r>
              <a:rPr lang="en-US" sz="4000" smtClean="0"/>
              <a:t>alent nesta</a:t>
            </a:r>
            <a:r>
              <a:rPr lang="cs-CZ" sz="4000" smtClean="0"/>
              <a:t>čí</a:t>
            </a:r>
            <a:r>
              <a:rPr lang="en-US" sz="4000" smtClean="0"/>
              <a:t/>
            </a:r>
            <a:br>
              <a:rPr lang="en-US" sz="4000" smtClean="0"/>
            </a:br>
            <a:r>
              <a:rPr lang="cs-CZ" sz="4000" smtClean="0"/>
              <a:t>je třeba píle a schopnost pracovat</a:t>
            </a:r>
          </a:p>
        </p:txBody>
      </p:sp>
      <p:graphicFrame>
        <p:nvGraphicFramePr>
          <p:cNvPr id="213019" name="Group 1051"/>
          <p:cNvGraphicFramePr>
            <a:graphicFrameLocks noGrp="1"/>
          </p:cNvGraphicFramePr>
          <p:nvPr>
            <p:ph idx="1"/>
          </p:nvPr>
        </p:nvGraphicFramePr>
        <p:xfrm>
          <a:off x="1000125" y="2636838"/>
          <a:ext cx="7929618" cy="3446463"/>
        </p:xfrm>
        <a:graphic>
          <a:graphicData uri="http://schemas.openxmlformats.org/drawingml/2006/table">
            <a:tbl>
              <a:tblPr/>
              <a:tblGrid>
                <a:gridCol w="3357586"/>
                <a:gridCol w="4572032"/>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Dřeva </a:t>
                      </a:r>
                      <a:r>
                        <a:rPr kumimoji="0" lang="cs-CZ" sz="2400" b="0" i="0" u="none" strike="noStrike" cap="none" normalizeH="0" baseline="0" dirty="0" smtClean="0">
                          <a:ln>
                            <a:noFill/>
                          </a:ln>
                          <a:solidFill>
                            <a:schemeClr val="tx1"/>
                          </a:solidFill>
                          <a:effectLst/>
                          <a:latin typeface="Arial" charset="0"/>
                        </a:rPr>
                        <a:t>(raději propustit, hlupáci, nešikovní, či prostě lenoši), </a:t>
                      </a:r>
                      <a:r>
                        <a:rPr kumimoji="0" lang="cs-CZ" sz="2400" b="0" i="0" u="none" strike="noStrike" cap="none" normalizeH="0" baseline="0" dirty="0" err="1" smtClean="0">
                          <a:ln>
                            <a:noFill/>
                          </a:ln>
                          <a:solidFill>
                            <a:schemeClr val="tx1"/>
                          </a:solidFill>
                          <a:effectLst/>
                          <a:latin typeface="Arial" charset="0"/>
                        </a:rPr>
                        <a:t>dead</a:t>
                      </a:r>
                      <a:r>
                        <a:rPr kumimoji="0" lang="cs-CZ"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err="1" smtClean="0">
                          <a:ln>
                            <a:noFill/>
                          </a:ln>
                          <a:solidFill>
                            <a:schemeClr val="tx1"/>
                          </a:solidFill>
                          <a:effectLst/>
                          <a:latin typeface="Arial" charset="0"/>
                        </a:rPr>
                        <a:t>woods</a:t>
                      </a:r>
                      <a:endParaRPr kumimoji="0" lang="cs-CZ"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Zlobivé děti,  </a:t>
                      </a:r>
                      <a:r>
                        <a:rPr kumimoji="0" lang="cs-CZ" sz="2400" b="0" i="0" u="none" strike="noStrike" cap="none" normalizeH="0" baseline="0" dirty="0" smtClean="0">
                          <a:ln>
                            <a:noFill/>
                          </a:ln>
                          <a:solidFill>
                            <a:schemeClr val="tx1"/>
                          </a:solidFill>
                          <a:effectLst/>
                          <a:latin typeface="Arial" charset="0"/>
                        </a:rPr>
                        <a:t>bývají výkonní, pokud se nedopustí, aby těkali a nedokončovali</a:t>
                      </a:r>
                      <a:r>
                        <a:rPr kumimoji="0" lang="en-US"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smtClean="0">
                          <a:ln>
                            <a:noFill/>
                          </a:ln>
                          <a:solidFill>
                            <a:schemeClr val="tx1"/>
                          </a:solidFill>
                          <a:effectLst/>
                          <a:latin typeface="Arial" charset="0"/>
                        </a:rPr>
                        <a:t>aby byli</a:t>
                      </a:r>
                      <a:r>
                        <a:rPr kumimoji="0" lang="en-US"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smtClean="0">
                          <a:ln>
                            <a:noFill/>
                          </a:ln>
                          <a:solidFill>
                            <a:schemeClr val="tx1"/>
                          </a:solidFill>
                          <a:effectLst/>
                          <a:latin typeface="Arial" charset="0"/>
                        </a:rPr>
                        <a:t>nakonec dřeva, (</a:t>
                      </a:r>
                      <a:r>
                        <a:rPr kumimoji="0" lang="cs-CZ" sz="2400" b="0" i="0" u="none" strike="noStrike" cap="none" normalizeH="0" baseline="0" dirty="0" err="1" smtClean="0">
                          <a:ln>
                            <a:noFill/>
                          </a:ln>
                          <a:solidFill>
                            <a:schemeClr val="tx1"/>
                          </a:solidFill>
                          <a:effectLst/>
                          <a:latin typeface="Arial" charset="0"/>
                        </a:rPr>
                        <a:t>corncob</a:t>
                      </a:r>
                      <a:r>
                        <a:rPr kumimoji="0" lang="cs-CZ" sz="2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Hvězdy</a:t>
                      </a:r>
                      <a:r>
                        <a:rPr kumimoji="0" lang="cs-CZ" sz="2400" b="0" i="0" u="none" strike="noStrike" cap="none" normalizeH="0" baseline="0" dirty="0" smtClean="0">
                          <a:ln>
                            <a:noFill/>
                          </a:ln>
                          <a:solidFill>
                            <a:schemeClr val="tx1"/>
                          </a:solidFill>
                          <a:effectLst/>
                          <a:latin typeface="Arial" charset="0"/>
                        </a:rPr>
                        <a:t>: chytří, talentovaní,znalí, pracovití(bývá jich jen asi 5%, nezatěžovat rutinou, vůdčí členové týmu)</a:t>
                      </a:r>
                      <a:endParaRPr kumimoji="0" lang="cs-CZ"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7" name="Text Box 1038"/>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8448" name="Text Box 1039"/>
          <p:cNvSpPr txBox="1">
            <a:spLocks noChangeArrowheads="1"/>
          </p:cNvSpPr>
          <p:nvPr/>
        </p:nvSpPr>
        <p:spPr bwMode="auto">
          <a:xfrm rot="-5400000">
            <a:off x="-1467643" y="3896519"/>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extLst>
      <p:ext uri="{BB962C8B-B14F-4D97-AF65-F5344CB8AC3E}">
        <p14:creationId xmlns:p14="http://schemas.microsoft.com/office/powerpoint/2010/main" xmlns="" val="30489471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p:cNvSpPr>
            <a:spLocks noGrp="1"/>
          </p:cNvSpPr>
          <p:nvPr>
            <p:ph type="sldNum" sz="quarter" idx="12"/>
          </p:nvPr>
        </p:nvSpPr>
        <p:spPr>
          <a:noFill/>
        </p:spPr>
        <p:txBody>
          <a:bodyPr/>
          <a:lstStyle/>
          <a:p>
            <a:fld id="{B28ECAE1-E31E-415A-B122-4818D7B6A5E0}" type="slidenum">
              <a:rPr lang="cs-CZ" smtClean="0"/>
              <a:pPr/>
              <a:t>76</a:t>
            </a:fld>
            <a:endParaRPr lang="cs-CZ" smtClean="0"/>
          </a:p>
        </p:txBody>
      </p:sp>
      <p:sp>
        <p:nvSpPr>
          <p:cNvPr id="19459" name="Rectangle 1026"/>
          <p:cNvSpPr>
            <a:spLocks noGrp="1" noChangeArrowheads="1"/>
          </p:cNvSpPr>
          <p:nvPr>
            <p:ph type="ctrTitle"/>
          </p:nvPr>
        </p:nvSpPr>
        <p:spPr>
          <a:xfrm>
            <a:off x="755576" y="764704"/>
            <a:ext cx="7772400" cy="1143000"/>
          </a:xfrm>
        </p:spPr>
        <p:txBody>
          <a:bodyPr/>
          <a:lstStyle/>
          <a:p>
            <a:pPr eaLnBrk="1" hangingPunct="1"/>
            <a:r>
              <a:rPr lang="cs-CZ" dirty="0" smtClean="0"/>
              <a:t>Pracovitost se v současné době málo cvičí</a:t>
            </a:r>
          </a:p>
        </p:txBody>
      </p:sp>
      <p:sp>
        <p:nvSpPr>
          <p:cNvPr id="19460" name="Rectangle 1027"/>
          <p:cNvSpPr>
            <a:spLocks noGrp="1" noChangeArrowheads="1"/>
          </p:cNvSpPr>
          <p:nvPr>
            <p:ph type="subTitle" idx="1"/>
          </p:nvPr>
        </p:nvSpPr>
        <p:spPr>
          <a:xfrm>
            <a:off x="0" y="1988840"/>
            <a:ext cx="9217025" cy="4103985"/>
          </a:xfrm>
        </p:spPr>
        <p:txBody>
          <a:bodyPr/>
          <a:lstStyle/>
          <a:p>
            <a:pPr eaLnBrk="1" hangingPunct="1"/>
            <a:r>
              <a:rPr lang="cs-CZ" sz="2800" dirty="0" smtClean="0"/>
              <a:t>Současná výchova podceňuje praktičnost a schopnost pracovat (disciplina, píle, ochota dělat i nepříjemné věci, ochota přesně zvládat pracovní postupy podceňování  technologií a vědy)</a:t>
            </a:r>
          </a:p>
          <a:p>
            <a:pPr eaLnBrk="1" hangingPunct="1"/>
            <a:r>
              <a:rPr lang="cs-CZ" sz="2800" dirty="0" smtClean="0"/>
              <a:t>Pracovitost je dovednost, musí se cvičit a to dnes podle „kavárny“ není „in“, práce také není in je to </a:t>
            </a:r>
            <a:r>
              <a:rPr lang="cs-CZ" sz="2800" dirty="0" err="1" smtClean="0"/>
              <a:t>drill</a:t>
            </a:r>
            <a:r>
              <a:rPr lang="cs-CZ" sz="2800" dirty="0" smtClean="0"/>
              <a:t>.</a:t>
            </a:r>
          </a:p>
          <a:p>
            <a:pPr eaLnBrk="1" hangingPunct="1"/>
            <a:r>
              <a:rPr lang="cs-CZ" sz="2800" dirty="0" smtClean="0"/>
              <a:t>Lidi, kteří nejsou pracovití je nutné nakonec nasadit na zcela nekvalifikované – jednoduché  kontrolovatelné činnosti pokud se rovnou nevyhodí, viz </a:t>
            </a:r>
            <a:r>
              <a:rPr lang="cs-CZ" sz="2800" dirty="0" err="1" smtClean="0"/>
              <a:t>scrum</a:t>
            </a:r>
            <a:r>
              <a:rPr lang="cs-CZ" sz="2800" dirty="0" smtClean="0"/>
              <a:t>)</a:t>
            </a:r>
          </a:p>
        </p:txBody>
      </p:sp>
    </p:spTree>
    <p:extLst>
      <p:ext uri="{BB962C8B-B14F-4D97-AF65-F5344CB8AC3E}">
        <p14:creationId xmlns:p14="http://schemas.microsoft.com/office/powerpoint/2010/main" xmlns="" val="2205319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p:cNvSpPr>
            <a:spLocks noGrp="1"/>
          </p:cNvSpPr>
          <p:nvPr>
            <p:ph type="sldNum" sz="quarter" idx="12"/>
          </p:nvPr>
        </p:nvSpPr>
        <p:spPr>
          <a:noFill/>
        </p:spPr>
        <p:txBody>
          <a:bodyPr/>
          <a:lstStyle/>
          <a:p>
            <a:fld id="{5141233D-E47F-4A03-BB27-A1AAFD0E1552}" type="slidenum">
              <a:rPr lang="cs-CZ" smtClean="0"/>
              <a:pPr/>
              <a:t>77</a:t>
            </a:fld>
            <a:endParaRPr lang="cs-CZ" smtClean="0"/>
          </a:p>
        </p:txBody>
      </p:sp>
      <p:sp>
        <p:nvSpPr>
          <p:cNvPr id="20483" name="Rectangle 2"/>
          <p:cNvSpPr>
            <a:spLocks noGrp="1" noChangeArrowheads="1"/>
          </p:cNvSpPr>
          <p:nvPr>
            <p:ph type="title"/>
          </p:nvPr>
        </p:nvSpPr>
        <p:spPr/>
        <p:txBody>
          <a:bodyPr/>
          <a:lstStyle/>
          <a:p>
            <a:pPr eaLnBrk="1" hangingPunct="1"/>
            <a:r>
              <a:rPr lang="cs-CZ" smtClean="0"/>
              <a:t>Sociální a emocionální inteligence</a:t>
            </a:r>
          </a:p>
        </p:txBody>
      </p:sp>
      <p:sp>
        <p:nvSpPr>
          <p:cNvPr id="20484" name="Rectangle 3"/>
          <p:cNvSpPr>
            <a:spLocks noGrp="1" noChangeArrowheads="1"/>
          </p:cNvSpPr>
          <p:nvPr>
            <p:ph type="body" idx="1"/>
          </p:nvPr>
        </p:nvSpPr>
        <p:spPr>
          <a:xfrm>
            <a:off x="457200" y="1752600"/>
            <a:ext cx="8229600" cy="4525963"/>
          </a:xfrm>
        </p:spPr>
        <p:txBody>
          <a:bodyPr/>
          <a:lstStyle/>
          <a:p>
            <a:pPr eaLnBrk="1" hangingPunct="1">
              <a:lnSpc>
                <a:spcPct val="80000"/>
              </a:lnSpc>
            </a:pPr>
            <a:r>
              <a:rPr lang="cs-CZ" sz="2800" dirty="0" smtClean="0"/>
              <a:t>Emocionálnost, působení spíše </a:t>
            </a:r>
            <a:r>
              <a:rPr lang="cs-CZ" sz="2800" dirty="0" err="1" smtClean="0"/>
              <a:t>dvoiustranné</a:t>
            </a:r>
            <a:r>
              <a:rPr lang="cs-CZ" sz="2800" dirty="0" smtClean="0"/>
              <a:t> (např. v rodině), „je nám spolu dobře“</a:t>
            </a:r>
          </a:p>
          <a:p>
            <a:pPr lvl="1" eaLnBrk="1" hangingPunct="1">
              <a:lnSpc>
                <a:spcPct val="80000"/>
              </a:lnSpc>
            </a:pPr>
            <a:r>
              <a:rPr lang="cs-CZ" sz="2400" b="1" dirty="0" err="1" smtClean="0">
                <a:solidFill>
                  <a:srgbClr val="FF3300"/>
                </a:solidFill>
              </a:rPr>
              <a:t>S</a:t>
            </a:r>
            <a:r>
              <a:rPr lang="cs-CZ" sz="2400" b="1" dirty="0" err="1" smtClean="0"/>
              <a:t>ituation</a:t>
            </a:r>
            <a:r>
              <a:rPr lang="cs-CZ" sz="2400" b="1" dirty="0" smtClean="0"/>
              <a:t> feeling</a:t>
            </a:r>
            <a:r>
              <a:rPr lang="cs-CZ" sz="2400" dirty="0" smtClean="0"/>
              <a:t> (</a:t>
            </a:r>
            <a:r>
              <a:rPr lang="cs-CZ" sz="2400" dirty="0" err="1" smtClean="0"/>
              <a:t>Awareness</a:t>
            </a:r>
            <a:r>
              <a:rPr lang="cs-CZ" sz="2400" dirty="0" smtClean="0"/>
              <a:t>) schopnost si uvědomit situaci a co je pro ni vhodné</a:t>
            </a:r>
          </a:p>
          <a:p>
            <a:pPr lvl="1" eaLnBrk="1" hangingPunct="1">
              <a:lnSpc>
                <a:spcPct val="80000"/>
              </a:lnSpc>
            </a:pPr>
            <a:r>
              <a:rPr lang="cs-CZ" sz="2400" b="1" dirty="0" err="1" smtClean="0">
                <a:solidFill>
                  <a:srgbClr val="FF3300"/>
                </a:solidFill>
              </a:rPr>
              <a:t>P</a:t>
            </a:r>
            <a:r>
              <a:rPr lang="cs-CZ" sz="2400" b="1" dirty="0" err="1" smtClean="0"/>
              <a:t>resentation</a:t>
            </a:r>
            <a:r>
              <a:rPr lang="cs-CZ" sz="2400" dirty="0" smtClean="0"/>
              <a:t> Jak působí na druhé (dojem, přesvědčivost)</a:t>
            </a:r>
          </a:p>
          <a:p>
            <a:pPr lvl="1" eaLnBrk="1" hangingPunct="1">
              <a:lnSpc>
                <a:spcPct val="80000"/>
              </a:lnSpc>
            </a:pPr>
            <a:r>
              <a:rPr lang="cs-CZ" sz="2400" b="1" dirty="0" err="1" smtClean="0">
                <a:solidFill>
                  <a:srgbClr val="FF3300"/>
                </a:solidFill>
              </a:rPr>
              <a:t>A</a:t>
            </a:r>
            <a:r>
              <a:rPr lang="cs-CZ" sz="2400" b="1" dirty="0" err="1" smtClean="0"/>
              <a:t>uthencity</a:t>
            </a:r>
            <a:r>
              <a:rPr lang="cs-CZ" sz="2400" dirty="0" smtClean="0"/>
              <a:t> schopnost jednat tak, aby druzí chápal přijímali to (věřili tomu), co jim sděluji</a:t>
            </a:r>
          </a:p>
          <a:p>
            <a:pPr lvl="1" eaLnBrk="1" hangingPunct="1">
              <a:lnSpc>
                <a:spcPct val="80000"/>
              </a:lnSpc>
            </a:pPr>
            <a:r>
              <a:rPr lang="cs-CZ" sz="2400" b="1" dirty="0" err="1" smtClean="0">
                <a:solidFill>
                  <a:srgbClr val="FF3300"/>
                </a:solidFill>
              </a:rPr>
              <a:t>C</a:t>
            </a:r>
            <a:r>
              <a:rPr lang="cs-CZ" sz="2400" b="1" dirty="0" err="1" smtClean="0"/>
              <a:t>larity</a:t>
            </a:r>
            <a:r>
              <a:rPr lang="cs-CZ" sz="2400" dirty="0" smtClean="0"/>
              <a:t>: Schopnost se chovat a vyjadřovat jasně</a:t>
            </a:r>
          </a:p>
          <a:p>
            <a:pPr lvl="1" eaLnBrk="1" hangingPunct="1">
              <a:lnSpc>
                <a:spcPct val="80000"/>
              </a:lnSpc>
            </a:pPr>
            <a:r>
              <a:rPr lang="cs-CZ" sz="2400" b="1" dirty="0" err="1" smtClean="0">
                <a:solidFill>
                  <a:srgbClr val="FF3300"/>
                </a:solidFill>
              </a:rPr>
              <a:t>E</a:t>
            </a:r>
            <a:r>
              <a:rPr lang="cs-CZ" sz="2400" b="1" dirty="0" err="1" smtClean="0"/>
              <a:t>mpathy</a:t>
            </a:r>
            <a:r>
              <a:rPr lang="cs-CZ" sz="2400" dirty="0" smtClean="0"/>
              <a:t> schopnost budování positivních vztahů (vědět, co cítí, působit, aby se s mými cíli a hodnotami ztotožnili, nebo alespoň nebyli proti) </a:t>
            </a:r>
          </a:p>
          <a:p>
            <a:pPr eaLnBrk="1" hangingPunct="1">
              <a:lnSpc>
                <a:spcPct val="80000"/>
              </a:lnSpc>
            </a:pPr>
            <a:r>
              <a:rPr lang="cs-CZ" sz="2800" dirty="0" smtClean="0"/>
              <a:t>SPACE</a:t>
            </a:r>
          </a:p>
        </p:txBody>
      </p:sp>
    </p:spTree>
    <p:extLst>
      <p:ext uri="{BB962C8B-B14F-4D97-AF65-F5344CB8AC3E}">
        <p14:creationId xmlns:p14="http://schemas.microsoft.com/office/powerpoint/2010/main" xmlns="" val="27906391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p:cNvSpPr>
            <a:spLocks noGrp="1"/>
          </p:cNvSpPr>
          <p:nvPr>
            <p:ph type="sldNum" sz="quarter" idx="12"/>
          </p:nvPr>
        </p:nvSpPr>
        <p:spPr>
          <a:noFill/>
        </p:spPr>
        <p:txBody>
          <a:bodyPr/>
          <a:lstStyle/>
          <a:p>
            <a:fld id="{19AD2657-1540-4F3A-AC14-F00856FA6EA3}" type="slidenum">
              <a:rPr lang="cs-CZ" smtClean="0"/>
              <a:pPr/>
              <a:t>78</a:t>
            </a:fld>
            <a:endParaRPr lang="cs-CZ" smtClean="0"/>
          </a:p>
        </p:txBody>
      </p:sp>
      <p:sp>
        <p:nvSpPr>
          <p:cNvPr id="21507"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1508" name="Rectangle 1027"/>
          <p:cNvSpPr>
            <a:spLocks noGrp="1" noChangeArrowheads="1"/>
          </p:cNvSpPr>
          <p:nvPr>
            <p:ph type="body" idx="1"/>
          </p:nvPr>
        </p:nvSpPr>
        <p:spPr>
          <a:xfrm>
            <a:off x="457200" y="1752600"/>
            <a:ext cx="8229600" cy="4525963"/>
          </a:xfrm>
        </p:spPr>
        <p:txBody>
          <a:bodyPr/>
          <a:lstStyle/>
          <a:p>
            <a:pPr eaLnBrk="1" hangingPunct="1"/>
            <a:r>
              <a:rPr lang="cs-CZ" smtClean="0"/>
              <a:t>Sociálnost - působení na skupinu </a:t>
            </a:r>
          </a:p>
          <a:p>
            <a:pPr lvl="1" eaLnBrk="1" hangingPunct="1"/>
            <a:r>
              <a:rPr lang="cs-CZ" smtClean="0"/>
              <a:t>Mám k šéfovi úctu</a:t>
            </a:r>
          </a:p>
          <a:p>
            <a:pPr lvl="1" eaLnBrk="1" hangingPunct="1"/>
            <a:r>
              <a:rPr lang="cs-CZ" smtClean="0"/>
              <a:t>Dovede mne vyhecovat i donutit, vést </a:t>
            </a:r>
          </a:p>
          <a:p>
            <a:pPr eaLnBrk="1" hangingPunct="1"/>
            <a:r>
              <a:rPr lang="cs-CZ" smtClean="0"/>
              <a:t>Dovede</a:t>
            </a:r>
          </a:p>
          <a:p>
            <a:pPr lvl="1" eaLnBrk="1" hangingPunct="1"/>
            <a:r>
              <a:rPr lang="cs-CZ" smtClean="0"/>
              <a:t>Organizovat</a:t>
            </a:r>
          </a:p>
          <a:p>
            <a:pPr lvl="1" eaLnBrk="1" hangingPunct="1"/>
            <a:r>
              <a:rPr lang="cs-CZ" smtClean="0"/>
              <a:t>Motivovat jako skupinu</a:t>
            </a:r>
          </a:p>
          <a:p>
            <a:pPr lvl="1" eaLnBrk="1" hangingPunct="1"/>
            <a:r>
              <a:rPr lang="cs-CZ" smtClean="0"/>
              <a:t>Vůdcovské schopnosti, charisma</a:t>
            </a:r>
            <a:endParaRPr lang="en-US" smtClean="0"/>
          </a:p>
          <a:p>
            <a:pPr lvl="1" eaLnBrk="1" hangingPunct="1"/>
            <a:r>
              <a:rPr lang="en-US" smtClean="0"/>
              <a:t>Kou</a:t>
            </a:r>
            <a:r>
              <a:rPr lang="cs-CZ" smtClean="0"/>
              <a:t>č, ví, co v dané situaci udělat a jak lidi vyhecovat </a:t>
            </a:r>
          </a:p>
        </p:txBody>
      </p:sp>
    </p:spTree>
    <p:extLst>
      <p:ext uri="{BB962C8B-B14F-4D97-AF65-F5344CB8AC3E}">
        <p14:creationId xmlns:p14="http://schemas.microsoft.com/office/powerpoint/2010/main" xmlns="" val="698486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p:cNvSpPr>
            <a:spLocks noGrp="1"/>
          </p:cNvSpPr>
          <p:nvPr>
            <p:ph type="sldNum" sz="quarter" idx="12"/>
          </p:nvPr>
        </p:nvSpPr>
        <p:spPr>
          <a:noFill/>
        </p:spPr>
        <p:txBody>
          <a:bodyPr/>
          <a:lstStyle/>
          <a:p>
            <a:fld id="{451F52B3-8F0C-4C35-9716-19375B90AF4B}" type="slidenum">
              <a:rPr lang="cs-CZ" smtClean="0"/>
              <a:pPr/>
              <a:t>79</a:t>
            </a:fld>
            <a:endParaRPr lang="cs-CZ" smtClean="0"/>
          </a:p>
        </p:txBody>
      </p:sp>
      <p:sp>
        <p:nvSpPr>
          <p:cNvPr id="22531"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2532" name="Rectangle 1027"/>
          <p:cNvSpPr>
            <a:spLocks noGrp="1" noChangeArrowheads="1"/>
          </p:cNvSpPr>
          <p:nvPr>
            <p:ph type="body" idx="1"/>
          </p:nvPr>
        </p:nvSpPr>
        <p:spPr>
          <a:xfrm>
            <a:off x="179388" y="1752600"/>
            <a:ext cx="8507412" cy="4525963"/>
          </a:xfrm>
        </p:spPr>
        <p:txBody>
          <a:bodyPr/>
          <a:lstStyle/>
          <a:p>
            <a:pPr lvl="1" eaLnBrk="1" hangingPunct="1">
              <a:lnSpc>
                <a:spcPct val="90000"/>
              </a:lnSpc>
            </a:pPr>
            <a:r>
              <a:rPr lang="cs-CZ" smtClean="0"/>
              <a:t>Sociální a emocionální inteligence jsou si blízké a daná osoba je často dobrá v obojích</a:t>
            </a:r>
          </a:p>
          <a:p>
            <a:pPr lvl="1" eaLnBrk="1" hangingPunct="1">
              <a:lnSpc>
                <a:spcPct val="90000"/>
              </a:lnSpc>
            </a:pPr>
            <a:r>
              <a:rPr lang="cs-CZ" smtClean="0"/>
              <a:t>Existují příklady, kdy tomu tak není. U historických osobností Reagan (doma  a v každodenním styku byl studený čumák), Hitler (ovlivnil a bohužel i mobilizoval národ, neměl fakticky přítele, k partnerce se choval jako prase) </a:t>
            </a:r>
          </a:p>
          <a:p>
            <a:pPr lvl="1" eaLnBrk="1" hangingPunct="1">
              <a:lnSpc>
                <a:spcPct val="90000"/>
              </a:lnSpc>
            </a:pPr>
            <a:r>
              <a:rPr lang="cs-CZ" smtClean="0"/>
              <a:t>Vůdčí osobnosti nemusí být emočně zdatní, je to ale výhoda. S tím je nutno počítat při obsazování rolí. Musí být sociálně zdatní! </a:t>
            </a:r>
            <a:r>
              <a:rPr lang="cs-CZ" sz="1100" smtClean="0"/>
              <a:t>Matěj</a:t>
            </a:r>
            <a:endParaRPr lang="cs-CZ" smtClean="0"/>
          </a:p>
        </p:txBody>
      </p:sp>
    </p:spTree>
    <p:extLst>
      <p:ext uri="{BB962C8B-B14F-4D97-AF65-F5344CB8AC3E}">
        <p14:creationId xmlns:p14="http://schemas.microsoft.com/office/powerpoint/2010/main" xmlns="" val="3161272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V menších SW firmách se management  často podceňuje</a:t>
            </a:r>
            <a:endParaRPr lang="cs-CZ" sz="3200" dirty="0"/>
          </a:p>
        </p:txBody>
      </p:sp>
      <p:sp>
        <p:nvSpPr>
          <p:cNvPr id="3" name="Zástupný symbol pro obsah 2"/>
          <p:cNvSpPr>
            <a:spLocks noGrp="1"/>
          </p:cNvSpPr>
          <p:nvPr>
            <p:ph idx="1"/>
          </p:nvPr>
        </p:nvSpPr>
        <p:spPr/>
        <p:txBody>
          <a:bodyPr/>
          <a:lstStyle/>
          <a:p>
            <a:r>
              <a:rPr lang="cs-CZ" sz="2400" dirty="0" smtClean="0"/>
              <a:t>Manažerské činnosti dělají mnohdy </a:t>
            </a:r>
            <a:r>
              <a:rPr lang="cs-CZ" sz="2400" dirty="0" smtClean="0"/>
              <a:t>vedoucí týmů jako doplňkovou činnost</a:t>
            </a:r>
            <a:endParaRPr lang="cs-CZ" sz="2400" dirty="0" smtClean="0"/>
          </a:p>
          <a:p>
            <a:r>
              <a:rPr lang="cs-CZ" sz="2400" dirty="0" smtClean="0"/>
              <a:t>Je </a:t>
            </a:r>
            <a:r>
              <a:rPr lang="cs-CZ" sz="2400" dirty="0" smtClean="0"/>
              <a:t>dobré při tom </a:t>
            </a:r>
            <a:r>
              <a:rPr lang="cs-CZ" sz="2400" dirty="0" smtClean="0"/>
              <a:t>koncepčně oddělovat manažerské činnosti (provoz, obchodní aspekty, peníze, hledání lidí k </a:t>
            </a:r>
            <a:r>
              <a:rPr lang="cs-CZ" sz="2400" dirty="0" smtClean="0"/>
              <a:t>rolím) </a:t>
            </a:r>
            <a:endParaRPr lang="cs-CZ" sz="2400" dirty="0" smtClean="0"/>
          </a:p>
          <a:p>
            <a:r>
              <a:rPr lang="cs-CZ" sz="2400" dirty="0" smtClean="0"/>
              <a:t>Ale časem to nelze</a:t>
            </a:r>
          </a:p>
          <a:p>
            <a:pPr lvl="1"/>
            <a:r>
              <a:rPr lang="cs-CZ" sz="2000" dirty="0" smtClean="0"/>
              <a:t>Žere to čas klíčových lidí</a:t>
            </a:r>
          </a:p>
          <a:p>
            <a:pPr lvl="1"/>
            <a:r>
              <a:rPr lang="cs-CZ" sz="2000" dirty="0" smtClean="0"/>
              <a:t>Ti na to nemusí mít buňky</a:t>
            </a:r>
          </a:p>
          <a:p>
            <a:pPr lvl="1"/>
            <a:r>
              <a:rPr lang="cs-CZ" sz="2000" dirty="0" smtClean="0"/>
              <a:t>Je to stále složitější</a:t>
            </a:r>
          </a:p>
          <a:p>
            <a:r>
              <a:rPr lang="cs-CZ" sz="2400" dirty="0" err="1" smtClean="0"/>
              <a:t>Outsourcovat</a:t>
            </a:r>
            <a:r>
              <a:rPr lang="cs-CZ" sz="2400" dirty="0" smtClean="0"/>
              <a:t> provozní řízení</a:t>
            </a:r>
          </a:p>
          <a:p>
            <a:r>
              <a:rPr lang="cs-CZ" sz="2400" dirty="0" smtClean="0"/>
              <a:t>Použít moderní architektury, a k těm i manažery</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8</a:t>
            </a:fld>
            <a:endParaRPr lang="cs-CZ"/>
          </a:p>
        </p:txBody>
      </p:sp>
    </p:spTree>
    <p:extLst>
      <p:ext uri="{BB962C8B-B14F-4D97-AF65-F5344CB8AC3E}">
        <p14:creationId xmlns:p14="http://schemas.microsoft.com/office/powerpoint/2010/main" xmlns="" val="1670795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p:cNvSpPr>
            <a:spLocks noGrp="1"/>
          </p:cNvSpPr>
          <p:nvPr>
            <p:ph type="sldNum" sz="quarter" idx="12"/>
          </p:nvPr>
        </p:nvSpPr>
        <p:spPr>
          <a:noFill/>
        </p:spPr>
        <p:txBody>
          <a:bodyPr/>
          <a:lstStyle/>
          <a:p>
            <a:fld id="{6E81036C-CE50-4EC2-86E8-B0B4B303AEED}" type="slidenum">
              <a:rPr lang="cs-CZ" smtClean="0"/>
              <a:pPr/>
              <a:t>80</a:t>
            </a:fld>
            <a:endParaRPr lang="cs-CZ" smtClean="0"/>
          </a:p>
        </p:txBody>
      </p:sp>
      <p:sp>
        <p:nvSpPr>
          <p:cNvPr id="23555" name="Rectangle 2"/>
          <p:cNvSpPr>
            <a:spLocks noGrp="1" noChangeArrowheads="1"/>
          </p:cNvSpPr>
          <p:nvPr>
            <p:ph type="title"/>
          </p:nvPr>
        </p:nvSpPr>
        <p:spPr/>
        <p:txBody>
          <a:bodyPr/>
          <a:lstStyle/>
          <a:p>
            <a:pPr eaLnBrk="1" hangingPunct="1"/>
            <a:r>
              <a:rPr lang="cs-CZ" smtClean="0"/>
              <a:t>Příznaky positivního a negativního působení</a:t>
            </a:r>
          </a:p>
        </p:txBody>
      </p:sp>
      <p:sp>
        <p:nvSpPr>
          <p:cNvPr id="23556" name="Rectangle 3"/>
          <p:cNvSpPr>
            <a:spLocks noGrp="1" noChangeArrowheads="1"/>
          </p:cNvSpPr>
          <p:nvPr>
            <p:ph type="body" idx="1"/>
          </p:nvPr>
        </p:nvSpPr>
        <p:spPr/>
        <p:txBody>
          <a:bodyPr/>
          <a:lstStyle/>
          <a:p>
            <a:pPr eaLnBrk="1" hangingPunct="1"/>
            <a:r>
              <a:rPr lang="cs-CZ" smtClean="0"/>
              <a:t>Positivní jsou následující emoce</a:t>
            </a:r>
          </a:p>
          <a:p>
            <a:pPr lvl="1" eaLnBrk="1" hangingPunct="1"/>
            <a:r>
              <a:rPr lang="cs-CZ" sz="2400" smtClean="0"/>
              <a:t>Jsem užitečný, oblíbený, respektovaný, je mi dobře, jsem prima, nejsem na okraji</a:t>
            </a:r>
          </a:p>
          <a:p>
            <a:pPr eaLnBrk="1" hangingPunct="1"/>
            <a:r>
              <a:rPr lang="cs-CZ" smtClean="0"/>
              <a:t>Negativní</a:t>
            </a:r>
          </a:p>
          <a:p>
            <a:pPr lvl="1" eaLnBrk="1" hangingPunct="1"/>
            <a:r>
              <a:rPr lang="cs-CZ" sz="2400" smtClean="0"/>
              <a:t>Pocit nedocenění, vyloučení, frustrace, viny, vlastní neschopnosti, zloba, závist</a:t>
            </a:r>
          </a:p>
          <a:p>
            <a:pPr eaLnBrk="1" hangingPunct="1">
              <a:buFontTx/>
              <a:buNone/>
            </a:pPr>
            <a:r>
              <a:rPr lang="cs-CZ" smtClean="0"/>
              <a:t>Vyhýbat se zbytečnému vyvolávaní negativních emocí</a:t>
            </a:r>
          </a:p>
        </p:txBody>
      </p:sp>
    </p:spTree>
    <p:extLst>
      <p:ext uri="{BB962C8B-B14F-4D97-AF65-F5344CB8AC3E}">
        <p14:creationId xmlns:p14="http://schemas.microsoft.com/office/powerpoint/2010/main" xmlns="" val="40717746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číslo snímku 5"/>
          <p:cNvSpPr>
            <a:spLocks noGrp="1"/>
          </p:cNvSpPr>
          <p:nvPr>
            <p:ph type="sldNum" sz="quarter" idx="12"/>
          </p:nvPr>
        </p:nvSpPr>
        <p:spPr>
          <a:noFill/>
        </p:spPr>
        <p:txBody>
          <a:bodyPr/>
          <a:lstStyle/>
          <a:p>
            <a:fld id="{90AC1543-2B09-4229-9DFD-CF943C194F22}" type="slidenum">
              <a:rPr lang="cs-CZ" smtClean="0"/>
              <a:pPr/>
              <a:t>81</a:t>
            </a:fld>
            <a:endParaRPr lang="cs-CZ" smtClean="0"/>
          </a:p>
        </p:txBody>
      </p:sp>
      <p:sp>
        <p:nvSpPr>
          <p:cNvPr id="138243" name="Rectangle 1026"/>
          <p:cNvSpPr>
            <a:spLocks noGrp="1" noChangeArrowheads="1"/>
          </p:cNvSpPr>
          <p:nvPr>
            <p:ph type="title"/>
          </p:nvPr>
        </p:nvSpPr>
        <p:spPr/>
        <p:txBody>
          <a:bodyPr/>
          <a:lstStyle/>
          <a:p>
            <a:pPr eaLnBrk="1" hangingPunct="1"/>
            <a:r>
              <a:rPr lang="cs-CZ" smtClean="0"/>
              <a:t>Velikost týmu</a:t>
            </a:r>
          </a:p>
        </p:txBody>
      </p:sp>
      <p:sp>
        <p:nvSpPr>
          <p:cNvPr id="138244" name="Rectangle 1027"/>
          <p:cNvSpPr>
            <a:spLocks noGrp="1" noChangeArrowheads="1"/>
          </p:cNvSpPr>
          <p:nvPr>
            <p:ph type="body" idx="1"/>
          </p:nvPr>
        </p:nvSpPr>
        <p:spPr/>
        <p:txBody>
          <a:bodyPr/>
          <a:lstStyle/>
          <a:p>
            <a:pPr eaLnBrk="1" hangingPunct="1">
              <a:lnSpc>
                <a:spcPct val="80000"/>
              </a:lnSpc>
            </a:pPr>
            <a:r>
              <a:rPr lang="cs-CZ" sz="2800" smtClean="0"/>
              <a:t>Lidé raději pracují v menším týmu (optimum 5-8), důvod pro agilní formy vývoje a SOA</a:t>
            </a:r>
          </a:p>
          <a:p>
            <a:pPr lvl="1" eaLnBrk="1" hangingPunct="1">
              <a:lnSpc>
                <a:spcPct val="80000"/>
              </a:lnSpc>
            </a:pPr>
            <a:r>
              <a:rPr lang="cs-CZ" sz="2400" smtClean="0"/>
              <a:t>Důvěra</a:t>
            </a:r>
          </a:p>
          <a:p>
            <a:pPr lvl="1" eaLnBrk="1" hangingPunct="1">
              <a:lnSpc>
                <a:spcPct val="80000"/>
              </a:lnSpc>
            </a:pPr>
            <a:r>
              <a:rPr lang="cs-CZ" sz="2400" smtClean="0"/>
              <a:t>Méně otravných činností (tým může mít jednodušší strukturu, není nutné vše zaznamenávat)</a:t>
            </a:r>
          </a:p>
          <a:p>
            <a:pPr lvl="1" eaLnBrk="1" hangingPunct="1">
              <a:lnSpc>
                <a:spcPct val="80000"/>
              </a:lnSpc>
            </a:pPr>
            <a:r>
              <a:rPr lang="cs-CZ" sz="2400" smtClean="0"/>
              <a:t>Lepší komunikace</a:t>
            </a:r>
          </a:p>
          <a:p>
            <a:pPr lvl="1" eaLnBrk="1" hangingPunct="1">
              <a:lnSpc>
                <a:spcPct val="80000"/>
              </a:lnSpc>
            </a:pPr>
            <a:r>
              <a:rPr lang="cs-CZ" sz="2400" smtClean="0"/>
              <a:t>Optimum do deseti, raději pět až osm</a:t>
            </a:r>
          </a:p>
          <a:p>
            <a:pPr eaLnBrk="1" hangingPunct="1">
              <a:lnSpc>
                <a:spcPct val="80000"/>
              </a:lnSpc>
            </a:pPr>
            <a:r>
              <a:rPr lang="cs-CZ" sz="2800" smtClean="0"/>
              <a:t>Lépe koedukovaný tým</a:t>
            </a:r>
          </a:p>
          <a:p>
            <a:pPr lvl="1" eaLnBrk="1" hangingPunct="1">
              <a:lnSpc>
                <a:spcPct val="80000"/>
              </a:lnSpc>
            </a:pPr>
            <a:r>
              <a:rPr lang="cs-CZ" sz="2400" smtClean="0"/>
              <a:t> Čistě ženský – intriky</a:t>
            </a:r>
          </a:p>
          <a:p>
            <a:pPr lvl="1" eaLnBrk="1" hangingPunct="1">
              <a:lnSpc>
                <a:spcPct val="80000"/>
              </a:lnSpc>
            </a:pPr>
            <a:r>
              <a:rPr lang="cs-CZ" sz="2400" smtClean="0"/>
              <a:t>Čistě mužský – zvlčí (chybí sociální kapitál)</a:t>
            </a:r>
          </a:p>
          <a:p>
            <a:pPr lvl="2" eaLnBrk="1" hangingPunct="1">
              <a:lnSpc>
                <a:spcPct val="80000"/>
              </a:lnSpc>
            </a:pPr>
            <a:r>
              <a:rPr lang="cs-CZ" sz="2000" smtClean="0"/>
              <a:t>Zdá se, že čistě mužské týmy jsou stabilnější, než čistě ženské týmy, podmíněno historií druhu homo sapiens (lovecké tlupy a sběr plodin)</a:t>
            </a:r>
          </a:p>
        </p:txBody>
      </p:sp>
    </p:spTree>
    <p:extLst>
      <p:ext uri="{BB962C8B-B14F-4D97-AF65-F5344CB8AC3E}">
        <p14:creationId xmlns:p14="http://schemas.microsoft.com/office/powerpoint/2010/main" xmlns="" val="23946033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5"/>
          <p:cNvSpPr>
            <a:spLocks noGrp="1"/>
          </p:cNvSpPr>
          <p:nvPr>
            <p:ph type="sldNum" sz="quarter" idx="12"/>
          </p:nvPr>
        </p:nvSpPr>
        <p:spPr>
          <a:noFill/>
        </p:spPr>
        <p:txBody>
          <a:bodyPr/>
          <a:lstStyle/>
          <a:p>
            <a:fld id="{D48BECB4-E12A-449C-B513-C1F92D501CB2}" type="slidenum">
              <a:rPr lang="cs-CZ" smtClean="0"/>
              <a:pPr/>
              <a:t>82</a:t>
            </a:fld>
            <a:endParaRPr lang="cs-CZ" smtClean="0"/>
          </a:p>
        </p:txBody>
      </p:sp>
      <p:sp>
        <p:nvSpPr>
          <p:cNvPr id="139267" name="Rectangle 2"/>
          <p:cNvSpPr>
            <a:spLocks noGrp="1" noChangeArrowheads="1"/>
          </p:cNvSpPr>
          <p:nvPr>
            <p:ph type="title"/>
          </p:nvPr>
        </p:nvSpPr>
        <p:spPr/>
        <p:txBody>
          <a:bodyPr/>
          <a:lstStyle/>
          <a:p>
            <a:pPr eaLnBrk="1" hangingPunct="1"/>
            <a:r>
              <a:rPr lang="cs-CZ" smtClean="0"/>
              <a:t>Najímaný a pevný tým, opakování</a:t>
            </a:r>
          </a:p>
        </p:txBody>
      </p:sp>
      <p:sp>
        <p:nvSpPr>
          <p:cNvPr id="139268" name="Rectangle 3"/>
          <p:cNvSpPr>
            <a:spLocks noGrp="1" noChangeArrowheads="1"/>
          </p:cNvSpPr>
          <p:nvPr>
            <p:ph type="body" idx="1"/>
          </p:nvPr>
        </p:nvSpPr>
        <p:spPr/>
        <p:txBody>
          <a:bodyPr/>
          <a:lstStyle/>
          <a:p>
            <a:pPr eaLnBrk="1" hangingPunct="1"/>
            <a:r>
              <a:rPr lang="cs-CZ" sz="2800" i="1" smtClean="0"/>
              <a:t>Najímaný tým</a:t>
            </a:r>
            <a:r>
              <a:rPr lang="cs-CZ" sz="2800" smtClean="0"/>
              <a:t>: Vytvoří se na pro daný projekt počínaje jmenováním jádra týmu. Další pracovníci se stávají členy týmu a jsou uvolňováni podle potřeby.</a:t>
            </a:r>
          </a:p>
          <a:p>
            <a:pPr lvl="1" eaLnBrk="1" hangingPunct="1"/>
            <a:r>
              <a:rPr lang="cs-CZ" sz="2400" smtClean="0"/>
              <a:t>Různé varianty vytváření najímaných týmů</a:t>
            </a:r>
          </a:p>
          <a:p>
            <a:pPr lvl="1" eaLnBrk="1" hangingPunct="1"/>
            <a:r>
              <a:rPr lang="cs-CZ" sz="2400" smtClean="0"/>
              <a:t>Schůdné u větších firem </a:t>
            </a:r>
          </a:p>
          <a:p>
            <a:pPr lvl="1" eaLnBrk="1" hangingPunct="1"/>
            <a:r>
              <a:rPr lang="cs-CZ" sz="2400" smtClean="0"/>
              <a:t>Př. Siemens a VW</a:t>
            </a:r>
          </a:p>
          <a:p>
            <a:pPr eaLnBrk="1" hangingPunct="1"/>
            <a:r>
              <a:rPr lang="cs-CZ" sz="2800" i="1" smtClean="0"/>
              <a:t>Pevný tým: </a:t>
            </a:r>
            <a:r>
              <a:rPr lang="cs-CZ" sz="2800" smtClean="0"/>
              <a:t>Tým v podstatě neměnný. Projekty se hledají pro tým. Pro menší úkoly a menší firmy bývá optimální</a:t>
            </a:r>
            <a:endParaRPr lang="cs-CZ" sz="2800" i="1" smtClean="0"/>
          </a:p>
        </p:txBody>
      </p:sp>
    </p:spTree>
    <p:extLst>
      <p:ext uri="{BB962C8B-B14F-4D97-AF65-F5344CB8AC3E}">
        <p14:creationId xmlns:p14="http://schemas.microsoft.com/office/powerpoint/2010/main" xmlns="" val="38193536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68DC8219-7A7A-46C1-9E38-A9841527B997}" type="slidenum">
              <a:rPr lang="cs-CZ" smtClean="0"/>
              <a:pPr/>
              <a:t>83</a:t>
            </a:fld>
            <a:endParaRPr lang="cs-CZ" smtClean="0"/>
          </a:p>
        </p:txBody>
      </p:sp>
      <p:sp>
        <p:nvSpPr>
          <p:cNvPr id="5123" name="Rectangle 2"/>
          <p:cNvSpPr>
            <a:spLocks noGrp="1" noChangeArrowheads="1"/>
          </p:cNvSpPr>
          <p:nvPr>
            <p:ph type="ctrTitle"/>
          </p:nvPr>
        </p:nvSpPr>
        <p:spPr>
          <a:xfrm>
            <a:off x="755576" y="260648"/>
            <a:ext cx="7772400" cy="1368425"/>
          </a:xfrm>
        </p:spPr>
        <p:txBody>
          <a:bodyPr/>
          <a:lstStyle/>
          <a:p>
            <a:pPr eaLnBrk="1" hangingPunct="1"/>
            <a:r>
              <a:rPr lang="cs-CZ" dirty="0" smtClean="0"/>
              <a:t>Práce v týmu</a:t>
            </a:r>
          </a:p>
        </p:txBody>
      </p:sp>
      <p:sp>
        <p:nvSpPr>
          <p:cNvPr id="5124" name="Rectangle 3"/>
          <p:cNvSpPr>
            <a:spLocks noGrp="1" noChangeArrowheads="1"/>
          </p:cNvSpPr>
          <p:nvPr>
            <p:ph type="subTitle" idx="1"/>
          </p:nvPr>
        </p:nvSpPr>
        <p:spPr>
          <a:xfrm>
            <a:off x="250504" y="1844824"/>
            <a:ext cx="8569968" cy="5184575"/>
          </a:xfrm>
        </p:spPr>
        <p:txBody>
          <a:bodyPr/>
          <a:lstStyle/>
          <a:p>
            <a:pPr eaLnBrk="1" hangingPunct="1">
              <a:lnSpc>
                <a:spcPct val="90000"/>
              </a:lnSpc>
            </a:pPr>
            <a:r>
              <a:rPr lang="cs-CZ" sz="2800" dirty="0" smtClean="0"/>
              <a:t>Práce v týmu je specifický druh činnosti úzce související s psychologií.</a:t>
            </a:r>
          </a:p>
          <a:p>
            <a:pPr eaLnBrk="1" hangingPunct="1">
              <a:lnSpc>
                <a:spcPct val="90000"/>
              </a:lnSpc>
            </a:pPr>
            <a:r>
              <a:rPr lang="cs-CZ" sz="2800" dirty="0" smtClean="0"/>
              <a:t>Problémy týmové práce se zabývá personalistika, vědy o sociálním chování, psychologie skupinového chování, pracovních procesů</a:t>
            </a:r>
          </a:p>
          <a:p>
            <a:pPr eaLnBrk="1" hangingPunct="1">
              <a:lnSpc>
                <a:spcPct val="90000"/>
              </a:lnSpc>
            </a:pPr>
            <a:r>
              <a:rPr lang="cs-CZ" sz="2800" dirty="0" smtClean="0"/>
              <a:t>Jednotlivá doporučení psychologů nejsou vždy ve shodě a je rychlý vývoj názorů.</a:t>
            </a:r>
          </a:p>
          <a:p>
            <a:pPr eaLnBrk="1" hangingPunct="1">
              <a:lnSpc>
                <a:spcPct val="90000"/>
              </a:lnSpc>
            </a:pPr>
            <a:r>
              <a:rPr lang="cs-CZ" sz="2800" dirty="0" smtClean="0"/>
              <a:t>Přednášející bude využívat i svoje praktické zkušenosti</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CB259B23-289B-41E1-B811-901929F53667}" type="slidenum">
              <a:rPr lang="cs-CZ" smtClean="0"/>
              <a:pPr/>
              <a:t>84</a:t>
            </a:fld>
            <a:endParaRPr lang="cs-CZ" smtClean="0"/>
          </a:p>
        </p:txBody>
      </p:sp>
      <p:sp>
        <p:nvSpPr>
          <p:cNvPr id="6147" name="Rectangle 2"/>
          <p:cNvSpPr>
            <a:spLocks noGrp="1" noChangeArrowheads="1"/>
          </p:cNvSpPr>
          <p:nvPr>
            <p:ph type="title"/>
          </p:nvPr>
        </p:nvSpPr>
        <p:spPr/>
        <p:txBody>
          <a:bodyPr/>
          <a:lstStyle/>
          <a:p>
            <a:pPr eaLnBrk="1" hangingPunct="1"/>
            <a:r>
              <a:rPr lang="cs-CZ" smtClean="0"/>
              <a:t>Proč tým</a:t>
            </a:r>
          </a:p>
        </p:txBody>
      </p:sp>
      <p:sp>
        <p:nvSpPr>
          <p:cNvPr id="6148" name="Rectangle 3"/>
          <p:cNvSpPr>
            <a:spLocks noGrp="1" noChangeArrowheads="1"/>
          </p:cNvSpPr>
          <p:nvPr>
            <p:ph type="body" idx="1"/>
          </p:nvPr>
        </p:nvSpPr>
        <p:spPr/>
        <p:txBody>
          <a:bodyPr/>
          <a:lstStyle/>
          <a:p>
            <a:pPr eaLnBrk="1" hangingPunct="1"/>
            <a:r>
              <a:rPr lang="cs-CZ" dirty="0" smtClean="0"/>
              <a:t>Jednotlivec nestačí v daném termínu udělat, tak se o práci podělí více lidí</a:t>
            </a:r>
          </a:p>
          <a:p>
            <a:pPr eaLnBrk="1" hangingPunct="1"/>
            <a:r>
              <a:rPr lang="cs-CZ" dirty="0" smtClean="0"/>
              <a:t>Lze využít talenty, profesionální znalosti a dovednosti</a:t>
            </a:r>
          </a:p>
          <a:p>
            <a:pPr eaLnBrk="1" hangingPunct="1"/>
            <a:r>
              <a:rPr lang="cs-CZ" dirty="0" smtClean="0"/>
              <a:t>Další důvody?</a:t>
            </a:r>
          </a:p>
          <a:p>
            <a:pPr eaLnBrk="1" hangingPunct="1"/>
            <a:endParaRPr lang="cs-CZ"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5"/>
          <p:cNvSpPr>
            <a:spLocks noGrp="1"/>
          </p:cNvSpPr>
          <p:nvPr>
            <p:ph type="sldNum" sz="quarter" idx="12"/>
          </p:nvPr>
        </p:nvSpPr>
        <p:spPr>
          <a:noFill/>
        </p:spPr>
        <p:txBody>
          <a:bodyPr/>
          <a:lstStyle/>
          <a:p>
            <a:fld id="{CDA54CBA-4D3C-466D-BC6B-A66D497F1E5C}" type="slidenum">
              <a:rPr lang="cs-CZ" smtClean="0"/>
              <a:pPr/>
              <a:t>85</a:t>
            </a:fld>
            <a:endParaRPr lang="cs-CZ" smtClean="0"/>
          </a:p>
        </p:txBody>
      </p:sp>
      <p:sp>
        <p:nvSpPr>
          <p:cNvPr id="7171" name="Rectangle 1026"/>
          <p:cNvSpPr>
            <a:spLocks noGrp="1" noChangeArrowheads="1"/>
          </p:cNvSpPr>
          <p:nvPr>
            <p:ph type="title"/>
          </p:nvPr>
        </p:nvSpPr>
        <p:spPr/>
        <p:txBody>
          <a:bodyPr/>
          <a:lstStyle/>
          <a:p>
            <a:pPr eaLnBrk="1" hangingPunct="1"/>
            <a:r>
              <a:rPr lang="cs-CZ" smtClean="0"/>
              <a:t>Proč tým</a:t>
            </a:r>
          </a:p>
        </p:txBody>
      </p:sp>
      <p:sp>
        <p:nvSpPr>
          <p:cNvPr id="7172" name="Rectangle 1027"/>
          <p:cNvSpPr>
            <a:spLocks noGrp="1" noChangeArrowheads="1"/>
          </p:cNvSpPr>
          <p:nvPr>
            <p:ph type="body" idx="1"/>
          </p:nvPr>
        </p:nvSpPr>
        <p:spPr>
          <a:xfrm>
            <a:off x="457200" y="1989138"/>
            <a:ext cx="8229600" cy="4137025"/>
          </a:xfrm>
        </p:spPr>
        <p:txBody>
          <a:bodyPr/>
          <a:lstStyle/>
          <a:p>
            <a:pPr eaLnBrk="1" hangingPunct="1">
              <a:lnSpc>
                <a:spcPct val="80000"/>
              </a:lnSpc>
            </a:pPr>
            <a:r>
              <a:rPr lang="cs-CZ" dirty="0" smtClean="0"/>
              <a:t>Další důvody?</a:t>
            </a:r>
          </a:p>
          <a:p>
            <a:pPr lvl="1" eaLnBrk="1" hangingPunct="1">
              <a:lnSpc>
                <a:spcPct val="80000"/>
              </a:lnSpc>
            </a:pPr>
            <a:r>
              <a:rPr lang="cs-CZ" sz="3200" dirty="0" smtClean="0"/>
              <a:t>Synergie (vzájemné pozitivní ovlivňování) a motivace spoluprací, </a:t>
            </a:r>
          </a:p>
          <a:p>
            <a:pPr eaLnBrk="1" hangingPunct="1">
              <a:lnSpc>
                <a:spcPct val="80000"/>
              </a:lnSpc>
            </a:pPr>
            <a:r>
              <a:rPr lang="cs-CZ" dirty="0" smtClean="0"/>
              <a:t>Předávání znalostí a dovedností, menší nebezpečí ztráty znalostí a dovedností a zkušeností spojené s migrací pracovníků</a:t>
            </a:r>
          </a:p>
          <a:p>
            <a:pPr eaLnBrk="1" hangingPunct="1">
              <a:lnSpc>
                <a:spcPct val="80000"/>
              </a:lnSpc>
            </a:pPr>
            <a:r>
              <a:rPr lang="cs-CZ" dirty="0" smtClean="0"/>
              <a:t>Dělba práce a roli podle profesí a talentů</a:t>
            </a:r>
          </a:p>
          <a:p>
            <a:pPr eaLnBrk="1" hangingPunct="1">
              <a:lnSpc>
                <a:spcPct val="80000"/>
              </a:lnSpc>
            </a:pPr>
            <a:r>
              <a:rPr lang="cs-CZ" dirty="0" smtClean="0"/>
              <a:t>Rozvoj znalostí a dovedností (školení podle potřeby, reakce na měnící se podmínky)</a:t>
            </a:r>
          </a:p>
          <a:p>
            <a:pPr eaLnBrk="1" hangingPunct="1">
              <a:lnSpc>
                <a:spcPct val="80000"/>
              </a:lnSpc>
              <a:buFontTx/>
              <a:buNone/>
            </a:pPr>
            <a:endParaRPr lang="cs-CZ" sz="28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p:cNvSpPr>
            <a:spLocks noGrp="1"/>
          </p:cNvSpPr>
          <p:nvPr>
            <p:ph type="sldNum" sz="quarter" idx="12"/>
          </p:nvPr>
        </p:nvSpPr>
        <p:spPr>
          <a:noFill/>
        </p:spPr>
        <p:txBody>
          <a:bodyPr/>
          <a:lstStyle/>
          <a:p>
            <a:fld id="{8940B8EA-0E73-49C4-AE13-98D458FE3A73}" type="slidenum">
              <a:rPr lang="cs-CZ" smtClean="0"/>
              <a:pPr/>
              <a:t>86</a:t>
            </a:fld>
            <a:endParaRPr lang="cs-CZ" smtClean="0"/>
          </a:p>
        </p:txBody>
      </p:sp>
      <p:sp>
        <p:nvSpPr>
          <p:cNvPr id="8195" name="Rectangle 1026"/>
          <p:cNvSpPr>
            <a:spLocks noGrp="1" noChangeArrowheads="1"/>
          </p:cNvSpPr>
          <p:nvPr>
            <p:ph type="title"/>
          </p:nvPr>
        </p:nvSpPr>
        <p:spPr/>
        <p:txBody>
          <a:bodyPr/>
          <a:lstStyle/>
          <a:p>
            <a:pPr eaLnBrk="1" hangingPunct="1"/>
            <a:r>
              <a:rPr lang="cs-CZ" smtClean="0"/>
              <a:t>Proč tým</a:t>
            </a:r>
          </a:p>
        </p:txBody>
      </p:sp>
      <p:sp>
        <p:nvSpPr>
          <p:cNvPr id="8196" name="Rectangle 1027"/>
          <p:cNvSpPr>
            <a:spLocks noGrp="1" noChangeArrowheads="1"/>
          </p:cNvSpPr>
          <p:nvPr>
            <p:ph type="body" idx="1"/>
          </p:nvPr>
        </p:nvSpPr>
        <p:spPr/>
        <p:txBody>
          <a:bodyPr/>
          <a:lstStyle/>
          <a:p>
            <a:pPr eaLnBrk="1" hangingPunct="1">
              <a:lnSpc>
                <a:spcPct val="80000"/>
              </a:lnSpc>
            </a:pPr>
            <a:r>
              <a:rPr lang="cs-CZ" sz="2800" dirty="0" smtClean="0"/>
              <a:t>Dělba práce a rolí podle schopností a talentů</a:t>
            </a:r>
          </a:p>
          <a:p>
            <a:pPr lvl="1" eaLnBrk="1" hangingPunct="1">
              <a:lnSpc>
                <a:spcPct val="80000"/>
              </a:lnSpc>
            </a:pPr>
            <a:r>
              <a:rPr lang="cs-CZ" dirty="0" smtClean="0"/>
              <a:t>Lepší využití talentů různých typů (</a:t>
            </a:r>
            <a:r>
              <a:rPr lang="cs-CZ" dirty="0" err="1" smtClean="0"/>
              <a:t>superprogramátor</a:t>
            </a:r>
            <a:r>
              <a:rPr lang="cs-CZ" dirty="0" smtClean="0"/>
              <a:t> se </a:t>
            </a:r>
            <a:r>
              <a:rPr lang="cs-CZ" dirty="0" err="1" smtClean="0"/>
              <a:t>nebabrá</a:t>
            </a:r>
            <a:r>
              <a:rPr lang="cs-CZ" dirty="0" smtClean="0"/>
              <a:t> s prkotinami a věcmi,které neumí, využití i méně kvalifikované síly), resp. kombinace talentů, (programátor kontra prodejce)</a:t>
            </a:r>
          </a:p>
          <a:p>
            <a:pPr eaLnBrk="1" hangingPunct="1">
              <a:lnSpc>
                <a:spcPct val="80000"/>
              </a:lnSpc>
            </a:pPr>
            <a:r>
              <a:rPr lang="cs-CZ" sz="2800" dirty="0" smtClean="0"/>
              <a:t>Menší závislost na jednotlivcích (s odchodem pracovníka neodejde znalost, </a:t>
            </a:r>
            <a:r>
              <a:rPr lang="cs-CZ" sz="2800" dirty="0" err="1" smtClean="0"/>
              <a:t>neí</a:t>
            </a:r>
            <a:r>
              <a:rPr lang="cs-CZ" sz="2800" dirty="0" smtClean="0"/>
              <a:t> snadné vydírání)</a:t>
            </a:r>
          </a:p>
          <a:p>
            <a:pPr eaLnBrk="1" hangingPunct="1">
              <a:lnSpc>
                <a:spcPct val="80000"/>
              </a:lnSpc>
            </a:pPr>
            <a:r>
              <a:rPr lang="cs-CZ" sz="2800" dirty="0" smtClean="0"/>
              <a:t>Lze využít i pracovníky s běžnou úrovní znalostí a dovedností</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Zástupný symbol pro číslo snímk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C40E40F-1F3B-4445-A81A-2F711FA85E7C}" type="slidenum">
              <a:rPr lang="cs-CZ" sz="1200">
                <a:solidFill>
                  <a:schemeClr val="tx1">
                    <a:tint val="75000"/>
                  </a:schemeClr>
                </a:solidFill>
                <a:latin typeface="+mn-lt"/>
              </a:rPr>
              <a:pPr algn="r" fontAlgn="auto">
                <a:spcBef>
                  <a:spcPts val="0"/>
                </a:spcBef>
                <a:spcAft>
                  <a:spcPts val="0"/>
                </a:spcAft>
                <a:defRPr/>
              </a:pPr>
              <a:t>87</a:t>
            </a:fld>
            <a:endParaRPr lang="cs-CZ" sz="1200">
              <a:solidFill>
                <a:schemeClr val="tx1">
                  <a:tint val="75000"/>
                </a:schemeClr>
              </a:solidFill>
              <a:latin typeface="+mn-lt"/>
            </a:endParaRPr>
          </a:p>
        </p:txBody>
      </p:sp>
      <p:pic>
        <p:nvPicPr>
          <p:cNvPr id="9219" name="Picture 2"/>
          <p:cNvPicPr>
            <a:picLocks noChangeAspect="1" noChangeArrowheads="1"/>
          </p:cNvPicPr>
          <p:nvPr/>
        </p:nvPicPr>
        <p:blipFill>
          <a:blip r:embed="rId2" cstate="print"/>
          <a:srcRect/>
          <a:stretch>
            <a:fillRect/>
          </a:stretch>
        </p:blipFill>
        <p:spPr bwMode="auto">
          <a:xfrm>
            <a:off x="0" y="260350"/>
            <a:ext cx="8785225" cy="6337300"/>
          </a:xfrm>
          <a:prstGeom prst="rect">
            <a:avLst/>
          </a:prstGeom>
          <a:noFill/>
          <a:ln w="9525">
            <a:noFill/>
            <a:miter lim="800000"/>
            <a:headEnd/>
            <a:tailEnd/>
          </a:ln>
        </p:spPr>
      </p:pic>
      <p:sp>
        <p:nvSpPr>
          <p:cNvPr id="9220" name="TextovéPole 3"/>
          <p:cNvSpPr txBox="1">
            <a:spLocks noChangeArrowheads="1"/>
          </p:cNvSpPr>
          <p:nvPr/>
        </p:nvSpPr>
        <p:spPr bwMode="auto">
          <a:xfrm>
            <a:off x="1403350" y="404813"/>
            <a:ext cx="6624638" cy="366712"/>
          </a:xfrm>
          <a:prstGeom prst="rect">
            <a:avLst/>
          </a:prstGeom>
          <a:noFill/>
          <a:ln w="9525">
            <a:noFill/>
            <a:miter lim="800000"/>
            <a:headEnd/>
            <a:tailEnd/>
          </a:ln>
        </p:spPr>
        <p:txBody>
          <a:bodyPr>
            <a:spAutoFit/>
          </a:bodyPr>
          <a:lstStyle/>
          <a:p>
            <a:r>
              <a:rPr lang="cs-CZ" sz="1800">
                <a:cs typeface="Arial" charset="0"/>
              </a:rPr>
              <a:t>Boehm: SW Engineering Economics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p:cNvSpPr>
            <a:spLocks noGrp="1"/>
          </p:cNvSpPr>
          <p:nvPr>
            <p:ph type="sldNum" sz="quarter" idx="12"/>
          </p:nvPr>
        </p:nvSpPr>
        <p:spPr>
          <a:noFill/>
        </p:spPr>
        <p:txBody>
          <a:bodyPr/>
          <a:lstStyle/>
          <a:p>
            <a:fld id="{F27A877A-CE93-4BF9-97B6-BA4EEE94C465}" type="slidenum">
              <a:rPr lang="cs-CZ" smtClean="0"/>
              <a:pPr/>
              <a:t>88</a:t>
            </a:fld>
            <a:endParaRPr lang="cs-CZ" smtClean="0"/>
          </a:p>
        </p:txBody>
      </p:sp>
      <p:sp>
        <p:nvSpPr>
          <p:cNvPr id="10243" name="Rectangle 2"/>
          <p:cNvSpPr>
            <a:spLocks noGrp="1" noChangeArrowheads="1"/>
          </p:cNvSpPr>
          <p:nvPr>
            <p:ph type="title"/>
          </p:nvPr>
        </p:nvSpPr>
        <p:spPr>
          <a:xfrm>
            <a:off x="457200" y="274638"/>
            <a:ext cx="8229600" cy="792162"/>
          </a:xfrm>
        </p:spPr>
        <p:txBody>
          <a:bodyPr/>
          <a:lstStyle/>
          <a:p>
            <a:pPr eaLnBrk="1" hangingPunct="1"/>
            <a:r>
              <a:rPr lang="cs-CZ" smtClean="0"/>
              <a:t>Proč tým, talenty</a:t>
            </a:r>
          </a:p>
        </p:txBody>
      </p:sp>
      <p:sp>
        <p:nvSpPr>
          <p:cNvPr id="10244" name="Rectangle 3"/>
          <p:cNvSpPr>
            <a:spLocks noGrp="1" noChangeArrowheads="1"/>
          </p:cNvSpPr>
          <p:nvPr>
            <p:ph type="body" idx="1"/>
          </p:nvPr>
        </p:nvSpPr>
        <p:spPr>
          <a:xfrm>
            <a:off x="381000" y="1143000"/>
            <a:ext cx="8458200" cy="4953000"/>
          </a:xfrm>
        </p:spPr>
        <p:txBody>
          <a:bodyPr/>
          <a:lstStyle/>
          <a:p>
            <a:pPr eaLnBrk="1" hangingPunct="1">
              <a:lnSpc>
                <a:spcPct val="90000"/>
              </a:lnSpc>
              <a:buFontTx/>
              <a:buNone/>
            </a:pPr>
            <a:r>
              <a:rPr lang="cs-CZ" sz="2400" dirty="0" smtClean="0"/>
              <a:t>Špičkových lidí je málo. Týmová práce umožňuje lépe využít jejich kapacitu. Vývoj SW je zvláště náročný na špičkové pracovníky. To j zvláště důležité u nerutinních úkolů</a:t>
            </a:r>
          </a:p>
          <a:p>
            <a:pPr eaLnBrk="1" hangingPunct="1">
              <a:lnSpc>
                <a:spcPct val="90000"/>
              </a:lnSpc>
              <a:buFontTx/>
              <a:buNone/>
            </a:pPr>
            <a:r>
              <a:rPr lang="cs-CZ" sz="2400" dirty="0" smtClean="0"/>
              <a:t>Přítomnost talentů je výhodou pro všechny. Tým umožní využití talentů různých typů</a:t>
            </a:r>
          </a:p>
          <a:p>
            <a:pPr eaLnBrk="1" hangingPunct="1">
              <a:lnSpc>
                <a:spcPct val="90000"/>
              </a:lnSpc>
              <a:buFontTx/>
              <a:buNone/>
            </a:pPr>
            <a:r>
              <a:rPr lang="cs-CZ" sz="2400" dirty="0" smtClean="0"/>
              <a:t>Tým umožňuje zrychlení získávání dovedností a znalostí. To je zvláště důležité pro špičkové profesionály  </a:t>
            </a:r>
          </a:p>
          <a:p>
            <a:pPr eaLnBrk="1" hangingPunct="1">
              <a:lnSpc>
                <a:spcPct val="90000"/>
              </a:lnSpc>
              <a:buFontTx/>
              <a:buNone/>
            </a:pPr>
            <a:r>
              <a:rPr lang="cs-CZ" sz="2400" dirty="0" smtClean="0"/>
              <a:t>Bez špičkových profesionálů nelze v globálním světě obstát, to by měl zohlednit podnik i stát. To se týká i školské politiky včetně  politiky zásad školného. </a:t>
            </a:r>
          </a:p>
          <a:p>
            <a:pPr eaLnBrk="1" hangingPunct="1">
              <a:lnSpc>
                <a:spcPct val="90000"/>
              </a:lnSpc>
              <a:buFontTx/>
              <a:buNone/>
            </a:pPr>
            <a:r>
              <a:rPr lang="cs-CZ" sz="2400" dirty="0" smtClean="0"/>
              <a:t>Talenty jsou omezený přírodní zdroj. Je důležité jej správně rozvíjet a využívat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 ale třeba zajistit i provoz</a:t>
            </a:r>
            <a:endParaRPr lang="cs-CZ" dirty="0"/>
          </a:p>
        </p:txBody>
      </p:sp>
      <p:sp>
        <p:nvSpPr>
          <p:cNvPr id="3" name="Zástupný symbol pro obsah 2"/>
          <p:cNvSpPr>
            <a:spLocks noGrp="1"/>
          </p:cNvSpPr>
          <p:nvPr>
            <p:ph idx="1"/>
          </p:nvPr>
        </p:nvSpPr>
        <p:spPr/>
        <p:txBody>
          <a:bodyPr/>
          <a:lstStyle/>
          <a:p>
            <a:r>
              <a:rPr lang="cs-CZ" dirty="0" smtClean="0"/>
              <a:t>Najít uplatnění pro jiné talenty </a:t>
            </a:r>
          </a:p>
          <a:p>
            <a:r>
              <a:rPr lang="cs-CZ" dirty="0" smtClean="0"/>
              <a:t>Vytvořit podmínky pro práci týmů</a:t>
            </a:r>
          </a:p>
          <a:p>
            <a:pPr lvl="1"/>
            <a:r>
              <a:rPr lang="cs-CZ" dirty="0" smtClean="0"/>
              <a:t>Pracovní podmínky </a:t>
            </a:r>
          </a:p>
          <a:p>
            <a:pPr lvl="1"/>
            <a:r>
              <a:rPr lang="cs-CZ" dirty="0" smtClean="0"/>
              <a:t>Zdroje </a:t>
            </a:r>
          </a:p>
          <a:p>
            <a:pPr lvl="1"/>
            <a:r>
              <a:rPr lang="cs-CZ" dirty="0" smtClean="0"/>
              <a:t>Provoz firmy</a:t>
            </a:r>
          </a:p>
          <a:p>
            <a:pPr lvl="1"/>
            <a:r>
              <a:rPr lang="cs-CZ" dirty="0" smtClean="0"/>
              <a:t>Koordinace, zvláště v modulárních systémech</a:t>
            </a:r>
          </a:p>
          <a:p>
            <a:r>
              <a:rPr lang="cs-CZ" dirty="0" smtClean="0"/>
              <a:t>I v menších firmách je potřeba si uvědomovat, kdy řešíme manažerské problémy.</a:t>
            </a:r>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89</a:t>
            </a:fld>
            <a:endParaRPr lang="cs-CZ"/>
          </a:p>
        </p:txBody>
      </p:sp>
    </p:spTree>
    <p:extLst>
      <p:ext uri="{BB962C8B-B14F-4D97-AF65-F5344CB8AC3E}">
        <p14:creationId xmlns:p14="http://schemas.microsoft.com/office/powerpoint/2010/main" xmlns="" val="82132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p:cNvSpPr>
            <a:spLocks noGrp="1"/>
          </p:cNvSpPr>
          <p:nvPr>
            <p:ph type="sldNum" sz="quarter" idx="12"/>
          </p:nvPr>
        </p:nvSpPr>
        <p:spPr>
          <a:noFill/>
        </p:spPr>
        <p:txBody>
          <a:bodyPr/>
          <a:lstStyle/>
          <a:p>
            <a:fld id="{F4FDBDC5-E9C7-44E5-A02C-511AD72B9CD4}" type="slidenum">
              <a:rPr lang="cs-CZ" smtClean="0"/>
              <a:pPr/>
              <a:t>9</a:t>
            </a:fld>
            <a:endParaRPr lang="cs-CZ" smtClean="0"/>
          </a:p>
        </p:txBody>
      </p:sp>
      <p:sp>
        <p:nvSpPr>
          <p:cNvPr id="63491" name="Rectangle 1026"/>
          <p:cNvSpPr>
            <a:spLocks noGrp="1" noChangeArrowheads="1"/>
          </p:cNvSpPr>
          <p:nvPr>
            <p:ph type="title"/>
          </p:nvPr>
        </p:nvSpPr>
        <p:spPr/>
        <p:txBody>
          <a:bodyPr/>
          <a:lstStyle/>
          <a:p>
            <a:pPr eaLnBrk="1" hangingPunct="1"/>
            <a:r>
              <a:rPr lang="cs-CZ" smtClean="0"/>
              <a:t>Manažerské typy</a:t>
            </a:r>
          </a:p>
        </p:txBody>
      </p:sp>
      <p:sp>
        <p:nvSpPr>
          <p:cNvPr id="63492" name="Rectangle 1027"/>
          <p:cNvSpPr>
            <a:spLocks noGrp="1" noChangeArrowheads="1"/>
          </p:cNvSpPr>
          <p:nvPr>
            <p:ph type="body" idx="1"/>
          </p:nvPr>
        </p:nvSpPr>
        <p:spPr/>
        <p:txBody>
          <a:bodyPr/>
          <a:lstStyle/>
          <a:p>
            <a:pPr marL="609600" indent="-609600" eaLnBrk="1" hangingPunct="1">
              <a:lnSpc>
                <a:spcPct val="80000"/>
              </a:lnSpc>
              <a:buFontTx/>
              <a:buAutoNum type="arabicPeriod"/>
            </a:pPr>
            <a:r>
              <a:rPr lang="cs-CZ" sz="2400" b="1" smtClean="0"/>
              <a:t>Charismatický </a:t>
            </a:r>
            <a:r>
              <a:rPr lang="cs-CZ" sz="2400" smtClean="0"/>
              <a:t>Rychle se nadchne, ale nevydrží. 25% případů, </a:t>
            </a:r>
          </a:p>
          <a:p>
            <a:pPr marL="990600" lvl="1" indent="-533400" eaLnBrk="1" hangingPunct="1">
              <a:lnSpc>
                <a:spcPct val="80000"/>
              </a:lnSpc>
              <a:buFontTx/>
              <a:buChar char="•"/>
            </a:pPr>
            <a:r>
              <a:rPr lang="cs-CZ" sz="2000" smtClean="0"/>
              <a:t>při spolupráci dbát o to, aby neztratil zájem (tlačit)</a:t>
            </a:r>
          </a:p>
          <a:p>
            <a:pPr marL="609600" indent="-609600" eaLnBrk="1" hangingPunct="1">
              <a:lnSpc>
                <a:spcPct val="80000"/>
              </a:lnSpc>
              <a:buFontTx/>
              <a:buAutoNum type="arabicPeriod"/>
            </a:pPr>
            <a:r>
              <a:rPr lang="cs-CZ" sz="2400" b="1" smtClean="0"/>
              <a:t>Hloubavý</a:t>
            </a:r>
            <a:r>
              <a:rPr lang="cs-CZ" sz="2400" smtClean="0"/>
              <a:t>. Je nutné mít připraveny eventuality, varianty  a data. 11%</a:t>
            </a:r>
          </a:p>
          <a:p>
            <a:pPr marL="990600" lvl="1" indent="-533400" eaLnBrk="1" hangingPunct="1">
              <a:lnSpc>
                <a:spcPct val="80000"/>
              </a:lnSpc>
              <a:buFontTx/>
              <a:buChar char="•"/>
            </a:pPr>
            <a:r>
              <a:rPr lang="cs-CZ" sz="2000" smtClean="0"/>
              <a:t>Pokud ho ukecáme bude držet slovo</a:t>
            </a:r>
          </a:p>
          <a:p>
            <a:pPr marL="609600" indent="-609600" eaLnBrk="1" hangingPunct="1">
              <a:lnSpc>
                <a:spcPct val="80000"/>
              </a:lnSpc>
              <a:buFontTx/>
              <a:buAutoNum type="arabicPeriod"/>
            </a:pPr>
            <a:r>
              <a:rPr lang="cs-CZ" sz="2400" b="1" smtClean="0"/>
              <a:t>Skeptik</a:t>
            </a:r>
            <a:r>
              <a:rPr lang="cs-CZ" sz="2400" smtClean="0"/>
              <a:t>, Nutno vše doložit a vyčíslit. Dá na rady lidí z blízkého okolí. 19%</a:t>
            </a:r>
          </a:p>
          <a:p>
            <a:pPr marL="990600" lvl="1" indent="-533400" eaLnBrk="1" hangingPunct="1">
              <a:lnSpc>
                <a:spcPct val="80000"/>
              </a:lnSpc>
              <a:buFontTx/>
              <a:buChar char="•"/>
            </a:pPr>
            <a:r>
              <a:rPr lang="cs-CZ" sz="2000" smtClean="0"/>
              <a:t>Často se bez nich nerozhodne, tendence přeceňovat deaily. </a:t>
            </a:r>
          </a:p>
          <a:p>
            <a:pPr marL="609600" indent="-609600" eaLnBrk="1" hangingPunct="1">
              <a:lnSpc>
                <a:spcPct val="80000"/>
              </a:lnSpc>
              <a:buFontTx/>
              <a:buAutoNum type="arabicPeriod"/>
            </a:pPr>
            <a:r>
              <a:rPr lang="cs-CZ" sz="2400" b="1" smtClean="0"/>
              <a:t>Následovník</a:t>
            </a:r>
            <a:r>
              <a:rPr lang="cs-CZ" sz="2400" smtClean="0"/>
              <a:t>. Bere jen to, co se někde někomu už osvědčilo.  36%, </a:t>
            </a:r>
            <a:r>
              <a:rPr lang="cs-CZ" sz="2000" smtClean="0"/>
              <a:t>snaží se mít alibi</a:t>
            </a:r>
            <a:endParaRPr lang="cs-CZ" sz="2400" smtClean="0"/>
          </a:p>
          <a:p>
            <a:pPr marL="609600" indent="-609600" eaLnBrk="1" hangingPunct="1">
              <a:lnSpc>
                <a:spcPct val="80000"/>
              </a:lnSpc>
              <a:buFontTx/>
              <a:buAutoNum type="arabicPeriod"/>
            </a:pPr>
            <a:r>
              <a:rPr lang="cs-CZ" sz="2400" b="1" smtClean="0"/>
              <a:t>Kontrolující</a:t>
            </a:r>
            <a:r>
              <a:rPr lang="cs-CZ" sz="2400" smtClean="0"/>
              <a:t>.  Má tendenci opakovaně silně prověřovat detaily. 5%</a:t>
            </a:r>
          </a:p>
        </p:txBody>
      </p:sp>
    </p:spTree>
    <p:extLst>
      <p:ext uri="{BB962C8B-B14F-4D97-AF65-F5344CB8AC3E}">
        <p14:creationId xmlns:p14="http://schemas.microsoft.com/office/powerpoint/2010/main" xmlns="" val="24714410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p:cNvSpPr>
            <a:spLocks noGrp="1"/>
          </p:cNvSpPr>
          <p:nvPr>
            <p:ph type="sldNum" sz="quarter" idx="12"/>
          </p:nvPr>
        </p:nvSpPr>
        <p:spPr>
          <a:noFill/>
        </p:spPr>
        <p:txBody>
          <a:bodyPr/>
          <a:lstStyle/>
          <a:p>
            <a:fld id="{78FC8864-5A63-435A-A9A2-5AD53CF261E7}" type="slidenum">
              <a:rPr lang="cs-CZ" smtClean="0"/>
              <a:pPr/>
              <a:t>90</a:t>
            </a:fld>
            <a:endParaRPr lang="cs-CZ" smtClean="0"/>
          </a:p>
        </p:txBody>
      </p:sp>
      <p:sp>
        <p:nvSpPr>
          <p:cNvPr id="11267" name="Rectangle 2"/>
          <p:cNvSpPr>
            <a:spLocks noGrp="1" noChangeArrowheads="1"/>
          </p:cNvSpPr>
          <p:nvPr>
            <p:ph type="title"/>
          </p:nvPr>
        </p:nvSpPr>
        <p:spPr/>
        <p:txBody>
          <a:bodyPr/>
          <a:lstStyle/>
          <a:p>
            <a:pPr eaLnBrk="1" hangingPunct="1"/>
            <a:r>
              <a:rPr lang="cs-CZ" smtClean="0"/>
              <a:t>Talenty a vzdělanost</a:t>
            </a:r>
          </a:p>
        </p:txBody>
      </p:sp>
      <p:sp>
        <p:nvSpPr>
          <p:cNvPr id="11268" name="Rectangle 3"/>
          <p:cNvSpPr>
            <a:spLocks noGrp="1" noChangeArrowheads="1"/>
          </p:cNvSpPr>
          <p:nvPr>
            <p:ph type="body" idx="1"/>
          </p:nvPr>
        </p:nvSpPr>
        <p:spPr>
          <a:xfrm>
            <a:off x="304800" y="1447800"/>
            <a:ext cx="8839200" cy="4789488"/>
          </a:xfrm>
        </p:spPr>
        <p:txBody>
          <a:bodyPr/>
          <a:lstStyle/>
          <a:p>
            <a:pPr eaLnBrk="1" hangingPunct="1">
              <a:lnSpc>
                <a:spcPct val="90000"/>
              </a:lnSpc>
            </a:pPr>
            <a:r>
              <a:rPr lang="cs-CZ" sz="2400" dirty="0" smtClean="0"/>
              <a:t>Talent a lidé všeobecně je důležitý zdroj bohatství a rozvoje společnosti, je to přírodní </a:t>
            </a:r>
            <a:r>
              <a:rPr lang="cs-CZ" sz="2400" b="1" dirty="0" smtClean="0"/>
              <a:t>omezený,</a:t>
            </a:r>
            <a:r>
              <a:rPr lang="cs-CZ" sz="2400" dirty="0" smtClean="0"/>
              <a:t> ale zčásti obnovitelný zdroj</a:t>
            </a:r>
          </a:p>
          <a:p>
            <a:pPr eaLnBrk="1" hangingPunct="1">
              <a:lnSpc>
                <a:spcPct val="90000"/>
              </a:lnSpc>
            </a:pPr>
            <a:r>
              <a:rPr lang="cs-CZ" sz="2400" dirty="0" smtClean="0"/>
              <a:t>Vzdělávací soustava i podniky by ho měly zhodnocovat a také zajistit, aby se vůbec talenty zachytily a rozvíjely</a:t>
            </a:r>
          </a:p>
          <a:p>
            <a:pPr eaLnBrk="1" hangingPunct="1">
              <a:lnSpc>
                <a:spcPct val="90000"/>
              </a:lnSpc>
            </a:pPr>
            <a:r>
              <a:rPr lang="cs-CZ" sz="2400" dirty="0" smtClean="0"/>
              <a:t>Opatření ve vzdělávání a investice do vzdělávání ve firmě i ve školách je nutné hodnotit podle tohoto kritéria</a:t>
            </a:r>
          </a:p>
          <a:p>
            <a:pPr eaLnBrk="1" hangingPunct="1">
              <a:lnSpc>
                <a:spcPct val="90000"/>
              </a:lnSpc>
            </a:pPr>
            <a:r>
              <a:rPr lang="cs-CZ" sz="2400" b="1" dirty="0" smtClean="0"/>
              <a:t>Poznámka: </a:t>
            </a:r>
            <a:r>
              <a:rPr lang="cs-CZ" sz="2400" dirty="0" smtClean="0"/>
              <a:t>Školné, jako politiku využívání a rozvoje talentů, je třeba hodnotit i podle toho, zda přispěje k rozvoji talentů a zda se využije, rozvine nebo promrhá tento přírodní zdroj (všechny talenty se uplatní) v závislosti na potřebě. V týmu je to vyžaduje systematickou podporu školení a zdokonalování členů týmu, je na to potřeba vyčlenit zdroje (peníze, čas na studium,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Body specifikace požadavků na školné a personalistiku vůbec</a:t>
            </a:r>
          </a:p>
        </p:txBody>
      </p:sp>
      <p:sp>
        <p:nvSpPr>
          <p:cNvPr id="12291" name="Zástupný symbol pro obsah 2"/>
          <p:cNvSpPr>
            <a:spLocks noGrp="1"/>
          </p:cNvSpPr>
          <p:nvPr>
            <p:ph idx="1"/>
          </p:nvPr>
        </p:nvSpPr>
        <p:spPr>
          <a:xfrm>
            <a:off x="250825" y="1628775"/>
            <a:ext cx="8713788" cy="4752975"/>
          </a:xfrm>
        </p:spPr>
        <p:txBody>
          <a:bodyPr/>
          <a:lstStyle/>
          <a:p>
            <a:r>
              <a:rPr lang="cs-CZ" sz="2800" smtClean="0"/>
              <a:t>Získat co nejvíce a co nejkvalitnější talenty a pokrýt hlavní potřeby kvalifikovaných pracovníků</a:t>
            </a:r>
          </a:p>
          <a:p>
            <a:pPr lvl="1"/>
            <a:r>
              <a:rPr lang="cs-CZ" sz="2400" smtClean="0"/>
              <a:t>Školné nemá deklarované efekty, není-li to splněno</a:t>
            </a:r>
          </a:p>
          <a:p>
            <a:pPr lvl="1"/>
            <a:r>
              <a:rPr lang="cs-CZ" sz="2400" smtClean="0"/>
              <a:t>Školné může pomoci v tom, že</a:t>
            </a:r>
          </a:p>
          <a:p>
            <a:pPr lvl="2"/>
            <a:r>
              <a:rPr lang="cs-CZ" sz="2000" smtClean="0"/>
              <a:t>Zvětší kapacitu škol</a:t>
            </a:r>
          </a:p>
          <a:p>
            <a:pPr lvl="2"/>
            <a:r>
              <a:rPr lang="cs-CZ" sz="2000" smtClean="0"/>
              <a:t>Zajistí jejich lepší vybavení</a:t>
            </a:r>
          </a:p>
          <a:p>
            <a:pPr lvl="2"/>
            <a:r>
              <a:rPr lang="cs-CZ" sz="2000" smtClean="0"/>
              <a:t>Zlepší kvalitu učitelů</a:t>
            </a:r>
          </a:p>
          <a:p>
            <a:pPr lvl="1"/>
            <a:r>
              <a:rPr lang="cs-CZ" sz="2400" smtClean="0"/>
              <a:t>Nemělo by být použito jako prostředek šetření nebo být sociální bariérou,</a:t>
            </a:r>
          </a:p>
          <a:p>
            <a:pPr lvl="2"/>
            <a:r>
              <a:rPr lang="cs-CZ" sz="2000" smtClean="0"/>
              <a:t>To není v souhlasu s pseudoliberální ideologií, která dostatečně nezvažuje omezenost zdrojů a často také se sobeckými zájmy elit , dlouhodobě to ohrožuje všechny</a:t>
            </a:r>
          </a:p>
        </p:txBody>
      </p:sp>
      <p:sp>
        <p:nvSpPr>
          <p:cNvPr id="12292" name="Zástupný symbol pro číslo snímku 3"/>
          <p:cNvSpPr>
            <a:spLocks noGrp="1"/>
          </p:cNvSpPr>
          <p:nvPr>
            <p:ph type="sldNum" sz="quarter" idx="12"/>
          </p:nvPr>
        </p:nvSpPr>
        <p:spPr>
          <a:noFill/>
        </p:spPr>
        <p:txBody>
          <a:bodyPr/>
          <a:lstStyle/>
          <a:p>
            <a:fld id="{6DBB2C5A-0DE3-43FA-A9B5-E9AD56133F3C}" type="slidenum">
              <a:rPr lang="cs-CZ" smtClean="0"/>
              <a:pPr/>
              <a:t>91</a:t>
            </a:fld>
            <a:endParaRPr lang="cs-CZ"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p:cNvSpPr>
            <a:spLocks noGrp="1"/>
          </p:cNvSpPr>
          <p:nvPr>
            <p:ph type="sldNum" sz="quarter" idx="12"/>
          </p:nvPr>
        </p:nvSpPr>
        <p:spPr>
          <a:noFill/>
        </p:spPr>
        <p:txBody>
          <a:bodyPr/>
          <a:lstStyle/>
          <a:p>
            <a:fld id="{EDF0F473-75DA-483F-A270-BCB640C9F4A7}" type="slidenum">
              <a:rPr lang="cs-CZ" smtClean="0"/>
              <a:pPr/>
              <a:t>92</a:t>
            </a:fld>
            <a:endParaRPr lang="cs-CZ" smtClean="0"/>
          </a:p>
        </p:txBody>
      </p:sp>
      <p:sp>
        <p:nvSpPr>
          <p:cNvPr id="13315" name="Rectangle 2"/>
          <p:cNvSpPr>
            <a:spLocks noGrp="1" noChangeArrowheads="1"/>
          </p:cNvSpPr>
          <p:nvPr>
            <p:ph type="title"/>
          </p:nvPr>
        </p:nvSpPr>
        <p:spPr/>
        <p:txBody>
          <a:bodyPr/>
          <a:lstStyle/>
          <a:p>
            <a:pPr eaLnBrk="1" hangingPunct="1"/>
            <a:r>
              <a:rPr lang="cs-CZ" smtClean="0"/>
              <a:t>Návratnost  investic do vzdělání</a:t>
            </a:r>
          </a:p>
        </p:txBody>
      </p:sp>
      <p:sp>
        <p:nvSpPr>
          <p:cNvPr id="13316" name="Rectangle 3"/>
          <p:cNvSpPr>
            <a:spLocks noGrp="1" noChangeArrowheads="1"/>
          </p:cNvSpPr>
          <p:nvPr>
            <p:ph type="body" idx="1"/>
          </p:nvPr>
        </p:nvSpPr>
        <p:spPr>
          <a:xfrm>
            <a:off x="304800" y="1268413"/>
            <a:ext cx="8839200" cy="5314950"/>
          </a:xfrm>
        </p:spPr>
        <p:txBody>
          <a:bodyPr/>
          <a:lstStyle/>
          <a:p>
            <a:pPr eaLnBrk="1" hangingPunct="1">
              <a:buFontTx/>
              <a:buNone/>
            </a:pPr>
            <a:r>
              <a:rPr lang="cs-CZ" sz="2800" i="1" smtClean="0"/>
              <a:t>Podle studie světové banky je návratnost investic do špičkového vzdělání 11% ročně z hlediska výtěžnosti daní a 19% z hlediska osobních investic</a:t>
            </a:r>
          </a:p>
          <a:p>
            <a:pPr eaLnBrk="1" hangingPunct="1">
              <a:buFontTx/>
              <a:buNone/>
            </a:pPr>
            <a:r>
              <a:rPr lang="cs-CZ" sz="2800" i="1" smtClean="0"/>
              <a:t>Bez vzdělaných a talentovaných lidí nelze ve světě obstát, jednoduché činnosti lze snadno přesunout za levnou pracovní silou</a:t>
            </a:r>
          </a:p>
          <a:p>
            <a:pPr lvl="1" eaLnBrk="1" hangingPunct="1"/>
            <a:r>
              <a:rPr lang="cs-CZ" sz="2400" i="1" smtClean="0"/>
              <a:t>To neplatí pro činnosti silně závisle na místních lidech a místní kultuře a jazyku (tedy i pro vývoj IS)</a:t>
            </a:r>
          </a:p>
          <a:p>
            <a:pPr eaLnBrk="1" hangingPunct="1">
              <a:buFontTx/>
              <a:buNone/>
            </a:pPr>
            <a:r>
              <a:rPr lang="cs-CZ" sz="2800" i="1" smtClean="0"/>
              <a:t>Je to důležité i pro firemní politiku (investice do růstu pracovníků se vyplatí, pozor ale na fluktuaci)</a:t>
            </a:r>
          </a:p>
          <a:p>
            <a:pPr eaLnBrk="1" hangingPunct="1">
              <a:buFontTx/>
              <a:buNone/>
            </a:pPr>
            <a:r>
              <a:rPr lang="cs-CZ" sz="2800" i="1" smtClean="0"/>
              <a:t>A také pro vztahy uvnitř týmu, ty jsou důležité pro úspěch</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p:cNvSpPr>
            <a:spLocks noGrp="1"/>
          </p:cNvSpPr>
          <p:nvPr>
            <p:ph type="sldNum" sz="quarter" idx="12"/>
          </p:nvPr>
        </p:nvSpPr>
        <p:spPr>
          <a:noFill/>
        </p:spPr>
        <p:txBody>
          <a:bodyPr/>
          <a:lstStyle/>
          <a:p>
            <a:fld id="{30003295-2DE2-4107-9D42-1CB46525E8AA}" type="slidenum">
              <a:rPr lang="cs-CZ" smtClean="0"/>
              <a:pPr/>
              <a:t>93</a:t>
            </a:fld>
            <a:endParaRPr lang="cs-CZ" smtClean="0"/>
          </a:p>
        </p:txBody>
      </p:sp>
      <p:sp>
        <p:nvSpPr>
          <p:cNvPr id="14339" name="Rectangle 2"/>
          <p:cNvSpPr>
            <a:spLocks noGrp="1" noChangeArrowheads="1"/>
          </p:cNvSpPr>
          <p:nvPr>
            <p:ph type="title"/>
          </p:nvPr>
        </p:nvSpPr>
        <p:spPr/>
        <p:txBody>
          <a:bodyPr/>
          <a:lstStyle/>
          <a:p>
            <a:pPr eaLnBrk="1" hangingPunct="1"/>
            <a:r>
              <a:rPr lang="cs-CZ" smtClean="0"/>
              <a:t>Systémy podpory práce v týmu</a:t>
            </a:r>
          </a:p>
        </p:txBody>
      </p:sp>
      <p:sp>
        <p:nvSpPr>
          <p:cNvPr id="14340" name="Rectangle 3"/>
          <p:cNvSpPr>
            <a:spLocks noGrp="1" noChangeArrowheads="1"/>
          </p:cNvSpPr>
          <p:nvPr>
            <p:ph type="body" idx="1"/>
          </p:nvPr>
        </p:nvSpPr>
        <p:spPr>
          <a:xfrm>
            <a:off x="457200" y="1643063"/>
            <a:ext cx="8229600" cy="4525962"/>
          </a:xfrm>
        </p:spPr>
        <p:txBody>
          <a:bodyPr/>
          <a:lstStyle/>
          <a:p>
            <a:pPr eaLnBrk="1" hangingPunct="1"/>
            <a:r>
              <a:rPr lang="cs-CZ" smtClean="0"/>
              <a:t>Mnoho open source systémů</a:t>
            </a:r>
          </a:p>
          <a:p>
            <a:pPr eaLnBrk="1" hangingPunct="1"/>
            <a:r>
              <a:rPr lang="cs-CZ" smtClean="0"/>
              <a:t>MS exchange</a:t>
            </a:r>
          </a:p>
          <a:p>
            <a:pPr eaLnBrk="1" hangingPunct="1"/>
            <a:r>
              <a:rPr lang="cs-CZ" smtClean="0"/>
              <a:t>MS Project</a:t>
            </a:r>
          </a:p>
          <a:p>
            <a:pPr eaLnBrk="1" hangingPunct="1"/>
            <a:r>
              <a:rPr lang="cs-CZ" smtClean="0"/>
              <a:t>LOTUS DOMINO</a:t>
            </a:r>
          </a:p>
          <a:p>
            <a:pPr eaLnBrk="1" hangingPunct="1"/>
            <a:r>
              <a:rPr lang="cs-CZ" smtClean="0"/>
              <a:t>Lze s výhodou využívat systémy na podporu sociálních síti</a:t>
            </a:r>
          </a:p>
          <a:p>
            <a:pPr lvl="1" eaLnBrk="1" hangingPunct="1"/>
            <a:r>
              <a:rPr lang="cs-CZ" smtClean="0"/>
              <a:t>!! Archivovat komunikaci a uschovávat i dokumenty</a:t>
            </a:r>
          </a:p>
          <a:p>
            <a:pPr eaLnBrk="1" hangingPunct="1">
              <a:buFontTx/>
              <a:buNone/>
            </a:pPr>
            <a:endParaRPr lang="cs-CZ" smtClean="0"/>
          </a:p>
          <a:p>
            <a:pPr eaLnBrk="1" hangingPunct="1"/>
            <a:endParaRPr lang="cs-CZ" smtClean="0"/>
          </a:p>
          <a:p>
            <a:pPr eaLnBrk="1" hangingPunct="1"/>
            <a:endParaRPr lang="cs-CZ"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p:cNvSpPr>
            <a:spLocks noGrp="1"/>
          </p:cNvSpPr>
          <p:nvPr>
            <p:ph type="sldNum" sz="quarter" idx="12"/>
          </p:nvPr>
        </p:nvSpPr>
        <p:spPr>
          <a:noFill/>
        </p:spPr>
        <p:txBody>
          <a:bodyPr/>
          <a:lstStyle/>
          <a:p>
            <a:fld id="{03D39660-60F1-4B50-B117-3D7E48967BA8}" type="slidenum">
              <a:rPr lang="cs-CZ" smtClean="0"/>
              <a:pPr/>
              <a:t>94</a:t>
            </a:fld>
            <a:endParaRPr lang="cs-CZ" smtClean="0"/>
          </a:p>
        </p:txBody>
      </p:sp>
      <p:sp>
        <p:nvSpPr>
          <p:cNvPr id="24579" name="Rectangle 2"/>
          <p:cNvSpPr>
            <a:spLocks noGrp="1" noChangeArrowheads="1"/>
          </p:cNvSpPr>
          <p:nvPr>
            <p:ph type="title"/>
          </p:nvPr>
        </p:nvSpPr>
        <p:spPr/>
        <p:txBody>
          <a:bodyPr/>
          <a:lstStyle/>
          <a:p>
            <a:pPr eaLnBrk="1" hangingPunct="1"/>
            <a:r>
              <a:rPr lang="cs-CZ" smtClean="0"/>
              <a:t>Role v týmu</a:t>
            </a:r>
          </a:p>
        </p:txBody>
      </p:sp>
      <p:sp>
        <p:nvSpPr>
          <p:cNvPr id="24580" name="Rectangle 3"/>
          <p:cNvSpPr>
            <a:spLocks noGrp="1" noChangeArrowheads="1"/>
          </p:cNvSpPr>
          <p:nvPr>
            <p:ph type="body" idx="1"/>
          </p:nvPr>
        </p:nvSpPr>
        <p:spPr/>
        <p:txBody>
          <a:bodyPr/>
          <a:lstStyle/>
          <a:p>
            <a:pPr eaLnBrk="1" hangingPunct="1"/>
            <a:r>
              <a:rPr lang="cs-CZ" smtClean="0"/>
              <a:t>Role: soubor práv a očekávaných „povinností“ a „odměn“</a:t>
            </a:r>
          </a:p>
          <a:p>
            <a:pPr lvl="1" eaLnBrk="1" hangingPunct="1"/>
            <a:r>
              <a:rPr lang="cs-CZ" smtClean="0"/>
              <a:t>Organizační (oficiální) pracovní role, např. vedoucí týmu, budeme diskutovat později</a:t>
            </a:r>
          </a:p>
          <a:p>
            <a:pPr lvl="1" eaLnBrk="1" hangingPunct="1"/>
            <a:r>
              <a:rPr lang="cs-CZ" smtClean="0"/>
              <a:t>Pracovní neoficiální pracovní role, např. iniciátor nebo cizelér</a:t>
            </a:r>
          </a:p>
          <a:p>
            <a:pPr lvl="1" eaLnBrk="1" hangingPunct="1"/>
            <a:r>
              <a:rPr lang="cs-CZ" smtClean="0"/>
              <a:t>Týmová neoficiální role, např. kariérista nebo kamarád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p:cNvSpPr>
            <a:spLocks noGrp="1"/>
          </p:cNvSpPr>
          <p:nvPr>
            <p:ph type="sldNum" sz="quarter" idx="12"/>
          </p:nvPr>
        </p:nvSpPr>
        <p:spPr>
          <a:noFill/>
        </p:spPr>
        <p:txBody>
          <a:bodyPr/>
          <a:lstStyle/>
          <a:p>
            <a:fld id="{F0BF1B17-B9C7-4CA8-A558-EF307DDB7657}" type="slidenum">
              <a:rPr lang="cs-CZ" smtClean="0"/>
              <a:pPr/>
              <a:t>95</a:t>
            </a:fld>
            <a:endParaRPr lang="cs-CZ" smtClean="0"/>
          </a:p>
        </p:txBody>
      </p:sp>
      <p:sp>
        <p:nvSpPr>
          <p:cNvPr id="25603" name="Rectangle 2"/>
          <p:cNvSpPr>
            <a:spLocks noGrp="1" noChangeArrowheads="1"/>
          </p:cNvSpPr>
          <p:nvPr>
            <p:ph type="title"/>
          </p:nvPr>
        </p:nvSpPr>
        <p:spPr/>
        <p:txBody>
          <a:bodyPr/>
          <a:lstStyle/>
          <a:p>
            <a:pPr eaLnBrk="1" hangingPunct="1"/>
            <a:r>
              <a:rPr lang="cs-CZ" smtClean="0"/>
              <a:t>Nevýhody týmu</a:t>
            </a:r>
          </a:p>
        </p:txBody>
      </p:sp>
      <p:sp>
        <p:nvSpPr>
          <p:cNvPr id="25604" name="Rectangle 3"/>
          <p:cNvSpPr>
            <a:spLocks noGrp="1" noChangeArrowheads="1"/>
          </p:cNvSpPr>
          <p:nvPr>
            <p:ph type="body" idx="1"/>
          </p:nvPr>
        </p:nvSpPr>
        <p:spPr/>
        <p:txBody>
          <a:bodyPr/>
          <a:lstStyle/>
          <a:p>
            <a:pPr eaLnBrk="1" hangingPunct="1">
              <a:lnSpc>
                <a:spcPct val="90000"/>
              </a:lnSpc>
            </a:pPr>
            <a:r>
              <a:rPr lang="cs-CZ" sz="2800" smtClean="0"/>
              <a:t>Přibývají náklady na budování a údržbu týmu a jsou potřeba specifické znalosti a dovednosti. Ve velkých týmech dramaticky klesá produktivita </a:t>
            </a:r>
          </a:p>
          <a:p>
            <a:pPr eaLnBrk="1" hangingPunct="1">
              <a:lnSpc>
                <a:spcPct val="90000"/>
              </a:lnSpc>
            </a:pPr>
            <a:r>
              <a:rPr lang="cs-CZ" sz="2800" smtClean="0"/>
              <a:t>(Zbytečná) administrativa</a:t>
            </a:r>
          </a:p>
          <a:p>
            <a:pPr eaLnBrk="1" hangingPunct="1">
              <a:lnSpc>
                <a:spcPct val="90000"/>
              </a:lnSpc>
            </a:pPr>
            <a:r>
              <a:rPr lang="cs-CZ" sz="2800" smtClean="0"/>
              <a:t>Jsou třeba specifické dovednosti a práce nutné pro budování a údržbu týmu </a:t>
            </a:r>
          </a:p>
          <a:p>
            <a:pPr eaLnBrk="1" hangingPunct="1">
              <a:lnSpc>
                <a:spcPct val="90000"/>
              </a:lnSpc>
            </a:pPr>
            <a:r>
              <a:rPr lang="cs-CZ" sz="2800" smtClean="0"/>
              <a:t>Mnoho špičkových programátorů se těžko podřizuje týmové práci</a:t>
            </a:r>
          </a:p>
          <a:p>
            <a:pPr eaLnBrk="1" hangingPunct="1">
              <a:lnSpc>
                <a:spcPct val="90000"/>
              </a:lnSpc>
            </a:pPr>
            <a:r>
              <a:rPr lang="cs-CZ" sz="2800" smtClean="0"/>
              <a:t>Problém vymezení a přijímání rolí a volby jejich nositelů</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p:cNvSpPr>
            <a:spLocks noGrp="1"/>
          </p:cNvSpPr>
          <p:nvPr>
            <p:ph type="sldNum" sz="quarter" idx="12"/>
          </p:nvPr>
        </p:nvSpPr>
        <p:spPr>
          <a:noFill/>
        </p:spPr>
        <p:txBody>
          <a:bodyPr/>
          <a:lstStyle/>
          <a:p>
            <a:fld id="{00BC653B-CB04-48E2-B147-071224B39DA4}" type="slidenum">
              <a:rPr lang="cs-CZ" smtClean="0"/>
              <a:pPr/>
              <a:t>96</a:t>
            </a:fld>
            <a:endParaRPr lang="cs-CZ" smtClean="0"/>
          </a:p>
        </p:txBody>
      </p:sp>
      <p:sp>
        <p:nvSpPr>
          <p:cNvPr id="26627" name="Rectangle 2"/>
          <p:cNvSpPr>
            <a:spLocks noGrp="1" noChangeArrowheads="1"/>
          </p:cNvSpPr>
          <p:nvPr>
            <p:ph type="title"/>
          </p:nvPr>
        </p:nvSpPr>
        <p:spPr/>
        <p:txBody>
          <a:bodyPr/>
          <a:lstStyle/>
          <a:p>
            <a:pPr eaLnBrk="1" hangingPunct="1"/>
            <a:r>
              <a:rPr lang="cs-CZ" smtClean="0"/>
              <a:t>Nevýhody týmu</a:t>
            </a:r>
          </a:p>
        </p:txBody>
      </p:sp>
      <p:sp>
        <p:nvSpPr>
          <p:cNvPr id="26628" name="Rectangle 3"/>
          <p:cNvSpPr>
            <a:spLocks noGrp="1" noChangeArrowheads="1"/>
          </p:cNvSpPr>
          <p:nvPr>
            <p:ph type="body" idx="1"/>
          </p:nvPr>
        </p:nvSpPr>
        <p:spPr>
          <a:xfrm>
            <a:off x="251520" y="1600200"/>
            <a:ext cx="8640960" cy="4525963"/>
          </a:xfrm>
        </p:spPr>
        <p:txBody>
          <a:bodyPr/>
          <a:lstStyle/>
          <a:p>
            <a:pPr eaLnBrk="1" hangingPunct="1">
              <a:lnSpc>
                <a:spcPct val="90000"/>
              </a:lnSpc>
            </a:pPr>
            <a:r>
              <a:rPr lang="cs-CZ" sz="3600" dirty="0" smtClean="0"/>
              <a:t>Špatně vedený tým může mít efektivnost horší než jeho nejslabší člen</a:t>
            </a:r>
          </a:p>
          <a:p>
            <a:pPr eaLnBrk="1" hangingPunct="1">
              <a:lnSpc>
                <a:spcPct val="90000"/>
              </a:lnSpc>
            </a:pPr>
            <a:r>
              <a:rPr lang="cs-CZ" sz="3600" dirty="0" smtClean="0"/>
              <a:t>Efektivnější jsou menší týmy</a:t>
            </a:r>
          </a:p>
          <a:p>
            <a:pPr lvl="1" eaLnBrk="1" hangingPunct="1">
              <a:lnSpc>
                <a:spcPct val="90000"/>
              </a:lnSpc>
            </a:pPr>
            <a:r>
              <a:rPr lang="cs-CZ" sz="4000" dirty="0" smtClean="0"/>
              <a:t> </a:t>
            </a:r>
            <a:r>
              <a:rPr lang="cs-CZ" dirty="0" smtClean="0"/>
              <a:t>agilní metody práce</a:t>
            </a:r>
          </a:p>
          <a:p>
            <a:pPr lvl="1" eaLnBrk="1" hangingPunct="1">
              <a:lnSpc>
                <a:spcPct val="90000"/>
              </a:lnSpc>
            </a:pPr>
            <a:r>
              <a:rPr lang="cs-CZ" dirty="0" smtClean="0"/>
              <a:t>Velké týmy mají mnoho administrativy a složité  administrativní procesy</a:t>
            </a:r>
          </a:p>
          <a:p>
            <a:pPr lvl="1" eaLnBrk="1" hangingPunct="1">
              <a:lnSpc>
                <a:spcPct val="90000"/>
              </a:lnSpc>
            </a:pPr>
            <a:r>
              <a:rPr lang="cs-CZ" dirty="0" smtClean="0"/>
              <a:t>Mnoho druhů činností a menší produktivita na osobu ve velkých týmech</a:t>
            </a:r>
          </a:p>
          <a:p>
            <a:pPr lvl="1" eaLnBrk="1" hangingPunct="1">
              <a:lnSpc>
                <a:spcPct val="90000"/>
              </a:lnSpc>
              <a:buNone/>
            </a:pPr>
            <a:endParaRPr lang="cs-CZ" dirty="0" smtClean="0"/>
          </a:p>
          <a:p>
            <a:pPr lvl="1" eaLnBrk="1" hangingPunct="1">
              <a:lnSpc>
                <a:spcPct val="90000"/>
              </a:lnSpc>
            </a:pPr>
            <a:endParaRPr lang="cs-CZ"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4"/>
          <p:cNvSpPr>
            <a:spLocks noGrp="1"/>
          </p:cNvSpPr>
          <p:nvPr>
            <p:ph type="sldNum" sz="quarter" idx="12"/>
          </p:nvPr>
        </p:nvSpPr>
        <p:spPr>
          <a:noFill/>
        </p:spPr>
        <p:txBody>
          <a:bodyPr/>
          <a:lstStyle/>
          <a:p>
            <a:fld id="{B67B1B81-2699-4FFC-A666-D1131D0632AE}" type="slidenum">
              <a:rPr lang="cs-CZ" smtClean="0"/>
              <a:pPr/>
              <a:t>97</a:t>
            </a:fld>
            <a:endParaRPr lang="cs-CZ" smtClean="0"/>
          </a:p>
        </p:txBody>
      </p:sp>
      <p:sp>
        <p:nvSpPr>
          <p:cNvPr id="27651" name="Rectangle 2"/>
          <p:cNvSpPr>
            <a:spLocks noGrp="1" noChangeArrowheads="1"/>
          </p:cNvSpPr>
          <p:nvPr>
            <p:ph type="title"/>
          </p:nvPr>
        </p:nvSpPr>
        <p:spPr/>
        <p:txBody>
          <a:bodyPr/>
          <a:lstStyle/>
          <a:p>
            <a:pPr eaLnBrk="1" hangingPunct="1"/>
            <a:r>
              <a:rPr lang="cs-CZ" smtClean="0"/>
              <a:t>Tři součásti činnosti týmu</a:t>
            </a:r>
          </a:p>
        </p:txBody>
      </p:sp>
      <p:sp>
        <p:nvSpPr>
          <p:cNvPr id="27652" name="Rectangle 3"/>
          <p:cNvSpPr>
            <a:spLocks noGrp="1" noChangeArrowheads="1"/>
          </p:cNvSpPr>
          <p:nvPr>
            <p:ph type="body" idx="4294967295"/>
          </p:nvPr>
        </p:nvSpPr>
        <p:spPr>
          <a:xfrm>
            <a:off x="0" y="1447800"/>
            <a:ext cx="8675688" cy="4933950"/>
          </a:xfrm>
        </p:spPr>
        <p:txBody>
          <a:bodyPr/>
          <a:lstStyle/>
          <a:p>
            <a:pPr marL="609600" indent="-609600" eaLnBrk="1" hangingPunct="1">
              <a:lnSpc>
                <a:spcPct val="90000"/>
              </a:lnSpc>
              <a:buFontTx/>
              <a:buAutoNum type="arabicPeriod"/>
            </a:pPr>
            <a:r>
              <a:rPr lang="cs-CZ" sz="2600" dirty="0" smtClean="0"/>
              <a:t>Tým se buduje s nějakým (pracovním) cílem.</a:t>
            </a:r>
          </a:p>
          <a:p>
            <a:pPr marL="609600" indent="-609600" eaLnBrk="1" hangingPunct="1">
              <a:lnSpc>
                <a:spcPct val="90000"/>
              </a:lnSpc>
              <a:buFontTx/>
              <a:buAutoNum type="arabicPeriod"/>
            </a:pPr>
            <a:r>
              <a:rPr lang="cs-CZ" sz="2600" dirty="0" smtClean="0"/>
              <a:t>Aby tým mohl existovat, je třeba se o jeho existenci starat (stanovení rolí, komunikace a vztahy mezi členy, společenská podpora, prevence sociálních „nemocí“ jako je ponorková nemoc): Tým musí být nutný pro dosažení cílů!  </a:t>
            </a:r>
          </a:p>
          <a:p>
            <a:pPr marL="609600" indent="-609600" eaLnBrk="1" hangingPunct="1">
              <a:lnSpc>
                <a:spcPct val="90000"/>
              </a:lnSpc>
              <a:buFontTx/>
              <a:buAutoNum type="arabicPeriod"/>
            </a:pPr>
            <a:r>
              <a:rPr lang="cs-CZ" sz="2600" dirty="0" smtClean="0"/>
              <a:t>Aby tým mohl dosahovat požadované cíle, je nutno se starat o odborný růst (i dočasných) členů týmu. To zároveň zlepšuje </a:t>
            </a:r>
            <a:r>
              <a:rPr lang="cs-CZ" sz="2600" dirty="0" err="1" smtClean="0"/>
              <a:t>vnitrotýmové</a:t>
            </a:r>
            <a:r>
              <a:rPr lang="cs-CZ" sz="2600" dirty="0" smtClean="0"/>
              <a:t> vztahy takže to přispívá k plnění bodu 2. I zde platí zásada vítěz-vítěz, nikdo na nikoho nedoplácí</a:t>
            </a:r>
          </a:p>
          <a:p>
            <a:pPr marL="609600" indent="-609600" eaLnBrk="1" hangingPunct="1">
              <a:lnSpc>
                <a:spcPct val="90000"/>
              </a:lnSpc>
              <a:buFontTx/>
              <a:buAutoNum type="arabicPeriod"/>
            </a:pPr>
            <a:r>
              <a:rPr lang="cs-CZ" sz="2600" dirty="0" smtClean="0"/>
              <a:t>Odpočinek a sociální aktivity jsou důležité</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4"/>
          <p:cNvSpPr>
            <a:spLocks noGrp="1"/>
          </p:cNvSpPr>
          <p:nvPr>
            <p:ph type="sldNum" sz="quarter" idx="12"/>
          </p:nvPr>
        </p:nvSpPr>
        <p:spPr>
          <a:noFill/>
        </p:spPr>
        <p:txBody>
          <a:bodyPr/>
          <a:lstStyle/>
          <a:p>
            <a:fld id="{2706CBDA-265D-47C7-99C8-D48AAA4BA141}" type="slidenum">
              <a:rPr lang="cs-CZ" smtClean="0"/>
              <a:pPr/>
              <a:t>98</a:t>
            </a:fld>
            <a:endParaRPr lang="cs-CZ" smtClean="0"/>
          </a:p>
        </p:txBody>
      </p:sp>
      <p:sp>
        <p:nvSpPr>
          <p:cNvPr id="28675" name="Rectangle 1026"/>
          <p:cNvSpPr>
            <a:spLocks noGrp="1" noChangeArrowheads="1"/>
          </p:cNvSpPr>
          <p:nvPr>
            <p:ph type="title"/>
          </p:nvPr>
        </p:nvSpPr>
        <p:spPr/>
        <p:txBody>
          <a:bodyPr/>
          <a:lstStyle/>
          <a:p>
            <a:pPr eaLnBrk="1" hangingPunct="1"/>
            <a:r>
              <a:rPr lang="cs-CZ" smtClean="0"/>
              <a:t>Tři aspekty činnosti týmu</a:t>
            </a:r>
          </a:p>
        </p:txBody>
      </p:sp>
      <p:sp>
        <p:nvSpPr>
          <p:cNvPr id="28676" name="Oval 1027"/>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77"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28678"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79"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28680" name="Oval 1031"/>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81"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28682"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28683"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
        <p:nvSpPr>
          <p:cNvPr id="28687" name="Text Box 1030"/>
          <p:cNvSpPr txBox="1">
            <a:spLocks noChangeArrowheads="1"/>
          </p:cNvSpPr>
          <p:nvPr/>
        </p:nvSpPr>
        <p:spPr bwMode="auto">
          <a:xfrm>
            <a:off x="5929313" y="1857375"/>
            <a:ext cx="1584325" cy="1200150"/>
          </a:xfrm>
          <a:prstGeom prst="rect">
            <a:avLst/>
          </a:prstGeom>
          <a:noFill/>
          <a:ln w="9525">
            <a:noFill/>
            <a:miter lim="800000"/>
            <a:headEnd/>
            <a:tailEnd/>
          </a:ln>
        </p:spPr>
        <p:txBody>
          <a:bodyPr>
            <a:spAutoFit/>
          </a:bodyPr>
          <a:lstStyle/>
          <a:p>
            <a:pPr algn="ctr">
              <a:spcBef>
                <a:spcPct val="50000"/>
              </a:spcBef>
            </a:pPr>
            <a:r>
              <a:rPr lang="cs-CZ" sz="2400"/>
              <a:t>Včasný dobrý odpočinek</a:t>
            </a:r>
          </a:p>
        </p:txBody>
      </p:sp>
      <p:sp>
        <p:nvSpPr>
          <p:cNvPr id="28688" name="Oval 1031"/>
          <p:cNvSpPr>
            <a:spLocks noChangeArrowheads="1"/>
          </p:cNvSpPr>
          <p:nvPr/>
        </p:nvSpPr>
        <p:spPr bwMode="auto">
          <a:xfrm>
            <a:off x="5784850" y="1570038"/>
            <a:ext cx="1871663" cy="1727200"/>
          </a:xfrm>
          <a:prstGeom prst="ellipse">
            <a:avLst/>
          </a:prstGeom>
          <a:noFill/>
          <a:ln w="9525">
            <a:solidFill>
              <a:schemeClr val="tx1"/>
            </a:solidFill>
            <a:round/>
            <a:headEnd/>
            <a:tailEnd/>
          </a:ln>
        </p:spPr>
        <p:txBody>
          <a:bodyPr wrap="none" anchor="ctr"/>
          <a:lstStyle/>
          <a:p>
            <a:endParaRPr lang="cs-CZ"/>
          </a:p>
        </p:txBody>
      </p:sp>
      <p:sp>
        <p:nvSpPr>
          <p:cNvPr id="30" name="Freeform 29"/>
          <p:cNvSpPr/>
          <p:nvPr/>
        </p:nvSpPr>
        <p:spPr>
          <a:xfrm>
            <a:off x="2925763" y="1558925"/>
            <a:ext cx="2941637" cy="803275"/>
          </a:xfrm>
          <a:custGeom>
            <a:avLst/>
            <a:gdLst>
              <a:gd name="connsiteX0" fmla="*/ 2941320 w 2941320"/>
              <a:gd name="connsiteY0" fmla="*/ 467360 h 802640"/>
              <a:gd name="connsiteX1" fmla="*/ 975360 w 2941320"/>
              <a:gd name="connsiteY1" fmla="*/ 55880 h 802640"/>
              <a:gd name="connsiteX2" fmla="*/ 0 w 2941320"/>
              <a:gd name="connsiteY2" fmla="*/ 802640 h 802640"/>
              <a:gd name="connsiteX3" fmla="*/ 0 w 2941320"/>
              <a:gd name="connsiteY3" fmla="*/ 802640 h 802640"/>
            </a:gdLst>
            <a:ahLst/>
            <a:cxnLst>
              <a:cxn ang="0">
                <a:pos x="connsiteX0" y="connsiteY0"/>
              </a:cxn>
              <a:cxn ang="0">
                <a:pos x="connsiteX1" y="connsiteY1"/>
              </a:cxn>
              <a:cxn ang="0">
                <a:pos x="connsiteX2" y="connsiteY2"/>
              </a:cxn>
              <a:cxn ang="0">
                <a:pos x="connsiteX3" y="connsiteY3"/>
              </a:cxn>
            </a:cxnLst>
            <a:rect l="l" t="t" r="r" b="b"/>
            <a:pathLst>
              <a:path w="2941320" h="802640">
                <a:moveTo>
                  <a:pt x="2941320" y="467360"/>
                </a:moveTo>
                <a:cubicBezTo>
                  <a:pt x="2203450" y="233680"/>
                  <a:pt x="1465580" y="0"/>
                  <a:pt x="975360" y="55880"/>
                </a:cubicBezTo>
                <a:cubicBezTo>
                  <a:pt x="485140" y="111760"/>
                  <a:pt x="0" y="802640"/>
                  <a:pt x="0" y="802640"/>
                </a:cubicBezTo>
                <a:lnTo>
                  <a:pt x="0" y="802640"/>
                </a:lnTo>
              </a:path>
            </a:pathLst>
          </a:custGeom>
          <a:ln w="12700">
            <a:tailEnd type="triangle"/>
          </a:ln>
        </p:spPr>
        <p:style>
          <a:lnRef idx="1">
            <a:schemeClr val="dk1"/>
          </a:lnRef>
          <a:fillRef idx="0">
            <a:schemeClr val="dk1"/>
          </a:fillRef>
          <a:effectRef idx="0">
            <a:schemeClr val="dk1"/>
          </a:effectRef>
          <a:fontRef idx="minor">
            <a:schemeClr val="tx1"/>
          </a:fontRef>
        </p:style>
        <p:txBody>
          <a:bodyPr anchor="ctr"/>
          <a:lstStyle/>
          <a:p>
            <a:pPr algn="ctr">
              <a:defRPr/>
            </a:pPr>
            <a:endParaRPr lang="cs-CZ"/>
          </a:p>
        </p:txBody>
      </p:sp>
      <p:cxnSp>
        <p:nvCxnSpPr>
          <p:cNvPr id="32" name="Straight Arrow Connector 31"/>
          <p:cNvCxnSpPr/>
          <p:nvPr/>
        </p:nvCxnSpPr>
        <p:spPr>
          <a:xfrm rot="10800000" flipV="1">
            <a:off x="5214938" y="2786063"/>
            <a:ext cx="642937" cy="285750"/>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sp>
        <p:nvSpPr>
          <p:cNvPr id="33" name="Freeform 32"/>
          <p:cNvSpPr/>
          <p:nvPr/>
        </p:nvSpPr>
        <p:spPr>
          <a:xfrm>
            <a:off x="4359275" y="3184525"/>
            <a:ext cx="1919288" cy="1468438"/>
          </a:xfrm>
          <a:custGeom>
            <a:avLst/>
            <a:gdLst>
              <a:gd name="connsiteX0" fmla="*/ 1920240 w 1920240"/>
              <a:gd name="connsiteY0" fmla="*/ 0 h 1468120"/>
              <a:gd name="connsiteX1" fmla="*/ 1554480 w 1920240"/>
              <a:gd name="connsiteY1" fmla="*/ 1097280 h 1468120"/>
              <a:gd name="connsiteX2" fmla="*/ 228600 w 1920240"/>
              <a:gd name="connsiteY2" fmla="*/ 1417320 h 1468120"/>
              <a:gd name="connsiteX3" fmla="*/ 182880 w 1920240"/>
              <a:gd name="connsiteY3" fmla="*/ 1402080 h 1468120"/>
              <a:gd name="connsiteX4" fmla="*/ 182880 w 1920240"/>
              <a:gd name="connsiteY4" fmla="*/ 1417320 h 146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0" h="1468120">
                <a:moveTo>
                  <a:pt x="1920240" y="0"/>
                </a:moveTo>
                <a:cubicBezTo>
                  <a:pt x="1878330" y="430530"/>
                  <a:pt x="1836420" y="861060"/>
                  <a:pt x="1554480" y="1097280"/>
                </a:cubicBezTo>
                <a:cubicBezTo>
                  <a:pt x="1272540" y="1333500"/>
                  <a:pt x="457200" y="1366520"/>
                  <a:pt x="228600" y="1417320"/>
                </a:cubicBezTo>
                <a:cubicBezTo>
                  <a:pt x="0" y="1468120"/>
                  <a:pt x="190500" y="1402080"/>
                  <a:pt x="182880" y="1402080"/>
                </a:cubicBezTo>
                <a:cubicBezTo>
                  <a:pt x="175260" y="1402080"/>
                  <a:pt x="179070" y="1409700"/>
                  <a:pt x="182880" y="1417320"/>
                </a:cubicBezTo>
              </a:path>
            </a:pathLst>
          </a:custGeom>
          <a:ln w="127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cxnSp>
        <p:nvCxnSpPr>
          <p:cNvPr id="21" name="Přímá spojovací šipka 20"/>
          <p:cNvCxnSpPr/>
          <p:nvPr/>
        </p:nvCxnSpPr>
        <p:spPr>
          <a:xfrm>
            <a:off x="3203848" y="3284984"/>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Přímá spojovací šipka 25"/>
          <p:cNvCxnSpPr/>
          <p:nvPr/>
        </p:nvCxnSpPr>
        <p:spPr>
          <a:xfrm flipV="1">
            <a:off x="3635896" y="3789040"/>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Přímá spojovací šipka 27"/>
          <p:cNvCxnSpPr/>
          <p:nvPr/>
        </p:nvCxnSpPr>
        <p:spPr>
          <a:xfrm flipH="1" flipV="1">
            <a:off x="2915816" y="3645024"/>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p:cNvSpPr>
            <a:spLocks noGrp="1"/>
          </p:cNvSpPr>
          <p:nvPr>
            <p:ph type="sldNum" sz="quarter" idx="12"/>
          </p:nvPr>
        </p:nvSpPr>
        <p:spPr>
          <a:noFill/>
        </p:spPr>
        <p:txBody>
          <a:bodyPr/>
          <a:lstStyle/>
          <a:p>
            <a:fld id="{5D30698A-6077-4605-882D-A602C9A95C69}" type="slidenum">
              <a:rPr lang="cs-CZ" smtClean="0"/>
              <a:pPr/>
              <a:t>99</a:t>
            </a:fld>
            <a:endParaRPr lang="cs-CZ" smtClean="0"/>
          </a:p>
        </p:txBody>
      </p:sp>
      <p:sp>
        <p:nvSpPr>
          <p:cNvPr id="29699" name="Rectangle 2"/>
          <p:cNvSpPr>
            <a:spLocks noGrp="1" noChangeArrowheads="1"/>
          </p:cNvSpPr>
          <p:nvPr>
            <p:ph type="title"/>
          </p:nvPr>
        </p:nvSpPr>
        <p:spPr/>
        <p:txBody>
          <a:bodyPr/>
          <a:lstStyle/>
          <a:p>
            <a:pPr eaLnBrk="1" hangingPunct="1"/>
            <a:r>
              <a:rPr lang="cs-CZ" smtClean="0"/>
              <a:t>Typy inteligence potřebné         v týmu</a:t>
            </a:r>
          </a:p>
        </p:txBody>
      </p:sp>
      <p:sp>
        <p:nvSpPr>
          <p:cNvPr id="29700" name="Rectangle 3"/>
          <p:cNvSpPr>
            <a:spLocks noGrp="1" noChangeArrowheads="1"/>
          </p:cNvSpPr>
          <p:nvPr>
            <p:ph type="body" idx="1"/>
          </p:nvPr>
        </p:nvSpPr>
        <p:spPr>
          <a:xfrm>
            <a:off x="457200" y="2057400"/>
            <a:ext cx="8229600" cy="4068763"/>
          </a:xfrm>
        </p:spPr>
        <p:txBody>
          <a:bodyPr/>
          <a:lstStyle/>
          <a:p>
            <a:pPr eaLnBrk="1" hangingPunct="1"/>
            <a:r>
              <a:rPr lang="cs-CZ" smtClean="0"/>
              <a:t>Pro IT práce, především pro programování a specifikace hlavně ABSTRAKTNÍ</a:t>
            </a:r>
          </a:p>
          <a:p>
            <a:pPr eaLnBrk="1" hangingPunct="1"/>
            <a:r>
              <a:rPr lang="cs-CZ" smtClean="0"/>
              <a:t>Pro vedení SOCIÁLNÍ</a:t>
            </a:r>
          </a:p>
          <a:p>
            <a:pPr eaLnBrk="1" hangingPunct="1"/>
            <a:r>
              <a:rPr lang="cs-CZ" smtClean="0"/>
              <a:t>Pro budování týmu a vedení jednání EMOCIONÁLNÍ</a:t>
            </a:r>
          </a:p>
          <a:p>
            <a:pPr eaLnBrk="1" hangingPunct="1"/>
            <a:r>
              <a:rPr lang="cs-CZ" smtClean="0"/>
              <a:t>Pro některé práce UMĚLECKÁ (návrh obrazovek)</a:t>
            </a:r>
          </a:p>
          <a:p>
            <a:pPr eaLnBrk="1" hangingPunct="1"/>
            <a:endParaRPr lang="cs-CZ"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4766</TotalTime>
  <Words>13793</Words>
  <Application>Microsoft Office PowerPoint</Application>
  <PresentationFormat>Předvádění na obrazovce (4:3)</PresentationFormat>
  <Paragraphs>2030</Paragraphs>
  <Slides>257</Slides>
  <Notes>4</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257</vt:i4>
      </vt:variant>
    </vt:vector>
  </HeadingPairs>
  <TitlesOfParts>
    <vt:vector size="259" baseType="lpstr">
      <vt:lpstr>Výchozí návrh</vt:lpstr>
      <vt:lpstr>Dokument</vt:lpstr>
      <vt:lpstr>Management </vt:lpstr>
      <vt:lpstr>Manažerské činnosti</vt:lpstr>
      <vt:lpstr>Manažerské činnosti</vt:lpstr>
      <vt:lpstr>Fayol</vt:lpstr>
      <vt:lpstr>Luther Gulick a Lyndall Urwick - akronym POSDCORB: </vt:lpstr>
      <vt:lpstr>Heinz Weihrich a Harold Koontz:</vt:lpstr>
      <vt:lpstr>Problém manažerů ve větších firmách</vt:lpstr>
      <vt:lpstr>V menších SW firmách se management  často podceňuje</vt:lpstr>
      <vt:lpstr>Manažerské typy</vt:lpstr>
      <vt:lpstr>Vedoucí týmů a manažer</vt:lpstr>
      <vt:lpstr>U velkých firem převažují opatrní manažeři </vt:lpstr>
      <vt:lpstr>Manažerské přístupy jsou přítomny i u nemanažerů</vt:lpstr>
      <vt:lpstr>Klíčové lidi udržet a rozvíjet</vt:lpstr>
      <vt:lpstr>Nevyužívané možnosti profesního růstu</vt:lpstr>
      <vt:lpstr>Co ještě zlepšuje ovzduší v  podniku</vt:lpstr>
      <vt:lpstr>Motivátory</vt:lpstr>
      <vt:lpstr>Odměny</vt:lpstr>
      <vt:lpstr>Personalistika. </vt:lpstr>
      <vt:lpstr>Jednoduchá kriteria  hodnocení   Manažeři a ostatní</vt:lpstr>
      <vt:lpstr>Manažeři a ostatní</vt:lpstr>
      <vt:lpstr>Jednoduchá kriteria  hodnocení   Manažeři a ostatní</vt:lpstr>
      <vt:lpstr>Jednoduchá kriteria  hodnocení   Manažeři a ostatní</vt:lpstr>
      <vt:lpstr>Jednoduchá kriteria  hodnocení   Manažeři a ostatní</vt:lpstr>
      <vt:lpstr>Manažerské typy</vt:lpstr>
      <vt:lpstr>U velkých firem převažují opatrní manažeři </vt:lpstr>
      <vt:lpstr>Jednoduchá kriteria  hodnocení    Příklad: Píle a talent</vt:lpstr>
      <vt:lpstr>Manažerský přístup v SME</vt:lpstr>
      <vt:lpstr>Maminy</vt:lpstr>
      <vt:lpstr>Jednoduchá kriteria  hodnocení   Experti a začátečníci</vt:lpstr>
      <vt:lpstr>Hledání konsensu</vt:lpstr>
      <vt:lpstr>Poznatky psychologie práce</vt:lpstr>
      <vt:lpstr>Význam  týmového a podnikového ovzduší</vt:lpstr>
      <vt:lpstr>Význam týmového a podnikového ovzduší</vt:lpstr>
      <vt:lpstr>Skryté efekty psychosomatických nemocí</vt:lpstr>
      <vt:lpstr>Nevyužívané možnosti profesního růstu</vt:lpstr>
      <vt:lpstr>Co ještě zlepšuje ovzduší v týmu</vt:lpstr>
      <vt:lpstr>Motivátory</vt:lpstr>
      <vt:lpstr>Odměny</vt:lpstr>
      <vt:lpstr>Varianty týmové práce</vt:lpstr>
      <vt:lpstr>Rizika podpory odborného růstu</vt:lpstr>
      <vt:lpstr>Role talentů, shrnutí</vt:lpstr>
      <vt:lpstr>Druhy talentů (inteligencí)</vt:lpstr>
      <vt:lpstr>HDBI index. Určuje atributy náročnosti projektu a schopnost lidí ho řešit </vt:lpstr>
      <vt:lpstr>Postup</vt:lpstr>
      <vt:lpstr>Kombinace atributů potřebných pro vedoucí a manažery</vt:lpstr>
      <vt:lpstr>Talenty v SME</vt:lpstr>
      <vt:lpstr>Sociální a emocionální inteligence</vt:lpstr>
      <vt:lpstr>Sociální a emocionální inteligence</vt:lpstr>
      <vt:lpstr>Sociální a emocionální inteligence</vt:lpstr>
      <vt:lpstr>Příznaky positivního a negativního působení</vt:lpstr>
      <vt:lpstr>Psychologické předpoklady pro plnění úkolů v týmu  Dotazníky pro vyhodnocování NEO Five Factor Inventory NEO-PI-R- Costa a McCrae  Howard, P.J., Příručka pro uživatele mozku, Portál, Praha, 1998 </vt:lpstr>
      <vt:lpstr>Orientace osobnosti</vt:lpstr>
      <vt:lpstr>Sociální atributy osobnosti</vt:lpstr>
      <vt:lpstr>Hodnocení osobnostních rysů</vt:lpstr>
      <vt:lpstr>Emocionalita</vt:lpstr>
      <vt:lpstr>Emocionalita</vt:lpstr>
      <vt:lpstr>Emocionalita, aspekty vysokého skóre</vt:lpstr>
      <vt:lpstr>Extraverze</vt:lpstr>
      <vt:lpstr>Extraverze</vt:lpstr>
      <vt:lpstr>Extraverze, aspekty vysokého skóre</vt:lpstr>
      <vt:lpstr>Otevřenost</vt:lpstr>
      <vt:lpstr>Otevřenost</vt:lpstr>
      <vt:lpstr>Otevřenost, aspekty vysokého skóre</vt:lpstr>
      <vt:lpstr>Přátelskost</vt:lpstr>
      <vt:lpstr>Přátelskost</vt:lpstr>
      <vt:lpstr>Přátelskost, aspekty vysokého skóre</vt:lpstr>
      <vt:lpstr>Svědomitost</vt:lpstr>
      <vt:lpstr>Svědomitost, sebekontrola</vt:lpstr>
      <vt:lpstr>Svědomitost, sebekontrola</vt:lpstr>
      <vt:lpstr>Intelektuální a sociální kapitál</vt:lpstr>
      <vt:lpstr>Tvrdé a měkké řízení lidí</vt:lpstr>
      <vt:lpstr>Proč lidé odcházejí, shrnutí</vt:lpstr>
      <vt:lpstr>Typy znalostí</vt:lpstr>
      <vt:lpstr>IS a znalosti</vt:lpstr>
      <vt:lpstr>Jen talent nestačí je třeba píle a schopnost pracovat</vt:lpstr>
      <vt:lpstr>Pracovitost se v současné době málo cvičí</vt:lpstr>
      <vt:lpstr>Sociální a emocionální inteligence</vt:lpstr>
      <vt:lpstr>Sociální a emocionální inteligence</vt:lpstr>
      <vt:lpstr>Sociální a emocionální inteligence</vt:lpstr>
      <vt:lpstr>Příznaky positivního a negativního působení</vt:lpstr>
      <vt:lpstr>Velikost týmu</vt:lpstr>
      <vt:lpstr>Najímaný a pevný tým, opakování</vt:lpstr>
      <vt:lpstr>Práce v týmu</vt:lpstr>
      <vt:lpstr>Proč tým</vt:lpstr>
      <vt:lpstr>Proč tým</vt:lpstr>
      <vt:lpstr>Proč tým</vt:lpstr>
      <vt:lpstr>Snímek 87</vt:lpstr>
      <vt:lpstr>Proč tým, talenty</vt:lpstr>
      <vt:lpstr>Je ale třeba zajistit i provoz</vt:lpstr>
      <vt:lpstr>Talenty a vzdělanost</vt:lpstr>
      <vt:lpstr>Body specifikace požadavků na školné a personalistiku vůbec</vt:lpstr>
      <vt:lpstr>Návratnost  investic do vzdělání</vt:lpstr>
      <vt:lpstr>Systémy podpory práce v týmu</vt:lpstr>
      <vt:lpstr>Role v týmu</vt:lpstr>
      <vt:lpstr>Nevýhody týmu</vt:lpstr>
      <vt:lpstr>Nevýhody týmu</vt:lpstr>
      <vt:lpstr>Tři součásti činnosti týmu</vt:lpstr>
      <vt:lpstr>Tři aspekty činnosti týmu</vt:lpstr>
      <vt:lpstr>Typy inteligence potřebné         v týmu</vt:lpstr>
      <vt:lpstr>Význam  týmového a podnikového ovzduší</vt:lpstr>
      <vt:lpstr>Význam týmového a podnikového ovzduší</vt:lpstr>
      <vt:lpstr>Skryté efekty psychosomatických nemocí</vt:lpstr>
      <vt:lpstr>Varianty týmové práce</vt:lpstr>
      <vt:lpstr>Rizika podpory odborného růstu</vt:lpstr>
      <vt:lpstr>Efekty odborného růstu</vt:lpstr>
      <vt:lpstr>Překážky podpory odborného růstu</vt:lpstr>
      <vt:lpstr>Varianty školení</vt:lpstr>
      <vt:lpstr>Nevyužívané možnosti profesního růstu</vt:lpstr>
      <vt:lpstr>Co ještě zlepšuje ovzduší v týmu</vt:lpstr>
      <vt:lpstr>Motivátory</vt:lpstr>
      <vt:lpstr>Odměny</vt:lpstr>
      <vt:lpstr>Aspekty úkolu</vt:lpstr>
      <vt:lpstr>Postup výběru členů týmu</vt:lpstr>
      <vt:lpstr>Tři aspekty činnosti týmu</vt:lpstr>
      <vt:lpstr>Činnosti v týmu, především úkol vedoucího a manažera</vt:lpstr>
      <vt:lpstr>Role vedoucího</vt:lpstr>
      <vt:lpstr>Role vedoucího</vt:lpstr>
      <vt:lpstr>Role vedoucího</vt:lpstr>
      <vt:lpstr>Role vedoucího</vt:lpstr>
      <vt:lpstr>Více vedoucích</vt:lpstr>
      <vt:lpstr>Delegování pravomocí</vt:lpstr>
      <vt:lpstr>Pozor na Petriho princip</vt:lpstr>
      <vt:lpstr>Konkrétní vlastnosti vedoucího</vt:lpstr>
      <vt:lpstr>Konkrétní vlastnosti vedoucího</vt:lpstr>
      <vt:lpstr>Týmová loajalita</vt:lpstr>
      <vt:lpstr>Neegoististický přístup</vt:lpstr>
      <vt:lpstr>Přestávky při týmové práci</vt:lpstr>
      <vt:lpstr>Přestávky při týmové práci</vt:lpstr>
      <vt:lpstr>Pevný a najímaný tým</vt:lpstr>
      <vt:lpstr>Kdy najímaný tým</vt:lpstr>
      <vt:lpstr>Životní cyklus najímaného týmu 1</vt:lpstr>
      <vt:lpstr>Životní cyklus najímaného týmu 2</vt:lpstr>
      <vt:lpstr>Velikost týmu</vt:lpstr>
      <vt:lpstr>Role </vt:lpstr>
      <vt:lpstr>Problémy s rolemi</vt:lpstr>
      <vt:lpstr>Delegování pravomocí</vt:lpstr>
      <vt:lpstr>Budování pozitivních postojů</vt:lpstr>
      <vt:lpstr>Varianty rolí</vt:lpstr>
      <vt:lpstr>Neoficiální pracovní využitelné role</vt:lpstr>
      <vt:lpstr>Neformální využitelné role</vt:lpstr>
      <vt:lpstr>Neoficiální škodlivé role</vt:lpstr>
      <vt:lpstr>Neoficiální škodlivé role 2</vt:lpstr>
      <vt:lpstr>Neficiání role, použití</vt:lpstr>
      <vt:lpstr>Neformální podskupiny</vt:lpstr>
      <vt:lpstr>Psychohry</vt:lpstr>
      <vt:lpstr>Psychohry - souhra více rolí</vt:lpstr>
      <vt:lpstr>Psychohry</vt:lpstr>
      <vt:lpstr>HDBI index. Určuje atributy náročnosti projektu a schopnost lidí ho řešit </vt:lpstr>
      <vt:lpstr>Postup</vt:lpstr>
      <vt:lpstr>Kombinace atributů potřebných pro vedoucí a manažery</vt:lpstr>
      <vt:lpstr>Personalistika</vt:lpstr>
      <vt:lpstr>Přístup  je založen na  následující abstrakci struktury mozkové činnosti a vymezení základních atributů osobností                                  R.K. Wysocki: Building Effective Project Teams, Wiley, 2002 </vt:lpstr>
      <vt:lpstr>Snímek 153</vt:lpstr>
      <vt:lpstr>Atributy - přístup k učení a specifikaci požadavků</vt:lpstr>
      <vt:lpstr>Atributy učení, obvyklé kombinace</vt:lpstr>
      <vt:lpstr>Pro fungování týmů mají zásadní význam motivace jejich členů Platí to i pro firmy, zvláště pro SME, a jejich zaměstnance</vt:lpstr>
      <vt:lpstr>Dimenze motivace, psychologický kontrakt</vt:lpstr>
      <vt:lpstr>Za motivací jsou potřeby (Maslow)</vt:lpstr>
      <vt:lpstr>Motivace mohou být vnitřní a vnější</vt:lpstr>
      <vt:lpstr>Hlavní motivační schémata v týmech vyvíjejících SW, neformální role </vt:lpstr>
      <vt:lpstr>Hlavní motivační schémata v týmech vyvíjejících SW, neformální role </vt:lpstr>
      <vt:lpstr>Problémy koedukovaných týmů</vt:lpstr>
      <vt:lpstr>Psychologické předpoklady pro plnění úkolů v týmu  Dotazníky pro vyhodnocování NEO Five Factor Inventory NEO-PI-R- Costa a McCrae  Howard, P.J., Příručka pro uživatele mozku, Portál, Praha, 1998 </vt:lpstr>
      <vt:lpstr>Orientace osobnosti</vt:lpstr>
      <vt:lpstr>Sociální atributy osobnosti</vt:lpstr>
      <vt:lpstr>Hodnocení osobnostních rysů</vt:lpstr>
      <vt:lpstr>Emocionalita</vt:lpstr>
      <vt:lpstr>Emocionalita</vt:lpstr>
      <vt:lpstr>Emocionalita, aspekty vysokého skóre</vt:lpstr>
      <vt:lpstr>Extraverze</vt:lpstr>
      <vt:lpstr>Extraverze</vt:lpstr>
      <vt:lpstr>Extraverze, aspekty vysokého skóre</vt:lpstr>
      <vt:lpstr>Otevřenost</vt:lpstr>
      <vt:lpstr>Otevřenost</vt:lpstr>
      <vt:lpstr>Otevřenost, aspekty vysokého skóre</vt:lpstr>
      <vt:lpstr>Přátelskost</vt:lpstr>
      <vt:lpstr>Přátelskost</vt:lpstr>
      <vt:lpstr>Přátelskost, aspekty vysokého skóre</vt:lpstr>
      <vt:lpstr>Svědomitost</vt:lpstr>
      <vt:lpstr>Svědomitost, sebekontrola</vt:lpstr>
      <vt:lpstr>Svědomitost, sebekontrola</vt:lpstr>
      <vt:lpstr>Intelektuální a sociální kapitál</vt:lpstr>
      <vt:lpstr>Tvrdé a měkké řízení lidí</vt:lpstr>
      <vt:lpstr>Proč lidé odcházejí, shrnutí</vt:lpstr>
      <vt:lpstr>Typy znalostí</vt:lpstr>
      <vt:lpstr>IS a znalosti</vt:lpstr>
      <vt:lpstr>Jednoduchá kriteria  hodnocení    Příklad: Píle a talent</vt:lpstr>
      <vt:lpstr>Maminy</vt:lpstr>
      <vt:lpstr>Jednoduchá kriteria  hodnocení   Experti a začátečníci</vt:lpstr>
      <vt:lpstr>Hledání konsensu</vt:lpstr>
      <vt:lpstr>Velikost týmu</vt:lpstr>
      <vt:lpstr>Najímaný a pevný tým, opakování</vt:lpstr>
      <vt:lpstr>Týmy v agilním vývoji</vt:lpstr>
      <vt:lpstr>Najímaný tým, vrchol a odhad doby řešení</vt:lpstr>
      <vt:lpstr>Najímaný tým, vrchol a odhad doby řešení</vt:lpstr>
      <vt:lpstr>Rayleigh/Planck</vt:lpstr>
      <vt:lpstr>Limita</vt:lpstr>
      <vt:lpstr>Tři aspekty činnosti týmu</vt:lpstr>
      <vt:lpstr>10 zásad zlepšování vztahů v týmu</vt:lpstr>
      <vt:lpstr>10 zásad zlepšování vztahů v týmu</vt:lpstr>
      <vt:lpstr>10 zásad zlepšování vztahů v týmu</vt:lpstr>
      <vt:lpstr>Tři aspekty činnosti týmu</vt:lpstr>
      <vt:lpstr>10 zásad pro zvyšování výkonnosti (nejen ale hlavně v týmu)</vt:lpstr>
      <vt:lpstr>10 zásad pro zvyšování výkonnosti (nejen ale hlavně v týmu)</vt:lpstr>
      <vt:lpstr>10 zásad pro zvyšování výkonnosti (nejen ale hlavně v týmu)</vt:lpstr>
      <vt:lpstr>10 zásad pro zvyšování výkonnosti (nejen ale hlavně v týmu)</vt:lpstr>
      <vt:lpstr>Překážky tvořivosti a efektivní práce</vt:lpstr>
      <vt:lpstr>Překážky tvořivosti a efektivní práce</vt:lpstr>
      <vt:lpstr>Překážky tvořivosti a efektivní práce</vt:lpstr>
      <vt:lpstr>Jak na tým, lidé</vt:lpstr>
      <vt:lpstr>Jak na tým, pracovní předpoklady</vt:lpstr>
      <vt:lpstr>Jak na tým, psychologické  předpoklady</vt:lpstr>
      <vt:lpstr>Nejobvyklejší typy týmů</vt:lpstr>
      <vt:lpstr>Osamělý vlk</vt:lpstr>
      <vt:lpstr>Supervlk</vt:lpstr>
      <vt:lpstr>Práce ve dvojici</vt:lpstr>
      <vt:lpstr>Dvojice</vt:lpstr>
      <vt:lpstr>Dvojice v agilním vývoji, opakování</vt:lpstr>
      <vt:lpstr>Dvojice, výhody</vt:lpstr>
      <vt:lpstr>Horda (jednoduchá struktura)</vt:lpstr>
      <vt:lpstr>Demokratický tým  (ad-hoc-kracie)</vt:lpstr>
      <vt:lpstr>Demokratický tým  (ad-hoc-kracie)</vt:lpstr>
      <vt:lpstr>Demokratický (samoorganizující se) tým </vt:lpstr>
      <vt:lpstr>Agilní tým, extrémní programování</vt:lpstr>
      <vt:lpstr>Agilní tým, kdy lze </vt:lpstr>
      <vt:lpstr>Tým Scrum</vt:lpstr>
      <vt:lpstr>Přehled pravidel</vt:lpstr>
      <vt:lpstr>Přehled pravidel</vt:lpstr>
      <vt:lpstr>Práce ve dvojici je často výhodná</vt:lpstr>
      <vt:lpstr>Přehled pravidel</vt:lpstr>
      <vt:lpstr>Přehled pravidel</vt:lpstr>
      <vt:lpstr>Výhrady k  agilnímu vývoji</vt:lpstr>
      <vt:lpstr>Agilita ve velkém</vt:lpstr>
      <vt:lpstr>Varianta SCRUM</vt:lpstr>
      <vt:lpstr>Pozorování, opakování</vt:lpstr>
      <vt:lpstr>Struktury úspěšných týmů </vt:lpstr>
      <vt:lpstr>Tým šéfprogramátora Vedoucí dvojice a služby</vt:lpstr>
      <vt:lpstr>Hodnocení týmu šéfprogramátora</vt:lpstr>
      <vt:lpstr>Centralizovaný multitým,             tým hlavního programátora</vt:lpstr>
      <vt:lpstr>Centralizovaný multitým, příklad Tým hlavního programátora</vt:lpstr>
      <vt:lpstr>Přínosy</vt:lpstr>
      <vt:lpstr>Příklad najímaného týmu v Unicornu</vt:lpstr>
      <vt:lpstr>Decentralizovaný tým, použitelný hlavně v SOA</vt:lpstr>
      <vt:lpstr>Maticová organizace (najímaný tým)</vt:lpstr>
      <vt:lpstr>Kriteria volby organizace týmu</vt:lpstr>
      <vt:lpstr>Volba organizace týmu</vt:lpstr>
      <vt:lpstr>Infrastruktura podpory týmu</vt:lpstr>
      <vt:lpstr>IS projektu</vt:lpstr>
      <vt:lpstr>Sledování výsledků</vt:lpstr>
      <vt:lpstr>Hlavní principy agilního vývoje</vt:lpstr>
      <vt:lpstr>Agilní vývoj omezuje rizika</vt:lpstr>
      <vt:lpstr>Tým při agilním vývoji</vt:lpstr>
      <vt:lpstr>Průzkum</vt:lpstr>
      <vt:lpstr>Průzkum</vt:lpstr>
      <vt:lpstr>Implementace, extrémní programování</vt:lpstr>
      <vt:lpstr>Kdy to nejde</vt:lpstr>
      <vt:lpstr>Konektor jako služba</vt:lpstr>
    </vt:vector>
  </TitlesOfParts>
  <Company>Praha 12, CZ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Práce v týmu</dc:title>
  <dc:creator>Hosté</dc:creator>
  <cp:lastModifiedBy>kral</cp:lastModifiedBy>
  <cp:revision>230</cp:revision>
  <dcterms:created xsi:type="dcterms:W3CDTF">2005-01-03T12:14:09Z</dcterms:created>
  <dcterms:modified xsi:type="dcterms:W3CDTF">2017-04-06T07:53:38Z</dcterms:modified>
</cp:coreProperties>
</file>