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7" r:id="rId3"/>
    <p:sldId id="258" r:id="rId4"/>
    <p:sldId id="271" r:id="rId5"/>
    <p:sldId id="272" r:id="rId6"/>
    <p:sldId id="273" r:id="rId7"/>
    <p:sldId id="274" r:id="rId8"/>
    <p:sldId id="275" r:id="rId9"/>
    <p:sldId id="276" r:id="rId10"/>
    <p:sldId id="277" r:id="rId11"/>
    <p:sldId id="278" r:id="rId12"/>
    <p:sldId id="279" r:id="rId13"/>
    <p:sldId id="280" r:id="rId14"/>
    <p:sldId id="281"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09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25"/>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0405D-39DD-47F9-ACB1-54853DA359EE}" type="datetimeFigureOut">
              <a:rPr lang="cs-CZ" smtClean="0"/>
              <a:pPr/>
              <a:t>15.2.2017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D2B882-36E3-46F5-B3C4-8DD70011428C}"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Zástupný symbol pro obrázek snímku 1"/>
          <p:cNvSpPr>
            <a:spLocks noGrp="1" noRot="1" noChangeAspect="1" noTextEdit="1"/>
          </p:cNvSpPr>
          <p:nvPr>
            <p:ph type="sldImg"/>
          </p:nvPr>
        </p:nvSpPr>
        <p:spPr>
          <a:ln/>
        </p:spPr>
      </p:sp>
      <p:sp>
        <p:nvSpPr>
          <p:cNvPr id="200707" name="Zástupný symbol pro poznámky 2"/>
          <p:cNvSpPr>
            <a:spLocks noGrp="1"/>
          </p:cNvSpPr>
          <p:nvPr>
            <p:ph type="body" idx="1"/>
          </p:nvPr>
        </p:nvSpPr>
        <p:spPr>
          <a:noFill/>
          <a:ln/>
        </p:spPr>
        <p:txBody>
          <a:bodyPr/>
          <a:lstStyle/>
          <a:p>
            <a:pPr eaLnBrk="1" hangingPunct="1">
              <a:spcBef>
                <a:spcPct val="0"/>
              </a:spcBef>
            </a:pPr>
            <a:endParaRPr lang="cs-CZ" smtClean="0"/>
          </a:p>
        </p:txBody>
      </p:sp>
      <p:sp>
        <p:nvSpPr>
          <p:cNvPr id="200708" name="Zástupný symbol pro číslo snímku 3"/>
          <p:cNvSpPr txBox="1">
            <a:spLocks noGrp="1"/>
          </p:cNvSpPr>
          <p:nvPr/>
        </p:nvSpPr>
        <p:spPr bwMode="auto">
          <a:xfrm>
            <a:off x="3885275" y="8684899"/>
            <a:ext cx="2971092" cy="457639"/>
          </a:xfrm>
          <a:prstGeom prst="rect">
            <a:avLst/>
          </a:prstGeom>
          <a:noFill/>
          <a:ln w="9525">
            <a:noFill/>
            <a:miter lim="800000"/>
            <a:headEnd/>
            <a:tailEnd/>
          </a:ln>
        </p:spPr>
        <p:txBody>
          <a:bodyPr anchor="b"/>
          <a:lstStyle/>
          <a:p>
            <a:pPr algn="r"/>
            <a:fld id="{CD6BA894-B3AB-43CB-AE38-EE65B8F6E90D}" type="slidenum">
              <a:rPr lang="cs-CZ" sz="1200">
                <a:cs typeface="Arial" charset="0"/>
              </a:rPr>
              <a:pPr algn="r"/>
              <a:t>41</a:t>
            </a:fld>
            <a:endParaRPr lang="cs-CZ" sz="12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15.2.2017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15.2.2017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15.2.2017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15.2.2017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15.2.2017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5A8C3E0-6610-4C77-B204-B7AB2C2A255F}" type="datetimeFigureOut">
              <a:rPr lang="cs-CZ" smtClean="0"/>
              <a:pPr/>
              <a:t>15.2.2017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5A8C3E0-6610-4C77-B204-B7AB2C2A255F}" type="datetimeFigureOut">
              <a:rPr lang="cs-CZ" smtClean="0"/>
              <a:pPr/>
              <a:t>15.2.2017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F5A8C3E0-6610-4C77-B204-B7AB2C2A255F}" type="datetimeFigureOut">
              <a:rPr lang="cs-CZ" smtClean="0"/>
              <a:pPr/>
              <a:t>15.2.2017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5A8C3E0-6610-4C77-B204-B7AB2C2A255F}" type="datetimeFigureOut">
              <a:rPr lang="cs-CZ" smtClean="0"/>
              <a:pPr/>
              <a:t>15.2.2017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5A8C3E0-6610-4C77-B204-B7AB2C2A255F}" type="datetimeFigureOut">
              <a:rPr lang="cs-CZ" smtClean="0"/>
              <a:pPr/>
              <a:t>15.2.2017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5A8C3E0-6610-4C77-B204-B7AB2C2A255F}" type="datetimeFigureOut">
              <a:rPr lang="cs-CZ" smtClean="0"/>
              <a:pPr/>
              <a:t>15.2.2017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A8C3E0-6610-4C77-B204-B7AB2C2A255F}" type="datetimeFigureOut">
              <a:rPr lang="cs-CZ" smtClean="0"/>
              <a:pPr/>
              <a:t>15.2.2017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84A2F0-2917-4F42-9BCF-180F1CDC087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iso.org/obp/ui/"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Co je </a:t>
            </a:r>
            <a:r>
              <a:rPr lang="cs-CZ" dirty="0" smtClean="0"/>
              <a:t>kvalita </a:t>
            </a:r>
            <a:endParaRPr lang="cs-CZ" dirty="0"/>
          </a:p>
        </p:txBody>
      </p:sp>
      <p:sp>
        <p:nvSpPr>
          <p:cNvPr id="3" name="Podnadpis 2"/>
          <p:cNvSpPr>
            <a:spLocks noGrp="1"/>
          </p:cNvSpPr>
          <p:nvPr>
            <p:ph type="subTitle" idx="1"/>
          </p:nvPr>
        </p:nvSpPr>
        <p:spPr/>
        <p:txBody>
          <a:bodyPr/>
          <a:lstStyle/>
          <a:p>
            <a:r>
              <a:rPr lang="cs-CZ" smtClean="0"/>
              <a:t>ISO 250xx</a:t>
            </a:r>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normAutofit/>
          </a:bodyPr>
          <a:lstStyle/>
          <a:p>
            <a:r>
              <a:rPr lang="cs-CZ" sz="3600" b="1" u="sng" dirty="0" err="1" smtClean="0"/>
              <a:t>Inherent</a:t>
            </a:r>
            <a:r>
              <a:rPr lang="cs-CZ" sz="3600" b="1" u="sng" dirty="0" smtClean="0"/>
              <a:t> Data Quality3</a:t>
            </a:r>
            <a:endParaRPr lang="cs-CZ" sz="3600" dirty="0"/>
          </a:p>
        </p:txBody>
      </p:sp>
      <p:sp>
        <p:nvSpPr>
          <p:cNvPr id="3" name="Zástupný symbol pro obsah 2"/>
          <p:cNvSpPr>
            <a:spLocks noGrp="1"/>
          </p:cNvSpPr>
          <p:nvPr>
            <p:ph idx="1"/>
          </p:nvPr>
        </p:nvSpPr>
        <p:spPr>
          <a:xfrm>
            <a:off x="457200" y="1340768"/>
            <a:ext cx="8229600" cy="4785395"/>
          </a:xfrm>
        </p:spPr>
        <p:txBody>
          <a:bodyPr>
            <a:normAutofit fontScale="77500" lnSpcReduction="20000"/>
          </a:bodyPr>
          <a:lstStyle/>
          <a:p>
            <a:r>
              <a:rPr lang="cs-CZ" b="1" dirty="0" err="1" smtClean="0"/>
              <a:t>Consistency</a:t>
            </a:r>
            <a:r>
              <a:rPr lang="cs-CZ" b="1" dirty="0" smtClean="0"/>
              <a:t> </a:t>
            </a:r>
            <a:endParaRPr lang="cs-CZ" dirty="0" smtClean="0"/>
          </a:p>
          <a:p>
            <a:r>
              <a:rPr lang="cs-CZ" dirty="0" err="1" smtClean="0"/>
              <a:t>The</a:t>
            </a:r>
            <a:r>
              <a:rPr lang="cs-CZ" dirty="0" smtClean="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free </a:t>
            </a:r>
            <a:r>
              <a:rPr lang="cs-CZ" dirty="0" err="1"/>
              <a:t>from</a:t>
            </a:r>
            <a:r>
              <a:rPr lang="cs-CZ" dirty="0"/>
              <a:t> </a:t>
            </a:r>
            <a:r>
              <a:rPr lang="cs-CZ" dirty="0" err="1"/>
              <a:t>contradiction</a:t>
            </a:r>
            <a:r>
              <a:rPr lang="cs-CZ" dirty="0"/>
              <a:t> </a:t>
            </a:r>
            <a:r>
              <a:rPr lang="cs-CZ" dirty="0" err="1"/>
              <a:t>and</a:t>
            </a:r>
            <a:r>
              <a:rPr lang="cs-CZ" dirty="0"/>
              <a:t> are </a:t>
            </a:r>
            <a:r>
              <a:rPr lang="cs-CZ" dirty="0" err="1"/>
              <a:t>coherent</a:t>
            </a:r>
            <a:r>
              <a:rPr lang="cs-CZ" dirty="0"/>
              <a:t> </a:t>
            </a:r>
            <a:r>
              <a:rPr lang="cs-CZ" dirty="0" err="1"/>
              <a:t>with</a:t>
            </a:r>
            <a:r>
              <a:rPr lang="cs-CZ" dirty="0"/>
              <a:t> </a:t>
            </a:r>
            <a:r>
              <a:rPr lang="cs-CZ" dirty="0" err="1"/>
              <a:t>other</a:t>
            </a:r>
            <a:r>
              <a:rPr lang="cs-CZ" dirty="0"/>
              <a:t> data in a </a:t>
            </a:r>
            <a:r>
              <a:rPr lang="cs-CZ" dirty="0" err="1"/>
              <a:t>specific</a:t>
            </a:r>
            <a:r>
              <a:rPr lang="cs-CZ" dirty="0"/>
              <a:t> </a:t>
            </a:r>
            <a:r>
              <a:rPr lang="cs-CZ" dirty="0" err="1"/>
              <a:t>context</a:t>
            </a:r>
            <a:r>
              <a:rPr lang="cs-CZ" dirty="0"/>
              <a:t> </a:t>
            </a:r>
            <a:r>
              <a:rPr lang="cs-CZ" dirty="0" err="1"/>
              <a:t>of</a:t>
            </a:r>
            <a:r>
              <a:rPr lang="cs-CZ" dirty="0"/>
              <a:t> use. </a:t>
            </a:r>
            <a:r>
              <a:rPr lang="cs-CZ" dirty="0" err="1"/>
              <a:t>It</a:t>
            </a:r>
            <a:r>
              <a:rPr lang="cs-CZ" dirty="0"/>
              <a:t> </a:t>
            </a:r>
            <a:r>
              <a:rPr lang="cs-CZ" dirty="0" err="1"/>
              <a:t>can</a:t>
            </a:r>
            <a:r>
              <a:rPr lang="cs-CZ" dirty="0"/>
              <a:t> </a:t>
            </a:r>
            <a:r>
              <a:rPr lang="cs-CZ" dirty="0" err="1"/>
              <a:t>be</a:t>
            </a:r>
            <a:r>
              <a:rPr lang="cs-CZ" dirty="0"/>
              <a:t> </a:t>
            </a:r>
            <a:r>
              <a:rPr lang="cs-CZ" dirty="0" err="1"/>
              <a:t>either</a:t>
            </a:r>
            <a:r>
              <a:rPr lang="cs-CZ" dirty="0"/>
              <a:t> </a:t>
            </a:r>
            <a:r>
              <a:rPr lang="cs-CZ" dirty="0" err="1"/>
              <a:t>or</a:t>
            </a:r>
            <a:r>
              <a:rPr lang="cs-CZ" dirty="0"/>
              <a:t> </a:t>
            </a:r>
            <a:r>
              <a:rPr lang="cs-CZ" dirty="0" err="1"/>
              <a:t>both</a:t>
            </a:r>
            <a:r>
              <a:rPr lang="cs-CZ" dirty="0"/>
              <a:t> </a:t>
            </a:r>
            <a:r>
              <a:rPr lang="cs-CZ" dirty="0" err="1"/>
              <a:t>among</a:t>
            </a:r>
            <a:r>
              <a:rPr lang="cs-CZ" dirty="0"/>
              <a:t> data </a:t>
            </a:r>
            <a:r>
              <a:rPr lang="cs-CZ" dirty="0" err="1"/>
              <a:t>regarding</a:t>
            </a:r>
            <a:r>
              <a:rPr lang="cs-CZ" dirty="0"/>
              <a:t> </a:t>
            </a:r>
            <a:r>
              <a:rPr lang="cs-CZ" dirty="0" err="1"/>
              <a:t>one</a:t>
            </a:r>
            <a:r>
              <a:rPr lang="cs-CZ" dirty="0"/>
              <a:t> entity </a:t>
            </a:r>
            <a:r>
              <a:rPr lang="cs-CZ" dirty="0" err="1"/>
              <a:t>and</a:t>
            </a:r>
            <a:r>
              <a:rPr lang="cs-CZ" dirty="0"/>
              <a:t> </a:t>
            </a:r>
            <a:r>
              <a:rPr lang="cs-CZ" dirty="0" err="1"/>
              <a:t>across</a:t>
            </a:r>
            <a:r>
              <a:rPr lang="cs-CZ" dirty="0"/>
              <a:t> </a:t>
            </a:r>
            <a:r>
              <a:rPr lang="cs-CZ" dirty="0" err="1"/>
              <a:t>similar</a:t>
            </a:r>
            <a:r>
              <a:rPr lang="cs-CZ" dirty="0"/>
              <a:t> data </a:t>
            </a:r>
            <a:r>
              <a:rPr lang="cs-CZ" dirty="0" err="1"/>
              <a:t>for</a:t>
            </a:r>
            <a:r>
              <a:rPr lang="cs-CZ" dirty="0"/>
              <a:t> </a:t>
            </a:r>
            <a:r>
              <a:rPr lang="cs-CZ" dirty="0" err="1"/>
              <a:t>comparable</a:t>
            </a:r>
            <a:r>
              <a:rPr lang="cs-CZ" dirty="0"/>
              <a:t> </a:t>
            </a:r>
            <a:r>
              <a:rPr lang="cs-CZ" dirty="0" err="1"/>
              <a:t>entities</a:t>
            </a:r>
            <a:r>
              <a:rPr lang="cs-CZ" dirty="0"/>
              <a:t>.</a:t>
            </a:r>
          </a:p>
          <a:p>
            <a:r>
              <a:rPr lang="cs-CZ" b="1" dirty="0" err="1"/>
              <a:t>Credibility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a:t>
            </a:r>
            <a:r>
              <a:rPr lang="cs-CZ" dirty="0" err="1"/>
              <a:t>regarded</a:t>
            </a:r>
            <a:r>
              <a:rPr lang="cs-CZ" dirty="0"/>
              <a:t> as </a:t>
            </a:r>
            <a:r>
              <a:rPr lang="cs-CZ" dirty="0" err="1"/>
              <a:t>true</a:t>
            </a:r>
            <a:r>
              <a:rPr lang="cs-CZ" dirty="0"/>
              <a:t> </a:t>
            </a:r>
            <a:r>
              <a:rPr lang="cs-CZ" dirty="0" err="1"/>
              <a:t>and</a:t>
            </a:r>
            <a:r>
              <a:rPr lang="cs-CZ" dirty="0"/>
              <a:t> </a:t>
            </a:r>
            <a:r>
              <a:rPr lang="cs-CZ" dirty="0" err="1"/>
              <a:t>believable</a:t>
            </a:r>
            <a:r>
              <a:rPr lang="cs-CZ" dirty="0"/>
              <a:t> by </a:t>
            </a:r>
            <a:r>
              <a:rPr lang="cs-CZ" dirty="0" err="1"/>
              <a:t>users</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Credibility</a:t>
            </a:r>
            <a:r>
              <a:rPr lang="cs-CZ" dirty="0"/>
              <a:t> </a:t>
            </a:r>
            <a:r>
              <a:rPr lang="cs-CZ" dirty="0" err="1"/>
              <a:t>includes</a:t>
            </a:r>
            <a:r>
              <a:rPr lang="cs-CZ" dirty="0"/>
              <a:t> </a:t>
            </a:r>
            <a:r>
              <a:rPr lang="cs-CZ" dirty="0" err="1"/>
              <a:t>the</a:t>
            </a:r>
            <a:r>
              <a:rPr lang="cs-CZ" dirty="0"/>
              <a:t> </a:t>
            </a:r>
            <a:r>
              <a:rPr lang="cs-CZ" dirty="0" err="1"/>
              <a:t>concept</a:t>
            </a:r>
            <a:r>
              <a:rPr lang="cs-CZ" dirty="0"/>
              <a:t> </a:t>
            </a:r>
            <a:r>
              <a:rPr lang="cs-CZ" dirty="0" err="1"/>
              <a:t>of</a:t>
            </a:r>
            <a:r>
              <a:rPr lang="cs-CZ" dirty="0"/>
              <a:t> </a:t>
            </a:r>
            <a:r>
              <a:rPr lang="cs-CZ" dirty="0" err="1"/>
              <a:t>authenticity</a:t>
            </a:r>
            <a:r>
              <a:rPr lang="cs-CZ" dirty="0"/>
              <a:t> (</a:t>
            </a:r>
            <a:r>
              <a:rPr lang="cs-CZ" dirty="0" err="1"/>
              <a:t>the</a:t>
            </a:r>
            <a:r>
              <a:rPr lang="cs-CZ" dirty="0"/>
              <a:t> </a:t>
            </a:r>
            <a:r>
              <a:rPr lang="cs-CZ" dirty="0" err="1"/>
              <a:t>truthfulness</a:t>
            </a:r>
            <a:r>
              <a:rPr lang="cs-CZ" dirty="0"/>
              <a:t> </a:t>
            </a:r>
            <a:r>
              <a:rPr lang="cs-CZ" dirty="0" err="1"/>
              <a:t>of</a:t>
            </a:r>
            <a:r>
              <a:rPr lang="cs-CZ" dirty="0"/>
              <a:t> </a:t>
            </a:r>
            <a:r>
              <a:rPr lang="cs-CZ" dirty="0" err="1"/>
              <a:t>origins</a:t>
            </a:r>
            <a:r>
              <a:rPr lang="cs-CZ" dirty="0"/>
              <a:t>, </a:t>
            </a:r>
            <a:r>
              <a:rPr lang="cs-CZ" dirty="0" err="1"/>
              <a:t>attributions</a:t>
            </a:r>
            <a:r>
              <a:rPr lang="cs-CZ" dirty="0"/>
              <a:t>, </a:t>
            </a:r>
            <a:r>
              <a:rPr lang="cs-CZ" dirty="0" err="1"/>
              <a:t>commitments</a:t>
            </a:r>
            <a:r>
              <a:rPr lang="cs-CZ" dirty="0"/>
              <a:t>).</a:t>
            </a:r>
          </a:p>
          <a:p>
            <a:r>
              <a:rPr lang="cs-CZ" b="1" dirty="0" err="1"/>
              <a:t>Currentness</a:t>
            </a:r>
            <a:r>
              <a:rPr lang="cs-CZ" b="1" dirty="0"/>
              <a:t> </a:t>
            </a:r>
          </a:p>
          <a:p>
            <a:r>
              <a:rPr lang="en-US" dirty="0"/>
              <a:t>The degree to which data has </a:t>
            </a:r>
            <a:r>
              <a:rPr lang="en-US" dirty="0" err="1" smtClean="0"/>
              <a:t>attribut</a:t>
            </a:r>
            <a:r>
              <a:rPr lang="cs-CZ" dirty="0" smtClean="0"/>
              <a:t>es</a:t>
            </a:r>
            <a:r>
              <a:rPr lang="en-US" dirty="0" smtClean="0"/>
              <a:t> that are of the right age in a specific context of use</a:t>
            </a:r>
            <a:r>
              <a:rPr lang="cs-CZ" dirty="0" smtClean="0"/>
              <a:t> </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err="1" smtClean="0"/>
              <a:t>Inherent</a:t>
            </a:r>
            <a:r>
              <a:rPr lang="cs-CZ" b="1" u="sng" dirty="0" smtClean="0"/>
              <a:t> </a:t>
            </a:r>
            <a:r>
              <a:rPr lang="cs-CZ" b="1" u="sng" dirty="0" err="1" smtClean="0"/>
              <a:t>and</a:t>
            </a:r>
            <a:r>
              <a:rPr lang="cs-CZ" b="1" u="sng" dirty="0" smtClean="0"/>
              <a:t> </a:t>
            </a:r>
            <a:r>
              <a:rPr lang="cs-CZ" b="1" u="sng" dirty="0" err="1" smtClean="0"/>
              <a:t>System</a:t>
            </a:r>
            <a:r>
              <a:rPr lang="cs-CZ" b="1" u="sng" dirty="0" smtClean="0"/>
              <a:t>-</a:t>
            </a:r>
            <a:r>
              <a:rPr lang="cs-CZ" b="1" u="sng" dirty="0" err="1" smtClean="0"/>
              <a:t>Dependent</a:t>
            </a:r>
            <a:r>
              <a:rPr lang="cs-CZ" b="1" u="sng" dirty="0" smtClean="0"/>
              <a:t> Data </a:t>
            </a:r>
            <a:r>
              <a:rPr lang="cs-CZ" b="1" u="sng" dirty="0" err="1" smtClean="0"/>
              <a:t>Quality</a:t>
            </a:r>
            <a:endParaRPr lang="cs-CZ" dirty="0"/>
          </a:p>
        </p:txBody>
      </p:sp>
      <p:sp>
        <p:nvSpPr>
          <p:cNvPr id="3" name="Zástupný symbol pro obsah 2"/>
          <p:cNvSpPr>
            <a:spLocks noGrp="1"/>
          </p:cNvSpPr>
          <p:nvPr>
            <p:ph idx="1"/>
          </p:nvPr>
        </p:nvSpPr>
        <p:spPr/>
        <p:txBody>
          <a:bodyPr>
            <a:normAutofit fontScale="40000" lnSpcReduction="20000"/>
          </a:bodyPr>
          <a:lstStyle/>
          <a:p>
            <a:r>
              <a:rPr lang="cs-CZ" b="1" dirty="0" err="1" smtClean="0"/>
              <a:t>Accessibility</a:t>
            </a:r>
            <a:r>
              <a:rPr lang="cs-CZ" b="1" dirty="0" smtClean="0"/>
              <a:t> </a:t>
            </a:r>
            <a:endParaRPr lang="cs-CZ" b="1" dirty="0"/>
          </a:p>
          <a:p>
            <a:r>
              <a:rPr lang="cs-CZ" dirty="0" err="1"/>
              <a:t>The</a:t>
            </a:r>
            <a:r>
              <a:rPr lang="cs-CZ" dirty="0"/>
              <a:t> </a:t>
            </a:r>
            <a:r>
              <a:rPr lang="cs-CZ" dirty="0" err="1"/>
              <a:t>degree</a:t>
            </a:r>
            <a:r>
              <a:rPr lang="cs-CZ" dirty="0"/>
              <a:t> to </a:t>
            </a:r>
            <a:r>
              <a:rPr lang="cs-CZ" dirty="0" err="1"/>
              <a:t>which</a:t>
            </a:r>
            <a:r>
              <a:rPr lang="cs-CZ" dirty="0"/>
              <a:t> data </a:t>
            </a:r>
            <a:r>
              <a:rPr lang="cs-CZ" dirty="0" err="1"/>
              <a:t>can</a:t>
            </a:r>
            <a:r>
              <a:rPr lang="cs-CZ" dirty="0"/>
              <a:t> </a:t>
            </a:r>
            <a:r>
              <a:rPr lang="cs-CZ" dirty="0" err="1"/>
              <a:t>be</a:t>
            </a:r>
            <a:r>
              <a:rPr lang="cs-CZ" dirty="0"/>
              <a:t> </a:t>
            </a:r>
            <a:r>
              <a:rPr lang="cs-CZ" dirty="0" err="1"/>
              <a:t>accessed</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particularly</a:t>
            </a:r>
            <a:r>
              <a:rPr lang="cs-CZ" dirty="0"/>
              <a:t> by </a:t>
            </a:r>
            <a:r>
              <a:rPr lang="cs-CZ" dirty="0" err="1"/>
              <a:t>people</a:t>
            </a:r>
            <a:r>
              <a:rPr lang="cs-CZ" dirty="0"/>
              <a:t> </a:t>
            </a:r>
            <a:r>
              <a:rPr lang="cs-CZ" dirty="0" err="1"/>
              <a:t>who</a:t>
            </a:r>
            <a:r>
              <a:rPr lang="cs-CZ" dirty="0"/>
              <a:t> </a:t>
            </a:r>
            <a:r>
              <a:rPr lang="cs-CZ" dirty="0" err="1"/>
              <a:t>need</a:t>
            </a:r>
            <a:r>
              <a:rPr lang="cs-CZ" dirty="0"/>
              <a:t> </a:t>
            </a:r>
            <a:r>
              <a:rPr lang="cs-CZ" dirty="0" err="1"/>
              <a:t>supporting</a:t>
            </a:r>
            <a:r>
              <a:rPr lang="cs-CZ" dirty="0"/>
              <a:t> technology </a:t>
            </a:r>
            <a:r>
              <a:rPr lang="cs-CZ" dirty="0" err="1"/>
              <a:t>or</a:t>
            </a:r>
            <a:r>
              <a:rPr lang="cs-CZ" dirty="0"/>
              <a:t> </a:t>
            </a:r>
            <a:r>
              <a:rPr lang="cs-CZ" dirty="0" err="1"/>
              <a:t>special</a:t>
            </a:r>
            <a:r>
              <a:rPr lang="cs-CZ" dirty="0"/>
              <a:t> </a:t>
            </a:r>
            <a:r>
              <a:rPr lang="cs-CZ" dirty="0" err="1"/>
              <a:t>configuration</a:t>
            </a:r>
            <a:r>
              <a:rPr lang="cs-CZ" dirty="0"/>
              <a:t> </a:t>
            </a:r>
            <a:r>
              <a:rPr lang="cs-CZ" dirty="0" err="1"/>
              <a:t>because</a:t>
            </a:r>
            <a:r>
              <a:rPr lang="cs-CZ" dirty="0"/>
              <a:t> </a:t>
            </a:r>
            <a:r>
              <a:rPr lang="cs-CZ" dirty="0" err="1"/>
              <a:t>of</a:t>
            </a:r>
            <a:r>
              <a:rPr lang="cs-CZ" dirty="0"/>
              <a:t> </a:t>
            </a:r>
            <a:r>
              <a:rPr lang="cs-CZ" dirty="0" err="1"/>
              <a:t>some</a:t>
            </a:r>
            <a:r>
              <a:rPr lang="cs-CZ" dirty="0"/>
              <a:t> </a:t>
            </a:r>
            <a:r>
              <a:rPr lang="cs-CZ" dirty="0" err="1"/>
              <a:t>disability</a:t>
            </a:r>
            <a:r>
              <a:rPr lang="cs-CZ" dirty="0"/>
              <a:t>.</a:t>
            </a:r>
          </a:p>
          <a:p>
            <a:r>
              <a:rPr lang="cs-CZ" b="1" dirty="0" err="1"/>
              <a:t>Compliance</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adhere</a:t>
            </a:r>
            <a:r>
              <a:rPr lang="cs-CZ" dirty="0"/>
              <a:t> to </a:t>
            </a:r>
            <a:r>
              <a:rPr lang="cs-CZ" dirty="0" err="1"/>
              <a:t>standards</a:t>
            </a:r>
            <a:r>
              <a:rPr lang="cs-CZ" dirty="0"/>
              <a:t>, </a:t>
            </a:r>
            <a:r>
              <a:rPr lang="cs-CZ" dirty="0" err="1"/>
              <a:t>conventions</a:t>
            </a:r>
            <a:r>
              <a:rPr lang="cs-CZ" dirty="0"/>
              <a:t> </a:t>
            </a:r>
            <a:r>
              <a:rPr lang="cs-CZ" dirty="0" err="1"/>
              <a:t>or</a:t>
            </a:r>
            <a:r>
              <a:rPr lang="cs-CZ" dirty="0"/>
              <a:t> </a:t>
            </a:r>
            <a:r>
              <a:rPr lang="cs-CZ" dirty="0" err="1"/>
              <a:t>regulations</a:t>
            </a:r>
            <a:r>
              <a:rPr lang="cs-CZ" dirty="0"/>
              <a:t> in </a:t>
            </a:r>
            <a:r>
              <a:rPr lang="cs-CZ" dirty="0" err="1"/>
              <a:t>force</a:t>
            </a:r>
            <a:r>
              <a:rPr lang="cs-CZ" dirty="0"/>
              <a:t> </a:t>
            </a:r>
            <a:r>
              <a:rPr lang="cs-CZ" dirty="0" err="1"/>
              <a:t>and</a:t>
            </a:r>
            <a:r>
              <a:rPr lang="cs-CZ" dirty="0"/>
              <a:t> </a:t>
            </a:r>
            <a:r>
              <a:rPr lang="cs-CZ" dirty="0" err="1"/>
              <a:t>similar</a:t>
            </a:r>
            <a:r>
              <a:rPr lang="cs-CZ" dirty="0"/>
              <a:t> </a:t>
            </a:r>
            <a:r>
              <a:rPr lang="cs-CZ" dirty="0" err="1"/>
              <a:t>rules</a:t>
            </a:r>
            <a:r>
              <a:rPr lang="cs-CZ" dirty="0"/>
              <a:t> </a:t>
            </a:r>
            <a:r>
              <a:rPr lang="cs-CZ" dirty="0" err="1"/>
              <a:t>relating</a:t>
            </a:r>
            <a:r>
              <a:rPr lang="cs-CZ" dirty="0"/>
              <a:t> to data </a:t>
            </a:r>
            <a:r>
              <a:rPr lang="cs-CZ" dirty="0" err="1"/>
              <a:t>quality</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Confidentiality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ensure</a:t>
            </a:r>
            <a:r>
              <a:rPr lang="cs-CZ" dirty="0"/>
              <a:t> </a:t>
            </a:r>
            <a:r>
              <a:rPr lang="cs-CZ" dirty="0" err="1"/>
              <a:t>that</a:t>
            </a:r>
            <a:r>
              <a:rPr lang="cs-CZ" dirty="0"/>
              <a:t> </a:t>
            </a:r>
            <a:r>
              <a:rPr lang="cs-CZ" dirty="0" err="1"/>
              <a:t>it</a:t>
            </a:r>
            <a:r>
              <a:rPr lang="cs-CZ" dirty="0"/>
              <a:t> </a:t>
            </a:r>
            <a:r>
              <a:rPr lang="cs-CZ" dirty="0" err="1"/>
              <a:t>is</a:t>
            </a:r>
            <a:r>
              <a:rPr lang="cs-CZ" dirty="0"/>
              <a:t> </a:t>
            </a:r>
            <a:r>
              <a:rPr lang="cs-CZ" dirty="0" err="1"/>
              <a:t>only</a:t>
            </a:r>
            <a:r>
              <a:rPr lang="cs-CZ" dirty="0"/>
              <a:t> </a:t>
            </a:r>
            <a:r>
              <a:rPr lang="cs-CZ" dirty="0" err="1"/>
              <a:t>accessible</a:t>
            </a:r>
            <a:r>
              <a:rPr lang="cs-CZ" dirty="0"/>
              <a:t> </a:t>
            </a:r>
            <a:r>
              <a:rPr lang="cs-CZ" dirty="0" err="1"/>
              <a:t>and</a:t>
            </a:r>
            <a:r>
              <a:rPr lang="cs-CZ" dirty="0"/>
              <a:t> </a:t>
            </a:r>
            <a:r>
              <a:rPr lang="cs-CZ" dirty="0" err="1"/>
              <a:t>interpretable</a:t>
            </a:r>
            <a:r>
              <a:rPr lang="cs-CZ" dirty="0"/>
              <a:t> by </a:t>
            </a:r>
            <a:r>
              <a:rPr lang="cs-CZ" dirty="0" err="1"/>
              <a:t>authorized</a:t>
            </a:r>
            <a:r>
              <a:rPr lang="cs-CZ" dirty="0"/>
              <a:t> </a:t>
            </a:r>
            <a:r>
              <a:rPr lang="cs-CZ" dirty="0" err="1"/>
              <a:t>users</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Confidentiality</a:t>
            </a:r>
            <a:r>
              <a:rPr lang="cs-CZ" dirty="0"/>
              <a:t> </a:t>
            </a:r>
            <a:r>
              <a:rPr lang="cs-CZ" dirty="0" err="1"/>
              <a:t>is</a:t>
            </a:r>
            <a:r>
              <a:rPr lang="cs-CZ" dirty="0"/>
              <a:t> </a:t>
            </a:r>
            <a:r>
              <a:rPr lang="cs-CZ" dirty="0" err="1"/>
              <a:t>an</a:t>
            </a:r>
            <a:r>
              <a:rPr lang="cs-CZ" dirty="0"/>
              <a:t> </a:t>
            </a:r>
            <a:r>
              <a:rPr lang="cs-CZ" dirty="0" err="1"/>
              <a:t>aspect</a:t>
            </a:r>
            <a:r>
              <a:rPr lang="cs-CZ" dirty="0"/>
              <a:t> </a:t>
            </a:r>
            <a:r>
              <a:rPr lang="cs-CZ" dirty="0" err="1"/>
              <a:t>of</a:t>
            </a:r>
            <a:r>
              <a:rPr lang="cs-CZ" dirty="0"/>
              <a:t> </a:t>
            </a:r>
            <a:r>
              <a:rPr lang="cs-CZ" dirty="0" err="1"/>
              <a:t>information</a:t>
            </a:r>
            <a:r>
              <a:rPr lang="cs-CZ" dirty="0"/>
              <a:t> </a:t>
            </a:r>
            <a:r>
              <a:rPr lang="cs-CZ" dirty="0" err="1"/>
              <a:t>security</a:t>
            </a:r>
            <a:r>
              <a:rPr lang="cs-CZ" dirty="0"/>
              <a:t> (</a:t>
            </a:r>
            <a:r>
              <a:rPr lang="cs-CZ" dirty="0" err="1"/>
              <a:t>together</a:t>
            </a:r>
            <a:r>
              <a:rPr lang="cs-CZ" dirty="0"/>
              <a:t> </a:t>
            </a:r>
            <a:r>
              <a:rPr lang="cs-CZ" dirty="0" err="1"/>
              <a:t>with</a:t>
            </a:r>
            <a:r>
              <a:rPr lang="cs-CZ" dirty="0"/>
              <a:t> </a:t>
            </a:r>
            <a:r>
              <a:rPr lang="cs-CZ" dirty="0" err="1"/>
              <a:t>availability</a:t>
            </a:r>
            <a:r>
              <a:rPr lang="cs-CZ" dirty="0"/>
              <a:t>, integrity) as </a:t>
            </a:r>
            <a:r>
              <a:rPr lang="cs-CZ" dirty="0" err="1"/>
              <a:t>defined</a:t>
            </a:r>
            <a:r>
              <a:rPr lang="cs-CZ" dirty="0"/>
              <a:t> in ISO/IEC 13335-1:2004.</a:t>
            </a:r>
          </a:p>
          <a:p>
            <a:r>
              <a:rPr lang="cs-CZ" b="1" dirty="0" err="1"/>
              <a:t>Efficiency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can</a:t>
            </a:r>
            <a:r>
              <a:rPr lang="cs-CZ" dirty="0"/>
              <a:t> </a:t>
            </a:r>
            <a:r>
              <a:rPr lang="cs-CZ" dirty="0" err="1"/>
              <a:t>be</a:t>
            </a:r>
            <a:r>
              <a:rPr lang="cs-CZ" dirty="0"/>
              <a:t> </a:t>
            </a:r>
            <a:r>
              <a:rPr lang="cs-CZ" dirty="0" err="1"/>
              <a:t>processed</a:t>
            </a:r>
            <a:r>
              <a:rPr lang="cs-CZ" dirty="0"/>
              <a:t> </a:t>
            </a:r>
            <a:r>
              <a:rPr lang="cs-CZ" dirty="0" err="1"/>
              <a:t>and</a:t>
            </a:r>
            <a:r>
              <a:rPr lang="cs-CZ" dirty="0"/>
              <a:t> </a:t>
            </a:r>
            <a:r>
              <a:rPr lang="cs-CZ" dirty="0" err="1"/>
              <a:t>provide</a:t>
            </a:r>
            <a:r>
              <a:rPr lang="cs-CZ" dirty="0"/>
              <a:t> </a:t>
            </a:r>
            <a:r>
              <a:rPr lang="cs-CZ" dirty="0" err="1"/>
              <a:t>the</a:t>
            </a:r>
            <a:r>
              <a:rPr lang="cs-CZ" dirty="0"/>
              <a:t> </a:t>
            </a:r>
            <a:r>
              <a:rPr lang="cs-CZ" dirty="0" err="1"/>
              <a:t>expected</a:t>
            </a:r>
            <a:r>
              <a:rPr lang="cs-CZ" dirty="0"/>
              <a:t> </a:t>
            </a:r>
            <a:r>
              <a:rPr lang="cs-CZ" dirty="0" err="1"/>
              <a:t>levels</a:t>
            </a:r>
            <a:r>
              <a:rPr lang="cs-CZ" dirty="0"/>
              <a:t> </a:t>
            </a:r>
            <a:r>
              <a:rPr lang="cs-CZ" dirty="0" err="1"/>
              <a:t>of</a:t>
            </a:r>
            <a:r>
              <a:rPr lang="cs-CZ" dirty="0"/>
              <a:t> performance by </a:t>
            </a:r>
            <a:r>
              <a:rPr lang="cs-CZ" dirty="0" err="1"/>
              <a:t>using</a:t>
            </a:r>
            <a:r>
              <a:rPr lang="cs-CZ" dirty="0"/>
              <a:t> </a:t>
            </a:r>
            <a:r>
              <a:rPr lang="cs-CZ" dirty="0" err="1"/>
              <a:t>the</a:t>
            </a:r>
            <a:r>
              <a:rPr lang="cs-CZ" dirty="0"/>
              <a:t> </a:t>
            </a:r>
            <a:r>
              <a:rPr lang="cs-CZ" dirty="0" err="1"/>
              <a:t>appropriate</a:t>
            </a:r>
            <a:r>
              <a:rPr lang="cs-CZ" dirty="0"/>
              <a:t> </a:t>
            </a:r>
            <a:r>
              <a:rPr lang="cs-CZ" dirty="0" err="1"/>
              <a:t>amounts</a:t>
            </a:r>
            <a:r>
              <a:rPr lang="cs-CZ" dirty="0"/>
              <a:t> </a:t>
            </a:r>
            <a:r>
              <a:rPr lang="cs-CZ" dirty="0" err="1"/>
              <a:t>and</a:t>
            </a:r>
            <a:r>
              <a:rPr lang="cs-CZ" dirty="0"/>
              <a:t> </a:t>
            </a:r>
            <a:r>
              <a:rPr lang="cs-CZ" dirty="0" err="1"/>
              <a:t>types</a:t>
            </a:r>
            <a:r>
              <a:rPr lang="cs-CZ" dirty="0"/>
              <a:t> </a:t>
            </a:r>
            <a:r>
              <a:rPr lang="cs-CZ" dirty="0" err="1"/>
              <a:t>of</a:t>
            </a:r>
            <a:r>
              <a:rPr lang="cs-CZ" dirty="0"/>
              <a:t> </a:t>
            </a:r>
            <a:r>
              <a:rPr lang="cs-CZ" dirty="0" err="1"/>
              <a:t>resources</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Precision</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a:t>
            </a:r>
            <a:r>
              <a:rPr lang="cs-CZ" dirty="0" err="1"/>
              <a:t>exact</a:t>
            </a:r>
            <a:r>
              <a:rPr lang="cs-CZ" dirty="0"/>
              <a:t> </a:t>
            </a:r>
            <a:r>
              <a:rPr lang="cs-CZ" dirty="0" err="1"/>
              <a:t>or</a:t>
            </a:r>
            <a:r>
              <a:rPr lang="cs-CZ" dirty="0"/>
              <a:t> </a:t>
            </a:r>
            <a:r>
              <a:rPr lang="cs-CZ" dirty="0" err="1"/>
              <a:t>that</a:t>
            </a:r>
            <a:r>
              <a:rPr lang="cs-CZ" dirty="0"/>
              <a:t> </a:t>
            </a:r>
            <a:r>
              <a:rPr lang="cs-CZ" dirty="0" err="1"/>
              <a:t>provide</a:t>
            </a:r>
            <a:r>
              <a:rPr lang="cs-CZ" dirty="0"/>
              <a:t> </a:t>
            </a:r>
            <a:r>
              <a:rPr lang="cs-CZ" dirty="0" err="1"/>
              <a:t>discrimination</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Traceability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provide</a:t>
            </a:r>
            <a:r>
              <a:rPr lang="cs-CZ" dirty="0"/>
              <a:t> </a:t>
            </a:r>
            <a:r>
              <a:rPr lang="cs-CZ" dirty="0" err="1"/>
              <a:t>an</a:t>
            </a:r>
            <a:r>
              <a:rPr lang="cs-CZ" dirty="0"/>
              <a:t> audit </a:t>
            </a:r>
            <a:r>
              <a:rPr lang="cs-CZ" dirty="0" err="1"/>
              <a:t>trail</a:t>
            </a:r>
            <a:r>
              <a:rPr lang="cs-CZ" dirty="0"/>
              <a:t> </a:t>
            </a:r>
            <a:r>
              <a:rPr lang="cs-CZ" dirty="0" err="1"/>
              <a:t>of</a:t>
            </a:r>
            <a:r>
              <a:rPr lang="cs-CZ" dirty="0"/>
              <a:t> </a:t>
            </a:r>
            <a:r>
              <a:rPr lang="cs-CZ" dirty="0" err="1"/>
              <a:t>access</a:t>
            </a:r>
            <a:r>
              <a:rPr lang="cs-CZ" dirty="0"/>
              <a:t> to </a:t>
            </a:r>
            <a:r>
              <a:rPr lang="cs-CZ" dirty="0" err="1"/>
              <a:t>the</a:t>
            </a:r>
            <a:r>
              <a:rPr lang="cs-CZ" dirty="0"/>
              <a:t> data </a:t>
            </a:r>
            <a:r>
              <a:rPr lang="cs-CZ" dirty="0" err="1"/>
              <a:t>and</a:t>
            </a:r>
            <a:r>
              <a:rPr lang="cs-CZ" dirty="0"/>
              <a:t> </a:t>
            </a:r>
            <a:r>
              <a:rPr lang="cs-CZ" dirty="0" err="1"/>
              <a:t>of</a:t>
            </a:r>
            <a:r>
              <a:rPr lang="cs-CZ" dirty="0"/>
              <a:t> </a:t>
            </a:r>
            <a:r>
              <a:rPr lang="cs-CZ" dirty="0" err="1"/>
              <a:t>any</a:t>
            </a:r>
            <a:r>
              <a:rPr lang="cs-CZ" dirty="0"/>
              <a:t> </a:t>
            </a:r>
            <a:r>
              <a:rPr lang="cs-CZ" dirty="0" err="1"/>
              <a:t>changes</a:t>
            </a:r>
            <a:r>
              <a:rPr lang="cs-CZ" dirty="0"/>
              <a:t> </a:t>
            </a:r>
            <a:r>
              <a:rPr lang="cs-CZ" dirty="0" err="1"/>
              <a:t>made</a:t>
            </a:r>
            <a:r>
              <a:rPr lang="cs-CZ" dirty="0"/>
              <a:t> to </a:t>
            </a:r>
            <a:r>
              <a:rPr lang="cs-CZ" dirty="0" err="1"/>
              <a:t>the</a:t>
            </a:r>
            <a:r>
              <a:rPr lang="cs-CZ" dirty="0"/>
              <a:t> data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Understandability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enable</a:t>
            </a:r>
            <a:r>
              <a:rPr lang="cs-CZ" dirty="0"/>
              <a:t> </a:t>
            </a:r>
            <a:r>
              <a:rPr lang="cs-CZ" dirty="0" err="1"/>
              <a:t>it</a:t>
            </a:r>
            <a:r>
              <a:rPr lang="cs-CZ" dirty="0"/>
              <a:t> to </a:t>
            </a:r>
            <a:r>
              <a:rPr lang="cs-CZ" dirty="0" err="1"/>
              <a:t>be</a:t>
            </a:r>
            <a:r>
              <a:rPr lang="cs-CZ" dirty="0"/>
              <a:t> </a:t>
            </a:r>
            <a:r>
              <a:rPr lang="cs-CZ" dirty="0" err="1"/>
              <a:t>read</a:t>
            </a:r>
            <a:r>
              <a:rPr lang="cs-CZ" dirty="0"/>
              <a:t> </a:t>
            </a:r>
            <a:r>
              <a:rPr lang="cs-CZ" dirty="0" err="1"/>
              <a:t>and</a:t>
            </a:r>
            <a:r>
              <a:rPr lang="cs-CZ" dirty="0"/>
              <a:t> </a:t>
            </a:r>
            <a:r>
              <a:rPr lang="cs-CZ" dirty="0" err="1"/>
              <a:t>interpreted</a:t>
            </a:r>
            <a:r>
              <a:rPr lang="cs-CZ" dirty="0"/>
              <a:t> by </a:t>
            </a:r>
            <a:r>
              <a:rPr lang="cs-CZ" dirty="0" err="1"/>
              <a:t>users</a:t>
            </a:r>
            <a:r>
              <a:rPr lang="cs-CZ" dirty="0"/>
              <a:t>, </a:t>
            </a:r>
            <a:r>
              <a:rPr lang="cs-CZ" dirty="0" err="1"/>
              <a:t>and</a:t>
            </a:r>
            <a:r>
              <a:rPr lang="cs-CZ" dirty="0"/>
              <a:t> are </a:t>
            </a:r>
            <a:r>
              <a:rPr lang="cs-CZ" dirty="0" err="1"/>
              <a:t>expressed</a:t>
            </a:r>
            <a:r>
              <a:rPr lang="cs-CZ" dirty="0"/>
              <a:t> in </a:t>
            </a:r>
            <a:r>
              <a:rPr lang="cs-CZ" dirty="0" err="1"/>
              <a:t>appropriate</a:t>
            </a:r>
            <a:r>
              <a:rPr lang="cs-CZ" dirty="0"/>
              <a:t> </a:t>
            </a:r>
            <a:r>
              <a:rPr lang="cs-CZ" dirty="0" err="1"/>
              <a:t>languages</a:t>
            </a:r>
            <a:r>
              <a:rPr lang="cs-CZ" dirty="0"/>
              <a:t>, </a:t>
            </a:r>
            <a:r>
              <a:rPr lang="cs-CZ" dirty="0" err="1"/>
              <a:t>symbols</a:t>
            </a:r>
            <a:r>
              <a:rPr lang="cs-CZ" dirty="0"/>
              <a:t> </a:t>
            </a:r>
            <a:r>
              <a:rPr lang="cs-CZ" dirty="0" err="1"/>
              <a:t>and</a:t>
            </a:r>
            <a:r>
              <a:rPr lang="cs-CZ" dirty="0"/>
              <a:t> </a:t>
            </a:r>
            <a:r>
              <a:rPr lang="cs-CZ" dirty="0" err="1"/>
              <a:t>units</a:t>
            </a:r>
            <a:r>
              <a:rPr lang="cs-CZ" dirty="0"/>
              <a:t> in a </a:t>
            </a:r>
            <a:r>
              <a:rPr lang="cs-CZ" dirty="0" err="1"/>
              <a:t>specific</a:t>
            </a:r>
            <a:r>
              <a:rPr lang="cs-CZ" dirty="0"/>
              <a:t> </a:t>
            </a:r>
            <a:r>
              <a:rPr lang="cs-CZ" dirty="0" err="1"/>
              <a:t>context</a:t>
            </a:r>
            <a:r>
              <a:rPr lang="cs-CZ" dirty="0"/>
              <a:t> </a:t>
            </a:r>
            <a:r>
              <a:rPr lang="cs-CZ" dirty="0" err="1"/>
              <a:t>of</a:t>
            </a:r>
            <a:r>
              <a:rPr lang="cs-CZ" dirty="0"/>
              <a:t> use.</a:t>
            </a:r>
            <a:br>
              <a:rPr lang="cs-CZ" dirty="0"/>
            </a:br>
            <a:r>
              <a:rPr lang="cs-CZ" dirty="0" err="1"/>
              <a:t>Some</a:t>
            </a:r>
            <a:r>
              <a:rPr lang="cs-CZ" dirty="0"/>
              <a:t> </a:t>
            </a:r>
            <a:r>
              <a:rPr lang="cs-CZ" dirty="0" err="1"/>
              <a:t>information</a:t>
            </a:r>
            <a:r>
              <a:rPr lang="cs-CZ" dirty="0"/>
              <a:t> </a:t>
            </a:r>
            <a:r>
              <a:rPr lang="cs-CZ" dirty="0" err="1"/>
              <a:t>about</a:t>
            </a:r>
            <a:r>
              <a:rPr lang="cs-CZ" dirty="0"/>
              <a:t> data </a:t>
            </a:r>
            <a:r>
              <a:rPr lang="cs-CZ" dirty="0" err="1"/>
              <a:t>understandability</a:t>
            </a:r>
            <a:r>
              <a:rPr lang="cs-CZ" dirty="0"/>
              <a:t> are </a:t>
            </a:r>
            <a:r>
              <a:rPr lang="cs-CZ" dirty="0" err="1"/>
              <a:t>provided</a:t>
            </a:r>
            <a:r>
              <a:rPr lang="cs-CZ" dirty="0"/>
              <a:t> by </a:t>
            </a:r>
            <a:r>
              <a:rPr lang="cs-CZ" dirty="0" err="1"/>
              <a:t>metadata</a:t>
            </a:r>
            <a:r>
              <a:rPr lang="cs-CZ" dirty="0"/>
              <a:t>.</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err="1" smtClean="0"/>
              <a:t>Inherent</a:t>
            </a:r>
            <a:r>
              <a:rPr lang="cs-CZ" b="1" u="sng" dirty="0" smtClean="0"/>
              <a:t> </a:t>
            </a:r>
            <a:r>
              <a:rPr lang="cs-CZ" b="1" u="sng" dirty="0" err="1" smtClean="0"/>
              <a:t>and</a:t>
            </a:r>
            <a:r>
              <a:rPr lang="cs-CZ" b="1" u="sng" dirty="0" smtClean="0"/>
              <a:t> </a:t>
            </a:r>
            <a:r>
              <a:rPr lang="cs-CZ" b="1" u="sng" dirty="0" err="1" smtClean="0"/>
              <a:t>System</a:t>
            </a:r>
            <a:r>
              <a:rPr lang="cs-CZ" b="1" u="sng" dirty="0" smtClean="0"/>
              <a:t>-</a:t>
            </a:r>
            <a:r>
              <a:rPr lang="cs-CZ" b="1" u="sng" dirty="0" err="1" smtClean="0"/>
              <a:t>Dependent</a:t>
            </a:r>
            <a:r>
              <a:rPr lang="cs-CZ" b="1" u="sng" dirty="0" smtClean="0"/>
              <a:t> Data </a:t>
            </a:r>
            <a:r>
              <a:rPr lang="cs-CZ" b="1" u="sng" dirty="0" err="1" smtClean="0"/>
              <a:t>Quality</a:t>
            </a:r>
            <a:r>
              <a:rPr lang="cs-CZ" b="1" u="sng" dirty="0" smtClean="0"/>
              <a:t> 2</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err="1" smtClean="0"/>
              <a:t>Accessibility</a:t>
            </a:r>
            <a:r>
              <a:rPr lang="cs-CZ" b="1" dirty="0" smtClean="0"/>
              <a:t> </a:t>
            </a:r>
            <a:endParaRPr lang="cs-CZ" b="1" dirty="0"/>
          </a:p>
          <a:p>
            <a:r>
              <a:rPr lang="cs-CZ" dirty="0" err="1"/>
              <a:t>The</a:t>
            </a:r>
            <a:r>
              <a:rPr lang="cs-CZ" dirty="0"/>
              <a:t> </a:t>
            </a:r>
            <a:r>
              <a:rPr lang="cs-CZ" dirty="0" err="1"/>
              <a:t>degree</a:t>
            </a:r>
            <a:r>
              <a:rPr lang="cs-CZ" dirty="0"/>
              <a:t> to </a:t>
            </a:r>
            <a:r>
              <a:rPr lang="cs-CZ" dirty="0" err="1"/>
              <a:t>which</a:t>
            </a:r>
            <a:r>
              <a:rPr lang="cs-CZ" dirty="0"/>
              <a:t> data </a:t>
            </a:r>
            <a:r>
              <a:rPr lang="cs-CZ" dirty="0" err="1"/>
              <a:t>can</a:t>
            </a:r>
            <a:r>
              <a:rPr lang="cs-CZ" dirty="0"/>
              <a:t> </a:t>
            </a:r>
            <a:r>
              <a:rPr lang="cs-CZ" dirty="0" err="1"/>
              <a:t>be</a:t>
            </a:r>
            <a:r>
              <a:rPr lang="cs-CZ" dirty="0"/>
              <a:t> </a:t>
            </a:r>
            <a:r>
              <a:rPr lang="cs-CZ" dirty="0" err="1"/>
              <a:t>accessed</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particularly</a:t>
            </a:r>
            <a:r>
              <a:rPr lang="cs-CZ" dirty="0"/>
              <a:t> by </a:t>
            </a:r>
            <a:r>
              <a:rPr lang="cs-CZ" dirty="0" err="1"/>
              <a:t>people</a:t>
            </a:r>
            <a:r>
              <a:rPr lang="cs-CZ" dirty="0"/>
              <a:t> </a:t>
            </a:r>
            <a:r>
              <a:rPr lang="cs-CZ" dirty="0" err="1"/>
              <a:t>who</a:t>
            </a:r>
            <a:r>
              <a:rPr lang="cs-CZ" dirty="0"/>
              <a:t> </a:t>
            </a:r>
            <a:r>
              <a:rPr lang="cs-CZ" dirty="0" err="1"/>
              <a:t>need</a:t>
            </a:r>
            <a:r>
              <a:rPr lang="cs-CZ" dirty="0"/>
              <a:t> </a:t>
            </a:r>
            <a:r>
              <a:rPr lang="cs-CZ" dirty="0" err="1"/>
              <a:t>supporting</a:t>
            </a:r>
            <a:r>
              <a:rPr lang="cs-CZ" dirty="0"/>
              <a:t> technology </a:t>
            </a:r>
            <a:r>
              <a:rPr lang="cs-CZ" dirty="0" err="1"/>
              <a:t>or</a:t>
            </a:r>
            <a:r>
              <a:rPr lang="cs-CZ" dirty="0"/>
              <a:t> </a:t>
            </a:r>
            <a:r>
              <a:rPr lang="cs-CZ" dirty="0" err="1"/>
              <a:t>special</a:t>
            </a:r>
            <a:r>
              <a:rPr lang="cs-CZ" dirty="0"/>
              <a:t> </a:t>
            </a:r>
            <a:r>
              <a:rPr lang="cs-CZ" dirty="0" err="1"/>
              <a:t>configuration</a:t>
            </a:r>
            <a:r>
              <a:rPr lang="cs-CZ" dirty="0"/>
              <a:t> </a:t>
            </a:r>
            <a:r>
              <a:rPr lang="cs-CZ" dirty="0" err="1"/>
              <a:t>because</a:t>
            </a:r>
            <a:r>
              <a:rPr lang="cs-CZ" dirty="0"/>
              <a:t> </a:t>
            </a:r>
            <a:r>
              <a:rPr lang="cs-CZ" dirty="0" err="1"/>
              <a:t>of</a:t>
            </a:r>
            <a:r>
              <a:rPr lang="cs-CZ" dirty="0"/>
              <a:t> </a:t>
            </a:r>
            <a:r>
              <a:rPr lang="cs-CZ" dirty="0" err="1"/>
              <a:t>some</a:t>
            </a:r>
            <a:r>
              <a:rPr lang="cs-CZ" dirty="0"/>
              <a:t> </a:t>
            </a:r>
            <a:r>
              <a:rPr lang="cs-CZ" dirty="0" err="1"/>
              <a:t>disability</a:t>
            </a:r>
            <a:r>
              <a:rPr lang="cs-CZ" dirty="0"/>
              <a:t>.</a:t>
            </a:r>
          </a:p>
          <a:p>
            <a:r>
              <a:rPr lang="cs-CZ" b="1" dirty="0" err="1"/>
              <a:t>Compliance</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adhere</a:t>
            </a:r>
            <a:r>
              <a:rPr lang="cs-CZ" dirty="0"/>
              <a:t> to </a:t>
            </a:r>
            <a:r>
              <a:rPr lang="cs-CZ" dirty="0" err="1"/>
              <a:t>standards</a:t>
            </a:r>
            <a:r>
              <a:rPr lang="cs-CZ" dirty="0"/>
              <a:t>, </a:t>
            </a:r>
            <a:r>
              <a:rPr lang="cs-CZ" dirty="0" err="1"/>
              <a:t>conventions</a:t>
            </a:r>
            <a:r>
              <a:rPr lang="cs-CZ" dirty="0"/>
              <a:t> </a:t>
            </a:r>
            <a:r>
              <a:rPr lang="cs-CZ" dirty="0" err="1"/>
              <a:t>or</a:t>
            </a:r>
            <a:r>
              <a:rPr lang="cs-CZ" dirty="0"/>
              <a:t> </a:t>
            </a:r>
            <a:r>
              <a:rPr lang="cs-CZ" dirty="0" err="1"/>
              <a:t>regulations</a:t>
            </a:r>
            <a:r>
              <a:rPr lang="cs-CZ" dirty="0"/>
              <a:t> in </a:t>
            </a:r>
            <a:r>
              <a:rPr lang="cs-CZ" dirty="0" err="1"/>
              <a:t>force</a:t>
            </a:r>
            <a:r>
              <a:rPr lang="cs-CZ" dirty="0"/>
              <a:t> </a:t>
            </a:r>
            <a:r>
              <a:rPr lang="cs-CZ" dirty="0" err="1"/>
              <a:t>and</a:t>
            </a:r>
            <a:r>
              <a:rPr lang="cs-CZ" dirty="0"/>
              <a:t> </a:t>
            </a:r>
            <a:r>
              <a:rPr lang="cs-CZ" dirty="0" err="1"/>
              <a:t>similar</a:t>
            </a:r>
            <a:r>
              <a:rPr lang="cs-CZ" dirty="0"/>
              <a:t> </a:t>
            </a:r>
            <a:r>
              <a:rPr lang="cs-CZ" dirty="0" err="1"/>
              <a:t>rules</a:t>
            </a:r>
            <a:r>
              <a:rPr lang="cs-CZ" dirty="0"/>
              <a:t> </a:t>
            </a:r>
            <a:r>
              <a:rPr lang="cs-CZ" dirty="0" err="1"/>
              <a:t>relating</a:t>
            </a:r>
            <a:r>
              <a:rPr lang="cs-CZ" dirty="0"/>
              <a:t> to data </a:t>
            </a:r>
            <a:r>
              <a:rPr lang="cs-CZ" dirty="0" err="1"/>
              <a:t>quality</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Confidentiality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ensure</a:t>
            </a:r>
            <a:r>
              <a:rPr lang="cs-CZ" dirty="0"/>
              <a:t> </a:t>
            </a:r>
            <a:r>
              <a:rPr lang="cs-CZ" dirty="0" err="1"/>
              <a:t>that</a:t>
            </a:r>
            <a:r>
              <a:rPr lang="cs-CZ" dirty="0"/>
              <a:t> </a:t>
            </a:r>
            <a:r>
              <a:rPr lang="cs-CZ" dirty="0" err="1"/>
              <a:t>it</a:t>
            </a:r>
            <a:r>
              <a:rPr lang="cs-CZ" dirty="0"/>
              <a:t> </a:t>
            </a:r>
            <a:r>
              <a:rPr lang="cs-CZ" dirty="0" err="1"/>
              <a:t>is</a:t>
            </a:r>
            <a:r>
              <a:rPr lang="cs-CZ" dirty="0"/>
              <a:t> </a:t>
            </a:r>
            <a:r>
              <a:rPr lang="cs-CZ" dirty="0" err="1"/>
              <a:t>only</a:t>
            </a:r>
            <a:r>
              <a:rPr lang="cs-CZ" dirty="0"/>
              <a:t> </a:t>
            </a:r>
            <a:r>
              <a:rPr lang="cs-CZ" dirty="0" err="1"/>
              <a:t>accessible</a:t>
            </a:r>
            <a:r>
              <a:rPr lang="cs-CZ" dirty="0"/>
              <a:t> </a:t>
            </a:r>
            <a:r>
              <a:rPr lang="cs-CZ" dirty="0" err="1"/>
              <a:t>and</a:t>
            </a:r>
            <a:r>
              <a:rPr lang="cs-CZ" dirty="0"/>
              <a:t> </a:t>
            </a:r>
            <a:r>
              <a:rPr lang="cs-CZ" dirty="0" err="1"/>
              <a:t>interpretable</a:t>
            </a:r>
            <a:r>
              <a:rPr lang="cs-CZ" dirty="0"/>
              <a:t> by </a:t>
            </a:r>
            <a:r>
              <a:rPr lang="cs-CZ" dirty="0" err="1"/>
              <a:t>authorized</a:t>
            </a:r>
            <a:r>
              <a:rPr lang="cs-CZ" dirty="0"/>
              <a:t> </a:t>
            </a:r>
            <a:r>
              <a:rPr lang="cs-CZ" dirty="0" err="1"/>
              <a:t>users</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Confidentiality</a:t>
            </a:r>
            <a:r>
              <a:rPr lang="cs-CZ" dirty="0"/>
              <a:t> </a:t>
            </a:r>
            <a:r>
              <a:rPr lang="cs-CZ" dirty="0" err="1"/>
              <a:t>is</a:t>
            </a:r>
            <a:r>
              <a:rPr lang="cs-CZ" dirty="0"/>
              <a:t> </a:t>
            </a:r>
            <a:r>
              <a:rPr lang="cs-CZ" dirty="0" err="1"/>
              <a:t>an</a:t>
            </a:r>
            <a:r>
              <a:rPr lang="cs-CZ" dirty="0"/>
              <a:t> </a:t>
            </a:r>
            <a:r>
              <a:rPr lang="cs-CZ" dirty="0" err="1"/>
              <a:t>aspect</a:t>
            </a:r>
            <a:r>
              <a:rPr lang="cs-CZ" dirty="0"/>
              <a:t> </a:t>
            </a:r>
            <a:r>
              <a:rPr lang="cs-CZ" dirty="0" err="1"/>
              <a:t>of</a:t>
            </a:r>
            <a:r>
              <a:rPr lang="cs-CZ" dirty="0"/>
              <a:t> </a:t>
            </a:r>
            <a:r>
              <a:rPr lang="cs-CZ" dirty="0" err="1"/>
              <a:t>information</a:t>
            </a:r>
            <a:r>
              <a:rPr lang="cs-CZ" dirty="0"/>
              <a:t> </a:t>
            </a:r>
            <a:r>
              <a:rPr lang="cs-CZ" dirty="0" err="1"/>
              <a:t>security</a:t>
            </a:r>
            <a:r>
              <a:rPr lang="cs-CZ" dirty="0"/>
              <a:t> (</a:t>
            </a:r>
            <a:r>
              <a:rPr lang="cs-CZ" dirty="0" err="1"/>
              <a:t>together</a:t>
            </a:r>
            <a:r>
              <a:rPr lang="cs-CZ" dirty="0"/>
              <a:t> </a:t>
            </a:r>
            <a:r>
              <a:rPr lang="cs-CZ" dirty="0" err="1"/>
              <a:t>with</a:t>
            </a:r>
            <a:r>
              <a:rPr lang="cs-CZ" dirty="0"/>
              <a:t> </a:t>
            </a:r>
            <a:r>
              <a:rPr lang="cs-CZ" dirty="0" err="1"/>
              <a:t>availability</a:t>
            </a:r>
            <a:r>
              <a:rPr lang="cs-CZ" dirty="0"/>
              <a:t>, integrity) as </a:t>
            </a:r>
            <a:r>
              <a:rPr lang="cs-CZ" dirty="0" err="1"/>
              <a:t>defined</a:t>
            </a:r>
            <a:r>
              <a:rPr lang="cs-CZ" dirty="0"/>
              <a:t> in ISO/IEC 13335-1:2004.</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err="1" smtClean="0"/>
              <a:t>Inherent</a:t>
            </a:r>
            <a:r>
              <a:rPr lang="cs-CZ" b="1" u="sng" dirty="0" smtClean="0"/>
              <a:t> </a:t>
            </a:r>
            <a:r>
              <a:rPr lang="cs-CZ" b="1" u="sng" dirty="0" err="1" smtClean="0"/>
              <a:t>and</a:t>
            </a:r>
            <a:r>
              <a:rPr lang="cs-CZ" b="1" u="sng" dirty="0" smtClean="0"/>
              <a:t> </a:t>
            </a:r>
            <a:r>
              <a:rPr lang="cs-CZ" b="1" u="sng" dirty="0" err="1" smtClean="0"/>
              <a:t>System</a:t>
            </a:r>
            <a:r>
              <a:rPr lang="cs-CZ" b="1" u="sng" dirty="0" smtClean="0"/>
              <a:t>-</a:t>
            </a:r>
            <a:r>
              <a:rPr lang="cs-CZ" b="1" u="sng" dirty="0" err="1" smtClean="0"/>
              <a:t>Dependent</a:t>
            </a:r>
            <a:r>
              <a:rPr lang="cs-CZ" b="1" u="sng" dirty="0" smtClean="0"/>
              <a:t> Data </a:t>
            </a:r>
            <a:r>
              <a:rPr lang="cs-CZ" b="1" u="sng" dirty="0" err="1" smtClean="0"/>
              <a:t>Quality</a:t>
            </a:r>
            <a:r>
              <a:rPr lang="cs-CZ" b="1" u="sng" dirty="0" smtClean="0"/>
              <a:t> 3</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smtClean="0"/>
              <a:t>Efficiency</a:t>
            </a:r>
            <a:r>
              <a:rPr lang="cs-CZ" b="1" dirty="0" smtClean="0"/>
              <a:t> </a:t>
            </a:r>
            <a:endParaRPr lang="cs-CZ" b="1" dirty="0"/>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can</a:t>
            </a:r>
            <a:r>
              <a:rPr lang="cs-CZ" dirty="0"/>
              <a:t> </a:t>
            </a:r>
            <a:r>
              <a:rPr lang="cs-CZ" dirty="0" err="1"/>
              <a:t>be</a:t>
            </a:r>
            <a:r>
              <a:rPr lang="cs-CZ" dirty="0"/>
              <a:t> </a:t>
            </a:r>
            <a:r>
              <a:rPr lang="cs-CZ" dirty="0" err="1"/>
              <a:t>processed</a:t>
            </a:r>
            <a:r>
              <a:rPr lang="cs-CZ" dirty="0"/>
              <a:t> </a:t>
            </a:r>
            <a:r>
              <a:rPr lang="cs-CZ" dirty="0" err="1"/>
              <a:t>and</a:t>
            </a:r>
            <a:r>
              <a:rPr lang="cs-CZ" dirty="0"/>
              <a:t> </a:t>
            </a:r>
            <a:r>
              <a:rPr lang="cs-CZ" dirty="0" err="1"/>
              <a:t>provide</a:t>
            </a:r>
            <a:r>
              <a:rPr lang="cs-CZ" dirty="0"/>
              <a:t> </a:t>
            </a:r>
            <a:r>
              <a:rPr lang="cs-CZ" dirty="0" err="1"/>
              <a:t>the</a:t>
            </a:r>
            <a:r>
              <a:rPr lang="cs-CZ" dirty="0"/>
              <a:t> </a:t>
            </a:r>
            <a:r>
              <a:rPr lang="cs-CZ" dirty="0" err="1"/>
              <a:t>expected</a:t>
            </a:r>
            <a:r>
              <a:rPr lang="cs-CZ" dirty="0"/>
              <a:t> </a:t>
            </a:r>
            <a:r>
              <a:rPr lang="cs-CZ" dirty="0" err="1"/>
              <a:t>levels</a:t>
            </a:r>
            <a:r>
              <a:rPr lang="cs-CZ" dirty="0"/>
              <a:t> </a:t>
            </a:r>
            <a:r>
              <a:rPr lang="cs-CZ" dirty="0" err="1"/>
              <a:t>of</a:t>
            </a:r>
            <a:r>
              <a:rPr lang="cs-CZ" dirty="0"/>
              <a:t> performance by </a:t>
            </a:r>
            <a:r>
              <a:rPr lang="cs-CZ" dirty="0" err="1"/>
              <a:t>using</a:t>
            </a:r>
            <a:r>
              <a:rPr lang="cs-CZ" dirty="0"/>
              <a:t> </a:t>
            </a:r>
            <a:r>
              <a:rPr lang="cs-CZ" dirty="0" err="1"/>
              <a:t>the</a:t>
            </a:r>
            <a:r>
              <a:rPr lang="cs-CZ" dirty="0"/>
              <a:t> </a:t>
            </a:r>
            <a:r>
              <a:rPr lang="cs-CZ" dirty="0" err="1"/>
              <a:t>appropriate</a:t>
            </a:r>
            <a:r>
              <a:rPr lang="cs-CZ" dirty="0"/>
              <a:t> </a:t>
            </a:r>
            <a:r>
              <a:rPr lang="cs-CZ" dirty="0" err="1"/>
              <a:t>amounts</a:t>
            </a:r>
            <a:r>
              <a:rPr lang="cs-CZ" dirty="0"/>
              <a:t> </a:t>
            </a:r>
            <a:r>
              <a:rPr lang="cs-CZ" dirty="0" err="1"/>
              <a:t>and</a:t>
            </a:r>
            <a:r>
              <a:rPr lang="cs-CZ" dirty="0"/>
              <a:t> </a:t>
            </a:r>
            <a:r>
              <a:rPr lang="cs-CZ" dirty="0" err="1"/>
              <a:t>types</a:t>
            </a:r>
            <a:r>
              <a:rPr lang="cs-CZ" dirty="0"/>
              <a:t> </a:t>
            </a:r>
            <a:r>
              <a:rPr lang="cs-CZ" dirty="0" err="1"/>
              <a:t>of</a:t>
            </a:r>
            <a:r>
              <a:rPr lang="cs-CZ" dirty="0"/>
              <a:t> </a:t>
            </a:r>
            <a:r>
              <a:rPr lang="cs-CZ" dirty="0" err="1"/>
              <a:t>resources</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Precision</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a:t>
            </a:r>
            <a:r>
              <a:rPr lang="cs-CZ" dirty="0" err="1"/>
              <a:t>exact</a:t>
            </a:r>
            <a:r>
              <a:rPr lang="cs-CZ" dirty="0"/>
              <a:t> </a:t>
            </a:r>
            <a:r>
              <a:rPr lang="cs-CZ" dirty="0" err="1"/>
              <a:t>or</a:t>
            </a:r>
            <a:r>
              <a:rPr lang="cs-CZ" dirty="0"/>
              <a:t> </a:t>
            </a:r>
            <a:r>
              <a:rPr lang="cs-CZ" dirty="0" err="1"/>
              <a:t>that</a:t>
            </a:r>
            <a:r>
              <a:rPr lang="cs-CZ" dirty="0"/>
              <a:t> </a:t>
            </a:r>
            <a:r>
              <a:rPr lang="cs-CZ" dirty="0" err="1"/>
              <a:t>provide</a:t>
            </a:r>
            <a:r>
              <a:rPr lang="cs-CZ" dirty="0"/>
              <a:t> </a:t>
            </a:r>
            <a:r>
              <a:rPr lang="cs-CZ" dirty="0" err="1"/>
              <a:t>discrimination</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Traceability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provide</a:t>
            </a:r>
            <a:r>
              <a:rPr lang="cs-CZ" dirty="0"/>
              <a:t> </a:t>
            </a:r>
            <a:r>
              <a:rPr lang="cs-CZ" dirty="0" err="1"/>
              <a:t>an</a:t>
            </a:r>
            <a:r>
              <a:rPr lang="cs-CZ" dirty="0"/>
              <a:t> audit </a:t>
            </a:r>
            <a:r>
              <a:rPr lang="cs-CZ" dirty="0" err="1"/>
              <a:t>trail</a:t>
            </a:r>
            <a:r>
              <a:rPr lang="cs-CZ" dirty="0"/>
              <a:t> </a:t>
            </a:r>
            <a:r>
              <a:rPr lang="cs-CZ" dirty="0" err="1"/>
              <a:t>of</a:t>
            </a:r>
            <a:r>
              <a:rPr lang="cs-CZ" dirty="0"/>
              <a:t> </a:t>
            </a:r>
            <a:r>
              <a:rPr lang="cs-CZ" dirty="0" err="1"/>
              <a:t>access</a:t>
            </a:r>
            <a:r>
              <a:rPr lang="cs-CZ" dirty="0"/>
              <a:t> to </a:t>
            </a:r>
            <a:r>
              <a:rPr lang="cs-CZ" dirty="0" err="1"/>
              <a:t>the</a:t>
            </a:r>
            <a:r>
              <a:rPr lang="cs-CZ" dirty="0"/>
              <a:t> data </a:t>
            </a:r>
            <a:r>
              <a:rPr lang="cs-CZ" dirty="0" err="1"/>
              <a:t>and</a:t>
            </a:r>
            <a:r>
              <a:rPr lang="cs-CZ" dirty="0"/>
              <a:t> </a:t>
            </a:r>
            <a:r>
              <a:rPr lang="cs-CZ" dirty="0" err="1"/>
              <a:t>of</a:t>
            </a:r>
            <a:r>
              <a:rPr lang="cs-CZ" dirty="0"/>
              <a:t> </a:t>
            </a:r>
            <a:r>
              <a:rPr lang="cs-CZ" dirty="0" err="1"/>
              <a:t>any</a:t>
            </a:r>
            <a:r>
              <a:rPr lang="cs-CZ" dirty="0"/>
              <a:t> </a:t>
            </a:r>
            <a:r>
              <a:rPr lang="cs-CZ" dirty="0" err="1"/>
              <a:t>changes</a:t>
            </a:r>
            <a:r>
              <a:rPr lang="cs-CZ" dirty="0"/>
              <a:t> </a:t>
            </a:r>
            <a:r>
              <a:rPr lang="cs-CZ" dirty="0" err="1"/>
              <a:t>made</a:t>
            </a:r>
            <a:r>
              <a:rPr lang="cs-CZ" dirty="0"/>
              <a:t> to </a:t>
            </a:r>
            <a:r>
              <a:rPr lang="cs-CZ" dirty="0" err="1"/>
              <a:t>the</a:t>
            </a:r>
            <a:r>
              <a:rPr lang="cs-CZ" dirty="0"/>
              <a:t> data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Understandability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enable</a:t>
            </a:r>
            <a:r>
              <a:rPr lang="cs-CZ" dirty="0"/>
              <a:t> </a:t>
            </a:r>
            <a:r>
              <a:rPr lang="cs-CZ" dirty="0" err="1"/>
              <a:t>it</a:t>
            </a:r>
            <a:r>
              <a:rPr lang="cs-CZ" dirty="0"/>
              <a:t> to </a:t>
            </a:r>
            <a:r>
              <a:rPr lang="cs-CZ" dirty="0" err="1"/>
              <a:t>be</a:t>
            </a:r>
            <a:r>
              <a:rPr lang="cs-CZ" dirty="0"/>
              <a:t> </a:t>
            </a:r>
            <a:r>
              <a:rPr lang="cs-CZ" dirty="0" err="1"/>
              <a:t>read</a:t>
            </a:r>
            <a:r>
              <a:rPr lang="cs-CZ" dirty="0"/>
              <a:t> </a:t>
            </a:r>
            <a:r>
              <a:rPr lang="cs-CZ" dirty="0" err="1"/>
              <a:t>and</a:t>
            </a:r>
            <a:r>
              <a:rPr lang="cs-CZ" dirty="0"/>
              <a:t> </a:t>
            </a:r>
            <a:r>
              <a:rPr lang="cs-CZ" dirty="0" err="1"/>
              <a:t>interpreted</a:t>
            </a:r>
            <a:r>
              <a:rPr lang="cs-CZ" dirty="0"/>
              <a:t> by </a:t>
            </a:r>
            <a:r>
              <a:rPr lang="cs-CZ" dirty="0" err="1"/>
              <a:t>users</a:t>
            </a:r>
            <a:r>
              <a:rPr lang="cs-CZ" dirty="0"/>
              <a:t>, </a:t>
            </a:r>
            <a:r>
              <a:rPr lang="cs-CZ" dirty="0" err="1"/>
              <a:t>and</a:t>
            </a:r>
            <a:r>
              <a:rPr lang="cs-CZ" dirty="0"/>
              <a:t> are </a:t>
            </a:r>
            <a:r>
              <a:rPr lang="cs-CZ" dirty="0" err="1"/>
              <a:t>expressed</a:t>
            </a:r>
            <a:r>
              <a:rPr lang="cs-CZ" dirty="0"/>
              <a:t> in </a:t>
            </a:r>
            <a:r>
              <a:rPr lang="cs-CZ" dirty="0" err="1"/>
              <a:t>appropriate</a:t>
            </a:r>
            <a:r>
              <a:rPr lang="cs-CZ" dirty="0"/>
              <a:t> </a:t>
            </a:r>
            <a:r>
              <a:rPr lang="cs-CZ" dirty="0" err="1"/>
              <a:t>languages</a:t>
            </a:r>
            <a:r>
              <a:rPr lang="cs-CZ" dirty="0"/>
              <a:t>, </a:t>
            </a:r>
            <a:r>
              <a:rPr lang="cs-CZ" dirty="0" err="1"/>
              <a:t>symbols</a:t>
            </a:r>
            <a:r>
              <a:rPr lang="cs-CZ" dirty="0"/>
              <a:t> </a:t>
            </a:r>
            <a:r>
              <a:rPr lang="cs-CZ" dirty="0" err="1"/>
              <a:t>and</a:t>
            </a:r>
            <a:r>
              <a:rPr lang="cs-CZ" dirty="0"/>
              <a:t> </a:t>
            </a:r>
            <a:r>
              <a:rPr lang="cs-CZ" dirty="0" err="1"/>
              <a:t>units</a:t>
            </a:r>
            <a:r>
              <a:rPr lang="cs-CZ" dirty="0"/>
              <a:t> in a </a:t>
            </a:r>
            <a:r>
              <a:rPr lang="cs-CZ" dirty="0" err="1"/>
              <a:t>specific</a:t>
            </a:r>
            <a:r>
              <a:rPr lang="cs-CZ" dirty="0"/>
              <a:t> </a:t>
            </a:r>
            <a:r>
              <a:rPr lang="cs-CZ" dirty="0" err="1"/>
              <a:t>context</a:t>
            </a:r>
            <a:r>
              <a:rPr lang="cs-CZ" dirty="0"/>
              <a:t> </a:t>
            </a:r>
            <a:r>
              <a:rPr lang="cs-CZ" dirty="0" err="1"/>
              <a:t>of</a:t>
            </a:r>
            <a:r>
              <a:rPr lang="cs-CZ" dirty="0"/>
              <a:t> use.</a:t>
            </a:r>
            <a:br>
              <a:rPr lang="cs-CZ" dirty="0"/>
            </a:br>
            <a:r>
              <a:rPr lang="cs-CZ" dirty="0" err="1"/>
              <a:t>Some</a:t>
            </a:r>
            <a:r>
              <a:rPr lang="cs-CZ" dirty="0"/>
              <a:t> </a:t>
            </a:r>
            <a:r>
              <a:rPr lang="cs-CZ" dirty="0" err="1"/>
              <a:t>information</a:t>
            </a:r>
            <a:r>
              <a:rPr lang="cs-CZ" dirty="0"/>
              <a:t> </a:t>
            </a:r>
            <a:r>
              <a:rPr lang="cs-CZ" dirty="0" err="1"/>
              <a:t>about</a:t>
            </a:r>
            <a:r>
              <a:rPr lang="cs-CZ" dirty="0"/>
              <a:t> data </a:t>
            </a:r>
            <a:r>
              <a:rPr lang="cs-CZ" dirty="0" err="1"/>
              <a:t>understandability</a:t>
            </a:r>
            <a:r>
              <a:rPr lang="cs-CZ" dirty="0"/>
              <a:t> are </a:t>
            </a:r>
            <a:r>
              <a:rPr lang="cs-CZ" dirty="0" err="1"/>
              <a:t>provided</a:t>
            </a:r>
            <a:r>
              <a:rPr lang="cs-CZ" dirty="0"/>
              <a:t> by </a:t>
            </a:r>
            <a:r>
              <a:rPr lang="cs-CZ" dirty="0" err="1"/>
              <a:t>metadata</a:t>
            </a:r>
            <a:r>
              <a:rPr lang="cs-CZ" dirty="0"/>
              <a:t>.</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fontScale="90000"/>
          </a:bodyPr>
          <a:lstStyle/>
          <a:p>
            <a:r>
              <a:rPr lang="cs-CZ" b="1" u="sng" dirty="0" err="1" smtClean="0"/>
              <a:t>System</a:t>
            </a:r>
            <a:r>
              <a:rPr lang="cs-CZ" b="1" u="sng" dirty="0" smtClean="0"/>
              <a:t>-</a:t>
            </a:r>
            <a:r>
              <a:rPr lang="cs-CZ" b="1" u="sng" dirty="0" err="1" smtClean="0"/>
              <a:t>Dependent</a:t>
            </a:r>
            <a:r>
              <a:rPr lang="cs-CZ" b="1" u="sng" dirty="0" smtClean="0"/>
              <a:t> Data </a:t>
            </a:r>
            <a:r>
              <a:rPr lang="cs-CZ" b="1" u="sng" dirty="0" err="1" smtClean="0"/>
              <a:t>Quality</a:t>
            </a:r>
            <a:r>
              <a:rPr lang="cs-CZ" b="1" dirty="0" smtClean="0"/>
              <a:t/>
            </a:r>
            <a:br>
              <a:rPr lang="cs-CZ" b="1"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err="1" smtClean="0"/>
              <a:t>Availability</a:t>
            </a:r>
            <a:r>
              <a:rPr lang="cs-CZ" b="1" dirty="0" smtClean="0"/>
              <a:t> </a:t>
            </a:r>
            <a:endParaRPr lang="cs-CZ" b="1" dirty="0"/>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enable</a:t>
            </a:r>
            <a:r>
              <a:rPr lang="cs-CZ" dirty="0"/>
              <a:t> </a:t>
            </a:r>
            <a:r>
              <a:rPr lang="cs-CZ" dirty="0" err="1"/>
              <a:t>it</a:t>
            </a:r>
            <a:r>
              <a:rPr lang="cs-CZ" dirty="0"/>
              <a:t> to </a:t>
            </a:r>
            <a:r>
              <a:rPr lang="cs-CZ" dirty="0" err="1"/>
              <a:t>be</a:t>
            </a:r>
            <a:r>
              <a:rPr lang="cs-CZ" dirty="0"/>
              <a:t> </a:t>
            </a:r>
            <a:r>
              <a:rPr lang="cs-CZ" dirty="0" err="1"/>
              <a:t>retrieved</a:t>
            </a:r>
            <a:r>
              <a:rPr lang="cs-CZ" dirty="0"/>
              <a:t> by </a:t>
            </a:r>
            <a:r>
              <a:rPr lang="cs-CZ" dirty="0" err="1"/>
              <a:t>authorized</a:t>
            </a:r>
            <a:r>
              <a:rPr lang="cs-CZ" dirty="0"/>
              <a:t> </a:t>
            </a:r>
            <a:r>
              <a:rPr lang="cs-CZ" dirty="0" err="1"/>
              <a:t>users</a:t>
            </a:r>
            <a:r>
              <a:rPr lang="cs-CZ" dirty="0"/>
              <a:t> </a:t>
            </a:r>
            <a:r>
              <a:rPr lang="cs-CZ" dirty="0" err="1"/>
              <a:t>and</a:t>
            </a:r>
            <a:r>
              <a:rPr lang="cs-CZ" dirty="0"/>
              <a:t>/</a:t>
            </a:r>
            <a:r>
              <a:rPr lang="cs-CZ" dirty="0" err="1"/>
              <a:t>or</a:t>
            </a:r>
            <a:r>
              <a:rPr lang="cs-CZ" dirty="0"/>
              <a:t> </a:t>
            </a:r>
            <a:r>
              <a:rPr lang="cs-CZ" dirty="0" err="1"/>
              <a:t>applications</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a:t>Portability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enable</a:t>
            </a:r>
            <a:r>
              <a:rPr lang="cs-CZ" dirty="0"/>
              <a:t> </a:t>
            </a:r>
            <a:r>
              <a:rPr lang="cs-CZ" dirty="0" err="1"/>
              <a:t>it</a:t>
            </a:r>
            <a:r>
              <a:rPr lang="cs-CZ" dirty="0"/>
              <a:t> to </a:t>
            </a:r>
            <a:r>
              <a:rPr lang="cs-CZ" dirty="0" err="1"/>
              <a:t>be</a:t>
            </a:r>
            <a:r>
              <a:rPr lang="cs-CZ" dirty="0"/>
              <a:t> </a:t>
            </a:r>
            <a:r>
              <a:rPr lang="cs-CZ" dirty="0" err="1"/>
              <a:t>installed</a:t>
            </a:r>
            <a:r>
              <a:rPr lang="cs-CZ" dirty="0"/>
              <a:t>, </a:t>
            </a:r>
            <a:r>
              <a:rPr lang="cs-CZ" dirty="0" err="1"/>
              <a:t>replaced</a:t>
            </a:r>
            <a:r>
              <a:rPr lang="cs-CZ" dirty="0"/>
              <a:t> </a:t>
            </a:r>
            <a:r>
              <a:rPr lang="cs-CZ" dirty="0" err="1"/>
              <a:t>or</a:t>
            </a:r>
            <a:r>
              <a:rPr lang="cs-CZ" dirty="0"/>
              <a:t> </a:t>
            </a:r>
            <a:r>
              <a:rPr lang="cs-CZ" dirty="0" err="1"/>
              <a:t>moved</a:t>
            </a:r>
            <a:r>
              <a:rPr lang="cs-CZ" dirty="0"/>
              <a:t> </a:t>
            </a:r>
            <a:r>
              <a:rPr lang="cs-CZ" dirty="0" err="1"/>
              <a:t>from</a:t>
            </a:r>
            <a:r>
              <a:rPr lang="cs-CZ" dirty="0"/>
              <a:t> </a:t>
            </a:r>
            <a:r>
              <a:rPr lang="cs-CZ" dirty="0" err="1"/>
              <a:t>one</a:t>
            </a:r>
            <a:r>
              <a:rPr lang="cs-CZ" dirty="0"/>
              <a:t> </a:t>
            </a:r>
            <a:r>
              <a:rPr lang="cs-CZ" dirty="0" err="1"/>
              <a:t>system</a:t>
            </a:r>
            <a:r>
              <a:rPr lang="cs-CZ" dirty="0"/>
              <a:t> to </a:t>
            </a:r>
            <a:r>
              <a:rPr lang="cs-CZ" dirty="0" err="1"/>
              <a:t>another</a:t>
            </a:r>
            <a:r>
              <a:rPr lang="cs-CZ" dirty="0"/>
              <a:t> </a:t>
            </a:r>
            <a:r>
              <a:rPr lang="cs-CZ" dirty="0" err="1"/>
              <a:t>preserving</a:t>
            </a:r>
            <a:r>
              <a:rPr lang="cs-CZ" dirty="0"/>
              <a:t> </a:t>
            </a:r>
            <a:r>
              <a:rPr lang="cs-CZ" dirty="0" err="1"/>
              <a:t>the</a:t>
            </a:r>
            <a:r>
              <a:rPr lang="cs-CZ" dirty="0"/>
              <a:t> </a:t>
            </a:r>
            <a:r>
              <a:rPr lang="cs-CZ" dirty="0" err="1"/>
              <a:t>existing</a:t>
            </a:r>
            <a:r>
              <a:rPr lang="cs-CZ" dirty="0"/>
              <a:t> </a:t>
            </a:r>
            <a:r>
              <a:rPr lang="cs-CZ" dirty="0" err="1"/>
              <a:t>quality</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Recoverability</a:t>
            </a:r>
            <a:r>
              <a:rPr lang="cs-CZ" b="1" dirty="0"/>
              <a:t> </a:t>
            </a:r>
          </a:p>
          <a:p>
            <a:r>
              <a:rPr lang="en-US" dirty="0"/>
              <a:t>The degree to which data has attributes that enable it to maintain and preserve a specified level of operations and quality, even in the event of failure, in a specific context of use</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Charakteristiky kvality SW</a:t>
            </a:r>
            <a:endParaRPr lang="en-US" dirty="0"/>
          </a:p>
        </p:txBody>
      </p:sp>
      <p:sp>
        <p:nvSpPr>
          <p:cNvPr id="3" name="Podnadpis 2"/>
          <p:cNvSpPr>
            <a:spLocks noGrp="1"/>
          </p:cNvSpPr>
          <p:nvPr>
            <p:ph type="subTitle" idx="1"/>
          </p:nvPr>
        </p:nvSpPr>
        <p:spPr/>
        <p:txBody>
          <a:bodyPr/>
          <a:lstStyle/>
          <a:p>
            <a:r>
              <a:rPr lang="cs-CZ" dirty="0" smtClean="0">
                <a:solidFill>
                  <a:schemeClr val="tx1"/>
                </a:solidFill>
              </a:rPr>
              <a:t>Pohled na  celý systém</a:t>
            </a:r>
            <a:endParaRPr lang="en-US" dirty="0">
              <a:solidFill>
                <a:schemeClr val="tx1"/>
              </a:solidFill>
            </a:endParaRPr>
          </a:p>
        </p:txBody>
      </p:sp>
    </p:spTree>
    <p:extLst>
      <p:ext uri="{BB962C8B-B14F-4D97-AF65-F5344CB8AC3E}">
        <p14:creationId xmlns:p14="http://schemas.microsoft.com/office/powerpoint/2010/main" xmlns="" val="4045661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p:cNvGraphicFramePr>
            <a:graphicFrameLocks noGrp="1"/>
          </p:cNvGraphicFramePr>
          <p:nvPr>
            <p:extLst>
              <p:ext uri="{D42A27DB-BD31-4B8C-83A1-F6EECF244321}">
                <p14:modId xmlns:p14="http://schemas.microsoft.com/office/powerpoint/2010/main" xmlns="" val="949723408"/>
              </p:ext>
            </p:extLst>
          </p:nvPr>
        </p:nvGraphicFramePr>
        <p:xfrm>
          <a:off x="611560" y="44625"/>
          <a:ext cx="8136903" cy="6627872"/>
        </p:xfrm>
        <a:graphic>
          <a:graphicData uri="http://schemas.openxmlformats.org/drawingml/2006/table">
            <a:tbl>
              <a:tblPr/>
              <a:tblGrid>
                <a:gridCol w="3899396"/>
                <a:gridCol w="61044"/>
                <a:gridCol w="4176463"/>
              </a:tblGrid>
              <a:tr h="562352">
                <a:tc>
                  <a:txBody>
                    <a:bodyPr/>
                    <a:lstStyle/>
                    <a:p>
                      <a:pPr marL="0" marR="0" algn="l">
                        <a:spcBef>
                          <a:spcPts val="0"/>
                        </a:spcBef>
                        <a:spcAft>
                          <a:spcPts val="0"/>
                        </a:spcAft>
                      </a:pPr>
                      <a:r>
                        <a:rPr lang="en-US" sz="1300" dirty="0">
                          <a:effectLst/>
                        </a:rPr>
                        <a:t> </a:t>
                      </a:r>
                    </a:p>
                  </a:txBody>
                  <a:tcPr marL="0" marR="0" marT="0" marB="0">
                    <a:lnL>
                      <a:noFill/>
                    </a:lnL>
                    <a:lnR>
                      <a:noFill/>
                    </a:lnR>
                    <a:lnT>
                      <a:noFill/>
                    </a:lnT>
                    <a:lnB w="12700" cap="flat" cmpd="sng" algn="ctr">
                      <a:solidFill>
                        <a:srgbClr val="4884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a:noFill/>
                    </a:lnL>
                    <a:lnR w="19050" cap="flat" cmpd="sng" algn="ctr">
                      <a:solidFill>
                        <a:srgbClr val="9884E6"/>
                      </a:solidFill>
                      <a:prstDash val="solid"/>
                      <a:round/>
                      <a:headEnd type="none" w="med" len="med"/>
                      <a:tailEnd type="none" w="med" len="med"/>
                    </a:lnR>
                    <a:lnT>
                      <a:noFill/>
                    </a:lnT>
                    <a:lnB w="12700" cap="flat" cmpd="sng" algn="ctr">
                      <a:solidFill>
                        <a:srgbClr val="4886E6"/>
                      </a:solidFill>
                      <a:prstDash val="solid"/>
                      <a:round/>
                      <a:headEnd type="none" w="med" len="med"/>
                      <a:tailEnd type="none" w="med" len="med"/>
                    </a:lnB>
                  </a:tcPr>
                </a:tc>
                <a:tc>
                  <a:txBody>
                    <a:bodyPr/>
                    <a:lstStyle/>
                    <a:p>
                      <a:pPr marL="0" marR="0" algn="l">
                        <a:spcBef>
                          <a:spcPts val="0"/>
                        </a:spcBef>
                        <a:spcAft>
                          <a:spcPts val="0"/>
                        </a:spcAft>
                      </a:pPr>
                      <a:r>
                        <a:rPr lang="en-US" sz="1800" b="1" dirty="0" err="1" smtClean="0">
                          <a:effectLst/>
                        </a:rPr>
                        <a:t>Reliabilit</a:t>
                      </a:r>
                      <a:r>
                        <a:rPr lang="cs-CZ" sz="1800" b="1" dirty="0" smtClean="0">
                          <a:effectLst/>
                        </a:rPr>
                        <a:t>y</a:t>
                      </a:r>
                      <a:endParaRPr lang="en-US" sz="1800" dirty="0">
                        <a:effectLst/>
                      </a:endParaRPr>
                    </a:p>
                  </a:txBody>
                  <a:tcPr marL="0" marR="0" marT="0" marB="0">
                    <a:lnL w="19050" cap="flat" cmpd="sng" algn="ctr">
                      <a:solidFill>
                        <a:srgbClr val="9884E6"/>
                      </a:solidFill>
                      <a:prstDash val="solid"/>
                      <a:round/>
                      <a:headEnd type="none" w="med" len="med"/>
                      <a:tailEnd type="none" w="med" len="med"/>
                    </a:lnL>
                    <a:lnR w="19050" cap="flat" cmpd="sng" algn="ctr">
                      <a:solidFill>
                        <a:srgbClr val="8084E6"/>
                      </a:solidFill>
                      <a:prstDash val="solid"/>
                      <a:round/>
                      <a:headEnd type="none" w="med" len="med"/>
                      <a:tailEnd type="none" w="med" len="med"/>
                    </a:lnR>
                    <a:lnT w="19050" cap="flat" cmpd="sng" algn="ctr">
                      <a:solidFill>
                        <a:srgbClr val="4885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b="1" dirty="0">
                          <a:effectLst/>
                        </a:rPr>
                        <a:t>(Sub)Characteristic</a:t>
                      </a:r>
                      <a:endParaRPr lang="en-US" sz="2000" dirty="0">
                        <a:effectLst/>
                      </a:endParaRPr>
                    </a:p>
                  </a:txBody>
                  <a:tcPr marL="0" marR="0" marT="0" marB="0">
                    <a:lnL>
                      <a:noFill/>
                    </a:lnL>
                    <a:lnR>
                      <a:noFill/>
                    </a:lnR>
                    <a:lnT w="12700" cap="flat" cmpd="sng" algn="ctr">
                      <a:solidFill>
                        <a:srgbClr val="4884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a:noFill/>
                    </a:lnL>
                    <a:lnR w="19050" cap="flat" cmpd="sng" algn="ctr">
                      <a:solidFill>
                        <a:srgbClr val="0080E6"/>
                      </a:solidFill>
                      <a:prstDash val="solid"/>
                      <a:round/>
                      <a:headEnd type="none" w="med" len="med"/>
                      <a:tailEnd type="none" w="med" len="med"/>
                    </a:lnR>
                    <a:lnT w="12700" cap="flat" cmpd="sng" algn="ctr">
                      <a:solidFill>
                        <a:srgbClr val="4886E6"/>
                      </a:solidFill>
                      <a:prstDash val="solid"/>
                      <a:round/>
                      <a:headEnd type="none" w="med" len="med"/>
                      <a:tailEnd type="none" w="med" len="med"/>
                    </a:lnT>
                    <a:lnB w="12700" cap="flat" cmpd="sng" algn="ctr">
                      <a:solidFill>
                        <a:srgbClr val="8087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Maturity</a:t>
                      </a:r>
                    </a:p>
                  </a:txBody>
                  <a:tcPr marL="0" marR="0" marT="0" marB="0">
                    <a:lnL w="19050" cap="flat" cmpd="sng" algn="ctr">
                      <a:solidFill>
                        <a:srgbClr val="0080E6"/>
                      </a:solidFill>
                      <a:prstDash val="solid"/>
                      <a:round/>
                      <a:headEnd type="none" w="med" len="med"/>
                      <a:tailEnd type="none" w="med" len="med"/>
                    </a:lnL>
                    <a:lnR w="19050" cap="flat" cmpd="sng" algn="ctr">
                      <a:solidFill>
                        <a:srgbClr val="9886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Functional suitability</a:t>
                      </a:r>
                      <a:endParaRPr lang="en-US" sz="2000" dirty="0">
                        <a:effectLst/>
                      </a:endParaRPr>
                    </a:p>
                  </a:txBody>
                  <a:tcPr marL="0" marR="0" marT="0" marB="0">
                    <a:lnL w="19050" cap="flat" cmpd="sng" algn="ctr">
                      <a:solidFill>
                        <a:srgbClr val="1885E6"/>
                      </a:solidFill>
                      <a:prstDash val="solid"/>
                      <a:round/>
                      <a:headEnd type="none" w="med" len="med"/>
                      <a:tailEnd type="none" w="med" len="med"/>
                    </a:lnL>
                    <a:lnR w="19050" cap="flat" cmpd="sng" algn="ctr">
                      <a:solidFill>
                        <a:srgbClr val="0087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0087E6"/>
                      </a:solidFill>
                      <a:prstDash val="solid"/>
                      <a:round/>
                      <a:headEnd type="none" w="med" len="med"/>
                      <a:tailEnd type="none" w="med" len="med"/>
                    </a:lnL>
                    <a:lnR w="19050" cap="flat" cmpd="sng" algn="ctr">
                      <a:solidFill>
                        <a:srgbClr val="3085E6"/>
                      </a:solidFill>
                      <a:prstDash val="solid"/>
                      <a:round/>
                      <a:headEnd type="none" w="med" len="med"/>
                      <a:tailEnd type="none" w="med" len="med"/>
                    </a:lnR>
                    <a:lnT w="12700" cap="flat" cmpd="sng" algn="ctr">
                      <a:solidFill>
                        <a:srgbClr val="8087E6"/>
                      </a:solidFill>
                      <a:prstDash val="solid"/>
                      <a:round/>
                      <a:headEnd type="none" w="med" len="med"/>
                      <a:tailEnd type="none" w="med" len="med"/>
                    </a:lnT>
                    <a:lnB w="12700" cap="flat" cmpd="sng" algn="ctr">
                      <a:solidFill>
                        <a:srgbClr val="6088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Availability</a:t>
                      </a:r>
                    </a:p>
                  </a:txBody>
                  <a:tcPr marL="0" marR="0" marT="0" marB="0">
                    <a:lnL w="19050" cap="flat" cmpd="sng" algn="ctr">
                      <a:solidFill>
                        <a:srgbClr val="3085E6"/>
                      </a:solidFill>
                      <a:prstDash val="solid"/>
                      <a:round/>
                      <a:headEnd type="none" w="med" len="med"/>
                      <a:tailEnd type="none" w="med" len="med"/>
                    </a:lnL>
                    <a:lnR w="19050" cap="flat" cmpd="sng" algn="ctr">
                      <a:solidFill>
                        <a:srgbClr val="C887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Functional completeness</a:t>
                      </a:r>
                    </a:p>
                  </a:txBody>
                  <a:tcPr marL="0" marR="0" marT="0" marB="0">
                    <a:lnL w="19050" cap="flat" cmpd="sng" algn="ctr">
                      <a:solidFill>
                        <a:srgbClr val="6086E6"/>
                      </a:solidFill>
                      <a:prstDash val="solid"/>
                      <a:round/>
                      <a:headEnd type="none" w="med" len="med"/>
                      <a:tailEnd type="none" w="med" len="med"/>
                    </a:lnL>
                    <a:lnR w="19050" cap="flat" cmpd="sng" algn="ctr">
                      <a:solidFill>
                        <a:srgbClr val="1888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1888E6"/>
                      </a:solidFill>
                      <a:prstDash val="solid"/>
                      <a:round/>
                      <a:headEnd type="none" w="med" len="med"/>
                      <a:tailEnd type="none" w="med" len="med"/>
                    </a:lnL>
                    <a:lnR w="19050" cap="flat" cmpd="sng" algn="ctr">
                      <a:solidFill>
                        <a:srgbClr val="E0D4C9"/>
                      </a:solidFill>
                      <a:prstDash val="solid"/>
                      <a:round/>
                      <a:headEnd type="none" w="med" len="med"/>
                      <a:tailEnd type="none" w="med" len="med"/>
                    </a:lnR>
                    <a:lnT w="12700" cap="flat" cmpd="sng" algn="ctr">
                      <a:solidFill>
                        <a:srgbClr val="6088E6"/>
                      </a:solidFill>
                      <a:prstDash val="solid"/>
                      <a:round/>
                      <a:headEnd type="none" w="med" len="med"/>
                      <a:tailEnd type="none" w="med" len="med"/>
                    </a:lnT>
                    <a:lnB w="12700" cap="flat" cmpd="sng" algn="ctr">
                      <a:solidFill>
                        <a:srgbClr val="B0D4C9"/>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Fault tolerance</a:t>
                      </a:r>
                    </a:p>
                  </a:txBody>
                  <a:tcPr marL="0" marR="0" marT="0" marB="0">
                    <a:lnL w="19050" cap="flat" cmpd="sng" algn="ctr">
                      <a:solidFill>
                        <a:srgbClr val="E0D4C9"/>
                      </a:solidFill>
                      <a:prstDash val="solid"/>
                      <a:round/>
                      <a:headEnd type="none" w="med" len="med"/>
                      <a:tailEnd type="none" w="med" len="med"/>
                    </a:lnL>
                    <a:lnR w="19050" cap="flat" cmpd="sng" algn="ctr">
                      <a:solidFill>
                        <a:srgbClr val="B088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Functional correctness</a:t>
                      </a:r>
                    </a:p>
                  </a:txBody>
                  <a:tcPr marL="0" marR="0" marT="0" marB="0">
                    <a:lnL w="19050" cap="flat" cmpd="sng" algn="ctr">
                      <a:solidFill>
                        <a:srgbClr val="B087E6"/>
                      </a:solidFill>
                      <a:prstDash val="solid"/>
                      <a:round/>
                      <a:headEnd type="none" w="med" len="med"/>
                      <a:tailEnd type="none" w="med" len="med"/>
                    </a:lnL>
                    <a:lnR w="19050" cap="flat" cmpd="sng" algn="ctr">
                      <a:solidFill>
                        <a:srgbClr val="9887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9887E6"/>
                      </a:solidFill>
                      <a:prstDash val="solid"/>
                      <a:round/>
                      <a:headEnd type="none" w="med" len="med"/>
                      <a:tailEnd type="none" w="med" len="med"/>
                    </a:lnL>
                    <a:lnR w="19050" cap="flat" cmpd="sng" algn="ctr">
                      <a:solidFill>
                        <a:srgbClr val="1885E6"/>
                      </a:solidFill>
                      <a:prstDash val="solid"/>
                      <a:round/>
                      <a:headEnd type="none" w="med" len="med"/>
                      <a:tailEnd type="none" w="med" len="med"/>
                    </a:lnR>
                    <a:lnT w="12700" cap="flat" cmpd="sng" algn="ctr">
                      <a:solidFill>
                        <a:srgbClr val="B0D4C9"/>
                      </a:solidFill>
                      <a:prstDash val="solid"/>
                      <a:round/>
                      <a:headEnd type="none" w="med" len="med"/>
                      <a:tailEnd type="none" w="med" len="med"/>
                    </a:lnT>
                    <a:lnB w="12700" cap="flat" cmpd="sng" algn="ctr">
                      <a:solidFill>
                        <a:srgbClr val="488B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Recoverability</a:t>
                      </a:r>
                    </a:p>
                  </a:txBody>
                  <a:tcPr marL="0" marR="0" marT="0" marB="0">
                    <a:lnL w="19050" cap="flat" cmpd="sng" algn="ctr">
                      <a:solidFill>
                        <a:srgbClr val="1885E6"/>
                      </a:solidFill>
                      <a:prstDash val="solid"/>
                      <a:round/>
                      <a:headEnd type="none" w="med" len="med"/>
                      <a:tailEnd type="none" w="med" len="med"/>
                    </a:lnL>
                    <a:lnR w="19050" cap="flat" cmpd="sng" algn="ctr">
                      <a:solidFill>
                        <a:srgbClr val="9889E6"/>
                      </a:solidFill>
                      <a:prstDash val="solid"/>
                      <a:round/>
                      <a:headEnd type="none" w="med" len="med"/>
                      <a:tailEnd type="none" w="med" len="med"/>
                    </a:lnR>
                    <a:lnT>
                      <a:noFill/>
                    </a:lnT>
                    <a:lnB w="19050" cap="flat" cmpd="sng" algn="ctr">
                      <a:solidFill>
                        <a:srgbClr val="481FE6"/>
                      </a:solidFill>
                      <a:prstDash val="solid"/>
                      <a:round/>
                      <a:headEnd type="none" w="med" len="med"/>
                      <a:tailEnd type="none" w="med" len="med"/>
                    </a:lnB>
                  </a:tcPr>
                </a:tc>
              </a:tr>
              <a:tr h="234671">
                <a:tc>
                  <a:txBody>
                    <a:bodyPr/>
                    <a:lstStyle/>
                    <a:p>
                      <a:pPr marL="0" marR="0" algn="l">
                        <a:spcBef>
                          <a:spcPts val="0"/>
                        </a:spcBef>
                        <a:spcAft>
                          <a:spcPts val="0"/>
                        </a:spcAft>
                      </a:pPr>
                      <a:r>
                        <a:rPr lang="en-US" sz="2000" dirty="0">
                          <a:effectLst/>
                        </a:rPr>
                        <a:t>Functional appropriateness</a:t>
                      </a:r>
                    </a:p>
                  </a:txBody>
                  <a:tcPr marL="0" marR="0" marT="0" marB="0">
                    <a:lnL w="19050" cap="flat" cmpd="sng" algn="ctr">
                      <a:solidFill>
                        <a:srgbClr val="C888E6"/>
                      </a:solidFill>
                      <a:prstDash val="solid"/>
                      <a:round/>
                      <a:headEnd type="none" w="med" len="med"/>
                      <a:tailEnd type="none" w="med" len="med"/>
                    </a:lnL>
                    <a:lnR w="19050" cap="flat" cmpd="sng" algn="ctr">
                      <a:solidFill>
                        <a:srgbClr val="008BE6"/>
                      </a:solidFill>
                      <a:prstDash val="solid"/>
                      <a:round/>
                      <a:headEnd type="none" w="med" len="med"/>
                      <a:tailEnd type="none" w="med" len="med"/>
                    </a:lnR>
                    <a:lnT>
                      <a:noFill/>
                    </a:lnT>
                    <a:lnB w="19050" cap="flat" cmpd="sng" algn="ctr">
                      <a:solidFill>
                        <a:srgbClr val="8089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008BE6"/>
                      </a:solidFill>
                      <a:prstDash val="solid"/>
                      <a:round/>
                      <a:headEnd type="none" w="med" len="med"/>
                      <a:tailEnd type="none" w="med" len="med"/>
                    </a:lnL>
                    <a:lnR w="19050" cap="flat" cmpd="sng" algn="ctr">
                      <a:solidFill>
                        <a:srgbClr val="1889E6"/>
                      </a:solidFill>
                      <a:prstDash val="solid"/>
                      <a:round/>
                      <a:headEnd type="none" w="med" len="med"/>
                      <a:tailEnd type="none" w="med" len="med"/>
                    </a:lnR>
                    <a:lnT w="12700" cap="flat" cmpd="sng" algn="ctr">
                      <a:solidFill>
                        <a:srgbClr val="488BE6"/>
                      </a:solidFill>
                      <a:prstDash val="solid"/>
                      <a:round/>
                      <a:headEnd type="none" w="med" len="med"/>
                      <a:tailEnd type="none" w="med" len="med"/>
                    </a:lnT>
                    <a:lnB w="12700" cap="flat" cmpd="sng" algn="ctr">
                      <a:solidFill>
                        <a:srgbClr val="B08C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Security</a:t>
                      </a:r>
                      <a:endParaRPr lang="en-US" sz="1800" dirty="0">
                        <a:effectLst/>
                      </a:endParaRPr>
                    </a:p>
                  </a:txBody>
                  <a:tcPr marL="0" marR="0" marT="0" marB="0">
                    <a:lnL w="19050" cap="flat" cmpd="sng" algn="ctr">
                      <a:solidFill>
                        <a:srgbClr val="1889E6"/>
                      </a:solidFill>
                      <a:prstDash val="solid"/>
                      <a:round/>
                      <a:headEnd type="none" w="med" len="med"/>
                      <a:tailEnd type="none" w="med" len="med"/>
                    </a:lnL>
                    <a:lnR w="19050" cap="flat" cmpd="sng" algn="ctr">
                      <a:solidFill>
                        <a:srgbClr val="988BE6"/>
                      </a:solidFill>
                      <a:prstDash val="solid"/>
                      <a:round/>
                      <a:headEnd type="none" w="med" len="med"/>
                      <a:tailEnd type="none" w="med" len="med"/>
                    </a:lnR>
                    <a:lnT w="19050" cap="flat" cmpd="sng" algn="ctr">
                      <a:solidFill>
                        <a:srgbClr val="481F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b="1" dirty="0">
                          <a:effectLst/>
                        </a:rPr>
                        <a:t>Performance efficiency</a:t>
                      </a:r>
                      <a:endParaRPr lang="en-US" sz="2000" dirty="0">
                        <a:effectLst/>
                      </a:endParaRPr>
                    </a:p>
                  </a:txBody>
                  <a:tcPr marL="0" marR="0" marT="0" marB="0">
                    <a:lnL w="19050" cap="flat" cmpd="sng" algn="ctr">
                      <a:solidFill>
                        <a:srgbClr val="C889E6"/>
                      </a:solidFill>
                      <a:prstDash val="solid"/>
                      <a:round/>
                      <a:headEnd type="none" w="med" len="med"/>
                      <a:tailEnd type="none" w="med" len="med"/>
                    </a:lnL>
                    <a:lnR w="19050" cap="flat" cmpd="sng" algn="ctr">
                      <a:solidFill>
                        <a:srgbClr val="308CE6"/>
                      </a:solidFill>
                      <a:prstDash val="solid"/>
                      <a:round/>
                      <a:headEnd type="none" w="med" len="med"/>
                      <a:tailEnd type="none" w="med" len="med"/>
                    </a:lnR>
                    <a:lnT w="19050" cap="flat" cmpd="sng" algn="ctr">
                      <a:solidFill>
                        <a:srgbClr val="8089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308CE6"/>
                      </a:solidFill>
                      <a:prstDash val="solid"/>
                      <a:round/>
                      <a:headEnd type="none" w="med" len="med"/>
                      <a:tailEnd type="none" w="med" len="med"/>
                    </a:lnL>
                    <a:lnR w="19050" cap="flat" cmpd="sng" algn="ctr">
                      <a:solidFill>
                        <a:srgbClr val="E089E6"/>
                      </a:solidFill>
                      <a:prstDash val="solid"/>
                      <a:round/>
                      <a:headEnd type="none" w="med" len="med"/>
                      <a:tailEnd type="none" w="med" len="med"/>
                    </a:lnR>
                    <a:lnT w="12700" cap="flat" cmpd="sng" algn="ctr">
                      <a:solidFill>
                        <a:srgbClr val="B08CE6"/>
                      </a:solidFill>
                      <a:prstDash val="solid"/>
                      <a:round/>
                      <a:headEnd type="none" w="med" len="med"/>
                      <a:tailEnd type="none" w="med" len="med"/>
                    </a:lnT>
                    <a:lnB w="12700" cap="flat" cmpd="sng" algn="ctr">
                      <a:solidFill>
                        <a:srgbClr val="988D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Confidentiality</a:t>
                      </a:r>
                    </a:p>
                  </a:txBody>
                  <a:tcPr marL="0" marR="0" marT="0" marB="0">
                    <a:lnL w="19050" cap="flat" cmpd="sng" algn="ctr">
                      <a:solidFill>
                        <a:srgbClr val="E089E6"/>
                      </a:solidFill>
                      <a:prstDash val="solid"/>
                      <a:round/>
                      <a:headEnd type="none" w="med" len="med"/>
                      <a:tailEnd type="none" w="med" len="med"/>
                    </a:lnL>
                    <a:lnR w="19050" cap="flat" cmpd="sng" algn="ctr">
                      <a:solidFill>
                        <a:srgbClr val="008D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Time </a:t>
                      </a:r>
                      <a:r>
                        <a:rPr lang="en-US" sz="2000" dirty="0" err="1">
                          <a:effectLst/>
                        </a:rPr>
                        <a:t>behaviour</a:t>
                      </a:r>
                      <a:endParaRPr lang="en-US" sz="2000" dirty="0">
                        <a:effectLst/>
                      </a:endParaRPr>
                    </a:p>
                  </a:txBody>
                  <a:tcPr marL="0" marR="0" marT="0" marB="0">
                    <a:lnL w="19050" cap="flat" cmpd="sng" algn="ctr">
                      <a:solidFill>
                        <a:srgbClr val="608BE6"/>
                      </a:solidFill>
                      <a:prstDash val="solid"/>
                      <a:round/>
                      <a:headEnd type="none" w="med" len="med"/>
                      <a:tailEnd type="none" w="med" len="med"/>
                    </a:lnL>
                    <a:lnR w="19050" cap="flat" cmpd="sng" algn="ctr">
                      <a:solidFill>
                        <a:srgbClr val="488D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8DE6"/>
                      </a:solidFill>
                      <a:prstDash val="solid"/>
                      <a:round/>
                      <a:headEnd type="none" w="med" len="med"/>
                      <a:tailEnd type="none" w="med" len="med"/>
                    </a:lnL>
                    <a:lnR w="19050" cap="flat" cmpd="sng" algn="ctr">
                      <a:solidFill>
                        <a:srgbClr val="C8BD83"/>
                      </a:solidFill>
                      <a:prstDash val="solid"/>
                      <a:round/>
                      <a:headEnd type="none" w="med" len="med"/>
                      <a:tailEnd type="none" w="med" len="med"/>
                    </a:lnR>
                    <a:lnT w="12700" cap="flat" cmpd="sng" algn="ctr">
                      <a:solidFill>
                        <a:srgbClr val="988DE6"/>
                      </a:solidFill>
                      <a:prstDash val="solid"/>
                      <a:round/>
                      <a:headEnd type="none" w="med" len="med"/>
                      <a:tailEnd type="none" w="med" len="med"/>
                    </a:lnT>
                    <a:lnB w="12700" cap="flat" cmpd="sng" algn="ctr">
                      <a:solidFill>
                        <a:srgbClr val="188F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Integrity</a:t>
                      </a:r>
                    </a:p>
                  </a:txBody>
                  <a:tcPr marL="0" marR="0" marT="0" marB="0">
                    <a:lnL w="19050" cap="flat" cmpd="sng" algn="ctr">
                      <a:solidFill>
                        <a:srgbClr val="C8BD83"/>
                      </a:solidFill>
                      <a:prstDash val="solid"/>
                      <a:round/>
                      <a:headEnd type="none" w="med" len="med"/>
                      <a:tailEnd type="none" w="med" len="med"/>
                    </a:lnL>
                    <a:lnR w="19050" cap="flat" cmpd="sng" algn="ctr">
                      <a:solidFill>
                        <a:srgbClr val="E08D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Resource utilization</a:t>
                      </a:r>
                    </a:p>
                  </a:txBody>
                  <a:tcPr marL="0" marR="0" marT="0" marB="0">
                    <a:lnL w="19050" cap="flat" cmpd="sng" algn="ctr">
                      <a:solidFill>
                        <a:srgbClr val="C88CE6"/>
                      </a:solidFill>
                      <a:prstDash val="solid"/>
                      <a:round/>
                      <a:headEnd type="none" w="med" len="med"/>
                      <a:tailEnd type="none" w="med" len="med"/>
                    </a:lnL>
                    <a:lnR w="19050" cap="flat" cmpd="sng" algn="ctr">
                      <a:solidFill>
                        <a:srgbClr val="488E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8EE6"/>
                      </a:solidFill>
                      <a:prstDash val="solid"/>
                      <a:round/>
                      <a:headEnd type="none" w="med" len="med"/>
                      <a:tailEnd type="none" w="med" len="med"/>
                    </a:lnL>
                    <a:lnR w="19050" cap="flat" cmpd="sng" algn="ctr">
                      <a:solidFill>
                        <a:srgbClr val="0087E6"/>
                      </a:solidFill>
                      <a:prstDash val="solid"/>
                      <a:round/>
                      <a:headEnd type="none" w="med" len="med"/>
                      <a:tailEnd type="none" w="med" len="med"/>
                    </a:lnR>
                    <a:lnT w="12700" cap="flat" cmpd="sng" algn="ctr">
                      <a:solidFill>
                        <a:srgbClr val="188FE6"/>
                      </a:solidFill>
                      <a:prstDash val="solid"/>
                      <a:round/>
                      <a:headEnd type="none" w="med" len="med"/>
                      <a:tailEnd type="none" w="med" len="med"/>
                    </a:lnT>
                    <a:lnB w="12700" cap="flat" cmpd="sng" algn="ctr">
                      <a:solidFill>
                        <a:srgbClr val="801EE6"/>
                      </a:solidFill>
                      <a:prstDash val="solid"/>
                      <a:round/>
                      <a:headEnd type="none" w="med" len="med"/>
                      <a:tailEnd type="none" w="med" len="med"/>
                    </a:lnB>
                  </a:tcPr>
                </a:tc>
                <a:tc>
                  <a:txBody>
                    <a:bodyPr/>
                    <a:lstStyle/>
                    <a:p>
                      <a:pPr marL="0" marR="0" algn="l">
                        <a:spcBef>
                          <a:spcPts val="0"/>
                        </a:spcBef>
                        <a:spcAft>
                          <a:spcPts val="0"/>
                        </a:spcAft>
                      </a:pPr>
                      <a:r>
                        <a:rPr lang="en-US" sz="1800" dirty="0" smtClean="0">
                          <a:effectLst/>
                        </a:rPr>
                        <a:t>Non-repudiation</a:t>
                      </a:r>
                      <a:r>
                        <a:rPr lang="cs-CZ" sz="1800" dirty="0" smtClean="0">
                          <a:effectLst/>
                        </a:rPr>
                        <a:t> (nepopiratelnost)</a:t>
                      </a:r>
                      <a:endParaRPr lang="en-US" sz="1800" dirty="0">
                        <a:effectLst/>
                      </a:endParaRPr>
                    </a:p>
                  </a:txBody>
                  <a:tcPr marL="0" marR="0" marT="0" marB="0">
                    <a:lnL w="19050" cap="flat" cmpd="sng" algn="ctr">
                      <a:solidFill>
                        <a:srgbClr val="0087E6"/>
                      </a:solidFill>
                      <a:prstDash val="solid"/>
                      <a:round/>
                      <a:headEnd type="none" w="med" len="med"/>
                      <a:tailEnd type="none" w="med" len="med"/>
                    </a:lnL>
                    <a:lnR w="19050" cap="flat" cmpd="sng" algn="ctr">
                      <a:solidFill>
                        <a:srgbClr val="9890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Capacity</a:t>
                      </a:r>
                    </a:p>
                  </a:txBody>
                  <a:tcPr marL="0" marR="0" marT="0" marB="0">
                    <a:lnL w="19050" cap="flat" cmpd="sng" algn="ctr">
                      <a:solidFill>
                        <a:srgbClr val="C88DE6"/>
                      </a:solidFill>
                      <a:prstDash val="solid"/>
                      <a:round/>
                      <a:headEnd type="none" w="med" len="med"/>
                      <a:tailEnd type="none" w="med" len="med"/>
                    </a:lnL>
                    <a:lnR w="19050" cap="flat" cmpd="sng" algn="ctr">
                      <a:solidFill>
                        <a:srgbClr val="8088E6"/>
                      </a:solidFill>
                      <a:prstDash val="solid"/>
                      <a:round/>
                      <a:headEnd type="none" w="med" len="med"/>
                      <a:tailEnd type="none" w="med" len="med"/>
                    </a:lnR>
                    <a:lnT>
                      <a:noFill/>
                    </a:lnT>
                    <a:lnB w="19050" cap="flat" cmpd="sng" algn="ctr">
                      <a:solidFill>
                        <a:srgbClr val="B08D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8088E6"/>
                      </a:solidFill>
                      <a:prstDash val="solid"/>
                      <a:round/>
                      <a:headEnd type="none" w="med" len="med"/>
                      <a:tailEnd type="none" w="med" len="med"/>
                    </a:lnL>
                    <a:lnR w="19050" cap="flat" cmpd="sng" algn="ctr">
                      <a:solidFill>
                        <a:srgbClr val="9888E6"/>
                      </a:solidFill>
                      <a:prstDash val="solid"/>
                      <a:round/>
                      <a:headEnd type="none" w="med" len="med"/>
                      <a:tailEnd type="none" w="med" len="med"/>
                    </a:lnR>
                    <a:lnT w="12700" cap="flat" cmpd="sng" algn="ctr">
                      <a:solidFill>
                        <a:srgbClr val="801EE6"/>
                      </a:solidFill>
                      <a:prstDash val="solid"/>
                      <a:round/>
                      <a:headEnd type="none" w="med" len="med"/>
                      <a:tailEnd type="none" w="med" len="med"/>
                    </a:lnT>
                    <a:lnB w="12700" cap="flat" cmpd="sng" algn="ctr">
                      <a:solidFill>
                        <a:srgbClr val="B093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Accountability</a:t>
                      </a:r>
                    </a:p>
                  </a:txBody>
                  <a:tcPr marL="0" marR="0" marT="0" marB="0">
                    <a:lnL w="19050" cap="flat" cmpd="sng" algn="ctr">
                      <a:solidFill>
                        <a:srgbClr val="9888E6"/>
                      </a:solidFill>
                      <a:prstDash val="solid"/>
                      <a:round/>
                      <a:headEnd type="none" w="med" len="med"/>
                      <a:tailEnd type="none" w="med" len="med"/>
                    </a:lnL>
                    <a:lnR w="19050" cap="flat" cmpd="sng" algn="ctr">
                      <a:solidFill>
                        <a:srgbClr val="C884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Compatibility</a:t>
                      </a:r>
                      <a:endParaRPr lang="en-US" sz="2000" dirty="0">
                        <a:effectLst/>
                      </a:endParaRPr>
                    </a:p>
                  </a:txBody>
                  <a:tcPr marL="0" marR="0" marT="0" marB="0">
                    <a:lnL w="19050" cap="flat" cmpd="sng" algn="ctr">
                      <a:solidFill>
                        <a:srgbClr val="0090E6"/>
                      </a:solidFill>
                      <a:prstDash val="solid"/>
                      <a:round/>
                      <a:headEnd type="none" w="med" len="med"/>
                      <a:tailEnd type="none" w="med" len="med"/>
                    </a:lnL>
                    <a:lnR w="19050" cap="flat" cmpd="sng" algn="ctr">
                      <a:solidFill>
                        <a:srgbClr val="6089E6"/>
                      </a:solidFill>
                      <a:prstDash val="solid"/>
                      <a:round/>
                      <a:headEnd type="none" w="med" len="med"/>
                      <a:tailEnd type="none" w="med" len="med"/>
                    </a:lnR>
                    <a:lnT w="19050" cap="flat" cmpd="sng" algn="ctr">
                      <a:solidFill>
                        <a:srgbClr val="B08D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89E6"/>
                      </a:solidFill>
                      <a:prstDash val="solid"/>
                      <a:round/>
                      <a:headEnd type="none" w="med" len="med"/>
                      <a:tailEnd type="none" w="med" len="med"/>
                    </a:lnL>
                    <a:lnR w="19050" cap="flat" cmpd="sng" algn="ctr">
                      <a:solidFill>
                        <a:srgbClr val="188AE6"/>
                      </a:solidFill>
                      <a:prstDash val="solid"/>
                      <a:round/>
                      <a:headEnd type="none" w="med" len="med"/>
                      <a:tailEnd type="none" w="med" len="med"/>
                    </a:lnR>
                    <a:lnT w="12700" cap="flat" cmpd="sng" algn="ctr">
                      <a:solidFill>
                        <a:srgbClr val="B093E6"/>
                      </a:solidFill>
                      <a:prstDash val="solid"/>
                      <a:round/>
                      <a:headEnd type="none" w="med" len="med"/>
                      <a:tailEnd type="none" w="med" len="med"/>
                    </a:lnT>
                    <a:lnB w="12700" cap="flat" cmpd="sng" algn="ctr">
                      <a:solidFill>
                        <a:srgbClr val="8096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Authenticity</a:t>
                      </a:r>
                    </a:p>
                  </a:txBody>
                  <a:tcPr marL="0" marR="0" marT="0" marB="0">
                    <a:lnL w="19050" cap="flat" cmpd="sng" algn="ctr">
                      <a:solidFill>
                        <a:srgbClr val="188AE6"/>
                      </a:solidFill>
                      <a:prstDash val="solid"/>
                      <a:round/>
                      <a:headEnd type="none" w="med" len="med"/>
                      <a:tailEnd type="none" w="med" len="med"/>
                    </a:lnL>
                    <a:lnR w="19050" cap="flat" cmpd="sng" algn="ctr">
                      <a:solidFill>
                        <a:srgbClr val="B095E6"/>
                      </a:solidFill>
                      <a:prstDash val="solid"/>
                      <a:round/>
                      <a:headEnd type="none" w="med" len="med"/>
                      <a:tailEnd type="none" w="med" len="med"/>
                    </a:lnR>
                    <a:lnT>
                      <a:noFill/>
                    </a:lnT>
                    <a:lnB w="19050" cap="flat" cmpd="sng" algn="ctr">
                      <a:solidFill>
                        <a:srgbClr val="1890E6"/>
                      </a:solidFill>
                      <a:prstDash val="solid"/>
                      <a:round/>
                      <a:headEnd type="none" w="med" len="med"/>
                      <a:tailEnd type="none" w="med" len="med"/>
                    </a:lnB>
                  </a:tcPr>
                </a:tc>
              </a:tr>
              <a:tr h="243332">
                <a:tc>
                  <a:txBody>
                    <a:bodyPr/>
                    <a:lstStyle/>
                    <a:p>
                      <a:pPr marL="0" marR="0" algn="l">
                        <a:spcBef>
                          <a:spcPts val="0"/>
                        </a:spcBef>
                        <a:spcAft>
                          <a:spcPts val="0"/>
                        </a:spcAft>
                      </a:pPr>
                      <a:r>
                        <a:rPr lang="en-US" sz="2000" dirty="0">
                          <a:effectLst/>
                        </a:rPr>
                        <a:t>Co-existence</a:t>
                      </a:r>
                    </a:p>
                  </a:txBody>
                  <a:tcPr marL="0" marR="0" marT="0" marB="0">
                    <a:lnL w="19050" cap="flat" cmpd="sng" algn="ctr">
                      <a:solidFill>
                        <a:srgbClr val="9881E6"/>
                      </a:solidFill>
                      <a:prstDash val="solid"/>
                      <a:round/>
                      <a:headEnd type="none" w="med" len="med"/>
                      <a:tailEnd type="none" w="med" len="med"/>
                    </a:lnL>
                    <a:lnR w="19050" cap="flat" cmpd="sng" algn="ctr">
                      <a:solidFill>
                        <a:srgbClr val="4892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92E6"/>
                      </a:solidFill>
                      <a:prstDash val="solid"/>
                      <a:round/>
                      <a:headEnd type="none" w="med" len="med"/>
                      <a:tailEnd type="none" w="med" len="med"/>
                    </a:lnL>
                    <a:lnR w="19050" cap="flat" cmpd="sng" algn="ctr">
                      <a:solidFill>
                        <a:srgbClr val="8092E6"/>
                      </a:solidFill>
                      <a:prstDash val="solid"/>
                      <a:round/>
                      <a:headEnd type="none" w="med" len="med"/>
                      <a:tailEnd type="none" w="med" len="med"/>
                    </a:lnR>
                    <a:lnT w="12700" cap="flat" cmpd="sng" algn="ctr">
                      <a:solidFill>
                        <a:srgbClr val="8096E6"/>
                      </a:solidFill>
                      <a:prstDash val="solid"/>
                      <a:round/>
                      <a:headEnd type="none" w="med" len="med"/>
                      <a:tailEnd type="none" w="med" len="med"/>
                    </a:lnT>
                    <a:lnB w="12700" cap="flat" cmpd="sng" algn="ctr">
                      <a:solidFill>
                        <a:srgbClr val="B097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Maintainability</a:t>
                      </a:r>
                      <a:endParaRPr lang="en-US" sz="1800" dirty="0">
                        <a:effectLst/>
                      </a:endParaRPr>
                    </a:p>
                  </a:txBody>
                  <a:tcPr marL="0" marR="0" marT="0" marB="0">
                    <a:lnL w="19050" cap="flat" cmpd="sng" algn="ctr">
                      <a:solidFill>
                        <a:srgbClr val="8092E6"/>
                      </a:solidFill>
                      <a:prstDash val="solid"/>
                      <a:round/>
                      <a:headEnd type="none" w="med" len="med"/>
                      <a:tailEnd type="none" w="med" len="med"/>
                    </a:lnL>
                    <a:lnR w="19050" cap="flat" cmpd="sng" algn="ctr">
                      <a:solidFill>
                        <a:srgbClr val="C896E6"/>
                      </a:solidFill>
                      <a:prstDash val="solid"/>
                      <a:round/>
                      <a:headEnd type="none" w="med" len="med"/>
                      <a:tailEnd type="none" w="med" len="med"/>
                    </a:lnR>
                    <a:lnT w="19050" cap="flat" cmpd="sng" algn="ctr">
                      <a:solidFill>
                        <a:srgbClr val="1890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dirty="0">
                          <a:effectLst/>
                        </a:rPr>
                        <a:t>Interoperability</a:t>
                      </a:r>
                    </a:p>
                  </a:txBody>
                  <a:tcPr marL="0" marR="0" marT="0" marB="0">
                    <a:lnL w="19050" cap="flat" cmpd="sng" algn="ctr">
                      <a:solidFill>
                        <a:srgbClr val="E088E6"/>
                      </a:solidFill>
                      <a:prstDash val="solid"/>
                      <a:round/>
                      <a:headEnd type="none" w="med" len="med"/>
                      <a:tailEnd type="none" w="med" len="med"/>
                    </a:lnL>
                    <a:lnR w="19050" cap="flat" cmpd="sng" algn="ctr">
                      <a:solidFill>
                        <a:srgbClr val="6097E6"/>
                      </a:solidFill>
                      <a:prstDash val="solid"/>
                      <a:round/>
                      <a:headEnd type="none" w="med" len="med"/>
                      <a:tailEnd type="none" w="med" len="med"/>
                    </a:lnR>
                    <a:lnT>
                      <a:noFill/>
                    </a:lnT>
                    <a:lnB w="19050" cap="flat" cmpd="sng" algn="ctr">
                      <a:solidFill>
                        <a:srgbClr val="9895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7E6"/>
                      </a:solidFill>
                      <a:prstDash val="solid"/>
                      <a:round/>
                      <a:headEnd type="none" w="med" len="med"/>
                      <a:tailEnd type="none" w="med" len="med"/>
                    </a:lnL>
                    <a:lnR w="19050" cap="flat" cmpd="sng" algn="ctr">
                      <a:solidFill>
                        <a:srgbClr val="608AE6"/>
                      </a:solidFill>
                      <a:prstDash val="solid"/>
                      <a:round/>
                      <a:headEnd type="none" w="med" len="med"/>
                      <a:tailEnd type="none" w="med" len="med"/>
                    </a:lnR>
                    <a:lnT w="12700" cap="flat" cmpd="sng" algn="ctr">
                      <a:solidFill>
                        <a:srgbClr val="B097E6"/>
                      </a:solidFill>
                      <a:prstDash val="solid"/>
                      <a:round/>
                      <a:headEnd type="none" w="med" len="med"/>
                      <a:tailEnd type="none" w="med" len="med"/>
                    </a:lnT>
                    <a:lnB w="12700" cap="flat" cmpd="sng" algn="ctr">
                      <a:solidFill>
                        <a:srgbClr val="0099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Modularity</a:t>
                      </a:r>
                    </a:p>
                  </a:txBody>
                  <a:tcPr marL="0" marR="0" marT="0" marB="0">
                    <a:lnL w="19050" cap="flat" cmpd="sng" algn="ctr">
                      <a:solidFill>
                        <a:srgbClr val="608AE6"/>
                      </a:solidFill>
                      <a:prstDash val="solid"/>
                      <a:round/>
                      <a:headEnd type="none" w="med" len="med"/>
                      <a:tailEnd type="none" w="med" len="med"/>
                    </a:lnL>
                    <a:lnR w="19050" cap="flat" cmpd="sng" algn="ctr">
                      <a:solidFill>
                        <a:srgbClr val="0098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Usability</a:t>
                      </a:r>
                      <a:endParaRPr lang="en-US" sz="2000" dirty="0">
                        <a:effectLst/>
                      </a:endParaRPr>
                    </a:p>
                  </a:txBody>
                  <a:tcPr marL="0" marR="0" marT="0" marB="0">
                    <a:lnL w="19050" cap="flat" cmpd="sng" algn="ctr">
                      <a:solidFill>
                        <a:srgbClr val="B096E6"/>
                      </a:solidFill>
                      <a:prstDash val="solid"/>
                      <a:round/>
                      <a:headEnd type="none" w="med" len="med"/>
                      <a:tailEnd type="none" w="med" len="med"/>
                    </a:lnL>
                    <a:lnR w="19050" cap="flat" cmpd="sng" algn="ctr">
                      <a:solidFill>
                        <a:srgbClr val="6098E6"/>
                      </a:solidFill>
                      <a:prstDash val="solid"/>
                      <a:round/>
                      <a:headEnd type="none" w="med" len="med"/>
                      <a:tailEnd type="none" w="med" len="med"/>
                    </a:lnR>
                    <a:lnT w="19050" cap="flat" cmpd="sng" algn="ctr">
                      <a:solidFill>
                        <a:srgbClr val="9895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8E6"/>
                      </a:solidFill>
                      <a:prstDash val="solid"/>
                      <a:round/>
                      <a:headEnd type="none" w="med" len="med"/>
                      <a:tailEnd type="none" w="med" len="med"/>
                    </a:lnL>
                    <a:lnR w="19050" cap="flat" cmpd="sng" algn="ctr">
                      <a:solidFill>
                        <a:srgbClr val="988AE6"/>
                      </a:solidFill>
                      <a:prstDash val="solid"/>
                      <a:round/>
                      <a:headEnd type="none" w="med" len="med"/>
                      <a:tailEnd type="none" w="med" len="med"/>
                    </a:lnR>
                    <a:lnT w="12700" cap="flat" cmpd="sng" algn="ctr">
                      <a:solidFill>
                        <a:srgbClr val="0099E6"/>
                      </a:solidFill>
                      <a:prstDash val="solid"/>
                      <a:round/>
                      <a:headEnd type="none" w="med" len="med"/>
                      <a:tailEnd type="none" w="med" len="med"/>
                    </a:lnT>
                    <a:lnB w="12700" cap="flat" cmpd="sng" algn="ctr">
                      <a:solidFill>
                        <a:srgbClr val="E099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Reusability</a:t>
                      </a:r>
                    </a:p>
                  </a:txBody>
                  <a:tcPr marL="0" marR="0" marT="0" marB="0">
                    <a:lnL w="19050" cap="flat" cmpd="sng" algn="ctr">
                      <a:solidFill>
                        <a:srgbClr val="988AE6"/>
                      </a:solidFill>
                      <a:prstDash val="solid"/>
                      <a:round/>
                      <a:headEnd type="none" w="med" len="med"/>
                      <a:tailEnd type="none" w="med" len="med"/>
                    </a:lnL>
                    <a:lnR w="19050" cap="flat" cmpd="sng" algn="ctr">
                      <a:solidFill>
                        <a:srgbClr val="4899E6"/>
                      </a:solidFill>
                      <a:prstDash val="solid"/>
                      <a:round/>
                      <a:headEnd type="none" w="med" len="med"/>
                      <a:tailEnd type="none" w="med" len="med"/>
                    </a:lnR>
                    <a:lnT>
                      <a:noFill/>
                    </a:lnT>
                    <a:lnB>
                      <a:noFill/>
                    </a:lnB>
                  </a:tcPr>
                </a:tc>
              </a:tr>
              <a:tr h="299783">
                <a:tc>
                  <a:txBody>
                    <a:bodyPr/>
                    <a:lstStyle/>
                    <a:p>
                      <a:pPr marL="0" marR="0" algn="l">
                        <a:spcBef>
                          <a:spcPts val="0"/>
                        </a:spcBef>
                        <a:spcAft>
                          <a:spcPts val="0"/>
                        </a:spcAft>
                      </a:pPr>
                      <a:r>
                        <a:rPr lang="en-US" sz="2000" dirty="0">
                          <a:effectLst/>
                        </a:rPr>
                        <a:t>Appropriateness </a:t>
                      </a:r>
                      <a:r>
                        <a:rPr lang="en-US" sz="2000" dirty="0" err="1">
                          <a:effectLst/>
                        </a:rPr>
                        <a:t>recognizability</a:t>
                      </a:r>
                      <a:endParaRPr lang="en-US" sz="2000" dirty="0">
                        <a:effectLst/>
                      </a:endParaRPr>
                    </a:p>
                  </a:txBody>
                  <a:tcPr marL="0" marR="0" marT="0" marB="0">
                    <a:lnL w="19050" cap="flat" cmpd="sng" algn="ctr">
                      <a:solidFill>
                        <a:srgbClr val="C897E6"/>
                      </a:solidFill>
                      <a:prstDash val="solid"/>
                      <a:round/>
                      <a:headEnd type="none" w="med" len="med"/>
                      <a:tailEnd type="none" w="med" len="med"/>
                    </a:lnL>
                    <a:lnR w="19050" cap="flat" cmpd="sng" algn="ctr">
                      <a:solidFill>
                        <a:srgbClr val="9899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9899E6"/>
                      </a:solidFill>
                      <a:prstDash val="solid"/>
                      <a:round/>
                      <a:headEnd type="none" w="med" len="med"/>
                      <a:tailEnd type="none" w="med" len="med"/>
                    </a:lnL>
                    <a:lnR w="19050" cap="flat" cmpd="sng" algn="ctr">
                      <a:solidFill>
                        <a:srgbClr val="308EE6"/>
                      </a:solidFill>
                      <a:prstDash val="solid"/>
                      <a:round/>
                      <a:headEnd type="none" w="med" len="med"/>
                      <a:tailEnd type="none" w="med" len="med"/>
                    </a:lnR>
                    <a:lnT w="12700" cap="flat" cmpd="sng" algn="ctr">
                      <a:solidFill>
                        <a:srgbClr val="E099E6"/>
                      </a:solidFill>
                      <a:prstDash val="solid"/>
                      <a:round/>
                      <a:headEnd type="none" w="med" len="med"/>
                      <a:tailEnd type="none" w="med" len="med"/>
                    </a:lnT>
                    <a:lnB w="12700" cap="flat" cmpd="sng" algn="ctr">
                      <a:solidFill>
                        <a:srgbClr val="C89A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Analysability</a:t>
                      </a:r>
                      <a:endParaRPr lang="en-US" sz="1800" dirty="0">
                        <a:effectLst/>
                      </a:endParaRPr>
                    </a:p>
                  </a:txBody>
                  <a:tcPr marL="0" marR="0" marT="0" marB="0">
                    <a:lnL w="19050" cap="flat" cmpd="sng" algn="ctr">
                      <a:solidFill>
                        <a:srgbClr val="308EE6"/>
                      </a:solidFill>
                      <a:prstDash val="solid"/>
                      <a:round/>
                      <a:headEnd type="none" w="med" len="med"/>
                      <a:tailEnd type="none" w="med" len="med"/>
                    </a:lnL>
                    <a:lnR w="19050" cap="flat" cmpd="sng" algn="ctr">
                      <a:solidFill>
                        <a:srgbClr val="309A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Learnability</a:t>
                      </a:r>
                    </a:p>
                  </a:txBody>
                  <a:tcPr marL="0" marR="0" marT="0" marB="0">
                    <a:lnL w="19050" cap="flat" cmpd="sng" algn="ctr">
                      <a:solidFill>
                        <a:srgbClr val="1899E6"/>
                      </a:solidFill>
                      <a:prstDash val="solid"/>
                      <a:round/>
                      <a:headEnd type="none" w="med" len="med"/>
                      <a:tailEnd type="none" w="med" len="med"/>
                    </a:lnL>
                    <a:lnR w="19050" cap="flat" cmpd="sng" algn="ctr">
                      <a:solidFill>
                        <a:srgbClr val="809A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809AE6"/>
                      </a:solidFill>
                      <a:prstDash val="solid"/>
                      <a:round/>
                      <a:headEnd type="none" w="med" len="med"/>
                      <a:tailEnd type="none" w="med" len="med"/>
                    </a:lnL>
                    <a:lnR w="19050" cap="flat" cmpd="sng" algn="ctr">
                      <a:solidFill>
                        <a:srgbClr val="C890E6"/>
                      </a:solidFill>
                      <a:prstDash val="solid"/>
                      <a:round/>
                      <a:headEnd type="none" w="med" len="med"/>
                      <a:tailEnd type="none" w="med" len="med"/>
                    </a:lnR>
                    <a:lnT w="12700" cap="flat" cmpd="sng" algn="ctr">
                      <a:solidFill>
                        <a:srgbClr val="C89AE6"/>
                      </a:solidFill>
                      <a:prstDash val="solid"/>
                      <a:round/>
                      <a:headEnd type="none" w="med" len="med"/>
                      <a:tailEnd type="none" w="med" len="med"/>
                    </a:lnT>
                    <a:lnB w="12700" cap="flat" cmpd="sng" algn="ctr">
                      <a:solidFill>
                        <a:srgbClr val="0092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Modifiability</a:t>
                      </a:r>
                    </a:p>
                  </a:txBody>
                  <a:tcPr marL="0" marR="0" marT="0" marB="0">
                    <a:lnL w="19050" cap="flat" cmpd="sng" algn="ctr">
                      <a:solidFill>
                        <a:srgbClr val="C890E6"/>
                      </a:solidFill>
                      <a:prstDash val="solid"/>
                      <a:round/>
                      <a:headEnd type="none" w="med" len="med"/>
                      <a:tailEnd type="none" w="med" len="med"/>
                    </a:lnL>
                    <a:lnR w="19050" cap="flat" cmpd="sng" algn="ctr">
                      <a:solidFill>
                        <a:srgbClr val="189B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Operability</a:t>
                      </a:r>
                    </a:p>
                  </a:txBody>
                  <a:tcPr marL="0" marR="0" marT="0" marB="0">
                    <a:lnL w="19050" cap="flat" cmpd="sng" algn="ctr">
                      <a:solidFill>
                        <a:srgbClr val="009AE6"/>
                      </a:solidFill>
                      <a:prstDash val="solid"/>
                      <a:round/>
                      <a:headEnd type="none" w="med" len="med"/>
                      <a:tailEnd type="none" w="med" len="med"/>
                    </a:lnL>
                    <a:lnR w="19050" cap="flat" cmpd="sng" algn="ctr">
                      <a:solidFill>
                        <a:srgbClr val="609B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BE6"/>
                      </a:solidFill>
                      <a:prstDash val="solid"/>
                      <a:round/>
                      <a:headEnd type="none" w="med" len="med"/>
                      <a:tailEnd type="none" w="med" len="med"/>
                    </a:lnL>
                    <a:lnR w="19050" cap="flat" cmpd="sng" algn="ctr">
                      <a:solidFill>
                        <a:srgbClr val="809BE6"/>
                      </a:solidFill>
                      <a:prstDash val="solid"/>
                      <a:round/>
                      <a:headEnd type="none" w="med" len="med"/>
                      <a:tailEnd type="none" w="med" len="med"/>
                    </a:lnR>
                    <a:lnT w="12700" cap="flat" cmpd="sng" algn="ctr">
                      <a:solidFill>
                        <a:srgbClr val="0092E6"/>
                      </a:solidFill>
                      <a:prstDash val="solid"/>
                      <a:round/>
                      <a:headEnd type="none" w="med" len="med"/>
                      <a:tailEnd type="none" w="med" len="med"/>
                    </a:lnT>
                    <a:lnB w="12700" cap="flat" cmpd="sng" algn="ctr">
                      <a:solidFill>
                        <a:srgbClr val="609C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Testability</a:t>
                      </a:r>
                    </a:p>
                  </a:txBody>
                  <a:tcPr marL="0" marR="0" marT="0" marB="0">
                    <a:lnL w="19050" cap="flat" cmpd="sng" algn="ctr">
                      <a:solidFill>
                        <a:srgbClr val="809BE6"/>
                      </a:solidFill>
                      <a:prstDash val="solid"/>
                      <a:round/>
                      <a:headEnd type="none" w="med" len="med"/>
                      <a:tailEnd type="none" w="med" len="med"/>
                    </a:lnL>
                    <a:lnR w="19050" cap="flat" cmpd="sng" algn="ctr">
                      <a:solidFill>
                        <a:srgbClr val="4889E6"/>
                      </a:solidFill>
                      <a:prstDash val="solid"/>
                      <a:round/>
                      <a:headEnd type="none" w="med" len="med"/>
                      <a:tailEnd type="none" w="med" len="med"/>
                    </a:lnR>
                    <a:lnT>
                      <a:noFill/>
                    </a:lnT>
                    <a:lnB w="19050" cap="flat" cmpd="sng" algn="ctr">
                      <a:solidFill>
                        <a:srgbClr val="B091E6"/>
                      </a:solidFill>
                      <a:prstDash val="solid"/>
                      <a:round/>
                      <a:headEnd type="none" w="med" len="med"/>
                      <a:tailEnd type="none" w="med" len="med"/>
                    </a:lnB>
                  </a:tcPr>
                </a:tc>
              </a:tr>
              <a:tr h="243332">
                <a:tc>
                  <a:txBody>
                    <a:bodyPr/>
                    <a:lstStyle/>
                    <a:p>
                      <a:pPr marL="0" marR="0" algn="l">
                        <a:spcBef>
                          <a:spcPts val="0"/>
                        </a:spcBef>
                        <a:spcAft>
                          <a:spcPts val="0"/>
                        </a:spcAft>
                      </a:pPr>
                      <a:r>
                        <a:rPr lang="en-US" sz="2000" dirty="0">
                          <a:effectLst/>
                        </a:rPr>
                        <a:t>User error protection</a:t>
                      </a:r>
                    </a:p>
                  </a:txBody>
                  <a:tcPr marL="0" marR="0" marT="0" marB="0">
                    <a:lnL w="19050" cap="flat" cmpd="sng" algn="ctr">
                      <a:solidFill>
                        <a:srgbClr val="E09AE6"/>
                      </a:solidFill>
                      <a:prstDash val="solid"/>
                      <a:round/>
                      <a:headEnd type="none" w="med" len="med"/>
                      <a:tailEnd type="none" w="med" len="med"/>
                    </a:lnL>
                    <a:lnR w="19050" cap="flat" cmpd="sng" algn="ctr">
                      <a:solidFill>
                        <a:srgbClr val="C889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C889E6"/>
                      </a:solidFill>
                      <a:prstDash val="solid"/>
                      <a:round/>
                      <a:headEnd type="none" w="med" len="med"/>
                      <a:tailEnd type="none" w="med" len="med"/>
                    </a:lnL>
                    <a:lnR w="19050" cap="flat" cmpd="sng" algn="ctr">
                      <a:solidFill>
                        <a:srgbClr val="489CE6"/>
                      </a:solidFill>
                      <a:prstDash val="solid"/>
                      <a:round/>
                      <a:headEnd type="none" w="med" len="med"/>
                      <a:tailEnd type="none" w="med" len="med"/>
                    </a:lnR>
                    <a:lnT w="12700" cap="flat" cmpd="sng" algn="ctr">
                      <a:solidFill>
                        <a:srgbClr val="609CE6"/>
                      </a:solidFill>
                      <a:prstDash val="solid"/>
                      <a:round/>
                      <a:headEnd type="none" w="med" len="med"/>
                      <a:tailEnd type="none" w="med" len="med"/>
                    </a:lnT>
                    <a:lnB w="12700" cap="flat" cmpd="sng" algn="ctr">
                      <a:solidFill>
                        <a:srgbClr val="189E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Portability</a:t>
                      </a:r>
                      <a:endParaRPr lang="en-US" sz="1800" dirty="0">
                        <a:effectLst/>
                      </a:endParaRPr>
                    </a:p>
                  </a:txBody>
                  <a:tcPr marL="0" marR="0" marT="0" marB="0">
                    <a:lnL w="19050" cap="flat" cmpd="sng" algn="ctr">
                      <a:solidFill>
                        <a:srgbClr val="489CE6"/>
                      </a:solidFill>
                      <a:prstDash val="solid"/>
                      <a:round/>
                      <a:headEnd type="none" w="med" len="med"/>
                      <a:tailEnd type="none" w="med" len="med"/>
                    </a:lnL>
                    <a:lnR w="19050" cap="flat" cmpd="sng" algn="ctr">
                      <a:solidFill>
                        <a:srgbClr val="E09CE6"/>
                      </a:solidFill>
                      <a:prstDash val="solid"/>
                      <a:round/>
                      <a:headEnd type="none" w="med" len="med"/>
                      <a:tailEnd type="none" w="med" len="med"/>
                    </a:lnR>
                    <a:lnT w="19050" cap="flat" cmpd="sng" algn="ctr">
                      <a:solidFill>
                        <a:srgbClr val="B091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dirty="0">
                          <a:effectLst/>
                        </a:rPr>
                        <a:t>User interface aesthetics</a:t>
                      </a:r>
                    </a:p>
                  </a:txBody>
                  <a:tcPr marL="0" marR="0" marT="0" marB="0">
                    <a:lnL w="19050" cap="flat" cmpd="sng" algn="ctr">
                      <a:solidFill>
                        <a:srgbClr val="9891E6"/>
                      </a:solidFill>
                      <a:prstDash val="solid"/>
                      <a:round/>
                      <a:headEnd type="none" w="med" len="med"/>
                      <a:tailEnd type="none" w="med" len="med"/>
                    </a:lnL>
                    <a:lnR w="19050" cap="flat" cmpd="sng" algn="ctr">
                      <a:solidFill>
                        <a:srgbClr val="C89D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C89DE6"/>
                      </a:solidFill>
                      <a:prstDash val="solid"/>
                      <a:round/>
                      <a:headEnd type="none" w="med" len="med"/>
                      <a:tailEnd type="none" w="med" len="med"/>
                    </a:lnL>
                    <a:lnR w="19050" cap="flat" cmpd="sng" algn="ctr">
                      <a:solidFill>
                        <a:srgbClr val="609AE6"/>
                      </a:solidFill>
                      <a:prstDash val="solid"/>
                      <a:round/>
                      <a:headEnd type="none" w="med" len="med"/>
                      <a:tailEnd type="none" w="med" len="med"/>
                    </a:lnR>
                    <a:lnT w="12700" cap="flat" cmpd="sng" algn="ctr">
                      <a:solidFill>
                        <a:srgbClr val="189EE6"/>
                      </a:solidFill>
                      <a:prstDash val="solid"/>
                      <a:round/>
                      <a:headEnd type="none" w="med" len="med"/>
                      <a:tailEnd type="none" w="med" len="med"/>
                    </a:lnT>
                    <a:lnB w="12700" cap="flat" cmpd="sng" algn="ctr">
                      <a:solidFill>
                        <a:srgbClr val="009F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Adaptability</a:t>
                      </a:r>
                    </a:p>
                  </a:txBody>
                  <a:tcPr marL="0" marR="0" marT="0" marB="0">
                    <a:lnL w="19050" cap="flat" cmpd="sng" algn="ctr">
                      <a:solidFill>
                        <a:srgbClr val="609AE6"/>
                      </a:solidFill>
                      <a:prstDash val="solid"/>
                      <a:round/>
                      <a:headEnd type="none" w="med" len="med"/>
                      <a:tailEnd type="none" w="med" len="med"/>
                    </a:lnL>
                    <a:lnR w="19050" cap="flat" cmpd="sng" algn="ctr">
                      <a:solidFill>
                        <a:srgbClr val="609E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Accessibility</a:t>
                      </a:r>
                    </a:p>
                  </a:txBody>
                  <a:tcPr marL="0" marR="0" marT="0" marB="0">
                    <a:lnL w="19050" cap="flat" cmpd="sng" algn="ctr">
                      <a:solidFill>
                        <a:srgbClr val="489BE6"/>
                      </a:solidFill>
                      <a:prstDash val="solid"/>
                      <a:round/>
                      <a:headEnd type="none" w="med" len="med"/>
                      <a:tailEnd type="none" w="med" len="med"/>
                    </a:lnL>
                    <a:lnR w="19050" cap="flat" cmpd="sng" algn="ctr">
                      <a:solidFill>
                        <a:srgbClr val="B09EE6"/>
                      </a:solidFill>
                      <a:prstDash val="solid"/>
                      <a:round/>
                      <a:headEnd type="none" w="med" len="med"/>
                      <a:tailEnd type="none" w="med" len="med"/>
                    </a:lnR>
                    <a:lnT>
                      <a:noFill/>
                    </a:lnT>
                    <a:lnB w="12700" cap="flat" cmpd="sng" algn="ctr">
                      <a:solidFill>
                        <a:srgbClr val="989F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B09EE6"/>
                      </a:solidFill>
                      <a:prstDash val="solid"/>
                      <a:round/>
                      <a:headEnd type="none" w="med" len="med"/>
                      <a:tailEnd type="none" w="med" len="med"/>
                    </a:lnL>
                    <a:lnR w="19050" cap="flat" cmpd="sng" algn="ctr">
                      <a:solidFill>
                        <a:srgbClr val="989CE6"/>
                      </a:solidFill>
                      <a:prstDash val="solid"/>
                      <a:round/>
                      <a:headEnd type="none" w="med" len="med"/>
                      <a:tailEnd type="none" w="med" len="med"/>
                    </a:lnR>
                    <a:lnT w="12700" cap="flat" cmpd="sng" algn="ctr">
                      <a:solidFill>
                        <a:srgbClr val="009FE6"/>
                      </a:solidFill>
                      <a:prstDash val="solid"/>
                      <a:round/>
                      <a:headEnd type="none" w="med" len="med"/>
                      <a:tailEnd type="none" w="med" len="med"/>
                    </a:lnT>
                    <a:lnB w="12700" cap="flat" cmpd="sng" algn="ctr">
                      <a:solidFill>
                        <a:srgbClr val="E09F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Installability</a:t>
                      </a:r>
                      <a:endParaRPr lang="en-US" sz="1800" dirty="0">
                        <a:effectLst/>
                      </a:endParaRPr>
                    </a:p>
                  </a:txBody>
                  <a:tcPr marL="0" marR="0" marT="0" marB="0">
                    <a:lnL w="19050" cap="flat" cmpd="sng" algn="ctr">
                      <a:solidFill>
                        <a:srgbClr val="989CE6"/>
                      </a:solidFill>
                      <a:prstDash val="solid"/>
                      <a:round/>
                      <a:headEnd type="none" w="med" len="med"/>
                      <a:tailEnd type="none" w="med" len="med"/>
                    </a:lnL>
                    <a:lnR w="19050" cap="flat" cmpd="sng" algn="ctr">
                      <a:solidFill>
                        <a:srgbClr val="489F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1800" dirty="0">
                          <a:effectLst/>
                        </a:rPr>
                        <a:t> </a:t>
                      </a:r>
                    </a:p>
                  </a:txBody>
                  <a:tcPr marL="0" marR="0" marT="0" marB="0">
                    <a:lnL>
                      <a:noFill/>
                    </a:lnL>
                    <a:lnR w="12700" cap="flat" cmpd="sng" algn="ctr">
                      <a:solidFill>
                        <a:srgbClr val="E09FE6"/>
                      </a:solidFill>
                      <a:prstDash val="solid"/>
                      <a:round/>
                      <a:headEnd type="none" w="med" len="med"/>
                      <a:tailEnd type="none" w="med" len="med"/>
                    </a:lnR>
                    <a:lnT w="12700" cap="flat" cmpd="sng" algn="ctr">
                      <a:solidFill>
                        <a:srgbClr val="989F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2700" cap="flat" cmpd="sng" algn="ctr">
                      <a:solidFill>
                        <a:srgbClr val="E09FE6"/>
                      </a:solidFill>
                      <a:prstDash val="solid"/>
                      <a:round/>
                      <a:headEnd type="none" w="med" len="med"/>
                      <a:tailEnd type="none" w="med" len="med"/>
                    </a:lnL>
                    <a:lnR w="19050" cap="flat" cmpd="sng" algn="ctr">
                      <a:solidFill>
                        <a:srgbClr val="B09FE6"/>
                      </a:solidFill>
                      <a:prstDash val="solid"/>
                      <a:round/>
                      <a:headEnd type="none" w="med" len="med"/>
                      <a:tailEnd type="none" w="med" len="med"/>
                    </a:lnR>
                    <a:lnT w="12700" cap="flat" cmpd="sng" algn="ctr">
                      <a:solidFill>
                        <a:srgbClr val="E09FE6"/>
                      </a:solidFill>
                      <a:prstDash val="solid"/>
                      <a:round/>
                      <a:headEnd type="none" w="med" len="med"/>
                      <a:tailEnd type="none" w="med" len="med"/>
                    </a:lnT>
                    <a:lnB w="12700" cap="flat" cmpd="sng" algn="ctr">
                      <a:solidFill>
                        <a:srgbClr val="E09F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Replaceability</a:t>
                      </a:r>
                      <a:endParaRPr lang="en-US" sz="1800" dirty="0">
                        <a:effectLst/>
                      </a:endParaRPr>
                    </a:p>
                  </a:txBody>
                  <a:tcPr marL="0" marR="0" marT="0" marB="0">
                    <a:lnL w="19050" cap="flat" cmpd="sng" algn="ctr">
                      <a:solidFill>
                        <a:srgbClr val="B09FE6"/>
                      </a:solidFill>
                      <a:prstDash val="solid"/>
                      <a:round/>
                      <a:headEnd type="none" w="med" len="med"/>
                      <a:tailEnd type="none" w="med" len="med"/>
                    </a:lnL>
                    <a:lnR w="19050" cap="flat" cmpd="sng" algn="ctr">
                      <a:solidFill>
                        <a:srgbClr val="30E0E6"/>
                      </a:solidFill>
                      <a:prstDash val="solid"/>
                      <a:round/>
                      <a:headEnd type="none" w="med" len="med"/>
                      <a:tailEnd type="none" w="med" len="med"/>
                    </a:lnR>
                    <a:lnT>
                      <a:noFill/>
                    </a:lnT>
                    <a:lnB w="19050" cap="flat" cmpd="sng" algn="ctr">
                      <a:solidFill>
                        <a:srgbClr val="B09CE6"/>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2535238" y="15843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endParaRPr lang="en-US"/>
          </a:p>
        </p:txBody>
      </p:sp>
      <p:sp>
        <p:nvSpPr>
          <p:cNvPr id="5" name="Nadpis 4"/>
          <p:cNvSpPr>
            <a:spLocks noGrp="1"/>
          </p:cNvSpPr>
          <p:nvPr>
            <p:ph type="title"/>
          </p:nvPr>
        </p:nvSpPr>
        <p:spPr>
          <a:xfrm>
            <a:off x="467544" y="19797"/>
            <a:ext cx="3610744" cy="346050"/>
          </a:xfrm>
        </p:spPr>
        <p:txBody>
          <a:bodyPr>
            <a:normAutofit fontScale="90000"/>
          </a:bodyPr>
          <a:lstStyle/>
          <a:p>
            <a:r>
              <a:rPr lang="cs-CZ" dirty="0" smtClean="0"/>
              <a:t>ISO </a:t>
            </a:r>
            <a:r>
              <a:rPr lang="cs-CZ" dirty="0" smtClean="0"/>
              <a:t>25010</a:t>
            </a:r>
            <a:endParaRPr lang="en-US" dirty="0"/>
          </a:p>
        </p:txBody>
      </p:sp>
    </p:spTree>
    <p:extLst>
      <p:ext uri="{BB962C8B-B14F-4D97-AF65-F5344CB8AC3E}">
        <p14:creationId xmlns:p14="http://schemas.microsoft.com/office/powerpoint/2010/main" xmlns="" val="356317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56961988"/>
              </p:ext>
            </p:extLst>
          </p:nvPr>
        </p:nvGraphicFramePr>
        <p:xfrm>
          <a:off x="431032" y="1268760"/>
          <a:ext cx="8712968" cy="5346279"/>
        </p:xfrm>
        <a:graphic>
          <a:graphicData uri="http://schemas.openxmlformats.org/drawingml/2006/table">
            <a:tbl>
              <a:tblPr/>
              <a:tblGrid>
                <a:gridCol w="8712968"/>
              </a:tblGrid>
              <a:tr h="33536">
                <a:tc>
                  <a:txBody>
                    <a:bodyPr/>
                    <a:lstStyle/>
                    <a:p>
                      <a:pPr marL="0" marR="0" algn="l">
                        <a:spcBef>
                          <a:spcPts val="0"/>
                        </a:spcBef>
                        <a:spcAft>
                          <a:spcPts val="0"/>
                        </a:spcAft>
                      </a:pPr>
                      <a:r>
                        <a:rPr lang="en-US" sz="4000" b="1" dirty="0">
                          <a:effectLst/>
                        </a:rPr>
                        <a:t>Functional suitability</a:t>
                      </a:r>
                      <a:endParaRPr lang="en-US" sz="4000" dirty="0">
                        <a:effectLst/>
                      </a:endParaRPr>
                    </a:p>
                  </a:txBody>
                  <a:tcPr marL="0" marR="0" marT="0" marB="0">
                    <a:lnL w="19050" cap="flat" cmpd="sng" algn="ctr">
                      <a:solidFill>
                        <a:srgbClr val="187CA4"/>
                      </a:solidFill>
                      <a:prstDash val="solid"/>
                      <a:round/>
                      <a:headEnd type="none" w="med" len="med"/>
                      <a:tailEnd type="none" w="med" len="med"/>
                    </a:lnL>
                    <a:lnR w="19050" cap="flat" cmpd="sng" algn="ctr">
                      <a:solidFill>
                        <a:srgbClr val="B0E0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Functional completeness</a:t>
                      </a:r>
                    </a:p>
                  </a:txBody>
                  <a:tcPr marL="0" marR="0" marT="0" marB="0">
                    <a:lnL w="19050" cap="flat" cmpd="sng" algn="ctr">
                      <a:solidFill>
                        <a:srgbClr val="E07EA4"/>
                      </a:solidFill>
                      <a:prstDash val="solid"/>
                      <a:round/>
                      <a:headEnd type="none" w="med" len="med"/>
                      <a:tailEnd type="none" w="med" len="med"/>
                    </a:lnL>
                    <a:lnR w="19050" cap="flat" cmpd="sng" algn="ctr">
                      <a:solidFill>
                        <a:srgbClr val="18E3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Functional correctness</a:t>
                      </a:r>
                    </a:p>
                  </a:txBody>
                  <a:tcPr marL="0" marR="0" marT="0" marB="0">
                    <a:lnL w="19050" cap="flat" cmpd="sng" algn="ctr">
                      <a:solidFill>
                        <a:srgbClr val="E0E1A6"/>
                      </a:solidFill>
                      <a:prstDash val="solid"/>
                      <a:round/>
                      <a:headEnd type="none" w="med" len="med"/>
                      <a:tailEnd type="none" w="med" len="med"/>
                    </a:lnL>
                    <a:lnR w="19050" cap="flat" cmpd="sng" algn="ctr">
                      <a:solidFill>
                        <a:srgbClr val="B0E1A6"/>
                      </a:solidFill>
                      <a:prstDash val="solid"/>
                      <a:round/>
                      <a:headEnd type="none" w="med" len="med"/>
                      <a:tailEnd type="none" w="med" len="med"/>
                    </a:lnR>
                    <a:lnT>
                      <a:noFill/>
                    </a:lnT>
                    <a:lnB>
                      <a:noFill/>
                    </a:lnB>
                  </a:tcPr>
                </a:tc>
              </a:tr>
              <a:tr h="934265">
                <a:tc>
                  <a:txBody>
                    <a:bodyPr/>
                    <a:lstStyle/>
                    <a:p>
                      <a:pPr marL="0" marR="0" algn="l">
                        <a:spcBef>
                          <a:spcPts val="0"/>
                        </a:spcBef>
                        <a:spcAft>
                          <a:spcPts val="0"/>
                        </a:spcAft>
                      </a:pPr>
                      <a:r>
                        <a:rPr lang="en-US" sz="4000" dirty="0">
                          <a:effectLst/>
                        </a:rPr>
                        <a:t>Functional appropriateness</a:t>
                      </a:r>
                    </a:p>
                  </a:txBody>
                  <a:tcPr marL="0" marR="0" marT="0" marB="0">
                    <a:lnL w="19050" cap="flat" cmpd="sng" algn="ctr">
                      <a:solidFill>
                        <a:srgbClr val="98E3A6"/>
                      </a:solidFill>
                      <a:prstDash val="solid"/>
                      <a:round/>
                      <a:headEnd type="none" w="med" len="med"/>
                      <a:tailEnd type="none" w="med" len="med"/>
                    </a:lnL>
                    <a:lnR w="19050" cap="flat" cmpd="sng" algn="ctr">
                      <a:solidFill>
                        <a:srgbClr val="E0E4A6"/>
                      </a:solidFill>
                      <a:prstDash val="solid"/>
                      <a:round/>
                      <a:headEnd type="none" w="med" len="med"/>
                      <a:tailEnd type="none" w="med" len="med"/>
                    </a:lnR>
                    <a:lnT>
                      <a:noFill/>
                    </a:lnT>
                    <a:lnB w="19050" cap="flat" cmpd="sng" algn="ctr">
                      <a:solidFill>
                        <a:srgbClr val="80E3A6"/>
                      </a:solidFill>
                      <a:prstDash val="solid"/>
                      <a:round/>
                      <a:headEnd type="none" w="med" len="med"/>
                      <a:tailEnd type="none" w="med" len="med"/>
                    </a:lnB>
                  </a:tcPr>
                </a:tc>
              </a:tr>
              <a:tr h="467132">
                <a:tc>
                  <a:txBody>
                    <a:bodyPr/>
                    <a:lstStyle/>
                    <a:p>
                      <a:pPr marL="0" marR="0" algn="l">
                        <a:spcBef>
                          <a:spcPts val="0"/>
                        </a:spcBef>
                        <a:spcAft>
                          <a:spcPts val="0"/>
                        </a:spcAft>
                      </a:pPr>
                      <a:r>
                        <a:rPr lang="en-US" sz="4000" b="1" dirty="0">
                          <a:effectLst/>
                        </a:rPr>
                        <a:t>Performance efficiency</a:t>
                      </a:r>
                      <a:endParaRPr lang="en-US" sz="4000" dirty="0">
                        <a:effectLst/>
                      </a:endParaRPr>
                    </a:p>
                  </a:txBody>
                  <a:tcPr marL="0" marR="0" marT="0" marB="0">
                    <a:lnL w="19050" cap="flat" cmpd="sng" algn="ctr">
                      <a:solidFill>
                        <a:srgbClr val="48E3A6"/>
                      </a:solidFill>
                      <a:prstDash val="solid"/>
                      <a:round/>
                      <a:headEnd type="none" w="med" len="med"/>
                      <a:tailEnd type="none" w="med" len="med"/>
                    </a:lnL>
                    <a:lnR w="19050" cap="flat" cmpd="sng" algn="ctr">
                      <a:solidFill>
                        <a:srgbClr val="18E7A6"/>
                      </a:solidFill>
                      <a:prstDash val="solid"/>
                      <a:round/>
                      <a:headEnd type="none" w="med" len="med"/>
                      <a:tailEnd type="none" w="med" len="med"/>
                    </a:lnR>
                    <a:lnT w="19050" cap="flat" cmpd="sng" algn="ctr">
                      <a:solidFill>
                        <a:srgbClr val="80E3A6"/>
                      </a:solidFill>
                      <a:prstDash val="solid"/>
                      <a:round/>
                      <a:headEnd type="none" w="med" len="med"/>
                      <a:tailEnd type="none" w="med" len="med"/>
                    </a:lnT>
                    <a:lnB>
                      <a:noFill/>
                    </a:lnB>
                  </a:tcPr>
                </a:tc>
              </a:tr>
              <a:tr h="467132">
                <a:tc>
                  <a:txBody>
                    <a:bodyPr/>
                    <a:lstStyle/>
                    <a:p>
                      <a:pPr marL="0" marR="0" algn="l">
                        <a:spcBef>
                          <a:spcPts val="0"/>
                        </a:spcBef>
                        <a:spcAft>
                          <a:spcPts val="0"/>
                        </a:spcAft>
                      </a:pPr>
                      <a:r>
                        <a:rPr lang="en-US" sz="4000" dirty="0">
                          <a:effectLst/>
                        </a:rPr>
                        <a:t>Time </a:t>
                      </a:r>
                      <a:r>
                        <a:rPr lang="en-US" sz="4000" dirty="0" err="1">
                          <a:effectLst/>
                        </a:rPr>
                        <a:t>behaviour</a:t>
                      </a:r>
                      <a:endParaRPr lang="en-US" sz="4000" dirty="0">
                        <a:effectLst/>
                      </a:endParaRPr>
                    </a:p>
                  </a:txBody>
                  <a:tcPr marL="0" marR="0" marT="0" marB="0">
                    <a:lnL w="19050" cap="flat" cmpd="sng" algn="ctr">
                      <a:solidFill>
                        <a:srgbClr val="18D38B"/>
                      </a:solidFill>
                      <a:prstDash val="solid"/>
                      <a:round/>
                      <a:headEnd type="none" w="med" len="med"/>
                      <a:tailEnd type="none" w="med" len="med"/>
                    </a:lnL>
                    <a:lnR w="19050" cap="flat" cmpd="sng" algn="ctr">
                      <a:solidFill>
                        <a:srgbClr val="18E9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Resource utilization</a:t>
                      </a:r>
                    </a:p>
                  </a:txBody>
                  <a:tcPr marL="0" marR="0" marT="0" marB="0">
                    <a:lnL w="19050" cap="flat" cmpd="sng" algn="ctr">
                      <a:solidFill>
                        <a:srgbClr val="60E8A6"/>
                      </a:solidFill>
                      <a:prstDash val="solid"/>
                      <a:round/>
                      <a:headEnd type="none" w="med" len="med"/>
                      <a:tailEnd type="none" w="med" len="med"/>
                    </a:lnL>
                    <a:lnR w="19050" cap="flat" cmpd="sng" algn="ctr">
                      <a:solidFill>
                        <a:srgbClr val="80EAA6"/>
                      </a:solidFill>
                      <a:prstDash val="solid"/>
                      <a:round/>
                      <a:headEnd type="none" w="med" len="med"/>
                      <a:tailEnd type="none" w="med" len="med"/>
                    </a:lnR>
                    <a:lnT>
                      <a:noFill/>
                    </a:lnT>
                    <a:lnB>
                      <a:noFill/>
                    </a:lnB>
                  </a:tcPr>
                </a:tc>
              </a:tr>
              <a:tr h="754414">
                <a:tc>
                  <a:txBody>
                    <a:bodyPr/>
                    <a:lstStyle/>
                    <a:p>
                      <a:pPr marL="0" marR="0" algn="l">
                        <a:spcBef>
                          <a:spcPts val="0"/>
                        </a:spcBef>
                        <a:spcAft>
                          <a:spcPts val="0"/>
                        </a:spcAft>
                      </a:pPr>
                      <a:r>
                        <a:rPr lang="en-US" sz="4000" dirty="0">
                          <a:effectLst/>
                        </a:rPr>
                        <a:t>Capacity</a:t>
                      </a:r>
                    </a:p>
                  </a:txBody>
                  <a:tcPr marL="0" marR="0" marT="0" marB="0">
                    <a:lnL w="19050" cap="flat" cmpd="sng" algn="ctr">
                      <a:solidFill>
                        <a:srgbClr val="C8E9A6"/>
                      </a:solidFill>
                      <a:prstDash val="solid"/>
                      <a:round/>
                      <a:headEnd type="none" w="med" len="med"/>
                      <a:tailEnd type="none" w="med" len="med"/>
                    </a:lnL>
                    <a:lnR w="19050" cap="flat" cmpd="sng" algn="ctr">
                      <a:solidFill>
                        <a:srgbClr val="98EBA6"/>
                      </a:solidFill>
                      <a:prstDash val="solid"/>
                      <a:round/>
                      <a:headEnd type="none" w="med" len="med"/>
                      <a:tailEnd type="none" w="med" len="med"/>
                    </a:lnR>
                    <a:lnT>
                      <a:noFill/>
                    </a:lnT>
                    <a:lnB w="19050" cap="flat" cmpd="sng" algn="ctr">
                      <a:solidFill>
                        <a:srgbClr val="B0E9A6"/>
                      </a:solidFill>
                      <a:prstDash val="solid"/>
                      <a:round/>
                      <a:headEnd type="none" w="med" len="med"/>
                      <a:tailEnd type="none" w="med" len="med"/>
                    </a:lnB>
                  </a:tcPr>
                </a:tc>
              </a:tr>
            </a:tbl>
          </a:graphicData>
        </a:graphic>
      </p:graphicFrame>
      <p:sp>
        <p:nvSpPr>
          <p:cNvPr id="3" name="TextovéPole 2"/>
          <p:cNvSpPr txBox="1"/>
          <p:nvPr/>
        </p:nvSpPr>
        <p:spPr>
          <a:xfrm>
            <a:off x="323528" y="0"/>
            <a:ext cx="8352928" cy="707886"/>
          </a:xfrm>
          <a:prstGeom prst="rect">
            <a:avLst/>
          </a:prstGeom>
          <a:noFill/>
        </p:spPr>
        <p:txBody>
          <a:bodyPr wrap="square" rtlCol="0">
            <a:spAutoFit/>
          </a:bodyPr>
          <a:lstStyle/>
          <a:p>
            <a:r>
              <a:rPr lang="cs-CZ" sz="4000" dirty="0" smtClean="0"/>
              <a:t>ISO </a:t>
            </a:r>
            <a:r>
              <a:rPr lang="cs-CZ" sz="4000" dirty="0" smtClean="0"/>
              <a:t>25010 </a:t>
            </a:r>
            <a:r>
              <a:rPr lang="cs-CZ" sz="4000" dirty="0" smtClean="0"/>
              <a:t>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23060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080272271"/>
              </p:ext>
            </p:extLst>
          </p:nvPr>
        </p:nvGraphicFramePr>
        <p:xfrm>
          <a:off x="457200" y="980728"/>
          <a:ext cx="8507288" cy="5937793"/>
        </p:xfrm>
        <a:graphic>
          <a:graphicData uri="http://schemas.openxmlformats.org/drawingml/2006/table">
            <a:tbl>
              <a:tblPr/>
              <a:tblGrid>
                <a:gridCol w="8507288"/>
              </a:tblGrid>
              <a:tr h="55632">
                <a:tc>
                  <a:txBody>
                    <a:bodyPr/>
                    <a:lstStyle/>
                    <a:p>
                      <a:pPr marL="0" marR="0" algn="l">
                        <a:spcBef>
                          <a:spcPts val="0"/>
                        </a:spcBef>
                        <a:spcAft>
                          <a:spcPts val="0"/>
                        </a:spcAft>
                      </a:pPr>
                      <a:r>
                        <a:rPr lang="en-US" sz="3200" b="1" dirty="0">
                          <a:effectLst/>
                        </a:rPr>
                        <a:t>Reliability</a:t>
                      </a:r>
                      <a:endParaRPr lang="en-US" sz="3200" dirty="0">
                        <a:effectLst/>
                      </a:endParaRPr>
                    </a:p>
                  </a:txBody>
                  <a:tcPr marL="0" marR="0" marT="0" marB="0">
                    <a:lnL w="19050" cap="flat" cmpd="sng" algn="ctr">
                      <a:solidFill>
                        <a:srgbClr val="6043A3"/>
                      </a:solidFill>
                      <a:prstDash val="solid"/>
                      <a:round/>
                      <a:headEnd type="none" w="med" len="med"/>
                      <a:tailEnd type="none" w="med" len="med"/>
                    </a:lnL>
                    <a:lnR w="19050" cap="flat" cmpd="sng" algn="ctr">
                      <a:solidFill>
                        <a:srgbClr val="4843A3"/>
                      </a:solidFill>
                      <a:prstDash val="solid"/>
                      <a:round/>
                      <a:headEnd type="none" w="med" len="med"/>
                      <a:tailEnd type="none" w="med" len="med"/>
                    </a:lnR>
                    <a:lnT w="19050" cap="flat" cmpd="sng" algn="ctr">
                      <a:solidFill>
                        <a:srgbClr val="807CA4"/>
                      </a:solidFill>
                      <a:prstDash val="solid"/>
                      <a:round/>
                      <a:headEnd type="none" w="med" len="med"/>
                      <a:tailEnd type="none" w="med" len="med"/>
                    </a:lnT>
                    <a:lnB>
                      <a:noFill/>
                    </a:lnB>
                  </a:tcPr>
                </a:tc>
              </a:tr>
              <a:tr h="407602">
                <a:tc>
                  <a:txBody>
                    <a:bodyPr/>
                    <a:lstStyle/>
                    <a:p>
                      <a:pPr marL="0" marR="0" algn="l">
                        <a:spcBef>
                          <a:spcPts val="0"/>
                        </a:spcBef>
                        <a:spcAft>
                          <a:spcPts val="0"/>
                        </a:spcAft>
                      </a:pPr>
                      <a:r>
                        <a:rPr lang="en-US" sz="3200" dirty="0">
                          <a:effectLst/>
                        </a:rPr>
                        <a:t>Maturity</a:t>
                      </a:r>
                    </a:p>
                  </a:txBody>
                  <a:tcPr marL="0" marR="0" marT="0" marB="0">
                    <a:lnL w="19050" cap="flat" cmpd="sng" algn="ctr">
                      <a:solidFill>
                        <a:srgbClr val="E0D48B"/>
                      </a:solidFill>
                      <a:prstDash val="solid"/>
                      <a:round/>
                      <a:headEnd type="none" w="med" len="med"/>
                      <a:tailEnd type="none" w="med" len="med"/>
                    </a:lnL>
                    <a:lnR w="19050" cap="flat" cmpd="sng" algn="ctr">
                      <a:solidFill>
                        <a:srgbClr val="C87FA4"/>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Availability</a:t>
                      </a:r>
                    </a:p>
                  </a:txBody>
                  <a:tcPr marL="0" marR="0" marT="0" marB="0">
                    <a:lnL w="19050" cap="flat" cmpd="sng" algn="ctr">
                      <a:solidFill>
                        <a:srgbClr val="307CA4"/>
                      </a:solidFill>
                      <a:prstDash val="solid"/>
                      <a:round/>
                      <a:headEnd type="none" w="med" len="med"/>
                      <a:tailEnd type="none" w="med" len="med"/>
                    </a:lnL>
                    <a:lnR w="19050" cap="flat" cmpd="sng" algn="ctr">
                      <a:solidFill>
                        <a:srgbClr val="00E2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Fault tolerance</a:t>
                      </a:r>
                    </a:p>
                  </a:txBody>
                  <a:tcPr marL="0" marR="0" marT="0" marB="0">
                    <a:lnL w="19050" cap="flat" cmpd="sng" algn="ctr">
                      <a:solidFill>
                        <a:srgbClr val="80D28B"/>
                      </a:solidFill>
                      <a:prstDash val="solid"/>
                      <a:round/>
                      <a:headEnd type="none" w="med" len="med"/>
                      <a:tailEnd type="none" w="med" len="med"/>
                    </a:lnL>
                    <a:lnR w="19050" cap="flat" cmpd="sng" algn="ctr">
                      <a:solidFill>
                        <a:srgbClr val="B0E3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Recoverability</a:t>
                      </a:r>
                    </a:p>
                  </a:txBody>
                  <a:tcPr marL="0" marR="0" marT="0" marB="0">
                    <a:lnL w="19050" cap="flat" cmpd="sng" algn="ctr">
                      <a:solidFill>
                        <a:srgbClr val="48E887"/>
                      </a:solidFill>
                      <a:prstDash val="solid"/>
                      <a:round/>
                      <a:headEnd type="none" w="med" len="med"/>
                      <a:tailEnd type="none" w="med" len="med"/>
                    </a:lnL>
                    <a:lnR w="19050" cap="flat" cmpd="sng" algn="ctr">
                      <a:solidFill>
                        <a:srgbClr val="30D48B"/>
                      </a:solidFill>
                      <a:prstDash val="solid"/>
                      <a:round/>
                      <a:headEnd type="none" w="med" len="med"/>
                      <a:tailEnd type="none" w="med" len="med"/>
                    </a:lnR>
                    <a:lnT>
                      <a:noFill/>
                    </a:lnT>
                    <a:lnB w="19050" cap="flat" cmpd="sng" algn="ctr">
                      <a:solidFill>
                        <a:srgbClr val="187CA4"/>
                      </a:solidFill>
                      <a:prstDash val="solid"/>
                      <a:round/>
                      <a:headEnd type="none" w="med" len="med"/>
                      <a:tailEnd type="none" w="med" len="med"/>
                    </a:lnB>
                  </a:tcPr>
                </a:tc>
              </a:tr>
              <a:tr h="441920">
                <a:tc>
                  <a:txBody>
                    <a:bodyPr/>
                    <a:lstStyle/>
                    <a:p>
                      <a:pPr marL="0" marR="0" algn="l">
                        <a:spcBef>
                          <a:spcPts val="0"/>
                        </a:spcBef>
                        <a:spcAft>
                          <a:spcPts val="0"/>
                        </a:spcAft>
                      </a:pPr>
                      <a:r>
                        <a:rPr lang="en-US" sz="3200" b="1" dirty="0">
                          <a:effectLst/>
                        </a:rPr>
                        <a:t>Security</a:t>
                      </a:r>
                      <a:endParaRPr lang="en-US" sz="3200" dirty="0">
                        <a:effectLst/>
                      </a:endParaRPr>
                    </a:p>
                  </a:txBody>
                  <a:tcPr marL="0" marR="0" marT="0" marB="0">
                    <a:lnL w="19050" cap="flat" cmpd="sng" algn="ctr">
                      <a:solidFill>
                        <a:srgbClr val="30E5A6"/>
                      </a:solidFill>
                      <a:prstDash val="solid"/>
                      <a:round/>
                      <a:headEnd type="none" w="med" len="med"/>
                      <a:tailEnd type="none" w="med" len="med"/>
                    </a:lnL>
                    <a:lnR w="19050" cap="flat" cmpd="sng" algn="ctr">
                      <a:solidFill>
                        <a:srgbClr val="E0E5A6"/>
                      </a:solidFill>
                      <a:prstDash val="solid"/>
                      <a:round/>
                      <a:headEnd type="none" w="med" len="med"/>
                      <a:tailEnd type="none" w="med" len="med"/>
                    </a:lnR>
                    <a:lnT w="19050" cap="flat" cmpd="sng" algn="ctr">
                      <a:solidFill>
                        <a:srgbClr val="187CA4"/>
                      </a:solidFill>
                      <a:prstDash val="solid"/>
                      <a:round/>
                      <a:headEnd type="none" w="med" len="med"/>
                      <a:tailEnd type="none" w="med" len="med"/>
                    </a:lnT>
                    <a:lnB>
                      <a:noFill/>
                    </a:lnB>
                  </a:tcPr>
                </a:tc>
              </a:tr>
              <a:tr h="407602">
                <a:tc>
                  <a:txBody>
                    <a:bodyPr/>
                    <a:lstStyle/>
                    <a:p>
                      <a:pPr marL="0" marR="0" algn="l">
                        <a:spcBef>
                          <a:spcPts val="0"/>
                        </a:spcBef>
                        <a:spcAft>
                          <a:spcPts val="0"/>
                        </a:spcAft>
                      </a:pPr>
                      <a:r>
                        <a:rPr lang="en-US" sz="3200" dirty="0">
                          <a:effectLst/>
                        </a:rPr>
                        <a:t>Confidentiality</a:t>
                      </a:r>
                    </a:p>
                  </a:txBody>
                  <a:tcPr marL="0" marR="0" marT="0" marB="0">
                    <a:lnL w="19050" cap="flat" cmpd="sng" algn="ctr">
                      <a:solidFill>
                        <a:srgbClr val="00D88B"/>
                      </a:solidFill>
                      <a:prstDash val="solid"/>
                      <a:round/>
                      <a:headEnd type="none" w="med" len="med"/>
                      <a:tailEnd type="none" w="med" len="med"/>
                    </a:lnL>
                    <a:lnR w="19050" cap="flat" cmpd="sng" algn="ctr">
                      <a:solidFill>
                        <a:srgbClr val="98E8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Integrity</a:t>
                      </a:r>
                    </a:p>
                  </a:txBody>
                  <a:tcPr marL="0" marR="0" marT="0" marB="0">
                    <a:lnL w="19050" cap="flat" cmpd="sng" algn="ctr">
                      <a:solidFill>
                        <a:srgbClr val="B0E0A6"/>
                      </a:solidFill>
                      <a:prstDash val="solid"/>
                      <a:round/>
                      <a:headEnd type="none" w="med" len="med"/>
                      <a:tailEnd type="none" w="med" len="med"/>
                    </a:lnL>
                    <a:lnR w="19050" cap="flat" cmpd="sng" algn="ctr">
                      <a:solidFill>
                        <a:srgbClr val="E0E9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Non-repudiation</a:t>
                      </a:r>
                    </a:p>
                  </a:txBody>
                  <a:tcPr marL="0" marR="0" marT="0" marB="0">
                    <a:lnL w="19050" cap="flat" cmpd="sng" algn="ctr">
                      <a:solidFill>
                        <a:srgbClr val="30E4A6"/>
                      </a:solidFill>
                      <a:prstDash val="solid"/>
                      <a:round/>
                      <a:headEnd type="none" w="med" len="med"/>
                      <a:tailEnd type="none" w="med" len="med"/>
                    </a:lnL>
                    <a:lnR w="19050" cap="flat" cmpd="sng" algn="ctr">
                      <a:solidFill>
                        <a:srgbClr val="48EB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Accountability</a:t>
                      </a:r>
                    </a:p>
                  </a:txBody>
                  <a:tcPr marL="0" marR="0" marT="0" marB="0">
                    <a:lnL w="19050" cap="flat" cmpd="sng" algn="ctr">
                      <a:solidFill>
                        <a:srgbClr val="B0EBA6"/>
                      </a:solidFill>
                      <a:prstDash val="solid"/>
                      <a:round/>
                      <a:headEnd type="none" w="med" len="med"/>
                      <a:tailEnd type="none" w="med" len="med"/>
                    </a:lnL>
                    <a:lnR w="19050" cap="flat" cmpd="sng" algn="ctr">
                      <a:solidFill>
                        <a:srgbClr val="98ECA6"/>
                      </a:solidFill>
                      <a:prstDash val="solid"/>
                      <a:round/>
                      <a:headEnd type="none" w="med" len="med"/>
                      <a:tailEnd type="none" w="med" len="med"/>
                    </a:lnR>
                    <a:lnT>
                      <a:noFill/>
                    </a:lnT>
                    <a:lnB>
                      <a:noFill/>
                    </a:lnB>
                  </a:tcPr>
                </a:tc>
              </a:tr>
              <a:tr h="1060993">
                <a:tc>
                  <a:txBody>
                    <a:bodyPr/>
                    <a:lstStyle/>
                    <a:p>
                      <a:pPr marL="0" marR="0" algn="l">
                        <a:spcBef>
                          <a:spcPts val="0"/>
                        </a:spcBef>
                        <a:spcAft>
                          <a:spcPts val="0"/>
                        </a:spcAft>
                      </a:pPr>
                      <a:r>
                        <a:rPr lang="en-US" sz="3200" dirty="0">
                          <a:effectLst/>
                        </a:rPr>
                        <a:t>Authenticity</a:t>
                      </a:r>
                    </a:p>
                  </a:txBody>
                  <a:tcPr marL="0" marR="0" marT="0" marB="0">
                    <a:lnL w="19050" cap="flat" cmpd="sng" algn="ctr">
                      <a:solidFill>
                        <a:srgbClr val="18ECA6"/>
                      </a:solidFill>
                      <a:prstDash val="solid"/>
                      <a:round/>
                      <a:headEnd type="none" w="med" len="med"/>
                      <a:tailEnd type="none" w="med" len="med"/>
                    </a:lnL>
                    <a:lnR w="19050" cap="flat" cmpd="sng" algn="ctr">
                      <a:solidFill>
                        <a:srgbClr val="60E4A6"/>
                      </a:solidFill>
                      <a:prstDash val="solid"/>
                      <a:round/>
                      <a:headEnd type="none" w="med" len="med"/>
                      <a:tailEnd type="none" w="med" len="med"/>
                    </a:lnR>
                    <a:lnT>
                      <a:noFill/>
                    </a:lnT>
                    <a:lnB w="19050" cap="flat" cmpd="sng" algn="ctr">
                      <a:solidFill>
                        <a:srgbClr val="48E3A6"/>
                      </a:solidFill>
                      <a:prstDash val="solid"/>
                      <a:round/>
                      <a:headEnd type="none" w="med" len="med"/>
                      <a:tailEnd type="none" w="med" len="med"/>
                    </a:lnB>
                  </a:tcPr>
                </a:tc>
              </a:tr>
            </a:tbl>
          </a:graphicData>
        </a:graphic>
      </p:graphicFrame>
      <p:sp>
        <p:nvSpPr>
          <p:cNvPr id="3" name="TextovéPole 2"/>
          <p:cNvSpPr txBox="1"/>
          <p:nvPr/>
        </p:nvSpPr>
        <p:spPr>
          <a:xfrm>
            <a:off x="251520" y="0"/>
            <a:ext cx="8424936" cy="707886"/>
          </a:xfrm>
          <a:prstGeom prst="rect">
            <a:avLst/>
          </a:prstGeom>
          <a:noFill/>
        </p:spPr>
        <p:txBody>
          <a:bodyPr wrap="square" rtlCol="0">
            <a:spAutoFit/>
          </a:bodyPr>
          <a:lstStyle/>
          <a:p>
            <a:r>
              <a:rPr lang="cs-CZ" sz="4000" dirty="0" smtClean="0"/>
              <a:t>ISO </a:t>
            </a:r>
            <a:r>
              <a:rPr lang="cs-CZ" sz="4000" dirty="0" smtClean="0"/>
              <a:t>25010 </a:t>
            </a:r>
            <a:r>
              <a:rPr lang="cs-CZ" sz="4000" dirty="0" smtClean="0"/>
              <a:t>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547535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249599302"/>
              </p:ext>
            </p:extLst>
          </p:nvPr>
        </p:nvGraphicFramePr>
        <p:xfrm>
          <a:off x="539552" y="1160862"/>
          <a:ext cx="8352928" cy="5364480"/>
        </p:xfrm>
        <a:graphic>
          <a:graphicData uri="http://schemas.openxmlformats.org/drawingml/2006/table">
            <a:tbl>
              <a:tblPr/>
              <a:tblGrid>
                <a:gridCol w="8352928"/>
              </a:tblGrid>
              <a:tr h="484417">
                <a:tc>
                  <a:txBody>
                    <a:bodyPr/>
                    <a:lstStyle/>
                    <a:p>
                      <a:pPr marL="0" marR="0" algn="l">
                        <a:spcBef>
                          <a:spcPts val="0"/>
                        </a:spcBef>
                        <a:spcAft>
                          <a:spcPts val="0"/>
                        </a:spcAft>
                      </a:pPr>
                      <a:r>
                        <a:rPr lang="en-US" sz="3200" b="1" dirty="0">
                          <a:effectLst/>
                        </a:rPr>
                        <a:t>Compatibility</a:t>
                      </a:r>
                      <a:endParaRPr lang="en-US" sz="3200" dirty="0">
                        <a:effectLst/>
                      </a:endParaRPr>
                    </a:p>
                  </a:txBody>
                  <a:tcPr marL="0" marR="0" marT="0" marB="0">
                    <a:lnL w="19050" cap="flat" cmpd="sng" algn="ctr">
                      <a:solidFill>
                        <a:srgbClr val="00EBA6"/>
                      </a:solidFill>
                      <a:prstDash val="solid"/>
                      <a:round/>
                      <a:headEnd type="none" w="med" len="med"/>
                      <a:tailEnd type="none" w="med" len="med"/>
                    </a:lnL>
                    <a:lnR w="19050" cap="flat" cmpd="sng" algn="ctr">
                      <a:solidFill>
                        <a:srgbClr val="B0E4A6"/>
                      </a:solidFill>
                      <a:prstDash val="solid"/>
                      <a:round/>
                      <a:headEnd type="none" w="med" len="med"/>
                      <a:tailEnd type="none" w="med" len="med"/>
                    </a:lnR>
                    <a:lnT w="19050" cap="flat" cmpd="sng" algn="ctr">
                      <a:solidFill>
                        <a:srgbClr val="B0E9A6"/>
                      </a:solidFill>
                      <a:prstDash val="solid"/>
                      <a:round/>
                      <a:headEnd type="none" w="med" len="med"/>
                      <a:tailEnd type="none" w="med" len="med"/>
                    </a:lnT>
                    <a:lnB>
                      <a:noFill/>
                    </a:lnB>
                  </a:tcPr>
                </a:tc>
              </a:tr>
              <a:tr h="484417">
                <a:tc>
                  <a:txBody>
                    <a:bodyPr/>
                    <a:lstStyle/>
                    <a:p>
                      <a:pPr marL="0" marR="0" algn="l">
                        <a:spcBef>
                          <a:spcPts val="0"/>
                        </a:spcBef>
                        <a:spcAft>
                          <a:spcPts val="0"/>
                        </a:spcAft>
                      </a:pPr>
                      <a:r>
                        <a:rPr lang="en-US" sz="3200" dirty="0">
                          <a:effectLst/>
                        </a:rPr>
                        <a:t>Co-existence</a:t>
                      </a:r>
                    </a:p>
                  </a:txBody>
                  <a:tcPr marL="0" marR="0" marT="0" marB="0">
                    <a:lnL w="19050" cap="flat" cmpd="sng" algn="ctr">
                      <a:solidFill>
                        <a:srgbClr val="60ECA6"/>
                      </a:solidFill>
                      <a:prstDash val="solid"/>
                      <a:round/>
                      <a:headEnd type="none" w="med" len="med"/>
                      <a:tailEnd type="none" w="med" len="med"/>
                    </a:lnL>
                    <a:lnR w="19050" cap="flat" cmpd="sng" algn="ctr">
                      <a:solidFill>
                        <a:srgbClr val="E0EDA6"/>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Interoperability</a:t>
                      </a:r>
                    </a:p>
                  </a:txBody>
                  <a:tcPr marL="0" marR="0" marT="0" marB="0">
                    <a:lnL w="19050" cap="flat" cmpd="sng" algn="ctr">
                      <a:solidFill>
                        <a:srgbClr val="18E4A6"/>
                      </a:solidFill>
                      <a:prstDash val="solid"/>
                      <a:round/>
                      <a:headEnd type="none" w="med" len="med"/>
                      <a:tailEnd type="none" w="med" len="med"/>
                    </a:lnL>
                    <a:lnR w="19050" cap="flat" cmpd="sng" algn="ctr">
                      <a:solidFill>
                        <a:srgbClr val="60EFA6"/>
                      </a:solidFill>
                      <a:prstDash val="solid"/>
                      <a:round/>
                      <a:headEnd type="none" w="med" len="med"/>
                      <a:tailEnd type="none" w="med" len="med"/>
                    </a:lnR>
                    <a:lnT>
                      <a:noFill/>
                    </a:lnT>
                    <a:lnB w="19050" cap="flat" cmpd="sng" algn="ctr">
                      <a:solidFill>
                        <a:srgbClr val="80EBA6"/>
                      </a:solidFill>
                      <a:prstDash val="solid"/>
                      <a:round/>
                      <a:headEnd type="none" w="med" len="med"/>
                      <a:tailEnd type="none" w="med" len="med"/>
                    </a:lnB>
                  </a:tcPr>
                </a:tc>
              </a:tr>
              <a:tr h="484417">
                <a:tc>
                  <a:txBody>
                    <a:bodyPr/>
                    <a:lstStyle/>
                    <a:p>
                      <a:pPr marL="0" marR="0" algn="l">
                        <a:spcBef>
                          <a:spcPts val="0"/>
                        </a:spcBef>
                        <a:spcAft>
                          <a:spcPts val="0"/>
                        </a:spcAft>
                      </a:pPr>
                      <a:r>
                        <a:rPr lang="en-US" sz="3200" b="1" dirty="0">
                          <a:effectLst/>
                        </a:rPr>
                        <a:t>Usability</a:t>
                      </a:r>
                      <a:endParaRPr lang="en-US" sz="3200" dirty="0">
                        <a:effectLst/>
                      </a:endParaRPr>
                    </a:p>
                  </a:txBody>
                  <a:tcPr marL="0" marR="0" marT="0" marB="0">
                    <a:lnL w="19050" cap="flat" cmpd="sng" algn="ctr">
                      <a:solidFill>
                        <a:srgbClr val="B0EEA6"/>
                      </a:solidFill>
                      <a:prstDash val="solid"/>
                      <a:round/>
                      <a:headEnd type="none" w="med" len="med"/>
                      <a:tailEnd type="none" w="med" len="med"/>
                    </a:lnL>
                    <a:lnR w="19050" cap="flat" cmpd="sng" algn="ctr">
                      <a:solidFill>
                        <a:srgbClr val="C800AA"/>
                      </a:solidFill>
                      <a:prstDash val="solid"/>
                      <a:round/>
                      <a:headEnd type="none" w="med" len="med"/>
                      <a:tailEnd type="none" w="med" len="med"/>
                    </a:lnR>
                    <a:lnT w="19050" cap="flat" cmpd="sng" algn="ctr">
                      <a:solidFill>
                        <a:srgbClr val="80EBA6"/>
                      </a:solidFill>
                      <a:prstDash val="solid"/>
                      <a:round/>
                      <a:headEnd type="none" w="med" len="med"/>
                      <a:tailEnd type="none" w="med" len="med"/>
                    </a:lnT>
                    <a:lnB>
                      <a:noFill/>
                    </a:lnB>
                  </a:tcPr>
                </a:tc>
              </a:tr>
              <a:tr h="968836">
                <a:tc>
                  <a:txBody>
                    <a:bodyPr/>
                    <a:lstStyle/>
                    <a:p>
                      <a:pPr marL="0" marR="0" algn="l">
                        <a:spcBef>
                          <a:spcPts val="0"/>
                        </a:spcBef>
                        <a:spcAft>
                          <a:spcPts val="0"/>
                        </a:spcAft>
                      </a:pPr>
                      <a:r>
                        <a:rPr lang="en-US" sz="3200" dirty="0">
                          <a:effectLst/>
                        </a:rPr>
                        <a:t>Appropriateness </a:t>
                      </a:r>
                      <a:endParaRPr lang="cs-CZ" sz="3200" dirty="0" smtClean="0">
                        <a:effectLst/>
                      </a:endParaRPr>
                    </a:p>
                    <a:p>
                      <a:pPr marL="0" marR="0" algn="l">
                        <a:spcBef>
                          <a:spcPts val="0"/>
                        </a:spcBef>
                        <a:spcAft>
                          <a:spcPts val="0"/>
                        </a:spcAft>
                      </a:pPr>
                      <a:r>
                        <a:rPr lang="en-US" sz="3200" dirty="0" err="1" smtClean="0">
                          <a:effectLst/>
                        </a:rPr>
                        <a:t>recognizability</a:t>
                      </a:r>
                      <a:endParaRPr lang="en-US" sz="3200" dirty="0">
                        <a:effectLst/>
                      </a:endParaRPr>
                    </a:p>
                  </a:txBody>
                  <a:tcPr marL="0" marR="0" marT="0" marB="0">
                    <a:lnL w="19050" cap="flat" cmpd="sng" algn="ctr">
                      <a:solidFill>
                        <a:srgbClr val="E0EFA6"/>
                      </a:solidFill>
                      <a:prstDash val="solid"/>
                      <a:round/>
                      <a:headEnd type="none" w="med" len="med"/>
                      <a:tailEnd type="none" w="med" len="med"/>
                    </a:lnL>
                    <a:lnR w="19050" cap="flat" cmpd="sng" algn="ctr">
                      <a:solidFill>
                        <a:srgbClr val="6002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Learnability</a:t>
                      </a:r>
                    </a:p>
                  </a:txBody>
                  <a:tcPr marL="0" marR="0" marT="0" marB="0">
                    <a:lnL w="19050" cap="flat" cmpd="sng" algn="ctr">
                      <a:solidFill>
                        <a:srgbClr val="B001AA"/>
                      </a:solidFill>
                      <a:prstDash val="solid"/>
                      <a:round/>
                      <a:headEnd type="none" w="med" len="med"/>
                      <a:tailEnd type="none" w="med" len="med"/>
                    </a:lnL>
                    <a:lnR w="19050" cap="flat" cmpd="sng" algn="ctr">
                      <a:solidFill>
                        <a:srgbClr val="6004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Operability</a:t>
                      </a:r>
                    </a:p>
                  </a:txBody>
                  <a:tcPr marL="0" marR="0" marT="0" marB="0">
                    <a:lnL w="19050" cap="flat" cmpd="sng" algn="ctr">
                      <a:solidFill>
                        <a:srgbClr val="3003AA"/>
                      </a:solidFill>
                      <a:prstDash val="solid"/>
                      <a:round/>
                      <a:headEnd type="none" w="med" len="med"/>
                      <a:tailEnd type="none" w="med" len="med"/>
                    </a:lnL>
                    <a:lnR w="19050" cap="flat" cmpd="sng" algn="ctr">
                      <a:solidFill>
                        <a:srgbClr val="0006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User error protection</a:t>
                      </a:r>
                    </a:p>
                  </a:txBody>
                  <a:tcPr marL="0" marR="0" marT="0" marB="0">
                    <a:lnL w="19050" cap="flat" cmpd="sng" algn="ctr">
                      <a:solidFill>
                        <a:srgbClr val="8005AA"/>
                      </a:solidFill>
                      <a:prstDash val="solid"/>
                      <a:round/>
                      <a:headEnd type="none" w="med" len="med"/>
                      <a:tailEnd type="none" w="med" len="med"/>
                    </a:lnL>
                    <a:lnR w="19050" cap="flat" cmpd="sng" algn="ctr">
                      <a:solidFill>
                        <a:srgbClr val="4805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User interface aesthetics</a:t>
                      </a:r>
                    </a:p>
                  </a:txBody>
                  <a:tcPr marL="0" marR="0" marT="0" marB="0">
                    <a:lnL w="19050" cap="flat" cmpd="sng" algn="ctr">
                      <a:solidFill>
                        <a:srgbClr val="1802AA"/>
                      </a:solidFill>
                      <a:prstDash val="solid"/>
                      <a:round/>
                      <a:headEnd type="none" w="med" len="med"/>
                      <a:tailEnd type="none" w="med" len="med"/>
                    </a:lnL>
                    <a:lnR w="19050" cap="flat" cmpd="sng" algn="ctr">
                      <a:solidFill>
                        <a:srgbClr val="3077AE"/>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Accessibility</a:t>
                      </a:r>
                    </a:p>
                  </a:txBody>
                  <a:tcPr marL="0" marR="0" marT="0" marB="0">
                    <a:lnL w="19050" cap="flat" cmpd="sng" algn="ctr">
                      <a:solidFill>
                        <a:srgbClr val="98EEA6"/>
                      </a:solidFill>
                      <a:prstDash val="solid"/>
                      <a:round/>
                      <a:headEnd type="none" w="med" len="med"/>
                      <a:tailEnd type="none" w="med" len="med"/>
                    </a:lnL>
                    <a:lnR w="19050" cap="flat" cmpd="sng" algn="ctr">
                      <a:solidFill>
                        <a:srgbClr val="B079AE"/>
                      </a:solidFill>
                      <a:prstDash val="solid"/>
                      <a:round/>
                      <a:headEnd type="none" w="med" len="med"/>
                      <a:tailEnd type="none" w="med" len="med"/>
                    </a:lnR>
                    <a:lnT>
                      <a:noFill/>
                    </a:lnT>
                    <a:lnB w="12700" cap="flat" cmpd="sng" algn="ctr">
                      <a:solidFill>
                        <a:srgbClr val="C87CAE"/>
                      </a:solidFill>
                      <a:prstDash val="solid"/>
                      <a:round/>
                      <a:headEnd type="none" w="med" len="med"/>
                      <a:tailEnd type="none" w="med" len="med"/>
                    </a:lnB>
                  </a:tcPr>
                </a:tc>
              </a:tr>
            </a:tbl>
          </a:graphicData>
        </a:graphic>
      </p:graphicFrame>
      <p:sp>
        <p:nvSpPr>
          <p:cNvPr id="4" name="TextovéPole 3"/>
          <p:cNvSpPr txBox="1"/>
          <p:nvPr/>
        </p:nvSpPr>
        <p:spPr>
          <a:xfrm>
            <a:off x="323528" y="0"/>
            <a:ext cx="8352928" cy="707886"/>
          </a:xfrm>
          <a:prstGeom prst="rect">
            <a:avLst/>
          </a:prstGeom>
          <a:noFill/>
        </p:spPr>
        <p:txBody>
          <a:bodyPr wrap="square" rtlCol="0">
            <a:spAutoFit/>
          </a:bodyPr>
          <a:lstStyle/>
          <a:p>
            <a:r>
              <a:rPr lang="cs-CZ" sz="4000" dirty="0" smtClean="0"/>
              <a:t>ISO </a:t>
            </a:r>
            <a:r>
              <a:rPr lang="cs-CZ" sz="4000" dirty="0" smtClean="0"/>
              <a:t>25010 </a:t>
            </a:r>
            <a:r>
              <a:rPr lang="cs-CZ" sz="4000" dirty="0" smtClean="0"/>
              <a:t>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883789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Kvalita </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Kvalita nějaké entity je hodnocena pomocí </a:t>
            </a:r>
            <a:r>
              <a:rPr lang="cs-CZ" dirty="0" err="1" smtClean="0"/>
              <a:t>fuzzy</a:t>
            </a:r>
            <a:r>
              <a:rPr lang="cs-CZ" dirty="0" smtClean="0"/>
              <a:t> metriky vztahující se  ke (skrytým) potřebám, postojům hodnotitele</a:t>
            </a:r>
          </a:p>
          <a:p>
            <a:r>
              <a:rPr lang="cs-CZ" dirty="0" smtClean="0"/>
              <a:t>Neurčitost  hodnocení je možné  zkvalitnit tím, že se využijí explicitnější vlastnosti hodnocené entity (dimense, charakteristiky, aspekty), které jsou „objektivnější“,  dají se lépe měřit </a:t>
            </a:r>
          </a:p>
          <a:p>
            <a:r>
              <a:rPr lang="cs-CZ" dirty="0" smtClean="0"/>
              <a:t>Zpravidla se využije soubor aspektů, např. přesnost a důvěryhodnost</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100783090"/>
              </p:ext>
            </p:extLst>
          </p:nvPr>
        </p:nvGraphicFramePr>
        <p:xfrm>
          <a:off x="323528" y="836712"/>
          <a:ext cx="8568952" cy="5729391"/>
        </p:xfrm>
        <a:graphic>
          <a:graphicData uri="http://schemas.openxmlformats.org/drawingml/2006/table">
            <a:tbl>
              <a:tblPr/>
              <a:tblGrid>
                <a:gridCol w="8568952"/>
              </a:tblGrid>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smtClean="0">
                          <a:effectLst/>
                        </a:rPr>
                        <a:t>Maintainability</a:t>
                      </a:r>
                      <a:endParaRPr lang="en-US" sz="3600" dirty="0">
                        <a:effectLst/>
                      </a:endParaRPr>
                    </a:p>
                  </a:txBody>
                  <a:tcPr marL="0" marR="0" marT="0" marB="0">
                    <a:lnL w="19050" cap="flat" cmpd="sng" algn="ctr">
                      <a:solidFill>
                        <a:srgbClr val="18EEA6"/>
                      </a:solidFill>
                      <a:prstDash val="solid"/>
                      <a:round/>
                      <a:headEnd type="none" w="med" len="med"/>
                      <a:tailEnd type="none" w="med" len="med"/>
                    </a:lnL>
                    <a:lnR w="19050" cap="flat" cmpd="sng" algn="ctr">
                      <a:solidFill>
                        <a:srgbClr val="C8EEA6"/>
                      </a:solidFill>
                      <a:prstDash val="solid"/>
                      <a:round/>
                      <a:headEnd type="none" w="med" len="med"/>
                      <a:tailEnd type="none" w="med" len="med"/>
                    </a:lnR>
                    <a:lnT w="19050" cap="flat" cmpd="sng" algn="ctr">
                      <a:solidFill>
                        <a:srgbClr val="48E3A6"/>
                      </a:solidFill>
                      <a:prstDash val="solid"/>
                      <a:round/>
                      <a:headEnd type="none" w="med" len="med"/>
                      <a:tailEnd type="none" w="med" len="med"/>
                    </a:lnT>
                    <a:lnB>
                      <a:noFill/>
                    </a:lnB>
                  </a:tcPr>
                </a:tc>
              </a:tr>
              <a:tr h="126856">
                <a:tc>
                  <a:txBody>
                    <a:bodyPr/>
                    <a:lstStyle/>
                    <a:p>
                      <a:pPr marL="0" marR="0" algn="l">
                        <a:spcBef>
                          <a:spcPts val="0"/>
                        </a:spcBef>
                        <a:spcAft>
                          <a:spcPts val="0"/>
                        </a:spcAft>
                      </a:pPr>
                      <a:r>
                        <a:rPr lang="en-US" sz="3600" dirty="0">
                          <a:effectLst/>
                        </a:rPr>
                        <a:t>Modularity</a:t>
                      </a:r>
                    </a:p>
                  </a:txBody>
                  <a:tcPr marL="0" marR="0" marT="0" marB="0">
                    <a:lnL w="19050" cap="flat" cmpd="sng" algn="ctr">
                      <a:solidFill>
                        <a:srgbClr val="00E7A6"/>
                      </a:solidFill>
                      <a:prstDash val="solid"/>
                      <a:round/>
                      <a:headEnd type="none" w="med" len="med"/>
                      <a:tailEnd type="none" w="med" len="med"/>
                    </a:lnL>
                    <a:lnR w="19050" cap="flat" cmpd="sng" algn="ctr">
                      <a:solidFill>
                        <a:srgbClr val="6000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Reusability</a:t>
                      </a:r>
                    </a:p>
                  </a:txBody>
                  <a:tcPr marL="0" marR="0" marT="0" marB="0">
                    <a:lnL w="19050" cap="flat" cmpd="sng" algn="ctr">
                      <a:solidFill>
                        <a:srgbClr val="E0E3A6"/>
                      </a:solidFill>
                      <a:prstDash val="solid"/>
                      <a:round/>
                      <a:headEnd type="none" w="med" len="med"/>
                      <a:tailEnd type="none" w="med" len="med"/>
                    </a:lnL>
                    <a:lnR w="19050" cap="flat" cmpd="sng" algn="ctr">
                      <a:solidFill>
                        <a:srgbClr val="E001AA"/>
                      </a:solidFill>
                      <a:prstDash val="solid"/>
                      <a:round/>
                      <a:headEnd type="none" w="med" len="med"/>
                      <a:tailEnd type="none" w="med" len="med"/>
                    </a:lnR>
                    <a:lnT>
                      <a:noFill/>
                    </a:lnT>
                    <a:lnB>
                      <a:noFill/>
                    </a:lnB>
                  </a:tcPr>
                </a:tc>
              </a:tr>
              <a:tr h="578938">
                <a:tc>
                  <a:txBody>
                    <a:bodyPr/>
                    <a:lstStyle/>
                    <a:p>
                      <a:pPr marL="0" marR="0" algn="l">
                        <a:spcBef>
                          <a:spcPts val="0"/>
                        </a:spcBef>
                        <a:spcAft>
                          <a:spcPts val="0"/>
                        </a:spcAft>
                      </a:pPr>
                      <a:r>
                        <a:rPr lang="en-US" sz="3600" dirty="0" err="1">
                          <a:effectLst/>
                        </a:rPr>
                        <a:t>Analysability</a:t>
                      </a:r>
                      <a:endParaRPr lang="en-US" sz="3600" dirty="0">
                        <a:effectLst/>
                      </a:endParaRPr>
                    </a:p>
                  </a:txBody>
                  <a:tcPr marL="0" marR="0" marT="0" marB="0">
                    <a:lnL w="19050" cap="flat" cmpd="sng" algn="ctr">
                      <a:solidFill>
                        <a:srgbClr val="30EAA6"/>
                      </a:solidFill>
                      <a:prstDash val="solid"/>
                      <a:round/>
                      <a:headEnd type="none" w="med" len="med"/>
                      <a:tailEnd type="none" w="med" len="med"/>
                    </a:lnL>
                    <a:lnR w="19050" cap="flat" cmpd="sng" algn="ctr">
                      <a:solidFill>
                        <a:srgbClr val="8003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Modifiability</a:t>
                      </a:r>
                    </a:p>
                  </a:txBody>
                  <a:tcPr marL="0" marR="0" marT="0" marB="0">
                    <a:lnL w="19050" cap="flat" cmpd="sng" algn="ctr">
                      <a:solidFill>
                        <a:srgbClr val="8043A3"/>
                      </a:solidFill>
                      <a:prstDash val="solid"/>
                      <a:round/>
                      <a:headEnd type="none" w="med" len="med"/>
                      <a:tailEnd type="none" w="med" len="med"/>
                    </a:lnL>
                    <a:lnR w="19050" cap="flat" cmpd="sng" algn="ctr">
                      <a:solidFill>
                        <a:srgbClr val="9805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Testability</a:t>
                      </a:r>
                    </a:p>
                  </a:txBody>
                  <a:tcPr marL="0" marR="0" marT="0" marB="0">
                    <a:lnL w="19050" cap="flat" cmpd="sng" algn="ctr">
                      <a:solidFill>
                        <a:srgbClr val="B0E5A6"/>
                      </a:solidFill>
                      <a:prstDash val="solid"/>
                      <a:round/>
                      <a:headEnd type="none" w="med" len="med"/>
                      <a:tailEnd type="none" w="med" len="med"/>
                    </a:lnL>
                    <a:lnR w="19050" cap="flat" cmpd="sng" algn="ctr">
                      <a:solidFill>
                        <a:srgbClr val="18EDA6"/>
                      </a:solidFill>
                      <a:prstDash val="solid"/>
                      <a:round/>
                      <a:headEnd type="none" w="med" len="med"/>
                      <a:tailEnd type="none" w="med" len="med"/>
                    </a:lnR>
                    <a:lnT>
                      <a:noFill/>
                    </a:lnT>
                    <a:lnB w="19050" cap="flat" cmpd="sng" algn="ctr">
                      <a:solidFill>
                        <a:srgbClr val="3006AA"/>
                      </a:solidFill>
                      <a:prstDash val="solid"/>
                      <a:round/>
                      <a:headEnd type="none" w="med" len="med"/>
                      <a:tailEnd type="none" w="med" len="med"/>
                    </a:lnB>
                  </a:tcPr>
                </a:tc>
              </a:tr>
              <a:tr h="575107">
                <a:tc>
                  <a:txBody>
                    <a:bodyPr/>
                    <a:lstStyle/>
                    <a:p>
                      <a:pPr marL="0" marR="0" algn="l">
                        <a:spcBef>
                          <a:spcPts val="0"/>
                        </a:spcBef>
                        <a:spcAft>
                          <a:spcPts val="0"/>
                        </a:spcAft>
                      </a:pPr>
                      <a:r>
                        <a:rPr lang="en-US" sz="3600" b="1" dirty="0">
                          <a:effectLst/>
                        </a:rPr>
                        <a:t>Portability</a:t>
                      </a:r>
                      <a:endParaRPr lang="en-US" sz="3600" dirty="0">
                        <a:effectLst/>
                      </a:endParaRPr>
                    </a:p>
                  </a:txBody>
                  <a:tcPr marL="0" marR="0" marT="0" marB="0">
                    <a:lnL w="19050" cap="flat" cmpd="sng" algn="ctr">
                      <a:solidFill>
                        <a:srgbClr val="98EEA6"/>
                      </a:solidFill>
                      <a:prstDash val="solid"/>
                      <a:round/>
                      <a:headEnd type="none" w="med" len="med"/>
                      <a:tailEnd type="none" w="med" len="med"/>
                    </a:lnL>
                    <a:lnR w="19050" cap="flat" cmpd="sng" algn="ctr">
                      <a:solidFill>
                        <a:srgbClr val="9809AA"/>
                      </a:solidFill>
                      <a:prstDash val="solid"/>
                      <a:round/>
                      <a:headEnd type="none" w="med" len="med"/>
                      <a:tailEnd type="none" w="med" len="med"/>
                    </a:lnR>
                    <a:lnT w="19050" cap="flat" cmpd="sng" algn="ctr">
                      <a:solidFill>
                        <a:srgbClr val="3006AA"/>
                      </a:solidFill>
                      <a:prstDash val="solid"/>
                      <a:round/>
                      <a:headEnd type="none" w="med" len="med"/>
                      <a:tailEnd type="none" w="med" len="med"/>
                    </a:lnT>
                    <a:lnB>
                      <a:noFill/>
                    </a:lnB>
                  </a:tcPr>
                </a:tc>
              </a:tr>
              <a:tr h="575107">
                <a:tc>
                  <a:txBody>
                    <a:bodyPr/>
                    <a:lstStyle/>
                    <a:p>
                      <a:pPr marL="0" marR="0" algn="l">
                        <a:spcBef>
                          <a:spcPts val="0"/>
                        </a:spcBef>
                        <a:spcAft>
                          <a:spcPts val="0"/>
                        </a:spcAft>
                      </a:pPr>
                      <a:r>
                        <a:rPr lang="en-US" sz="3600" dirty="0">
                          <a:effectLst/>
                        </a:rPr>
                        <a:t>Adaptability</a:t>
                      </a:r>
                    </a:p>
                  </a:txBody>
                  <a:tcPr marL="0" marR="0" marT="0" marB="0">
                    <a:lnL w="19050" cap="flat" cmpd="sng" algn="ctr">
                      <a:solidFill>
                        <a:srgbClr val="C807AA"/>
                      </a:solidFill>
                      <a:prstDash val="solid"/>
                      <a:round/>
                      <a:headEnd type="none" w="med" len="med"/>
                      <a:tailEnd type="none" w="med" len="med"/>
                    </a:lnL>
                    <a:lnR w="19050" cap="flat" cmpd="sng" algn="ctr">
                      <a:solidFill>
                        <a:srgbClr val="4879AE"/>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err="1">
                          <a:effectLst/>
                        </a:rPr>
                        <a:t>Installability</a:t>
                      </a:r>
                      <a:endParaRPr lang="en-US" sz="3600" dirty="0">
                        <a:effectLst/>
                      </a:endParaRPr>
                    </a:p>
                  </a:txBody>
                  <a:tcPr marL="0" marR="0" marT="0" marB="0">
                    <a:lnL w="19050" cap="flat" cmpd="sng" algn="ctr">
                      <a:solidFill>
                        <a:srgbClr val="4806AA"/>
                      </a:solidFill>
                      <a:prstDash val="solid"/>
                      <a:round/>
                      <a:headEnd type="none" w="med" len="med"/>
                      <a:tailEnd type="none" w="med" len="med"/>
                    </a:lnL>
                    <a:lnR w="19050" cap="flat" cmpd="sng" algn="ctr">
                      <a:solidFill>
                        <a:srgbClr val="B07AAE"/>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err="1">
                          <a:effectLst/>
                        </a:rPr>
                        <a:t>Replaceability</a:t>
                      </a:r>
                      <a:endParaRPr lang="en-US" sz="3600" dirty="0">
                        <a:effectLst/>
                      </a:endParaRPr>
                    </a:p>
                  </a:txBody>
                  <a:tcPr marL="0" marR="0" marT="0" marB="0">
                    <a:lnL w="19050" cap="flat" cmpd="sng" algn="ctr">
                      <a:solidFill>
                        <a:srgbClr val="E07CAE"/>
                      </a:solidFill>
                      <a:prstDash val="solid"/>
                      <a:round/>
                      <a:headEnd type="none" w="med" len="med"/>
                      <a:tailEnd type="none" w="med" len="med"/>
                    </a:lnL>
                    <a:lnR w="19050" cap="flat" cmpd="sng" algn="ctr">
                      <a:solidFill>
                        <a:srgbClr val="C87EAE"/>
                      </a:solidFill>
                      <a:prstDash val="solid"/>
                      <a:round/>
                      <a:headEnd type="none" w="med" len="med"/>
                      <a:tailEnd type="none" w="med" len="med"/>
                    </a:lnR>
                    <a:lnT>
                      <a:noFill/>
                    </a:lnT>
                    <a:lnB w="19050" cap="flat" cmpd="sng" algn="ctr">
                      <a:solidFill>
                        <a:srgbClr val="6006AA"/>
                      </a:solidFill>
                      <a:prstDash val="solid"/>
                      <a:round/>
                      <a:headEnd type="none" w="med" len="med"/>
                      <a:tailEnd type="none" w="med" len="med"/>
                    </a:lnB>
                  </a:tcPr>
                </a:tc>
              </a:tr>
            </a:tbl>
          </a:graphicData>
        </a:graphic>
      </p:graphicFrame>
      <p:sp>
        <p:nvSpPr>
          <p:cNvPr id="3" name="TextovéPole 2"/>
          <p:cNvSpPr txBox="1"/>
          <p:nvPr/>
        </p:nvSpPr>
        <p:spPr>
          <a:xfrm>
            <a:off x="899592" y="0"/>
            <a:ext cx="7776864" cy="646331"/>
          </a:xfrm>
          <a:prstGeom prst="rect">
            <a:avLst/>
          </a:prstGeom>
          <a:noFill/>
        </p:spPr>
        <p:txBody>
          <a:bodyPr wrap="square" rtlCol="0">
            <a:spAutoFit/>
          </a:bodyPr>
          <a:lstStyle/>
          <a:p>
            <a:r>
              <a:rPr lang="cs-CZ" sz="3600" dirty="0" smtClean="0"/>
              <a:t>ISO </a:t>
            </a:r>
            <a:r>
              <a:rPr lang="cs-CZ" sz="3600" dirty="0" smtClean="0"/>
              <a:t>25010 </a:t>
            </a:r>
            <a:r>
              <a:rPr lang="cs-CZ" sz="3600" dirty="0" smtClean="0"/>
              <a:t>SW </a:t>
            </a:r>
            <a:r>
              <a:rPr lang="cs-CZ" sz="3600" dirty="0" err="1" smtClean="0"/>
              <a:t>Quality</a:t>
            </a:r>
            <a:r>
              <a:rPr lang="cs-CZ" sz="3600" dirty="0" smtClean="0"/>
              <a:t> </a:t>
            </a:r>
            <a:r>
              <a:rPr lang="cs-CZ" sz="3600" dirty="0" err="1" smtClean="0"/>
              <a:t>Characteristics</a:t>
            </a:r>
            <a:endParaRPr lang="en-US" sz="3600" dirty="0"/>
          </a:p>
        </p:txBody>
      </p:sp>
    </p:spTree>
    <p:extLst>
      <p:ext uri="{BB962C8B-B14F-4D97-AF65-F5344CB8AC3E}">
        <p14:creationId xmlns:p14="http://schemas.microsoft.com/office/powerpoint/2010/main" xmlns="" val="2295433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751344"/>
            <a:ext cx="8928992" cy="5386090"/>
          </a:xfrm>
          <a:prstGeom prst="rect">
            <a:avLst/>
          </a:prstGeom>
        </p:spPr>
        <p:txBody>
          <a:bodyPr wrap="square">
            <a:spAutoFit/>
          </a:bodyPr>
          <a:lstStyle/>
          <a:p>
            <a:pPr fontAlgn="t"/>
            <a:r>
              <a:rPr lang="en-US" sz="3200" b="1" dirty="0"/>
              <a:t>maintainability</a:t>
            </a:r>
            <a:endParaRPr lang="en-US" sz="3200" dirty="0"/>
          </a:p>
          <a:p>
            <a:pPr fontAlgn="t"/>
            <a:r>
              <a:rPr lang="en-US" sz="2600" dirty="0"/>
              <a:t>degree of effectiveness and efficiency with which a product or system can be modified by the intended maintainers</a:t>
            </a:r>
          </a:p>
          <a:p>
            <a:pPr fontAlgn="t"/>
            <a:r>
              <a:rPr lang="en-US" sz="2600" dirty="0"/>
              <a:t>Modifications can include corrections, improvements or adaptation of the software to changes in environment, and in requirements and functional specifications. Modifications include those carried out by specialized support staff, and those carried out by business or operational staff, or end users.</a:t>
            </a:r>
          </a:p>
          <a:p>
            <a:pPr fontAlgn="t"/>
            <a:r>
              <a:rPr lang="en-US" sz="2600" dirty="0"/>
              <a:t>Maintainability includes installation of updates and upgrades.</a:t>
            </a:r>
          </a:p>
          <a:p>
            <a:r>
              <a:rPr lang="en-US" sz="2600" dirty="0" smtClean="0"/>
              <a:t>Maintainability </a:t>
            </a:r>
            <a:r>
              <a:rPr lang="en-US" sz="2600" dirty="0"/>
              <a:t>can be interpreted as either an inherent capability of the product or system to facilitate maintenance activities, or the quality in use experienced by the maintainers for the goal of maintaining the product or system</a:t>
            </a:r>
          </a:p>
        </p:txBody>
      </p:sp>
    </p:spTree>
    <p:extLst>
      <p:ext uri="{BB962C8B-B14F-4D97-AF65-F5344CB8AC3E}">
        <p14:creationId xmlns:p14="http://schemas.microsoft.com/office/powerpoint/2010/main" xmlns="" val="2651954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23893" y="73574"/>
            <a:ext cx="8784976" cy="6001643"/>
          </a:xfrm>
          <a:prstGeom prst="rect">
            <a:avLst/>
          </a:prstGeom>
        </p:spPr>
        <p:txBody>
          <a:bodyPr wrap="square">
            <a:spAutoFit/>
          </a:bodyPr>
          <a:lstStyle/>
          <a:p>
            <a:pPr fontAlgn="t"/>
            <a:r>
              <a:rPr lang="en-US" sz="2400" b="1" dirty="0" smtClean="0"/>
              <a:t>modularity</a:t>
            </a:r>
            <a:endParaRPr lang="en-US" sz="2400" dirty="0"/>
          </a:p>
          <a:p>
            <a:pPr fontAlgn="t"/>
            <a:r>
              <a:rPr lang="en-US" sz="2400" dirty="0"/>
              <a:t>degree to which a system or computer program is composed of discrete components such that a change to one component has minimal impact on other components</a:t>
            </a:r>
          </a:p>
          <a:p>
            <a:pPr fontAlgn="t"/>
            <a:r>
              <a:rPr lang="en-US" sz="2400" dirty="0"/>
              <a:t>[SOURCE: ISO/IEC/IEEE 24765]</a:t>
            </a:r>
          </a:p>
          <a:p>
            <a:pPr fontAlgn="t"/>
            <a:r>
              <a:rPr lang="en-US" sz="2400" b="1" dirty="0" smtClean="0"/>
              <a:t>reusability</a:t>
            </a:r>
            <a:endParaRPr lang="en-US" sz="2400" dirty="0"/>
          </a:p>
          <a:p>
            <a:pPr fontAlgn="t"/>
            <a:r>
              <a:rPr lang="en-US" sz="2400" dirty="0"/>
              <a:t>degree to which an asset can be used in more than one system, or in building other assets</a:t>
            </a:r>
          </a:p>
          <a:p>
            <a:pPr fontAlgn="t"/>
            <a:r>
              <a:rPr lang="en-US" sz="2400" b="1" dirty="0" err="1" smtClean="0"/>
              <a:t>analysability</a:t>
            </a:r>
            <a:endParaRPr lang="en-US" sz="2400" dirty="0"/>
          </a:p>
          <a:p>
            <a:pPr fontAlgn="t"/>
            <a:r>
              <a:rPr lang="en-US" sz="2400" dirty="0"/>
              <a:t>degree of effectiveness and efficiency with which it is possible to assess the impact on a product or system of an intended change to one or more of its parts, or to diagnose a product for deficiencies or causes of failures, or to identify parts to be modified</a:t>
            </a:r>
          </a:p>
          <a:p>
            <a:pPr fontAlgn="t"/>
            <a:r>
              <a:rPr lang="en-US" sz="2400" dirty="0" smtClean="0"/>
              <a:t>Implementation </a:t>
            </a:r>
            <a:r>
              <a:rPr lang="en-US" sz="2400" dirty="0"/>
              <a:t>can include providing mechanisms for the product or system to </a:t>
            </a:r>
            <a:r>
              <a:rPr lang="en-US" sz="2400" dirty="0" err="1"/>
              <a:t>analyse</a:t>
            </a:r>
            <a:r>
              <a:rPr lang="en-US" sz="2400" dirty="0"/>
              <a:t> its own faults and provide reports prior to a failure or other event.</a:t>
            </a:r>
          </a:p>
        </p:txBody>
      </p:sp>
    </p:spTree>
    <p:extLst>
      <p:ext uri="{BB962C8B-B14F-4D97-AF65-F5344CB8AC3E}">
        <p14:creationId xmlns:p14="http://schemas.microsoft.com/office/powerpoint/2010/main" xmlns="" val="1868005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3063" y="260648"/>
            <a:ext cx="9144000" cy="5693866"/>
          </a:xfrm>
          <a:prstGeom prst="rect">
            <a:avLst/>
          </a:prstGeom>
        </p:spPr>
        <p:txBody>
          <a:bodyPr wrap="square">
            <a:spAutoFit/>
          </a:bodyPr>
          <a:lstStyle/>
          <a:p>
            <a:pPr fontAlgn="t"/>
            <a:r>
              <a:rPr lang="en-US" sz="2800" b="1" dirty="0" smtClean="0"/>
              <a:t>modifiability</a:t>
            </a:r>
            <a:endParaRPr lang="en-US" sz="2800" dirty="0"/>
          </a:p>
          <a:p>
            <a:pPr fontAlgn="t"/>
            <a:r>
              <a:rPr lang="en-US" sz="2800" dirty="0"/>
              <a:t>degree to which a product or system can be effectively and efficiently modified without introducing defects or degrading existing product </a:t>
            </a:r>
            <a:r>
              <a:rPr lang="en-US" sz="2800" dirty="0" smtClean="0"/>
              <a:t>quality</a:t>
            </a:r>
            <a:endParaRPr lang="cs-CZ" sz="2800" dirty="0" smtClean="0"/>
          </a:p>
          <a:p>
            <a:pPr fontAlgn="t"/>
            <a:r>
              <a:rPr lang="en-US" sz="2800" dirty="0" smtClean="0"/>
              <a:t> </a:t>
            </a:r>
            <a:r>
              <a:rPr lang="en-US" sz="2800" dirty="0"/>
              <a:t>Implementation includes coding, designing, documenting and verifying changes.</a:t>
            </a:r>
          </a:p>
          <a:p>
            <a:pPr fontAlgn="t"/>
            <a:r>
              <a:rPr lang="en-US" sz="2800" dirty="0" smtClean="0"/>
              <a:t> </a:t>
            </a:r>
            <a:r>
              <a:rPr lang="en-US" sz="2800" b="1" dirty="0">
                <a:hlinkClick r:id="rId2"/>
              </a:rPr>
              <a:t>Modularity </a:t>
            </a:r>
            <a:r>
              <a:rPr lang="en-US" sz="2800" dirty="0" smtClean="0">
                <a:hlinkClick r:id="rId2"/>
              </a:rPr>
              <a:t>(</a:t>
            </a:r>
            <a:r>
              <a:rPr lang="en-US" sz="2800" dirty="0" smtClean="0"/>
              <a:t>and </a:t>
            </a:r>
            <a:r>
              <a:rPr lang="en-US" sz="2800" b="1" dirty="0" err="1">
                <a:hlinkClick r:id="rId2"/>
              </a:rPr>
              <a:t>analysability</a:t>
            </a:r>
            <a:r>
              <a:rPr lang="en-US" sz="2800" b="1" dirty="0">
                <a:hlinkClick r:id="rId2"/>
              </a:rPr>
              <a:t> </a:t>
            </a:r>
            <a:r>
              <a:rPr lang="en-US" sz="2800" dirty="0" smtClean="0"/>
              <a:t> </a:t>
            </a:r>
            <a:r>
              <a:rPr lang="en-US" sz="2800" dirty="0"/>
              <a:t>can influence </a:t>
            </a:r>
            <a:r>
              <a:rPr lang="en-US" sz="2800" dirty="0" err="1" smtClean="0"/>
              <a:t>modifiabilit</a:t>
            </a:r>
            <a:r>
              <a:rPr lang="cs-CZ" sz="2800" dirty="0" smtClean="0"/>
              <a:t>y</a:t>
            </a:r>
            <a:r>
              <a:rPr lang="en-US" sz="2800" dirty="0" smtClean="0"/>
              <a:t> </a:t>
            </a:r>
            <a:r>
              <a:rPr lang="en-US" sz="2800" dirty="0"/>
              <a:t>Modifiability is a combination of changeability and stability.</a:t>
            </a:r>
          </a:p>
          <a:p>
            <a:pPr fontAlgn="t"/>
            <a:r>
              <a:rPr lang="en-US" sz="2800" b="1" dirty="0" smtClean="0"/>
              <a:t>testability</a:t>
            </a:r>
            <a:endParaRPr lang="en-US" sz="2800" dirty="0"/>
          </a:p>
          <a:p>
            <a:pPr fontAlgn="t"/>
            <a:r>
              <a:rPr lang="en-US" sz="2800" dirty="0"/>
              <a:t>degree of effectiveness and efficiency with which test criteria can be established for a system, product or component and tests can be performed to determine whether those criteria have been </a:t>
            </a:r>
            <a:r>
              <a:rPr lang="en-US" sz="2800" dirty="0" smtClean="0"/>
              <a:t>met</a:t>
            </a:r>
            <a:endParaRPr lang="en-US" sz="2800" dirty="0"/>
          </a:p>
        </p:txBody>
      </p:sp>
    </p:spTree>
    <p:extLst>
      <p:ext uri="{BB962C8B-B14F-4D97-AF65-F5344CB8AC3E}">
        <p14:creationId xmlns:p14="http://schemas.microsoft.com/office/powerpoint/2010/main" xmlns="" val="2979012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8964488" cy="5863144"/>
          </a:xfrm>
          <a:prstGeom prst="rect">
            <a:avLst/>
          </a:prstGeom>
        </p:spPr>
        <p:txBody>
          <a:bodyPr wrap="square">
            <a:spAutoFit/>
          </a:bodyPr>
          <a:lstStyle/>
          <a:p>
            <a:r>
              <a:rPr lang="en-US" sz="1500" dirty="0" smtClean="0">
                <a:effectLst/>
              </a:rPr>
              <a:t>maintainability</a:t>
            </a:r>
          </a:p>
          <a:p>
            <a:r>
              <a:rPr lang="en-US" sz="1500" dirty="0" smtClean="0">
                <a:effectLst/>
              </a:rPr>
              <a:t>degree of effectiveness and efficiency with which a product or system can be modified by the intended maintainers</a:t>
            </a:r>
          </a:p>
          <a:p>
            <a:r>
              <a:rPr lang="en-US" sz="1500" dirty="0" smtClean="0">
                <a:effectLst/>
              </a:rPr>
              <a:t>Note 1 to entry: Modifications can include corrections, improvements or adaptation of the software to changes in environment, and in requirements and functional specifications. Modifications include those carried out by specialized support staff, and those carried out by business or operational staff, or end users.</a:t>
            </a:r>
          </a:p>
          <a:p>
            <a:r>
              <a:rPr lang="en-US" sz="1500" dirty="0" smtClean="0">
                <a:effectLst/>
              </a:rPr>
              <a:t>Note 2 to entry: Maintainability includes installation of updates and upgrades.</a:t>
            </a:r>
          </a:p>
          <a:p>
            <a:r>
              <a:rPr lang="en-US" sz="1500" dirty="0" smtClean="0">
                <a:effectLst/>
              </a:rPr>
              <a:t>Note 3 to entry: Maintainability can be interpreted as either an inherent capability of the product or system to facilitate maintenance activities, or the quality in use experienced by the maintainers for the goal of maintaining the product or system.</a:t>
            </a:r>
          </a:p>
          <a:p>
            <a:r>
              <a:rPr lang="en-US" sz="1500" dirty="0" smtClean="0">
                <a:effectLst/>
              </a:rPr>
              <a:t>4.2.7.1</a:t>
            </a:r>
          </a:p>
          <a:p>
            <a:r>
              <a:rPr lang="en-US" sz="1500" dirty="0" smtClean="0">
                <a:effectLst/>
              </a:rPr>
              <a:t>modularity</a:t>
            </a:r>
          </a:p>
          <a:p>
            <a:r>
              <a:rPr lang="en-US" sz="1500" dirty="0" smtClean="0">
                <a:effectLst/>
              </a:rPr>
              <a:t>degree to which a system or computer program is composed of discrete components such that a change to one component has minimal impact on other components</a:t>
            </a:r>
          </a:p>
          <a:p>
            <a:r>
              <a:rPr lang="en-US" sz="1500" dirty="0" smtClean="0">
                <a:effectLst/>
              </a:rPr>
              <a:t>[SOURCE: ISO/IEC/IEEE 24765]</a:t>
            </a:r>
          </a:p>
          <a:p>
            <a:r>
              <a:rPr lang="en-US" sz="1500" dirty="0" smtClean="0">
                <a:effectLst/>
              </a:rPr>
              <a:t>4.2.7.2</a:t>
            </a:r>
          </a:p>
          <a:p>
            <a:r>
              <a:rPr lang="en-US" sz="1500" dirty="0" smtClean="0">
                <a:effectLst/>
              </a:rPr>
              <a:t>reusability</a:t>
            </a:r>
          </a:p>
          <a:p>
            <a:r>
              <a:rPr lang="en-US" sz="1500" dirty="0" smtClean="0">
                <a:effectLst/>
              </a:rPr>
              <a:t>degree to which an asset can be used in more than one system, or in building other assets</a:t>
            </a:r>
          </a:p>
          <a:p>
            <a:r>
              <a:rPr lang="en-US" sz="1500" dirty="0" smtClean="0">
                <a:effectLst/>
              </a:rPr>
              <a:t>Note 1 to entry: Adapted from IEEE 1517-2004.</a:t>
            </a:r>
          </a:p>
          <a:p>
            <a:r>
              <a:rPr lang="en-US" sz="1500" dirty="0" smtClean="0">
                <a:effectLst/>
              </a:rPr>
              <a:t>4.2.7.3</a:t>
            </a:r>
          </a:p>
          <a:p>
            <a:r>
              <a:rPr lang="en-US" sz="1500" dirty="0" err="1" smtClean="0">
                <a:effectLst/>
              </a:rPr>
              <a:t>analysability</a:t>
            </a:r>
            <a:endParaRPr lang="en-US" sz="1500" dirty="0" smtClean="0">
              <a:effectLst/>
            </a:endParaRPr>
          </a:p>
          <a:p>
            <a:r>
              <a:rPr lang="en-US" sz="1500" dirty="0" smtClean="0">
                <a:effectLst/>
              </a:rPr>
              <a:t>degree of effectiveness and efficiency with which it is possible to assess the impact on a product or system of an intended change to one or more of its parts, or to diagnose a product for deficiencies or causes of failures, or to identify parts to be modified</a:t>
            </a:r>
          </a:p>
          <a:p>
            <a:r>
              <a:rPr lang="en-US" sz="1500" dirty="0" smtClean="0">
                <a:effectLst/>
              </a:rPr>
              <a:t>Note 1 to entry: Implementation can include providing mechanisms for the product or system</a:t>
            </a:r>
            <a:endParaRPr lang="en-US" sz="1500" dirty="0">
              <a:effectLst/>
            </a:endParaRPr>
          </a:p>
        </p:txBody>
      </p:sp>
    </p:spTree>
    <p:extLst>
      <p:ext uri="{BB962C8B-B14F-4D97-AF65-F5344CB8AC3E}">
        <p14:creationId xmlns:p14="http://schemas.microsoft.com/office/powerpoint/2010/main" xmlns="" val="771488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395536" y="197346"/>
            <a:ext cx="8352928" cy="6247864"/>
          </a:xfrm>
          <a:prstGeom prst="rect">
            <a:avLst/>
          </a:prstGeom>
        </p:spPr>
        <p:txBody>
          <a:bodyPr wrap="square">
            <a:spAutoFit/>
          </a:bodyPr>
          <a:lstStyle/>
          <a:p>
            <a:r>
              <a:rPr lang="en-US" sz="2400" dirty="0" smtClean="0">
                <a:effectLst/>
              </a:rPr>
              <a:t>4.2.1</a:t>
            </a:r>
            <a:r>
              <a:rPr lang="cs-CZ" sz="2400" dirty="0" smtClean="0">
                <a:effectLst/>
              </a:rPr>
              <a:t> </a:t>
            </a:r>
            <a:r>
              <a:rPr lang="en-US" sz="2400" b="1" dirty="0" smtClean="0">
                <a:effectLst/>
              </a:rPr>
              <a:t>functional suitability</a:t>
            </a:r>
          </a:p>
          <a:p>
            <a:r>
              <a:rPr lang="en-US" sz="2400" dirty="0" smtClean="0">
                <a:effectLst/>
              </a:rPr>
              <a:t>degree to which a product or system provides functions that meet stated and implied needs when used under specified conditions</a:t>
            </a:r>
          </a:p>
          <a:p>
            <a:r>
              <a:rPr lang="en-US" sz="2400" dirty="0" smtClean="0">
                <a:effectLst/>
              </a:rPr>
              <a:t>Note 1 to entry: Functional suitability is only concerned with whether the functions meet stated and implied needs, not the functional specification.</a:t>
            </a:r>
          </a:p>
          <a:p>
            <a:r>
              <a:rPr lang="en-US" sz="2400" dirty="0" smtClean="0">
                <a:effectLst/>
              </a:rPr>
              <a:t>4.2.1.1</a:t>
            </a:r>
            <a:r>
              <a:rPr lang="cs-CZ" sz="2400" dirty="0" smtClean="0">
                <a:effectLst/>
              </a:rPr>
              <a:t> </a:t>
            </a:r>
            <a:r>
              <a:rPr lang="en-US" sz="2400" dirty="0" smtClean="0">
                <a:effectLst/>
              </a:rPr>
              <a:t>functional completeness</a:t>
            </a:r>
          </a:p>
          <a:p>
            <a:r>
              <a:rPr lang="en-US" sz="2400" dirty="0" smtClean="0">
                <a:effectLst/>
              </a:rPr>
              <a:t>degree to which the set of functions covers all the specified tasks and user objectives</a:t>
            </a:r>
          </a:p>
          <a:p>
            <a:r>
              <a:rPr lang="en-US" sz="2400" dirty="0" smtClean="0">
                <a:effectLst/>
              </a:rPr>
              <a:t>4.2.1.2</a:t>
            </a:r>
            <a:r>
              <a:rPr lang="cs-CZ" sz="2400" dirty="0" smtClean="0">
                <a:effectLst/>
              </a:rPr>
              <a:t> </a:t>
            </a:r>
            <a:r>
              <a:rPr lang="en-US" sz="2400" dirty="0" smtClean="0">
                <a:effectLst/>
              </a:rPr>
              <a:t>functional correctness</a:t>
            </a:r>
          </a:p>
          <a:p>
            <a:r>
              <a:rPr lang="en-US" sz="2400" dirty="0" smtClean="0">
                <a:effectLst/>
              </a:rPr>
              <a:t>degree to which a product or system provides the correct results with the needed degree of precision</a:t>
            </a:r>
          </a:p>
          <a:p>
            <a:r>
              <a:rPr lang="en-US" sz="2400" dirty="0" smtClean="0">
                <a:effectLst/>
              </a:rPr>
              <a:t>4.2.1.3</a:t>
            </a:r>
            <a:r>
              <a:rPr lang="cs-CZ" sz="2400" dirty="0" smtClean="0">
                <a:effectLst/>
              </a:rPr>
              <a:t> </a:t>
            </a:r>
            <a:r>
              <a:rPr lang="en-US" sz="2400" dirty="0" smtClean="0">
                <a:effectLst/>
              </a:rPr>
              <a:t>functional appropriateness</a:t>
            </a:r>
          </a:p>
          <a:p>
            <a:r>
              <a:rPr lang="en-US" sz="2400" dirty="0" smtClean="0">
                <a:effectLst/>
              </a:rPr>
              <a:t>degree to which the functions facilitate the accomplishment of specified tasks and objectives</a:t>
            </a:r>
            <a:endParaRPr lang="cs-CZ" sz="2400" dirty="0" smtClean="0">
              <a:effectLst/>
            </a:endParaRPr>
          </a:p>
          <a:p>
            <a:r>
              <a:rPr lang="cs-CZ" sz="4000" dirty="0" smtClean="0"/>
              <a:t>Na SOA to moc nepasuje (úplnost?)</a:t>
            </a:r>
            <a:endParaRPr lang="en-US" sz="4000" dirty="0">
              <a:effectLst/>
            </a:endParaRPr>
          </a:p>
        </p:txBody>
      </p:sp>
    </p:spTree>
    <p:extLst>
      <p:ext uri="{BB962C8B-B14F-4D97-AF65-F5344CB8AC3E}">
        <p14:creationId xmlns:p14="http://schemas.microsoft.com/office/powerpoint/2010/main" xmlns="" val="1465824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443235938"/>
              </p:ext>
            </p:extLst>
          </p:nvPr>
        </p:nvGraphicFramePr>
        <p:xfrm>
          <a:off x="323529" y="793729"/>
          <a:ext cx="8031385" cy="5474081"/>
        </p:xfrm>
        <a:graphic>
          <a:graphicData uri="http://schemas.openxmlformats.org/drawingml/2006/table">
            <a:tbl>
              <a:tblPr/>
              <a:tblGrid>
                <a:gridCol w="8031385"/>
              </a:tblGrid>
              <a:tr h="0">
                <a:tc>
                  <a:txBody>
                    <a:bodyPr/>
                    <a:lstStyle/>
                    <a:p>
                      <a:pPr marL="0" marR="0" algn="l">
                        <a:spcBef>
                          <a:spcPts val="0"/>
                        </a:spcBef>
                        <a:spcAft>
                          <a:spcPts val="0"/>
                        </a:spcAft>
                      </a:pPr>
                      <a:r>
                        <a:rPr lang="en-US" sz="2400" b="1" dirty="0" smtClean="0">
                          <a:effectLst/>
                        </a:rPr>
                        <a:t>Effectiveness</a:t>
                      </a:r>
                      <a:endParaRPr lang="en-US" sz="2400" dirty="0">
                        <a:effectLst/>
                      </a:endParaRPr>
                    </a:p>
                  </a:txBody>
                  <a:tcPr marL="0" marR="0" marT="0" marB="0" anchor="ctr">
                    <a:lnL>
                      <a:noFill/>
                    </a:lnL>
                    <a:lnR>
                      <a:noFill/>
                    </a:lnR>
                    <a:lnT>
                      <a:noFill/>
                    </a:lnT>
                    <a:lnB w="19050" cap="flat" cmpd="sng" algn="ctr">
                      <a:solidFill>
                        <a:srgbClr val="E002AA"/>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Efficiency</a:t>
                      </a:r>
                      <a:endParaRPr lang="en-US" sz="2400" dirty="0">
                        <a:effectLst/>
                      </a:endParaRPr>
                    </a:p>
                  </a:txBody>
                  <a:tcPr marL="0" marR="0" marT="0" marB="0" anchor="ctr">
                    <a:lnL>
                      <a:noFill/>
                    </a:lnL>
                    <a:lnR>
                      <a:noFill/>
                    </a:lnR>
                    <a:lnT w="19050" cap="flat" cmpd="sng" algn="ctr">
                      <a:solidFill>
                        <a:srgbClr val="E002AA"/>
                      </a:solidFill>
                      <a:prstDash val="solid"/>
                      <a:round/>
                      <a:headEnd type="none" w="med" len="med"/>
                      <a:tailEnd type="none" w="med" len="med"/>
                    </a:lnT>
                    <a:lnB w="19050" cap="flat" cmpd="sng" algn="ctr">
                      <a:solidFill>
                        <a:srgbClr val="98FAB7"/>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Satisfaction</a:t>
                      </a:r>
                      <a:endParaRPr lang="en-US" sz="2400" dirty="0">
                        <a:effectLst/>
                      </a:endParaRPr>
                    </a:p>
                  </a:txBody>
                  <a:tcPr marL="0" marR="0" marT="0" marB="0" anchor="ctr">
                    <a:lnL>
                      <a:noFill/>
                    </a:lnL>
                    <a:lnR>
                      <a:noFill/>
                    </a:lnR>
                    <a:lnT w="19050" cap="flat" cmpd="sng" algn="ctr">
                      <a:solidFill>
                        <a:srgbClr val="98FAB7"/>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Usefulness</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Trust</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Pleasure</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Comfort</a:t>
                      </a:r>
                    </a:p>
                  </a:txBody>
                  <a:tcPr marL="0" marR="0" marT="0" marB="0" anchor="ctr">
                    <a:lnL>
                      <a:noFill/>
                    </a:lnL>
                    <a:lnR>
                      <a:noFill/>
                    </a:lnR>
                    <a:lnT>
                      <a:noFill/>
                    </a:lnT>
                    <a:lnB w="19050" cap="flat" cmpd="sng" algn="ctr">
                      <a:solidFill>
                        <a:srgbClr val="48C3B8"/>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Freedom from risk</a:t>
                      </a:r>
                      <a:endParaRPr lang="en-US" sz="2400" dirty="0">
                        <a:effectLst/>
                      </a:endParaRPr>
                    </a:p>
                  </a:txBody>
                  <a:tcPr marL="0" marR="0" marT="0" marB="0" anchor="ctr">
                    <a:lnL>
                      <a:noFill/>
                    </a:lnL>
                    <a:lnR>
                      <a:noFill/>
                    </a:lnR>
                    <a:lnT w="19050" cap="flat" cmpd="sng" algn="ctr">
                      <a:solidFill>
                        <a:srgbClr val="48C3B8"/>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Economic risk mitigation</a:t>
                      </a:r>
                    </a:p>
                  </a:txBody>
                  <a:tcPr marL="0" marR="0" marT="0" marB="0" anchor="ctr">
                    <a:lnL>
                      <a:noFill/>
                    </a:lnL>
                    <a:lnR>
                      <a:noFill/>
                    </a:lnR>
                    <a:lnT>
                      <a:noFill/>
                    </a:lnT>
                    <a:lnB>
                      <a:noFill/>
                    </a:lnB>
                  </a:tcPr>
                </a:tc>
              </a:tr>
              <a:tr h="271071">
                <a:tc>
                  <a:txBody>
                    <a:bodyPr/>
                    <a:lstStyle/>
                    <a:p>
                      <a:pPr marL="0" marR="0" algn="l">
                        <a:spcBef>
                          <a:spcPts val="0"/>
                        </a:spcBef>
                        <a:spcAft>
                          <a:spcPts val="0"/>
                        </a:spcAft>
                      </a:pPr>
                      <a:r>
                        <a:rPr lang="en-US" sz="2400" dirty="0">
                          <a:effectLst/>
                        </a:rPr>
                        <a:t>Health and safety risk mitigation</a:t>
                      </a:r>
                    </a:p>
                  </a:txBody>
                  <a:tcPr marL="0" marR="0" marT="0" marB="0" anchor="ctr">
                    <a:lnL>
                      <a:noFill/>
                    </a:lnL>
                    <a:lnR>
                      <a:noFill/>
                    </a:lnR>
                    <a:lnT>
                      <a:noFill/>
                    </a:lnT>
                    <a:lnB>
                      <a:noFill/>
                    </a:lnB>
                  </a:tcPr>
                </a:tc>
              </a:tr>
              <a:tr h="509541">
                <a:tc>
                  <a:txBody>
                    <a:bodyPr/>
                    <a:lstStyle/>
                    <a:p>
                      <a:pPr marL="0" marR="0" algn="l">
                        <a:spcBef>
                          <a:spcPts val="0"/>
                        </a:spcBef>
                        <a:spcAft>
                          <a:spcPts val="0"/>
                        </a:spcAft>
                      </a:pPr>
                      <a:r>
                        <a:rPr lang="en-US" sz="2400" dirty="0">
                          <a:effectLst/>
                        </a:rPr>
                        <a:t>Environmental risk mitigation</a:t>
                      </a:r>
                    </a:p>
                  </a:txBody>
                  <a:tcPr marL="0" marR="0" marT="0" marB="0" anchor="ctr">
                    <a:lnL>
                      <a:noFill/>
                    </a:lnL>
                    <a:lnR>
                      <a:noFill/>
                    </a:lnR>
                    <a:lnT>
                      <a:noFill/>
                    </a:lnT>
                    <a:lnB w="19050" cap="flat" cmpd="sng" algn="ctr">
                      <a:solidFill>
                        <a:srgbClr val="30C7B8"/>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Context coverage</a:t>
                      </a:r>
                      <a:endParaRPr lang="en-US" sz="2400" dirty="0">
                        <a:effectLst/>
                      </a:endParaRPr>
                    </a:p>
                  </a:txBody>
                  <a:tcPr marL="0" marR="0" marT="0" marB="0" anchor="ctr">
                    <a:lnL>
                      <a:noFill/>
                    </a:lnL>
                    <a:lnR>
                      <a:noFill/>
                    </a:lnR>
                    <a:lnT w="19050" cap="flat" cmpd="sng" algn="ctr">
                      <a:solidFill>
                        <a:srgbClr val="30C7B8"/>
                      </a:solidFill>
                      <a:prstDash val="solid"/>
                      <a:round/>
                      <a:headEnd type="none" w="med" len="med"/>
                      <a:tailEnd type="none" w="med" len="med"/>
                    </a:lnT>
                    <a:lnB w="19050" cap="flat" cmpd="sng" algn="ctr">
                      <a:solidFill>
                        <a:srgbClr val="B0C7B8"/>
                      </a:solidFill>
                      <a:prstDash val="solid"/>
                      <a:round/>
                      <a:headEnd type="none" w="med" len="med"/>
                      <a:tailEnd type="none" w="med" len="med"/>
                    </a:lnB>
                  </a:tcPr>
                </a:tc>
              </a:tr>
              <a:tr h="384820">
                <a:tc>
                  <a:txBody>
                    <a:bodyPr/>
                    <a:lstStyle/>
                    <a:p>
                      <a:pPr marL="0" marR="0" algn="l">
                        <a:spcBef>
                          <a:spcPts val="0"/>
                        </a:spcBef>
                        <a:spcAft>
                          <a:spcPts val="0"/>
                        </a:spcAft>
                      </a:pPr>
                      <a:r>
                        <a:rPr lang="en-US" sz="2400" dirty="0">
                          <a:effectLst/>
                        </a:rPr>
                        <a:t>Context completeness</a:t>
                      </a:r>
                    </a:p>
                  </a:txBody>
                  <a:tcPr marL="0" marR="0" marT="0" marB="0" anchor="ctr">
                    <a:lnL>
                      <a:noFill/>
                    </a:lnL>
                    <a:lnR>
                      <a:noFill/>
                    </a:lnR>
                    <a:lnT w="19050" cap="flat" cmpd="sng" algn="ctr">
                      <a:solidFill>
                        <a:srgbClr val="B0C7B8"/>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Flexibility</a:t>
                      </a:r>
                    </a:p>
                  </a:txBody>
                  <a:tcPr marL="0" marR="0" marT="0" marB="0" anchor="ctr">
                    <a:lnL>
                      <a:noFill/>
                    </a:lnL>
                    <a:lnR>
                      <a:noFill/>
                    </a:lnR>
                    <a:lnT>
                      <a:noFill/>
                    </a:lnT>
                    <a:lnB>
                      <a:noFill/>
                    </a:lnB>
                  </a:tcPr>
                </a:tc>
              </a:tr>
            </a:tbl>
          </a:graphicData>
        </a:graphic>
      </p:graphicFrame>
      <p:sp>
        <p:nvSpPr>
          <p:cNvPr id="3" name="Rectangle 2"/>
          <p:cNvSpPr>
            <a:spLocks noChangeArrowheads="1"/>
          </p:cNvSpPr>
          <p:nvPr/>
        </p:nvSpPr>
        <p:spPr bwMode="auto">
          <a:xfrm>
            <a:off x="3402771" y="1529964"/>
            <a:ext cx="65" cy="276999"/>
          </a:xfrm>
          <a:prstGeom prst="rect">
            <a:avLst/>
          </a:prstGeom>
          <a:solidFill>
            <a:srgbClr val="9999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ovéPole 3"/>
          <p:cNvSpPr txBox="1"/>
          <p:nvPr/>
        </p:nvSpPr>
        <p:spPr>
          <a:xfrm>
            <a:off x="395536" y="332656"/>
            <a:ext cx="7272808" cy="584775"/>
          </a:xfrm>
          <a:prstGeom prst="rect">
            <a:avLst/>
          </a:prstGeom>
          <a:noFill/>
        </p:spPr>
        <p:txBody>
          <a:bodyPr wrap="square" rtlCol="0">
            <a:spAutoFit/>
          </a:bodyPr>
          <a:lstStyle/>
          <a:p>
            <a:r>
              <a:rPr lang="cs-CZ" sz="3200" dirty="0" smtClean="0"/>
              <a:t>ISO </a:t>
            </a:r>
            <a:r>
              <a:rPr lang="cs-CZ" sz="3200" dirty="0" smtClean="0"/>
              <a:t>25010 </a:t>
            </a:r>
            <a:r>
              <a:rPr lang="cs-CZ" sz="3200" dirty="0" smtClean="0"/>
              <a:t>kvalita pro užívání</a:t>
            </a:r>
            <a:endParaRPr lang="en-US" sz="3200" dirty="0"/>
          </a:p>
        </p:txBody>
      </p:sp>
    </p:spTree>
    <p:extLst>
      <p:ext uri="{BB962C8B-B14F-4D97-AF65-F5344CB8AC3E}">
        <p14:creationId xmlns:p14="http://schemas.microsoft.com/office/powerpoint/2010/main" xmlns="" val="1804282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aspekty silně závisí na architektuře</a:t>
            </a:r>
            <a:endParaRPr lang="cs-CZ" dirty="0"/>
          </a:p>
        </p:txBody>
      </p:sp>
      <p:sp>
        <p:nvSpPr>
          <p:cNvPr id="3" name="Zástupný symbol pro obsah 2"/>
          <p:cNvSpPr>
            <a:spLocks noGrp="1"/>
          </p:cNvSpPr>
          <p:nvPr>
            <p:ph idx="1"/>
          </p:nvPr>
        </p:nvSpPr>
        <p:spPr/>
        <p:txBody>
          <a:bodyPr/>
          <a:lstStyle/>
          <a:p>
            <a:r>
              <a:rPr lang="cs-CZ" dirty="0" smtClean="0"/>
              <a:t>SOA</a:t>
            </a:r>
          </a:p>
          <a:p>
            <a:r>
              <a:rPr lang="cs-CZ" dirty="0" smtClean="0"/>
              <a:t>SOA a dokumentová orientace</a:t>
            </a:r>
          </a:p>
          <a:p>
            <a:r>
              <a:rPr lang="cs-CZ" dirty="0" err="1" smtClean="0"/>
              <a:t>cloud</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sldNum" sz="quarter" idx="12"/>
          </p:nvPr>
        </p:nvSpPr>
        <p:spPr>
          <a:noFill/>
        </p:spPr>
        <p:txBody>
          <a:bodyPr/>
          <a:lstStyle/>
          <a:p>
            <a:fld id="{03C4C643-9F72-47FD-B878-F2105E2FEDB5}" type="slidenum">
              <a:rPr lang="cs-CZ" smtClean="0"/>
              <a:pPr/>
              <a:t>28</a:t>
            </a:fld>
            <a:endParaRPr lang="cs-CZ" smtClean="0"/>
          </a:p>
        </p:txBody>
      </p:sp>
      <p:sp>
        <p:nvSpPr>
          <p:cNvPr id="147459" name="Rectangle 2"/>
          <p:cNvSpPr>
            <a:spLocks noGrp="1" noChangeArrowheads="1"/>
          </p:cNvSpPr>
          <p:nvPr>
            <p:ph type="ctrTitle" idx="4294967295"/>
          </p:nvPr>
        </p:nvSpPr>
        <p:spPr>
          <a:xfrm>
            <a:off x="685800" y="981075"/>
            <a:ext cx="7772400" cy="3024188"/>
          </a:xfrm>
        </p:spPr>
        <p:txBody>
          <a:bodyPr/>
          <a:lstStyle/>
          <a:p>
            <a:r>
              <a:rPr lang="cs-CZ" sz="3600" smtClean="0"/>
              <a:t>IT a legislativa</a:t>
            </a:r>
            <a:br>
              <a:rPr lang="cs-CZ" sz="3600" smtClean="0"/>
            </a:br>
            <a:r>
              <a:rPr lang="cs-CZ" sz="3600" smtClean="0"/>
              <a:t>Př. problém ochrany osobních dat</a:t>
            </a:r>
          </a:p>
        </p:txBody>
      </p:sp>
      <p:sp>
        <p:nvSpPr>
          <p:cNvPr id="147460" name="Rectangle 3"/>
          <p:cNvSpPr>
            <a:spLocks noGrp="1" noChangeArrowheads="1"/>
          </p:cNvSpPr>
          <p:nvPr>
            <p:ph type="subTitle" idx="4294967295"/>
          </p:nvPr>
        </p:nvSpPr>
        <p:spPr>
          <a:xfrm>
            <a:off x="1371600" y="3886200"/>
            <a:ext cx="6400800" cy="1752600"/>
          </a:xfrm>
        </p:spPr>
        <p:txBody>
          <a:bodyPr/>
          <a:lstStyle/>
          <a:p>
            <a:pPr marL="0" indent="0" algn="ctr">
              <a:buFontTx/>
              <a:buNone/>
            </a:pPr>
            <a:r>
              <a:rPr lang="cs-CZ" smtClean="0">
                <a:solidFill>
                  <a:srgbClr val="898989"/>
                </a:solidFill>
              </a:rPr>
              <a:t>Jak se za cenu velkých ztrát a nežádoucích efektů dosáhne opaku deklarovaného cíle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6"/>
          <p:cNvSpPr>
            <a:spLocks noGrp="1" noChangeArrowheads="1"/>
          </p:cNvSpPr>
          <p:nvPr>
            <p:ph type="sldNum" sz="quarter" idx="12"/>
          </p:nvPr>
        </p:nvSpPr>
        <p:spPr>
          <a:noFill/>
        </p:spPr>
        <p:txBody>
          <a:bodyPr/>
          <a:lstStyle/>
          <a:p>
            <a:fld id="{E2D58A9E-501D-4B85-A524-C8989413C27C}" type="slidenum">
              <a:rPr lang="cs-CZ" smtClean="0"/>
              <a:pPr/>
              <a:t>29</a:t>
            </a:fld>
            <a:endParaRPr lang="cs-CZ" smtClean="0"/>
          </a:p>
        </p:txBody>
      </p:sp>
      <p:sp>
        <p:nvSpPr>
          <p:cNvPr id="148483" name="Rectangle 2"/>
          <p:cNvSpPr>
            <a:spLocks noGrp="1" noChangeArrowheads="1"/>
          </p:cNvSpPr>
          <p:nvPr>
            <p:ph type="title" idx="4294967295"/>
          </p:nvPr>
        </p:nvSpPr>
        <p:spPr>
          <a:xfrm>
            <a:off x="457200" y="274638"/>
            <a:ext cx="8229600" cy="1641475"/>
          </a:xfrm>
        </p:spPr>
        <p:txBody>
          <a:bodyPr/>
          <a:lstStyle/>
          <a:p>
            <a:r>
              <a:rPr lang="cs-CZ" sz="3600" smtClean="0"/>
              <a:t>Takzvaná ochrana osobních dat jako příklad ztráty kvality dat  a chybného řešení </a:t>
            </a:r>
          </a:p>
        </p:txBody>
      </p:sp>
      <p:sp>
        <p:nvSpPr>
          <p:cNvPr id="148484" name="Rectangle 3"/>
          <p:cNvSpPr>
            <a:spLocks noGrp="1" noChangeArrowheads="1"/>
          </p:cNvSpPr>
          <p:nvPr>
            <p:ph type="body" idx="4294967295"/>
          </p:nvPr>
        </p:nvSpPr>
        <p:spPr>
          <a:xfrm>
            <a:off x="457200" y="2133600"/>
            <a:ext cx="8507413" cy="4032250"/>
          </a:xfrm>
        </p:spPr>
        <p:txBody>
          <a:bodyPr/>
          <a:lstStyle/>
          <a:p>
            <a:pPr marL="609600" indent="-609600">
              <a:lnSpc>
                <a:spcPct val="90000"/>
              </a:lnSpc>
              <a:buFontTx/>
              <a:buAutoNum type="arabicPeriod"/>
            </a:pPr>
            <a:r>
              <a:rPr lang="cs-CZ" sz="2400" smtClean="0"/>
              <a:t>Pravidlo: Osobní data se smí shromažďovat, udržovat a používat jen k tomu účelu, ke kterému byla pořízena </a:t>
            </a:r>
          </a:p>
          <a:p>
            <a:pPr marL="609600" indent="-609600">
              <a:lnSpc>
                <a:spcPct val="90000"/>
              </a:lnSpc>
              <a:buFontTx/>
              <a:buAutoNum type="arabicPeriod"/>
            </a:pPr>
            <a:r>
              <a:rPr lang="cs-CZ" sz="2400" smtClean="0"/>
              <a:t>„Řešení“: Vymazat data, pokud není 1 splněno.</a:t>
            </a:r>
          </a:p>
          <a:p>
            <a:pPr marL="990600" lvl="1" indent="-533400">
              <a:lnSpc>
                <a:spcPct val="90000"/>
              </a:lnSpc>
              <a:buFontTx/>
              <a:buChar char="•"/>
            </a:pPr>
            <a:r>
              <a:rPr lang="cs-CZ" sz="2400" smtClean="0"/>
              <a:t>Příklad zrušení dat  o vydaných receptech</a:t>
            </a:r>
          </a:p>
          <a:p>
            <a:pPr marL="990600" lvl="1" indent="-533400">
              <a:lnSpc>
                <a:spcPct val="90000"/>
              </a:lnSpc>
              <a:buFontTx/>
              <a:buChar char="•"/>
            </a:pPr>
            <a:r>
              <a:rPr lang="cs-CZ" sz="2400" smtClean="0"/>
              <a:t>Ztrta kvality dat – dostupnosti dat</a:t>
            </a:r>
          </a:p>
          <a:p>
            <a:pPr marL="609600" indent="-609600">
              <a:lnSpc>
                <a:spcPct val="90000"/>
              </a:lnSpc>
              <a:buFontTx/>
              <a:buNone/>
            </a:pPr>
            <a:r>
              <a:rPr lang="cs-CZ" smtClean="0"/>
              <a:t>Výzva: Chrání to skutečně životní zájmy jednotlivých občanů? </a:t>
            </a:r>
          </a:p>
          <a:p>
            <a:pPr marL="609600" indent="-609600">
              <a:lnSpc>
                <a:spcPct val="90000"/>
              </a:lnSpc>
              <a:buFontTx/>
              <a:buNone/>
            </a:pPr>
            <a:r>
              <a:rPr lang="cs-CZ" smtClean="0"/>
              <a:t>Zamlčený předpoklad: Tím se podstaně zlepší ochrana osobních dat z hlediska občana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Zaměříme se na popis aspektů kvality</a:t>
            </a:r>
            <a:br>
              <a:rPr lang="cs-CZ" dirty="0" smtClean="0"/>
            </a:br>
            <a:endParaRPr lang="cs-CZ" dirty="0"/>
          </a:p>
        </p:txBody>
      </p:sp>
      <p:sp>
        <p:nvSpPr>
          <p:cNvPr id="3" name="Zástupný symbol pro obsah 2"/>
          <p:cNvSpPr>
            <a:spLocks noGrp="1"/>
          </p:cNvSpPr>
          <p:nvPr>
            <p:ph idx="1"/>
          </p:nvPr>
        </p:nvSpPr>
        <p:spPr/>
        <p:txBody>
          <a:bodyPr/>
          <a:lstStyle/>
          <a:p>
            <a:r>
              <a:rPr lang="cs-CZ" dirty="0" smtClean="0"/>
              <a:t>Dat</a:t>
            </a:r>
          </a:p>
          <a:p>
            <a:r>
              <a:rPr lang="cs-CZ" dirty="0" smtClean="0"/>
              <a:t>SW systémů</a:t>
            </a:r>
          </a:p>
          <a:p>
            <a:r>
              <a:rPr lang="cs-CZ" dirty="0" smtClean="0"/>
              <a:t>Ukážeme že některé požadavky na  kvalitu mohou být konfliktní neboť aspekty je třeba rozumně vyvažovat</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6"/>
          <p:cNvSpPr>
            <a:spLocks noGrp="1" noChangeArrowheads="1"/>
          </p:cNvSpPr>
          <p:nvPr>
            <p:ph type="sldNum" sz="quarter" idx="12"/>
          </p:nvPr>
        </p:nvSpPr>
        <p:spPr>
          <a:noFill/>
        </p:spPr>
        <p:txBody>
          <a:bodyPr/>
          <a:lstStyle/>
          <a:p>
            <a:fld id="{6E52175E-9C32-4FD0-829D-98DB98D4BA6A}" type="slidenum">
              <a:rPr lang="cs-CZ" smtClean="0"/>
              <a:pPr/>
              <a:t>30</a:t>
            </a:fld>
            <a:endParaRPr lang="cs-CZ" smtClean="0"/>
          </a:p>
        </p:txBody>
      </p:sp>
      <p:sp>
        <p:nvSpPr>
          <p:cNvPr id="2" name="Nadpis 1"/>
          <p:cNvSpPr>
            <a:spLocks noGrp="1"/>
          </p:cNvSpPr>
          <p:nvPr>
            <p:ph type="title" idx="4294967295"/>
          </p:nvPr>
        </p:nvSpPr>
        <p:spPr/>
        <p:txBody>
          <a:bodyPr>
            <a:normAutofit fontScale="90000"/>
          </a:bodyPr>
          <a:lstStyle/>
          <a:p>
            <a:pPr eaLnBrk="1" hangingPunct="1">
              <a:defRPr/>
            </a:pPr>
            <a:r>
              <a:rPr lang="en-US" sz="4000" smtClean="0"/>
              <a:t>Main failure of public information systems </a:t>
            </a:r>
          </a:p>
        </p:txBody>
      </p:sp>
      <p:sp>
        <p:nvSpPr>
          <p:cNvPr id="3" name="Zástupný symbol pro obsah 2"/>
          <p:cNvSpPr>
            <a:spLocks noGrp="1"/>
          </p:cNvSpPr>
          <p:nvPr>
            <p:ph idx="4294967295"/>
          </p:nvPr>
        </p:nvSpPr>
        <p:spPr>
          <a:xfrm>
            <a:off x="323850" y="1700213"/>
            <a:ext cx="8229600" cy="4321175"/>
          </a:xfrm>
        </p:spPr>
        <p:txBody>
          <a:bodyPr/>
          <a:lstStyle/>
          <a:p>
            <a:pPr algn="ctr" eaLnBrk="1" hangingPunct="1">
              <a:buFontTx/>
              <a:buNone/>
            </a:pPr>
            <a:r>
              <a:rPr lang="en-US" sz="2400" smtClean="0"/>
              <a:t>Should provide crucial services, e.g. access to any important publishable information, and assure personal data security and </a:t>
            </a:r>
            <a:r>
              <a:rPr lang="en-US" sz="2400" b="1" i="1" smtClean="0"/>
              <a:t>also</a:t>
            </a:r>
            <a:r>
              <a:rPr lang="en-US" sz="2400" smtClean="0"/>
              <a:t> other basic human rights</a:t>
            </a:r>
          </a:p>
          <a:p>
            <a:pPr algn="ctr" eaLnBrk="1" hangingPunct="1">
              <a:buFontTx/>
              <a:buNone/>
            </a:pPr>
            <a:r>
              <a:rPr lang="en-US" sz="2400" smtClean="0"/>
              <a:t> </a:t>
            </a:r>
          </a:p>
          <a:p>
            <a:pPr algn="ctr" eaLnBrk="1" hangingPunct="1">
              <a:buFontTx/>
              <a:buNone/>
            </a:pPr>
            <a:r>
              <a:rPr lang="cs-CZ" sz="2400" smtClean="0"/>
              <a:t>The systems</a:t>
            </a:r>
            <a:r>
              <a:rPr lang="en-US" sz="2400" smtClean="0"/>
              <a:t>, however, provide</a:t>
            </a:r>
          </a:p>
          <a:p>
            <a:pPr algn="ctr" eaLnBrk="1" hangingPunct="1">
              <a:buFontTx/>
              <a:buNone/>
            </a:pPr>
            <a:r>
              <a:rPr lang="en-US" sz="2400" smtClean="0"/>
              <a:t>neither personal data security </a:t>
            </a:r>
            <a:r>
              <a:rPr lang="cs-CZ" sz="2400" smtClean="0"/>
              <a:t>, neither access to publishable info</a:t>
            </a:r>
            <a:endParaRPr lang="en-US" sz="2400" smtClean="0"/>
          </a:p>
          <a:p>
            <a:pPr algn="ctr" eaLnBrk="1" hangingPunct="1">
              <a:buFontTx/>
              <a:buNone/>
            </a:pPr>
            <a:r>
              <a:rPr lang="en-US" sz="2400" smtClean="0"/>
              <a:t>nor  the quality of crucial services </a:t>
            </a:r>
          </a:p>
          <a:p>
            <a:pPr algn="ctr" eaLnBrk="1" hangingPunct="1">
              <a:buFontTx/>
              <a:buNone/>
            </a:pPr>
            <a:r>
              <a:rPr lang="en-US" sz="2400" smtClean="0"/>
              <a:t>Moreover, it threatens some human rights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6"/>
          <p:cNvSpPr>
            <a:spLocks noGrp="1" noChangeArrowheads="1"/>
          </p:cNvSpPr>
          <p:nvPr>
            <p:ph type="sldNum" sz="quarter" idx="12"/>
          </p:nvPr>
        </p:nvSpPr>
        <p:spPr>
          <a:noFill/>
        </p:spPr>
        <p:txBody>
          <a:bodyPr/>
          <a:lstStyle/>
          <a:p>
            <a:fld id="{153EE890-0197-4D8B-B7E8-B3431E3EAA13}" type="slidenum">
              <a:rPr lang="cs-CZ" smtClean="0"/>
              <a:pPr/>
              <a:t>31</a:t>
            </a:fld>
            <a:endParaRPr lang="cs-CZ" smtClean="0"/>
          </a:p>
        </p:txBody>
      </p:sp>
      <p:sp>
        <p:nvSpPr>
          <p:cNvPr id="150531" name="Nadpis 1"/>
          <p:cNvSpPr>
            <a:spLocks noGrp="1"/>
          </p:cNvSpPr>
          <p:nvPr>
            <p:ph type="title" idx="4294967295"/>
          </p:nvPr>
        </p:nvSpPr>
        <p:spPr/>
        <p:txBody>
          <a:bodyPr>
            <a:normAutofit fontScale="90000"/>
          </a:bodyPr>
          <a:lstStyle/>
          <a:p>
            <a:pPr eaLnBrk="1" hangingPunct="1"/>
            <a:r>
              <a:rPr lang="en-US" smtClean="0"/>
              <a:t>Brute data security rules       implied by laws</a:t>
            </a:r>
            <a:r>
              <a:rPr lang="cs-CZ" smtClean="0"/>
              <a:t> </a:t>
            </a:r>
          </a:p>
        </p:txBody>
      </p:sp>
      <p:sp>
        <p:nvSpPr>
          <p:cNvPr id="3" name="Zástupný symbol pro obsah 2"/>
          <p:cNvSpPr>
            <a:spLocks noGrp="1"/>
          </p:cNvSpPr>
          <p:nvPr>
            <p:ph idx="4294967295"/>
          </p:nvPr>
        </p:nvSpPr>
        <p:spPr>
          <a:xfrm>
            <a:off x="457200" y="1557338"/>
            <a:ext cx="8229600" cy="4568825"/>
          </a:xfrm>
        </p:spPr>
        <p:txBody>
          <a:bodyPr>
            <a:normAutofit/>
          </a:bodyPr>
          <a:lstStyle/>
          <a:p>
            <a:pPr marL="514350" indent="-514350" eaLnBrk="1" hangingPunct="1">
              <a:buFont typeface="Calibri" pitchFamily="34" charset="0"/>
              <a:buAutoNum type="arabicPeriod"/>
              <a:defRPr/>
            </a:pPr>
            <a:r>
              <a:rPr lang="en-US" smtClean="0"/>
              <a:t>Personal data can be collected and  used for the purposes only they were created </a:t>
            </a:r>
          </a:p>
          <a:p>
            <a:pPr marL="514350" indent="-514350" eaLnBrk="1" hangingPunct="1">
              <a:buFont typeface="Calibri" pitchFamily="34" charset="0"/>
              <a:buAutoNum type="arabicPeriod"/>
              <a:defRPr/>
            </a:pPr>
            <a:r>
              <a:rPr lang="en-US" smtClean="0"/>
              <a:t>Any information computed from sensitive (personal) data must be treated as sensitive. </a:t>
            </a:r>
          </a:p>
          <a:p>
            <a:pPr marL="971550" lvl="1" indent="-514350" eaLnBrk="1" hangingPunct="1">
              <a:defRPr/>
            </a:pPr>
            <a:r>
              <a:rPr lang="en-US" smtClean="0"/>
              <a:t>Such information is not open irrespective of its content that could/should be open </a:t>
            </a:r>
          </a:p>
          <a:p>
            <a:pPr marL="514350" indent="-514350" eaLnBrk="1" hangingPunct="1">
              <a:buFont typeface="Calibri" pitchFamily="34" charset="0"/>
              <a:buAutoNum type="arabicPeriod"/>
              <a:defRPr/>
            </a:pPr>
            <a:r>
              <a:rPr lang="en-US" smtClean="0"/>
              <a:t>Any collection of personal data not satisfying previous points must be erased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6"/>
          <p:cNvSpPr>
            <a:spLocks noGrp="1" noChangeArrowheads="1"/>
          </p:cNvSpPr>
          <p:nvPr>
            <p:ph type="sldNum" sz="quarter" idx="12"/>
          </p:nvPr>
        </p:nvSpPr>
        <p:spPr>
          <a:noFill/>
        </p:spPr>
        <p:txBody>
          <a:bodyPr/>
          <a:lstStyle/>
          <a:p>
            <a:fld id="{0BF0FB28-DC67-45AD-8619-9BEE03040697}" type="slidenum">
              <a:rPr lang="cs-CZ" smtClean="0"/>
              <a:pPr/>
              <a:t>32</a:t>
            </a:fld>
            <a:endParaRPr lang="cs-CZ" smtClean="0"/>
          </a:p>
        </p:txBody>
      </p:sp>
      <p:sp>
        <p:nvSpPr>
          <p:cNvPr id="151555" name="Nadpis 1"/>
          <p:cNvSpPr>
            <a:spLocks noGrp="1"/>
          </p:cNvSpPr>
          <p:nvPr>
            <p:ph type="title" idx="4294967295"/>
          </p:nvPr>
        </p:nvSpPr>
        <p:spPr/>
        <p:txBody>
          <a:bodyPr/>
          <a:lstStyle/>
          <a:p>
            <a:pPr eaLnBrk="1" hangingPunct="1"/>
            <a:r>
              <a:rPr lang="cs-CZ" smtClean="0"/>
              <a:t>Limits of </a:t>
            </a:r>
            <a:r>
              <a:rPr lang="en-US" smtClean="0"/>
              <a:t>brute rules </a:t>
            </a:r>
          </a:p>
        </p:txBody>
      </p:sp>
      <p:sp>
        <p:nvSpPr>
          <p:cNvPr id="3" name="Zástupný symbol pro obsah 2"/>
          <p:cNvSpPr>
            <a:spLocks noGrp="1"/>
          </p:cNvSpPr>
          <p:nvPr>
            <p:ph idx="4294967295"/>
          </p:nvPr>
        </p:nvSpPr>
        <p:spPr/>
        <p:txBody>
          <a:bodyPr>
            <a:normAutofit/>
          </a:bodyPr>
          <a:lstStyle/>
          <a:p>
            <a:pPr eaLnBrk="1" hangingPunct="1">
              <a:lnSpc>
                <a:spcPct val="80000"/>
              </a:lnSpc>
              <a:defRPr/>
            </a:pPr>
            <a:r>
              <a:rPr lang="en-US" sz="3000" smtClean="0"/>
              <a:t>Reasons for the rules</a:t>
            </a:r>
          </a:p>
          <a:p>
            <a:pPr lvl="1" eaLnBrk="1" hangingPunct="1">
              <a:lnSpc>
                <a:spcPct val="80000"/>
              </a:lnSpc>
              <a:defRPr/>
            </a:pPr>
            <a:r>
              <a:rPr lang="cs-CZ" sz="2600" smtClean="0"/>
              <a:t>(Mis)i</a:t>
            </a:r>
            <a:r>
              <a:rPr lang="en-US" sz="2600" smtClean="0"/>
              <a:t>nterpretation of Universal Declaration of Human Rights</a:t>
            </a:r>
          </a:p>
          <a:p>
            <a:pPr lvl="1" eaLnBrk="1" hangingPunct="1">
              <a:lnSpc>
                <a:spcPct val="80000"/>
              </a:lnSpc>
              <a:defRPr/>
            </a:pPr>
            <a:r>
              <a:rPr lang="en-US" sz="2600" smtClean="0"/>
              <a:t>Prejudices of public especially the Big Brother</a:t>
            </a:r>
            <a:r>
              <a:rPr lang="cs-CZ" sz="2600" smtClean="0"/>
              <a:t> hysteria</a:t>
            </a:r>
          </a:p>
          <a:p>
            <a:pPr lvl="2" eaLnBrk="1" hangingPunct="1">
              <a:lnSpc>
                <a:spcPct val="80000"/>
              </a:lnSpc>
              <a:buFont typeface="Arial" charset="0"/>
              <a:buChar char="–"/>
              <a:defRPr/>
            </a:pPr>
            <a:r>
              <a:rPr lang="en-US" sz="2200" smtClean="0"/>
              <a:t>State has too much information on me</a:t>
            </a:r>
          </a:p>
          <a:p>
            <a:pPr lvl="1" eaLnBrk="1" hangingPunct="1">
              <a:lnSpc>
                <a:spcPct val="80000"/>
              </a:lnSpc>
              <a:defRPr/>
            </a:pPr>
            <a:r>
              <a:rPr lang="en-US" sz="2600" smtClean="0"/>
              <a:t>Lobby interests</a:t>
            </a:r>
          </a:p>
          <a:p>
            <a:pPr eaLnBrk="1" hangingPunct="1">
              <a:lnSpc>
                <a:spcPct val="80000"/>
              </a:lnSpc>
              <a:defRPr/>
            </a:pPr>
            <a:r>
              <a:rPr lang="en-US" sz="3000" smtClean="0"/>
              <a:t>Undesirable effects of the rules</a:t>
            </a:r>
          </a:p>
          <a:p>
            <a:pPr lvl="1" eaLnBrk="1" hangingPunct="1">
              <a:lnSpc>
                <a:spcPct val="80000"/>
              </a:lnSpc>
              <a:defRPr/>
            </a:pPr>
            <a:r>
              <a:rPr lang="en-US" sz="2600" smtClean="0"/>
              <a:t>The rules </a:t>
            </a:r>
            <a:r>
              <a:rPr lang="cs-CZ" sz="2600" smtClean="0"/>
              <a:t>to some degree protect</a:t>
            </a:r>
            <a:r>
              <a:rPr lang="en-US" sz="2600" smtClean="0"/>
              <a:t> some rights but threaten others </a:t>
            </a:r>
          </a:p>
          <a:p>
            <a:pPr lvl="1" eaLnBrk="1" hangingPunct="1">
              <a:lnSpc>
                <a:spcPct val="80000"/>
              </a:lnSpc>
              <a:defRPr/>
            </a:pPr>
            <a:r>
              <a:rPr lang="en-US" sz="2600" smtClean="0"/>
              <a:t>They increase the threats of  Big Godfathers</a:t>
            </a:r>
          </a:p>
          <a:p>
            <a:pPr lvl="1" eaLnBrk="1" hangingPunct="1">
              <a:lnSpc>
                <a:spcPct val="80000"/>
              </a:lnSpc>
              <a:defRPr/>
            </a:pPr>
            <a:r>
              <a:rPr lang="cs-CZ" sz="2600" smtClean="0"/>
              <a:t>They</a:t>
            </a:r>
            <a:r>
              <a:rPr lang="en-US" sz="2600" smtClean="0"/>
              <a:t> in principle cannot assure personal data security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6"/>
          <p:cNvSpPr>
            <a:spLocks noGrp="1" noChangeArrowheads="1"/>
          </p:cNvSpPr>
          <p:nvPr>
            <p:ph type="sldNum" sz="quarter" idx="12"/>
          </p:nvPr>
        </p:nvSpPr>
        <p:spPr>
          <a:noFill/>
        </p:spPr>
        <p:txBody>
          <a:bodyPr/>
          <a:lstStyle/>
          <a:p>
            <a:fld id="{B243DE4A-79B4-4A88-A768-145B9BE6ADD6}" type="slidenum">
              <a:rPr lang="cs-CZ" smtClean="0"/>
              <a:pPr/>
              <a:t>33</a:t>
            </a:fld>
            <a:endParaRPr lang="cs-CZ" smtClean="0"/>
          </a:p>
        </p:txBody>
      </p:sp>
      <p:sp>
        <p:nvSpPr>
          <p:cNvPr id="2" name="Nadpis 1"/>
          <p:cNvSpPr>
            <a:spLocks noGrp="1"/>
          </p:cNvSpPr>
          <p:nvPr>
            <p:ph type="title" idx="4294967295"/>
          </p:nvPr>
        </p:nvSpPr>
        <p:spPr>
          <a:xfrm>
            <a:off x="179388" y="274638"/>
            <a:ext cx="8785225" cy="1282700"/>
          </a:xfrm>
        </p:spPr>
        <p:txBody>
          <a:bodyPr>
            <a:normAutofit fontScale="90000"/>
          </a:bodyPr>
          <a:lstStyle/>
          <a:p>
            <a:pPr eaLnBrk="1" hangingPunct="1">
              <a:defRPr/>
            </a:pPr>
            <a:r>
              <a:rPr lang="en-US" sz="4000" smtClean="0"/>
              <a:t>Brute rules in action 1</a:t>
            </a:r>
            <a:br>
              <a:rPr lang="en-US" sz="4000" smtClean="0"/>
            </a:br>
            <a:r>
              <a:rPr lang="en-US" sz="2500" smtClean="0"/>
              <a:t>System for the p</a:t>
            </a:r>
            <a:r>
              <a:rPr lang="en-US" sz="2800" smtClean="0"/>
              <a:t>revention of the production of the narcotic Pervitin</a:t>
            </a:r>
          </a:p>
        </p:txBody>
      </p:sp>
      <p:sp>
        <p:nvSpPr>
          <p:cNvPr id="152580" name="Zástupný symbol pro obsah 2"/>
          <p:cNvSpPr>
            <a:spLocks noGrp="1"/>
          </p:cNvSpPr>
          <p:nvPr>
            <p:ph idx="4294967295"/>
          </p:nvPr>
        </p:nvSpPr>
        <p:spPr>
          <a:xfrm>
            <a:off x="323850" y="1773238"/>
            <a:ext cx="8496300" cy="4352925"/>
          </a:xfrm>
        </p:spPr>
        <p:txBody>
          <a:bodyPr/>
          <a:lstStyle/>
          <a:p>
            <a:pPr eaLnBrk="1" hangingPunct="1">
              <a:lnSpc>
                <a:spcPct val="80000"/>
              </a:lnSpc>
            </a:pPr>
            <a:r>
              <a:rPr lang="en-US" sz="3800" smtClean="0"/>
              <a:t>Principle</a:t>
            </a:r>
            <a:r>
              <a:rPr lang="en-US" sz="3000" smtClean="0"/>
              <a:t>:</a:t>
            </a:r>
            <a:r>
              <a:rPr lang="en-US" sz="2200" smtClean="0"/>
              <a:t> </a:t>
            </a:r>
          </a:p>
          <a:p>
            <a:pPr eaLnBrk="1" hangingPunct="1">
              <a:lnSpc>
                <a:spcPct val="80000"/>
              </a:lnSpc>
            </a:pPr>
            <a:r>
              <a:rPr lang="en-US" sz="3300" smtClean="0"/>
              <a:t>On line control of the cases, when </a:t>
            </a:r>
            <a:r>
              <a:rPr lang="cs-CZ" sz="3300" smtClean="0"/>
              <a:t>anyone </a:t>
            </a:r>
            <a:r>
              <a:rPr lang="en-US" sz="3300" smtClean="0"/>
              <a:t>has purchased too many drugs containing pseudoefedrin (needed for the production of  the narcotic Pervitin) lately all over the Czech Republic</a:t>
            </a:r>
          </a:p>
          <a:p>
            <a:pPr lvl="1" eaLnBrk="1" hangingPunct="1">
              <a:lnSpc>
                <a:spcPct val="80000"/>
              </a:lnSpc>
            </a:pPr>
            <a:r>
              <a:rPr lang="en-US" sz="2500" smtClean="0"/>
              <a:t>Personal  ID‘s had  to be used in a database of all drug purchases</a:t>
            </a:r>
            <a:r>
              <a:rPr lang="cs-CZ" sz="2100" smtClean="0"/>
              <a:t>. The data disclose health information.</a:t>
            </a:r>
            <a:endParaRPr lang="en-US" sz="21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6"/>
          <p:cNvSpPr>
            <a:spLocks noGrp="1" noChangeArrowheads="1"/>
          </p:cNvSpPr>
          <p:nvPr>
            <p:ph type="sldNum" sz="quarter" idx="12"/>
          </p:nvPr>
        </p:nvSpPr>
        <p:spPr>
          <a:noFill/>
        </p:spPr>
        <p:txBody>
          <a:bodyPr/>
          <a:lstStyle/>
          <a:p>
            <a:fld id="{D0DEA74A-8919-4DFE-9421-E32A0FF617D7}" type="slidenum">
              <a:rPr lang="cs-CZ" smtClean="0"/>
              <a:pPr/>
              <a:t>34</a:t>
            </a:fld>
            <a:endParaRPr lang="cs-CZ" smtClean="0"/>
          </a:p>
        </p:txBody>
      </p:sp>
      <p:sp>
        <p:nvSpPr>
          <p:cNvPr id="2" name="Nadpis 1"/>
          <p:cNvSpPr>
            <a:spLocks noGrp="1"/>
          </p:cNvSpPr>
          <p:nvPr>
            <p:ph type="title" idx="4294967295"/>
          </p:nvPr>
        </p:nvSpPr>
        <p:spPr>
          <a:xfrm>
            <a:off x="179388" y="274638"/>
            <a:ext cx="8785225" cy="1282700"/>
          </a:xfrm>
        </p:spPr>
        <p:txBody>
          <a:bodyPr>
            <a:normAutofit fontScale="90000"/>
          </a:bodyPr>
          <a:lstStyle/>
          <a:p>
            <a:pPr eaLnBrk="1" hangingPunct="1">
              <a:defRPr/>
            </a:pPr>
            <a:r>
              <a:rPr lang="en-US" sz="4000" smtClean="0"/>
              <a:t>Brute rules in action 2</a:t>
            </a:r>
            <a:br>
              <a:rPr lang="en-US" sz="4000" smtClean="0"/>
            </a:br>
            <a:r>
              <a:rPr lang="en-US" sz="2500" smtClean="0"/>
              <a:t>System for the p</a:t>
            </a:r>
            <a:r>
              <a:rPr lang="en-US" sz="2800" smtClean="0"/>
              <a:t>revention of the production of the narcotic Pervitin</a:t>
            </a:r>
          </a:p>
        </p:txBody>
      </p:sp>
      <p:sp>
        <p:nvSpPr>
          <p:cNvPr id="3" name="Zástupný symbol pro obsah 2"/>
          <p:cNvSpPr>
            <a:spLocks noGrp="1"/>
          </p:cNvSpPr>
          <p:nvPr>
            <p:ph idx="4294967295"/>
          </p:nvPr>
        </p:nvSpPr>
        <p:spPr>
          <a:xfrm>
            <a:off x="323850" y="1773238"/>
            <a:ext cx="8496300" cy="4352925"/>
          </a:xfrm>
        </p:spPr>
        <p:txBody>
          <a:bodyPr>
            <a:normAutofit lnSpcReduction="10000"/>
          </a:bodyPr>
          <a:lstStyle/>
          <a:p>
            <a:pPr eaLnBrk="1" hangingPunct="1">
              <a:lnSpc>
                <a:spcPct val="80000"/>
              </a:lnSpc>
              <a:defRPr/>
            </a:pPr>
            <a:r>
              <a:rPr lang="en-US" sz="3800" smtClean="0"/>
              <a:t>Results: </a:t>
            </a:r>
          </a:p>
          <a:p>
            <a:pPr lvl="1" eaLnBrk="1" hangingPunct="1">
              <a:lnSpc>
                <a:spcPct val="80000"/>
              </a:lnSpc>
              <a:defRPr/>
            </a:pPr>
            <a:r>
              <a:rPr lang="en-US" sz="2500" smtClean="0"/>
              <a:t>A very effective use of SOA, effective implementation</a:t>
            </a:r>
          </a:p>
          <a:p>
            <a:pPr lvl="1" eaLnBrk="1" hangingPunct="1">
              <a:lnSpc>
                <a:spcPct val="80000"/>
              </a:lnSpc>
              <a:defRPr/>
            </a:pPr>
            <a:r>
              <a:rPr lang="en-US" sz="2500" smtClean="0"/>
              <a:t>The production of Pervitin was substantially reduced after the system had started</a:t>
            </a:r>
          </a:p>
          <a:p>
            <a:pPr lvl="1" eaLnBrk="1" hangingPunct="1">
              <a:lnSpc>
                <a:spcPct val="80000"/>
              </a:lnSpc>
              <a:defRPr/>
            </a:pPr>
            <a:r>
              <a:rPr lang="en-US" sz="2500" smtClean="0"/>
              <a:t>Potential opportunities</a:t>
            </a:r>
          </a:p>
          <a:p>
            <a:pPr lvl="2" eaLnBrk="1" hangingPunct="1">
              <a:lnSpc>
                <a:spcPct val="80000"/>
              </a:lnSpc>
              <a:defRPr/>
            </a:pPr>
            <a:r>
              <a:rPr lang="en-US" sz="1900" smtClean="0"/>
              <a:t>On-line prevention of improper medication, it could save a lot of lives</a:t>
            </a:r>
            <a:r>
              <a:rPr lang="cs-CZ" sz="1900" smtClean="0"/>
              <a:t> (hundreds, maybe thousands in Czech Rep.) and prevent hundreds of thousands health damages (estimations for USA 50000 and 1.2 milions a year respectively)</a:t>
            </a:r>
            <a:endParaRPr lang="en-US" sz="1900" smtClean="0"/>
          </a:p>
          <a:p>
            <a:pPr lvl="2" eaLnBrk="1" hangingPunct="1">
              <a:lnSpc>
                <a:spcPct val="80000"/>
              </a:lnSpc>
              <a:defRPr/>
            </a:pPr>
            <a:r>
              <a:rPr lang="en-US" sz="1900" smtClean="0"/>
              <a:t>Evaluation of health institution (hospitals)</a:t>
            </a:r>
          </a:p>
          <a:p>
            <a:pPr lvl="2" eaLnBrk="1" hangingPunct="1">
              <a:lnSpc>
                <a:spcPct val="80000"/>
              </a:lnSpc>
              <a:defRPr/>
            </a:pPr>
            <a:r>
              <a:rPr lang="en-US" sz="1900" smtClean="0"/>
              <a:t>Optimization of health expenses</a:t>
            </a:r>
          </a:p>
          <a:p>
            <a:pPr lvl="2" eaLnBrk="1" hangingPunct="1">
              <a:lnSpc>
                <a:spcPct val="80000"/>
              </a:lnSpc>
              <a:defRPr/>
            </a:pPr>
            <a:r>
              <a:rPr lang="en-US" sz="1900" smtClean="0"/>
              <a:t>Epidemic prevention and control</a:t>
            </a:r>
          </a:p>
          <a:p>
            <a:pPr lvl="2" eaLnBrk="1" hangingPunct="1">
              <a:lnSpc>
                <a:spcPct val="80000"/>
              </a:lnSpc>
              <a:defRPr/>
            </a:pPr>
            <a:r>
              <a:rPr lang="en-US" sz="1900" smtClean="0"/>
              <a:t>Support of medical research and the on line control of  the  drug use effectiveness</a:t>
            </a:r>
            <a:r>
              <a:rPr lang="cs-CZ" sz="1900" smtClean="0"/>
              <a:t>, </a:t>
            </a:r>
            <a:r>
              <a:rPr lang="en-US" sz="1900" smtClean="0"/>
              <a:t>Etc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6"/>
          <p:cNvSpPr>
            <a:spLocks noGrp="1" noChangeArrowheads="1"/>
          </p:cNvSpPr>
          <p:nvPr>
            <p:ph type="sldNum" sz="quarter" idx="12"/>
          </p:nvPr>
        </p:nvSpPr>
        <p:spPr>
          <a:noFill/>
        </p:spPr>
        <p:txBody>
          <a:bodyPr/>
          <a:lstStyle/>
          <a:p>
            <a:fld id="{CC82C9FF-7551-4E6C-A80E-DD46AC5CBBDC}" type="slidenum">
              <a:rPr lang="cs-CZ" smtClean="0"/>
              <a:pPr/>
              <a:t>35</a:t>
            </a:fld>
            <a:endParaRPr lang="cs-CZ" smtClean="0"/>
          </a:p>
        </p:txBody>
      </p:sp>
      <p:sp>
        <p:nvSpPr>
          <p:cNvPr id="2" name="Nadpis 1"/>
          <p:cNvSpPr>
            <a:spLocks noGrp="1"/>
          </p:cNvSpPr>
          <p:nvPr>
            <p:ph type="title" idx="4294967295"/>
          </p:nvPr>
        </p:nvSpPr>
        <p:spPr>
          <a:xfrm>
            <a:off x="457200" y="274638"/>
            <a:ext cx="8229600" cy="850900"/>
          </a:xfrm>
        </p:spPr>
        <p:txBody>
          <a:bodyPr>
            <a:normAutofit fontScale="90000"/>
          </a:bodyPr>
          <a:lstStyle/>
          <a:p>
            <a:pPr eaLnBrk="1" hangingPunct="1">
              <a:defRPr/>
            </a:pPr>
            <a:r>
              <a:rPr lang="en-US" sz="4000" smtClean="0"/>
              <a:t>Brute data security rules in action 3  </a:t>
            </a:r>
            <a:br>
              <a:rPr lang="en-US" sz="4000" smtClean="0"/>
            </a:br>
            <a:endParaRPr lang="en-US" sz="2800" smtClean="0"/>
          </a:p>
        </p:txBody>
      </p:sp>
      <p:sp>
        <p:nvSpPr>
          <p:cNvPr id="154628" name="Zástupný symbol pro obsah 2"/>
          <p:cNvSpPr>
            <a:spLocks noGrp="1"/>
          </p:cNvSpPr>
          <p:nvPr>
            <p:ph idx="4294967295"/>
          </p:nvPr>
        </p:nvSpPr>
        <p:spPr>
          <a:xfrm>
            <a:off x="457200" y="1196975"/>
            <a:ext cx="8229600" cy="5184775"/>
          </a:xfrm>
        </p:spPr>
        <p:txBody>
          <a:bodyPr/>
          <a:lstStyle/>
          <a:p>
            <a:pPr eaLnBrk="1" hangingPunct="1">
              <a:lnSpc>
                <a:spcPct val="80000"/>
              </a:lnSpc>
            </a:pPr>
            <a:r>
              <a:rPr lang="en-US" sz="3800" smtClean="0"/>
              <a:t>Pity end</a:t>
            </a:r>
            <a:r>
              <a:rPr lang="cs-CZ" sz="3800" smtClean="0"/>
              <a:t> of the system</a:t>
            </a:r>
            <a:r>
              <a:rPr lang="en-US" sz="3800" smtClean="0"/>
              <a:t>: </a:t>
            </a:r>
            <a:r>
              <a:rPr lang="en-US" sz="3400" smtClean="0"/>
              <a:t>The system was forbidden as its database did not comply with the </a:t>
            </a:r>
            <a:r>
              <a:rPr lang="cs-CZ" sz="3400" smtClean="0"/>
              <a:t>brute </a:t>
            </a:r>
            <a:r>
              <a:rPr lang="en-US" sz="3400" smtClean="0"/>
              <a:t>rules </a:t>
            </a:r>
          </a:p>
          <a:p>
            <a:pPr eaLnBrk="1" hangingPunct="1">
              <a:lnSpc>
                <a:spcPct val="80000"/>
              </a:lnSpc>
            </a:pPr>
            <a:r>
              <a:rPr lang="en-US" sz="3400" smtClean="0"/>
              <a:t>Consequences </a:t>
            </a:r>
            <a:endParaRPr lang="cs-CZ" sz="3400" smtClean="0"/>
          </a:p>
          <a:p>
            <a:pPr lvl="1" algn="just" eaLnBrk="1" hangingPunct="1">
              <a:lnSpc>
                <a:spcPct val="80000"/>
              </a:lnSpc>
              <a:buFont typeface="Arial" charset="0"/>
              <a:buChar char="•"/>
            </a:pPr>
            <a:r>
              <a:rPr lang="en-US" sz="3200" i="1" smtClean="0"/>
              <a:t>The production of Pervitin was resumed</a:t>
            </a:r>
          </a:p>
          <a:p>
            <a:pPr lvl="2" eaLnBrk="1" hangingPunct="1">
              <a:lnSpc>
                <a:spcPct val="80000"/>
              </a:lnSpc>
              <a:buFont typeface="Arial" charset="0"/>
              <a:buChar char="–"/>
            </a:pPr>
            <a:r>
              <a:rPr lang="en-US" sz="2500" smtClean="0"/>
              <a:t>Tragedies of drug consumers and their families</a:t>
            </a:r>
          </a:p>
          <a:p>
            <a:pPr lvl="2" eaLnBrk="1" hangingPunct="1">
              <a:lnSpc>
                <a:spcPct val="80000"/>
              </a:lnSpc>
              <a:buFont typeface="Arial" charset="0"/>
              <a:buChar char="–"/>
            </a:pPr>
            <a:r>
              <a:rPr lang="en-US" sz="2500" smtClean="0"/>
              <a:t>Growing power of criminal structures</a:t>
            </a:r>
          </a:p>
          <a:p>
            <a:pPr lvl="1" eaLnBrk="1" hangingPunct="1">
              <a:lnSpc>
                <a:spcPct val="80000"/>
              </a:lnSpc>
            </a:pPr>
            <a:r>
              <a:rPr lang="en-US" sz="3300" i="1" smtClean="0"/>
              <a:t>The opportunities were lost</a:t>
            </a:r>
            <a:endParaRPr lang="cs-CZ" sz="3300" i="1" smtClean="0"/>
          </a:p>
          <a:p>
            <a:pPr lvl="2" eaLnBrk="1" hangingPunct="1">
              <a:lnSpc>
                <a:spcPct val="80000"/>
              </a:lnSpc>
              <a:buFont typeface="Arial" charset="0"/>
              <a:buChar char="–"/>
            </a:pPr>
            <a:r>
              <a:rPr lang="en-US" sz="2500" smtClean="0"/>
              <a:t>Lost lives due to a wrong cure (not too small number of cases, comparable with the number of deaths in traffic incidents)</a:t>
            </a:r>
            <a:endParaRPr lang="en-US" sz="29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6"/>
          <p:cNvSpPr>
            <a:spLocks noGrp="1" noChangeArrowheads="1"/>
          </p:cNvSpPr>
          <p:nvPr>
            <p:ph type="sldNum" sz="quarter" idx="12"/>
          </p:nvPr>
        </p:nvSpPr>
        <p:spPr>
          <a:noFill/>
        </p:spPr>
        <p:txBody>
          <a:bodyPr/>
          <a:lstStyle/>
          <a:p>
            <a:fld id="{8D703A2F-F8F6-4469-B915-1D6F2B3F7862}" type="slidenum">
              <a:rPr lang="cs-CZ" smtClean="0"/>
              <a:pPr/>
              <a:t>36</a:t>
            </a:fld>
            <a:endParaRPr lang="cs-CZ" smtClean="0"/>
          </a:p>
        </p:txBody>
      </p:sp>
      <p:sp>
        <p:nvSpPr>
          <p:cNvPr id="2" name="Nadpis 1"/>
          <p:cNvSpPr>
            <a:spLocks noGrp="1"/>
          </p:cNvSpPr>
          <p:nvPr>
            <p:ph type="title" idx="4294967295"/>
          </p:nvPr>
        </p:nvSpPr>
        <p:spPr>
          <a:xfrm>
            <a:off x="457200" y="274638"/>
            <a:ext cx="8229600" cy="850900"/>
          </a:xfrm>
        </p:spPr>
        <p:txBody>
          <a:bodyPr>
            <a:normAutofit fontScale="90000"/>
          </a:bodyPr>
          <a:lstStyle/>
          <a:p>
            <a:pPr eaLnBrk="1" hangingPunct="1">
              <a:defRPr/>
            </a:pPr>
            <a:r>
              <a:rPr lang="en-US" sz="4000" smtClean="0"/>
              <a:t>Brute data security rules in action 4  </a:t>
            </a:r>
            <a:br>
              <a:rPr lang="en-US" sz="4000" smtClean="0"/>
            </a:br>
            <a:endParaRPr lang="en-US" sz="2800" smtClean="0"/>
          </a:p>
        </p:txBody>
      </p:sp>
      <p:sp>
        <p:nvSpPr>
          <p:cNvPr id="155652" name="Zástupný symbol pro obsah 2"/>
          <p:cNvSpPr>
            <a:spLocks noGrp="1"/>
          </p:cNvSpPr>
          <p:nvPr>
            <p:ph idx="4294967295"/>
          </p:nvPr>
        </p:nvSpPr>
        <p:spPr>
          <a:xfrm>
            <a:off x="457200" y="1196975"/>
            <a:ext cx="8229600" cy="5184775"/>
          </a:xfrm>
        </p:spPr>
        <p:txBody>
          <a:bodyPr/>
          <a:lstStyle/>
          <a:p>
            <a:pPr eaLnBrk="1" hangingPunct="1">
              <a:lnSpc>
                <a:spcPct val="80000"/>
              </a:lnSpc>
            </a:pPr>
            <a:r>
              <a:rPr lang="en-US" sz="3800" smtClean="0"/>
              <a:t>Hidden consequences:</a:t>
            </a:r>
          </a:p>
          <a:p>
            <a:pPr lvl="1" eaLnBrk="1" hangingPunct="1">
              <a:lnSpc>
                <a:spcPct val="80000"/>
              </a:lnSpc>
            </a:pPr>
            <a:r>
              <a:rPr lang="en-US" sz="3400" smtClean="0"/>
              <a:t>The analysis of the huge amount of data collected by health assurance institution  and health institutions is blocked, </a:t>
            </a:r>
          </a:p>
          <a:p>
            <a:pPr lvl="2" eaLnBrk="1" hangingPunct="1">
              <a:lnSpc>
                <a:spcPct val="80000"/>
              </a:lnSpc>
            </a:pPr>
            <a:r>
              <a:rPr lang="en-US" smtClean="0"/>
              <a:t>The above opportunities are missed </a:t>
            </a:r>
          </a:p>
          <a:p>
            <a:pPr lvl="2" eaLnBrk="1" hangingPunct="1">
              <a:lnSpc>
                <a:spcPct val="80000"/>
              </a:lnSpc>
            </a:pPr>
            <a:r>
              <a:rPr lang="en-US" smtClean="0"/>
              <a:t>The physicians and health institutions are not properly informed on patients health and medications and their effects </a:t>
            </a:r>
          </a:p>
          <a:p>
            <a:pPr lvl="2" eaLnBrk="1" hangingPunct="1">
              <a:lnSpc>
                <a:spcPct val="80000"/>
              </a:lnSpc>
            </a:pPr>
            <a:r>
              <a:rPr lang="en-US" smtClean="0"/>
              <a:t>People are induced to apply improper security disciplines (not to use info critical for patients) </a:t>
            </a:r>
          </a:p>
          <a:p>
            <a:pPr lvl="2" eaLnBrk="1" hangingPunct="1">
              <a:lnSpc>
                <a:spcPct val="80000"/>
              </a:lnSpc>
            </a:pPr>
            <a:r>
              <a:rPr lang="en-US" smtClean="0"/>
              <a:t>Many  cure procedures are needlessly repeated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6"/>
          <p:cNvSpPr>
            <a:spLocks noGrp="1" noChangeArrowheads="1"/>
          </p:cNvSpPr>
          <p:nvPr>
            <p:ph type="sldNum" sz="quarter" idx="12"/>
          </p:nvPr>
        </p:nvSpPr>
        <p:spPr>
          <a:noFill/>
        </p:spPr>
        <p:txBody>
          <a:bodyPr/>
          <a:lstStyle/>
          <a:p>
            <a:fld id="{87DA696B-87B6-4C10-8C6A-39796908458A}" type="slidenum">
              <a:rPr lang="cs-CZ" smtClean="0"/>
              <a:pPr/>
              <a:t>37</a:t>
            </a:fld>
            <a:endParaRPr lang="cs-CZ" smtClean="0"/>
          </a:p>
        </p:txBody>
      </p:sp>
      <p:sp>
        <p:nvSpPr>
          <p:cNvPr id="156675" name="Nadpis 1"/>
          <p:cNvSpPr>
            <a:spLocks noGrp="1"/>
          </p:cNvSpPr>
          <p:nvPr>
            <p:ph type="title" idx="4294967295"/>
          </p:nvPr>
        </p:nvSpPr>
        <p:spPr/>
        <p:txBody>
          <a:bodyPr/>
          <a:lstStyle/>
          <a:p>
            <a:pPr eaLnBrk="1" hangingPunct="1"/>
            <a:r>
              <a:rPr lang="en-AU" smtClean="0"/>
              <a:t>Summary of brute rules</a:t>
            </a:r>
            <a:r>
              <a:rPr lang="cs-CZ" smtClean="0"/>
              <a:t> effects</a:t>
            </a:r>
            <a:endParaRPr lang="en-AU" smtClean="0"/>
          </a:p>
        </p:txBody>
      </p:sp>
      <p:sp>
        <p:nvSpPr>
          <p:cNvPr id="3" name="Zástupný symbol pro obsah 2"/>
          <p:cNvSpPr>
            <a:spLocks noGrp="1"/>
          </p:cNvSpPr>
          <p:nvPr>
            <p:ph idx="4294967295"/>
          </p:nvPr>
        </p:nvSpPr>
        <p:spPr/>
        <p:txBody>
          <a:bodyPr>
            <a:normAutofit lnSpcReduction="10000"/>
          </a:bodyPr>
          <a:lstStyle/>
          <a:p>
            <a:pPr eaLnBrk="1" hangingPunct="1">
              <a:lnSpc>
                <a:spcPct val="80000"/>
              </a:lnSpc>
              <a:defRPr/>
            </a:pPr>
            <a:r>
              <a:rPr lang="en-US" sz="2700" smtClean="0"/>
              <a:t>The effects of the rules are the negations of declared goals as they threaten some rights </a:t>
            </a:r>
          </a:p>
          <a:p>
            <a:pPr lvl="1" eaLnBrk="1" hangingPunct="1">
              <a:lnSpc>
                <a:spcPct val="80000"/>
              </a:lnSpc>
              <a:defRPr/>
            </a:pPr>
            <a:r>
              <a:rPr lang="en-US" sz="2400" smtClean="0"/>
              <a:t>The effects jeopardized lives or health of patients</a:t>
            </a:r>
          </a:p>
          <a:p>
            <a:pPr lvl="2" eaLnBrk="1" hangingPunct="1">
              <a:lnSpc>
                <a:spcPct val="80000"/>
              </a:lnSpc>
              <a:buFont typeface="Arial" charset="0"/>
              <a:buChar char="–"/>
              <a:defRPr/>
            </a:pPr>
            <a:r>
              <a:rPr lang="en-US" sz="2000" smtClean="0"/>
              <a:t>It threat</a:t>
            </a:r>
            <a:r>
              <a:rPr lang="cs-CZ" sz="2000" smtClean="0"/>
              <a:t>ens</a:t>
            </a:r>
            <a:r>
              <a:rPr lang="en-US" sz="2000" smtClean="0"/>
              <a:t> the right for live</a:t>
            </a:r>
          </a:p>
          <a:p>
            <a:pPr lvl="1" eaLnBrk="1" hangingPunct="1">
              <a:lnSpc>
                <a:spcPct val="80000"/>
              </a:lnSpc>
              <a:defRPr/>
            </a:pPr>
            <a:r>
              <a:rPr lang="en-US" sz="2400" smtClean="0"/>
              <a:t>Some open information is not available although it should be </a:t>
            </a:r>
            <a:r>
              <a:rPr lang="cs-CZ" sz="2400" smtClean="0"/>
              <a:t>used </a:t>
            </a:r>
            <a:r>
              <a:rPr lang="en-US" sz="2400" smtClean="0"/>
              <a:t>to evaluate/access</a:t>
            </a:r>
          </a:p>
          <a:p>
            <a:pPr lvl="2" eaLnBrk="1" hangingPunct="1">
              <a:lnSpc>
                <a:spcPct val="80000"/>
              </a:lnSpc>
              <a:defRPr/>
            </a:pPr>
            <a:r>
              <a:rPr lang="en-US" sz="2000" smtClean="0"/>
              <a:t>Aspects of the health care quality</a:t>
            </a:r>
          </a:p>
          <a:p>
            <a:pPr lvl="2" eaLnBrk="1" hangingPunct="1">
              <a:lnSpc>
                <a:spcPct val="80000"/>
              </a:lnSpc>
              <a:defRPr/>
            </a:pPr>
            <a:r>
              <a:rPr lang="en-US" sz="2000" smtClean="0"/>
              <a:t>Epidemic information</a:t>
            </a:r>
            <a:endParaRPr lang="cs-CZ" sz="2000" smtClean="0"/>
          </a:p>
          <a:p>
            <a:pPr lvl="2" eaLnBrk="1" hangingPunct="1">
              <a:lnSpc>
                <a:spcPct val="80000"/>
              </a:lnSpc>
              <a:defRPr/>
            </a:pPr>
            <a:r>
              <a:rPr lang="cs-CZ" sz="2000" smtClean="0"/>
              <a:t>Etc.</a:t>
            </a:r>
            <a:endParaRPr lang="en-US" sz="2000" smtClean="0"/>
          </a:p>
          <a:p>
            <a:pPr lvl="1" eaLnBrk="1" hangingPunct="1">
              <a:lnSpc>
                <a:spcPct val="80000"/>
              </a:lnSpc>
              <a:defRPr/>
            </a:pPr>
            <a:r>
              <a:rPr lang="en-US" sz="2400" smtClean="0"/>
              <a:t>People must invest into health more than necessary</a:t>
            </a:r>
          </a:p>
          <a:p>
            <a:pPr lvl="1" eaLnBrk="1" hangingPunct="1">
              <a:lnSpc>
                <a:spcPct val="80000"/>
              </a:lnSpc>
              <a:defRPr/>
            </a:pPr>
            <a:r>
              <a:rPr lang="en-US" sz="2400" smtClean="0"/>
              <a:t>Personal data leakage prevention is not substantially enhanced by the current data security regulations as there are many data leakage channels</a:t>
            </a:r>
            <a:r>
              <a:rPr lang="cs-CZ" sz="2400" smtClean="0"/>
              <a:t>. People and majorities  are not aware of it.</a:t>
            </a:r>
            <a:endParaRPr lang="en-AU" sz="24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6"/>
          <p:cNvSpPr>
            <a:spLocks noGrp="1" noChangeArrowheads="1"/>
          </p:cNvSpPr>
          <p:nvPr>
            <p:ph type="sldNum" sz="quarter" idx="12"/>
          </p:nvPr>
        </p:nvSpPr>
        <p:spPr>
          <a:noFill/>
        </p:spPr>
        <p:txBody>
          <a:bodyPr/>
          <a:lstStyle/>
          <a:p>
            <a:fld id="{5A3C11B8-13BC-4F58-A3CF-1B121ACA754D}" type="slidenum">
              <a:rPr lang="cs-CZ" smtClean="0"/>
              <a:pPr/>
              <a:t>38</a:t>
            </a:fld>
            <a:endParaRPr lang="cs-CZ" smtClean="0"/>
          </a:p>
        </p:txBody>
      </p:sp>
      <p:sp>
        <p:nvSpPr>
          <p:cNvPr id="157699" name="Nadpis 1"/>
          <p:cNvSpPr>
            <a:spLocks noGrp="1"/>
          </p:cNvSpPr>
          <p:nvPr>
            <p:ph type="title" idx="4294967295"/>
          </p:nvPr>
        </p:nvSpPr>
        <p:spPr/>
        <p:txBody>
          <a:bodyPr/>
          <a:lstStyle/>
          <a:p>
            <a:pPr eaLnBrk="1" hangingPunct="1"/>
            <a:r>
              <a:rPr lang="en-US" smtClean="0"/>
              <a:t>Multiple data leakage channels</a:t>
            </a:r>
            <a:endParaRPr lang="cs-CZ" smtClean="0"/>
          </a:p>
        </p:txBody>
      </p:sp>
      <p:sp>
        <p:nvSpPr>
          <p:cNvPr id="157700" name="Zástupný symbol pro obsah 2"/>
          <p:cNvSpPr>
            <a:spLocks noGrp="1"/>
          </p:cNvSpPr>
          <p:nvPr>
            <p:ph idx="4294967295"/>
          </p:nvPr>
        </p:nvSpPr>
        <p:spPr>
          <a:xfrm>
            <a:off x="179388" y="1268413"/>
            <a:ext cx="8785225" cy="5256212"/>
          </a:xfrm>
        </p:spPr>
        <p:txBody>
          <a:bodyPr/>
          <a:lstStyle/>
          <a:p>
            <a:pPr eaLnBrk="1" hangingPunct="1"/>
            <a:r>
              <a:rPr lang="en-US" sz="2400" smtClean="0"/>
              <a:t>Open data state institutions (land or enterprise registers, ….), data leakages from state institutions</a:t>
            </a:r>
          </a:p>
          <a:p>
            <a:pPr eaLnBrk="1" hangingPunct="1"/>
            <a:r>
              <a:rPr lang="en-US" sz="2400" smtClean="0"/>
              <a:t>Financial institutions, e-commerce, etc </a:t>
            </a:r>
          </a:p>
          <a:p>
            <a:pPr eaLnBrk="1" hangingPunct="1"/>
            <a:r>
              <a:rPr lang="en-US" sz="2400" smtClean="0"/>
              <a:t>Social software and generally Internet if somebody is not careful enough, </a:t>
            </a:r>
          </a:p>
          <a:p>
            <a:pPr lvl="1" eaLnBrk="1" hangingPunct="1">
              <a:buFont typeface="Arial" charset="0"/>
              <a:buChar char="•"/>
            </a:pPr>
            <a:r>
              <a:rPr lang="en-US" sz="2000" smtClean="0"/>
              <a:t>It is often very difficult to be careful enough</a:t>
            </a:r>
          </a:p>
          <a:p>
            <a:pPr lvl="1" eaLnBrk="1" hangingPunct="1">
              <a:buFont typeface="Arial" charset="0"/>
              <a:buChar char="•"/>
            </a:pPr>
            <a:r>
              <a:rPr lang="en-US" sz="2000" smtClean="0"/>
              <a:t>Dangerous habits </a:t>
            </a:r>
          </a:p>
          <a:p>
            <a:pPr eaLnBrk="1" hangingPunct="1"/>
            <a:r>
              <a:rPr lang="en-US" sz="2400" smtClean="0"/>
              <a:t>Mobile phones</a:t>
            </a:r>
          </a:p>
          <a:p>
            <a:pPr lvl="1" eaLnBrk="1" hangingPunct="1">
              <a:buFont typeface="Arial" charset="0"/>
              <a:buChar char="•"/>
            </a:pPr>
            <a:r>
              <a:rPr lang="en-US" sz="2000" smtClean="0"/>
              <a:t>Can be tapped or monitored, even from satellites (positions, the communication can be decoded, ...)</a:t>
            </a:r>
          </a:p>
          <a:p>
            <a:pPr lvl="1" eaLnBrk="1" hangingPunct="1">
              <a:buFont typeface="Arial" charset="0"/>
              <a:buChar char="•"/>
            </a:pPr>
            <a:r>
              <a:rPr lang="en-US" sz="2000" smtClean="0"/>
              <a:t>Log files at the operators of mobiles</a:t>
            </a:r>
          </a:p>
          <a:p>
            <a:pPr eaLnBrk="1" hangingPunct="1"/>
            <a:r>
              <a:rPr lang="en-US" sz="2400" smtClean="0"/>
              <a:t>Servers are not fully immune against hacker attacks,</a:t>
            </a:r>
          </a:p>
          <a:p>
            <a:pPr eaLnBrk="1" hangingPunct="1"/>
            <a:r>
              <a:rPr lang="en-US" sz="2400" smtClean="0"/>
              <a:t> etc.</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6"/>
          <p:cNvSpPr>
            <a:spLocks noGrp="1" noChangeArrowheads="1"/>
          </p:cNvSpPr>
          <p:nvPr>
            <p:ph type="sldNum" sz="quarter" idx="12"/>
          </p:nvPr>
        </p:nvSpPr>
        <p:spPr>
          <a:noFill/>
        </p:spPr>
        <p:txBody>
          <a:bodyPr/>
          <a:lstStyle/>
          <a:p>
            <a:fld id="{7ED3D6E4-8FD2-4066-A598-8300B34C25A3}" type="slidenum">
              <a:rPr lang="cs-CZ" smtClean="0"/>
              <a:pPr/>
              <a:t>39</a:t>
            </a:fld>
            <a:endParaRPr lang="cs-CZ" smtClean="0"/>
          </a:p>
        </p:txBody>
      </p:sp>
      <p:sp>
        <p:nvSpPr>
          <p:cNvPr id="158723" name="Rectangle 2"/>
          <p:cNvSpPr>
            <a:spLocks noGrp="1" noChangeArrowheads="1"/>
          </p:cNvSpPr>
          <p:nvPr>
            <p:ph type="title"/>
          </p:nvPr>
        </p:nvSpPr>
        <p:spPr>
          <a:xfrm>
            <a:off x="395288" y="274638"/>
            <a:ext cx="8291512" cy="1930400"/>
          </a:xfrm>
        </p:spPr>
        <p:txBody>
          <a:bodyPr/>
          <a:lstStyle/>
          <a:p>
            <a:r>
              <a:rPr lang="en-US" sz="4000" smtClean="0"/>
              <a:t>Great fina</a:t>
            </a:r>
            <a:r>
              <a:rPr lang="cs-CZ" sz="4000" smtClean="0"/>
              <a:t>n</a:t>
            </a:r>
            <a:r>
              <a:rPr lang="en-US" sz="4000" smtClean="0"/>
              <a:t>cial data leakage, German government must act against crime</a:t>
            </a:r>
          </a:p>
        </p:txBody>
      </p:sp>
      <p:sp>
        <p:nvSpPr>
          <p:cNvPr id="158724" name="Rectangle 3"/>
          <p:cNvSpPr>
            <a:spLocks noGrp="1" noChangeArrowheads="1"/>
          </p:cNvSpPr>
          <p:nvPr>
            <p:ph type="body" idx="1"/>
          </p:nvPr>
        </p:nvSpPr>
        <p:spPr>
          <a:xfrm>
            <a:off x="457200" y="2852738"/>
            <a:ext cx="8229600" cy="3273425"/>
          </a:xfrm>
        </p:spPr>
        <p:txBody>
          <a:bodyPr/>
          <a:lstStyle/>
          <a:p>
            <a:r>
              <a:rPr lang="en-US" smtClean="0"/>
              <a:t>German government has bought and will again buy disks with financial data of Swiss banks to prevent tasks evasions of German citizens</a:t>
            </a:r>
            <a:r>
              <a:rPr lang="cs-CZ"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Kvalita dat  ISO 25012</a:t>
            </a: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6"/>
          <p:cNvSpPr>
            <a:spLocks noGrp="1" noChangeArrowheads="1"/>
          </p:cNvSpPr>
          <p:nvPr>
            <p:ph type="sldNum" sz="quarter" idx="12"/>
          </p:nvPr>
        </p:nvSpPr>
        <p:spPr>
          <a:noFill/>
        </p:spPr>
        <p:txBody>
          <a:bodyPr/>
          <a:lstStyle/>
          <a:p>
            <a:fld id="{CC98EA09-0E75-49C8-AB18-62684AC52201}" type="slidenum">
              <a:rPr lang="cs-CZ" smtClean="0"/>
              <a:pPr/>
              <a:t>40</a:t>
            </a:fld>
            <a:endParaRPr lang="cs-CZ" smtClean="0"/>
          </a:p>
        </p:txBody>
      </p:sp>
      <p:sp>
        <p:nvSpPr>
          <p:cNvPr id="159747" name="Nadpis 1"/>
          <p:cNvSpPr>
            <a:spLocks noGrp="1"/>
          </p:cNvSpPr>
          <p:nvPr>
            <p:ph type="title" idx="4294967295"/>
          </p:nvPr>
        </p:nvSpPr>
        <p:spPr/>
        <p:txBody>
          <a:bodyPr/>
          <a:lstStyle/>
          <a:p>
            <a:pPr eaLnBrk="1" hangingPunct="1"/>
            <a:r>
              <a:rPr lang="en-US" smtClean="0"/>
              <a:t>Data security and education</a:t>
            </a:r>
          </a:p>
        </p:txBody>
      </p:sp>
      <p:sp>
        <p:nvSpPr>
          <p:cNvPr id="159748" name="Zástupný symbol pro obsah 2"/>
          <p:cNvSpPr>
            <a:spLocks noGrp="1"/>
          </p:cNvSpPr>
          <p:nvPr>
            <p:ph idx="4294967295"/>
          </p:nvPr>
        </p:nvSpPr>
        <p:spPr>
          <a:xfrm>
            <a:off x="0" y="1412875"/>
            <a:ext cx="9144000" cy="4713288"/>
          </a:xfrm>
        </p:spPr>
        <p:txBody>
          <a:bodyPr/>
          <a:lstStyle/>
          <a:p>
            <a:pPr eaLnBrk="1" hangingPunct="1">
              <a:buFontTx/>
              <a:buNone/>
            </a:pPr>
            <a:r>
              <a:rPr lang="en-US" smtClean="0"/>
              <a:t>Issues and effects similar to those discussed above,  </a:t>
            </a:r>
          </a:p>
          <a:p>
            <a:pPr lvl="2" eaLnBrk="1" hangingPunct="1"/>
            <a:r>
              <a:rPr lang="en-US" sz="2000" smtClean="0"/>
              <a:t>especially important in post-communistic countries, </a:t>
            </a:r>
          </a:p>
          <a:p>
            <a:pPr lvl="2" eaLnBrk="1" hangingPunct="1"/>
            <a:r>
              <a:rPr lang="en-US" sz="2000" smtClean="0"/>
              <a:t>Obama and others complain on U.S. education quality</a:t>
            </a:r>
          </a:p>
          <a:p>
            <a:pPr lvl="1" eaLnBrk="1" hangingPunct="1"/>
            <a:r>
              <a:rPr lang="en-US" sz="2400" smtClean="0"/>
              <a:t>What schools and study profiles should be preferred</a:t>
            </a:r>
          </a:p>
          <a:p>
            <a:pPr lvl="2" eaLnBrk="1" hangingPunct="1"/>
            <a:r>
              <a:rPr lang="en-US" smtClean="0"/>
              <a:t> </a:t>
            </a:r>
            <a:r>
              <a:rPr lang="en-US" sz="2000" smtClean="0"/>
              <a:t>Measure: What schools  have the most successful graduates/alumni according to the criteria of individual evaluators.</a:t>
            </a:r>
          </a:p>
          <a:p>
            <a:pPr lvl="2" eaLnBrk="1" hangingPunct="1"/>
            <a:r>
              <a:rPr lang="en-US" sz="2000" smtClean="0"/>
              <a:t>What education profiles are the most successful ones</a:t>
            </a:r>
          </a:p>
          <a:p>
            <a:pPr lvl="1" eaLnBrk="1" hangingPunct="1"/>
            <a:r>
              <a:rPr lang="en-US" sz="2400" smtClean="0"/>
              <a:t>Problem of STEM (science, technology, engineering, mathematics) education </a:t>
            </a:r>
          </a:p>
          <a:p>
            <a:pPr lvl="2" eaLnBrk="1" hangingPunct="1"/>
            <a:r>
              <a:rPr lang="en-US" sz="2000" smtClean="0"/>
              <a:t>falling popularity, </a:t>
            </a:r>
          </a:p>
          <a:p>
            <a:pPr lvl="2" eaLnBrk="1" hangingPunct="1"/>
            <a:r>
              <a:rPr lang="en-US" sz="2000" smtClean="0"/>
              <a:t>what are the STEM job perspectives</a:t>
            </a:r>
          </a:p>
          <a:p>
            <a:pPr lvl="1" eaLnBrk="1" hangingPunct="1"/>
            <a:endParaRPr lang="en-US" smtClean="0"/>
          </a:p>
          <a:p>
            <a:pPr lvl="1" eaLnBrk="1" hangingPunct="1"/>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6"/>
          <p:cNvSpPr>
            <a:spLocks noGrp="1" noChangeArrowheads="1"/>
          </p:cNvSpPr>
          <p:nvPr>
            <p:ph type="sldNum" sz="quarter" idx="12"/>
          </p:nvPr>
        </p:nvSpPr>
        <p:spPr>
          <a:noFill/>
        </p:spPr>
        <p:txBody>
          <a:bodyPr/>
          <a:lstStyle/>
          <a:p>
            <a:fld id="{D753BE12-337E-4B21-A933-7149B7849B0F}" type="slidenum">
              <a:rPr lang="cs-CZ" smtClean="0"/>
              <a:pPr/>
              <a:t>41</a:t>
            </a:fld>
            <a:endParaRPr lang="cs-CZ" smtClean="0"/>
          </a:p>
        </p:txBody>
      </p:sp>
      <p:sp>
        <p:nvSpPr>
          <p:cNvPr id="160771" name="Nadpis 1"/>
          <p:cNvSpPr>
            <a:spLocks noGrp="1"/>
          </p:cNvSpPr>
          <p:nvPr>
            <p:ph type="title" idx="4294967295"/>
          </p:nvPr>
        </p:nvSpPr>
        <p:spPr>
          <a:xfrm>
            <a:off x="468313" y="333375"/>
            <a:ext cx="8229600" cy="1143000"/>
          </a:xfrm>
        </p:spPr>
        <p:txBody>
          <a:bodyPr>
            <a:normAutofit fontScale="90000"/>
          </a:bodyPr>
          <a:lstStyle/>
          <a:p>
            <a:pPr eaLnBrk="1" hangingPunct="1"/>
            <a:r>
              <a:rPr lang="en-US" sz="4000" smtClean="0"/>
              <a:t>Data security rules threaten            basic human rights in education</a:t>
            </a:r>
            <a:endParaRPr lang="cs-CZ" sz="4000" smtClean="0"/>
          </a:p>
        </p:txBody>
      </p:sp>
      <p:sp>
        <p:nvSpPr>
          <p:cNvPr id="160772" name="Zástupný symbol pro obsah 2"/>
          <p:cNvSpPr>
            <a:spLocks noGrp="1"/>
          </p:cNvSpPr>
          <p:nvPr>
            <p:ph idx="4294967295"/>
          </p:nvPr>
        </p:nvSpPr>
        <p:spPr>
          <a:xfrm>
            <a:off x="457200" y="1628775"/>
            <a:ext cx="8229600" cy="4497388"/>
          </a:xfrm>
        </p:spPr>
        <p:txBody>
          <a:bodyPr/>
          <a:lstStyle/>
          <a:p>
            <a:pPr eaLnBrk="1" hangingPunct="1"/>
            <a:r>
              <a:rPr lang="en-US" sz="2400" smtClean="0"/>
              <a:t>It is difficult for people to decide  properly, it is dangerous to the prosperity of whole society</a:t>
            </a:r>
          </a:p>
          <a:p>
            <a:pPr lvl="1" eaLnBrk="1" hangingPunct="1"/>
            <a:r>
              <a:rPr lang="en-US" sz="2000" smtClean="0"/>
              <a:t>Lack of needed professions, decay of basic </a:t>
            </a:r>
            <a:r>
              <a:rPr lang="cs-CZ" sz="2000" smtClean="0"/>
              <a:t>education </a:t>
            </a:r>
            <a:r>
              <a:rPr lang="en-US" sz="2000" smtClean="0"/>
              <a:t>services</a:t>
            </a:r>
            <a:r>
              <a:rPr lang="cs-CZ" sz="2000" smtClean="0"/>
              <a:t>, </a:t>
            </a:r>
            <a:r>
              <a:rPr lang="en-US" sz="2000" smtClean="0"/>
              <a:t>fall of the quality of education</a:t>
            </a:r>
          </a:p>
          <a:p>
            <a:pPr lvl="1" eaLnBrk="1" hangingPunct="1"/>
            <a:r>
              <a:rPr lang="en-US" sz="2000" smtClean="0"/>
              <a:t>International competition issues</a:t>
            </a:r>
          </a:p>
          <a:p>
            <a:pPr eaLnBrk="1" hangingPunct="1"/>
            <a:r>
              <a:rPr lang="en-US" sz="2400" smtClean="0"/>
              <a:t>The investments into education are not optimal, attempts to introduce school-fees</a:t>
            </a:r>
          </a:p>
          <a:p>
            <a:pPr eaLnBrk="1" hangingPunct="1"/>
            <a:r>
              <a:rPr lang="en-US" sz="2400" smtClean="0"/>
              <a:t>Lost talents (i.e. it is in fact equal to </a:t>
            </a:r>
            <a:r>
              <a:rPr lang="cs-CZ" sz="2400" smtClean="0"/>
              <a:t>the </a:t>
            </a:r>
            <a:r>
              <a:rPr lang="en-US" sz="2400" smtClean="0"/>
              <a:t>vasting </a:t>
            </a:r>
            <a:r>
              <a:rPr lang="cs-CZ" sz="2400" smtClean="0"/>
              <a:t>of </a:t>
            </a:r>
            <a:r>
              <a:rPr lang="en-US" sz="2400" smtClean="0"/>
              <a:t>a limited natural resource) </a:t>
            </a:r>
          </a:p>
          <a:p>
            <a:pPr eaLnBrk="1" hangingPunct="1"/>
            <a:r>
              <a:rPr lang="en-US" sz="2400" smtClean="0"/>
              <a:t>Danger of social instability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6"/>
          <p:cNvSpPr>
            <a:spLocks noGrp="1" noChangeArrowheads="1"/>
          </p:cNvSpPr>
          <p:nvPr>
            <p:ph type="sldNum" sz="quarter" idx="12"/>
          </p:nvPr>
        </p:nvSpPr>
        <p:spPr>
          <a:noFill/>
        </p:spPr>
        <p:txBody>
          <a:bodyPr/>
          <a:lstStyle/>
          <a:p>
            <a:fld id="{6A2E844F-D46F-45A9-AC45-D162F2669F0D}" type="slidenum">
              <a:rPr lang="cs-CZ" smtClean="0"/>
              <a:pPr/>
              <a:t>42</a:t>
            </a:fld>
            <a:endParaRPr lang="cs-CZ" smtClean="0"/>
          </a:p>
        </p:txBody>
      </p:sp>
      <p:sp>
        <p:nvSpPr>
          <p:cNvPr id="161795" name="Nadpis 1"/>
          <p:cNvSpPr>
            <a:spLocks noGrp="1"/>
          </p:cNvSpPr>
          <p:nvPr>
            <p:ph type="title" idx="4294967295"/>
          </p:nvPr>
        </p:nvSpPr>
        <p:spPr/>
        <p:txBody>
          <a:bodyPr>
            <a:normAutofit fontScale="90000"/>
          </a:bodyPr>
          <a:lstStyle/>
          <a:p>
            <a:pPr eaLnBrk="1" hangingPunct="1"/>
            <a:r>
              <a:rPr lang="en-US" sz="4000" smtClean="0"/>
              <a:t>Other </a:t>
            </a:r>
            <a:r>
              <a:rPr lang="cs-CZ" sz="4000" smtClean="0"/>
              <a:t>consequences </a:t>
            </a:r>
            <a:r>
              <a:rPr lang="en-US" sz="4000" smtClean="0"/>
              <a:t>of improper data security procedures</a:t>
            </a:r>
            <a:endParaRPr lang="cs-CZ" sz="4000" smtClean="0"/>
          </a:p>
        </p:txBody>
      </p:sp>
      <p:sp>
        <p:nvSpPr>
          <p:cNvPr id="161796" name="Zástupný symbol pro obsah 2"/>
          <p:cNvSpPr>
            <a:spLocks noGrp="1"/>
          </p:cNvSpPr>
          <p:nvPr>
            <p:ph idx="4294967295"/>
          </p:nvPr>
        </p:nvSpPr>
        <p:spPr/>
        <p:txBody>
          <a:bodyPr/>
          <a:lstStyle/>
          <a:p>
            <a:pPr eaLnBrk="1" hangingPunct="1"/>
            <a:r>
              <a:rPr lang="en-US" smtClean="0"/>
              <a:t>Macroeconomic data</a:t>
            </a:r>
          </a:p>
          <a:p>
            <a:pPr lvl="1" eaLnBrk="1" hangingPunct="1"/>
            <a:r>
              <a:rPr lang="en-US" smtClean="0"/>
              <a:t>Monopoly of analytical firms, the firms</a:t>
            </a:r>
            <a:r>
              <a:rPr lang="cs-CZ" smtClean="0"/>
              <a:t>, </a:t>
            </a:r>
            <a:r>
              <a:rPr lang="en-US" smtClean="0"/>
              <a:t>however</a:t>
            </a:r>
            <a:r>
              <a:rPr lang="cs-CZ" smtClean="0"/>
              <a:t>,</a:t>
            </a:r>
            <a:r>
              <a:rPr lang="en-US" smtClean="0"/>
              <a:t> have failed to forecast coming crisis</a:t>
            </a:r>
          </a:p>
          <a:p>
            <a:pPr lvl="1" eaLnBrk="1" hangingPunct="1"/>
            <a:r>
              <a:rPr lang="en-US" smtClean="0"/>
              <a:t>State organizations have failed as  well</a:t>
            </a:r>
          </a:p>
          <a:p>
            <a:pPr eaLnBrk="1" hangingPunct="1"/>
            <a:r>
              <a:rPr lang="en-US" smtClean="0"/>
              <a:t>Copyright practices</a:t>
            </a:r>
          </a:p>
          <a:p>
            <a:pPr lvl="1" eaLnBrk="1" hangingPunct="1"/>
            <a:r>
              <a:rPr lang="en-US" smtClean="0"/>
              <a:t>Monopoly of large editors</a:t>
            </a:r>
          </a:p>
          <a:p>
            <a:pPr lvl="1" eaLnBrk="1" hangingPunct="1"/>
            <a:r>
              <a:rPr lang="en-US" smtClean="0"/>
              <a:t>Copyright transfers from people to companies</a:t>
            </a:r>
            <a:endParaRPr lang="cs-CZ"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6"/>
          <p:cNvSpPr>
            <a:spLocks noGrp="1" noChangeArrowheads="1"/>
          </p:cNvSpPr>
          <p:nvPr>
            <p:ph type="sldNum" sz="quarter" idx="12"/>
          </p:nvPr>
        </p:nvSpPr>
        <p:spPr>
          <a:noFill/>
        </p:spPr>
        <p:txBody>
          <a:bodyPr/>
          <a:lstStyle/>
          <a:p>
            <a:fld id="{8971B4BA-9CA3-4CDA-8FD2-B9C0B54BDAB6}" type="slidenum">
              <a:rPr lang="cs-CZ" smtClean="0"/>
              <a:pPr/>
              <a:t>43</a:t>
            </a:fld>
            <a:endParaRPr lang="cs-CZ" smtClean="0"/>
          </a:p>
        </p:txBody>
      </p:sp>
      <p:sp>
        <p:nvSpPr>
          <p:cNvPr id="162819" name="Nadpis 1"/>
          <p:cNvSpPr>
            <a:spLocks noGrp="1"/>
          </p:cNvSpPr>
          <p:nvPr>
            <p:ph type="title" idx="4294967295"/>
          </p:nvPr>
        </p:nvSpPr>
        <p:spPr>
          <a:xfrm>
            <a:off x="468313" y="260350"/>
            <a:ext cx="8229600" cy="1143000"/>
          </a:xfrm>
        </p:spPr>
        <p:txBody>
          <a:bodyPr/>
          <a:lstStyle/>
          <a:p>
            <a:pPr eaLnBrk="1" hangingPunct="1"/>
            <a:r>
              <a:rPr lang="en-US" sz="4000" smtClean="0"/>
              <a:t>The </a:t>
            </a:r>
            <a:r>
              <a:rPr lang="cs-CZ" sz="4000" smtClean="0"/>
              <a:t>brute </a:t>
            </a:r>
            <a:r>
              <a:rPr lang="en-US" sz="4000" smtClean="0"/>
              <a:t>rules threaten whole IT</a:t>
            </a:r>
          </a:p>
        </p:txBody>
      </p:sp>
      <p:sp>
        <p:nvSpPr>
          <p:cNvPr id="162820" name="Zástupný symbol pro obsah 2"/>
          <p:cNvSpPr>
            <a:spLocks noGrp="1"/>
          </p:cNvSpPr>
          <p:nvPr>
            <p:ph idx="4294967295"/>
          </p:nvPr>
        </p:nvSpPr>
        <p:spPr/>
        <p:txBody>
          <a:bodyPr/>
          <a:lstStyle/>
          <a:p>
            <a:pPr eaLnBrk="1" hangingPunct="1"/>
            <a:r>
              <a:rPr lang="en-US" sz="2800" smtClean="0"/>
              <a:t>The </a:t>
            </a:r>
            <a:r>
              <a:rPr lang="cs-CZ" sz="2800" smtClean="0"/>
              <a:t>brute </a:t>
            </a:r>
            <a:r>
              <a:rPr lang="en-US" sz="2800" smtClean="0"/>
              <a:t>data security rules reduce</a:t>
            </a:r>
            <a:r>
              <a:rPr lang="cs-CZ" sz="2800" smtClean="0"/>
              <a:t> in fact </a:t>
            </a:r>
            <a:r>
              <a:rPr lang="en-US" sz="2800" smtClean="0"/>
              <a:t> substantially the data quality, </a:t>
            </a:r>
          </a:p>
          <a:p>
            <a:pPr eaLnBrk="1" hangingPunct="1"/>
            <a:r>
              <a:rPr lang="cs-CZ" sz="2800" smtClean="0"/>
              <a:t>I</a:t>
            </a:r>
            <a:r>
              <a:rPr lang="en-US" sz="2800" smtClean="0"/>
              <a:t>t seems to be the bottleneck of many crucial IT projects</a:t>
            </a:r>
          </a:p>
          <a:p>
            <a:pPr lvl="1" eaLnBrk="1" hangingPunct="1"/>
            <a:r>
              <a:rPr lang="en-US" sz="2400" smtClean="0"/>
              <a:t>The effects of the projects cannot be bettered unless the rules are changed</a:t>
            </a:r>
          </a:p>
          <a:p>
            <a:pPr lvl="1" eaLnBrk="1" hangingPunct="1"/>
            <a:r>
              <a:rPr lang="en-US" sz="2400" smtClean="0"/>
              <a:t>Many aims </a:t>
            </a:r>
            <a:r>
              <a:rPr lang="cs-CZ" sz="2400" smtClean="0"/>
              <a:t>of IT </a:t>
            </a:r>
            <a:r>
              <a:rPr lang="en-US" sz="2400" smtClean="0"/>
              <a:t>cannot be then achieved irrespective massive investments</a:t>
            </a:r>
          </a:p>
          <a:p>
            <a:pPr eaLnBrk="1" hangingPunct="1"/>
            <a:r>
              <a:rPr lang="en-US" sz="2800" smtClean="0"/>
              <a:t>It is a danger for the whole</a:t>
            </a:r>
            <a:r>
              <a:rPr lang="cs-CZ" sz="2800" smtClean="0"/>
              <a:t> IT (</a:t>
            </a:r>
            <a:r>
              <a:rPr lang="en-US" sz="2800" smtClean="0"/>
              <a:t>informatics</a:t>
            </a:r>
            <a:r>
              <a:rPr lang="cs-CZ" sz="2800" smtClean="0"/>
              <a:t>)</a:t>
            </a:r>
            <a:endParaRPr lang="en-US" sz="280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6"/>
          <p:cNvSpPr>
            <a:spLocks noGrp="1" noChangeArrowheads="1"/>
          </p:cNvSpPr>
          <p:nvPr>
            <p:ph type="sldNum" sz="quarter" idx="12"/>
          </p:nvPr>
        </p:nvSpPr>
        <p:spPr>
          <a:noFill/>
        </p:spPr>
        <p:txBody>
          <a:bodyPr/>
          <a:lstStyle/>
          <a:p>
            <a:fld id="{E1BD5261-8D95-4C0E-99CF-01402FD10985}" type="slidenum">
              <a:rPr lang="cs-CZ" smtClean="0"/>
              <a:pPr/>
              <a:t>44</a:t>
            </a:fld>
            <a:endParaRPr lang="cs-CZ" smtClean="0"/>
          </a:p>
        </p:txBody>
      </p:sp>
      <p:sp>
        <p:nvSpPr>
          <p:cNvPr id="163843" name="Rectangle 2"/>
          <p:cNvSpPr>
            <a:spLocks noGrp="1" noChangeArrowheads="1"/>
          </p:cNvSpPr>
          <p:nvPr>
            <p:ph type="title" idx="4294967295"/>
          </p:nvPr>
        </p:nvSpPr>
        <p:spPr/>
        <p:txBody>
          <a:bodyPr/>
          <a:lstStyle/>
          <a:p>
            <a:r>
              <a:rPr lang="cs-CZ" sz="3600" smtClean="0"/>
              <a:t>Takzvaná ochrana osobních dat 2</a:t>
            </a:r>
            <a:br>
              <a:rPr lang="cs-CZ" sz="3600" smtClean="0"/>
            </a:br>
            <a:r>
              <a:rPr lang="cs-CZ" sz="2900" smtClean="0"/>
              <a:t>Skartace zdravotních dat</a:t>
            </a:r>
          </a:p>
        </p:txBody>
      </p:sp>
      <p:sp>
        <p:nvSpPr>
          <p:cNvPr id="163844" name="Rectangle 3"/>
          <p:cNvSpPr>
            <a:spLocks noGrp="1" noChangeArrowheads="1"/>
          </p:cNvSpPr>
          <p:nvPr>
            <p:ph type="body" idx="4294967295"/>
          </p:nvPr>
        </p:nvSpPr>
        <p:spPr>
          <a:xfrm>
            <a:off x="285750" y="1476375"/>
            <a:ext cx="8643938" cy="5024438"/>
          </a:xfrm>
        </p:spPr>
        <p:txBody>
          <a:bodyPr/>
          <a:lstStyle/>
          <a:p>
            <a:pPr marL="609600" indent="-609600">
              <a:lnSpc>
                <a:spcPct val="80000"/>
              </a:lnSpc>
              <a:buFontTx/>
              <a:buNone/>
            </a:pPr>
            <a:r>
              <a:rPr lang="cs-CZ" sz="2000" smtClean="0"/>
              <a:t>V daném případě: </a:t>
            </a:r>
          </a:p>
          <a:p>
            <a:pPr marL="609600" indent="-609600">
              <a:lnSpc>
                <a:spcPct val="80000"/>
              </a:lnSpc>
            </a:pPr>
            <a:r>
              <a:rPr lang="cs-CZ" sz="2000" smtClean="0"/>
              <a:t>Mohou chybět data o právě prováděných medikacích a pak může být fatální průšvih </a:t>
            </a:r>
          </a:p>
          <a:p>
            <a:pPr marL="990600" lvl="1" indent="-533400">
              <a:lnSpc>
                <a:spcPct val="80000"/>
              </a:lnSpc>
            </a:pPr>
            <a:r>
              <a:rPr lang="cs-CZ" sz="1800" smtClean="0"/>
              <a:t>Stává se omylem lékaře nebo tím, že je nějaký incident jako dopravní nehoda</a:t>
            </a:r>
          </a:p>
          <a:p>
            <a:pPr marL="990600" lvl="1" indent="-533400">
              <a:lnSpc>
                <a:spcPct val="80000"/>
              </a:lnSpc>
            </a:pPr>
            <a:r>
              <a:rPr lang="cs-CZ" sz="1800" smtClean="0"/>
              <a:t>Pacient na léky, které užívá, neupozorní</a:t>
            </a:r>
          </a:p>
          <a:p>
            <a:pPr marL="990600" lvl="1" indent="-533400">
              <a:lnSpc>
                <a:spcPct val="80000"/>
              </a:lnSpc>
            </a:pPr>
            <a:r>
              <a:rPr lang="cs-CZ" sz="1800" smtClean="0"/>
              <a:t>Ohrožuje to životní zájmy lidí, stovky, spíše tisíce úmrtí, kterým nemuselo dojít, statisíce poškození zdraví (v USA 1.2 milionu ročně)</a:t>
            </a:r>
          </a:p>
          <a:p>
            <a:pPr marL="609600" indent="-609600">
              <a:lnSpc>
                <a:spcPct val="80000"/>
              </a:lnSpc>
            </a:pPr>
            <a:r>
              <a:rPr lang="cs-CZ" sz="2000" smtClean="0"/>
              <a:t>Blokuje se optimalizace výdeje léků</a:t>
            </a:r>
          </a:p>
          <a:p>
            <a:pPr marL="990600" lvl="1" indent="-533400">
              <a:lnSpc>
                <a:spcPct val="80000"/>
              </a:lnSpc>
            </a:pPr>
            <a:r>
              <a:rPr lang="cs-CZ" sz="1800" smtClean="0"/>
              <a:t>Mnohamiliardové ztráty</a:t>
            </a:r>
          </a:p>
          <a:p>
            <a:pPr marL="609600" indent="-609600">
              <a:lnSpc>
                <a:spcPct val="80000"/>
              </a:lnSpc>
            </a:pPr>
            <a:r>
              <a:rPr lang="cs-CZ" sz="2000" smtClean="0"/>
              <a:t>Uvolňuje se prostor pro produkci drog, příběh pervitinu</a:t>
            </a:r>
          </a:p>
          <a:p>
            <a:pPr marL="609600" indent="-609600">
              <a:lnSpc>
                <a:spcPct val="80000"/>
              </a:lnSpc>
            </a:pPr>
            <a:r>
              <a:rPr lang="cs-CZ" sz="2000" smtClean="0"/>
              <a:t>Zhoršují se podmínky zdravotnického výzkumu</a:t>
            </a:r>
          </a:p>
          <a:p>
            <a:pPr marL="609600" indent="-609600">
              <a:lnSpc>
                <a:spcPct val="80000"/>
              </a:lnSpc>
            </a:pPr>
            <a:r>
              <a:rPr lang="cs-CZ" sz="2000" smtClean="0"/>
              <a:t>Klíčová osobní data se stejně neochrání</a:t>
            </a:r>
          </a:p>
          <a:p>
            <a:pPr marL="609600" indent="-609600">
              <a:lnSpc>
                <a:spcPct val="80000"/>
              </a:lnSpc>
            </a:pPr>
            <a:r>
              <a:rPr lang="cs-CZ" sz="2000" smtClean="0"/>
              <a:t>Naprostá většina informací, které jsou pro občany zajímavá, jako je kvalita škol, by měla být zpřístupnitelná ze zákona, jsou často jsou blokována</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6"/>
          <p:cNvSpPr>
            <a:spLocks noGrp="1" noChangeArrowheads="1"/>
          </p:cNvSpPr>
          <p:nvPr>
            <p:ph type="sldNum" sz="quarter" idx="12"/>
          </p:nvPr>
        </p:nvSpPr>
        <p:spPr>
          <a:noFill/>
        </p:spPr>
        <p:txBody>
          <a:bodyPr/>
          <a:lstStyle/>
          <a:p>
            <a:fld id="{E4EF8BAF-0F12-4CB8-B8FC-DA3437023DBE}" type="slidenum">
              <a:rPr lang="cs-CZ" smtClean="0"/>
              <a:pPr/>
              <a:t>45</a:t>
            </a:fld>
            <a:endParaRPr lang="cs-CZ" smtClean="0"/>
          </a:p>
        </p:txBody>
      </p:sp>
      <p:sp>
        <p:nvSpPr>
          <p:cNvPr id="164867" name="Rectangle 2"/>
          <p:cNvSpPr>
            <a:spLocks noGrp="1" noChangeArrowheads="1"/>
          </p:cNvSpPr>
          <p:nvPr>
            <p:ph type="title" idx="4294967295"/>
          </p:nvPr>
        </p:nvSpPr>
        <p:spPr/>
        <p:txBody>
          <a:bodyPr/>
          <a:lstStyle/>
          <a:p>
            <a:r>
              <a:rPr lang="cs-CZ" sz="3600" smtClean="0"/>
              <a:t>Takzvaná ochrana osobních dat 3</a:t>
            </a:r>
            <a:br>
              <a:rPr lang="cs-CZ" sz="3600" smtClean="0"/>
            </a:br>
            <a:r>
              <a:rPr lang="cs-CZ" sz="2900" smtClean="0"/>
              <a:t>Analýza efektivnosti vzdělávání</a:t>
            </a:r>
          </a:p>
        </p:txBody>
      </p:sp>
      <p:sp>
        <p:nvSpPr>
          <p:cNvPr id="164868" name="Rectangle 3"/>
          <p:cNvSpPr>
            <a:spLocks noGrp="1" noChangeArrowheads="1"/>
          </p:cNvSpPr>
          <p:nvPr>
            <p:ph type="body" idx="4294967295"/>
          </p:nvPr>
        </p:nvSpPr>
        <p:spPr/>
        <p:txBody>
          <a:bodyPr/>
          <a:lstStyle/>
          <a:p>
            <a:pPr>
              <a:lnSpc>
                <a:spcPct val="70000"/>
              </a:lnSpc>
              <a:buFontTx/>
              <a:buNone/>
            </a:pPr>
            <a:r>
              <a:rPr lang="cs-CZ" sz="2000" smtClean="0"/>
              <a:t>Hrozba</a:t>
            </a:r>
          </a:p>
          <a:p>
            <a:pPr>
              <a:lnSpc>
                <a:spcPct val="70000"/>
              </a:lnSpc>
            </a:pPr>
            <a:r>
              <a:rPr lang="cs-CZ" sz="2000" smtClean="0"/>
              <a:t>Dosti rozšířený a asi správný pocit, že se naše školství vyvíjí špatným směrem</a:t>
            </a:r>
          </a:p>
          <a:p>
            <a:pPr lvl="1">
              <a:lnSpc>
                <a:spcPct val="70000"/>
              </a:lnSpc>
            </a:pPr>
            <a:r>
              <a:rPr lang="cs-CZ" sz="1800" smtClean="0"/>
              <a:t>Opomíjení STEM, </a:t>
            </a:r>
            <a:r>
              <a:rPr lang="cs-CZ" sz="1600" smtClean="0"/>
              <a:t>To pociťujeme i u nás, je problém v podnicích (průzkum Manpower)</a:t>
            </a:r>
          </a:p>
          <a:p>
            <a:pPr lvl="1">
              <a:lnSpc>
                <a:spcPct val="70000"/>
              </a:lnSpc>
            </a:pPr>
            <a:r>
              <a:rPr lang="cs-CZ" sz="1800" smtClean="0"/>
              <a:t>Opomíjení tréninku dovedností. </a:t>
            </a:r>
            <a:r>
              <a:rPr lang="cs-CZ" sz="1600" smtClean="0"/>
              <a:t>Včetně trivia a cizích jazyků, pologramotnost </a:t>
            </a:r>
          </a:p>
          <a:p>
            <a:pPr lvl="1">
              <a:lnSpc>
                <a:spcPct val="70000"/>
              </a:lnSpc>
            </a:pPr>
            <a:r>
              <a:rPr lang="cs-CZ" sz="1800" smtClean="0"/>
              <a:t>Nerovnoprávné postavení učitelů</a:t>
            </a:r>
          </a:p>
          <a:p>
            <a:pPr lvl="2">
              <a:lnSpc>
                <a:spcPct val="70000"/>
              </a:lnSpc>
            </a:pPr>
            <a:r>
              <a:rPr lang="cs-CZ" sz="1600" smtClean="0"/>
              <a:t>Za stížnosti žáků je trestán učitel, za nedodržení osnov fakticky nikoliv, příklad Zborovská, Evropská, náznaky i na MFF</a:t>
            </a:r>
          </a:p>
          <a:p>
            <a:pPr lvl="1">
              <a:lnSpc>
                <a:spcPct val="70000"/>
              </a:lnSpc>
            </a:pPr>
            <a:r>
              <a:rPr lang="cs-CZ" sz="1800" smtClean="0"/>
              <a:t>Administrativní náročnost chodu škol</a:t>
            </a:r>
          </a:p>
          <a:p>
            <a:pPr lvl="2">
              <a:lnSpc>
                <a:spcPct val="70000"/>
              </a:lnSpc>
            </a:pPr>
            <a:r>
              <a:rPr lang="cs-CZ" sz="1600" smtClean="0"/>
              <a:t>Ekonomická samostatnost – inspekce sledují účty a ne výuku</a:t>
            </a:r>
          </a:p>
          <a:p>
            <a:pPr lvl="2">
              <a:lnSpc>
                <a:spcPct val="70000"/>
              </a:lnSpc>
            </a:pPr>
            <a:r>
              <a:rPr lang="cs-CZ" sz="1600" smtClean="0"/>
              <a:t>IT by mohlo sledovat úspěšnost všech zařízení podle úspěšnosti absolventů </a:t>
            </a:r>
          </a:p>
          <a:p>
            <a:pPr>
              <a:lnSpc>
                <a:spcPct val="70000"/>
              </a:lnSpc>
            </a:pPr>
            <a:r>
              <a:rPr lang="cs-CZ" sz="2000" smtClean="0"/>
              <a:t>Jistou pomocí by mohlo být sledování úspěšnosti absolventů</a:t>
            </a:r>
          </a:p>
          <a:p>
            <a:pPr lvl="1">
              <a:lnSpc>
                <a:spcPct val="70000"/>
              </a:lnSpc>
            </a:pPr>
            <a:r>
              <a:rPr lang="cs-CZ" sz="1800" smtClean="0"/>
              <a:t>Není o to zájem, nedalo by se tunelovat, rodiče by se museli o ratolesti více starat</a:t>
            </a:r>
          </a:p>
          <a:p>
            <a:pPr lvl="1">
              <a:lnSpc>
                <a:spcPct val="70000"/>
              </a:lnSpc>
            </a:pPr>
            <a:r>
              <a:rPr lang="cs-CZ" sz="1800" smtClean="0"/>
              <a:t>Naráží to na problém ochrany dat</a:t>
            </a:r>
          </a:p>
          <a:p>
            <a:pPr lvl="1">
              <a:lnSpc>
                <a:spcPct val="70000"/>
              </a:lnSpc>
            </a:pPr>
            <a:r>
              <a:rPr lang="cs-CZ" sz="1800" smtClean="0"/>
              <a:t>Je to lepší než nic</a:t>
            </a:r>
          </a:p>
          <a:p>
            <a:pPr lvl="1">
              <a:lnSpc>
                <a:spcPct val="70000"/>
              </a:lnSpc>
            </a:pPr>
            <a:r>
              <a:rPr lang="cs-CZ" sz="1800" smtClean="0"/>
              <a:t>Ohrožuje to i informatiku, nebudou odborníci</a:t>
            </a:r>
          </a:p>
          <a:p>
            <a:pPr lvl="1">
              <a:lnSpc>
                <a:spcPct val="70000"/>
              </a:lnSpc>
            </a:pPr>
            <a:endParaRPr lang="cs-CZ" sz="18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6"/>
          <p:cNvSpPr>
            <a:spLocks noGrp="1" noChangeArrowheads="1"/>
          </p:cNvSpPr>
          <p:nvPr>
            <p:ph type="sldNum" sz="quarter" idx="12"/>
          </p:nvPr>
        </p:nvSpPr>
        <p:spPr>
          <a:noFill/>
        </p:spPr>
        <p:txBody>
          <a:bodyPr/>
          <a:lstStyle/>
          <a:p>
            <a:fld id="{38254ECD-442F-480A-811A-B8F04DF4DFAE}" type="slidenum">
              <a:rPr lang="cs-CZ" smtClean="0"/>
              <a:pPr/>
              <a:t>46</a:t>
            </a:fld>
            <a:endParaRPr lang="cs-CZ" smtClean="0"/>
          </a:p>
        </p:txBody>
      </p:sp>
      <p:sp>
        <p:nvSpPr>
          <p:cNvPr id="165891" name="Rectangle 2"/>
          <p:cNvSpPr>
            <a:spLocks noGrp="1" noChangeArrowheads="1"/>
          </p:cNvSpPr>
          <p:nvPr>
            <p:ph type="title" idx="4294967295"/>
          </p:nvPr>
        </p:nvSpPr>
        <p:spPr/>
        <p:txBody>
          <a:bodyPr/>
          <a:lstStyle/>
          <a:p>
            <a:r>
              <a:rPr lang="cs-CZ" sz="3600" smtClean="0"/>
              <a:t>Takzvaná ochrana osobních dat 4</a:t>
            </a:r>
            <a:br>
              <a:rPr lang="cs-CZ" sz="3600" smtClean="0"/>
            </a:br>
            <a:r>
              <a:rPr lang="cs-CZ" sz="2900" smtClean="0"/>
              <a:t>Informatický výzkum, kvalita IS</a:t>
            </a:r>
          </a:p>
        </p:txBody>
      </p:sp>
      <p:sp>
        <p:nvSpPr>
          <p:cNvPr id="165892" name="Rectangle 3"/>
          <p:cNvSpPr>
            <a:spLocks noGrp="1" noChangeArrowheads="1"/>
          </p:cNvSpPr>
          <p:nvPr>
            <p:ph type="body" idx="4294967295"/>
          </p:nvPr>
        </p:nvSpPr>
        <p:spPr/>
        <p:txBody>
          <a:bodyPr/>
          <a:lstStyle/>
          <a:p>
            <a:r>
              <a:rPr lang="cs-CZ" smtClean="0"/>
              <a:t>Nelze plně využít výsledky informatického výzkumu, poněvadž přístup k datům není „hladký“</a:t>
            </a:r>
          </a:p>
          <a:p>
            <a:pPr lvl="1"/>
            <a:r>
              <a:rPr lang="cs-CZ" smtClean="0"/>
              <a:t>Sémantický web</a:t>
            </a:r>
          </a:p>
          <a:p>
            <a:pPr lvl="1"/>
            <a:r>
              <a:rPr lang="cs-CZ" smtClean="0"/>
              <a:t>Použití metod umělé inteligence</a:t>
            </a:r>
          </a:p>
          <a:p>
            <a:pPr lvl="1"/>
            <a:r>
              <a:rPr lang="cs-CZ" smtClean="0"/>
              <a:t>Možnosti jednotného pohledu a hladkého přístupu ke všem dostupným datům</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6"/>
          <p:cNvSpPr>
            <a:spLocks noGrp="1" noChangeArrowheads="1"/>
          </p:cNvSpPr>
          <p:nvPr>
            <p:ph type="sldNum" sz="quarter" idx="12"/>
          </p:nvPr>
        </p:nvSpPr>
        <p:spPr>
          <a:noFill/>
        </p:spPr>
        <p:txBody>
          <a:bodyPr/>
          <a:lstStyle/>
          <a:p>
            <a:fld id="{5672035D-600A-44C0-84D5-1B0A891C9A61}" type="slidenum">
              <a:rPr lang="cs-CZ" smtClean="0"/>
              <a:pPr/>
              <a:t>47</a:t>
            </a:fld>
            <a:endParaRPr lang="cs-CZ" smtClean="0"/>
          </a:p>
        </p:txBody>
      </p:sp>
      <p:grpSp>
        <p:nvGrpSpPr>
          <p:cNvPr id="2" name="Group 2"/>
          <p:cNvGrpSpPr>
            <a:grpSpLocks noChangeAspect="1"/>
          </p:cNvGrpSpPr>
          <p:nvPr/>
        </p:nvGrpSpPr>
        <p:grpSpPr bwMode="auto">
          <a:xfrm>
            <a:off x="971550" y="908050"/>
            <a:ext cx="7329488" cy="3665538"/>
            <a:chOff x="2193" y="6532"/>
            <a:chExt cx="7200" cy="3600"/>
          </a:xfrm>
        </p:grpSpPr>
        <p:sp>
          <p:nvSpPr>
            <p:cNvPr id="166923" name="AutoShape 3"/>
            <p:cNvSpPr>
              <a:spLocks noChangeAspect="1" noChangeArrowheads="1"/>
            </p:cNvSpPr>
            <p:nvPr/>
          </p:nvSpPr>
          <p:spPr bwMode="auto">
            <a:xfrm>
              <a:off x="2193" y="6532"/>
              <a:ext cx="7200" cy="3600"/>
            </a:xfrm>
            <a:prstGeom prst="rect">
              <a:avLst/>
            </a:prstGeom>
            <a:noFill/>
            <a:ln w="9525">
              <a:noFill/>
              <a:miter lim="800000"/>
              <a:headEnd/>
              <a:tailEnd/>
            </a:ln>
          </p:spPr>
          <p:txBody>
            <a:bodyPr/>
            <a:lstStyle/>
            <a:p>
              <a:endParaRPr lang="cs-CZ">
                <a:latin typeface="Calibri" pitchFamily="34" charset="0"/>
                <a:cs typeface="Arial" charset="0"/>
              </a:endParaRPr>
            </a:p>
          </p:txBody>
        </p:sp>
        <p:sp>
          <p:nvSpPr>
            <p:cNvPr id="166924" name="Text Box 4"/>
            <p:cNvSpPr txBox="1">
              <a:spLocks noChangeArrowheads="1"/>
            </p:cNvSpPr>
            <p:nvPr/>
          </p:nvSpPr>
          <p:spPr bwMode="auto">
            <a:xfrm>
              <a:off x="2625" y="7828"/>
              <a:ext cx="1008" cy="432"/>
            </a:xfrm>
            <a:prstGeom prst="rect">
              <a:avLst/>
            </a:prstGeom>
            <a:noFill/>
            <a:ln w="9525">
              <a:noFill/>
              <a:miter lim="800000"/>
              <a:headEnd/>
              <a:tailEnd/>
            </a:ln>
          </p:spPr>
          <p:txBody>
            <a:bodyPr lIns="0" tIns="0" rIns="0" bIns="0"/>
            <a:lstStyle/>
            <a:p>
              <a:r>
                <a:rPr lang="cs-CZ" sz="1600">
                  <a:latin typeface="Calibri" pitchFamily="34" charset="0"/>
                  <a:cs typeface="Arial" charset="0"/>
                </a:rPr>
                <a:t>Zdroje dat</a:t>
              </a:r>
              <a:endParaRPr lang="cs-CZ" sz="1600">
                <a:latin typeface="Times New Roman" pitchFamily="18" charset="0"/>
                <a:cs typeface="Arial" charset="0"/>
              </a:endParaRPr>
            </a:p>
          </p:txBody>
        </p:sp>
        <p:sp>
          <p:nvSpPr>
            <p:cNvPr id="166925" name="Freeform 5"/>
            <p:cNvSpPr>
              <a:spLocks/>
            </p:cNvSpPr>
            <p:nvPr/>
          </p:nvSpPr>
          <p:spPr bwMode="auto">
            <a:xfrm>
              <a:off x="2481" y="7540"/>
              <a:ext cx="1302" cy="844"/>
            </a:xfrm>
            <a:custGeom>
              <a:avLst/>
              <a:gdLst>
                <a:gd name="T0" fmla="*/ 2 w 1629"/>
                <a:gd name="T1" fmla="*/ 2 h 1055"/>
                <a:gd name="T2" fmla="*/ 2 w 1629"/>
                <a:gd name="T3" fmla="*/ 2 h 1055"/>
                <a:gd name="T4" fmla="*/ 2 w 1629"/>
                <a:gd name="T5" fmla="*/ 2 h 1055"/>
                <a:gd name="T6" fmla="*/ 2 w 1629"/>
                <a:gd name="T7" fmla="*/ 2 h 1055"/>
                <a:gd name="T8" fmla="*/ 2 w 1629"/>
                <a:gd name="T9" fmla="*/ 2 h 1055"/>
                <a:gd name="T10" fmla="*/ 2 w 1629"/>
                <a:gd name="T11" fmla="*/ 2 h 1055"/>
                <a:gd name="T12" fmla="*/ 2 w 1629"/>
                <a:gd name="T13" fmla="*/ 2 h 1055"/>
                <a:gd name="T14" fmla="*/ 2 w 1629"/>
                <a:gd name="T15" fmla="*/ 2 h 1055"/>
                <a:gd name="T16" fmla="*/ 2 w 1629"/>
                <a:gd name="T17" fmla="*/ 2 h 1055"/>
                <a:gd name="T18" fmla="*/ 2 w 1629"/>
                <a:gd name="T19" fmla="*/ 2 h 1055"/>
                <a:gd name="T20" fmla="*/ 2 w 1629"/>
                <a:gd name="T21" fmla="*/ 2 h 1055"/>
                <a:gd name="T22" fmla="*/ 2 w 1629"/>
                <a:gd name="T23" fmla="*/ 2 h 1055"/>
                <a:gd name="T24" fmla="*/ 2 w 1629"/>
                <a:gd name="T25" fmla="*/ 2 h 1055"/>
                <a:gd name="T26" fmla="*/ 2 w 1629"/>
                <a:gd name="T27" fmla="*/ 2 h 1055"/>
                <a:gd name="T28" fmla="*/ 2 w 1629"/>
                <a:gd name="T29" fmla="*/ 2 h 1055"/>
                <a:gd name="T30" fmla="*/ 2 w 1629"/>
                <a:gd name="T31" fmla="*/ 2 h 1055"/>
                <a:gd name="T32" fmla="*/ 2 w 1629"/>
                <a:gd name="T33" fmla="*/ 2 h 1055"/>
                <a:gd name="T34" fmla="*/ 2 w 1629"/>
                <a:gd name="T35" fmla="*/ 2 h 1055"/>
                <a:gd name="T36" fmla="*/ 2 w 1629"/>
                <a:gd name="T37" fmla="*/ 2 h 1055"/>
                <a:gd name="T38" fmla="*/ 2 w 1629"/>
                <a:gd name="T39" fmla="*/ 2 h 1055"/>
                <a:gd name="T40" fmla="*/ 2 w 1629"/>
                <a:gd name="T41" fmla="*/ 2 h 1055"/>
                <a:gd name="T42" fmla="*/ 2 w 1629"/>
                <a:gd name="T43" fmla="*/ 2 h 1055"/>
                <a:gd name="T44" fmla="*/ 2 w 1629"/>
                <a:gd name="T45" fmla="*/ 2 h 1055"/>
                <a:gd name="T46" fmla="*/ 2 w 1629"/>
                <a:gd name="T47" fmla="*/ 2 h 1055"/>
                <a:gd name="T48" fmla="*/ 2 w 1629"/>
                <a:gd name="T49" fmla="*/ 2 h 1055"/>
                <a:gd name="T50" fmla="*/ 2 w 1629"/>
                <a:gd name="T51" fmla="*/ 2 h 1055"/>
                <a:gd name="T52" fmla="*/ 2 w 1629"/>
                <a:gd name="T53" fmla="*/ 2 h 1055"/>
                <a:gd name="T54" fmla="*/ 2 w 1629"/>
                <a:gd name="T55" fmla="*/ 2 h 1055"/>
                <a:gd name="T56" fmla="*/ 2 w 1629"/>
                <a:gd name="T57" fmla="*/ 2 h 1055"/>
                <a:gd name="T58" fmla="*/ 2 w 1629"/>
                <a:gd name="T59" fmla="*/ 2 h 1055"/>
                <a:gd name="T60" fmla="*/ 2 w 1629"/>
                <a:gd name="T61" fmla="*/ 2 h 1055"/>
                <a:gd name="T62" fmla="*/ 2 w 1629"/>
                <a:gd name="T63" fmla="*/ 2 h 1055"/>
                <a:gd name="T64" fmla="*/ 2 w 1629"/>
                <a:gd name="T65" fmla="*/ 2 h 1055"/>
                <a:gd name="T66" fmla="*/ 2 w 1629"/>
                <a:gd name="T67" fmla="*/ 2 h 1055"/>
                <a:gd name="T68" fmla="*/ 2 w 1629"/>
                <a:gd name="T69" fmla="*/ 2 h 1055"/>
                <a:gd name="T70" fmla="*/ 2 w 1629"/>
                <a:gd name="T71" fmla="*/ 2 h 1055"/>
                <a:gd name="T72" fmla="*/ 2 w 1629"/>
                <a:gd name="T73" fmla="*/ 2 h 105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9"/>
                <a:gd name="T112" fmla="*/ 0 h 1055"/>
                <a:gd name="T113" fmla="*/ 1629 w 1629"/>
                <a:gd name="T114" fmla="*/ 1055 h 105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9" h="1055">
                  <a:moveTo>
                    <a:pt x="40" y="309"/>
                  </a:moveTo>
                  <a:cubicBezTo>
                    <a:pt x="59" y="252"/>
                    <a:pt x="92" y="238"/>
                    <a:pt x="145" y="217"/>
                  </a:cubicBezTo>
                  <a:cubicBezTo>
                    <a:pt x="198" y="196"/>
                    <a:pt x="253" y="180"/>
                    <a:pt x="302" y="152"/>
                  </a:cubicBezTo>
                  <a:cubicBezTo>
                    <a:pt x="333" y="135"/>
                    <a:pt x="362" y="115"/>
                    <a:pt x="394" y="100"/>
                  </a:cubicBezTo>
                  <a:cubicBezTo>
                    <a:pt x="419" y="88"/>
                    <a:pt x="447" y="84"/>
                    <a:pt x="472" y="73"/>
                  </a:cubicBezTo>
                  <a:cubicBezTo>
                    <a:pt x="632" y="0"/>
                    <a:pt x="470" y="57"/>
                    <a:pt x="577" y="21"/>
                  </a:cubicBezTo>
                  <a:cubicBezTo>
                    <a:pt x="634" y="59"/>
                    <a:pt x="682" y="100"/>
                    <a:pt x="747" y="126"/>
                  </a:cubicBezTo>
                  <a:cubicBezTo>
                    <a:pt x="785" y="141"/>
                    <a:pt x="865" y="165"/>
                    <a:pt x="865" y="165"/>
                  </a:cubicBezTo>
                  <a:cubicBezTo>
                    <a:pt x="878" y="174"/>
                    <a:pt x="894" y="179"/>
                    <a:pt x="904" y="191"/>
                  </a:cubicBezTo>
                  <a:cubicBezTo>
                    <a:pt x="913" y="202"/>
                    <a:pt x="903" y="230"/>
                    <a:pt x="917" y="230"/>
                  </a:cubicBezTo>
                  <a:cubicBezTo>
                    <a:pt x="940" y="230"/>
                    <a:pt x="1103" y="142"/>
                    <a:pt x="1140" y="126"/>
                  </a:cubicBezTo>
                  <a:cubicBezTo>
                    <a:pt x="1158" y="118"/>
                    <a:pt x="1174" y="107"/>
                    <a:pt x="1192" y="100"/>
                  </a:cubicBezTo>
                  <a:cubicBezTo>
                    <a:pt x="1218" y="90"/>
                    <a:pt x="1271" y="73"/>
                    <a:pt x="1271" y="73"/>
                  </a:cubicBezTo>
                  <a:cubicBezTo>
                    <a:pt x="1310" y="77"/>
                    <a:pt x="1350" y="76"/>
                    <a:pt x="1388" y="86"/>
                  </a:cubicBezTo>
                  <a:cubicBezTo>
                    <a:pt x="1422" y="95"/>
                    <a:pt x="1457" y="154"/>
                    <a:pt x="1493" y="178"/>
                  </a:cubicBezTo>
                  <a:cubicBezTo>
                    <a:pt x="1514" y="253"/>
                    <a:pt x="1530" y="323"/>
                    <a:pt x="1572" y="388"/>
                  </a:cubicBezTo>
                  <a:cubicBezTo>
                    <a:pt x="1610" y="519"/>
                    <a:pt x="1629" y="552"/>
                    <a:pt x="1585" y="728"/>
                  </a:cubicBezTo>
                  <a:cubicBezTo>
                    <a:pt x="1577" y="758"/>
                    <a:pt x="1541" y="771"/>
                    <a:pt x="1519" y="793"/>
                  </a:cubicBezTo>
                  <a:cubicBezTo>
                    <a:pt x="1415" y="897"/>
                    <a:pt x="1550" y="773"/>
                    <a:pt x="1428" y="859"/>
                  </a:cubicBezTo>
                  <a:cubicBezTo>
                    <a:pt x="1387" y="888"/>
                    <a:pt x="1347" y="933"/>
                    <a:pt x="1297" y="950"/>
                  </a:cubicBezTo>
                  <a:cubicBezTo>
                    <a:pt x="1238" y="970"/>
                    <a:pt x="1175" y="975"/>
                    <a:pt x="1114" y="990"/>
                  </a:cubicBezTo>
                  <a:cubicBezTo>
                    <a:pt x="1109" y="1003"/>
                    <a:pt x="1111" y="1021"/>
                    <a:pt x="1100" y="1029"/>
                  </a:cubicBezTo>
                  <a:cubicBezTo>
                    <a:pt x="1078" y="1045"/>
                    <a:pt x="1022" y="1055"/>
                    <a:pt x="1022" y="1055"/>
                  </a:cubicBezTo>
                  <a:cubicBezTo>
                    <a:pt x="961" y="1046"/>
                    <a:pt x="900" y="1038"/>
                    <a:pt x="839" y="1029"/>
                  </a:cubicBezTo>
                  <a:cubicBezTo>
                    <a:pt x="810" y="1025"/>
                    <a:pt x="788" y="999"/>
                    <a:pt x="760" y="990"/>
                  </a:cubicBezTo>
                  <a:cubicBezTo>
                    <a:pt x="730" y="981"/>
                    <a:pt x="699" y="981"/>
                    <a:pt x="668" y="977"/>
                  </a:cubicBezTo>
                  <a:cubicBezTo>
                    <a:pt x="638" y="959"/>
                    <a:pt x="608" y="940"/>
                    <a:pt x="577" y="924"/>
                  </a:cubicBezTo>
                  <a:cubicBezTo>
                    <a:pt x="565" y="918"/>
                    <a:pt x="549" y="919"/>
                    <a:pt x="538" y="911"/>
                  </a:cubicBezTo>
                  <a:cubicBezTo>
                    <a:pt x="526" y="901"/>
                    <a:pt x="523" y="882"/>
                    <a:pt x="511" y="872"/>
                  </a:cubicBezTo>
                  <a:cubicBezTo>
                    <a:pt x="492" y="856"/>
                    <a:pt x="467" y="847"/>
                    <a:pt x="446" y="833"/>
                  </a:cubicBezTo>
                  <a:cubicBezTo>
                    <a:pt x="384" y="791"/>
                    <a:pt x="337" y="747"/>
                    <a:pt x="263" y="728"/>
                  </a:cubicBezTo>
                  <a:cubicBezTo>
                    <a:pt x="209" y="676"/>
                    <a:pt x="182" y="622"/>
                    <a:pt x="106" y="597"/>
                  </a:cubicBezTo>
                  <a:cubicBezTo>
                    <a:pt x="93" y="584"/>
                    <a:pt x="80" y="570"/>
                    <a:pt x="66" y="558"/>
                  </a:cubicBezTo>
                  <a:cubicBezTo>
                    <a:pt x="49" y="544"/>
                    <a:pt x="19" y="539"/>
                    <a:pt x="14" y="518"/>
                  </a:cubicBezTo>
                  <a:cubicBezTo>
                    <a:pt x="0" y="456"/>
                    <a:pt x="25" y="364"/>
                    <a:pt x="79" y="322"/>
                  </a:cubicBezTo>
                  <a:cubicBezTo>
                    <a:pt x="108" y="299"/>
                    <a:pt x="149" y="297"/>
                    <a:pt x="184" y="283"/>
                  </a:cubicBezTo>
                  <a:cubicBezTo>
                    <a:pt x="155" y="240"/>
                    <a:pt x="158" y="260"/>
                    <a:pt x="158" y="230"/>
                  </a:cubicBezTo>
                </a:path>
              </a:pathLst>
            </a:custGeom>
            <a:noFill/>
            <a:ln w="9525">
              <a:solidFill>
                <a:srgbClr val="000000"/>
              </a:solidFill>
              <a:round/>
              <a:headEnd/>
              <a:tailEnd/>
            </a:ln>
          </p:spPr>
          <p:txBody>
            <a:bodyPr/>
            <a:lstStyle/>
            <a:p>
              <a:endParaRPr lang="cs-CZ"/>
            </a:p>
          </p:txBody>
        </p:sp>
        <p:sp>
          <p:nvSpPr>
            <p:cNvPr id="166926" name="Text Box 6"/>
            <p:cNvSpPr txBox="1">
              <a:spLocks noChangeArrowheads="1"/>
            </p:cNvSpPr>
            <p:nvPr/>
          </p:nvSpPr>
          <p:spPr bwMode="auto">
            <a:xfrm>
              <a:off x="4497" y="6676"/>
              <a:ext cx="1296" cy="720"/>
            </a:xfrm>
            <a:prstGeom prst="rect">
              <a:avLst/>
            </a:prstGeom>
            <a:noFill/>
            <a:ln w="9525">
              <a:solidFill>
                <a:srgbClr val="000000"/>
              </a:solidFill>
              <a:miter lim="800000"/>
              <a:headEnd/>
              <a:tailEnd/>
            </a:ln>
          </p:spPr>
          <p:txBody>
            <a:bodyPr lIns="72000" tIns="36000" rIns="72000" bIns="72000"/>
            <a:lstStyle/>
            <a:p>
              <a:pPr algn="ctr"/>
              <a:r>
                <a:rPr lang="cs-CZ" sz="1500" i="1">
                  <a:latin typeface="Times New Roman" pitchFamily="18" charset="0"/>
                  <a:cs typeface="Arial" charset="0"/>
                </a:rPr>
                <a:t>Filtrace</a:t>
              </a:r>
            </a:p>
            <a:p>
              <a:pPr algn="ctr"/>
              <a:r>
                <a:rPr lang="cs-CZ" sz="1500" i="1">
                  <a:latin typeface="Times New Roman" pitchFamily="18" charset="0"/>
                  <a:cs typeface="Arial" charset="0"/>
                </a:rPr>
                <a:t>Formátování     dat</a:t>
              </a:r>
              <a:endParaRPr lang="cs-CZ" sz="1500">
                <a:latin typeface="Times New Roman" pitchFamily="18" charset="0"/>
                <a:cs typeface="Arial" charset="0"/>
              </a:endParaRPr>
            </a:p>
          </p:txBody>
        </p:sp>
        <p:sp>
          <p:nvSpPr>
            <p:cNvPr id="166927" name="Text Box 7"/>
            <p:cNvSpPr txBox="1">
              <a:spLocks noChangeArrowheads="1"/>
            </p:cNvSpPr>
            <p:nvPr/>
          </p:nvSpPr>
          <p:spPr bwMode="auto">
            <a:xfrm>
              <a:off x="4497" y="7684"/>
              <a:ext cx="1152" cy="662"/>
            </a:xfrm>
            <a:prstGeom prst="rect">
              <a:avLst/>
            </a:prstGeom>
            <a:noFill/>
            <a:ln w="19050">
              <a:solidFill>
                <a:srgbClr val="000000"/>
              </a:solidFill>
              <a:miter lim="800000"/>
              <a:headEnd/>
              <a:tailEnd/>
            </a:ln>
          </p:spPr>
          <p:txBody>
            <a:bodyPr lIns="72000" tIns="36000" rIns="72000" bIns="72000"/>
            <a:lstStyle/>
            <a:p>
              <a:pPr algn="ctr"/>
              <a:r>
                <a:rPr lang="cs-CZ" sz="2000" b="1">
                  <a:latin typeface="Times New Roman" pitchFamily="18" charset="0"/>
                  <a:cs typeface="Arial" charset="0"/>
                </a:rPr>
                <a:t>Datová úložiště</a:t>
              </a:r>
              <a:endParaRPr lang="cs-CZ" sz="2000">
                <a:latin typeface="Times New Roman" pitchFamily="18" charset="0"/>
                <a:cs typeface="Arial" charset="0"/>
              </a:endParaRPr>
            </a:p>
          </p:txBody>
        </p:sp>
        <p:sp>
          <p:nvSpPr>
            <p:cNvPr id="166928" name="Text Box 8"/>
            <p:cNvSpPr txBox="1">
              <a:spLocks noChangeArrowheads="1"/>
            </p:cNvSpPr>
            <p:nvPr/>
          </p:nvSpPr>
          <p:spPr bwMode="auto">
            <a:xfrm>
              <a:off x="4353" y="8692"/>
              <a:ext cx="1296" cy="720"/>
            </a:xfrm>
            <a:prstGeom prst="rect">
              <a:avLst/>
            </a:prstGeom>
            <a:noFill/>
            <a:ln w="9525">
              <a:solidFill>
                <a:srgbClr val="000000"/>
              </a:solidFill>
              <a:miter lim="800000"/>
              <a:headEnd/>
              <a:tailEnd/>
            </a:ln>
          </p:spPr>
          <p:txBody>
            <a:bodyPr lIns="72000" tIns="36000" rIns="72000" bIns="72000"/>
            <a:lstStyle/>
            <a:p>
              <a:pPr algn="ctr"/>
              <a:r>
                <a:rPr lang="cs-CZ" sz="2000" i="1">
                  <a:latin typeface="Times New Roman" pitchFamily="18" charset="0"/>
                  <a:cs typeface="Arial" charset="0"/>
                </a:rPr>
                <a:t>Údržba</a:t>
              </a:r>
            </a:p>
            <a:p>
              <a:pPr algn="ctr"/>
              <a:r>
                <a:rPr lang="cs-CZ" sz="2000" i="1">
                  <a:latin typeface="Times New Roman" pitchFamily="18" charset="0"/>
                  <a:cs typeface="Arial" charset="0"/>
                </a:rPr>
                <a:t>Čištění,</a:t>
              </a:r>
              <a:r>
                <a:rPr lang="cs-CZ" sz="1200" i="1">
                  <a:latin typeface="Times New Roman" pitchFamily="18" charset="0"/>
                  <a:cs typeface="Arial" charset="0"/>
                </a:rPr>
                <a:t> </a:t>
              </a:r>
              <a:endParaRPr lang="cs-CZ">
                <a:latin typeface="Times New Roman" pitchFamily="18" charset="0"/>
                <a:cs typeface="Arial" charset="0"/>
              </a:endParaRPr>
            </a:p>
          </p:txBody>
        </p:sp>
        <p:sp>
          <p:nvSpPr>
            <p:cNvPr id="166929" name="Text Box 9"/>
            <p:cNvSpPr txBox="1">
              <a:spLocks noChangeArrowheads="1"/>
            </p:cNvSpPr>
            <p:nvPr/>
          </p:nvSpPr>
          <p:spPr bwMode="auto">
            <a:xfrm>
              <a:off x="6225" y="7540"/>
              <a:ext cx="1296" cy="432"/>
            </a:xfrm>
            <a:prstGeom prst="rect">
              <a:avLst/>
            </a:prstGeom>
            <a:noFill/>
            <a:ln w="9525">
              <a:solidFill>
                <a:srgbClr val="000000"/>
              </a:solidFill>
              <a:miter lim="800000"/>
              <a:headEnd/>
              <a:tailEnd/>
            </a:ln>
          </p:spPr>
          <p:txBody>
            <a:bodyPr lIns="72000" tIns="36000" rIns="72000" bIns="72000"/>
            <a:lstStyle/>
            <a:p>
              <a:pPr algn="ctr"/>
              <a:r>
                <a:rPr lang="cs-CZ" sz="2000" i="1">
                  <a:latin typeface="Times New Roman" pitchFamily="18" charset="0"/>
                  <a:cs typeface="Arial" charset="0"/>
                </a:rPr>
                <a:t>Aplikace 1</a:t>
              </a:r>
              <a:endParaRPr lang="cs-CZ" sz="2000">
                <a:latin typeface="Times New Roman" pitchFamily="18" charset="0"/>
                <a:cs typeface="Arial" charset="0"/>
              </a:endParaRPr>
            </a:p>
          </p:txBody>
        </p:sp>
        <p:sp>
          <p:nvSpPr>
            <p:cNvPr id="166930" name="Text Box 10"/>
            <p:cNvSpPr txBox="1">
              <a:spLocks noChangeArrowheads="1"/>
            </p:cNvSpPr>
            <p:nvPr/>
          </p:nvSpPr>
          <p:spPr bwMode="auto">
            <a:xfrm>
              <a:off x="6225" y="8260"/>
              <a:ext cx="1296" cy="432"/>
            </a:xfrm>
            <a:prstGeom prst="rect">
              <a:avLst/>
            </a:prstGeom>
            <a:noFill/>
            <a:ln w="9525">
              <a:solidFill>
                <a:srgbClr val="000000"/>
              </a:solidFill>
              <a:miter lim="800000"/>
              <a:headEnd/>
              <a:tailEnd/>
            </a:ln>
          </p:spPr>
          <p:txBody>
            <a:bodyPr lIns="72000" tIns="36000" rIns="72000" bIns="72000"/>
            <a:lstStyle/>
            <a:p>
              <a:pPr algn="ctr"/>
              <a:r>
                <a:rPr lang="cs-CZ" sz="2000" i="1">
                  <a:latin typeface="Times New Roman" pitchFamily="18" charset="0"/>
                  <a:cs typeface="Arial" charset="0"/>
                </a:rPr>
                <a:t>Aplikace 2</a:t>
              </a:r>
              <a:endParaRPr lang="cs-CZ" sz="2000">
                <a:latin typeface="Times New Roman" pitchFamily="18" charset="0"/>
                <a:cs typeface="Arial" charset="0"/>
              </a:endParaRPr>
            </a:p>
          </p:txBody>
        </p:sp>
        <p:sp>
          <p:nvSpPr>
            <p:cNvPr id="166931" name="Line 11"/>
            <p:cNvSpPr>
              <a:spLocks noChangeShapeType="1"/>
            </p:cNvSpPr>
            <p:nvPr/>
          </p:nvSpPr>
          <p:spPr bwMode="auto">
            <a:xfrm flipV="1">
              <a:off x="5649" y="7794"/>
              <a:ext cx="563" cy="178"/>
            </a:xfrm>
            <a:prstGeom prst="line">
              <a:avLst/>
            </a:prstGeom>
            <a:noFill/>
            <a:ln w="9525">
              <a:solidFill>
                <a:srgbClr val="000000"/>
              </a:solidFill>
              <a:round/>
              <a:headEnd/>
              <a:tailEnd type="triangle" w="med" len="med"/>
            </a:ln>
          </p:spPr>
          <p:txBody>
            <a:bodyPr/>
            <a:lstStyle/>
            <a:p>
              <a:endParaRPr lang="cs-CZ"/>
            </a:p>
          </p:txBody>
        </p:sp>
        <p:sp>
          <p:nvSpPr>
            <p:cNvPr id="166932" name="Line 12"/>
            <p:cNvSpPr>
              <a:spLocks noChangeShapeType="1"/>
            </p:cNvSpPr>
            <p:nvPr/>
          </p:nvSpPr>
          <p:spPr bwMode="auto">
            <a:xfrm>
              <a:off x="5649" y="8150"/>
              <a:ext cx="576" cy="254"/>
            </a:xfrm>
            <a:prstGeom prst="line">
              <a:avLst/>
            </a:prstGeom>
            <a:noFill/>
            <a:ln w="9525">
              <a:solidFill>
                <a:srgbClr val="000000"/>
              </a:solidFill>
              <a:round/>
              <a:headEnd/>
              <a:tailEnd type="triangle" w="med" len="med"/>
            </a:ln>
          </p:spPr>
          <p:txBody>
            <a:bodyPr/>
            <a:lstStyle/>
            <a:p>
              <a:endParaRPr lang="cs-CZ"/>
            </a:p>
          </p:txBody>
        </p:sp>
        <p:sp>
          <p:nvSpPr>
            <p:cNvPr id="166933" name="Line 13"/>
            <p:cNvSpPr>
              <a:spLocks noChangeShapeType="1"/>
            </p:cNvSpPr>
            <p:nvPr/>
          </p:nvSpPr>
          <p:spPr bwMode="auto">
            <a:xfrm flipV="1">
              <a:off x="3777" y="7108"/>
              <a:ext cx="720" cy="576"/>
            </a:xfrm>
            <a:prstGeom prst="line">
              <a:avLst/>
            </a:prstGeom>
            <a:noFill/>
            <a:ln w="9525">
              <a:solidFill>
                <a:srgbClr val="000000"/>
              </a:solidFill>
              <a:round/>
              <a:headEnd/>
              <a:tailEnd type="triangle" w="med" len="med"/>
            </a:ln>
          </p:spPr>
          <p:txBody>
            <a:bodyPr/>
            <a:lstStyle/>
            <a:p>
              <a:endParaRPr lang="cs-CZ"/>
            </a:p>
          </p:txBody>
        </p:sp>
        <p:sp>
          <p:nvSpPr>
            <p:cNvPr id="166934" name="Line 14"/>
            <p:cNvSpPr>
              <a:spLocks noChangeShapeType="1"/>
            </p:cNvSpPr>
            <p:nvPr/>
          </p:nvSpPr>
          <p:spPr bwMode="auto">
            <a:xfrm>
              <a:off x="5073" y="7396"/>
              <a:ext cx="0" cy="288"/>
            </a:xfrm>
            <a:prstGeom prst="line">
              <a:avLst/>
            </a:prstGeom>
            <a:noFill/>
            <a:ln w="9525">
              <a:solidFill>
                <a:srgbClr val="000000"/>
              </a:solidFill>
              <a:round/>
              <a:headEnd/>
              <a:tailEnd type="triangle" w="med" len="med"/>
            </a:ln>
          </p:spPr>
          <p:txBody>
            <a:bodyPr/>
            <a:lstStyle/>
            <a:p>
              <a:endParaRPr lang="cs-CZ"/>
            </a:p>
          </p:txBody>
        </p:sp>
        <p:sp>
          <p:nvSpPr>
            <p:cNvPr id="166935" name="Line 15"/>
            <p:cNvSpPr>
              <a:spLocks noChangeShapeType="1"/>
            </p:cNvSpPr>
            <p:nvPr/>
          </p:nvSpPr>
          <p:spPr bwMode="auto">
            <a:xfrm flipH="1">
              <a:off x="3777" y="7972"/>
              <a:ext cx="720" cy="1"/>
            </a:xfrm>
            <a:prstGeom prst="line">
              <a:avLst/>
            </a:prstGeom>
            <a:noFill/>
            <a:ln w="9525">
              <a:solidFill>
                <a:srgbClr val="000000"/>
              </a:solidFill>
              <a:round/>
              <a:headEnd/>
              <a:tailEnd type="triangle" w="med" len="med"/>
            </a:ln>
          </p:spPr>
          <p:txBody>
            <a:bodyPr/>
            <a:lstStyle/>
            <a:p>
              <a:endParaRPr lang="cs-CZ"/>
            </a:p>
          </p:txBody>
        </p:sp>
        <p:sp>
          <p:nvSpPr>
            <p:cNvPr id="166936" name="Line 16"/>
            <p:cNvSpPr>
              <a:spLocks noChangeShapeType="1"/>
            </p:cNvSpPr>
            <p:nvPr/>
          </p:nvSpPr>
          <p:spPr bwMode="auto">
            <a:xfrm>
              <a:off x="5060" y="8349"/>
              <a:ext cx="13" cy="343"/>
            </a:xfrm>
            <a:prstGeom prst="line">
              <a:avLst/>
            </a:prstGeom>
            <a:noFill/>
            <a:ln w="9525">
              <a:solidFill>
                <a:srgbClr val="000000"/>
              </a:solidFill>
              <a:round/>
              <a:headEnd type="triangle" w="med" len="med"/>
              <a:tailEnd type="triangle" w="med" len="med"/>
            </a:ln>
          </p:spPr>
          <p:txBody>
            <a:bodyPr/>
            <a:lstStyle/>
            <a:p>
              <a:endParaRPr lang="cs-CZ"/>
            </a:p>
          </p:txBody>
        </p:sp>
        <p:pic>
          <p:nvPicPr>
            <p:cNvPr id="166937" name="Picture 17"/>
            <p:cNvPicPr>
              <a:picLocks noChangeAspect="1" noChangeArrowheads="1"/>
            </p:cNvPicPr>
            <p:nvPr/>
          </p:nvPicPr>
          <p:blipFill>
            <a:blip r:embed="rId2" cstate="print"/>
            <a:srcRect/>
            <a:stretch>
              <a:fillRect/>
            </a:stretch>
          </p:blipFill>
          <p:spPr bwMode="auto">
            <a:xfrm>
              <a:off x="8241" y="7396"/>
              <a:ext cx="216" cy="660"/>
            </a:xfrm>
            <a:prstGeom prst="rect">
              <a:avLst/>
            </a:prstGeom>
            <a:noFill/>
            <a:ln w="9525">
              <a:noFill/>
              <a:miter lim="800000"/>
              <a:headEnd/>
              <a:tailEnd/>
            </a:ln>
          </p:spPr>
        </p:pic>
        <p:pic>
          <p:nvPicPr>
            <p:cNvPr id="166938" name="Picture 18"/>
            <p:cNvPicPr>
              <a:picLocks noChangeAspect="1" noChangeArrowheads="1"/>
            </p:cNvPicPr>
            <p:nvPr/>
          </p:nvPicPr>
          <p:blipFill>
            <a:blip r:embed="rId2" cstate="print"/>
            <a:srcRect/>
            <a:stretch>
              <a:fillRect/>
            </a:stretch>
          </p:blipFill>
          <p:spPr bwMode="auto">
            <a:xfrm>
              <a:off x="8241" y="8116"/>
              <a:ext cx="216" cy="660"/>
            </a:xfrm>
            <a:prstGeom prst="rect">
              <a:avLst/>
            </a:prstGeom>
            <a:noFill/>
            <a:ln w="9525">
              <a:noFill/>
              <a:miter lim="800000"/>
              <a:headEnd/>
              <a:tailEnd/>
            </a:ln>
          </p:spPr>
        </p:pic>
        <p:sp>
          <p:nvSpPr>
            <p:cNvPr id="166939" name="Line 19"/>
            <p:cNvSpPr>
              <a:spLocks noChangeShapeType="1"/>
            </p:cNvSpPr>
            <p:nvPr/>
          </p:nvSpPr>
          <p:spPr bwMode="auto">
            <a:xfrm>
              <a:off x="7521" y="7684"/>
              <a:ext cx="720" cy="1"/>
            </a:xfrm>
            <a:prstGeom prst="line">
              <a:avLst/>
            </a:prstGeom>
            <a:noFill/>
            <a:ln w="9525">
              <a:solidFill>
                <a:srgbClr val="000000"/>
              </a:solidFill>
              <a:round/>
              <a:headEnd/>
              <a:tailEnd type="triangle" w="med" len="med"/>
            </a:ln>
          </p:spPr>
          <p:txBody>
            <a:bodyPr/>
            <a:lstStyle/>
            <a:p>
              <a:endParaRPr lang="cs-CZ"/>
            </a:p>
          </p:txBody>
        </p:sp>
        <p:sp>
          <p:nvSpPr>
            <p:cNvPr id="166940" name="Line 20"/>
            <p:cNvSpPr>
              <a:spLocks noChangeShapeType="1"/>
            </p:cNvSpPr>
            <p:nvPr/>
          </p:nvSpPr>
          <p:spPr bwMode="auto">
            <a:xfrm>
              <a:off x="7527" y="8454"/>
              <a:ext cx="720" cy="1"/>
            </a:xfrm>
            <a:prstGeom prst="line">
              <a:avLst/>
            </a:prstGeom>
            <a:noFill/>
            <a:ln w="9525">
              <a:solidFill>
                <a:srgbClr val="000000"/>
              </a:solidFill>
              <a:round/>
              <a:headEnd/>
              <a:tailEnd type="triangle" w="med" len="med"/>
            </a:ln>
          </p:spPr>
          <p:txBody>
            <a:bodyPr/>
            <a:lstStyle/>
            <a:p>
              <a:endParaRPr lang="cs-CZ"/>
            </a:p>
          </p:txBody>
        </p:sp>
        <p:sp>
          <p:nvSpPr>
            <p:cNvPr id="166941" name="Line 21"/>
            <p:cNvSpPr>
              <a:spLocks noChangeShapeType="1"/>
            </p:cNvSpPr>
            <p:nvPr/>
          </p:nvSpPr>
          <p:spPr bwMode="auto">
            <a:xfrm>
              <a:off x="2625" y="9844"/>
              <a:ext cx="3888" cy="0"/>
            </a:xfrm>
            <a:prstGeom prst="line">
              <a:avLst/>
            </a:prstGeom>
            <a:noFill/>
            <a:ln w="22225">
              <a:solidFill>
                <a:srgbClr val="000000"/>
              </a:solidFill>
              <a:round/>
              <a:headEnd type="triangle" w="med" len="med"/>
              <a:tailEnd type="triangle" w="med" len="med"/>
            </a:ln>
          </p:spPr>
          <p:txBody>
            <a:bodyPr/>
            <a:lstStyle/>
            <a:p>
              <a:endParaRPr lang="cs-CZ"/>
            </a:p>
          </p:txBody>
        </p:sp>
        <p:sp>
          <p:nvSpPr>
            <p:cNvPr id="166942" name="Line 22"/>
            <p:cNvSpPr>
              <a:spLocks noChangeShapeType="1"/>
            </p:cNvSpPr>
            <p:nvPr/>
          </p:nvSpPr>
          <p:spPr bwMode="auto">
            <a:xfrm flipV="1">
              <a:off x="6513" y="9844"/>
              <a:ext cx="2304" cy="1"/>
            </a:xfrm>
            <a:prstGeom prst="line">
              <a:avLst/>
            </a:prstGeom>
            <a:noFill/>
            <a:ln w="22225">
              <a:solidFill>
                <a:srgbClr val="000000"/>
              </a:solidFill>
              <a:round/>
              <a:headEnd type="triangle" w="med" len="med"/>
              <a:tailEnd type="triangle" w="med" len="med"/>
            </a:ln>
          </p:spPr>
          <p:txBody>
            <a:bodyPr/>
            <a:lstStyle/>
            <a:p>
              <a:endParaRPr lang="cs-CZ"/>
            </a:p>
          </p:txBody>
        </p:sp>
        <p:sp>
          <p:nvSpPr>
            <p:cNvPr id="166943" name="Text Box 23"/>
            <p:cNvSpPr txBox="1">
              <a:spLocks noChangeArrowheads="1"/>
            </p:cNvSpPr>
            <p:nvPr/>
          </p:nvSpPr>
          <p:spPr bwMode="auto">
            <a:xfrm>
              <a:off x="4083" y="9663"/>
              <a:ext cx="990" cy="432"/>
            </a:xfrm>
            <a:prstGeom prst="rect">
              <a:avLst/>
            </a:prstGeom>
            <a:solidFill>
              <a:srgbClr val="FFFFFF"/>
            </a:solidFill>
            <a:ln w="9525">
              <a:noFill/>
              <a:miter lim="800000"/>
              <a:headEnd/>
              <a:tailEnd/>
            </a:ln>
          </p:spPr>
          <p:txBody>
            <a:bodyPr lIns="72000" tIns="36000" rIns="72000" bIns="72000"/>
            <a:lstStyle/>
            <a:p>
              <a:pPr algn="ctr"/>
              <a:r>
                <a:rPr lang="cs-CZ" sz="2000" i="1">
                  <a:latin typeface="Calibri" pitchFamily="34" charset="0"/>
                  <a:cs typeface="Arial" charset="0"/>
                </a:rPr>
                <a:t>Data</a:t>
              </a:r>
              <a:endParaRPr lang="cs-CZ" sz="2000">
                <a:latin typeface="Times New Roman" pitchFamily="18" charset="0"/>
                <a:cs typeface="Arial" charset="0"/>
              </a:endParaRPr>
            </a:p>
          </p:txBody>
        </p:sp>
        <p:sp>
          <p:nvSpPr>
            <p:cNvPr id="166944" name="Text Box 24"/>
            <p:cNvSpPr txBox="1">
              <a:spLocks noChangeArrowheads="1"/>
            </p:cNvSpPr>
            <p:nvPr/>
          </p:nvSpPr>
          <p:spPr bwMode="auto">
            <a:xfrm>
              <a:off x="6927" y="9700"/>
              <a:ext cx="1314" cy="432"/>
            </a:xfrm>
            <a:prstGeom prst="rect">
              <a:avLst/>
            </a:prstGeom>
            <a:solidFill>
              <a:srgbClr val="FFFFFF"/>
            </a:solidFill>
            <a:ln w="9525">
              <a:noFill/>
              <a:miter lim="800000"/>
              <a:headEnd/>
              <a:tailEnd/>
            </a:ln>
          </p:spPr>
          <p:txBody>
            <a:bodyPr lIns="72000" tIns="36000" rIns="72000" bIns="72000"/>
            <a:lstStyle/>
            <a:p>
              <a:pPr algn="ctr"/>
              <a:r>
                <a:rPr lang="cs-CZ" sz="2000" i="1">
                  <a:latin typeface="Calibri" pitchFamily="34" charset="0"/>
                  <a:cs typeface="Arial" charset="0"/>
                </a:rPr>
                <a:t>Informace</a:t>
              </a:r>
              <a:endParaRPr lang="cs-CZ" sz="2000">
                <a:latin typeface="Times New Roman" pitchFamily="18" charset="0"/>
                <a:cs typeface="Arial" charset="0"/>
              </a:endParaRPr>
            </a:p>
          </p:txBody>
        </p:sp>
      </p:grpSp>
      <p:sp>
        <p:nvSpPr>
          <p:cNvPr id="166916" name="Text Box 25"/>
          <p:cNvSpPr txBox="1">
            <a:spLocks noChangeArrowheads="1"/>
          </p:cNvSpPr>
          <p:nvPr/>
        </p:nvSpPr>
        <p:spPr bwMode="auto">
          <a:xfrm>
            <a:off x="539750" y="5229225"/>
            <a:ext cx="8208963" cy="396875"/>
          </a:xfrm>
          <a:prstGeom prst="rect">
            <a:avLst/>
          </a:prstGeom>
          <a:noFill/>
          <a:ln w="9525">
            <a:noFill/>
            <a:miter lim="800000"/>
            <a:headEnd/>
            <a:tailEnd/>
          </a:ln>
        </p:spPr>
        <p:txBody>
          <a:bodyPr>
            <a:spAutoFit/>
          </a:bodyPr>
          <a:lstStyle/>
          <a:p>
            <a:pPr>
              <a:spcBef>
                <a:spcPct val="50000"/>
              </a:spcBef>
            </a:pPr>
            <a:r>
              <a:rPr lang="cs-CZ" sz="2000">
                <a:latin typeface="Calibri" pitchFamily="34" charset="0"/>
                <a:cs typeface="Arial" charset="0"/>
              </a:rPr>
              <a:t>Informace je zde to, co je výstupem příslušné aplikace (pro uživatele)</a:t>
            </a:r>
          </a:p>
        </p:txBody>
      </p:sp>
      <p:sp>
        <p:nvSpPr>
          <p:cNvPr id="166917" name="Text Box 27"/>
          <p:cNvSpPr txBox="1">
            <a:spLocks noChangeArrowheads="1"/>
          </p:cNvSpPr>
          <p:nvPr/>
        </p:nvSpPr>
        <p:spPr bwMode="auto">
          <a:xfrm>
            <a:off x="539750" y="4437063"/>
            <a:ext cx="7581900" cy="366712"/>
          </a:xfrm>
          <a:prstGeom prst="rect">
            <a:avLst/>
          </a:prstGeom>
          <a:noFill/>
          <a:ln w="9525">
            <a:noFill/>
            <a:miter lim="800000"/>
            <a:headEnd/>
            <a:tailEnd/>
          </a:ln>
        </p:spPr>
        <p:txBody>
          <a:bodyPr>
            <a:spAutoFit/>
          </a:bodyPr>
          <a:lstStyle/>
          <a:p>
            <a:r>
              <a:rPr lang="cs-CZ">
                <a:latin typeface="Calibri" pitchFamily="34" charset="0"/>
                <a:cs typeface="Arial" charset="0"/>
              </a:rPr>
              <a:t>                                   Chráněno                               Obvykle zveřejnitelné                        </a:t>
            </a:r>
          </a:p>
        </p:txBody>
      </p:sp>
      <p:sp>
        <p:nvSpPr>
          <p:cNvPr id="166918" name="Line 28"/>
          <p:cNvSpPr>
            <a:spLocks noChangeShapeType="1"/>
          </p:cNvSpPr>
          <p:nvPr/>
        </p:nvSpPr>
        <p:spPr bwMode="auto">
          <a:xfrm>
            <a:off x="5364163" y="3068638"/>
            <a:ext cx="0" cy="1728787"/>
          </a:xfrm>
          <a:prstGeom prst="line">
            <a:avLst/>
          </a:prstGeom>
          <a:noFill/>
          <a:ln w="9525">
            <a:solidFill>
              <a:schemeClr val="tx1"/>
            </a:solidFill>
            <a:round/>
            <a:headEnd/>
            <a:tailEnd/>
          </a:ln>
        </p:spPr>
        <p:txBody>
          <a:bodyPr/>
          <a:lstStyle/>
          <a:p>
            <a:endParaRPr lang="cs-CZ"/>
          </a:p>
        </p:txBody>
      </p:sp>
      <p:sp>
        <p:nvSpPr>
          <p:cNvPr id="166919" name="Text Box 30"/>
          <p:cNvSpPr txBox="1">
            <a:spLocks noChangeArrowheads="1"/>
          </p:cNvSpPr>
          <p:nvPr/>
        </p:nvSpPr>
        <p:spPr bwMode="auto">
          <a:xfrm>
            <a:off x="684213" y="260350"/>
            <a:ext cx="7991475" cy="579438"/>
          </a:xfrm>
          <a:prstGeom prst="rect">
            <a:avLst/>
          </a:prstGeom>
          <a:noFill/>
          <a:ln w="9525">
            <a:noFill/>
            <a:miter lim="800000"/>
            <a:headEnd/>
            <a:tailEnd/>
          </a:ln>
        </p:spPr>
        <p:txBody>
          <a:bodyPr>
            <a:spAutoFit/>
          </a:bodyPr>
          <a:lstStyle/>
          <a:p>
            <a:pPr algn="ctr">
              <a:spcBef>
                <a:spcPct val="50000"/>
              </a:spcBef>
            </a:pPr>
            <a:r>
              <a:rPr lang="cs-CZ" sz="3200">
                <a:latin typeface="Calibri" pitchFamily="34" charset="0"/>
                <a:cs typeface="Arial" charset="0"/>
              </a:rPr>
              <a:t>Chráněná data a otevřené informace</a:t>
            </a:r>
          </a:p>
        </p:txBody>
      </p:sp>
      <p:sp>
        <p:nvSpPr>
          <p:cNvPr id="166920" name="TextovéPole 28"/>
          <p:cNvSpPr txBox="1">
            <a:spLocks noChangeArrowheads="1"/>
          </p:cNvSpPr>
          <p:nvPr/>
        </p:nvSpPr>
        <p:spPr bwMode="auto">
          <a:xfrm>
            <a:off x="5219700" y="981075"/>
            <a:ext cx="1368425" cy="646113"/>
          </a:xfrm>
          <a:prstGeom prst="rect">
            <a:avLst/>
          </a:prstGeom>
          <a:noFill/>
          <a:ln w="19050">
            <a:solidFill>
              <a:schemeClr val="tx1"/>
            </a:solidFill>
            <a:miter lim="800000"/>
            <a:headEnd/>
            <a:tailEnd/>
          </a:ln>
        </p:spPr>
        <p:txBody>
          <a:bodyPr>
            <a:spAutoFit/>
          </a:bodyPr>
          <a:lstStyle/>
          <a:p>
            <a:r>
              <a:rPr lang="cs-CZ"/>
              <a:t>Dotazovací systém</a:t>
            </a:r>
          </a:p>
        </p:txBody>
      </p:sp>
      <p:cxnSp>
        <p:nvCxnSpPr>
          <p:cNvPr id="31" name="Přímá spojovací šipka 30"/>
          <p:cNvCxnSpPr>
            <a:endCxn id="166920" idx="1"/>
          </p:cNvCxnSpPr>
          <p:nvPr/>
        </p:nvCxnSpPr>
        <p:spPr>
          <a:xfrm flipV="1">
            <a:off x="4500563" y="1303338"/>
            <a:ext cx="719137" cy="9017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Přímá spojovací šipka 31"/>
          <p:cNvCxnSpPr/>
          <p:nvPr/>
        </p:nvCxnSpPr>
        <p:spPr>
          <a:xfrm>
            <a:off x="6588125" y="1449388"/>
            <a:ext cx="504825" cy="395287"/>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6"/>
          <p:cNvSpPr>
            <a:spLocks noGrp="1" noChangeArrowheads="1"/>
          </p:cNvSpPr>
          <p:nvPr>
            <p:ph type="sldNum" sz="quarter" idx="12"/>
          </p:nvPr>
        </p:nvSpPr>
        <p:spPr>
          <a:noFill/>
        </p:spPr>
        <p:txBody>
          <a:bodyPr/>
          <a:lstStyle/>
          <a:p>
            <a:fld id="{9FD2FB22-01F2-4318-A5D9-5D78B4B837E9}" type="slidenum">
              <a:rPr lang="cs-CZ" smtClean="0"/>
              <a:pPr/>
              <a:t>48</a:t>
            </a:fld>
            <a:endParaRPr lang="cs-CZ" smtClean="0"/>
          </a:p>
        </p:txBody>
      </p:sp>
      <p:sp>
        <p:nvSpPr>
          <p:cNvPr id="167939" name="Rectangle 2"/>
          <p:cNvSpPr>
            <a:spLocks noGrp="1" noChangeArrowheads="1"/>
          </p:cNvSpPr>
          <p:nvPr>
            <p:ph type="title" idx="4294967295"/>
          </p:nvPr>
        </p:nvSpPr>
        <p:spPr/>
        <p:txBody>
          <a:bodyPr/>
          <a:lstStyle/>
          <a:p>
            <a:r>
              <a:rPr lang="cs-CZ" sz="3600" smtClean="0"/>
              <a:t>Takzvaná ochrana osobních dat 4</a:t>
            </a:r>
            <a:br>
              <a:rPr lang="cs-CZ" sz="3600" smtClean="0"/>
            </a:br>
            <a:r>
              <a:rPr lang="cs-CZ" sz="2900" smtClean="0"/>
              <a:t>Analýza efektivnosti datové skartace </a:t>
            </a:r>
          </a:p>
        </p:txBody>
      </p:sp>
      <p:sp>
        <p:nvSpPr>
          <p:cNvPr id="167940" name="Rectangle 3"/>
          <p:cNvSpPr>
            <a:spLocks noGrp="1" noChangeArrowheads="1"/>
          </p:cNvSpPr>
          <p:nvPr>
            <p:ph type="body" idx="4294967295"/>
          </p:nvPr>
        </p:nvSpPr>
        <p:spPr/>
        <p:txBody>
          <a:bodyPr/>
          <a:lstStyle/>
          <a:p>
            <a:pPr>
              <a:lnSpc>
                <a:spcPct val="80000"/>
              </a:lnSpc>
              <a:buFontTx/>
              <a:buNone/>
            </a:pPr>
            <a:r>
              <a:rPr lang="cs-CZ" sz="2400" smtClean="0"/>
              <a:t>Virtuální skartace je v principu neúčinná, neboť nemůže zásadně omezit únik dat (vlastně těch nejdůležitějších)</a:t>
            </a:r>
          </a:p>
          <a:p>
            <a:pPr lvl="1">
              <a:lnSpc>
                <a:spcPct val="80000"/>
              </a:lnSpc>
            </a:pPr>
            <a:r>
              <a:rPr lang="cs-CZ" sz="2000" smtClean="0"/>
              <a:t>Pro mnohé je nesmyslná, proto ji nepodporují, a tudíž není úplná a včasná</a:t>
            </a:r>
          </a:p>
          <a:p>
            <a:pPr lvl="1">
              <a:lnSpc>
                <a:spcPct val="80000"/>
              </a:lnSpc>
            </a:pPr>
            <a:r>
              <a:rPr lang="cs-CZ" sz="2000" smtClean="0"/>
              <a:t>Osobní data se shromažďují  za různými účely a mohou tedy unikat - a také unikají - mnoha dalšími cestami, legálními i nelegálními </a:t>
            </a:r>
          </a:p>
          <a:p>
            <a:pPr lvl="2">
              <a:lnSpc>
                <a:spcPct val="80000"/>
              </a:lnSpc>
            </a:pPr>
            <a:r>
              <a:rPr lang="cs-CZ" sz="1800" smtClean="0"/>
              <a:t>Sociální sítě </a:t>
            </a:r>
          </a:p>
          <a:p>
            <a:pPr lvl="3">
              <a:lnSpc>
                <a:spcPct val="80000"/>
              </a:lnSpc>
            </a:pPr>
            <a:r>
              <a:rPr lang="cs-CZ" sz="1600" smtClean="0"/>
              <a:t>To je výzva i pro nás, jak to zlepšit</a:t>
            </a:r>
          </a:p>
          <a:p>
            <a:pPr lvl="2">
              <a:lnSpc>
                <a:spcPct val="80000"/>
              </a:lnSpc>
            </a:pPr>
            <a:r>
              <a:rPr lang="cs-CZ" sz="1800" smtClean="0"/>
              <a:t>Různé rejstříky (obchodní, katastry, …)</a:t>
            </a:r>
          </a:p>
          <a:p>
            <a:pPr lvl="2">
              <a:lnSpc>
                <a:spcPct val="80000"/>
              </a:lnSpc>
            </a:pPr>
            <a:r>
              <a:rPr lang="cs-CZ" sz="1800" smtClean="0"/>
              <a:t>Finanční instituce</a:t>
            </a:r>
          </a:p>
          <a:p>
            <a:pPr lvl="2">
              <a:lnSpc>
                <a:spcPct val="80000"/>
              </a:lnSpc>
            </a:pPr>
            <a:r>
              <a:rPr lang="cs-CZ" sz="1800" smtClean="0"/>
              <a:t>Mobily, ty může sledovat i družice</a:t>
            </a:r>
          </a:p>
          <a:p>
            <a:pPr lvl="2">
              <a:lnSpc>
                <a:spcPct val="80000"/>
              </a:lnSpc>
            </a:pPr>
            <a:r>
              <a:rPr lang="cs-CZ" sz="1800" smtClean="0"/>
              <a:t>Webovské služby</a:t>
            </a:r>
          </a:p>
          <a:p>
            <a:pPr lvl="3">
              <a:lnSpc>
                <a:spcPct val="80000"/>
              </a:lnSpc>
            </a:pPr>
            <a:r>
              <a:rPr lang="cs-CZ" sz="1600" smtClean="0"/>
              <a:t>a-maily, e-komerce</a:t>
            </a:r>
          </a:p>
          <a:p>
            <a:pPr lvl="3">
              <a:lnSpc>
                <a:spcPct val="80000"/>
              </a:lnSpc>
            </a:pPr>
            <a:r>
              <a:rPr lang="cs-CZ" sz="1600" smtClean="0"/>
              <a:t>Různé procedury zpřístupňující otevřené dokumenty na webu</a:t>
            </a:r>
          </a:p>
          <a:p>
            <a:pPr lvl="2">
              <a:lnSpc>
                <a:spcPct val="80000"/>
              </a:lnSpc>
            </a:pPr>
            <a:r>
              <a:rPr lang="cs-CZ" sz="1800" smtClean="0"/>
              <a:t>Imigrační a cestovní procedury, např. USA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6"/>
          <p:cNvSpPr>
            <a:spLocks noGrp="1" noChangeArrowheads="1"/>
          </p:cNvSpPr>
          <p:nvPr>
            <p:ph type="sldNum" sz="quarter" idx="12"/>
          </p:nvPr>
        </p:nvSpPr>
        <p:spPr>
          <a:noFill/>
        </p:spPr>
        <p:txBody>
          <a:bodyPr/>
          <a:lstStyle/>
          <a:p>
            <a:fld id="{4C13D027-D56F-4127-ACC9-9BB94AB30D4E}" type="slidenum">
              <a:rPr lang="cs-CZ" smtClean="0"/>
              <a:pPr/>
              <a:t>49</a:t>
            </a:fld>
            <a:endParaRPr lang="cs-CZ" smtClean="0"/>
          </a:p>
        </p:txBody>
      </p:sp>
      <p:sp>
        <p:nvSpPr>
          <p:cNvPr id="22530" name="Rectangle 2"/>
          <p:cNvSpPr>
            <a:spLocks noGrp="1" noChangeArrowheads="1"/>
          </p:cNvSpPr>
          <p:nvPr>
            <p:ph type="title" idx="4294967295"/>
          </p:nvPr>
        </p:nvSpPr>
        <p:spPr/>
        <p:txBody>
          <a:bodyPr>
            <a:normAutofit fontScale="90000"/>
          </a:bodyPr>
          <a:lstStyle/>
          <a:p>
            <a:pPr>
              <a:defRPr/>
            </a:pPr>
            <a:r>
              <a:rPr lang="cs-CZ" sz="3600" smtClean="0"/>
              <a:t>Výpočet otevřených informací s použitím osobních dat</a:t>
            </a:r>
          </a:p>
        </p:txBody>
      </p:sp>
      <p:sp>
        <p:nvSpPr>
          <p:cNvPr id="168964" name="Rectangle 3"/>
          <p:cNvSpPr>
            <a:spLocks noGrp="1" noChangeArrowheads="1"/>
          </p:cNvSpPr>
          <p:nvPr>
            <p:ph type="body" idx="4294967295"/>
          </p:nvPr>
        </p:nvSpPr>
        <p:spPr/>
        <p:txBody>
          <a:bodyPr/>
          <a:lstStyle/>
          <a:p>
            <a:r>
              <a:rPr lang="cs-CZ" sz="2800" smtClean="0"/>
              <a:t>Data se shromažďují u důvěryhodné instituce</a:t>
            </a:r>
          </a:p>
          <a:p>
            <a:pPr lvl="1"/>
            <a:r>
              <a:rPr lang="cs-CZ" sz="2400" smtClean="0"/>
              <a:t> instituce data a soukromí chrání </a:t>
            </a:r>
          </a:p>
          <a:p>
            <a:pPr lvl="2"/>
            <a:r>
              <a:rPr lang="cs-CZ" sz="2000" smtClean="0"/>
              <a:t>Organizačně s použitím známých technik</a:t>
            </a:r>
          </a:p>
          <a:p>
            <a:pPr lvl="2"/>
            <a:r>
              <a:rPr lang="cs-CZ" sz="2000" smtClean="0"/>
              <a:t>Částečným zakódováním (identifikátorů subjektů)</a:t>
            </a:r>
          </a:p>
          <a:p>
            <a:pPr lvl="2"/>
            <a:r>
              <a:rPr lang="cs-CZ" sz="2000" smtClean="0"/>
              <a:t>Kontrolou výstupů výpočtů, zda se z informací nedá odvodit, ke komu se vztahují </a:t>
            </a:r>
          </a:p>
          <a:p>
            <a:pPr lvl="1"/>
            <a:r>
              <a:rPr lang="cs-CZ" sz="2400" smtClean="0"/>
              <a:t>Instituce poskytuje základní dotazovací systém a umožňuje po prověření nezávadností aplikací vyvinutých  uživateli integraci a používání těchto aplikací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Dvoudimensionální</a:t>
            </a:r>
            <a:r>
              <a:rPr lang="cs-CZ" dirty="0" smtClean="0"/>
              <a:t> pohled </a:t>
            </a:r>
            <a:endParaRPr lang="cs-CZ" dirty="0"/>
          </a:p>
        </p:txBody>
      </p:sp>
      <p:sp>
        <p:nvSpPr>
          <p:cNvPr id="3" name="Zástupný symbol pro obsah 2"/>
          <p:cNvSpPr>
            <a:spLocks noGrp="1"/>
          </p:cNvSpPr>
          <p:nvPr>
            <p:ph idx="1"/>
          </p:nvPr>
        </p:nvSpPr>
        <p:spPr/>
        <p:txBody>
          <a:bodyPr>
            <a:normAutofit fontScale="62500" lnSpcReduction="20000"/>
          </a:bodyPr>
          <a:lstStyle/>
          <a:p>
            <a:pPr lvl="0"/>
            <a:r>
              <a:rPr lang="cs-CZ" b="1" dirty="0" err="1"/>
              <a:t>Inherent</a:t>
            </a:r>
            <a:r>
              <a:rPr lang="cs-CZ" b="1" dirty="0"/>
              <a:t> Data </a:t>
            </a:r>
            <a:r>
              <a:rPr lang="cs-CZ" b="1" dirty="0" err="1"/>
              <a:t>Quality</a:t>
            </a:r>
            <a:r>
              <a:rPr lang="cs-CZ" dirty="0"/>
              <a:t>: </a:t>
            </a:r>
            <a:r>
              <a:rPr lang="cs-CZ" dirty="0" err="1"/>
              <a:t>Inherent</a:t>
            </a:r>
            <a:r>
              <a:rPr lang="cs-CZ" dirty="0"/>
              <a:t> data </a:t>
            </a:r>
            <a:r>
              <a:rPr lang="cs-CZ" dirty="0" err="1"/>
              <a:t>quality</a:t>
            </a:r>
            <a:r>
              <a:rPr lang="cs-CZ" dirty="0"/>
              <a:t> </a:t>
            </a:r>
            <a:r>
              <a:rPr lang="cs-CZ" dirty="0" err="1"/>
              <a:t>refers</a:t>
            </a:r>
            <a:r>
              <a:rPr lang="cs-CZ" dirty="0"/>
              <a:t> to </a:t>
            </a:r>
            <a:r>
              <a:rPr lang="cs-CZ" dirty="0" err="1"/>
              <a:t>the</a:t>
            </a:r>
            <a:r>
              <a:rPr lang="cs-CZ" dirty="0"/>
              <a:t> </a:t>
            </a:r>
            <a:r>
              <a:rPr lang="cs-CZ" dirty="0" err="1"/>
              <a:t>degree</a:t>
            </a:r>
            <a:r>
              <a:rPr lang="cs-CZ" dirty="0"/>
              <a:t> to </a:t>
            </a:r>
            <a:r>
              <a:rPr lang="cs-CZ" dirty="0" err="1"/>
              <a:t>which</a:t>
            </a:r>
            <a:r>
              <a:rPr lang="cs-CZ" dirty="0"/>
              <a:t> </a:t>
            </a:r>
            <a:r>
              <a:rPr lang="cs-CZ" dirty="0" err="1"/>
              <a:t>quality</a:t>
            </a:r>
            <a:r>
              <a:rPr lang="cs-CZ" dirty="0"/>
              <a:t> </a:t>
            </a:r>
            <a:r>
              <a:rPr lang="cs-CZ" dirty="0" err="1"/>
              <a:t>characteristics</a:t>
            </a:r>
            <a:r>
              <a:rPr lang="cs-CZ" dirty="0"/>
              <a:t> </a:t>
            </a:r>
            <a:r>
              <a:rPr lang="cs-CZ" dirty="0" err="1"/>
              <a:t>of</a:t>
            </a:r>
            <a:r>
              <a:rPr lang="cs-CZ" dirty="0"/>
              <a:t> data </a:t>
            </a:r>
            <a:r>
              <a:rPr lang="cs-CZ" dirty="0" err="1"/>
              <a:t>have</a:t>
            </a:r>
            <a:r>
              <a:rPr lang="cs-CZ" dirty="0"/>
              <a:t> </a:t>
            </a:r>
            <a:r>
              <a:rPr lang="cs-CZ" dirty="0" err="1"/>
              <a:t>the</a:t>
            </a:r>
            <a:r>
              <a:rPr lang="cs-CZ" dirty="0"/>
              <a:t> </a:t>
            </a:r>
            <a:r>
              <a:rPr lang="cs-CZ" dirty="0" err="1"/>
              <a:t>intrinsic</a:t>
            </a:r>
            <a:r>
              <a:rPr lang="cs-CZ" dirty="0"/>
              <a:t> </a:t>
            </a:r>
            <a:r>
              <a:rPr lang="cs-CZ" dirty="0" err="1"/>
              <a:t>potential</a:t>
            </a:r>
            <a:r>
              <a:rPr lang="cs-CZ" dirty="0"/>
              <a:t> to </a:t>
            </a:r>
            <a:r>
              <a:rPr lang="cs-CZ" dirty="0" err="1"/>
              <a:t>satisfy</a:t>
            </a:r>
            <a:r>
              <a:rPr lang="cs-CZ" dirty="0"/>
              <a:t> </a:t>
            </a:r>
            <a:r>
              <a:rPr lang="cs-CZ" dirty="0" err="1"/>
              <a:t>stated</a:t>
            </a:r>
            <a:r>
              <a:rPr lang="cs-CZ" dirty="0"/>
              <a:t> </a:t>
            </a:r>
            <a:r>
              <a:rPr lang="cs-CZ" dirty="0" err="1"/>
              <a:t>and</a:t>
            </a:r>
            <a:r>
              <a:rPr lang="cs-CZ" dirty="0"/>
              <a:t> </a:t>
            </a:r>
            <a:r>
              <a:rPr lang="cs-CZ" dirty="0" err="1"/>
              <a:t>implied</a:t>
            </a:r>
            <a:r>
              <a:rPr lang="cs-CZ" dirty="0"/>
              <a:t> </a:t>
            </a:r>
            <a:r>
              <a:rPr lang="cs-CZ" dirty="0" err="1"/>
              <a:t>needs</a:t>
            </a:r>
            <a:r>
              <a:rPr lang="cs-CZ" dirty="0"/>
              <a:t> </a:t>
            </a:r>
            <a:r>
              <a:rPr lang="cs-CZ" dirty="0" err="1"/>
              <a:t>when</a:t>
            </a:r>
            <a:r>
              <a:rPr lang="cs-CZ" dirty="0"/>
              <a:t> data </a:t>
            </a:r>
            <a:r>
              <a:rPr lang="cs-CZ" dirty="0" err="1"/>
              <a:t>is</a:t>
            </a:r>
            <a:r>
              <a:rPr lang="cs-CZ" dirty="0"/>
              <a:t> </a:t>
            </a:r>
            <a:r>
              <a:rPr lang="cs-CZ" dirty="0" err="1"/>
              <a:t>used</a:t>
            </a:r>
            <a:r>
              <a:rPr lang="cs-CZ" dirty="0"/>
              <a:t> </a:t>
            </a:r>
            <a:r>
              <a:rPr lang="cs-CZ" dirty="0" err="1"/>
              <a:t>under</a:t>
            </a:r>
            <a:r>
              <a:rPr lang="cs-CZ" dirty="0"/>
              <a:t> </a:t>
            </a:r>
            <a:r>
              <a:rPr lang="cs-CZ" dirty="0" err="1"/>
              <a:t>specified</a:t>
            </a:r>
            <a:r>
              <a:rPr lang="cs-CZ" dirty="0"/>
              <a:t> </a:t>
            </a:r>
            <a:r>
              <a:rPr lang="cs-CZ" dirty="0" err="1"/>
              <a:t>conditions</a:t>
            </a:r>
            <a:r>
              <a:rPr lang="cs-CZ" dirty="0"/>
              <a:t>. </a:t>
            </a:r>
            <a:r>
              <a:rPr lang="cs-CZ" dirty="0" err="1"/>
              <a:t>From</a:t>
            </a:r>
            <a:r>
              <a:rPr lang="cs-CZ" dirty="0"/>
              <a:t> </a:t>
            </a:r>
            <a:r>
              <a:rPr lang="cs-CZ" dirty="0" err="1"/>
              <a:t>the</a:t>
            </a:r>
            <a:r>
              <a:rPr lang="cs-CZ" dirty="0"/>
              <a:t> </a:t>
            </a:r>
            <a:r>
              <a:rPr lang="cs-CZ" dirty="0" err="1"/>
              <a:t>inherent</a:t>
            </a:r>
            <a:r>
              <a:rPr lang="cs-CZ" dirty="0"/>
              <a:t> point </a:t>
            </a:r>
            <a:r>
              <a:rPr lang="cs-CZ" dirty="0" err="1"/>
              <a:t>of</a:t>
            </a:r>
            <a:r>
              <a:rPr lang="cs-CZ" dirty="0"/>
              <a:t> </a:t>
            </a:r>
            <a:r>
              <a:rPr lang="cs-CZ" dirty="0" err="1"/>
              <a:t>view</a:t>
            </a:r>
            <a:r>
              <a:rPr lang="cs-CZ" dirty="0"/>
              <a:t>, data </a:t>
            </a:r>
            <a:r>
              <a:rPr lang="cs-CZ" dirty="0" err="1"/>
              <a:t>quality</a:t>
            </a:r>
            <a:r>
              <a:rPr lang="cs-CZ" dirty="0"/>
              <a:t> </a:t>
            </a:r>
            <a:r>
              <a:rPr lang="cs-CZ" dirty="0" err="1"/>
              <a:t>refers</a:t>
            </a:r>
            <a:r>
              <a:rPr lang="cs-CZ" dirty="0"/>
              <a:t> to data </a:t>
            </a:r>
            <a:r>
              <a:rPr lang="cs-CZ" dirty="0" err="1"/>
              <a:t>itself</a:t>
            </a:r>
            <a:r>
              <a:rPr lang="cs-CZ" dirty="0"/>
              <a:t>, in </a:t>
            </a:r>
            <a:r>
              <a:rPr lang="cs-CZ" dirty="0" err="1"/>
              <a:t>particular</a:t>
            </a:r>
            <a:r>
              <a:rPr lang="cs-CZ" dirty="0"/>
              <a:t> to:</a:t>
            </a:r>
            <a:endParaRPr lang="cs-CZ" sz="2800" dirty="0"/>
          </a:p>
          <a:p>
            <a:pPr lvl="1"/>
            <a:r>
              <a:rPr lang="cs-CZ" dirty="0"/>
              <a:t>data </a:t>
            </a:r>
            <a:r>
              <a:rPr lang="cs-CZ" dirty="0" err="1"/>
              <a:t>domain</a:t>
            </a:r>
            <a:r>
              <a:rPr lang="cs-CZ" dirty="0"/>
              <a:t> </a:t>
            </a:r>
            <a:r>
              <a:rPr lang="cs-CZ" dirty="0" err="1"/>
              <a:t>values</a:t>
            </a:r>
            <a:r>
              <a:rPr lang="cs-CZ" dirty="0"/>
              <a:t> </a:t>
            </a:r>
            <a:r>
              <a:rPr lang="cs-CZ" dirty="0" err="1"/>
              <a:t>and</a:t>
            </a:r>
            <a:r>
              <a:rPr lang="cs-CZ" dirty="0"/>
              <a:t> </a:t>
            </a:r>
            <a:r>
              <a:rPr lang="cs-CZ" dirty="0" err="1"/>
              <a:t>possible</a:t>
            </a:r>
            <a:r>
              <a:rPr lang="cs-CZ" dirty="0"/>
              <a:t> </a:t>
            </a:r>
            <a:r>
              <a:rPr lang="cs-CZ" dirty="0" err="1"/>
              <a:t>restrictions</a:t>
            </a:r>
            <a:r>
              <a:rPr lang="cs-CZ" dirty="0"/>
              <a:t> (</a:t>
            </a:r>
            <a:r>
              <a:rPr lang="cs-CZ" dirty="0" err="1"/>
              <a:t>e.g</a:t>
            </a:r>
            <a:r>
              <a:rPr lang="cs-CZ" dirty="0"/>
              <a:t>. business </a:t>
            </a:r>
            <a:r>
              <a:rPr lang="cs-CZ" dirty="0" err="1"/>
              <a:t>rules</a:t>
            </a:r>
            <a:r>
              <a:rPr lang="cs-CZ" dirty="0"/>
              <a:t> </a:t>
            </a:r>
            <a:r>
              <a:rPr lang="cs-CZ" dirty="0" err="1"/>
              <a:t>governing</a:t>
            </a:r>
            <a:r>
              <a:rPr lang="cs-CZ" dirty="0"/>
              <a:t> </a:t>
            </a:r>
            <a:r>
              <a:rPr lang="cs-CZ" dirty="0" err="1"/>
              <a:t>the</a:t>
            </a:r>
            <a:r>
              <a:rPr lang="cs-CZ" dirty="0"/>
              <a:t> </a:t>
            </a:r>
            <a:r>
              <a:rPr lang="cs-CZ" dirty="0" err="1"/>
              <a:t>quality</a:t>
            </a:r>
            <a:r>
              <a:rPr lang="cs-CZ" dirty="0"/>
              <a:t> </a:t>
            </a:r>
            <a:r>
              <a:rPr lang="cs-CZ" dirty="0" err="1"/>
              <a:t>required</a:t>
            </a:r>
            <a:r>
              <a:rPr lang="cs-CZ" dirty="0"/>
              <a:t> </a:t>
            </a:r>
            <a:r>
              <a:rPr lang="cs-CZ" dirty="0" err="1"/>
              <a:t>for</a:t>
            </a:r>
            <a:r>
              <a:rPr lang="cs-CZ" dirty="0"/>
              <a:t> </a:t>
            </a:r>
            <a:r>
              <a:rPr lang="cs-CZ" dirty="0" err="1"/>
              <a:t>the</a:t>
            </a:r>
            <a:r>
              <a:rPr lang="cs-CZ" dirty="0"/>
              <a:t> </a:t>
            </a:r>
            <a:r>
              <a:rPr lang="cs-CZ" dirty="0" err="1"/>
              <a:t>characteristic</a:t>
            </a:r>
            <a:r>
              <a:rPr lang="cs-CZ" dirty="0"/>
              <a:t> in a </a:t>
            </a:r>
            <a:r>
              <a:rPr lang="cs-CZ" dirty="0" err="1"/>
              <a:t>given</a:t>
            </a:r>
            <a:r>
              <a:rPr lang="cs-CZ" dirty="0"/>
              <a:t> </a:t>
            </a:r>
            <a:r>
              <a:rPr lang="cs-CZ" dirty="0" err="1"/>
              <a:t>application</a:t>
            </a:r>
            <a:r>
              <a:rPr lang="cs-CZ" dirty="0"/>
              <a:t>);</a:t>
            </a:r>
            <a:endParaRPr lang="cs-CZ" sz="2400" dirty="0"/>
          </a:p>
          <a:p>
            <a:pPr lvl="1"/>
            <a:r>
              <a:rPr lang="cs-CZ" dirty="0" err="1"/>
              <a:t>relationships</a:t>
            </a:r>
            <a:r>
              <a:rPr lang="cs-CZ" dirty="0"/>
              <a:t> </a:t>
            </a:r>
            <a:r>
              <a:rPr lang="cs-CZ" dirty="0" err="1"/>
              <a:t>of</a:t>
            </a:r>
            <a:r>
              <a:rPr lang="cs-CZ" dirty="0"/>
              <a:t> data </a:t>
            </a:r>
            <a:r>
              <a:rPr lang="cs-CZ" dirty="0" err="1"/>
              <a:t>values</a:t>
            </a:r>
            <a:r>
              <a:rPr lang="cs-CZ" dirty="0"/>
              <a:t> (</a:t>
            </a:r>
            <a:r>
              <a:rPr lang="cs-CZ" dirty="0" err="1"/>
              <a:t>e.g</a:t>
            </a:r>
            <a:r>
              <a:rPr lang="cs-CZ" dirty="0"/>
              <a:t>. </a:t>
            </a:r>
            <a:r>
              <a:rPr lang="cs-CZ" dirty="0" err="1"/>
              <a:t>consistency</a:t>
            </a:r>
            <a:r>
              <a:rPr lang="cs-CZ" dirty="0"/>
              <a:t>);</a:t>
            </a:r>
            <a:endParaRPr lang="cs-CZ" sz="2400" dirty="0"/>
          </a:p>
          <a:p>
            <a:pPr lvl="1"/>
            <a:r>
              <a:rPr lang="cs-CZ" dirty="0" err="1"/>
              <a:t>metadata</a:t>
            </a:r>
            <a:r>
              <a:rPr lang="cs-CZ" dirty="0"/>
              <a:t>.</a:t>
            </a:r>
            <a:endParaRPr lang="cs-CZ" sz="2400" dirty="0"/>
          </a:p>
          <a:p>
            <a:pPr lvl="0"/>
            <a:r>
              <a:rPr lang="cs-CZ" b="1" dirty="0" err="1"/>
              <a:t>System</a:t>
            </a:r>
            <a:r>
              <a:rPr lang="cs-CZ" b="1" dirty="0"/>
              <a:t>-</a:t>
            </a:r>
            <a:r>
              <a:rPr lang="cs-CZ" b="1" dirty="0" err="1"/>
              <a:t>Dependent</a:t>
            </a:r>
            <a:r>
              <a:rPr lang="cs-CZ" b="1" dirty="0"/>
              <a:t> Data </a:t>
            </a:r>
            <a:r>
              <a:rPr lang="cs-CZ" b="1" dirty="0" err="1"/>
              <a:t>Quality</a:t>
            </a:r>
            <a:r>
              <a:rPr lang="cs-CZ" dirty="0"/>
              <a:t>: </a:t>
            </a:r>
            <a:r>
              <a:rPr lang="cs-CZ" dirty="0" err="1"/>
              <a:t>System</a:t>
            </a:r>
            <a:r>
              <a:rPr lang="cs-CZ" dirty="0"/>
              <a:t> </a:t>
            </a:r>
            <a:r>
              <a:rPr lang="cs-CZ" dirty="0" err="1"/>
              <a:t>dependent</a:t>
            </a:r>
            <a:r>
              <a:rPr lang="cs-CZ" dirty="0"/>
              <a:t> data </a:t>
            </a:r>
            <a:r>
              <a:rPr lang="cs-CZ" dirty="0" err="1"/>
              <a:t>quality</a:t>
            </a:r>
            <a:r>
              <a:rPr lang="cs-CZ" dirty="0"/>
              <a:t> </a:t>
            </a:r>
            <a:r>
              <a:rPr lang="cs-CZ" dirty="0" err="1"/>
              <a:t>refers</a:t>
            </a:r>
            <a:r>
              <a:rPr lang="cs-CZ" dirty="0"/>
              <a:t> to </a:t>
            </a:r>
            <a:r>
              <a:rPr lang="cs-CZ" dirty="0" err="1"/>
              <a:t>the</a:t>
            </a:r>
            <a:r>
              <a:rPr lang="cs-CZ" dirty="0"/>
              <a:t> </a:t>
            </a:r>
            <a:r>
              <a:rPr lang="cs-CZ" dirty="0" err="1"/>
              <a:t>degree</a:t>
            </a:r>
            <a:r>
              <a:rPr lang="cs-CZ" dirty="0"/>
              <a:t> to </a:t>
            </a:r>
            <a:r>
              <a:rPr lang="cs-CZ" dirty="0" err="1"/>
              <a:t>which</a:t>
            </a:r>
            <a:r>
              <a:rPr lang="cs-CZ" dirty="0"/>
              <a:t> data </a:t>
            </a:r>
            <a:r>
              <a:rPr lang="cs-CZ" dirty="0" err="1"/>
              <a:t>quality</a:t>
            </a:r>
            <a:r>
              <a:rPr lang="cs-CZ" dirty="0"/>
              <a:t> </a:t>
            </a:r>
            <a:r>
              <a:rPr lang="cs-CZ" dirty="0" err="1"/>
              <a:t>is</a:t>
            </a:r>
            <a:r>
              <a:rPr lang="cs-CZ" dirty="0"/>
              <a:t> </a:t>
            </a:r>
            <a:r>
              <a:rPr lang="cs-CZ" dirty="0" err="1"/>
              <a:t>reached</a:t>
            </a:r>
            <a:r>
              <a:rPr lang="cs-CZ" dirty="0"/>
              <a:t> </a:t>
            </a:r>
            <a:r>
              <a:rPr lang="cs-CZ" dirty="0" err="1"/>
              <a:t>and</a:t>
            </a:r>
            <a:r>
              <a:rPr lang="cs-CZ" dirty="0"/>
              <a:t> </a:t>
            </a:r>
            <a:r>
              <a:rPr lang="cs-CZ" dirty="0" err="1"/>
              <a:t>preserved</a:t>
            </a:r>
            <a:r>
              <a:rPr lang="cs-CZ" dirty="0"/>
              <a:t> </a:t>
            </a:r>
            <a:r>
              <a:rPr lang="cs-CZ" dirty="0" err="1"/>
              <a:t>within</a:t>
            </a:r>
            <a:r>
              <a:rPr lang="cs-CZ" dirty="0"/>
              <a:t> a </a:t>
            </a:r>
            <a:r>
              <a:rPr lang="cs-CZ" dirty="0" err="1"/>
              <a:t>computer</a:t>
            </a:r>
            <a:r>
              <a:rPr lang="cs-CZ" dirty="0"/>
              <a:t> </a:t>
            </a:r>
            <a:r>
              <a:rPr lang="cs-CZ" dirty="0" err="1"/>
              <a:t>system</a:t>
            </a:r>
            <a:r>
              <a:rPr lang="cs-CZ" dirty="0"/>
              <a:t> </a:t>
            </a:r>
            <a:r>
              <a:rPr lang="cs-CZ" dirty="0" err="1"/>
              <a:t>when</a:t>
            </a:r>
            <a:r>
              <a:rPr lang="cs-CZ" dirty="0"/>
              <a:t> data </a:t>
            </a:r>
            <a:r>
              <a:rPr lang="cs-CZ" dirty="0" err="1"/>
              <a:t>is</a:t>
            </a:r>
            <a:r>
              <a:rPr lang="cs-CZ" dirty="0"/>
              <a:t> </a:t>
            </a:r>
            <a:r>
              <a:rPr lang="cs-CZ" dirty="0" err="1"/>
              <a:t>used</a:t>
            </a:r>
            <a:r>
              <a:rPr lang="cs-CZ" dirty="0"/>
              <a:t> </a:t>
            </a:r>
            <a:r>
              <a:rPr lang="cs-CZ" dirty="0" err="1"/>
              <a:t>under</a:t>
            </a:r>
            <a:r>
              <a:rPr lang="cs-CZ" dirty="0"/>
              <a:t> </a:t>
            </a:r>
            <a:r>
              <a:rPr lang="cs-CZ" dirty="0" err="1"/>
              <a:t>specified</a:t>
            </a:r>
            <a:r>
              <a:rPr lang="cs-CZ" dirty="0"/>
              <a:t> </a:t>
            </a:r>
            <a:r>
              <a:rPr lang="cs-CZ" dirty="0" err="1"/>
              <a:t>conditions</a:t>
            </a:r>
            <a:r>
              <a:rPr lang="cs-CZ" dirty="0"/>
              <a:t>.</a:t>
            </a:r>
            <a:endParaRPr lang="cs-CZ" sz="2800" dirty="0"/>
          </a:p>
          <a:p>
            <a:r>
              <a:rPr lang="cs-CZ" dirty="0" err="1"/>
              <a:t>From</a:t>
            </a:r>
            <a:r>
              <a:rPr lang="cs-CZ" dirty="0"/>
              <a:t> </a:t>
            </a:r>
            <a:r>
              <a:rPr lang="cs-CZ" dirty="0" err="1"/>
              <a:t>this</a:t>
            </a:r>
            <a:r>
              <a:rPr lang="cs-CZ" dirty="0"/>
              <a:t> point </a:t>
            </a:r>
            <a:r>
              <a:rPr lang="cs-CZ" dirty="0" err="1"/>
              <a:t>of</a:t>
            </a:r>
            <a:r>
              <a:rPr lang="cs-CZ" dirty="0"/>
              <a:t> </a:t>
            </a:r>
            <a:r>
              <a:rPr lang="cs-CZ" dirty="0" err="1"/>
              <a:t>view</a:t>
            </a:r>
            <a:r>
              <a:rPr lang="cs-CZ" dirty="0"/>
              <a:t> data </a:t>
            </a:r>
            <a:r>
              <a:rPr lang="cs-CZ" dirty="0" err="1"/>
              <a:t>quality</a:t>
            </a:r>
            <a:r>
              <a:rPr lang="cs-CZ" dirty="0"/>
              <a:t> </a:t>
            </a:r>
            <a:r>
              <a:rPr lang="cs-CZ" dirty="0" err="1"/>
              <a:t>depends</a:t>
            </a:r>
            <a:r>
              <a:rPr lang="cs-CZ" dirty="0"/>
              <a:t> on </a:t>
            </a:r>
            <a:r>
              <a:rPr lang="cs-CZ" dirty="0" err="1"/>
              <a:t>the</a:t>
            </a:r>
            <a:r>
              <a:rPr lang="cs-CZ" dirty="0"/>
              <a:t> </a:t>
            </a:r>
            <a:r>
              <a:rPr lang="cs-CZ" dirty="0" err="1"/>
              <a:t>technological</a:t>
            </a:r>
            <a:r>
              <a:rPr lang="cs-CZ" dirty="0"/>
              <a:t> </a:t>
            </a:r>
            <a:r>
              <a:rPr lang="cs-CZ" dirty="0" err="1"/>
              <a:t>domain</a:t>
            </a:r>
            <a:r>
              <a:rPr lang="cs-CZ" dirty="0"/>
              <a:t> in </a:t>
            </a:r>
            <a:r>
              <a:rPr lang="cs-CZ" dirty="0" err="1"/>
              <a:t>which</a:t>
            </a:r>
            <a:r>
              <a:rPr lang="cs-CZ" dirty="0"/>
              <a:t> data are </a:t>
            </a:r>
            <a:r>
              <a:rPr lang="cs-CZ" dirty="0" err="1"/>
              <a:t>used</a:t>
            </a:r>
            <a:r>
              <a:rPr lang="cs-CZ" dirty="0"/>
              <a:t>; </a:t>
            </a:r>
            <a:r>
              <a:rPr lang="cs-CZ" dirty="0" err="1"/>
              <a:t>it</a:t>
            </a:r>
            <a:r>
              <a:rPr lang="cs-CZ" dirty="0"/>
              <a:t> </a:t>
            </a:r>
            <a:r>
              <a:rPr lang="cs-CZ" dirty="0" err="1"/>
              <a:t>is</a:t>
            </a:r>
            <a:r>
              <a:rPr lang="cs-CZ" dirty="0"/>
              <a:t> </a:t>
            </a:r>
            <a:r>
              <a:rPr lang="cs-CZ" dirty="0" err="1"/>
              <a:t>achieved</a:t>
            </a:r>
            <a:r>
              <a:rPr lang="cs-CZ" dirty="0"/>
              <a:t> by </a:t>
            </a:r>
            <a:r>
              <a:rPr lang="cs-CZ" dirty="0" err="1"/>
              <a:t>the</a:t>
            </a:r>
            <a:r>
              <a:rPr lang="cs-CZ" dirty="0"/>
              <a:t> </a:t>
            </a:r>
            <a:r>
              <a:rPr lang="cs-CZ" dirty="0" err="1"/>
              <a:t>capabilities</a:t>
            </a:r>
            <a:r>
              <a:rPr lang="cs-CZ" dirty="0"/>
              <a:t> </a:t>
            </a:r>
            <a:r>
              <a:rPr lang="cs-CZ" dirty="0" err="1"/>
              <a:t>of</a:t>
            </a:r>
            <a:r>
              <a:rPr lang="cs-CZ" dirty="0"/>
              <a:t> </a:t>
            </a:r>
            <a:r>
              <a:rPr lang="cs-CZ" dirty="0" err="1"/>
              <a:t>computer</a:t>
            </a:r>
            <a:r>
              <a:rPr lang="cs-CZ" dirty="0"/>
              <a:t> </a:t>
            </a:r>
            <a:r>
              <a:rPr lang="cs-CZ" dirty="0" err="1"/>
              <a:t>systems</a:t>
            </a:r>
            <a:r>
              <a:rPr lang="cs-CZ" dirty="0"/>
              <a:t>' </a:t>
            </a:r>
            <a:r>
              <a:rPr lang="cs-CZ" dirty="0" err="1"/>
              <a:t>components</a:t>
            </a:r>
            <a:r>
              <a:rPr lang="cs-CZ" dirty="0"/>
              <a:t> such as: hardware </a:t>
            </a:r>
            <a:r>
              <a:rPr lang="cs-CZ" dirty="0" err="1"/>
              <a:t>devices</a:t>
            </a:r>
            <a:r>
              <a:rPr lang="cs-CZ" dirty="0"/>
              <a:t> (</a:t>
            </a:r>
            <a:r>
              <a:rPr lang="cs-CZ" dirty="0" err="1"/>
              <a:t>e.g</a:t>
            </a:r>
            <a:r>
              <a:rPr lang="cs-CZ" dirty="0"/>
              <a:t>. to </a:t>
            </a:r>
            <a:r>
              <a:rPr lang="cs-CZ" dirty="0" err="1"/>
              <a:t>make</a:t>
            </a:r>
            <a:r>
              <a:rPr lang="cs-CZ" dirty="0"/>
              <a:t> data </a:t>
            </a:r>
            <a:r>
              <a:rPr lang="cs-CZ" dirty="0" err="1"/>
              <a:t>available</a:t>
            </a:r>
            <a:r>
              <a:rPr lang="cs-CZ" dirty="0"/>
              <a:t> </a:t>
            </a:r>
            <a:r>
              <a:rPr lang="cs-CZ" dirty="0" err="1"/>
              <a:t>or</a:t>
            </a:r>
            <a:r>
              <a:rPr lang="cs-CZ" dirty="0"/>
              <a:t> to </a:t>
            </a:r>
            <a:r>
              <a:rPr lang="cs-CZ" dirty="0" err="1"/>
              <a:t>obtain</a:t>
            </a:r>
            <a:r>
              <a:rPr lang="cs-CZ" dirty="0"/>
              <a:t> </a:t>
            </a:r>
            <a:r>
              <a:rPr lang="cs-CZ" dirty="0" err="1"/>
              <a:t>the</a:t>
            </a:r>
            <a:r>
              <a:rPr lang="cs-CZ" dirty="0"/>
              <a:t> </a:t>
            </a:r>
            <a:r>
              <a:rPr lang="cs-CZ" dirty="0" err="1"/>
              <a:t>required</a:t>
            </a:r>
            <a:r>
              <a:rPr lang="cs-CZ" dirty="0"/>
              <a:t> </a:t>
            </a:r>
            <a:r>
              <a:rPr lang="cs-CZ" dirty="0" err="1"/>
              <a:t>precision</a:t>
            </a:r>
            <a:r>
              <a:rPr lang="cs-CZ" dirty="0"/>
              <a:t>), </a:t>
            </a:r>
            <a:r>
              <a:rPr lang="cs-CZ" dirty="0" err="1"/>
              <a:t>computer</a:t>
            </a:r>
            <a:r>
              <a:rPr lang="cs-CZ" dirty="0"/>
              <a:t> </a:t>
            </a:r>
            <a:r>
              <a:rPr lang="cs-CZ" dirty="0" err="1"/>
              <a:t>system</a:t>
            </a:r>
            <a:r>
              <a:rPr lang="cs-CZ" dirty="0"/>
              <a:t> software (</a:t>
            </a:r>
            <a:r>
              <a:rPr lang="cs-CZ" dirty="0" err="1"/>
              <a:t>e.g</a:t>
            </a:r>
            <a:r>
              <a:rPr lang="cs-CZ" dirty="0"/>
              <a:t>. </a:t>
            </a:r>
            <a:r>
              <a:rPr lang="cs-CZ" dirty="0" err="1"/>
              <a:t>backup</a:t>
            </a:r>
            <a:r>
              <a:rPr lang="cs-CZ" dirty="0"/>
              <a:t> software to </a:t>
            </a:r>
            <a:r>
              <a:rPr lang="cs-CZ" dirty="0" err="1"/>
              <a:t>achieve</a:t>
            </a:r>
            <a:r>
              <a:rPr lang="cs-CZ" dirty="0"/>
              <a:t> </a:t>
            </a:r>
            <a:r>
              <a:rPr lang="cs-CZ" dirty="0" err="1"/>
              <a:t>recoverability</a:t>
            </a:r>
            <a:r>
              <a:rPr lang="cs-CZ" dirty="0"/>
              <a:t>), </a:t>
            </a:r>
            <a:r>
              <a:rPr lang="cs-CZ" dirty="0" err="1"/>
              <a:t>and</a:t>
            </a:r>
            <a:r>
              <a:rPr lang="cs-CZ" dirty="0"/>
              <a:t> </a:t>
            </a:r>
            <a:r>
              <a:rPr lang="cs-CZ" dirty="0" err="1"/>
              <a:t>other</a:t>
            </a:r>
            <a:r>
              <a:rPr lang="cs-CZ" dirty="0"/>
              <a:t> software (</a:t>
            </a:r>
            <a:r>
              <a:rPr lang="cs-CZ" dirty="0" err="1"/>
              <a:t>e.g</a:t>
            </a:r>
            <a:r>
              <a:rPr lang="cs-CZ" dirty="0"/>
              <a:t>. </a:t>
            </a:r>
            <a:r>
              <a:rPr lang="cs-CZ" dirty="0" err="1"/>
              <a:t>migration</a:t>
            </a:r>
            <a:r>
              <a:rPr lang="cs-CZ" dirty="0"/>
              <a:t> </a:t>
            </a:r>
            <a:r>
              <a:rPr lang="cs-CZ" dirty="0" err="1"/>
              <a:t>tools</a:t>
            </a:r>
            <a:r>
              <a:rPr lang="cs-CZ" dirty="0"/>
              <a:t> to </a:t>
            </a:r>
            <a:r>
              <a:rPr lang="cs-CZ" dirty="0" err="1"/>
              <a:t>achieve</a:t>
            </a:r>
            <a:r>
              <a:rPr lang="cs-CZ" dirty="0"/>
              <a:t> portability).</a:t>
            </a:r>
            <a:endParaRPr lang="cs-CZ" sz="2800" dirty="0"/>
          </a:p>
          <a:p>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6"/>
          <p:cNvSpPr>
            <a:spLocks noGrp="1" noChangeArrowheads="1"/>
          </p:cNvSpPr>
          <p:nvPr>
            <p:ph type="sldNum" sz="quarter" idx="12"/>
          </p:nvPr>
        </p:nvSpPr>
        <p:spPr>
          <a:noFill/>
        </p:spPr>
        <p:txBody>
          <a:bodyPr/>
          <a:lstStyle/>
          <a:p>
            <a:fld id="{2B1918B5-CDF5-4A92-9FCA-D57CEAFFF4C0}" type="slidenum">
              <a:rPr lang="cs-CZ" smtClean="0"/>
              <a:pPr/>
              <a:t>50</a:t>
            </a:fld>
            <a:endParaRPr lang="cs-CZ" smtClean="0"/>
          </a:p>
        </p:txBody>
      </p:sp>
      <p:sp>
        <p:nvSpPr>
          <p:cNvPr id="9218" name="Rectangle 2"/>
          <p:cNvSpPr>
            <a:spLocks noGrp="1" noChangeArrowheads="1"/>
          </p:cNvSpPr>
          <p:nvPr>
            <p:ph type="title" idx="4294967295"/>
          </p:nvPr>
        </p:nvSpPr>
        <p:spPr/>
        <p:txBody>
          <a:bodyPr>
            <a:normAutofit fontScale="90000"/>
          </a:bodyPr>
          <a:lstStyle/>
          <a:p>
            <a:pPr>
              <a:defRPr/>
            </a:pPr>
            <a:r>
              <a:rPr lang="cs-CZ" sz="3600" dirty="0" smtClean="0"/>
              <a:t>Systém chránící data a zpřístupňující otevřené informace</a:t>
            </a:r>
          </a:p>
        </p:txBody>
      </p:sp>
      <p:grpSp>
        <p:nvGrpSpPr>
          <p:cNvPr id="2" name="Group 3"/>
          <p:cNvGrpSpPr>
            <a:grpSpLocks noChangeAspect="1"/>
          </p:cNvGrpSpPr>
          <p:nvPr/>
        </p:nvGrpSpPr>
        <p:grpSpPr bwMode="auto">
          <a:xfrm>
            <a:off x="250825" y="1125538"/>
            <a:ext cx="8137525" cy="4895850"/>
            <a:chOff x="2205" y="1559"/>
            <a:chExt cx="7200" cy="4752"/>
          </a:xfrm>
        </p:grpSpPr>
        <p:sp>
          <p:nvSpPr>
            <p:cNvPr id="169989" name="AutoShape 4"/>
            <p:cNvSpPr>
              <a:spLocks noChangeAspect="1" noChangeArrowheads="1"/>
            </p:cNvSpPr>
            <p:nvPr/>
          </p:nvSpPr>
          <p:spPr bwMode="auto">
            <a:xfrm>
              <a:off x="2205" y="1559"/>
              <a:ext cx="7200" cy="4752"/>
            </a:xfrm>
            <a:prstGeom prst="rect">
              <a:avLst/>
            </a:prstGeom>
            <a:noFill/>
            <a:ln w="9525">
              <a:noFill/>
              <a:miter lim="800000"/>
              <a:headEnd/>
              <a:tailEnd/>
            </a:ln>
          </p:spPr>
          <p:txBody>
            <a:bodyPr/>
            <a:lstStyle/>
            <a:p>
              <a:endParaRPr lang="cs-CZ">
                <a:latin typeface="Calibri" pitchFamily="34" charset="0"/>
                <a:cs typeface="Arial" charset="0"/>
              </a:endParaRPr>
            </a:p>
          </p:txBody>
        </p:sp>
        <p:sp>
          <p:nvSpPr>
            <p:cNvPr id="169990" name="Oval 5"/>
            <p:cNvSpPr>
              <a:spLocks noChangeArrowheads="1"/>
            </p:cNvSpPr>
            <p:nvPr/>
          </p:nvSpPr>
          <p:spPr bwMode="auto">
            <a:xfrm>
              <a:off x="4221" y="2567"/>
              <a:ext cx="3024" cy="2736"/>
            </a:xfrm>
            <a:prstGeom prst="ellipse">
              <a:avLst/>
            </a:prstGeom>
            <a:solidFill>
              <a:srgbClr val="FFFFFF"/>
            </a:solidFill>
            <a:ln w="9525">
              <a:solidFill>
                <a:srgbClr val="000000"/>
              </a:solidFill>
              <a:round/>
              <a:headEnd/>
              <a:tailEnd/>
            </a:ln>
          </p:spPr>
          <p:txBody>
            <a:bodyPr/>
            <a:lstStyle/>
            <a:p>
              <a:endParaRPr lang="cs-CZ">
                <a:latin typeface="Calibri" pitchFamily="34" charset="0"/>
                <a:cs typeface="Arial" charset="0"/>
              </a:endParaRPr>
            </a:p>
          </p:txBody>
        </p:sp>
        <p:sp>
          <p:nvSpPr>
            <p:cNvPr id="169991" name="Text Box 6"/>
            <p:cNvSpPr txBox="1">
              <a:spLocks noChangeArrowheads="1"/>
            </p:cNvSpPr>
            <p:nvPr/>
          </p:nvSpPr>
          <p:spPr bwMode="auto">
            <a:xfrm>
              <a:off x="4959" y="3377"/>
              <a:ext cx="1584" cy="1152"/>
            </a:xfrm>
            <a:prstGeom prst="rect">
              <a:avLst/>
            </a:prstGeom>
            <a:solidFill>
              <a:srgbClr val="FFFFFF"/>
            </a:solidFill>
            <a:ln w="9525">
              <a:noFill/>
              <a:miter lim="800000"/>
              <a:headEnd/>
              <a:tailEnd/>
            </a:ln>
          </p:spPr>
          <p:txBody>
            <a:bodyPr/>
            <a:lstStyle/>
            <a:p>
              <a:pPr algn="ctr"/>
              <a:r>
                <a:rPr lang="cs-CZ" sz="1400">
                  <a:latin typeface="Calibri" pitchFamily="34" charset="0"/>
                  <a:cs typeface="Arial" charset="0"/>
                </a:rPr>
                <a:t>Central data store, possibly distributed anonymized and virtualized</a:t>
              </a:r>
              <a:endParaRPr lang="cs-CZ">
                <a:latin typeface="Calibri" pitchFamily="34" charset="0"/>
                <a:cs typeface="Arial" charset="0"/>
              </a:endParaRPr>
            </a:p>
          </p:txBody>
        </p:sp>
        <p:sp>
          <p:nvSpPr>
            <p:cNvPr id="169992" name="Text Box 7"/>
            <p:cNvSpPr txBox="1">
              <a:spLocks noChangeArrowheads="1"/>
            </p:cNvSpPr>
            <p:nvPr/>
          </p:nvSpPr>
          <p:spPr bwMode="auto">
            <a:xfrm>
              <a:off x="2906" y="2257"/>
              <a:ext cx="1440" cy="576"/>
            </a:xfrm>
            <a:prstGeom prst="rect">
              <a:avLst/>
            </a:prstGeom>
            <a:solidFill>
              <a:srgbClr val="FFFFFF"/>
            </a:solidFill>
            <a:ln w="9525">
              <a:solidFill>
                <a:srgbClr val="000000"/>
              </a:solidFill>
              <a:miter lim="800000"/>
              <a:headEnd/>
              <a:tailEnd/>
            </a:ln>
          </p:spPr>
          <p:txBody>
            <a:bodyPr/>
            <a:lstStyle/>
            <a:p>
              <a:pPr algn="ctr"/>
              <a:r>
                <a:rPr lang="cs-CZ" sz="1200">
                  <a:latin typeface="Calibri" pitchFamily="34" charset="0"/>
                  <a:cs typeface="Arial" charset="0"/>
                </a:rPr>
                <a:t>Off-line</a:t>
              </a:r>
            </a:p>
            <a:p>
              <a:pPr algn="ctr"/>
              <a:r>
                <a:rPr lang="cs-CZ" sz="1200">
                  <a:latin typeface="Calibri" pitchFamily="34" charset="0"/>
                  <a:cs typeface="Arial" charset="0"/>
                </a:rPr>
                <a:t>data source</a:t>
              </a:r>
              <a:endParaRPr lang="cs-CZ">
                <a:latin typeface="Calibri" pitchFamily="34" charset="0"/>
                <a:cs typeface="Arial" charset="0"/>
              </a:endParaRPr>
            </a:p>
          </p:txBody>
        </p:sp>
        <p:sp>
          <p:nvSpPr>
            <p:cNvPr id="169993" name="Text Box 8"/>
            <p:cNvSpPr txBox="1">
              <a:spLocks noChangeArrowheads="1"/>
            </p:cNvSpPr>
            <p:nvPr/>
          </p:nvSpPr>
          <p:spPr bwMode="auto">
            <a:xfrm>
              <a:off x="2901" y="2823"/>
              <a:ext cx="1440" cy="257"/>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Encoding</a:t>
              </a:r>
              <a:endParaRPr lang="cs-CZ">
                <a:latin typeface="Calibri" pitchFamily="34" charset="0"/>
                <a:cs typeface="Arial" charset="0"/>
              </a:endParaRPr>
            </a:p>
          </p:txBody>
        </p:sp>
        <p:sp>
          <p:nvSpPr>
            <p:cNvPr id="169994" name="Text Box 9"/>
            <p:cNvSpPr txBox="1">
              <a:spLocks noChangeArrowheads="1"/>
            </p:cNvSpPr>
            <p:nvPr/>
          </p:nvSpPr>
          <p:spPr bwMode="auto">
            <a:xfrm>
              <a:off x="3010" y="3687"/>
              <a:ext cx="1475" cy="495"/>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Partial decoding</a:t>
              </a:r>
            </a:p>
            <a:p>
              <a:pPr algn="ctr"/>
              <a:r>
                <a:rPr lang="cs-CZ" sz="1000">
                  <a:latin typeface="Calibri" pitchFamily="34" charset="0"/>
                  <a:cs typeface="Arial" charset="0"/>
                </a:rPr>
                <a:t>Filtering, cleansing anonymization</a:t>
              </a:r>
              <a:endParaRPr lang="cs-CZ">
                <a:latin typeface="Calibri" pitchFamily="34" charset="0"/>
                <a:cs typeface="Arial" charset="0"/>
              </a:endParaRPr>
            </a:p>
          </p:txBody>
        </p:sp>
        <p:sp>
          <p:nvSpPr>
            <p:cNvPr id="169995" name="Text Box 10"/>
            <p:cNvSpPr txBox="1">
              <a:spLocks noChangeArrowheads="1"/>
            </p:cNvSpPr>
            <p:nvPr/>
          </p:nvSpPr>
          <p:spPr bwMode="auto">
            <a:xfrm>
              <a:off x="5420" y="2124"/>
              <a:ext cx="1440" cy="576"/>
            </a:xfrm>
            <a:prstGeom prst="rect">
              <a:avLst/>
            </a:prstGeom>
            <a:solidFill>
              <a:srgbClr val="FFFFFF"/>
            </a:solidFill>
            <a:ln w="9525">
              <a:solidFill>
                <a:srgbClr val="000000"/>
              </a:solidFill>
              <a:miter lim="800000"/>
              <a:headEnd/>
              <a:tailEnd/>
            </a:ln>
          </p:spPr>
          <p:txBody>
            <a:bodyPr/>
            <a:lstStyle/>
            <a:p>
              <a:pPr algn="ctr"/>
              <a:r>
                <a:rPr lang="cs-CZ" sz="1200">
                  <a:latin typeface="Calibri" pitchFamily="34" charset="0"/>
                  <a:cs typeface="Arial" charset="0"/>
                </a:rPr>
                <a:t>On-line</a:t>
              </a:r>
            </a:p>
            <a:p>
              <a:pPr algn="ctr"/>
              <a:r>
                <a:rPr lang="cs-CZ" sz="1200">
                  <a:latin typeface="Calibri" pitchFamily="34" charset="0"/>
                  <a:cs typeface="Arial" charset="0"/>
                </a:rPr>
                <a:t>data source</a:t>
              </a:r>
              <a:endParaRPr lang="cs-CZ">
                <a:latin typeface="Calibri" pitchFamily="34" charset="0"/>
                <a:cs typeface="Arial" charset="0"/>
              </a:endParaRPr>
            </a:p>
          </p:txBody>
        </p:sp>
        <p:sp>
          <p:nvSpPr>
            <p:cNvPr id="169996" name="Text Box 11"/>
            <p:cNvSpPr txBox="1">
              <a:spLocks noChangeArrowheads="1"/>
            </p:cNvSpPr>
            <p:nvPr/>
          </p:nvSpPr>
          <p:spPr bwMode="auto">
            <a:xfrm>
              <a:off x="5415" y="2690"/>
              <a:ext cx="1442" cy="336"/>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Filtering, cleansing, anonymization</a:t>
              </a:r>
              <a:endParaRPr lang="cs-CZ">
                <a:latin typeface="Calibri" pitchFamily="34" charset="0"/>
                <a:cs typeface="Arial" charset="0"/>
              </a:endParaRPr>
            </a:p>
          </p:txBody>
        </p:sp>
        <p:sp>
          <p:nvSpPr>
            <p:cNvPr id="169997" name="Text Box 12"/>
            <p:cNvSpPr txBox="1">
              <a:spLocks noChangeArrowheads="1"/>
            </p:cNvSpPr>
            <p:nvPr/>
          </p:nvSpPr>
          <p:spPr bwMode="auto">
            <a:xfrm>
              <a:off x="5089" y="5015"/>
              <a:ext cx="1440" cy="443"/>
            </a:xfrm>
            <a:prstGeom prst="rect">
              <a:avLst/>
            </a:prstGeom>
            <a:solidFill>
              <a:srgbClr val="FFFFFF"/>
            </a:solidFill>
            <a:ln w="9525">
              <a:solidFill>
                <a:srgbClr val="000000"/>
              </a:solidFill>
              <a:miter lim="800000"/>
              <a:headEnd/>
              <a:tailEnd/>
            </a:ln>
          </p:spPr>
          <p:txBody>
            <a:bodyPr/>
            <a:lstStyle/>
            <a:p>
              <a:pPr algn="ctr"/>
              <a:r>
                <a:rPr lang="cs-CZ" sz="1200">
                  <a:latin typeface="Calibri" pitchFamily="34" charset="0"/>
                  <a:cs typeface="Arial" charset="0"/>
                </a:rPr>
                <a:t>Query system</a:t>
              </a:r>
              <a:endParaRPr lang="cs-CZ">
                <a:latin typeface="Calibri" pitchFamily="34" charset="0"/>
                <a:cs typeface="Arial" charset="0"/>
              </a:endParaRPr>
            </a:p>
          </p:txBody>
        </p:sp>
        <p:sp>
          <p:nvSpPr>
            <p:cNvPr id="169998" name="Text Box 13"/>
            <p:cNvSpPr txBox="1">
              <a:spLocks noChangeArrowheads="1"/>
            </p:cNvSpPr>
            <p:nvPr/>
          </p:nvSpPr>
          <p:spPr bwMode="auto">
            <a:xfrm>
              <a:off x="5085" y="5447"/>
              <a:ext cx="1440" cy="257"/>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Output check</a:t>
              </a:r>
              <a:endParaRPr lang="cs-CZ">
                <a:latin typeface="Calibri" pitchFamily="34" charset="0"/>
                <a:cs typeface="Arial" charset="0"/>
              </a:endParaRPr>
            </a:p>
          </p:txBody>
        </p:sp>
        <p:sp>
          <p:nvSpPr>
            <p:cNvPr id="169999" name="Text Box 14"/>
            <p:cNvSpPr txBox="1">
              <a:spLocks noChangeArrowheads="1"/>
            </p:cNvSpPr>
            <p:nvPr/>
          </p:nvSpPr>
          <p:spPr bwMode="auto">
            <a:xfrm>
              <a:off x="6961" y="3863"/>
              <a:ext cx="1440" cy="443"/>
            </a:xfrm>
            <a:prstGeom prst="rect">
              <a:avLst/>
            </a:prstGeom>
            <a:solidFill>
              <a:srgbClr val="FFFFFF"/>
            </a:solidFill>
            <a:ln w="9525">
              <a:solidFill>
                <a:srgbClr val="000000"/>
              </a:solidFill>
              <a:miter lim="800000"/>
              <a:headEnd/>
              <a:tailEnd/>
            </a:ln>
          </p:spPr>
          <p:txBody>
            <a:bodyPr/>
            <a:lstStyle/>
            <a:p>
              <a:pPr algn="ctr"/>
              <a:r>
                <a:rPr lang="cs-CZ" sz="1200">
                  <a:latin typeface="Calibri" pitchFamily="34" charset="0"/>
                  <a:cs typeface="Arial" charset="0"/>
                </a:rPr>
                <a:t>Customer app.</a:t>
              </a:r>
              <a:endParaRPr lang="cs-CZ">
                <a:latin typeface="Calibri" pitchFamily="34" charset="0"/>
                <a:cs typeface="Arial" charset="0"/>
              </a:endParaRPr>
            </a:p>
          </p:txBody>
        </p:sp>
        <p:sp>
          <p:nvSpPr>
            <p:cNvPr id="170000" name="Text Box 15"/>
            <p:cNvSpPr txBox="1">
              <a:spLocks noChangeArrowheads="1"/>
            </p:cNvSpPr>
            <p:nvPr/>
          </p:nvSpPr>
          <p:spPr bwMode="auto">
            <a:xfrm>
              <a:off x="6957" y="4295"/>
              <a:ext cx="1440" cy="257"/>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Output check</a:t>
              </a:r>
              <a:endParaRPr lang="cs-CZ">
                <a:latin typeface="Calibri" pitchFamily="34" charset="0"/>
                <a:cs typeface="Arial" charset="0"/>
              </a:endParaRPr>
            </a:p>
          </p:txBody>
        </p:sp>
        <p:sp>
          <p:nvSpPr>
            <p:cNvPr id="170001" name="AutoShape 16"/>
            <p:cNvSpPr>
              <a:spLocks noChangeArrowheads="1"/>
            </p:cNvSpPr>
            <p:nvPr/>
          </p:nvSpPr>
          <p:spPr bwMode="auto">
            <a:xfrm>
              <a:off x="7245" y="5159"/>
              <a:ext cx="1008" cy="288"/>
            </a:xfrm>
            <a:prstGeom prst="can">
              <a:avLst>
                <a:gd name="adj" fmla="val 25000"/>
              </a:avLst>
            </a:prstGeom>
            <a:solidFill>
              <a:srgbClr val="FFFFFF"/>
            </a:solidFill>
            <a:ln w="9525">
              <a:solidFill>
                <a:srgbClr val="000000"/>
              </a:solidFill>
              <a:round/>
              <a:headEnd/>
              <a:tailEnd/>
            </a:ln>
          </p:spPr>
          <p:txBody>
            <a:bodyPr/>
            <a:lstStyle/>
            <a:p>
              <a:endParaRPr lang="cs-CZ">
                <a:latin typeface="Calibri" pitchFamily="34" charset="0"/>
                <a:cs typeface="Arial" charset="0"/>
              </a:endParaRPr>
            </a:p>
          </p:txBody>
        </p:sp>
        <p:sp>
          <p:nvSpPr>
            <p:cNvPr id="170002" name="Line 17"/>
            <p:cNvSpPr>
              <a:spLocks noChangeShapeType="1"/>
            </p:cNvSpPr>
            <p:nvPr/>
          </p:nvSpPr>
          <p:spPr bwMode="auto">
            <a:xfrm flipV="1">
              <a:off x="6525" y="5303"/>
              <a:ext cx="720" cy="144"/>
            </a:xfrm>
            <a:prstGeom prst="line">
              <a:avLst/>
            </a:prstGeom>
            <a:noFill/>
            <a:ln w="9525">
              <a:solidFill>
                <a:srgbClr val="000000"/>
              </a:solidFill>
              <a:round/>
              <a:headEnd/>
              <a:tailEnd type="triangle" w="med" len="med"/>
            </a:ln>
          </p:spPr>
          <p:txBody>
            <a:bodyPr/>
            <a:lstStyle/>
            <a:p>
              <a:endParaRPr lang="cs-CZ"/>
            </a:p>
          </p:txBody>
        </p:sp>
        <p:sp>
          <p:nvSpPr>
            <p:cNvPr id="170003" name="Line 18"/>
            <p:cNvSpPr>
              <a:spLocks noChangeShapeType="1"/>
            </p:cNvSpPr>
            <p:nvPr/>
          </p:nvSpPr>
          <p:spPr bwMode="auto">
            <a:xfrm>
              <a:off x="7677" y="4583"/>
              <a:ext cx="0" cy="576"/>
            </a:xfrm>
            <a:prstGeom prst="line">
              <a:avLst/>
            </a:prstGeom>
            <a:noFill/>
            <a:ln w="9525">
              <a:solidFill>
                <a:srgbClr val="000000"/>
              </a:solidFill>
              <a:round/>
              <a:headEnd/>
              <a:tailEnd type="triangle" w="med" len="med"/>
            </a:ln>
          </p:spPr>
          <p:txBody>
            <a:bodyPr/>
            <a:lstStyle/>
            <a:p>
              <a:endParaRPr lang="cs-CZ"/>
            </a:p>
          </p:txBody>
        </p:sp>
        <p:sp>
          <p:nvSpPr>
            <p:cNvPr id="170004" name="Text Box 19"/>
            <p:cNvSpPr txBox="1">
              <a:spLocks noChangeArrowheads="1"/>
            </p:cNvSpPr>
            <p:nvPr/>
          </p:nvSpPr>
          <p:spPr bwMode="auto">
            <a:xfrm>
              <a:off x="8541" y="5159"/>
              <a:ext cx="720" cy="432"/>
            </a:xfrm>
            <a:prstGeom prst="rect">
              <a:avLst/>
            </a:prstGeom>
            <a:noFill/>
            <a:ln w="9525">
              <a:noFill/>
              <a:miter lim="800000"/>
              <a:headEnd/>
              <a:tailEnd/>
            </a:ln>
          </p:spPr>
          <p:txBody>
            <a:bodyPr/>
            <a:lstStyle/>
            <a:p>
              <a:r>
                <a:rPr lang="en-US" sz="1200">
                  <a:latin typeface="Calibri" pitchFamily="34" charset="0"/>
                  <a:cs typeface="Arial" charset="0"/>
                </a:rPr>
                <a:t>admin</a:t>
              </a:r>
              <a:endParaRPr lang="cs-CZ">
                <a:latin typeface="Calibri" pitchFamily="34" charset="0"/>
                <a:cs typeface="Arial" charset="0"/>
              </a:endParaRPr>
            </a:p>
          </p:txBody>
        </p:sp>
        <p:pic>
          <p:nvPicPr>
            <p:cNvPr id="170005" name="Picture 20"/>
            <p:cNvPicPr>
              <a:picLocks noChangeAspect="1" noChangeArrowheads="1"/>
            </p:cNvPicPr>
            <p:nvPr/>
          </p:nvPicPr>
          <p:blipFill>
            <a:blip r:embed="rId2" cstate="print"/>
            <a:srcRect/>
            <a:stretch>
              <a:fillRect/>
            </a:stretch>
          </p:blipFill>
          <p:spPr bwMode="auto">
            <a:xfrm>
              <a:off x="4365" y="5159"/>
              <a:ext cx="281" cy="650"/>
            </a:xfrm>
            <a:prstGeom prst="rect">
              <a:avLst/>
            </a:prstGeom>
            <a:noFill/>
            <a:ln w="9525">
              <a:noFill/>
              <a:miter lim="800000"/>
              <a:headEnd/>
              <a:tailEnd/>
            </a:ln>
          </p:spPr>
        </p:pic>
        <p:sp>
          <p:nvSpPr>
            <p:cNvPr id="170006" name="Line 21"/>
            <p:cNvSpPr>
              <a:spLocks noChangeShapeType="1"/>
            </p:cNvSpPr>
            <p:nvPr/>
          </p:nvSpPr>
          <p:spPr bwMode="auto">
            <a:xfrm>
              <a:off x="6514" y="5616"/>
              <a:ext cx="401" cy="174"/>
            </a:xfrm>
            <a:prstGeom prst="line">
              <a:avLst/>
            </a:prstGeom>
            <a:noFill/>
            <a:ln w="9525">
              <a:solidFill>
                <a:srgbClr val="000000"/>
              </a:solidFill>
              <a:round/>
              <a:headEnd/>
              <a:tailEnd/>
            </a:ln>
          </p:spPr>
          <p:txBody>
            <a:bodyPr/>
            <a:lstStyle/>
            <a:p>
              <a:endParaRPr lang="cs-CZ"/>
            </a:p>
          </p:txBody>
        </p:sp>
        <p:pic>
          <p:nvPicPr>
            <p:cNvPr id="170007" name="Picture 22"/>
            <p:cNvPicPr>
              <a:picLocks noChangeAspect="1" noChangeArrowheads="1"/>
            </p:cNvPicPr>
            <p:nvPr/>
          </p:nvPicPr>
          <p:blipFill>
            <a:blip r:embed="rId2" cstate="print"/>
            <a:srcRect/>
            <a:stretch>
              <a:fillRect/>
            </a:stretch>
          </p:blipFill>
          <p:spPr bwMode="auto">
            <a:xfrm>
              <a:off x="6867" y="5501"/>
              <a:ext cx="281" cy="651"/>
            </a:xfrm>
            <a:prstGeom prst="rect">
              <a:avLst/>
            </a:prstGeom>
            <a:noFill/>
            <a:ln w="9525">
              <a:noFill/>
              <a:miter lim="800000"/>
              <a:headEnd/>
              <a:tailEnd/>
            </a:ln>
          </p:spPr>
        </p:pic>
        <p:pic>
          <p:nvPicPr>
            <p:cNvPr id="170008" name="Picture 23"/>
            <p:cNvPicPr>
              <a:picLocks noChangeAspect="1" noChangeArrowheads="1"/>
            </p:cNvPicPr>
            <p:nvPr/>
          </p:nvPicPr>
          <p:blipFill>
            <a:blip r:embed="rId2" cstate="print"/>
            <a:srcRect/>
            <a:stretch>
              <a:fillRect/>
            </a:stretch>
          </p:blipFill>
          <p:spPr bwMode="auto">
            <a:xfrm>
              <a:off x="8829" y="4583"/>
              <a:ext cx="281" cy="650"/>
            </a:xfrm>
            <a:prstGeom prst="rect">
              <a:avLst/>
            </a:prstGeom>
            <a:noFill/>
            <a:ln w="9525">
              <a:noFill/>
              <a:miter lim="800000"/>
              <a:headEnd/>
              <a:tailEnd/>
            </a:ln>
          </p:spPr>
        </p:pic>
        <p:sp>
          <p:nvSpPr>
            <p:cNvPr id="170009" name="Line 24"/>
            <p:cNvSpPr>
              <a:spLocks noChangeShapeType="1"/>
            </p:cNvSpPr>
            <p:nvPr/>
          </p:nvSpPr>
          <p:spPr bwMode="auto">
            <a:xfrm>
              <a:off x="8397" y="4439"/>
              <a:ext cx="432" cy="432"/>
            </a:xfrm>
            <a:prstGeom prst="line">
              <a:avLst/>
            </a:prstGeom>
            <a:noFill/>
            <a:ln w="9525">
              <a:solidFill>
                <a:srgbClr val="000000"/>
              </a:solidFill>
              <a:round/>
              <a:headEnd type="triangle" w="med" len="med"/>
              <a:tailEnd type="triangle" w="med" len="med"/>
            </a:ln>
          </p:spPr>
          <p:txBody>
            <a:bodyPr/>
            <a:lstStyle/>
            <a:p>
              <a:endParaRPr lang="cs-CZ"/>
            </a:p>
          </p:txBody>
        </p:sp>
        <p:pic>
          <p:nvPicPr>
            <p:cNvPr id="170010" name="Picture 25"/>
            <p:cNvPicPr>
              <a:picLocks noChangeAspect="1" noChangeArrowheads="1"/>
            </p:cNvPicPr>
            <p:nvPr/>
          </p:nvPicPr>
          <p:blipFill>
            <a:blip r:embed="rId2" cstate="print"/>
            <a:srcRect/>
            <a:stretch>
              <a:fillRect/>
            </a:stretch>
          </p:blipFill>
          <p:spPr bwMode="auto">
            <a:xfrm>
              <a:off x="8973" y="3653"/>
              <a:ext cx="247" cy="572"/>
            </a:xfrm>
            <a:prstGeom prst="rect">
              <a:avLst/>
            </a:prstGeom>
            <a:noFill/>
            <a:ln w="9525">
              <a:noFill/>
              <a:miter lim="800000"/>
              <a:headEnd/>
              <a:tailEnd/>
            </a:ln>
          </p:spPr>
        </p:pic>
        <p:sp>
          <p:nvSpPr>
            <p:cNvPr id="170011" name="Line 26"/>
            <p:cNvSpPr>
              <a:spLocks noChangeShapeType="1"/>
            </p:cNvSpPr>
            <p:nvPr/>
          </p:nvSpPr>
          <p:spPr bwMode="auto">
            <a:xfrm>
              <a:off x="4635" y="5513"/>
              <a:ext cx="450" cy="78"/>
            </a:xfrm>
            <a:prstGeom prst="line">
              <a:avLst/>
            </a:prstGeom>
            <a:noFill/>
            <a:ln w="9525">
              <a:solidFill>
                <a:srgbClr val="000000"/>
              </a:solidFill>
              <a:round/>
              <a:headEnd type="triangle" w="med" len="med"/>
              <a:tailEnd/>
            </a:ln>
          </p:spPr>
          <p:txBody>
            <a:bodyPr/>
            <a:lstStyle/>
            <a:p>
              <a:endParaRPr lang="cs-CZ"/>
            </a:p>
          </p:txBody>
        </p:sp>
        <p:sp>
          <p:nvSpPr>
            <p:cNvPr id="170012" name="Line 27"/>
            <p:cNvSpPr>
              <a:spLocks noChangeShapeType="1"/>
            </p:cNvSpPr>
            <p:nvPr/>
          </p:nvSpPr>
          <p:spPr bwMode="auto">
            <a:xfrm flipV="1">
              <a:off x="4653" y="5303"/>
              <a:ext cx="432" cy="144"/>
            </a:xfrm>
            <a:prstGeom prst="line">
              <a:avLst/>
            </a:prstGeom>
            <a:noFill/>
            <a:ln w="9525">
              <a:solidFill>
                <a:srgbClr val="000000"/>
              </a:solidFill>
              <a:round/>
              <a:headEnd/>
              <a:tailEnd type="triangle" w="med" len="med"/>
            </a:ln>
          </p:spPr>
          <p:txBody>
            <a:bodyPr/>
            <a:lstStyle/>
            <a:p>
              <a:endParaRPr lang="cs-CZ"/>
            </a:p>
          </p:txBody>
        </p:sp>
        <p:sp>
          <p:nvSpPr>
            <p:cNvPr id="170013" name="Line 28"/>
            <p:cNvSpPr>
              <a:spLocks noChangeShapeType="1"/>
            </p:cNvSpPr>
            <p:nvPr/>
          </p:nvSpPr>
          <p:spPr bwMode="auto">
            <a:xfrm>
              <a:off x="3621" y="3111"/>
              <a:ext cx="0" cy="576"/>
            </a:xfrm>
            <a:prstGeom prst="line">
              <a:avLst/>
            </a:prstGeom>
            <a:noFill/>
            <a:ln w="9525">
              <a:solidFill>
                <a:srgbClr val="000000"/>
              </a:solidFill>
              <a:round/>
              <a:headEnd/>
              <a:tailEnd type="triangle" w="med" len="med"/>
            </a:ln>
          </p:spPr>
          <p:txBody>
            <a:bodyPr/>
            <a:lstStyle/>
            <a:p>
              <a:endParaRPr lang="cs-CZ"/>
            </a:p>
          </p:txBody>
        </p:sp>
        <p:pic>
          <p:nvPicPr>
            <p:cNvPr id="170014" name="Picture 29"/>
            <p:cNvPicPr>
              <a:picLocks noChangeAspect="1" noChangeArrowheads="1"/>
            </p:cNvPicPr>
            <p:nvPr/>
          </p:nvPicPr>
          <p:blipFill>
            <a:blip r:embed="rId2" cstate="print"/>
            <a:srcRect/>
            <a:stretch>
              <a:fillRect/>
            </a:stretch>
          </p:blipFill>
          <p:spPr bwMode="auto">
            <a:xfrm>
              <a:off x="7342" y="2562"/>
              <a:ext cx="248" cy="572"/>
            </a:xfrm>
            <a:prstGeom prst="rect">
              <a:avLst/>
            </a:prstGeom>
            <a:noFill/>
            <a:ln w="9525">
              <a:noFill/>
              <a:miter lim="800000"/>
              <a:headEnd/>
              <a:tailEnd/>
            </a:ln>
          </p:spPr>
        </p:pic>
        <p:pic>
          <p:nvPicPr>
            <p:cNvPr id="170015" name="Picture 30"/>
            <p:cNvPicPr>
              <a:picLocks noChangeAspect="1" noChangeArrowheads="1"/>
            </p:cNvPicPr>
            <p:nvPr/>
          </p:nvPicPr>
          <p:blipFill>
            <a:blip r:embed="rId2" cstate="print"/>
            <a:srcRect/>
            <a:stretch>
              <a:fillRect/>
            </a:stretch>
          </p:blipFill>
          <p:spPr bwMode="auto">
            <a:xfrm>
              <a:off x="3213" y="4583"/>
              <a:ext cx="248" cy="572"/>
            </a:xfrm>
            <a:prstGeom prst="rect">
              <a:avLst/>
            </a:prstGeom>
            <a:noFill/>
            <a:ln w="9525">
              <a:noFill/>
              <a:miter lim="800000"/>
              <a:headEnd/>
              <a:tailEnd/>
            </a:ln>
          </p:spPr>
        </p:pic>
        <p:sp>
          <p:nvSpPr>
            <p:cNvPr id="170016" name="Text Box 31"/>
            <p:cNvSpPr txBox="1">
              <a:spLocks noChangeArrowheads="1"/>
            </p:cNvSpPr>
            <p:nvPr/>
          </p:nvSpPr>
          <p:spPr bwMode="auto">
            <a:xfrm>
              <a:off x="7155" y="3005"/>
              <a:ext cx="720" cy="432"/>
            </a:xfrm>
            <a:prstGeom prst="rect">
              <a:avLst/>
            </a:prstGeom>
            <a:noFill/>
            <a:ln w="9525">
              <a:noFill/>
              <a:miter lim="800000"/>
              <a:headEnd/>
              <a:tailEnd/>
            </a:ln>
          </p:spPr>
          <p:txBody>
            <a:bodyPr/>
            <a:lstStyle/>
            <a:p>
              <a:r>
                <a:rPr lang="en-US" sz="1200">
                  <a:latin typeface="Calibri" pitchFamily="34" charset="0"/>
                  <a:cs typeface="Arial" charset="0"/>
                </a:rPr>
                <a:t>admin</a:t>
              </a:r>
              <a:endParaRPr lang="cs-CZ">
                <a:latin typeface="Calibri" pitchFamily="34" charset="0"/>
                <a:cs typeface="Arial" charset="0"/>
              </a:endParaRPr>
            </a:p>
          </p:txBody>
        </p:sp>
        <p:sp>
          <p:nvSpPr>
            <p:cNvPr id="170017" name="Text Box 32"/>
            <p:cNvSpPr txBox="1">
              <a:spLocks noChangeArrowheads="1"/>
            </p:cNvSpPr>
            <p:nvPr/>
          </p:nvSpPr>
          <p:spPr bwMode="auto">
            <a:xfrm>
              <a:off x="2901" y="4983"/>
              <a:ext cx="720" cy="432"/>
            </a:xfrm>
            <a:prstGeom prst="rect">
              <a:avLst/>
            </a:prstGeom>
            <a:noFill/>
            <a:ln w="9525">
              <a:noFill/>
              <a:miter lim="800000"/>
              <a:headEnd/>
              <a:tailEnd/>
            </a:ln>
          </p:spPr>
          <p:txBody>
            <a:bodyPr/>
            <a:lstStyle/>
            <a:p>
              <a:r>
                <a:rPr lang="en-US" sz="1200">
                  <a:latin typeface="Calibri" pitchFamily="34" charset="0"/>
                  <a:cs typeface="Arial" charset="0"/>
                </a:rPr>
                <a:t>admin</a:t>
              </a:r>
              <a:endParaRPr lang="cs-CZ">
                <a:latin typeface="Calibri" pitchFamily="34" charset="0"/>
                <a:cs typeface="Arial" charset="0"/>
              </a:endParaRPr>
            </a:p>
          </p:txBody>
        </p:sp>
        <p:sp>
          <p:nvSpPr>
            <p:cNvPr id="170018" name="Text Box 33"/>
            <p:cNvSpPr txBox="1">
              <a:spLocks noChangeArrowheads="1"/>
            </p:cNvSpPr>
            <p:nvPr/>
          </p:nvSpPr>
          <p:spPr bwMode="auto">
            <a:xfrm>
              <a:off x="4221" y="5735"/>
              <a:ext cx="720" cy="432"/>
            </a:xfrm>
            <a:prstGeom prst="rect">
              <a:avLst/>
            </a:prstGeom>
            <a:noFill/>
            <a:ln w="9525">
              <a:noFill/>
              <a:miter lim="800000"/>
              <a:headEnd/>
              <a:tailEnd/>
            </a:ln>
          </p:spPr>
          <p:txBody>
            <a:bodyPr/>
            <a:lstStyle/>
            <a:p>
              <a:r>
                <a:rPr lang="en-US" sz="1200">
                  <a:latin typeface="Calibri" pitchFamily="34" charset="0"/>
                  <a:cs typeface="Arial" charset="0"/>
                </a:rPr>
                <a:t>user</a:t>
              </a:r>
              <a:endParaRPr lang="cs-CZ">
                <a:latin typeface="Calibri" pitchFamily="34" charset="0"/>
                <a:cs typeface="Arial" charset="0"/>
              </a:endParaRPr>
            </a:p>
          </p:txBody>
        </p:sp>
        <p:sp>
          <p:nvSpPr>
            <p:cNvPr id="170019" name="Line 34"/>
            <p:cNvSpPr>
              <a:spLocks noChangeShapeType="1"/>
            </p:cNvSpPr>
            <p:nvPr/>
          </p:nvSpPr>
          <p:spPr bwMode="auto">
            <a:xfrm flipV="1">
              <a:off x="3340" y="4089"/>
              <a:ext cx="102" cy="403"/>
            </a:xfrm>
            <a:prstGeom prst="line">
              <a:avLst/>
            </a:prstGeom>
            <a:noFill/>
            <a:ln w="9525">
              <a:solidFill>
                <a:srgbClr val="000000"/>
              </a:solidFill>
              <a:round/>
              <a:headEnd/>
              <a:tailEnd/>
            </a:ln>
          </p:spPr>
          <p:txBody>
            <a:bodyPr/>
            <a:lstStyle/>
            <a:p>
              <a:endParaRPr lang="cs-CZ"/>
            </a:p>
          </p:txBody>
        </p:sp>
        <p:sp>
          <p:nvSpPr>
            <p:cNvPr id="170020" name="Text Box 35"/>
            <p:cNvSpPr txBox="1">
              <a:spLocks noChangeArrowheads="1"/>
            </p:cNvSpPr>
            <p:nvPr/>
          </p:nvSpPr>
          <p:spPr bwMode="auto">
            <a:xfrm>
              <a:off x="7533" y="5447"/>
              <a:ext cx="576" cy="432"/>
            </a:xfrm>
            <a:prstGeom prst="rect">
              <a:avLst/>
            </a:prstGeom>
            <a:noFill/>
            <a:ln w="9525">
              <a:noFill/>
              <a:miter lim="800000"/>
              <a:headEnd/>
              <a:tailEnd/>
            </a:ln>
          </p:spPr>
          <p:txBody>
            <a:bodyPr/>
            <a:lstStyle/>
            <a:p>
              <a:r>
                <a:rPr lang="en-US" sz="1200">
                  <a:latin typeface="Calibri" pitchFamily="34" charset="0"/>
                  <a:cs typeface="Arial" charset="0"/>
                </a:rPr>
                <a:t>log</a:t>
              </a:r>
              <a:endParaRPr lang="cs-CZ">
                <a:latin typeface="Calibri" pitchFamily="34" charset="0"/>
                <a:cs typeface="Arial" charset="0"/>
              </a:endParaRPr>
            </a:p>
          </p:txBody>
        </p:sp>
        <p:sp>
          <p:nvSpPr>
            <p:cNvPr id="170021" name="Text Box 36"/>
            <p:cNvSpPr txBox="1">
              <a:spLocks noChangeArrowheads="1"/>
            </p:cNvSpPr>
            <p:nvPr/>
          </p:nvSpPr>
          <p:spPr bwMode="auto">
            <a:xfrm>
              <a:off x="8829" y="4151"/>
              <a:ext cx="576" cy="432"/>
            </a:xfrm>
            <a:prstGeom prst="rect">
              <a:avLst/>
            </a:prstGeom>
            <a:noFill/>
            <a:ln w="9525">
              <a:noFill/>
              <a:miter lim="800000"/>
              <a:headEnd/>
              <a:tailEnd/>
            </a:ln>
          </p:spPr>
          <p:txBody>
            <a:bodyPr/>
            <a:lstStyle/>
            <a:p>
              <a:r>
                <a:rPr lang="en-US" sz="1200">
                  <a:latin typeface="Calibri" pitchFamily="34" charset="0"/>
                  <a:cs typeface="Arial" charset="0"/>
                </a:rPr>
                <a:t>user</a:t>
              </a:r>
              <a:endParaRPr lang="cs-CZ">
                <a:latin typeface="Calibri" pitchFamily="34" charset="0"/>
                <a:cs typeface="Arial" charset="0"/>
              </a:endParaRPr>
            </a:p>
          </p:txBody>
        </p:sp>
        <p:sp>
          <p:nvSpPr>
            <p:cNvPr id="170022" name="Line 37"/>
            <p:cNvSpPr>
              <a:spLocks noChangeShapeType="1"/>
            </p:cNvSpPr>
            <p:nvPr/>
          </p:nvSpPr>
          <p:spPr bwMode="auto">
            <a:xfrm>
              <a:off x="6867" y="2825"/>
              <a:ext cx="522" cy="30"/>
            </a:xfrm>
            <a:prstGeom prst="line">
              <a:avLst/>
            </a:prstGeom>
            <a:noFill/>
            <a:ln w="9525">
              <a:solidFill>
                <a:srgbClr val="000000"/>
              </a:solidFill>
              <a:round/>
              <a:headEnd/>
              <a:tailEnd/>
            </a:ln>
          </p:spPr>
          <p:txBody>
            <a:bodyPr/>
            <a:lstStyle/>
            <a:p>
              <a:endParaRPr lang="cs-CZ"/>
            </a:p>
          </p:txBody>
        </p:sp>
        <p:sp>
          <p:nvSpPr>
            <p:cNvPr id="170023" name="Line 38"/>
            <p:cNvSpPr>
              <a:spLocks noChangeShapeType="1"/>
            </p:cNvSpPr>
            <p:nvPr/>
          </p:nvSpPr>
          <p:spPr bwMode="auto">
            <a:xfrm flipV="1">
              <a:off x="8403" y="4007"/>
              <a:ext cx="570" cy="330"/>
            </a:xfrm>
            <a:prstGeom prst="line">
              <a:avLst/>
            </a:prstGeom>
            <a:noFill/>
            <a:ln w="9525">
              <a:solidFill>
                <a:srgbClr val="000000"/>
              </a:solidFill>
              <a:round/>
              <a:headEnd/>
              <a:tailEnd type="triangle" w="med" len="med"/>
            </a:ln>
          </p:spPr>
          <p:txBody>
            <a:bodyPr/>
            <a:lstStyle/>
            <a:p>
              <a:endParaRPr lang="cs-CZ"/>
            </a:p>
          </p:txBody>
        </p:sp>
        <p:sp>
          <p:nvSpPr>
            <p:cNvPr id="170024" name="Line 39"/>
            <p:cNvSpPr>
              <a:spLocks noChangeShapeType="1"/>
            </p:cNvSpPr>
            <p:nvPr/>
          </p:nvSpPr>
          <p:spPr bwMode="auto">
            <a:xfrm flipH="1">
              <a:off x="8397" y="3929"/>
              <a:ext cx="498" cy="78"/>
            </a:xfrm>
            <a:prstGeom prst="line">
              <a:avLst/>
            </a:prstGeom>
            <a:noFill/>
            <a:ln w="9525">
              <a:solidFill>
                <a:srgbClr val="000000"/>
              </a:solidFill>
              <a:round/>
              <a:headEnd/>
              <a:tailEnd type="triangle" w="med" len="med"/>
            </a:ln>
          </p:spPr>
          <p:txBody>
            <a:bodyPr/>
            <a:lstStyle/>
            <a:p>
              <a:endParaRPr lang="cs-CZ"/>
            </a:p>
          </p:txBody>
        </p:sp>
        <p:sp>
          <p:nvSpPr>
            <p:cNvPr id="170025" name="Line 40"/>
            <p:cNvSpPr>
              <a:spLocks noChangeShapeType="1"/>
            </p:cNvSpPr>
            <p:nvPr/>
          </p:nvSpPr>
          <p:spPr bwMode="auto">
            <a:xfrm flipH="1">
              <a:off x="8253" y="5015"/>
              <a:ext cx="432" cy="288"/>
            </a:xfrm>
            <a:prstGeom prst="line">
              <a:avLst/>
            </a:prstGeom>
            <a:noFill/>
            <a:ln w="9525">
              <a:solidFill>
                <a:srgbClr val="000000"/>
              </a:solidFill>
              <a:round/>
              <a:headEnd type="triangle" w="med" len="med"/>
              <a:tailEnd type="triangle" w="med" len="med"/>
            </a:ln>
          </p:spPr>
          <p:txBody>
            <a:bodyPr/>
            <a:lstStyle/>
            <a:p>
              <a:endParaRPr lang="cs-CZ"/>
            </a:p>
          </p:txBody>
        </p:sp>
      </p:gr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6"/>
          <p:cNvSpPr>
            <a:spLocks noGrp="1" noChangeArrowheads="1"/>
          </p:cNvSpPr>
          <p:nvPr>
            <p:ph type="sldNum" sz="quarter" idx="12"/>
          </p:nvPr>
        </p:nvSpPr>
        <p:spPr>
          <a:noFill/>
        </p:spPr>
        <p:txBody>
          <a:bodyPr/>
          <a:lstStyle/>
          <a:p>
            <a:fld id="{767CCBA7-5102-43E7-9EEE-5EE97D1EF03C}" type="slidenum">
              <a:rPr lang="cs-CZ" smtClean="0"/>
              <a:pPr/>
              <a:t>51</a:t>
            </a:fld>
            <a:endParaRPr lang="cs-CZ" smtClean="0"/>
          </a:p>
        </p:txBody>
      </p:sp>
      <p:sp>
        <p:nvSpPr>
          <p:cNvPr id="171011" name="Rectangle 2"/>
          <p:cNvSpPr>
            <a:spLocks noGrp="1" noChangeArrowheads="1"/>
          </p:cNvSpPr>
          <p:nvPr>
            <p:ph type="title" idx="4294967295"/>
          </p:nvPr>
        </p:nvSpPr>
        <p:spPr/>
        <p:txBody>
          <a:bodyPr/>
          <a:lstStyle/>
          <a:p>
            <a:r>
              <a:rPr lang="cs-CZ" sz="4000" smtClean="0"/>
              <a:t>Co chybí při ochraně osobních dat</a:t>
            </a:r>
          </a:p>
        </p:txBody>
      </p:sp>
      <p:sp>
        <p:nvSpPr>
          <p:cNvPr id="171012" name="Rectangle 3"/>
          <p:cNvSpPr>
            <a:spLocks noGrp="1" noChangeArrowheads="1"/>
          </p:cNvSpPr>
          <p:nvPr>
            <p:ph type="body" idx="4294967295"/>
          </p:nvPr>
        </p:nvSpPr>
        <p:spPr>
          <a:xfrm>
            <a:off x="250825" y="1484313"/>
            <a:ext cx="8713788" cy="4641850"/>
          </a:xfrm>
        </p:spPr>
        <p:txBody>
          <a:bodyPr/>
          <a:lstStyle/>
          <a:p>
            <a:r>
              <a:rPr lang="cs-CZ" smtClean="0"/>
              <a:t>ÚOOÚ by měl prokazovat, že je skartace skutečně nezbytná, </a:t>
            </a:r>
          </a:p>
          <a:p>
            <a:pPr lvl="1"/>
            <a:r>
              <a:rPr lang="cs-CZ" smtClean="0"/>
              <a:t>měl by  doporučovat opatření (důvěryhodnost instituce, anonymizace dat, ..,), opatření by měl navrhovat sám, nebo si je dát navrhnout od expertů s cílem vyhnout se skartaci</a:t>
            </a:r>
          </a:p>
          <a:p>
            <a:pPr lvl="1"/>
            <a:r>
              <a:rPr lang="cs-CZ" smtClean="0"/>
              <a:t>Měl by mít povinnost vyhodnocovat ztráty vyvolané skartací a to i na podnět občanů a institucí</a:t>
            </a:r>
          </a:p>
          <a:p>
            <a:r>
              <a:rPr lang="cs-CZ" smtClean="0"/>
              <a:t>Ale to je legislativní změna!</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6"/>
          <p:cNvSpPr>
            <a:spLocks noGrp="1" noChangeArrowheads="1"/>
          </p:cNvSpPr>
          <p:nvPr>
            <p:ph type="sldNum" sz="quarter" idx="12"/>
          </p:nvPr>
        </p:nvSpPr>
        <p:spPr>
          <a:noFill/>
        </p:spPr>
        <p:txBody>
          <a:bodyPr/>
          <a:lstStyle/>
          <a:p>
            <a:fld id="{B2F0678F-85CD-4CF0-8CB0-5188BAD7B3F4}" type="slidenum">
              <a:rPr lang="cs-CZ" smtClean="0"/>
              <a:pPr/>
              <a:t>52</a:t>
            </a:fld>
            <a:endParaRPr lang="cs-CZ" smtClean="0"/>
          </a:p>
        </p:txBody>
      </p:sp>
      <p:sp>
        <p:nvSpPr>
          <p:cNvPr id="172035" name="Rectangle 2"/>
          <p:cNvSpPr>
            <a:spLocks noGrp="1" noChangeArrowheads="1"/>
          </p:cNvSpPr>
          <p:nvPr>
            <p:ph type="title" idx="4294967295"/>
          </p:nvPr>
        </p:nvSpPr>
        <p:spPr/>
        <p:txBody>
          <a:bodyPr/>
          <a:lstStyle/>
          <a:p>
            <a:r>
              <a:rPr lang="cs-CZ" sz="3600" smtClean="0"/>
              <a:t>Od dostupnosti k nedosažitelnosti</a:t>
            </a:r>
            <a:br>
              <a:rPr lang="cs-CZ" sz="3600" smtClean="0"/>
            </a:br>
            <a:r>
              <a:rPr lang="cs-CZ" sz="2900" smtClean="0"/>
              <a:t>Zavalí nás informační odpadky?</a:t>
            </a:r>
          </a:p>
        </p:txBody>
      </p:sp>
      <p:sp>
        <p:nvSpPr>
          <p:cNvPr id="172036" name="Rectangle 3"/>
          <p:cNvSpPr>
            <a:spLocks noGrp="1" noChangeArrowheads="1"/>
          </p:cNvSpPr>
          <p:nvPr>
            <p:ph type="body" idx="4294967295"/>
          </p:nvPr>
        </p:nvSpPr>
        <p:spPr>
          <a:xfrm>
            <a:off x="457200" y="1600200"/>
            <a:ext cx="8507413" cy="4525963"/>
          </a:xfrm>
        </p:spPr>
        <p:txBody>
          <a:bodyPr/>
          <a:lstStyle/>
          <a:p>
            <a:pPr>
              <a:lnSpc>
                <a:spcPct val="90000"/>
              </a:lnSpc>
            </a:pPr>
            <a:r>
              <a:rPr lang="cs-CZ" sz="2800" smtClean="0"/>
              <a:t>Stále větší množství smetí, přes které se musím probojovávat k tomu, co potřebuji, leccos nakonec nenajdu</a:t>
            </a:r>
          </a:p>
          <a:p>
            <a:pPr>
              <a:lnSpc>
                <a:spcPct val="90000"/>
              </a:lnSpc>
            </a:pPr>
            <a:r>
              <a:rPr lang="cs-CZ" sz="2800" smtClean="0"/>
              <a:t>I užitečných/relevantních informací je stále více a pro menší skupiny je příliš nákladné všechny využívat</a:t>
            </a:r>
          </a:p>
          <a:p>
            <a:pPr lvl="1">
              <a:lnSpc>
                <a:spcPct val="90000"/>
              </a:lnSpc>
            </a:pPr>
            <a:r>
              <a:rPr lang="cs-CZ" sz="2400" smtClean="0"/>
              <a:t>Některé informace jsou jen v knihách a reportech, jiné v dokumentaci SW artefaktů</a:t>
            </a:r>
          </a:p>
          <a:p>
            <a:pPr lvl="1">
              <a:lnSpc>
                <a:spcPct val="90000"/>
              </a:lnSpc>
            </a:pPr>
            <a:r>
              <a:rPr lang="cs-CZ" sz="2400" smtClean="0"/>
              <a:t>Je obtížné se k některým dokumentům prokousat </a:t>
            </a:r>
          </a:p>
          <a:p>
            <a:pPr>
              <a:lnSpc>
                <a:spcPct val="90000"/>
              </a:lnSpc>
            </a:pPr>
            <a:r>
              <a:rPr lang="cs-CZ" sz="2800" smtClean="0"/>
              <a:t>Informační prostor stále více vyplňují velcí vydavatelé a vnucují ostatním svoje pravidla hry</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6"/>
          <p:cNvSpPr>
            <a:spLocks noGrp="1" noChangeArrowheads="1"/>
          </p:cNvSpPr>
          <p:nvPr>
            <p:ph type="sldNum" sz="quarter" idx="12"/>
          </p:nvPr>
        </p:nvSpPr>
        <p:spPr>
          <a:noFill/>
        </p:spPr>
        <p:txBody>
          <a:bodyPr/>
          <a:lstStyle/>
          <a:p>
            <a:fld id="{45A90D0B-DA37-43C0-B4B8-8269979D2029}" type="slidenum">
              <a:rPr lang="cs-CZ" smtClean="0"/>
              <a:pPr/>
              <a:t>53</a:t>
            </a:fld>
            <a:endParaRPr lang="cs-CZ" smtClean="0"/>
          </a:p>
        </p:txBody>
      </p:sp>
      <p:sp>
        <p:nvSpPr>
          <p:cNvPr id="176131" name="Rectangle 2"/>
          <p:cNvSpPr>
            <a:spLocks noGrp="1" noChangeArrowheads="1"/>
          </p:cNvSpPr>
          <p:nvPr>
            <p:ph type="title" idx="4294967295"/>
          </p:nvPr>
        </p:nvSpPr>
        <p:spPr/>
        <p:txBody>
          <a:bodyPr/>
          <a:lstStyle/>
          <a:p>
            <a:r>
              <a:rPr lang="cs-CZ" smtClean="0"/>
              <a:t>Jiné hrozby</a:t>
            </a:r>
          </a:p>
        </p:txBody>
      </p:sp>
      <p:sp>
        <p:nvSpPr>
          <p:cNvPr id="176132" name="Rectangle 3"/>
          <p:cNvSpPr>
            <a:spLocks noGrp="1" noChangeArrowheads="1"/>
          </p:cNvSpPr>
          <p:nvPr>
            <p:ph type="body" idx="4294967295"/>
          </p:nvPr>
        </p:nvSpPr>
        <p:spPr/>
        <p:txBody>
          <a:bodyPr/>
          <a:lstStyle/>
          <a:p>
            <a:pPr>
              <a:lnSpc>
                <a:spcPct val="90000"/>
              </a:lnSpc>
            </a:pPr>
            <a:r>
              <a:rPr lang="cs-CZ" sz="2200" smtClean="0"/>
              <a:t>Finanční operace v milisekundách a finanční bubliny, nedostupnost základních ekonomických info</a:t>
            </a:r>
          </a:p>
          <a:p>
            <a:pPr>
              <a:lnSpc>
                <a:spcPct val="90000"/>
              </a:lnSpc>
            </a:pPr>
            <a:r>
              <a:rPr lang="cs-CZ" sz="2200" smtClean="0"/>
              <a:t>Sobecké zájmy velkých hráčů </a:t>
            </a:r>
          </a:p>
          <a:p>
            <a:pPr lvl="1">
              <a:lnSpc>
                <a:spcPct val="90000"/>
              </a:lnSpc>
            </a:pPr>
            <a:r>
              <a:rPr lang="cs-CZ" sz="2200" smtClean="0"/>
              <a:t>Obdoba starověkých nomádů ničících staré civilizace?</a:t>
            </a:r>
          </a:p>
          <a:p>
            <a:pPr>
              <a:lnSpc>
                <a:spcPct val="90000"/>
              </a:lnSpc>
            </a:pPr>
            <a:r>
              <a:rPr lang="cs-CZ" sz="2200" smtClean="0"/>
              <a:t>Obrovská koncentrace na trhu SW</a:t>
            </a:r>
          </a:p>
          <a:p>
            <a:pPr>
              <a:lnSpc>
                <a:spcPct val="90000"/>
              </a:lnSpc>
            </a:pPr>
            <a:r>
              <a:rPr lang="cs-CZ" sz="2200" smtClean="0"/>
              <a:t>Globální aktivity bez globálního dohledu</a:t>
            </a:r>
          </a:p>
          <a:p>
            <a:pPr lvl="1">
              <a:lnSpc>
                <a:spcPct val="90000"/>
              </a:lnSpc>
            </a:pPr>
            <a:r>
              <a:rPr lang="cs-CZ" sz="2200" smtClean="0"/>
              <a:t>I zde hraje roli IT</a:t>
            </a:r>
          </a:p>
          <a:p>
            <a:pPr>
              <a:lnSpc>
                <a:spcPct val="90000"/>
              </a:lnSpc>
            </a:pPr>
            <a:r>
              <a:rPr lang="cs-CZ" sz="2200" smtClean="0"/>
              <a:t>Přesun kódování do mzdových rájů</a:t>
            </a:r>
          </a:p>
          <a:p>
            <a:pPr>
              <a:lnSpc>
                <a:spcPct val="90000"/>
              </a:lnSpc>
            </a:pPr>
            <a:r>
              <a:rPr lang="cs-CZ" sz="2200" smtClean="0"/>
              <a:t>Specifikace požadavků bude asi muset zahrnout i specifikaci požadavků na změnu prostředí</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6"/>
          <p:cNvSpPr>
            <a:spLocks noGrp="1" noChangeArrowheads="1"/>
          </p:cNvSpPr>
          <p:nvPr>
            <p:ph type="sldNum" sz="quarter" idx="12"/>
          </p:nvPr>
        </p:nvSpPr>
        <p:spPr>
          <a:noFill/>
        </p:spPr>
        <p:txBody>
          <a:bodyPr/>
          <a:lstStyle/>
          <a:p>
            <a:fld id="{5E45604E-4952-40CF-95E7-31AA859D27AE}" type="slidenum">
              <a:rPr lang="cs-CZ" smtClean="0"/>
              <a:pPr/>
              <a:t>54</a:t>
            </a:fld>
            <a:endParaRPr lang="cs-CZ" smtClean="0"/>
          </a:p>
        </p:txBody>
      </p:sp>
      <p:sp>
        <p:nvSpPr>
          <p:cNvPr id="177155" name="Rectangle 2"/>
          <p:cNvSpPr>
            <a:spLocks noGrp="1" noChangeArrowheads="1"/>
          </p:cNvSpPr>
          <p:nvPr>
            <p:ph type="title" idx="4294967295"/>
          </p:nvPr>
        </p:nvSpPr>
        <p:spPr/>
        <p:txBody>
          <a:bodyPr/>
          <a:lstStyle/>
          <a:p>
            <a:r>
              <a:rPr lang="cs-CZ" smtClean="0"/>
              <a:t>Neřeší se problém kvality dat</a:t>
            </a:r>
          </a:p>
        </p:txBody>
      </p:sp>
      <p:sp>
        <p:nvSpPr>
          <p:cNvPr id="177156" name="Rectangle 3"/>
          <p:cNvSpPr>
            <a:spLocks noGrp="1" noChangeArrowheads="1"/>
          </p:cNvSpPr>
          <p:nvPr>
            <p:ph type="body" idx="4294967295"/>
          </p:nvPr>
        </p:nvSpPr>
        <p:spPr/>
        <p:txBody>
          <a:bodyPr/>
          <a:lstStyle/>
          <a:p>
            <a:r>
              <a:rPr lang="cs-CZ" smtClean="0"/>
              <a:t>Aktualizace</a:t>
            </a:r>
          </a:p>
          <a:p>
            <a:pPr lvl="1"/>
            <a:r>
              <a:rPr lang="cs-CZ" smtClean="0"/>
              <a:t> povinnost aktualizovat</a:t>
            </a:r>
          </a:p>
          <a:p>
            <a:r>
              <a:rPr lang="cs-CZ" smtClean="0"/>
              <a:t>Věrohodnost</a:t>
            </a:r>
          </a:p>
          <a:p>
            <a:r>
              <a:rPr lang="cs-CZ" smtClean="0"/>
              <a:t>Konsistence</a:t>
            </a:r>
          </a:p>
          <a:p>
            <a:r>
              <a:rPr lang="cs-CZ" smtClean="0"/>
              <a:t>Odpovědnost</a:t>
            </a:r>
          </a:p>
          <a:p>
            <a:r>
              <a:rPr lang="cs-CZ" smtClean="0"/>
              <a:t> Postih za zničeni dat </a:t>
            </a:r>
          </a:p>
          <a:p>
            <a:endParaRPr lang="cs-CZ" smtClean="0"/>
          </a:p>
          <a:p>
            <a:endParaRPr lang="cs-CZ"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6"/>
          <p:cNvSpPr>
            <a:spLocks noGrp="1" noChangeArrowheads="1"/>
          </p:cNvSpPr>
          <p:nvPr>
            <p:ph type="sldNum" sz="quarter" idx="12"/>
          </p:nvPr>
        </p:nvSpPr>
        <p:spPr>
          <a:noFill/>
        </p:spPr>
        <p:txBody>
          <a:bodyPr/>
          <a:lstStyle/>
          <a:p>
            <a:fld id="{69945D79-94DD-4DB5-BE43-5CE67955405D}" type="slidenum">
              <a:rPr lang="cs-CZ" smtClean="0"/>
              <a:pPr/>
              <a:t>55</a:t>
            </a:fld>
            <a:endParaRPr lang="cs-CZ" smtClean="0"/>
          </a:p>
        </p:txBody>
      </p:sp>
      <p:sp>
        <p:nvSpPr>
          <p:cNvPr id="178179" name="Rectangle 2"/>
          <p:cNvSpPr>
            <a:spLocks noGrp="1" noChangeArrowheads="1"/>
          </p:cNvSpPr>
          <p:nvPr>
            <p:ph type="title" idx="4294967295"/>
          </p:nvPr>
        </p:nvSpPr>
        <p:spPr/>
        <p:txBody>
          <a:bodyPr/>
          <a:lstStyle/>
          <a:p>
            <a:r>
              <a:rPr lang="cs-CZ" smtClean="0"/>
              <a:t>Hlavní výzvy pro ajťáky</a:t>
            </a:r>
          </a:p>
        </p:txBody>
      </p:sp>
      <p:sp>
        <p:nvSpPr>
          <p:cNvPr id="178180" name="Rectangle 3"/>
          <p:cNvSpPr>
            <a:spLocks noGrp="1" noChangeArrowheads="1"/>
          </p:cNvSpPr>
          <p:nvPr>
            <p:ph type="body" idx="4294967295"/>
          </p:nvPr>
        </p:nvSpPr>
        <p:spPr>
          <a:xfrm>
            <a:off x="457200" y="1341438"/>
            <a:ext cx="8229600" cy="4784725"/>
          </a:xfrm>
        </p:spPr>
        <p:txBody>
          <a:bodyPr/>
          <a:lstStyle/>
          <a:p>
            <a:pPr>
              <a:lnSpc>
                <a:spcPct val="80000"/>
              </a:lnSpc>
            </a:pPr>
            <a:r>
              <a:rPr lang="cs-CZ" sz="2000" smtClean="0"/>
              <a:t>Zdá se, že klíčový problém IT (bottleneck) je spojen s pravidly (ne)dostupnosti dat a nekompetentností uživatelů</a:t>
            </a:r>
          </a:p>
          <a:p>
            <a:pPr lvl="1">
              <a:lnSpc>
                <a:spcPct val="80000"/>
              </a:lnSpc>
            </a:pPr>
            <a:r>
              <a:rPr lang="cs-CZ" sz="1800" smtClean="0"/>
              <a:t>Jak na věc_</a:t>
            </a:r>
          </a:p>
          <a:p>
            <a:pPr lvl="1">
              <a:lnSpc>
                <a:spcPct val="80000"/>
              </a:lnSpc>
            </a:pPr>
            <a:r>
              <a:rPr lang="cs-CZ" sz="1800" smtClean="0"/>
              <a:t>? </a:t>
            </a:r>
          </a:p>
          <a:p>
            <a:pPr>
              <a:lnSpc>
                <a:spcPct val="80000"/>
              </a:lnSpc>
            </a:pPr>
            <a:r>
              <a:rPr lang="cs-CZ" sz="2000" smtClean="0"/>
              <a:t>Úspěch SW závisí na tom, zda se podaří ovlivnit legislativní prostředí, </a:t>
            </a:r>
          </a:p>
          <a:p>
            <a:pPr>
              <a:lnSpc>
                <a:spcPct val="80000"/>
              </a:lnSpc>
            </a:pPr>
            <a:r>
              <a:rPr lang="cs-CZ" sz="2000" smtClean="0"/>
              <a:t>Budování informačních systémů a SW systémů obecně je stále více mezioborový a společenský problém a IT se rychle mění</a:t>
            </a:r>
          </a:p>
          <a:p>
            <a:pPr lvl="1">
              <a:lnSpc>
                <a:spcPct val="80000"/>
              </a:lnSpc>
            </a:pPr>
            <a:r>
              <a:rPr lang="cs-CZ" sz="1800" smtClean="0"/>
              <a:t>Jak to zohlednit ve vzdělávání, jak upravit studium (i to celoživotní), jak se sám vzdělávat</a:t>
            </a:r>
          </a:p>
          <a:p>
            <a:pPr lvl="1">
              <a:lnSpc>
                <a:spcPct val="80000"/>
              </a:lnSpc>
            </a:pPr>
            <a:r>
              <a:rPr lang="cs-CZ" sz="1800" smtClean="0"/>
              <a:t>IS pro kontrolu kvality vzdělávacích institucí (samo o sobě nestačí), asi bychom se měli více zajímat o zkušenosti dřívějších absolventů</a:t>
            </a:r>
          </a:p>
          <a:p>
            <a:pPr>
              <a:lnSpc>
                <a:spcPct val="80000"/>
              </a:lnSpc>
            </a:pPr>
            <a:r>
              <a:rPr lang="cs-CZ" sz="2000" smtClean="0"/>
              <a:t>Jak se prosadit v malých firmách proti velkým hráčům</a:t>
            </a:r>
          </a:p>
          <a:p>
            <a:pPr>
              <a:lnSpc>
                <a:spcPct val="80000"/>
              </a:lnSpc>
            </a:pPr>
            <a:r>
              <a:rPr lang="cs-CZ" sz="2000" smtClean="0"/>
              <a:t>Potřeba kontaktů na praktické problémy a spoluipráce s firmami</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6"/>
          <p:cNvSpPr>
            <a:spLocks noGrp="1" noChangeArrowheads="1"/>
          </p:cNvSpPr>
          <p:nvPr>
            <p:ph type="sldNum" sz="quarter" idx="12"/>
          </p:nvPr>
        </p:nvSpPr>
        <p:spPr>
          <a:noFill/>
        </p:spPr>
        <p:txBody>
          <a:bodyPr/>
          <a:lstStyle/>
          <a:p>
            <a:fld id="{32DD25AF-E915-4197-A562-EB9F7A8EE1ED}" type="slidenum">
              <a:rPr lang="cs-CZ" smtClean="0"/>
              <a:pPr/>
              <a:t>56</a:t>
            </a:fld>
            <a:endParaRPr lang="cs-CZ" smtClean="0"/>
          </a:p>
        </p:txBody>
      </p:sp>
      <p:sp>
        <p:nvSpPr>
          <p:cNvPr id="179203" name="Rectangle 2"/>
          <p:cNvSpPr>
            <a:spLocks noGrp="1" noChangeArrowheads="1"/>
          </p:cNvSpPr>
          <p:nvPr>
            <p:ph type="title" idx="4294967295"/>
          </p:nvPr>
        </p:nvSpPr>
        <p:spPr/>
        <p:txBody>
          <a:bodyPr/>
          <a:lstStyle/>
          <a:p>
            <a:r>
              <a:rPr lang="cs-CZ" smtClean="0"/>
              <a:t>Hlavní výzvy pro ajťáky</a:t>
            </a:r>
          </a:p>
        </p:txBody>
      </p:sp>
      <p:sp>
        <p:nvSpPr>
          <p:cNvPr id="179204" name="Rectangle 3"/>
          <p:cNvSpPr>
            <a:spLocks noGrp="1" noChangeArrowheads="1"/>
          </p:cNvSpPr>
          <p:nvPr>
            <p:ph type="body" idx="4294967295"/>
          </p:nvPr>
        </p:nvSpPr>
        <p:spPr/>
        <p:txBody>
          <a:bodyPr/>
          <a:lstStyle/>
          <a:p>
            <a:pPr>
              <a:lnSpc>
                <a:spcPct val="90000"/>
              </a:lnSpc>
            </a:pPr>
            <a:r>
              <a:rPr lang="cs-CZ" smtClean="0"/>
              <a:t>Využití dat je možné jen, jsou-li dostupné a jinak kvalitní, to není zdaleka splněno </a:t>
            </a:r>
          </a:p>
          <a:p>
            <a:pPr lvl="1">
              <a:lnSpc>
                <a:spcPct val="90000"/>
              </a:lnSpc>
            </a:pPr>
            <a:r>
              <a:rPr lang="cs-CZ" smtClean="0"/>
              <a:t>Změna vyžaduje zásah do společenského prostředí</a:t>
            </a:r>
          </a:p>
          <a:p>
            <a:pPr lvl="2">
              <a:lnSpc>
                <a:spcPct val="90000"/>
              </a:lnSpc>
            </a:pPr>
            <a:r>
              <a:rPr lang="cs-CZ" smtClean="0"/>
              <a:t>Předsudky veřejnosti</a:t>
            </a:r>
          </a:p>
          <a:p>
            <a:pPr lvl="2">
              <a:lnSpc>
                <a:spcPct val="90000"/>
              </a:lnSpc>
            </a:pPr>
            <a:r>
              <a:rPr lang="cs-CZ" smtClean="0"/>
              <a:t>Legislativa</a:t>
            </a:r>
          </a:p>
          <a:p>
            <a:pPr>
              <a:lnSpc>
                <a:spcPct val="90000"/>
              </a:lnSpc>
            </a:pPr>
            <a:r>
              <a:rPr lang="cs-CZ" smtClean="0"/>
              <a:t>Kombinace oborů</a:t>
            </a:r>
          </a:p>
          <a:p>
            <a:pPr lvl="1">
              <a:lnSpc>
                <a:spcPct val="90000"/>
              </a:lnSpc>
            </a:pPr>
            <a:r>
              <a:rPr lang="cs-CZ" smtClean="0"/>
              <a:t>Kombinace měkkých a tvrdých znalostí</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6"/>
          <p:cNvSpPr>
            <a:spLocks noGrp="1" noChangeArrowheads="1"/>
          </p:cNvSpPr>
          <p:nvPr>
            <p:ph type="sldNum" sz="quarter" idx="12"/>
          </p:nvPr>
        </p:nvSpPr>
        <p:spPr>
          <a:noFill/>
        </p:spPr>
        <p:txBody>
          <a:bodyPr/>
          <a:lstStyle/>
          <a:p>
            <a:fld id="{7A9246B0-DB89-4D21-A049-64403E3E9A68}" type="slidenum">
              <a:rPr lang="cs-CZ" smtClean="0"/>
              <a:pPr/>
              <a:t>57</a:t>
            </a:fld>
            <a:endParaRPr lang="cs-CZ" smtClean="0"/>
          </a:p>
        </p:txBody>
      </p:sp>
      <p:sp>
        <p:nvSpPr>
          <p:cNvPr id="180227" name="Rectangle 2"/>
          <p:cNvSpPr>
            <a:spLocks noGrp="1" noChangeArrowheads="1"/>
          </p:cNvSpPr>
          <p:nvPr>
            <p:ph type="title" idx="4294967295"/>
          </p:nvPr>
        </p:nvSpPr>
        <p:spPr/>
        <p:txBody>
          <a:bodyPr/>
          <a:lstStyle/>
          <a:p>
            <a:r>
              <a:rPr lang="cs-CZ" smtClean="0"/>
              <a:t>Hlavní výzvy pro ajťáky</a:t>
            </a:r>
          </a:p>
        </p:txBody>
      </p:sp>
      <p:sp>
        <p:nvSpPr>
          <p:cNvPr id="40963" name="Rectangle 3"/>
          <p:cNvSpPr>
            <a:spLocks noGrp="1" noChangeArrowheads="1"/>
          </p:cNvSpPr>
          <p:nvPr>
            <p:ph type="body" idx="4294967295"/>
          </p:nvPr>
        </p:nvSpPr>
        <p:spPr/>
        <p:txBody>
          <a:bodyPr>
            <a:normAutofit fontScale="92500" lnSpcReduction="10000"/>
          </a:bodyPr>
          <a:lstStyle/>
          <a:p>
            <a:pPr>
              <a:lnSpc>
                <a:spcPct val="90000"/>
              </a:lnSpc>
              <a:buFontTx/>
              <a:buNone/>
              <a:defRPr/>
            </a:pPr>
            <a:r>
              <a:rPr lang="cs-CZ" dirty="0" smtClean="0"/>
              <a:t>Teorie není jen pro akademiky</a:t>
            </a:r>
          </a:p>
          <a:p>
            <a:pPr lvl="1">
              <a:lnSpc>
                <a:spcPct val="90000"/>
              </a:lnSpc>
              <a:defRPr/>
            </a:pPr>
            <a:r>
              <a:rPr lang="cs-CZ" dirty="0" smtClean="0"/>
              <a:t>Využíváni dat je možné jen s použitím matematické statistiky</a:t>
            </a:r>
          </a:p>
          <a:p>
            <a:pPr lvl="1">
              <a:lnSpc>
                <a:spcPct val="90000"/>
              </a:lnSpc>
              <a:defRPr/>
            </a:pPr>
            <a:r>
              <a:rPr lang="cs-CZ" dirty="0" smtClean="0"/>
              <a:t>Mnohé inženýrské vlastnosti jsou důsledkem abstraktní matematiky</a:t>
            </a:r>
          </a:p>
          <a:p>
            <a:pPr lvl="1">
              <a:lnSpc>
                <a:spcPct val="90000"/>
              </a:lnSpc>
              <a:defRPr/>
            </a:pPr>
            <a:r>
              <a:rPr lang="cs-CZ" dirty="0" err="1" smtClean="0"/>
              <a:t>Ajťáci</a:t>
            </a:r>
            <a:r>
              <a:rPr lang="cs-CZ" dirty="0" smtClean="0"/>
              <a:t> matematice moc nedají</a:t>
            </a:r>
          </a:p>
          <a:p>
            <a:pPr lvl="1">
              <a:lnSpc>
                <a:spcPct val="90000"/>
              </a:lnSpc>
              <a:defRPr/>
            </a:pPr>
            <a:r>
              <a:rPr lang="cs-CZ" dirty="0" smtClean="0"/>
              <a:t>Roste význam statistiky a ta je </a:t>
            </a:r>
            <a:r>
              <a:rPr lang="cs-CZ" dirty="0" err="1" smtClean="0"/>
              <a:t>ajťákům</a:t>
            </a:r>
            <a:r>
              <a:rPr lang="cs-CZ" dirty="0" smtClean="0"/>
              <a:t> protivná</a:t>
            </a:r>
          </a:p>
          <a:p>
            <a:pPr lvl="2">
              <a:lnSpc>
                <a:spcPct val="90000"/>
              </a:lnSpc>
              <a:defRPr/>
            </a:pPr>
            <a:r>
              <a:rPr lang="cs-CZ" dirty="0" smtClean="0"/>
              <a:t>Je nutná v business </a:t>
            </a:r>
            <a:r>
              <a:rPr lang="cs-CZ" dirty="0" err="1" smtClean="0"/>
              <a:t>intelligence</a:t>
            </a:r>
            <a:endParaRPr lang="cs-CZ" dirty="0" smtClean="0"/>
          </a:p>
          <a:p>
            <a:pPr lvl="2">
              <a:lnSpc>
                <a:spcPct val="90000"/>
              </a:lnSpc>
              <a:defRPr/>
            </a:pPr>
            <a:r>
              <a:rPr lang="cs-CZ" dirty="0" smtClean="0"/>
              <a:t>Specifikace často spojena se statistickou analýzou </a:t>
            </a:r>
          </a:p>
          <a:p>
            <a:pPr lvl="2">
              <a:lnSpc>
                <a:spcPct val="90000"/>
              </a:lnSpc>
              <a:defRPr/>
            </a:pPr>
            <a:r>
              <a:rPr lang="cs-CZ" dirty="0" smtClean="0"/>
              <a:t>Způsob myšlení</a:t>
            </a:r>
          </a:p>
          <a:p>
            <a:pPr lvl="1">
              <a:lnSpc>
                <a:spcPct val="90000"/>
              </a:lnSpc>
              <a:defRPr/>
            </a:pPr>
            <a:r>
              <a:rPr lang="cs-CZ" dirty="0" smtClean="0"/>
              <a:t>Abstrakce jen když je vhodná a v případě IS jí </a:t>
            </a:r>
            <a:r>
              <a:rPr lang="cs-CZ" dirty="0" smtClean="0"/>
              <a:t>uživatelé musí rozumět</a:t>
            </a:r>
            <a:endParaRPr lang="cs-CZ"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6"/>
          <p:cNvSpPr>
            <a:spLocks noGrp="1" noChangeArrowheads="1"/>
          </p:cNvSpPr>
          <p:nvPr>
            <p:ph type="sldNum" sz="quarter" idx="12"/>
          </p:nvPr>
        </p:nvSpPr>
        <p:spPr>
          <a:noFill/>
        </p:spPr>
        <p:txBody>
          <a:bodyPr/>
          <a:lstStyle/>
          <a:p>
            <a:fld id="{37CDF1F9-7C6F-45E2-8D1C-635F7AB69372}" type="slidenum">
              <a:rPr lang="cs-CZ" smtClean="0"/>
              <a:pPr/>
              <a:t>58</a:t>
            </a:fld>
            <a:endParaRPr lang="cs-CZ" smtClean="0"/>
          </a:p>
        </p:txBody>
      </p:sp>
      <p:sp>
        <p:nvSpPr>
          <p:cNvPr id="181251" name="Rectangle 2"/>
          <p:cNvSpPr>
            <a:spLocks noGrp="1" noChangeArrowheads="1"/>
          </p:cNvSpPr>
          <p:nvPr>
            <p:ph type="title"/>
          </p:nvPr>
        </p:nvSpPr>
        <p:spPr/>
        <p:txBody>
          <a:bodyPr>
            <a:normAutofit fontScale="90000"/>
          </a:bodyPr>
          <a:lstStyle/>
          <a:p>
            <a:r>
              <a:rPr lang="cs-CZ" sz="4000" smtClean="0"/>
              <a:t>Kdy se nevyplatí vyrobit úplně dokonalý SW produkt</a:t>
            </a:r>
          </a:p>
        </p:txBody>
      </p:sp>
      <p:sp>
        <p:nvSpPr>
          <p:cNvPr id="146435" name="Rectangle 3"/>
          <p:cNvSpPr>
            <a:spLocks noGrp="1" noChangeArrowheads="1"/>
          </p:cNvSpPr>
          <p:nvPr>
            <p:ph type="body" idx="1"/>
          </p:nvPr>
        </p:nvSpPr>
        <p:spPr>
          <a:xfrm>
            <a:off x="457200" y="1600200"/>
            <a:ext cx="8229600" cy="4060825"/>
          </a:xfrm>
        </p:spPr>
        <p:txBody>
          <a:bodyPr>
            <a:normAutofit lnSpcReduction="10000"/>
          </a:bodyPr>
          <a:lstStyle/>
          <a:p>
            <a:pPr>
              <a:lnSpc>
                <a:spcPct val="90000"/>
              </a:lnSpc>
            </a:pPr>
            <a:r>
              <a:rPr lang="cs-CZ" sz="2400" smtClean="0"/>
              <a:t>Systém má být použitelný, ale musí se upravovat (i z důvodů změn prostředí), co je pak dokonalý systém</a:t>
            </a:r>
          </a:p>
          <a:p>
            <a:pPr>
              <a:lnSpc>
                <a:spcPct val="90000"/>
              </a:lnSpc>
            </a:pPr>
            <a:r>
              <a:rPr lang="cs-CZ" sz="2400" smtClean="0"/>
              <a:t>Uživatel je pak obvykle na dodavateli závislý a nemůže jednoduše přejít k jinému</a:t>
            </a:r>
          </a:p>
          <a:p>
            <a:pPr lvl="1">
              <a:lnSpc>
                <a:spcPct val="90000"/>
              </a:lnSpc>
            </a:pPr>
            <a:r>
              <a:rPr lang="cs-CZ" sz="2400" smtClean="0"/>
              <a:t>Opravovat musí stále stejný dodavatel</a:t>
            </a:r>
          </a:p>
          <a:p>
            <a:pPr>
              <a:lnSpc>
                <a:spcPct val="90000"/>
              </a:lnSpc>
            </a:pPr>
            <a:r>
              <a:rPr lang="cs-CZ" sz="2400" smtClean="0"/>
              <a:t>Úplatky, o přechod není zájem.</a:t>
            </a:r>
          </a:p>
          <a:p>
            <a:pPr lvl="1">
              <a:lnSpc>
                <a:spcPct val="90000"/>
              </a:lnSpc>
            </a:pPr>
            <a:r>
              <a:rPr lang="cs-CZ" sz="2400" smtClean="0"/>
              <a:t>Nedokonalosti se za úplatu odstraňují a systém se „zdokonaluje“ i když to nemusí být  potřeba</a:t>
            </a:r>
          </a:p>
          <a:p>
            <a:pPr>
              <a:lnSpc>
                <a:spcPct val="90000"/>
              </a:lnSpc>
            </a:pPr>
            <a:r>
              <a:rPr lang="cs-CZ" sz="2400" smtClean="0"/>
              <a:t>Legitimní důvod: Bylo by to příliš drahé nebo příliš pozdě, někdy ani nelze (, není jasné co, faktor času, reorg cycle – v době kdy předávám je to už zastaralé)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6435">
                                            <p:txEl>
                                              <p:pRg st="4" end="4"/>
                                            </p:txEl>
                                          </p:spTgt>
                                        </p:tgtEl>
                                        <p:attrNameLst>
                                          <p:attrName>style.visibility</p:attrName>
                                        </p:attrNameLst>
                                      </p:cBhvr>
                                      <p:to>
                                        <p:strVal val="visible"/>
                                      </p:to>
                                    </p:set>
                                    <p:anim calcmode="lin" valueType="num">
                                      <p:cBhvr additive="base">
                                        <p:cTn id="31"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6435">
                                            <p:txEl>
                                              <p:pRg st="5" end="5"/>
                                            </p:txEl>
                                          </p:spTgt>
                                        </p:tgtEl>
                                        <p:attrNameLst>
                                          <p:attrName>style.visibility</p:attrName>
                                        </p:attrNameLst>
                                      </p:cBhvr>
                                      <p:to>
                                        <p:strVal val="visible"/>
                                      </p:to>
                                    </p:set>
                                    <p:anim calcmode="lin" valueType="num">
                                      <p:cBhvr additive="base">
                                        <p:cTn id="37" dur="500" fill="hold"/>
                                        <p:tgtEl>
                                          <p:spTgt spid="1464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6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Nadpis 1"/>
          <p:cNvSpPr>
            <a:spLocks noGrp="1"/>
          </p:cNvSpPr>
          <p:nvPr>
            <p:ph type="ctrTitle"/>
          </p:nvPr>
        </p:nvSpPr>
        <p:spPr>
          <a:xfrm>
            <a:off x="611188" y="1052513"/>
            <a:ext cx="7772400" cy="2520950"/>
          </a:xfrm>
        </p:spPr>
        <p:txBody>
          <a:bodyPr>
            <a:normAutofit fontScale="90000"/>
          </a:bodyPr>
          <a:lstStyle/>
          <a:p>
            <a:r>
              <a:rPr lang="cs-CZ" smtClean="0"/>
              <a:t>Neakceptuje je, že tvorba SW je inženýrský obor </a:t>
            </a:r>
            <a:br>
              <a:rPr lang="cs-CZ" smtClean="0"/>
            </a:br>
            <a:r>
              <a:rPr lang="cs-CZ" smtClean="0"/>
              <a:t>SW entity jsou průmyslové výrobky  </a:t>
            </a:r>
          </a:p>
        </p:txBody>
      </p:sp>
      <p:sp>
        <p:nvSpPr>
          <p:cNvPr id="182275" name="Podnadpis 2"/>
          <p:cNvSpPr>
            <a:spLocks noGrp="1"/>
          </p:cNvSpPr>
          <p:nvPr>
            <p:ph type="subTitle" idx="1"/>
          </p:nvPr>
        </p:nvSpPr>
        <p:spPr/>
        <p:txBody>
          <a:bodyPr/>
          <a:lstStyle/>
          <a:p>
            <a:r>
              <a:rPr lang="cs-CZ" smtClean="0"/>
              <a:t>Shody jejich vlastností s vlastnostmi klasickými pokročilými výrobky </a:t>
            </a:r>
          </a:p>
        </p:txBody>
      </p:sp>
      <p:sp>
        <p:nvSpPr>
          <p:cNvPr id="182276" name="Zástupný symbol pro číslo snímku 3"/>
          <p:cNvSpPr>
            <a:spLocks noGrp="1"/>
          </p:cNvSpPr>
          <p:nvPr>
            <p:ph type="sldNum" sz="quarter" idx="12"/>
          </p:nvPr>
        </p:nvSpPr>
        <p:spPr>
          <a:noFill/>
        </p:spPr>
        <p:txBody>
          <a:bodyPr/>
          <a:lstStyle/>
          <a:p>
            <a:fld id="{7F0E5154-E973-4C1B-A90D-D7F0B31A3146}" type="slidenum">
              <a:rPr lang="cs-CZ" smtClean="0"/>
              <a:pPr/>
              <a:t>59</a:t>
            </a:fld>
            <a:endParaRPr lang="cs-CZ"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Dvoudimensionální</a:t>
            </a:r>
            <a:r>
              <a:rPr lang="cs-CZ" dirty="0" smtClean="0"/>
              <a:t> pohled2</a:t>
            </a:r>
            <a:endParaRPr lang="cs-CZ" dirty="0"/>
          </a:p>
        </p:txBody>
      </p:sp>
      <p:sp>
        <p:nvSpPr>
          <p:cNvPr id="3" name="Zástupný symbol pro obsah 2"/>
          <p:cNvSpPr>
            <a:spLocks noGrp="1"/>
          </p:cNvSpPr>
          <p:nvPr>
            <p:ph idx="1"/>
          </p:nvPr>
        </p:nvSpPr>
        <p:spPr/>
        <p:txBody>
          <a:bodyPr>
            <a:normAutofit fontScale="92500" lnSpcReduction="20000"/>
          </a:bodyPr>
          <a:lstStyle/>
          <a:p>
            <a:pPr lvl="0"/>
            <a:r>
              <a:rPr lang="cs-CZ" b="1" dirty="0" err="1"/>
              <a:t>Inherent</a:t>
            </a:r>
            <a:r>
              <a:rPr lang="cs-CZ" b="1" dirty="0"/>
              <a:t> Data </a:t>
            </a:r>
            <a:r>
              <a:rPr lang="cs-CZ" b="1" dirty="0" err="1"/>
              <a:t>Quality</a:t>
            </a:r>
            <a:r>
              <a:rPr lang="cs-CZ" dirty="0"/>
              <a:t>: </a:t>
            </a:r>
            <a:r>
              <a:rPr lang="cs-CZ" dirty="0" err="1"/>
              <a:t>Inherent</a:t>
            </a:r>
            <a:r>
              <a:rPr lang="cs-CZ" dirty="0"/>
              <a:t> data </a:t>
            </a:r>
            <a:r>
              <a:rPr lang="cs-CZ" dirty="0" err="1"/>
              <a:t>quality</a:t>
            </a:r>
            <a:r>
              <a:rPr lang="cs-CZ" dirty="0"/>
              <a:t> </a:t>
            </a:r>
            <a:r>
              <a:rPr lang="cs-CZ" dirty="0" err="1"/>
              <a:t>refers</a:t>
            </a:r>
            <a:r>
              <a:rPr lang="cs-CZ" dirty="0"/>
              <a:t> to </a:t>
            </a:r>
            <a:r>
              <a:rPr lang="cs-CZ" dirty="0" err="1"/>
              <a:t>the</a:t>
            </a:r>
            <a:r>
              <a:rPr lang="cs-CZ" dirty="0"/>
              <a:t> </a:t>
            </a:r>
            <a:r>
              <a:rPr lang="cs-CZ" dirty="0" err="1"/>
              <a:t>degree</a:t>
            </a:r>
            <a:r>
              <a:rPr lang="cs-CZ" dirty="0"/>
              <a:t> to </a:t>
            </a:r>
            <a:r>
              <a:rPr lang="cs-CZ" dirty="0" err="1"/>
              <a:t>which</a:t>
            </a:r>
            <a:r>
              <a:rPr lang="cs-CZ" dirty="0"/>
              <a:t> </a:t>
            </a:r>
            <a:r>
              <a:rPr lang="cs-CZ" dirty="0" err="1"/>
              <a:t>quality</a:t>
            </a:r>
            <a:r>
              <a:rPr lang="cs-CZ" dirty="0"/>
              <a:t> </a:t>
            </a:r>
            <a:r>
              <a:rPr lang="cs-CZ" dirty="0" err="1"/>
              <a:t>characteristics</a:t>
            </a:r>
            <a:r>
              <a:rPr lang="cs-CZ" dirty="0"/>
              <a:t> </a:t>
            </a:r>
            <a:r>
              <a:rPr lang="cs-CZ" dirty="0" err="1"/>
              <a:t>of</a:t>
            </a:r>
            <a:r>
              <a:rPr lang="cs-CZ" dirty="0"/>
              <a:t> data </a:t>
            </a:r>
            <a:r>
              <a:rPr lang="cs-CZ" dirty="0" err="1"/>
              <a:t>have</a:t>
            </a:r>
            <a:r>
              <a:rPr lang="cs-CZ" dirty="0"/>
              <a:t> </a:t>
            </a:r>
            <a:r>
              <a:rPr lang="cs-CZ" dirty="0" err="1"/>
              <a:t>the</a:t>
            </a:r>
            <a:r>
              <a:rPr lang="cs-CZ" dirty="0"/>
              <a:t> </a:t>
            </a:r>
            <a:r>
              <a:rPr lang="cs-CZ" dirty="0" err="1"/>
              <a:t>intrinsic</a:t>
            </a:r>
            <a:r>
              <a:rPr lang="cs-CZ" dirty="0"/>
              <a:t> </a:t>
            </a:r>
            <a:r>
              <a:rPr lang="cs-CZ" dirty="0" err="1"/>
              <a:t>potential</a:t>
            </a:r>
            <a:r>
              <a:rPr lang="cs-CZ" dirty="0"/>
              <a:t> to </a:t>
            </a:r>
            <a:r>
              <a:rPr lang="cs-CZ" dirty="0" err="1"/>
              <a:t>satisfy</a:t>
            </a:r>
            <a:r>
              <a:rPr lang="cs-CZ" dirty="0"/>
              <a:t> </a:t>
            </a:r>
            <a:r>
              <a:rPr lang="cs-CZ" dirty="0" err="1"/>
              <a:t>stated</a:t>
            </a:r>
            <a:r>
              <a:rPr lang="cs-CZ" dirty="0"/>
              <a:t> </a:t>
            </a:r>
            <a:r>
              <a:rPr lang="cs-CZ" dirty="0" err="1"/>
              <a:t>and</a:t>
            </a:r>
            <a:r>
              <a:rPr lang="cs-CZ" dirty="0"/>
              <a:t> </a:t>
            </a:r>
            <a:r>
              <a:rPr lang="cs-CZ" dirty="0" err="1"/>
              <a:t>implied</a:t>
            </a:r>
            <a:r>
              <a:rPr lang="cs-CZ" dirty="0"/>
              <a:t> </a:t>
            </a:r>
            <a:r>
              <a:rPr lang="cs-CZ" dirty="0" err="1"/>
              <a:t>needs</a:t>
            </a:r>
            <a:r>
              <a:rPr lang="cs-CZ" dirty="0"/>
              <a:t> </a:t>
            </a:r>
            <a:r>
              <a:rPr lang="cs-CZ" dirty="0" err="1"/>
              <a:t>when</a:t>
            </a:r>
            <a:r>
              <a:rPr lang="cs-CZ" dirty="0"/>
              <a:t> data </a:t>
            </a:r>
            <a:r>
              <a:rPr lang="cs-CZ" dirty="0" err="1"/>
              <a:t>is</a:t>
            </a:r>
            <a:r>
              <a:rPr lang="cs-CZ" dirty="0"/>
              <a:t> </a:t>
            </a:r>
            <a:r>
              <a:rPr lang="cs-CZ" dirty="0" err="1"/>
              <a:t>used</a:t>
            </a:r>
            <a:r>
              <a:rPr lang="cs-CZ" dirty="0"/>
              <a:t> </a:t>
            </a:r>
            <a:r>
              <a:rPr lang="cs-CZ" dirty="0" err="1"/>
              <a:t>under</a:t>
            </a:r>
            <a:r>
              <a:rPr lang="cs-CZ" dirty="0"/>
              <a:t> </a:t>
            </a:r>
            <a:r>
              <a:rPr lang="cs-CZ" dirty="0" err="1"/>
              <a:t>specified</a:t>
            </a:r>
            <a:r>
              <a:rPr lang="cs-CZ" dirty="0"/>
              <a:t> </a:t>
            </a:r>
            <a:r>
              <a:rPr lang="cs-CZ" dirty="0" err="1"/>
              <a:t>conditions</a:t>
            </a:r>
            <a:r>
              <a:rPr lang="cs-CZ" dirty="0"/>
              <a:t>. </a:t>
            </a:r>
            <a:r>
              <a:rPr lang="cs-CZ" dirty="0" err="1"/>
              <a:t>From</a:t>
            </a:r>
            <a:r>
              <a:rPr lang="cs-CZ" dirty="0"/>
              <a:t> </a:t>
            </a:r>
            <a:r>
              <a:rPr lang="cs-CZ" dirty="0" err="1"/>
              <a:t>the</a:t>
            </a:r>
            <a:r>
              <a:rPr lang="cs-CZ" dirty="0"/>
              <a:t> </a:t>
            </a:r>
            <a:r>
              <a:rPr lang="cs-CZ" dirty="0" err="1"/>
              <a:t>inherent</a:t>
            </a:r>
            <a:r>
              <a:rPr lang="cs-CZ" dirty="0"/>
              <a:t> point </a:t>
            </a:r>
            <a:r>
              <a:rPr lang="cs-CZ" dirty="0" err="1"/>
              <a:t>of</a:t>
            </a:r>
            <a:r>
              <a:rPr lang="cs-CZ" dirty="0"/>
              <a:t> </a:t>
            </a:r>
            <a:r>
              <a:rPr lang="cs-CZ" dirty="0" err="1"/>
              <a:t>view</a:t>
            </a:r>
            <a:r>
              <a:rPr lang="cs-CZ" dirty="0"/>
              <a:t>, data </a:t>
            </a:r>
            <a:r>
              <a:rPr lang="cs-CZ" dirty="0" err="1"/>
              <a:t>quality</a:t>
            </a:r>
            <a:r>
              <a:rPr lang="cs-CZ" dirty="0"/>
              <a:t> </a:t>
            </a:r>
            <a:r>
              <a:rPr lang="cs-CZ" dirty="0" err="1"/>
              <a:t>refers</a:t>
            </a:r>
            <a:r>
              <a:rPr lang="cs-CZ" dirty="0"/>
              <a:t> to data </a:t>
            </a:r>
            <a:r>
              <a:rPr lang="cs-CZ" dirty="0" err="1"/>
              <a:t>itself</a:t>
            </a:r>
            <a:r>
              <a:rPr lang="cs-CZ" dirty="0"/>
              <a:t>, in </a:t>
            </a:r>
            <a:r>
              <a:rPr lang="cs-CZ" dirty="0" err="1"/>
              <a:t>particular</a:t>
            </a:r>
            <a:r>
              <a:rPr lang="cs-CZ" dirty="0"/>
              <a:t> to:</a:t>
            </a:r>
            <a:endParaRPr lang="cs-CZ" sz="2800" dirty="0"/>
          </a:p>
          <a:p>
            <a:pPr lvl="1"/>
            <a:r>
              <a:rPr lang="cs-CZ" dirty="0"/>
              <a:t>data </a:t>
            </a:r>
            <a:r>
              <a:rPr lang="cs-CZ" dirty="0" err="1"/>
              <a:t>domain</a:t>
            </a:r>
            <a:r>
              <a:rPr lang="cs-CZ" dirty="0"/>
              <a:t> </a:t>
            </a:r>
            <a:r>
              <a:rPr lang="cs-CZ" dirty="0" err="1"/>
              <a:t>values</a:t>
            </a:r>
            <a:r>
              <a:rPr lang="cs-CZ" dirty="0"/>
              <a:t> </a:t>
            </a:r>
            <a:r>
              <a:rPr lang="cs-CZ" dirty="0" err="1"/>
              <a:t>and</a:t>
            </a:r>
            <a:r>
              <a:rPr lang="cs-CZ" dirty="0"/>
              <a:t> </a:t>
            </a:r>
            <a:r>
              <a:rPr lang="cs-CZ" dirty="0" err="1"/>
              <a:t>possible</a:t>
            </a:r>
            <a:r>
              <a:rPr lang="cs-CZ" dirty="0"/>
              <a:t> </a:t>
            </a:r>
            <a:r>
              <a:rPr lang="cs-CZ" dirty="0" err="1"/>
              <a:t>restrictions</a:t>
            </a:r>
            <a:r>
              <a:rPr lang="cs-CZ" dirty="0"/>
              <a:t> (</a:t>
            </a:r>
            <a:r>
              <a:rPr lang="cs-CZ" dirty="0" err="1"/>
              <a:t>e.g</a:t>
            </a:r>
            <a:r>
              <a:rPr lang="cs-CZ" dirty="0"/>
              <a:t>. business </a:t>
            </a:r>
            <a:r>
              <a:rPr lang="cs-CZ" dirty="0" err="1"/>
              <a:t>rules</a:t>
            </a:r>
            <a:r>
              <a:rPr lang="cs-CZ" dirty="0"/>
              <a:t> </a:t>
            </a:r>
            <a:r>
              <a:rPr lang="cs-CZ" dirty="0" err="1"/>
              <a:t>governing</a:t>
            </a:r>
            <a:r>
              <a:rPr lang="cs-CZ" dirty="0"/>
              <a:t> </a:t>
            </a:r>
            <a:r>
              <a:rPr lang="cs-CZ" dirty="0" err="1"/>
              <a:t>the</a:t>
            </a:r>
            <a:r>
              <a:rPr lang="cs-CZ" dirty="0"/>
              <a:t> </a:t>
            </a:r>
            <a:r>
              <a:rPr lang="cs-CZ" dirty="0" err="1"/>
              <a:t>quality</a:t>
            </a:r>
            <a:r>
              <a:rPr lang="cs-CZ" dirty="0"/>
              <a:t> </a:t>
            </a:r>
            <a:r>
              <a:rPr lang="cs-CZ" dirty="0" err="1"/>
              <a:t>required</a:t>
            </a:r>
            <a:r>
              <a:rPr lang="cs-CZ" dirty="0"/>
              <a:t> </a:t>
            </a:r>
            <a:r>
              <a:rPr lang="cs-CZ" dirty="0" err="1"/>
              <a:t>for</a:t>
            </a:r>
            <a:r>
              <a:rPr lang="cs-CZ" dirty="0"/>
              <a:t> </a:t>
            </a:r>
            <a:r>
              <a:rPr lang="cs-CZ" dirty="0" err="1"/>
              <a:t>the</a:t>
            </a:r>
            <a:r>
              <a:rPr lang="cs-CZ" dirty="0"/>
              <a:t> </a:t>
            </a:r>
            <a:r>
              <a:rPr lang="cs-CZ" dirty="0" err="1"/>
              <a:t>characteristic</a:t>
            </a:r>
            <a:r>
              <a:rPr lang="cs-CZ" dirty="0"/>
              <a:t> in a </a:t>
            </a:r>
            <a:r>
              <a:rPr lang="cs-CZ" dirty="0" err="1"/>
              <a:t>given</a:t>
            </a:r>
            <a:r>
              <a:rPr lang="cs-CZ" dirty="0"/>
              <a:t> </a:t>
            </a:r>
            <a:r>
              <a:rPr lang="cs-CZ" dirty="0" err="1"/>
              <a:t>application</a:t>
            </a:r>
            <a:r>
              <a:rPr lang="cs-CZ" dirty="0"/>
              <a:t>);</a:t>
            </a:r>
            <a:endParaRPr lang="cs-CZ" sz="2400" dirty="0"/>
          </a:p>
          <a:p>
            <a:pPr lvl="1"/>
            <a:r>
              <a:rPr lang="cs-CZ" dirty="0" err="1"/>
              <a:t>relationships</a:t>
            </a:r>
            <a:r>
              <a:rPr lang="cs-CZ" dirty="0"/>
              <a:t> </a:t>
            </a:r>
            <a:r>
              <a:rPr lang="cs-CZ" dirty="0" err="1"/>
              <a:t>of</a:t>
            </a:r>
            <a:r>
              <a:rPr lang="cs-CZ" dirty="0"/>
              <a:t> data </a:t>
            </a:r>
            <a:r>
              <a:rPr lang="cs-CZ" dirty="0" err="1"/>
              <a:t>values</a:t>
            </a:r>
            <a:r>
              <a:rPr lang="cs-CZ" dirty="0"/>
              <a:t> (</a:t>
            </a:r>
            <a:r>
              <a:rPr lang="cs-CZ" dirty="0" err="1"/>
              <a:t>e.g</a:t>
            </a:r>
            <a:r>
              <a:rPr lang="cs-CZ" dirty="0"/>
              <a:t>. </a:t>
            </a:r>
            <a:r>
              <a:rPr lang="cs-CZ" dirty="0" err="1"/>
              <a:t>consistency</a:t>
            </a:r>
            <a:r>
              <a:rPr lang="cs-CZ" dirty="0"/>
              <a:t>);</a:t>
            </a:r>
            <a:endParaRPr lang="cs-CZ" sz="2400" dirty="0"/>
          </a:p>
          <a:p>
            <a:pPr lvl="1"/>
            <a:r>
              <a:rPr lang="cs-CZ" dirty="0" err="1"/>
              <a:t>metadata</a:t>
            </a:r>
            <a:r>
              <a:rPr lang="cs-CZ" dirty="0"/>
              <a:t>.</a:t>
            </a:r>
            <a:endParaRPr lang="cs-CZ" sz="2400" dirty="0"/>
          </a:p>
          <a:p>
            <a:endParaRPr lang="cs-CZ"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Nadpis 1"/>
          <p:cNvSpPr>
            <a:spLocks noGrp="1"/>
          </p:cNvSpPr>
          <p:nvPr>
            <p:ph type="title"/>
          </p:nvPr>
        </p:nvSpPr>
        <p:spPr/>
        <p:txBody>
          <a:bodyPr/>
          <a:lstStyle/>
          <a:p>
            <a:r>
              <a:rPr lang="cs-CZ" smtClean="0"/>
              <a:t>Inženýr a řemeslník</a:t>
            </a:r>
          </a:p>
        </p:txBody>
      </p:sp>
      <p:sp>
        <p:nvSpPr>
          <p:cNvPr id="183299" name="Zástupný symbol pro obsah 2"/>
          <p:cNvSpPr>
            <a:spLocks noGrp="1"/>
          </p:cNvSpPr>
          <p:nvPr>
            <p:ph idx="1"/>
          </p:nvPr>
        </p:nvSpPr>
        <p:spPr>
          <a:xfrm>
            <a:off x="457200" y="1484313"/>
            <a:ext cx="8229600" cy="4641850"/>
          </a:xfrm>
        </p:spPr>
        <p:txBody>
          <a:bodyPr/>
          <a:lstStyle/>
          <a:p>
            <a:r>
              <a:rPr lang="cs-CZ" dirty="0" smtClean="0"/>
              <a:t>Pohrdání řemeslníků (kodérů) </a:t>
            </a:r>
            <a:r>
              <a:rPr lang="cs-CZ" dirty="0" smtClean="0"/>
              <a:t>analytiky </a:t>
            </a:r>
            <a:endParaRPr lang="cs-CZ" dirty="0" smtClean="0"/>
          </a:p>
          <a:p>
            <a:r>
              <a:rPr lang="cs-CZ" dirty="0" smtClean="0"/>
              <a:t>Analytici nemají porozumění pro nuance řemesla (možnosti, cena, …)</a:t>
            </a:r>
          </a:p>
          <a:p>
            <a:r>
              <a:rPr lang="cs-CZ" dirty="0" smtClean="0"/>
              <a:t>Obojí  spolu se zadavateli nemají zažité přístupy hodnocení plánovaných či existujících SW artefaktů, týká se to i vývojových nástrojů</a:t>
            </a:r>
          </a:p>
          <a:p>
            <a:r>
              <a:rPr lang="cs-CZ" dirty="0" smtClean="0"/>
              <a:t>Nejsou dostatečně rozvinuté postupy hodnocení a kontroly projektů</a:t>
            </a:r>
          </a:p>
        </p:txBody>
      </p:sp>
      <p:sp>
        <p:nvSpPr>
          <p:cNvPr id="183300" name="Zástupný symbol pro číslo snímku 3"/>
          <p:cNvSpPr>
            <a:spLocks noGrp="1"/>
          </p:cNvSpPr>
          <p:nvPr>
            <p:ph type="sldNum" sz="quarter" idx="12"/>
          </p:nvPr>
        </p:nvSpPr>
        <p:spPr>
          <a:noFill/>
        </p:spPr>
        <p:txBody>
          <a:bodyPr/>
          <a:lstStyle/>
          <a:p>
            <a:fld id="{8017D4B6-79CF-47B4-BBA5-DE1AB282EA22}" type="slidenum">
              <a:rPr lang="cs-CZ" smtClean="0"/>
              <a:pPr/>
              <a:t>60</a:t>
            </a:fld>
            <a:endParaRPr lang="cs-CZ"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Dvoudimensionální</a:t>
            </a:r>
            <a:r>
              <a:rPr lang="cs-CZ" dirty="0" smtClean="0"/>
              <a:t> pohled3</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b="1" dirty="0" err="1" smtClean="0"/>
              <a:t>System</a:t>
            </a:r>
            <a:r>
              <a:rPr lang="cs-CZ" b="1" dirty="0" smtClean="0"/>
              <a:t>-</a:t>
            </a:r>
            <a:r>
              <a:rPr lang="cs-CZ" b="1" dirty="0" err="1" smtClean="0"/>
              <a:t>Dependent</a:t>
            </a:r>
            <a:r>
              <a:rPr lang="cs-CZ" b="1" dirty="0" smtClean="0"/>
              <a:t> </a:t>
            </a:r>
            <a:r>
              <a:rPr lang="cs-CZ" b="1" dirty="0"/>
              <a:t>Data </a:t>
            </a:r>
            <a:r>
              <a:rPr lang="cs-CZ" b="1" dirty="0" err="1"/>
              <a:t>Quality</a:t>
            </a:r>
            <a:r>
              <a:rPr lang="cs-CZ" dirty="0"/>
              <a:t>: </a:t>
            </a:r>
            <a:r>
              <a:rPr lang="cs-CZ" dirty="0" err="1"/>
              <a:t>System</a:t>
            </a:r>
            <a:r>
              <a:rPr lang="cs-CZ" dirty="0"/>
              <a:t> </a:t>
            </a:r>
            <a:r>
              <a:rPr lang="cs-CZ" dirty="0" err="1"/>
              <a:t>dependent</a:t>
            </a:r>
            <a:r>
              <a:rPr lang="cs-CZ" dirty="0"/>
              <a:t> data </a:t>
            </a:r>
            <a:r>
              <a:rPr lang="cs-CZ" dirty="0" err="1"/>
              <a:t>quality</a:t>
            </a:r>
            <a:r>
              <a:rPr lang="cs-CZ" dirty="0"/>
              <a:t> </a:t>
            </a:r>
            <a:r>
              <a:rPr lang="cs-CZ" dirty="0" err="1"/>
              <a:t>refers</a:t>
            </a:r>
            <a:r>
              <a:rPr lang="cs-CZ" dirty="0"/>
              <a:t> to </a:t>
            </a:r>
            <a:r>
              <a:rPr lang="cs-CZ" dirty="0" err="1"/>
              <a:t>the</a:t>
            </a:r>
            <a:r>
              <a:rPr lang="cs-CZ" dirty="0"/>
              <a:t> </a:t>
            </a:r>
            <a:r>
              <a:rPr lang="cs-CZ" dirty="0" err="1"/>
              <a:t>degree</a:t>
            </a:r>
            <a:r>
              <a:rPr lang="cs-CZ" dirty="0"/>
              <a:t> to </a:t>
            </a:r>
            <a:r>
              <a:rPr lang="cs-CZ" dirty="0" err="1"/>
              <a:t>which</a:t>
            </a:r>
            <a:r>
              <a:rPr lang="cs-CZ" dirty="0"/>
              <a:t> data </a:t>
            </a:r>
            <a:r>
              <a:rPr lang="cs-CZ" dirty="0" err="1"/>
              <a:t>quality</a:t>
            </a:r>
            <a:r>
              <a:rPr lang="cs-CZ" dirty="0"/>
              <a:t> </a:t>
            </a:r>
            <a:r>
              <a:rPr lang="cs-CZ" dirty="0" err="1"/>
              <a:t>is</a:t>
            </a:r>
            <a:r>
              <a:rPr lang="cs-CZ" dirty="0"/>
              <a:t> </a:t>
            </a:r>
            <a:r>
              <a:rPr lang="cs-CZ" dirty="0" err="1"/>
              <a:t>reached</a:t>
            </a:r>
            <a:r>
              <a:rPr lang="cs-CZ" dirty="0"/>
              <a:t> </a:t>
            </a:r>
            <a:r>
              <a:rPr lang="cs-CZ" dirty="0" err="1"/>
              <a:t>and</a:t>
            </a:r>
            <a:r>
              <a:rPr lang="cs-CZ" dirty="0"/>
              <a:t> </a:t>
            </a:r>
            <a:r>
              <a:rPr lang="cs-CZ" dirty="0" err="1"/>
              <a:t>preserved</a:t>
            </a:r>
            <a:r>
              <a:rPr lang="cs-CZ" dirty="0"/>
              <a:t> </a:t>
            </a:r>
            <a:r>
              <a:rPr lang="cs-CZ" dirty="0" err="1"/>
              <a:t>within</a:t>
            </a:r>
            <a:r>
              <a:rPr lang="cs-CZ" dirty="0"/>
              <a:t> a </a:t>
            </a:r>
            <a:r>
              <a:rPr lang="cs-CZ" dirty="0" err="1"/>
              <a:t>computer</a:t>
            </a:r>
            <a:r>
              <a:rPr lang="cs-CZ" dirty="0"/>
              <a:t> </a:t>
            </a:r>
            <a:r>
              <a:rPr lang="cs-CZ" dirty="0" err="1"/>
              <a:t>system</a:t>
            </a:r>
            <a:r>
              <a:rPr lang="cs-CZ" dirty="0"/>
              <a:t> </a:t>
            </a:r>
            <a:r>
              <a:rPr lang="cs-CZ" dirty="0" err="1"/>
              <a:t>when</a:t>
            </a:r>
            <a:r>
              <a:rPr lang="cs-CZ" dirty="0"/>
              <a:t> data </a:t>
            </a:r>
            <a:r>
              <a:rPr lang="cs-CZ" dirty="0" err="1"/>
              <a:t>is</a:t>
            </a:r>
            <a:r>
              <a:rPr lang="cs-CZ" dirty="0"/>
              <a:t> </a:t>
            </a:r>
            <a:r>
              <a:rPr lang="cs-CZ" dirty="0" err="1"/>
              <a:t>used</a:t>
            </a:r>
            <a:r>
              <a:rPr lang="cs-CZ" dirty="0"/>
              <a:t> </a:t>
            </a:r>
            <a:r>
              <a:rPr lang="cs-CZ" dirty="0" err="1"/>
              <a:t>under</a:t>
            </a:r>
            <a:r>
              <a:rPr lang="cs-CZ" dirty="0"/>
              <a:t> </a:t>
            </a:r>
            <a:r>
              <a:rPr lang="cs-CZ" dirty="0" err="1"/>
              <a:t>specified</a:t>
            </a:r>
            <a:r>
              <a:rPr lang="cs-CZ" dirty="0"/>
              <a:t> </a:t>
            </a:r>
            <a:r>
              <a:rPr lang="cs-CZ" dirty="0" err="1"/>
              <a:t>conditions</a:t>
            </a:r>
            <a:r>
              <a:rPr lang="cs-CZ" dirty="0"/>
              <a:t>.</a:t>
            </a:r>
            <a:endParaRPr lang="cs-CZ" sz="2800" dirty="0"/>
          </a:p>
          <a:p>
            <a:r>
              <a:rPr lang="cs-CZ" dirty="0" err="1"/>
              <a:t>From</a:t>
            </a:r>
            <a:r>
              <a:rPr lang="cs-CZ" dirty="0"/>
              <a:t> </a:t>
            </a:r>
            <a:r>
              <a:rPr lang="cs-CZ" dirty="0" err="1"/>
              <a:t>this</a:t>
            </a:r>
            <a:r>
              <a:rPr lang="cs-CZ" dirty="0"/>
              <a:t> point </a:t>
            </a:r>
            <a:r>
              <a:rPr lang="cs-CZ" dirty="0" err="1"/>
              <a:t>of</a:t>
            </a:r>
            <a:r>
              <a:rPr lang="cs-CZ" dirty="0"/>
              <a:t> </a:t>
            </a:r>
            <a:r>
              <a:rPr lang="cs-CZ" dirty="0" err="1"/>
              <a:t>view</a:t>
            </a:r>
            <a:r>
              <a:rPr lang="cs-CZ" dirty="0"/>
              <a:t> data </a:t>
            </a:r>
            <a:r>
              <a:rPr lang="cs-CZ" dirty="0" err="1"/>
              <a:t>quality</a:t>
            </a:r>
            <a:r>
              <a:rPr lang="cs-CZ" dirty="0"/>
              <a:t> </a:t>
            </a:r>
            <a:r>
              <a:rPr lang="cs-CZ" dirty="0" err="1"/>
              <a:t>depends</a:t>
            </a:r>
            <a:r>
              <a:rPr lang="cs-CZ" dirty="0"/>
              <a:t> on </a:t>
            </a:r>
            <a:r>
              <a:rPr lang="cs-CZ" dirty="0" err="1"/>
              <a:t>the</a:t>
            </a:r>
            <a:r>
              <a:rPr lang="cs-CZ" dirty="0"/>
              <a:t> </a:t>
            </a:r>
            <a:r>
              <a:rPr lang="cs-CZ" dirty="0" err="1"/>
              <a:t>technological</a:t>
            </a:r>
            <a:r>
              <a:rPr lang="cs-CZ" dirty="0"/>
              <a:t> </a:t>
            </a:r>
            <a:r>
              <a:rPr lang="cs-CZ" dirty="0" err="1"/>
              <a:t>domain</a:t>
            </a:r>
            <a:r>
              <a:rPr lang="cs-CZ" dirty="0"/>
              <a:t> in </a:t>
            </a:r>
            <a:r>
              <a:rPr lang="cs-CZ" dirty="0" err="1"/>
              <a:t>which</a:t>
            </a:r>
            <a:r>
              <a:rPr lang="cs-CZ" dirty="0"/>
              <a:t> data are </a:t>
            </a:r>
            <a:r>
              <a:rPr lang="cs-CZ" dirty="0" err="1"/>
              <a:t>used</a:t>
            </a:r>
            <a:r>
              <a:rPr lang="cs-CZ" dirty="0"/>
              <a:t>; </a:t>
            </a:r>
            <a:r>
              <a:rPr lang="cs-CZ" dirty="0" err="1"/>
              <a:t>it</a:t>
            </a:r>
            <a:r>
              <a:rPr lang="cs-CZ" dirty="0"/>
              <a:t> </a:t>
            </a:r>
            <a:r>
              <a:rPr lang="cs-CZ" dirty="0" err="1"/>
              <a:t>is</a:t>
            </a:r>
            <a:r>
              <a:rPr lang="cs-CZ" dirty="0"/>
              <a:t> </a:t>
            </a:r>
            <a:r>
              <a:rPr lang="cs-CZ" dirty="0" err="1"/>
              <a:t>achieved</a:t>
            </a:r>
            <a:r>
              <a:rPr lang="cs-CZ" dirty="0"/>
              <a:t> by </a:t>
            </a:r>
            <a:r>
              <a:rPr lang="cs-CZ" dirty="0" err="1"/>
              <a:t>the</a:t>
            </a:r>
            <a:r>
              <a:rPr lang="cs-CZ" dirty="0"/>
              <a:t> </a:t>
            </a:r>
            <a:r>
              <a:rPr lang="cs-CZ" dirty="0" err="1"/>
              <a:t>capabilities</a:t>
            </a:r>
            <a:r>
              <a:rPr lang="cs-CZ" dirty="0"/>
              <a:t> </a:t>
            </a:r>
            <a:r>
              <a:rPr lang="cs-CZ" dirty="0" err="1"/>
              <a:t>of</a:t>
            </a:r>
            <a:r>
              <a:rPr lang="cs-CZ" dirty="0"/>
              <a:t> </a:t>
            </a:r>
            <a:r>
              <a:rPr lang="cs-CZ" dirty="0" err="1"/>
              <a:t>computer</a:t>
            </a:r>
            <a:r>
              <a:rPr lang="cs-CZ" dirty="0"/>
              <a:t> </a:t>
            </a:r>
            <a:r>
              <a:rPr lang="cs-CZ" dirty="0" err="1"/>
              <a:t>systems</a:t>
            </a:r>
            <a:r>
              <a:rPr lang="cs-CZ" dirty="0"/>
              <a:t>' </a:t>
            </a:r>
            <a:r>
              <a:rPr lang="cs-CZ" dirty="0" err="1"/>
              <a:t>components</a:t>
            </a:r>
            <a:r>
              <a:rPr lang="cs-CZ" dirty="0"/>
              <a:t> such as: hardware </a:t>
            </a:r>
            <a:r>
              <a:rPr lang="cs-CZ" dirty="0" err="1"/>
              <a:t>devices</a:t>
            </a:r>
            <a:r>
              <a:rPr lang="cs-CZ" dirty="0"/>
              <a:t> (</a:t>
            </a:r>
            <a:r>
              <a:rPr lang="cs-CZ" dirty="0" err="1"/>
              <a:t>e.g</a:t>
            </a:r>
            <a:r>
              <a:rPr lang="cs-CZ" dirty="0"/>
              <a:t>. to </a:t>
            </a:r>
            <a:r>
              <a:rPr lang="cs-CZ" dirty="0" err="1"/>
              <a:t>make</a:t>
            </a:r>
            <a:r>
              <a:rPr lang="cs-CZ" dirty="0"/>
              <a:t> data </a:t>
            </a:r>
            <a:r>
              <a:rPr lang="cs-CZ" dirty="0" err="1"/>
              <a:t>available</a:t>
            </a:r>
            <a:r>
              <a:rPr lang="cs-CZ" dirty="0"/>
              <a:t> </a:t>
            </a:r>
            <a:r>
              <a:rPr lang="cs-CZ" dirty="0" err="1"/>
              <a:t>or</a:t>
            </a:r>
            <a:r>
              <a:rPr lang="cs-CZ" dirty="0"/>
              <a:t> to </a:t>
            </a:r>
            <a:r>
              <a:rPr lang="cs-CZ" dirty="0" err="1"/>
              <a:t>obtain</a:t>
            </a:r>
            <a:r>
              <a:rPr lang="cs-CZ" dirty="0"/>
              <a:t> </a:t>
            </a:r>
            <a:r>
              <a:rPr lang="cs-CZ" dirty="0" err="1"/>
              <a:t>the</a:t>
            </a:r>
            <a:r>
              <a:rPr lang="cs-CZ" dirty="0"/>
              <a:t> </a:t>
            </a:r>
            <a:r>
              <a:rPr lang="cs-CZ" dirty="0" err="1"/>
              <a:t>required</a:t>
            </a:r>
            <a:r>
              <a:rPr lang="cs-CZ" dirty="0"/>
              <a:t> </a:t>
            </a:r>
            <a:r>
              <a:rPr lang="cs-CZ" dirty="0" err="1"/>
              <a:t>precision</a:t>
            </a:r>
            <a:r>
              <a:rPr lang="cs-CZ" dirty="0"/>
              <a:t>), </a:t>
            </a:r>
            <a:r>
              <a:rPr lang="cs-CZ" dirty="0" err="1"/>
              <a:t>computer</a:t>
            </a:r>
            <a:r>
              <a:rPr lang="cs-CZ" dirty="0"/>
              <a:t> </a:t>
            </a:r>
            <a:r>
              <a:rPr lang="cs-CZ" dirty="0" err="1"/>
              <a:t>system</a:t>
            </a:r>
            <a:r>
              <a:rPr lang="cs-CZ" dirty="0"/>
              <a:t> software (</a:t>
            </a:r>
            <a:r>
              <a:rPr lang="cs-CZ" dirty="0" err="1"/>
              <a:t>e.g</a:t>
            </a:r>
            <a:r>
              <a:rPr lang="cs-CZ" dirty="0"/>
              <a:t>. </a:t>
            </a:r>
            <a:r>
              <a:rPr lang="cs-CZ" dirty="0" err="1"/>
              <a:t>backup</a:t>
            </a:r>
            <a:r>
              <a:rPr lang="cs-CZ" dirty="0"/>
              <a:t> software to </a:t>
            </a:r>
            <a:r>
              <a:rPr lang="cs-CZ" dirty="0" err="1"/>
              <a:t>achieve</a:t>
            </a:r>
            <a:r>
              <a:rPr lang="cs-CZ" dirty="0"/>
              <a:t> </a:t>
            </a:r>
            <a:r>
              <a:rPr lang="cs-CZ" dirty="0" err="1"/>
              <a:t>recoverability</a:t>
            </a:r>
            <a:r>
              <a:rPr lang="cs-CZ" dirty="0"/>
              <a:t>), </a:t>
            </a:r>
            <a:r>
              <a:rPr lang="cs-CZ" dirty="0" err="1"/>
              <a:t>and</a:t>
            </a:r>
            <a:r>
              <a:rPr lang="cs-CZ" dirty="0"/>
              <a:t> </a:t>
            </a:r>
            <a:r>
              <a:rPr lang="cs-CZ" dirty="0" err="1"/>
              <a:t>other</a:t>
            </a:r>
            <a:r>
              <a:rPr lang="cs-CZ" dirty="0"/>
              <a:t> software (</a:t>
            </a:r>
            <a:r>
              <a:rPr lang="cs-CZ" dirty="0" err="1"/>
              <a:t>e.g</a:t>
            </a:r>
            <a:r>
              <a:rPr lang="cs-CZ" dirty="0"/>
              <a:t>. </a:t>
            </a:r>
            <a:r>
              <a:rPr lang="cs-CZ" dirty="0" err="1"/>
              <a:t>migration</a:t>
            </a:r>
            <a:r>
              <a:rPr lang="cs-CZ" dirty="0"/>
              <a:t> </a:t>
            </a:r>
            <a:r>
              <a:rPr lang="cs-CZ" dirty="0" err="1"/>
              <a:t>tools</a:t>
            </a:r>
            <a:r>
              <a:rPr lang="cs-CZ" dirty="0"/>
              <a:t> to </a:t>
            </a:r>
            <a:r>
              <a:rPr lang="cs-CZ" dirty="0" err="1"/>
              <a:t>achieve</a:t>
            </a:r>
            <a:r>
              <a:rPr lang="cs-CZ" dirty="0"/>
              <a:t> portability).</a:t>
            </a:r>
            <a:endParaRPr lang="cs-CZ" sz="2800" dirty="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err="1" smtClean="0"/>
              <a:t>Inherent</a:t>
            </a:r>
            <a:r>
              <a:rPr lang="cs-CZ" b="1" u="sng" dirty="0" smtClean="0"/>
              <a:t> Data </a:t>
            </a:r>
            <a:r>
              <a:rPr lang="cs-CZ" b="1" u="sng" dirty="0" err="1" smtClean="0"/>
              <a:t>Quality</a:t>
            </a:r>
            <a:endParaRPr lang="cs-CZ" dirty="0"/>
          </a:p>
        </p:txBody>
      </p:sp>
      <p:sp>
        <p:nvSpPr>
          <p:cNvPr id="3" name="Zástupný symbol pro obsah 2"/>
          <p:cNvSpPr>
            <a:spLocks noGrp="1"/>
          </p:cNvSpPr>
          <p:nvPr>
            <p:ph idx="1"/>
          </p:nvPr>
        </p:nvSpPr>
        <p:spPr/>
        <p:txBody>
          <a:bodyPr>
            <a:normAutofit fontScale="47500" lnSpcReduction="20000"/>
          </a:bodyPr>
          <a:lstStyle/>
          <a:p>
            <a:r>
              <a:rPr lang="cs-CZ" b="1" dirty="0" err="1" smtClean="0"/>
              <a:t>Accuracy</a:t>
            </a:r>
            <a:r>
              <a:rPr lang="cs-CZ" b="1" dirty="0" smtClean="0"/>
              <a:t> </a:t>
            </a:r>
            <a:endParaRPr lang="cs-CZ" dirty="0" smtClean="0"/>
          </a:p>
          <a:p>
            <a:r>
              <a:rPr lang="cs-CZ" dirty="0" err="1" smtClean="0"/>
              <a:t>The</a:t>
            </a:r>
            <a:r>
              <a:rPr lang="cs-CZ" dirty="0" smtClean="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correctly</a:t>
            </a:r>
            <a:r>
              <a:rPr lang="cs-CZ" dirty="0"/>
              <a:t> </a:t>
            </a:r>
            <a:r>
              <a:rPr lang="cs-CZ" dirty="0" err="1"/>
              <a:t>represent</a:t>
            </a:r>
            <a:r>
              <a:rPr lang="cs-CZ" dirty="0"/>
              <a:t> </a:t>
            </a:r>
            <a:r>
              <a:rPr lang="cs-CZ" dirty="0" err="1"/>
              <a:t>the</a:t>
            </a:r>
            <a:r>
              <a:rPr lang="cs-CZ" dirty="0"/>
              <a:t> </a:t>
            </a:r>
            <a:r>
              <a:rPr lang="cs-CZ" dirty="0" err="1"/>
              <a:t>true</a:t>
            </a:r>
            <a:r>
              <a:rPr lang="cs-CZ" dirty="0"/>
              <a:t> </a:t>
            </a:r>
            <a:r>
              <a:rPr lang="cs-CZ" dirty="0" err="1"/>
              <a:t>value</a:t>
            </a:r>
            <a:r>
              <a:rPr lang="cs-CZ" dirty="0"/>
              <a:t> </a:t>
            </a:r>
            <a:r>
              <a:rPr lang="cs-CZ" dirty="0" err="1"/>
              <a:t>of</a:t>
            </a:r>
            <a:r>
              <a:rPr lang="cs-CZ" dirty="0"/>
              <a:t> </a:t>
            </a:r>
            <a:r>
              <a:rPr lang="cs-CZ" dirty="0" err="1"/>
              <a:t>the</a:t>
            </a:r>
            <a:r>
              <a:rPr lang="cs-CZ" dirty="0"/>
              <a:t> </a:t>
            </a:r>
            <a:r>
              <a:rPr lang="cs-CZ" dirty="0" err="1"/>
              <a:t>intended</a:t>
            </a:r>
            <a:r>
              <a:rPr lang="cs-CZ" dirty="0"/>
              <a:t> </a:t>
            </a:r>
            <a:r>
              <a:rPr lang="cs-CZ" dirty="0" err="1"/>
              <a:t>attribute</a:t>
            </a:r>
            <a:r>
              <a:rPr lang="cs-CZ" dirty="0"/>
              <a:t> </a:t>
            </a:r>
            <a:r>
              <a:rPr lang="cs-CZ" dirty="0" err="1"/>
              <a:t>of</a:t>
            </a:r>
            <a:r>
              <a:rPr lang="cs-CZ" dirty="0"/>
              <a:t> a </a:t>
            </a:r>
            <a:r>
              <a:rPr lang="cs-CZ" dirty="0" err="1"/>
              <a:t>concept</a:t>
            </a:r>
            <a:r>
              <a:rPr lang="cs-CZ" dirty="0"/>
              <a:t> </a:t>
            </a:r>
            <a:r>
              <a:rPr lang="cs-CZ" dirty="0" err="1"/>
              <a:t>or</a:t>
            </a:r>
            <a:r>
              <a:rPr lang="cs-CZ" dirty="0"/>
              <a:t> </a:t>
            </a:r>
            <a:r>
              <a:rPr lang="cs-CZ" dirty="0" err="1"/>
              <a:t>event</a:t>
            </a:r>
            <a:r>
              <a:rPr lang="cs-CZ" dirty="0"/>
              <a:t> in a </a:t>
            </a:r>
            <a:r>
              <a:rPr lang="cs-CZ" dirty="0" err="1"/>
              <a:t>specific</a:t>
            </a:r>
            <a:r>
              <a:rPr lang="cs-CZ" dirty="0"/>
              <a:t> </a:t>
            </a:r>
            <a:r>
              <a:rPr lang="cs-CZ" dirty="0" err="1"/>
              <a:t>context</a:t>
            </a:r>
            <a:r>
              <a:rPr lang="cs-CZ" dirty="0"/>
              <a:t> </a:t>
            </a:r>
            <a:r>
              <a:rPr lang="cs-CZ" dirty="0" err="1"/>
              <a:t>of</a:t>
            </a:r>
            <a:r>
              <a:rPr lang="cs-CZ" dirty="0"/>
              <a:t> use.</a:t>
            </a:r>
            <a:br>
              <a:rPr lang="cs-CZ" dirty="0"/>
            </a:br>
            <a:r>
              <a:rPr lang="cs-CZ" dirty="0" err="1"/>
              <a:t>It</a:t>
            </a:r>
            <a:r>
              <a:rPr lang="cs-CZ" dirty="0"/>
              <a:t> has </a:t>
            </a:r>
            <a:r>
              <a:rPr lang="cs-CZ" dirty="0" err="1"/>
              <a:t>two</a:t>
            </a:r>
            <a:r>
              <a:rPr lang="cs-CZ" dirty="0"/>
              <a:t> </a:t>
            </a:r>
            <a:r>
              <a:rPr lang="cs-CZ" dirty="0" err="1"/>
              <a:t>main</a:t>
            </a:r>
            <a:r>
              <a:rPr lang="cs-CZ" dirty="0"/>
              <a:t> </a:t>
            </a:r>
            <a:r>
              <a:rPr lang="cs-CZ" dirty="0" err="1"/>
              <a:t>aspects</a:t>
            </a:r>
            <a:r>
              <a:rPr lang="cs-CZ" dirty="0"/>
              <a:t>:</a:t>
            </a:r>
          </a:p>
          <a:p>
            <a:pPr lvl="0"/>
            <a:r>
              <a:rPr lang="cs-CZ" b="1" dirty="0" err="1"/>
              <a:t>Syntactic</a:t>
            </a:r>
            <a:r>
              <a:rPr lang="cs-CZ" b="1" dirty="0"/>
              <a:t> </a:t>
            </a:r>
            <a:r>
              <a:rPr lang="cs-CZ" b="1" dirty="0" err="1"/>
              <a:t>Accuracy</a:t>
            </a:r>
            <a:r>
              <a:rPr lang="cs-CZ" dirty="0"/>
              <a:t>: </a:t>
            </a:r>
            <a:r>
              <a:rPr lang="cs-CZ" dirty="0" err="1"/>
              <a:t>Syntactic</a:t>
            </a:r>
            <a:r>
              <a:rPr lang="cs-CZ" dirty="0"/>
              <a:t> </a:t>
            </a:r>
            <a:r>
              <a:rPr lang="cs-CZ" dirty="0" err="1"/>
              <a:t>accuracy</a:t>
            </a:r>
            <a:r>
              <a:rPr lang="cs-CZ" dirty="0"/>
              <a:t> </a:t>
            </a:r>
            <a:r>
              <a:rPr lang="cs-CZ" dirty="0" err="1"/>
              <a:t>is</a:t>
            </a:r>
            <a:r>
              <a:rPr lang="cs-CZ" dirty="0"/>
              <a:t> </a:t>
            </a:r>
            <a:r>
              <a:rPr lang="cs-CZ" dirty="0" err="1"/>
              <a:t>defined</a:t>
            </a:r>
            <a:r>
              <a:rPr lang="cs-CZ" dirty="0"/>
              <a:t> as </a:t>
            </a:r>
            <a:r>
              <a:rPr lang="cs-CZ" dirty="0" err="1"/>
              <a:t>the</a:t>
            </a:r>
            <a:r>
              <a:rPr lang="cs-CZ" dirty="0"/>
              <a:t> </a:t>
            </a:r>
            <a:r>
              <a:rPr lang="cs-CZ" dirty="0" err="1"/>
              <a:t>closeness</a:t>
            </a:r>
            <a:r>
              <a:rPr lang="cs-CZ" dirty="0"/>
              <a:t> </a:t>
            </a:r>
            <a:r>
              <a:rPr lang="cs-CZ" dirty="0" err="1"/>
              <a:t>of</a:t>
            </a:r>
            <a:r>
              <a:rPr lang="cs-CZ" dirty="0"/>
              <a:t> </a:t>
            </a:r>
            <a:r>
              <a:rPr lang="cs-CZ" dirty="0" err="1"/>
              <a:t>the</a:t>
            </a:r>
            <a:r>
              <a:rPr lang="cs-CZ" dirty="0"/>
              <a:t> data </a:t>
            </a:r>
            <a:r>
              <a:rPr lang="cs-CZ" dirty="0" err="1"/>
              <a:t>values</a:t>
            </a:r>
            <a:r>
              <a:rPr lang="cs-CZ" dirty="0"/>
              <a:t> to a set </a:t>
            </a:r>
            <a:r>
              <a:rPr lang="cs-CZ" dirty="0" err="1"/>
              <a:t>of</a:t>
            </a:r>
            <a:r>
              <a:rPr lang="cs-CZ" dirty="0"/>
              <a:t> </a:t>
            </a:r>
            <a:r>
              <a:rPr lang="cs-CZ" dirty="0" err="1"/>
              <a:t>values</a:t>
            </a:r>
            <a:r>
              <a:rPr lang="cs-CZ" dirty="0"/>
              <a:t> </a:t>
            </a:r>
            <a:r>
              <a:rPr lang="cs-CZ" dirty="0" err="1"/>
              <a:t>defined</a:t>
            </a:r>
            <a:r>
              <a:rPr lang="cs-CZ" dirty="0"/>
              <a:t> in a </a:t>
            </a:r>
            <a:r>
              <a:rPr lang="cs-CZ" dirty="0" err="1"/>
              <a:t>domain</a:t>
            </a:r>
            <a:r>
              <a:rPr lang="cs-CZ" dirty="0"/>
              <a:t> </a:t>
            </a:r>
            <a:r>
              <a:rPr lang="cs-CZ" dirty="0" err="1"/>
              <a:t>considered</a:t>
            </a:r>
            <a:r>
              <a:rPr lang="cs-CZ" dirty="0"/>
              <a:t> </a:t>
            </a:r>
            <a:r>
              <a:rPr lang="cs-CZ" dirty="0" err="1"/>
              <a:t>syntactically</a:t>
            </a:r>
            <a:r>
              <a:rPr lang="cs-CZ" dirty="0"/>
              <a:t> </a:t>
            </a:r>
            <a:r>
              <a:rPr lang="cs-CZ" dirty="0" err="1"/>
              <a:t>correct</a:t>
            </a:r>
            <a:r>
              <a:rPr lang="cs-CZ" dirty="0"/>
              <a:t>.</a:t>
            </a:r>
          </a:p>
          <a:p>
            <a:pPr lvl="0"/>
            <a:r>
              <a:rPr lang="cs-CZ" b="1" dirty="0" err="1"/>
              <a:t>Semantic</a:t>
            </a:r>
            <a:r>
              <a:rPr lang="cs-CZ" b="1" dirty="0"/>
              <a:t> </a:t>
            </a:r>
            <a:r>
              <a:rPr lang="cs-CZ" b="1" dirty="0" err="1"/>
              <a:t>Accuracy</a:t>
            </a:r>
            <a:r>
              <a:rPr lang="cs-CZ" dirty="0"/>
              <a:t>: </a:t>
            </a:r>
            <a:r>
              <a:rPr lang="cs-CZ" dirty="0" err="1"/>
              <a:t>Semantic</a:t>
            </a:r>
            <a:r>
              <a:rPr lang="cs-CZ" dirty="0"/>
              <a:t> </a:t>
            </a:r>
            <a:r>
              <a:rPr lang="cs-CZ" dirty="0" err="1"/>
              <a:t>accuracy</a:t>
            </a:r>
            <a:r>
              <a:rPr lang="cs-CZ" dirty="0"/>
              <a:t> </a:t>
            </a:r>
            <a:r>
              <a:rPr lang="cs-CZ" dirty="0" err="1"/>
              <a:t>is</a:t>
            </a:r>
            <a:r>
              <a:rPr lang="cs-CZ" dirty="0"/>
              <a:t> </a:t>
            </a:r>
            <a:r>
              <a:rPr lang="cs-CZ" dirty="0" err="1"/>
              <a:t>defined</a:t>
            </a:r>
            <a:r>
              <a:rPr lang="cs-CZ" dirty="0"/>
              <a:t> as </a:t>
            </a:r>
            <a:r>
              <a:rPr lang="cs-CZ" dirty="0" err="1"/>
              <a:t>the</a:t>
            </a:r>
            <a:r>
              <a:rPr lang="cs-CZ" dirty="0"/>
              <a:t> </a:t>
            </a:r>
            <a:r>
              <a:rPr lang="cs-CZ" dirty="0" err="1"/>
              <a:t>closeness</a:t>
            </a:r>
            <a:r>
              <a:rPr lang="cs-CZ" dirty="0"/>
              <a:t> </a:t>
            </a:r>
            <a:r>
              <a:rPr lang="cs-CZ" dirty="0" err="1"/>
              <a:t>of</a:t>
            </a:r>
            <a:r>
              <a:rPr lang="cs-CZ" dirty="0"/>
              <a:t> </a:t>
            </a:r>
            <a:r>
              <a:rPr lang="cs-CZ" dirty="0" err="1"/>
              <a:t>the</a:t>
            </a:r>
            <a:r>
              <a:rPr lang="cs-CZ" dirty="0"/>
              <a:t> data </a:t>
            </a:r>
            <a:r>
              <a:rPr lang="cs-CZ" dirty="0" err="1"/>
              <a:t>values</a:t>
            </a:r>
            <a:r>
              <a:rPr lang="cs-CZ" dirty="0"/>
              <a:t> to a set </a:t>
            </a:r>
            <a:r>
              <a:rPr lang="cs-CZ" dirty="0" err="1"/>
              <a:t>of</a:t>
            </a:r>
            <a:r>
              <a:rPr lang="cs-CZ" dirty="0"/>
              <a:t> </a:t>
            </a:r>
            <a:r>
              <a:rPr lang="cs-CZ" dirty="0" err="1"/>
              <a:t>values</a:t>
            </a:r>
            <a:r>
              <a:rPr lang="cs-CZ" dirty="0"/>
              <a:t> </a:t>
            </a:r>
            <a:r>
              <a:rPr lang="cs-CZ" dirty="0" err="1"/>
              <a:t>defined</a:t>
            </a:r>
            <a:r>
              <a:rPr lang="cs-CZ" dirty="0"/>
              <a:t> in a </a:t>
            </a:r>
            <a:r>
              <a:rPr lang="cs-CZ" dirty="0" err="1"/>
              <a:t>domain</a:t>
            </a:r>
            <a:r>
              <a:rPr lang="cs-CZ" dirty="0"/>
              <a:t> </a:t>
            </a:r>
            <a:r>
              <a:rPr lang="cs-CZ" dirty="0" err="1"/>
              <a:t>considered</a:t>
            </a:r>
            <a:r>
              <a:rPr lang="cs-CZ" dirty="0"/>
              <a:t> </a:t>
            </a:r>
            <a:r>
              <a:rPr lang="cs-CZ" dirty="0" err="1"/>
              <a:t>semantically</a:t>
            </a:r>
            <a:r>
              <a:rPr lang="cs-CZ" dirty="0"/>
              <a:t> </a:t>
            </a:r>
            <a:r>
              <a:rPr lang="cs-CZ" dirty="0" err="1"/>
              <a:t>correct</a:t>
            </a:r>
            <a:r>
              <a:rPr lang="cs-CZ" dirty="0"/>
              <a:t>.</a:t>
            </a:r>
          </a:p>
          <a:p>
            <a:r>
              <a:rPr lang="cs-CZ" b="1" dirty="0" err="1"/>
              <a:t>Completeness</a:t>
            </a:r>
            <a:r>
              <a:rPr lang="cs-CZ" b="1" dirty="0"/>
              <a:t> </a:t>
            </a:r>
            <a:endParaRPr lang="cs-CZ" dirty="0"/>
          </a:p>
          <a:p>
            <a:r>
              <a:rPr lang="cs-CZ" dirty="0" err="1"/>
              <a:t>The</a:t>
            </a:r>
            <a:r>
              <a:rPr lang="cs-CZ" dirty="0"/>
              <a:t> </a:t>
            </a:r>
            <a:r>
              <a:rPr lang="cs-CZ" dirty="0" err="1"/>
              <a:t>degree</a:t>
            </a:r>
            <a:r>
              <a:rPr lang="cs-CZ" dirty="0"/>
              <a:t> to </a:t>
            </a:r>
            <a:r>
              <a:rPr lang="cs-CZ" dirty="0" err="1"/>
              <a:t>which</a:t>
            </a:r>
            <a:r>
              <a:rPr lang="cs-CZ" dirty="0"/>
              <a:t> </a:t>
            </a:r>
            <a:r>
              <a:rPr lang="cs-CZ" dirty="0" err="1"/>
              <a:t>subject</a:t>
            </a:r>
            <a:r>
              <a:rPr lang="cs-CZ" dirty="0"/>
              <a:t> data </a:t>
            </a:r>
            <a:r>
              <a:rPr lang="cs-CZ" dirty="0" err="1"/>
              <a:t>associated</a:t>
            </a:r>
            <a:r>
              <a:rPr lang="cs-CZ" dirty="0"/>
              <a:t> </a:t>
            </a:r>
            <a:r>
              <a:rPr lang="cs-CZ" dirty="0" err="1"/>
              <a:t>with</a:t>
            </a:r>
            <a:r>
              <a:rPr lang="cs-CZ" dirty="0"/>
              <a:t> </a:t>
            </a:r>
            <a:r>
              <a:rPr lang="cs-CZ" dirty="0" err="1"/>
              <a:t>an</a:t>
            </a:r>
            <a:r>
              <a:rPr lang="cs-CZ" dirty="0"/>
              <a:t> entity has </a:t>
            </a:r>
            <a:r>
              <a:rPr lang="cs-CZ" dirty="0" err="1"/>
              <a:t>values</a:t>
            </a:r>
            <a:r>
              <a:rPr lang="cs-CZ" dirty="0"/>
              <a:t> </a:t>
            </a:r>
            <a:r>
              <a:rPr lang="cs-CZ" dirty="0" err="1"/>
              <a:t>for</a:t>
            </a:r>
            <a:r>
              <a:rPr lang="cs-CZ" dirty="0"/>
              <a:t> </a:t>
            </a:r>
            <a:r>
              <a:rPr lang="cs-CZ" dirty="0" err="1"/>
              <a:t>all</a:t>
            </a:r>
            <a:r>
              <a:rPr lang="cs-CZ" dirty="0"/>
              <a:t> </a:t>
            </a:r>
            <a:r>
              <a:rPr lang="cs-CZ" dirty="0" err="1"/>
              <a:t>expected</a:t>
            </a:r>
            <a:r>
              <a:rPr lang="cs-CZ" dirty="0"/>
              <a:t> </a:t>
            </a:r>
            <a:r>
              <a:rPr lang="cs-CZ" dirty="0" err="1"/>
              <a:t>attributes</a:t>
            </a:r>
            <a:r>
              <a:rPr lang="cs-CZ" dirty="0"/>
              <a:t> </a:t>
            </a:r>
            <a:r>
              <a:rPr lang="cs-CZ" dirty="0" err="1"/>
              <a:t>and</a:t>
            </a:r>
            <a:r>
              <a:rPr lang="cs-CZ" dirty="0"/>
              <a:t> </a:t>
            </a:r>
            <a:r>
              <a:rPr lang="cs-CZ" dirty="0" err="1"/>
              <a:t>related</a:t>
            </a:r>
            <a:r>
              <a:rPr lang="cs-CZ" dirty="0"/>
              <a:t> entity </a:t>
            </a:r>
            <a:r>
              <a:rPr lang="cs-CZ" dirty="0" err="1"/>
              <a:t>instances</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Consistency</a:t>
            </a:r>
            <a:r>
              <a:rPr lang="cs-CZ" b="1" dirty="0"/>
              <a:t> </a:t>
            </a:r>
            <a:endParaRPr lang="cs-CZ" dirty="0"/>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free </a:t>
            </a:r>
            <a:r>
              <a:rPr lang="cs-CZ" dirty="0" err="1"/>
              <a:t>from</a:t>
            </a:r>
            <a:r>
              <a:rPr lang="cs-CZ" dirty="0"/>
              <a:t> </a:t>
            </a:r>
            <a:r>
              <a:rPr lang="cs-CZ" dirty="0" err="1"/>
              <a:t>contradiction</a:t>
            </a:r>
            <a:r>
              <a:rPr lang="cs-CZ" dirty="0"/>
              <a:t> </a:t>
            </a:r>
            <a:r>
              <a:rPr lang="cs-CZ" dirty="0" err="1"/>
              <a:t>and</a:t>
            </a:r>
            <a:r>
              <a:rPr lang="cs-CZ" dirty="0"/>
              <a:t> are </a:t>
            </a:r>
            <a:r>
              <a:rPr lang="cs-CZ" dirty="0" err="1"/>
              <a:t>coherent</a:t>
            </a:r>
            <a:r>
              <a:rPr lang="cs-CZ" dirty="0"/>
              <a:t> </a:t>
            </a:r>
            <a:r>
              <a:rPr lang="cs-CZ" dirty="0" err="1"/>
              <a:t>with</a:t>
            </a:r>
            <a:r>
              <a:rPr lang="cs-CZ" dirty="0"/>
              <a:t> </a:t>
            </a:r>
            <a:r>
              <a:rPr lang="cs-CZ" dirty="0" err="1"/>
              <a:t>other</a:t>
            </a:r>
            <a:r>
              <a:rPr lang="cs-CZ" dirty="0"/>
              <a:t> data in a </a:t>
            </a:r>
            <a:r>
              <a:rPr lang="cs-CZ" dirty="0" err="1"/>
              <a:t>specific</a:t>
            </a:r>
            <a:r>
              <a:rPr lang="cs-CZ" dirty="0"/>
              <a:t> </a:t>
            </a:r>
            <a:r>
              <a:rPr lang="cs-CZ" dirty="0" err="1"/>
              <a:t>context</a:t>
            </a:r>
            <a:r>
              <a:rPr lang="cs-CZ" dirty="0"/>
              <a:t> </a:t>
            </a:r>
            <a:r>
              <a:rPr lang="cs-CZ" dirty="0" err="1"/>
              <a:t>of</a:t>
            </a:r>
            <a:r>
              <a:rPr lang="cs-CZ" dirty="0"/>
              <a:t> use. </a:t>
            </a:r>
            <a:r>
              <a:rPr lang="cs-CZ" dirty="0" err="1"/>
              <a:t>It</a:t>
            </a:r>
            <a:r>
              <a:rPr lang="cs-CZ" dirty="0"/>
              <a:t> </a:t>
            </a:r>
            <a:r>
              <a:rPr lang="cs-CZ" dirty="0" err="1"/>
              <a:t>can</a:t>
            </a:r>
            <a:r>
              <a:rPr lang="cs-CZ" dirty="0"/>
              <a:t> </a:t>
            </a:r>
            <a:r>
              <a:rPr lang="cs-CZ" dirty="0" err="1"/>
              <a:t>be</a:t>
            </a:r>
            <a:r>
              <a:rPr lang="cs-CZ" dirty="0"/>
              <a:t> </a:t>
            </a:r>
            <a:r>
              <a:rPr lang="cs-CZ" dirty="0" err="1"/>
              <a:t>either</a:t>
            </a:r>
            <a:r>
              <a:rPr lang="cs-CZ" dirty="0"/>
              <a:t> </a:t>
            </a:r>
            <a:r>
              <a:rPr lang="cs-CZ" dirty="0" err="1"/>
              <a:t>or</a:t>
            </a:r>
            <a:r>
              <a:rPr lang="cs-CZ" dirty="0"/>
              <a:t> </a:t>
            </a:r>
            <a:r>
              <a:rPr lang="cs-CZ" dirty="0" err="1"/>
              <a:t>both</a:t>
            </a:r>
            <a:r>
              <a:rPr lang="cs-CZ" dirty="0"/>
              <a:t> </a:t>
            </a:r>
            <a:r>
              <a:rPr lang="cs-CZ" dirty="0" err="1"/>
              <a:t>among</a:t>
            </a:r>
            <a:r>
              <a:rPr lang="cs-CZ" dirty="0"/>
              <a:t> data </a:t>
            </a:r>
            <a:r>
              <a:rPr lang="cs-CZ" dirty="0" err="1"/>
              <a:t>regarding</a:t>
            </a:r>
            <a:r>
              <a:rPr lang="cs-CZ" dirty="0"/>
              <a:t> </a:t>
            </a:r>
            <a:r>
              <a:rPr lang="cs-CZ" dirty="0" err="1"/>
              <a:t>one</a:t>
            </a:r>
            <a:r>
              <a:rPr lang="cs-CZ" dirty="0"/>
              <a:t> entity </a:t>
            </a:r>
            <a:r>
              <a:rPr lang="cs-CZ" dirty="0" err="1"/>
              <a:t>and</a:t>
            </a:r>
            <a:r>
              <a:rPr lang="cs-CZ" dirty="0"/>
              <a:t> </a:t>
            </a:r>
            <a:r>
              <a:rPr lang="cs-CZ" dirty="0" err="1"/>
              <a:t>across</a:t>
            </a:r>
            <a:r>
              <a:rPr lang="cs-CZ" dirty="0"/>
              <a:t> </a:t>
            </a:r>
            <a:r>
              <a:rPr lang="cs-CZ" dirty="0" err="1"/>
              <a:t>similar</a:t>
            </a:r>
            <a:r>
              <a:rPr lang="cs-CZ" dirty="0"/>
              <a:t> data </a:t>
            </a:r>
            <a:r>
              <a:rPr lang="cs-CZ" dirty="0" err="1"/>
              <a:t>for</a:t>
            </a:r>
            <a:r>
              <a:rPr lang="cs-CZ" dirty="0"/>
              <a:t> </a:t>
            </a:r>
            <a:r>
              <a:rPr lang="cs-CZ" dirty="0" err="1"/>
              <a:t>comparable</a:t>
            </a:r>
            <a:r>
              <a:rPr lang="cs-CZ" dirty="0"/>
              <a:t> </a:t>
            </a:r>
            <a:r>
              <a:rPr lang="cs-CZ" dirty="0" err="1"/>
              <a:t>entities</a:t>
            </a:r>
            <a:r>
              <a:rPr lang="cs-CZ" dirty="0"/>
              <a:t>.</a:t>
            </a:r>
          </a:p>
          <a:p>
            <a:r>
              <a:rPr lang="cs-CZ" b="1" dirty="0" err="1"/>
              <a:t>Credibility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a:t>
            </a:r>
            <a:r>
              <a:rPr lang="cs-CZ" dirty="0" err="1"/>
              <a:t>regarded</a:t>
            </a:r>
            <a:r>
              <a:rPr lang="cs-CZ" dirty="0"/>
              <a:t> as </a:t>
            </a:r>
            <a:r>
              <a:rPr lang="cs-CZ" dirty="0" err="1"/>
              <a:t>true</a:t>
            </a:r>
            <a:r>
              <a:rPr lang="cs-CZ" dirty="0"/>
              <a:t> </a:t>
            </a:r>
            <a:r>
              <a:rPr lang="cs-CZ" dirty="0" err="1"/>
              <a:t>and</a:t>
            </a:r>
            <a:r>
              <a:rPr lang="cs-CZ" dirty="0"/>
              <a:t> </a:t>
            </a:r>
            <a:r>
              <a:rPr lang="cs-CZ" dirty="0" err="1"/>
              <a:t>believable</a:t>
            </a:r>
            <a:r>
              <a:rPr lang="cs-CZ" dirty="0"/>
              <a:t> by </a:t>
            </a:r>
            <a:r>
              <a:rPr lang="cs-CZ" dirty="0" err="1"/>
              <a:t>users</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Credibility</a:t>
            </a:r>
            <a:r>
              <a:rPr lang="cs-CZ" dirty="0"/>
              <a:t> </a:t>
            </a:r>
            <a:r>
              <a:rPr lang="cs-CZ" dirty="0" err="1"/>
              <a:t>includes</a:t>
            </a:r>
            <a:r>
              <a:rPr lang="cs-CZ" dirty="0"/>
              <a:t> </a:t>
            </a:r>
            <a:r>
              <a:rPr lang="cs-CZ" dirty="0" err="1"/>
              <a:t>the</a:t>
            </a:r>
            <a:r>
              <a:rPr lang="cs-CZ" dirty="0"/>
              <a:t> </a:t>
            </a:r>
            <a:r>
              <a:rPr lang="cs-CZ" dirty="0" err="1"/>
              <a:t>concept</a:t>
            </a:r>
            <a:r>
              <a:rPr lang="cs-CZ" dirty="0"/>
              <a:t> </a:t>
            </a:r>
            <a:r>
              <a:rPr lang="cs-CZ" dirty="0" err="1"/>
              <a:t>of</a:t>
            </a:r>
            <a:r>
              <a:rPr lang="cs-CZ" dirty="0"/>
              <a:t> </a:t>
            </a:r>
            <a:r>
              <a:rPr lang="cs-CZ" dirty="0" err="1"/>
              <a:t>authenticity</a:t>
            </a:r>
            <a:r>
              <a:rPr lang="cs-CZ" dirty="0"/>
              <a:t> (</a:t>
            </a:r>
            <a:r>
              <a:rPr lang="cs-CZ" dirty="0" err="1"/>
              <a:t>the</a:t>
            </a:r>
            <a:r>
              <a:rPr lang="cs-CZ" dirty="0"/>
              <a:t> </a:t>
            </a:r>
            <a:r>
              <a:rPr lang="cs-CZ" dirty="0" err="1"/>
              <a:t>truthfulness</a:t>
            </a:r>
            <a:r>
              <a:rPr lang="cs-CZ" dirty="0"/>
              <a:t> </a:t>
            </a:r>
            <a:r>
              <a:rPr lang="cs-CZ" dirty="0" err="1"/>
              <a:t>of</a:t>
            </a:r>
            <a:r>
              <a:rPr lang="cs-CZ" dirty="0"/>
              <a:t> </a:t>
            </a:r>
            <a:r>
              <a:rPr lang="cs-CZ" dirty="0" err="1"/>
              <a:t>origins</a:t>
            </a:r>
            <a:r>
              <a:rPr lang="cs-CZ" dirty="0"/>
              <a:t>, </a:t>
            </a:r>
            <a:r>
              <a:rPr lang="cs-CZ" dirty="0" err="1"/>
              <a:t>attributions</a:t>
            </a:r>
            <a:r>
              <a:rPr lang="cs-CZ" dirty="0"/>
              <a:t>, </a:t>
            </a:r>
            <a:r>
              <a:rPr lang="cs-CZ" dirty="0" err="1"/>
              <a:t>commitments</a:t>
            </a:r>
            <a:r>
              <a:rPr lang="cs-CZ" dirty="0"/>
              <a:t>).</a:t>
            </a:r>
          </a:p>
          <a:p>
            <a:r>
              <a:rPr lang="cs-CZ" b="1" dirty="0" err="1"/>
              <a:t>Currentness</a:t>
            </a:r>
            <a:r>
              <a:rPr lang="cs-CZ" b="1" dirty="0"/>
              <a:t> </a:t>
            </a:r>
          </a:p>
          <a:p>
            <a:r>
              <a:rPr lang="en-US" dirty="0"/>
              <a:t>The degree to which data has </a:t>
            </a:r>
            <a:r>
              <a:rPr lang="en-US" dirty="0" err="1" smtClean="0"/>
              <a:t>attribut</a:t>
            </a:r>
            <a:r>
              <a:rPr lang="cs-CZ" dirty="0" smtClean="0"/>
              <a:t>es </a:t>
            </a:r>
            <a:r>
              <a:rPr lang="en-US" dirty="0"/>
              <a:t>that are of the right age in a specific context of use</a:t>
            </a:r>
            <a:r>
              <a:rPr lang="cs-CZ" dirty="0" smtClean="0"/>
              <a:t> </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err="1" smtClean="0"/>
              <a:t>Inherent</a:t>
            </a:r>
            <a:r>
              <a:rPr lang="cs-CZ" b="1" u="sng" dirty="0" smtClean="0"/>
              <a:t> Data Quality2</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err="1" smtClean="0"/>
              <a:t>Accuracy</a:t>
            </a:r>
            <a:r>
              <a:rPr lang="cs-CZ" b="1" dirty="0" smtClean="0"/>
              <a:t> </a:t>
            </a:r>
            <a:endParaRPr lang="cs-CZ" dirty="0" smtClean="0"/>
          </a:p>
          <a:p>
            <a:r>
              <a:rPr lang="cs-CZ" dirty="0" err="1" smtClean="0"/>
              <a:t>The</a:t>
            </a:r>
            <a:r>
              <a:rPr lang="cs-CZ" dirty="0" smtClean="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correctly</a:t>
            </a:r>
            <a:r>
              <a:rPr lang="cs-CZ" dirty="0"/>
              <a:t> </a:t>
            </a:r>
            <a:r>
              <a:rPr lang="cs-CZ" dirty="0" err="1"/>
              <a:t>represent</a:t>
            </a:r>
            <a:r>
              <a:rPr lang="cs-CZ" dirty="0"/>
              <a:t> </a:t>
            </a:r>
            <a:r>
              <a:rPr lang="cs-CZ" dirty="0" err="1"/>
              <a:t>the</a:t>
            </a:r>
            <a:r>
              <a:rPr lang="cs-CZ" dirty="0"/>
              <a:t> </a:t>
            </a:r>
            <a:r>
              <a:rPr lang="cs-CZ" dirty="0" err="1"/>
              <a:t>true</a:t>
            </a:r>
            <a:r>
              <a:rPr lang="cs-CZ" dirty="0"/>
              <a:t> </a:t>
            </a:r>
            <a:r>
              <a:rPr lang="cs-CZ" dirty="0" err="1"/>
              <a:t>value</a:t>
            </a:r>
            <a:r>
              <a:rPr lang="cs-CZ" dirty="0"/>
              <a:t> </a:t>
            </a:r>
            <a:r>
              <a:rPr lang="cs-CZ" dirty="0" err="1"/>
              <a:t>of</a:t>
            </a:r>
            <a:r>
              <a:rPr lang="cs-CZ" dirty="0"/>
              <a:t> </a:t>
            </a:r>
            <a:r>
              <a:rPr lang="cs-CZ" dirty="0" err="1"/>
              <a:t>the</a:t>
            </a:r>
            <a:r>
              <a:rPr lang="cs-CZ" dirty="0"/>
              <a:t> </a:t>
            </a:r>
            <a:r>
              <a:rPr lang="cs-CZ" dirty="0" err="1"/>
              <a:t>intended</a:t>
            </a:r>
            <a:r>
              <a:rPr lang="cs-CZ" dirty="0"/>
              <a:t> </a:t>
            </a:r>
            <a:r>
              <a:rPr lang="cs-CZ" dirty="0" err="1"/>
              <a:t>attribute</a:t>
            </a:r>
            <a:r>
              <a:rPr lang="cs-CZ" dirty="0"/>
              <a:t> </a:t>
            </a:r>
            <a:r>
              <a:rPr lang="cs-CZ" dirty="0" err="1"/>
              <a:t>of</a:t>
            </a:r>
            <a:r>
              <a:rPr lang="cs-CZ" dirty="0"/>
              <a:t> a </a:t>
            </a:r>
            <a:r>
              <a:rPr lang="cs-CZ" dirty="0" err="1"/>
              <a:t>concept</a:t>
            </a:r>
            <a:r>
              <a:rPr lang="cs-CZ" dirty="0"/>
              <a:t> </a:t>
            </a:r>
            <a:r>
              <a:rPr lang="cs-CZ" dirty="0" err="1"/>
              <a:t>or</a:t>
            </a:r>
            <a:r>
              <a:rPr lang="cs-CZ" dirty="0"/>
              <a:t> </a:t>
            </a:r>
            <a:r>
              <a:rPr lang="cs-CZ" dirty="0" err="1"/>
              <a:t>event</a:t>
            </a:r>
            <a:r>
              <a:rPr lang="cs-CZ" dirty="0"/>
              <a:t> in a </a:t>
            </a:r>
            <a:r>
              <a:rPr lang="cs-CZ" dirty="0" err="1"/>
              <a:t>specific</a:t>
            </a:r>
            <a:r>
              <a:rPr lang="cs-CZ" dirty="0"/>
              <a:t> </a:t>
            </a:r>
            <a:r>
              <a:rPr lang="cs-CZ" dirty="0" err="1"/>
              <a:t>context</a:t>
            </a:r>
            <a:r>
              <a:rPr lang="cs-CZ" dirty="0"/>
              <a:t> </a:t>
            </a:r>
            <a:r>
              <a:rPr lang="cs-CZ" dirty="0" err="1"/>
              <a:t>of</a:t>
            </a:r>
            <a:r>
              <a:rPr lang="cs-CZ" dirty="0"/>
              <a:t> use.</a:t>
            </a:r>
            <a:br>
              <a:rPr lang="cs-CZ" dirty="0"/>
            </a:br>
            <a:r>
              <a:rPr lang="cs-CZ" dirty="0" err="1"/>
              <a:t>It</a:t>
            </a:r>
            <a:r>
              <a:rPr lang="cs-CZ" dirty="0"/>
              <a:t> has </a:t>
            </a:r>
            <a:r>
              <a:rPr lang="cs-CZ" dirty="0" err="1"/>
              <a:t>two</a:t>
            </a:r>
            <a:r>
              <a:rPr lang="cs-CZ" dirty="0"/>
              <a:t> </a:t>
            </a:r>
            <a:r>
              <a:rPr lang="cs-CZ" dirty="0" err="1"/>
              <a:t>main</a:t>
            </a:r>
            <a:r>
              <a:rPr lang="cs-CZ" dirty="0"/>
              <a:t> </a:t>
            </a:r>
            <a:r>
              <a:rPr lang="cs-CZ" dirty="0" err="1"/>
              <a:t>aspects</a:t>
            </a:r>
            <a:r>
              <a:rPr lang="cs-CZ" dirty="0"/>
              <a:t>:</a:t>
            </a:r>
          </a:p>
          <a:p>
            <a:pPr lvl="0"/>
            <a:r>
              <a:rPr lang="cs-CZ" b="1" dirty="0" err="1"/>
              <a:t>Syntactic</a:t>
            </a:r>
            <a:r>
              <a:rPr lang="cs-CZ" b="1" dirty="0"/>
              <a:t> </a:t>
            </a:r>
            <a:r>
              <a:rPr lang="cs-CZ" b="1" dirty="0" err="1"/>
              <a:t>Accuracy</a:t>
            </a:r>
            <a:r>
              <a:rPr lang="cs-CZ" dirty="0"/>
              <a:t>: </a:t>
            </a:r>
            <a:r>
              <a:rPr lang="cs-CZ" dirty="0" err="1"/>
              <a:t>Syntactic</a:t>
            </a:r>
            <a:r>
              <a:rPr lang="cs-CZ" dirty="0"/>
              <a:t> </a:t>
            </a:r>
            <a:r>
              <a:rPr lang="cs-CZ" dirty="0" err="1"/>
              <a:t>accuracy</a:t>
            </a:r>
            <a:r>
              <a:rPr lang="cs-CZ" dirty="0"/>
              <a:t> </a:t>
            </a:r>
            <a:r>
              <a:rPr lang="cs-CZ" dirty="0" err="1"/>
              <a:t>is</a:t>
            </a:r>
            <a:r>
              <a:rPr lang="cs-CZ" dirty="0"/>
              <a:t> </a:t>
            </a:r>
            <a:r>
              <a:rPr lang="cs-CZ" dirty="0" err="1"/>
              <a:t>defined</a:t>
            </a:r>
            <a:r>
              <a:rPr lang="cs-CZ" dirty="0"/>
              <a:t> as </a:t>
            </a:r>
            <a:r>
              <a:rPr lang="cs-CZ" dirty="0" err="1"/>
              <a:t>the</a:t>
            </a:r>
            <a:r>
              <a:rPr lang="cs-CZ" dirty="0"/>
              <a:t> </a:t>
            </a:r>
            <a:r>
              <a:rPr lang="cs-CZ" dirty="0" err="1"/>
              <a:t>closeness</a:t>
            </a:r>
            <a:r>
              <a:rPr lang="cs-CZ" dirty="0"/>
              <a:t> </a:t>
            </a:r>
            <a:r>
              <a:rPr lang="cs-CZ" dirty="0" err="1"/>
              <a:t>of</a:t>
            </a:r>
            <a:r>
              <a:rPr lang="cs-CZ" dirty="0"/>
              <a:t> </a:t>
            </a:r>
            <a:r>
              <a:rPr lang="cs-CZ" dirty="0" err="1"/>
              <a:t>the</a:t>
            </a:r>
            <a:r>
              <a:rPr lang="cs-CZ" dirty="0"/>
              <a:t> data </a:t>
            </a:r>
            <a:r>
              <a:rPr lang="cs-CZ" dirty="0" err="1"/>
              <a:t>values</a:t>
            </a:r>
            <a:r>
              <a:rPr lang="cs-CZ" dirty="0"/>
              <a:t> to a set </a:t>
            </a:r>
            <a:r>
              <a:rPr lang="cs-CZ" dirty="0" err="1"/>
              <a:t>of</a:t>
            </a:r>
            <a:r>
              <a:rPr lang="cs-CZ" dirty="0"/>
              <a:t> </a:t>
            </a:r>
            <a:r>
              <a:rPr lang="cs-CZ" dirty="0" err="1"/>
              <a:t>values</a:t>
            </a:r>
            <a:r>
              <a:rPr lang="cs-CZ" dirty="0"/>
              <a:t> </a:t>
            </a:r>
            <a:r>
              <a:rPr lang="cs-CZ" dirty="0" err="1"/>
              <a:t>defined</a:t>
            </a:r>
            <a:r>
              <a:rPr lang="cs-CZ" dirty="0"/>
              <a:t> in a </a:t>
            </a:r>
            <a:r>
              <a:rPr lang="cs-CZ" dirty="0" err="1"/>
              <a:t>domain</a:t>
            </a:r>
            <a:r>
              <a:rPr lang="cs-CZ" dirty="0"/>
              <a:t> </a:t>
            </a:r>
            <a:r>
              <a:rPr lang="cs-CZ" dirty="0" err="1"/>
              <a:t>considered</a:t>
            </a:r>
            <a:r>
              <a:rPr lang="cs-CZ" dirty="0"/>
              <a:t> </a:t>
            </a:r>
            <a:r>
              <a:rPr lang="cs-CZ" dirty="0" err="1"/>
              <a:t>syntactically</a:t>
            </a:r>
            <a:r>
              <a:rPr lang="cs-CZ" dirty="0"/>
              <a:t> </a:t>
            </a:r>
            <a:r>
              <a:rPr lang="cs-CZ" dirty="0" err="1"/>
              <a:t>correct</a:t>
            </a:r>
            <a:r>
              <a:rPr lang="cs-CZ" dirty="0"/>
              <a:t>.</a:t>
            </a:r>
          </a:p>
          <a:p>
            <a:pPr lvl="0"/>
            <a:r>
              <a:rPr lang="cs-CZ" b="1" dirty="0" err="1"/>
              <a:t>Semantic</a:t>
            </a:r>
            <a:r>
              <a:rPr lang="cs-CZ" b="1" dirty="0"/>
              <a:t> </a:t>
            </a:r>
            <a:r>
              <a:rPr lang="cs-CZ" b="1" dirty="0" err="1"/>
              <a:t>Accuracy</a:t>
            </a:r>
            <a:r>
              <a:rPr lang="cs-CZ" dirty="0"/>
              <a:t>: </a:t>
            </a:r>
            <a:r>
              <a:rPr lang="cs-CZ" dirty="0" err="1"/>
              <a:t>Semantic</a:t>
            </a:r>
            <a:r>
              <a:rPr lang="cs-CZ" dirty="0"/>
              <a:t> </a:t>
            </a:r>
            <a:r>
              <a:rPr lang="cs-CZ" dirty="0" err="1"/>
              <a:t>accuracy</a:t>
            </a:r>
            <a:r>
              <a:rPr lang="cs-CZ" dirty="0"/>
              <a:t> </a:t>
            </a:r>
            <a:r>
              <a:rPr lang="cs-CZ" dirty="0" err="1"/>
              <a:t>is</a:t>
            </a:r>
            <a:r>
              <a:rPr lang="cs-CZ" dirty="0"/>
              <a:t> </a:t>
            </a:r>
            <a:r>
              <a:rPr lang="cs-CZ" dirty="0" err="1"/>
              <a:t>defined</a:t>
            </a:r>
            <a:r>
              <a:rPr lang="cs-CZ" dirty="0"/>
              <a:t> as </a:t>
            </a:r>
            <a:r>
              <a:rPr lang="cs-CZ" dirty="0" err="1"/>
              <a:t>the</a:t>
            </a:r>
            <a:r>
              <a:rPr lang="cs-CZ" dirty="0"/>
              <a:t> </a:t>
            </a:r>
            <a:r>
              <a:rPr lang="cs-CZ" dirty="0" err="1"/>
              <a:t>closeness</a:t>
            </a:r>
            <a:r>
              <a:rPr lang="cs-CZ" dirty="0"/>
              <a:t> </a:t>
            </a:r>
            <a:r>
              <a:rPr lang="cs-CZ" dirty="0" err="1"/>
              <a:t>of</a:t>
            </a:r>
            <a:r>
              <a:rPr lang="cs-CZ" dirty="0"/>
              <a:t> </a:t>
            </a:r>
            <a:r>
              <a:rPr lang="cs-CZ" dirty="0" err="1"/>
              <a:t>the</a:t>
            </a:r>
            <a:r>
              <a:rPr lang="cs-CZ" dirty="0"/>
              <a:t> data </a:t>
            </a:r>
            <a:r>
              <a:rPr lang="cs-CZ" dirty="0" err="1"/>
              <a:t>values</a:t>
            </a:r>
            <a:r>
              <a:rPr lang="cs-CZ" dirty="0"/>
              <a:t> to a set </a:t>
            </a:r>
            <a:r>
              <a:rPr lang="cs-CZ" dirty="0" err="1"/>
              <a:t>of</a:t>
            </a:r>
            <a:r>
              <a:rPr lang="cs-CZ" dirty="0"/>
              <a:t> </a:t>
            </a:r>
            <a:r>
              <a:rPr lang="cs-CZ" dirty="0" err="1"/>
              <a:t>values</a:t>
            </a:r>
            <a:r>
              <a:rPr lang="cs-CZ" dirty="0"/>
              <a:t> </a:t>
            </a:r>
            <a:r>
              <a:rPr lang="cs-CZ" dirty="0" err="1"/>
              <a:t>defined</a:t>
            </a:r>
            <a:r>
              <a:rPr lang="cs-CZ" dirty="0"/>
              <a:t> in a </a:t>
            </a:r>
            <a:r>
              <a:rPr lang="cs-CZ" dirty="0" err="1"/>
              <a:t>domain</a:t>
            </a:r>
            <a:r>
              <a:rPr lang="cs-CZ" dirty="0"/>
              <a:t> </a:t>
            </a:r>
            <a:r>
              <a:rPr lang="cs-CZ" dirty="0" err="1"/>
              <a:t>considered</a:t>
            </a:r>
            <a:r>
              <a:rPr lang="cs-CZ" dirty="0"/>
              <a:t> </a:t>
            </a:r>
            <a:r>
              <a:rPr lang="cs-CZ" dirty="0" err="1"/>
              <a:t>semantically</a:t>
            </a:r>
            <a:r>
              <a:rPr lang="cs-CZ" dirty="0"/>
              <a:t> </a:t>
            </a:r>
            <a:r>
              <a:rPr lang="cs-CZ" dirty="0" err="1"/>
              <a:t>correct</a:t>
            </a:r>
            <a:r>
              <a:rPr lang="cs-CZ" dirty="0"/>
              <a:t>.</a:t>
            </a:r>
          </a:p>
          <a:p>
            <a:r>
              <a:rPr lang="cs-CZ" b="1" dirty="0" err="1"/>
              <a:t>Completeness</a:t>
            </a:r>
            <a:r>
              <a:rPr lang="cs-CZ" b="1" dirty="0"/>
              <a:t> </a:t>
            </a:r>
            <a:endParaRPr lang="cs-CZ" dirty="0"/>
          </a:p>
          <a:p>
            <a:r>
              <a:rPr lang="cs-CZ" dirty="0" err="1"/>
              <a:t>The</a:t>
            </a:r>
            <a:r>
              <a:rPr lang="cs-CZ" dirty="0"/>
              <a:t> </a:t>
            </a:r>
            <a:r>
              <a:rPr lang="cs-CZ" dirty="0" err="1"/>
              <a:t>degree</a:t>
            </a:r>
            <a:r>
              <a:rPr lang="cs-CZ" dirty="0"/>
              <a:t> to </a:t>
            </a:r>
            <a:r>
              <a:rPr lang="cs-CZ" dirty="0" err="1"/>
              <a:t>which</a:t>
            </a:r>
            <a:r>
              <a:rPr lang="cs-CZ" dirty="0"/>
              <a:t> </a:t>
            </a:r>
            <a:r>
              <a:rPr lang="cs-CZ" dirty="0" err="1"/>
              <a:t>subject</a:t>
            </a:r>
            <a:r>
              <a:rPr lang="cs-CZ" dirty="0"/>
              <a:t> data </a:t>
            </a:r>
            <a:r>
              <a:rPr lang="cs-CZ" dirty="0" err="1"/>
              <a:t>associated</a:t>
            </a:r>
            <a:r>
              <a:rPr lang="cs-CZ" dirty="0"/>
              <a:t> </a:t>
            </a:r>
            <a:r>
              <a:rPr lang="cs-CZ" dirty="0" err="1"/>
              <a:t>with</a:t>
            </a:r>
            <a:r>
              <a:rPr lang="cs-CZ" dirty="0"/>
              <a:t> </a:t>
            </a:r>
            <a:r>
              <a:rPr lang="cs-CZ" dirty="0" err="1"/>
              <a:t>an</a:t>
            </a:r>
            <a:r>
              <a:rPr lang="cs-CZ" dirty="0"/>
              <a:t> entity has </a:t>
            </a:r>
            <a:r>
              <a:rPr lang="cs-CZ" dirty="0" err="1"/>
              <a:t>values</a:t>
            </a:r>
            <a:r>
              <a:rPr lang="cs-CZ" dirty="0"/>
              <a:t> </a:t>
            </a:r>
            <a:r>
              <a:rPr lang="cs-CZ" dirty="0" err="1"/>
              <a:t>for</a:t>
            </a:r>
            <a:r>
              <a:rPr lang="cs-CZ" dirty="0"/>
              <a:t> </a:t>
            </a:r>
            <a:r>
              <a:rPr lang="cs-CZ" dirty="0" err="1"/>
              <a:t>all</a:t>
            </a:r>
            <a:r>
              <a:rPr lang="cs-CZ" dirty="0"/>
              <a:t> </a:t>
            </a:r>
            <a:r>
              <a:rPr lang="cs-CZ" dirty="0" err="1"/>
              <a:t>expected</a:t>
            </a:r>
            <a:r>
              <a:rPr lang="cs-CZ" dirty="0"/>
              <a:t> </a:t>
            </a:r>
            <a:r>
              <a:rPr lang="cs-CZ" dirty="0" err="1"/>
              <a:t>attributes</a:t>
            </a:r>
            <a:r>
              <a:rPr lang="cs-CZ" dirty="0"/>
              <a:t> </a:t>
            </a:r>
            <a:r>
              <a:rPr lang="cs-CZ" dirty="0" err="1"/>
              <a:t>and</a:t>
            </a:r>
            <a:r>
              <a:rPr lang="cs-CZ" dirty="0"/>
              <a:t> </a:t>
            </a:r>
            <a:r>
              <a:rPr lang="cs-CZ" dirty="0" err="1"/>
              <a:t>related</a:t>
            </a:r>
            <a:r>
              <a:rPr lang="cs-CZ" dirty="0"/>
              <a:t> entity </a:t>
            </a:r>
            <a:r>
              <a:rPr lang="cs-CZ" dirty="0" err="1"/>
              <a:t>instances</a:t>
            </a:r>
            <a:r>
              <a:rPr lang="cs-CZ" dirty="0"/>
              <a:t> in a </a:t>
            </a:r>
            <a:r>
              <a:rPr lang="cs-CZ" dirty="0" err="1"/>
              <a:t>specific</a:t>
            </a:r>
            <a:r>
              <a:rPr lang="cs-CZ" dirty="0"/>
              <a:t> </a:t>
            </a:r>
            <a:r>
              <a:rPr lang="cs-CZ" dirty="0" err="1"/>
              <a:t>context</a:t>
            </a:r>
            <a:r>
              <a:rPr lang="cs-CZ" dirty="0"/>
              <a:t> </a:t>
            </a:r>
            <a:r>
              <a:rPr lang="cs-CZ" dirty="0" err="1"/>
              <a:t>of</a:t>
            </a:r>
            <a:r>
              <a:rPr lang="cs-CZ" dirty="0"/>
              <a:t> use</a:t>
            </a:r>
            <a:r>
              <a:rPr lang="cs-CZ" dirty="0" smtClean="0"/>
              <a:t>.</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4211</Words>
  <Application>Microsoft Office PowerPoint</Application>
  <PresentationFormat>Předvádění na obrazovce (4:3)</PresentationFormat>
  <Paragraphs>567</Paragraphs>
  <Slides>60</Slides>
  <Notes>1</Notes>
  <HiddenSlides>0</HiddenSlides>
  <MMClips>0</MMClips>
  <ScaleCrop>false</ScaleCrop>
  <HeadingPairs>
    <vt:vector size="4" baseType="variant">
      <vt:variant>
        <vt:lpstr>Motiv</vt:lpstr>
      </vt:variant>
      <vt:variant>
        <vt:i4>1</vt:i4>
      </vt:variant>
      <vt:variant>
        <vt:lpstr>Nadpisy snímků</vt:lpstr>
      </vt:variant>
      <vt:variant>
        <vt:i4>60</vt:i4>
      </vt:variant>
    </vt:vector>
  </HeadingPairs>
  <TitlesOfParts>
    <vt:vector size="61" baseType="lpstr">
      <vt:lpstr>Motiv sady Office</vt:lpstr>
      <vt:lpstr>Co je kvalita </vt:lpstr>
      <vt:lpstr>Kvalita </vt:lpstr>
      <vt:lpstr>Zaměříme se na popis aspektů kvality </vt:lpstr>
      <vt:lpstr>Kvalita dat  ISO 25012</vt:lpstr>
      <vt:lpstr>Dvoudimensionální pohled </vt:lpstr>
      <vt:lpstr>Dvoudimensionální pohled2</vt:lpstr>
      <vt:lpstr>Dvoudimensionální pohled3</vt:lpstr>
      <vt:lpstr>Inherent Data Quality</vt:lpstr>
      <vt:lpstr>Inherent Data Quality2</vt:lpstr>
      <vt:lpstr>Inherent Data Quality3</vt:lpstr>
      <vt:lpstr>Inherent and System-Dependent Data Quality</vt:lpstr>
      <vt:lpstr>Inherent and System-Dependent Data Quality 2</vt:lpstr>
      <vt:lpstr>Inherent and System-Dependent Data Quality 3</vt:lpstr>
      <vt:lpstr>System-Dependent Data Quality </vt:lpstr>
      <vt:lpstr>Charakteristiky kvality SW</vt:lpstr>
      <vt:lpstr>ISO 25010</vt:lpstr>
      <vt:lpstr>Snímek 17</vt:lpstr>
      <vt:lpstr>Snímek 18</vt:lpstr>
      <vt:lpstr>Snímek 19</vt:lpstr>
      <vt:lpstr>Snímek 20</vt:lpstr>
      <vt:lpstr>Snímek 21</vt:lpstr>
      <vt:lpstr>Snímek 22</vt:lpstr>
      <vt:lpstr>Snímek 23</vt:lpstr>
      <vt:lpstr>Snímek 24</vt:lpstr>
      <vt:lpstr>Snímek 25</vt:lpstr>
      <vt:lpstr>Snímek 26</vt:lpstr>
      <vt:lpstr>Některé aspekty silně závisí na architektuře</vt:lpstr>
      <vt:lpstr>IT a legislativa Př. problém ochrany osobních dat</vt:lpstr>
      <vt:lpstr>Takzvaná ochrana osobních dat jako příklad ztráty kvality dat  a chybného řešení </vt:lpstr>
      <vt:lpstr>Main failure of public information systems </vt:lpstr>
      <vt:lpstr>Brute data security rules       implied by laws </vt:lpstr>
      <vt:lpstr>Limits of brute rules </vt:lpstr>
      <vt:lpstr>Brute rules in action 1 System for the prevention of the production of the narcotic Pervitin</vt:lpstr>
      <vt:lpstr>Brute rules in action 2 System for the prevention of the production of the narcotic Pervitin</vt:lpstr>
      <vt:lpstr>Brute data security rules in action 3   </vt:lpstr>
      <vt:lpstr>Brute data security rules in action 4   </vt:lpstr>
      <vt:lpstr>Summary of brute rules effects</vt:lpstr>
      <vt:lpstr>Multiple data leakage channels</vt:lpstr>
      <vt:lpstr>Great financial data leakage, German government must act against crime</vt:lpstr>
      <vt:lpstr>Data security and education</vt:lpstr>
      <vt:lpstr>Data security rules threaten            basic human rights in education</vt:lpstr>
      <vt:lpstr>Other consequences of improper data security procedures</vt:lpstr>
      <vt:lpstr>The brute rules threaten whole IT</vt:lpstr>
      <vt:lpstr>Takzvaná ochrana osobních dat 2 Skartace zdravotních dat</vt:lpstr>
      <vt:lpstr>Takzvaná ochrana osobních dat 3 Analýza efektivnosti vzdělávání</vt:lpstr>
      <vt:lpstr>Takzvaná ochrana osobních dat 4 Informatický výzkum, kvalita IS</vt:lpstr>
      <vt:lpstr>Snímek 47</vt:lpstr>
      <vt:lpstr>Takzvaná ochrana osobních dat 4 Analýza efektivnosti datové skartace </vt:lpstr>
      <vt:lpstr>Výpočet otevřených informací s použitím osobních dat</vt:lpstr>
      <vt:lpstr>Systém chránící data a zpřístupňující otevřené informace</vt:lpstr>
      <vt:lpstr>Co chybí při ochraně osobních dat</vt:lpstr>
      <vt:lpstr>Od dostupnosti k nedosažitelnosti Zavalí nás informační odpadky?</vt:lpstr>
      <vt:lpstr>Jiné hrozby</vt:lpstr>
      <vt:lpstr>Neřeší se problém kvality dat</vt:lpstr>
      <vt:lpstr>Hlavní výzvy pro ajťáky</vt:lpstr>
      <vt:lpstr>Hlavní výzvy pro ajťáky</vt:lpstr>
      <vt:lpstr>Hlavní výzvy pro ajťáky</vt:lpstr>
      <vt:lpstr>Kdy se nevyplatí vyrobit úplně dokonalý SW produkt</vt:lpstr>
      <vt:lpstr>Neakceptuje je, že tvorba SW je inženýrský obor  SW entity jsou průmyslové výrobky  </vt:lpstr>
      <vt:lpstr>Inženýr a řemeslník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je kvalita</dc:title>
  <dc:creator>kral</dc:creator>
  <cp:lastModifiedBy>kral</cp:lastModifiedBy>
  <cp:revision>15</cp:revision>
  <dcterms:created xsi:type="dcterms:W3CDTF">2016-11-14T07:52:02Z</dcterms:created>
  <dcterms:modified xsi:type="dcterms:W3CDTF">2017-02-15T09:13:17Z</dcterms:modified>
</cp:coreProperties>
</file>