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1" r:id="rId5"/>
    <p:sldId id="262" r:id="rId6"/>
    <p:sldId id="258" r:id="rId7"/>
    <p:sldId id="260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F54F6-4148-4C9A-8D79-6EBC39E4237B}" type="datetimeFigureOut">
              <a:rPr lang="cs-CZ" smtClean="0"/>
              <a:pPr/>
              <a:t>22.2.2016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9C09E-E971-4CEB-80C7-D8E61C1178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F54F6-4148-4C9A-8D79-6EBC39E4237B}" type="datetimeFigureOut">
              <a:rPr lang="cs-CZ" smtClean="0"/>
              <a:pPr/>
              <a:t>22.2.2016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9C09E-E971-4CEB-80C7-D8E61C1178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F54F6-4148-4C9A-8D79-6EBC39E4237B}" type="datetimeFigureOut">
              <a:rPr lang="cs-CZ" smtClean="0"/>
              <a:pPr/>
              <a:t>22.2.2016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9C09E-E971-4CEB-80C7-D8E61C1178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F54F6-4148-4C9A-8D79-6EBC39E4237B}" type="datetimeFigureOut">
              <a:rPr lang="cs-CZ" smtClean="0"/>
              <a:pPr/>
              <a:t>22.2.2016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9C09E-E971-4CEB-80C7-D8E61C1178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F54F6-4148-4C9A-8D79-6EBC39E4237B}" type="datetimeFigureOut">
              <a:rPr lang="cs-CZ" smtClean="0"/>
              <a:pPr/>
              <a:t>22.2.2016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9C09E-E971-4CEB-80C7-D8E61C1178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F54F6-4148-4C9A-8D79-6EBC39E4237B}" type="datetimeFigureOut">
              <a:rPr lang="cs-CZ" smtClean="0"/>
              <a:pPr/>
              <a:t>22.2.2016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9C09E-E971-4CEB-80C7-D8E61C1178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F54F6-4148-4C9A-8D79-6EBC39E4237B}" type="datetimeFigureOut">
              <a:rPr lang="cs-CZ" smtClean="0"/>
              <a:pPr/>
              <a:t>22.2.2016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9C09E-E971-4CEB-80C7-D8E61C1178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F54F6-4148-4C9A-8D79-6EBC39E4237B}" type="datetimeFigureOut">
              <a:rPr lang="cs-CZ" smtClean="0"/>
              <a:pPr/>
              <a:t>22.2.2016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9C09E-E971-4CEB-80C7-D8E61C1178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F54F6-4148-4C9A-8D79-6EBC39E4237B}" type="datetimeFigureOut">
              <a:rPr lang="cs-CZ" smtClean="0"/>
              <a:pPr/>
              <a:t>22.2.2016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9C09E-E971-4CEB-80C7-D8E61C1178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F54F6-4148-4C9A-8D79-6EBC39E4237B}" type="datetimeFigureOut">
              <a:rPr lang="cs-CZ" smtClean="0"/>
              <a:pPr/>
              <a:t>22.2.2016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9C09E-E971-4CEB-80C7-D8E61C1178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F54F6-4148-4C9A-8D79-6EBC39E4237B}" type="datetimeFigureOut">
              <a:rPr lang="cs-CZ" smtClean="0"/>
              <a:pPr/>
              <a:t>22.2.2016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9C09E-E971-4CEB-80C7-D8E61C1178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F54F6-4148-4C9A-8D79-6EBC39E4237B}" type="datetimeFigureOut">
              <a:rPr lang="cs-CZ" smtClean="0"/>
              <a:pPr/>
              <a:t>22.2.2016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9C09E-E971-4CEB-80C7-D8E61C11783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ateam-oracle.com/wp-content/uploads/2013/07/CMPS6_03.gif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PA105/2016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Management a ergonomie   informačních systémů                                v malých  a středních organizacích</a:t>
            </a:r>
          </a:p>
          <a:p>
            <a:r>
              <a:rPr lang="cs-CZ" dirty="0" smtClean="0"/>
              <a:t>(</a:t>
            </a:r>
            <a:r>
              <a:rPr lang="cs-CZ" dirty="0" err="1" smtClean="0"/>
              <a:t>small</a:t>
            </a:r>
            <a:r>
              <a:rPr lang="cs-CZ" dirty="0" smtClean="0"/>
              <a:t> to medium </a:t>
            </a:r>
            <a:r>
              <a:rPr lang="cs-CZ" dirty="0" err="1" smtClean="0"/>
              <a:t>enterprises</a:t>
            </a:r>
            <a:r>
              <a:rPr lang="cs-CZ" dirty="0" smtClean="0"/>
              <a:t> – SME)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Malé a střední podniky </a:t>
            </a:r>
            <a:br>
              <a:rPr lang="cs-CZ" dirty="0" smtClean="0"/>
            </a:br>
            <a:r>
              <a:rPr lang="cs-CZ" dirty="0" err="1" smtClean="0"/>
              <a:t>Small</a:t>
            </a:r>
            <a:r>
              <a:rPr lang="cs-CZ" dirty="0" smtClean="0"/>
              <a:t> to medium </a:t>
            </a:r>
            <a:r>
              <a:rPr lang="cs-CZ" dirty="0" err="1" smtClean="0"/>
              <a:t>enterprises</a:t>
            </a:r>
            <a:r>
              <a:rPr lang="cs-CZ" dirty="0" smtClean="0"/>
              <a:t> (SME)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hlediska podnikové kultury jsou malí asi do dvaceti </a:t>
            </a:r>
            <a:r>
              <a:rPr lang="cs-CZ" dirty="0" err="1" smtClean="0"/>
              <a:t>ajťáků</a:t>
            </a:r>
            <a:r>
              <a:rPr lang="cs-CZ" dirty="0" smtClean="0"/>
              <a:t>. </a:t>
            </a:r>
          </a:p>
          <a:p>
            <a:r>
              <a:rPr lang="cs-CZ" dirty="0" smtClean="0"/>
              <a:t>Střední do dvou set </a:t>
            </a:r>
            <a:r>
              <a:rPr lang="cs-CZ" dirty="0" err="1" smtClean="0"/>
              <a:t>ajťáků</a:t>
            </a:r>
            <a:endParaRPr lang="cs-CZ" dirty="0" smtClean="0"/>
          </a:p>
          <a:p>
            <a:r>
              <a:rPr lang="cs-CZ" dirty="0" smtClean="0"/>
              <a:t>Hranice závisí na tom, co podnik dělá a na kvalitě jeho zaměstnanců.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579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SME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Mnoho (více než 2/3) </a:t>
            </a:r>
            <a:r>
              <a:rPr lang="cs-CZ" dirty="0" err="1" smtClean="0"/>
              <a:t>ajťáků</a:t>
            </a:r>
            <a:r>
              <a:rPr lang="cs-CZ" dirty="0" smtClean="0"/>
              <a:t> pracuje v nějakém menším podniku</a:t>
            </a:r>
          </a:p>
          <a:p>
            <a:r>
              <a:rPr lang="cs-CZ" dirty="0" smtClean="0"/>
              <a:t>SME – podniková kultura, klíčové inovace  a omezení  pro podrobné rozpracování </a:t>
            </a:r>
            <a:r>
              <a:rPr lang="cs-CZ" dirty="0" err="1" smtClean="0"/>
              <a:t>procesůprocesů</a:t>
            </a:r>
            <a:endParaRPr lang="cs-CZ" dirty="0" smtClean="0"/>
          </a:p>
          <a:p>
            <a:r>
              <a:rPr lang="cs-CZ" dirty="0" smtClean="0"/>
              <a:t>Mnohé technologie vyvinuté v SME jsou postupně používány mimo SME a jsou předobrazem budoucnosti ITC</a:t>
            </a:r>
          </a:p>
          <a:p>
            <a:r>
              <a:rPr lang="cs-CZ" dirty="0" smtClean="0"/>
              <a:t>Z malých občas vyrostou velmi velcí </a:t>
            </a:r>
          </a:p>
          <a:p>
            <a:pPr lvl="1"/>
            <a:r>
              <a:rPr lang="cs-CZ" dirty="0" err="1" smtClean="0"/>
              <a:t>Facebook</a:t>
            </a:r>
            <a:r>
              <a:rPr lang="cs-CZ" dirty="0" smtClean="0"/>
              <a:t>, Google, HP</a:t>
            </a:r>
          </a:p>
          <a:p>
            <a:pPr lvl="1"/>
            <a:r>
              <a:rPr lang="cs-CZ" dirty="0" err="1" smtClean="0"/>
              <a:t>Simplity</a:t>
            </a:r>
            <a:endParaRPr lang="cs-CZ" dirty="0" smtClean="0"/>
          </a:p>
          <a:p>
            <a:r>
              <a:rPr lang="cs-CZ" dirty="0" smtClean="0"/>
              <a:t>SME a moderní </a:t>
            </a:r>
            <a:r>
              <a:rPr lang="cs-CZ" dirty="0" err="1" smtClean="0"/>
              <a:t>moderní</a:t>
            </a:r>
            <a:r>
              <a:rPr lang="cs-CZ" dirty="0" smtClean="0"/>
              <a:t> architektury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Malí a velcí a IS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Malý dodavatel SW a malý odběratel </a:t>
            </a:r>
          </a:p>
          <a:p>
            <a:pPr lvl="1"/>
            <a:r>
              <a:rPr lang="cs-CZ" dirty="0"/>
              <a:t> </a:t>
            </a:r>
            <a:r>
              <a:rPr lang="cs-CZ" dirty="0" smtClean="0"/>
              <a:t>Typická oblast uplatnění malých SW firem</a:t>
            </a:r>
          </a:p>
          <a:p>
            <a:pPr lvl="2"/>
            <a:r>
              <a:rPr lang="cs-CZ" dirty="0" err="1" smtClean="0"/>
              <a:t>Comodity</a:t>
            </a:r>
            <a:r>
              <a:rPr lang="cs-CZ" dirty="0" smtClean="0"/>
              <a:t>, open source, vlastní vývoj, dobré nápady  i při rizicích</a:t>
            </a:r>
            <a:endParaRPr lang="cs-CZ" dirty="0"/>
          </a:p>
          <a:p>
            <a:r>
              <a:rPr lang="cs-CZ" dirty="0" smtClean="0"/>
              <a:t>Malý dodavatel – velký odběratel </a:t>
            </a:r>
          </a:p>
          <a:p>
            <a:pPr lvl="1"/>
            <a:r>
              <a:rPr lang="cs-CZ" dirty="0" smtClean="0"/>
              <a:t>Subdodávky pomocí „přílepků“</a:t>
            </a:r>
          </a:p>
          <a:p>
            <a:pPr lvl="2"/>
            <a:r>
              <a:rPr lang="cs-CZ" dirty="0" smtClean="0"/>
              <a:t>Binární SOA, </a:t>
            </a:r>
            <a:r>
              <a:rPr lang="cs-CZ" dirty="0" err="1" smtClean="0"/>
              <a:t>Opencard</a:t>
            </a:r>
            <a:r>
              <a:rPr lang="cs-CZ" dirty="0" smtClean="0"/>
              <a:t>, žádanky, </a:t>
            </a:r>
            <a:r>
              <a:rPr lang="cs-CZ" dirty="0" err="1" smtClean="0"/>
              <a:t>prístup</a:t>
            </a:r>
            <a:r>
              <a:rPr lang="cs-CZ" dirty="0" smtClean="0"/>
              <a:t> k analýza dat (</a:t>
            </a:r>
            <a:r>
              <a:rPr lang="cs-CZ" dirty="0" err="1" smtClean="0"/>
              <a:t>Simplity</a:t>
            </a:r>
            <a:r>
              <a:rPr lang="cs-CZ" dirty="0" smtClean="0"/>
              <a:t>) </a:t>
            </a:r>
          </a:p>
          <a:p>
            <a:pPr lvl="1"/>
            <a:r>
              <a:rPr lang="cs-CZ" dirty="0" smtClean="0"/>
              <a:t>Z velkého </a:t>
            </a:r>
            <a:r>
              <a:rPr lang="cs-CZ" dirty="0" err="1" smtClean="0"/>
              <a:t>sysstému</a:t>
            </a:r>
            <a:r>
              <a:rPr lang="cs-CZ" dirty="0" smtClean="0"/>
              <a:t> se pomocí změny architektury stane malý</a:t>
            </a:r>
          </a:p>
          <a:p>
            <a:pPr lvl="2"/>
            <a:r>
              <a:rPr lang="cs-CZ" dirty="0" smtClean="0"/>
              <a:t> asi Mýto, jistě </a:t>
            </a:r>
            <a:r>
              <a:rPr lang="cs-CZ" dirty="0" err="1" smtClean="0"/>
              <a:t>Opencard</a:t>
            </a:r>
            <a:r>
              <a:rPr lang="cs-CZ" dirty="0" smtClean="0"/>
              <a:t>, účast na inkrementálním vývoji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687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Velcí dodavatelé SW  a malí uživatelé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Nejčastěji poskytovatelé  SW komodit</a:t>
            </a:r>
          </a:p>
          <a:p>
            <a:pPr lvl="1"/>
            <a:r>
              <a:rPr lang="cs-CZ" dirty="0" smtClean="0"/>
              <a:t> datové báze, řízení, standardní operační systémy a normy </a:t>
            </a:r>
          </a:p>
          <a:p>
            <a:r>
              <a:rPr lang="cs-CZ" dirty="0" smtClean="0"/>
              <a:t>Problém s rozdílností podnikových kultur</a:t>
            </a:r>
          </a:p>
          <a:p>
            <a:pPr lvl="1"/>
            <a:r>
              <a:rPr lang="cs-CZ" dirty="0" smtClean="0"/>
              <a:t>SAP, </a:t>
            </a:r>
            <a:r>
              <a:rPr lang="cs-CZ" dirty="0" err="1" smtClean="0"/>
              <a:t>Oracle</a:t>
            </a:r>
            <a:endParaRPr lang="cs-CZ" dirty="0" smtClean="0"/>
          </a:p>
          <a:p>
            <a:r>
              <a:rPr lang="cs-CZ" dirty="0" smtClean="0"/>
              <a:t>Problém s nákladností řešení, konfekce za vysokou cenu </a:t>
            </a:r>
          </a:p>
          <a:p>
            <a:pPr lvl="1"/>
            <a:r>
              <a:rPr lang="cs-CZ" dirty="0" smtClean="0"/>
              <a:t>SAP </a:t>
            </a:r>
          </a:p>
        </p:txBody>
      </p:sp>
    </p:spTree>
    <p:extLst>
      <p:ext uri="{BB962C8B-B14F-4D97-AF65-F5344CB8AC3E}">
        <p14:creationId xmlns:p14="http://schemas.microsoft.com/office/powerpoint/2010/main" val="1252405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témata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SW procesy, užitečná pravidla jak a zda zahájit projekt</a:t>
            </a:r>
          </a:p>
          <a:p>
            <a:r>
              <a:rPr lang="cs-CZ" dirty="0" smtClean="0"/>
              <a:t>SW architektury a dokumentová orientace –  nové příležitosti pro SME </a:t>
            </a:r>
          </a:p>
          <a:p>
            <a:pPr lvl="1"/>
            <a:r>
              <a:rPr lang="cs-CZ" dirty="0" smtClean="0"/>
              <a:t>Proč to nejde ve státní správě  </a:t>
            </a:r>
          </a:p>
          <a:p>
            <a:r>
              <a:rPr lang="cs-CZ" dirty="0" smtClean="0"/>
              <a:t>Kvalita dat a kvalita sw systémů </a:t>
            </a:r>
          </a:p>
          <a:p>
            <a:r>
              <a:rPr lang="cs-CZ" dirty="0" smtClean="0"/>
              <a:t>Manažerské aspekty řízení rizik, časté prohřešky </a:t>
            </a:r>
          </a:p>
          <a:p>
            <a:r>
              <a:rPr lang="cs-CZ" dirty="0" smtClean="0"/>
              <a:t>Týmová spolupráce a základy personalistiky</a:t>
            </a:r>
          </a:p>
          <a:p>
            <a:r>
              <a:rPr lang="cs-CZ" dirty="0" smtClean="0"/>
              <a:t>Efekty  investic do nepřímých přínosů  (do ekosystému), ergonomie  SW a psychologický kapitál kontrola hygieny</a:t>
            </a:r>
          </a:p>
          <a:p>
            <a:r>
              <a:rPr lang="cs-CZ" dirty="0" smtClean="0"/>
              <a:t>Řízení pozdních etap životního cyklu </a:t>
            </a:r>
          </a:p>
          <a:p>
            <a:r>
              <a:rPr lang="cs-CZ" dirty="0" smtClean="0"/>
              <a:t>Použitelnost,  uživatelské rozhraní a management, </a:t>
            </a:r>
          </a:p>
          <a:p>
            <a:r>
              <a:rPr lang="cs-CZ" dirty="0" smtClean="0"/>
              <a:t>SW metriky  odhady a plánování</a:t>
            </a:r>
          </a:p>
          <a:p>
            <a:r>
              <a:rPr lang="cs-CZ" dirty="0" smtClean="0"/>
              <a:t>SW normy a jejich výhody a nebezpečí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z praxe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Budeme mnohé ilustrovat na příkladech ze současnosti, především těch kterých jsem se zúčastnil</a:t>
            </a:r>
          </a:p>
          <a:p>
            <a:pPr lvl="1"/>
            <a:r>
              <a:rPr lang="cs-CZ" dirty="0" smtClean="0"/>
              <a:t>Mýto, historie, párové SOA </a:t>
            </a:r>
          </a:p>
          <a:p>
            <a:pPr lvl="1"/>
            <a:r>
              <a:rPr lang="cs-CZ" dirty="0" err="1" smtClean="0"/>
              <a:t>Opencard</a:t>
            </a:r>
            <a:r>
              <a:rPr lang="cs-CZ" dirty="0" smtClean="0"/>
              <a:t>,  </a:t>
            </a:r>
          </a:p>
          <a:p>
            <a:pPr lvl="1"/>
            <a:r>
              <a:rPr lang="cs-CZ" dirty="0"/>
              <a:t>Ž</a:t>
            </a:r>
            <a:r>
              <a:rPr lang="cs-CZ" dirty="0" smtClean="0"/>
              <a:t>ádanky</a:t>
            </a:r>
          </a:p>
          <a:p>
            <a:pPr lvl="1"/>
            <a:r>
              <a:rPr lang="cs-CZ" dirty="0" smtClean="0"/>
              <a:t>Platební karty </a:t>
            </a:r>
          </a:p>
          <a:p>
            <a:pPr lvl="1"/>
            <a:r>
              <a:rPr lang="cs-CZ" dirty="0" smtClean="0"/>
              <a:t>Proč je stále více úředníků</a:t>
            </a:r>
          </a:p>
          <a:p>
            <a:pPr lvl="1"/>
            <a:r>
              <a:rPr lang="cs-CZ" dirty="0" smtClean="0"/>
              <a:t>Problém permanentní zastaralosti  a jeho řešení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920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755576" y="1638607"/>
            <a:ext cx="12187787" cy="547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9" name="Obrázek 1" descr="http://www.ateam-oracle.com/wp-content/uploads/2013/07/CMPS6_03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90" y="548680"/>
            <a:ext cx="8312476" cy="5256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7"/>
          <p:cNvSpPr>
            <a:spLocks noChangeArrowheads="1"/>
          </p:cNvSpPr>
          <p:nvPr/>
        </p:nvSpPr>
        <p:spPr bwMode="auto">
          <a:xfrm flipV="1">
            <a:off x="755576" y="5792466"/>
            <a:ext cx="12187787" cy="585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827584" y="5850981"/>
            <a:ext cx="79208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Dříve převažovala tendence  posunu vlevo dnes se to zčásti obrací</a:t>
            </a:r>
          </a:p>
          <a:p>
            <a:r>
              <a:rPr lang="cs-CZ" sz="2200" dirty="0"/>
              <a:t> </a:t>
            </a:r>
            <a:r>
              <a:rPr lang="cs-CZ" sz="2200" dirty="0" smtClean="0"/>
              <a:t>Platí to obecné, nejen pro </a:t>
            </a:r>
            <a:r>
              <a:rPr lang="cs-CZ" sz="2200" dirty="0" err="1" smtClean="0"/>
              <a:t>bpmn</a:t>
            </a:r>
            <a:endParaRPr lang="en-US" sz="2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755576" y="260648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Obrázek od </a:t>
            </a:r>
            <a:r>
              <a:rPr lang="cs-CZ" dirty="0" err="1" smtClean="0"/>
              <a:t>Oracle</a:t>
            </a:r>
            <a:r>
              <a:rPr lang="cs-CZ" dirty="0"/>
              <a:t> </a:t>
            </a:r>
            <a:r>
              <a:rPr lang="cs-CZ" dirty="0" smtClean="0"/>
              <a:t>k normě týkající </a:t>
            </a:r>
            <a:r>
              <a:rPr lang="cs-CZ" smtClean="0"/>
              <a:t>se byznys </a:t>
            </a:r>
            <a:r>
              <a:rPr lang="cs-CZ" dirty="0" smtClean="0"/>
              <a:t>procesů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14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378</Words>
  <Application>Microsoft Office PowerPoint</Application>
  <PresentationFormat>Předvádění na obrazovce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PA105/2016</vt:lpstr>
      <vt:lpstr>Malé a střední podniky  Small to medium enterprises (SME)</vt:lpstr>
      <vt:lpstr> SME</vt:lpstr>
      <vt:lpstr>Malí a velcí a IS</vt:lpstr>
      <vt:lpstr>Velcí dodavatelé SW  a malí uživatelé </vt:lpstr>
      <vt:lpstr>Hlavní témata</vt:lpstr>
      <vt:lpstr>Příklady z praxe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PA105/2015</dc:title>
  <dc:creator>kral</dc:creator>
  <cp:lastModifiedBy>Květa</cp:lastModifiedBy>
  <cp:revision>16</cp:revision>
  <dcterms:created xsi:type="dcterms:W3CDTF">2015-02-13T17:37:17Z</dcterms:created>
  <dcterms:modified xsi:type="dcterms:W3CDTF">2016-02-22T09:08:12Z</dcterms:modified>
</cp:coreProperties>
</file>