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9" r:id="rId3"/>
    <p:sldId id="257" r:id="rId4"/>
    <p:sldId id="261" r:id="rId5"/>
    <p:sldId id="262" r:id="rId6"/>
    <p:sldId id="258" r:id="rId7"/>
    <p:sldId id="266" r:id="rId8"/>
    <p:sldId id="267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68" r:id="rId17"/>
    <p:sldId id="269" r:id="rId18"/>
    <p:sldId id="270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95" r:id="rId32"/>
    <p:sldId id="284" r:id="rId33"/>
    <p:sldId id="285" r:id="rId34"/>
    <p:sldId id="264" r:id="rId35"/>
    <p:sldId id="265" r:id="rId36"/>
    <p:sldId id="286" r:id="rId37"/>
    <p:sldId id="294" r:id="rId38"/>
    <p:sldId id="296" r:id="rId39"/>
    <p:sldId id="297" r:id="rId40"/>
    <p:sldId id="263" r:id="rId41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09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2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21.02.2017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69DBE-5D56-4063-969B-355294465B32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02D10-62B4-49CC-B2F8-0C55950DF7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4758371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21.02.2017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2487D-403A-4DF5-9B4D-1993DED24E2F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029A-169B-4E4E-839A-2461AB4607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9115726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029A-169B-4E4E-839A-2461AB4607B3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21.02.2017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0113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F54F6-4148-4C9A-8D79-6EBC39E4237B}" type="datetimeFigureOut">
              <a:rPr lang="cs-CZ" smtClean="0"/>
              <a:pPr/>
              <a:t>26.2.2017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ateam-oracle.com/wp-content/uploads/2013/07/CMPS6_03.gi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PA105/2017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Management a ergonomie   informačních systémů                                v malých  a středních organizacích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small</a:t>
            </a:r>
            <a:r>
              <a:rPr lang="cs-CZ" dirty="0" smtClean="0"/>
              <a:t> to medium </a:t>
            </a:r>
            <a:r>
              <a:rPr lang="cs-CZ" dirty="0" err="1" smtClean="0"/>
              <a:t>enterprises</a:t>
            </a:r>
            <a:r>
              <a:rPr lang="cs-CZ" dirty="0" smtClean="0"/>
              <a:t> – SME)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přednášejícího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9"/>
            <a:ext cx="8424936" cy="4896544"/>
          </a:xfrm>
        </p:spPr>
        <p:txBody>
          <a:bodyPr/>
          <a:lstStyle/>
          <a:p>
            <a:r>
              <a:rPr lang="cs-CZ" sz="2000" dirty="0" smtClean="0"/>
              <a:t>1959 Statistik se stává programátorem ve asembleru, výpočty pro fyzikální chemii, pitomí politici – nepustíme ani jeden transistor  do výroby počitadel, když máme dost relé</a:t>
            </a:r>
          </a:p>
          <a:p>
            <a:r>
              <a:rPr lang="cs-CZ" sz="2000" dirty="0" smtClean="0"/>
              <a:t>60-70 Přechod na Fortran, </a:t>
            </a:r>
            <a:r>
              <a:rPr lang="cs-CZ" sz="2000" dirty="0" err="1" smtClean="0"/>
              <a:t>Algol</a:t>
            </a:r>
            <a:r>
              <a:rPr lang="cs-CZ" sz="2000" dirty="0" smtClean="0"/>
              <a:t> (pokus o kompilátor), formální jazyky, některé mé  články z té doby se dodnes citují, mainframy</a:t>
            </a:r>
          </a:p>
          <a:p>
            <a:r>
              <a:rPr lang="cs-CZ" sz="2000" dirty="0" smtClean="0"/>
              <a:t>70-80 on line vstupy, minipočítače v přímém řízení systému dílny, prvá aplikace principu výměny zpráv mezi SW komponentami</a:t>
            </a:r>
          </a:p>
          <a:p>
            <a:r>
              <a:rPr lang="cs-CZ" sz="2000" dirty="0" smtClean="0"/>
              <a:t>80 účast na vývoji českých PC, spolupráce se Siemensem na řízení rozsáhlého výrobního systému, </a:t>
            </a:r>
          </a:p>
          <a:p>
            <a:r>
              <a:rPr lang="cs-CZ" sz="2000" dirty="0" smtClean="0"/>
              <a:t>9O Soukromý podnik, počítačové  sítě a IS , nová varianta analýzy shora, dekompozice IS, počátek www Autonomní komponenty a SOA</a:t>
            </a:r>
          </a:p>
          <a:p>
            <a:r>
              <a:rPr lang="cs-CZ" sz="2000" dirty="0" smtClean="0"/>
              <a:t>2000 SOA, </a:t>
            </a:r>
            <a:r>
              <a:rPr lang="cs-CZ" sz="2000" dirty="0" err="1" smtClean="0"/>
              <a:t>patterns</a:t>
            </a:r>
            <a:r>
              <a:rPr lang="cs-CZ" sz="2000" dirty="0" smtClean="0"/>
              <a:t>, účast na projektech malých firem, konfederativní SOA, práce v týmu , dokumenty řízené systémy, role osob v SW systémech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F0882-A20E-4480-BFC9-903B4509059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56260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AEBADE-E792-4D62-8C5F-F9AF1B739943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Hlavní poznatky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Krize IT se vrací asi po deseti létech, může přijít znovu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 krizi se vždy se vrátil zájem o informatiku, ale s podstatně jinými úkoly-paradigmaty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O české informatiky je stále zájem, především o </a:t>
            </a:r>
            <a:r>
              <a:rPr lang="cs-CZ" sz="2400" dirty="0" err="1" smtClean="0"/>
              <a:t>kódéry</a:t>
            </a:r>
            <a:r>
              <a:rPr lang="cs-CZ" sz="2400" dirty="0" smtClean="0"/>
              <a:t> a návrháře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Nově globalizace vývoje SW, hlavně v kódování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Mnoho lidí funguje jako servis běhu SW systémů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Vývoj od začátku není častý, hlavně v menších firmách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Účast na vývoji velkých firem v jejich pobočkách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Mnoho lidí programuje podporu e-</a:t>
            </a:r>
            <a:r>
              <a:rPr lang="cs-CZ" sz="2400" dirty="0" err="1" smtClean="0"/>
              <a:t>governmentu</a:t>
            </a:r>
            <a:endParaRPr lang="cs-CZ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7596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CFA0D8-85E8-451B-A14C-74F8ABB2BB02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84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Podceňované vlastnosti IT</a:t>
            </a:r>
          </a:p>
        </p:txBody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Efekty IT, především IS se obtížně měří, často jsou jinde než se čekalo (uvedeme příklady)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Jsou často dlouhodobé a ty jsou jiné než krátkodobé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Někdy není ochota je uplatnit (př. školství)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Praxe ochrany dat neumožňuje data správně využívat aniž zajišťuje dostatečnou  ochranu dat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 smtClean="0"/>
              <a:t>Kvalita IT je tedy věcí kvalifikovaného používání, znalostí, zkušeností a někdy i (politické) vůle a boje s předsudky</a:t>
            </a:r>
          </a:p>
        </p:txBody>
      </p:sp>
    </p:spTree>
    <p:extLst>
      <p:ext uri="{BB962C8B-B14F-4D97-AF65-F5344CB8AC3E}">
        <p14:creationId xmlns="" xmlns:p14="http://schemas.microsoft.com/office/powerpoint/2010/main" val="251458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20DBF6-6E44-4707-BCE3-BE352B0221F8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229600" cy="5759450"/>
          </a:xfrm>
        </p:spPr>
        <p:txBody>
          <a:bodyPr/>
          <a:lstStyle/>
          <a:p>
            <a:r>
              <a:rPr lang="cs-CZ" sz="3600" dirty="0" smtClean="0"/>
              <a:t>Budeme využívat zkušenosti z (starších i současných) praktických projektů pro malé a střední firmy a nedávné výsledky výzkumu metod SW inženýrství v oblasti SOA metod integrace velkých komponent do velkých systémů s využitím dokumentové orientace</a:t>
            </a:r>
            <a:br>
              <a:rPr lang="cs-CZ" sz="3600" dirty="0" smtClean="0"/>
            </a:br>
            <a:endParaRPr lang="cs-CZ" sz="36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942A14-F133-4831-A10E-F990600E0BA7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337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Obtížnost aspektů IT, hlavně IS</a:t>
            </a:r>
          </a:p>
        </p:txBody>
      </p:sp>
      <p:sp>
        <p:nvSpPr>
          <p:cNvPr id="33796" name="Zástupný symbol pro obsah 2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5184775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cs-CZ" dirty="0" smtClean="0"/>
              <a:t>Klasické IS, např. správa skladu (</a:t>
            </a:r>
            <a:r>
              <a:rPr lang="cs-CZ" dirty="0" err="1" smtClean="0"/>
              <a:t>operativa</a:t>
            </a:r>
            <a:r>
              <a:rPr lang="cs-CZ" dirty="0" smtClean="0"/>
              <a:t>)</a:t>
            </a:r>
          </a:p>
          <a:p>
            <a:pPr marL="990600" lvl="1" indent="-533400"/>
            <a:r>
              <a:rPr lang="cs-CZ" sz="2000" dirty="0" smtClean="0"/>
              <a:t>Ekonomický užitek </a:t>
            </a:r>
            <a:r>
              <a:rPr lang="cs-CZ" sz="2000" b="1" i="1" dirty="0" smtClean="0"/>
              <a:t>e</a:t>
            </a:r>
            <a:r>
              <a:rPr lang="cs-CZ" sz="2000" i="1" dirty="0" smtClean="0"/>
              <a:t> </a:t>
            </a:r>
            <a:r>
              <a:rPr lang="cs-CZ" sz="2000" dirty="0" smtClean="0"/>
              <a:t>j</a:t>
            </a:r>
            <a:r>
              <a:rPr lang="cs-CZ" sz="2000" i="1" dirty="0" smtClean="0"/>
              <a:t>e</a:t>
            </a:r>
            <a:r>
              <a:rPr lang="cs-CZ" sz="2000" dirty="0" smtClean="0"/>
              <a:t> dosti zřejmý</a:t>
            </a:r>
          </a:p>
          <a:p>
            <a:pPr marL="990600" lvl="1" indent="-533400"/>
            <a:r>
              <a:rPr lang="cs-CZ" sz="2000" dirty="0" smtClean="0"/>
              <a:t>Jak technicky udělat </a:t>
            </a:r>
            <a:r>
              <a:rPr lang="cs-CZ" sz="2000" b="1" i="1" dirty="0" smtClean="0"/>
              <a:t>t</a:t>
            </a:r>
            <a:r>
              <a:rPr lang="cs-CZ" sz="2000" dirty="0" smtClean="0"/>
              <a:t> také, </a:t>
            </a:r>
          </a:p>
          <a:p>
            <a:pPr marL="990600" lvl="1" indent="-533400"/>
            <a:r>
              <a:rPr lang="cs-CZ" sz="2000" dirty="0" smtClean="0"/>
              <a:t>Sociální aspekt </a:t>
            </a:r>
            <a:r>
              <a:rPr lang="cs-CZ" sz="2000" b="1" i="1" dirty="0" smtClean="0"/>
              <a:t>s</a:t>
            </a:r>
            <a:r>
              <a:rPr lang="cs-CZ" sz="2000" dirty="0" smtClean="0"/>
              <a:t> málo ovlivňuje řešení</a:t>
            </a:r>
          </a:p>
          <a:p>
            <a:pPr marL="609600" indent="-609600"/>
            <a:r>
              <a:rPr lang="cs-CZ" dirty="0" smtClean="0"/>
              <a:t>Informační technologie dnes</a:t>
            </a:r>
          </a:p>
          <a:p>
            <a:pPr marL="990600" lvl="1" indent="-533400"/>
            <a:r>
              <a:rPr lang="cs-CZ" sz="2400" dirty="0" smtClean="0"/>
              <a:t> </a:t>
            </a:r>
            <a:r>
              <a:rPr lang="cs-CZ" sz="2000" dirty="0" smtClean="0"/>
              <a:t>Ekonomický užitek se dostatečně nezvažuje</a:t>
            </a:r>
          </a:p>
          <a:p>
            <a:pPr marL="990600" lvl="1" indent="-533400"/>
            <a:r>
              <a:rPr lang="cs-CZ" sz="2000" dirty="0" smtClean="0"/>
              <a:t>Jak technicky udělat: řešení ad hoc, předražené, </a:t>
            </a:r>
            <a:r>
              <a:rPr lang="cs-CZ" sz="2000" dirty="0" err="1" smtClean="0"/>
              <a:t>archtektury</a:t>
            </a:r>
            <a:r>
              <a:rPr lang="cs-CZ" sz="2000" dirty="0" smtClean="0"/>
              <a:t> </a:t>
            </a:r>
          </a:p>
          <a:p>
            <a:pPr marL="990600" lvl="1" indent="-533400"/>
            <a:r>
              <a:rPr lang="cs-CZ" sz="2000" dirty="0" smtClean="0"/>
              <a:t>Sociální aspekt téměř vždy přítomen, mnohdy zcela zásadní</a:t>
            </a:r>
          </a:p>
          <a:p>
            <a:pPr marL="1371600" lvl="2" indent="-457200"/>
            <a:r>
              <a:rPr lang="cs-CZ" sz="1600" dirty="0" smtClean="0"/>
              <a:t>Je zdrojem obtížnosti a problémů</a:t>
            </a:r>
          </a:p>
          <a:p>
            <a:pPr marL="1752600" lvl="3" indent="-381000"/>
            <a:r>
              <a:rPr lang="cs-CZ" sz="1200" dirty="0" smtClean="0"/>
              <a:t>Nejasnost cílů</a:t>
            </a:r>
          </a:p>
          <a:p>
            <a:pPr marL="1752600" lvl="3" indent="-381000"/>
            <a:r>
              <a:rPr lang="cs-CZ" sz="1200" dirty="0" smtClean="0"/>
              <a:t>Postranní zájmy (viz evaluaci škol), korupce</a:t>
            </a:r>
          </a:p>
          <a:p>
            <a:pPr marL="1752600" lvl="3" indent="-381000"/>
            <a:r>
              <a:rPr lang="cs-CZ" sz="1200" dirty="0" smtClean="0"/>
              <a:t>Potřeba globálních propojených měnících se systémů</a:t>
            </a:r>
          </a:p>
          <a:p>
            <a:pPr marL="1752600" lvl="3" indent="-381000"/>
            <a:r>
              <a:rPr lang="cs-CZ" sz="1200" dirty="0" smtClean="0"/>
              <a:t>Existence sociálních a zdravotních rizik</a:t>
            </a:r>
          </a:p>
          <a:p>
            <a:pPr marL="990600" lvl="1" indent="-533400"/>
            <a:r>
              <a:rPr lang="cs-CZ" sz="1800" dirty="0" smtClean="0"/>
              <a:t>Ekonomické a sociální aspekty zásadním způsobem ovlivňují procesy vývoje a musí se zvažovat při specifikacích požadavků</a:t>
            </a:r>
          </a:p>
          <a:p>
            <a:pPr marL="609600" indent="-609600"/>
            <a:endParaRPr lang="cs-CZ" sz="2400" dirty="0" smtClean="0"/>
          </a:p>
        </p:txBody>
      </p:sp>
      <p:sp>
        <p:nvSpPr>
          <p:cNvPr id="33797" name="TextovéPole 10"/>
          <p:cNvSpPr txBox="1">
            <a:spLocks noChangeArrowheads="1"/>
          </p:cNvSpPr>
          <p:nvPr/>
        </p:nvSpPr>
        <p:spPr bwMode="auto">
          <a:xfrm>
            <a:off x="7524750" y="1916113"/>
            <a:ext cx="2873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t</a:t>
            </a:r>
          </a:p>
        </p:txBody>
      </p:sp>
      <p:sp>
        <p:nvSpPr>
          <p:cNvPr id="33798" name="TextovéPole 11"/>
          <p:cNvSpPr txBox="1">
            <a:spLocks noChangeArrowheads="1"/>
          </p:cNvSpPr>
          <p:nvPr/>
        </p:nvSpPr>
        <p:spPr bwMode="auto">
          <a:xfrm>
            <a:off x="6156325" y="1844675"/>
            <a:ext cx="2873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e</a:t>
            </a:r>
          </a:p>
        </p:txBody>
      </p:sp>
      <p:sp>
        <p:nvSpPr>
          <p:cNvPr id="33799" name="TextovéPole 12"/>
          <p:cNvSpPr txBox="1">
            <a:spLocks noChangeArrowheads="1"/>
          </p:cNvSpPr>
          <p:nvPr/>
        </p:nvSpPr>
        <p:spPr bwMode="auto">
          <a:xfrm>
            <a:off x="6011863" y="285273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s</a:t>
            </a:r>
          </a:p>
        </p:txBody>
      </p:sp>
      <p:sp>
        <p:nvSpPr>
          <p:cNvPr id="33800" name="TextovéPole 16"/>
          <p:cNvSpPr txBox="1">
            <a:spLocks noChangeArrowheads="1"/>
          </p:cNvSpPr>
          <p:nvPr/>
        </p:nvSpPr>
        <p:spPr bwMode="auto">
          <a:xfrm>
            <a:off x="8459788" y="5062538"/>
            <a:ext cx="288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t</a:t>
            </a:r>
          </a:p>
        </p:txBody>
      </p:sp>
      <p:sp>
        <p:nvSpPr>
          <p:cNvPr id="33801" name="TextovéPole 17"/>
          <p:cNvSpPr txBox="1">
            <a:spLocks noChangeArrowheads="1"/>
          </p:cNvSpPr>
          <p:nvPr/>
        </p:nvSpPr>
        <p:spPr bwMode="auto">
          <a:xfrm>
            <a:off x="7378700" y="4581525"/>
            <a:ext cx="288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e</a:t>
            </a:r>
          </a:p>
        </p:txBody>
      </p:sp>
      <p:sp>
        <p:nvSpPr>
          <p:cNvPr id="33802" name="TextovéPole 18"/>
          <p:cNvSpPr txBox="1">
            <a:spLocks noChangeArrowheads="1"/>
          </p:cNvSpPr>
          <p:nvPr/>
        </p:nvSpPr>
        <p:spPr bwMode="auto">
          <a:xfrm>
            <a:off x="6227763" y="5584825"/>
            <a:ext cx="358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s</a:t>
            </a:r>
          </a:p>
        </p:txBody>
      </p:sp>
      <p:sp>
        <p:nvSpPr>
          <p:cNvPr id="17" name="Šipka doprava 16"/>
          <p:cNvSpPr/>
          <p:nvPr/>
        </p:nvSpPr>
        <p:spPr>
          <a:xfrm rot="19375111">
            <a:off x="6621463" y="2235200"/>
            <a:ext cx="960437" cy="431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Šipka doprava 17"/>
          <p:cNvSpPr>
            <a:spLocks noChangeArrowheads="1"/>
          </p:cNvSpPr>
          <p:nvPr/>
        </p:nvSpPr>
        <p:spPr bwMode="auto">
          <a:xfrm rot="14365478">
            <a:off x="6106319" y="2170907"/>
            <a:ext cx="668337" cy="431800"/>
          </a:xfrm>
          <a:prstGeom prst="rightArrow">
            <a:avLst>
              <a:gd name="adj1" fmla="val 50000"/>
              <a:gd name="adj2" fmla="val 50002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cs-CZ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" name="Šipka doprava 18"/>
          <p:cNvSpPr>
            <a:spLocks noChangeArrowheads="1"/>
          </p:cNvSpPr>
          <p:nvPr/>
        </p:nvSpPr>
        <p:spPr bwMode="auto">
          <a:xfrm rot="8825812">
            <a:off x="6229350" y="2679700"/>
            <a:ext cx="549275" cy="431800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cs-CZ">
              <a:solidFill>
                <a:schemeClr val="lt1"/>
              </a:solidFill>
              <a:latin typeface="+mn-lt"/>
            </a:endParaRPr>
          </a:p>
        </p:txBody>
      </p:sp>
      <p:sp>
        <p:nvSpPr>
          <p:cNvPr id="20" name="Šipka doprava 19"/>
          <p:cNvSpPr/>
          <p:nvPr/>
        </p:nvSpPr>
        <p:spPr>
          <a:xfrm rot="19375111">
            <a:off x="7954963" y="5184775"/>
            <a:ext cx="490537" cy="431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Šipka doprava 20"/>
          <p:cNvSpPr>
            <a:spLocks noChangeArrowheads="1"/>
          </p:cNvSpPr>
          <p:nvPr/>
        </p:nvSpPr>
        <p:spPr bwMode="auto">
          <a:xfrm rot="-7234522">
            <a:off x="7404894" y="4964907"/>
            <a:ext cx="668337" cy="431800"/>
          </a:xfrm>
          <a:prstGeom prst="rightArrow">
            <a:avLst>
              <a:gd name="adj1" fmla="val 50000"/>
              <a:gd name="adj2" fmla="val 50002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cs-CZ">
              <a:solidFill>
                <a:schemeClr val="lt1"/>
              </a:solidFill>
              <a:latin typeface="+mn-lt"/>
            </a:endParaRPr>
          </a:p>
        </p:txBody>
      </p:sp>
      <p:sp>
        <p:nvSpPr>
          <p:cNvPr id="22" name="Šipka doprava 21"/>
          <p:cNvSpPr>
            <a:spLocks noChangeArrowheads="1"/>
          </p:cNvSpPr>
          <p:nvPr/>
        </p:nvSpPr>
        <p:spPr bwMode="auto">
          <a:xfrm rot="10432032">
            <a:off x="6511925" y="5445125"/>
            <a:ext cx="1443038" cy="4318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cs-CZ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6250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660C73-C647-4118-8C4C-623178C27F6E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Úzká místa informatiky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964612" cy="511175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cs-CZ" dirty="0" smtClean="0"/>
              <a:t>Zaměříme se na  úzká místa vývoje IS , bez jejich vyřešení nedosáhneme úspěchu</a:t>
            </a:r>
          </a:p>
          <a:p>
            <a:pPr marL="74295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specifikace a spolupráce s uživateli, společenské souvislosti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Úkoly při řízení projektů, problém sledování úkolů pomocí </a:t>
            </a:r>
            <a:r>
              <a:rPr lang="cs-CZ" sz="2000" dirty="0" err="1" smtClean="0"/>
              <a:t>smart</a:t>
            </a:r>
            <a:r>
              <a:rPr lang="cs-CZ" sz="2000" dirty="0" smtClean="0"/>
              <a:t> </a:t>
            </a:r>
            <a:r>
              <a:rPr lang="cs-CZ" sz="2000" dirty="0" err="1" smtClean="0"/>
              <a:t>sheetu</a:t>
            </a:r>
            <a:endParaRPr lang="cs-CZ" sz="20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SW procesy především s aplikacemi na SOA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SW normy a SW metriky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Něco se dá jen obtížně na škole nacvičit, lze jen seznámit (MBA lze studovat až po získání praktických zkušeností)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Spolupráce s uživateli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Tvorba rozsáhlých systémů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Management, zvyky ve firmách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Dovednosti a zkušenosti,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Pokus o otestování v PV024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42724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384112-5418-4D0F-9941-9038A9FEFE29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Tempo zastarávání znalostí v IT, 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1438"/>
            <a:ext cx="9144000" cy="489585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V technologiích vývoje SW se inovuje 50% znalostí za 3-5 let</a:t>
            </a:r>
          </a:p>
          <a:p>
            <a:pPr lvl="1" eaLnBrk="1" hangingPunct="1"/>
            <a:r>
              <a:rPr lang="cs-CZ" sz="2400" dirty="0" smtClean="0"/>
              <a:t> Systém může zastarat dříve, než se dokončí jeho vývoj</a:t>
            </a:r>
          </a:p>
          <a:p>
            <a:pPr lvl="1" eaLnBrk="1" hangingPunct="1"/>
            <a:r>
              <a:rPr lang="cs-CZ" sz="2400" dirty="0" smtClean="0"/>
              <a:t>Doba vývoje závisí na velikosti systému a nedá se libovolně zkracovat </a:t>
            </a:r>
            <a:r>
              <a:rPr lang="cs-CZ" sz="2400" dirty="0" smtClean="0">
                <a:sym typeface="Symbol" pitchFamily="18" charset="2"/>
              </a:rPr>
              <a:t>dilema stálého zastarávání</a:t>
            </a:r>
          </a:p>
          <a:p>
            <a:pPr lvl="1" eaLnBrk="1" hangingPunct="1"/>
            <a:r>
              <a:rPr lang="cs-CZ" sz="2400" dirty="0" smtClean="0"/>
              <a:t>Budeme hledat řešení v servisních systémech složených  z AUTONOMNÍCH </a:t>
            </a:r>
            <a:r>
              <a:rPr lang="cs-CZ" sz="2400" dirty="0" err="1" smtClean="0"/>
              <a:t>ČÁSTí</a:t>
            </a:r>
            <a:r>
              <a:rPr lang="cs-CZ" sz="2400" dirty="0" smtClean="0"/>
              <a:t>, služeb</a:t>
            </a:r>
          </a:p>
          <a:p>
            <a:pPr eaLnBrk="1" hangingPunct="1"/>
            <a:r>
              <a:rPr lang="cs-CZ" sz="2400" dirty="0" smtClean="0"/>
              <a:t>Ka</a:t>
            </a:r>
            <a:r>
              <a:rPr lang="cs-CZ" sz="2800" dirty="0" smtClean="0"/>
              <a:t>ždých asi deset let dochází ke změně paradigmatu (struktury, objekty, </a:t>
            </a:r>
            <a:r>
              <a:rPr lang="cs-CZ" sz="2800" dirty="0" err="1" smtClean="0"/>
              <a:t>cloudy</a:t>
            </a:r>
            <a:r>
              <a:rPr lang="cs-CZ" sz="2800" dirty="0" smtClean="0"/>
              <a:t>, služby…)</a:t>
            </a:r>
          </a:p>
          <a:p>
            <a:pPr lvl="1" eaLnBrk="1" hangingPunct="1"/>
            <a:r>
              <a:rPr lang="cs-CZ" dirty="0" smtClean="0"/>
              <a:t>Zaměříme se na věci, které mají šanci přežít</a:t>
            </a:r>
          </a:p>
          <a:p>
            <a:pPr lvl="2" eaLnBrk="1" hangingPunct="1"/>
            <a:r>
              <a:rPr lang="cs-CZ" dirty="0" err="1" smtClean="0"/>
              <a:t>Inkrementálnost</a:t>
            </a:r>
            <a:r>
              <a:rPr lang="cs-CZ" dirty="0" smtClean="0"/>
              <a:t> vývoje, zapojení uživatelů, otevřenost</a:t>
            </a:r>
          </a:p>
          <a:p>
            <a:pPr lvl="2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C17F7C-9A5A-4469-B4E8-8FB6FCEC0E6A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72707" name="Zástupný symbol pro číslo snímku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006D8AF-B593-4DA1-B459-D4FBF205118C}" type="slidenum">
              <a:rPr lang="cs-CZ" sz="1400"/>
              <a:pPr algn="r"/>
              <a:t>17</a:t>
            </a:fld>
            <a:endParaRPr lang="cs-CZ" sz="1400"/>
          </a:p>
        </p:txBody>
      </p:sp>
      <p:pic>
        <p:nvPicPr>
          <p:cNvPr id="7270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620713"/>
            <a:ext cx="804703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1692275" y="333375"/>
            <a:ext cx="58324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50000"/>
              </a:spcBef>
            </a:pPr>
            <a:r>
              <a:rPr lang="cs-CZ" sz="2800" i="1">
                <a:cs typeface="Arial" charset="0"/>
              </a:rPr>
              <a:t>Některé starší výsledky pro SW projekty, zjištěno ex post pro  úspěšné projekty, před rokem 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0A329B-EA78-43E1-8728-2962B2B611EA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73731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2CFAA74-8146-4FDF-B975-8B398EDB5614}" type="slidenum">
              <a:rPr lang="cs-CZ" sz="1400"/>
              <a:pPr algn="r"/>
              <a:t>18</a:t>
            </a:fld>
            <a:endParaRPr lang="cs-CZ" sz="140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smtClean="0"/>
              <a:t>Pracnost projektu při zkracování termínů, nedosažitelné oblasti</a:t>
            </a:r>
          </a:p>
        </p:txBody>
      </p:sp>
      <p:pic>
        <p:nvPicPr>
          <p:cNvPr id="73733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340767"/>
            <a:ext cx="8229600" cy="3888433"/>
          </a:xfrm>
        </p:spPr>
      </p:pic>
      <p:sp>
        <p:nvSpPr>
          <p:cNvPr id="73734" name="Text Box 4"/>
          <p:cNvSpPr txBox="1">
            <a:spLocks noChangeArrowheads="1"/>
          </p:cNvSpPr>
          <p:nvPr/>
        </p:nvSpPr>
        <p:spPr bwMode="auto">
          <a:xfrm>
            <a:off x="2339975" y="1989138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>
                <a:cs typeface="Arial" charset="0"/>
              </a:rPr>
              <a:t>cD</a:t>
            </a:r>
            <a:r>
              <a:rPr lang="en-US" sz="2800" baseline="30000">
                <a:cs typeface="Arial" charset="0"/>
              </a:rPr>
              <a:t>-4</a:t>
            </a:r>
            <a:endParaRPr lang="cs-CZ" sz="2800" baseline="30000">
              <a:cs typeface="Arial" charset="0"/>
            </a:endParaRPr>
          </a:p>
        </p:txBody>
      </p:sp>
      <p:sp>
        <p:nvSpPr>
          <p:cNvPr id="73737" name="Text Box 7"/>
          <p:cNvSpPr txBox="1">
            <a:spLocks noChangeArrowheads="1"/>
          </p:cNvSpPr>
          <p:nvPr/>
        </p:nvSpPr>
        <p:spPr bwMode="auto">
          <a:xfrm>
            <a:off x="5436096" y="4941168"/>
            <a:ext cx="938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 i="1" dirty="0">
                <a:cs typeface="Arial" charset="0"/>
              </a:rPr>
              <a:t>D</a:t>
            </a:r>
          </a:p>
        </p:txBody>
      </p:sp>
      <p:sp>
        <p:nvSpPr>
          <p:cNvPr id="73738" name="Text Box 8"/>
          <p:cNvSpPr txBox="1">
            <a:spLocks noChangeArrowheads="1"/>
          </p:cNvSpPr>
          <p:nvPr/>
        </p:nvSpPr>
        <p:spPr bwMode="auto">
          <a:xfrm>
            <a:off x="6084888" y="4365625"/>
            <a:ext cx="208756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50000"/>
              </a:spcBef>
            </a:pPr>
            <a:r>
              <a:rPr lang="cs-CZ" i="1">
                <a:cs typeface="Arial" charset="0"/>
              </a:rPr>
              <a:t>Efekt líného studenta</a:t>
            </a:r>
          </a:p>
        </p:txBody>
      </p:sp>
      <p:sp>
        <p:nvSpPr>
          <p:cNvPr id="73739" name="TextovéPole 9"/>
          <p:cNvSpPr txBox="1">
            <a:spLocks noChangeArrowheads="1"/>
          </p:cNvSpPr>
          <p:nvPr/>
        </p:nvSpPr>
        <p:spPr bwMode="auto">
          <a:xfrm rot="16200000">
            <a:off x="575469" y="3032919"/>
            <a:ext cx="2881312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Ekonomicky nereálné </a:t>
            </a:r>
            <a:r>
              <a:rPr lang="cs-CZ" dirty="0" smtClean="0"/>
              <a:t>termíny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C8ACA4-F0E5-4512-8BDD-B6F712464846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1638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Co je typické pro malé (SW) firmy</a:t>
            </a:r>
          </a:p>
        </p:txBody>
      </p:sp>
      <p:sp>
        <p:nvSpPr>
          <p:cNvPr id="16388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435975" cy="5256212"/>
          </a:xfrm>
        </p:spPr>
        <p:txBody>
          <a:bodyPr/>
          <a:lstStyle/>
          <a:p>
            <a:r>
              <a:rPr lang="cs-CZ" dirty="0" smtClean="0"/>
              <a:t>Rychlé změny</a:t>
            </a:r>
          </a:p>
          <a:p>
            <a:pPr lvl="1"/>
            <a:r>
              <a:rPr lang="cs-CZ" sz="2400" dirty="0" smtClean="0"/>
              <a:t>Diktuje je trh, malá tržní síla firmy – nemůže si dupnout</a:t>
            </a:r>
          </a:p>
          <a:p>
            <a:pPr lvl="1"/>
            <a:r>
              <a:rPr lang="cs-CZ" sz="2400" dirty="0" smtClean="0"/>
              <a:t>Úkoly i metodiky se rychle mění v důsledku požadavků uživatelů a změn vývojových ekosystémů</a:t>
            </a:r>
          </a:p>
          <a:p>
            <a:pPr lvl="1"/>
            <a:r>
              <a:rPr lang="cs-CZ" sz="2400" dirty="0" smtClean="0"/>
              <a:t>Menší firmy jsou pružnější obecně </a:t>
            </a:r>
          </a:p>
          <a:p>
            <a:r>
              <a:rPr lang="cs-CZ" dirty="0" smtClean="0"/>
              <a:t>Nejsou zdroje:</a:t>
            </a:r>
          </a:p>
          <a:p>
            <a:pPr lvl="1"/>
            <a:r>
              <a:rPr lang="cs-CZ" dirty="0" smtClean="0"/>
              <a:t>Nelze nasadit mnoho specialistů, nejsou k dispozici</a:t>
            </a:r>
          </a:p>
          <a:p>
            <a:r>
              <a:rPr lang="cs-CZ" dirty="0" smtClean="0"/>
              <a:t>V malých a středních SW firmách se snáze uplatní </a:t>
            </a:r>
            <a:r>
              <a:rPr lang="cs-CZ" dirty="0" err="1" smtClean="0"/>
              <a:t>superprogramátoři</a:t>
            </a:r>
            <a:r>
              <a:rPr lang="cs-CZ" dirty="0" smtClean="0"/>
              <a:t> a nové nápady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Malé a střední podniky </a:t>
            </a:r>
            <a:br>
              <a:rPr lang="cs-CZ" dirty="0" smtClean="0"/>
            </a:br>
            <a:r>
              <a:rPr lang="cs-CZ" dirty="0" err="1" smtClean="0"/>
              <a:t>Small</a:t>
            </a:r>
            <a:r>
              <a:rPr lang="cs-CZ" dirty="0" smtClean="0"/>
              <a:t> to medium </a:t>
            </a:r>
            <a:r>
              <a:rPr lang="cs-CZ" dirty="0" err="1" smtClean="0"/>
              <a:t>enterprises</a:t>
            </a:r>
            <a:r>
              <a:rPr lang="cs-CZ" dirty="0" smtClean="0"/>
              <a:t> (SME)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podnikové kultury jsou malí asi do dvaceti </a:t>
            </a:r>
            <a:r>
              <a:rPr lang="cs-CZ" dirty="0" err="1" smtClean="0"/>
              <a:t>ajťáků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Střední do dvou set </a:t>
            </a:r>
            <a:r>
              <a:rPr lang="cs-CZ" dirty="0" err="1" smtClean="0"/>
              <a:t>ajťáků</a:t>
            </a:r>
            <a:endParaRPr lang="cs-CZ" dirty="0" smtClean="0"/>
          </a:p>
          <a:p>
            <a:r>
              <a:rPr lang="cs-CZ" dirty="0" smtClean="0"/>
              <a:t>Hranice závisí na tom, co podnik dělá a na kvalitě jeho zaměstnanců.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5579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D31D07-7F13-4503-90BA-92932A2611C7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1741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typické pro malé SW firmy</a:t>
            </a:r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250825" y="1412776"/>
            <a:ext cx="8848725" cy="4680520"/>
          </a:xfrm>
        </p:spPr>
        <p:txBody>
          <a:bodyPr/>
          <a:lstStyle/>
          <a:p>
            <a:r>
              <a:rPr lang="cs-CZ" dirty="0" smtClean="0"/>
              <a:t>Často nelze použít hotová komplexní řešení</a:t>
            </a:r>
          </a:p>
          <a:p>
            <a:pPr lvl="1"/>
            <a:r>
              <a:rPr lang="cs-CZ" dirty="0" smtClean="0"/>
              <a:t>Hotová řešení často dělají velcí pro velké, to není nic pro svět malých firem, mnohdy platí i pro normy</a:t>
            </a:r>
            <a:r>
              <a:rPr lang="cs-CZ" dirty="0"/>
              <a:t>, </a:t>
            </a:r>
            <a:r>
              <a:rPr lang="cs-CZ" dirty="0" smtClean="0"/>
              <a:t>mnohé se </a:t>
            </a:r>
            <a:r>
              <a:rPr lang="cs-CZ" dirty="0"/>
              <a:t>musí použít znovu</a:t>
            </a:r>
            <a:endParaRPr lang="cs-CZ" dirty="0" smtClean="0"/>
          </a:p>
          <a:p>
            <a:pPr lvl="1"/>
            <a:r>
              <a:rPr lang="cs-CZ" dirty="0" smtClean="0"/>
              <a:t>Speciální požadavky: ne velké náklady ani  dlouhá doba řešení </a:t>
            </a:r>
          </a:p>
          <a:p>
            <a:pPr lvl="1"/>
            <a:r>
              <a:rPr lang="cs-CZ" dirty="0" smtClean="0"/>
              <a:t>Kupodivu leccos vhodné pro malé firmy se uplatní i v  e-</a:t>
            </a:r>
            <a:r>
              <a:rPr lang="cs-CZ" dirty="0" err="1" smtClean="0"/>
              <a:t>governmentu</a:t>
            </a:r>
            <a:r>
              <a:rPr lang="cs-CZ" dirty="0" smtClean="0"/>
              <a:t> a tam, kde IS silně ovlivňují přímo uživatelé (dokumentově orientovaná rozhraní), Viz používání  papírových dokumentů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B22FCE-BB0C-4B71-82BC-F232B12A18E5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1843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pro </a:t>
            </a:r>
            <a:r>
              <a:rPr lang="cs-CZ" dirty="0"/>
              <a:t>malé </a:t>
            </a:r>
            <a:r>
              <a:rPr lang="cs-CZ" dirty="0" smtClean="0"/>
              <a:t>výrobce SW</a:t>
            </a:r>
          </a:p>
        </p:txBody>
      </p:sp>
      <p:sp>
        <p:nvSpPr>
          <p:cNvPr id="18436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cs-CZ" sz="2400" dirty="0" smtClean="0"/>
              <a:t>SME mají omezené zdroje (investice, čas, zkušenosti, …) a tedy nemohou zpravidla vyvíjet či modernizovat velké a dokonce ani středně velké systémy metodou velkého třesku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(uvidíme, že to pro velmi velké systémy platí i pro firmy s prakticky neomezenými zdroji)</a:t>
            </a:r>
          </a:p>
          <a:p>
            <a:r>
              <a:rPr lang="cs-CZ" sz="2400" dirty="0" smtClean="0"/>
              <a:t>Musí se vyrovnat s tím, že jejich zákazníci potřebují ne zcela malé systémy a vyžadují, aby bylo možné některé části svého a systému </a:t>
            </a:r>
            <a:r>
              <a:rPr lang="cs-CZ" sz="2400" dirty="0" err="1" smtClean="0"/>
              <a:t>outsourcovat</a:t>
            </a:r>
            <a:endParaRPr lang="cs-CZ" sz="2400" dirty="0" smtClean="0"/>
          </a:p>
          <a:p>
            <a:r>
              <a:rPr lang="cs-CZ" sz="2400" dirty="0" smtClean="0"/>
              <a:t>Nové systémy musí být </a:t>
            </a:r>
            <a:r>
              <a:rPr lang="cs-CZ" sz="2400" dirty="0" err="1" smtClean="0"/>
              <a:t>integrovatelné</a:t>
            </a:r>
            <a:r>
              <a:rPr lang="cs-CZ" sz="2400" dirty="0" smtClean="0"/>
              <a:t> s existujícími systémy</a:t>
            </a:r>
          </a:p>
          <a:p>
            <a:r>
              <a:rPr lang="cs-CZ" sz="2400" dirty="0" smtClean="0"/>
              <a:t>Musí být snadné je udržovat a při instalaci přizpůsobovat specifickým podmínkám svého zákazníka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642B37-1A44-4E96-BB49-8407F0D8E484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19459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Důsledky omezených zdrojů v malých organizacích obecně</a:t>
            </a:r>
          </a:p>
        </p:txBody>
      </p:sp>
      <p:sp>
        <p:nvSpPr>
          <p:cNvPr id="19460" name="Zástupný symbol pro obsah 2"/>
          <p:cNvSpPr>
            <a:spLocks noGrp="1"/>
          </p:cNvSpPr>
          <p:nvPr>
            <p:ph idx="1"/>
          </p:nvPr>
        </p:nvSpPr>
        <p:spPr>
          <a:xfrm>
            <a:off x="0" y="2132856"/>
            <a:ext cx="8820150" cy="3993307"/>
          </a:xfrm>
        </p:spPr>
        <p:txBody>
          <a:bodyPr/>
          <a:lstStyle/>
          <a:p>
            <a:r>
              <a:rPr lang="cs-CZ" sz="2400" dirty="0" smtClean="0"/>
              <a:t>Méně lidí: role musí mít širší škálu úkolů, člověk ale zvládne jen omezený počet pravidel </a:t>
            </a:r>
            <a:r>
              <a:rPr lang="cs-CZ" sz="2400" dirty="0" smtClean="0">
                <a:sym typeface="Symbol" pitchFamily="18" charset="2"/>
              </a:rPr>
              <a:t></a:t>
            </a:r>
            <a:r>
              <a:rPr lang="cs-CZ" sz="2400" dirty="0" smtClean="0"/>
              <a:t> podnikové procesy nemohou být detailně specifikovány</a:t>
            </a:r>
          </a:p>
          <a:p>
            <a:r>
              <a:rPr lang="cs-CZ" sz="2400" dirty="0" smtClean="0"/>
              <a:t>Malá uživatelská  firma nemá prostředky na nákup  komplikovaného systému, a ani nevytvoří podmínky pro jeho používání (zaučení, změny podnikové kultury), totéž platí pro vývojová prostředí SW firem</a:t>
            </a:r>
          </a:p>
          <a:p>
            <a:r>
              <a:rPr lang="cs-CZ" sz="2400" dirty="0" smtClean="0"/>
              <a:t>Velké IS vytváří velcí pro velké, nejsou tedy vhodné  z kulturních důvodů pro malé, malí je nejsou schopni vzhledem k výše uvedeným omezením vyvinout naráz</a:t>
            </a:r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B7F134-FAE8-47AB-868F-B04B245F75E8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2048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Řešení omezených zdrojů v SME </a:t>
            </a:r>
          </a:p>
        </p:txBody>
      </p:sp>
      <p:sp>
        <p:nvSpPr>
          <p:cNvPr id="20484" name="Zástupný symbol pro obsah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4824413"/>
          </a:xfrm>
        </p:spPr>
        <p:txBody>
          <a:bodyPr/>
          <a:lstStyle/>
          <a:p>
            <a:r>
              <a:rPr lang="cs-CZ" sz="2800" smtClean="0"/>
              <a:t>Vyrábět co nejjednodušší systémy, </a:t>
            </a:r>
          </a:p>
          <a:p>
            <a:pPr lvl="1"/>
            <a:r>
              <a:rPr lang="cs-CZ" sz="2400" smtClean="0"/>
              <a:t>princip maximální možné lenosti</a:t>
            </a:r>
          </a:p>
          <a:p>
            <a:pPr lvl="1"/>
            <a:r>
              <a:rPr lang="cs-CZ" sz="2400" smtClean="0"/>
              <a:t>K čemu a proč je to třeba</a:t>
            </a:r>
          </a:p>
          <a:p>
            <a:pPr lvl="1"/>
            <a:r>
              <a:rPr lang="cs-CZ" sz="2400" smtClean="0"/>
              <a:t>Stálé podceňování pracnosti úprav</a:t>
            </a:r>
          </a:p>
          <a:p>
            <a:pPr lvl="1">
              <a:buFontTx/>
              <a:buChar char="•"/>
            </a:pPr>
            <a:r>
              <a:rPr lang="cs-CZ" smtClean="0"/>
              <a:t>Přebírat </a:t>
            </a:r>
          </a:p>
          <a:p>
            <a:pPr marL="742950" lvl="2" indent="-342900"/>
            <a:r>
              <a:rPr lang="cs-CZ" smtClean="0"/>
              <a:t>Používat otevřený SW a adaptovat ho (ERP5,AGdampiere,..) nebo  používat hotová řešení (systémy třetích stran nebo legacy)</a:t>
            </a:r>
          </a:p>
          <a:p>
            <a:endParaRPr lang="cs-CZ" sz="2800" smtClean="0"/>
          </a:p>
          <a:p>
            <a:pPr lvl="1"/>
            <a:endParaRPr lang="cs-CZ" smtClean="0"/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C2D345-9FF6-4464-ACF2-43D81549A21B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2150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Řešení omezených zdrojů v SME </a:t>
            </a:r>
          </a:p>
        </p:txBody>
      </p:sp>
      <p:sp>
        <p:nvSpPr>
          <p:cNvPr id="21508" name="Zástupný symbol pro obsah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4824413"/>
          </a:xfrm>
        </p:spPr>
        <p:txBody>
          <a:bodyPr/>
          <a:lstStyle/>
          <a:p>
            <a:r>
              <a:rPr lang="cs-CZ" sz="2800" dirty="0" smtClean="0"/>
              <a:t>Nepoužívat </a:t>
            </a:r>
            <a:r>
              <a:rPr lang="cs-CZ" sz="2800" dirty="0" err="1" smtClean="0"/>
              <a:t>Big</a:t>
            </a:r>
            <a:r>
              <a:rPr lang="cs-CZ" sz="2800" dirty="0" smtClean="0"/>
              <a:t> </a:t>
            </a:r>
            <a:r>
              <a:rPr lang="cs-CZ" sz="2800" dirty="0" err="1" smtClean="0"/>
              <a:t>Bang</a:t>
            </a:r>
            <a:r>
              <a:rPr lang="cs-CZ" sz="2800" dirty="0" smtClean="0"/>
              <a:t>, nedělat monolitická řešení, používat architektury s autonomními komponentami</a:t>
            </a:r>
          </a:p>
          <a:p>
            <a:pPr lvl="1"/>
            <a:r>
              <a:rPr lang="cs-CZ" sz="2400" dirty="0" smtClean="0"/>
              <a:t>Moderní servisně orientované architektury (hrubozrnné SOA), dokumentová orientace</a:t>
            </a:r>
          </a:p>
          <a:p>
            <a:pPr lvl="1"/>
            <a:r>
              <a:rPr lang="cs-CZ" sz="2400" dirty="0" smtClean="0"/>
              <a:t>integrace systémů, přílepky  </a:t>
            </a:r>
            <a:r>
              <a:rPr lang="cs-CZ" sz="2400" dirty="0" err="1" smtClean="0"/>
              <a:t>cloud</a:t>
            </a:r>
            <a:r>
              <a:rPr lang="cs-CZ" sz="2400" dirty="0" smtClean="0"/>
              <a:t>…</a:t>
            </a:r>
          </a:p>
          <a:p>
            <a:pPr lvl="1"/>
            <a:r>
              <a:rPr lang="cs-CZ" sz="2400" dirty="0" smtClean="0"/>
              <a:t>Inkrementální vývoj a údržba</a:t>
            </a:r>
          </a:p>
          <a:p>
            <a:pPr lvl="1"/>
            <a:r>
              <a:rPr lang="cs-CZ" sz="2400" dirty="0" smtClean="0"/>
              <a:t>Integrace s existujícími systémy (doplňky),</a:t>
            </a:r>
          </a:p>
          <a:p>
            <a:pPr lvl="1"/>
            <a:r>
              <a:rPr lang="cs-CZ" sz="2400" dirty="0" smtClean="0"/>
              <a:t>Změny skryté v komponentách</a:t>
            </a:r>
          </a:p>
          <a:p>
            <a:pPr lvl="1"/>
            <a:r>
              <a:rPr lang="cs-CZ" sz="2400" dirty="0" smtClean="0"/>
              <a:t>Údržba splývá s vývojem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B99B64-F8B2-4400-A095-68E0620D4D4C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22531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Nadměrná složitost řešení škodí i velkým</a:t>
            </a:r>
          </a:p>
        </p:txBody>
      </p:sp>
      <p:sp>
        <p:nvSpPr>
          <p:cNvPr id="2253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Složitá řešení se ne vždy vyplatí, </a:t>
            </a:r>
          </a:p>
          <a:p>
            <a:r>
              <a:rPr lang="cs-CZ" dirty="0" smtClean="0"/>
              <a:t>I když velcí výrobci SW na to někdy mají, koncoví uživatelé zpravidla ne </a:t>
            </a:r>
          </a:p>
          <a:p>
            <a:r>
              <a:rPr lang="cs-CZ" dirty="0" smtClean="0"/>
              <a:t>Normy resp. dokumentace o tisících stránek, která se často mění</a:t>
            </a:r>
          </a:p>
          <a:p>
            <a:r>
              <a:rPr lang="cs-CZ" dirty="0" smtClean="0"/>
              <a:t>Mění se přístupy, inovace velmi často už během pěti let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Filosofie řešení malých se stává důležitá i pro velké firmy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 se stávají natolik komplikované, že je ani velcí SW výrobci nezvládají pokud nepoužijí triky malých SW firem. Jinak jsou jejich systémy</a:t>
            </a:r>
          </a:p>
          <a:p>
            <a:pPr lvl="1"/>
            <a:r>
              <a:rPr lang="cs-CZ" dirty="0" smtClean="0"/>
              <a:t>Příliš drahé</a:t>
            </a:r>
          </a:p>
          <a:p>
            <a:pPr lvl="1"/>
            <a:r>
              <a:rPr lang="cs-CZ" dirty="0" smtClean="0"/>
              <a:t>Permanentně zastaralé</a:t>
            </a:r>
          </a:p>
          <a:p>
            <a:pPr lvl="1"/>
            <a:r>
              <a:rPr lang="cs-CZ" dirty="0" smtClean="0"/>
              <a:t>Obtížně udržovatelné</a:t>
            </a:r>
          </a:p>
          <a:p>
            <a:pPr lvl="1"/>
            <a:r>
              <a:rPr lang="cs-CZ" dirty="0" smtClean="0"/>
              <a:t>Nespolehlivé</a:t>
            </a: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624771-146C-4011-8F4D-79A3033678E3}" type="slidenum">
              <a:rPr lang="cs-CZ" smtClean="0"/>
              <a:pPr/>
              <a:t>26</a:t>
            </a:fld>
            <a:endParaRPr 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IT je technický obor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i="1" dirty="0" smtClean="0"/>
              <a:t>Ne zcela si uvědomujeme důsledky toho, že SW má zpravidla charakter nástroje, vývojové prostředky (programovací jazyky) mají daném SW prostředí charakter nástrojů pro výrobu nástrojů, proto mluvíme o </a:t>
            </a:r>
            <a:r>
              <a:rPr lang="cs-CZ" sz="2400" b="1" i="1" dirty="0" err="1" smtClean="0"/>
              <a:t>inženýringu</a:t>
            </a:r>
            <a:endParaRPr lang="cs-CZ" sz="2400" b="1" i="1" dirty="0" smtClean="0"/>
          </a:p>
          <a:p>
            <a:pPr marL="0" indent="0">
              <a:buNone/>
            </a:pPr>
            <a:r>
              <a:rPr lang="cs-CZ" sz="2400" dirty="0" smtClean="0"/>
              <a:t>Důvody, proč  se vyvíjejí nové jazyky a jiné zanikají jsou velmi podobné tomu, proč se vyvíjejí nové stroje a nástroje pro ně, viz. spousty kleští u kováře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musí se s ním dobře pracovat při výrobě určitých artefaktů pokud má kovář potřebný talent znalosti a dovednosti, o artefakty musí  být zájem</a:t>
            </a:r>
          </a:p>
          <a:p>
            <a:pPr marL="0" indent="0">
              <a:buNone/>
            </a:pPr>
            <a:r>
              <a:rPr lang="cs-CZ" sz="2400" dirty="0" smtClean="0"/>
              <a:t>Kovář má objednávky a měl by mít výkresy ….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F0882-A20E-4480-BFC9-903B4509059E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42077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Nadpis 1"/>
          <p:cNvSpPr>
            <a:spLocks noGrp="1"/>
          </p:cNvSpPr>
          <p:nvPr>
            <p:ph type="ctrTitle"/>
          </p:nvPr>
        </p:nvSpPr>
        <p:spPr>
          <a:xfrm>
            <a:off x="611188" y="1052513"/>
            <a:ext cx="7772400" cy="25209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Neakceptuje se, že tvorba SW je inženýrský obor </a:t>
            </a:r>
            <a:br>
              <a:rPr lang="cs-CZ" dirty="0" smtClean="0"/>
            </a:br>
            <a:r>
              <a:rPr lang="cs-CZ" dirty="0" smtClean="0"/>
              <a:t>SW entity jsou průmyslové výrobky  </a:t>
            </a:r>
          </a:p>
        </p:txBody>
      </p:sp>
      <p:sp>
        <p:nvSpPr>
          <p:cNvPr id="18227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Shody jejich vlastností s vlastnostmi klasických pokročilých výrobků  jsou významné</a:t>
            </a:r>
          </a:p>
        </p:txBody>
      </p:sp>
      <p:sp>
        <p:nvSpPr>
          <p:cNvPr id="18227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0E5154-E973-4C1B-A90D-D7F0B31A3146}" type="slidenum">
              <a:rPr lang="cs-CZ" smtClean="0"/>
              <a:pPr/>
              <a:t>28</a:t>
            </a:fld>
            <a:endParaRPr lang="cs-CZ" smtClean="0"/>
          </a:p>
        </p:txBody>
      </p:sp>
    </p:spTree>
    <p:extLst>
      <p:ext uri="{BB962C8B-B14F-4D97-AF65-F5344CB8AC3E}">
        <p14:creationId xmlns="" xmlns:p14="http://schemas.microsoft.com/office/powerpoint/2010/main" val="3651374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16DF2-A1B5-4C80-96FE-36CF3147BCA5}" type="slidenum">
              <a:rPr lang="cs-CZ" smtClean="0"/>
              <a:pPr/>
              <a:t>29</a:t>
            </a:fld>
            <a:endParaRPr lang="cs-CZ" smtClean="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Instrukce se neošoupou?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18488" cy="51117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smtClean="0"/>
              <a:t>Omyl</a:t>
            </a:r>
            <a:r>
              <a:rPr lang="cs-CZ" sz="2400" smtClean="0"/>
              <a:t>: </a:t>
            </a:r>
            <a:r>
              <a:rPr lang="cs-CZ" sz="2400" b="1" smtClean="0"/>
              <a:t>Instrukce se neošoupou, software tedy také 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smtClean="0"/>
              <a:t>Skutečnost: </a:t>
            </a:r>
            <a:r>
              <a:rPr lang="cs-CZ" sz="2400" smtClean="0"/>
              <a:t>Softwarové systémy se chovají jako složité systémy: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smtClean="0"/>
              <a:t>	frekvence selhání sleduje křivku známou z teorie spolehlivosti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sz="2000" i="1" smtClean="0"/>
              <a:t>záběh, provoz, </a:t>
            </a:r>
            <a:r>
              <a:rPr lang="cs-CZ" sz="2000" i="1" smtClean="0">
                <a:solidFill>
                  <a:srgbClr val="FF0000"/>
                </a:solidFill>
              </a:rPr>
              <a:t>opotřebení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sz="2000" i="1" smtClean="0"/>
              <a:t>Provoz vyžaduje stále další úpravy (vylepšení, adaptace na nové platformy), to platí pro informační systémy a kupodivu stále více pro vědecké systémy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smtClean="0"/>
              <a:t>Výzva. </a:t>
            </a:r>
            <a:r>
              <a:rPr lang="cs-CZ" sz="2400" smtClean="0"/>
              <a:t>Po čase se musí systém zahodit nebo přepsat, na to často stačí jen velké podniky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 pokud  systém lze někdy přepisovat po částech (inkrementálně), je to dostupné i menším podnikům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pak ale musí mít SW vhodnou architekturu, dnes obvykle servisní</a:t>
            </a:r>
          </a:p>
        </p:txBody>
      </p:sp>
    </p:spTree>
    <p:extLst>
      <p:ext uri="{BB962C8B-B14F-4D97-AF65-F5344CB8AC3E}">
        <p14:creationId xmlns="" xmlns:p14="http://schemas.microsoft.com/office/powerpoint/2010/main" val="57325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Mnoho (více než 1/3) </a:t>
            </a:r>
            <a:r>
              <a:rPr lang="cs-CZ" dirty="0" err="1" smtClean="0"/>
              <a:t>ajťáků</a:t>
            </a:r>
            <a:r>
              <a:rPr lang="cs-CZ" dirty="0" smtClean="0"/>
              <a:t> pracuje v nějakém menším podniku</a:t>
            </a:r>
          </a:p>
          <a:p>
            <a:r>
              <a:rPr lang="cs-CZ" dirty="0" smtClean="0"/>
              <a:t>SME – podniková kultura, klíčové inovace  a omezení  pro podrobné rozpracování procesů</a:t>
            </a:r>
          </a:p>
          <a:p>
            <a:r>
              <a:rPr lang="cs-CZ" dirty="0" smtClean="0"/>
              <a:t>Mnohé technologie vyvinuté v SME jsou postupně používány mimo SME a jsou předobrazem budoucnosti ITC</a:t>
            </a:r>
          </a:p>
          <a:p>
            <a:r>
              <a:rPr lang="cs-CZ" dirty="0" smtClean="0"/>
              <a:t>Z malých občas vyrostou velmi velcí </a:t>
            </a:r>
          </a:p>
          <a:p>
            <a:pPr lvl="1"/>
            <a:r>
              <a:rPr lang="cs-CZ" dirty="0" err="1" smtClean="0"/>
              <a:t>Facebook</a:t>
            </a:r>
            <a:r>
              <a:rPr lang="cs-CZ" dirty="0" smtClean="0"/>
              <a:t>, Google, HP</a:t>
            </a:r>
          </a:p>
          <a:p>
            <a:pPr lvl="1"/>
            <a:r>
              <a:rPr lang="cs-CZ" dirty="0" err="1" smtClean="0"/>
              <a:t>Simplity</a:t>
            </a:r>
            <a:endParaRPr lang="cs-CZ" dirty="0" smtClean="0"/>
          </a:p>
          <a:p>
            <a:r>
              <a:rPr lang="cs-CZ" dirty="0" smtClean="0"/>
              <a:t>SME a moderní </a:t>
            </a:r>
            <a:r>
              <a:rPr lang="cs-CZ" dirty="0" err="1" smtClean="0"/>
              <a:t>moderní</a:t>
            </a:r>
            <a:r>
              <a:rPr lang="cs-CZ" dirty="0" smtClean="0"/>
              <a:t> architektury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2B640F-CEE6-471D-97A6-A7451B49610B}" type="slidenum">
              <a:rPr lang="cs-CZ" smtClean="0"/>
              <a:pPr/>
              <a:t>30</a:t>
            </a:fld>
            <a:endParaRPr lang="cs-CZ" smtClean="0"/>
          </a:p>
        </p:txBody>
      </p:sp>
      <p:sp>
        <p:nvSpPr>
          <p:cNvPr id="82947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C9D9C81-1DAE-407E-972B-55D1F45FD0B2}" type="slidenum">
              <a:rPr lang="cs-CZ" sz="1400"/>
              <a:pPr algn="r"/>
              <a:t>30</a:t>
            </a:fld>
            <a:endParaRPr lang="cs-CZ" sz="140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5100" y="188913"/>
            <a:ext cx="89789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Vanová křivka. I SW se opotřebí</a:t>
            </a:r>
            <a:br>
              <a:rPr lang="cs-CZ" dirty="0" smtClean="0"/>
            </a:br>
            <a:r>
              <a:rPr lang="cs-CZ" sz="3600" dirty="0" smtClean="0"/>
              <a:t>platí zvláště pro IS a </a:t>
            </a:r>
            <a:r>
              <a:rPr lang="cs-CZ" sz="3600" dirty="0" err="1" smtClean="0"/>
              <a:t>human</a:t>
            </a:r>
            <a:r>
              <a:rPr lang="cs-CZ" sz="3600" dirty="0" smtClean="0"/>
              <a:t> </a:t>
            </a:r>
            <a:r>
              <a:rPr lang="cs-CZ" sz="3600" dirty="0" err="1" smtClean="0"/>
              <a:t>oriented</a:t>
            </a:r>
            <a:r>
              <a:rPr lang="cs-CZ" sz="3600" dirty="0" smtClean="0"/>
              <a:t> SW</a:t>
            </a:r>
            <a:endParaRPr lang="cs-CZ" dirty="0" smtClean="0"/>
          </a:p>
        </p:txBody>
      </p:sp>
      <p:pic>
        <p:nvPicPr>
          <p:cNvPr id="82949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628775"/>
            <a:ext cx="6480175" cy="4467225"/>
          </a:xfrm>
          <a:solidFill>
            <a:schemeClr val="tx1"/>
          </a:solidFill>
        </p:spPr>
      </p:pic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051050" y="47244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Záběh</a:t>
            </a:r>
          </a:p>
        </p:txBody>
      </p:sp>
      <p:sp>
        <p:nvSpPr>
          <p:cNvPr id="82951" name="Text Box 5"/>
          <p:cNvSpPr txBox="1">
            <a:spLocks noChangeArrowheads="1"/>
          </p:cNvSpPr>
          <p:nvPr/>
        </p:nvSpPr>
        <p:spPr bwMode="auto">
          <a:xfrm>
            <a:off x="5940425" y="47244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Opotřebeno</a:t>
            </a:r>
          </a:p>
        </p:txBody>
      </p:sp>
      <p:sp>
        <p:nvSpPr>
          <p:cNvPr id="82952" name="Flowchart: Connector 8"/>
          <p:cNvSpPr>
            <a:spLocks noChangeArrowheads="1"/>
          </p:cNvSpPr>
          <p:nvPr/>
        </p:nvSpPr>
        <p:spPr bwMode="auto">
          <a:xfrm>
            <a:off x="4140200" y="3141663"/>
            <a:ext cx="385763" cy="357187"/>
          </a:xfrm>
          <a:prstGeom prst="flowChartConnector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3" name="Flowchart: Connector 9"/>
          <p:cNvSpPr>
            <a:spLocks noChangeArrowheads="1"/>
          </p:cNvSpPr>
          <p:nvPr/>
        </p:nvSpPr>
        <p:spPr bwMode="auto">
          <a:xfrm>
            <a:off x="2500313" y="3929063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4" name="Flowchart: Connector 10"/>
          <p:cNvSpPr>
            <a:spLocks noChangeArrowheads="1"/>
          </p:cNvSpPr>
          <p:nvPr/>
        </p:nvSpPr>
        <p:spPr bwMode="auto">
          <a:xfrm>
            <a:off x="2000250" y="3286125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5" name="Flowchart: Connector 11"/>
          <p:cNvSpPr>
            <a:spLocks noChangeArrowheads="1"/>
          </p:cNvSpPr>
          <p:nvPr/>
        </p:nvSpPr>
        <p:spPr bwMode="auto">
          <a:xfrm>
            <a:off x="3000375" y="4286250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6" name="Flowchart: Connector 12"/>
          <p:cNvSpPr>
            <a:spLocks noChangeArrowheads="1"/>
          </p:cNvSpPr>
          <p:nvPr/>
        </p:nvSpPr>
        <p:spPr bwMode="auto">
          <a:xfrm>
            <a:off x="2043113" y="4000500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7" name="Flowchart: Connector 13"/>
          <p:cNvSpPr>
            <a:spLocks noChangeArrowheads="1"/>
          </p:cNvSpPr>
          <p:nvPr/>
        </p:nvSpPr>
        <p:spPr bwMode="auto">
          <a:xfrm>
            <a:off x="3357563" y="464343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8" name="Flowchart: Connector 14"/>
          <p:cNvSpPr>
            <a:spLocks noChangeArrowheads="1"/>
          </p:cNvSpPr>
          <p:nvPr/>
        </p:nvSpPr>
        <p:spPr bwMode="auto">
          <a:xfrm>
            <a:off x="3571875" y="435768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9" name="Flowchart: Connector 15"/>
          <p:cNvSpPr>
            <a:spLocks noChangeArrowheads="1"/>
          </p:cNvSpPr>
          <p:nvPr/>
        </p:nvSpPr>
        <p:spPr bwMode="auto">
          <a:xfrm>
            <a:off x="4286250" y="464343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0" name="Flowchart: Connector 16"/>
          <p:cNvSpPr>
            <a:spLocks noChangeArrowheads="1"/>
          </p:cNvSpPr>
          <p:nvPr/>
        </p:nvSpPr>
        <p:spPr bwMode="auto">
          <a:xfrm>
            <a:off x="3929063" y="4429125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1" name="Flowchart: Connector 17"/>
          <p:cNvSpPr>
            <a:spLocks noChangeArrowheads="1"/>
          </p:cNvSpPr>
          <p:nvPr/>
        </p:nvSpPr>
        <p:spPr bwMode="auto">
          <a:xfrm>
            <a:off x="4500563" y="435768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2" name="Flowchart: Connector 18"/>
          <p:cNvSpPr>
            <a:spLocks noChangeArrowheads="1"/>
          </p:cNvSpPr>
          <p:nvPr/>
        </p:nvSpPr>
        <p:spPr bwMode="auto">
          <a:xfrm>
            <a:off x="4786313" y="435768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3" name="Flowchart: Connector 19"/>
          <p:cNvSpPr>
            <a:spLocks noChangeArrowheads="1"/>
          </p:cNvSpPr>
          <p:nvPr/>
        </p:nvSpPr>
        <p:spPr bwMode="auto">
          <a:xfrm>
            <a:off x="5143500" y="4429125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4" name="Flowchart: Connector 20"/>
          <p:cNvSpPr>
            <a:spLocks noChangeArrowheads="1"/>
          </p:cNvSpPr>
          <p:nvPr/>
        </p:nvSpPr>
        <p:spPr bwMode="auto">
          <a:xfrm>
            <a:off x="4929188" y="464343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5" name="Flowchart: Connector 21"/>
          <p:cNvSpPr>
            <a:spLocks noChangeArrowheads="1"/>
          </p:cNvSpPr>
          <p:nvPr/>
        </p:nvSpPr>
        <p:spPr bwMode="auto">
          <a:xfrm>
            <a:off x="5643563" y="4572000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6" name="Flowchart: Connector 22"/>
          <p:cNvSpPr>
            <a:spLocks noChangeArrowheads="1"/>
          </p:cNvSpPr>
          <p:nvPr/>
        </p:nvSpPr>
        <p:spPr bwMode="auto">
          <a:xfrm>
            <a:off x="6072188" y="4429125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7" name="Flowchart: Connector 23"/>
          <p:cNvSpPr>
            <a:spLocks noChangeArrowheads="1"/>
          </p:cNvSpPr>
          <p:nvPr/>
        </p:nvSpPr>
        <p:spPr bwMode="auto">
          <a:xfrm>
            <a:off x="6143625" y="4000500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8" name="Flowchart: Connector 24"/>
          <p:cNvSpPr>
            <a:spLocks noChangeArrowheads="1"/>
          </p:cNvSpPr>
          <p:nvPr/>
        </p:nvSpPr>
        <p:spPr bwMode="auto">
          <a:xfrm>
            <a:off x="5357813" y="435768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9" name="Flowchart: Connector 25"/>
          <p:cNvSpPr>
            <a:spLocks noChangeArrowheads="1"/>
          </p:cNvSpPr>
          <p:nvPr/>
        </p:nvSpPr>
        <p:spPr bwMode="auto">
          <a:xfrm>
            <a:off x="6572250" y="407193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70" name="Text Box 6"/>
          <p:cNvSpPr txBox="1">
            <a:spLocks noChangeArrowheads="1"/>
          </p:cNvSpPr>
          <p:nvPr/>
        </p:nvSpPr>
        <p:spPr bwMode="auto">
          <a:xfrm>
            <a:off x="3048000" y="4800600"/>
            <a:ext cx="28194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1600" i="1"/>
              <a:t>     Stálá úroveň selhání</a:t>
            </a:r>
          </a:p>
        </p:txBody>
      </p:sp>
      <p:sp>
        <p:nvSpPr>
          <p:cNvPr id="82971" name="Line 28"/>
          <p:cNvSpPr>
            <a:spLocks noChangeShapeType="1"/>
          </p:cNvSpPr>
          <p:nvPr/>
        </p:nvSpPr>
        <p:spPr bwMode="auto">
          <a:xfrm>
            <a:off x="3059113" y="4437063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2" name="Line 29"/>
          <p:cNvSpPr>
            <a:spLocks noChangeShapeType="1"/>
          </p:cNvSpPr>
          <p:nvPr/>
        </p:nvSpPr>
        <p:spPr bwMode="auto">
          <a:xfrm flipV="1">
            <a:off x="3419475" y="45085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3" name="Line 30"/>
          <p:cNvSpPr>
            <a:spLocks noChangeShapeType="1"/>
          </p:cNvSpPr>
          <p:nvPr/>
        </p:nvSpPr>
        <p:spPr bwMode="auto">
          <a:xfrm>
            <a:off x="3635375" y="45085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4" name="Line 31"/>
          <p:cNvSpPr>
            <a:spLocks noChangeShapeType="1"/>
          </p:cNvSpPr>
          <p:nvPr/>
        </p:nvSpPr>
        <p:spPr bwMode="auto">
          <a:xfrm>
            <a:off x="3995738" y="4508500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5" name="Line 32"/>
          <p:cNvSpPr>
            <a:spLocks noChangeShapeType="1"/>
          </p:cNvSpPr>
          <p:nvPr/>
        </p:nvSpPr>
        <p:spPr bwMode="auto">
          <a:xfrm flipV="1">
            <a:off x="4356100" y="45085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6" name="Line 33"/>
          <p:cNvSpPr>
            <a:spLocks noChangeShapeType="1"/>
          </p:cNvSpPr>
          <p:nvPr/>
        </p:nvSpPr>
        <p:spPr bwMode="auto">
          <a:xfrm flipV="1">
            <a:off x="4572000" y="4437063"/>
            <a:ext cx="28733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7" name="Line 34"/>
          <p:cNvSpPr>
            <a:spLocks noChangeShapeType="1"/>
          </p:cNvSpPr>
          <p:nvPr/>
        </p:nvSpPr>
        <p:spPr bwMode="auto">
          <a:xfrm>
            <a:off x="4859338" y="4437063"/>
            <a:ext cx="1444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8" name="Line 35"/>
          <p:cNvSpPr>
            <a:spLocks noChangeShapeType="1"/>
          </p:cNvSpPr>
          <p:nvPr/>
        </p:nvSpPr>
        <p:spPr bwMode="auto">
          <a:xfrm flipV="1">
            <a:off x="5003800" y="45085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9" name="Line 36"/>
          <p:cNvSpPr>
            <a:spLocks noChangeShapeType="1"/>
          </p:cNvSpPr>
          <p:nvPr/>
        </p:nvSpPr>
        <p:spPr bwMode="auto">
          <a:xfrm flipV="1">
            <a:off x="5219700" y="4437063"/>
            <a:ext cx="2159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0" name="Line 37"/>
          <p:cNvSpPr>
            <a:spLocks noChangeShapeType="1"/>
          </p:cNvSpPr>
          <p:nvPr/>
        </p:nvSpPr>
        <p:spPr bwMode="auto">
          <a:xfrm>
            <a:off x="5435600" y="4437063"/>
            <a:ext cx="2889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1" name="Line 38"/>
          <p:cNvSpPr>
            <a:spLocks noChangeShapeType="1"/>
          </p:cNvSpPr>
          <p:nvPr/>
        </p:nvSpPr>
        <p:spPr bwMode="auto">
          <a:xfrm flipV="1">
            <a:off x="5724525" y="4508500"/>
            <a:ext cx="360363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2" name="Line 39"/>
          <p:cNvSpPr>
            <a:spLocks noChangeShapeType="1"/>
          </p:cNvSpPr>
          <p:nvPr/>
        </p:nvSpPr>
        <p:spPr bwMode="auto">
          <a:xfrm flipV="1">
            <a:off x="6156325" y="4076700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3" name="Line 40"/>
          <p:cNvSpPr>
            <a:spLocks noChangeShapeType="1"/>
          </p:cNvSpPr>
          <p:nvPr/>
        </p:nvSpPr>
        <p:spPr bwMode="auto">
          <a:xfrm>
            <a:off x="6227763" y="4076700"/>
            <a:ext cx="4318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4" name="Line 41"/>
          <p:cNvSpPr>
            <a:spLocks noChangeShapeType="1"/>
          </p:cNvSpPr>
          <p:nvPr/>
        </p:nvSpPr>
        <p:spPr bwMode="auto">
          <a:xfrm>
            <a:off x="2555875" y="4005263"/>
            <a:ext cx="50323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5" name="Line 42"/>
          <p:cNvSpPr>
            <a:spLocks noChangeShapeType="1"/>
          </p:cNvSpPr>
          <p:nvPr/>
        </p:nvSpPr>
        <p:spPr bwMode="auto">
          <a:xfrm flipV="1">
            <a:off x="2124075" y="4005263"/>
            <a:ext cx="4318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6" name="Line 43"/>
          <p:cNvSpPr>
            <a:spLocks noChangeShapeType="1"/>
          </p:cNvSpPr>
          <p:nvPr/>
        </p:nvSpPr>
        <p:spPr bwMode="auto">
          <a:xfrm>
            <a:off x="2051050" y="3429000"/>
            <a:ext cx="730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2912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Nedělat monolity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Dekomponovat do autonomních částí  tak, aby se daly snadno integrovat.</a:t>
            </a:r>
          </a:p>
          <a:p>
            <a:r>
              <a:rPr lang="cs-CZ" dirty="0" smtClean="0"/>
              <a:t>Klíčové je dělat to inkrementálně, </a:t>
            </a:r>
            <a:r>
              <a:rPr lang="cs-CZ" dirty="0" err="1" smtClean="0"/>
              <a:t>např</a:t>
            </a:r>
            <a:r>
              <a:rPr lang="cs-CZ" dirty="0" smtClean="0"/>
              <a:t> metodami agilního vývoje.</a:t>
            </a:r>
          </a:p>
          <a:p>
            <a:r>
              <a:rPr lang="cs-CZ" dirty="0" smtClean="0"/>
              <a:t>Pokud zvolím správné rozhraní lze snadno dělat prototypy, zmnožovat komponenty, přebírat hotové, zaměňovat, </a:t>
            </a:r>
          </a:p>
          <a:p>
            <a:pPr>
              <a:buNone/>
            </a:pPr>
            <a:r>
              <a:rPr lang="cs-CZ" dirty="0" smtClean="0"/>
              <a:t>Chce to </a:t>
            </a:r>
            <a:r>
              <a:rPr lang="cs-CZ" dirty="0" err="1" smtClean="0"/>
              <a:t>xml</a:t>
            </a:r>
            <a:r>
              <a:rPr lang="cs-CZ" dirty="0" smtClean="0"/>
              <a:t>, inteligentní síť, uděláme příklady.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průšvihy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Vede to na metodiku velkého třesku</a:t>
            </a:r>
            <a:endParaRPr lang="cs-CZ" dirty="0"/>
          </a:p>
          <a:p>
            <a:pPr lvl="1"/>
            <a:r>
              <a:rPr lang="cs-CZ" dirty="0" smtClean="0"/>
              <a:t>Strašně drahé</a:t>
            </a:r>
          </a:p>
          <a:p>
            <a:pPr lvl="2"/>
            <a:r>
              <a:rPr lang="cs-CZ" dirty="0" smtClean="0"/>
              <a:t>Vlastně nový vývoj</a:t>
            </a:r>
          </a:p>
          <a:p>
            <a:pPr lvl="2"/>
            <a:r>
              <a:rPr lang="cs-CZ" dirty="0" smtClean="0"/>
              <a:t>Velký spěch, nedosažitelné termíny, překročení nákladů</a:t>
            </a:r>
          </a:p>
          <a:p>
            <a:pPr lvl="2"/>
            <a:r>
              <a:rPr lang="cs-CZ" dirty="0" smtClean="0"/>
              <a:t>Nemusí se vůbec povést</a:t>
            </a:r>
          </a:p>
          <a:p>
            <a:pPr lvl="2"/>
            <a:r>
              <a:rPr lang="cs-CZ" dirty="0" smtClean="0"/>
              <a:t>Obtíže se specifikacemi</a:t>
            </a:r>
          </a:p>
          <a:p>
            <a:pPr lvl="1"/>
            <a:r>
              <a:rPr lang="cs-CZ" dirty="0" smtClean="0"/>
              <a:t>Obtížné pro uživatele  </a:t>
            </a:r>
          </a:p>
          <a:p>
            <a:pPr lvl="2"/>
            <a:r>
              <a:rPr lang="cs-CZ" dirty="0" smtClean="0"/>
              <a:t>jistý čas používá staré i nové</a:t>
            </a:r>
          </a:p>
          <a:p>
            <a:pPr lvl="2"/>
            <a:r>
              <a:rPr lang="cs-CZ" dirty="0" err="1" smtClean="0"/>
              <a:t>Nevyuživají</a:t>
            </a:r>
            <a:r>
              <a:rPr lang="cs-CZ" dirty="0" smtClean="0"/>
              <a:t> se léty nashromážděné </a:t>
            </a:r>
            <a:r>
              <a:rPr lang="cs-CZ" dirty="0" err="1" smtClean="0"/>
              <a:t>zalosti</a:t>
            </a:r>
            <a:r>
              <a:rPr lang="cs-CZ" dirty="0" smtClean="0"/>
              <a:t> a dovednosti uživatelů….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F0882-A20E-4480-BFC9-903B4509059E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489436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cs-CZ" sz="3200" dirty="0"/>
              <a:t>Existují metodiky jak se tomu všemu vyhnout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r>
              <a:rPr lang="cs-CZ" dirty="0"/>
              <a:t>Modulární  systémy různé úrovně zrnitosti</a:t>
            </a:r>
          </a:p>
          <a:p>
            <a:r>
              <a:rPr lang="cs-CZ" dirty="0" smtClean="0"/>
              <a:t>A získat další výhody jako je </a:t>
            </a:r>
            <a:endParaRPr lang="cs-CZ" dirty="0"/>
          </a:p>
          <a:p>
            <a:pPr lvl="1"/>
            <a:r>
              <a:rPr lang="cs-CZ" sz="2400" dirty="0" smtClean="0"/>
              <a:t>Permanentní modernizace</a:t>
            </a:r>
          </a:p>
          <a:p>
            <a:pPr lvl="1"/>
            <a:r>
              <a:rPr lang="cs-CZ" sz="2400" dirty="0" smtClean="0"/>
              <a:t>Integrace s </a:t>
            </a:r>
            <a:r>
              <a:rPr lang="cs-CZ" sz="2400" dirty="0" err="1" smtClean="0"/>
              <a:t>s</a:t>
            </a:r>
            <a:r>
              <a:rPr lang="cs-CZ" sz="2400" dirty="0" smtClean="0"/>
              <a:t> jinými systémy</a:t>
            </a:r>
          </a:p>
          <a:p>
            <a:pPr lvl="1"/>
            <a:r>
              <a:rPr lang="cs-CZ" sz="2400" dirty="0" smtClean="0"/>
              <a:t>Přílepky</a:t>
            </a:r>
          </a:p>
          <a:p>
            <a:pPr lvl="1"/>
            <a:r>
              <a:rPr lang="cs-CZ" sz="2400" dirty="0" smtClean="0"/>
              <a:t>Zapojení lidí</a:t>
            </a:r>
          </a:p>
          <a:p>
            <a:pPr lvl="1"/>
            <a:r>
              <a:rPr lang="cs-CZ" sz="2400" dirty="0" smtClean="0"/>
              <a:t>Záložní řešení, snadná paralelita </a:t>
            </a:r>
            <a:endParaRPr lang="cs-CZ" sz="2400" dirty="0"/>
          </a:p>
          <a:p>
            <a:r>
              <a:rPr lang="cs-CZ" dirty="0" smtClean="0"/>
              <a:t>Je to ale spojeno s manažerskými rozhodnutími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F0882-A20E-4480-BFC9-903B4509059E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218835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jsou SME stále úspěšné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SW systémy jsou stále komplexnější i díky globalizaci a stále větší funkcionalitě a zapojování do společenských procesů</a:t>
            </a:r>
          </a:p>
          <a:p>
            <a:r>
              <a:rPr lang="cs-CZ" dirty="0" smtClean="0"/>
              <a:t>Velcí hráči zdánlivě stále více ovládají svět SW </a:t>
            </a:r>
          </a:p>
          <a:p>
            <a:r>
              <a:rPr lang="cs-CZ" dirty="0" smtClean="0"/>
              <a:t>SME  však stále obsazují podstatnou část scény.</a:t>
            </a:r>
          </a:p>
          <a:p>
            <a:r>
              <a:rPr lang="cs-CZ" dirty="0" smtClean="0"/>
              <a:t>Velcí znovu používají  existující malí také. Jak je to možné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SME nemohou dělat podrobné modelování</a:t>
            </a:r>
          </a:p>
          <a:p>
            <a:pPr lvl="1"/>
            <a:r>
              <a:rPr lang="cs-CZ" dirty="0" smtClean="0"/>
              <a:t>Není čas, nejsou lidi, nejsou peníze</a:t>
            </a:r>
          </a:p>
          <a:p>
            <a:r>
              <a:rPr lang="cs-CZ" dirty="0" smtClean="0"/>
              <a:t>Lze řešit zcela nové věci</a:t>
            </a:r>
          </a:p>
          <a:p>
            <a:r>
              <a:rPr lang="cs-CZ" dirty="0" smtClean="0"/>
              <a:t>Snáze se využijí špičkoví pracanti </a:t>
            </a:r>
          </a:p>
          <a:p>
            <a:pPr lvl="1"/>
            <a:r>
              <a:rPr lang="cs-CZ" dirty="0" smtClean="0"/>
              <a:t>Ti často udělají 20krát více a to o lépe než běžní pracanti</a:t>
            </a:r>
          </a:p>
          <a:p>
            <a:r>
              <a:rPr lang="cs-CZ" dirty="0" smtClean="0"/>
              <a:t>Nemohou dělat velký třesk, části</a:t>
            </a:r>
          </a:p>
          <a:p>
            <a:r>
              <a:rPr lang="cs-CZ" dirty="0" smtClean="0"/>
              <a:t>Důsledek je moderní architektura řešení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Kouzelný proutek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Dekompozice  do autonomních modulů a jejich pořízení nebo vývoj a integrace</a:t>
            </a:r>
          </a:p>
          <a:p>
            <a:r>
              <a:rPr lang="cs-CZ" dirty="0" smtClean="0"/>
              <a:t>Chytrá rozhraní na vyšších úrovních (</a:t>
            </a:r>
            <a:r>
              <a:rPr lang="cs-CZ" dirty="0" err="1" smtClean="0"/>
              <a:t>xml</a:t>
            </a:r>
            <a:r>
              <a:rPr lang="cs-CZ" dirty="0" smtClean="0"/>
              <a:t>, </a:t>
            </a:r>
            <a:r>
              <a:rPr lang="cs-CZ" dirty="0" err="1" smtClean="0"/>
              <a:t>digitalizavané</a:t>
            </a:r>
            <a:r>
              <a:rPr lang="cs-CZ" dirty="0" smtClean="0"/>
              <a:t> lidem srozumitelné dokumenty vhodně zapouzdřené)</a:t>
            </a:r>
          </a:p>
          <a:p>
            <a:r>
              <a:rPr lang="cs-CZ" dirty="0" smtClean="0"/>
              <a:t>Záměnnost modul</a:t>
            </a:r>
          </a:p>
          <a:p>
            <a:r>
              <a:rPr lang="cs-CZ" dirty="0" smtClean="0"/>
              <a:t>Organizační (architekturní) aktivity</a:t>
            </a:r>
          </a:p>
          <a:p>
            <a:r>
              <a:rPr lang="cs-CZ" dirty="0" smtClean="0"/>
              <a:t>Příklad: Košilky, prototypy s flexibilním uživatelským rozhraním</a:t>
            </a:r>
          </a:p>
          <a:p>
            <a:pPr>
              <a:buNone/>
            </a:pPr>
            <a:r>
              <a:rPr lang="cs-CZ" dirty="0" smtClean="0"/>
              <a:t>Příklady architekturních služeb a chytrého SOA</a:t>
            </a:r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Roste podíl činnosti, které jsou manažerského  resp. obchodního charakteru</a:t>
            </a:r>
          </a:p>
          <a:p>
            <a:r>
              <a:rPr lang="cs-CZ" dirty="0" smtClean="0"/>
              <a:t>Vedle provozních záležitostí roste význam personalistiky</a:t>
            </a:r>
          </a:p>
          <a:p>
            <a:r>
              <a:rPr lang="cs-CZ" dirty="0" smtClean="0"/>
              <a:t>Je nutné chápat i omezení zdravotní. To se týká  vlastností SW i prostředí </a:t>
            </a:r>
          </a:p>
          <a:p>
            <a:pPr lvl="1"/>
            <a:r>
              <a:rPr lang="cs-CZ" dirty="0" smtClean="0"/>
              <a:t>Střídání činností</a:t>
            </a:r>
          </a:p>
          <a:p>
            <a:pPr lvl="1"/>
            <a:r>
              <a:rPr lang="cs-CZ" dirty="0" smtClean="0"/>
              <a:t>Nemoci psychické i fyzické (RSI, ….)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577563-4907-4496-A802-9443347D5AD1}" type="slidenum">
              <a:rPr lang="cs-CZ" smtClean="0"/>
              <a:pPr/>
              <a:t>38</a:t>
            </a:fld>
            <a:endParaRPr lang="cs-CZ" smtClean="0"/>
          </a:p>
        </p:txBody>
      </p:sp>
      <p:pic>
        <p:nvPicPr>
          <p:cNvPr id="5632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052513"/>
            <a:ext cx="76327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1476375" y="5516563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Dovede zorganizovat a </a:t>
            </a:r>
            <a:r>
              <a:rPr lang="cs-CZ" dirty="0" smtClean="0"/>
              <a:t>zařídit, zabezpečovat provoz, dohlížet,…</a:t>
            </a:r>
            <a:endParaRPr lang="cs-CZ" dirty="0"/>
          </a:p>
        </p:txBody>
      </p:sp>
      <p:sp>
        <p:nvSpPr>
          <p:cNvPr id="56325" name="Text Box 6"/>
          <p:cNvSpPr txBox="1">
            <a:spLocks noChangeArrowheads="1"/>
          </p:cNvSpPr>
          <p:nvPr/>
        </p:nvSpPr>
        <p:spPr bwMode="auto">
          <a:xfrm>
            <a:off x="4500563" y="5516563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Dovede přesvědčit a najít </a:t>
            </a:r>
            <a:r>
              <a:rPr lang="cs-CZ" dirty="0" smtClean="0"/>
              <a:t>řešení a řídit po stránce odborné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A573758-09BF-49DB-9475-7B1BF5236BAE}" type="slidenum">
              <a:rPr lang="cs-CZ" sz="1400"/>
              <a:pPr algn="r"/>
              <a:t>39</a:t>
            </a:fld>
            <a:endParaRPr lang="cs-CZ" sz="1400"/>
          </a:p>
        </p:txBody>
      </p:sp>
      <p:sp>
        <p:nvSpPr>
          <p:cNvPr id="45059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Tři aspekty činnosti týmu</a:t>
            </a:r>
          </a:p>
        </p:txBody>
      </p:sp>
      <p:sp>
        <p:nvSpPr>
          <p:cNvPr id="45060" name="Oval 10"/>
          <p:cNvSpPr>
            <a:spLocks noChangeArrowheads="1"/>
          </p:cNvSpPr>
          <p:nvPr/>
        </p:nvSpPr>
        <p:spPr bwMode="auto">
          <a:xfrm>
            <a:off x="1763713" y="2349500"/>
            <a:ext cx="1871662" cy="172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1" name="Text Box 11"/>
          <p:cNvSpPr txBox="1">
            <a:spLocks noChangeArrowheads="1"/>
          </p:cNvSpPr>
          <p:nvPr/>
        </p:nvSpPr>
        <p:spPr bwMode="auto">
          <a:xfrm>
            <a:off x="1828800" y="2819400"/>
            <a:ext cx="1584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/>
              <a:t>Dosažení cílů týmu</a:t>
            </a:r>
          </a:p>
        </p:txBody>
      </p:sp>
      <p:sp>
        <p:nvSpPr>
          <p:cNvPr id="45062" name="Oval 12"/>
          <p:cNvSpPr>
            <a:spLocks noChangeArrowheads="1"/>
          </p:cNvSpPr>
          <p:nvPr/>
        </p:nvSpPr>
        <p:spPr bwMode="auto">
          <a:xfrm>
            <a:off x="3348038" y="2349500"/>
            <a:ext cx="1871662" cy="172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3492500" y="2636838"/>
            <a:ext cx="1584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/>
              <a:t>Budování a údržba týmu</a:t>
            </a:r>
          </a:p>
        </p:txBody>
      </p:sp>
      <p:sp>
        <p:nvSpPr>
          <p:cNvPr id="45064" name="Oval 14"/>
          <p:cNvSpPr>
            <a:spLocks noChangeArrowheads="1"/>
          </p:cNvSpPr>
          <p:nvPr/>
        </p:nvSpPr>
        <p:spPr bwMode="auto">
          <a:xfrm>
            <a:off x="3348038" y="2349500"/>
            <a:ext cx="1871662" cy="172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5" name="Text Box 15"/>
          <p:cNvSpPr txBox="1">
            <a:spLocks noChangeArrowheads="1"/>
          </p:cNvSpPr>
          <p:nvPr/>
        </p:nvSpPr>
        <p:spPr bwMode="auto">
          <a:xfrm>
            <a:off x="3492500" y="2565400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cs-CZ" sz="2400"/>
          </a:p>
        </p:txBody>
      </p:sp>
      <p:sp>
        <p:nvSpPr>
          <p:cNvPr id="45066" name="Oval 16"/>
          <p:cNvSpPr>
            <a:spLocks noChangeArrowheads="1"/>
          </p:cNvSpPr>
          <p:nvPr/>
        </p:nvSpPr>
        <p:spPr bwMode="auto">
          <a:xfrm>
            <a:off x="2627313" y="3716338"/>
            <a:ext cx="1871662" cy="172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7" name="Text Box 17"/>
          <p:cNvSpPr txBox="1">
            <a:spLocks noChangeArrowheads="1"/>
          </p:cNvSpPr>
          <p:nvPr/>
        </p:nvSpPr>
        <p:spPr bwMode="auto">
          <a:xfrm>
            <a:off x="2700338" y="4076700"/>
            <a:ext cx="1584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/>
              <a:t>Profesní růst členů týmu</a:t>
            </a:r>
          </a:p>
        </p:txBody>
      </p:sp>
      <p:sp>
        <p:nvSpPr>
          <p:cNvPr id="45071" name="TextovéPole 14"/>
          <p:cNvSpPr txBox="1">
            <a:spLocks noChangeArrowheads="1"/>
          </p:cNvSpPr>
          <p:nvPr/>
        </p:nvSpPr>
        <p:spPr bwMode="auto">
          <a:xfrm>
            <a:off x="1403350" y="1484313"/>
            <a:ext cx="19288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Nadání k abstrakci a vedení lidí</a:t>
            </a:r>
          </a:p>
        </p:txBody>
      </p:sp>
      <p:sp>
        <p:nvSpPr>
          <p:cNvPr id="45072" name="TextovéPole 15"/>
          <p:cNvSpPr txBox="1">
            <a:spLocks noChangeArrowheads="1"/>
          </p:cNvSpPr>
          <p:nvPr/>
        </p:nvSpPr>
        <p:spPr bwMode="auto">
          <a:xfrm>
            <a:off x="5219700" y="2349500"/>
            <a:ext cx="207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Nadání sociální</a:t>
            </a:r>
          </a:p>
        </p:txBody>
      </p:sp>
      <p:sp>
        <p:nvSpPr>
          <p:cNvPr id="45073" name="TextovéPole 16"/>
          <p:cNvSpPr txBox="1">
            <a:spLocks noChangeArrowheads="1"/>
          </p:cNvSpPr>
          <p:nvPr/>
        </p:nvSpPr>
        <p:spPr bwMode="auto">
          <a:xfrm>
            <a:off x="323850" y="4005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Workoholici ?</a:t>
            </a:r>
          </a:p>
        </p:txBody>
      </p:sp>
      <p:sp>
        <p:nvSpPr>
          <p:cNvPr id="45074" name="TextovéPole 17"/>
          <p:cNvSpPr txBox="1">
            <a:spLocks noChangeArrowheads="1"/>
          </p:cNvSpPr>
          <p:nvPr/>
        </p:nvSpPr>
        <p:spPr bwMode="auto">
          <a:xfrm>
            <a:off x="4429125" y="4572000"/>
            <a:ext cx="1714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Učitelské nadání</a:t>
            </a:r>
          </a:p>
        </p:txBody>
      </p:sp>
      <p:sp>
        <p:nvSpPr>
          <p:cNvPr id="45075" name="TextovéPole 18"/>
          <p:cNvSpPr txBox="1">
            <a:spLocks noChangeArrowheads="1"/>
          </p:cNvSpPr>
          <p:nvPr/>
        </p:nvSpPr>
        <p:spPr bwMode="auto">
          <a:xfrm>
            <a:off x="5143500" y="3429000"/>
            <a:ext cx="171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Kamarádi</a:t>
            </a:r>
          </a:p>
        </p:txBody>
      </p:sp>
      <p:cxnSp>
        <p:nvCxnSpPr>
          <p:cNvPr id="20" name="Přímá spojovací šipka 19"/>
          <p:cNvCxnSpPr/>
          <p:nvPr/>
        </p:nvCxnSpPr>
        <p:spPr>
          <a:xfrm>
            <a:off x="3203848" y="321297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V="1">
            <a:off x="3635896" y="3717032"/>
            <a:ext cx="504056" cy="288032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H="1" flipV="1">
            <a:off x="2915816" y="3573016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1115616" y="566124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SME je nutné sladit cíle   týmu s cíli podniku, podnik má poskytovat i jinou podporu (nábor lidí, školení</a:t>
            </a:r>
            <a:r>
              <a:rPr lang="cs-CZ" smtClean="0"/>
              <a:t>, sociální AKCE)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Malí a velcí a 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Malý dodavatel SW a malý odběratel 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Typická oblast uplatnění malých SW firem</a:t>
            </a:r>
          </a:p>
          <a:p>
            <a:pPr lvl="2"/>
            <a:r>
              <a:rPr lang="cs-CZ" dirty="0" err="1" smtClean="0"/>
              <a:t>Comodity</a:t>
            </a:r>
            <a:r>
              <a:rPr lang="cs-CZ" dirty="0" smtClean="0"/>
              <a:t>, open source, vlastní vývoj, dobré nápady  i při rizicích</a:t>
            </a:r>
            <a:endParaRPr lang="cs-CZ" dirty="0"/>
          </a:p>
          <a:p>
            <a:r>
              <a:rPr lang="cs-CZ" dirty="0" smtClean="0"/>
              <a:t>Malý dodavatel – velký odběratel </a:t>
            </a:r>
          </a:p>
          <a:p>
            <a:pPr lvl="1"/>
            <a:r>
              <a:rPr lang="cs-CZ" dirty="0" smtClean="0"/>
              <a:t>Subdodávky pomocí „přílepků“</a:t>
            </a:r>
          </a:p>
          <a:p>
            <a:pPr lvl="2"/>
            <a:r>
              <a:rPr lang="cs-CZ" dirty="0" err="1" smtClean="0"/>
              <a:t>Opencard</a:t>
            </a:r>
            <a:r>
              <a:rPr lang="cs-CZ" dirty="0" smtClean="0"/>
              <a:t>, žádanky, </a:t>
            </a:r>
            <a:r>
              <a:rPr lang="cs-CZ" dirty="0" smtClean="0"/>
              <a:t>přístup </a:t>
            </a:r>
            <a:r>
              <a:rPr lang="cs-CZ" dirty="0" smtClean="0"/>
              <a:t>k analýza dat (</a:t>
            </a:r>
            <a:r>
              <a:rPr lang="cs-CZ" dirty="0" err="1" smtClean="0"/>
              <a:t>Simplity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Z velkého systému se pomocí změny architektury stane malý</a:t>
            </a:r>
          </a:p>
          <a:p>
            <a:pPr lvl="2"/>
            <a:r>
              <a:rPr lang="cs-CZ" dirty="0" smtClean="0"/>
              <a:t> asi Mýto, jistě </a:t>
            </a:r>
            <a:r>
              <a:rPr lang="cs-CZ" dirty="0" err="1" smtClean="0"/>
              <a:t>Opencard</a:t>
            </a:r>
            <a:r>
              <a:rPr lang="cs-CZ" dirty="0" smtClean="0"/>
              <a:t>, účast na inkrementálním vývoji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86878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55576" y="1638607"/>
            <a:ext cx="12187787" cy="547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9" name="Obrázek 1" descr="http://www.ateam-oracle.com/wp-content/uploads/2013/07/CMPS6_03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0" y="548680"/>
            <a:ext cx="8312476" cy="525658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 flipV="1">
            <a:off x="755576" y="5792466"/>
            <a:ext cx="12187787" cy="58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27584" y="5850981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Dříve převažovala tendence  posunu vlevo dnes se to zčásti obrací</a:t>
            </a:r>
          </a:p>
          <a:p>
            <a:r>
              <a:rPr lang="cs-CZ" sz="2200" dirty="0"/>
              <a:t> </a:t>
            </a:r>
            <a:r>
              <a:rPr lang="cs-CZ" sz="2200" dirty="0" smtClean="0"/>
              <a:t>Platí to obecné, nejen pro </a:t>
            </a:r>
            <a:r>
              <a:rPr lang="cs-CZ" sz="2200" dirty="0" err="1" smtClean="0"/>
              <a:t>bpmn</a:t>
            </a:r>
            <a:endParaRPr lang="en-US" sz="2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5576" y="26064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Obrázek od </a:t>
            </a:r>
            <a:r>
              <a:rPr lang="cs-CZ" dirty="0" err="1" smtClean="0"/>
              <a:t>Oracle</a:t>
            </a:r>
            <a:r>
              <a:rPr lang="cs-CZ" dirty="0"/>
              <a:t> </a:t>
            </a:r>
            <a:r>
              <a:rPr lang="cs-CZ" dirty="0" smtClean="0"/>
              <a:t>k normě týkající </a:t>
            </a:r>
            <a:r>
              <a:rPr lang="cs-CZ" smtClean="0"/>
              <a:t>se byznys </a:t>
            </a:r>
            <a:r>
              <a:rPr lang="cs-CZ" dirty="0" smtClean="0"/>
              <a:t>procesů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91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Velcí dodavatelé SW  a malí uživatelé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Nejčastěji poskytovatelé  SW komodit</a:t>
            </a:r>
          </a:p>
          <a:p>
            <a:pPr lvl="1"/>
            <a:r>
              <a:rPr lang="cs-CZ" dirty="0" smtClean="0"/>
              <a:t> datové báze, řízení, standardní operační systémy a normy </a:t>
            </a:r>
          </a:p>
          <a:p>
            <a:r>
              <a:rPr lang="cs-CZ" dirty="0" smtClean="0"/>
              <a:t>Problém s rozdílností podnikových kultur</a:t>
            </a:r>
          </a:p>
          <a:p>
            <a:pPr lvl="1"/>
            <a:r>
              <a:rPr lang="cs-CZ" dirty="0" smtClean="0"/>
              <a:t>SAP, </a:t>
            </a:r>
            <a:r>
              <a:rPr lang="cs-CZ" dirty="0" err="1" smtClean="0"/>
              <a:t>Oracle</a:t>
            </a:r>
            <a:endParaRPr lang="cs-CZ" dirty="0" smtClean="0"/>
          </a:p>
          <a:p>
            <a:r>
              <a:rPr lang="cs-CZ" dirty="0" smtClean="0"/>
              <a:t>Problém s nákladností řešení, konfekce za vysokou cenu </a:t>
            </a:r>
          </a:p>
          <a:p>
            <a:pPr lvl="1"/>
            <a:r>
              <a:rPr lang="cs-CZ" dirty="0" smtClean="0"/>
              <a:t>SAP </a:t>
            </a:r>
          </a:p>
        </p:txBody>
      </p:sp>
    </p:spTree>
    <p:extLst>
      <p:ext uri="{BB962C8B-B14F-4D97-AF65-F5344CB8AC3E}">
        <p14:creationId xmlns="" xmlns:p14="http://schemas.microsoft.com/office/powerpoint/2010/main" val="125240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SW procesy, užitečná pravidla jak a zda zahájit projekt</a:t>
            </a:r>
          </a:p>
          <a:p>
            <a:r>
              <a:rPr lang="cs-CZ" dirty="0" smtClean="0"/>
              <a:t>SW architektury a dokumentová orientace –  nové příležitosti pro SME </a:t>
            </a:r>
          </a:p>
          <a:p>
            <a:pPr lvl="1"/>
            <a:r>
              <a:rPr lang="cs-CZ" dirty="0" smtClean="0"/>
              <a:t>Proč to nejde ve státní správě  </a:t>
            </a:r>
          </a:p>
          <a:p>
            <a:r>
              <a:rPr lang="cs-CZ" dirty="0" smtClean="0"/>
              <a:t>Kvalita dat a kvalita sw systémů </a:t>
            </a:r>
          </a:p>
          <a:p>
            <a:r>
              <a:rPr lang="cs-CZ" dirty="0" smtClean="0"/>
              <a:t>Manažerské aspekty řízení rizik, časté prohřešky </a:t>
            </a:r>
          </a:p>
          <a:p>
            <a:r>
              <a:rPr lang="cs-CZ" dirty="0" smtClean="0"/>
              <a:t>Týmová spolupráce a základy personalistiky</a:t>
            </a:r>
          </a:p>
          <a:p>
            <a:r>
              <a:rPr lang="cs-CZ" dirty="0" smtClean="0"/>
              <a:t>Efekty  investic do nepřímých přínosů  (do ekosystému), ergonomie  SW a psychologický kapitál kontrola hygieny</a:t>
            </a:r>
          </a:p>
          <a:p>
            <a:r>
              <a:rPr lang="cs-CZ" dirty="0" smtClean="0"/>
              <a:t>Řízení pozdních etap životního cyklu </a:t>
            </a:r>
          </a:p>
          <a:p>
            <a:r>
              <a:rPr lang="cs-CZ" dirty="0" smtClean="0"/>
              <a:t>Použitelnost,  uživatelské rozhraní a management, </a:t>
            </a:r>
          </a:p>
          <a:p>
            <a:r>
              <a:rPr lang="cs-CZ" dirty="0" smtClean="0"/>
              <a:t>SW metriky  odhady a plánování</a:t>
            </a:r>
          </a:p>
          <a:p>
            <a:r>
              <a:rPr lang="cs-CZ" dirty="0" smtClean="0"/>
              <a:t>SW normy a jejich výhody a nebezpečí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DE6D0-93C7-4ED8-8098-ADF5F2D301B8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3686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Zvláštnosti IT, hlavně IS</a:t>
            </a:r>
          </a:p>
        </p:txBody>
      </p:sp>
      <p:sp>
        <p:nvSpPr>
          <p:cNvPr id="36868" name="Zástupný symbol pro obsah 2"/>
          <p:cNvSpPr>
            <a:spLocks noGrp="1"/>
          </p:cNvSpPr>
          <p:nvPr>
            <p:ph idx="1"/>
          </p:nvPr>
        </p:nvSpPr>
        <p:spPr>
          <a:xfrm>
            <a:off x="323850" y="1196975"/>
            <a:ext cx="8569325" cy="5111750"/>
          </a:xfrm>
        </p:spPr>
        <p:txBody>
          <a:bodyPr/>
          <a:lstStyle/>
          <a:p>
            <a:r>
              <a:rPr lang="cs-CZ" sz="2400" dirty="0" smtClean="0"/>
              <a:t>Prudký vývoj</a:t>
            </a:r>
          </a:p>
          <a:p>
            <a:pPr lvl="1"/>
            <a:r>
              <a:rPr lang="cs-CZ" sz="2000" dirty="0" smtClean="0"/>
              <a:t>Za pět let pokrývají současné znalosti jen 50 </a:t>
            </a:r>
            <a:r>
              <a:rPr lang="cs-CZ" sz="2000" dirty="0" err="1" smtClean="0"/>
              <a:t>proc</a:t>
            </a:r>
            <a:r>
              <a:rPr lang="en-US" sz="2000" dirty="0" smtClean="0"/>
              <a:t>e</a:t>
            </a:r>
            <a:r>
              <a:rPr lang="cs-CZ" sz="2000" dirty="0" err="1" smtClean="0"/>
              <a:t>nt</a:t>
            </a:r>
            <a:r>
              <a:rPr lang="cs-CZ" sz="2000" dirty="0" smtClean="0"/>
              <a:t> potřebných znalostí </a:t>
            </a:r>
          </a:p>
          <a:p>
            <a:pPr lvl="2"/>
            <a:r>
              <a:rPr lang="cs-CZ" sz="1600" dirty="0" smtClean="0"/>
              <a:t>Naučit se získávat nové znalosti</a:t>
            </a:r>
          </a:p>
          <a:p>
            <a:pPr lvl="1"/>
            <a:r>
              <a:rPr lang="cs-CZ" sz="2000" dirty="0" err="1" smtClean="0"/>
              <a:t>Moorův</a:t>
            </a:r>
            <a:r>
              <a:rPr lang="cs-CZ" sz="2000" dirty="0" smtClean="0"/>
              <a:t> zákon (vzhledem k paralelizaci vlastně stále platí)</a:t>
            </a:r>
          </a:p>
          <a:p>
            <a:pPr lvl="2"/>
            <a:r>
              <a:rPr lang="cs-CZ" sz="1600" dirty="0" smtClean="0"/>
              <a:t>Zdesateronásobení výkonu (běžné sítě) procesorů za pět let</a:t>
            </a:r>
          </a:p>
          <a:p>
            <a:pPr lvl="2"/>
            <a:r>
              <a:rPr lang="cs-CZ" sz="1600" dirty="0" smtClean="0"/>
              <a:t>Za 50 let 10</a:t>
            </a:r>
            <a:r>
              <a:rPr lang="en-US" sz="1600" dirty="0" smtClean="0"/>
              <a:t>^10</a:t>
            </a:r>
            <a:r>
              <a:rPr lang="cs-CZ" sz="1600" dirty="0" smtClean="0"/>
              <a:t> zvýšení kapacit</a:t>
            </a:r>
            <a:r>
              <a:rPr lang="en-US" sz="1600" dirty="0" smtClean="0"/>
              <a:t>,  m</a:t>
            </a:r>
            <a:r>
              <a:rPr lang="cs-CZ" sz="1600" dirty="0" smtClean="0"/>
              <a:t>í</a:t>
            </a:r>
            <a:r>
              <a:rPr lang="en-US" sz="1600" dirty="0" err="1" smtClean="0"/>
              <a:t>sto</a:t>
            </a:r>
            <a:r>
              <a:rPr lang="en-US" sz="1600" dirty="0" smtClean="0"/>
              <a:t> 3</a:t>
            </a:r>
            <a:r>
              <a:rPr lang="cs-CZ" sz="1600" dirty="0" smtClean="0"/>
              <a:t>2</a:t>
            </a:r>
            <a:r>
              <a:rPr lang="en-US" sz="1600" dirty="0" smtClean="0"/>
              <a:t>0 let </a:t>
            </a:r>
            <a:r>
              <a:rPr lang="en-US" sz="1600" dirty="0" err="1" smtClean="0"/>
              <a:t>jedna</a:t>
            </a:r>
            <a:r>
              <a:rPr lang="en-US" sz="1600" dirty="0" smtClean="0"/>
              <a:t> </a:t>
            </a:r>
            <a:r>
              <a:rPr lang="en-US" sz="1600" dirty="0" err="1" smtClean="0"/>
              <a:t>sekunda</a:t>
            </a:r>
            <a:endParaRPr lang="en-US" sz="1600" dirty="0" smtClean="0"/>
          </a:p>
          <a:p>
            <a:pPr lvl="1"/>
            <a:r>
              <a:rPr lang="en-US" sz="2000" dirty="0" smtClean="0"/>
              <a:t>Nov</a:t>
            </a:r>
            <a:r>
              <a:rPr lang="cs-CZ" sz="2000" dirty="0" smtClean="0"/>
              <a:t>é možnosti a nové požadavky</a:t>
            </a:r>
          </a:p>
          <a:p>
            <a:pPr lvl="2"/>
            <a:r>
              <a:rPr lang="cs-CZ" sz="1600" dirty="0" smtClean="0"/>
              <a:t>Zábava, sociální sítě</a:t>
            </a:r>
          </a:p>
          <a:p>
            <a:pPr lvl="2"/>
            <a:r>
              <a:rPr lang="cs-CZ" sz="1600" dirty="0" smtClean="0"/>
              <a:t>Správa, vedení podniků, přístup k </a:t>
            </a:r>
            <a:r>
              <a:rPr lang="cs-CZ" sz="1600" dirty="0" err="1" smtClean="0"/>
              <a:t>informcím</a:t>
            </a:r>
            <a:endParaRPr lang="cs-CZ" sz="1600" dirty="0" smtClean="0"/>
          </a:p>
          <a:p>
            <a:pPr lvl="2"/>
            <a:r>
              <a:rPr lang="cs-CZ" sz="1600" dirty="0" smtClean="0"/>
              <a:t>Ochrana i hrozby </a:t>
            </a:r>
          </a:p>
          <a:p>
            <a:pPr lvl="1"/>
            <a:r>
              <a:rPr lang="cs-CZ" sz="2000" dirty="0" smtClean="0"/>
              <a:t>Každých deset let nové paradigma </a:t>
            </a:r>
          </a:p>
          <a:p>
            <a:pPr lvl="2"/>
            <a:r>
              <a:rPr lang="cs-CZ" sz="1600" dirty="0" smtClean="0"/>
              <a:t>, DFD, Objekty, Komponenty, SOA, otevřené systémy, REA</a:t>
            </a:r>
          </a:p>
          <a:p>
            <a:r>
              <a:rPr lang="cs-CZ" sz="2400" dirty="0" smtClean="0"/>
              <a:t>Manažerské aspekty jsou stabilní, manažeři hlavní hrozba</a:t>
            </a:r>
          </a:p>
          <a:p>
            <a:pPr lvl="1"/>
            <a:r>
              <a:rPr lang="cs-CZ" sz="2000" dirty="0" smtClean="0"/>
              <a:t>Procento krachujících projektů se dlouhodobě nad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3DE61-071E-4D4F-8B6D-569E3751D813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Tempo zastarávání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569325" cy="4895850"/>
          </a:xfrm>
        </p:spPr>
        <p:txBody>
          <a:bodyPr/>
          <a:lstStyle/>
          <a:p>
            <a:pPr eaLnBrk="1" hangingPunct="1"/>
            <a:r>
              <a:rPr lang="cs-CZ" dirty="0" smtClean="0"/>
              <a:t>V technologii  vývoje SW je  50% používaných znalostí mladší pěti let  </a:t>
            </a:r>
          </a:p>
          <a:p>
            <a:pPr lvl="1" eaLnBrk="1" hangingPunct="1"/>
            <a:r>
              <a:rPr lang="cs-CZ" dirty="0" smtClean="0"/>
              <a:t>neplatí to pro principy vývoje</a:t>
            </a:r>
          </a:p>
          <a:p>
            <a:pPr eaLnBrk="1" hangingPunct="1"/>
            <a:r>
              <a:rPr lang="cs-CZ" dirty="0" smtClean="0"/>
              <a:t>V analýze je tempo změn mírnější</a:t>
            </a:r>
          </a:p>
          <a:p>
            <a:pPr lvl="1" eaLnBrk="1" hangingPunct="1"/>
            <a:r>
              <a:rPr lang="cs-CZ" dirty="0" smtClean="0"/>
              <a:t>Lidé se mění pomalu</a:t>
            </a:r>
          </a:p>
          <a:p>
            <a:pPr lvl="2" eaLnBrk="1" hangingPunct="1"/>
            <a:r>
              <a:rPr lang="cs-CZ" dirty="0" smtClean="0"/>
              <a:t>Kamkoliv pohlédneš, všude jsou lidé stejní pitomci</a:t>
            </a:r>
          </a:p>
          <a:p>
            <a:pPr lvl="3" eaLnBrk="1" hangingPunct="1"/>
            <a:r>
              <a:rPr lang="cs-CZ" dirty="0" smtClean="0"/>
              <a:t>Nápis na sumerské tabulce z Uru (hlavní město sumerské říše ve druhém tisíciletí před Kristem, podle Bible rodiště Abraháma)</a:t>
            </a:r>
          </a:p>
          <a:p>
            <a:pPr lvl="1" eaLnBrk="1" hangingPunct="1"/>
            <a:r>
              <a:rPr lang="cs-CZ" dirty="0" smtClean="0"/>
              <a:t>Nemá smysl se učit všechny systémy, klíčové ale ano, učit se zvládat nové, umět to s lidmi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7EB7B6-E850-4E76-AC7E-EBF6E506B49E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Co se relativně málo změnilo</a:t>
            </a:r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Lidé</a:t>
            </a:r>
          </a:p>
          <a:p>
            <a:pPr lvl="1"/>
            <a:r>
              <a:rPr lang="cs-CZ" smtClean="0"/>
              <a:t> Postoje </a:t>
            </a:r>
          </a:p>
          <a:p>
            <a:pPr lvl="1"/>
            <a:r>
              <a:rPr lang="cs-CZ" smtClean="0"/>
              <a:t>Cíle</a:t>
            </a:r>
          </a:p>
          <a:p>
            <a:pPr lvl="1"/>
            <a:r>
              <a:rPr lang="cs-CZ" smtClean="0"/>
              <a:t>Předsudky</a:t>
            </a:r>
          </a:p>
          <a:p>
            <a:r>
              <a:rPr lang="cs-CZ" smtClean="0"/>
              <a:t>Potřeba a dovednost spolupráce</a:t>
            </a:r>
          </a:p>
          <a:p>
            <a:r>
              <a:rPr lang="cs-CZ" smtClean="0"/>
              <a:t>Nedostatečné chápání ICT jako technologického oboru</a:t>
            </a:r>
          </a:p>
          <a:p>
            <a:r>
              <a:rPr lang="cs-CZ" smtClean="0"/>
              <a:t>Manažerské nedostatky</a:t>
            </a:r>
          </a:p>
        </p:txBody>
      </p:sp>
    </p:spTree>
    <p:extLst>
      <p:ext uri="{BB962C8B-B14F-4D97-AF65-F5344CB8AC3E}">
        <p14:creationId xmlns="" xmlns:p14="http://schemas.microsoft.com/office/powerpoint/2010/main" val="33559381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2326</Words>
  <Application>Microsoft Office PowerPoint</Application>
  <PresentationFormat>Předvádění na obrazovce (4:3)</PresentationFormat>
  <Paragraphs>314</Paragraphs>
  <Slides>40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Motiv sady Office</vt:lpstr>
      <vt:lpstr>PA105/2017</vt:lpstr>
      <vt:lpstr>Malé a střední podniky  Small to medium enterprises (SME)</vt:lpstr>
      <vt:lpstr> SME</vt:lpstr>
      <vt:lpstr>Malí a velcí a IS</vt:lpstr>
      <vt:lpstr>Velcí dodavatelé SW  a malí uživatelé </vt:lpstr>
      <vt:lpstr>Hlavní témata</vt:lpstr>
      <vt:lpstr>Zvláštnosti IT, hlavně IS</vt:lpstr>
      <vt:lpstr>Tempo zastarávání</vt:lpstr>
      <vt:lpstr>Co se relativně málo změnilo</vt:lpstr>
      <vt:lpstr>Zkušenosti přednášejícího</vt:lpstr>
      <vt:lpstr>Hlavní poznatky</vt:lpstr>
      <vt:lpstr>Podceňované vlastnosti IT</vt:lpstr>
      <vt:lpstr>Budeme využívat zkušenosti z (starších i současných) praktických projektů pro malé a střední firmy a nedávné výsledky výzkumu metod SW inženýrství v oblasti SOA metod integrace velkých komponent do velkých systémů s využitím dokumentové orientace </vt:lpstr>
      <vt:lpstr>Obtížnost aspektů IT, hlavně IS</vt:lpstr>
      <vt:lpstr>Úzká místa informatiky</vt:lpstr>
      <vt:lpstr>Tempo zastarávání znalostí v IT, </vt:lpstr>
      <vt:lpstr>Snímek 17</vt:lpstr>
      <vt:lpstr>Pracnost projektu při zkracování termínů, nedosažitelné oblasti</vt:lpstr>
      <vt:lpstr>Co je typické pro malé (SW) firmy</vt:lpstr>
      <vt:lpstr>Co je typické pro malé SW firmy</vt:lpstr>
      <vt:lpstr>Omezení pro malé výrobce SW</vt:lpstr>
      <vt:lpstr>Důsledky omezených zdrojů v malých organizacích obecně</vt:lpstr>
      <vt:lpstr>Řešení omezených zdrojů v SME </vt:lpstr>
      <vt:lpstr>Řešení omezených zdrojů v SME </vt:lpstr>
      <vt:lpstr>Nadměrná složitost řešení škodí i velkým</vt:lpstr>
      <vt:lpstr>Filosofie řešení malých se stává důležitá i pro velké firmy</vt:lpstr>
      <vt:lpstr>IT je technický obor</vt:lpstr>
      <vt:lpstr>Neakceptuje se, že tvorba SW je inženýrský obor  SW entity jsou průmyslové výrobky  </vt:lpstr>
      <vt:lpstr>Instrukce se neošoupou?</vt:lpstr>
      <vt:lpstr>Vanová křivka. I SW se opotřebí platí zvláště pro IS a human oriented SW</vt:lpstr>
      <vt:lpstr>Nedělat monolity</vt:lpstr>
      <vt:lpstr>Další průšvihy</vt:lpstr>
      <vt:lpstr>Existují metodiky jak se tomu všemu vyhnout</vt:lpstr>
      <vt:lpstr>Proč jsou SME stále úspěšné</vt:lpstr>
      <vt:lpstr>Situace SME</vt:lpstr>
      <vt:lpstr>Kouzelný proutek</vt:lpstr>
      <vt:lpstr>Pozorování</vt:lpstr>
      <vt:lpstr>Snímek 38</vt:lpstr>
      <vt:lpstr>Tři aspekty činnosti týmu</vt:lpstr>
      <vt:lpstr>Snímek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PA105/2017</dc:title>
  <dc:creator>kral</dc:creator>
  <cp:lastModifiedBy>kral</cp:lastModifiedBy>
  <cp:revision>42</cp:revision>
  <cp:lastPrinted>2017-02-21T10:30:55Z</cp:lastPrinted>
  <dcterms:created xsi:type="dcterms:W3CDTF">2015-02-13T17:37:17Z</dcterms:created>
  <dcterms:modified xsi:type="dcterms:W3CDTF">2017-02-26T09:42:02Z</dcterms:modified>
</cp:coreProperties>
</file>