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8" r:id="rId3"/>
    <p:sldId id="282" r:id="rId4"/>
    <p:sldId id="283" r:id="rId5"/>
    <p:sldId id="285" r:id="rId6"/>
    <p:sldId id="286" r:id="rId7"/>
    <p:sldId id="277" r:id="rId8"/>
    <p:sldId id="273" r:id="rId9"/>
    <p:sldId id="274" r:id="rId10"/>
    <p:sldId id="272" r:id="rId11"/>
    <p:sldId id="279" r:id="rId12"/>
    <p:sldId id="275" r:id="rId13"/>
    <p:sldId id="257" r:id="rId14"/>
    <p:sldId id="258" r:id="rId15"/>
    <p:sldId id="269" r:id="rId16"/>
    <p:sldId id="281" r:id="rId17"/>
    <p:sldId id="259" r:id="rId18"/>
    <p:sldId id="284" r:id="rId19"/>
    <p:sldId id="287" r:id="rId20"/>
    <p:sldId id="276" r:id="rId21"/>
    <p:sldId id="270" r:id="rId22"/>
    <p:sldId id="271" r:id="rId23"/>
    <p:sldId id="265" r:id="rId24"/>
    <p:sldId id="261" r:id="rId25"/>
    <p:sldId id="267" r:id="rId26"/>
    <p:sldId id="260" r:id="rId27"/>
    <p:sldId id="268" r:id="rId28"/>
    <p:sldId id="262" r:id="rId29"/>
    <p:sldId id="263" r:id="rId30"/>
    <p:sldId id="264" r:id="rId31"/>
    <p:sldId id="266" r:id="rId32"/>
    <p:sldId id="280" r:id="rId33"/>
  </p:sldIdLst>
  <p:sldSz cx="9144000" cy="6858000" type="screen4x3"/>
  <p:notesSz cx="6669088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82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DCAB99-D4A8-4EE6-A8A9-1A24B805F9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708F-490C-4F34-902B-79BB300ABE4D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09917-A118-48B1-81CC-E593A88E5E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09917-A118-48B1-81CC-E593A88E5E9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F86E9-0655-4F9E-A63E-84364E371C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20DB-4214-4F1C-A515-E08DBA863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C622C-A88C-4D91-BDF2-8946BFF287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9E84D-72BA-4881-8F60-C125BAC42B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57F1-9F9F-4BCA-A6F5-9626CA898F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EEFF5-C3D6-4CCA-BA0A-E6A546FF63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6537-A544-4474-A9A8-E82378B846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C6870-F869-4E4E-9BE6-1016EF5F65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7861-5719-48DE-9665-088E7309B3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373D-7022-4FE2-B4D2-3061263C9E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D0CD-E4F5-476C-B4EF-1AE0744249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F5C3F0-DB44-4148-B897-98E356909A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341438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Užitečná pravidla pro formulací cílů (vizí) projektu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2590800"/>
          </a:xfrm>
        </p:spPr>
        <p:txBody>
          <a:bodyPr/>
          <a:lstStyle/>
          <a:p>
            <a:pPr eaLnBrk="1" hangingPunct="1"/>
            <a:r>
              <a:rPr lang="cs-CZ" altLang="cs-CZ" smtClean="0"/>
              <a:t>Jak alespoň zčásti formulovat odpověď na otázku </a:t>
            </a:r>
            <a:r>
              <a:rPr lang="cs-CZ" altLang="cs-CZ" i="1" smtClean="0"/>
              <a:t>proč do projektu jít</a:t>
            </a:r>
            <a:endParaRPr lang="en-US" altLang="cs-CZ" i="1" smtClean="0"/>
          </a:p>
          <a:p>
            <a:pPr eaLnBrk="1" hangingPunct="1"/>
            <a:r>
              <a:rPr lang="en-US" altLang="cs-CZ" i="1" smtClean="0"/>
              <a:t>A kd</a:t>
            </a:r>
            <a:r>
              <a:rPr lang="cs-CZ" altLang="cs-CZ" i="1" smtClean="0"/>
              <a:t>y</a:t>
            </a:r>
            <a:r>
              <a:rPr lang="en-US" altLang="cs-CZ" i="1" smtClean="0"/>
              <a:t> do toho nej</a:t>
            </a:r>
            <a:r>
              <a:rPr lang="cs-CZ" altLang="cs-CZ" i="1" smtClean="0"/>
              <a:t>ít                                              a čeho se vyvarovat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Pranostika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Chceš-li, aby statek dobře hospodařil za rok, </a:t>
            </a:r>
            <a:r>
              <a:rPr lang="cs-CZ" altLang="cs-CZ" i="1" smtClean="0"/>
              <a:t>pohnoj pole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Chceš-li, aby statek dobře hospodařil za 10 let, </a:t>
            </a:r>
            <a:r>
              <a:rPr lang="cs-CZ" altLang="cs-CZ" i="1" smtClean="0"/>
              <a:t>zasaď stromy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Chceš-li, aby statek dobře hospodařil za 20 roků, </a:t>
            </a:r>
            <a:r>
              <a:rPr lang="cs-CZ" altLang="cs-CZ" i="1" smtClean="0"/>
              <a:t>dej syna na studie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smtClean="0"/>
              <a:t>Hnojit se ale také stále musí, aby bylo na studie</a:t>
            </a:r>
          </a:p>
          <a:p>
            <a:pPr eaLnBrk="1" hangingPunct="1">
              <a:lnSpc>
                <a:spcPct val="90000"/>
              </a:lnSpc>
            </a:pPr>
            <a:endParaRPr lang="cs-CZ" altLang="cs-CZ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Operativa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Řízení ze dne na den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Operace ve skladu,účetní operace, zadávání výrobních operací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Vlastnosti potřebné SW 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Časté operace s poměrně málo daty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Data buď přesná, kvalitní, nebo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jsou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nepoužitelná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rgbClr val="FF0000"/>
                </a:solidFill>
              </a:rPr>
              <a:t>To ale neplatí pro data používaná při strategickém řízení (statistika, …) a rozhodování při neúplné informaci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dirty="0" smtClean="0">
                <a:solidFill>
                  <a:srgbClr val="FF0000"/>
                </a:solidFill>
              </a:rPr>
              <a:t>Prostor pro přílepky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operativy (ze dne na den)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Dá se ušetřit rychle (úspora zásob, propouštění lidí). Někdy je to nutné, aby podnik přežil,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Propouštění a a úspora zásob je často levná cesta, jak rychle  dosáhnout (dočasné) zlepšení  hospodaření podniků, může to ale zastřít hlubší problémy (neperspektivní výroba).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Fatální je rušení činností majících charakter výzkumu a vývoje (př. Horní Bříza)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Úspory jsou často jen jednorázové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Neřeší to obvykle problémy dlouhodobé, může je i skrýt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Dobrá operativa je nutná, aby podnik dobře fungoval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Čeho se vyvarovat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IS není hlavní nástroj zlepšení nefunkční organizace a  odstranění jiných nedostatků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IS sám nevytvoří koncepci podniku a nevymyslí nové výrobky a ani sám o sobě nezlepší marketing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Počítač je zesilovač, zesiluje pořádek, ale také nepořádek, platí to i pro státní správu, tam nepořádek mnohým vyhovuje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Je nebezpečné měnit současně organizaci podniku a zavádět IS, razantní restrukturalizaci podnikových procesů (BPR) provádět opatrně, zvláště v nižších patrech hierarchie, import procesů může být kontraproduktivní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Někdy nelze jinak, to už ale bývá opravdu zle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Je žádoucí podnik nejdříve uvést do funkčního stavu;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jiný postup je někdy nutný, ale je vždy riskantní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To je trivialita, která se často nebere v potaz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zásady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Strategické cíle mají v delším výhledu přednost i když i zlepšení operativy je významné, může dokonce zlepšit chování na trhu, nebývá dlouhodobě rozhodující. Co hlavně zohledňovat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Chování na trhu (marketing, CRM, SCM,…) je klíčové,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úspory uvnitř podniku (lidé, zásoby) jsou důležité, ale ne zásadní z dlouhodobého hlediska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Musíme zohledňovat zájmy všech členů koalice v podniku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Informace mají být dostupné každému, kdo je potřebuje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Zlepšování sociálního kapitálu (ztotožnění s podnikem, spokojenost, dobré klima, menší stres) je důležité,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00" smtClean="0"/>
              <a:t>sociální kapitál může mít efekty srovnatelné s investovaným kapitálem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Uplatňovat principy učící se organizace (znalosti se uchovávají a postupy zdokonalují, viz CMM)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Cíle by měly být stanoveny kvantitativně, ne však na úkor intuice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Minimalizovat okamžité organizační změny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zásady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50292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Strategické cíle mají v dlouhodobém výhledu přednost (pokud je na to čas a peníze ) </a:t>
            </a:r>
          </a:p>
          <a:p>
            <a:pPr lvl="1" eaLnBrk="1" hangingPunct="1"/>
            <a:r>
              <a:rPr lang="cs-CZ" altLang="cs-CZ" sz="2400" dirty="0" smtClean="0"/>
              <a:t>pro stanovení strategických a cílů je nejdůležitější zkušenost, intuice a schopnosti managementu obou stran, </a:t>
            </a:r>
          </a:p>
          <a:p>
            <a:pPr lvl="1" eaLnBrk="1" hangingPunct="1"/>
            <a:r>
              <a:rPr lang="cs-CZ" altLang="cs-CZ" sz="2400" dirty="0" smtClean="0"/>
              <a:t>SW má jen podpůrnou úlohu při formulaci cílů byznysu, ale zásadní význam při implementaci změn a při kontrole efektů</a:t>
            </a:r>
          </a:p>
          <a:p>
            <a:pPr eaLnBrk="1" hangingPunct="1"/>
            <a:r>
              <a:rPr lang="cs-CZ" altLang="cs-CZ" sz="2800" dirty="0" smtClean="0"/>
              <a:t>Pro strategické cíle lze často využívat přístupy teorie omezení od </a:t>
            </a:r>
            <a:r>
              <a:rPr lang="cs-CZ" altLang="cs-CZ" sz="2800" dirty="0" err="1" smtClean="0"/>
              <a:t>Goldratta</a:t>
            </a:r>
            <a:r>
              <a:rPr lang="cs-CZ" altLang="cs-CZ" sz="2800" dirty="0" smtClean="0"/>
              <a:t> (je jedna abstraktní podmínka, pokud se ta nezmění, ke zlepšení nedojde, </a:t>
            </a:r>
            <a:r>
              <a:rPr lang="cs-CZ" altLang="cs-CZ" sz="2800" dirty="0" err="1" smtClean="0"/>
              <a:t>srv</a:t>
            </a:r>
            <a:r>
              <a:rPr lang="cs-CZ" altLang="cs-CZ" sz="2800" dirty="0" smtClean="0"/>
              <a:t>. CPM), to může být úkolem přílepku</a:t>
            </a:r>
          </a:p>
          <a:p>
            <a:pPr eaLnBrk="1" hangingPunct="1"/>
            <a:r>
              <a:rPr lang="cs-CZ" altLang="cs-CZ" sz="2800" dirty="0" smtClean="0"/>
              <a:t>u 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Neměním co nemusím</a:t>
            </a:r>
            <a:endParaRPr lang="en-US" altLang="en-US" smtClean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r>
              <a:rPr lang="cs-CZ" altLang="en-US" smtClean="0"/>
              <a:t>Změny až po přesvědčivé analýze</a:t>
            </a:r>
          </a:p>
          <a:p>
            <a:pPr lvl="1"/>
            <a:r>
              <a:rPr lang="cs-CZ" altLang="en-US" smtClean="0"/>
              <a:t>Nedělám, pokud byznys dovolí, nic navíc </a:t>
            </a:r>
          </a:p>
          <a:p>
            <a:pPr lvl="1"/>
            <a:r>
              <a:rPr lang="cs-CZ" altLang="en-US" smtClean="0"/>
              <a:t> Začínám od minimální již užitečné konfigurace</a:t>
            </a:r>
          </a:p>
          <a:p>
            <a:r>
              <a:rPr lang="cs-CZ" altLang="en-US" smtClean="0"/>
              <a:t>Snažím se zapojit uživatele, kterých se daný úkol nejvíce týká, i ty “dole“</a:t>
            </a:r>
          </a:p>
          <a:p>
            <a:r>
              <a:rPr lang="cs-CZ" altLang="en-US" smtClean="0"/>
              <a:t>Myslím na to, jak to prospěje i lidem dole, snažím se využít jejich dovednosti, např. způsob komunikace se systémem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72008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Minimalizace rozsahu jednoho kroku </a:t>
            </a:r>
            <a:br>
              <a:rPr lang="cs-CZ" altLang="cs-CZ" sz="3200" dirty="0" smtClean="0"/>
            </a:br>
            <a:endParaRPr lang="cs-CZ" altLang="cs-CZ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534400" cy="50641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Začínat od co nejmenšího již užitečného systému pokrývajícího nejurgentnější potřeby (</a:t>
            </a:r>
            <a:r>
              <a:rPr lang="cs-CZ" altLang="cs-CZ" sz="2400" dirty="0" err="1" smtClean="0"/>
              <a:t>srv</a:t>
            </a:r>
            <a:r>
              <a:rPr lang="cs-CZ" altLang="cs-CZ" sz="2400" dirty="0" smtClean="0"/>
              <a:t>. agilní postupy vývoje). </a:t>
            </a:r>
          </a:p>
          <a:p>
            <a:pPr marL="979488" lvl="2" indent="-57150" eaLnBrk="1" hangingPunct="1">
              <a:lnSpc>
                <a:spcPct val="80000"/>
              </a:lnSpc>
            </a:pP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Paretův</a:t>
            </a:r>
            <a:r>
              <a:rPr lang="cs-CZ" altLang="cs-CZ" sz="2000" dirty="0" smtClean="0"/>
              <a:t> zákon 80-20 (80% užitku přináší funkce, jejichž vývoj si vyžádal jen 20% nákladů na vývoj)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Při rozšiřování systému se zaměřit na nejvýznamnější dosud nepokryté potřeby; vždy vážit: </a:t>
            </a:r>
          </a:p>
          <a:p>
            <a:pPr marL="979488" lvl="2" indent="-57150" eaLnBrk="1" hangingPunct="1">
              <a:lnSpc>
                <a:spcPct val="80000"/>
              </a:lnSpc>
            </a:pPr>
            <a:r>
              <a:rPr lang="cs-CZ" altLang="cs-CZ" sz="2000" dirty="0" smtClean="0"/>
              <a:t> zda použít hotovou  komponentu, </a:t>
            </a:r>
          </a:p>
          <a:p>
            <a:pPr marL="979488" lvl="2" indent="-57150" eaLnBrk="1" hangingPunct="1">
              <a:lnSpc>
                <a:spcPct val="80000"/>
              </a:lnSpc>
            </a:pPr>
            <a:r>
              <a:rPr lang="cs-CZ" altLang="cs-CZ" sz="2000" dirty="0" smtClean="0"/>
              <a:t> jak nejlépe kombinovat ruční a automatizované prostředky, </a:t>
            </a:r>
          </a:p>
          <a:p>
            <a:pPr marL="979488" lvl="2" indent="-57150" eaLnBrk="1" hangingPunct="1">
              <a:lnSpc>
                <a:spcPct val="80000"/>
              </a:lnSpc>
            </a:pPr>
            <a:r>
              <a:rPr lang="cs-CZ" altLang="cs-CZ" sz="2000" dirty="0" smtClean="0"/>
              <a:t> zda není ruční práce efektivnější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Platí to i pro koupi systému, i v tom případě narazíme na problém, že nadměrně rozsáhlý systém přetěžuje lidi a že obsahuje balast, neboť nejsme schopni naráz správně specifikovat příliš velké množství požadavků</a:t>
            </a:r>
          </a:p>
          <a:p>
            <a:pPr marL="979488" lvl="2" indent="-57150" eaLnBrk="1" hangingPunct="1">
              <a:lnSpc>
                <a:spcPct val="80000"/>
              </a:lnSpc>
            </a:pPr>
            <a:r>
              <a:rPr lang="cs-CZ" altLang="cs-CZ" sz="1800" b="1" i="1" dirty="0" smtClean="0"/>
              <a:t> Balast je nejen drahý, ale také překáží, a tím vlastně snižuje  užitnou hodnotu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Musí být zohledněny i obchodní aspekty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Záleží i na technických limitech</a:t>
            </a:r>
          </a:p>
          <a:p>
            <a:r>
              <a:rPr lang="cs-CZ" smtClean="0"/>
              <a:t>Leccos umožní vhodná architektura.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 pomocí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Dekomponovat a zprvu </a:t>
            </a:r>
            <a:r>
              <a:rPr lang="cs-CZ" sz="2800" dirty="0" err="1" smtClean="0"/>
              <a:t>řešeit</a:t>
            </a:r>
            <a:r>
              <a:rPr lang="cs-CZ" sz="2800" dirty="0" smtClean="0"/>
              <a:t> jen jeden nebo několik málo komponent, typicky  uživatelské rozhraní, často ze použít jako prototyp</a:t>
            </a:r>
          </a:p>
          <a:p>
            <a:r>
              <a:rPr lang="cs-CZ" sz="2800" dirty="0" smtClean="0"/>
              <a:t>Zbytek koupit nebo neměnit (nechat ruční) a případně dodělal</a:t>
            </a:r>
          </a:p>
          <a:p>
            <a:r>
              <a:rPr lang="cs-CZ" sz="2800" dirty="0" smtClean="0"/>
              <a:t>Přilepovat k velkým systémům</a:t>
            </a:r>
          </a:p>
          <a:p>
            <a:r>
              <a:rPr lang="cs-CZ" sz="2800" b="1" dirty="0" smtClean="0"/>
              <a:t>Při dokumentovém </a:t>
            </a:r>
            <a:r>
              <a:rPr lang="cs-CZ" sz="2800" b="1" dirty="0" err="1" smtClean="0"/>
              <a:t>rohraní</a:t>
            </a:r>
            <a:r>
              <a:rPr lang="cs-CZ" sz="2800" b="1" dirty="0" smtClean="0"/>
              <a:t> lze dosáhnout mnoha dalších </a:t>
            </a:r>
            <a:r>
              <a:rPr lang="cs-CZ" sz="2800" b="1" dirty="0" err="1" smtClean="0"/>
              <a:t>přeností</a:t>
            </a:r>
            <a:r>
              <a:rPr lang="cs-CZ" sz="2800" b="1" dirty="0" smtClean="0"/>
              <a:t> usnadňujících modifikace a údržbu (skrývání informací!!! 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0825" y="609600"/>
            <a:ext cx="864235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 PROBLÉMŮ K CÍLŮM (vizím)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80400" cy="4538662"/>
          </a:xfrm>
        </p:spPr>
        <p:txBody>
          <a:bodyPr/>
          <a:lstStyle/>
          <a:p>
            <a:pPr eaLnBrk="1" hangingPunct="1"/>
            <a:r>
              <a:rPr lang="cs-CZ" altLang="cs-CZ" smtClean="0"/>
              <a:t>Nejprve je třeba  formulovat problém (př. menší spokojenost zákazníků )</a:t>
            </a:r>
          </a:p>
          <a:p>
            <a:pPr eaLnBrk="1" hangingPunct="1"/>
            <a:r>
              <a:rPr lang="cs-CZ" altLang="cs-CZ" smtClean="0"/>
              <a:t>Co chceme získat jeho řešením</a:t>
            </a:r>
          </a:p>
          <a:p>
            <a:pPr eaLnBrk="1" hangingPunct="1"/>
            <a:r>
              <a:rPr lang="cs-CZ" altLang="cs-CZ" smtClean="0"/>
              <a:t>Př. ŘEŠENÍ: Rychleji zjišťovat a reagovat na požadavky zákazníků, a tím zvýšit šanci, že koupí u nás,</a:t>
            </a:r>
          </a:p>
          <a:p>
            <a:pPr lvl="1" eaLnBrk="1" hangingPunct="1"/>
            <a:r>
              <a:rPr lang="cs-CZ" altLang="cs-CZ" smtClean="0"/>
              <a:t>Je nutné vyčíslit přínos v nějaké metrice (v byznysu v penězích, případně eliminace hrozeb, získáme o 10% více zakázek)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Minimalizace rozsahu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876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cs-CZ" sz="2400" b="1" i="1" smtClean="0"/>
              <a:t>Minimální řešení pro strategii by mělo být zaměřeno na úzké místo ve smyslu Goldrattovy „Teorie omezení“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i="1" smtClean="0"/>
              <a:t>Problém:  Je žádoucí inkrementální nebo iterativní vývoj (ekvivalent postupné dodávky) a je tedy nutná rámcová smlouva. To vyžaduje důvěru mezi partnery. </a:t>
            </a:r>
          </a:p>
          <a:p>
            <a:pPr marL="979488" lvl="2" indent="-57150" eaLnBrk="1" hangingPunct="1">
              <a:lnSpc>
                <a:spcPct val="90000"/>
              </a:lnSpc>
            </a:pPr>
            <a:r>
              <a:rPr lang="cs-CZ" altLang="cs-CZ" sz="2000" b="1" i="1" smtClean="0"/>
              <a:t>Obchodním problémem může být, že to omezuje pravděpodobnost, že se bude budovat velký a tedy drahý systém, což není zdánlivě v zájmu dodavatele SW, zvyšuje to ale pravděpodobnost úspěchu systému; to zvyšuje  pravděpodobnost, že systém bude smysluplně rozšiřován (uživatel si po získání provozních zkušeností uvědomí, jak efekty zvýšit), dlouhodobě je to tedy i v zájmu dodavatele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Některé špinavé triky při specifikacích cílů – snížení cíle</a:t>
            </a:r>
          </a:p>
        </p:txBody>
      </p:sp>
      <p:sp>
        <p:nvSpPr>
          <p:cNvPr id="18435" name="Oval 1027"/>
          <p:cNvSpPr>
            <a:spLocks noChangeArrowheads="1"/>
          </p:cNvSpPr>
          <p:nvPr/>
        </p:nvSpPr>
        <p:spPr bwMode="auto">
          <a:xfrm>
            <a:off x="2133600" y="1905000"/>
            <a:ext cx="24384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  <p:sp>
        <p:nvSpPr>
          <p:cNvPr id="18436" name="Oval 1028"/>
          <p:cNvSpPr>
            <a:spLocks noChangeArrowheads="1"/>
          </p:cNvSpPr>
          <p:nvPr/>
        </p:nvSpPr>
        <p:spPr bwMode="auto">
          <a:xfrm>
            <a:off x="2209800" y="3962400"/>
            <a:ext cx="24384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  <p:sp>
        <p:nvSpPr>
          <p:cNvPr id="18437" name="Text Box 1029"/>
          <p:cNvSpPr txBox="1">
            <a:spLocks noChangeArrowheads="1"/>
          </p:cNvSpPr>
          <p:nvPr/>
        </p:nvSpPr>
        <p:spPr bwMode="auto">
          <a:xfrm>
            <a:off x="3810000" y="2514600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Snaha snížit cíl</a:t>
            </a:r>
          </a:p>
        </p:txBody>
      </p:sp>
      <p:sp>
        <p:nvSpPr>
          <p:cNvPr id="18438" name="Text Box 1030"/>
          <p:cNvSpPr txBox="1">
            <a:spLocks noChangeArrowheads="1"/>
          </p:cNvSpPr>
          <p:nvPr/>
        </p:nvSpPr>
        <p:spPr bwMode="auto">
          <a:xfrm>
            <a:off x="2743200" y="3581400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Rozdíl cíl a skutečnost</a:t>
            </a:r>
          </a:p>
        </p:txBody>
      </p:sp>
      <p:sp>
        <p:nvSpPr>
          <p:cNvPr id="18439" name="Text Box 1031"/>
          <p:cNvSpPr txBox="1">
            <a:spLocks noChangeArrowheads="1"/>
          </p:cNvSpPr>
          <p:nvPr/>
        </p:nvSpPr>
        <p:spPr bwMode="auto">
          <a:xfrm>
            <a:off x="1600200" y="2438400"/>
            <a:ext cx="1371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Cíl</a:t>
            </a:r>
          </a:p>
        </p:txBody>
      </p:sp>
      <p:sp>
        <p:nvSpPr>
          <p:cNvPr id="18440" name="Text Box 1032"/>
          <p:cNvSpPr txBox="1">
            <a:spLocks noChangeArrowheads="1"/>
          </p:cNvSpPr>
          <p:nvPr/>
        </p:nvSpPr>
        <p:spPr bwMode="auto">
          <a:xfrm>
            <a:off x="3810000" y="4800600"/>
            <a:ext cx="1625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Implemetace</a:t>
            </a:r>
          </a:p>
        </p:txBody>
      </p:sp>
      <p:sp>
        <p:nvSpPr>
          <p:cNvPr id="18441" name="Text Box 1033"/>
          <p:cNvSpPr txBox="1">
            <a:spLocks noChangeArrowheads="1"/>
          </p:cNvSpPr>
          <p:nvPr/>
        </p:nvSpPr>
        <p:spPr bwMode="auto">
          <a:xfrm>
            <a:off x="1600200" y="4581525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Změna skutečnosti</a:t>
            </a:r>
          </a:p>
        </p:txBody>
      </p:sp>
      <p:sp>
        <p:nvSpPr>
          <p:cNvPr id="18442" name="Line 1034"/>
          <p:cNvSpPr>
            <a:spLocks noChangeShapeType="1"/>
          </p:cNvSpPr>
          <p:nvPr/>
        </p:nvSpPr>
        <p:spPr bwMode="auto">
          <a:xfrm>
            <a:off x="45720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3" name="Line 1035"/>
          <p:cNvSpPr>
            <a:spLocks noChangeShapeType="1"/>
          </p:cNvSpPr>
          <p:nvPr/>
        </p:nvSpPr>
        <p:spPr bwMode="auto">
          <a:xfrm flipV="1">
            <a:off x="2667000" y="4114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4" name="Line 1036"/>
          <p:cNvSpPr>
            <a:spLocks noChangeShapeType="1"/>
          </p:cNvSpPr>
          <p:nvPr/>
        </p:nvSpPr>
        <p:spPr bwMode="auto">
          <a:xfrm flipH="1" flipV="1">
            <a:off x="2209800" y="518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5" name="Line 1037"/>
          <p:cNvSpPr>
            <a:spLocks noChangeShapeType="1"/>
          </p:cNvSpPr>
          <p:nvPr/>
        </p:nvSpPr>
        <p:spPr bwMode="auto">
          <a:xfrm flipV="1">
            <a:off x="4495800" y="3200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6" name="Line 1038"/>
          <p:cNvSpPr>
            <a:spLocks noChangeShapeType="1"/>
          </p:cNvSpPr>
          <p:nvPr/>
        </p:nvSpPr>
        <p:spPr bwMode="auto">
          <a:xfrm flipH="1">
            <a:off x="2276475" y="228123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7" name="Line 1039"/>
          <p:cNvSpPr>
            <a:spLocks noChangeShapeType="1"/>
          </p:cNvSpPr>
          <p:nvPr/>
        </p:nvSpPr>
        <p:spPr bwMode="auto">
          <a:xfrm>
            <a:off x="2590800" y="3733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448" name="Text Box 1040"/>
          <p:cNvSpPr txBox="1">
            <a:spLocks noChangeArrowheads="1"/>
          </p:cNvSpPr>
          <p:nvPr/>
        </p:nvSpPr>
        <p:spPr bwMode="auto">
          <a:xfrm>
            <a:off x="4419600" y="40386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8449" name="Text Box 1041"/>
          <p:cNvSpPr txBox="1">
            <a:spLocks noChangeArrowheads="1"/>
          </p:cNvSpPr>
          <p:nvPr/>
        </p:nvSpPr>
        <p:spPr bwMode="auto">
          <a:xfrm>
            <a:off x="4343400" y="34290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8450" name="Text Box 1042"/>
          <p:cNvSpPr txBox="1">
            <a:spLocks noChangeArrowheads="1"/>
          </p:cNvSpPr>
          <p:nvPr/>
        </p:nvSpPr>
        <p:spPr bwMode="auto">
          <a:xfrm>
            <a:off x="2133600" y="35052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8451" name="Text Box 1043"/>
          <p:cNvSpPr txBox="1">
            <a:spLocks noChangeArrowheads="1"/>
          </p:cNvSpPr>
          <p:nvPr/>
        </p:nvSpPr>
        <p:spPr bwMode="auto">
          <a:xfrm>
            <a:off x="2209800" y="55626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8452" name="Text Box 1044"/>
          <p:cNvSpPr txBox="1">
            <a:spLocks noChangeArrowheads="1"/>
          </p:cNvSpPr>
          <p:nvPr/>
        </p:nvSpPr>
        <p:spPr bwMode="auto">
          <a:xfrm>
            <a:off x="2209800" y="4038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8453" name="Text Box 1045"/>
          <p:cNvSpPr txBox="1">
            <a:spLocks noChangeArrowheads="1"/>
          </p:cNvSpPr>
          <p:nvPr/>
        </p:nvSpPr>
        <p:spPr bwMode="auto">
          <a:xfrm>
            <a:off x="2286000" y="19050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8454" name="Text Box 1046"/>
          <p:cNvSpPr txBox="1">
            <a:spLocks noChangeArrowheads="1"/>
          </p:cNvSpPr>
          <p:nvPr/>
        </p:nvSpPr>
        <p:spPr bwMode="auto">
          <a:xfrm rot="-4274465">
            <a:off x="2818606" y="5868195"/>
            <a:ext cx="157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zpoždění</a:t>
            </a:r>
          </a:p>
        </p:txBody>
      </p:sp>
      <p:sp>
        <p:nvSpPr>
          <p:cNvPr id="18455" name="Text Box 1047"/>
          <p:cNvSpPr txBox="1">
            <a:spLocks noChangeArrowheads="1"/>
          </p:cNvSpPr>
          <p:nvPr/>
        </p:nvSpPr>
        <p:spPr bwMode="auto">
          <a:xfrm>
            <a:off x="395288" y="1557338"/>
            <a:ext cx="1981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 – souhlasné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/>
              <a:t>O - opačné</a:t>
            </a:r>
          </a:p>
        </p:txBody>
      </p:sp>
      <p:sp>
        <p:nvSpPr>
          <p:cNvPr id="18456" name="Text Box 1048"/>
          <p:cNvSpPr txBox="1">
            <a:spLocks noChangeArrowheads="1"/>
          </p:cNvSpPr>
          <p:nvPr/>
        </p:nvSpPr>
        <p:spPr bwMode="auto">
          <a:xfrm>
            <a:off x="468313" y="56610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8457" name="Text Box 1049"/>
          <p:cNvSpPr txBox="1">
            <a:spLocks noChangeArrowheads="1"/>
          </p:cNvSpPr>
          <p:nvPr/>
        </p:nvSpPr>
        <p:spPr bwMode="auto">
          <a:xfrm>
            <a:off x="4643438" y="5300663"/>
            <a:ext cx="396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000"/>
              <a:t>Způsobí změnu skutečnosti po jisté době, je žádoucí nedělat vše naráz, reorg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Některé špinavé triky – snížení cíle 2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133600" y="1905000"/>
            <a:ext cx="24384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209800" y="3962400"/>
            <a:ext cx="24384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0" y="2514600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Snaha snížit cíl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43200" y="3581400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Rozdíl cíl a skutečnost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00200" y="2438400"/>
            <a:ext cx="1371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Kvalita</a:t>
            </a:r>
            <a:r>
              <a:rPr lang="en-US" altLang="cs-CZ" sz="1800"/>
              <a:t> </a:t>
            </a:r>
            <a:r>
              <a:rPr lang="cs-CZ" altLang="cs-CZ" sz="1800"/>
              <a:t>cíle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63938" y="4797425"/>
            <a:ext cx="15875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implemetace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00200" y="4800600"/>
            <a:ext cx="1371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Skutečnost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5720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2667000" y="4114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 flipV="1">
            <a:off x="2209800" y="518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495800" y="3200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2276475" y="228123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590800" y="3733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419600" y="41910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4196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133600" y="35052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09800" y="55626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209800" y="4038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286000" y="19050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 rot="-4274465">
            <a:off x="2818606" y="5868195"/>
            <a:ext cx="157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zpoždění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57200" y="1295400"/>
            <a:ext cx="1981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 – souhlasné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/>
              <a:t>O - opačné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105400" y="1268413"/>
            <a:ext cx="1914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„udělat dobře“ s cílem odložit 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638800" y="3505200"/>
            <a:ext cx="1600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Vůle dosáhnout cíl</a:t>
            </a:r>
          </a:p>
        </p:txBody>
      </p:sp>
      <p:cxnSp>
        <p:nvCxnSpPr>
          <p:cNvPr id="19482" name="AutoShape 26"/>
          <p:cNvCxnSpPr>
            <a:cxnSpLocks noChangeShapeType="1"/>
            <a:stCxn id="19481" idx="0"/>
            <a:endCxn id="19480" idx="2"/>
          </p:cNvCxnSpPr>
          <p:nvPr/>
        </p:nvCxnSpPr>
        <p:spPr bwMode="auto">
          <a:xfrm rot="5400000" flipH="1">
            <a:off x="5457826" y="2524125"/>
            <a:ext cx="1585912" cy="376237"/>
          </a:xfrm>
          <a:prstGeom prst="curvedConnector3">
            <a:avLst>
              <a:gd name="adj1" fmla="val 4994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3" name="AutoShape 27"/>
          <p:cNvCxnSpPr>
            <a:cxnSpLocks noChangeShapeType="1"/>
            <a:endCxn id="19492" idx="3"/>
          </p:cNvCxnSpPr>
          <p:nvPr/>
        </p:nvCxnSpPr>
        <p:spPr bwMode="auto">
          <a:xfrm rot="10800000">
            <a:off x="3505200" y="1544638"/>
            <a:ext cx="1600200" cy="555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1981200" y="1676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5181600" y="4191000"/>
            <a:ext cx="1219200" cy="914400"/>
          </a:xfrm>
          <a:custGeom>
            <a:avLst/>
            <a:gdLst>
              <a:gd name="T0" fmla="*/ 2147483647 w 768"/>
              <a:gd name="T1" fmla="*/ 0 h 576"/>
              <a:gd name="T2" fmla="*/ 2147483647 w 768"/>
              <a:gd name="T3" fmla="*/ 2147483647 h 576"/>
              <a:gd name="T4" fmla="*/ 0 w 768"/>
              <a:gd name="T5" fmla="*/ 2147483647 h 576"/>
              <a:gd name="T6" fmla="*/ 0 60000 65536"/>
              <a:gd name="T7" fmla="*/ 0 60000 65536"/>
              <a:gd name="T8" fmla="*/ 0 60000 65536"/>
              <a:gd name="T9" fmla="*/ 0 w 768"/>
              <a:gd name="T10" fmla="*/ 0 h 576"/>
              <a:gd name="T11" fmla="*/ 768 w 76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576">
                <a:moveTo>
                  <a:pt x="768" y="0"/>
                </a:moveTo>
                <a:cubicBezTo>
                  <a:pt x="640" y="192"/>
                  <a:pt x="512" y="384"/>
                  <a:pt x="384" y="480"/>
                </a:cubicBezTo>
                <a:cubicBezTo>
                  <a:pt x="256" y="576"/>
                  <a:pt x="64" y="560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5105400" y="5054600"/>
            <a:ext cx="295275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562600" y="4495800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3581400" y="1371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1800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5715000" y="2514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4114800" y="37338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876800" y="34290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2133600" y="1219200"/>
            <a:ext cx="1371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Posun termínu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129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S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19050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o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2004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B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132138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B1</a:t>
            </a:r>
          </a:p>
        </p:txBody>
      </p:sp>
      <p:sp>
        <p:nvSpPr>
          <p:cNvPr id="19497" name="Text Box 40"/>
          <p:cNvSpPr txBox="1">
            <a:spLocks noChangeArrowheads="1"/>
          </p:cNvSpPr>
          <p:nvPr/>
        </p:nvSpPr>
        <p:spPr bwMode="auto">
          <a:xfrm>
            <a:off x="5580063" y="551656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800"/>
              <a:t>B, B1 – balancující cyklus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Psychologický kontrakt při uzavírání pracovní smlouvy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675688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err="1" smtClean="0"/>
              <a:t>Newstrom</a:t>
            </a:r>
            <a:r>
              <a:rPr lang="cs-CZ" altLang="cs-CZ" sz="1400" dirty="0" smtClean="0"/>
              <a:t>, J.W., Davis K., </a:t>
            </a:r>
            <a:r>
              <a:rPr lang="cs-CZ" altLang="cs-CZ" sz="1400" dirty="0" err="1" smtClean="0"/>
              <a:t>Organizational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behavior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Work</a:t>
            </a:r>
            <a:r>
              <a:rPr lang="cs-CZ" altLang="cs-CZ" sz="1400" dirty="0" smtClean="0"/>
              <a:t>, 10th </a:t>
            </a:r>
            <a:r>
              <a:rPr lang="cs-CZ" altLang="cs-CZ" sz="1400" dirty="0" err="1" smtClean="0"/>
              <a:t>ed</a:t>
            </a:r>
            <a:r>
              <a:rPr lang="cs-CZ" altLang="cs-CZ" sz="1400" dirty="0" smtClean="0"/>
              <a:t>., </a:t>
            </a:r>
            <a:r>
              <a:rPr lang="cs-CZ" altLang="cs-CZ" sz="1400" dirty="0" err="1" smtClean="0"/>
              <a:t>McGraw</a:t>
            </a:r>
            <a:r>
              <a:rPr lang="cs-CZ" altLang="cs-CZ" sz="1400" dirty="0" smtClean="0"/>
              <a:t>-</a:t>
            </a:r>
            <a:r>
              <a:rPr lang="cs-CZ" altLang="cs-CZ" sz="1400" dirty="0" err="1" smtClean="0"/>
              <a:t>Hill</a:t>
            </a:r>
            <a:r>
              <a:rPr lang="cs-CZ" altLang="cs-CZ" sz="1400" dirty="0" smtClean="0"/>
              <a:t>, 1997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Lidé, někdy podvědomě, uzavírají sociálně psychologický kontrakt který má dva aspekty: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Ekonomický (peníze, vedlejší výhody jako rekreace, pracovní podmínky, pracovní doba, postavení, kariérní růst)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Sociální (dobrý kolektiv, jistota zaměstnání, </a:t>
            </a:r>
            <a:r>
              <a:rPr lang="cs-CZ" altLang="cs-CZ" sz="2000" dirty="0" err="1" smtClean="0"/>
              <a:t>pořáde</a:t>
            </a:r>
            <a:r>
              <a:rPr lang="en-US" altLang="cs-CZ" sz="2000" dirty="0" smtClean="0"/>
              <a:t>k</a:t>
            </a:r>
            <a:r>
              <a:rPr lang="cs-CZ" altLang="cs-CZ" sz="2000" dirty="0" smtClean="0"/>
              <a:t> a práce bez stresu, prestiž firmy, zajímavá práce a někdy odborný růst)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Při nástupu do zaměstnání je dobré vědomě uzavírat smlouvu s vědomím, jak dalece pokrývá všechny aspekty mojí virtuální psychologické smlouvy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Psychologický kontrakt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smtClean="0"/>
              <a:t>Newstrom, J.W., Davis K., Organizational behavior at Work, 10th ed., McGraw-Hill, 1997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IS by měl vytvářet podmínky pro výhodný psychologický kontrakt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Zlepšení pracovních podmínek, pořádek, menší stres, stabilita zaměstnání, prestiž, zajímavá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Vlastní (kvalitní) počítač a přístup na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Vyplatí se nebránit pracovníkům v zábavě na internetu, pokud je to jen v rozsahu menší přestávky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smtClean="0"/>
              <a:t>Může to být výhodné pro efektivnost práce a zdraví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Psychologický kontrakt při uzavírání smlouvy na 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Všechny významné aspekty psychologických smluv je žádoucí zohlednit při vývoji IS </a:t>
            </a:r>
          </a:p>
          <a:p>
            <a:pPr eaLnBrk="1" hangingPunct="1"/>
            <a:r>
              <a:rPr lang="cs-CZ" altLang="cs-CZ" smtClean="0"/>
              <a:t>Při vývoji a zavádění IS hledat spojence mezi těmi, jimž mohu vedle ekonomických výhod nabídnout výhodný psychologický kontrakt.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Atributy technické složitosti úkolu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9244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Systém,který implementujeme, nesmí být technicky podstatně náročnější na vývoj, než systémy, se kterými jsme dosud měli zkušenosti. Atributy věcné složitosti:</a:t>
            </a:r>
          </a:p>
          <a:p>
            <a:pPr lvl="2" eaLnBrk="1" hangingPunct="1"/>
            <a:r>
              <a:rPr lang="cs-CZ" altLang="cs-CZ" smtClean="0"/>
              <a:t>Množství funkcí, velikost systému</a:t>
            </a:r>
          </a:p>
          <a:p>
            <a:pPr lvl="2" eaLnBrk="1" hangingPunct="1"/>
            <a:r>
              <a:rPr lang="cs-CZ" altLang="cs-CZ" smtClean="0"/>
              <a:t>Rozsah a kvalita dat, </a:t>
            </a:r>
          </a:p>
          <a:p>
            <a:pPr lvl="2" eaLnBrk="1" hangingPunct="1"/>
            <a:r>
              <a:rPr lang="cs-CZ" altLang="cs-CZ" smtClean="0"/>
              <a:t>Interaktivnost, počet koncových uživatelů a počet rolí koncových uživatelů</a:t>
            </a:r>
          </a:p>
          <a:p>
            <a:pPr lvl="2" eaLnBrk="1" hangingPunct="1"/>
            <a:r>
              <a:rPr lang="cs-CZ" altLang="cs-CZ" smtClean="0"/>
              <a:t>Počet organizací, kteří budou používat (jeden, několik, obecná použitelnost,..) </a:t>
            </a:r>
          </a:p>
          <a:p>
            <a:pPr lvl="2" eaLnBrk="1" hangingPunct="1"/>
            <a:r>
              <a:rPr lang="cs-CZ" altLang="cs-CZ" smtClean="0"/>
              <a:t>Kritičnost aplikace (riziko ztrát při špatné funkci)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Atributy technické složitosti úkolu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Systém,který implementujeme, nesmí být technicky podstatně náročnější na vývoj, než systémy, se kterými jsme dosud měli zkušenosti. Atributy složitosti:</a:t>
            </a:r>
          </a:p>
          <a:p>
            <a:pPr lvl="2" eaLnBrk="1" hangingPunct="1"/>
            <a:r>
              <a:rPr lang="cs-CZ" altLang="cs-CZ" smtClean="0"/>
              <a:t>Rozsah zabezpečení</a:t>
            </a:r>
          </a:p>
          <a:p>
            <a:pPr lvl="2" eaLnBrk="1" hangingPunct="1"/>
            <a:r>
              <a:rPr lang="cs-CZ" altLang="cs-CZ" smtClean="0"/>
              <a:t>Potřeba nových metod a nástrojů vývoje</a:t>
            </a:r>
          </a:p>
          <a:p>
            <a:pPr lvl="2" eaLnBrk="1" hangingPunct="1"/>
            <a:r>
              <a:rPr lang="cs-CZ" altLang="cs-CZ" smtClean="0"/>
              <a:t>Nový typ úkolu, nový typ uživatele</a:t>
            </a:r>
          </a:p>
          <a:p>
            <a:pPr lvl="2" eaLnBrk="1" hangingPunct="1"/>
            <a:r>
              <a:rPr lang="cs-CZ" altLang="cs-CZ" smtClean="0"/>
              <a:t>Příliš krátký termín</a:t>
            </a:r>
          </a:p>
          <a:p>
            <a:pPr lvl="2" eaLnBrk="1" hangingPunct="1"/>
            <a:r>
              <a:rPr lang="cs-CZ" altLang="cs-CZ" smtClean="0"/>
              <a:t>Modifikovatelnost, otevřenost IS</a:t>
            </a:r>
          </a:p>
          <a:p>
            <a:pPr lvl="2" eaLnBrk="1" hangingPunct="1"/>
            <a:r>
              <a:rPr lang="cs-CZ" altLang="cs-CZ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34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Tabulka pro hodnocení rizika neúspěchu pro vůdčí aspekty složitosti</a:t>
            </a:r>
            <a:r>
              <a:rPr lang="cs-CZ" altLang="cs-CZ" smtClean="0"/>
              <a:t> 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cs-CZ" altLang="cs-CZ" sz="4400">
              <a:solidFill>
                <a:schemeClr val="tx2"/>
              </a:solidFill>
            </a:endParaRPr>
          </a:p>
        </p:txBody>
      </p:sp>
      <p:graphicFrame>
        <p:nvGraphicFramePr>
          <p:cNvPr id="22589" name="Group 61"/>
          <p:cNvGraphicFramePr>
            <a:graphicFrameLocks noGrp="1"/>
          </p:cNvGraphicFramePr>
          <p:nvPr/>
        </p:nvGraphicFramePr>
        <p:xfrm>
          <a:off x="609600" y="1412875"/>
          <a:ext cx="8139113" cy="5003502"/>
        </p:xfrm>
        <a:graphic>
          <a:graphicData uri="http://schemas.openxmlformats.org/drawingml/2006/table">
            <a:tbl>
              <a:tblPr/>
              <a:tblGrid>
                <a:gridCol w="1798638"/>
                <a:gridCol w="1493837"/>
                <a:gridCol w="1736725"/>
                <a:gridCol w="1676400"/>
                <a:gridCol w="1433513"/>
              </a:tblGrid>
              <a:tr h="3651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Aspekt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Interaktivnost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Dávka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Dotazovací systém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 real-time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 Real-time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on-line uživatelů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Desítky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Stovky až tisíce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Miliony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Rozsah dat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Gigabyty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Terabyty   1000x více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Kritičnost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Prosté 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Ekonomické ztráty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Ohrožení životů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Vyvolání katastrofy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Velikost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Běžná pro dodavatele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Pětkrát větší než obvyklá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Alespoň 30krát větší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Alespoň stokrát větší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Rozsah použití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Jediný uživatel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Více uživatelů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Hromadné použití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Zabezpečení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úroveň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Běžná ochrana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Vysoká ochrana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Hodnocení rizika, zjednodušený postup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Pro každý aspekt najdu odpovídající sloupec v tabulce a číslo </a:t>
            </a:r>
            <a:r>
              <a:rPr lang="cs-CZ" altLang="cs-CZ" sz="2800" i="1" smtClean="0"/>
              <a:t>a </a:t>
            </a:r>
            <a:r>
              <a:rPr lang="cs-CZ" altLang="cs-CZ" sz="2800" smtClean="0"/>
              <a:t>v záhlaví sloupce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Číslo </a:t>
            </a:r>
            <a:r>
              <a:rPr lang="cs-CZ" altLang="cs-CZ" sz="2800" i="1" smtClean="0"/>
              <a:t>a </a:t>
            </a:r>
            <a:r>
              <a:rPr lang="cs-CZ" altLang="cs-CZ" sz="2800" smtClean="0"/>
              <a:t>zmenším o číslo </a:t>
            </a:r>
            <a:r>
              <a:rPr lang="cs-CZ" altLang="cs-CZ" sz="2800" i="1" smtClean="0"/>
              <a:t>b </a:t>
            </a:r>
            <a:r>
              <a:rPr lang="cs-CZ" altLang="cs-CZ" sz="2800" smtClean="0"/>
              <a:t>odpovídající dosavadní zkušenosti s daným aspektem. Má-li daný projet interaktivnost 2 a byly-li řešeny projekty s interaktivností 1, odečtu 1 a výsledek je 1. Vyjde-li číslo menší než nula, vezmu nulu. Tím dostanu hodnocení daného aspektu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Sečtu hodnocení všech aspektů. To je výchozí hodnocení rizikovosti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Na co se zaměřit</a:t>
            </a:r>
            <a:endParaRPr lang="en-US" altLang="en-US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mtClean="0"/>
              <a:t>Skutečné přínosy pro uživatele</a:t>
            </a:r>
          </a:p>
          <a:p>
            <a:r>
              <a:rPr lang="cs-CZ" altLang="en-US" smtClean="0"/>
              <a:t>Zohlednit zájmy, znalosti a dovednosti koncových uživatelů</a:t>
            </a:r>
          </a:p>
          <a:p>
            <a:r>
              <a:rPr lang="cs-CZ" altLang="en-US" smtClean="0"/>
              <a:t>Nezačínat od úspor lidí</a:t>
            </a:r>
          </a:p>
          <a:p>
            <a:r>
              <a:rPr lang="cs-CZ" altLang="en-US" smtClean="0"/>
              <a:t>Začínat od co nejmenší už užitečné varianty</a:t>
            </a:r>
          </a:p>
          <a:p>
            <a:r>
              <a:rPr lang="cs-CZ" altLang="en-US" smtClean="0"/>
              <a:t>Pozor na antivzor „ještě by se hodilo!</a:t>
            </a:r>
          </a:p>
          <a:p>
            <a:endParaRPr lang="cs-CZ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Hodnocení rizika 2. krok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569325" cy="5576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Hodnocení zvýším o 2 až 4 podle rozsahu potíží se specifikacemi)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Výchozí hodnocení zvětším o 2 až tři, je-li restart (tj. nové zahájení  zkrachovalého projektu) a o 1 na každou následující okolnost: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Nový typ úlohy,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Nový typ partnera (je podstatně větší, je jiný a ne menší)</a:t>
            </a:r>
            <a:endParaRPr lang="en-US" alt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smtClean="0"/>
              <a:t>Nov</a:t>
            </a:r>
            <a:r>
              <a:rPr lang="cs-CZ" altLang="cs-CZ" sz="2400" smtClean="0"/>
              <a:t>ý</a:t>
            </a:r>
            <a:r>
              <a:rPr lang="en-US" altLang="cs-CZ" sz="2400" smtClean="0"/>
              <a:t> typ par</a:t>
            </a:r>
            <a:r>
              <a:rPr lang="cs-CZ" altLang="cs-CZ" sz="2400" smtClean="0"/>
              <a:t>t</a:t>
            </a:r>
            <a:r>
              <a:rPr lang="en-US" altLang="cs-CZ" sz="2400" smtClean="0"/>
              <a:t>nera</a:t>
            </a:r>
            <a:r>
              <a:rPr lang="cs-CZ" altLang="cs-CZ" sz="2400" smtClean="0"/>
              <a:t> – typ byrokracie (ad hoc, strojová, profesní)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Náznaky špatné spolupráce s uživateli resp. nejasnosti v jejich záměrech, při silnějších příznacích zvětšit o 2-3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Náznaky nedostatečné podpory managementů obou stran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 Vyjde-li hodnota větší než čtyři, projekt nezahájím. Pro tři a čtyři jdu na věc jen výjimečně. Pro dvě jsou pravděpodobné potíže, neměly by být kritické. Jinak OK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Hodnocení rizika opravím v závislosti na následujících skutečnostech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Kvalita vztahů se zákazníky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Vlastnosti členů týmu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Kvalita vedoucího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Případně další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Hodnocení snížím o 1, je-li daný aspekt velmi příznivý, a zvýším o 1, je-li velmi nepříznivý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Moje praktické zkušenosti: U projektů, kde jsme neuspěli, bylo toto hodnocení rizika vždy alespoň tři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Musíme stále sledovat symptomy ohrožení projektu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 využívat intuici a zkušenosti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To je seznam samozřejmostí</a:t>
            </a:r>
            <a:endParaRPr lang="en-US" altLang="en-US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000" dirty="0" smtClean="0"/>
              <a:t>Čím samozřejmější </a:t>
            </a:r>
            <a:r>
              <a:rPr lang="cs-CZ" altLang="en-US" sz="2000" dirty="0" smtClean="0"/>
              <a:t>věc zanedbáme ,  </a:t>
            </a:r>
            <a:r>
              <a:rPr lang="cs-CZ" altLang="en-US" sz="2000" dirty="0" smtClean="0"/>
              <a:t>tím horších důsledků se dočkáme</a:t>
            </a:r>
          </a:p>
          <a:p>
            <a:r>
              <a:rPr lang="cs-CZ" altLang="en-US" sz="2000" dirty="0" smtClean="0"/>
              <a:t>Ještě dříve ale musíme řešit obchodní aspekty – klíčový je podnikatelský úspěch, - peníze na činnost </a:t>
            </a:r>
            <a:r>
              <a:rPr lang="cs-CZ" altLang="en-US" sz="2000" dirty="0" smtClean="0"/>
              <a:t>firmy, silný manažerský aspekt</a:t>
            </a:r>
            <a:endParaRPr lang="cs-CZ" altLang="en-US" sz="2000" dirty="0" smtClean="0"/>
          </a:p>
          <a:p>
            <a:pPr lvl="2"/>
            <a:r>
              <a:rPr lang="cs-CZ" altLang="en-US" sz="2000" dirty="0" smtClean="0"/>
              <a:t>Najít témata a zákazníky /sponzory</a:t>
            </a:r>
          </a:p>
          <a:p>
            <a:pPr lvl="2"/>
            <a:r>
              <a:rPr lang="cs-CZ" altLang="en-US" sz="2000" dirty="0" smtClean="0"/>
              <a:t>Odkud získat peníze</a:t>
            </a:r>
          </a:p>
          <a:p>
            <a:pPr lvl="2"/>
            <a:r>
              <a:rPr lang="cs-CZ" altLang="en-US" sz="2000" dirty="0" smtClean="0"/>
              <a:t>Možné projekty, </a:t>
            </a:r>
          </a:p>
          <a:p>
            <a:pPr lvl="2"/>
            <a:r>
              <a:rPr lang="cs-CZ" altLang="en-US" sz="2000" dirty="0" smtClean="0"/>
              <a:t>Projekční záměry </a:t>
            </a:r>
          </a:p>
          <a:p>
            <a:pPr lvl="2"/>
            <a:r>
              <a:rPr lang="cs-CZ" altLang="en-US" sz="2000" dirty="0" smtClean="0"/>
              <a:t>Výběr projektu (projektů) a plánování ….</a:t>
            </a:r>
          </a:p>
          <a:p>
            <a:pPr lvl="2"/>
            <a:r>
              <a:rPr lang="cs-CZ" altLang="en-US" sz="2000" dirty="0" smtClean="0"/>
              <a:t>Doplňování poznatků a korekce podle </a:t>
            </a:r>
            <a:r>
              <a:rPr lang="cs-CZ" altLang="en-US" sz="2000" dirty="0" smtClean="0"/>
              <a:t>zkušeností, smlouvy</a:t>
            </a:r>
            <a:endParaRPr lang="cs-CZ" alt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Nejobvyklejší činnosti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Přílepek – projekt jako doplnění stávajícího systému  (př. nástavba nad </a:t>
            </a:r>
            <a:r>
              <a:rPr lang="cs-CZ" sz="2400" dirty="0" err="1" smtClean="0"/>
              <a:t>cloudem</a:t>
            </a:r>
            <a:r>
              <a:rPr lang="cs-CZ" sz="2400" dirty="0" smtClean="0"/>
              <a:t>) dokumentové rozhraní bývá výhodou</a:t>
            </a:r>
          </a:p>
          <a:p>
            <a:r>
              <a:rPr lang="cs-CZ" sz="2400" dirty="0" smtClean="0"/>
              <a:t> Posloupnost přílepků s </a:t>
            </a:r>
            <a:r>
              <a:rPr lang="cs-CZ" sz="2400" dirty="0" err="1" smtClean="0"/>
              <a:t>vužitím</a:t>
            </a:r>
            <a:r>
              <a:rPr lang="cs-CZ" sz="2400" dirty="0" smtClean="0"/>
              <a:t> rozhraní</a:t>
            </a:r>
          </a:p>
          <a:p>
            <a:r>
              <a:rPr lang="cs-CZ" sz="2400" dirty="0" smtClean="0"/>
              <a:t>Integrace existujících SW systémů </a:t>
            </a:r>
          </a:p>
          <a:p>
            <a:r>
              <a:rPr lang="cs-CZ" sz="2400" dirty="0" smtClean="0"/>
              <a:t>Je nutné zohlednit předpoklady podniku (i osamělého vlka), vybavení, kvalita lidí, co jsou k dispozici (především analytiků), krátkodobé i strategické</a:t>
            </a:r>
          </a:p>
          <a:p>
            <a:pPr lvl="1"/>
            <a:r>
              <a:rPr lang="cs-CZ" sz="2000" dirty="0" smtClean="0"/>
              <a:t>příklady</a:t>
            </a:r>
          </a:p>
          <a:p>
            <a:r>
              <a:rPr lang="cs-CZ" sz="2400" dirty="0" smtClean="0"/>
              <a:t>Ovládání HW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143000"/>
          </a:xfrm>
        </p:spPr>
        <p:txBody>
          <a:bodyPr/>
          <a:lstStyle/>
          <a:p>
            <a:r>
              <a:rPr lang="cs-CZ" dirty="0" smtClean="0"/>
              <a:t>Obchod a více projektů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menší firma, chce-li  přežít, musí na úrovni koncepční pracovat na více projektech</a:t>
            </a:r>
          </a:p>
          <a:p>
            <a:r>
              <a:rPr lang="cs-CZ" dirty="0" smtClean="0"/>
              <a:t>Ubývá možností budovat celý systém </a:t>
            </a:r>
          </a:p>
          <a:p>
            <a:r>
              <a:rPr lang="cs-CZ" dirty="0" smtClean="0"/>
              <a:t>Přílepek se může stát komoditou</a:t>
            </a:r>
          </a:p>
          <a:p>
            <a:pPr lvl="1"/>
            <a:r>
              <a:rPr lang="cs-CZ" dirty="0" smtClean="0"/>
              <a:t>Velké firmy se snaží o </a:t>
            </a:r>
            <a:r>
              <a:rPr lang="cs-CZ" b="1" dirty="0" smtClean="0"/>
              <a:t>spolupráci</a:t>
            </a:r>
            <a:r>
              <a:rPr lang="cs-CZ" dirty="0" smtClean="0"/>
              <a:t> na úrovni rozhraní </a:t>
            </a:r>
            <a:r>
              <a:rPr lang="cs-CZ" dirty="0" err="1" smtClean="0"/>
              <a:t>cloudů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09600"/>
            <a:ext cx="8137525" cy="44037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Probereme indikátory složitosti a příznaky možných průšvihů málo závisejících na typu úlohy.</a:t>
            </a:r>
            <a:br>
              <a:rPr lang="cs-CZ" altLang="cs-CZ" sz="4000" smtClean="0"/>
            </a:br>
            <a:r>
              <a:rPr lang="cs-CZ" altLang="cs-CZ" sz="4000" smtClean="0"/>
              <a:t>Jedná se většinou o jednoduché principy až triviality.</a:t>
            </a:r>
            <a:br>
              <a:rPr lang="cs-CZ" altLang="cs-CZ" sz="4000" smtClean="0"/>
            </a:br>
            <a:r>
              <a:rPr lang="cs-CZ" altLang="cs-CZ" sz="2800" smtClean="0"/>
              <a:t>Opomenutí triviality mívá stejně fatální následky jako srážka s blbcem.</a:t>
            </a:r>
            <a:endParaRPr lang="cs-CZ" altLang="cs-CZ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6002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Co má stanovovat cíl: zformulovat </a:t>
            </a:r>
            <a:r>
              <a:rPr lang="cs-CZ" altLang="cs-CZ" sz="3200" i="1" dirty="0" smtClean="0"/>
              <a:t>proč</a:t>
            </a:r>
            <a:r>
              <a:rPr lang="cs-CZ" altLang="cs-CZ" sz="3200" dirty="0" smtClean="0"/>
              <a:t> se </a:t>
            </a:r>
            <a:r>
              <a:rPr lang="cs-CZ" altLang="cs-CZ" sz="3200" dirty="0" err="1" smtClean="0"/>
              <a:t>projektvyvíjí</a:t>
            </a:r>
            <a:r>
              <a:rPr lang="cs-CZ" altLang="cs-CZ" sz="3200" dirty="0" smtClean="0"/>
              <a:t>, jaký je problém a proč a případně principy, jak ho řešit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Přispět k zlepšení poslání organizace, tj. vyhovění důvodů, proč organizace existuje (jejího poslání), a důvody, proč je nutné současný stav zlepšit.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Podnik – vydělávání peněz prvotní důvod existence, kde máme rezervy, co nám hrozí.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Organizace státu – zlepšit službu občanům (s co nejmenšími náklady)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Pozor na lenost a úplatnost úředníků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pPr eaLnBrk="1" hangingPunct="1"/>
            <a:r>
              <a:rPr lang="cs-CZ" altLang="cs-CZ" smtClean="0"/>
              <a:t>Problém času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6629400" cy="23622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Odpověď na to, jak šetřit či získat peníze, závisí na době výhledu.</a:t>
            </a:r>
          </a:p>
          <a:p>
            <a:pPr eaLnBrk="1" hangingPunct="1"/>
            <a:r>
              <a:rPr lang="cs-CZ" altLang="cs-CZ" sz="2800" smtClean="0"/>
              <a:t>Délka výhledu určuje, zda je prioritní zlepšit operativu, nebo pozici na trhu.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2164</Words>
  <Application>Microsoft Office PowerPoint</Application>
  <PresentationFormat>Předvádění na obrazovce (4:3)</PresentationFormat>
  <Paragraphs>251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Default Design</vt:lpstr>
      <vt:lpstr>Užitečná pravidla pro formulací cílů (vizí) projektu</vt:lpstr>
      <vt:lpstr>OD PROBLÉMŮ K CÍLŮM (vizím)</vt:lpstr>
      <vt:lpstr>Na co se zaměřit</vt:lpstr>
      <vt:lpstr>To je seznam samozřejmostí</vt:lpstr>
      <vt:lpstr>Nejobvyklejší činnosti SME</vt:lpstr>
      <vt:lpstr>Obchod a více projektů </vt:lpstr>
      <vt:lpstr>Probereme indikátory složitosti a příznaky možných průšvihů málo závisejících na typu úlohy. Jedná se většinou o jednoduché principy až triviality. Opomenutí triviality mívá stejně fatální následky jako srážka s blbcem.</vt:lpstr>
      <vt:lpstr>Co má stanovovat cíl: zformulovat proč se projektvyvíjí, jaký je problém a proč a případně principy, jak ho řešit</vt:lpstr>
      <vt:lpstr>Problém času</vt:lpstr>
      <vt:lpstr>Pranostika</vt:lpstr>
      <vt:lpstr>Operativa</vt:lpstr>
      <vt:lpstr>Role operativy (ze dne na den)</vt:lpstr>
      <vt:lpstr>Čeho se vyvarovat</vt:lpstr>
      <vt:lpstr>Další zásady</vt:lpstr>
      <vt:lpstr>Další zásady</vt:lpstr>
      <vt:lpstr>Neměním co nemusím</vt:lpstr>
      <vt:lpstr>Minimalizace rozsahu jednoho kroku  </vt:lpstr>
      <vt:lpstr>Musí být zohledněny i obchodní aspekty </vt:lpstr>
      <vt:lpstr>Cesty pomocí architektury</vt:lpstr>
      <vt:lpstr>Minimalizace rozsahu </vt:lpstr>
      <vt:lpstr>Některé špinavé triky při specifikacích cílů – snížení cíle</vt:lpstr>
      <vt:lpstr>Některé špinavé triky – snížení cíle 2</vt:lpstr>
      <vt:lpstr>Psychologický kontrakt při uzavírání pracovní smlouvy</vt:lpstr>
      <vt:lpstr>Psychologický kontrakt</vt:lpstr>
      <vt:lpstr>Psychologický kontrakt při uzavírání smlouvy na IS</vt:lpstr>
      <vt:lpstr>Atributy technické složitosti úkolu</vt:lpstr>
      <vt:lpstr>Atributy technické složitosti úkolu</vt:lpstr>
      <vt:lpstr>Tabulka pro hodnocení rizika neúspěchu pro vůdčí aspekty složitosti  </vt:lpstr>
      <vt:lpstr>Hodnocení rizika, zjednodušený postup</vt:lpstr>
      <vt:lpstr>Hodnocení rizika 2. krok</vt:lpstr>
      <vt:lpstr>Hodnocení rizika opravím v závislosti na následujících skutečnostech</vt:lpstr>
      <vt:lpstr>Musíme stále sledovat symptomy ohrožení projektu</vt:lpstr>
    </vt:vector>
  </TitlesOfParts>
  <Company>MFF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Užitečná pravidla pro formulací cílů projektu</dc:title>
  <dc:creator>kral</dc:creator>
  <cp:lastModifiedBy>kral</cp:lastModifiedBy>
  <cp:revision>56</cp:revision>
  <dcterms:created xsi:type="dcterms:W3CDTF">2004-10-16T02:40:57Z</dcterms:created>
  <dcterms:modified xsi:type="dcterms:W3CDTF">2017-04-03T13:37:30Z</dcterms:modified>
</cp:coreProperties>
</file>