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4" r:id="rId37"/>
    <p:sldId id="293" r:id="rId38"/>
    <p:sldId id="295" r:id="rId39"/>
    <p:sldId id="292"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91" r:id="rId78"/>
    <p:sldId id="392" r:id="rId79"/>
    <p:sldId id="394" r:id="rId80"/>
    <p:sldId id="396" r:id="rId81"/>
    <p:sldId id="393" r:id="rId82"/>
    <p:sldId id="395"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5" r:id="rId126"/>
    <p:sldId id="376" r:id="rId127"/>
    <p:sldId id="377" r:id="rId128"/>
    <p:sldId id="378" r:id="rId129"/>
    <p:sldId id="379" r:id="rId130"/>
    <p:sldId id="380" r:id="rId131"/>
    <p:sldId id="381" r:id="rId132"/>
    <p:sldId id="382" r:id="rId133"/>
    <p:sldId id="383" r:id="rId134"/>
    <p:sldId id="384" r:id="rId135"/>
    <p:sldId id="385" r:id="rId136"/>
    <p:sldId id="386" r:id="rId137"/>
    <p:sldId id="387" r:id="rId138"/>
    <p:sldId id="388" r:id="rId139"/>
    <p:sldId id="389" r:id="rId140"/>
    <p:sldId id="390" r:id="rId1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96"/>
      </p:cViewPr>
      <p:guideLst>
        <p:guide orient="horz" pos="2160"/>
        <p:guide pos="2880"/>
      </p:guideLst>
    </p:cSldViewPr>
  </p:slideViewPr>
  <p:notesTextViewPr>
    <p:cViewPr>
      <p:scale>
        <a:sx n="1" d="1"/>
        <a:sy n="1" d="1"/>
      </p:scale>
      <p:origin x="0" y="0"/>
    </p:cViewPr>
  </p:notesTextViewPr>
  <p:sorterViewPr>
    <p:cViewPr>
      <p:scale>
        <a:sx n="100" d="100"/>
        <a:sy n="100" d="100"/>
      </p:scale>
      <p:origin x="0" y="2401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1E10F6-BCE7-4E30-99CB-3E8E290A17AD}" type="datetimeFigureOut">
              <a:rPr lang="en-US" smtClean="0"/>
              <a:t>4/2/2016</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7B8EAD-3E30-4C9D-B43C-E0B433A238E8}" type="slidenum">
              <a:rPr lang="en-US" smtClean="0"/>
              <a:t>‹#›</a:t>
            </a:fld>
            <a:endParaRPr lang="en-US"/>
          </a:p>
        </p:txBody>
      </p:sp>
    </p:spTree>
    <p:extLst>
      <p:ext uri="{BB962C8B-B14F-4D97-AF65-F5344CB8AC3E}">
        <p14:creationId xmlns:p14="http://schemas.microsoft.com/office/powerpoint/2010/main" val="272233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spcBef>
                <a:spcPct val="30000"/>
              </a:spcBef>
              <a:defRPr sz="1200">
                <a:solidFill>
                  <a:schemeClr val="tx1"/>
                </a:solidFill>
                <a:latin typeface="Arial Narrow" pitchFamily="34" charset="0"/>
              </a:defRPr>
            </a:lvl1pPr>
            <a:lvl2pPr marL="742950" indent="-285750" defTabSz="930275" eaLnBrk="0" hangingPunct="0">
              <a:spcBef>
                <a:spcPct val="30000"/>
              </a:spcBef>
              <a:defRPr sz="1200">
                <a:solidFill>
                  <a:schemeClr val="tx1"/>
                </a:solidFill>
                <a:latin typeface="Arial Narrow" pitchFamily="34" charset="0"/>
              </a:defRPr>
            </a:lvl2pPr>
            <a:lvl3pPr marL="1143000" indent="-228600" defTabSz="930275" eaLnBrk="0" hangingPunct="0">
              <a:spcBef>
                <a:spcPct val="30000"/>
              </a:spcBef>
              <a:defRPr sz="1200">
                <a:solidFill>
                  <a:schemeClr val="tx1"/>
                </a:solidFill>
                <a:latin typeface="Arial Narrow" pitchFamily="34" charset="0"/>
              </a:defRPr>
            </a:lvl3pPr>
            <a:lvl4pPr marL="1600200" indent="-228600" defTabSz="930275" eaLnBrk="0" hangingPunct="0">
              <a:spcBef>
                <a:spcPct val="30000"/>
              </a:spcBef>
              <a:defRPr sz="1200">
                <a:solidFill>
                  <a:schemeClr val="tx1"/>
                </a:solidFill>
                <a:latin typeface="Arial Narrow" pitchFamily="34" charset="0"/>
              </a:defRPr>
            </a:lvl4pPr>
            <a:lvl5pPr marL="2057400" indent="-228600" defTabSz="930275" eaLnBrk="0" hangingPunct="0">
              <a:spcBef>
                <a:spcPct val="30000"/>
              </a:spcBef>
              <a:defRPr sz="1200">
                <a:solidFill>
                  <a:schemeClr val="tx1"/>
                </a:solidFill>
                <a:latin typeface="Arial Narrow" pitchFamily="34" charset="0"/>
              </a:defRPr>
            </a:lvl5pPr>
            <a:lvl6pPr marL="2514600" indent="-228600" defTabSz="930275" eaLnBrk="0" fontAlgn="base" hangingPunct="0">
              <a:spcBef>
                <a:spcPct val="30000"/>
              </a:spcBef>
              <a:spcAft>
                <a:spcPct val="0"/>
              </a:spcAft>
              <a:defRPr sz="1200">
                <a:solidFill>
                  <a:schemeClr val="tx1"/>
                </a:solidFill>
                <a:latin typeface="Arial Narrow" pitchFamily="34" charset="0"/>
              </a:defRPr>
            </a:lvl6pPr>
            <a:lvl7pPr marL="2971800" indent="-228600" defTabSz="930275" eaLnBrk="0" fontAlgn="base" hangingPunct="0">
              <a:spcBef>
                <a:spcPct val="30000"/>
              </a:spcBef>
              <a:spcAft>
                <a:spcPct val="0"/>
              </a:spcAft>
              <a:defRPr sz="1200">
                <a:solidFill>
                  <a:schemeClr val="tx1"/>
                </a:solidFill>
                <a:latin typeface="Arial Narrow" pitchFamily="34" charset="0"/>
              </a:defRPr>
            </a:lvl7pPr>
            <a:lvl8pPr marL="3429000" indent="-228600" defTabSz="930275" eaLnBrk="0" fontAlgn="base" hangingPunct="0">
              <a:spcBef>
                <a:spcPct val="30000"/>
              </a:spcBef>
              <a:spcAft>
                <a:spcPct val="0"/>
              </a:spcAft>
              <a:defRPr sz="1200">
                <a:solidFill>
                  <a:schemeClr val="tx1"/>
                </a:solidFill>
                <a:latin typeface="Arial Narrow" pitchFamily="34" charset="0"/>
              </a:defRPr>
            </a:lvl8pPr>
            <a:lvl9pPr marL="3886200" indent="-228600" defTabSz="930275" eaLnBrk="0" fontAlgn="base" hangingPunct="0">
              <a:spcBef>
                <a:spcPct val="30000"/>
              </a:spcBef>
              <a:spcAft>
                <a:spcPct val="0"/>
              </a:spcAft>
              <a:defRPr sz="1200">
                <a:solidFill>
                  <a:schemeClr val="tx1"/>
                </a:solidFill>
                <a:latin typeface="Arial Narrow" pitchFamily="34" charset="0"/>
              </a:defRPr>
            </a:lvl9pPr>
          </a:lstStyle>
          <a:p>
            <a:pPr eaLnBrk="1" hangingPunct="1">
              <a:spcBef>
                <a:spcPct val="0"/>
              </a:spcBef>
            </a:pPr>
            <a:fld id="{300A9916-468B-477B-B0AA-095F8BC2FF1B}" type="slidenum">
              <a:rPr lang="cs-CZ" altLang="en-US" smtClean="0"/>
              <a:pPr eaLnBrk="1" hangingPunct="1">
                <a:spcBef>
                  <a:spcPct val="0"/>
                </a:spcBef>
              </a:pPr>
              <a:t>3</a:t>
            </a:fld>
            <a:endParaRPr lang="cs-CZ" altLang="en-US" smtClean="0"/>
          </a:p>
        </p:txBody>
      </p:sp>
      <p:sp>
        <p:nvSpPr>
          <p:cNvPr id="181251" name="Rectangle 2"/>
          <p:cNvSpPr>
            <a:spLocks noRot="1" noChangeArrowheads="1" noTextEdit="1"/>
          </p:cNvSpPr>
          <p:nvPr>
            <p:ph type="sldImg"/>
          </p:nvPr>
        </p:nvSpPr>
        <p:spPr>
          <a:xfrm>
            <a:off x="1143000" y="685800"/>
            <a:ext cx="4573588" cy="3429000"/>
          </a:xfrm>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Zástupný symbol pro obrázek snímku 1"/>
          <p:cNvSpPr>
            <a:spLocks noGrp="1" noRot="1" noChangeAspect="1" noTextEdit="1"/>
          </p:cNvSpPr>
          <p:nvPr>
            <p:ph type="sldImg"/>
          </p:nvPr>
        </p:nvSpPr>
        <p:spPr>
          <a:xfrm>
            <a:off x="1143000" y="685800"/>
            <a:ext cx="4573588" cy="3429000"/>
          </a:xfrm>
          <a:ln/>
        </p:spPr>
      </p:sp>
      <p:sp>
        <p:nvSpPr>
          <p:cNvPr id="18841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spcBef>
                <a:spcPct val="0"/>
              </a:spcBef>
            </a:pPr>
            <a:endParaRPr lang="en-US" altLang="en-US" smtClean="0"/>
          </a:p>
        </p:txBody>
      </p:sp>
      <p:sp>
        <p:nvSpPr>
          <p:cNvPr id="188420" name="Zástupný symbol pro číslo snímku 3"/>
          <p:cNvSpPr txBox="1">
            <a:spLocks noGrp="1"/>
          </p:cNvSpPr>
          <p:nvPr/>
        </p:nvSpPr>
        <p:spPr bwMode="auto">
          <a:xfrm>
            <a:off x="3885453" y="8684826"/>
            <a:ext cx="2970946"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Narrow" pitchFamily="34" charset="0"/>
              </a:defRPr>
            </a:lvl1pPr>
            <a:lvl2pPr marL="742950" indent="-285750" eaLnBrk="0" hangingPunct="0">
              <a:spcBef>
                <a:spcPct val="30000"/>
              </a:spcBef>
              <a:defRPr sz="1200">
                <a:solidFill>
                  <a:schemeClr val="tx1"/>
                </a:solidFill>
                <a:latin typeface="Arial Narrow" pitchFamily="34" charset="0"/>
              </a:defRPr>
            </a:lvl2pPr>
            <a:lvl3pPr marL="1143000" indent="-228600" eaLnBrk="0" hangingPunct="0">
              <a:spcBef>
                <a:spcPct val="30000"/>
              </a:spcBef>
              <a:defRPr sz="1200">
                <a:solidFill>
                  <a:schemeClr val="tx1"/>
                </a:solidFill>
                <a:latin typeface="Arial Narrow" pitchFamily="34" charset="0"/>
              </a:defRPr>
            </a:lvl3pPr>
            <a:lvl4pPr marL="1600200" indent="-228600" eaLnBrk="0" hangingPunct="0">
              <a:spcBef>
                <a:spcPct val="30000"/>
              </a:spcBef>
              <a:defRPr sz="1200">
                <a:solidFill>
                  <a:schemeClr val="tx1"/>
                </a:solidFill>
                <a:latin typeface="Arial Narrow" pitchFamily="34" charset="0"/>
              </a:defRPr>
            </a:lvl4pPr>
            <a:lvl5pPr marL="2057400" indent="-228600" eaLnBrk="0" hangingPunct="0">
              <a:spcBef>
                <a:spcPct val="30000"/>
              </a:spcBef>
              <a:defRPr sz="1200">
                <a:solidFill>
                  <a:schemeClr val="tx1"/>
                </a:solidFill>
                <a:latin typeface="Arial Narrow" pitchFamily="34" charset="0"/>
              </a:defRPr>
            </a:lvl5pPr>
            <a:lvl6pPr marL="2514600" indent="-228600" eaLnBrk="0" fontAlgn="base" hangingPunct="0">
              <a:spcBef>
                <a:spcPct val="30000"/>
              </a:spcBef>
              <a:spcAft>
                <a:spcPct val="0"/>
              </a:spcAft>
              <a:defRPr sz="1200">
                <a:solidFill>
                  <a:schemeClr val="tx1"/>
                </a:solidFill>
                <a:latin typeface="Arial Narrow" pitchFamily="34" charset="0"/>
              </a:defRPr>
            </a:lvl6pPr>
            <a:lvl7pPr marL="2971800" indent="-228600" eaLnBrk="0" fontAlgn="base" hangingPunct="0">
              <a:spcBef>
                <a:spcPct val="30000"/>
              </a:spcBef>
              <a:spcAft>
                <a:spcPct val="0"/>
              </a:spcAft>
              <a:defRPr sz="1200">
                <a:solidFill>
                  <a:schemeClr val="tx1"/>
                </a:solidFill>
                <a:latin typeface="Arial Narrow" pitchFamily="34" charset="0"/>
              </a:defRPr>
            </a:lvl7pPr>
            <a:lvl8pPr marL="3429000" indent="-228600" eaLnBrk="0" fontAlgn="base" hangingPunct="0">
              <a:spcBef>
                <a:spcPct val="30000"/>
              </a:spcBef>
              <a:spcAft>
                <a:spcPct val="0"/>
              </a:spcAft>
              <a:defRPr sz="1200">
                <a:solidFill>
                  <a:schemeClr val="tx1"/>
                </a:solidFill>
                <a:latin typeface="Arial Narrow" pitchFamily="34" charset="0"/>
              </a:defRPr>
            </a:lvl8pPr>
            <a:lvl9pPr marL="3886200" indent="-228600" eaLnBrk="0" fontAlgn="base" hangingPunct="0">
              <a:spcBef>
                <a:spcPct val="30000"/>
              </a:spcBef>
              <a:spcAft>
                <a:spcPct val="0"/>
              </a:spcAft>
              <a:defRPr sz="1200">
                <a:solidFill>
                  <a:schemeClr val="tx1"/>
                </a:solidFill>
                <a:latin typeface="Arial Narrow" pitchFamily="34" charset="0"/>
              </a:defRPr>
            </a:lvl9pPr>
          </a:lstStyle>
          <a:p>
            <a:pPr algn="r" eaLnBrk="1" hangingPunct="1">
              <a:spcBef>
                <a:spcPct val="0"/>
              </a:spcBef>
            </a:pPr>
            <a:fld id="{56D76957-ADC7-4E0A-9764-B5EBF8F2F9E3}" type="slidenum">
              <a:rPr lang="cs-CZ" altLang="en-US">
                <a:latin typeface="Arial" charset="0"/>
                <a:cs typeface="Arial" charset="0"/>
              </a:rPr>
              <a:pPr algn="r" eaLnBrk="1" hangingPunct="1">
                <a:spcBef>
                  <a:spcPct val="0"/>
                </a:spcBef>
              </a:pPr>
              <a:t>100</a:t>
            </a:fld>
            <a:endParaRPr lang="cs-CZ" altLang="en-US">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CF7B8EAD-3E30-4C9D-B43C-E0B433A238E8}" type="slidenum">
              <a:rPr lang="en-US" smtClean="0"/>
              <a:t>38</a:t>
            </a:fld>
            <a:endParaRPr lang="en-US"/>
          </a:p>
        </p:txBody>
      </p:sp>
    </p:spTree>
    <p:extLst>
      <p:ext uri="{BB962C8B-B14F-4D97-AF65-F5344CB8AC3E}">
        <p14:creationId xmlns:p14="http://schemas.microsoft.com/office/powerpoint/2010/main" val="1410656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CF7B8EAD-3E30-4C9D-B43C-E0B433A238E8}" type="slidenum">
              <a:rPr lang="en-US" smtClean="0"/>
              <a:t>39</a:t>
            </a:fld>
            <a:endParaRPr lang="en-US"/>
          </a:p>
        </p:txBody>
      </p:sp>
    </p:spTree>
    <p:extLst>
      <p:ext uri="{BB962C8B-B14F-4D97-AF65-F5344CB8AC3E}">
        <p14:creationId xmlns:p14="http://schemas.microsoft.com/office/powerpoint/2010/main" val="294165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spcBef>
                <a:spcPct val="30000"/>
              </a:spcBef>
              <a:defRPr sz="1200">
                <a:solidFill>
                  <a:schemeClr val="tx1"/>
                </a:solidFill>
                <a:latin typeface="Arial Narrow" pitchFamily="34" charset="0"/>
              </a:defRPr>
            </a:lvl1pPr>
            <a:lvl2pPr marL="742950" indent="-285750" defTabSz="930275" eaLnBrk="0" hangingPunct="0">
              <a:spcBef>
                <a:spcPct val="30000"/>
              </a:spcBef>
              <a:defRPr sz="1200">
                <a:solidFill>
                  <a:schemeClr val="tx1"/>
                </a:solidFill>
                <a:latin typeface="Arial Narrow" pitchFamily="34" charset="0"/>
              </a:defRPr>
            </a:lvl2pPr>
            <a:lvl3pPr marL="1143000" indent="-228600" defTabSz="930275" eaLnBrk="0" hangingPunct="0">
              <a:spcBef>
                <a:spcPct val="30000"/>
              </a:spcBef>
              <a:defRPr sz="1200">
                <a:solidFill>
                  <a:schemeClr val="tx1"/>
                </a:solidFill>
                <a:latin typeface="Arial Narrow" pitchFamily="34" charset="0"/>
              </a:defRPr>
            </a:lvl3pPr>
            <a:lvl4pPr marL="1600200" indent="-228600" defTabSz="930275" eaLnBrk="0" hangingPunct="0">
              <a:spcBef>
                <a:spcPct val="30000"/>
              </a:spcBef>
              <a:defRPr sz="1200">
                <a:solidFill>
                  <a:schemeClr val="tx1"/>
                </a:solidFill>
                <a:latin typeface="Arial Narrow" pitchFamily="34" charset="0"/>
              </a:defRPr>
            </a:lvl4pPr>
            <a:lvl5pPr marL="2057400" indent="-228600" defTabSz="930275" eaLnBrk="0" hangingPunct="0">
              <a:spcBef>
                <a:spcPct val="30000"/>
              </a:spcBef>
              <a:defRPr sz="1200">
                <a:solidFill>
                  <a:schemeClr val="tx1"/>
                </a:solidFill>
                <a:latin typeface="Arial Narrow" pitchFamily="34" charset="0"/>
              </a:defRPr>
            </a:lvl5pPr>
            <a:lvl6pPr marL="2514600" indent="-228600" defTabSz="930275" eaLnBrk="0" fontAlgn="base" hangingPunct="0">
              <a:spcBef>
                <a:spcPct val="30000"/>
              </a:spcBef>
              <a:spcAft>
                <a:spcPct val="0"/>
              </a:spcAft>
              <a:defRPr sz="1200">
                <a:solidFill>
                  <a:schemeClr val="tx1"/>
                </a:solidFill>
                <a:latin typeface="Arial Narrow" pitchFamily="34" charset="0"/>
              </a:defRPr>
            </a:lvl6pPr>
            <a:lvl7pPr marL="2971800" indent="-228600" defTabSz="930275" eaLnBrk="0" fontAlgn="base" hangingPunct="0">
              <a:spcBef>
                <a:spcPct val="30000"/>
              </a:spcBef>
              <a:spcAft>
                <a:spcPct val="0"/>
              </a:spcAft>
              <a:defRPr sz="1200">
                <a:solidFill>
                  <a:schemeClr val="tx1"/>
                </a:solidFill>
                <a:latin typeface="Arial Narrow" pitchFamily="34" charset="0"/>
              </a:defRPr>
            </a:lvl7pPr>
            <a:lvl8pPr marL="3429000" indent="-228600" defTabSz="930275" eaLnBrk="0" fontAlgn="base" hangingPunct="0">
              <a:spcBef>
                <a:spcPct val="30000"/>
              </a:spcBef>
              <a:spcAft>
                <a:spcPct val="0"/>
              </a:spcAft>
              <a:defRPr sz="1200">
                <a:solidFill>
                  <a:schemeClr val="tx1"/>
                </a:solidFill>
                <a:latin typeface="Arial Narrow" pitchFamily="34" charset="0"/>
              </a:defRPr>
            </a:lvl8pPr>
            <a:lvl9pPr marL="3886200" indent="-228600" defTabSz="930275" eaLnBrk="0" fontAlgn="base" hangingPunct="0">
              <a:spcBef>
                <a:spcPct val="30000"/>
              </a:spcBef>
              <a:spcAft>
                <a:spcPct val="0"/>
              </a:spcAft>
              <a:defRPr sz="1200">
                <a:solidFill>
                  <a:schemeClr val="tx1"/>
                </a:solidFill>
                <a:latin typeface="Arial Narrow" pitchFamily="34" charset="0"/>
              </a:defRPr>
            </a:lvl9pPr>
          </a:lstStyle>
          <a:p>
            <a:pPr eaLnBrk="1" hangingPunct="1">
              <a:spcBef>
                <a:spcPct val="0"/>
              </a:spcBef>
            </a:pPr>
            <a:fld id="{50158E67-7E51-48D8-8EB8-70A12752F617}" type="slidenum">
              <a:rPr lang="cs-CZ" altLang="en-US" smtClean="0"/>
              <a:pPr eaLnBrk="1" hangingPunct="1">
                <a:spcBef>
                  <a:spcPct val="0"/>
                </a:spcBef>
              </a:pPr>
              <a:t>67</a:t>
            </a:fld>
            <a:endParaRPr lang="cs-CZ" altLang="en-US" smtClean="0"/>
          </a:p>
        </p:txBody>
      </p:sp>
      <p:sp>
        <p:nvSpPr>
          <p:cNvPr id="182275" name="Rectangle 2"/>
          <p:cNvSpPr>
            <a:spLocks noRot="1" noChangeArrowheads="1" noTextEdit="1"/>
          </p:cNvSpPr>
          <p:nvPr>
            <p:ph type="sldImg"/>
          </p:nvPr>
        </p:nvSpPr>
        <p:spPr>
          <a:ln/>
        </p:spPr>
      </p:sp>
      <p:sp>
        <p:nvSpPr>
          <p:cNvPr id="182276" name="Rectangle 3"/>
          <p:cNvSpPr>
            <a:spLocks noGrp="1" noChangeArrowheads="1"/>
          </p:cNvSpPr>
          <p:nvPr>
            <p:ph type="body" idx="1"/>
          </p:nvPr>
        </p:nvSpPr>
        <p:spPr>
          <a:xfrm>
            <a:off x="914508" y="4344607"/>
            <a:ext cx="5028986" cy="41135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fld id="{A8BF9714-3DC9-43B1-A743-F3256A7AA6F3}" type="slidenum">
              <a:rPr lang="cs-CZ" altLang="en-US" smtClean="0"/>
              <a:pPr eaLnBrk="1" hangingPunct="1"/>
              <a:t>67</a:t>
            </a:fld>
            <a:endParaRPr lang="cs-CZ"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spcBef>
                <a:spcPct val="30000"/>
              </a:spcBef>
              <a:defRPr sz="1200">
                <a:solidFill>
                  <a:schemeClr val="tx1"/>
                </a:solidFill>
                <a:latin typeface="Arial Narrow" pitchFamily="34" charset="0"/>
              </a:defRPr>
            </a:lvl1pPr>
            <a:lvl2pPr marL="742950" indent="-285750" defTabSz="930275" eaLnBrk="0" hangingPunct="0">
              <a:spcBef>
                <a:spcPct val="30000"/>
              </a:spcBef>
              <a:defRPr sz="1200">
                <a:solidFill>
                  <a:schemeClr val="tx1"/>
                </a:solidFill>
                <a:latin typeface="Arial Narrow" pitchFamily="34" charset="0"/>
              </a:defRPr>
            </a:lvl2pPr>
            <a:lvl3pPr marL="1143000" indent="-228600" defTabSz="930275" eaLnBrk="0" hangingPunct="0">
              <a:spcBef>
                <a:spcPct val="30000"/>
              </a:spcBef>
              <a:defRPr sz="1200">
                <a:solidFill>
                  <a:schemeClr val="tx1"/>
                </a:solidFill>
                <a:latin typeface="Arial Narrow" pitchFamily="34" charset="0"/>
              </a:defRPr>
            </a:lvl3pPr>
            <a:lvl4pPr marL="1600200" indent="-228600" defTabSz="930275" eaLnBrk="0" hangingPunct="0">
              <a:spcBef>
                <a:spcPct val="30000"/>
              </a:spcBef>
              <a:defRPr sz="1200">
                <a:solidFill>
                  <a:schemeClr val="tx1"/>
                </a:solidFill>
                <a:latin typeface="Arial Narrow" pitchFamily="34" charset="0"/>
              </a:defRPr>
            </a:lvl4pPr>
            <a:lvl5pPr marL="2057400" indent="-228600" defTabSz="930275" eaLnBrk="0" hangingPunct="0">
              <a:spcBef>
                <a:spcPct val="30000"/>
              </a:spcBef>
              <a:defRPr sz="1200">
                <a:solidFill>
                  <a:schemeClr val="tx1"/>
                </a:solidFill>
                <a:latin typeface="Arial Narrow" pitchFamily="34" charset="0"/>
              </a:defRPr>
            </a:lvl5pPr>
            <a:lvl6pPr marL="2514600" indent="-228600" defTabSz="930275" eaLnBrk="0" fontAlgn="base" hangingPunct="0">
              <a:spcBef>
                <a:spcPct val="30000"/>
              </a:spcBef>
              <a:spcAft>
                <a:spcPct val="0"/>
              </a:spcAft>
              <a:defRPr sz="1200">
                <a:solidFill>
                  <a:schemeClr val="tx1"/>
                </a:solidFill>
                <a:latin typeface="Arial Narrow" pitchFamily="34" charset="0"/>
              </a:defRPr>
            </a:lvl6pPr>
            <a:lvl7pPr marL="2971800" indent="-228600" defTabSz="930275" eaLnBrk="0" fontAlgn="base" hangingPunct="0">
              <a:spcBef>
                <a:spcPct val="30000"/>
              </a:spcBef>
              <a:spcAft>
                <a:spcPct val="0"/>
              </a:spcAft>
              <a:defRPr sz="1200">
                <a:solidFill>
                  <a:schemeClr val="tx1"/>
                </a:solidFill>
                <a:latin typeface="Arial Narrow" pitchFamily="34" charset="0"/>
              </a:defRPr>
            </a:lvl7pPr>
            <a:lvl8pPr marL="3429000" indent="-228600" defTabSz="930275" eaLnBrk="0" fontAlgn="base" hangingPunct="0">
              <a:spcBef>
                <a:spcPct val="30000"/>
              </a:spcBef>
              <a:spcAft>
                <a:spcPct val="0"/>
              </a:spcAft>
              <a:defRPr sz="1200">
                <a:solidFill>
                  <a:schemeClr val="tx1"/>
                </a:solidFill>
                <a:latin typeface="Arial Narrow" pitchFamily="34" charset="0"/>
              </a:defRPr>
            </a:lvl8pPr>
            <a:lvl9pPr marL="3886200" indent="-228600" defTabSz="930275" eaLnBrk="0" fontAlgn="base" hangingPunct="0">
              <a:spcBef>
                <a:spcPct val="30000"/>
              </a:spcBef>
              <a:spcAft>
                <a:spcPct val="0"/>
              </a:spcAft>
              <a:defRPr sz="1200">
                <a:solidFill>
                  <a:schemeClr val="tx1"/>
                </a:solidFill>
                <a:latin typeface="Arial Narrow" pitchFamily="34" charset="0"/>
              </a:defRPr>
            </a:lvl9pPr>
          </a:lstStyle>
          <a:p>
            <a:pPr eaLnBrk="1" hangingPunct="1">
              <a:spcBef>
                <a:spcPct val="0"/>
              </a:spcBef>
            </a:pPr>
            <a:fld id="{E91736AF-FAB8-40FF-86BC-F9EF20F386E8}" type="slidenum">
              <a:rPr lang="cs-CZ" altLang="en-US" smtClean="0"/>
              <a:pPr eaLnBrk="1" hangingPunct="1">
                <a:spcBef>
                  <a:spcPct val="0"/>
                </a:spcBef>
              </a:pPr>
              <a:t>68</a:t>
            </a:fld>
            <a:endParaRPr lang="cs-CZ" altLang="en-US" smtClean="0"/>
          </a:p>
        </p:txBody>
      </p:sp>
      <p:sp>
        <p:nvSpPr>
          <p:cNvPr id="183299" name="Rectangle 2"/>
          <p:cNvSpPr>
            <a:spLocks noRot="1" noChangeArrowheads="1" noTextEdit="1"/>
          </p:cNvSpPr>
          <p:nvPr>
            <p:ph type="sldImg"/>
          </p:nvPr>
        </p:nvSpPr>
        <p:spPr>
          <a:ln/>
        </p:spPr>
      </p:sp>
      <p:sp>
        <p:nvSpPr>
          <p:cNvPr id="183300" name="Rectangle 3"/>
          <p:cNvSpPr>
            <a:spLocks noGrp="1" noChangeArrowheads="1"/>
          </p:cNvSpPr>
          <p:nvPr>
            <p:ph type="body" idx="1"/>
          </p:nvPr>
        </p:nvSpPr>
        <p:spPr>
          <a:xfrm>
            <a:off x="914508" y="4344607"/>
            <a:ext cx="5028986" cy="41135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fld id="{483E818D-0787-440A-A06F-12B78D160213}" type="slidenum">
              <a:rPr lang="cs-CZ" altLang="en-US" smtClean="0"/>
              <a:pPr eaLnBrk="1" hangingPunct="1"/>
              <a:t>68</a:t>
            </a:fld>
            <a:endParaRPr lang="cs-CZ"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Zástupný symbol pro obrázek snímku 1"/>
          <p:cNvSpPr>
            <a:spLocks noGrp="1" noRot="1" noChangeAspect="1" noTextEdit="1"/>
          </p:cNvSpPr>
          <p:nvPr>
            <p:ph type="sldImg"/>
          </p:nvPr>
        </p:nvSpPr>
        <p:spPr>
          <a:ln/>
        </p:spPr>
      </p:sp>
      <p:sp>
        <p:nvSpPr>
          <p:cNvPr id="18432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en-US" smtClean="0"/>
              <a:t>Etriky pro textz zákonů</a:t>
            </a:r>
          </a:p>
        </p:txBody>
      </p:sp>
      <p:sp>
        <p:nvSpPr>
          <p:cNvPr id="18432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spcBef>
                <a:spcPct val="30000"/>
              </a:spcBef>
              <a:defRPr sz="1200">
                <a:solidFill>
                  <a:schemeClr val="tx1"/>
                </a:solidFill>
                <a:latin typeface="Arial Narrow" pitchFamily="34" charset="0"/>
              </a:defRPr>
            </a:lvl1pPr>
            <a:lvl2pPr marL="742950" indent="-285750" defTabSz="930275" eaLnBrk="0" hangingPunct="0">
              <a:spcBef>
                <a:spcPct val="30000"/>
              </a:spcBef>
              <a:defRPr sz="1200">
                <a:solidFill>
                  <a:schemeClr val="tx1"/>
                </a:solidFill>
                <a:latin typeface="Arial Narrow" pitchFamily="34" charset="0"/>
              </a:defRPr>
            </a:lvl2pPr>
            <a:lvl3pPr marL="1143000" indent="-228600" defTabSz="930275" eaLnBrk="0" hangingPunct="0">
              <a:spcBef>
                <a:spcPct val="30000"/>
              </a:spcBef>
              <a:defRPr sz="1200">
                <a:solidFill>
                  <a:schemeClr val="tx1"/>
                </a:solidFill>
                <a:latin typeface="Arial Narrow" pitchFamily="34" charset="0"/>
              </a:defRPr>
            </a:lvl3pPr>
            <a:lvl4pPr marL="1600200" indent="-228600" defTabSz="930275" eaLnBrk="0" hangingPunct="0">
              <a:spcBef>
                <a:spcPct val="30000"/>
              </a:spcBef>
              <a:defRPr sz="1200">
                <a:solidFill>
                  <a:schemeClr val="tx1"/>
                </a:solidFill>
                <a:latin typeface="Arial Narrow" pitchFamily="34" charset="0"/>
              </a:defRPr>
            </a:lvl4pPr>
            <a:lvl5pPr marL="2057400" indent="-228600" defTabSz="930275" eaLnBrk="0" hangingPunct="0">
              <a:spcBef>
                <a:spcPct val="30000"/>
              </a:spcBef>
              <a:defRPr sz="1200">
                <a:solidFill>
                  <a:schemeClr val="tx1"/>
                </a:solidFill>
                <a:latin typeface="Arial Narrow" pitchFamily="34" charset="0"/>
              </a:defRPr>
            </a:lvl5pPr>
            <a:lvl6pPr marL="2514600" indent="-228600" defTabSz="930275" eaLnBrk="0" fontAlgn="base" hangingPunct="0">
              <a:spcBef>
                <a:spcPct val="30000"/>
              </a:spcBef>
              <a:spcAft>
                <a:spcPct val="0"/>
              </a:spcAft>
              <a:defRPr sz="1200">
                <a:solidFill>
                  <a:schemeClr val="tx1"/>
                </a:solidFill>
                <a:latin typeface="Arial Narrow" pitchFamily="34" charset="0"/>
              </a:defRPr>
            </a:lvl6pPr>
            <a:lvl7pPr marL="2971800" indent="-228600" defTabSz="930275" eaLnBrk="0" fontAlgn="base" hangingPunct="0">
              <a:spcBef>
                <a:spcPct val="30000"/>
              </a:spcBef>
              <a:spcAft>
                <a:spcPct val="0"/>
              </a:spcAft>
              <a:defRPr sz="1200">
                <a:solidFill>
                  <a:schemeClr val="tx1"/>
                </a:solidFill>
                <a:latin typeface="Arial Narrow" pitchFamily="34" charset="0"/>
              </a:defRPr>
            </a:lvl7pPr>
            <a:lvl8pPr marL="3429000" indent="-228600" defTabSz="930275" eaLnBrk="0" fontAlgn="base" hangingPunct="0">
              <a:spcBef>
                <a:spcPct val="30000"/>
              </a:spcBef>
              <a:spcAft>
                <a:spcPct val="0"/>
              </a:spcAft>
              <a:defRPr sz="1200">
                <a:solidFill>
                  <a:schemeClr val="tx1"/>
                </a:solidFill>
                <a:latin typeface="Arial Narrow" pitchFamily="34" charset="0"/>
              </a:defRPr>
            </a:lvl8pPr>
            <a:lvl9pPr marL="3886200" indent="-228600" defTabSz="930275" eaLnBrk="0" fontAlgn="base" hangingPunct="0">
              <a:spcBef>
                <a:spcPct val="30000"/>
              </a:spcBef>
              <a:spcAft>
                <a:spcPct val="0"/>
              </a:spcAft>
              <a:defRPr sz="1200">
                <a:solidFill>
                  <a:schemeClr val="tx1"/>
                </a:solidFill>
                <a:latin typeface="Arial Narrow" pitchFamily="34" charset="0"/>
              </a:defRPr>
            </a:lvl9pPr>
          </a:lstStyle>
          <a:p>
            <a:pPr eaLnBrk="1" hangingPunct="1">
              <a:spcBef>
                <a:spcPct val="0"/>
              </a:spcBef>
            </a:pPr>
            <a:fld id="{14FAB58C-0F13-4CA5-A742-F600517B6036}" type="slidenum">
              <a:rPr lang="cs-CZ" altLang="en-US" smtClean="0"/>
              <a:pPr eaLnBrk="1" hangingPunct="1">
                <a:spcBef>
                  <a:spcPct val="0"/>
                </a:spcBef>
              </a:pPr>
              <a:t>77</a:t>
            </a:fld>
            <a:endParaRPr lang="cs-CZ"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Zástupný symbol pro obrázek snímku 1"/>
          <p:cNvSpPr>
            <a:spLocks noGrp="1" noRot="1" noChangeAspect="1" noTextEdit="1"/>
          </p:cNvSpPr>
          <p:nvPr>
            <p:ph type="sldImg"/>
          </p:nvPr>
        </p:nvSpPr>
        <p:spPr>
          <a:ln/>
        </p:spPr>
      </p:sp>
      <p:sp>
        <p:nvSpPr>
          <p:cNvPr id="18534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en-US" dirty="0" smtClean="0"/>
              <a:t> SW není času nikdy dost</a:t>
            </a:r>
          </a:p>
        </p:txBody>
      </p:sp>
      <p:sp>
        <p:nvSpPr>
          <p:cNvPr id="18534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spcBef>
                <a:spcPct val="30000"/>
              </a:spcBef>
              <a:defRPr sz="1200">
                <a:solidFill>
                  <a:schemeClr val="tx1"/>
                </a:solidFill>
                <a:latin typeface="Arial Narrow" pitchFamily="34" charset="0"/>
              </a:defRPr>
            </a:lvl1pPr>
            <a:lvl2pPr marL="742950" indent="-285750" defTabSz="930275" eaLnBrk="0" hangingPunct="0">
              <a:spcBef>
                <a:spcPct val="30000"/>
              </a:spcBef>
              <a:defRPr sz="1200">
                <a:solidFill>
                  <a:schemeClr val="tx1"/>
                </a:solidFill>
                <a:latin typeface="Arial Narrow" pitchFamily="34" charset="0"/>
              </a:defRPr>
            </a:lvl2pPr>
            <a:lvl3pPr marL="1143000" indent="-228600" defTabSz="930275" eaLnBrk="0" hangingPunct="0">
              <a:spcBef>
                <a:spcPct val="30000"/>
              </a:spcBef>
              <a:defRPr sz="1200">
                <a:solidFill>
                  <a:schemeClr val="tx1"/>
                </a:solidFill>
                <a:latin typeface="Arial Narrow" pitchFamily="34" charset="0"/>
              </a:defRPr>
            </a:lvl3pPr>
            <a:lvl4pPr marL="1600200" indent="-228600" defTabSz="930275" eaLnBrk="0" hangingPunct="0">
              <a:spcBef>
                <a:spcPct val="30000"/>
              </a:spcBef>
              <a:defRPr sz="1200">
                <a:solidFill>
                  <a:schemeClr val="tx1"/>
                </a:solidFill>
                <a:latin typeface="Arial Narrow" pitchFamily="34" charset="0"/>
              </a:defRPr>
            </a:lvl4pPr>
            <a:lvl5pPr marL="2057400" indent="-228600" defTabSz="930275" eaLnBrk="0" hangingPunct="0">
              <a:spcBef>
                <a:spcPct val="30000"/>
              </a:spcBef>
              <a:defRPr sz="1200">
                <a:solidFill>
                  <a:schemeClr val="tx1"/>
                </a:solidFill>
                <a:latin typeface="Arial Narrow" pitchFamily="34" charset="0"/>
              </a:defRPr>
            </a:lvl5pPr>
            <a:lvl6pPr marL="2514600" indent="-228600" defTabSz="930275" eaLnBrk="0" fontAlgn="base" hangingPunct="0">
              <a:spcBef>
                <a:spcPct val="30000"/>
              </a:spcBef>
              <a:spcAft>
                <a:spcPct val="0"/>
              </a:spcAft>
              <a:defRPr sz="1200">
                <a:solidFill>
                  <a:schemeClr val="tx1"/>
                </a:solidFill>
                <a:latin typeface="Arial Narrow" pitchFamily="34" charset="0"/>
              </a:defRPr>
            </a:lvl6pPr>
            <a:lvl7pPr marL="2971800" indent="-228600" defTabSz="930275" eaLnBrk="0" fontAlgn="base" hangingPunct="0">
              <a:spcBef>
                <a:spcPct val="30000"/>
              </a:spcBef>
              <a:spcAft>
                <a:spcPct val="0"/>
              </a:spcAft>
              <a:defRPr sz="1200">
                <a:solidFill>
                  <a:schemeClr val="tx1"/>
                </a:solidFill>
                <a:latin typeface="Arial Narrow" pitchFamily="34" charset="0"/>
              </a:defRPr>
            </a:lvl7pPr>
            <a:lvl8pPr marL="3429000" indent="-228600" defTabSz="930275" eaLnBrk="0" fontAlgn="base" hangingPunct="0">
              <a:spcBef>
                <a:spcPct val="30000"/>
              </a:spcBef>
              <a:spcAft>
                <a:spcPct val="0"/>
              </a:spcAft>
              <a:defRPr sz="1200">
                <a:solidFill>
                  <a:schemeClr val="tx1"/>
                </a:solidFill>
                <a:latin typeface="Arial Narrow" pitchFamily="34" charset="0"/>
              </a:defRPr>
            </a:lvl8pPr>
            <a:lvl9pPr marL="3886200" indent="-228600" defTabSz="930275" eaLnBrk="0" fontAlgn="base" hangingPunct="0">
              <a:spcBef>
                <a:spcPct val="30000"/>
              </a:spcBef>
              <a:spcAft>
                <a:spcPct val="0"/>
              </a:spcAft>
              <a:defRPr sz="1200">
                <a:solidFill>
                  <a:schemeClr val="tx1"/>
                </a:solidFill>
                <a:latin typeface="Arial Narrow" pitchFamily="34" charset="0"/>
              </a:defRPr>
            </a:lvl9pPr>
          </a:lstStyle>
          <a:p>
            <a:pPr eaLnBrk="1" hangingPunct="1">
              <a:spcBef>
                <a:spcPct val="0"/>
              </a:spcBef>
            </a:pPr>
            <a:fld id="{EEC08EB1-D8D4-41B6-AF78-EB303DB943A9}" type="slidenum">
              <a:rPr lang="cs-CZ" altLang="en-US" smtClean="0"/>
              <a:pPr eaLnBrk="1" hangingPunct="1">
                <a:spcBef>
                  <a:spcPct val="0"/>
                </a:spcBef>
              </a:pPr>
              <a:t>81</a:t>
            </a:fld>
            <a:endParaRPr lang="cs-CZ"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Zástupný symbol pro obrázek snímku 1"/>
          <p:cNvSpPr>
            <a:spLocks noGrp="1" noRot="1" noChangeAspect="1" noTextEdit="1"/>
          </p:cNvSpPr>
          <p:nvPr>
            <p:ph type="sldImg"/>
          </p:nvPr>
        </p:nvSpPr>
        <p:spPr>
          <a:xfrm>
            <a:off x="1143000" y="685800"/>
            <a:ext cx="4573588" cy="3429000"/>
          </a:xfrm>
          <a:ln/>
        </p:spPr>
      </p:sp>
      <p:sp>
        <p:nvSpPr>
          <p:cNvPr id="18637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spcBef>
                <a:spcPct val="0"/>
              </a:spcBef>
            </a:pPr>
            <a:endParaRPr lang="en-US" altLang="en-US" smtClean="0"/>
          </a:p>
        </p:txBody>
      </p:sp>
      <p:sp>
        <p:nvSpPr>
          <p:cNvPr id="186372" name="Zástupný symbol pro číslo snímku 3"/>
          <p:cNvSpPr txBox="1">
            <a:spLocks noGrp="1"/>
          </p:cNvSpPr>
          <p:nvPr/>
        </p:nvSpPr>
        <p:spPr bwMode="auto">
          <a:xfrm>
            <a:off x="3885453" y="8684826"/>
            <a:ext cx="2970946"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Narrow" pitchFamily="34" charset="0"/>
              </a:defRPr>
            </a:lvl1pPr>
            <a:lvl2pPr marL="742950" indent="-285750" eaLnBrk="0" hangingPunct="0">
              <a:spcBef>
                <a:spcPct val="30000"/>
              </a:spcBef>
              <a:defRPr sz="1200">
                <a:solidFill>
                  <a:schemeClr val="tx1"/>
                </a:solidFill>
                <a:latin typeface="Arial Narrow" pitchFamily="34" charset="0"/>
              </a:defRPr>
            </a:lvl2pPr>
            <a:lvl3pPr marL="1143000" indent="-228600" eaLnBrk="0" hangingPunct="0">
              <a:spcBef>
                <a:spcPct val="30000"/>
              </a:spcBef>
              <a:defRPr sz="1200">
                <a:solidFill>
                  <a:schemeClr val="tx1"/>
                </a:solidFill>
                <a:latin typeface="Arial Narrow" pitchFamily="34" charset="0"/>
              </a:defRPr>
            </a:lvl3pPr>
            <a:lvl4pPr marL="1600200" indent="-228600" eaLnBrk="0" hangingPunct="0">
              <a:spcBef>
                <a:spcPct val="30000"/>
              </a:spcBef>
              <a:defRPr sz="1200">
                <a:solidFill>
                  <a:schemeClr val="tx1"/>
                </a:solidFill>
                <a:latin typeface="Arial Narrow" pitchFamily="34" charset="0"/>
              </a:defRPr>
            </a:lvl4pPr>
            <a:lvl5pPr marL="2057400" indent="-228600" eaLnBrk="0" hangingPunct="0">
              <a:spcBef>
                <a:spcPct val="30000"/>
              </a:spcBef>
              <a:defRPr sz="1200">
                <a:solidFill>
                  <a:schemeClr val="tx1"/>
                </a:solidFill>
                <a:latin typeface="Arial Narrow" pitchFamily="34" charset="0"/>
              </a:defRPr>
            </a:lvl5pPr>
            <a:lvl6pPr marL="2514600" indent="-228600" eaLnBrk="0" fontAlgn="base" hangingPunct="0">
              <a:spcBef>
                <a:spcPct val="30000"/>
              </a:spcBef>
              <a:spcAft>
                <a:spcPct val="0"/>
              </a:spcAft>
              <a:defRPr sz="1200">
                <a:solidFill>
                  <a:schemeClr val="tx1"/>
                </a:solidFill>
                <a:latin typeface="Arial Narrow" pitchFamily="34" charset="0"/>
              </a:defRPr>
            </a:lvl6pPr>
            <a:lvl7pPr marL="2971800" indent="-228600" eaLnBrk="0" fontAlgn="base" hangingPunct="0">
              <a:spcBef>
                <a:spcPct val="30000"/>
              </a:spcBef>
              <a:spcAft>
                <a:spcPct val="0"/>
              </a:spcAft>
              <a:defRPr sz="1200">
                <a:solidFill>
                  <a:schemeClr val="tx1"/>
                </a:solidFill>
                <a:latin typeface="Arial Narrow" pitchFamily="34" charset="0"/>
              </a:defRPr>
            </a:lvl7pPr>
            <a:lvl8pPr marL="3429000" indent="-228600" eaLnBrk="0" fontAlgn="base" hangingPunct="0">
              <a:spcBef>
                <a:spcPct val="30000"/>
              </a:spcBef>
              <a:spcAft>
                <a:spcPct val="0"/>
              </a:spcAft>
              <a:defRPr sz="1200">
                <a:solidFill>
                  <a:schemeClr val="tx1"/>
                </a:solidFill>
                <a:latin typeface="Arial Narrow" pitchFamily="34" charset="0"/>
              </a:defRPr>
            </a:lvl8pPr>
            <a:lvl9pPr marL="3886200" indent="-228600" eaLnBrk="0" fontAlgn="base" hangingPunct="0">
              <a:spcBef>
                <a:spcPct val="30000"/>
              </a:spcBef>
              <a:spcAft>
                <a:spcPct val="0"/>
              </a:spcAft>
              <a:defRPr sz="1200">
                <a:solidFill>
                  <a:schemeClr val="tx1"/>
                </a:solidFill>
                <a:latin typeface="Arial Narrow" pitchFamily="34" charset="0"/>
              </a:defRPr>
            </a:lvl9pPr>
          </a:lstStyle>
          <a:p>
            <a:pPr algn="r" eaLnBrk="1" hangingPunct="1">
              <a:spcBef>
                <a:spcPct val="0"/>
              </a:spcBef>
            </a:pPr>
            <a:fld id="{BCE318C7-DD82-4A3D-8426-398862809679}" type="slidenum">
              <a:rPr lang="cs-CZ" altLang="en-US">
                <a:latin typeface="Arial" charset="0"/>
                <a:cs typeface="Arial" charset="0"/>
              </a:rPr>
              <a:pPr algn="r" eaLnBrk="1" hangingPunct="1">
                <a:spcBef>
                  <a:spcPct val="0"/>
                </a:spcBef>
              </a:pPr>
              <a:t>98</a:t>
            </a:fld>
            <a:endParaRPr lang="cs-CZ" altLang="en-US">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Zástupný symbol pro obrázek snímku 1"/>
          <p:cNvSpPr>
            <a:spLocks noGrp="1" noRot="1" noChangeAspect="1" noTextEdit="1"/>
          </p:cNvSpPr>
          <p:nvPr>
            <p:ph type="sldImg"/>
          </p:nvPr>
        </p:nvSpPr>
        <p:spPr>
          <a:xfrm>
            <a:off x="1143000" y="685800"/>
            <a:ext cx="4573588" cy="3429000"/>
          </a:xfrm>
          <a:ln/>
        </p:spPr>
      </p:sp>
      <p:sp>
        <p:nvSpPr>
          <p:cNvPr id="18739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spcBef>
                <a:spcPct val="0"/>
              </a:spcBef>
            </a:pPr>
            <a:endParaRPr lang="en-US" altLang="en-US" smtClean="0"/>
          </a:p>
        </p:txBody>
      </p:sp>
      <p:sp>
        <p:nvSpPr>
          <p:cNvPr id="187396" name="Zástupný symbol pro číslo snímku 3"/>
          <p:cNvSpPr txBox="1">
            <a:spLocks noGrp="1"/>
          </p:cNvSpPr>
          <p:nvPr/>
        </p:nvSpPr>
        <p:spPr bwMode="auto">
          <a:xfrm>
            <a:off x="3885453" y="8684826"/>
            <a:ext cx="2970946" cy="45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Narrow" pitchFamily="34" charset="0"/>
              </a:defRPr>
            </a:lvl1pPr>
            <a:lvl2pPr marL="742950" indent="-285750" eaLnBrk="0" hangingPunct="0">
              <a:spcBef>
                <a:spcPct val="30000"/>
              </a:spcBef>
              <a:defRPr sz="1200">
                <a:solidFill>
                  <a:schemeClr val="tx1"/>
                </a:solidFill>
                <a:latin typeface="Arial Narrow" pitchFamily="34" charset="0"/>
              </a:defRPr>
            </a:lvl2pPr>
            <a:lvl3pPr marL="1143000" indent="-228600" eaLnBrk="0" hangingPunct="0">
              <a:spcBef>
                <a:spcPct val="30000"/>
              </a:spcBef>
              <a:defRPr sz="1200">
                <a:solidFill>
                  <a:schemeClr val="tx1"/>
                </a:solidFill>
                <a:latin typeface="Arial Narrow" pitchFamily="34" charset="0"/>
              </a:defRPr>
            </a:lvl3pPr>
            <a:lvl4pPr marL="1600200" indent="-228600" eaLnBrk="0" hangingPunct="0">
              <a:spcBef>
                <a:spcPct val="30000"/>
              </a:spcBef>
              <a:defRPr sz="1200">
                <a:solidFill>
                  <a:schemeClr val="tx1"/>
                </a:solidFill>
                <a:latin typeface="Arial Narrow" pitchFamily="34" charset="0"/>
              </a:defRPr>
            </a:lvl4pPr>
            <a:lvl5pPr marL="2057400" indent="-228600" eaLnBrk="0" hangingPunct="0">
              <a:spcBef>
                <a:spcPct val="30000"/>
              </a:spcBef>
              <a:defRPr sz="1200">
                <a:solidFill>
                  <a:schemeClr val="tx1"/>
                </a:solidFill>
                <a:latin typeface="Arial Narrow" pitchFamily="34" charset="0"/>
              </a:defRPr>
            </a:lvl5pPr>
            <a:lvl6pPr marL="2514600" indent="-228600" eaLnBrk="0" fontAlgn="base" hangingPunct="0">
              <a:spcBef>
                <a:spcPct val="30000"/>
              </a:spcBef>
              <a:spcAft>
                <a:spcPct val="0"/>
              </a:spcAft>
              <a:defRPr sz="1200">
                <a:solidFill>
                  <a:schemeClr val="tx1"/>
                </a:solidFill>
                <a:latin typeface="Arial Narrow" pitchFamily="34" charset="0"/>
              </a:defRPr>
            </a:lvl6pPr>
            <a:lvl7pPr marL="2971800" indent="-228600" eaLnBrk="0" fontAlgn="base" hangingPunct="0">
              <a:spcBef>
                <a:spcPct val="30000"/>
              </a:spcBef>
              <a:spcAft>
                <a:spcPct val="0"/>
              </a:spcAft>
              <a:defRPr sz="1200">
                <a:solidFill>
                  <a:schemeClr val="tx1"/>
                </a:solidFill>
                <a:latin typeface="Arial Narrow" pitchFamily="34" charset="0"/>
              </a:defRPr>
            </a:lvl7pPr>
            <a:lvl8pPr marL="3429000" indent="-228600" eaLnBrk="0" fontAlgn="base" hangingPunct="0">
              <a:spcBef>
                <a:spcPct val="30000"/>
              </a:spcBef>
              <a:spcAft>
                <a:spcPct val="0"/>
              </a:spcAft>
              <a:defRPr sz="1200">
                <a:solidFill>
                  <a:schemeClr val="tx1"/>
                </a:solidFill>
                <a:latin typeface="Arial Narrow" pitchFamily="34" charset="0"/>
              </a:defRPr>
            </a:lvl8pPr>
            <a:lvl9pPr marL="3886200" indent="-228600" eaLnBrk="0" fontAlgn="base" hangingPunct="0">
              <a:spcBef>
                <a:spcPct val="30000"/>
              </a:spcBef>
              <a:spcAft>
                <a:spcPct val="0"/>
              </a:spcAft>
              <a:defRPr sz="1200">
                <a:solidFill>
                  <a:schemeClr val="tx1"/>
                </a:solidFill>
                <a:latin typeface="Arial Narrow" pitchFamily="34" charset="0"/>
              </a:defRPr>
            </a:lvl9pPr>
          </a:lstStyle>
          <a:p>
            <a:pPr algn="r" eaLnBrk="1" hangingPunct="1">
              <a:spcBef>
                <a:spcPct val="0"/>
              </a:spcBef>
            </a:pPr>
            <a:fld id="{7368D2EF-2ECE-4BF6-870D-8F5EA6DC9B53}" type="slidenum">
              <a:rPr lang="cs-CZ" altLang="en-US">
                <a:latin typeface="Arial" charset="0"/>
                <a:cs typeface="Arial" charset="0"/>
              </a:rPr>
              <a:pPr algn="r" eaLnBrk="1" hangingPunct="1">
                <a:spcBef>
                  <a:spcPct val="0"/>
                </a:spcBef>
              </a:pPr>
              <a:t>99</a:t>
            </a:fld>
            <a:endParaRPr lang="cs-CZ" altLang="en-US">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1ABE701D-7544-49C2-A197-7C4B0A2B4CEE}" type="datetimeFigureOut">
              <a:rPr lang="en-US" smtClean="0"/>
              <a:t>4/2/2016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72465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1ABE701D-7544-49C2-A197-7C4B0A2B4CEE}" type="datetimeFigureOut">
              <a:rPr lang="en-US" smtClean="0"/>
              <a:t>4/2/2016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2739157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1ABE701D-7544-49C2-A197-7C4B0A2B4CEE}" type="datetimeFigureOut">
              <a:rPr lang="en-US" smtClean="0"/>
              <a:t>4/2/2016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418178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685800" y="1981200"/>
            <a:ext cx="7772400" cy="4114800"/>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2CA6E9A0-8F09-4A8F-9F43-163D13342B8B}" type="slidenum">
              <a:rPr lang="cs-CZ"/>
              <a:pPr>
                <a:defRPr/>
              </a:pPr>
              <a:t>‹#›</a:t>
            </a:fld>
            <a:endParaRPr lang="cs-CZ"/>
          </a:p>
        </p:txBody>
      </p:sp>
    </p:spTree>
    <p:extLst>
      <p:ext uri="{BB962C8B-B14F-4D97-AF65-F5344CB8AC3E}">
        <p14:creationId xmlns:p14="http://schemas.microsoft.com/office/powerpoint/2010/main" val="191544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1ABE701D-7544-49C2-A197-7C4B0A2B4CEE}" type="datetimeFigureOut">
              <a:rPr lang="en-US" smtClean="0"/>
              <a:t>4/2/2016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1922382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ABE701D-7544-49C2-A197-7C4B0A2B4CEE}" type="datetimeFigureOut">
              <a:rPr lang="en-US" smtClean="0"/>
              <a:t>4/2/2016</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115732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1ABE701D-7544-49C2-A197-7C4B0A2B4CEE}" type="datetimeFigureOut">
              <a:rPr lang="en-US" smtClean="0"/>
              <a:t>4/2/2016</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3669477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1ABE701D-7544-49C2-A197-7C4B0A2B4CEE}" type="datetimeFigureOut">
              <a:rPr lang="en-US" smtClean="0"/>
              <a:t>4/2/2016</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162966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1ABE701D-7544-49C2-A197-7C4B0A2B4CEE}" type="datetimeFigureOut">
              <a:rPr lang="en-US" smtClean="0"/>
              <a:t>4/2/2016</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4255776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ABE701D-7544-49C2-A197-7C4B0A2B4CEE}" type="datetimeFigureOut">
              <a:rPr lang="en-US" smtClean="0"/>
              <a:t>4/2/2016</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2543276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ABE701D-7544-49C2-A197-7C4B0A2B4CEE}" type="datetimeFigureOut">
              <a:rPr lang="en-US" smtClean="0"/>
              <a:t>4/2/2016</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79577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ABE701D-7544-49C2-A197-7C4B0A2B4CEE}" type="datetimeFigureOut">
              <a:rPr lang="en-US" smtClean="0"/>
              <a:t>4/2/2016</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30BD0328-8136-44B1-98EF-61EADD14FD28}" type="slidenum">
              <a:rPr lang="en-US" smtClean="0"/>
              <a:t>‹#›</a:t>
            </a:fld>
            <a:endParaRPr lang="en-US"/>
          </a:p>
        </p:txBody>
      </p:sp>
    </p:spTree>
    <p:extLst>
      <p:ext uri="{BB962C8B-B14F-4D97-AF65-F5344CB8AC3E}">
        <p14:creationId xmlns:p14="http://schemas.microsoft.com/office/powerpoint/2010/main" val="3111582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E701D-7544-49C2-A197-7C4B0A2B4CEE}" type="datetimeFigureOut">
              <a:rPr lang="en-US" smtClean="0"/>
              <a:t>4/2/2016</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D0328-8136-44B1-98EF-61EADD14FD28}" type="slidenum">
              <a:rPr lang="en-US" smtClean="0"/>
              <a:t>‹#›</a:t>
            </a:fld>
            <a:endParaRPr lang="en-US"/>
          </a:p>
        </p:txBody>
      </p:sp>
    </p:spTree>
    <p:extLst>
      <p:ext uri="{BB962C8B-B14F-4D97-AF65-F5344CB8AC3E}">
        <p14:creationId xmlns:p14="http://schemas.microsoft.com/office/powerpoint/2010/main" val="289393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685800" y="2286000"/>
            <a:ext cx="7772400" cy="1143000"/>
          </a:xfrm>
        </p:spPr>
        <p:txBody>
          <a:bodyPr/>
          <a:lstStyle/>
          <a:p>
            <a:pPr eaLnBrk="1" hangingPunct="1"/>
            <a:r>
              <a:rPr lang="cs-CZ" altLang="en-US" smtClean="0"/>
              <a:t>Řízení rizik</a:t>
            </a:r>
          </a:p>
        </p:txBody>
      </p:sp>
      <p:sp>
        <p:nvSpPr>
          <p:cNvPr id="2051" name="Rectangle 1027"/>
          <p:cNvSpPr>
            <a:spLocks noGrp="1" noChangeArrowheads="1"/>
          </p:cNvSpPr>
          <p:nvPr>
            <p:ph type="subTitle" idx="1"/>
          </p:nvPr>
        </p:nvSpPr>
        <p:spPr>
          <a:xfrm>
            <a:off x="1403350" y="3860800"/>
            <a:ext cx="6400800" cy="1752600"/>
          </a:xfrm>
        </p:spPr>
        <p:txBody>
          <a:bodyPr>
            <a:normAutofit fontScale="92500"/>
          </a:bodyPr>
          <a:lstStyle/>
          <a:p>
            <a:pPr eaLnBrk="1" hangingPunct="1"/>
            <a:r>
              <a:rPr lang="cs-CZ" altLang="en-US" dirty="0" smtClean="0"/>
              <a:t>Risk management</a:t>
            </a:r>
            <a:r>
              <a:rPr lang="cs-CZ" altLang="en-US" dirty="0" smtClean="0">
                <a:latin typeface="Arial" charset="0"/>
              </a:rPr>
              <a:t> </a:t>
            </a:r>
          </a:p>
          <a:p>
            <a:pPr eaLnBrk="1" hangingPunct="1"/>
            <a:r>
              <a:rPr lang="cs-CZ" altLang="en-US" dirty="0" smtClean="0">
                <a:latin typeface="Arial" charset="0"/>
              </a:rPr>
              <a:t>Prevence </a:t>
            </a:r>
            <a:r>
              <a:rPr lang="cs-CZ" altLang="en-US" dirty="0" smtClean="0">
                <a:latin typeface="Arial" charset="0"/>
              </a:rPr>
              <a:t>možných škod způsobených nepříznivými událostmi</a:t>
            </a:r>
            <a:endParaRPr lang="cs-CZ" altLang="en-US" dirty="0" smtClean="0">
              <a:latin typeface="Arial" charset="0"/>
            </a:endParaRPr>
          </a:p>
        </p:txBody>
      </p:sp>
    </p:spTree>
    <p:extLst>
      <p:ext uri="{BB962C8B-B14F-4D97-AF65-F5344CB8AC3E}">
        <p14:creationId xmlns:p14="http://schemas.microsoft.com/office/powerpoint/2010/main" val="3260003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79C50B7-8B07-4796-8D7A-75D4B4FADA68}" type="slidenum">
              <a:rPr lang="cs-CZ" altLang="en-US" sz="1400" smtClean="0"/>
              <a:pPr eaLnBrk="1" hangingPunct="1">
                <a:spcBef>
                  <a:spcPct val="0"/>
                </a:spcBef>
                <a:buFontTx/>
                <a:buNone/>
              </a:pPr>
              <a:t>10</a:t>
            </a:fld>
            <a:endParaRPr lang="cs-CZ" altLang="en-US" sz="1400" smtClean="0"/>
          </a:p>
        </p:txBody>
      </p:sp>
      <p:sp>
        <p:nvSpPr>
          <p:cNvPr id="11267" name="Rectangle 2"/>
          <p:cNvSpPr>
            <a:spLocks noGrp="1" noChangeArrowheads="1"/>
          </p:cNvSpPr>
          <p:nvPr>
            <p:ph type="title"/>
          </p:nvPr>
        </p:nvSpPr>
        <p:spPr>
          <a:xfrm>
            <a:off x="684213" y="333375"/>
            <a:ext cx="7772400" cy="1143000"/>
          </a:xfrm>
        </p:spPr>
        <p:txBody>
          <a:bodyPr/>
          <a:lstStyle/>
          <a:p>
            <a:pPr eaLnBrk="1" hangingPunct="1"/>
            <a:r>
              <a:rPr lang="cs-CZ" altLang="en-US" dirty="0" smtClean="0"/>
              <a:t>Řízení (správa) rizik</a:t>
            </a:r>
          </a:p>
        </p:txBody>
      </p:sp>
      <p:sp>
        <p:nvSpPr>
          <p:cNvPr id="11268" name="Rectangle 3"/>
          <p:cNvSpPr>
            <a:spLocks noGrp="1" noChangeArrowheads="1"/>
          </p:cNvSpPr>
          <p:nvPr>
            <p:ph type="body" idx="1"/>
          </p:nvPr>
        </p:nvSpPr>
        <p:spPr>
          <a:xfrm>
            <a:off x="685800" y="1557338"/>
            <a:ext cx="7772400" cy="4538662"/>
          </a:xfrm>
        </p:spPr>
        <p:txBody>
          <a:bodyPr>
            <a:normAutofit lnSpcReduction="10000"/>
          </a:bodyPr>
          <a:lstStyle/>
          <a:p>
            <a:pPr eaLnBrk="1" hangingPunct="1"/>
            <a:r>
              <a:rPr lang="cs-CZ" altLang="en-US" sz="2800" b="1" dirty="0" smtClean="0"/>
              <a:t>Ř</a:t>
            </a:r>
            <a:r>
              <a:rPr lang="cs-CZ" altLang="en-US" sz="2800" b="1" dirty="0" smtClean="0">
                <a:cs typeface="Times New Roman" pitchFamily="18" charset="0"/>
              </a:rPr>
              <a:t>ízení rizik</a:t>
            </a:r>
            <a:r>
              <a:rPr lang="cs-CZ" altLang="en-US" sz="2800" dirty="0" smtClean="0">
                <a:cs typeface="Times New Roman" pitchFamily="18" charset="0"/>
              </a:rPr>
              <a:t> je soubor činností a opatření umožňující </a:t>
            </a:r>
            <a:r>
              <a:rPr lang="cs-CZ" altLang="en-US" sz="2800" dirty="0" smtClean="0">
                <a:cs typeface="Times New Roman" pitchFamily="18" charset="0"/>
              </a:rPr>
              <a:t>odhadovat a snižovat </a:t>
            </a:r>
            <a:r>
              <a:rPr lang="cs-CZ" altLang="en-US" sz="2800" dirty="0" smtClean="0">
                <a:cs typeface="Times New Roman" pitchFamily="18" charset="0"/>
              </a:rPr>
              <a:t>ztráty případně </a:t>
            </a:r>
            <a:r>
              <a:rPr lang="cs-CZ" altLang="en-US" sz="2800" dirty="0" smtClean="0">
                <a:cs typeface="Times New Roman" pitchFamily="18" charset="0"/>
              </a:rPr>
              <a:t>jiné nepříznivé  </a:t>
            </a:r>
            <a:r>
              <a:rPr lang="cs-CZ" altLang="en-US" sz="2800" dirty="0" smtClean="0">
                <a:cs typeface="Times New Roman" pitchFamily="18" charset="0"/>
              </a:rPr>
              <a:t>následky  vyvolané rizikovými událostmi</a:t>
            </a:r>
            <a:endParaRPr lang="cs-CZ" altLang="en-US" sz="2800" b="1" dirty="0" smtClean="0"/>
          </a:p>
          <a:p>
            <a:pPr eaLnBrk="1" hangingPunct="1"/>
            <a:r>
              <a:rPr lang="cs-CZ" altLang="en-US" sz="2800" b="1" dirty="0" smtClean="0"/>
              <a:t>Ř</a:t>
            </a:r>
            <a:r>
              <a:rPr lang="cs-CZ" altLang="en-US" sz="2800" b="1" dirty="0" smtClean="0">
                <a:cs typeface="Times New Roman" pitchFamily="18" charset="0"/>
              </a:rPr>
              <a:t>ízení (správa) rizik</a:t>
            </a:r>
            <a:r>
              <a:rPr lang="cs-CZ" altLang="en-US" sz="2800" dirty="0" smtClean="0">
                <a:cs typeface="Times New Roman" pitchFamily="18" charset="0"/>
              </a:rPr>
              <a:t> je d</a:t>
            </a:r>
            <a:r>
              <a:rPr lang="cs-CZ" altLang="en-US" sz="2800" dirty="0" smtClean="0"/>
              <a:t>ů</a:t>
            </a:r>
            <a:r>
              <a:rPr lang="cs-CZ" altLang="en-US" sz="2800" dirty="0" smtClean="0">
                <a:cs typeface="Times New Roman" pitchFamily="18" charset="0"/>
              </a:rPr>
              <a:t>le</a:t>
            </a:r>
            <a:r>
              <a:rPr lang="cs-CZ" altLang="en-US" sz="2800" dirty="0" smtClean="0"/>
              <a:t>ž</a:t>
            </a:r>
            <a:r>
              <a:rPr lang="cs-CZ" altLang="en-US" sz="2800" dirty="0" smtClean="0">
                <a:cs typeface="Times New Roman" pitchFamily="18" charset="0"/>
              </a:rPr>
              <a:t>itou, </a:t>
            </a:r>
            <a:r>
              <a:rPr lang="cs-CZ" altLang="en-US" sz="2800" dirty="0" smtClean="0"/>
              <a:t>č</a:t>
            </a:r>
            <a:r>
              <a:rPr lang="cs-CZ" altLang="en-US" sz="2800" dirty="0" smtClean="0">
                <a:cs typeface="Times New Roman" pitchFamily="18" charset="0"/>
              </a:rPr>
              <a:t>asto však zanedbávanou, součástí </a:t>
            </a:r>
            <a:r>
              <a:rPr lang="cs-CZ" altLang="en-US" sz="2800" dirty="0" smtClean="0"/>
              <a:t>č</a:t>
            </a:r>
            <a:r>
              <a:rPr lang="cs-CZ" altLang="en-US" sz="2800" dirty="0" smtClean="0">
                <a:cs typeface="Times New Roman" pitchFamily="18" charset="0"/>
              </a:rPr>
              <a:t>inností p</a:t>
            </a:r>
            <a:r>
              <a:rPr lang="cs-CZ" altLang="en-US" sz="2800" dirty="0" smtClean="0"/>
              <a:t>ř</a:t>
            </a:r>
            <a:r>
              <a:rPr lang="cs-CZ" altLang="en-US" sz="2800" dirty="0" smtClean="0">
                <a:cs typeface="Times New Roman" pitchFamily="18" charset="0"/>
              </a:rPr>
              <a:t>i každém projektu.</a:t>
            </a:r>
            <a:endParaRPr lang="cs-CZ" altLang="en-US" sz="2800" dirty="0" smtClean="0"/>
          </a:p>
          <a:p>
            <a:pPr eaLnBrk="1" hangingPunct="1"/>
            <a:r>
              <a:rPr lang="cs-CZ" altLang="en-US" sz="2800" dirty="0" smtClean="0">
                <a:cs typeface="Times New Roman" pitchFamily="18" charset="0"/>
              </a:rPr>
              <a:t>Řízení rizik je  sou</a:t>
            </a:r>
            <a:r>
              <a:rPr lang="cs-CZ" altLang="en-US" sz="2800" dirty="0" smtClean="0"/>
              <a:t>č</a:t>
            </a:r>
            <a:r>
              <a:rPr lang="cs-CZ" altLang="en-US" sz="2800" dirty="0" smtClean="0">
                <a:cs typeface="Times New Roman" pitchFamily="18" charset="0"/>
              </a:rPr>
              <a:t>ástí oboru nazývaného </a:t>
            </a:r>
            <a:r>
              <a:rPr lang="cs-CZ" altLang="en-US" sz="2800" i="1" dirty="0" smtClean="0">
                <a:cs typeface="Times New Roman" pitchFamily="18" charset="0"/>
              </a:rPr>
              <a:t>krizové řízení</a:t>
            </a:r>
            <a:r>
              <a:rPr lang="cs-CZ" altLang="en-US" sz="2800" dirty="0" smtClean="0">
                <a:cs typeface="Times New Roman" pitchFamily="18" charset="0"/>
              </a:rPr>
              <a:t> </a:t>
            </a:r>
          </a:p>
          <a:p>
            <a:pPr lvl="1" eaLnBrk="1" hangingPunct="1"/>
            <a:r>
              <a:rPr lang="cs-CZ" altLang="en-US" sz="2400" dirty="0" smtClean="0">
                <a:cs typeface="Times New Roman" pitchFamily="18" charset="0"/>
              </a:rPr>
              <a:t>patří do teorie organizace a řízení.</a:t>
            </a:r>
            <a:r>
              <a:rPr lang="cs-CZ" altLang="en-US" sz="2400" dirty="0" smtClean="0"/>
              <a:t> </a:t>
            </a:r>
            <a:r>
              <a:rPr lang="cs-CZ" altLang="en-US" sz="2400" dirty="0" smtClean="0">
                <a:cs typeface="Times New Roman" pitchFamily="18" charset="0"/>
              </a:rPr>
              <a:t> </a:t>
            </a:r>
          </a:p>
          <a:p>
            <a:pPr eaLnBrk="1" hangingPunct="1"/>
            <a:endParaRPr lang="cs-CZ" altLang="en-US" sz="2800" dirty="0" smtClean="0">
              <a:cs typeface="Times New Roman" pitchFamily="18" charset="0"/>
            </a:endParaRPr>
          </a:p>
        </p:txBody>
      </p:sp>
    </p:spTree>
    <p:extLst>
      <p:ext uri="{BB962C8B-B14F-4D97-AF65-F5344CB8AC3E}">
        <p14:creationId xmlns:p14="http://schemas.microsoft.com/office/powerpoint/2010/main" val="4736046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idx="4294967295"/>
          </p:nvPr>
        </p:nvSpPr>
        <p:spPr/>
        <p:txBody>
          <a:bodyPr/>
          <a:lstStyle/>
          <a:p>
            <a:pPr eaLnBrk="1" hangingPunct="1"/>
            <a:r>
              <a:rPr lang="cs-CZ" altLang="en-US" sz="3200" b="1" smtClean="0"/>
              <a:t>BPOD ohrožuje základní lidská práva, např. právo na život a na dobrou zdravotní péči</a:t>
            </a:r>
          </a:p>
        </p:txBody>
      </p:sp>
      <p:sp>
        <p:nvSpPr>
          <p:cNvPr id="121859" name="Zástupný symbol pro obsah 2"/>
          <p:cNvSpPr>
            <a:spLocks noGrp="1"/>
          </p:cNvSpPr>
          <p:nvPr>
            <p:ph idx="4294967295"/>
          </p:nvPr>
        </p:nvSpPr>
        <p:spPr/>
        <p:txBody>
          <a:bodyPr/>
          <a:lstStyle/>
          <a:p>
            <a:pPr eaLnBrk="1" hangingPunct="1">
              <a:lnSpc>
                <a:spcPct val="60000"/>
              </a:lnSpc>
              <a:buFontTx/>
              <a:buNone/>
            </a:pPr>
            <a:r>
              <a:rPr lang="cs-CZ" altLang="en-US" sz="3000" smtClean="0"/>
              <a:t>Důsledky </a:t>
            </a:r>
            <a:r>
              <a:rPr lang="cs-CZ" altLang="en-US" sz="2600" smtClean="0"/>
              <a:t>3:</a:t>
            </a:r>
          </a:p>
          <a:p>
            <a:pPr eaLnBrk="1" hangingPunct="1">
              <a:lnSpc>
                <a:spcPct val="60000"/>
              </a:lnSpc>
              <a:buFontTx/>
              <a:buNone/>
            </a:pPr>
            <a:r>
              <a:rPr lang="cs-CZ" altLang="en-US" sz="3000" smtClean="0"/>
              <a:t>Ztráta budoucích příležitostí</a:t>
            </a:r>
          </a:p>
          <a:p>
            <a:pPr lvl="1" eaLnBrk="1" hangingPunct="1">
              <a:lnSpc>
                <a:spcPct val="60000"/>
              </a:lnSpc>
            </a:pPr>
            <a:r>
              <a:rPr lang="cs-CZ" altLang="en-US" sz="3000" smtClean="0"/>
              <a:t>Zhoršení podmínek zdravotnického výzkumu a kvality reakce na epidemie, </a:t>
            </a:r>
          </a:p>
          <a:p>
            <a:pPr lvl="1" eaLnBrk="1" hangingPunct="1">
              <a:lnSpc>
                <a:spcPct val="60000"/>
              </a:lnSpc>
            </a:pPr>
            <a:r>
              <a:rPr lang="cs-CZ" altLang="en-US" sz="3000" smtClean="0"/>
              <a:t> Blokování optimalizace systému zdravotních pojišťoven, </a:t>
            </a:r>
          </a:p>
          <a:p>
            <a:pPr lvl="1" eaLnBrk="1" hangingPunct="1">
              <a:lnSpc>
                <a:spcPct val="60000"/>
              </a:lnSpc>
            </a:pPr>
            <a:r>
              <a:rPr lang="cs-CZ" altLang="en-US" sz="3000" smtClean="0"/>
              <a:t> Kontrola účinků léků, optimalizace léčby. </a:t>
            </a:r>
          </a:p>
          <a:p>
            <a:pPr lvl="2" eaLnBrk="1" hangingPunct="1">
              <a:lnSpc>
                <a:spcPct val="60000"/>
              </a:lnSpc>
            </a:pPr>
            <a:r>
              <a:rPr lang="cs-CZ" altLang="en-US" sz="2600" smtClean="0"/>
              <a:t>Pár miliard by to hodilo.</a:t>
            </a:r>
          </a:p>
          <a:p>
            <a:pPr lvl="1" eaLnBrk="1" hangingPunct="1">
              <a:lnSpc>
                <a:spcPct val="60000"/>
              </a:lnSpc>
            </a:pPr>
            <a:r>
              <a:rPr lang="cs-CZ" altLang="en-US" sz="3000" smtClean="0"/>
              <a:t>Objev cest šíření cholery analýzou osobních dat provedený londýnským lékařem kolem r. 1850 by dnes byl nezákonný</a:t>
            </a:r>
          </a:p>
          <a:p>
            <a:pPr lvl="1" eaLnBrk="1" hangingPunct="1">
              <a:lnSpc>
                <a:spcPct val="60000"/>
              </a:lnSpc>
            </a:pPr>
            <a:endParaRPr lang="cs-CZ" altLang="en-US" sz="3000" smtClean="0"/>
          </a:p>
        </p:txBody>
      </p:sp>
    </p:spTree>
    <p:extLst>
      <p:ext uri="{BB962C8B-B14F-4D97-AF65-F5344CB8AC3E}">
        <p14:creationId xmlns:p14="http://schemas.microsoft.com/office/powerpoint/2010/main" val="333412610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Nadpis 1"/>
          <p:cNvSpPr>
            <a:spLocks noGrp="1"/>
          </p:cNvSpPr>
          <p:nvPr>
            <p:ph type="title" idx="4294967295"/>
          </p:nvPr>
        </p:nvSpPr>
        <p:spPr>
          <a:xfrm>
            <a:off x="552450" y="609600"/>
            <a:ext cx="8591550" cy="1143000"/>
          </a:xfrm>
        </p:spPr>
        <p:txBody>
          <a:bodyPr/>
          <a:lstStyle/>
          <a:p>
            <a:pPr eaLnBrk="1" hangingPunct="1"/>
            <a:r>
              <a:rPr lang="cs-CZ" altLang="en-US" sz="3200" b="1" smtClean="0"/>
              <a:t>BPOD ohrožuje základní lidská práva, např. právo na život a na dobrou zdravotní péči</a:t>
            </a:r>
          </a:p>
        </p:txBody>
      </p:sp>
      <p:sp>
        <p:nvSpPr>
          <p:cNvPr id="122883" name="Zástupný symbol pro obsah 2"/>
          <p:cNvSpPr>
            <a:spLocks noGrp="1"/>
          </p:cNvSpPr>
          <p:nvPr>
            <p:ph idx="4294967295"/>
          </p:nvPr>
        </p:nvSpPr>
        <p:spPr>
          <a:xfrm>
            <a:off x="317500" y="2286000"/>
            <a:ext cx="8574088" cy="3810000"/>
          </a:xfrm>
        </p:spPr>
        <p:txBody>
          <a:bodyPr/>
          <a:lstStyle/>
          <a:p>
            <a:pPr eaLnBrk="1" hangingPunct="1">
              <a:lnSpc>
                <a:spcPct val="80000"/>
              </a:lnSpc>
            </a:pPr>
            <a:r>
              <a:rPr lang="cs-CZ" altLang="en-US" sz="3600" smtClean="0"/>
              <a:t>Zákaz platí i pro využívání  dat zdravotních pojišťoven akreditovanými pracovišti</a:t>
            </a:r>
          </a:p>
          <a:p>
            <a:pPr lvl="1" eaLnBrk="1" hangingPunct="1">
              <a:lnSpc>
                <a:spcPct val="80000"/>
              </a:lnSpc>
            </a:pPr>
            <a:r>
              <a:rPr lang="cs-CZ" altLang="en-US" sz="2000" smtClean="0"/>
              <a:t>To už je naprostá zhovadilost</a:t>
            </a:r>
          </a:p>
          <a:p>
            <a:pPr eaLnBrk="1" hangingPunct="1">
              <a:lnSpc>
                <a:spcPct val="80000"/>
              </a:lnSpc>
            </a:pPr>
            <a:r>
              <a:rPr lang="cs-CZ" altLang="en-US" sz="3600" smtClean="0"/>
              <a:t>Pro státní správu má tedy de facto přednost ochrana dat  před ochranou životů a zdraví</a:t>
            </a:r>
          </a:p>
          <a:p>
            <a:pPr lvl="1" eaLnBrk="1" hangingPunct="1">
              <a:lnSpc>
                <a:spcPct val="80000"/>
              </a:lnSpc>
            </a:pPr>
            <a:r>
              <a:rPr lang="cs-CZ" altLang="en-US" sz="2000" smtClean="0"/>
              <a:t>Pověsti,že některé instituce se k tomu oficiálně hlásí</a:t>
            </a:r>
          </a:p>
          <a:p>
            <a:pPr lvl="1" eaLnBrk="1" hangingPunct="1">
              <a:lnSpc>
                <a:spcPct val="80000"/>
              </a:lnSpc>
            </a:pPr>
            <a:r>
              <a:rPr lang="cs-CZ" altLang="en-US" sz="2000" smtClean="0"/>
              <a:t>Mělo by být veřejnosti známo, že hlavní efekt často je nemožnost veřejné kontroly!!!</a:t>
            </a:r>
          </a:p>
          <a:p>
            <a:pPr eaLnBrk="1" hangingPunct="1">
              <a:lnSpc>
                <a:spcPct val="80000"/>
              </a:lnSpc>
            </a:pPr>
            <a:endParaRPr lang="cs-CZ" altLang="en-US" sz="3000" smtClean="0"/>
          </a:p>
        </p:txBody>
      </p:sp>
    </p:spTree>
    <p:extLst>
      <p:ext uri="{BB962C8B-B14F-4D97-AF65-F5344CB8AC3E}">
        <p14:creationId xmlns:p14="http://schemas.microsoft.com/office/powerpoint/2010/main" val="390611640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cs-CZ" altLang="en-US" sz="4000" smtClean="0">
                <a:latin typeface="Arial" charset="0"/>
              </a:rPr>
              <a:t>Kde se ÚOOÚ chová nepatřičně</a:t>
            </a:r>
          </a:p>
        </p:txBody>
      </p:sp>
      <p:sp>
        <p:nvSpPr>
          <p:cNvPr id="123907" name="Rectangle 3"/>
          <p:cNvSpPr>
            <a:spLocks noGrp="1" noChangeArrowheads="1"/>
          </p:cNvSpPr>
          <p:nvPr>
            <p:ph type="body" idx="1"/>
          </p:nvPr>
        </p:nvSpPr>
        <p:spPr/>
        <p:txBody>
          <a:bodyPr/>
          <a:lstStyle/>
          <a:p>
            <a:r>
              <a:rPr lang="cs-CZ" altLang="en-US" smtClean="0">
                <a:latin typeface="Arial" charset="0"/>
              </a:rPr>
              <a:t>Většina postupů hodnocení a správy rizik vychází z hodnocení přímých ztrát, nebere dostatečný ohled na skryté ztráty</a:t>
            </a:r>
          </a:p>
          <a:p>
            <a:pPr lvl="1"/>
            <a:r>
              <a:rPr lang="cs-CZ" altLang="en-US" smtClean="0">
                <a:latin typeface="Arial" charset="0"/>
              </a:rPr>
              <a:t>Škody z výroby pervitinu</a:t>
            </a:r>
          </a:p>
          <a:p>
            <a:pPr lvl="1"/>
            <a:r>
              <a:rPr lang="cs-CZ" altLang="en-US" smtClean="0">
                <a:latin typeface="Arial" charset="0"/>
              </a:rPr>
              <a:t>Důsledky ztrát znalostí </a:t>
            </a:r>
          </a:p>
          <a:p>
            <a:pPr lvl="1"/>
            <a:r>
              <a:rPr lang="cs-CZ" altLang="en-US" smtClean="0">
                <a:latin typeface="Arial" charset="0"/>
              </a:rPr>
              <a:t>Sociální nestability</a:t>
            </a:r>
          </a:p>
        </p:txBody>
      </p:sp>
    </p:spTree>
    <p:extLst>
      <p:ext uri="{BB962C8B-B14F-4D97-AF65-F5344CB8AC3E}">
        <p14:creationId xmlns:p14="http://schemas.microsoft.com/office/powerpoint/2010/main" val="6962722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Nadpis 1"/>
          <p:cNvSpPr>
            <a:spLocks noGrp="1"/>
          </p:cNvSpPr>
          <p:nvPr>
            <p:ph type="title" idx="4294967295"/>
          </p:nvPr>
        </p:nvSpPr>
        <p:spPr/>
        <p:txBody>
          <a:bodyPr>
            <a:normAutofit fontScale="90000"/>
          </a:bodyPr>
          <a:lstStyle/>
          <a:p>
            <a:pPr eaLnBrk="1" hangingPunct="1"/>
            <a:r>
              <a:rPr lang="cs-CZ" altLang="en-US" dirty="0" smtClean="0"/>
              <a:t>Omezování práva na </a:t>
            </a:r>
            <a:r>
              <a:rPr lang="cs-CZ" altLang="en-US" dirty="0" smtClean="0"/>
              <a:t>kvalitní vzdělání</a:t>
            </a:r>
            <a:endParaRPr lang="cs-CZ" altLang="en-US" dirty="0" smtClean="0"/>
          </a:p>
        </p:txBody>
      </p:sp>
      <p:sp>
        <p:nvSpPr>
          <p:cNvPr id="124931" name="Zástupný symbol pro obsah 2"/>
          <p:cNvSpPr>
            <a:spLocks noGrp="1"/>
          </p:cNvSpPr>
          <p:nvPr>
            <p:ph idx="4294967295"/>
          </p:nvPr>
        </p:nvSpPr>
        <p:spPr>
          <a:xfrm>
            <a:off x="455613" y="1617663"/>
            <a:ext cx="8232775" cy="4525962"/>
          </a:xfrm>
        </p:spPr>
        <p:txBody>
          <a:bodyPr>
            <a:normAutofit fontScale="92500"/>
          </a:bodyPr>
          <a:lstStyle/>
          <a:p>
            <a:pPr eaLnBrk="1" hangingPunct="1">
              <a:lnSpc>
                <a:spcPct val="80000"/>
              </a:lnSpc>
            </a:pPr>
            <a:r>
              <a:rPr lang="cs-CZ" altLang="en-US" dirty="0" smtClean="0"/>
              <a:t>Chybí nezávislý systém evaluace kvality škol a vzdělávání podle </a:t>
            </a:r>
            <a:r>
              <a:rPr lang="cs-CZ" altLang="en-US" dirty="0" err="1" smtClean="0"/>
              <a:t>kriterií</a:t>
            </a:r>
            <a:r>
              <a:rPr lang="cs-CZ" altLang="en-US" dirty="0" smtClean="0"/>
              <a:t> hodnotitele, např. rodiče</a:t>
            </a:r>
          </a:p>
          <a:p>
            <a:pPr eaLnBrk="1" hangingPunct="1">
              <a:lnSpc>
                <a:spcPct val="80000"/>
              </a:lnSpc>
            </a:pPr>
            <a:r>
              <a:rPr lang="cs-CZ" altLang="en-US" dirty="0" smtClean="0"/>
              <a:t>Proto je obtížné  vynucovat kvalitu výuky a správně volit směr studia a školu, není dohled nad efekty didaktických modernizací, </a:t>
            </a:r>
          </a:p>
          <a:p>
            <a:pPr lvl="1" eaLnBrk="1" hangingPunct="1">
              <a:lnSpc>
                <a:spcPct val="80000"/>
              </a:lnSpc>
            </a:pPr>
            <a:r>
              <a:rPr lang="cs-CZ" altLang="en-US" dirty="0" smtClean="0"/>
              <a:t>Stížnosti u nás i v USA (nedávno Obama)</a:t>
            </a:r>
          </a:p>
          <a:p>
            <a:pPr lvl="1" eaLnBrk="1" hangingPunct="1">
              <a:lnSpc>
                <a:spcPct val="80000"/>
              </a:lnSpc>
            </a:pPr>
            <a:r>
              <a:rPr lang="cs-CZ" altLang="en-US" dirty="0" smtClean="0"/>
              <a:t>Je dost indikací, že se kvalita vzdělání snižuje (především STEM, nic moc </a:t>
            </a:r>
            <a:r>
              <a:rPr lang="cs-CZ" altLang="en-US" dirty="0" smtClean="0"/>
              <a:t>i pro </a:t>
            </a:r>
            <a:r>
              <a:rPr lang="cs-CZ" altLang="en-US" dirty="0" smtClean="0"/>
              <a:t>soft obory), ale je obtížné vyvolat </a:t>
            </a:r>
            <a:r>
              <a:rPr lang="cs-CZ" altLang="en-US" dirty="0" smtClean="0"/>
              <a:t>změnu k lepšímu</a:t>
            </a:r>
            <a:endParaRPr lang="cs-CZ" altLang="en-US" dirty="0" smtClean="0"/>
          </a:p>
          <a:p>
            <a:pPr lvl="1" eaLnBrk="1" hangingPunct="1">
              <a:lnSpc>
                <a:spcPct val="80000"/>
              </a:lnSpc>
            </a:pPr>
            <a:r>
              <a:rPr lang="cs-CZ" altLang="en-US" dirty="0" smtClean="0"/>
              <a:t>STEM cvičí i obecně potřebné pracovní dovednosti (přesné provedení, píle</a:t>
            </a:r>
            <a:r>
              <a:rPr lang="cs-CZ" altLang="en-US" dirty="0" smtClean="0"/>
              <a:t>…), právě to není u kavárenských  „in“</a:t>
            </a:r>
            <a:endParaRPr lang="cs-CZ" altLang="en-US" dirty="0" smtClean="0"/>
          </a:p>
        </p:txBody>
      </p:sp>
    </p:spTree>
    <p:extLst>
      <p:ext uri="{BB962C8B-B14F-4D97-AF65-F5344CB8AC3E}">
        <p14:creationId xmlns:p14="http://schemas.microsoft.com/office/powerpoint/2010/main" val="18933025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45E7E0A0-98FB-4461-B35F-691C87B20BD4}" type="slidenum">
              <a:rPr lang="cs-CZ" altLang="en-US" sz="1400">
                <a:latin typeface="Arial" charset="0"/>
              </a:rPr>
              <a:pPr algn="r" eaLnBrk="1" hangingPunct="1">
                <a:spcBef>
                  <a:spcPct val="0"/>
                </a:spcBef>
                <a:buFontTx/>
                <a:buNone/>
              </a:pPr>
              <a:t>104</a:t>
            </a:fld>
            <a:endParaRPr lang="cs-CZ" altLang="en-US" sz="1400">
              <a:latin typeface="Arial" charset="0"/>
            </a:endParaRPr>
          </a:p>
        </p:txBody>
      </p:sp>
      <p:sp>
        <p:nvSpPr>
          <p:cNvPr id="125955" name="Rectangle 2"/>
          <p:cNvSpPr>
            <a:spLocks noGrp="1" noChangeArrowheads="1"/>
          </p:cNvSpPr>
          <p:nvPr>
            <p:ph type="title" idx="4294967295"/>
          </p:nvPr>
        </p:nvSpPr>
        <p:spPr>
          <a:xfrm>
            <a:off x="304800" y="381000"/>
            <a:ext cx="7848600" cy="1371600"/>
          </a:xfrm>
        </p:spPr>
        <p:txBody>
          <a:bodyPr/>
          <a:lstStyle/>
          <a:p>
            <a:pPr eaLnBrk="1" hangingPunct="1"/>
            <a:r>
              <a:rPr lang="cs-CZ" altLang="en-US" sz="3600" smtClean="0"/>
              <a:t>Rizika restrukturalizace podnikových procesů</a:t>
            </a:r>
          </a:p>
        </p:txBody>
      </p:sp>
      <p:sp>
        <p:nvSpPr>
          <p:cNvPr id="125956" name="Rectangle 3"/>
          <p:cNvSpPr>
            <a:spLocks noGrp="1" noChangeArrowheads="1"/>
          </p:cNvSpPr>
          <p:nvPr>
            <p:ph type="body" idx="4294967295"/>
          </p:nvPr>
        </p:nvSpPr>
        <p:spPr>
          <a:xfrm>
            <a:off x="230188" y="1981200"/>
            <a:ext cx="8302625" cy="4114800"/>
          </a:xfrm>
        </p:spPr>
        <p:txBody>
          <a:bodyPr/>
          <a:lstStyle/>
          <a:p>
            <a:pPr eaLnBrk="1" hangingPunct="1">
              <a:lnSpc>
                <a:spcPct val="80000"/>
              </a:lnSpc>
            </a:pPr>
            <a:r>
              <a:rPr lang="cs-CZ" altLang="en-US" sz="2800" dirty="0" smtClean="0"/>
              <a:t>Je velmi žádoucí nemodifikovat radikálně podnikové procesy (business </a:t>
            </a:r>
            <a:r>
              <a:rPr lang="cs-CZ" altLang="en-US" sz="2800" dirty="0" err="1" smtClean="0"/>
              <a:t>process</a:t>
            </a:r>
            <a:r>
              <a:rPr lang="cs-CZ" altLang="en-US" sz="2800" dirty="0" smtClean="0"/>
              <a:t> </a:t>
            </a:r>
            <a:r>
              <a:rPr lang="cs-CZ" altLang="en-US" sz="2800" dirty="0" err="1" smtClean="0"/>
              <a:t>reingeneering</a:t>
            </a:r>
            <a:r>
              <a:rPr lang="cs-CZ" altLang="en-US" sz="2800" dirty="0" smtClean="0"/>
              <a:t>, BPR), pokud to není absolutně nutné. </a:t>
            </a:r>
            <a:r>
              <a:rPr lang="cs-CZ" altLang="en-US" sz="2400" dirty="0" smtClean="0"/>
              <a:t>Zanedbání tohoto faktu</a:t>
            </a:r>
            <a:r>
              <a:rPr lang="cs-CZ" altLang="en-US" sz="2800" dirty="0" smtClean="0"/>
              <a:t> </a:t>
            </a:r>
            <a:r>
              <a:rPr lang="cs-CZ" altLang="en-US" sz="2800" dirty="0" smtClean="0"/>
              <a:t>vede </a:t>
            </a:r>
            <a:r>
              <a:rPr lang="cs-CZ" altLang="en-US" sz="2400" dirty="0" smtClean="0"/>
              <a:t> </a:t>
            </a:r>
            <a:r>
              <a:rPr lang="cs-CZ" altLang="en-US" sz="2400" dirty="0" smtClean="0"/>
              <a:t>k průšvihům</a:t>
            </a:r>
          </a:p>
          <a:p>
            <a:pPr eaLnBrk="1" hangingPunct="1">
              <a:lnSpc>
                <a:spcPct val="80000"/>
              </a:lnSpc>
            </a:pPr>
            <a:r>
              <a:rPr lang="cs-CZ" altLang="en-US" sz="2800" dirty="0" smtClean="0"/>
              <a:t>V reálných situacích jsou v zemích, jako je ČR, BP skryty v myslích lidí a založeny na zvládnutých dovednostech a mnohé není vůbec explicitně zaznamenáno, vybaví se až při vzniku určité situace</a:t>
            </a:r>
          </a:p>
          <a:p>
            <a:pPr lvl="1" eaLnBrk="1" hangingPunct="1">
              <a:lnSpc>
                <a:spcPct val="80000"/>
              </a:lnSpc>
            </a:pPr>
            <a:r>
              <a:rPr lang="cs-CZ" altLang="en-US" sz="2400" dirty="0" smtClean="0"/>
              <a:t>Tak zvaná taktilní znalost, tu BBR obvykle zničí</a:t>
            </a:r>
          </a:p>
          <a:p>
            <a:pPr eaLnBrk="1" hangingPunct="1">
              <a:lnSpc>
                <a:spcPct val="80000"/>
              </a:lnSpc>
            </a:pPr>
            <a:r>
              <a:rPr lang="cs-CZ" altLang="en-US" dirty="0" smtClean="0"/>
              <a:t>BPR likviduje znalostní náskok „starých“</a:t>
            </a:r>
          </a:p>
        </p:txBody>
      </p:sp>
      <p:sp>
        <p:nvSpPr>
          <p:cNvPr id="125957"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38052419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BEF7CABA-4BF3-4D3F-9217-D3F1600035C6}" type="slidenum">
              <a:rPr lang="cs-CZ" altLang="en-US" sz="1400">
                <a:latin typeface="Arial" charset="0"/>
              </a:rPr>
              <a:pPr algn="r" eaLnBrk="1" hangingPunct="1">
                <a:spcBef>
                  <a:spcPct val="0"/>
                </a:spcBef>
                <a:buFontTx/>
                <a:buNone/>
              </a:pPr>
              <a:t>105</a:t>
            </a:fld>
            <a:endParaRPr lang="cs-CZ" altLang="en-US" sz="1400">
              <a:latin typeface="Arial" charset="0"/>
            </a:endParaRPr>
          </a:p>
        </p:txBody>
      </p:sp>
      <p:sp>
        <p:nvSpPr>
          <p:cNvPr id="126979" name="Rectangle 2"/>
          <p:cNvSpPr>
            <a:spLocks noGrp="1" noChangeArrowheads="1"/>
          </p:cNvSpPr>
          <p:nvPr>
            <p:ph type="title" idx="4294967295"/>
          </p:nvPr>
        </p:nvSpPr>
        <p:spPr>
          <a:xfrm>
            <a:off x="304800" y="609600"/>
            <a:ext cx="7924800" cy="1143000"/>
          </a:xfrm>
        </p:spPr>
        <p:txBody>
          <a:bodyPr/>
          <a:lstStyle/>
          <a:p>
            <a:pPr eaLnBrk="1" hangingPunct="1"/>
            <a:r>
              <a:rPr lang="cs-CZ" altLang="en-US" sz="3600" smtClean="0"/>
              <a:t>Restrukturalizace podnikových procesů</a:t>
            </a:r>
          </a:p>
        </p:txBody>
      </p:sp>
      <p:sp>
        <p:nvSpPr>
          <p:cNvPr id="126980" name="Rectangle 3"/>
          <p:cNvSpPr>
            <a:spLocks noGrp="1" noChangeArrowheads="1"/>
          </p:cNvSpPr>
          <p:nvPr>
            <p:ph type="body" idx="4294967295"/>
          </p:nvPr>
        </p:nvSpPr>
        <p:spPr>
          <a:xfrm>
            <a:off x="395288" y="1989138"/>
            <a:ext cx="8280400" cy="4106862"/>
          </a:xfrm>
        </p:spPr>
        <p:txBody>
          <a:bodyPr/>
          <a:lstStyle/>
          <a:p>
            <a:pPr eaLnBrk="1" hangingPunct="1">
              <a:lnSpc>
                <a:spcPct val="80000"/>
              </a:lnSpc>
            </a:pPr>
            <a:r>
              <a:rPr lang="cs-CZ" altLang="en-US" sz="2800" dirty="0" smtClean="0"/>
              <a:t>Obtížnost BPR – případ NDR. Úplná restrukturalizace průmyslu NDR se ukázala jako neobyčejně drahá a velice dlouhodobá záležitost. </a:t>
            </a:r>
          </a:p>
          <a:p>
            <a:pPr lvl="1" eaLnBrk="1" hangingPunct="1">
              <a:lnSpc>
                <a:spcPct val="80000"/>
              </a:lnSpc>
            </a:pPr>
            <a:r>
              <a:rPr lang="cs-CZ" altLang="en-US" sz="2400" dirty="0" smtClean="0"/>
              <a:t>Ani dnes po více než dvaceti létech není jasné, zda a kdy úspěšně skončí. Jisté náznaky zlepšení existují. </a:t>
            </a:r>
          </a:p>
          <a:p>
            <a:pPr lvl="1" eaLnBrk="1" hangingPunct="1">
              <a:lnSpc>
                <a:spcPct val="80000"/>
              </a:lnSpc>
            </a:pPr>
            <a:r>
              <a:rPr lang="cs-CZ" altLang="en-US" sz="2400" dirty="0" err="1" smtClean="0"/>
              <a:t>Domněka</a:t>
            </a:r>
            <a:r>
              <a:rPr lang="cs-CZ" altLang="en-US" sz="2400" dirty="0" smtClean="0"/>
              <a:t>: Struktura průmyslu se zcela rozbila a jeho znovuvybudování je úkol pro více než jednu generaci. Dodnes jsou problémy </a:t>
            </a:r>
          </a:p>
          <a:p>
            <a:pPr lvl="2" eaLnBrk="1" hangingPunct="1">
              <a:lnSpc>
                <a:spcPct val="80000"/>
              </a:lnSpc>
            </a:pPr>
            <a:r>
              <a:rPr lang="cs-CZ" altLang="en-US" sz="2000" dirty="0" smtClean="0"/>
              <a:t> Cena změny: několik bilionů marek/euro (oficiálně 200 miliard marek (v dnešních cenách cca 300 miliard  Euro ročně po mnoho let), fakticky </a:t>
            </a:r>
            <a:r>
              <a:rPr lang="cs-CZ" altLang="en-US" sz="2000" dirty="0" smtClean="0"/>
              <a:t>asi mnohem více možná třikrát </a:t>
            </a:r>
            <a:r>
              <a:rPr lang="cs-CZ" altLang="en-US" sz="2000" dirty="0" smtClean="0"/>
              <a:t>tolik</a:t>
            </a:r>
          </a:p>
        </p:txBody>
      </p:sp>
      <p:sp>
        <p:nvSpPr>
          <p:cNvPr id="126981"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60571349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A8674E81-3530-4D92-B3BB-6E3E0C140526}" type="slidenum">
              <a:rPr lang="cs-CZ" altLang="en-US" sz="1400">
                <a:latin typeface="Arial" charset="0"/>
              </a:rPr>
              <a:pPr algn="r" eaLnBrk="1" hangingPunct="1">
                <a:spcBef>
                  <a:spcPct val="0"/>
                </a:spcBef>
                <a:buFontTx/>
                <a:buNone/>
              </a:pPr>
              <a:t>106</a:t>
            </a:fld>
            <a:endParaRPr lang="cs-CZ" altLang="en-US" sz="1400">
              <a:latin typeface="Arial" charset="0"/>
            </a:endParaRPr>
          </a:p>
        </p:txBody>
      </p:sp>
      <p:sp>
        <p:nvSpPr>
          <p:cNvPr id="128003" name="Rectangle 2"/>
          <p:cNvSpPr>
            <a:spLocks noGrp="1" noChangeArrowheads="1"/>
          </p:cNvSpPr>
          <p:nvPr>
            <p:ph type="title" idx="4294967295"/>
          </p:nvPr>
        </p:nvSpPr>
        <p:spPr>
          <a:xfrm>
            <a:off x="304800" y="609600"/>
            <a:ext cx="7924800" cy="1143000"/>
          </a:xfrm>
        </p:spPr>
        <p:txBody>
          <a:bodyPr/>
          <a:lstStyle/>
          <a:p>
            <a:pPr eaLnBrk="1" hangingPunct="1"/>
            <a:r>
              <a:rPr lang="cs-CZ" altLang="en-US" sz="3600" smtClean="0"/>
              <a:t>Restrukturalizace podnikových procesů</a:t>
            </a:r>
          </a:p>
        </p:txBody>
      </p:sp>
      <p:sp>
        <p:nvSpPr>
          <p:cNvPr id="128004" name="Rectangle 3"/>
          <p:cNvSpPr>
            <a:spLocks noGrp="1" noChangeArrowheads="1"/>
          </p:cNvSpPr>
          <p:nvPr>
            <p:ph type="body" idx="4294967295"/>
          </p:nvPr>
        </p:nvSpPr>
        <p:spPr>
          <a:xfrm>
            <a:off x="395288" y="1989138"/>
            <a:ext cx="8280400" cy="4106862"/>
          </a:xfrm>
        </p:spPr>
        <p:txBody>
          <a:bodyPr/>
          <a:lstStyle/>
          <a:p>
            <a:pPr eaLnBrk="1" hangingPunct="1">
              <a:lnSpc>
                <a:spcPct val="80000"/>
              </a:lnSpc>
            </a:pPr>
            <a:endParaRPr lang="cs-CZ" altLang="en-US" sz="2800" smtClean="0"/>
          </a:p>
          <a:p>
            <a:pPr eaLnBrk="1" hangingPunct="1">
              <a:lnSpc>
                <a:spcPct val="80000"/>
              </a:lnSpc>
            </a:pPr>
            <a:endParaRPr lang="cs-CZ" altLang="en-US" sz="2800" smtClean="0"/>
          </a:p>
          <a:p>
            <a:pPr eaLnBrk="1" hangingPunct="1">
              <a:lnSpc>
                <a:spcPct val="80000"/>
              </a:lnSpc>
            </a:pPr>
            <a:r>
              <a:rPr lang="cs-CZ" altLang="en-US" sz="2800" smtClean="0"/>
              <a:t>Ani v USA nejsou s radikální BPR nejlepší zkušenosti i když tam obvykle nepředpokládají iniciativu při jejich provádění, takže se nové procesy snáze naučí a používají.</a:t>
            </a:r>
            <a:endParaRPr lang="cs-CZ" altLang="en-US" sz="2400" smtClean="0"/>
          </a:p>
          <a:p>
            <a:pPr eaLnBrk="1" hangingPunct="1">
              <a:lnSpc>
                <a:spcPct val="80000"/>
              </a:lnSpc>
            </a:pPr>
            <a:r>
              <a:rPr lang="cs-CZ" altLang="en-US" sz="2800" smtClean="0"/>
              <a:t>Dosti velká kritika výsledků BPR</a:t>
            </a:r>
          </a:p>
          <a:p>
            <a:pPr lvl="1" eaLnBrk="1" hangingPunct="1">
              <a:lnSpc>
                <a:spcPct val="80000"/>
              </a:lnSpc>
            </a:pPr>
            <a:r>
              <a:rPr lang="cs-CZ" altLang="en-US" sz="2400" smtClean="0"/>
              <a:t>V podstatě se BPR v původním rozsahu neprovádí</a:t>
            </a:r>
          </a:p>
          <a:p>
            <a:pPr lvl="1" eaLnBrk="1" hangingPunct="1">
              <a:lnSpc>
                <a:spcPct val="80000"/>
              </a:lnSpc>
            </a:pPr>
            <a:r>
              <a:rPr lang="cs-CZ" altLang="en-US" sz="2400" smtClean="0"/>
              <a:t>BPR se zneužívalo pro omezení vlivu starých praktiků</a:t>
            </a:r>
          </a:p>
        </p:txBody>
      </p:sp>
      <p:sp>
        <p:nvSpPr>
          <p:cNvPr id="128005"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385508418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DD16B702-4DC9-4871-94BB-33DB90F4B56D}" type="slidenum">
              <a:rPr lang="cs-CZ" altLang="en-US" sz="1400">
                <a:latin typeface="Arial" charset="0"/>
              </a:rPr>
              <a:pPr algn="r" eaLnBrk="1" hangingPunct="1">
                <a:spcBef>
                  <a:spcPct val="0"/>
                </a:spcBef>
                <a:buFontTx/>
                <a:buNone/>
              </a:pPr>
              <a:t>107</a:t>
            </a:fld>
            <a:endParaRPr lang="cs-CZ" altLang="en-US" sz="1400">
              <a:latin typeface="Arial" charset="0"/>
            </a:endParaRPr>
          </a:p>
        </p:txBody>
      </p:sp>
      <p:sp>
        <p:nvSpPr>
          <p:cNvPr id="129027" name="Rectangle 2"/>
          <p:cNvSpPr>
            <a:spLocks noGrp="1" noChangeArrowheads="1"/>
          </p:cNvSpPr>
          <p:nvPr>
            <p:ph type="title" idx="4294967295"/>
          </p:nvPr>
        </p:nvSpPr>
        <p:spPr>
          <a:xfrm>
            <a:off x="304800" y="609600"/>
            <a:ext cx="8534400" cy="1143000"/>
          </a:xfrm>
        </p:spPr>
        <p:txBody>
          <a:bodyPr/>
          <a:lstStyle/>
          <a:p>
            <a:pPr eaLnBrk="1" hangingPunct="1"/>
            <a:r>
              <a:rPr lang="cs-CZ" altLang="en-US" sz="4000" smtClean="0"/>
              <a:t>Restrukturalizace podnikových procesů</a:t>
            </a:r>
          </a:p>
        </p:txBody>
      </p:sp>
      <p:sp>
        <p:nvSpPr>
          <p:cNvPr id="129028" name="Rectangle 3"/>
          <p:cNvSpPr>
            <a:spLocks noGrp="1" noChangeArrowheads="1"/>
          </p:cNvSpPr>
          <p:nvPr>
            <p:ph type="body" idx="4294967295"/>
          </p:nvPr>
        </p:nvSpPr>
        <p:spPr>
          <a:xfrm>
            <a:off x="685800" y="2276475"/>
            <a:ext cx="7761288" cy="3819525"/>
          </a:xfrm>
        </p:spPr>
        <p:txBody>
          <a:bodyPr>
            <a:normAutofit lnSpcReduction="10000"/>
          </a:bodyPr>
          <a:lstStyle/>
          <a:p>
            <a:pPr eaLnBrk="1" hangingPunct="1">
              <a:lnSpc>
                <a:spcPct val="80000"/>
              </a:lnSpc>
              <a:buFontTx/>
              <a:buNone/>
            </a:pPr>
            <a:r>
              <a:rPr lang="cs-CZ" altLang="en-US" sz="2800" smtClean="0"/>
              <a:t>Studium známých případů BPR naznačuje, že jistější  a často i efektivnější cesta  než radikální (tvrdé) BPR je angažování kvalitního manažera.</a:t>
            </a:r>
          </a:p>
          <a:p>
            <a:pPr lvl="1" eaLnBrk="1" hangingPunct="1">
              <a:lnSpc>
                <a:spcPct val="80000"/>
              </a:lnSpc>
            </a:pPr>
            <a:r>
              <a:rPr lang="cs-CZ" altLang="en-US" sz="2400" smtClean="0"/>
              <a:t>Příklad IBM v sedmdesátých létech, manažer ji zachránil od krachu, BPR nikoliv </a:t>
            </a:r>
          </a:p>
          <a:p>
            <a:pPr lvl="1" eaLnBrk="1" hangingPunct="1">
              <a:lnSpc>
                <a:spcPct val="80000"/>
              </a:lnSpc>
            </a:pPr>
            <a:r>
              <a:rPr lang="cs-CZ" altLang="en-US" sz="2000" smtClean="0"/>
              <a:t>Revoluční změny podnikových procesů, jako TQM (total quality management),  často vedou ke zhoršení výsledků (výsledky průzkumu Gartner Group).</a:t>
            </a:r>
          </a:p>
          <a:p>
            <a:pPr lvl="1" eaLnBrk="1" hangingPunct="1">
              <a:lnSpc>
                <a:spcPct val="80000"/>
              </a:lnSpc>
            </a:pPr>
            <a:r>
              <a:rPr lang="cs-CZ" altLang="en-US" sz="2000" smtClean="0"/>
              <a:t>Nové metody se často přeceňují, neboť je zavádějí nadprůměrní pracovníci a mnoho dobrých výsledků se dosahuje proto, že jsou nadprůměrní,měli by dobré výsledky i při používání jiných metod (viz školské reformy u nás), navíc se používají na to, nač se hodí (srv. hype křivku před líbánky)</a:t>
            </a:r>
          </a:p>
        </p:txBody>
      </p:sp>
      <p:sp>
        <p:nvSpPr>
          <p:cNvPr id="129029" name="Rectangle 4"/>
          <p:cNvSpPr>
            <a:spLocks noChangeArrowheads="1"/>
          </p:cNvSpPr>
          <p:nvPr/>
        </p:nvSpPr>
        <p:spPr bwMode="auto">
          <a:xfrm>
            <a:off x="8243888" y="188913"/>
            <a:ext cx="215900"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395519773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DB873CD9-C92B-4C4D-80DF-EC6AE4CCF813}" type="slidenum">
              <a:rPr lang="cs-CZ" altLang="en-US" sz="1400">
                <a:latin typeface="Arial" charset="0"/>
              </a:rPr>
              <a:pPr algn="r" eaLnBrk="1" hangingPunct="1">
                <a:spcBef>
                  <a:spcPct val="0"/>
                </a:spcBef>
                <a:buFontTx/>
                <a:buNone/>
              </a:pPr>
              <a:t>108</a:t>
            </a:fld>
            <a:endParaRPr lang="cs-CZ" altLang="en-US" sz="1400">
              <a:latin typeface="Arial" charset="0"/>
            </a:endParaRPr>
          </a:p>
        </p:txBody>
      </p:sp>
      <p:sp>
        <p:nvSpPr>
          <p:cNvPr id="130051" name="Rectangle 2"/>
          <p:cNvSpPr>
            <a:spLocks noGrp="1" noChangeArrowheads="1"/>
          </p:cNvSpPr>
          <p:nvPr>
            <p:ph type="title" idx="4294967295"/>
          </p:nvPr>
        </p:nvSpPr>
        <p:spPr>
          <a:xfrm>
            <a:off x="304800" y="609600"/>
            <a:ext cx="8534400" cy="1143000"/>
          </a:xfrm>
        </p:spPr>
        <p:txBody>
          <a:bodyPr>
            <a:normAutofit fontScale="90000"/>
          </a:bodyPr>
          <a:lstStyle/>
          <a:p>
            <a:pPr eaLnBrk="1" hangingPunct="1"/>
            <a:r>
              <a:rPr lang="cs-CZ" altLang="en-US" sz="4000" smtClean="0"/>
              <a:t>Důvody selhání restrukturalizace podnikových procesů</a:t>
            </a:r>
          </a:p>
        </p:txBody>
      </p:sp>
      <p:sp>
        <p:nvSpPr>
          <p:cNvPr id="130052" name="Rectangle 3"/>
          <p:cNvSpPr>
            <a:spLocks noGrp="1" noChangeArrowheads="1"/>
          </p:cNvSpPr>
          <p:nvPr>
            <p:ph type="body" idx="4294967295"/>
          </p:nvPr>
        </p:nvSpPr>
        <p:spPr>
          <a:xfrm>
            <a:off x="395288" y="2276475"/>
            <a:ext cx="8062912" cy="3819525"/>
          </a:xfrm>
        </p:spPr>
        <p:txBody>
          <a:bodyPr>
            <a:normAutofit lnSpcReduction="10000"/>
          </a:bodyPr>
          <a:lstStyle/>
          <a:p>
            <a:pPr eaLnBrk="1" hangingPunct="1">
              <a:lnSpc>
                <a:spcPct val="90000"/>
              </a:lnSpc>
            </a:pPr>
            <a:r>
              <a:rPr lang="cs-CZ" altLang="en-US" sz="2400" smtClean="0"/>
              <a:t>V déle existujících organizacích v Evropě je mnohé založeno na zkušenostech (vzpomenu si, co mám dělat až když nastane příslušná situace, to je tzv. taktilní dovednost a znalost). V restrukturalizovaných procesech se tato znalost ztratí.</a:t>
            </a:r>
          </a:p>
          <a:p>
            <a:pPr eaLnBrk="1" hangingPunct="1">
              <a:lnSpc>
                <a:spcPct val="90000"/>
              </a:lnSpc>
            </a:pPr>
            <a:r>
              <a:rPr lang="cs-CZ" altLang="en-US" sz="2400" smtClean="0"/>
              <a:t>Změna typu procesů vyžadující změnu kultury (s iniciativou/přesný)</a:t>
            </a:r>
          </a:p>
          <a:p>
            <a:pPr eaLnBrk="1" hangingPunct="1">
              <a:lnSpc>
                <a:spcPct val="90000"/>
              </a:lnSpc>
            </a:pPr>
            <a:r>
              <a:rPr lang="cs-CZ" altLang="en-US" sz="2400" smtClean="0"/>
              <a:t>Nové principy a zásady nemusí být pro danou situaci vhodné. Nové principy mohou být příliš jednostranné a poplatné módám a případně vhodné jen pro některé typy podniků, obvykle velké  </a:t>
            </a:r>
          </a:p>
        </p:txBody>
      </p:sp>
      <p:sp>
        <p:nvSpPr>
          <p:cNvPr id="130053" name="Rectangle 4"/>
          <p:cNvSpPr>
            <a:spLocks noChangeArrowheads="1"/>
          </p:cNvSpPr>
          <p:nvPr/>
        </p:nvSpPr>
        <p:spPr bwMode="auto">
          <a:xfrm>
            <a:off x="8316913" y="188913"/>
            <a:ext cx="215900" cy="144462"/>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397721103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6155204-5AAE-40A1-A946-053BD88BF163}" type="slidenum">
              <a:rPr lang="cs-CZ" altLang="en-US" sz="1400" smtClean="0"/>
              <a:pPr eaLnBrk="1" hangingPunct="1">
                <a:spcBef>
                  <a:spcPct val="0"/>
                </a:spcBef>
                <a:buFontTx/>
                <a:buNone/>
              </a:pPr>
              <a:t>109</a:t>
            </a:fld>
            <a:endParaRPr lang="cs-CZ" altLang="en-US" sz="1400" smtClean="0"/>
          </a:p>
        </p:txBody>
      </p:sp>
      <p:sp>
        <p:nvSpPr>
          <p:cNvPr id="145411" name="Rectangle 2"/>
          <p:cNvSpPr>
            <a:spLocks noGrp="1" noChangeArrowheads="1"/>
          </p:cNvSpPr>
          <p:nvPr>
            <p:ph type="title"/>
          </p:nvPr>
        </p:nvSpPr>
        <p:spPr>
          <a:xfrm>
            <a:off x="684213" y="123825"/>
            <a:ext cx="7772400" cy="1019175"/>
          </a:xfrm>
        </p:spPr>
        <p:txBody>
          <a:bodyPr/>
          <a:lstStyle/>
          <a:p>
            <a:pPr eaLnBrk="1" hangingPunct="1"/>
            <a:r>
              <a:rPr lang="cs-CZ" altLang="en-US" smtClean="0"/>
              <a:t>Kritické požadavky</a:t>
            </a:r>
          </a:p>
        </p:txBody>
      </p:sp>
      <p:sp>
        <p:nvSpPr>
          <p:cNvPr id="145412" name="Rectangle 3"/>
          <p:cNvSpPr>
            <a:spLocks noGrp="1" noChangeArrowheads="1"/>
          </p:cNvSpPr>
          <p:nvPr>
            <p:ph type="body" idx="1"/>
          </p:nvPr>
        </p:nvSpPr>
        <p:spPr>
          <a:xfrm>
            <a:off x="841375" y="1600200"/>
            <a:ext cx="7388225" cy="4495800"/>
          </a:xfrm>
        </p:spPr>
        <p:txBody>
          <a:bodyPr/>
          <a:lstStyle/>
          <a:p>
            <a:pPr eaLnBrk="1" hangingPunct="1">
              <a:lnSpc>
                <a:spcPct val="80000"/>
              </a:lnSpc>
            </a:pPr>
            <a:r>
              <a:rPr lang="cs-CZ" altLang="en-US" sz="2400" smtClean="0"/>
              <a:t>U kritických požadavků se hodnotí rizika nevyhovění požadavku a také</a:t>
            </a:r>
            <a:br>
              <a:rPr lang="cs-CZ" altLang="en-US" sz="2400" smtClean="0"/>
            </a:br>
            <a:r>
              <a:rPr lang="cs-CZ" altLang="en-US" sz="2400" smtClean="0"/>
              <a:t>rizika a problémy spojené s implementací požadavku. </a:t>
            </a:r>
          </a:p>
          <a:p>
            <a:pPr eaLnBrk="1" hangingPunct="1">
              <a:lnSpc>
                <a:spcPct val="80000"/>
              </a:lnSpc>
            </a:pPr>
            <a:r>
              <a:rPr lang="cs-CZ" altLang="en-US" sz="2400" smtClean="0"/>
              <a:t>Pro každý kritický požadavek se hledá odpověď na následující otázky:</a:t>
            </a:r>
          </a:p>
          <a:p>
            <a:pPr lvl="1" eaLnBrk="1" hangingPunct="1">
              <a:lnSpc>
                <a:spcPct val="80000"/>
              </a:lnSpc>
            </a:pPr>
            <a:r>
              <a:rPr lang="cs-CZ" altLang="en-US" sz="2000" smtClean="0"/>
              <a:t>má požadavek opravdu velký až kritický vliv na užitečnost IS? </a:t>
            </a:r>
          </a:p>
          <a:p>
            <a:pPr lvl="1" eaLnBrk="1" hangingPunct="1">
              <a:lnSpc>
                <a:spcPct val="80000"/>
              </a:lnSpc>
            </a:pPr>
            <a:r>
              <a:rPr lang="cs-CZ" altLang="en-US" sz="2000" smtClean="0"/>
              <a:t>pokud ano, jaké konkrétní parametry činnosti uživatele ovlivňuje? Tyto parametry by měly být kvantifikovatelné.</a:t>
            </a:r>
            <a:br>
              <a:rPr lang="cs-CZ" altLang="en-US" sz="2000" smtClean="0"/>
            </a:br>
            <a:r>
              <a:rPr lang="cs-CZ" altLang="en-US" sz="2000" smtClean="0"/>
              <a:t/>
            </a:r>
            <a:br>
              <a:rPr lang="cs-CZ" altLang="en-US" sz="2000" smtClean="0"/>
            </a:br>
            <a:r>
              <a:rPr lang="cs-CZ" altLang="en-US" sz="2000" smtClean="0"/>
              <a:t>Příklady: vyřizování zakázky se zkrátí z měsíce na čtrnáct dnů, snížení zásob</a:t>
            </a:r>
            <a:br>
              <a:rPr lang="cs-CZ" altLang="en-US" sz="2000" smtClean="0"/>
            </a:br>
            <a:r>
              <a:rPr lang="cs-CZ" altLang="en-US" sz="2000" smtClean="0"/>
              <a:t>o 10%, platby se kontrolují týdně, atd.</a:t>
            </a:r>
            <a:br>
              <a:rPr lang="cs-CZ" altLang="en-US" sz="2000" smtClean="0"/>
            </a:br>
            <a:endParaRPr lang="cs-CZ" altLang="en-US" sz="2000" smtClean="0"/>
          </a:p>
        </p:txBody>
      </p:sp>
    </p:spTree>
    <p:extLst>
      <p:ext uri="{BB962C8B-B14F-4D97-AF65-F5344CB8AC3E}">
        <p14:creationId xmlns:p14="http://schemas.microsoft.com/office/powerpoint/2010/main" val="586849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4FEEAA5-A19F-46BE-A598-83C9E3ECF00A}" type="slidenum">
              <a:rPr lang="cs-CZ" altLang="en-US" sz="1400" smtClean="0"/>
              <a:pPr eaLnBrk="1" hangingPunct="1">
                <a:spcBef>
                  <a:spcPct val="0"/>
                </a:spcBef>
                <a:buFontTx/>
                <a:buNone/>
              </a:pPr>
              <a:t>11</a:t>
            </a:fld>
            <a:endParaRPr lang="cs-CZ" altLang="en-US" sz="1400" smtClean="0"/>
          </a:p>
        </p:txBody>
      </p:sp>
      <p:sp>
        <p:nvSpPr>
          <p:cNvPr id="12291" name="Rectangle 2"/>
          <p:cNvSpPr>
            <a:spLocks noGrp="1" noChangeArrowheads="1"/>
          </p:cNvSpPr>
          <p:nvPr>
            <p:ph type="title"/>
          </p:nvPr>
        </p:nvSpPr>
        <p:spPr>
          <a:xfrm>
            <a:off x="684213" y="188913"/>
            <a:ext cx="7772400" cy="1447800"/>
          </a:xfrm>
        </p:spPr>
        <p:txBody>
          <a:bodyPr/>
          <a:lstStyle/>
          <a:p>
            <a:pPr eaLnBrk="1" hangingPunct="1"/>
            <a:r>
              <a:rPr lang="cs-CZ" altLang="en-US" dirty="0" smtClean="0"/>
              <a:t>Rizika jako výzva</a:t>
            </a:r>
          </a:p>
        </p:txBody>
      </p:sp>
      <p:sp>
        <p:nvSpPr>
          <p:cNvPr id="12292" name="Rectangle 3"/>
          <p:cNvSpPr>
            <a:spLocks noGrp="1" noChangeArrowheads="1"/>
          </p:cNvSpPr>
          <p:nvPr>
            <p:ph type="body" idx="1"/>
          </p:nvPr>
        </p:nvSpPr>
        <p:spPr>
          <a:xfrm>
            <a:off x="609600" y="1773238"/>
            <a:ext cx="7924800" cy="4610100"/>
          </a:xfrm>
        </p:spPr>
        <p:txBody>
          <a:bodyPr>
            <a:normAutofit/>
          </a:bodyPr>
          <a:lstStyle/>
          <a:p>
            <a:pPr eaLnBrk="1" hangingPunct="1">
              <a:lnSpc>
                <a:spcPct val="90000"/>
              </a:lnSpc>
            </a:pPr>
            <a:r>
              <a:rPr lang="cs-CZ" altLang="en-US" sz="2800" dirty="0" smtClean="0">
                <a:latin typeface="Times New Roman" pitchFamily="18" charset="0"/>
                <a:cs typeface="Times New Roman" pitchFamily="18" charset="0"/>
              </a:rPr>
              <a:t>O </a:t>
            </a:r>
            <a:r>
              <a:rPr lang="cs-CZ" altLang="en-US" sz="2800" i="1" dirty="0" smtClean="0">
                <a:latin typeface="Times New Roman" pitchFamily="18" charset="0"/>
              </a:rPr>
              <a:t>ř</a:t>
            </a:r>
            <a:r>
              <a:rPr lang="cs-CZ" altLang="en-US" sz="2800" i="1" dirty="0" smtClean="0">
                <a:latin typeface="Times New Roman" pitchFamily="18" charset="0"/>
                <a:cs typeface="Times New Roman" pitchFamily="18" charset="0"/>
              </a:rPr>
              <a:t>ízení (správ</a:t>
            </a:r>
            <a:r>
              <a:rPr lang="cs-CZ" altLang="en-US" sz="2800" i="1" dirty="0" smtClean="0">
                <a:latin typeface="Times New Roman" pitchFamily="18" charset="0"/>
              </a:rPr>
              <a:t>ě</a:t>
            </a:r>
            <a:r>
              <a:rPr lang="cs-CZ" altLang="en-US" sz="2800" i="1" dirty="0" smtClean="0">
                <a:latin typeface="Times New Roman" pitchFamily="18" charset="0"/>
                <a:cs typeface="Times New Roman" pitchFamily="18" charset="0"/>
              </a:rPr>
              <a:t>) rizik</a:t>
            </a:r>
            <a:r>
              <a:rPr lang="cs-CZ" altLang="en-US" sz="2800" dirty="0" smtClean="0">
                <a:latin typeface="Times New Roman" pitchFamily="18" charset="0"/>
                <a:cs typeface="Times New Roman" pitchFamily="18" charset="0"/>
              </a:rPr>
              <a:t> se </a:t>
            </a:r>
            <a:r>
              <a:rPr lang="cs-CZ" altLang="en-US" sz="2800" dirty="0" smtClean="0">
                <a:latin typeface="Times New Roman" pitchFamily="18" charset="0"/>
                <a:cs typeface="Times New Roman" pitchFamily="18" charset="0"/>
              </a:rPr>
              <a:t>hovoří zpravidla  </a:t>
            </a:r>
            <a:r>
              <a:rPr lang="cs-CZ" altLang="en-US" sz="2800" dirty="0" smtClean="0">
                <a:latin typeface="Times New Roman" pitchFamily="18" charset="0"/>
                <a:cs typeface="Times New Roman" pitchFamily="18" charset="0"/>
              </a:rPr>
              <a:t>v situaci, kdy jsme již rozhodnuti uskute</a:t>
            </a:r>
            <a:r>
              <a:rPr lang="cs-CZ" altLang="en-US" sz="2800" dirty="0" smtClean="0">
                <a:latin typeface="Times New Roman" pitchFamily="18" charset="0"/>
              </a:rPr>
              <a:t>č</a:t>
            </a:r>
            <a:r>
              <a:rPr lang="cs-CZ" altLang="en-US" sz="2800" dirty="0" smtClean="0">
                <a:latin typeface="Times New Roman" pitchFamily="18" charset="0"/>
                <a:cs typeface="Times New Roman" pitchFamily="18" charset="0"/>
              </a:rPr>
              <a:t>nit nějakou činnost a chceme snížit </a:t>
            </a:r>
            <a:r>
              <a:rPr lang="cs-CZ" altLang="en-US" sz="2800" dirty="0" smtClean="0">
                <a:latin typeface="Times New Roman" pitchFamily="18" charset="0"/>
              </a:rPr>
              <a:t>č</a:t>
            </a:r>
            <a:r>
              <a:rPr lang="cs-CZ" altLang="en-US" sz="2800" dirty="0" smtClean="0">
                <a:latin typeface="Times New Roman" pitchFamily="18" charset="0"/>
                <a:cs typeface="Times New Roman" pitchFamily="18" charset="0"/>
              </a:rPr>
              <a:t>i omezit následky mo</a:t>
            </a:r>
            <a:r>
              <a:rPr lang="cs-CZ" altLang="en-US" sz="2800" dirty="0" smtClean="0">
                <a:latin typeface="Times New Roman" pitchFamily="18" charset="0"/>
              </a:rPr>
              <a:t>ž</a:t>
            </a:r>
            <a:r>
              <a:rPr lang="cs-CZ" altLang="en-US" sz="2800" dirty="0" smtClean="0">
                <a:latin typeface="Times New Roman" pitchFamily="18" charset="0"/>
                <a:cs typeface="Times New Roman" pitchFamily="18" charset="0"/>
              </a:rPr>
              <a:t>ných rizik spojený s</a:t>
            </a:r>
            <a:r>
              <a:rPr lang="cs-CZ" altLang="en-US" sz="2800" dirty="0" smtClean="0">
                <a:latin typeface="Times New Roman" pitchFamily="18" charset="0"/>
              </a:rPr>
              <a:t> daným </a:t>
            </a:r>
            <a:r>
              <a:rPr lang="cs-CZ" altLang="en-US" sz="2800" dirty="0" smtClean="0">
                <a:latin typeface="Times New Roman" pitchFamily="18" charset="0"/>
              </a:rPr>
              <a:t>rozhodnutím či aktivitou</a:t>
            </a:r>
            <a:r>
              <a:rPr lang="cs-CZ" altLang="en-US" sz="2800" dirty="0" smtClean="0">
                <a:latin typeface="Times New Roman" pitchFamily="18" charset="0"/>
                <a:cs typeface="Times New Roman" pitchFamily="18" charset="0"/>
              </a:rPr>
              <a:t>. </a:t>
            </a:r>
            <a:endParaRPr lang="cs-CZ" altLang="en-US" sz="2800" dirty="0" smtClean="0">
              <a:latin typeface="Times New Roman" pitchFamily="18" charset="0"/>
              <a:cs typeface="Times New Roman" pitchFamily="18" charset="0"/>
            </a:endParaRPr>
          </a:p>
          <a:p>
            <a:pPr eaLnBrk="1" hangingPunct="1">
              <a:lnSpc>
                <a:spcPct val="90000"/>
              </a:lnSpc>
            </a:pPr>
            <a:r>
              <a:rPr lang="cs-CZ" altLang="en-US" sz="2800" dirty="0" smtClean="0">
                <a:latin typeface="Times New Roman" pitchFamily="18" charset="0"/>
                <a:cs typeface="Times New Roman" pitchFamily="18" charset="0"/>
              </a:rPr>
              <a:t>Principy hodnocení rizik pou</a:t>
            </a:r>
            <a:r>
              <a:rPr lang="cs-CZ" altLang="en-US" sz="2800" dirty="0" smtClean="0">
                <a:latin typeface="Times New Roman" pitchFamily="18" charset="0"/>
              </a:rPr>
              <a:t>ž</a:t>
            </a:r>
            <a:r>
              <a:rPr lang="cs-CZ" altLang="en-US" sz="2800" dirty="0" smtClean="0">
                <a:latin typeface="Times New Roman" pitchFamily="18" charset="0"/>
                <a:cs typeface="Times New Roman" pitchFamily="18" charset="0"/>
              </a:rPr>
              <a:t>íváme i tehdy, kdy</a:t>
            </a:r>
            <a:r>
              <a:rPr lang="cs-CZ" altLang="en-US" sz="2800" dirty="0" smtClean="0">
                <a:latin typeface="Times New Roman" pitchFamily="18" charset="0"/>
              </a:rPr>
              <a:t>ž</a:t>
            </a:r>
            <a:r>
              <a:rPr lang="cs-CZ" altLang="en-US" sz="2800" dirty="0" smtClean="0">
                <a:latin typeface="Times New Roman" pitchFamily="18" charset="0"/>
                <a:cs typeface="Times New Roman" pitchFamily="18" charset="0"/>
              </a:rPr>
              <a:t> se rozhodujeme, zda  n</a:t>
            </a:r>
            <a:r>
              <a:rPr lang="cs-CZ" altLang="en-US" sz="2800" dirty="0" smtClean="0">
                <a:latin typeface="Times New Roman" pitchFamily="18" charset="0"/>
              </a:rPr>
              <a:t>ě</a:t>
            </a:r>
            <a:r>
              <a:rPr lang="cs-CZ" altLang="en-US" sz="2800" dirty="0" smtClean="0">
                <a:latin typeface="Times New Roman" pitchFamily="18" charset="0"/>
                <a:cs typeface="Times New Roman" pitchFamily="18" charset="0"/>
              </a:rPr>
              <a:t>jaký projekt uskutečnit </a:t>
            </a:r>
            <a:r>
              <a:rPr lang="cs-CZ" altLang="en-US" sz="2800" dirty="0" smtClean="0">
                <a:latin typeface="Times New Roman" pitchFamily="18" charset="0"/>
              </a:rPr>
              <a:t>č</a:t>
            </a:r>
            <a:r>
              <a:rPr lang="cs-CZ" altLang="en-US" sz="2800" dirty="0" smtClean="0">
                <a:latin typeface="Times New Roman" pitchFamily="18" charset="0"/>
                <a:cs typeface="Times New Roman" pitchFamily="18" charset="0"/>
              </a:rPr>
              <a:t>i nikoliv nebo když při rozhodování hodnotíme přínosy</a:t>
            </a:r>
            <a:r>
              <a:rPr lang="cs-CZ" altLang="en-US" sz="2800" dirty="0" smtClean="0">
                <a:latin typeface="Times New Roman" pitchFamily="18" charset="0"/>
              </a:rPr>
              <a:t> a</a:t>
            </a:r>
            <a:r>
              <a:rPr lang="cs-CZ" altLang="en-US" sz="2800" dirty="0" smtClean="0">
                <a:latin typeface="Times New Roman" pitchFamily="18" charset="0"/>
                <a:cs typeface="Times New Roman" pitchFamily="18" charset="0"/>
              </a:rPr>
              <a:t> rizika spojená s r</a:t>
            </a:r>
            <a:r>
              <a:rPr lang="cs-CZ" altLang="en-US" sz="2800" dirty="0" smtClean="0">
                <a:latin typeface="Times New Roman" pitchFamily="18" charset="0"/>
              </a:rPr>
              <a:t>ů</a:t>
            </a:r>
            <a:r>
              <a:rPr lang="cs-CZ" altLang="en-US" sz="2800" dirty="0" smtClean="0">
                <a:latin typeface="Times New Roman" pitchFamily="18" charset="0"/>
                <a:cs typeface="Times New Roman" pitchFamily="18" charset="0"/>
              </a:rPr>
              <a:t>znými </a:t>
            </a:r>
            <a:r>
              <a:rPr lang="cs-CZ" altLang="en-US" sz="2800" dirty="0" smtClean="0">
                <a:latin typeface="Times New Roman" pitchFamily="18" charset="0"/>
              </a:rPr>
              <a:t>variantami </a:t>
            </a:r>
            <a:r>
              <a:rPr lang="cs-CZ" altLang="en-US" sz="2800" dirty="0" smtClean="0">
                <a:latin typeface="Times New Roman" pitchFamily="18" charset="0"/>
                <a:cs typeface="Times New Roman" pitchFamily="18" charset="0"/>
              </a:rPr>
              <a:t>rozhodnutí. </a:t>
            </a:r>
          </a:p>
        </p:txBody>
      </p:sp>
    </p:spTree>
    <p:extLst>
      <p:ext uri="{BB962C8B-B14F-4D97-AF65-F5344CB8AC3E}">
        <p14:creationId xmlns:p14="http://schemas.microsoft.com/office/powerpoint/2010/main" val="79659446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68C04FC1-F936-41F1-A4A8-184EC497A53F}" type="slidenum">
              <a:rPr lang="cs-CZ" altLang="en-US" sz="1400" smtClean="0"/>
              <a:pPr eaLnBrk="1" hangingPunct="1">
                <a:spcBef>
                  <a:spcPct val="0"/>
                </a:spcBef>
                <a:buFontTx/>
                <a:buNone/>
              </a:pPr>
              <a:t>110</a:t>
            </a:fld>
            <a:endParaRPr lang="cs-CZ" altLang="en-US" sz="1400" smtClean="0"/>
          </a:p>
        </p:txBody>
      </p:sp>
      <p:sp>
        <p:nvSpPr>
          <p:cNvPr id="146435"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a:t>
            </a:r>
          </a:p>
        </p:txBody>
      </p:sp>
      <p:sp>
        <p:nvSpPr>
          <p:cNvPr id="146436" name="Rectangle 3"/>
          <p:cNvSpPr>
            <a:spLocks noGrp="1" noChangeArrowheads="1"/>
          </p:cNvSpPr>
          <p:nvPr>
            <p:ph type="body" idx="1"/>
          </p:nvPr>
        </p:nvSpPr>
        <p:spPr>
          <a:xfrm>
            <a:off x="381000" y="1066800"/>
            <a:ext cx="8153400" cy="5316538"/>
          </a:xfrm>
        </p:spPr>
        <p:txBody>
          <a:bodyPr>
            <a:normAutofit lnSpcReduction="10000"/>
          </a:bodyPr>
          <a:lstStyle/>
          <a:p>
            <a:pPr marL="284163" indent="-284163" eaLnBrk="1" hangingPunct="1">
              <a:lnSpc>
                <a:spcPct val="90000"/>
              </a:lnSpc>
              <a:buFontTx/>
              <a:buNone/>
            </a:pPr>
            <a:r>
              <a:rPr lang="cs-CZ" altLang="en-US" smtClean="0"/>
              <a:t>Formálně se při analýze kritických požadavků postupuje následovně</a:t>
            </a:r>
            <a:r>
              <a:rPr lang="cs-CZ" altLang="en-US" sz="2400" smtClean="0"/>
              <a:t>:</a:t>
            </a:r>
          </a:p>
          <a:p>
            <a:pPr marL="284163" indent="-284163" eaLnBrk="1" hangingPunct="1">
              <a:lnSpc>
                <a:spcPct val="90000"/>
              </a:lnSpc>
              <a:buFontTx/>
              <a:buAutoNum type="arabicPeriod"/>
            </a:pPr>
            <a:r>
              <a:rPr lang="cs-CZ" altLang="en-US" smtClean="0"/>
              <a:t>Stanovení podnikových cílů a kritických požadavků na IS. Vymezení  priorit cílů. Pokud jsou cíle nezávislé nebo je nelze rozumně integrovat, je vhodné je řešit jako separátní projekty. S návrhem cílů musí souhlasit management.</a:t>
            </a:r>
          </a:p>
          <a:p>
            <a:pPr marL="284163" indent="-284163" eaLnBrk="1" hangingPunct="1">
              <a:lnSpc>
                <a:spcPct val="90000"/>
              </a:lnSpc>
              <a:buFontTx/>
              <a:buAutoNum type="arabicPeriod"/>
            </a:pPr>
            <a:r>
              <a:rPr lang="cs-CZ" altLang="en-US" smtClean="0"/>
              <a:t>Stanovení kritických oblastí výkonnosti: které důležité činnosti neexistují a které je třeba zlepšit kvantitativně i kvalitativně. </a:t>
            </a:r>
            <a:br>
              <a:rPr lang="cs-CZ" altLang="en-US" smtClean="0"/>
            </a:br>
            <a:endParaRPr lang="cs-CZ" altLang="en-US" smtClean="0"/>
          </a:p>
        </p:txBody>
      </p:sp>
    </p:spTree>
    <p:extLst>
      <p:ext uri="{BB962C8B-B14F-4D97-AF65-F5344CB8AC3E}">
        <p14:creationId xmlns:p14="http://schemas.microsoft.com/office/powerpoint/2010/main" val="304746965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40928DC-F2D5-44CD-90B3-AF1E65D36C61}" type="slidenum">
              <a:rPr lang="cs-CZ" altLang="en-US" sz="1400" smtClean="0"/>
              <a:pPr eaLnBrk="1" hangingPunct="1">
                <a:spcBef>
                  <a:spcPct val="0"/>
                </a:spcBef>
                <a:buFontTx/>
                <a:buNone/>
              </a:pPr>
              <a:t>111</a:t>
            </a:fld>
            <a:endParaRPr lang="cs-CZ" altLang="en-US" sz="1400" smtClean="0"/>
          </a:p>
        </p:txBody>
      </p:sp>
      <p:sp>
        <p:nvSpPr>
          <p:cNvPr id="147459"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a:t>
            </a:r>
          </a:p>
        </p:txBody>
      </p:sp>
      <p:sp>
        <p:nvSpPr>
          <p:cNvPr id="147460" name="Rectangle 3"/>
          <p:cNvSpPr>
            <a:spLocks noGrp="1" noChangeArrowheads="1"/>
          </p:cNvSpPr>
          <p:nvPr>
            <p:ph type="body" idx="1"/>
          </p:nvPr>
        </p:nvSpPr>
        <p:spPr>
          <a:xfrm>
            <a:off x="381000" y="1066800"/>
            <a:ext cx="8153400" cy="5316538"/>
          </a:xfrm>
        </p:spPr>
        <p:txBody>
          <a:bodyPr>
            <a:normAutofit lnSpcReduction="10000"/>
          </a:bodyPr>
          <a:lstStyle/>
          <a:p>
            <a:pPr marL="533400" indent="-533400" eaLnBrk="1" hangingPunct="1">
              <a:lnSpc>
                <a:spcPct val="80000"/>
              </a:lnSpc>
              <a:buFontTx/>
              <a:buAutoNum type="arabicPeriod" startAt="3"/>
            </a:pPr>
            <a:r>
              <a:rPr lang="cs-CZ" altLang="en-US" sz="2800" smtClean="0"/>
              <a:t>Pokrytí jednotlivých kritických oblastí funkcemi: která funkce jak rychle co řeší. Funkce je vhodné analyzovat na základě analýzy </a:t>
            </a:r>
            <a:r>
              <a:rPr lang="cs-CZ" altLang="en-US" sz="2800" b="1" smtClean="0"/>
              <a:t>kritických oblastí výkonnosti</a:t>
            </a:r>
            <a:r>
              <a:rPr lang="cs-CZ" altLang="en-US" sz="3600" smtClean="0"/>
              <a:t> </a:t>
            </a:r>
            <a:r>
              <a:rPr lang="cs-CZ" altLang="en-US" sz="2800" smtClean="0"/>
              <a:t>(critical performance areas). Při tom se využívá techniky postupné dekompozice. Dekompozice je založena na rozkladu kritického požadavku na požadavky elementárnější. Tak např. požadavek rychlejšího vyřizování pohledávek se rozkládá na požadavek rychlejšího zaznamenávání požadavků do databáze, rychlejší analýzy existujících pohledávek a rychlejší generace urgencí. Rychlejší a úplnější analýza pohledávek může být rozložena do úkolu detekce ekonomicky zajímavých případů a do procesu rozhodování, jak s jednotlivými případy naložit.</a:t>
            </a:r>
            <a:br>
              <a:rPr lang="cs-CZ" altLang="en-US" sz="2800" smtClean="0"/>
            </a:br>
            <a:endParaRPr lang="cs-CZ" altLang="en-US" sz="2800" smtClean="0"/>
          </a:p>
        </p:txBody>
      </p:sp>
    </p:spTree>
    <p:extLst>
      <p:ext uri="{BB962C8B-B14F-4D97-AF65-F5344CB8AC3E}">
        <p14:creationId xmlns:p14="http://schemas.microsoft.com/office/powerpoint/2010/main" val="123269716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číslo snímk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B0165A1-210A-4A53-846A-BB921F0C764D}" type="slidenum">
              <a:rPr lang="cs-CZ" altLang="en-US" sz="1400" smtClean="0"/>
              <a:pPr eaLnBrk="1" hangingPunct="1">
                <a:spcBef>
                  <a:spcPct val="0"/>
                </a:spcBef>
                <a:buFontTx/>
                <a:buNone/>
              </a:pPr>
              <a:t>112</a:t>
            </a:fld>
            <a:endParaRPr lang="cs-CZ" altLang="en-US" sz="1400" smtClean="0"/>
          </a:p>
        </p:txBody>
      </p:sp>
      <p:pic>
        <p:nvPicPr>
          <p:cNvPr id="148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1813"/>
            <a:ext cx="8153400"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99130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591590E5-FBCE-4BAB-A08E-B7CCAE9CFF30}" type="slidenum">
              <a:rPr lang="cs-CZ" altLang="en-US" sz="1400" smtClean="0"/>
              <a:pPr eaLnBrk="1" hangingPunct="1">
                <a:spcBef>
                  <a:spcPct val="0"/>
                </a:spcBef>
                <a:buFontTx/>
                <a:buNone/>
              </a:pPr>
              <a:t>113</a:t>
            </a:fld>
            <a:endParaRPr lang="cs-CZ" altLang="en-US" sz="1400" smtClean="0"/>
          </a:p>
        </p:txBody>
      </p:sp>
      <p:sp>
        <p:nvSpPr>
          <p:cNvPr id="149507" name="Rectangle 2"/>
          <p:cNvSpPr>
            <a:spLocks noGrp="1" noChangeArrowheads="1"/>
          </p:cNvSpPr>
          <p:nvPr>
            <p:ph type="title"/>
          </p:nvPr>
        </p:nvSpPr>
        <p:spPr>
          <a:xfrm>
            <a:off x="685800" y="-163513"/>
            <a:ext cx="7772400" cy="1077913"/>
          </a:xfrm>
        </p:spPr>
        <p:txBody>
          <a:bodyPr/>
          <a:lstStyle/>
          <a:p>
            <a:pPr eaLnBrk="1" hangingPunct="1"/>
            <a:r>
              <a:rPr lang="cs-CZ" altLang="en-US" smtClean="0"/>
              <a:t>Kritické požadavky, příklad</a:t>
            </a:r>
          </a:p>
        </p:txBody>
      </p:sp>
      <p:sp>
        <p:nvSpPr>
          <p:cNvPr id="149508" name="Rectangle 3"/>
          <p:cNvSpPr>
            <a:spLocks noGrp="1" noChangeArrowheads="1"/>
          </p:cNvSpPr>
          <p:nvPr>
            <p:ph type="body" idx="1"/>
          </p:nvPr>
        </p:nvSpPr>
        <p:spPr>
          <a:xfrm>
            <a:off x="304800" y="1371600"/>
            <a:ext cx="8305800" cy="5011738"/>
          </a:xfrm>
        </p:spPr>
        <p:txBody>
          <a:bodyPr/>
          <a:lstStyle/>
          <a:p>
            <a:pPr marL="609600" indent="-609600" eaLnBrk="1" hangingPunct="1">
              <a:lnSpc>
                <a:spcPct val="80000"/>
              </a:lnSpc>
              <a:buFontTx/>
              <a:buNone/>
            </a:pPr>
            <a:r>
              <a:rPr lang="cs-CZ" altLang="en-US" sz="1800" smtClean="0">
                <a:cs typeface="Times New Roman" pitchFamily="18" charset="0"/>
              </a:rPr>
              <a:t>Uveďme postup vyhodnocování rizik v metodologii SSADM na příkladu analýzy systému v</a:t>
            </a:r>
            <a:r>
              <a:rPr lang="cs-CZ" altLang="en-US" sz="1800" smtClean="0"/>
              <a:t>y</a:t>
            </a:r>
            <a:r>
              <a:rPr lang="cs-CZ" altLang="en-US" sz="1800" smtClean="0">
                <a:cs typeface="Times New Roman" pitchFamily="18" charset="0"/>
              </a:rPr>
              <a:t>hodnocování pohledávek (viz obr. 1.).</a:t>
            </a:r>
            <a:endParaRPr lang="cs-CZ" altLang="en-US" sz="1800" smtClean="0"/>
          </a:p>
          <a:p>
            <a:pPr marL="609600" indent="-609600" eaLnBrk="1" hangingPunct="1">
              <a:lnSpc>
                <a:spcPct val="80000"/>
              </a:lnSpc>
              <a:buFontTx/>
              <a:buAutoNum type="alphaUcParenR"/>
            </a:pPr>
            <a:r>
              <a:rPr lang="cs-CZ" altLang="en-US" sz="2000" smtClean="0">
                <a:cs typeface="Times New Roman" pitchFamily="18" charset="0"/>
              </a:rPr>
              <a:t>Vyhodnocení kritických požadavků (KP).</a:t>
            </a:r>
            <a:br>
              <a:rPr lang="cs-CZ" altLang="en-US" sz="2000" smtClean="0">
                <a:cs typeface="Times New Roman" pitchFamily="18" charset="0"/>
              </a:rPr>
            </a:br>
            <a:r>
              <a:rPr lang="cs-CZ" altLang="en-US" sz="1800" smtClean="0">
                <a:cs typeface="Times New Roman" pitchFamily="18" charset="0"/>
              </a:rPr>
              <a:t>a) </a:t>
            </a:r>
            <a:r>
              <a:rPr lang="cs-CZ" altLang="en-US" sz="1800" i="1" smtClean="0">
                <a:cs typeface="Times New Roman" pitchFamily="18" charset="0"/>
              </a:rPr>
              <a:t>Stanovení kritických požadavků</a:t>
            </a:r>
            <a:r>
              <a:rPr lang="cs-CZ" altLang="en-US" sz="1800" smtClean="0">
                <a:cs typeface="Times New Roman" pitchFamily="18" charset="0"/>
              </a:rPr>
              <a:t>.</a:t>
            </a:r>
            <a:br>
              <a:rPr lang="cs-CZ" altLang="en-US" sz="1800" smtClean="0">
                <a:cs typeface="Times New Roman" pitchFamily="18" charset="0"/>
              </a:rPr>
            </a:br>
            <a:r>
              <a:rPr lang="cs-CZ" altLang="en-US" sz="1800" smtClean="0">
                <a:cs typeface="Times New Roman" pitchFamily="18" charset="0"/>
              </a:rPr>
              <a:t>Zkvalitnit práci při vyřizování pohledávek (včasnost detekce neplatičů) a zmenšit provozní náklady na tuto činnost. </a:t>
            </a:r>
            <a:br>
              <a:rPr lang="cs-CZ" altLang="en-US" sz="1800" smtClean="0">
                <a:cs typeface="Times New Roman" pitchFamily="18" charset="0"/>
              </a:rPr>
            </a:br>
            <a:r>
              <a:rPr lang="cs-CZ" altLang="en-US" sz="1800" b="1" smtClean="0">
                <a:cs typeface="Times New Roman" pitchFamily="18" charset="0"/>
              </a:rPr>
              <a:t>Stručně cíl</a:t>
            </a:r>
            <a:r>
              <a:rPr lang="cs-CZ" altLang="en-US" sz="1800" smtClean="0">
                <a:cs typeface="Times New Roman" pitchFamily="18" charset="0"/>
              </a:rPr>
              <a:t> : Hospodárně řešit pohledávky.</a:t>
            </a:r>
            <a:r>
              <a:rPr lang="cs-CZ" altLang="en-US" sz="1800" smtClean="0"/>
              <a:t>                                                                                                                          </a:t>
            </a:r>
            <a:r>
              <a:rPr lang="cs-CZ" altLang="en-US" sz="1800" smtClean="0">
                <a:cs typeface="Times New Roman" pitchFamily="18" charset="0"/>
              </a:rPr>
              <a:t> b) </a:t>
            </a:r>
            <a:r>
              <a:rPr lang="cs-CZ" altLang="en-US" sz="1800" i="1" smtClean="0">
                <a:cs typeface="Times New Roman" pitchFamily="18" charset="0"/>
              </a:rPr>
              <a:t>Kritické oblasti výkonnosti .</a:t>
            </a:r>
            <a:r>
              <a:rPr lang="cs-CZ" altLang="en-US" sz="1800" smtClean="0">
                <a:cs typeface="Times New Roman" pitchFamily="18" charset="0"/>
              </a:rPr>
              <a:t/>
            </a:r>
            <a:br>
              <a:rPr lang="cs-CZ" altLang="en-US" sz="1800" smtClean="0">
                <a:cs typeface="Times New Roman" pitchFamily="18" charset="0"/>
              </a:rPr>
            </a:br>
            <a:r>
              <a:rPr lang="cs-CZ" altLang="en-US" sz="1800" b="1" smtClean="0">
                <a:cs typeface="Times New Roman" pitchFamily="18" charset="0"/>
              </a:rPr>
              <a:t>Hlavní požadavek</a:t>
            </a:r>
            <a:r>
              <a:rPr lang="cs-CZ" altLang="en-US" sz="1800" smtClean="0">
                <a:cs typeface="Times New Roman" pitchFamily="18" charset="0"/>
              </a:rPr>
              <a:t> : Hospodárně řešit pohledávky.</a:t>
            </a:r>
            <a:br>
              <a:rPr lang="cs-CZ" altLang="en-US" sz="1800" smtClean="0">
                <a:cs typeface="Times New Roman" pitchFamily="18" charset="0"/>
              </a:rPr>
            </a:br>
            <a:r>
              <a:rPr lang="cs-CZ" altLang="en-US" sz="1800" i="1" smtClean="0">
                <a:cs typeface="Times New Roman" pitchFamily="18" charset="0"/>
              </a:rPr>
              <a:t>Činnosti:</a:t>
            </a:r>
            <a:r>
              <a:rPr lang="cs-CZ" altLang="en-US" sz="1800" smtClean="0"/>
              <a:t>                                                                                                          </a:t>
            </a:r>
            <a:endParaRPr lang="en-US" altLang="en-US" sz="1800" smtClean="0"/>
          </a:p>
          <a:p>
            <a:pPr marL="609600" indent="-609600" eaLnBrk="1" hangingPunct="1">
              <a:lnSpc>
                <a:spcPct val="80000"/>
              </a:lnSpc>
              <a:buFontTx/>
              <a:buAutoNum type="alphaUcParenR"/>
            </a:pPr>
            <a:endParaRPr lang="en-US" altLang="en-US" sz="1800" smtClean="0"/>
          </a:p>
          <a:p>
            <a:pPr marL="609600" indent="-609600" eaLnBrk="1" hangingPunct="1">
              <a:lnSpc>
                <a:spcPct val="80000"/>
              </a:lnSpc>
              <a:buFontTx/>
              <a:buAutoNum type="alphaUcParenR"/>
            </a:pPr>
            <a:r>
              <a:rPr lang="cs-CZ" altLang="en-US" sz="1800" smtClean="0">
                <a:cs typeface="Times New Roman" pitchFamily="18" charset="0"/>
              </a:rPr>
              <a:t>KP 1. Přesun pohledávky do oddělení fakturace nejpozději do vzniku práva účtovat.</a:t>
            </a:r>
            <a:br>
              <a:rPr lang="cs-CZ" altLang="en-US" sz="1800" smtClean="0">
                <a:cs typeface="Times New Roman" pitchFamily="18" charset="0"/>
              </a:rPr>
            </a:br>
            <a:r>
              <a:rPr lang="cs-CZ" altLang="en-US" sz="1800" smtClean="0">
                <a:cs typeface="Times New Roman" pitchFamily="18" charset="0"/>
              </a:rPr>
              <a:t>KP 2. Sledování pohledávek ve stanovenou dobu po splatnosti pro provedení nápravných akcí </a:t>
            </a:r>
            <a:r>
              <a:rPr lang="en-US" altLang="en-US" sz="1800" smtClean="0">
                <a:cs typeface="Times New Roman" pitchFamily="18" charset="0"/>
              </a:rPr>
              <a:t>(</a:t>
            </a:r>
            <a:r>
              <a:rPr lang="cs-CZ" altLang="en-US" sz="1800" smtClean="0">
                <a:cs typeface="Times New Roman" pitchFamily="18" charset="0"/>
              </a:rPr>
              <a:t>upomínky, soud).</a:t>
            </a:r>
            <a:br>
              <a:rPr lang="cs-CZ" altLang="en-US" sz="1800" smtClean="0">
                <a:cs typeface="Times New Roman" pitchFamily="18" charset="0"/>
              </a:rPr>
            </a:br>
            <a:r>
              <a:rPr lang="cs-CZ" altLang="en-US" sz="1800" smtClean="0">
                <a:cs typeface="Times New Roman" pitchFamily="18" charset="0"/>
              </a:rPr>
              <a:t>KP 3. Příprava akcí : Poloautomatická příprava podkladů pro urgence/ soudní řízení .</a:t>
            </a:r>
            <a:br>
              <a:rPr lang="cs-CZ" altLang="en-US" sz="1800" smtClean="0">
                <a:cs typeface="Times New Roman" pitchFamily="18" charset="0"/>
              </a:rPr>
            </a:br>
            <a:r>
              <a:rPr lang="cs-CZ" altLang="en-US" sz="1800" smtClean="0">
                <a:cs typeface="Times New Roman" pitchFamily="18" charset="0"/>
              </a:rPr>
              <a:t>KP 4. Reakce po pohybech na účtu kam má přijít platba pohledávky (např. zastavení akcí u</a:t>
            </a:r>
            <a:r>
              <a:rPr lang="cs-CZ" altLang="en-US" sz="1800" smtClean="0"/>
              <a:t> </a:t>
            </a:r>
            <a:r>
              <a:rPr lang="cs-CZ" altLang="en-US" sz="1800" smtClean="0">
                <a:cs typeface="Times New Roman" pitchFamily="18" charset="0"/>
              </a:rPr>
              <a:t>soudu po obdržení platby).</a:t>
            </a:r>
            <a:br>
              <a:rPr lang="cs-CZ" altLang="en-US" sz="1800" smtClean="0">
                <a:cs typeface="Times New Roman" pitchFamily="18" charset="0"/>
              </a:rPr>
            </a:br>
            <a:endParaRPr lang="cs-CZ" altLang="en-US" sz="1800" smtClean="0">
              <a:cs typeface="Courier New" pitchFamily="49" charset="0"/>
            </a:endParaRPr>
          </a:p>
          <a:p>
            <a:pPr marL="609600" indent="-609600" eaLnBrk="1" hangingPunct="1">
              <a:lnSpc>
                <a:spcPct val="80000"/>
              </a:lnSpc>
              <a:buFontTx/>
              <a:buAutoNum type="alphaUcParenR"/>
            </a:pPr>
            <a:endParaRPr lang="cs-CZ" altLang="en-US" sz="1800" smtClean="0"/>
          </a:p>
          <a:p>
            <a:pPr marL="609600" indent="-609600" eaLnBrk="1" hangingPunct="1">
              <a:lnSpc>
                <a:spcPct val="80000"/>
              </a:lnSpc>
              <a:buFontTx/>
              <a:buNone/>
            </a:pPr>
            <a:endParaRPr lang="cs-CZ" altLang="en-US" sz="1800" smtClean="0"/>
          </a:p>
        </p:txBody>
      </p:sp>
    </p:spTree>
    <p:extLst>
      <p:ext uri="{BB962C8B-B14F-4D97-AF65-F5344CB8AC3E}">
        <p14:creationId xmlns:p14="http://schemas.microsoft.com/office/powerpoint/2010/main" val="400843684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36FDA13-E799-43B6-9005-BCB48A385A80}" type="slidenum">
              <a:rPr lang="cs-CZ" altLang="en-US" sz="1400" smtClean="0"/>
              <a:pPr eaLnBrk="1" hangingPunct="1">
                <a:spcBef>
                  <a:spcPct val="0"/>
                </a:spcBef>
                <a:buFontTx/>
                <a:buNone/>
              </a:pPr>
              <a:t>114</a:t>
            </a:fld>
            <a:endParaRPr lang="cs-CZ" altLang="en-US" sz="1400" smtClean="0"/>
          </a:p>
        </p:txBody>
      </p:sp>
      <p:sp>
        <p:nvSpPr>
          <p:cNvPr id="150531"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0532" name="Rectangle 3"/>
          <p:cNvSpPr>
            <a:spLocks noGrp="1" noChangeArrowheads="1"/>
          </p:cNvSpPr>
          <p:nvPr>
            <p:ph type="body" idx="1"/>
          </p:nvPr>
        </p:nvSpPr>
        <p:spPr>
          <a:xfrm>
            <a:off x="304800" y="1066800"/>
            <a:ext cx="8305800" cy="5316538"/>
          </a:xfrm>
        </p:spPr>
        <p:txBody>
          <a:bodyPr/>
          <a:lstStyle/>
          <a:p>
            <a:pPr marL="609600" indent="-609600" eaLnBrk="1" hangingPunct="1">
              <a:lnSpc>
                <a:spcPct val="80000"/>
              </a:lnSpc>
              <a:buFontTx/>
              <a:buNone/>
            </a:pPr>
            <a:r>
              <a:rPr lang="cs-CZ" altLang="en-US" sz="2400" smtClean="0">
                <a:cs typeface="Times New Roman" pitchFamily="18" charset="0"/>
              </a:rPr>
              <a:t>Při bližším pohledu se úkol přesunu pohledávky dělí na dvě etapy</a:t>
            </a:r>
            <a:br>
              <a:rPr lang="cs-CZ" altLang="en-US" sz="2400" smtClean="0">
                <a:cs typeface="Times New Roman" pitchFamily="18" charset="0"/>
              </a:rPr>
            </a:br>
            <a:r>
              <a:rPr lang="cs-CZ" altLang="en-US" sz="2400" smtClean="0">
                <a:cs typeface="Times New Roman" pitchFamily="18" charset="0"/>
              </a:rPr>
              <a:t>KP 1.1. Ověření pohledávky (relevantnost, splnění formálních náležitostí).</a:t>
            </a:r>
            <a:br>
              <a:rPr lang="cs-CZ" altLang="en-US" sz="2400" smtClean="0">
                <a:cs typeface="Times New Roman" pitchFamily="18" charset="0"/>
              </a:rPr>
            </a:br>
            <a:r>
              <a:rPr lang="cs-CZ" altLang="en-US" sz="2400" smtClean="0">
                <a:cs typeface="Times New Roman" pitchFamily="18" charset="0"/>
              </a:rPr>
              <a:t>KP 1.2. Registrace pohledávky.</a:t>
            </a:r>
            <a:r>
              <a:rPr lang="cs-CZ" altLang="en-US" sz="2400" smtClean="0"/>
              <a:t> </a:t>
            </a:r>
          </a:p>
          <a:p>
            <a:pPr marL="609600" indent="-609600" eaLnBrk="1" hangingPunct="1">
              <a:lnSpc>
                <a:spcPct val="80000"/>
              </a:lnSpc>
              <a:buFontTx/>
              <a:buNone/>
            </a:pPr>
            <a:r>
              <a:rPr lang="cs-CZ" altLang="en-US" sz="2400" smtClean="0">
                <a:cs typeface="Times New Roman" pitchFamily="18" charset="0"/>
              </a:rPr>
              <a:t>Podobně sledování pohledávek se člení na:</a:t>
            </a:r>
            <a:br>
              <a:rPr lang="cs-CZ" altLang="en-US" sz="2400" smtClean="0">
                <a:cs typeface="Times New Roman" pitchFamily="18" charset="0"/>
              </a:rPr>
            </a:br>
            <a:r>
              <a:rPr lang="cs-CZ" altLang="en-US" sz="2400" smtClean="0">
                <a:cs typeface="Times New Roman" pitchFamily="18" charset="0"/>
              </a:rPr>
              <a:t>KP 2.1. Vyhledání pohledávky.</a:t>
            </a:r>
            <a:br>
              <a:rPr lang="cs-CZ" altLang="en-US" sz="2400" smtClean="0">
                <a:cs typeface="Times New Roman" pitchFamily="18" charset="0"/>
              </a:rPr>
            </a:br>
            <a:r>
              <a:rPr lang="cs-CZ" altLang="en-US" sz="2400" smtClean="0">
                <a:cs typeface="Times New Roman" pitchFamily="18" charset="0"/>
              </a:rPr>
              <a:t>KP 2.2. Vyhodnocení stavu pohledávky.</a:t>
            </a:r>
            <a:endParaRPr lang="cs-CZ" altLang="en-US" sz="2400" smtClean="0"/>
          </a:p>
          <a:p>
            <a:pPr marL="609600" indent="-609600" eaLnBrk="1" hangingPunct="1">
              <a:lnSpc>
                <a:spcPct val="80000"/>
              </a:lnSpc>
              <a:buFontTx/>
              <a:buNone/>
            </a:pPr>
            <a:r>
              <a:rPr lang="cs-CZ" altLang="en-US" sz="2400" smtClean="0">
                <a:cs typeface="Times New Roman" pitchFamily="18" charset="0"/>
              </a:rPr>
              <a:t>Požadavek KP 3. Příprava akcí - se člení na:</a:t>
            </a:r>
            <a:br>
              <a:rPr lang="cs-CZ" altLang="en-US" sz="2400" smtClean="0">
                <a:cs typeface="Times New Roman" pitchFamily="18" charset="0"/>
              </a:rPr>
            </a:br>
            <a:r>
              <a:rPr lang="cs-CZ" altLang="en-US" sz="2400" smtClean="0">
                <a:cs typeface="Times New Roman" pitchFamily="18" charset="0"/>
              </a:rPr>
              <a:t>KP 3.1. Generace dokladů.</a:t>
            </a:r>
            <a:br>
              <a:rPr lang="cs-CZ" altLang="en-US" sz="2400" smtClean="0">
                <a:cs typeface="Times New Roman" pitchFamily="18" charset="0"/>
              </a:rPr>
            </a:br>
            <a:r>
              <a:rPr lang="cs-CZ" altLang="en-US" sz="2400" smtClean="0">
                <a:cs typeface="Times New Roman" pitchFamily="18" charset="0"/>
              </a:rPr>
              <a:t>KP 3.2. Odesílání dokladů.</a:t>
            </a:r>
            <a:endParaRPr lang="cs-CZ" altLang="en-US" sz="2400" smtClean="0"/>
          </a:p>
          <a:p>
            <a:pPr marL="609600" indent="-609600" eaLnBrk="1" hangingPunct="1">
              <a:lnSpc>
                <a:spcPct val="80000"/>
              </a:lnSpc>
              <a:buFontTx/>
              <a:buNone/>
            </a:pPr>
            <a:r>
              <a:rPr lang="cs-CZ" altLang="en-US" sz="2400" smtClean="0">
                <a:cs typeface="Times New Roman" pitchFamily="18" charset="0"/>
              </a:rPr>
              <a:t>Aktualizace pohledávek má podúkoly:</a:t>
            </a:r>
            <a:br>
              <a:rPr lang="cs-CZ" altLang="en-US" sz="2400" smtClean="0">
                <a:cs typeface="Times New Roman" pitchFamily="18" charset="0"/>
              </a:rPr>
            </a:br>
            <a:r>
              <a:rPr lang="cs-CZ" altLang="en-US" sz="2400" smtClean="0">
                <a:cs typeface="Times New Roman" pitchFamily="18" charset="0"/>
              </a:rPr>
              <a:t>KP 4.1. Vyhledávání pohledávek (nemusí mít identický průběh jako KP 2.1).</a:t>
            </a:r>
            <a:br>
              <a:rPr lang="cs-CZ" altLang="en-US" sz="2400" smtClean="0">
                <a:cs typeface="Times New Roman" pitchFamily="18" charset="0"/>
              </a:rPr>
            </a:br>
            <a:r>
              <a:rPr lang="cs-CZ" altLang="en-US" sz="2400" smtClean="0">
                <a:cs typeface="Times New Roman" pitchFamily="18" charset="0"/>
              </a:rPr>
              <a:t>KP 4.2. Záznam změn:</a:t>
            </a:r>
            <a:br>
              <a:rPr lang="cs-CZ" altLang="en-US" sz="2400" smtClean="0">
                <a:cs typeface="Times New Roman" pitchFamily="18" charset="0"/>
              </a:rPr>
            </a:br>
            <a:endParaRPr lang="cs-CZ" altLang="en-US" sz="2400" smtClean="0">
              <a:cs typeface="Courier New" pitchFamily="49" charset="0"/>
            </a:endParaRPr>
          </a:p>
          <a:p>
            <a:pPr marL="609600" indent="-609600" eaLnBrk="1" hangingPunct="1">
              <a:lnSpc>
                <a:spcPct val="80000"/>
              </a:lnSpc>
              <a:buFontTx/>
              <a:buNone/>
            </a:pPr>
            <a:endParaRPr lang="cs-CZ" altLang="en-US" sz="2400" smtClean="0"/>
          </a:p>
        </p:txBody>
      </p:sp>
    </p:spTree>
    <p:extLst>
      <p:ext uri="{BB962C8B-B14F-4D97-AF65-F5344CB8AC3E}">
        <p14:creationId xmlns:p14="http://schemas.microsoft.com/office/powerpoint/2010/main" val="36825507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724D337-E9E6-4BA5-81FB-3C3A25D53F34}" type="slidenum">
              <a:rPr lang="cs-CZ" altLang="en-US" sz="1400" smtClean="0"/>
              <a:pPr eaLnBrk="1" hangingPunct="1">
                <a:spcBef>
                  <a:spcPct val="0"/>
                </a:spcBef>
                <a:buFontTx/>
                <a:buNone/>
              </a:pPr>
              <a:t>115</a:t>
            </a:fld>
            <a:endParaRPr lang="cs-CZ" altLang="en-US" sz="1400" smtClean="0"/>
          </a:p>
        </p:txBody>
      </p:sp>
      <p:sp>
        <p:nvSpPr>
          <p:cNvPr id="151555" name="Rectangle 2"/>
          <p:cNvSpPr>
            <a:spLocks noGrp="1" noChangeArrowheads="1"/>
          </p:cNvSpPr>
          <p:nvPr>
            <p:ph type="title"/>
          </p:nvPr>
        </p:nvSpPr>
        <p:spPr>
          <a:xfrm>
            <a:off x="685800" y="-128588"/>
            <a:ext cx="7772400" cy="1042988"/>
          </a:xfrm>
        </p:spPr>
        <p:txBody>
          <a:bodyPr/>
          <a:lstStyle/>
          <a:p>
            <a:pPr eaLnBrk="1" hangingPunct="1"/>
            <a:r>
              <a:rPr lang="cs-CZ" altLang="en-US" smtClean="0"/>
              <a:t>Kritické požadavky, příklad</a:t>
            </a:r>
          </a:p>
        </p:txBody>
      </p:sp>
      <p:sp>
        <p:nvSpPr>
          <p:cNvPr id="151556" name="Rectangle 3"/>
          <p:cNvSpPr>
            <a:spLocks noGrp="1" noChangeArrowheads="1"/>
          </p:cNvSpPr>
          <p:nvPr>
            <p:ph type="body" idx="1"/>
          </p:nvPr>
        </p:nvSpPr>
        <p:spPr>
          <a:xfrm>
            <a:off x="228600" y="1524000"/>
            <a:ext cx="8458200" cy="4859338"/>
          </a:xfrm>
        </p:spPr>
        <p:txBody>
          <a:bodyPr>
            <a:normAutofit lnSpcReduction="10000"/>
          </a:bodyPr>
          <a:lstStyle/>
          <a:p>
            <a:pPr marL="609600" indent="-609600" eaLnBrk="1" hangingPunct="1">
              <a:lnSpc>
                <a:spcPct val="90000"/>
              </a:lnSpc>
              <a:buFontTx/>
              <a:buNone/>
            </a:pPr>
            <a:r>
              <a:rPr lang="cs-CZ" altLang="en-US" sz="2800" smtClean="0">
                <a:cs typeface="Times New Roman" pitchFamily="18" charset="0"/>
              </a:rPr>
              <a:t>B) Stanovení kvalitativních a kvantitativních požadavků zákazníka </a:t>
            </a:r>
            <a:r>
              <a:rPr lang="cs-CZ" altLang="en-US" sz="2800" i="1" smtClean="0">
                <a:cs typeface="Times New Roman" pitchFamily="18" charset="0"/>
              </a:rPr>
              <a:t>Podnikové cíle</a:t>
            </a:r>
            <a:r>
              <a:rPr lang="cs-CZ" altLang="en-US" sz="2800" smtClean="0">
                <a:cs typeface="Times New Roman" pitchFamily="18" charset="0"/>
              </a:rPr>
              <a:t>. Na základě analýzy  kritických požadavků  byly zformulovány následující kvantitativní kritéria.  </a:t>
            </a:r>
            <a:br>
              <a:rPr lang="cs-CZ" altLang="en-US" sz="2800" smtClean="0">
                <a:cs typeface="Times New Roman" pitchFamily="18" charset="0"/>
              </a:rPr>
            </a:br>
            <a:r>
              <a:rPr lang="cs-CZ" altLang="en-US" sz="2800" b="1" smtClean="0"/>
              <a:t>Cíl</a:t>
            </a:r>
            <a:r>
              <a:rPr lang="cs-CZ" altLang="en-US" sz="2800" b="1" smtClean="0">
                <a:cs typeface="Times New Roman" pitchFamily="18" charset="0"/>
              </a:rPr>
              <a:t> 1</a:t>
            </a:r>
            <a:r>
              <a:rPr lang="cs-CZ" altLang="en-US" sz="2800" smtClean="0">
                <a:cs typeface="Times New Roman" pitchFamily="18" charset="0"/>
              </a:rPr>
              <a:t> : Počet splatných pohledávek (nesplacených více než 10 dnů po splatnosti) k počtu </a:t>
            </a:r>
            <a:r>
              <a:rPr lang="cs-CZ" altLang="en-US" sz="2800" smtClean="0"/>
              <a:t> s</a:t>
            </a:r>
            <a:r>
              <a:rPr lang="cs-CZ" altLang="en-US" sz="2800" smtClean="0">
                <a:cs typeface="Times New Roman" pitchFamily="18" charset="0"/>
              </a:rPr>
              <a:t>placených : Dnes 2 :1, požadováno 10:9.</a:t>
            </a:r>
            <a:br>
              <a:rPr lang="cs-CZ" altLang="en-US" sz="2800" smtClean="0">
                <a:cs typeface="Times New Roman" pitchFamily="18" charset="0"/>
              </a:rPr>
            </a:br>
            <a:r>
              <a:rPr lang="cs-CZ" altLang="en-US" sz="2800" b="1" smtClean="0"/>
              <a:t>Cíl 2</a:t>
            </a:r>
            <a:r>
              <a:rPr lang="cs-CZ" altLang="en-US" sz="2800" smtClean="0">
                <a:cs typeface="Times New Roman" pitchFamily="18" charset="0"/>
              </a:rPr>
              <a:t> : Náklady na urgenci jedné pohledávky snížit 3 krát (z 250 Kč na 70 Kč). Důvod cíle: Lze s positivním efektem vymáhat i malé pohledávky počínaje od pohledávek ve výši cca 200 Kč, lze ušetřit pracovníky v oddělení  fakturace.</a:t>
            </a:r>
            <a:br>
              <a:rPr lang="cs-CZ" altLang="en-US" sz="2800" smtClean="0">
                <a:cs typeface="Times New Roman" pitchFamily="18" charset="0"/>
              </a:rPr>
            </a:br>
            <a:endParaRPr lang="cs-CZ" altLang="en-US" sz="2800" smtClean="0">
              <a:cs typeface="Courier New" pitchFamily="49" charset="0"/>
            </a:endParaRPr>
          </a:p>
          <a:p>
            <a:pPr marL="609600" indent="-609600" eaLnBrk="1" hangingPunct="1">
              <a:lnSpc>
                <a:spcPct val="90000"/>
              </a:lnSpc>
              <a:buFontTx/>
              <a:buNone/>
            </a:pPr>
            <a:endParaRPr lang="cs-CZ" altLang="en-US" sz="2800" smtClean="0"/>
          </a:p>
        </p:txBody>
      </p:sp>
    </p:spTree>
    <p:extLst>
      <p:ext uri="{BB962C8B-B14F-4D97-AF65-F5344CB8AC3E}">
        <p14:creationId xmlns:p14="http://schemas.microsoft.com/office/powerpoint/2010/main" val="9034116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B45D745-2194-415F-8A7B-A09644AFF469}" type="slidenum">
              <a:rPr lang="cs-CZ" altLang="en-US" sz="1400" smtClean="0"/>
              <a:pPr eaLnBrk="1" hangingPunct="1">
                <a:spcBef>
                  <a:spcPct val="0"/>
                </a:spcBef>
                <a:buFontTx/>
                <a:buNone/>
              </a:pPr>
              <a:t>116</a:t>
            </a:fld>
            <a:endParaRPr lang="cs-CZ" altLang="en-US" sz="1400" smtClean="0"/>
          </a:p>
        </p:txBody>
      </p:sp>
      <p:sp>
        <p:nvSpPr>
          <p:cNvPr id="152579"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2580" name="Rectangle 3"/>
          <p:cNvSpPr>
            <a:spLocks noGrp="1" noChangeArrowheads="1"/>
          </p:cNvSpPr>
          <p:nvPr>
            <p:ph type="body" idx="1"/>
          </p:nvPr>
        </p:nvSpPr>
        <p:spPr>
          <a:xfrm>
            <a:off x="304800" y="1066800"/>
            <a:ext cx="8305800" cy="5316538"/>
          </a:xfrm>
        </p:spPr>
        <p:txBody>
          <a:bodyPr/>
          <a:lstStyle/>
          <a:p>
            <a:pPr marL="609600" indent="-609600" eaLnBrk="1" hangingPunct="1">
              <a:lnSpc>
                <a:spcPct val="80000"/>
              </a:lnSpc>
              <a:buFontTx/>
              <a:buNone/>
            </a:pPr>
            <a:r>
              <a:rPr lang="cs-CZ" altLang="en-US" sz="2800" i="1" smtClean="0">
                <a:cs typeface="Times New Roman" pitchFamily="18" charset="0"/>
              </a:rPr>
              <a:t>Konkretizace požadavků do tvaru podcílů:</a:t>
            </a:r>
            <a:r>
              <a:rPr lang="cs-CZ" altLang="en-US" sz="2800" smtClean="0">
                <a:cs typeface="Times New Roman" pitchFamily="18" charset="0"/>
              </a:rPr>
              <a:t> </a:t>
            </a:r>
            <a:br>
              <a:rPr lang="cs-CZ" altLang="en-US" sz="2800" smtClean="0">
                <a:cs typeface="Times New Roman" pitchFamily="18" charset="0"/>
              </a:rPr>
            </a:br>
            <a:r>
              <a:rPr lang="cs-CZ" altLang="en-US" sz="2800" smtClean="0">
                <a:cs typeface="Times New Roman" pitchFamily="18" charset="0"/>
              </a:rPr>
              <a:t>C1. Snížit průměrnou dobu přesunu pohledávek ze 4 dnů na jeden den.</a:t>
            </a:r>
            <a:br>
              <a:rPr lang="cs-CZ" altLang="en-US" sz="2800" smtClean="0">
                <a:cs typeface="Times New Roman" pitchFamily="18" charset="0"/>
              </a:rPr>
            </a:br>
            <a:r>
              <a:rPr lang="cs-CZ" altLang="en-US" sz="2800" smtClean="0">
                <a:cs typeface="Times New Roman" pitchFamily="18" charset="0"/>
              </a:rPr>
              <a:t>C2. Sledování pohledávek: Z vyhodnocování a kontroly prováděné dosud jednou za měsíc přejít na provádění jednou za týden.</a:t>
            </a:r>
            <a:br>
              <a:rPr lang="cs-CZ" altLang="en-US" sz="2800" smtClean="0">
                <a:cs typeface="Times New Roman" pitchFamily="18" charset="0"/>
              </a:rPr>
            </a:br>
            <a:r>
              <a:rPr lang="cs-CZ" altLang="en-US" sz="2800" smtClean="0">
                <a:cs typeface="Times New Roman" pitchFamily="18" charset="0"/>
              </a:rPr>
              <a:t>C3. Doba vyřizování korespondence : Den </a:t>
            </a:r>
            <a:r>
              <a:rPr lang="cs-CZ" altLang="en-US" sz="2800" smtClean="0"/>
              <a:t>jako dosud</a:t>
            </a:r>
            <a:r>
              <a:rPr lang="cs-CZ" altLang="en-US" sz="2800" smtClean="0">
                <a:cs typeface="Times New Roman" pitchFamily="18" charset="0"/>
              </a:rPr>
              <a:t>  s menší pracností).</a:t>
            </a:r>
            <a:br>
              <a:rPr lang="cs-CZ" altLang="en-US" sz="2800" smtClean="0">
                <a:cs typeface="Times New Roman" pitchFamily="18" charset="0"/>
              </a:rPr>
            </a:br>
            <a:r>
              <a:rPr lang="cs-CZ" altLang="en-US" sz="2800" smtClean="0">
                <a:cs typeface="Times New Roman" pitchFamily="18" charset="0"/>
              </a:rPr>
              <a:t>C4. Aktualizace pohledávky: Provádět jednou za den místo jednou za týden (optimální by však bylo provádění ihned po změně). </a:t>
            </a:r>
            <a:r>
              <a:rPr lang="cs-CZ" altLang="en-US" sz="2800" smtClean="0"/>
              <a:t>                                </a:t>
            </a:r>
          </a:p>
          <a:p>
            <a:pPr marL="609600" indent="-609600" eaLnBrk="1" hangingPunct="1">
              <a:lnSpc>
                <a:spcPct val="80000"/>
              </a:lnSpc>
              <a:buFontTx/>
              <a:buNone/>
            </a:pPr>
            <a:r>
              <a:rPr lang="cs-CZ" altLang="en-US" sz="2800" b="1" smtClean="0"/>
              <a:t>      </a:t>
            </a:r>
            <a:r>
              <a:rPr lang="cs-CZ" altLang="en-US" sz="2800" b="1" smtClean="0">
                <a:cs typeface="Times New Roman" pitchFamily="18" charset="0"/>
              </a:rPr>
              <a:t>Povinné požadavky:</a:t>
            </a:r>
            <a:r>
              <a:rPr lang="cs-CZ" altLang="en-US" sz="2800" smtClean="0">
                <a:cs typeface="Times New Roman" pitchFamily="18" charset="0"/>
              </a:rPr>
              <a:t/>
            </a:r>
            <a:br>
              <a:rPr lang="cs-CZ" altLang="en-US" sz="2800" smtClean="0">
                <a:cs typeface="Times New Roman" pitchFamily="18" charset="0"/>
              </a:rPr>
            </a:br>
            <a:r>
              <a:rPr lang="cs-CZ" altLang="en-US" sz="2800" smtClean="0">
                <a:cs typeface="Times New Roman" pitchFamily="18" charset="0"/>
              </a:rPr>
              <a:t>  R1. Pohledávky vymáhat podle zákona.</a:t>
            </a:r>
            <a:br>
              <a:rPr lang="cs-CZ" altLang="en-US" sz="2800" smtClean="0">
                <a:cs typeface="Times New Roman" pitchFamily="18" charset="0"/>
              </a:rPr>
            </a:br>
            <a:r>
              <a:rPr lang="cs-CZ" altLang="en-US" sz="2800" smtClean="0">
                <a:cs typeface="Times New Roman" pitchFamily="18" charset="0"/>
              </a:rPr>
              <a:t>  R2. Přístup k datům podle povinných norem.</a:t>
            </a:r>
            <a:br>
              <a:rPr lang="cs-CZ" altLang="en-US" sz="2800" smtClean="0">
                <a:cs typeface="Times New Roman" pitchFamily="18" charset="0"/>
              </a:rPr>
            </a:br>
            <a:endParaRPr lang="cs-CZ" altLang="en-US" sz="2000" smtClean="0">
              <a:cs typeface="Courier New" pitchFamily="49" charset="0"/>
            </a:endParaRPr>
          </a:p>
          <a:p>
            <a:pPr marL="609600" indent="-609600" eaLnBrk="1" hangingPunct="1">
              <a:lnSpc>
                <a:spcPct val="80000"/>
              </a:lnSpc>
              <a:buFontTx/>
              <a:buNone/>
            </a:pPr>
            <a:endParaRPr lang="cs-CZ" altLang="en-US" sz="2000" smtClean="0"/>
          </a:p>
        </p:txBody>
      </p:sp>
    </p:spTree>
    <p:extLst>
      <p:ext uri="{BB962C8B-B14F-4D97-AF65-F5344CB8AC3E}">
        <p14:creationId xmlns:p14="http://schemas.microsoft.com/office/powerpoint/2010/main" val="346851633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6155204-5AAE-40A1-A946-053BD88BF163}" type="slidenum">
              <a:rPr lang="cs-CZ" altLang="en-US" sz="1400" smtClean="0"/>
              <a:pPr eaLnBrk="1" hangingPunct="1">
                <a:spcBef>
                  <a:spcPct val="0"/>
                </a:spcBef>
                <a:buFontTx/>
                <a:buNone/>
              </a:pPr>
              <a:t>117</a:t>
            </a:fld>
            <a:endParaRPr lang="cs-CZ" altLang="en-US" sz="1400" smtClean="0"/>
          </a:p>
        </p:txBody>
      </p:sp>
      <p:sp>
        <p:nvSpPr>
          <p:cNvPr id="145411" name="Rectangle 2"/>
          <p:cNvSpPr>
            <a:spLocks noGrp="1" noChangeArrowheads="1"/>
          </p:cNvSpPr>
          <p:nvPr>
            <p:ph type="title"/>
          </p:nvPr>
        </p:nvSpPr>
        <p:spPr>
          <a:xfrm>
            <a:off x="684213" y="123825"/>
            <a:ext cx="7772400" cy="1019175"/>
          </a:xfrm>
        </p:spPr>
        <p:txBody>
          <a:bodyPr/>
          <a:lstStyle/>
          <a:p>
            <a:pPr eaLnBrk="1" hangingPunct="1"/>
            <a:r>
              <a:rPr lang="cs-CZ" altLang="en-US" smtClean="0"/>
              <a:t>Kritické požadavky</a:t>
            </a:r>
          </a:p>
        </p:txBody>
      </p:sp>
      <p:sp>
        <p:nvSpPr>
          <p:cNvPr id="145412" name="Rectangle 3"/>
          <p:cNvSpPr>
            <a:spLocks noGrp="1" noChangeArrowheads="1"/>
          </p:cNvSpPr>
          <p:nvPr>
            <p:ph type="body" idx="1"/>
          </p:nvPr>
        </p:nvSpPr>
        <p:spPr>
          <a:xfrm>
            <a:off x="841375" y="1600200"/>
            <a:ext cx="7388225" cy="4495800"/>
          </a:xfrm>
        </p:spPr>
        <p:txBody>
          <a:bodyPr/>
          <a:lstStyle/>
          <a:p>
            <a:pPr eaLnBrk="1" hangingPunct="1">
              <a:lnSpc>
                <a:spcPct val="80000"/>
              </a:lnSpc>
            </a:pPr>
            <a:r>
              <a:rPr lang="cs-CZ" altLang="en-US" sz="2400" smtClean="0"/>
              <a:t>U kritických požadavků se hodnotí rizika nevyhovění požadavku a také</a:t>
            </a:r>
            <a:br>
              <a:rPr lang="cs-CZ" altLang="en-US" sz="2400" smtClean="0"/>
            </a:br>
            <a:r>
              <a:rPr lang="cs-CZ" altLang="en-US" sz="2400" smtClean="0"/>
              <a:t>rizika a problémy spojené s implementací požadavku. </a:t>
            </a:r>
          </a:p>
          <a:p>
            <a:pPr eaLnBrk="1" hangingPunct="1">
              <a:lnSpc>
                <a:spcPct val="80000"/>
              </a:lnSpc>
            </a:pPr>
            <a:r>
              <a:rPr lang="cs-CZ" altLang="en-US" sz="2400" smtClean="0"/>
              <a:t>Pro každý kritický požadavek se hledá odpověď na následující otázky:</a:t>
            </a:r>
          </a:p>
          <a:p>
            <a:pPr lvl="1" eaLnBrk="1" hangingPunct="1">
              <a:lnSpc>
                <a:spcPct val="80000"/>
              </a:lnSpc>
            </a:pPr>
            <a:r>
              <a:rPr lang="cs-CZ" altLang="en-US" sz="2000" smtClean="0"/>
              <a:t>má požadavek opravdu velký až kritický vliv na užitečnost IS? </a:t>
            </a:r>
          </a:p>
          <a:p>
            <a:pPr lvl="1" eaLnBrk="1" hangingPunct="1">
              <a:lnSpc>
                <a:spcPct val="80000"/>
              </a:lnSpc>
            </a:pPr>
            <a:r>
              <a:rPr lang="cs-CZ" altLang="en-US" sz="2000" smtClean="0"/>
              <a:t>pokud ano, jaké konkrétní parametry činnosti uživatele ovlivňuje? Tyto parametry by měly být kvantifikovatelné.</a:t>
            </a:r>
            <a:br>
              <a:rPr lang="cs-CZ" altLang="en-US" sz="2000" smtClean="0"/>
            </a:br>
            <a:r>
              <a:rPr lang="cs-CZ" altLang="en-US" sz="2000" smtClean="0"/>
              <a:t/>
            </a:r>
            <a:br>
              <a:rPr lang="cs-CZ" altLang="en-US" sz="2000" smtClean="0"/>
            </a:br>
            <a:r>
              <a:rPr lang="cs-CZ" altLang="en-US" sz="2000" smtClean="0"/>
              <a:t>Příklady: vyřizování zakázky se zkrátí z měsíce na čtrnáct dnů, snížení zásob</a:t>
            </a:r>
            <a:br>
              <a:rPr lang="cs-CZ" altLang="en-US" sz="2000" smtClean="0"/>
            </a:br>
            <a:r>
              <a:rPr lang="cs-CZ" altLang="en-US" sz="2000" smtClean="0"/>
              <a:t>o 10%, platby se kontrolují týdně, atd.</a:t>
            </a:r>
            <a:br>
              <a:rPr lang="cs-CZ" altLang="en-US" sz="2000" smtClean="0"/>
            </a:br>
            <a:endParaRPr lang="cs-CZ" altLang="en-US" sz="2000" smtClean="0"/>
          </a:p>
        </p:txBody>
      </p:sp>
    </p:spTree>
    <p:extLst>
      <p:ext uri="{BB962C8B-B14F-4D97-AF65-F5344CB8AC3E}">
        <p14:creationId xmlns:p14="http://schemas.microsoft.com/office/powerpoint/2010/main" val="15667726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68C04FC1-F936-41F1-A4A8-184EC497A53F}" type="slidenum">
              <a:rPr lang="cs-CZ" altLang="en-US" sz="1400" smtClean="0"/>
              <a:pPr eaLnBrk="1" hangingPunct="1">
                <a:spcBef>
                  <a:spcPct val="0"/>
                </a:spcBef>
                <a:buFontTx/>
                <a:buNone/>
              </a:pPr>
              <a:t>118</a:t>
            </a:fld>
            <a:endParaRPr lang="cs-CZ" altLang="en-US" sz="1400" smtClean="0"/>
          </a:p>
        </p:txBody>
      </p:sp>
      <p:sp>
        <p:nvSpPr>
          <p:cNvPr id="146435"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a:t>
            </a:r>
          </a:p>
        </p:txBody>
      </p:sp>
      <p:sp>
        <p:nvSpPr>
          <p:cNvPr id="146436" name="Rectangle 3"/>
          <p:cNvSpPr>
            <a:spLocks noGrp="1" noChangeArrowheads="1"/>
          </p:cNvSpPr>
          <p:nvPr>
            <p:ph type="body" idx="1"/>
          </p:nvPr>
        </p:nvSpPr>
        <p:spPr>
          <a:xfrm>
            <a:off x="381000" y="1066800"/>
            <a:ext cx="8153400" cy="5316538"/>
          </a:xfrm>
        </p:spPr>
        <p:txBody>
          <a:bodyPr>
            <a:normAutofit lnSpcReduction="10000"/>
          </a:bodyPr>
          <a:lstStyle/>
          <a:p>
            <a:pPr marL="284163" indent="-284163" eaLnBrk="1" hangingPunct="1">
              <a:lnSpc>
                <a:spcPct val="90000"/>
              </a:lnSpc>
              <a:buFontTx/>
              <a:buNone/>
            </a:pPr>
            <a:r>
              <a:rPr lang="cs-CZ" altLang="en-US" smtClean="0"/>
              <a:t>Formálně se při analýze kritických požadavků postupuje následovně</a:t>
            </a:r>
            <a:r>
              <a:rPr lang="cs-CZ" altLang="en-US" sz="2400" smtClean="0"/>
              <a:t>:</a:t>
            </a:r>
          </a:p>
          <a:p>
            <a:pPr marL="284163" indent="-284163" eaLnBrk="1" hangingPunct="1">
              <a:lnSpc>
                <a:spcPct val="90000"/>
              </a:lnSpc>
              <a:buFontTx/>
              <a:buAutoNum type="arabicPeriod"/>
            </a:pPr>
            <a:r>
              <a:rPr lang="cs-CZ" altLang="en-US" smtClean="0"/>
              <a:t>Stanovení podnikových cílů a kritických požadavků na IS. Vymezení  priorit cílů. Pokud jsou cíle nezávislé nebo je nelze rozumně integrovat, je vhodné je řešit jako separátní projekty. S návrhem cílů musí souhlasit management.</a:t>
            </a:r>
          </a:p>
          <a:p>
            <a:pPr marL="284163" indent="-284163" eaLnBrk="1" hangingPunct="1">
              <a:lnSpc>
                <a:spcPct val="90000"/>
              </a:lnSpc>
              <a:buFontTx/>
              <a:buAutoNum type="arabicPeriod"/>
            </a:pPr>
            <a:r>
              <a:rPr lang="cs-CZ" altLang="en-US" smtClean="0"/>
              <a:t>Stanovení kritických oblastí výkonnosti: které důležité činnosti neexistují a které je třeba zlepšit kvantitativně i kvalitativně. </a:t>
            </a:r>
            <a:br>
              <a:rPr lang="cs-CZ" altLang="en-US" smtClean="0"/>
            </a:br>
            <a:endParaRPr lang="cs-CZ" altLang="en-US" smtClean="0"/>
          </a:p>
        </p:txBody>
      </p:sp>
    </p:spTree>
    <p:extLst>
      <p:ext uri="{BB962C8B-B14F-4D97-AF65-F5344CB8AC3E}">
        <p14:creationId xmlns:p14="http://schemas.microsoft.com/office/powerpoint/2010/main" val="317293210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40928DC-F2D5-44CD-90B3-AF1E65D36C61}" type="slidenum">
              <a:rPr lang="cs-CZ" altLang="en-US" sz="1400" smtClean="0"/>
              <a:pPr eaLnBrk="1" hangingPunct="1">
                <a:spcBef>
                  <a:spcPct val="0"/>
                </a:spcBef>
                <a:buFontTx/>
                <a:buNone/>
              </a:pPr>
              <a:t>119</a:t>
            </a:fld>
            <a:endParaRPr lang="cs-CZ" altLang="en-US" sz="1400" smtClean="0"/>
          </a:p>
        </p:txBody>
      </p:sp>
      <p:sp>
        <p:nvSpPr>
          <p:cNvPr id="147459"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a:t>
            </a:r>
          </a:p>
        </p:txBody>
      </p:sp>
      <p:sp>
        <p:nvSpPr>
          <p:cNvPr id="147460" name="Rectangle 3"/>
          <p:cNvSpPr>
            <a:spLocks noGrp="1" noChangeArrowheads="1"/>
          </p:cNvSpPr>
          <p:nvPr>
            <p:ph type="body" idx="1"/>
          </p:nvPr>
        </p:nvSpPr>
        <p:spPr>
          <a:xfrm>
            <a:off x="381000" y="1066800"/>
            <a:ext cx="8153400" cy="5316538"/>
          </a:xfrm>
        </p:spPr>
        <p:txBody>
          <a:bodyPr>
            <a:normAutofit lnSpcReduction="10000"/>
          </a:bodyPr>
          <a:lstStyle/>
          <a:p>
            <a:pPr marL="533400" indent="-533400" eaLnBrk="1" hangingPunct="1">
              <a:lnSpc>
                <a:spcPct val="80000"/>
              </a:lnSpc>
              <a:buFontTx/>
              <a:buAutoNum type="arabicPeriod" startAt="3"/>
            </a:pPr>
            <a:r>
              <a:rPr lang="cs-CZ" altLang="en-US" sz="2800" smtClean="0"/>
              <a:t>Pokrytí jednotlivých kritických oblastí funkcemi: která funkce jak rychle co řeší. Funkce je vhodné analyzovat na základě analýzy </a:t>
            </a:r>
            <a:r>
              <a:rPr lang="cs-CZ" altLang="en-US" sz="2800" b="1" smtClean="0"/>
              <a:t>kritických oblastí výkonnosti</a:t>
            </a:r>
            <a:r>
              <a:rPr lang="cs-CZ" altLang="en-US" sz="3600" smtClean="0"/>
              <a:t> </a:t>
            </a:r>
            <a:r>
              <a:rPr lang="cs-CZ" altLang="en-US" sz="2800" smtClean="0"/>
              <a:t>(critical performance areas). Při tom se využívá techniky postupné dekompozice. Dekompozice je založena na rozkladu kritického požadavku na požadavky elementárnější. Tak např. požadavek rychlejšího vyřizování pohledávek se rozkládá na požadavek rychlejšího zaznamenávání požadavků do databáze, rychlejší analýzy existujících pohledávek a rychlejší generace urgencí. Rychlejší a úplnější analýza pohledávek může být rozložena do úkolu detekce ekonomicky zajímavých případů a do procesu rozhodování, jak s jednotlivými případy naložit.</a:t>
            </a:r>
            <a:br>
              <a:rPr lang="cs-CZ" altLang="en-US" sz="2800" smtClean="0"/>
            </a:br>
            <a:endParaRPr lang="cs-CZ" altLang="en-US" sz="2800" smtClean="0"/>
          </a:p>
        </p:txBody>
      </p:sp>
    </p:spTree>
    <p:extLst>
      <p:ext uri="{BB962C8B-B14F-4D97-AF65-F5344CB8AC3E}">
        <p14:creationId xmlns:p14="http://schemas.microsoft.com/office/powerpoint/2010/main" val="4020231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7AC1CAB-EC6B-4770-90E1-F18A9D802BD0}" type="slidenum">
              <a:rPr lang="cs-CZ" altLang="en-US" sz="1400" smtClean="0"/>
              <a:pPr eaLnBrk="1" hangingPunct="1">
                <a:spcBef>
                  <a:spcPct val="0"/>
                </a:spcBef>
                <a:buFontTx/>
                <a:buNone/>
              </a:pPr>
              <a:t>12</a:t>
            </a:fld>
            <a:endParaRPr lang="cs-CZ" altLang="en-US" sz="1400" smtClean="0"/>
          </a:p>
        </p:txBody>
      </p:sp>
      <p:sp>
        <p:nvSpPr>
          <p:cNvPr id="13315" name="Rectangle 2"/>
          <p:cNvSpPr>
            <a:spLocks noGrp="1" noChangeArrowheads="1"/>
          </p:cNvSpPr>
          <p:nvPr>
            <p:ph type="title"/>
          </p:nvPr>
        </p:nvSpPr>
        <p:spPr>
          <a:xfrm>
            <a:off x="685800" y="-228600"/>
            <a:ext cx="7772400" cy="1447800"/>
          </a:xfrm>
        </p:spPr>
        <p:txBody>
          <a:bodyPr/>
          <a:lstStyle/>
          <a:p>
            <a:pPr eaLnBrk="1" hangingPunct="1"/>
            <a:r>
              <a:rPr lang="cs-CZ" altLang="en-US" dirty="0" smtClean="0"/>
              <a:t>Rizika </a:t>
            </a:r>
            <a:r>
              <a:rPr lang="cs-CZ" altLang="en-US" dirty="0" smtClean="0"/>
              <a:t>jako </a:t>
            </a:r>
            <a:r>
              <a:rPr lang="cs-CZ" altLang="en-US" dirty="0" smtClean="0"/>
              <a:t>výzvy</a:t>
            </a:r>
          </a:p>
        </p:txBody>
      </p:sp>
      <p:sp>
        <p:nvSpPr>
          <p:cNvPr id="13316" name="Rectangle 3"/>
          <p:cNvSpPr>
            <a:spLocks noGrp="1" noChangeArrowheads="1"/>
          </p:cNvSpPr>
          <p:nvPr>
            <p:ph type="body" idx="1"/>
          </p:nvPr>
        </p:nvSpPr>
        <p:spPr>
          <a:xfrm>
            <a:off x="609600" y="1412776"/>
            <a:ext cx="7924800" cy="4970562"/>
          </a:xfrm>
        </p:spPr>
        <p:txBody>
          <a:bodyPr>
            <a:normAutofit fontScale="92500" lnSpcReduction="10000"/>
          </a:bodyPr>
          <a:lstStyle/>
          <a:p>
            <a:pPr eaLnBrk="1" hangingPunct="1">
              <a:lnSpc>
                <a:spcPct val="90000"/>
              </a:lnSpc>
            </a:pPr>
            <a:r>
              <a:rPr lang="cs-CZ" altLang="en-US" dirty="0" smtClean="0">
                <a:latin typeface="Arial" charset="0"/>
                <a:cs typeface="Times New Roman" pitchFamily="18" charset="0"/>
              </a:rPr>
              <a:t>V</a:t>
            </a:r>
            <a:r>
              <a:rPr lang="cs-CZ" altLang="en-US" dirty="0" smtClean="0">
                <a:cs typeface="Times New Roman" pitchFamily="18" charset="0"/>
              </a:rPr>
              <a:t> p</a:t>
            </a:r>
            <a:r>
              <a:rPr lang="cs-CZ" altLang="en-US" dirty="0" smtClean="0"/>
              <a:t>ř</a:t>
            </a:r>
            <a:r>
              <a:rPr lang="cs-CZ" altLang="en-US" dirty="0" smtClean="0">
                <a:cs typeface="Times New Roman" pitchFamily="18" charset="0"/>
              </a:rPr>
              <a:t>ípadě rozhodnutí o stavb</a:t>
            </a:r>
            <a:r>
              <a:rPr lang="cs-CZ" altLang="en-US" dirty="0" smtClean="0"/>
              <a:t>ě</a:t>
            </a:r>
            <a:r>
              <a:rPr lang="cs-CZ" altLang="en-US" dirty="0" smtClean="0">
                <a:cs typeface="Times New Roman" pitchFamily="18" charset="0"/>
              </a:rPr>
              <a:t> atomové elektrárny musíme do rozhodování zahrnout</a:t>
            </a:r>
          </a:p>
          <a:p>
            <a:pPr lvl="1" eaLnBrk="1" hangingPunct="1">
              <a:lnSpc>
                <a:spcPct val="90000"/>
              </a:lnSpc>
            </a:pPr>
            <a:r>
              <a:rPr lang="cs-CZ" altLang="en-US" dirty="0" smtClean="0">
                <a:cs typeface="Times New Roman" pitchFamily="18" charset="0"/>
              </a:rPr>
              <a:t> rizika, která jsou spojena se stavbou a provozem elektrárny</a:t>
            </a:r>
            <a:r>
              <a:rPr lang="cs-CZ" altLang="en-US" dirty="0" smtClean="0">
                <a:cs typeface="Times New Roman" pitchFamily="18" charset="0"/>
              </a:rPr>
              <a:t>, např. terorizmus, přírodní katastrofy </a:t>
            </a:r>
            <a:endParaRPr lang="cs-CZ" altLang="en-US" dirty="0" smtClean="0">
              <a:cs typeface="Times New Roman" pitchFamily="18" charset="0"/>
            </a:endParaRPr>
          </a:p>
          <a:p>
            <a:pPr lvl="1" eaLnBrk="1" hangingPunct="1">
              <a:lnSpc>
                <a:spcPct val="90000"/>
              </a:lnSpc>
            </a:pPr>
            <a:r>
              <a:rPr lang="cs-CZ" altLang="en-US" dirty="0" smtClean="0">
                <a:cs typeface="Times New Roman" pitchFamily="18" charset="0"/>
              </a:rPr>
              <a:t>ale také rizika a ztráty spojené s rozhodnutím elektrárnu nestav</a:t>
            </a:r>
            <a:r>
              <a:rPr lang="cs-CZ" altLang="en-US" dirty="0" smtClean="0"/>
              <a:t>ě</a:t>
            </a:r>
            <a:r>
              <a:rPr lang="cs-CZ" altLang="en-US" dirty="0" smtClean="0">
                <a:cs typeface="Times New Roman" pitchFamily="18" charset="0"/>
              </a:rPr>
              <a:t>t (závislost na dovozech energií, ekologické zát</a:t>
            </a:r>
            <a:r>
              <a:rPr lang="cs-CZ" altLang="en-US" dirty="0" smtClean="0"/>
              <a:t>ěž</a:t>
            </a:r>
            <a:r>
              <a:rPr lang="cs-CZ" altLang="en-US" dirty="0" smtClean="0">
                <a:cs typeface="Times New Roman" pitchFamily="18" charset="0"/>
              </a:rPr>
              <a:t>e z provozu tepelných elektráren – např. skleníkový efekt (ten může nastat), jiné škody z exhalací (ty jsou prakticky jisté), d</a:t>
            </a:r>
            <a:r>
              <a:rPr lang="cs-CZ" altLang="en-US" dirty="0" smtClean="0"/>
              <a:t>ů</a:t>
            </a:r>
            <a:r>
              <a:rPr lang="cs-CZ" altLang="en-US" dirty="0" smtClean="0">
                <a:cs typeface="Times New Roman" pitchFamily="18" charset="0"/>
              </a:rPr>
              <a:t>sledky d</a:t>
            </a:r>
            <a:r>
              <a:rPr lang="cs-CZ" altLang="en-US" dirty="0" smtClean="0"/>
              <a:t>ř</a:t>
            </a:r>
            <a:r>
              <a:rPr lang="cs-CZ" altLang="en-US" dirty="0" smtClean="0">
                <a:cs typeface="Times New Roman" pitchFamily="18" charset="0"/>
              </a:rPr>
              <a:t>ív</a:t>
            </a:r>
            <a:r>
              <a:rPr lang="cs-CZ" altLang="en-US" dirty="0" smtClean="0"/>
              <a:t>ě</a:t>
            </a:r>
            <a:r>
              <a:rPr lang="cs-CZ" altLang="en-US" dirty="0" smtClean="0">
                <a:cs typeface="Times New Roman" pitchFamily="18" charset="0"/>
              </a:rPr>
              <a:t>jšího vy</a:t>
            </a:r>
            <a:r>
              <a:rPr lang="cs-CZ" altLang="en-US" dirty="0" smtClean="0"/>
              <a:t>č</a:t>
            </a:r>
            <a:r>
              <a:rPr lang="cs-CZ" altLang="en-US" dirty="0" smtClean="0">
                <a:cs typeface="Times New Roman" pitchFamily="18" charset="0"/>
              </a:rPr>
              <a:t>erpání fosilních paliv atd.</a:t>
            </a:r>
            <a:r>
              <a:rPr lang="cs-CZ" altLang="en-US" dirty="0" smtClean="0"/>
              <a:t> </a:t>
            </a:r>
            <a:endParaRPr lang="cs-CZ" altLang="en-US" dirty="0" smtClean="0"/>
          </a:p>
          <a:p>
            <a:pPr lvl="1" eaLnBrk="1" hangingPunct="1">
              <a:lnSpc>
                <a:spcPct val="90000"/>
              </a:lnSpc>
            </a:pPr>
            <a:r>
              <a:rPr lang="cs-CZ" altLang="en-US" dirty="0" smtClean="0"/>
              <a:t>Všimněme si, že bezprostřední rizika jsou velmi významné, dá se ale s nimi něco dělat,  to neplatí   v případě dlouhodobých efektů jako jsou klimatické změny</a:t>
            </a:r>
            <a:endParaRPr lang="cs-CZ" altLang="en-US" dirty="0" smtClean="0"/>
          </a:p>
        </p:txBody>
      </p:sp>
    </p:spTree>
    <p:extLst>
      <p:ext uri="{BB962C8B-B14F-4D97-AF65-F5344CB8AC3E}">
        <p14:creationId xmlns:p14="http://schemas.microsoft.com/office/powerpoint/2010/main" val="362496900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číslo snímk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B0165A1-210A-4A53-846A-BB921F0C764D}" type="slidenum">
              <a:rPr lang="cs-CZ" altLang="en-US" sz="1400" smtClean="0"/>
              <a:pPr eaLnBrk="1" hangingPunct="1">
                <a:spcBef>
                  <a:spcPct val="0"/>
                </a:spcBef>
                <a:buFontTx/>
                <a:buNone/>
              </a:pPr>
              <a:t>120</a:t>
            </a:fld>
            <a:endParaRPr lang="cs-CZ" altLang="en-US" sz="1400" smtClean="0"/>
          </a:p>
        </p:txBody>
      </p:sp>
      <p:pic>
        <p:nvPicPr>
          <p:cNvPr id="148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1813"/>
            <a:ext cx="8153400"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303841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591590E5-FBCE-4BAB-A08E-B7CCAE9CFF30}" type="slidenum">
              <a:rPr lang="cs-CZ" altLang="en-US" sz="1400" smtClean="0"/>
              <a:pPr eaLnBrk="1" hangingPunct="1">
                <a:spcBef>
                  <a:spcPct val="0"/>
                </a:spcBef>
                <a:buFontTx/>
                <a:buNone/>
              </a:pPr>
              <a:t>121</a:t>
            </a:fld>
            <a:endParaRPr lang="cs-CZ" altLang="en-US" sz="1400" smtClean="0"/>
          </a:p>
        </p:txBody>
      </p:sp>
      <p:sp>
        <p:nvSpPr>
          <p:cNvPr id="149507" name="Rectangle 2"/>
          <p:cNvSpPr>
            <a:spLocks noGrp="1" noChangeArrowheads="1"/>
          </p:cNvSpPr>
          <p:nvPr>
            <p:ph type="title"/>
          </p:nvPr>
        </p:nvSpPr>
        <p:spPr>
          <a:xfrm>
            <a:off x="685800" y="-163513"/>
            <a:ext cx="7772400" cy="1077913"/>
          </a:xfrm>
        </p:spPr>
        <p:txBody>
          <a:bodyPr/>
          <a:lstStyle/>
          <a:p>
            <a:pPr eaLnBrk="1" hangingPunct="1"/>
            <a:r>
              <a:rPr lang="cs-CZ" altLang="en-US" smtClean="0"/>
              <a:t>Kritické požadavky, příklad</a:t>
            </a:r>
          </a:p>
        </p:txBody>
      </p:sp>
      <p:sp>
        <p:nvSpPr>
          <p:cNvPr id="149508" name="Rectangle 3"/>
          <p:cNvSpPr>
            <a:spLocks noGrp="1" noChangeArrowheads="1"/>
          </p:cNvSpPr>
          <p:nvPr>
            <p:ph type="body" idx="1"/>
          </p:nvPr>
        </p:nvSpPr>
        <p:spPr>
          <a:xfrm>
            <a:off x="304800" y="1371600"/>
            <a:ext cx="8305800" cy="5011738"/>
          </a:xfrm>
        </p:spPr>
        <p:txBody>
          <a:bodyPr/>
          <a:lstStyle/>
          <a:p>
            <a:pPr marL="609600" indent="-609600" eaLnBrk="1" hangingPunct="1">
              <a:lnSpc>
                <a:spcPct val="80000"/>
              </a:lnSpc>
              <a:buFontTx/>
              <a:buNone/>
            </a:pPr>
            <a:r>
              <a:rPr lang="cs-CZ" altLang="en-US" sz="1800" smtClean="0">
                <a:cs typeface="Times New Roman" pitchFamily="18" charset="0"/>
              </a:rPr>
              <a:t>Uveďme postup vyhodnocování rizik v metodologii SSADM na příkladu analýzy systému v</a:t>
            </a:r>
            <a:r>
              <a:rPr lang="cs-CZ" altLang="en-US" sz="1800" smtClean="0"/>
              <a:t>y</a:t>
            </a:r>
            <a:r>
              <a:rPr lang="cs-CZ" altLang="en-US" sz="1800" smtClean="0">
                <a:cs typeface="Times New Roman" pitchFamily="18" charset="0"/>
              </a:rPr>
              <a:t>hodnocování pohledávek (viz obr. 1.).</a:t>
            </a:r>
            <a:endParaRPr lang="cs-CZ" altLang="en-US" sz="1800" smtClean="0"/>
          </a:p>
          <a:p>
            <a:pPr marL="609600" indent="-609600" eaLnBrk="1" hangingPunct="1">
              <a:lnSpc>
                <a:spcPct val="80000"/>
              </a:lnSpc>
              <a:buFontTx/>
              <a:buAutoNum type="alphaUcParenR"/>
            </a:pPr>
            <a:r>
              <a:rPr lang="cs-CZ" altLang="en-US" sz="2000" smtClean="0">
                <a:cs typeface="Times New Roman" pitchFamily="18" charset="0"/>
              </a:rPr>
              <a:t>Vyhodnocení kritických požadavků (KP).</a:t>
            </a:r>
            <a:br>
              <a:rPr lang="cs-CZ" altLang="en-US" sz="2000" smtClean="0">
                <a:cs typeface="Times New Roman" pitchFamily="18" charset="0"/>
              </a:rPr>
            </a:br>
            <a:r>
              <a:rPr lang="cs-CZ" altLang="en-US" sz="1800" smtClean="0">
                <a:cs typeface="Times New Roman" pitchFamily="18" charset="0"/>
              </a:rPr>
              <a:t>a) </a:t>
            </a:r>
            <a:r>
              <a:rPr lang="cs-CZ" altLang="en-US" sz="1800" i="1" smtClean="0">
                <a:cs typeface="Times New Roman" pitchFamily="18" charset="0"/>
              </a:rPr>
              <a:t>Stanovení kritických požadavků</a:t>
            </a:r>
            <a:r>
              <a:rPr lang="cs-CZ" altLang="en-US" sz="1800" smtClean="0">
                <a:cs typeface="Times New Roman" pitchFamily="18" charset="0"/>
              </a:rPr>
              <a:t>.</a:t>
            </a:r>
            <a:br>
              <a:rPr lang="cs-CZ" altLang="en-US" sz="1800" smtClean="0">
                <a:cs typeface="Times New Roman" pitchFamily="18" charset="0"/>
              </a:rPr>
            </a:br>
            <a:r>
              <a:rPr lang="cs-CZ" altLang="en-US" sz="1800" smtClean="0">
                <a:cs typeface="Times New Roman" pitchFamily="18" charset="0"/>
              </a:rPr>
              <a:t>Zkvalitnit práci při vyřizování pohledávek (včasnost detekce neplatičů) a zmenšit provozní náklady na tuto činnost. </a:t>
            </a:r>
            <a:br>
              <a:rPr lang="cs-CZ" altLang="en-US" sz="1800" smtClean="0">
                <a:cs typeface="Times New Roman" pitchFamily="18" charset="0"/>
              </a:rPr>
            </a:br>
            <a:r>
              <a:rPr lang="cs-CZ" altLang="en-US" sz="1800" b="1" smtClean="0">
                <a:cs typeface="Times New Roman" pitchFamily="18" charset="0"/>
              </a:rPr>
              <a:t>Stručně cíl</a:t>
            </a:r>
            <a:r>
              <a:rPr lang="cs-CZ" altLang="en-US" sz="1800" smtClean="0">
                <a:cs typeface="Times New Roman" pitchFamily="18" charset="0"/>
              </a:rPr>
              <a:t> : Hospodárně řešit pohledávky.</a:t>
            </a:r>
            <a:r>
              <a:rPr lang="cs-CZ" altLang="en-US" sz="1800" smtClean="0"/>
              <a:t>                                                                                                                          </a:t>
            </a:r>
            <a:r>
              <a:rPr lang="cs-CZ" altLang="en-US" sz="1800" smtClean="0">
                <a:cs typeface="Times New Roman" pitchFamily="18" charset="0"/>
              </a:rPr>
              <a:t> b) </a:t>
            </a:r>
            <a:r>
              <a:rPr lang="cs-CZ" altLang="en-US" sz="1800" i="1" smtClean="0">
                <a:cs typeface="Times New Roman" pitchFamily="18" charset="0"/>
              </a:rPr>
              <a:t>Kritické oblasti výkonnosti .</a:t>
            </a:r>
            <a:r>
              <a:rPr lang="cs-CZ" altLang="en-US" sz="1800" smtClean="0">
                <a:cs typeface="Times New Roman" pitchFamily="18" charset="0"/>
              </a:rPr>
              <a:t/>
            </a:r>
            <a:br>
              <a:rPr lang="cs-CZ" altLang="en-US" sz="1800" smtClean="0">
                <a:cs typeface="Times New Roman" pitchFamily="18" charset="0"/>
              </a:rPr>
            </a:br>
            <a:r>
              <a:rPr lang="cs-CZ" altLang="en-US" sz="1800" b="1" smtClean="0">
                <a:cs typeface="Times New Roman" pitchFamily="18" charset="0"/>
              </a:rPr>
              <a:t>Hlavní požadavek</a:t>
            </a:r>
            <a:r>
              <a:rPr lang="cs-CZ" altLang="en-US" sz="1800" smtClean="0">
                <a:cs typeface="Times New Roman" pitchFamily="18" charset="0"/>
              </a:rPr>
              <a:t> : Hospodárně řešit pohledávky.</a:t>
            </a:r>
            <a:br>
              <a:rPr lang="cs-CZ" altLang="en-US" sz="1800" smtClean="0">
                <a:cs typeface="Times New Roman" pitchFamily="18" charset="0"/>
              </a:rPr>
            </a:br>
            <a:r>
              <a:rPr lang="cs-CZ" altLang="en-US" sz="1800" i="1" smtClean="0">
                <a:cs typeface="Times New Roman" pitchFamily="18" charset="0"/>
              </a:rPr>
              <a:t>Činnosti:</a:t>
            </a:r>
            <a:r>
              <a:rPr lang="cs-CZ" altLang="en-US" sz="1800" smtClean="0"/>
              <a:t>                                                                                                          </a:t>
            </a:r>
            <a:endParaRPr lang="en-US" altLang="en-US" sz="1800" smtClean="0"/>
          </a:p>
          <a:p>
            <a:pPr marL="609600" indent="-609600" eaLnBrk="1" hangingPunct="1">
              <a:lnSpc>
                <a:spcPct val="80000"/>
              </a:lnSpc>
              <a:buFontTx/>
              <a:buAutoNum type="alphaUcParenR"/>
            </a:pPr>
            <a:endParaRPr lang="en-US" altLang="en-US" sz="1800" smtClean="0"/>
          </a:p>
          <a:p>
            <a:pPr marL="609600" indent="-609600" eaLnBrk="1" hangingPunct="1">
              <a:lnSpc>
                <a:spcPct val="80000"/>
              </a:lnSpc>
              <a:buFontTx/>
              <a:buAutoNum type="alphaUcParenR"/>
            </a:pPr>
            <a:r>
              <a:rPr lang="cs-CZ" altLang="en-US" sz="1800" smtClean="0">
                <a:cs typeface="Times New Roman" pitchFamily="18" charset="0"/>
              </a:rPr>
              <a:t>KP 1. Přesun pohledávky do oddělení fakturace nejpozději do vzniku práva účtovat.</a:t>
            </a:r>
            <a:br>
              <a:rPr lang="cs-CZ" altLang="en-US" sz="1800" smtClean="0">
                <a:cs typeface="Times New Roman" pitchFamily="18" charset="0"/>
              </a:rPr>
            </a:br>
            <a:r>
              <a:rPr lang="cs-CZ" altLang="en-US" sz="1800" smtClean="0">
                <a:cs typeface="Times New Roman" pitchFamily="18" charset="0"/>
              </a:rPr>
              <a:t>KP 2. Sledování pohledávek ve stanovenou dobu po splatnosti pro provedení nápravných akcí </a:t>
            </a:r>
            <a:r>
              <a:rPr lang="en-US" altLang="en-US" sz="1800" smtClean="0">
                <a:cs typeface="Times New Roman" pitchFamily="18" charset="0"/>
              </a:rPr>
              <a:t>(</a:t>
            </a:r>
            <a:r>
              <a:rPr lang="cs-CZ" altLang="en-US" sz="1800" smtClean="0">
                <a:cs typeface="Times New Roman" pitchFamily="18" charset="0"/>
              </a:rPr>
              <a:t>upomínky, soud).</a:t>
            </a:r>
            <a:br>
              <a:rPr lang="cs-CZ" altLang="en-US" sz="1800" smtClean="0">
                <a:cs typeface="Times New Roman" pitchFamily="18" charset="0"/>
              </a:rPr>
            </a:br>
            <a:r>
              <a:rPr lang="cs-CZ" altLang="en-US" sz="1800" smtClean="0">
                <a:cs typeface="Times New Roman" pitchFamily="18" charset="0"/>
              </a:rPr>
              <a:t>KP 3. Příprava akcí : Poloautomatická příprava podkladů pro urgence/ soudní řízení .</a:t>
            </a:r>
            <a:br>
              <a:rPr lang="cs-CZ" altLang="en-US" sz="1800" smtClean="0">
                <a:cs typeface="Times New Roman" pitchFamily="18" charset="0"/>
              </a:rPr>
            </a:br>
            <a:r>
              <a:rPr lang="cs-CZ" altLang="en-US" sz="1800" smtClean="0">
                <a:cs typeface="Times New Roman" pitchFamily="18" charset="0"/>
              </a:rPr>
              <a:t>KP 4. Reakce po pohybech na účtu kam má přijít platba pohledávky (např. zastavení akcí u</a:t>
            </a:r>
            <a:r>
              <a:rPr lang="cs-CZ" altLang="en-US" sz="1800" smtClean="0"/>
              <a:t> </a:t>
            </a:r>
            <a:r>
              <a:rPr lang="cs-CZ" altLang="en-US" sz="1800" smtClean="0">
                <a:cs typeface="Times New Roman" pitchFamily="18" charset="0"/>
              </a:rPr>
              <a:t>soudu po obdržení platby).</a:t>
            </a:r>
            <a:br>
              <a:rPr lang="cs-CZ" altLang="en-US" sz="1800" smtClean="0">
                <a:cs typeface="Times New Roman" pitchFamily="18" charset="0"/>
              </a:rPr>
            </a:br>
            <a:endParaRPr lang="cs-CZ" altLang="en-US" sz="1800" smtClean="0">
              <a:cs typeface="Courier New" pitchFamily="49" charset="0"/>
            </a:endParaRPr>
          </a:p>
          <a:p>
            <a:pPr marL="609600" indent="-609600" eaLnBrk="1" hangingPunct="1">
              <a:lnSpc>
                <a:spcPct val="80000"/>
              </a:lnSpc>
              <a:buFontTx/>
              <a:buAutoNum type="alphaUcParenR"/>
            </a:pPr>
            <a:endParaRPr lang="cs-CZ" altLang="en-US" sz="1800" smtClean="0"/>
          </a:p>
          <a:p>
            <a:pPr marL="609600" indent="-609600" eaLnBrk="1" hangingPunct="1">
              <a:lnSpc>
                <a:spcPct val="80000"/>
              </a:lnSpc>
              <a:buFontTx/>
              <a:buNone/>
            </a:pPr>
            <a:endParaRPr lang="cs-CZ" altLang="en-US" sz="1800" smtClean="0"/>
          </a:p>
        </p:txBody>
      </p:sp>
    </p:spTree>
    <p:extLst>
      <p:ext uri="{BB962C8B-B14F-4D97-AF65-F5344CB8AC3E}">
        <p14:creationId xmlns:p14="http://schemas.microsoft.com/office/powerpoint/2010/main" val="93119577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36FDA13-E799-43B6-9005-BCB48A385A80}" type="slidenum">
              <a:rPr lang="cs-CZ" altLang="en-US" sz="1400" smtClean="0"/>
              <a:pPr eaLnBrk="1" hangingPunct="1">
                <a:spcBef>
                  <a:spcPct val="0"/>
                </a:spcBef>
                <a:buFontTx/>
                <a:buNone/>
              </a:pPr>
              <a:t>122</a:t>
            </a:fld>
            <a:endParaRPr lang="cs-CZ" altLang="en-US" sz="1400" smtClean="0"/>
          </a:p>
        </p:txBody>
      </p:sp>
      <p:sp>
        <p:nvSpPr>
          <p:cNvPr id="150531"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0532" name="Rectangle 3"/>
          <p:cNvSpPr>
            <a:spLocks noGrp="1" noChangeArrowheads="1"/>
          </p:cNvSpPr>
          <p:nvPr>
            <p:ph type="body" idx="1"/>
          </p:nvPr>
        </p:nvSpPr>
        <p:spPr>
          <a:xfrm>
            <a:off x="304800" y="1066800"/>
            <a:ext cx="8305800" cy="5316538"/>
          </a:xfrm>
        </p:spPr>
        <p:txBody>
          <a:bodyPr/>
          <a:lstStyle/>
          <a:p>
            <a:pPr marL="609600" indent="-609600" eaLnBrk="1" hangingPunct="1">
              <a:lnSpc>
                <a:spcPct val="80000"/>
              </a:lnSpc>
              <a:buFontTx/>
              <a:buNone/>
            </a:pPr>
            <a:r>
              <a:rPr lang="cs-CZ" altLang="en-US" sz="2400" smtClean="0">
                <a:cs typeface="Times New Roman" pitchFamily="18" charset="0"/>
              </a:rPr>
              <a:t>Při bližším pohledu se úkol přesunu pohledávky dělí na dvě etapy</a:t>
            </a:r>
            <a:br>
              <a:rPr lang="cs-CZ" altLang="en-US" sz="2400" smtClean="0">
                <a:cs typeface="Times New Roman" pitchFamily="18" charset="0"/>
              </a:rPr>
            </a:br>
            <a:r>
              <a:rPr lang="cs-CZ" altLang="en-US" sz="2400" smtClean="0">
                <a:cs typeface="Times New Roman" pitchFamily="18" charset="0"/>
              </a:rPr>
              <a:t>KP 1.1. Ověření pohledávky (relevantnost, splnění formálních náležitostí).</a:t>
            </a:r>
            <a:br>
              <a:rPr lang="cs-CZ" altLang="en-US" sz="2400" smtClean="0">
                <a:cs typeface="Times New Roman" pitchFamily="18" charset="0"/>
              </a:rPr>
            </a:br>
            <a:r>
              <a:rPr lang="cs-CZ" altLang="en-US" sz="2400" smtClean="0">
                <a:cs typeface="Times New Roman" pitchFamily="18" charset="0"/>
              </a:rPr>
              <a:t>KP 1.2. Registrace pohledávky.</a:t>
            </a:r>
            <a:r>
              <a:rPr lang="cs-CZ" altLang="en-US" sz="2400" smtClean="0"/>
              <a:t> </a:t>
            </a:r>
          </a:p>
          <a:p>
            <a:pPr marL="609600" indent="-609600" eaLnBrk="1" hangingPunct="1">
              <a:lnSpc>
                <a:spcPct val="80000"/>
              </a:lnSpc>
              <a:buFontTx/>
              <a:buNone/>
            </a:pPr>
            <a:r>
              <a:rPr lang="cs-CZ" altLang="en-US" sz="2400" smtClean="0">
                <a:cs typeface="Times New Roman" pitchFamily="18" charset="0"/>
              </a:rPr>
              <a:t>Podobně sledování pohledávek se člení na:</a:t>
            </a:r>
            <a:br>
              <a:rPr lang="cs-CZ" altLang="en-US" sz="2400" smtClean="0">
                <a:cs typeface="Times New Roman" pitchFamily="18" charset="0"/>
              </a:rPr>
            </a:br>
            <a:r>
              <a:rPr lang="cs-CZ" altLang="en-US" sz="2400" smtClean="0">
                <a:cs typeface="Times New Roman" pitchFamily="18" charset="0"/>
              </a:rPr>
              <a:t>KP 2.1. Vyhledání pohledávky.</a:t>
            </a:r>
            <a:br>
              <a:rPr lang="cs-CZ" altLang="en-US" sz="2400" smtClean="0">
                <a:cs typeface="Times New Roman" pitchFamily="18" charset="0"/>
              </a:rPr>
            </a:br>
            <a:r>
              <a:rPr lang="cs-CZ" altLang="en-US" sz="2400" smtClean="0">
                <a:cs typeface="Times New Roman" pitchFamily="18" charset="0"/>
              </a:rPr>
              <a:t>KP 2.2. Vyhodnocení stavu pohledávky.</a:t>
            </a:r>
            <a:endParaRPr lang="cs-CZ" altLang="en-US" sz="2400" smtClean="0"/>
          </a:p>
          <a:p>
            <a:pPr marL="609600" indent="-609600" eaLnBrk="1" hangingPunct="1">
              <a:lnSpc>
                <a:spcPct val="80000"/>
              </a:lnSpc>
              <a:buFontTx/>
              <a:buNone/>
            </a:pPr>
            <a:r>
              <a:rPr lang="cs-CZ" altLang="en-US" sz="2400" smtClean="0">
                <a:cs typeface="Times New Roman" pitchFamily="18" charset="0"/>
              </a:rPr>
              <a:t>Požadavek KP 3. Příprava akcí - se člení na:</a:t>
            </a:r>
            <a:br>
              <a:rPr lang="cs-CZ" altLang="en-US" sz="2400" smtClean="0">
                <a:cs typeface="Times New Roman" pitchFamily="18" charset="0"/>
              </a:rPr>
            </a:br>
            <a:r>
              <a:rPr lang="cs-CZ" altLang="en-US" sz="2400" smtClean="0">
                <a:cs typeface="Times New Roman" pitchFamily="18" charset="0"/>
              </a:rPr>
              <a:t>KP 3.1. Generace dokladů.</a:t>
            </a:r>
            <a:br>
              <a:rPr lang="cs-CZ" altLang="en-US" sz="2400" smtClean="0">
                <a:cs typeface="Times New Roman" pitchFamily="18" charset="0"/>
              </a:rPr>
            </a:br>
            <a:r>
              <a:rPr lang="cs-CZ" altLang="en-US" sz="2400" smtClean="0">
                <a:cs typeface="Times New Roman" pitchFamily="18" charset="0"/>
              </a:rPr>
              <a:t>KP 3.2. Odesílání dokladů.</a:t>
            </a:r>
            <a:endParaRPr lang="cs-CZ" altLang="en-US" sz="2400" smtClean="0"/>
          </a:p>
          <a:p>
            <a:pPr marL="609600" indent="-609600" eaLnBrk="1" hangingPunct="1">
              <a:lnSpc>
                <a:spcPct val="80000"/>
              </a:lnSpc>
              <a:buFontTx/>
              <a:buNone/>
            </a:pPr>
            <a:r>
              <a:rPr lang="cs-CZ" altLang="en-US" sz="2400" smtClean="0">
                <a:cs typeface="Times New Roman" pitchFamily="18" charset="0"/>
              </a:rPr>
              <a:t>Aktualizace pohledávek má podúkoly:</a:t>
            </a:r>
            <a:br>
              <a:rPr lang="cs-CZ" altLang="en-US" sz="2400" smtClean="0">
                <a:cs typeface="Times New Roman" pitchFamily="18" charset="0"/>
              </a:rPr>
            </a:br>
            <a:r>
              <a:rPr lang="cs-CZ" altLang="en-US" sz="2400" smtClean="0">
                <a:cs typeface="Times New Roman" pitchFamily="18" charset="0"/>
              </a:rPr>
              <a:t>KP 4.1. Vyhledávání pohledávek (nemusí mít identický průběh jako KP 2.1).</a:t>
            </a:r>
            <a:br>
              <a:rPr lang="cs-CZ" altLang="en-US" sz="2400" smtClean="0">
                <a:cs typeface="Times New Roman" pitchFamily="18" charset="0"/>
              </a:rPr>
            </a:br>
            <a:r>
              <a:rPr lang="cs-CZ" altLang="en-US" sz="2400" smtClean="0">
                <a:cs typeface="Times New Roman" pitchFamily="18" charset="0"/>
              </a:rPr>
              <a:t>KP 4.2. Záznam změn:</a:t>
            </a:r>
            <a:br>
              <a:rPr lang="cs-CZ" altLang="en-US" sz="2400" smtClean="0">
                <a:cs typeface="Times New Roman" pitchFamily="18" charset="0"/>
              </a:rPr>
            </a:br>
            <a:endParaRPr lang="cs-CZ" altLang="en-US" sz="2400" smtClean="0">
              <a:cs typeface="Courier New" pitchFamily="49" charset="0"/>
            </a:endParaRPr>
          </a:p>
          <a:p>
            <a:pPr marL="609600" indent="-609600" eaLnBrk="1" hangingPunct="1">
              <a:lnSpc>
                <a:spcPct val="80000"/>
              </a:lnSpc>
              <a:buFontTx/>
              <a:buNone/>
            </a:pPr>
            <a:endParaRPr lang="cs-CZ" altLang="en-US" sz="2400" smtClean="0"/>
          </a:p>
        </p:txBody>
      </p:sp>
    </p:spTree>
    <p:extLst>
      <p:ext uri="{BB962C8B-B14F-4D97-AF65-F5344CB8AC3E}">
        <p14:creationId xmlns:p14="http://schemas.microsoft.com/office/powerpoint/2010/main" val="53348491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724D337-E9E6-4BA5-81FB-3C3A25D53F34}" type="slidenum">
              <a:rPr lang="cs-CZ" altLang="en-US" sz="1400" smtClean="0"/>
              <a:pPr eaLnBrk="1" hangingPunct="1">
                <a:spcBef>
                  <a:spcPct val="0"/>
                </a:spcBef>
                <a:buFontTx/>
                <a:buNone/>
              </a:pPr>
              <a:t>123</a:t>
            </a:fld>
            <a:endParaRPr lang="cs-CZ" altLang="en-US" sz="1400" smtClean="0"/>
          </a:p>
        </p:txBody>
      </p:sp>
      <p:sp>
        <p:nvSpPr>
          <p:cNvPr id="151555" name="Rectangle 2"/>
          <p:cNvSpPr>
            <a:spLocks noGrp="1" noChangeArrowheads="1"/>
          </p:cNvSpPr>
          <p:nvPr>
            <p:ph type="title"/>
          </p:nvPr>
        </p:nvSpPr>
        <p:spPr>
          <a:xfrm>
            <a:off x="685800" y="-128588"/>
            <a:ext cx="7772400" cy="1042988"/>
          </a:xfrm>
        </p:spPr>
        <p:txBody>
          <a:bodyPr/>
          <a:lstStyle/>
          <a:p>
            <a:pPr eaLnBrk="1" hangingPunct="1"/>
            <a:r>
              <a:rPr lang="cs-CZ" altLang="en-US" smtClean="0"/>
              <a:t>Kritické požadavky, příklad</a:t>
            </a:r>
          </a:p>
        </p:txBody>
      </p:sp>
      <p:sp>
        <p:nvSpPr>
          <p:cNvPr id="151556" name="Rectangle 3"/>
          <p:cNvSpPr>
            <a:spLocks noGrp="1" noChangeArrowheads="1"/>
          </p:cNvSpPr>
          <p:nvPr>
            <p:ph type="body" idx="1"/>
          </p:nvPr>
        </p:nvSpPr>
        <p:spPr>
          <a:xfrm>
            <a:off x="228600" y="1524000"/>
            <a:ext cx="8458200" cy="4859338"/>
          </a:xfrm>
        </p:spPr>
        <p:txBody>
          <a:bodyPr>
            <a:normAutofit lnSpcReduction="10000"/>
          </a:bodyPr>
          <a:lstStyle/>
          <a:p>
            <a:pPr marL="609600" indent="-609600" eaLnBrk="1" hangingPunct="1">
              <a:lnSpc>
                <a:spcPct val="90000"/>
              </a:lnSpc>
              <a:buFontTx/>
              <a:buNone/>
            </a:pPr>
            <a:r>
              <a:rPr lang="cs-CZ" altLang="en-US" sz="2800" smtClean="0">
                <a:cs typeface="Times New Roman" pitchFamily="18" charset="0"/>
              </a:rPr>
              <a:t>B) Stanovení kvalitativních a kvantitativních požadavků zákazníka </a:t>
            </a:r>
            <a:r>
              <a:rPr lang="cs-CZ" altLang="en-US" sz="2800" i="1" smtClean="0">
                <a:cs typeface="Times New Roman" pitchFamily="18" charset="0"/>
              </a:rPr>
              <a:t>Podnikové cíle</a:t>
            </a:r>
            <a:r>
              <a:rPr lang="cs-CZ" altLang="en-US" sz="2800" smtClean="0">
                <a:cs typeface="Times New Roman" pitchFamily="18" charset="0"/>
              </a:rPr>
              <a:t>. Na základě analýzy  kritických požadavků  byly zformulovány následující kvantitativní kritéria.  </a:t>
            </a:r>
            <a:br>
              <a:rPr lang="cs-CZ" altLang="en-US" sz="2800" smtClean="0">
                <a:cs typeface="Times New Roman" pitchFamily="18" charset="0"/>
              </a:rPr>
            </a:br>
            <a:r>
              <a:rPr lang="cs-CZ" altLang="en-US" sz="2800" b="1" smtClean="0"/>
              <a:t>Cíl</a:t>
            </a:r>
            <a:r>
              <a:rPr lang="cs-CZ" altLang="en-US" sz="2800" b="1" smtClean="0">
                <a:cs typeface="Times New Roman" pitchFamily="18" charset="0"/>
              </a:rPr>
              <a:t> 1</a:t>
            </a:r>
            <a:r>
              <a:rPr lang="cs-CZ" altLang="en-US" sz="2800" smtClean="0">
                <a:cs typeface="Times New Roman" pitchFamily="18" charset="0"/>
              </a:rPr>
              <a:t> : Počet splatných pohledávek (nesplacených více než 10 dnů po splatnosti) k počtu </a:t>
            </a:r>
            <a:r>
              <a:rPr lang="cs-CZ" altLang="en-US" sz="2800" smtClean="0"/>
              <a:t> s</a:t>
            </a:r>
            <a:r>
              <a:rPr lang="cs-CZ" altLang="en-US" sz="2800" smtClean="0">
                <a:cs typeface="Times New Roman" pitchFamily="18" charset="0"/>
              </a:rPr>
              <a:t>placených : Dnes 2 :1, požadováno 10:9.</a:t>
            </a:r>
            <a:br>
              <a:rPr lang="cs-CZ" altLang="en-US" sz="2800" smtClean="0">
                <a:cs typeface="Times New Roman" pitchFamily="18" charset="0"/>
              </a:rPr>
            </a:br>
            <a:r>
              <a:rPr lang="cs-CZ" altLang="en-US" sz="2800" b="1" smtClean="0"/>
              <a:t>Cíl 2</a:t>
            </a:r>
            <a:r>
              <a:rPr lang="cs-CZ" altLang="en-US" sz="2800" smtClean="0">
                <a:cs typeface="Times New Roman" pitchFamily="18" charset="0"/>
              </a:rPr>
              <a:t> : Náklady na urgenci jedné pohledávky snížit 3 krát (z 250 Kč na 70 Kč). Důvod cíle: Lze s positivním efektem vymáhat i malé pohledávky počínaje od pohledávek ve výši cca 200 Kč, lze ušetřit pracovníky v oddělení  fakturace.</a:t>
            </a:r>
            <a:br>
              <a:rPr lang="cs-CZ" altLang="en-US" sz="2800" smtClean="0">
                <a:cs typeface="Times New Roman" pitchFamily="18" charset="0"/>
              </a:rPr>
            </a:br>
            <a:endParaRPr lang="cs-CZ" altLang="en-US" sz="2800" smtClean="0">
              <a:cs typeface="Courier New" pitchFamily="49" charset="0"/>
            </a:endParaRPr>
          </a:p>
          <a:p>
            <a:pPr marL="609600" indent="-609600" eaLnBrk="1" hangingPunct="1">
              <a:lnSpc>
                <a:spcPct val="90000"/>
              </a:lnSpc>
              <a:buFontTx/>
              <a:buNone/>
            </a:pPr>
            <a:endParaRPr lang="cs-CZ" altLang="en-US" sz="2800" smtClean="0"/>
          </a:p>
        </p:txBody>
      </p:sp>
    </p:spTree>
    <p:extLst>
      <p:ext uri="{BB962C8B-B14F-4D97-AF65-F5344CB8AC3E}">
        <p14:creationId xmlns:p14="http://schemas.microsoft.com/office/powerpoint/2010/main" val="177943943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B45D745-2194-415F-8A7B-A09644AFF469}" type="slidenum">
              <a:rPr lang="cs-CZ" altLang="en-US" sz="1400" smtClean="0"/>
              <a:pPr eaLnBrk="1" hangingPunct="1">
                <a:spcBef>
                  <a:spcPct val="0"/>
                </a:spcBef>
                <a:buFontTx/>
                <a:buNone/>
              </a:pPr>
              <a:t>124</a:t>
            </a:fld>
            <a:endParaRPr lang="cs-CZ" altLang="en-US" sz="1400" smtClean="0"/>
          </a:p>
        </p:txBody>
      </p:sp>
      <p:sp>
        <p:nvSpPr>
          <p:cNvPr id="152579"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2580" name="Rectangle 3"/>
          <p:cNvSpPr>
            <a:spLocks noGrp="1" noChangeArrowheads="1"/>
          </p:cNvSpPr>
          <p:nvPr>
            <p:ph type="body" idx="1"/>
          </p:nvPr>
        </p:nvSpPr>
        <p:spPr>
          <a:xfrm>
            <a:off x="304800" y="1066800"/>
            <a:ext cx="8305800" cy="5316538"/>
          </a:xfrm>
        </p:spPr>
        <p:txBody>
          <a:bodyPr/>
          <a:lstStyle/>
          <a:p>
            <a:pPr marL="609600" indent="-609600" eaLnBrk="1" hangingPunct="1">
              <a:lnSpc>
                <a:spcPct val="80000"/>
              </a:lnSpc>
              <a:buFontTx/>
              <a:buNone/>
            </a:pPr>
            <a:r>
              <a:rPr lang="cs-CZ" altLang="en-US" sz="2800" i="1" smtClean="0">
                <a:cs typeface="Times New Roman" pitchFamily="18" charset="0"/>
              </a:rPr>
              <a:t>Konkretizace požadavků do tvaru podcílů:</a:t>
            </a:r>
            <a:r>
              <a:rPr lang="cs-CZ" altLang="en-US" sz="2800" smtClean="0">
                <a:cs typeface="Times New Roman" pitchFamily="18" charset="0"/>
              </a:rPr>
              <a:t> </a:t>
            </a:r>
            <a:br>
              <a:rPr lang="cs-CZ" altLang="en-US" sz="2800" smtClean="0">
                <a:cs typeface="Times New Roman" pitchFamily="18" charset="0"/>
              </a:rPr>
            </a:br>
            <a:r>
              <a:rPr lang="cs-CZ" altLang="en-US" sz="2800" smtClean="0">
                <a:cs typeface="Times New Roman" pitchFamily="18" charset="0"/>
              </a:rPr>
              <a:t>C1. Snížit průměrnou dobu přesunu pohledávek ze 4 dnů na jeden den.</a:t>
            </a:r>
            <a:br>
              <a:rPr lang="cs-CZ" altLang="en-US" sz="2800" smtClean="0">
                <a:cs typeface="Times New Roman" pitchFamily="18" charset="0"/>
              </a:rPr>
            </a:br>
            <a:r>
              <a:rPr lang="cs-CZ" altLang="en-US" sz="2800" smtClean="0">
                <a:cs typeface="Times New Roman" pitchFamily="18" charset="0"/>
              </a:rPr>
              <a:t>C2. Sledování pohledávek: Z vyhodnocování a kontroly prováděné dosud jednou za měsíc přejít na provádění jednou za týden.</a:t>
            </a:r>
            <a:br>
              <a:rPr lang="cs-CZ" altLang="en-US" sz="2800" smtClean="0">
                <a:cs typeface="Times New Roman" pitchFamily="18" charset="0"/>
              </a:rPr>
            </a:br>
            <a:r>
              <a:rPr lang="cs-CZ" altLang="en-US" sz="2800" smtClean="0">
                <a:cs typeface="Times New Roman" pitchFamily="18" charset="0"/>
              </a:rPr>
              <a:t>C3. Doba vyřizování korespondence : Den </a:t>
            </a:r>
            <a:r>
              <a:rPr lang="cs-CZ" altLang="en-US" sz="2800" smtClean="0"/>
              <a:t>jako dosud</a:t>
            </a:r>
            <a:r>
              <a:rPr lang="cs-CZ" altLang="en-US" sz="2800" smtClean="0">
                <a:cs typeface="Times New Roman" pitchFamily="18" charset="0"/>
              </a:rPr>
              <a:t>  s menší pracností).</a:t>
            </a:r>
            <a:br>
              <a:rPr lang="cs-CZ" altLang="en-US" sz="2800" smtClean="0">
                <a:cs typeface="Times New Roman" pitchFamily="18" charset="0"/>
              </a:rPr>
            </a:br>
            <a:r>
              <a:rPr lang="cs-CZ" altLang="en-US" sz="2800" smtClean="0">
                <a:cs typeface="Times New Roman" pitchFamily="18" charset="0"/>
              </a:rPr>
              <a:t>C4. Aktualizace pohledávky: Provádět jednou za den místo jednou za týden (optimální by však bylo provádění ihned po změně). </a:t>
            </a:r>
            <a:r>
              <a:rPr lang="cs-CZ" altLang="en-US" sz="2800" smtClean="0"/>
              <a:t>                                </a:t>
            </a:r>
          </a:p>
          <a:p>
            <a:pPr marL="609600" indent="-609600" eaLnBrk="1" hangingPunct="1">
              <a:lnSpc>
                <a:spcPct val="80000"/>
              </a:lnSpc>
              <a:buFontTx/>
              <a:buNone/>
            </a:pPr>
            <a:r>
              <a:rPr lang="cs-CZ" altLang="en-US" sz="2800" b="1" smtClean="0"/>
              <a:t>      </a:t>
            </a:r>
            <a:r>
              <a:rPr lang="cs-CZ" altLang="en-US" sz="2800" b="1" smtClean="0">
                <a:cs typeface="Times New Roman" pitchFamily="18" charset="0"/>
              </a:rPr>
              <a:t>Povinné požadavky:</a:t>
            </a:r>
            <a:r>
              <a:rPr lang="cs-CZ" altLang="en-US" sz="2800" smtClean="0">
                <a:cs typeface="Times New Roman" pitchFamily="18" charset="0"/>
              </a:rPr>
              <a:t/>
            </a:r>
            <a:br>
              <a:rPr lang="cs-CZ" altLang="en-US" sz="2800" smtClean="0">
                <a:cs typeface="Times New Roman" pitchFamily="18" charset="0"/>
              </a:rPr>
            </a:br>
            <a:r>
              <a:rPr lang="cs-CZ" altLang="en-US" sz="2800" smtClean="0">
                <a:cs typeface="Times New Roman" pitchFamily="18" charset="0"/>
              </a:rPr>
              <a:t>  R1. Pohledávky vymáhat podle zákona.</a:t>
            </a:r>
            <a:br>
              <a:rPr lang="cs-CZ" altLang="en-US" sz="2800" smtClean="0">
                <a:cs typeface="Times New Roman" pitchFamily="18" charset="0"/>
              </a:rPr>
            </a:br>
            <a:r>
              <a:rPr lang="cs-CZ" altLang="en-US" sz="2800" smtClean="0">
                <a:cs typeface="Times New Roman" pitchFamily="18" charset="0"/>
              </a:rPr>
              <a:t>  R2. Přístup k datům podle povinných norem.</a:t>
            </a:r>
            <a:br>
              <a:rPr lang="cs-CZ" altLang="en-US" sz="2800" smtClean="0">
                <a:cs typeface="Times New Roman" pitchFamily="18" charset="0"/>
              </a:rPr>
            </a:br>
            <a:endParaRPr lang="cs-CZ" altLang="en-US" sz="2000" smtClean="0">
              <a:cs typeface="Courier New" pitchFamily="49" charset="0"/>
            </a:endParaRPr>
          </a:p>
          <a:p>
            <a:pPr marL="609600" indent="-609600" eaLnBrk="1" hangingPunct="1">
              <a:lnSpc>
                <a:spcPct val="80000"/>
              </a:lnSpc>
              <a:buFontTx/>
              <a:buNone/>
            </a:pPr>
            <a:endParaRPr lang="cs-CZ" altLang="en-US" sz="2000" smtClean="0"/>
          </a:p>
        </p:txBody>
      </p:sp>
    </p:spTree>
    <p:extLst>
      <p:ext uri="{BB962C8B-B14F-4D97-AF65-F5344CB8AC3E}">
        <p14:creationId xmlns:p14="http://schemas.microsoft.com/office/powerpoint/2010/main" val="161579253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BB14ACFE-4E2B-4F9A-A103-8CB4253D6BD4}" type="slidenum">
              <a:rPr lang="cs-CZ" altLang="en-US" sz="1400" smtClean="0"/>
              <a:pPr eaLnBrk="1" hangingPunct="1">
                <a:spcBef>
                  <a:spcPct val="0"/>
                </a:spcBef>
                <a:buFontTx/>
                <a:buNone/>
              </a:pPr>
              <a:t>125</a:t>
            </a:fld>
            <a:endParaRPr lang="cs-CZ" altLang="en-US" sz="1400" smtClean="0"/>
          </a:p>
        </p:txBody>
      </p:sp>
      <p:sp>
        <p:nvSpPr>
          <p:cNvPr id="153603"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3604" name="Rectangle 3"/>
          <p:cNvSpPr>
            <a:spLocks noGrp="1" noChangeArrowheads="1"/>
          </p:cNvSpPr>
          <p:nvPr>
            <p:ph type="body" idx="1"/>
          </p:nvPr>
        </p:nvSpPr>
        <p:spPr>
          <a:xfrm>
            <a:off x="228600" y="685800"/>
            <a:ext cx="8458200" cy="5697538"/>
          </a:xfrm>
        </p:spPr>
        <p:txBody>
          <a:bodyPr>
            <a:normAutofit lnSpcReduction="10000"/>
          </a:bodyPr>
          <a:lstStyle/>
          <a:p>
            <a:pPr marL="609600" indent="-609600" eaLnBrk="1" hangingPunct="1">
              <a:lnSpc>
                <a:spcPct val="80000"/>
              </a:lnSpc>
              <a:buFontTx/>
              <a:buNone/>
            </a:pPr>
            <a:r>
              <a:rPr lang="cs-CZ" altLang="en-US" sz="2000" smtClean="0">
                <a:cs typeface="Times New Roman" pitchFamily="18" charset="0"/>
              </a:rPr>
              <a:t>D) </a:t>
            </a:r>
            <a:r>
              <a:rPr lang="cs-CZ" altLang="en-US" sz="2800" smtClean="0">
                <a:cs typeface="Times New Roman" pitchFamily="18" charset="0"/>
              </a:rPr>
              <a:t>Vyhodnocení problémů (formuluje zákazník, někdy dodavatel) je třeba  vázat na kritické</a:t>
            </a:r>
            <a:r>
              <a:rPr lang="cs-CZ" altLang="en-US" sz="2800" smtClean="0"/>
              <a:t> </a:t>
            </a:r>
            <a:r>
              <a:rPr lang="cs-CZ" altLang="en-US" sz="2800" smtClean="0">
                <a:cs typeface="Times New Roman" pitchFamily="18" charset="0"/>
              </a:rPr>
              <a:t>požadavky např. následujícím způsobem.</a:t>
            </a:r>
            <a:br>
              <a:rPr lang="cs-CZ" altLang="en-US" sz="2800" smtClean="0">
                <a:cs typeface="Times New Roman" pitchFamily="18" charset="0"/>
              </a:rPr>
            </a:br>
            <a:r>
              <a:rPr lang="cs-CZ" altLang="en-US" sz="2800" smtClean="0">
                <a:cs typeface="Times New Roman" pitchFamily="18" charset="0"/>
              </a:rPr>
              <a:t>  P1. </a:t>
            </a:r>
            <a:r>
              <a:rPr lang="cs-CZ" altLang="en-US" sz="2800" i="1" smtClean="0">
                <a:cs typeface="Times New Roman" pitchFamily="18" charset="0"/>
              </a:rPr>
              <a:t>Chybně vedené pohledávky:</a:t>
            </a:r>
            <a:br>
              <a:rPr lang="cs-CZ" altLang="en-US" sz="2800" i="1" smtClean="0">
                <a:cs typeface="Times New Roman" pitchFamily="18" charset="0"/>
              </a:rPr>
            </a:br>
            <a:r>
              <a:rPr lang="cs-CZ" altLang="en-US" sz="2800" smtClean="0">
                <a:cs typeface="Times New Roman" pitchFamily="18" charset="0"/>
              </a:rPr>
              <a:t>    KP 1.1. Ověření přesnosti pohledávek(párování s fakturami).</a:t>
            </a:r>
            <a:br>
              <a:rPr lang="cs-CZ" altLang="en-US" sz="2800" smtClean="0">
                <a:cs typeface="Times New Roman" pitchFamily="18" charset="0"/>
              </a:rPr>
            </a:br>
            <a:r>
              <a:rPr lang="cs-CZ" altLang="en-US" sz="2800" smtClean="0">
                <a:cs typeface="Times New Roman" pitchFamily="18" charset="0"/>
              </a:rPr>
              <a:t>    KP 5.    Provozní náklady na evidenci a sledování pohledávky.</a:t>
            </a:r>
            <a:br>
              <a:rPr lang="cs-CZ" altLang="en-US" sz="2800" smtClean="0">
                <a:cs typeface="Times New Roman" pitchFamily="18" charset="0"/>
              </a:rPr>
            </a:br>
            <a:r>
              <a:rPr lang="cs-CZ" altLang="en-US" sz="2800" smtClean="0">
                <a:cs typeface="Times New Roman" pitchFamily="18" charset="0"/>
              </a:rPr>
              <a:t>  P2. </a:t>
            </a:r>
            <a:r>
              <a:rPr lang="cs-CZ" altLang="en-US" sz="2800" i="1" smtClean="0">
                <a:cs typeface="Times New Roman" pitchFamily="18" charset="0"/>
              </a:rPr>
              <a:t>Neefektivní ruční práce,  požadavek zahrnout do:</a:t>
            </a:r>
            <a:r>
              <a:rPr lang="cs-CZ" altLang="en-US" sz="2800" smtClean="0">
                <a:cs typeface="Times New Roman" pitchFamily="18" charset="0"/>
              </a:rPr>
              <a:t/>
            </a:r>
            <a:br>
              <a:rPr lang="cs-CZ" altLang="en-US" sz="2800" smtClean="0">
                <a:cs typeface="Times New Roman" pitchFamily="18" charset="0"/>
              </a:rPr>
            </a:br>
            <a:r>
              <a:rPr lang="cs-CZ" altLang="en-US" sz="2800" smtClean="0">
                <a:cs typeface="Times New Roman" pitchFamily="18" charset="0"/>
              </a:rPr>
              <a:t>     KP 1.2. Registrace pohledávek.</a:t>
            </a:r>
            <a:br>
              <a:rPr lang="cs-CZ" altLang="en-US" sz="2800" smtClean="0">
                <a:cs typeface="Times New Roman" pitchFamily="18" charset="0"/>
              </a:rPr>
            </a:br>
            <a:r>
              <a:rPr lang="cs-CZ" altLang="en-US" sz="2800" smtClean="0">
                <a:cs typeface="Times New Roman" pitchFamily="18" charset="0"/>
              </a:rPr>
              <a:t>     KP 2.1. KP 4.1. Vyhledávání pohledávek.</a:t>
            </a:r>
            <a:br>
              <a:rPr lang="cs-CZ" altLang="en-US" sz="2800" smtClean="0">
                <a:cs typeface="Times New Roman" pitchFamily="18" charset="0"/>
              </a:rPr>
            </a:br>
            <a:r>
              <a:rPr lang="cs-CZ" altLang="en-US" sz="2800" smtClean="0">
                <a:cs typeface="Times New Roman" pitchFamily="18" charset="0"/>
              </a:rPr>
              <a:t>     KP 5.    Pracnost (shrnutí požadavků): Sledovat při všech činnostech. </a:t>
            </a:r>
            <a:br>
              <a:rPr lang="cs-CZ" altLang="en-US" sz="2800" smtClean="0">
                <a:cs typeface="Times New Roman" pitchFamily="18" charset="0"/>
              </a:rPr>
            </a:br>
            <a:r>
              <a:rPr lang="cs-CZ" altLang="en-US" sz="2800" smtClean="0">
                <a:cs typeface="Times New Roman" pitchFamily="18" charset="0"/>
              </a:rPr>
              <a:t>  P 3. </a:t>
            </a:r>
            <a:r>
              <a:rPr lang="cs-CZ" altLang="en-US" sz="2800" i="1" smtClean="0">
                <a:cs typeface="Times New Roman" pitchFamily="18" charset="0"/>
              </a:rPr>
              <a:t>Nedokonalá kontrola pohledávek</a:t>
            </a:r>
            <a:r>
              <a:rPr lang="cs-CZ" altLang="en-US" sz="2800" smtClean="0">
                <a:cs typeface="Times New Roman" pitchFamily="18" charset="0"/>
              </a:rPr>
              <a:t>:</a:t>
            </a:r>
            <a:br>
              <a:rPr lang="cs-CZ" altLang="en-US" sz="2800" smtClean="0">
                <a:cs typeface="Times New Roman" pitchFamily="18" charset="0"/>
              </a:rPr>
            </a:br>
            <a:r>
              <a:rPr lang="cs-CZ" altLang="en-US" sz="2800" smtClean="0">
                <a:cs typeface="Times New Roman" pitchFamily="18" charset="0"/>
              </a:rPr>
              <a:t>    KP 2. Sledování pohledávek. Pomalé (jednou za měsíc), často nepřesně</a:t>
            </a:r>
            <a:br>
              <a:rPr lang="cs-CZ" altLang="en-US" sz="2800" smtClean="0">
                <a:cs typeface="Times New Roman" pitchFamily="18" charset="0"/>
              </a:rPr>
            </a:br>
            <a:endParaRPr lang="cs-CZ" altLang="en-US" sz="2800" smtClean="0"/>
          </a:p>
        </p:txBody>
      </p:sp>
    </p:spTree>
    <p:extLst>
      <p:ext uri="{BB962C8B-B14F-4D97-AF65-F5344CB8AC3E}">
        <p14:creationId xmlns:p14="http://schemas.microsoft.com/office/powerpoint/2010/main" val="246222997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E8F9F7E-ECAD-457F-BAB7-77AFA98384C4}" type="slidenum">
              <a:rPr lang="cs-CZ" altLang="en-US" sz="1400" smtClean="0"/>
              <a:pPr eaLnBrk="1" hangingPunct="1">
                <a:spcBef>
                  <a:spcPct val="0"/>
                </a:spcBef>
                <a:buFontTx/>
                <a:buNone/>
              </a:pPr>
              <a:t>126</a:t>
            </a:fld>
            <a:endParaRPr lang="cs-CZ" altLang="en-US" sz="1400" smtClean="0"/>
          </a:p>
        </p:txBody>
      </p:sp>
      <p:sp>
        <p:nvSpPr>
          <p:cNvPr id="154627" name="Rectangle 2"/>
          <p:cNvSpPr>
            <a:spLocks noGrp="1" noChangeArrowheads="1"/>
          </p:cNvSpPr>
          <p:nvPr>
            <p:ph type="title"/>
          </p:nvPr>
        </p:nvSpPr>
        <p:spPr>
          <a:xfrm>
            <a:off x="685800" y="-136525"/>
            <a:ext cx="7772400" cy="1050925"/>
          </a:xfrm>
        </p:spPr>
        <p:txBody>
          <a:bodyPr/>
          <a:lstStyle/>
          <a:p>
            <a:pPr eaLnBrk="1" hangingPunct="1"/>
            <a:r>
              <a:rPr lang="cs-CZ" altLang="en-US" smtClean="0"/>
              <a:t>Kritické požadavky, příklad</a:t>
            </a:r>
          </a:p>
        </p:txBody>
      </p:sp>
      <p:sp>
        <p:nvSpPr>
          <p:cNvPr id="154628" name="Rectangle 3"/>
          <p:cNvSpPr>
            <a:spLocks noGrp="1" noChangeArrowheads="1"/>
          </p:cNvSpPr>
          <p:nvPr>
            <p:ph type="body" idx="1"/>
          </p:nvPr>
        </p:nvSpPr>
        <p:spPr>
          <a:xfrm>
            <a:off x="0" y="1143000"/>
            <a:ext cx="8915400" cy="5240338"/>
          </a:xfrm>
        </p:spPr>
        <p:txBody>
          <a:bodyPr>
            <a:normAutofit lnSpcReduction="10000"/>
          </a:bodyPr>
          <a:lstStyle/>
          <a:p>
            <a:pPr marL="609600" indent="-609600" eaLnBrk="1" hangingPunct="1">
              <a:lnSpc>
                <a:spcPct val="80000"/>
              </a:lnSpc>
              <a:buFontTx/>
              <a:buNone/>
            </a:pPr>
            <a:r>
              <a:rPr lang="cs-CZ" altLang="en-US" sz="2800" smtClean="0">
                <a:cs typeface="Times New Roman" pitchFamily="18" charset="0"/>
              </a:rPr>
              <a:t>    P 4. </a:t>
            </a:r>
            <a:r>
              <a:rPr lang="cs-CZ" altLang="en-US" sz="2800" i="1" smtClean="0">
                <a:cs typeface="Times New Roman" pitchFamily="18" charset="0"/>
              </a:rPr>
              <a:t>Adekvátnost a rychlost rozhodnutí, zda je nutná urgence</a:t>
            </a:r>
            <a:r>
              <a:rPr lang="cs-CZ" altLang="en-US" sz="2800" smtClean="0">
                <a:cs typeface="Times New Roman" pitchFamily="18" charset="0"/>
              </a:rPr>
              <a:t>. Souvisí s kritickými požadavky</a:t>
            </a:r>
            <a:br>
              <a:rPr lang="cs-CZ" altLang="en-US" sz="2800" smtClean="0">
                <a:cs typeface="Times New Roman" pitchFamily="18" charset="0"/>
              </a:rPr>
            </a:br>
            <a:r>
              <a:rPr lang="cs-CZ" altLang="en-US" sz="2800" smtClean="0">
                <a:cs typeface="Times New Roman" pitchFamily="18" charset="0"/>
              </a:rPr>
              <a:t>    KP 2.2. Identifikace stavu účtu a potřebných opatření.</a:t>
            </a:r>
            <a:br>
              <a:rPr lang="cs-CZ" altLang="en-US" sz="2800" smtClean="0">
                <a:cs typeface="Times New Roman" pitchFamily="18" charset="0"/>
              </a:rPr>
            </a:br>
            <a:r>
              <a:rPr lang="cs-CZ" altLang="en-US" sz="2800" smtClean="0">
                <a:cs typeface="Times New Roman" pitchFamily="18" charset="0"/>
              </a:rPr>
              <a:t>    KP 2. Náklady.</a:t>
            </a:r>
            <a:br>
              <a:rPr lang="cs-CZ" altLang="en-US" sz="2800" smtClean="0">
                <a:cs typeface="Times New Roman" pitchFamily="18" charset="0"/>
              </a:rPr>
            </a:br>
            <a:r>
              <a:rPr lang="cs-CZ" altLang="en-US" sz="2800" smtClean="0">
                <a:cs typeface="Times New Roman" pitchFamily="18" charset="0"/>
              </a:rPr>
              <a:t>  P 5. </a:t>
            </a:r>
            <a:r>
              <a:rPr lang="cs-CZ" altLang="en-US" sz="2800" i="1" smtClean="0">
                <a:cs typeface="Times New Roman" pitchFamily="18" charset="0"/>
              </a:rPr>
              <a:t>Resty</a:t>
            </a:r>
            <a:r>
              <a:rPr lang="cs-CZ" altLang="en-US" sz="2800" smtClean="0">
                <a:cs typeface="Times New Roman" pitchFamily="18" charset="0"/>
              </a:rPr>
              <a:t> (opožděná evidence plateb a změny adres partnerů).</a:t>
            </a:r>
            <a:br>
              <a:rPr lang="cs-CZ" altLang="en-US" sz="2800" smtClean="0">
                <a:cs typeface="Times New Roman" pitchFamily="18" charset="0"/>
              </a:rPr>
            </a:br>
            <a:r>
              <a:rPr lang="cs-CZ" altLang="en-US" sz="2800" smtClean="0">
                <a:cs typeface="Times New Roman" pitchFamily="18" charset="0"/>
              </a:rPr>
              <a:t>    KP 2.2. Identifikace stavu pohledávky.</a:t>
            </a:r>
            <a:br>
              <a:rPr lang="cs-CZ" altLang="en-US" sz="2800" smtClean="0">
                <a:cs typeface="Times New Roman" pitchFamily="18" charset="0"/>
              </a:rPr>
            </a:br>
            <a:r>
              <a:rPr lang="cs-CZ" altLang="en-US" sz="2800" smtClean="0">
                <a:cs typeface="Times New Roman" pitchFamily="18" charset="0"/>
              </a:rPr>
              <a:t>    KP 3.1. Tvorba dokladů (přesnost, úplnost dokumentů, včasnost).</a:t>
            </a:r>
            <a:br>
              <a:rPr lang="cs-CZ" altLang="en-US" sz="2800" smtClean="0">
                <a:cs typeface="Times New Roman" pitchFamily="18" charset="0"/>
              </a:rPr>
            </a:br>
            <a:r>
              <a:rPr lang="cs-CZ" altLang="en-US" sz="2800" smtClean="0">
                <a:cs typeface="Times New Roman" pitchFamily="18" charset="0"/>
              </a:rPr>
              <a:t>    KP 5. Vyhodnocení nákladů na provedení.</a:t>
            </a:r>
            <a:br>
              <a:rPr lang="cs-CZ" altLang="en-US" sz="2800" smtClean="0">
                <a:cs typeface="Times New Roman" pitchFamily="18" charset="0"/>
              </a:rPr>
            </a:br>
            <a:r>
              <a:rPr lang="cs-CZ" altLang="en-US" sz="2800" smtClean="0">
                <a:cs typeface="Times New Roman" pitchFamily="18" charset="0"/>
              </a:rPr>
              <a:t>  P 6. </a:t>
            </a:r>
            <a:r>
              <a:rPr lang="cs-CZ" altLang="en-US" sz="2800" i="1" smtClean="0">
                <a:cs typeface="Times New Roman" pitchFamily="18" charset="0"/>
              </a:rPr>
              <a:t>Tvorba dokumentů</a:t>
            </a:r>
            <a:r>
              <a:rPr lang="cs-CZ" altLang="en-US" sz="2800" smtClean="0">
                <a:cs typeface="Times New Roman" pitchFamily="18" charset="0"/>
              </a:rPr>
              <a:t> (musí odpovídat právním požadavkům):</a:t>
            </a:r>
            <a:br>
              <a:rPr lang="cs-CZ" altLang="en-US" sz="2800" smtClean="0">
                <a:cs typeface="Times New Roman" pitchFamily="18" charset="0"/>
              </a:rPr>
            </a:br>
            <a:r>
              <a:rPr lang="cs-CZ" altLang="en-US" sz="2800" smtClean="0">
                <a:cs typeface="Times New Roman" pitchFamily="18" charset="0"/>
              </a:rPr>
              <a:t>    KP 3.1. Generace dokumentů.</a:t>
            </a:r>
            <a:br>
              <a:rPr lang="cs-CZ" altLang="en-US" sz="2800" smtClean="0">
                <a:cs typeface="Times New Roman" pitchFamily="18" charset="0"/>
              </a:rPr>
            </a:br>
            <a:r>
              <a:rPr lang="cs-CZ" altLang="en-US" sz="2800" smtClean="0">
                <a:cs typeface="Times New Roman" pitchFamily="18" charset="0"/>
              </a:rPr>
              <a:t>  P 7. </a:t>
            </a:r>
            <a:r>
              <a:rPr lang="cs-CZ" altLang="en-US" sz="2800" i="1" smtClean="0">
                <a:cs typeface="Times New Roman" pitchFamily="18" charset="0"/>
              </a:rPr>
              <a:t>Tvorba měsíčních statistik</a:t>
            </a:r>
            <a:r>
              <a:rPr lang="cs-CZ" altLang="en-US" sz="2800" smtClean="0">
                <a:cs typeface="Times New Roman" pitchFamily="18" charset="0"/>
              </a:rPr>
              <a:t> (manažerské informace).</a:t>
            </a:r>
            <a:br>
              <a:rPr lang="cs-CZ" altLang="en-US" sz="2800" smtClean="0">
                <a:cs typeface="Times New Roman" pitchFamily="18" charset="0"/>
              </a:rPr>
            </a:br>
            <a:r>
              <a:rPr lang="cs-CZ" altLang="en-US" sz="2800" smtClean="0">
                <a:cs typeface="Times New Roman" pitchFamily="18" charset="0"/>
              </a:rPr>
              <a:t>    KP 5. Náklady na generaci dokumentů a statistik.</a:t>
            </a:r>
            <a:br>
              <a:rPr lang="cs-CZ" altLang="en-US" sz="2800" smtClean="0">
                <a:cs typeface="Times New Roman" pitchFamily="18" charset="0"/>
              </a:rPr>
            </a:br>
            <a:endParaRPr lang="cs-CZ" altLang="en-US" sz="2800" smtClean="0"/>
          </a:p>
        </p:txBody>
      </p:sp>
    </p:spTree>
    <p:extLst>
      <p:ext uri="{BB962C8B-B14F-4D97-AF65-F5344CB8AC3E}">
        <p14:creationId xmlns:p14="http://schemas.microsoft.com/office/powerpoint/2010/main" val="265710670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C244D0A9-DEE4-4769-8A55-0A50649E7754}" type="slidenum">
              <a:rPr lang="cs-CZ" altLang="en-US" sz="1400" smtClean="0"/>
              <a:pPr eaLnBrk="1" hangingPunct="1">
                <a:spcBef>
                  <a:spcPct val="0"/>
                </a:spcBef>
                <a:buFontTx/>
                <a:buNone/>
              </a:pPr>
              <a:t>127</a:t>
            </a:fld>
            <a:endParaRPr lang="cs-CZ" altLang="en-US" sz="1400" smtClean="0"/>
          </a:p>
        </p:txBody>
      </p:sp>
      <p:sp>
        <p:nvSpPr>
          <p:cNvPr id="155651"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5652" name="Rectangle 3"/>
          <p:cNvSpPr>
            <a:spLocks noGrp="1" noChangeArrowheads="1"/>
          </p:cNvSpPr>
          <p:nvPr>
            <p:ph type="body" idx="1"/>
          </p:nvPr>
        </p:nvSpPr>
        <p:spPr>
          <a:xfrm>
            <a:off x="0" y="838200"/>
            <a:ext cx="8915400" cy="5545138"/>
          </a:xfrm>
        </p:spPr>
        <p:txBody>
          <a:bodyPr/>
          <a:lstStyle/>
          <a:p>
            <a:pPr marL="609600" indent="-609600" eaLnBrk="1" hangingPunct="1">
              <a:lnSpc>
                <a:spcPct val="80000"/>
              </a:lnSpc>
              <a:buFontTx/>
              <a:buNone/>
            </a:pPr>
            <a:r>
              <a:rPr lang="cs-CZ" altLang="en-US" sz="2000" smtClean="0">
                <a:cs typeface="Times New Roman" pitchFamily="18" charset="0"/>
              </a:rPr>
              <a:t>E) </a:t>
            </a:r>
            <a:r>
              <a:rPr lang="cs-CZ" altLang="en-US" sz="2800" smtClean="0">
                <a:cs typeface="Times New Roman" pitchFamily="18" charset="0"/>
              </a:rPr>
              <a:t>Návrh řešení (stručně) :</a:t>
            </a:r>
            <a:br>
              <a:rPr lang="cs-CZ" altLang="en-US" sz="2800" smtClean="0">
                <a:cs typeface="Times New Roman" pitchFamily="18" charset="0"/>
              </a:rPr>
            </a:br>
            <a:r>
              <a:rPr lang="cs-CZ" altLang="en-US" sz="2400" smtClean="0">
                <a:cs typeface="Times New Roman" pitchFamily="18" charset="0"/>
              </a:rPr>
              <a:t>Problém P1 (viz. KP 1.1., KP 4.1.) </a:t>
            </a:r>
            <a:r>
              <a:rPr lang="cs-CZ" altLang="en-US" sz="2400" i="1" smtClean="0">
                <a:cs typeface="Times New Roman" pitchFamily="18" charset="0"/>
              </a:rPr>
              <a:t>Nesprávné pohledávky :</a:t>
            </a:r>
            <a:r>
              <a:rPr lang="cs-CZ" altLang="en-US" sz="2400" smtClean="0">
                <a:cs typeface="Times New Roman" pitchFamily="18" charset="0"/>
              </a:rPr>
              <a:t> Vyžádání zásahu operátora (který </a:t>
            </a:r>
            <a:r>
              <a:rPr lang="cs-CZ" altLang="en-US" sz="2400" smtClean="0"/>
              <a:t> </a:t>
            </a:r>
            <a:r>
              <a:rPr lang="cs-CZ" altLang="en-US" sz="2400" smtClean="0">
                <a:cs typeface="Times New Roman" pitchFamily="18" charset="0"/>
              </a:rPr>
              <a:t>bude mít právo přístupu k fakturám)</a:t>
            </a:r>
            <a:br>
              <a:rPr lang="cs-CZ" altLang="en-US" sz="2400" smtClean="0">
                <a:cs typeface="Times New Roman" pitchFamily="18" charset="0"/>
              </a:rPr>
            </a:br>
            <a:r>
              <a:rPr lang="cs-CZ" altLang="en-US" sz="2400" smtClean="0">
                <a:cs typeface="Times New Roman" pitchFamily="18" charset="0"/>
              </a:rPr>
              <a:t>Problém P2 (KP 1.2., KP 2.1., KP 4.1, KP 5.) </a:t>
            </a:r>
            <a:r>
              <a:rPr lang="cs-CZ" altLang="en-US" sz="2400" i="1" smtClean="0">
                <a:cs typeface="Times New Roman" pitchFamily="18" charset="0"/>
              </a:rPr>
              <a:t>Neefektivní ruční registrace.</a:t>
            </a:r>
            <a:r>
              <a:rPr lang="cs-CZ" altLang="en-US" sz="2400" smtClean="0">
                <a:cs typeface="Times New Roman" pitchFamily="18" charset="0"/>
              </a:rPr>
              <a:t> Řešit tím, že se pohledávky zpřístupní uložením do databáze, do které budou mít interaktivní přístup všichni </a:t>
            </a:r>
            <a:r>
              <a:rPr lang="cs-CZ" altLang="en-US" sz="2400" smtClean="0"/>
              <a:t> </a:t>
            </a:r>
            <a:r>
              <a:rPr lang="cs-CZ" altLang="en-US" sz="2400" smtClean="0">
                <a:cs typeface="Times New Roman" pitchFamily="18" charset="0"/>
              </a:rPr>
              <a:t>oprávnění pracovníci.</a:t>
            </a:r>
            <a:br>
              <a:rPr lang="cs-CZ" altLang="en-US" sz="2400" smtClean="0">
                <a:cs typeface="Times New Roman" pitchFamily="18" charset="0"/>
              </a:rPr>
            </a:br>
            <a:r>
              <a:rPr lang="cs-CZ" altLang="en-US" sz="2400" smtClean="0">
                <a:cs typeface="Times New Roman" pitchFamily="18" charset="0"/>
              </a:rPr>
              <a:t>Problém P3 (KP 2.). </a:t>
            </a:r>
            <a:r>
              <a:rPr lang="cs-CZ" altLang="en-US" sz="2400" i="1" smtClean="0">
                <a:cs typeface="Times New Roman" pitchFamily="18" charset="0"/>
              </a:rPr>
              <a:t>Nedokonalá kontrola</a:t>
            </a:r>
            <a:r>
              <a:rPr lang="cs-CZ" altLang="en-US" sz="2400" smtClean="0">
                <a:cs typeface="Times New Roman" pitchFamily="18" charset="0"/>
              </a:rPr>
              <a:t>. Řešit automatickým vyhledáváním pohledávek podle předem známých i uživatelem zadávaných kritérií.</a:t>
            </a:r>
            <a:br>
              <a:rPr lang="cs-CZ" altLang="en-US" sz="2400" smtClean="0">
                <a:cs typeface="Times New Roman" pitchFamily="18" charset="0"/>
              </a:rPr>
            </a:br>
            <a:r>
              <a:rPr lang="cs-CZ" altLang="en-US" sz="2400" smtClean="0">
                <a:cs typeface="Times New Roman" pitchFamily="18" charset="0"/>
              </a:rPr>
              <a:t>Problém P4. </a:t>
            </a:r>
            <a:r>
              <a:rPr lang="cs-CZ" altLang="en-US" sz="2400" i="1" smtClean="0">
                <a:cs typeface="Times New Roman" pitchFamily="18" charset="0"/>
              </a:rPr>
              <a:t>Stavy pohledávek</a:t>
            </a:r>
            <a:r>
              <a:rPr lang="cs-CZ" altLang="en-US" sz="2400" smtClean="0">
                <a:cs typeface="Times New Roman" pitchFamily="18" charset="0"/>
              </a:rPr>
              <a:t> (KP 2.2, KP 5.). Výběr pohledávky se provádí na základě</a:t>
            </a:r>
            <a:r>
              <a:rPr lang="cs-CZ" altLang="en-US" sz="2400" smtClean="0"/>
              <a:t> </a:t>
            </a:r>
            <a:r>
              <a:rPr lang="cs-CZ" altLang="en-US" sz="2400" smtClean="0">
                <a:cs typeface="Times New Roman" pitchFamily="18" charset="0"/>
              </a:rPr>
              <a:t>informací, že prošel termín určité činnosti.</a:t>
            </a:r>
            <a:br>
              <a:rPr lang="cs-CZ" altLang="en-US" sz="2400" smtClean="0">
                <a:cs typeface="Times New Roman" pitchFamily="18" charset="0"/>
              </a:rPr>
            </a:br>
            <a:r>
              <a:rPr lang="cs-CZ" altLang="en-US" sz="2400" smtClean="0">
                <a:cs typeface="Times New Roman" pitchFamily="18" charset="0"/>
              </a:rPr>
              <a:t>Problém P5  </a:t>
            </a:r>
            <a:r>
              <a:rPr lang="cs-CZ" altLang="en-US" sz="2400" i="1" smtClean="0">
                <a:cs typeface="Times New Roman" pitchFamily="18" charset="0"/>
              </a:rPr>
              <a:t>Nedodělky</a:t>
            </a:r>
            <a:r>
              <a:rPr lang="cs-CZ" altLang="en-US" sz="2400" smtClean="0">
                <a:cs typeface="Times New Roman" pitchFamily="18" charset="0"/>
              </a:rPr>
              <a:t> ("resty", KP 2.2, KP 3.1., KP 3.).</a:t>
            </a:r>
            <a:br>
              <a:rPr lang="cs-CZ" altLang="en-US" sz="2400" smtClean="0">
                <a:cs typeface="Times New Roman" pitchFamily="18" charset="0"/>
              </a:rPr>
            </a:br>
            <a:r>
              <a:rPr lang="cs-CZ" altLang="en-US" sz="2400" smtClean="0">
                <a:cs typeface="Times New Roman" pitchFamily="18" charset="0"/>
              </a:rPr>
              <a:t>Bude řešeno : Integrací dat (změna adresy se odvodí např. ze změny údajů na dodacím listě), vytvoří se aparát  "párování plateb a faktur" a prostředky </a:t>
            </a:r>
            <a:r>
              <a:rPr lang="cs-CZ" altLang="en-US" sz="2400" smtClean="0"/>
              <a:t>e</a:t>
            </a:r>
            <a:r>
              <a:rPr lang="cs-CZ" altLang="en-US" sz="2400" smtClean="0">
                <a:cs typeface="Times New Roman" pitchFamily="18" charset="0"/>
              </a:rPr>
              <a:t>vidence dat</a:t>
            </a:r>
            <a:br>
              <a:rPr lang="cs-CZ" altLang="en-US" sz="2400" smtClean="0">
                <a:cs typeface="Times New Roman" pitchFamily="18" charset="0"/>
              </a:rPr>
            </a:br>
            <a:endParaRPr lang="cs-CZ" altLang="en-US" sz="2000" smtClean="0"/>
          </a:p>
        </p:txBody>
      </p:sp>
    </p:spTree>
    <p:extLst>
      <p:ext uri="{BB962C8B-B14F-4D97-AF65-F5344CB8AC3E}">
        <p14:creationId xmlns:p14="http://schemas.microsoft.com/office/powerpoint/2010/main" val="5269207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0ED00168-536E-4646-8191-660738F2338B}" type="slidenum">
              <a:rPr lang="cs-CZ" altLang="en-US" sz="1400" smtClean="0"/>
              <a:pPr eaLnBrk="1" hangingPunct="1">
                <a:spcBef>
                  <a:spcPct val="0"/>
                </a:spcBef>
                <a:buFontTx/>
                <a:buNone/>
              </a:pPr>
              <a:t>128</a:t>
            </a:fld>
            <a:endParaRPr lang="cs-CZ" altLang="en-US" sz="1400" smtClean="0"/>
          </a:p>
        </p:txBody>
      </p:sp>
      <p:sp>
        <p:nvSpPr>
          <p:cNvPr id="156675" name="Rectangle 2"/>
          <p:cNvSpPr>
            <a:spLocks noGrp="1" noChangeArrowheads="1"/>
          </p:cNvSpPr>
          <p:nvPr>
            <p:ph type="title"/>
          </p:nvPr>
        </p:nvSpPr>
        <p:spPr>
          <a:xfrm>
            <a:off x="685800" y="-228600"/>
            <a:ext cx="7772400" cy="1143000"/>
          </a:xfrm>
        </p:spPr>
        <p:txBody>
          <a:bodyPr/>
          <a:lstStyle/>
          <a:p>
            <a:pPr eaLnBrk="1" hangingPunct="1"/>
            <a:r>
              <a:rPr lang="cs-CZ" altLang="en-US" smtClean="0"/>
              <a:t>Kritické požadavky, příklad</a:t>
            </a:r>
          </a:p>
        </p:txBody>
      </p:sp>
      <p:sp>
        <p:nvSpPr>
          <p:cNvPr id="156676" name="Rectangle 3"/>
          <p:cNvSpPr>
            <a:spLocks noGrp="1" noChangeArrowheads="1"/>
          </p:cNvSpPr>
          <p:nvPr>
            <p:ph type="body" idx="1"/>
          </p:nvPr>
        </p:nvSpPr>
        <p:spPr>
          <a:xfrm>
            <a:off x="457200" y="838200"/>
            <a:ext cx="8001000" cy="5545138"/>
          </a:xfrm>
        </p:spPr>
        <p:txBody>
          <a:bodyPr>
            <a:normAutofit lnSpcReduction="10000"/>
          </a:bodyPr>
          <a:lstStyle/>
          <a:p>
            <a:pPr marL="609600" indent="-609600" eaLnBrk="1" hangingPunct="1">
              <a:buFontTx/>
              <a:buNone/>
            </a:pPr>
            <a:r>
              <a:rPr lang="cs-CZ" altLang="en-US" sz="2800" smtClean="0">
                <a:cs typeface="Times New Roman" pitchFamily="18" charset="0"/>
              </a:rPr>
              <a:t>F)</a:t>
            </a:r>
            <a:r>
              <a:rPr lang="cs-CZ" altLang="en-US" sz="2800" smtClean="0"/>
              <a:t> </a:t>
            </a:r>
            <a:r>
              <a:rPr lang="cs-CZ" altLang="en-US" smtClean="0"/>
              <a:t>Úspory      </a:t>
            </a:r>
            <a:r>
              <a:rPr lang="cs-CZ" altLang="en-US" sz="2800" smtClean="0"/>
              <a:t>                                                                                                                  Požadavek managementu byl </a:t>
            </a:r>
            <a:r>
              <a:rPr lang="cs-CZ" altLang="en-US" sz="2800" i="1" smtClean="0"/>
              <a:t>uspořit 15 pracovníků</a:t>
            </a:r>
            <a:r>
              <a:rPr lang="cs-CZ" altLang="en-US" sz="2800" smtClean="0"/>
              <a:t>. P</a:t>
            </a:r>
            <a:r>
              <a:rPr lang="cs-CZ" altLang="en-US" sz="2800" smtClean="0">
                <a:cs typeface="Times New Roman" pitchFamily="18" charset="0"/>
              </a:rPr>
              <a:t>ři </a:t>
            </a:r>
            <a:r>
              <a:rPr lang="cs-CZ" altLang="en-US" sz="2800" smtClean="0"/>
              <a:t> </a:t>
            </a:r>
            <a:r>
              <a:rPr lang="cs-CZ" altLang="en-US" sz="2800" smtClean="0">
                <a:cs typeface="Times New Roman" pitchFamily="18" charset="0"/>
              </a:rPr>
              <a:t>zahrnutí pojištění, daní a  režie cca </a:t>
            </a:r>
            <a:r>
              <a:rPr lang="cs-CZ" altLang="en-US" sz="2800" smtClean="0"/>
              <a:t>5</a:t>
            </a:r>
            <a:r>
              <a:rPr lang="cs-CZ" altLang="en-US" sz="2800" smtClean="0">
                <a:cs typeface="Times New Roman" pitchFamily="18" charset="0"/>
              </a:rPr>
              <a:t> mil Kč /rok</a:t>
            </a:r>
            <a:br>
              <a:rPr lang="cs-CZ" altLang="en-US" sz="2800" smtClean="0">
                <a:cs typeface="Times New Roman" pitchFamily="18" charset="0"/>
              </a:rPr>
            </a:br>
            <a:r>
              <a:rPr lang="cs-CZ" altLang="en-US" sz="2800" i="1" smtClean="0"/>
              <a:t>Ú</a:t>
            </a:r>
            <a:r>
              <a:rPr lang="cs-CZ" altLang="en-US" sz="2800" i="1" smtClean="0">
                <a:cs typeface="Times New Roman" pitchFamily="18" charset="0"/>
              </a:rPr>
              <a:t>spory na prostředcích vázaných na faktury:</a:t>
            </a:r>
            <a:r>
              <a:rPr lang="cs-CZ" altLang="en-US" sz="2800" smtClean="0">
                <a:cs typeface="Times New Roman" pitchFamily="18" charset="0"/>
              </a:rPr>
              <a:t> Zkrácení průměrné doby proplacení o 14 dnů a</a:t>
            </a:r>
            <a:r>
              <a:rPr lang="cs-CZ" altLang="en-US" sz="2800" smtClean="0"/>
              <a:t> </a:t>
            </a:r>
            <a:r>
              <a:rPr lang="cs-CZ" altLang="en-US" sz="2800" smtClean="0">
                <a:cs typeface="Times New Roman" pitchFamily="18" charset="0"/>
              </a:rPr>
              <a:t>výnosy z dříve neurgovaných pohledávek přinese cca 5 mil Kč (při několika desítkách </a:t>
            </a:r>
            <a:r>
              <a:rPr lang="cs-CZ" altLang="en-US" sz="2800" smtClean="0"/>
              <a:t>p</a:t>
            </a:r>
            <a:r>
              <a:rPr lang="cs-CZ" altLang="en-US" sz="2800" smtClean="0">
                <a:cs typeface="Times New Roman" pitchFamily="18" charset="0"/>
              </a:rPr>
              <a:t>racovníků v oddělení fakturace musí být roční obrat firmy řádově stovky milionů Kč, zlepšen</a:t>
            </a:r>
            <a:r>
              <a:rPr lang="cs-CZ" altLang="en-US" sz="2800" smtClean="0"/>
              <a:t>í</a:t>
            </a:r>
            <a:r>
              <a:rPr lang="cs-CZ" altLang="en-US" sz="2800" smtClean="0">
                <a:cs typeface="Times New Roman" pitchFamily="18" charset="0"/>
              </a:rPr>
              <a:t> </a:t>
            </a:r>
            <a:r>
              <a:rPr lang="cs-CZ" altLang="en-US" sz="2800" smtClean="0"/>
              <a:t>p</a:t>
            </a:r>
            <a:r>
              <a:rPr lang="cs-CZ" altLang="en-US" sz="2800" smtClean="0">
                <a:cs typeface="Times New Roman" pitchFamily="18" charset="0"/>
              </a:rPr>
              <a:t>latební kázně zákazníků přinese procenta obratu, tedy miliony).</a:t>
            </a:r>
            <a:br>
              <a:rPr lang="cs-CZ" altLang="en-US" sz="2800" smtClean="0">
                <a:cs typeface="Times New Roman" pitchFamily="18" charset="0"/>
              </a:rPr>
            </a:br>
            <a:r>
              <a:rPr lang="cs-CZ" altLang="en-US" sz="2800" i="1" smtClean="0">
                <a:cs typeface="Times New Roman" pitchFamily="18" charset="0"/>
              </a:rPr>
              <a:t>Snížení skladových zásob:</a:t>
            </a:r>
            <a:r>
              <a:rPr lang="cs-CZ" altLang="en-US" sz="2800" smtClean="0">
                <a:cs typeface="Times New Roman" pitchFamily="18" charset="0"/>
              </a:rPr>
              <a:t> Několik miliónů Kč .</a:t>
            </a:r>
            <a:br>
              <a:rPr lang="cs-CZ" altLang="en-US" sz="2800" smtClean="0">
                <a:cs typeface="Times New Roman" pitchFamily="18" charset="0"/>
              </a:rPr>
            </a:br>
            <a:endParaRPr lang="cs-CZ" altLang="en-US" sz="2800" smtClean="0"/>
          </a:p>
        </p:txBody>
      </p:sp>
    </p:spTree>
    <p:extLst>
      <p:ext uri="{BB962C8B-B14F-4D97-AF65-F5344CB8AC3E}">
        <p14:creationId xmlns:p14="http://schemas.microsoft.com/office/powerpoint/2010/main" val="8214017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B5DEC59-F616-4466-9C4A-A193695A9611}" type="slidenum">
              <a:rPr lang="cs-CZ" altLang="en-US" sz="1400" smtClean="0"/>
              <a:pPr eaLnBrk="1" hangingPunct="1">
                <a:spcBef>
                  <a:spcPct val="0"/>
                </a:spcBef>
                <a:buFontTx/>
                <a:buNone/>
              </a:pPr>
              <a:t>129</a:t>
            </a:fld>
            <a:endParaRPr lang="cs-CZ" altLang="en-US" sz="1400" smtClean="0"/>
          </a:p>
        </p:txBody>
      </p:sp>
      <p:sp>
        <p:nvSpPr>
          <p:cNvPr id="157699" name="Rectangle 2"/>
          <p:cNvSpPr>
            <a:spLocks noGrp="1" noChangeArrowheads="1"/>
          </p:cNvSpPr>
          <p:nvPr>
            <p:ph type="title"/>
          </p:nvPr>
        </p:nvSpPr>
        <p:spPr>
          <a:xfrm>
            <a:off x="685800" y="-87313"/>
            <a:ext cx="7772400" cy="1001713"/>
          </a:xfrm>
        </p:spPr>
        <p:txBody>
          <a:bodyPr/>
          <a:lstStyle/>
          <a:p>
            <a:pPr eaLnBrk="1" hangingPunct="1"/>
            <a:r>
              <a:rPr lang="cs-CZ" altLang="en-US" smtClean="0"/>
              <a:t>Kritické požadavky, příklad</a:t>
            </a:r>
          </a:p>
        </p:txBody>
      </p:sp>
      <p:sp>
        <p:nvSpPr>
          <p:cNvPr id="157700" name="Rectangle 3"/>
          <p:cNvSpPr>
            <a:spLocks noGrp="1" noChangeArrowheads="1"/>
          </p:cNvSpPr>
          <p:nvPr>
            <p:ph type="body" idx="1"/>
          </p:nvPr>
        </p:nvSpPr>
        <p:spPr>
          <a:xfrm>
            <a:off x="381000" y="1524000"/>
            <a:ext cx="8153400" cy="4859338"/>
          </a:xfrm>
        </p:spPr>
        <p:txBody>
          <a:bodyPr>
            <a:normAutofit lnSpcReduction="10000"/>
          </a:bodyPr>
          <a:lstStyle/>
          <a:p>
            <a:pPr marL="609600" indent="-609600" eaLnBrk="1" hangingPunct="1">
              <a:lnSpc>
                <a:spcPct val="90000"/>
              </a:lnSpc>
              <a:buFontTx/>
              <a:buNone/>
            </a:pPr>
            <a:r>
              <a:rPr lang="cs-CZ" altLang="en-US" sz="2400" smtClean="0">
                <a:cs typeface="Times New Roman" pitchFamily="18" charset="0"/>
              </a:rPr>
              <a:t>F)</a:t>
            </a:r>
            <a:r>
              <a:rPr lang="cs-CZ" altLang="en-US" sz="2400" smtClean="0"/>
              <a:t> </a:t>
            </a:r>
            <a:r>
              <a:rPr lang="cs-CZ" altLang="en-US" sz="2800" smtClean="0"/>
              <a:t>Úspory      </a:t>
            </a:r>
            <a:r>
              <a:rPr lang="cs-CZ" altLang="en-US" sz="2400" smtClean="0"/>
              <a:t>                                                                                                                  </a:t>
            </a:r>
            <a:r>
              <a:rPr lang="cs-CZ" altLang="en-US" sz="2400" i="1" smtClean="0">
                <a:cs typeface="Times New Roman" pitchFamily="18" charset="0"/>
              </a:rPr>
              <a:t>Lepší informace pro management a lepší podpora obchodní činnosti</a:t>
            </a:r>
            <a:r>
              <a:rPr lang="cs-CZ" altLang="en-US" sz="2400" smtClean="0">
                <a:cs typeface="Times New Roman" pitchFamily="18" charset="0"/>
              </a:rPr>
              <a:t> (např.  snížení počtu</a:t>
            </a:r>
            <a:r>
              <a:rPr lang="cs-CZ" altLang="en-US" sz="2400" smtClean="0"/>
              <a:t> </a:t>
            </a:r>
            <a:r>
              <a:rPr lang="cs-CZ" altLang="en-US" sz="2400" smtClean="0">
                <a:cs typeface="Times New Roman" pitchFamily="18" charset="0"/>
              </a:rPr>
              <a:t>reklamací odběratelů, možnost častěji vyhovět přání zákazníků): Více než 10 mil Kč. Tento</a:t>
            </a:r>
            <a:r>
              <a:rPr lang="cs-CZ" altLang="en-US" sz="2400" smtClean="0"/>
              <a:t> </a:t>
            </a:r>
            <a:r>
              <a:rPr lang="cs-CZ" altLang="en-US" sz="2400" smtClean="0">
                <a:cs typeface="Times New Roman" pitchFamily="18" charset="0"/>
              </a:rPr>
              <a:t>odhad vyžaduje podrobnější rozbor. Jak je uvedeno výše úspora 15 pracovníků kontrolujících</a:t>
            </a:r>
            <a:r>
              <a:rPr lang="cs-CZ" altLang="en-US" sz="2400" smtClean="0"/>
              <a:t> </a:t>
            </a:r>
            <a:r>
              <a:rPr lang="cs-CZ" altLang="en-US" sz="2400" smtClean="0">
                <a:cs typeface="Times New Roman" pitchFamily="18" charset="0"/>
              </a:rPr>
              <a:t>pohledávky naznačuje, že obrat firmy bude řádově ve stamiliónech a tedy rabat v desítkách</a:t>
            </a:r>
            <a:r>
              <a:rPr lang="cs-CZ" altLang="en-US" sz="2400" smtClean="0"/>
              <a:t> m</a:t>
            </a:r>
            <a:r>
              <a:rPr lang="cs-CZ" altLang="en-US" sz="2400" smtClean="0">
                <a:cs typeface="Times New Roman" pitchFamily="18" charset="0"/>
              </a:rPr>
              <a:t>ilionů. Zvětšení obratu o deset procent přinese efekt blízký deseti milionům. Tento přínos je </a:t>
            </a:r>
            <a:r>
              <a:rPr lang="cs-CZ" altLang="en-US" sz="2400" smtClean="0"/>
              <a:t> </a:t>
            </a:r>
            <a:r>
              <a:rPr lang="cs-CZ" altLang="en-US" sz="2400" smtClean="0">
                <a:cs typeface="Times New Roman" pitchFamily="18" charset="0"/>
              </a:rPr>
              <a:t>při správném využití dat možný. Vyžaduje však nástroje presentace dat, </a:t>
            </a:r>
            <a:r>
              <a:rPr lang="cs-CZ" altLang="en-US" sz="2400" smtClean="0"/>
              <a:t>u</a:t>
            </a:r>
            <a:r>
              <a:rPr lang="cs-CZ" altLang="en-US" sz="2400" smtClean="0">
                <a:cs typeface="Times New Roman" pitchFamily="18" charset="0"/>
              </a:rPr>
              <a:t>možňující rychlou orientaci (vizualizace, těžba dat  - data mining) pracovníků managementu. Z uvedeného příkladu je patrné, že i podstatná úspora pracovníků nepředstavuje největší přínos IS.</a:t>
            </a:r>
            <a:br>
              <a:rPr lang="cs-CZ" altLang="en-US" sz="2400" smtClean="0">
                <a:cs typeface="Times New Roman" pitchFamily="18" charset="0"/>
              </a:rPr>
            </a:br>
            <a:endParaRPr lang="cs-CZ" altLang="en-US" sz="2400" smtClean="0"/>
          </a:p>
        </p:txBody>
      </p:sp>
    </p:spTree>
    <p:extLst>
      <p:ext uri="{BB962C8B-B14F-4D97-AF65-F5344CB8AC3E}">
        <p14:creationId xmlns:p14="http://schemas.microsoft.com/office/powerpoint/2010/main" val="2919193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altLang="en-US" smtClean="0"/>
              <a:t>Rizika spalování biomasy</a:t>
            </a:r>
          </a:p>
        </p:txBody>
      </p:sp>
      <p:sp>
        <p:nvSpPr>
          <p:cNvPr id="14339" name="Zástupný symbol pro obsah 2"/>
          <p:cNvSpPr>
            <a:spLocks noGrp="1"/>
          </p:cNvSpPr>
          <p:nvPr>
            <p:ph idx="1"/>
          </p:nvPr>
        </p:nvSpPr>
        <p:spPr/>
        <p:txBody>
          <a:bodyPr/>
          <a:lstStyle/>
          <a:p>
            <a:r>
              <a:rPr lang="cs-CZ" altLang="en-US" smtClean="0"/>
              <a:t>Ztráta hnoje způsobí devastaci půdy</a:t>
            </a:r>
          </a:p>
          <a:p>
            <a:r>
              <a:rPr lang="cs-CZ" altLang="en-US" smtClean="0"/>
              <a:t>Rostliny produkující biopalivo nehrání půdu před splachem</a:t>
            </a:r>
          </a:p>
          <a:p>
            <a:endParaRPr lang="cs-CZ" altLang="en-US" smtClean="0"/>
          </a:p>
          <a:p>
            <a:pPr>
              <a:buFontTx/>
              <a:buNone/>
            </a:pPr>
            <a:r>
              <a:rPr lang="cs-CZ" altLang="en-US" smtClean="0"/>
              <a:t>Událost, která jistě nastane můžeme hodnotit jako riziko s p=1. </a:t>
            </a:r>
          </a:p>
          <a:p>
            <a:pPr>
              <a:buFontTx/>
              <a:buNone/>
            </a:pPr>
            <a:endParaRPr lang="cs-CZ" altLang="en-US" smtClean="0"/>
          </a:p>
        </p:txBody>
      </p:sp>
      <p:sp>
        <p:nvSpPr>
          <p:cNvPr id="14340" name="Zástupný symbol pro číslo snímk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5F4B937-3073-4D87-9CB0-B188CE25E93C}" type="slidenum">
              <a:rPr lang="cs-CZ" altLang="en-US" sz="1400" smtClean="0"/>
              <a:pPr eaLnBrk="1" hangingPunct="1">
                <a:spcBef>
                  <a:spcPct val="0"/>
                </a:spcBef>
                <a:buFontTx/>
                <a:buNone/>
              </a:pPr>
              <a:t>13</a:t>
            </a:fld>
            <a:endParaRPr lang="cs-CZ" altLang="en-US" sz="1400" smtClean="0"/>
          </a:p>
        </p:txBody>
      </p:sp>
    </p:spTree>
    <p:extLst>
      <p:ext uri="{BB962C8B-B14F-4D97-AF65-F5344CB8AC3E}">
        <p14:creationId xmlns:p14="http://schemas.microsoft.com/office/powerpoint/2010/main" val="165094349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Zástupný symbol pro číslo snímk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1013198-0B8F-43A2-8FF8-6977CC782B26}" type="slidenum">
              <a:rPr lang="cs-CZ" altLang="en-US" sz="1400" smtClean="0"/>
              <a:pPr eaLnBrk="1" hangingPunct="1">
                <a:spcBef>
                  <a:spcPct val="0"/>
                </a:spcBef>
                <a:buFontTx/>
                <a:buNone/>
              </a:pPr>
              <a:t>130</a:t>
            </a:fld>
            <a:endParaRPr lang="cs-CZ" altLang="en-US" sz="1400" smtClean="0"/>
          </a:p>
        </p:txBody>
      </p:sp>
      <p:pic>
        <p:nvPicPr>
          <p:cNvPr id="158723" name="Picture 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1813"/>
            <a:ext cx="8534400"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561784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37CBE50-EAF6-4A22-A80D-D756D6176980}" type="slidenum">
              <a:rPr lang="cs-CZ" altLang="en-US" sz="1400" smtClean="0"/>
              <a:pPr eaLnBrk="1" hangingPunct="1">
                <a:spcBef>
                  <a:spcPct val="0"/>
                </a:spcBef>
                <a:buFontTx/>
                <a:buNone/>
              </a:pPr>
              <a:t>131</a:t>
            </a:fld>
            <a:endParaRPr lang="cs-CZ" altLang="en-US" sz="1400" smtClean="0"/>
          </a:p>
        </p:txBody>
      </p:sp>
      <p:sp>
        <p:nvSpPr>
          <p:cNvPr id="159747" name="Rectangle 2"/>
          <p:cNvSpPr>
            <a:spLocks noGrp="1" noChangeArrowheads="1"/>
          </p:cNvSpPr>
          <p:nvPr>
            <p:ph type="title"/>
          </p:nvPr>
        </p:nvSpPr>
        <p:spPr>
          <a:xfrm>
            <a:off x="250825" y="609600"/>
            <a:ext cx="8642350" cy="1143000"/>
          </a:xfrm>
        </p:spPr>
        <p:txBody>
          <a:bodyPr>
            <a:normAutofit fontScale="90000"/>
          </a:bodyPr>
          <a:lstStyle/>
          <a:p>
            <a:pPr eaLnBrk="1" hangingPunct="1"/>
            <a:r>
              <a:rPr lang="cs-CZ" altLang="en-US" smtClean="0"/>
              <a:t>Příklad analýzy rizik, atomová elekrárna</a:t>
            </a:r>
          </a:p>
        </p:txBody>
      </p:sp>
      <p:sp>
        <p:nvSpPr>
          <p:cNvPr id="159748" name="Rectangle 3"/>
          <p:cNvSpPr>
            <a:spLocks noGrp="1" noChangeArrowheads="1"/>
          </p:cNvSpPr>
          <p:nvPr>
            <p:ph type="body" idx="1"/>
          </p:nvPr>
        </p:nvSpPr>
        <p:spPr>
          <a:xfrm>
            <a:off x="762000" y="1981200"/>
            <a:ext cx="7620000" cy="4114800"/>
          </a:xfrm>
        </p:spPr>
        <p:txBody>
          <a:bodyPr>
            <a:normAutofit lnSpcReduction="10000"/>
          </a:bodyPr>
          <a:lstStyle/>
          <a:p>
            <a:pPr algn="just" eaLnBrk="1" hangingPunct="1"/>
            <a:r>
              <a:rPr lang="cs-CZ" altLang="en-US" sz="2800" smtClean="0">
                <a:cs typeface="Times New Roman" pitchFamily="18" charset="0"/>
              </a:rPr>
              <a:t>Uveďme příklad analýzy rizik obecně známého problému</a:t>
            </a:r>
            <a:r>
              <a:rPr lang="cs-CZ" altLang="en-US" sz="2800" smtClean="0"/>
              <a:t> atomových elektráren</a:t>
            </a:r>
            <a:r>
              <a:rPr lang="cs-CZ" altLang="en-US" sz="2800" smtClean="0">
                <a:cs typeface="Times New Roman" pitchFamily="18" charset="0"/>
              </a:rPr>
              <a:t>, na němž lze ukázat řadu aspektů  řízení rizik, které se vyskytují u řízení rizik obecně, tedy i u softwarových projektů. </a:t>
            </a:r>
            <a:endParaRPr lang="cs-CZ" altLang="en-US" sz="2800" smtClean="0"/>
          </a:p>
          <a:p>
            <a:pPr algn="just" eaLnBrk="1" hangingPunct="1"/>
            <a:r>
              <a:rPr lang="cs-CZ" altLang="en-US" sz="2800" smtClean="0">
                <a:cs typeface="Times New Roman" pitchFamily="18" charset="0"/>
              </a:rPr>
              <a:t>Na níže uvedeném příkladu analýzy rizik atomové elektrárny lze velmi dobře ukázat problémy, které se nevyhýbají ani softwaru, jsou tam ale méně zjevné a proto se s fatálními důsledky často zanedbávají..  </a:t>
            </a:r>
          </a:p>
          <a:p>
            <a:pPr eaLnBrk="1" hangingPunct="1"/>
            <a:endParaRPr lang="cs-CZ" altLang="en-US" smtClean="0"/>
          </a:p>
        </p:txBody>
      </p:sp>
    </p:spTree>
    <p:extLst>
      <p:ext uri="{BB962C8B-B14F-4D97-AF65-F5344CB8AC3E}">
        <p14:creationId xmlns:p14="http://schemas.microsoft.com/office/powerpoint/2010/main" val="143739042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7E98D2F-D411-4EC6-BF25-53F82F4220FD}" type="slidenum">
              <a:rPr lang="cs-CZ" altLang="en-US" sz="1400" smtClean="0"/>
              <a:pPr eaLnBrk="1" hangingPunct="1">
                <a:spcBef>
                  <a:spcPct val="0"/>
                </a:spcBef>
                <a:buFontTx/>
                <a:buNone/>
              </a:pPr>
              <a:t>132</a:t>
            </a:fld>
            <a:endParaRPr lang="cs-CZ" altLang="en-US" sz="1400" smtClean="0"/>
          </a:p>
        </p:txBody>
      </p:sp>
      <p:sp>
        <p:nvSpPr>
          <p:cNvPr id="160771" name="Rectangle 2"/>
          <p:cNvSpPr>
            <a:spLocks noGrp="1" noChangeArrowheads="1"/>
          </p:cNvSpPr>
          <p:nvPr>
            <p:ph type="title"/>
          </p:nvPr>
        </p:nvSpPr>
        <p:spPr>
          <a:xfrm>
            <a:off x="250825" y="609600"/>
            <a:ext cx="8642350" cy="1143000"/>
          </a:xfrm>
        </p:spPr>
        <p:txBody>
          <a:bodyPr>
            <a:normAutofit fontScale="90000"/>
          </a:bodyPr>
          <a:lstStyle/>
          <a:p>
            <a:pPr eaLnBrk="1" hangingPunct="1"/>
            <a:r>
              <a:rPr lang="cs-CZ" altLang="en-US" smtClean="0"/>
              <a:t>Příklad analýzy rizik, atomová elektrárna</a:t>
            </a:r>
          </a:p>
        </p:txBody>
      </p:sp>
      <p:sp>
        <p:nvSpPr>
          <p:cNvPr id="160772" name="Rectangle 3"/>
          <p:cNvSpPr>
            <a:spLocks noGrp="1" noChangeArrowheads="1"/>
          </p:cNvSpPr>
          <p:nvPr>
            <p:ph type="body" idx="1"/>
          </p:nvPr>
        </p:nvSpPr>
        <p:spPr>
          <a:xfrm>
            <a:off x="838200" y="2743200"/>
            <a:ext cx="7467600" cy="3352800"/>
          </a:xfrm>
        </p:spPr>
        <p:txBody>
          <a:bodyPr/>
          <a:lstStyle/>
          <a:p>
            <a:pPr eaLnBrk="1" hangingPunct="1"/>
            <a:r>
              <a:rPr lang="cs-CZ" altLang="en-US" smtClean="0">
                <a:cs typeface="Times New Roman" pitchFamily="18" charset="0"/>
              </a:rPr>
              <a:t>Výstavba atomových elektráren byla v mnoha zemích zpomalena či zcela zakázána. Česká elektrárna v Temelíně je terčem častých protestů. </a:t>
            </a:r>
            <a:r>
              <a:rPr lang="cs-CZ" altLang="en-US" smtClean="0"/>
              <a:t>Jak jsou fundované?</a:t>
            </a:r>
          </a:p>
        </p:txBody>
      </p:sp>
    </p:spTree>
    <p:extLst>
      <p:ext uri="{BB962C8B-B14F-4D97-AF65-F5344CB8AC3E}">
        <p14:creationId xmlns:p14="http://schemas.microsoft.com/office/powerpoint/2010/main" val="73842382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9CE47176-A1E1-49ED-A2DD-9C3120E710E7}" type="slidenum">
              <a:rPr lang="cs-CZ" altLang="en-US" sz="1400" smtClean="0"/>
              <a:pPr eaLnBrk="1" hangingPunct="1">
                <a:spcBef>
                  <a:spcPct val="0"/>
                </a:spcBef>
                <a:buFontTx/>
                <a:buNone/>
              </a:pPr>
              <a:t>133</a:t>
            </a:fld>
            <a:endParaRPr lang="cs-CZ" altLang="en-US" sz="1400" smtClean="0"/>
          </a:p>
        </p:txBody>
      </p:sp>
      <p:sp>
        <p:nvSpPr>
          <p:cNvPr id="161795" name="Rectangle 2"/>
          <p:cNvSpPr>
            <a:spLocks noGrp="1" noChangeArrowheads="1"/>
          </p:cNvSpPr>
          <p:nvPr>
            <p:ph type="title"/>
          </p:nvPr>
        </p:nvSpPr>
        <p:spPr/>
        <p:txBody>
          <a:bodyPr/>
          <a:lstStyle/>
          <a:p>
            <a:pPr eaLnBrk="1" hangingPunct="1"/>
            <a:r>
              <a:rPr lang="cs-CZ" altLang="en-US" smtClean="0"/>
              <a:t>Příklad atomové elektrárny</a:t>
            </a:r>
          </a:p>
        </p:txBody>
      </p:sp>
      <p:sp>
        <p:nvSpPr>
          <p:cNvPr id="161796" name="Rectangle 3"/>
          <p:cNvSpPr>
            <a:spLocks noGrp="1" noChangeArrowheads="1"/>
          </p:cNvSpPr>
          <p:nvPr>
            <p:ph type="body" idx="1"/>
          </p:nvPr>
        </p:nvSpPr>
        <p:spPr>
          <a:xfrm>
            <a:off x="838200" y="1844675"/>
            <a:ext cx="7467600" cy="4251325"/>
          </a:xfrm>
        </p:spPr>
        <p:txBody>
          <a:bodyPr/>
          <a:lstStyle/>
          <a:p>
            <a:pPr marL="0" indent="0" algn="just" eaLnBrk="1" hangingPunct="1">
              <a:lnSpc>
                <a:spcPct val="80000"/>
              </a:lnSpc>
              <a:buFontTx/>
              <a:buNone/>
            </a:pPr>
            <a:r>
              <a:rPr lang="cs-CZ" altLang="en-US" sz="2800" smtClean="0">
                <a:cs typeface="Times New Roman" pitchFamily="18" charset="0"/>
              </a:rPr>
              <a:t>Za hlavní rizika  považují odpůrci i zastánci energie z jádra: </a:t>
            </a:r>
          </a:p>
          <a:p>
            <a:pPr marL="0" indent="0" algn="just" eaLnBrk="1" hangingPunct="1">
              <a:lnSpc>
                <a:spcPct val="80000"/>
              </a:lnSpc>
              <a:buFontTx/>
              <a:buAutoNum type="arabicPeriod"/>
            </a:pPr>
            <a:r>
              <a:rPr lang="cs-CZ" altLang="en-US" sz="2800" smtClean="0">
                <a:cs typeface="Times New Roman" pitchFamily="18" charset="0"/>
              </a:rPr>
              <a:t>Možnost havárie s následným radioaktivním zamořením širokého okolí.</a:t>
            </a:r>
          </a:p>
          <a:p>
            <a:pPr marL="0" indent="0" algn="just" eaLnBrk="1" hangingPunct="1">
              <a:lnSpc>
                <a:spcPct val="80000"/>
              </a:lnSpc>
              <a:buFontTx/>
              <a:buAutoNum type="arabicPeriod"/>
            </a:pPr>
            <a:r>
              <a:rPr lang="cs-CZ" altLang="en-US" sz="2800" smtClean="0">
                <a:cs typeface="Times New Roman" pitchFamily="18" charset="0"/>
              </a:rPr>
              <a:t>Problém odpadů </a:t>
            </a:r>
          </a:p>
          <a:p>
            <a:pPr marL="1081088" lvl="1" indent="-457200" algn="just" eaLnBrk="1" hangingPunct="1">
              <a:lnSpc>
                <a:spcPct val="80000"/>
              </a:lnSpc>
            </a:pPr>
            <a:r>
              <a:rPr lang="cs-CZ" altLang="en-US" sz="2400" smtClean="0">
                <a:cs typeface="Times New Roman" pitchFamily="18" charset="0"/>
              </a:rPr>
              <a:t>problém bezpečné likvidace nebo uložení radioaktivních odpadů. (tj.</a:t>
            </a:r>
            <a:r>
              <a:rPr lang="cs-CZ" altLang="en-US" sz="2400" smtClean="0"/>
              <a:t> realizovatelnost, cena, dlouhodobé ohrožení)</a:t>
            </a:r>
            <a:r>
              <a:rPr lang="cs-CZ" altLang="en-US" sz="2400" smtClean="0">
                <a:cs typeface="Times New Roman" pitchFamily="18" charset="0"/>
              </a:rPr>
              <a:t>,</a:t>
            </a:r>
          </a:p>
          <a:p>
            <a:pPr marL="1081088" lvl="1" indent="-457200" algn="just" eaLnBrk="1" hangingPunct="1">
              <a:lnSpc>
                <a:spcPct val="80000"/>
              </a:lnSpc>
            </a:pPr>
            <a:r>
              <a:rPr lang="cs-CZ" altLang="en-US" sz="2400" smtClean="0">
                <a:cs typeface="Times New Roman" pitchFamily="18" charset="0"/>
              </a:rPr>
              <a:t>problém zneužití (dostupnost pro výrobu jaderných zbraní a možnost vyhrožování radioaktivním zamořením úmyslným rozptylem radioaktivních materiálů).</a:t>
            </a:r>
          </a:p>
          <a:p>
            <a:pPr marL="0" indent="0" algn="just" eaLnBrk="1" hangingPunct="1">
              <a:lnSpc>
                <a:spcPct val="80000"/>
              </a:lnSpc>
            </a:pPr>
            <a:endParaRPr lang="cs-CZ" altLang="en-US" sz="2800" smtClean="0"/>
          </a:p>
          <a:p>
            <a:pPr marL="0" indent="0" eaLnBrk="1" hangingPunct="1">
              <a:lnSpc>
                <a:spcPct val="80000"/>
              </a:lnSpc>
            </a:pPr>
            <a:endParaRPr lang="cs-CZ" altLang="en-US" smtClean="0"/>
          </a:p>
        </p:txBody>
      </p:sp>
    </p:spTree>
    <p:extLst>
      <p:ext uri="{BB962C8B-B14F-4D97-AF65-F5344CB8AC3E}">
        <p14:creationId xmlns:p14="http://schemas.microsoft.com/office/powerpoint/2010/main" val="411746995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D0AB895B-3065-40CA-BF43-A27252ACAA08}" type="slidenum">
              <a:rPr lang="cs-CZ" altLang="en-US" sz="1400" smtClean="0"/>
              <a:pPr eaLnBrk="1" hangingPunct="1">
                <a:spcBef>
                  <a:spcPct val="0"/>
                </a:spcBef>
                <a:buFontTx/>
                <a:buNone/>
              </a:pPr>
              <a:t>134</a:t>
            </a:fld>
            <a:endParaRPr lang="cs-CZ" altLang="en-US" sz="1400" smtClean="0"/>
          </a:p>
        </p:txBody>
      </p:sp>
      <p:sp>
        <p:nvSpPr>
          <p:cNvPr id="162819" name="Rectangle 2"/>
          <p:cNvSpPr>
            <a:spLocks noGrp="1" noChangeArrowheads="1"/>
          </p:cNvSpPr>
          <p:nvPr>
            <p:ph type="title"/>
          </p:nvPr>
        </p:nvSpPr>
        <p:spPr>
          <a:xfrm>
            <a:off x="685800" y="609600"/>
            <a:ext cx="8077200" cy="1143000"/>
          </a:xfrm>
        </p:spPr>
        <p:txBody>
          <a:bodyPr/>
          <a:lstStyle/>
          <a:p>
            <a:pPr eaLnBrk="1" hangingPunct="1"/>
            <a:r>
              <a:rPr lang="cs-CZ" altLang="en-US" smtClean="0"/>
              <a:t>Příklad analýzy rizik</a:t>
            </a:r>
          </a:p>
        </p:txBody>
      </p:sp>
      <p:sp>
        <p:nvSpPr>
          <p:cNvPr id="162820" name="Rectangle 3"/>
          <p:cNvSpPr>
            <a:spLocks noGrp="1" noChangeArrowheads="1"/>
          </p:cNvSpPr>
          <p:nvPr>
            <p:ph type="body" idx="1"/>
          </p:nvPr>
        </p:nvSpPr>
        <p:spPr>
          <a:xfrm>
            <a:off x="914400" y="1676400"/>
            <a:ext cx="7620000" cy="4419600"/>
          </a:xfrm>
        </p:spPr>
        <p:txBody>
          <a:bodyPr>
            <a:normAutofit lnSpcReduction="10000"/>
          </a:bodyPr>
          <a:lstStyle/>
          <a:p>
            <a:pPr eaLnBrk="1" hangingPunct="1">
              <a:lnSpc>
                <a:spcPct val="90000"/>
              </a:lnSpc>
              <a:tabLst>
                <a:tab pos="669925" algn="l"/>
              </a:tabLst>
            </a:pPr>
            <a:r>
              <a:rPr lang="cs-CZ" altLang="en-US" sz="2400" smtClean="0">
                <a:cs typeface="Times New Roman" pitchFamily="18" charset="0"/>
              </a:rPr>
              <a:t>Odpůrci elektrárny požadují řešení odmítnutím rizik, tj. původně neuvedením elektrárny do provozu nebo nyní jejím odstavením. Poukazují na kauzu Černobylu. Považují rizika i vzhledem k existenci terorizmu za natolik závažná, že je nechtějí připustit. </a:t>
            </a:r>
          </a:p>
          <a:p>
            <a:pPr eaLnBrk="1" hangingPunct="1">
              <a:lnSpc>
                <a:spcPct val="90000"/>
              </a:lnSpc>
              <a:tabLst>
                <a:tab pos="669925" algn="l"/>
              </a:tabLst>
            </a:pPr>
            <a:r>
              <a:rPr lang="cs-CZ" altLang="en-US" sz="2400" smtClean="0">
                <a:cs typeface="Times New Roman" pitchFamily="18" charset="0"/>
              </a:rPr>
              <a:t>Zastánci elektrárny  se domnívají, že se rizika přeceňují a rizika spojená s nedokončením podceňují.</a:t>
            </a:r>
          </a:p>
          <a:p>
            <a:pPr eaLnBrk="1" hangingPunct="1">
              <a:lnSpc>
                <a:spcPct val="90000"/>
              </a:lnSpc>
              <a:tabLst>
                <a:tab pos="669925" algn="l"/>
              </a:tabLst>
            </a:pPr>
            <a:r>
              <a:rPr lang="cs-CZ" altLang="en-US" sz="2400" i="1" smtClean="0">
                <a:cs typeface="Times New Roman" pitchFamily="18" charset="0"/>
              </a:rPr>
              <a:t>Pro přijetí kvalifikovaného rozhodnutí je nutné rizika analyzovat, nějak odhadnout velikosti ztráty Z při uskutečnění  rizika  a jeho pravděpodobnosti p. Ale také důsledky a rizika rozhodnutí elektrárnu nestavět. A také uvážit, zda nejsou některá rizika překryta jinými (KLDR, Írán, tam se při využíváni atomu neomezuji…)</a:t>
            </a:r>
            <a:r>
              <a:rPr lang="cs-CZ" altLang="en-US" sz="2400" smtClean="0">
                <a:cs typeface="Times New Roman" pitchFamily="18" charset="0"/>
              </a:rPr>
              <a:t> </a:t>
            </a:r>
          </a:p>
        </p:txBody>
      </p:sp>
    </p:spTree>
    <p:extLst>
      <p:ext uri="{BB962C8B-B14F-4D97-AF65-F5344CB8AC3E}">
        <p14:creationId xmlns:p14="http://schemas.microsoft.com/office/powerpoint/2010/main" val="12644305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1EA3440-04F9-4BB5-B766-F770EA4A430D}" type="slidenum">
              <a:rPr lang="cs-CZ" altLang="en-US" sz="1400" smtClean="0"/>
              <a:pPr eaLnBrk="1" hangingPunct="1">
                <a:spcBef>
                  <a:spcPct val="0"/>
                </a:spcBef>
                <a:buFontTx/>
                <a:buNone/>
              </a:pPr>
              <a:t>135</a:t>
            </a:fld>
            <a:endParaRPr lang="cs-CZ" altLang="en-US" sz="1400" smtClean="0"/>
          </a:p>
        </p:txBody>
      </p:sp>
      <p:sp>
        <p:nvSpPr>
          <p:cNvPr id="163843" name="Rectangle 2"/>
          <p:cNvSpPr>
            <a:spLocks noGrp="1" noChangeArrowheads="1"/>
          </p:cNvSpPr>
          <p:nvPr>
            <p:ph type="title"/>
          </p:nvPr>
        </p:nvSpPr>
        <p:spPr>
          <a:xfrm>
            <a:off x="684213" y="333375"/>
            <a:ext cx="7772400" cy="1143000"/>
          </a:xfrm>
        </p:spPr>
        <p:txBody>
          <a:bodyPr/>
          <a:lstStyle/>
          <a:p>
            <a:pPr eaLnBrk="1" hangingPunct="1"/>
            <a:r>
              <a:rPr lang="cs-CZ" altLang="en-US" smtClean="0"/>
              <a:t>Příklad analýzy rizik</a:t>
            </a:r>
          </a:p>
        </p:txBody>
      </p:sp>
      <p:sp>
        <p:nvSpPr>
          <p:cNvPr id="163844" name="Rectangle 3"/>
          <p:cNvSpPr>
            <a:spLocks noGrp="1" noChangeArrowheads="1"/>
          </p:cNvSpPr>
          <p:nvPr>
            <p:ph type="body" idx="1"/>
          </p:nvPr>
        </p:nvSpPr>
        <p:spPr>
          <a:xfrm>
            <a:off x="1066800" y="1627188"/>
            <a:ext cx="7010400" cy="4468812"/>
          </a:xfrm>
        </p:spPr>
        <p:txBody>
          <a:bodyPr/>
          <a:lstStyle/>
          <a:p>
            <a:pPr algn="just" eaLnBrk="1" hangingPunct="1"/>
            <a:r>
              <a:rPr lang="cs-CZ" altLang="en-US" sz="2800" smtClean="0">
                <a:cs typeface="Times New Roman" pitchFamily="18" charset="0"/>
              </a:rPr>
              <a:t>Budeme možné přínosy a rizika hodnotit z hlediska důsledků rozhodnutí elektrárnu odstavit. Níže uvedený rozbor je koncipován jako ilustrační, nikoliv však nereálný příklad. Úplná analýza je záležitostí pro tým odborníků na  měsíce až roky práce</a:t>
            </a:r>
          </a:p>
        </p:txBody>
      </p:sp>
    </p:spTree>
    <p:extLst>
      <p:ext uri="{BB962C8B-B14F-4D97-AF65-F5344CB8AC3E}">
        <p14:creationId xmlns:p14="http://schemas.microsoft.com/office/powerpoint/2010/main" val="179551106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0828CBE-185E-40A3-8744-63F1A4B458F3}" type="slidenum">
              <a:rPr lang="cs-CZ" altLang="en-US" sz="1400" smtClean="0"/>
              <a:pPr eaLnBrk="1" hangingPunct="1">
                <a:spcBef>
                  <a:spcPct val="0"/>
                </a:spcBef>
                <a:buFontTx/>
                <a:buNone/>
              </a:pPr>
              <a:t>136</a:t>
            </a:fld>
            <a:endParaRPr lang="cs-CZ" altLang="en-US" sz="1400" smtClean="0"/>
          </a:p>
        </p:txBody>
      </p:sp>
      <p:sp>
        <p:nvSpPr>
          <p:cNvPr id="164867" name="Rectangle 2"/>
          <p:cNvSpPr>
            <a:spLocks noGrp="1" noChangeArrowheads="1"/>
          </p:cNvSpPr>
          <p:nvPr>
            <p:ph type="title"/>
          </p:nvPr>
        </p:nvSpPr>
        <p:spPr>
          <a:xfrm>
            <a:off x="684213" y="333375"/>
            <a:ext cx="7772400" cy="1143000"/>
          </a:xfrm>
        </p:spPr>
        <p:txBody>
          <a:bodyPr/>
          <a:lstStyle/>
          <a:p>
            <a:pPr eaLnBrk="1" hangingPunct="1"/>
            <a:r>
              <a:rPr lang="cs-CZ" altLang="en-US" smtClean="0"/>
              <a:t>Příklad analýzy rizik</a:t>
            </a:r>
          </a:p>
        </p:txBody>
      </p:sp>
      <p:sp>
        <p:nvSpPr>
          <p:cNvPr id="164868" name="Rectangle 3"/>
          <p:cNvSpPr>
            <a:spLocks noGrp="1" noChangeArrowheads="1"/>
          </p:cNvSpPr>
          <p:nvPr>
            <p:ph type="body" idx="1"/>
          </p:nvPr>
        </p:nvSpPr>
        <p:spPr>
          <a:xfrm>
            <a:off x="457200" y="1600200"/>
            <a:ext cx="7772400" cy="4467225"/>
          </a:xfrm>
        </p:spPr>
        <p:txBody>
          <a:bodyPr>
            <a:normAutofit lnSpcReduction="10000"/>
          </a:bodyPr>
          <a:lstStyle/>
          <a:p>
            <a:pPr algn="just" eaLnBrk="1" hangingPunct="1"/>
            <a:r>
              <a:rPr lang="cs-CZ" altLang="en-US" sz="2800" smtClean="0">
                <a:cs typeface="Times New Roman" pitchFamily="18" charset="0"/>
              </a:rPr>
              <a:t>Rozhodnutí elektrárnu odstavit může přinést nějaké úspory a vyloučit výše uvedená  rizika. Ohodnocení takových rizik uvádíme s kladným znaménkem. </a:t>
            </a:r>
          </a:p>
          <a:p>
            <a:pPr eaLnBrk="1" hangingPunct="1"/>
            <a:r>
              <a:rPr lang="cs-CZ" altLang="en-US" sz="2800" smtClean="0">
                <a:cs typeface="Times New Roman" pitchFamily="18" charset="0"/>
              </a:rPr>
              <a:t>Na druhé straně přinese takové rozhodnutí ztráty (např. výpadek výroby elektřiny, nutnost vypouštět exhalace) a může aktualizovat jiná rizika (např. vyšší náklady na řešení skleníkového efektu nebo důsledky ztráty znalostí a možnosti výroby energetických celků). Jednotlivé případy budeme označovat R1, R2, atd. </a:t>
            </a:r>
          </a:p>
        </p:txBody>
      </p:sp>
    </p:spTree>
    <p:extLst>
      <p:ext uri="{BB962C8B-B14F-4D97-AF65-F5344CB8AC3E}">
        <p14:creationId xmlns:p14="http://schemas.microsoft.com/office/powerpoint/2010/main" val="151339103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B5CC97C-CBFB-4989-B351-C6C68FBDD95D}" type="slidenum">
              <a:rPr lang="cs-CZ" altLang="en-US" sz="1400" smtClean="0"/>
              <a:pPr eaLnBrk="1" hangingPunct="1">
                <a:spcBef>
                  <a:spcPct val="0"/>
                </a:spcBef>
                <a:buFontTx/>
                <a:buNone/>
              </a:pPr>
              <a:t>137</a:t>
            </a:fld>
            <a:endParaRPr lang="cs-CZ" altLang="en-US" sz="1400" smtClean="0"/>
          </a:p>
        </p:txBody>
      </p:sp>
      <p:sp>
        <p:nvSpPr>
          <p:cNvPr id="165891" name="Rectangle 2"/>
          <p:cNvSpPr>
            <a:spLocks noGrp="1" noChangeArrowheads="1"/>
          </p:cNvSpPr>
          <p:nvPr>
            <p:ph type="title"/>
          </p:nvPr>
        </p:nvSpPr>
        <p:spPr>
          <a:xfrm>
            <a:off x="685800" y="228600"/>
            <a:ext cx="7772400" cy="1143000"/>
          </a:xfrm>
        </p:spPr>
        <p:txBody>
          <a:bodyPr/>
          <a:lstStyle/>
          <a:p>
            <a:pPr eaLnBrk="1" hangingPunct="1"/>
            <a:r>
              <a:rPr lang="cs-CZ" altLang="en-US" smtClean="0"/>
              <a:t>Příklad analýzy rizik</a:t>
            </a:r>
          </a:p>
        </p:txBody>
      </p:sp>
      <p:sp>
        <p:nvSpPr>
          <p:cNvPr id="165892" name="Rectangle 3"/>
          <p:cNvSpPr>
            <a:spLocks noGrp="1" noChangeArrowheads="1"/>
          </p:cNvSpPr>
          <p:nvPr>
            <p:ph type="body" idx="1"/>
          </p:nvPr>
        </p:nvSpPr>
        <p:spPr>
          <a:xfrm>
            <a:off x="323850" y="1295400"/>
            <a:ext cx="7905750" cy="4724400"/>
          </a:xfrm>
        </p:spPr>
        <p:txBody>
          <a:bodyPr>
            <a:normAutofit lnSpcReduction="10000"/>
          </a:bodyPr>
          <a:lstStyle/>
          <a:p>
            <a:pPr algn="just" eaLnBrk="1" hangingPunct="1">
              <a:lnSpc>
                <a:spcPct val="80000"/>
              </a:lnSpc>
            </a:pPr>
            <a:r>
              <a:rPr lang="cs-CZ" altLang="en-US" sz="2400" smtClean="0">
                <a:cs typeface="Times New Roman" pitchFamily="18" charset="0"/>
              </a:rPr>
              <a:t>R1. Pokud se elektrárna neodstaví bude nutné vybudovat úložiště všeho radioaktivního odpadu a provozovat je dlouhou dobu. Vybudování úložiště bude stát desítky miliard korun, provoz úložiště miliony ročně, skladiště musí být v provozu tisíce let. Je ale dosti pravděpodobné, že se podaří odpad využít znovu jako surovinu a silně snížit množství odpadu a dobu jeho nebezpečnosti. Proto má alternativa R1 pravděpodobnost 0.5. </a:t>
            </a:r>
          </a:p>
          <a:p>
            <a:pPr algn="just" eaLnBrk="1" hangingPunct="1">
              <a:lnSpc>
                <a:spcPct val="80000"/>
              </a:lnSpc>
            </a:pPr>
            <a:r>
              <a:rPr lang="cs-CZ" altLang="en-US" sz="2400" smtClean="0">
                <a:cs typeface="Times New Roman" pitchFamily="18" charset="0"/>
              </a:rPr>
              <a:t>Ztrátu ohodnotíme součtem nákladů na vybudování  úložiště (50 mld. Kč) a  na jeho provoz za 5000 let (5000 *10 mil Kč = 50 mld. Kč). Celkem nejvýše 100 mld. Kč. Ohodnocení přínosu odstavení nejvýše při pravděpodobnosti </a:t>
            </a:r>
            <a:r>
              <a:rPr lang="cs-CZ" altLang="en-US" sz="2400" i="1" smtClean="0"/>
              <a:t>p</a:t>
            </a:r>
            <a:r>
              <a:rPr lang="cs-CZ" altLang="en-US" sz="2400" i="1" smtClean="0">
                <a:cs typeface="Times New Roman" pitchFamily="18" charset="0"/>
              </a:rPr>
              <a:t>=1/2 </a:t>
            </a:r>
            <a:r>
              <a:rPr lang="cs-CZ" altLang="en-US" sz="2400" smtClean="0">
                <a:cs typeface="Times New Roman" pitchFamily="18" charset="0"/>
              </a:rPr>
              <a:t> </a:t>
            </a:r>
            <a:r>
              <a:rPr lang="cs-CZ" altLang="en-US" sz="2400" smtClean="0"/>
              <a:t>-</a:t>
            </a:r>
            <a:r>
              <a:rPr lang="cs-CZ" altLang="en-US" sz="2400" smtClean="0">
                <a:cs typeface="Times New Roman" pitchFamily="18" charset="0"/>
              </a:rPr>
              <a:t>50 mld. Kč. Tento  odhad neuvažuje fakt, že se úložiště musí tak jako tak vybudovat pro již vzniklý odpad. A také to, že existuje možnost využití odpadu a jeho přepracování na odpad s kratším poločasem. Odhad </a:t>
            </a:r>
            <a:r>
              <a:rPr lang="cs-CZ" altLang="en-US" sz="2400" smtClean="0"/>
              <a:t>ztráty </a:t>
            </a:r>
            <a:r>
              <a:rPr lang="cs-CZ" altLang="en-US" sz="2400" smtClean="0">
                <a:cs typeface="Times New Roman" pitchFamily="18" charset="0"/>
              </a:rPr>
              <a:t>je tedy spíše nadhodnocen. </a:t>
            </a:r>
          </a:p>
        </p:txBody>
      </p:sp>
    </p:spTree>
    <p:extLst>
      <p:ext uri="{BB962C8B-B14F-4D97-AF65-F5344CB8AC3E}">
        <p14:creationId xmlns:p14="http://schemas.microsoft.com/office/powerpoint/2010/main" val="167212352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49E900F-C603-4704-875A-B637567A77FA}" type="slidenum">
              <a:rPr lang="cs-CZ" altLang="en-US" sz="1400" smtClean="0"/>
              <a:pPr eaLnBrk="1" hangingPunct="1">
                <a:spcBef>
                  <a:spcPct val="0"/>
                </a:spcBef>
                <a:buFontTx/>
                <a:buNone/>
              </a:pPr>
              <a:t>138</a:t>
            </a:fld>
            <a:endParaRPr lang="cs-CZ" altLang="en-US" sz="1400" smtClean="0"/>
          </a:p>
        </p:txBody>
      </p:sp>
      <p:sp>
        <p:nvSpPr>
          <p:cNvPr id="166915" name="Rectangle 2"/>
          <p:cNvSpPr>
            <a:spLocks noGrp="1" noChangeArrowheads="1"/>
          </p:cNvSpPr>
          <p:nvPr>
            <p:ph type="title"/>
          </p:nvPr>
        </p:nvSpPr>
        <p:spPr/>
        <p:txBody>
          <a:bodyPr/>
          <a:lstStyle/>
          <a:p>
            <a:pPr eaLnBrk="1" hangingPunct="1"/>
            <a:r>
              <a:rPr lang="cs-CZ" altLang="en-US" smtClean="0"/>
              <a:t>Příklad analýzy rizik</a:t>
            </a:r>
          </a:p>
        </p:txBody>
      </p:sp>
      <p:sp>
        <p:nvSpPr>
          <p:cNvPr id="166916" name="Rectangle 3"/>
          <p:cNvSpPr>
            <a:spLocks noGrp="1" noChangeArrowheads="1"/>
          </p:cNvSpPr>
          <p:nvPr>
            <p:ph type="body" idx="1"/>
          </p:nvPr>
        </p:nvSpPr>
        <p:spPr>
          <a:xfrm>
            <a:off x="1066800" y="1981200"/>
            <a:ext cx="7010400" cy="4114800"/>
          </a:xfrm>
        </p:spPr>
        <p:txBody>
          <a:bodyPr/>
          <a:lstStyle/>
          <a:p>
            <a:pPr algn="just" eaLnBrk="1" hangingPunct="1">
              <a:lnSpc>
                <a:spcPct val="90000"/>
              </a:lnSpc>
            </a:pPr>
            <a:r>
              <a:rPr lang="cs-CZ" altLang="en-US" sz="2400" smtClean="0">
                <a:cs typeface="Times New Roman" pitchFamily="18" charset="0"/>
              </a:rPr>
              <a:t>R2. Většina odpadu se zlikviduje v urychlovačích nebo se použije jako palivo. Zbylý odpad</a:t>
            </a:r>
            <a:r>
              <a:rPr lang="cs-CZ" altLang="en-US" sz="2400" smtClean="0"/>
              <a:t> pak </a:t>
            </a:r>
            <a:r>
              <a:rPr lang="cs-CZ" altLang="en-US" sz="2400" smtClean="0">
                <a:cs typeface="Times New Roman" pitchFamily="18" charset="0"/>
              </a:rPr>
              <a:t>bude nutné skladovat kratší dobu (bude mít kratší poločas rozpadu). Lze odhadnout, že náklady na úložiště se zkrátí desetkrát a přibude cca jedna miliarda výnosu (to je velmi nízký odhad). Tyto výnosy při nedokončení elektrárny odpadnou. Takže celkový přínos zastavení elektrárny bude s pravděpodobností 0.5  (1-0.5, neboť R1 nastane jen nenastane-li R2) -6 mld Kč . Takže přínos odstavení elektrárny bude asi -3 mld. Kč.</a:t>
            </a:r>
          </a:p>
          <a:p>
            <a:pPr algn="just" eaLnBrk="1" hangingPunct="1">
              <a:lnSpc>
                <a:spcPct val="90000"/>
              </a:lnSpc>
              <a:buFontTx/>
              <a:buNone/>
            </a:pPr>
            <a:r>
              <a:rPr lang="cs-CZ" altLang="en-US" sz="2400" smtClean="0">
                <a:cs typeface="Times New Roman" pitchFamily="18" charset="0"/>
              </a:rPr>
              <a:t> </a:t>
            </a:r>
          </a:p>
        </p:txBody>
      </p:sp>
    </p:spTree>
    <p:extLst>
      <p:ext uri="{BB962C8B-B14F-4D97-AF65-F5344CB8AC3E}">
        <p14:creationId xmlns:p14="http://schemas.microsoft.com/office/powerpoint/2010/main" val="138516184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6AF8767E-AF29-4035-9B87-A1D480000927}" type="slidenum">
              <a:rPr lang="cs-CZ" altLang="en-US" sz="1400" smtClean="0"/>
              <a:pPr eaLnBrk="1" hangingPunct="1">
                <a:spcBef>
                  <a:spcPct val="0"/>
                </a:spcBef>
                <a:buFontTx/>
                <a:buNone/>
              </a:pPr>
              <a:t>139</a:t>
            </a:fld>
            <a:endParaRPr lang="cs-CZ" altLang="en-US" sz="1400" smtClean="0"/>
          </a:p>
        </p:txBody>
      </p:sp>
      <p:sp>
        <p:nvSpPr>
          <p:cNvPr id="167939" name="Rectangle 2"/>
          <p:cNvSpPr>
            <a:spLocks noGrp="1" noChangeArrowheads="1"/>
          </p:cNvSpPr>
          <p:nvPr>
            <p:ph type="title"/>
          </p:nvPr>
        </p:nvSpPr>
        <p:spPr>
          <a:xfrm>
            <a:off x="611188" y="260350"/>
            <a:ext cx="7772400" cy="1143000"/>
          </a:xfrm>
        </p:spPr>
        <p:txBody>
          <a:bodyPr/>
          <a:lstStyle/>
          <a:p>
            <a:pPr eaLnBrk="1" hangingPunct="1"/>
            <a:r>
              <a:rPr lang="cs-CZ" altLang="en-US" smtClean="0"/>
              <a:t>Příklad analýzy rizik</a:t>
            </a:r>
          </a:p>
        </p:txBody>
      </p:sp>
      <p:sp>
        <p:nvSpPr>
          <p:cNvPr id="167940" name="Rectangle 3"/>
          <p:cNvSpPr>
            <a:spLocks noGrp="1" noChangeArrowheads="1"/>
          </p:cNvSpPr>
          <p:nvPr>
            <p:ph type="body" idx="1"/>
          </p:nvPr>
        </p:nvSpPr>
        <p:spPr>
          <a:xfrm>
            <a:off x="684213" y="1627188"/>
            <a:ext cx="7772400" cy="4468812"/>
          </a:xfrm>
        </p:spPr>
        <p:txBody>
          <a:bodyPr>
            <a:normAutofit lnSpcReduction="10000"/>
          </a:bodyPr>
          <a:lstStyle/>
          <a:p>
            <a:pPr algn="just" eaLnBrk="1" hangingPunct="1">
              <a:lnSpc>
                <a:spcPct val="80000"/>
              </a:lnSpc>
            </a:pPr>
            <a:r>
              <a:rPr lang="cs-CZ" altLang="en-US" sz="2400" smtClean="0">
                <a:cs typeface="Times New Roman" pitchFamily="18" charset="0"/>
              </a:rPr>
              <a:t>R3. V případě havárie lze škody počítat v bilionech Kč. Vzhledem k tomu, že se </a:t>
            </a:r>
            <a:r>
              <a:rPr lang="cs-CZ" altLang="en-US" sz="2400" smtClean="0"/>
              <a:t>tisíce </a:t>
            </a:r>
            <a:r>
              <a:rPr lang="cs-CZ" altLang="en-US" sz="2400" smtClean="0">
                <a:cs typeface="Times New Roman" pitchFamily="18" charset="0"/>
              </a:rPr>
              <a:t>lehkovodních reaktorů provozují mnoho let a technologie se neustále zlepšuje, lze pravděpodobnost havárie ohodnotit číslem menší než 0.0001. Takže přínos odstranění rizika R3 je v řádu miliard. Hodnota tohoto rizika je  5-10 mld. Kč. Nepříjemná je výška  ztráty spojené s uskutečněním rizika. To může být důvodem odmítnutí rizika. Připomeňme ale, že běžně postupujeme velmi vysoké riziko ztráty života, když přecházíme ulici nebo sedáme do automobilu a neděláme optření pro případ pádu asteroidu.   Možná i odhad ztráty v bilionech je příliš vysoký</a:t>
            </a:r>
          </a:p>
          <a:p>
            <a:pPr algn="just" eaLnBrk="1" hangingPunct="1">
              <a:lnSpc>
                <a:spcPct val="80000"/>
              </a:lnSpc>
            </a:pPr>
            <a:r>
              <a:rPr lang="cs-CZ" altLang="en-US" sz="2400" smtClean="0">
                <a:cs typeface="Times New Roman" pitchFamily="18" charset="0"/>
              </a:rPr>
              <a:t>By</a:t>
            </a:r>
            <a:r>
              <a:rPr lang="cs-CZ" altLang="en-US" sz="2400" smtClean="0"/>
              <a:t>l</a:t>
            </a:r>
            <a:r>
              <a:rPr lang="cs-CZ" altLang="en-US" sz="2400" smtClean="0">
                <a:cs typeface="Times New Roman" pitchFamily="18" charset="0"/>
              </a:rPr>
              <a:t>o by fér prosazovat nové spolehlivé a výkoné technologie výroby elektřiny (tedy spíše jadernou fuzy než větrníky) a ne remcat</a:t>
            </a:r>
          </a:p>
        </p:txBody>
      </p:sp>
    </p:spTree>
    <p:extLst>
      <p:ext uri="{BB962C8B-B14F-4D97-AF65-F5344CB8AC3E}">
        <p14:creationId xmlns:p14="http://schemas.microsoft.com/office/powerpoint/2010/main" val="787337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079DA7EB-CB60-4C3D-A383-6272D016BA7A}" type="slidenum">
              <a:rPr lang="cs-CZ" altLang="en-US" sz="1400" smtClean="0"/>
              <a:pPr eaLnBrk="1" hangingPunct="1">
                <a:spcBef>
                  <a:spcPct val="0"/>
                </a:spcBef>
                <a:buFontTx/>
                <a:buNone/>
              </a:pPr>
              <a:t>14</a:t>
            </a:fld>
            <a:endParaRPr lang="cs-CZ" altLang="en-US" sz="1400" smtClean="0"/>
          </a:p>
        </p:txBody>
      </p:sp>
      <p:sp>
        <p:nvSpPr>
          <p:cNvPr id="15363" name="Rectangle 2"/>
          <p:cNvSpPr>
            <a:spLocks noGrp="1" noChangeArrowheads="1"/>
          </p:cNvSpPr>
          <p:nvPr>
            <p:ph type="title"/>
          </p:nvPr>
        </p:nvSpPr>
        <p:spPr>
          <a:xfrm>
            <a:off x="611188" y="333375"/>
            <a:ext cx="7772400" cy="1143000"/>
          </a:xfrm>
        </p:spPr>
        <p:txBody>
          <a:bodyPr/>
          <a:lstStyle/>
          <a:p>
            <a:pPr eaLnBrk="1" hangingPunct="1"/>
            <a:r>
              <a:rPr lang="cs-CZ" altLang="en-US" smtClean="0"/>
              <a:t>Proč řízení rizik</a:t>
            </a:r>
          </a:p>
        </p:txBody>
      </p:sp>
      <p:sp>
        <p:nvSpPr>
          <p:cNvPr id="15364" name="Rectangle 3"/>
          <p:cNvSpPr>
            <a:spLocks noGrp="1" noChangeArrowheads="1"/>
          </p:cNvSpPr>
          <p:nvPr>
            <p:ph type="body" idx="1"/>
          </p:nvPr>
        </p:nvSpPr>
        <p:spPr>
          <a:xfrm>
            <a:off x="685800" y="1600200"/>
            <a:ext cx="7772400" cy="4759325"/>
          </a:xfrm>
        </p:spPr>
        <p:txBody>
          <a:bodyPr/>
          <a:lstStyle/>
          <a:p>
            <a:pPr eaLnBrk="1" hangingPunct="1"/>
            <a:r>
              <a:rPr lang="cs-CZ" altLang="en-US" sz="2800" b="1" smtClean="0">
                <a:cs typeface="Times New Roman" pitchFamily="18" charset="0"/>
              </a:rPr>
              <a:t>Rizika jsou nedílnou sou</a:t>
            </a:r>
            <a:r>
              <a:rPr lang="cs-CZ" altLang="en-US" sz="2800" b="1" smtClean="0"/>
              <a:t>č</a:t>
            </a:r>
            <a:r>
              <a:rPr lang="cs-CZ" altLang="en-US" sz="2800" b="1" smtClean="0">
                <a:cs typeface="Times New Roman" pitchFamily="18" charset="0"/>
              </a:rPr>
              <a:t>ástí ka</a:t>
            </a:r>
            <a:r>
              <a:rPr lang="cs-CZ" altLang="en-US" sz="2800" b="1" smtClean="0"/>
              <a:t>ž</a:t>
            </a:r>
            <a:r>
              <a:rPr lang="cs-CZ" altLang="en-US" sz="2800" b="1" smtClean="0">
                <a:cs typeface="Times New Roman" pitchFamily="18" charset="0"/>
              </a:rPr>
              <a:t>dé </a:t>
            </a:r>
            <a:r>
              <a:rPr lang="cs-CZ" altLang="en-US" sz="2800" b="1" smtClean="0"/>
              <a:t>č</a:t>
            </a:r>
            <a:r>
              <a:rPr lang="cs-CZ" altLang="en-US" sz="2800" b="1" smtClean="0">
                <a:cs typeface="Times New Roman" pitchFamily="18" charset="0"/>
              </a:rPr>
              <a:t>innosti</a:t>
            </a:r>
            <a:r>
              <a:rPr lang="cs-CZ" altLang="en-US" sz="2800" smtClean="0">
                <a:cs typeface="Times New Roman" pitchFamily="18" charset="0"/>
              </a:rPr>
              <a:t>, v</a:t>
            </a:r>
            <a:r>
              <a:rPr lang="cs-CZ" altLang="en-US" sz="2800" smtClean="0"/>
              <a:t>č</a:t>
            </a:r>
            <a:r>
              <a:rPr lang="cs-CZ" altLang="en-US" sz="2800" smtClean="0">
                <a:cs typeface="Times New Roman" pitchFamily="18" charset="0"/>
              </a:rPr>
              <a:t>etn</a:t>
            </a:r>
            <a:r>
              <a:rPr lang="cs-CZ" altLang="en-US" sz="2800" smtClean="0"/>
              <a:t>ě</a:t>
            </a:r>
            <a:r>
              <a:rPr lang="cs-CZ" altLang="en-US" sz="2800" smtClean="0">
                <a:cs typeface="Times New Roman" pitchFamily="18" charset="0"/>
              </a:rPr>
              <a:t> t</a:t>
            </a:r>
            <a:r>
              <a:rPr lang="cs-CZ" altLang="en-US" sz="2800" smtClean="0"/>
              <a:t>ě</a:t>
            </a:r>
            <a:r>
              <a:rPr lang="cs-CZ" altLang="en-US" sz="2800" smtClean="0">
                <a:cs typeface="Times New Roman" pitchFamily="18" charset="0"/>
              </a:rPr>
              <a:t>ch zdánliv</a:t>
            </a:r>
            <a:r>
              <a:rPr lang="cs-CZ" altLang="en-US" sz="2800" smtClean="0"/>
              <a:t>ě</a:t>
            </a:r>
            <a:r>
              <a:rPr lang="cs-CZ" altLang="en-US" sz="2800" smtClean="0">
                <a:cs typeface="Times New Roman" pitchFamily="18" charset="0"/>
              </a:rPr>
              <a:t> bezproblémových (k nejvíce úrazům dojde při práci v domácnosti). </a:t>
            </a:r>
          </a:p>
          <a:p>
            <a:pPr eaLnBrk="1" hangingPunct="1"/>
            <a:r>
              <a:rPr lang="cs-CZ" altLang="en-US" sz="2800" smtClean="0">
                <a:cs typeface="Times New Roman" pitchFamily="18" charset="0"/>
              </a:rPr>
              <a:t>S riziky je nutno po</a:t>
            </a:r>
            <a:r>
              <a:rPr lang="cs-CZ" altLang="en-US" sz="2800" smtClean="0"/>
              <a:t>č</a:t>
            </a:r>
            <a:r>
              <a:rPr lang="cs-CZ" altLang="en-US" sz="2800" smtClean="0">
                <a:cs typeface="Times New Roman" pitchFamily="18" charset="0"/>
              </a:rPr>
              <a:t>ítat a </a:t>
            </a:r>
            <a:r>
              <a:rPr lang="cs-CZ" altLang="en-US" sz="2800" smtClean="0"/>
              <a:t>systematicky </a:t>
            </a:r>
            <a:r>
              <a:rPr lang="cs-CZ" altLang="en-US" sz="2800" smtClean="0">
                <a:cs typeface="Times New Roman" pitchFamily="18" charset="0"/>
              </a:rPr>
              <a:t>postupovat tak, aby byla místo hrozby spíše výzvou, jak získat konkuren</a:t>
            </a:r>
            <a:r>
              <a:rPr lang="cs-CZ" altLang="en-US" sz="2800" smtClean="0"/>
              <a:t>č</a:t>
            </a:r>
            <a:r>
              <a:rPr lang="cs-CZ" altLang="en-US" sz="2800" smtClean="0">
                <a:cs typeface="Times New Roman" pitchFamily="18" charset="0"/>
              </a:rPr>
              <a:t>ní výhodu (postupuji promyšleněji, mám menší ztráty).</a:t>
            </a:r>
          </a:p>
        </p:txBody>
      </p:sp>
    </p:spTree>
    <p:extLst>
      <p:ext uri="{BB962C8B-B14F-4D97-AF65-F5344CB8AC3E}">
        <p14:creationId xmlns:p14="http://schemas.microsoft.com/office/powerpoint/2010/main" val="370854601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71A0CB2-9F24-4BD8-B413-5995E2805BD8}" type="slidenum">
              <a:rPr lang="cs-CZ" altLang="en-US" sz="1400" smtClean="0"/>
              <a:pPr eaLnBrk="1" hangingPunct="1">
                <a:spcBef>
                  <a:spcPct val="0"/>
                </a:spcBef>
                <a:buFontTx/>
                <a:buNone/>
              </a:pPr>
              <a:t>140</a:t>
            </a:fld>
            <a:endParaRPr lang="cs-CZ" altLang="en-US" sz="1400" smtClean="0"/>
          </a:p>
        </p:txBody>
      </p:sp>
      <p:sp>
        <p:nvSpPr>
          <p:cNvPr id="168963" name="Rectangle 2"/>
          <p:cNvSpPr>
            <a:spLocks noGrp="1" noChangeArrowheads="1"/>
          </p:cNvSpPr>
          <p:nvPr>
            <p:ph type="title"/>
          </p:nvPr>
        </p:nvSpPr>
        <p:spPr/>
        <p:txBody>
          <a:bodyPr/>
          <a:lstStyle/>
          <a:p>
            <a:pPr eaLnBrk="1" hangingPunct="1"/>
            <a:r>
              <a:rPr lang="cs-CZ" altLang="en-US" smtClean="0"/>
              <a:t>Příklad analýzy rizik</a:t>
            </a:r>
          </a:p>
        </p:txBody>
      </p:sp>
      <p:sp>
        <p:nvSpPr>
          <p:cNvPr id="168964" name="Rectangle 3"/>
          <p:cNvSpPr>
            <a:spLocks noGrp="1" noChangeArrowheads="1"/>
          </p:cNvSpPr>
          <p:nvPr>
            <p:ph type="body" idx="1"/>
          </p:nvPr>
        </p:nvSpPr>
        <p:spPr>
          <a:xfrm>
            <a:off x="685800" y="1700213"/>
            <a:ext cx="7467600" cy="4395787"/>
          </a:xfrm>
        </p:spPr>
        <p:txBody>
          <a:bodyPr>
            <a:normAutofit lnSpcReduction="10000"/>
          </a:bodyPr>
          <a:lstStyle/>
          <a:p>
            <a:pPr algn="just" eaLnBrk="1" hangingPunct="1">
              <a:lnSpc>
                <a:spcPct val="90000"/>
              </a:lnSpc>
            </a:pPr>
            <a:r>
              <a:rPr lang="cs-CZ" altLang="en-US" sz="2800" smtClean="0">
                <a:cs typeface="Times New Roman" pitchFamily="18" charset="0"/>
              </a:rPr>
              <a:t>R4 Nedání příležitosti teroristům. Poněvadž  jsou útoků jednotky a možných cílů j</a:t>
            </a:r>
            <a:r>
              <a:rPr lang="cs-CZ" altLang="en-US" sz="2800" smtClean="0"/>
              <a:t>sou</a:t>
            </a:r>
            <a:r>
              <a:rPr lang="cs-CZ" altLang="en-US" sz="2800" smtClean="0">
                <a:cs typeface="Times New Roman" pitchFamily="18" charset="0"/>
              </a:rPr>
              <a:t> statisíce (nejen atomové elektrárny) a ztráta R4 je tedy srovnatelná se ztrátou R3</a:t>
            </a:r>
            <a:r>
              <a:rPr lang="cs-CZ" altLang="en-US" sz="2800" smtClean="0"/>
              <a:t> ale má nižší pravděpodobnost</a:t>
            </a:r>
            <a:r>
              <a:rPr lang="cs-CZ" altLang="en-US" sz="2800" smtClean="0">
                <a:cs typeface="Times New Roman" pitchFamily="18" charset="0"/>
              </a:rPr>
              <a:t>, je očekávaná ztráta </a:t>
            </a:r>
            <a:r>
              <a:rPr lang="cs-CZ" altLang="en-US" sz="2800" smtClean="0"/>
              <a:t>R4 </a:t>
            </a:r>
            <a:r>
              <a:rPr lang="cs-CZ" altLang="en-US" sz="2800" smtClean="0">
                <a:cs typeface="Times New Roman" pitchFamily="18" charset="0"/>
              </a:rPr>
              <a:t>podstatně nižší, než v případě R3. V případě války hrozí pravděpodobně jiná podstatně větší rizika (masové útoky zbraněmi hromadného ničení), než útok na elektrárnu. Takže existence elektrárny situaci a hrozby  pravděpodobně  významně nezmění. Proto toto riziko hodnotíme na cca 2 mld Kč. </a:t>
            </a:r>
          </a:p>
        </p:txBody>
      </p:sp>
    </p:spTree>
    <p:extLst>
      <p:ext uri="{BB962C8B-B14F-4D97-AF65-F5344CB8AC3E}">
        <p14:creationId xmlns:p14="http://schemas.microsoft.com/office/powerpoint/2010/main" val="2391540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3D0298D-FE4B-4281-951A-009D420CC7A9}" type="slidenum">
              <a:rPr lang="cs-CZ" altLang="en-US" sz="1400" smtClean="0"/>
              <a:pPr eaLnBrk="1" hangingPunct="1">
                <a:spcBef>
                  <a:spcPct val="0"/>
                </a:spcBef>
                <a:buFontTx/>
                <a:buNone/>
              </a:pPr>
              <a:t>15</a:t>
            </a:fld>
            <a:endParaRPr lang="cs-CZ" altLang="en-US" sz="1400" smtClean="0"/>
          </a:p>
        </p:txBody>
      </p:sp>
      <p:sp>
        <p:nvSpPr>
          <p:cNvPr id="16387" name="Rectangle 2"/>
          <p:cNvSpPr>
            <a:spLocks noGrp="1" noChangeArrowheads="1"/>
          </p:cNvSpPr>
          <p:nvPr>
            <p:ph type="title"/>
          </p:nvPr>
        </p:nvSpPr>
        <p:spPr>
          <a:xfrm>
            <a:off x="685800" y="381000"/>
            <a:ext cx="7772400" cy="1143000"/>
          </a:xfrm>
        </p:spPr>
        <p:txBody>
          <a:bodyPr/>
          <a:lstStyle/>
          <a:p>
            <a:pPr eaLnBrk="1" hangingPunct="1"/>
            <a:r>
              <a:rPr lang="cs-CZ" altLang="en-US" smtClean="0"/>
              <a:t>Proč řízení rizik</a:t>
            </a:r>
          </a:p>
        </p:txBody>
      </p:sp>
      <p:sp>
        <p:nvSpPr>
          <p:cNvPr id="16388" name="Rectangle 3"/>
          <p:cNvSpPr>
            <a:spLocks noGrp="1" noChangeArrowheads="1"/>
          </p:cNvSpPr>
          <p:nvPr>
            <p:ph type="body" idx="1"/>
          </p:nvPr>
        </p:nvSpPr>
        <p:spPr>
          <a:xfrm>
            <a:off x="609600" y="1828800"/>
            <a:ext cx="7696200" cy="4530725"/>
          </a:xfrm>
        </p:spPr>
        <p:txBody>
          <a:bodyPr/>
          <a:lstStyle/>
          <a:p>
            <a:pPr eaLnBrk="1" hangingPunct="1"/>
            <a:r>
              <a:rPr lang="cs-CZ" altLang="en-US" sz="2800" b="1" smtClean="0"/>
              <a:t>Ř</a:t>
            </a:r>
            <a:r>
              <a:rPr lang="cs-CZ" altLang="en-US" sz="2800" b="1" smtClean="0">
                <a:cs typeface="Times New Roman" pitchFamily="18" charset="0"/>
              </a:rPr>
              <a:t>ízení rizik by měla koordinovat  pov</a:t>
            </a:r>
            <a:r>
              <a:rPr lang="cs-CZ" altLang="en-US" sz="2800" b="1" smtClean="0"/>
              <a:t>ěř</a:t>
            </a:r>
            <a:r>
              <a:rPr lang="cs-CZ" altLang="en-US" sz="2800" b="1" smtClean="0">
                <a:cs typeface="Times New Roman" pitchFamily="18" charset="0"/>
              </a:rPr>
              <a:t>ená skupina pracovníků</a:t>
            </a:r>
            <a:r>
              <a:rPr lang="cs-CZ" altLang="en-US" sz="2800" smtClean="0">
                <a:cs typeface="Times New Roman" pitchFamily="18" charset="0"/>
              </a:rPr>
              <a:t> (výbor pro řízení rizik RV), který může být identický s </a:t>
            </a:r>
            <a:r>
              <a:rPr lang="cs-CZ" altLang="en-US" sz="2800" smtClean="0"/>
              <a:t>ř</a:t>
            </a:r>
            <a:r>
              <a:rPr lang="cs-CZ" altLang="en-US" sz="2800" smtClean="0">
                <a:cs typeface="Times New Roman" pitchFamily="18" charset="0"/>
              </a:rPr>
              <a:t>ídícím výborem projektu, </a:t>
            </a:r>
            <a:r>
              <a:rPr lang="cs-CZ" altLang="en-US" sz="2800" smtClean="0"/>
              <a:t>č</a:t>
            </a:r>
            <a:r>
              <a:rPr lang="cs-CZ" altLang="en-US" sz="2800" smtClean="0">
                <a:cs typeface="Times New Roman" pitchFamily="18" charset="0"/>
              </a:rPr>
              <a:t>len</a:t>
            </a:r>
            <a:r>
              <a:rPr lang="cs-CZ" altLang="en-US" sz="2800" smtClean="0"/>
              <a:t>y</a:t>
            </a:r>
            <a:r>
              <a:rPr lang="cs-CZ" altLang="en-US" sz="2800" smtClean="0">
                <a:cs typeface="Times New Roman" pitchFamily="18" charset="0"/>
              </a:rPr>
              <a:t> RV mohou být externí experti na rizika. </a:t>
            </a:r>
          </a:p>
          <a:p>
            <a:pPr lvl="1" eaLnBrk="1" hangingPunct="1"/>
            <a:r>
              <a:rPr lang="cs-CZ" altLang="en-US" sz="2400" smtClean="0">
                <a:cs typeface="Times New Roman" pitchFamily="18" charset="0"/>
              </a:rPr>
              <a:t>RV se má scházet v termínech stanovených plánem </a:t>
            </a:r>
            <a:r>
              <a:rPr lang="cs-CZ" altLang="en-US" sz="2400" smtClean="0"/>
              <a:t>ř</a:t>
            </a:r>
            <a:r>
              <a:rPr lang="cs-CZ" altLang="en-US" sz="2400" smtClean="0">
                <a:cs typeface="Times New Roman" pitchFamily="18" charset="0"/>
              </a:rPr>
              <a:t>ízení rizik a z ka</a:t>
            </a:r>
            <a:r>
              <a:rPr lang="cs-CZ" altLang="en-US" sz="2400" smtClean="0"/>
              <a:t>ž</a:t>
            </a:r>
            <a:r>
              <a:rPr lang="cs-CZ" altLang="en-US" sz="2400" smtClean="0">
                <a:cs typeface="Times New Roman" pitchFamily="18" charset="0"/>
              </a:rPr>
              <a:t>dého zasedání má být pořízen záp</a:t>
            </a:r>
            <a:r>
              <a:rPr lang="cs-CZ" altLang="en-US" sz="2400" smtClean="0"/>
              <a:t>is</a:t>
            </a:r>
          </a:p>
          <a:p>
            <a:pPr lvl="1" eaLnBrk="1" hangingPunct="1"/>
            <a:r>
              <a:rPr lang="cs-CZ" altLang="en-US" sz="2400" smtClean="0"/>
              <a:t>U menších organizací se rizikům věnují alespoň některá zasedání řídícího výboru projektu</a:t>
            </a:r>
          </a:p>
          <a:p>
            <a:pPr lvl="1" eaLnBrk="1" hangingPunct="1"/>
            <a:r>
              <a:rPr lang="cs-CZ" altLang="en-US" sz="2400" smtClean="0"/>
              <a:t>Analýze rizyk by s měla věnovat i jednomužná firma</a:t>
            </a:r>
          </a:p>
        </p:txBody>
      </p:sp>
    </p:spTree>
    <p:extLst>
      <p:ext uri="{BB962C8B-B14F-4D97-AF65-F5344CB8AC3E}">
        <p14:creationId xmlns:p14="http://schemas.microsoft.com/office/powerpoint/2010/main" val="1751371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619293E-C80B-4E9F-836C-B70A6792C03C}" type="slidenum">
              <a:rPr lang="cs-CZ" altLang="en-US" sz="1400" smtClean="0"/>
              <a:pPr eaLnBrk="1" hangingPunct="1">
                <a:spcBef>
                  <a:spcPct val="0"/>
                </a:spcBef>
                <a:buFontTx/>
                <a:buNone/>
              </a:pPr>
              <a:t>16</a:t>
            </a:fld>
            <a:endParaRPr lang="cs-CZ" altLang="en-US" sz="1400" smtClean="0"/>
          </a:p>
        </p:txBody>
      </p:sp>
      <p:sp>
        <p:nvSpPr>
          <p:cNvPr id="17411" name="Rectangle 2"/>
          <p:cNvSpPr>
            <a:spLocks noGrp="1" noChangeArrowheads="1"/>
          </p:cNvSpPr>
          <p:nvPr>
            <p:ph type="title"/>
          </p:nvPr>
        </p:nvSpPr>
        <p:spPr/>
        <p:txBody>
          <a:bodyPr/>
          <a:lstStyle/>
          <a:p>
            <a:pPr eaLnBrk="1" hangingPunct="1"/>
            <a:r>
              <a:rPr lang="cs-CZ" altLang="en-US" smtClean="0"/>
              <a:t>Rizika u malé firmy</a:t>
            </a:r>
          </a:p>
        </p:txBody>
      </p:sp>
      <p:sp>
        <p:nvSpPr>
          <p:cNvPr id="17412" name="Rectangle 3"/>
          <p:cNvSpPr>
            <a:spLocks noGrp="1" noChangeArrowheads="1"/>
          </p:cNvSpPr>
          <p:nvPr>
            <p:ph type="body" idx="1"/>
          </p:nvPr>
        </p:nvSpPr>
        <p:spPr/>
        <p:txBody>
          <a:bodyPr/>
          <a:lstStyle/>
          <a:p>
            <a:pPr eaLnBrk="1" hangingPunct="1"/>
            <a:r>
              <a:rPr lang="cs-CZ" altLang="en-US" dirty="0" smtClean="0"/>
              <a:t>Ne tak byrokratizované (proorganizované) řízení rizik jako u velké </a:t>
            </a:r>
            <a:r>
              <a:rPr lang="cs-CZ" altLang="en-US" dirty="0" smtClean="0"/>
              <a:t>firmy, nejsou na to zdroje a často chybí i informace především při řízení rizik</a:t>
            </a:r>
            <a:endParaRPr lang="cs-CZ" altLang="en-US" dirty="0" smtClean="0"/>
          </a:p>
          <a:p>
            <a:pPr eaLnBrk="1" hangingPunct="1"/>
            <a:r>
              <a:rPr lang="cs-CZ" altLang="en-US" dirty="0" smtClean="0"/>
              <a:t>Hlavní zásady, které  je důležité zachovávat</a:t>
            </a:r>
          </a:p>
          <a:p>
            <a:pPr lvl="1" eaLnBrk="1" hangingPunct="1"/>
            <a:r>
              <a:rPr lang="cs-CZ" altLang="en-US" dirty="0" smtClean="0"/>
              <a:t>Rizika zjišťovat, detekce rizik je věcí všech, opatření při řízení rizik také, </a:t>
            </a:r>
          </a:p>
          <a:p>
            <a:pPr lvl="1" eaLnBrk="1" hangingPunct="1"/>
            <a:r>
              <a:rPr lang="cs-CZ" altLang="en-US" dirty="0" smtClean="0"/>
              <a:t>Zjednodušené postupy</a:t>
            </a:r>
            <a:r>
              <a:rPr lang="en-US" altLang="en-US" dirty="0" smtClean="0"/>
              <a:t> </a:t>
            </a:r>
            <a:r>
              <a:rPr lang="cs-CZ" altLang="en-US" dirty="0" smtClean="0"/>
              <a:t>řízení rizik </a:t>
            </a:r>
            <a:r>
              <a:rPr lang="en-US" altLang="en-US" dirty="0" err="1" smtClean="0"/>
              <a:t>pou</a:t>
            </a:r>
            <a:r>
              <a:rPr lang="cs-CZ" altLang="en-US" dirty="0" err="1" smtClean="0"/>
              <a:t>žívat</a:t>
            </a:r>
            <a:r>
              <a:rPr lang="cs-CZ" altLang="en-US" dirty="0" smtClean="0"/>
              <a:t> </a:t>
            </a:r>
            <a:r>
              <a:rPr lang="cs-CZ" altLang="en-US" dirty="0" smtClean="0"/>
              <a:t>spíše  </a:t>
            </a:r>
            <a:r>
              <a:rPr lang="cs-CZ" altLang="en-US" dirty="0" smtClean="0"/>
              <a:t>pro malé firmy a malé projekty</a:t>
            </a:r>
          </a:p>
        </p:txBody>
      </p:sp>
    </p:spTree>
    <p:extLst>
      <p:ext uri="{BB962C8B-B14F-4D97-AF65-F5344CB8AC3E}">
        <p14:creationId xmlns:p14="http://schemas.microsoft.com/office/powerpoint/2010/main" val="143168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4C5741F-43C8-4ECB-8DBD-7BDB2C6AAE99}" type="slidenum">
              <a:rPr lang="cs-CZ" altLang="en-US" sz="1400" smtClean="0"/>
              <a:pPr eaLnBrk="1" hangingPunct="1">
                <a:spcBef>
                  <a:spcPct val="0"/>
                </a:spcBef>
                <a:buFontTx/>
                <a:buNone/>
              </a:pPr>
              <a:t>17</a:t>
            </a:fld>
            <a:endParaRPr lang="cs-CZ" altLang="en-US" sz="1400" smtClean="0"/>
          </a:p>
        </p:txBody>
      </p:sp>
      <p:sp>
        <p:nvSpPr>
          <p:cNvPr id="18435" name="Rectangle 2"/>
          <p:cNvSpPr>
            <a:spLocks noGrp="1" noChangeArrowheads="1"/>
          </p:cNvSpPr>
          <p:nvPr>
            <p:ph type="title"/>
          </p:nvPr>
        </p:nvSpPr>
        <p:spPr>
          <a:xfrm>
            <a:off x="684213" y="549275"/>
            <a:ext cx="7772400" cy="1143000"/>
          </a:xfrm>
        </p:spPr>
        <p:txBody>
          <a:bodyPr/>
          <a:lstStyle/>
          <a:p>
            <a:pPr eaLnBrk="1" hangingPunct="1"/>
            <a:r>
              <a:rPr lang="cs-CZ" altLang="en-US" smtClean="0"/>
              <a:t>Proč a jak řízení rizik</a:t>
            </a:r>
          </a:p>
        </p:txBody>
      </p:sp>
      <p:sp>
        <p:nvSpPr>
          <p:cNvPr id="18436" name="Rectangle 3"/>
          <p:cNvSpPr>
            <a:spLocks noGrp="1" noChangeArrowheads="1"/>
          </p:cNvSpPr>
          <p:nvPr>
            <p:ph type="body" idx="1"/>
          </p:nvPr>
        </p:nvSpPr>
        <p:spPr>
          <a:xfrm>
            <a:off x="685800" y="2058988"/>
            <a:ext cx="7772400" cy="4037012"/>
          </a:xfrm>
        </p:spPr>
        <p:txBody>
          <a:bodyPr/>
          <a:lstStyle/>
          <a:p>
            <a:pPr eaLnBrk="1" hangingPunct="1"/>
            <a:r>
              <a:rPr lang="cs-CZ" altLang="en-US" sz="2800" dirty="0" smtClean="0">
                <a:cs typeface="Times New Roman" pitchFamily="18" charset="0"/>
              </a:rPr>
              <a:t>Základní podmínkou řízení rizik je vytvoření </a:t>
            </a:r>
            <a:r>
              <a:rPr lang="cs-CZ" altLang="en-US" sz="2800" dirty="0" smtClean="0">
                <a:latin typeface="Arial" charset="0"/>
                <a:cs typeface="Times New Roman" pitchFamily="18" charset="0"/>
              </a:rPr>
              <a:t>(virtuálního) </a:t>
            </a:r>
            <a:r>
              <a:rPr lang="cs-CZ" altLang="en-US" sz="2800" dirty="0" smtClean="0">
                <a:cs typeface="Times New Roman" pitchFamily="18" charset="0"/>
              </a:rPr>
              <a:t>seznamu rizik, které by mohly nastat. Tato </a:t>
            </a:r>
            <a:r>
              <a:rPr lang="cs-CZ" altLang="en-US" sz="2800" dirty="0" smtClean="0"/>
              <a:t>č</a:t>
            </a:r>
            <a:r>
              <a:rPr lang="cs-CZ" altLang="en-US" sz="2800" dirty="0" smtClean="0">
                <a:cs typeface="Times New Roman" pitchFamily="18" charset="0"/>
              </a:rPr>
              <a:t>innost se nazývá </a:t>
            </a:r>
            <a:r>
              <a:rPr lang="cs-CZ" altLang="en-US" sz="2800" b="1" dirty="0" smtClean="0">
                <a:cs typeface="Times New Roman" pitchFamily="18" charset="0"/>
              </a:rPr>
              <a:t>identifikace rizik</a:t>
            </a:r>
            <a:r>
              <a:rPr lang="cs-CZ" altLang="en-US" sz="2800" dirty="0" smtClean="0">
                <a:cs typeface="Times New Roman" pitchFamily="18" charset="0"/>
              </a:rPr>
              <a:t>. </a:t>
            </a:r>
            <a:endParaRPr lang="cs-CZ" altLang="en-US" sz="2800" dirty="0" smtClean="0"/>
          </a:p>
          <a:p>
            <a:pPr eaLnBrk="1" hangingPunct="1"/>
            <a:r>
              <a:rPr lang="cs-CZ" altLang="en-US" sz="2800" dirty="0" smtClean="0"/>
              <a:t>Dají se při tom využít </a:t>
            </a:r>
            <a:r>
              <a:rPr lang="cs-CZ" altLang="en-US" sz="2800" b="1" dirty="0" smtClean="0"/>
              <a:t>seznamy možných rizik </a:t>
            </a:r>
            <a:r>
              <a:rPr lang="cs-CZ" altLang="en-US" sz="2800" dirty="0" smtClean="0"/>
              <a:t>publikované v různých </a:t>
            </a:r>
            <a:r>
              <a:rPr lang="cs-CZ" altLang="en-US" sz="2800" dirty="0" smtClean="0"/>
              <a:t>studiích. Tyto seznamy rychle zastarávají. </a:t>
            </a:r>
          </a:p>
          <a:p>
            <a:pPr eaLnBrk="1" hangingPunct="1"/>
            <a:r>
              <a:rPr lang="cs-CZ" altLang="en-US" sz="2800" dirty="0" smtClean="0"/>
              <a:t> Je </a:t>
            </a:r>
            <a:r>
              <a:rPr lang="cs-CZ" altLang="en-US" sz="2800" dirty="0" smtClean="0"/>
              <a:t>třeba používat zdravý rozum a zkušenosti a sledovat co se děje</a:t>
            </a:r>
            <a:r>
              <a:rPr lang="cs-CZ" altLang="en-US" sz="2800" dirty="0" smtClean="0"/>
              <a:t>. To by měli dělat všichni</a:t>
            </a:r>
            <a:endParaRPr lang="cs-CZ" altLang="en-US" sz="2800" dirty="0" smtClean="0"/>
          </a:p>
        </p:txBody>
      </p:sp>
    </p:spTree>
    <p:extLst>
      <p:ext uri="{BB962C8B-B14F-4D97-AF65-F5344CB8AC3E}">
        <p14:creationId xmlns:p14="http://schemas.microsoft.com/office/powerpoint/2010/main" val="3829659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B8566137-AD4F-4F01-8D58-CDCF25E870CC}" type="slidenum">
              <a:rPr lang="cs-CZ" altLang="en-US" sz="1400" smtClean="0"/>
              <a:pPr eaLnBrk="1" hangingPunct="1">
                <a:spcBef>
                  <a:spcPct val="0"/>
                </a:spcBef>
                <a:buFontTx/>
                <a:buNone/>
              </a:pPr>
              <a:t>18</a:t>
            </a:fld>
            <a:endParaRPr lang="cs-CZ" altLang="en-US" sz="1400" smtClean="0"/>
          </a:p>
        </p:txBody>
      </p:sp>
      <p:sp>
        <p:nvSpPr>
          <p:cNvPr id="19459" name="Rectangle 2"/>
          <p:cNvSpPr>
            <a:spLocks noGrp="1" noChangeArrowheads="1"/>
          </p:cNvSpPr>
          <p:nvPr>
            <p:ph type="title"/>
          </p:nvPr>
        </p:nvSpPr>
        <p:spPr>
          <a:xfrm>
            <a:off x="611188" y="404813"/>
            <a:ext cx="7772400" cy="1143000"/>
          </a:xfrm>
        </p:spPr>
        <p:txBody>
          <a:bodyPr/>
          <a:lstStyle/>
          <a:p>
            <a:pPr eaLnBrk="1" hangingPunct="1"/>
            <a:r>
              <a:rPr lang="cs-CZ" altLang="en-US" smtClean="0"/>
              <a:t>Proč a jak řízení </a:t>
            </a:r>
            <a:r>
              <a:rPr lang="cs-CZ" altLang="en-US" smtClean="0">
                <a:latin typeface="Arial" charset="0"/>
              </a:rPr>
              <a:t>(správa) </a:t>
            </a:r>
            <a:r>
              <a:rPr lang="cs-CZ" altLang="en-US" smtClean="0"/>
              <a:t>rizik</a:t>
            </a:r>
          </a:p>
        </p:txBody>
      </p:sp>
      <p:sp>
        <p:nvSpPr>
          <p:cNvPr id="19460" name="Rectangle 3"/>
          <p:cNvSpPr>
            <a:spLocks noGrp="1" noChangeArrowheads="1"/>
          </p:cNvSpPr>
          <p:nvPr>
            <p:ph type="body" idx="1"/>
          </p:nvPr>
        </p:nvSpPr>
        <p:spPr>
          <a:xfrm>
            <a:off x="381000" y="1557338"/>
            <a:ext cx="8382000" cy="4538662"/>
          </a:xfrm>
        </p:spPr>
        <p:txBody>
          <a:bodyPr>
            <a:normAutofit lnSpcReduction="10000"/>
          </a:bodyPr>
          <a:lstStyle/>
          <a:p>
            <a:pPr eaLnBrk="1" hangingPunct="1"/>
            <a:r>
              <a:rPr lang="cs-CZ" altLang="en-US" sz="2800" smtClean="0">
                <a:cs typeface="Times New Roman" pitchFamily="18" charset="0"/>
              </a:rPr>
              <a:t>Seznam rizik se vytvoří na základě zkušeností, analýzy situace a aktualizuje se pravideln</a:t>
            </a:r>
            <a:r>
              <a:rPr lang="cs-CZ" altLang="en-US" sz="2800" smtClean="0"/>
              <a:t>ě</a:t>
            </a:r>
            <a:r>
              <a:rPr lang="cs-CZ" altLang="en-US" sz="2800" smtClean="0">
                <a:cs typeface="Times New Roman" pitchFamily="18" charset="0"/>
              </a:rPr>
              <a:t> na základ</a:t>
            </a:r>
            <a:r>
              <a:rPr lang="cs-CZ" altLang="en-US" sz="2800" smtClean="0"/>
              <a:t>ě</a:t>
            </a:r>
            <a:r>
              <a:rPr lang="cs-CZ" altLang="en-US" sz="2800" smtClean="0">
                <a:cs typeface="Times New Roman" pitchFamily="18" charset="0"/>
              </a:rPr>
              <a:t> skute</a:t>
            </a:r>
            <a:r>
              <a:rPr lang="cs-CZ" altLang="en-US" sz="2800" smtClean="0"/>
              <a:t>č</a:t>
            </a:r>
            <a:r>
              <a:rPr lang="cs-CZ" altLang="en-US" sz="2800" smtClean="0">
                <a:cs typeface="Times New Roman" pitchFamily="18" charset="0"/>
              </a:rPr>
              <a:t>ného průběhu prací a nov</a:t>
            </a:r>
            <a:r>
              <a:rPr lang="cs-CZ" altLang="en-US" sz="2800" smtClean="0"/>
              <a:t>ě</a:t>
            </a:r>
            <a:r>
              <a:rPr lang="cs-CZ" altLang="en-US" sz="2800" smtClean="0">
                <a:cs typeface="Times New Roman" pitchFamily="18" charset="0"/>
              </a:rPr>
              <a:t> zjišt</a:t>
            </a:r>
            <a:r>
              <a:rPr lang="cs-CZ" altLang="en-US" sz="2800" smtClean="0"/>
              <a:t>ě</a:t>
            </a:r>
            <a:r>
              <a:rPr lang="cs-CZ" altLang="en-US" sz="2800" smtClean="0">
                <a:cs typeface="Times New Roman" pitchFamily="18" charset="0"/>
              </a:rPr>
              <a:t>ných skutečností. </a:t>
            </a:r>
            <a:endParaRPr lang="cs-CZ" altLang="en-US" sz="2800" smtClean="0"/>
          </a:p>
          <a:p>
            <a:pPr eaLnBrk="1" hangingPunct="1"/>
            <a:r>
              <a:rPr lang="cs-CZ" altLang="en-US" sz="2800" smtClean="0">
                <a:cs typeface="Times New Roman" pitchFamily="18" charset="0"/>
              </a:rPr>
              <a:t>Některá nová rizika mohou  být b</a:t>
            </a:r>
            <a:r>
              <a:rPr lang="cs-CZ" altLang="en-US" sz="2800" smtClean="0"/>
              <a:t>ě</a:t>
            </a:r>
            <a:r>
              <a:rPr lang="cs-CZ" altLang="en-US" sz="2800" smtClean="0">
                <a:cs typeface="Times New Roman" pitchFamily="18" charset="0"/>
              </a:rPr>
              <a:t>hem prací nově identifikována (a dopln</a:t>
            </a:r>
            <a:r>
              <a:rPr lang="cs-CZ" altLang="en-US" sz="2800" smtClean="0"/>
              <a:t>ě</a:t>
            </a:r>
            <a:r>
              <a:rPr lang="cs-CZ" altLang="en-US" sz="2800" smtClean="0">
                <a:cs typeface="Times New Roman" pitchFamily="18" charset="0"/>
              </a:rPr>
              <a:t>na do seznamu), u jiných se m</a:t>
            </a:r>
            <a:r>
              <a:rPr lang="cs-CZ" altLang="en-US" sz="2800" smtClean="0"/>
              <a:t>ůž</a:t>
            </a:r>
            <a:r>
              <a:rPr lang="cs-CZ" altLang="en-US" sz="2800" smtClean="0">
                <a:cs typeface="Times New Roman" pitchFamily="18" charset="0"/>
              </a:rPr>
              <a:t>e zjistit, </a:t>
            </a:r>
            <a:r>
              <a:rPr lang="cs-CZ" altLang="en-US" sz="2800" smtClean="0"/>
              <a:t>ž</a:t>
            </a:r>
            <a:r>
              <a:rPr lang="cs-CZ" altLang="en-US" sz="2800" smtClean="0">
                <a:cs typeface="Times New Roman" pitchFamily="18" charset="0"/>
              </a:rPr>
              <a:t>e ji</a:t>
            </a:r>
            <a:r>
              <a:rPr lang="cs-CZ" altLang="en-US" sz="2800" smtClean="0"/>
              <a:t>ž</a:t>
            </a:r>
            <a:r>
              <a:rPr lang="cs-CZ" altLang="en-US" sz="2800" smtClean="0">
                <a:cs typeface="Times New Roman" pitchFamily="18" charset="0"/>
              </a:rPr>
              <a:t> nejsou aktuální (ji</a:t>
            </a:r>
            <a:r>
              <a:rPr lang="cs-CZ" altLang="en-US" sz="2800" smtClean="0"/>
              <a:t>ž</a:t>
            </a:r>
            <a:r>
              <a:rPr lang="cs-CZ" altLang="en-US" sz="2800" smtClean="0">
                <a:cs typeface="Times New Roman" pitchFamily="18" charset="0"/>
              </a:rPr>
              <a:t> se nemohou uskutečnit) nebo </a:t>
            </a:r>
            <a:r>
              <a:rPr lang="cs-CZ" altLang="en-US" sz="2800" smtClean="0"/>
              <a:t>ž</a:t>
            </a:r>
            <a:r>
              <a:rPr lang="cs-CZ" altLang="en-US" sz="2800" smtClean="0">
                <a:cs typeface="Times New Roman" pitchFamily="18" charset="0"/>
              </a:rPr>
              <a:t>e se jejich pravd</a:t>
            </a:r>
            <a:r>
              <a:rPr lang="cs-CZ" altLang="en-US" sz="2800" smtClean="0"/>
              <a:t>ě</a:t>
            </a:r>
            <a:r>
              <a:rPr lang="cs-CZ" altLang="en-US" sz="2800" smtClean="0">
                <a:cs typeface="Times New Roman" pitchFamily="18" charset="0"/>
              </a:rPr>
              <a:t>podobnost či záva</a:t>
            </a:r>
            <a:r>
              <a:rPr lang="cs-CZ" altLang="en-US" sz="2800" smtClean="0"/>
              <a:t>ž</a:t>
            </a:r>
            <a:r>
              <a:rPr lang="cs-CZ" altLang="en-US" sz="2800" smtClean="0">
                <a:cs typeface="Times New Roman" pitchFamily="18" charset="0"/>
              </a:rPr>
              <a:t>nost zm</a:t>
            </a:r>
            <a:r>
              <a:rPr lang="cs-CZ" altLang="en-US" sz="2800" smtClean="0"/>
              <a:t>ě</a:t>
            </a:r>
            <a:r>
              <a:rPr lang="cs-CZ" altLang="en-US" sz="2800" smtClean="0">
                <a:cs typeface="Times New Roman" pitchFamily="18" charset="0"/>
              </a:rPr>
              <a:t>nila. </a:t>
            </a:r>
            <a:endParaRPr lang="cs-CZ" altLang="en-US" sz="2800" smtClean="0">
              <a:latin typeface="Arial" charset="0"/>
              <a:cs typeface="Times New Roman" pitchFamily="18" charset="0"/>
            </a:endParaRPr>
          </a:p>
          <a:p>
            <a:pPr eaLnBrk="1" hangingPunct="1"/>
            <a:r>
              <a:rPr lang="cs-CZ" altLang="en-US" sz="2800" smtClean="0">
                <a:cs typeface="Times New Roman" pitchFamily="18" charset="0"/>
              </a:rPr>
              <a:t>Stejn</a:t>
            </a:r>
            <a:r>
              <a:rPr lang="cs-CZ" altLang="en-US" sz="2800" smtClean="0"/>
              <a:t>ě</a:t>
            </a:r>
            <a:r>
              <a:rPr lang="cs-CZ" altLang="en-US" sz="2800" smtClean="0">
                <a:cs typeface="Times New Roman" pitchFamily="18" charset="0"/>
              </a:rPr>
              <a:t> tak se mohou m</a:t>
            </a:r>
            <a:r>
              <a:rPr lang="cs-CZ" altLang="en-US" sz="2800" smtClean="0"/>
              <a:t>ě</a:t>
            </a:r>
            <a:r>
              <a:rPr lang="cs-CZ" altLang="en-US" sz="2800" smtClean="0">
                <a:cs typeface="Times New Roman" pitchFamily="18" charset="0"/>
              </a:rPr>
              <a:t>nit </a:t>
            </a:r>
            <a:r>
              <a:rPr lang="cs-CZ" altLang="en-US" sz="2800" smtClean="0">
                <a:latin typeface="Arial" charset="0"/>
                <a:cs typeface="Times New Roman" pitchFamily="18" charset="0"/>
              </a:rPr>
              <a:t>aktuální </a:t>
            </a:r>
            <a:r>
              <a:rPr lang="cs-CZ" altLang="en-US" sz="2800" smtClean="0">
                <a:cs typeface="Times New Roman" pitchFamily="18" charset="0"/>
              </a:rPr>
              <a:t>opat</a:t>
            </a:r>
            <a:r>
              <a:rPr lang="cs-CZ" altLang="en-US" sz="2800" smtClean="0"/>
              <a:t>ř</a:t>
            </a:r>
            <a:r>
              <a:rPr lang="cs-CZ" altLang="en-US" sz="2800" smtClean="0">
                <a:cs typeface="Times New Roman" pitchFamily="18" charset="0"/>
              </a:rPr>
              <a:t>ení proti rizikům</a:t>
            </a:r>
            <a:r>
              <a:rPr lang="cs-CZ" altLang="en-US" sz="2800" smtClean="0"/>
              <a:t> </a:t>
            </a:r>
          </a:p>
        </p:txBody>
      </p:sp>
    </p:spTree>
    <p:extLst>
      <p:ext uri="{BB962C8B-B14F-4D97-AF65-F5344CB8AC3E}">
        <p14:creationId xmlns:p14="http://schemas.microsoft.com/office/powerpoint/2010/main" val="3902241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DEA5266A-545A-4EED-A066-5570358E4338}" type="slidenum">
              <a:rPr lang="cs-CZ" altLang="en-US" sz="1400" smtClean="0"/>
              <a:pPr eaLnBrk="1" hangingPunct="1">
                <a:spcBef>
                  <a:spcPct val="0"/>
                </a:spcBef>
                <a:buFontTx/>
                <a:buNone/>
              </a:pPr>
              <a:t>19</a:t>
            </a:fld>
            <a:endParaRPr lang="cs-CZ" altLang="en-US" sz="1400" smtClean="0"/>
          </a:p>
        </p:txBody>
      </p:sp>
      <p:sp>
        <p:nvSpPr>
          <p:cNvPr id="20483" name="Rectangle 2"/>
          <p:cNvSpPr>
            <a:spLocks noGrp="1" noChangeArrowheads="1"/>
          </p:cNvSpPr>
          <p:nvPr>
            <p:ph type="title"/>
          </p:nvPr>
        </p:nvSpPr>
        <p:spPr>
          <a:xfrm>
            <a:off x="251520" y="274638"/>
            <a:ext cx="8640960" cy="1143000"/>
          </a:xfrm>
        </p:spPr>
        <p:txBody>
          <a:bodyPr>
            <a:normAutofit fontScale="90000"/>
          </a:bodyPr>
          <a:lstStyle/>
          <a:p>
            <a:pPr eaLnBrk="1" hangingPunct="1"/>
            <a:r>
              <a:rPr lang="cs-CZ" altLang="en-US" sz="4000" dirty="0" smtClean="0"/>
              <a:t>Oblasti rizik (návrh SEI pro identifikaci </a:t>
            </a:r>
            <a:r>
              <a:rPr lang="cs-CZ" altLang="en-US" sz="4000" dirty="0" smtClean="0"/>
              <a:t>rizik)</a:t>
            </a:r>
            <a:endParaRPr lang="cs-CZ" altLang="en-US" sz="4000" dirty="0" smtClean="0"/>
          </a:p>
        </p:txBody>
      </p:sp>
      <p:sp>
        <p:nvSpPr>
          <p:cNvPr id="20484" name="Rectangle 3"/>
          <p:cNvSpPr>
            <a:spLocks noGrp="1" noChangeArrowheads="1"/>
          </p:cNvSpPr>
          <p:nvPr>
            <p:ph type="body" idx="1"/>
          </p:nvPr>
        </p:nvSpPr>
        <p:spPr>
          <a:xfrm>
            <a:off x="179512" y="2349500"/>
            <a:ext cx="8712968" cy="3746500"/>
          </a:xfrm>
        </p:spPr>
        <p:txBody>
          <a:bodyPr>
            <a:normAutofit fontScale="92500" lnSpcReduction="10000"/>
          </a:bodyPr>
          <a:lstStyle/>
          <a:p>
            <a:pPr marL="609600" indent="-609600" eaLnBrk="1" hangingPunct="1">
              <a:lnSpc>
                <a:spcPct val="90000"/>
              </a:lnSpc>
              <a:buFontTx/>
              <a:buNone/>
            </a:pPr>
            <a:r>
              <a:rPr lang="cs-CZ" altLang="en-US" dirty="0" smtClean="0"/>
              <a:t>Pro každou oblast se stanoví žádoucí vlastnosti a vyhodnotí se jako riziko skutečnost, že daná vlastnost není zajištěna. Nebo se vyhodnotí nežádoucí vlastnost a rizika s ní spojená.  To se pak chápe jako ZDROJE RIZIK.</a:t>
            </a:r>
          </a:p>
          <a:p>
            <a:pPr marL="609600" indent="-609600" eaLnBrk="1" hangingPunct="1">
              <a:lnSpc>
                <a:spcPct val="90000"/>
              </a:lnSpc>
              <a:buFontTx/>
              <a:buNone/>
            </a:pPr>
            <a:r>
              <a:rPr lang="cs-CZ" altLang="en-US" dirty="0" smtClean="0"/>
              <a:t>SEI Software </a:t>
            </a:r>
            <a:r>
              <a:rPr lang="cs-CZ" altLang="en-US" dirty="0" err="1" smtClean="0"/>
              <a:t>Engineering</a:t>
            </a:r>
            <a:r>
              <a:rPr lang="cs-CZ" altLang="en-US" dirty="0" smtClean="0"/>
              <a:t> Institute, Carnegie </a:t>
            </a:r>
            <a:r>
              <a:rPr lang="cs-CZ" altLang="en-US" dirty="0" err="1" smtClean="0"/>
              <a:t>Mellon</a:t>
            </a:r>
            <a:r>
              <a:rPr lang="cs-CZ" altLang="en-US" dirty="0" smtClean="0"/>
              <a:t> </a:t>
            </a:r>
            <a:r>
              <a:rPr lang="cs-CZ" altLang="en-US" dirty="0" smtClean="0"/>
              <a:t>University</a:t>
            </a:r>
          </a:p>
          <a:p>
            <a:pPr marL="609600" indent="-609600">
              <a:lnSpc>
                <a:spcPct val="90000"/>
              </a:lnSpc>
              <a:buNone/>
            </a:pPr>
            <a:r>
              <a:rPr lang="cs-CZ" altLang="en-US" dirty="0" smtClean="0"/>
              <a:t>Viz též </a:t>
            </a:r>
          </a:p>
          <a:p>
            <a:pPr marL="609600" indent="-609600">
              <a:lnSpc>
                <a:spcPct val="90000"/>
              </a:lnSpc>
              <a:buNone/>
            </a:pPr>
            <a:r>
              <a:rPr lang="en-US" sz="2600" dirty="0" smtClean="0"/>
              <a:t>ISO 31000:2009, </a:t>
            </a:r>
            <a:r>
              <a:rPr lang="en-US" sz="2600" i="1" dirty="0" smtClean="0"/>
              <a:t>Risk management – Principles and guidelines</a:t>
            </a:r>
            <a:endParaRPr lang="cs-CZ" altLang="en-US" sz="2600" dirty="0" smtClean="0"/>
          </a:p>
        </p:txBody>
      </p:sp>
    </p:spTree>
    <p:extLst>
      <p:ext uri="{BB962C8B-B14F-4D97-AF65-F5344CB8AC3E}">
        <p14:creationId xmlns:p14="http://schemas.microsoft.com/office/powerpoint/2010/main" val="76805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ctrTitle"/>
          </p:nvPr>
        </p:nvSpPr>
        <p:spPr/>
        <p:txBody>
          <a:bodyPr/>
          <a:lstStyle/>
          <a:p>
            <a:r>
              <a:rPr lang="cs-CZ" altLang="en-US" smtClean="0"/>
              <a:t>Vývoj SW je riskantní činnost</a:t>
            </a:r>
          </a:p>
        </p:txBody>
      </p:sp>
      <p:sp>
        <p:nvSpPr>
          <p:cNvPr id="3075" name="Podnadpis 2"/>
          <p:cNvSpPr>
            <a:spLocks noGrp="1"/>
          </p:cNvSpPr>
          <p:nvPr>
            <p:ph type="subTitle" idx="1"/>
          </p:nvPr>
        </p:nvSpPr>
        <p:spPr/>
        <p:txBody>
          <a:bodyPr>
            <a:normAutofit fontScale="92500"/>
          </a:bodyPr>
          <a:lstStyle/>
          <a:p>
            <a:r>
              <a:rPr lang="cs-CZ" altLang="en-US" smtClean="0"/>
              <a:t>Přínosy nejisté často jinde, než se čekalo</a:t>
            </a:r>
          </a:p>
          <a:p>
            <a:r>
              <a:rPr lang="cs-CZ" altLang="en-US" smtClean="0"/>
              <a:t>„Je mnoho statistik o efektech IT, chybí ale ty, které hodnotí skutečné přínosy“</a:t>
            </a:r>
          </a:p>
        </p:txBody>
      </p:sp>
    </p:spTree>
    <p:extLst>
      <p:ext uri="{BB962C8B-B14F-4D97-AF65-F5344CB8AC3E}">
        <p14:creationId xmlns:p14="http://schemas.microsoft.com/office/powerpoint/2010/main" val="3158605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CDB4CCD-AD3D-42D7-86C6-1623B10C6182}" type="slidenum">
              <a:rPr lang="cs-CZ" altLang="en-US" sz="1400" smtClean="0"/>
              <a:pPr eaLnBrk="1" hangingPunct="1">
                <a:spcBef>
                  <a:spcPct val="0"/>
                </a:spcBef>
                <a:buFontTx/>
                <a:buNone/>
              </a:pPr>
              <a:t>20</a:t>
            </a:fld>
            <a:endParaRPr lang="cs-CZ" altLang="en-US" sz="1400" smtClean="0"/>
          </a:p>
        </p:txBody>
      </p:sp>
      <p:sp>
        <p:nvSpPr>
          <p:cNvPr id="21507" name="Rectangle 2"/>
          <p:cNvSpPr>
            <a:spLocks noGrp="1" noChangeArrowheads="1"/>
          </p:cNvSpPr>
          <p:nvPr>
            <p:ph type="title"/>
          </p:nvPr>
        </p:nvSpPr>
        <p:spPr/>
        <p:txBody>
          <a:bodyPr>
            <a:normAutofit fontScale="90000"/>
          </a:bodyPr>
          <a:lstStyle/>
          <a:p>
            <a:pPr eaLnBrk="1" hangingPunct="1"/>
            <a:r>
              <a:rPr lang="cs-CZ" altLang="en-US" sz="4000" dirty="0" smtClean="0"/>
              <a:t>Oblasti rizik (návrh SEI pro identifikaci </a:t>
            </a:r>
            <a:r>
              <a:rPr lang="cs-CZ" altLang="en-US" sz="4000" dirty="0" smtClean="0"/>
              <a:t>rizik)</a:t>
            </a:r>
            <a:endParaRPr lang="cs-CZ" altLang="en-US" sz="4000" dirty="0" smtClean="0"/>
          </a:p>
        </p:txBody>
      </p:sp>
      <p:sp>
        <p:nvSpPr>
          <p:cNvPr id="21508" name="Rectangle 3"/>
          <p:cNvSpPr>
            <a:spLocks noGrp="1" noChangeArrowheads="1"/>
          </p:cNvSpPr>
          <p:nvPr>
            <p:ph type="body" idx="1"/>
          </p:nvPr>
        </p:nvSpPr>
        <p:spPr>
          <a:xfrm>
            <a:off x="381000" y="1828800"/>
            <a:ext cx="8229600" cy="4267200"/>
          </a:xfrm>
        </p:spPr>
        <p:txBody>
          <a:bodyPr>
            <a:normAutofit lnSpcReduction="10000"/>
          </a:bodyPr>
          <a:lstStyle/>
          <a:p>
            <a:pPr marL="609600" indent="-609600" eaLnBrk="1" hangingPunct="1">
              <a:buFontTx/>
              <a:buNone/>
            </a:pPr>
            <a:r>
              <a:rPr lang="cs-CZ" altLang="en-US" sz="2800" smtClean="0"/>
              <a:t>1 Vlastní proces vývoje. ZDROJE RIZIK:</a:t>
            </a:r>
          </a:p>
          <a:p>
            <a:pPr marL="990600" lvl="1" indent="-533400" eaLnBrk="1" hangingPunct="1">
              <a:buFontTx/>
              <a:buAutoNum type="alphaLcParenR"/>
            </a:pPr>
            <a:r>
              <a:rPr lang="cs-CZ" altLang="en-US" sz="2400" b="1" smtClean="0">
                <a:solidFill>
                  <a:srgbClr val="FF0000"/>
                </a:solidFill>
              </a:rPr>
              <a:t>Požadavky a vize  </a:t>
            </a:r>
            <a:r>
              <a:rPr lang="cs-CZ" altLang="en-US" sz="2400" smtClean="0"/>
              <a:t>(stabilita, úplnost, jasnost, platnost, relevance, optimálnost, realizovatelnost, škálovatelnost, novost typu aplikace, ...), </a:t>
            </a:r>
            <a:r>
              <a:rPr lang="cs-CZ" altLang="en-US" sz="2400" b="1" smtClean="0">
                <a:latin typeface="Arial" charset="0"/>
              </a:rPr>
              <a:t>to jsou nejdůležitější </a:t>
            </a:r>
            <a:r>
              <a:rPr lang="cs-CZ" altLang="en-US" sz="2400" b="1" smtClean="0"/>
              <a:t>rizika </a:t>
            </a:r>
            <a:r>
              <a:rPr lang="cs-CZ" altLang="en-US" sz="2400" smtClean="0"/>
              <a:t>!!!!!</a:t>
            </a:r>
          </a:p>
          <a:p>
            <a:pPr marL="990600" lvl="1" indent="-533400" eaLnBrk="1" hangingPunct="1">
              <a:buFontTx/>
              <a:buAutoNum type="alphaLcParenR"/>
            </a:pPr>
            <a:r>
              <a:rPr lang="cs-CZ" altLang="en-US" sz="2400" smtClean="0"/>
              <a:t>Návrh (funkce, obtížnost, rozhraní, testovatelnost, HW omezení, výkonnost)</a:t>
            </a:r>
          </a:p>
          <a:p>
            <a:pPr marL="990600" lvl="1" indent="-533400" eaLnBrk="1" hangingPunct="1">
              <a:buFontTx/>
              <a:buAutoNum type="alphaLcParenR"/>
            </a:pPr>
            <a:r>
              <a:rPr lang="cs-CZ" altLang="en-US" sz="2400" smtClean="0"/>
              <a:t>Kódování a testy částí</a:t>
            </a:r>
          </a:p>
          <a:p>
            <a:pPr marL="990600" lvl="1" indent="-533400" eaLnBrk="1" hangingPunct="1">
              <a:buFontTx/>
              <a:buAutoNum type="alphaLcParenR"/>
            </a:pPr>
            <a:r>
              <a:rPr lang="cs-CZ" altLang="en-US" sz="2400" smtClean="0"/>
              <a:t>Integrace (prostředí, produkty, systémová podpora)</a:t>
            </a:r>
          </a:p>
          <a:p>
            <a:pPr marL="990600" lvl="1" indent="-533400" eaLnBrk="1" hangingPunct="1">
              <a:buFontTx/>
              <a:buAutoNum type="alphaLcParenR"/>
            </a:pPr>
            <a:r>
              <a:rPr lang="cs-CZ" altLang="en-US" sz="2400" smtClean="0"/>
              <a:t>Inženýrské faktory (udržovatelnost,spolehlivost, bezpečnost, zabezpečení, lidské faktory)</a:t>
            </a:r>
          </a:p>
        </p:txBody>
      </p:sp>
    </p:spTree>
    <p:extLst>
      <p:ext uri="{BB962C8B-B14F-4D97-AF65-F5344CB8AC3E}">
        <p14:creationId xmlns:p14="http://schemas.microsoft.com/office/powerpoint/2010/main" val="4008438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2751A88-9F9A-40F2-A463-3C5E43F5A8BC}" type="slidenum">
              <a:rPr lang="cs-CZ" altLang="en-US" sz="1400" smtClean="0"/>
              <a:pPr eaLnBrk="1" hangingPunct="1">
                <a:spcBef>
                  <a:spcPct val="0"/>
                </a:spcBef>
                <a:buFontTx/>
                <a:buNone/>
              </a:pPr>
              <a:t>21</a:t>
            </a:fld>
            <a:endParaRPr lang="cs-CZ" altLang="en-US" sz="1400" smtClean="0"/>
          </a:p>
        </p:txBody>
      </p:sp>
      <p:sp>
        <p:nvSpPr>
          <p:cNvPr id="22531" name="Rectangle 2"/>
          <p:cNvSpPr>
            <a:spLocks noGrp="1" noChangeArrowheads="1"/>
          </p:cNvSpPr>
          <p:nvPr>
            <p:ph type="title"/>
          </p:nvPr>
        </p:nvSpPr>
        <p:spPr>
          <a:xfrm>
            <a:off x="473075" y="609600"/>
            <a:ext cx="8197850" cy="609600"/>
          </a:xfrm>
        </p:spPr>
        <p:txBody>
          <a:bodyPr>
            <a:normAutofit fontScale="90000"/>
          </a:bodyPr>
          <a:lstStyle/>
          <a:p>
            <a:pPr eaLnBrk="1" hangingPunct="1"/>
            <a:r>
              <a:rPr lang="cs-CZ" altLang="en-US" smtClean="0"/>
              <a:t>Oblasti rizik (SEI)</a:t>
            </a:r>
          </a:p>
        </p:txBody>
      </p:sp>
      <p:sp>
        <p:nvSpPr>
          <p:cNvPr id="22532" name="Rectangle 3"/>
          <p:cNvSpPr>
            <a:spLocks noGrp="1" noChangeArrowheads="1"/>
          </p:cNvSpPr>
          <p:nvPr>
            <p:ph type="body" idx="1"/>
          </p:nvPr>
        </p:nvSpPr>
        <p:spPr>
          <a:xfrm>
            <a:off x="152400" y="1447800"/>
            <a:ext cx="8458200" cy="4648200"/>
          </a:xfrm>
        </p:spPr>
        <p:txBody>
          <a:bodyPr>
            <a:normAutofit lnSpcReduction="10000"/>
          </a:bodyPr>
          <a:lstStyle/>
          <a:p>
            <a:pPr marL="609600" indent="-609600" eaLnBrk="1" hangingPunct="1">
              <a:buFontTx/>
              <a:buNone/>
            </a:pPr>
            <a:r>
              <a:rPr lang="cs-CZ" altLang="en-US" sz="2800" smtClean="0"/>
              <a:t>2.  </a:t>
            </a:r>
            <a:r>
              <a:rPr lang="cs-CZ" altLang="en-US" sz="2800" b="1" smtClean="0"/>
              <a:t>Vývojové prostředí</a:t>
            </a:r>
          </a:p>
          <a:p>
            <a:pPr marL="990600" lvl="1" indent="-533400" eaLnBrk="1" hangingPunct="1">
              <a:buFontTx/>
              <a:buAutoNum type="alphaLcParenR"/>
            </a:pPr>
            <a:r>
              <a:rPr lang="cs-CZ" altLang="en-US" sz="2400" smtClean="0"/>
              <a:t>SW procesy (formalizované, vhodné, kontrolovatelné, známé a zvládnuté, souhlas s požadavky)</a:t>
            </a:r>
          </a:p>
          <a:p>
            <a:pPr marL="990600" lvl="1" indent="-533400" eaLnBrk="1" hangingPunct="1">
              <a:buFontTx/>
              <a:buAutoNum type="alphaLcParenR"/>
            </a:pPr>
            <a:r>
              <a:rPr lang="cs-CZ" altLang="en-US" sz="2400" smtClean="0"/>
              <a:t>Systém vývoje (vhodný, s dostatečně službami, snadno použitelný, známý a zvládnutý, spolehlivý, je k dispozici včas)</a:t>
            </a:r>
          </a:p>
          <a:p>
            <a:pPr marL="990600" lvl="1" indent="-533400" eaLnBrk="1" hangingPunct="1">
              <a:buFontTx/>
              <a:buAutoNum type="alphaLcParenR"/>
            </a:pPr>
            <a:r>
              <a:rPr lang="cs-CZ" altLang="en-US" sz="2400" b="1" smtClean="0"/>
              <a:t>Procesy řízení (plánování, organizace projektu, zkušenosti a schopnosti manažerů, rozhraní projektu)</a:t>
            </a:r>
          </a:p>
          <a:p>
            <a:pPr marL="990600" lvl="1" indent="-533400" eaLnBrk="1" hangingPunct="1">
              <a:buFontTx/>
              <a:buAutoNum type="alphaLcParenR"/>
            </a:pPr>
            <a:r>
              <a:rPr lang="cs-CZ" altLang="en-US" sz="2400" b="1" smtClean="0"/>
              <a:t>Metody řízení (monitorování, personalistika, řízení kvality, řízení konfigurace)</a:t>
            </a:r>
          </a:p>
          <a:p>
            <a:pPr marL="990600" lvl="1" indent="-533400" eaLnBrk="1" hangingPunct="1">
              <a:buFontTx/>
              <a:buAutoNum type="alphaLcParenR"/>
            </a:pPr>
            <a:r>
              <a:rPr lang="cs-CZ" altLang="en-US" sz="2400" smtClean="0"/>
              <a:t>Pracovní prostředí (orientace na kvalitu, spolupráce, komunikace, morálka, týmové schopnosti, odbornost)</a:t>
            </a:r>
          </a:p>
        </p:txBody>
      </p:sp>
    </p:spTree>
    <p:extLst>
      <p:ext uri="{BB962C8B-B14F-4D97-AF65-F5344CB8AC3E}">
        <p14:creationId xmlns:p14="http://schemas.microsoft.com/office/powerpoint/2010/main" val="755973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52DEFED-967F-43DB-AC8C-C739D3B6735C}" type="slidenum">
              <a:rPr lang="cs-CZ" altLang="en-US" sz="1400" smtClean="0"/>
              <a:pPr eaLnBrk="1" hangingPunct="1">
                <a:spcBef>
                  <a:spcPct val="0"/>
                </a:spcBef>
                <a:buFontTx/>
                <a:buNone/>
              </a:pPr>
              <a:t>22</a:t>
            </a:fld>
            <a:endParaRPr lang="cs-CZ" altLang="en-US" sz="1400" smtClean="0"/>
          </a:p>
        </p:txBody>
      </p:sp>
      <p:sp>
        <p:nvSpPr>
          <p:cNvPr id="23555" name="Rectangle 2"/>
          <p:cNvSpPr>
            <a:spLocks noGrp="1" noChangeArrowheads="1"/>
          </p:cNvSpPr>
          <p:nvPr>
            <p:ph type="title"/>
          </p:nvPr>
        </p:nvSpPr>
        <p:spPr/>
        <p:txBody>
          <a:bodyPr/>
          <a:lstStyle/>
          <a:p>
            <a:pPr eaLnBrk="1" hangingPunct="1"/>
            <a:r>
              <a:rPr lang="cs-CZ" altLang="en-US" smtClean="0"/>
              <a:t>Příklady rizik</a:t>
            </a:r>
          </a:p>
        </p:txBody>
      </p:sp>
      <p:sp>
        <p:nvSpPr>
          <p:cNvPr id="23556" name="Rectangle 3"/>
          <p:cNvSpPr>
            <a:spLocks noGrp="1" noChangeArrowheads="1"/>
          </p:cNvSpPr>
          <p:nvPr>
            <p:ph type="body" idx="1"/>
          </p:nvPr>
        </p:nvSpPr>
        <p:spPr/>
        <p:txBody>
          <a:bodyPr/>
          <a:lstStyle/>
          <a:p>
            <a:pPr eaLnBrk="1" hangingPunct="1"/>
            <a:r>
              <a:rPr lang="cs-CZ" altLang="en-US" sz="2800" b="1" smtClean="0">
                <a:ea typeface="MS Mincho" pitchFamily="49" charset="-128"/>
              </a:rPr>
              <a:t>Hardware</a:t>
            </a:r>
            <a:r>
              <a:rPr lang="cs-CZ" altLang="en-US" sz="2800" smtClean="0">
                <a:ea typeface="MS Mincho" pitchFamily="49" charset="-128"/>
              </a:rPr>
              <a:t>: Opo</a:t>
            </a:r>
            <a:r>
              <a:rPr lang="cs-CZ" altLang="en-US" sz="2800" smtClean="0"/>
              <a:t>ž</a:t>
            </a:r>
            <a:r>
              <a:rPr lang="cs-CZ" altLang="en-US" sz="2800" smtClean="0">
                <a:ea typeface="MS Mincho" pitchFamily="49" charset="-128"/>
              </a:rPr>
              <a:t>d</a:t>
            </a:r>
            <a:r>
              <a:rPr lang="cs-CZ" altLang="en-US" sz="2800" smtClean="0"/>
              <a:t>ě</a:t>
            </a:r>
            <a:r>
              <a:rPr lang="cs-CZ" altLang="en-US" sz="2800" smtClean="0">
                <a:ea typeface="MS Mincho" pitchFamily="49" charset="-128"/>
              </a:rPr>
              <a:t>ná instalace, nedostate</a:t>
            </a:r>
            <a:r>
              <a:rPr lang="cs-CZ" altLang="en-US" sz="2800" smtClean="0"/>
              <a:t>č</a:t>
            </a:r>
            <a:r>
              <a:rPr lang="cs-CZ" altLang="en-US" sz="2800" smtClean="0">
                <a:ea typeface="MS Mincho" pitchFamily="49" charset="-128"/>
              </a:rPr>
              <a:t>ný výkon, nevhodné vlastnosti, nefunguje jak bylo </a:t>
            </a:r>
            <a:r>
              <a:rPr lang="cs-CZ" altLang="en-US" sz="2800" smtClean="0"/>
              <a:t> </a:t>
            </a:r>
            <a:r>
              <a:rPr lang="cs-CZ" altLang="en-US" sz="2800" smtClean="0">
                <a:ea typeface="MS Mincho" pitchFamily="49" charset="-128"/>
              </a:rPr>
              <a:t>slíbeno (stává se často p</a:t>
            </a:r>
            <a:r>
              <a:rPr lang="cs-CZ" altLang="en-US" sz="2800" smtClean="0"/>
              <a:t>ř</a:t>
            </a:r>
            <a:r>
              <a:rPr lang="cs-CZ" altLang="en-US" sz="2800" smtClean="0">
                <a:ea typeface="MS Mincho" pitchFamily="49" charset="-128"/>
              </a:rPr>
              <a:t>i o</a:t>
            </a:r>
            <a:r>
              <a:rPr lang="cs-CZ" altLang="en-US" sz="2800" smtClean="0"/>
              <a:t>ž</a:t>
            </a:r>
            <a:r>
              <a:rPr lang="cs-CZ" altLang="en-US" sz="2800" smtClean="0">
                <a:ea typeface="MS Mincho" pitchFamily="49" charset="-128"/>
              </a:rPr>
              <a:t>ivování po</a:t>
            </a:r>
            <a:r>
              <a:rPr lang="cs-CZ" altLang="en-US" sz="2800" smtClean="0"/>
              <a:t>č</a:t>
            </a:r>
            <a:r>
              <a:rPr lang="cs-CZ" altLang="en-US" sz="2800" smtClean="0">
                <a:ea typeface="MS Mincho" pitchFamily="49" charset="-128"/>
              </a:rPr>
              <a:t>íta</a:t>
            </a:r>
            <a:r>
              <a:rPr lang="cs-CZ" altLang="en-US" sz="2800" smtClean="0"/>
              <a:t>č</a:t>
            </a:r>
            <a:r>
              <a:rPr lang="cs-CZ" altLang="en-US" sz="2800" smtClean="0">
                <a:ea typeface="MS Mincho" pitchFamily="49" charset="-128"/>
              </a:rPr>
              <a:t>ových sítí), chyby v kabelá</a:t>
            </a:r>
            <a:r>
              <a:rPr lang="cs-CZ" altLang="en-US" sz="2800" smtClean="0"/>
              <a:t>ž</a:t>
            </a:r>
            <a:r>
              <a:rPr lang="cs-CZ" altLang="en-US" sz="2800" smtClean="0">
                <a:ea typeface="MS Mincho" pitchFamily="49" charset="-128"/>
              </a:rPr>
              <a:t>i, nedodr</a:t>
            </a:r>
            <a:r>
              <a:rPr lang="cs-CZ" altLang="en-US" sz="2800" smtClean="0"/>
              <a:t>ž</a:t>
            </a:r>
            <a:r>
              <a:rPr lang="cs-CZ" altLang="en-US" sz="2800" smtClean="0">
                <a:ea typeface="MS Mincho" pitchFamily="49" charset="-128"/>
              </a:rPr>
              <a:t>eny </a:t>
            </a:r>
            <a:r>
              <a:rPr lang="cs-CZ" altLang="en-US" sz="2800" smtClean="0"/>
              <a:t> </a:t>
            </a:r>
            <a:r>
              <a:rPr lang="cs-CZ" altLang="en-US" sz="2800" smtClean="0">
                <a:ea typeface="MS Mincho" pitchFamily="49" charset="-128"/>
              </a:rPr>
              <a:t>podmínky instalace, neúplná dodávka, poškození p</a:t>
            </a:r>
            <a:r>
              <a:rPr lang="cs-CZ" altLang="en-US" sz="2800" smtClean="0"/>
              <a:t>ř</a:t>
            </a:r>
            <a:r>
              <a:rPr lang="cs-CZ" altLang="en-US" sz="2800" smtClean="0">
                <a:ea typeface="MS Mincho" pitchFamily="49" charset="-128"/>
              </a:rPr>
              <a:t>i doprav</a:t>
            </a:r>
            <a:r>
              <a:rPr lang="cs-CZ" altLang="en-US" sz="2800" smtClean="0"/>
              <a:t>ě</a:t>
            </a:r>
            <a:r>
              <a:rPr lang="cs-CZ" altLang="en-US" sz="2800" smtClean="0">
                <a:ea typeface="MS Mincho" pitchFamily="49" charset="-128"/>
              </a:rPr>
              <a:t>, selhání dodavatele, nedodr</a:t>
            </a:r>
            <a:r>
              <a:rPr lang="cs-CZ" altLang="en-US" sz="2800" smtClean="0"/>
              <a:t>ž</a:t>
            </a:r>
            <a:r>
              <a:rPr lang="cs-CZ" altLang="en-US" sz="2800" smtClean="0">
                <a:ea typeface="MS Mincho" pitchFamily="49" charset="-128"/>
              </a:rPr>
              <a:t>ení</a:t>
            </a:r>
            <a:r>
              <a:rPr lang="cs-CZ" altLang="en-US" sz="2800" smtClean="0"/>
              <a:t> </a:t>
            </a:r>
            <a:r>
              <a:rPr lang="cs-CZ" altLang="en-US" sz="2800" smtClean="0">
                <a:ea typeface="MS Mincho" pitchFamily="49" charset="-128"/>
              </a:rPr>
              <a:t> </a:t>
            </a:r>
            <a:br>
              <a:rPr lang="cs-CZ" altLang="en-US" sz="2800" smtClean="0">
                <a:ea typeface="MS Mincho" pitchFamily="49" charset="-128"/>
              </a:rPr>
            </a:br>
            <a:r>
              <a:rPr lang="cs-CZ" altLang="en-US" sz="2800" smtClean="0">
                <a:ea typeface="MS Mincho" pitchFamily="49" charset="-128"/>
              </a:rPr>
              <a:t>dohod, slabá podpora ze strany dodavatele, nedodr</a:t>
            </a:r>
            <a:r>
              <a:rPr lang="cs-CZ" altLang="en-US" sz="2800" smtClean="0"/>
              <a:t>ž</a:t>
            </a:r>
            <a:r>
              <a:rPr lang="cs-CZ" altLang="en-US" sz="2800" smtClean="0">
                <a:ea typeface="MS Mincho" pitchFamily="49" charset="-128"/>
              </a:rPr>
              <a:t>ení záruk.</a:t>
            </a:r>
            <a:endParaRPr lang="cs-CZ" altLang="en-US" sz="2800" smtClean="0">
              <a:cs typeface="Courier New" pitchFamily="49" charset="0"/>
            </a:endParaRPr>
          </a:p>
          <a:p>
            <a:pPr eaLnBrk="1" hangingPunct="1"/>
            <a:endParaRPr lang="cs-CZ" altLang="en-US" sz="2800" smtClean="0"/>
          </a:p>
          <a:p>
            <a:pPr eaLnBrk="1" hangingPunct="1"/>
            <a:endParaRPr lang="cs-CZ" altLang="en-US" sz="2800" smtClean="0">
              <a:latin typeface="Arial Black" pitchFamily="34" charset="0"/>
            </a:endParaRPr>
          </a:p>
        </p:txBody>
      </p:sp>
    </p:spTree>
    <p:extLst>
      <p:ext uri="{BB962C8B-B14F-4D97-AF65-F5344CB8AC3E}">
        <p14:creationId xmlns:p14="http://schemas.microsoft.com/office/powerpoint/2010/main" val="2454432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1E1F9D3-FB63-4397-B6C0-0665E01BA3A1}" type="slidenum">
              <a:rPr lang="cs-CZ" altLang="en-US" sz="1400" smtClean="0"/>
              <a:pPr eaLnBrk="1" hangingPunct="1">
                <a:spcBef>
                  <a:spcPct val="0"/>
                </a:spcBef>
                <a:buFontTx/>
                <a:buNone/>
              </a:pPr>
              <a:t>23</a:t>
            </a:fld>
            <a:endParaRPr lang="cs-CZ" altLang="en-US" sz="1400" smtClean="0"/>
          </a:p>
        </p:txBody>
      </p:sp>
      <p:sp>
        <p:nvSpPr>
          <p:cNvPr id="24579" name="Rectangle 2"/>
          <p:cNvSpPr>
            <a:spLocks noGrp="1" noChangeArrowheads="1"/>
          </p:cNvSpPr>
          <p:nvPr>
            <p:ph type="title"/>
          </p:nvPr>
        </p:nvSpPr>
        <p:spPr/>
        <p:txBody>
          <a:bodyPr/>
          <a:lstStyle/>
          <a:p>
            <a:pPr eaLnBrk="1" hangingPunct="1"/>
            <a:r>
              <a:rPr lang="cs-CZ" altLang="en-US" smtClean="0"/>
              <a:t>Příklady rizik (zkušenosti)</a:t>
            </a:r>
          </a:p>
        </p:txBody>
      </p:sp>
      <p:sp>
        <p:nvSpPr>
          <p:cNvPr id="24580" name="Rectangle 3"/>
          <p:cNvSpPr>
            <a:spLocks noGrp="1" noChangeArrowheads="1"/>
          </p:cNvSpPr>
          <p:nvPr>
            <p:ph type="body" idx="1"/>
          </p:nvPr>
        </p:nvSpPr>
        <p:spPr>
          <a:xfrm>
            <a:off x="457200" y="1828800"/>
            <a:ext cx="8229600" cy="4267200"/>
          </a:xfrm>
        </p:spPr>
        <p:txBody>
          <a:bodyPr/>
          <a:lstStyle/>
          <a:p>
            <a:pPr eaLnBrk="1" hangingPunct="1">
              <a:lnSpc>
                <a:spcPct val="90000"/>
              </a:lnSpc>
              <a:buFontTx/>
              <a:buNone/>
            </a:pPr>
            <a:r>
              <a:rPr lang="cs-CZ" altLang="en-US" smtClean="0"/>
              <a:t>3. </a:t>
            </a:r>
            <a:r>
              <a:rPr lang="cs-CZ" altLang="en-US" b="1" smtClean="0">
                <a:ea typeface="MS Mincho" pitchFamily="49" charset="-128"/>
              </a:rPr>
              <a:t>Podp</a:t>
            </a:r>
            <a:r>
              <a:rPr lang="cs-CZ" altLang="en-US" b="1" smtClean="0">
                <a:latin typeface="Arial" charset="0"/>
              </a:rPr>
              <a:t>ů</a:t>
            </a:r>
            <a:r>
              <a:rPr lang="cs-CZ" altLang="en-US" b="1" smtClean="0">
                <a:ea typeface="MS Mincho" pitchFamily="49" charset="-128"/>
              </a:rPr>
              <a:t>rný (základní) software:</a:t>
            </a:r>
            <a:r>
              <a:rPr lang="cs-CZ" altLang="en-US" smtClean="0">
                <a:ea typeface="MS Mincho" pitchFamily="49" charset="-128"/>
              </a:rPr>
              <a:t> </a:t>
            </a:r>
            <a:endParaRPr lang="cs-CZ" altLang="en-US" smtClean="0"/>
          </a:p>
          <a:p>
            <a:pPr lvl="1" eaLnBrk="1" hangingPunct="1">
              <a:lnSpc>
                <a:spcPct val="90000"/>
              </a:lnSpc>
            </a:pPr>
            <a:r>
              <a:rPr lang="cs-CZ" altLang="en-US" smtClean="0">
                <a:ea typeface="MS Mincho" pitchFamily="49" charset="-128"/>
              </a:rPr>
              <a:t>Opo</a:t>
            </a:r>
            <a:r>
              <a:rPr lang="cs-CZ" altLang="en-US" smtClean="0"/>
              <a:t>ž</a:t>
            </a:r>
            <a:r>
              <a:rPr lang="cs-CZ" altLang="en-US" smtClean="0">
                <a:ea typeface="MS Mincho" pitchFamily="49" charset="-128"/>
              </a:rPr>
              <a:t>d</a:t>
            </a:r>
            <a:r>
              <a:rPr lang="cs-CZ" altLang="en-US" smtClean="0"/>
              <a:t>ě</a:t>
            </a:r>
            <a:r>
              <a:rPr lang="cs-CZ" altLang="en-US" smtClean="0">
                <a:ea typeface="MS Mincho" pitchFamily="49" charset="-128"/>
              </a:rPr>
              <a:t>ná instalace, nevhodný pro daný hardware, </a:t>
            </a:r>
            <a:endParaRPr lang="cs-CZ" altLang="en-US" smtClean="0"/>
          </a:p>
          <a:p>
            <a:pPr lvl="1" eaLnBrk="1" hangingPunct="1">
              <a:lnSpc>
                <a:spcPct val="90000"/>
              </a:lnSpc>
            </a:pPr>
            <a:r>
              <a:rPr lang="cs-CZ" altLang="en-US" smtClean="0">
                <a:ea typeface="MS Mincho" pitchFamily="49" charset="-128"/>
              </a:rPr>
              <a:t>nesprávná (nevhodná) funkčnost, </a:t>
            </a:r>
            <a:endParaRPr lang="cs-CZ" altLang="en-US" smtClean="0"/>
          </a:p>
          <a:p>
            <a:pPr lvl="1" eaLnBrk="1" hangingPunct="1">
              <a:lnSpc>
                <a:spcPct val="90000"/>
              </a:lnSpc>
            </a:pPr>
            <a:r>
              <a:rPr lang="cs-CZ" altLang="en-US" smtClean="0">
                <a:ea typeface="MS Mincho" pitchFamily="49" charset="-128"/>
              </a:rPr>
              <a:t>nedostate</a:t>
            </a:r>
            <a:r>
              <a:rPr lang="cs-CZ" altLang="en-US" smtClean="0"/>
              <a:t>č</a:t>
            </a:r>
            <a:r>
              <a:rPr lang="cs-CZ" altLang="en-US" smtClean="0">
                <a:ea typeface="MS Mincho" pitchFamily="49" charset="-128"/>
              </a:rPr>
              <a:t>ná dokumentace (zvláště záporných vlastností), </a:t>
            </a:r>
            <a:endParaRPr lang="cs-CZ" altLang="en-US" smtClean="0"/>
          </a:p>
          <a:p>
            <a:pPr lvl="1" eaLnBrk="1" hangingPunct="1">
              <a:lnSpc>
                <a:spcPct val="90000"/>
              </a:lnSpc>
            </a:pPr>
            <a:r>
              <a:rPr lang="cs-CZ" altLang="en-US" smtClean="0">
                <a:ea typeface="MS Mincho" pitchFamily="49" charset="-128"/>
              </a:rPr>
              <a:t>nedostate</a:t>
            </a:r>
            <a:r>
              <a:rPr lang="cs-CZ" altLang="en-US" smtClean="0"/>
              <a:t>č</a:t>
            </a:r>
            <a:r>
              <a:rPr lang="cs-CZ" altLang="en-US" smtClean="0">
                <a:ea typeface="MS Mincho" pitchFamily="49" charset="-128"/>
              </a:rPr>
              <a:t>ná podpora od dodavatele, </a:t>
            </a:r>
            <a:endParaRPr lang="cs-CZ" altLang="en-US" smtClean="0"/>
          </a:p>
          <a:p>
            <a:pPr lvl="1" eaLnBrk="1" hangingPunct="1">
              <a:lnSpc>
                <a:spcPct val="90000"/>
              </a:lnSpc>
            </a:pPr>
            <a:r>
              <a:rPr lang="cs-CZ" altLang="en-US" smtClean="0">
                <a:ea typeface="MS Mincho" pitchFamily="49" charset="-128"/>
              </a:rPr>
              <a:t>chyby v konfiguraci, </a:t>
            </a:r>
            <a:endParaRPr lang="cs-CZ" altLang="en-US" smtClean="0"/>
          </a:p>
          <a:p>
            <a:pPr lvl="1" eaLnBrk="1" hangingPunct="1">
              <a:lnSpc>
                <a:spcPct val="90000"/>
              </a:lnSpc>
            </a:pPr>
            <a:r>
              <a:rPr lang="cs-CZ" altLang="en-US" smtClean="0">
                <a:ea typeface="MS Mincho" pitchFamily="49" charset="-128"/>
              </a:rPr>
              <a:t>p</a:t>
            </a:r>
            <a:r>
              <a:rPr lang="cs-CZ" altLang="en-US" smtClean="0"/>
              <a:t>ř</a:t>
            </a:r>
            <a:r>
              <a:rPr lang="cs-CZ" altLang="en-US" smtClean="0">
                <a:ea typeface="MS Mincho" pitchFamily="49" charset="-128"/>
              </a:rPr>
              <a:t>ekro</a:t>
            </a:r>
            <a:r>
              <a:rPr lang="cs-CZ" altLang="en-US" smtClean="0"/>
              <a:t>č</a:t>
            </a:r>
            <a:r>
              <a:rPr lang="cs-CZ" altLang="en-US" smtClean="0">
                <a:ea typeface="MS Mincho" pitchFamily="49" charset="-128"/>
              </a:rPr>
              <a:t>ení ceny</a:t>
            </a:r>
            <a:r>
              <a:rPr lang="cs-CZ" altLang="en-US" smtClean="0"/>
              <a:t> nebo nedodržení termínu</a:t>
            </a:r>
            <a:r>
              <a:rPr lang="cs-CZ" altLang="en-US" smtClean="0">
                <a:ea typeface="MS Mincho" pitchFamily="49" charset="-128"/>
              </a:rPr>
              <a:t>.</a:t>
            </a:r>
            <a:endParaRPr lang="cs-CZ" altLang="en-US" smtClean="0">
              <a:cs typeface="Courier New" pitchFamily="49" charset="0"/>
            </a:endParaRPr>
          </a:p>
          <a:p>
            <a:pPr eaLnBrk="1" hangingPunct="1">
              <a:lnSpc>
                <a:spcPct val="90000"/>
              </a:lnSpc>
            </a:pPr>
            <a:endParaRPr lang="cs-CZ" altLang="en-US" smtClean="0"/>
          </a:p>
        </p:txBody>
      </p:sp>
    </p:spTree>
    <p:extLst>
      <p:ext uri="{BB962C8B-B14F-4D97-AF65-F5344CB8AC3E}">
        <p14:creationId xmlns:p14="http://schemas.microsoft.com/office/powerpoint/2010/main" val="288717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9ADA30B6-9995-4335-9A25-BCD19B40FE59}" type="slidenum">
              <a:rPr lang="cs-CZ" altLang="en-US" sz="1400" smtClean="0"/>
              <a:pPr eaLnBrk="1" hangingPunct="1">
                <a:spcBef>
                  <a:spcPct val="0"/>
                </a:spcBef>
                <a:buFontTx/>
                <a:buNone/>
              </a:pPr>
              <a:t>24</a:t>
            </a:fld>
            <a:endParaRPr lang="cs-CZ" altLang="en-US" sz="1400" smtClean="0"/>
          </a:p>
        </p:txBody>
      </p:sp>
      <p:sp>
        <p:nvSpPr>
          <p:cNvPr id="25603" name="Rectangle 2"/>
          <p:cNvSpPr>
            <a:spLocks noGrp="1" noChangeArrowheads="1"/>
          </p:cNvSpPr>
          <p:nvPr>
            <p:ph type="title"/>
          </p:nvPr>
        </p:nvSpPr>
        <p:spPr>
          <a:xfrm>
            <a:off x="762000" y="228600"/>
            <a:ext cx="7772400" cy="1143000"/>
          </a:xfrm>
        </p:spPr>
        <p:txBody>
          <a:bodyPr/>
          <a:lstStyle/>
          <a:p>
            <a:pPr eaLnBrk="1" hangingPunct="1"/>
            <a:r>
              <a:rPr lang="cs-CZ" altLang="en-US" smtClean="0"/>
              <a:t>Příklady rizik (zkušenosti)</a:t>
            </a:r>
          </a:p>
        </p:txBody>
      </p:sp>
      <p:sp>
        <p:nvSpPr>
          <p:cNvPr id="25604" name="Rectangle 3"/>
          <p:cNvSpPr>
            <a:spLocks noGrp="1" noChangeArrowheads="1"/>
          </p:cNvSpPr>
          <p:nvPr>
            <p:ph type="body" idx="1"/>
          </p:nvPr>
        </p:nvSpPr>
        <p:spPr>
          <a:xfrm>
            <a:off x="228600" y="1268413"/>
            <a:ext cx="8686800" cy="4827587"/>
          </a:xfrm>
        </p:spPr>
        <p:txBody>
          <a:bodyPr/>
          <a:lstStyle/>
          <a:p>
            <a:pPr eaLnBrk="1" hangingPunct="1">
              <a:lnSpc>
                <a:spcPct val="90000"/>
              </a:lnSpc>
              <a:buFontTx/>
              <a:buNone/>
            </a:pPr>
            <a:r>
              <a:rPr lang="cs-CZ" altLang="en-US" sz="2800" b="1" dirty="0" smtClean="0"/>
              <a:t>5. Management (</a:t>
            </a:r>
            <a:r>
              <a:rPr lang="cs-CZ" altLang="en-US" sz="2800" b="1" dirty="0" smtClean="0">
                <a:solidFill>
                  <a:srgbClr val="FF0000"/>
                </a:solidFill>
              </a:rPr>
              <a:t>dnes hlavní riziko, </a:t>
            </a:r>
            <a:r>
              <a:rPr lang="cs-CZ" altLang="en-US" sz="2800" b="1" dirty="0" smtClean="0"/>
              <a:t>viz </a:t>
            </a:r>
            <a:r>
              <a:rPr lang="cs-CZ" altLang="en-US" sz="2800" b="1" dirty="0" err="1" smtClean="0"/>
              <a:t>Standish</a:t>
            </a:r>
            <a:r>
              <a:rPr lang="cs-CZ" altLang="en-US" sz="2800" b="1" dirty="0" smtClean="0"/>
              <a:t> </a:t>
            </a:r>
            <a:r>
              <a:rPr lang="cs-CZ" altLang="en-US" sz="2800" b="1" dirty="0" err="1" smtClean="0"/>
              <a:t>group</a:t>
            </a:r>
            <a:r>
              <a:rPr lang="cs-CZ" altLang="en-US" sz="2800" b="1" dirty="0" smtClean="0"/>
              <a:t>, důvody selhání projektů, 2013)</a:t>
            </a:r>
          </a:p>
          <a:p>
            <a:pPr lvl="1" eaLnBrk="1" hangingPunct="1">
              <a:lnSpc>
                <a:spcPct val="90000"/>
              </a:lnSpc>
            </a:pPr>
            <a:r>
              <a:rPr lang="cs-CZ" altLang="en-US" sz="2400" dirty="0" smtClean="0">
                <a:latin typeface="Arial" charset="0"/>
                <a:ea typeface="MS Mincho" pitchFamily="49" charset="-128"/>
              </a:rPr>
              <a:t>Špatn</a:t>
            </a:r>
            <a:r>
              <a:rPr lang="cs-CZ" altLang="en-US" sz="2400" dirty="0" smtClean="0">
                <a:latin typeface="Arial" charset="0"/>
              </a:rPr>
              <a:t>ě</a:t>
            </a:r>
            <a:r>
              <a:rPr lang="cs-CZ" altLang="en-US" sz="2400" dirty="0" smtClean="0">
                <a:latin typeface="Arial" charset="0"/>
                <a:ea typeface="MS Mincho" pitchFamily="49" charset="-128"/>
              </a:rPr>
              <a:t> stanovené termíny a cena,</a:t>
            </a:r>
            <a:endParaRPr lang="cs-CZ" altLang="en-US" sz="2400" dirty="0" smtClean="0">
              <a:latin typeface="Arial" charset="0"/>
            </a:endParaRPr>
          </a:p>
          <a:p>
            <a:pPr lvl="1" eaLnBrk="1" hangingPunct="1">
              <a:lnSpc>
                <a:spcPct val="90000"/>
              </a:lnSpc>
            </a:pPr>
            <a:r>
              <a:rPr lang="cs-CZ" altLang="en-US" sz="2400" dirty="0" smtClean="0">
                <a:latin typeface="Arial" charset="0"/>
              </a:rPr>
              <a:t>N</a:t>
            </a:r>
            <a:r>
              <a:rPr lang="cs-CZ" altLang="en-US" sz="2400" dirty="0" smtClean="0">
                <a:latin typeface="Arial" charset="0"/>
                <a:ea typeface="MS Mincho" pitchFamily="49" charset="-128"/>
              </a:rPr>
              <a:t>edostate</a:t>
            </a:r>
            <a:r>
              <a:rPr lang="cs-CZ" altLang="en-US" sz="2400" dirty="0" smtClean="0">
                <a:latin typeface="Arial" charset="0"/>
              </a:rPr>
              <a:t>č</a:t>
            </a:r>
            <a:r>
              <a:rPr lang="cs-CZ" altLang="en-US" sz="2400" dirty="0" smtClean="0">
                <a:latin typeface="Arial" charset="0"/>
                <a:ea typeface="MS Mincho" pitchFamily="49" charset="-128"/>
              </a:rPr>
              <a:t>né </a:t>
            </a:r>
            <a:r>
              <a:rPr lang="cs-CZ" altLang="en-US" sz="2400" dirty="0" smtClean="0">
                <a:latin typeface="Arial" charset="0"/>
              </a:rPr>
              <a:t>zdroje</a:t>
            </a:r>
            <a:r>
              <a:rPr lang="cs-CZ" altLang="en-US" sz="2400" dirty="0" smtClean="0">
                <a:latin typeface="Arial" charset="0"/>
                <a:ea typeface="MS Mincho" pitchFamily="49" charset="-128"/>
              </a:rPr>
              <a:t>, </a:t>
            </a:r>
            <a:endParaRPr lang="cs-CZ" altLang="en-US" sz="2400" dirty="0" smtClean="0">
              <a:latin typeface="Arial" charset="0"/>
            </a:endParaRPr>
          </a:p>
          <a:p>
            <a:pPr lvl="1" eaLnBrk="1" hangingPunct="1">
              <a:lnSpc>
                <a:spcPct val="90000"/>
              </a:lnSpc>
            </a:pPr>
            <a:r>
              <a:rPr lang="cs-CZ" altLang="en-US" sz="2400" dirty="0" smtClean="0">
                <a:latin typeface="Arial" charset="0"/>
              </a:rPr>
              <a:t>Nezájem </a:t>
            </a:r>
            <a:r>
              <a:rPr lang="cs-CZ" altLang="en-US" sz="2400" dirty="0" smtClean="0">
                <a:latin typeface="Arial" charset="0"/>
              </a:rPr>
              <a:t>manažerů obou stran</a:t>
            </a:r>
            <a:endParaRPr lang="cs-CZ" altLang="en-US" sz="2400" dirty="0" smtClean="0">
              <a:latin typeface="Arial" charset="0"/>
            </a:endParaRPr>
          </a:p>
          <a:p>
            <a:pPr lvl="1" eaLnBrk="1" hangingPunct="1">
              <a:lnSpc>
                <a:spcPct val="90000"/>
              </a:lnSpc>
            </a:pPr>
            <a:r>
              <a:rPr lang="cs-CZ" altLang="en-US" sz="2400" dirty="0" smtClean="0">
                <a:latin typeface="Arial" charset="0"/>
              </a:rPr>
              <a:t>Nezájem </a:t>
            </a:r>
            <a:r>
              <a:rPr lang="cs-CZ" altLang="en-US" sz="2400" dirty="0" smtClean="0">
                <a:latin typeface="Arial" charset="0"/>
              </a:rPr>
              <a:t>uživatelů, nezapojení</a:t>
            </a:r>
            <a:endParaRPr lang="cs-CZ" altLang="en-US" sz="2400" dirty="0" smtClean="0">
              <a:latin typeface="Arial" charset="0"/>
            </a:endParaRPr>
          </a:p>
          <a:p>
            <a:pPr lvl="1" eaLnBrk="1" hangingPunct="1">
              <a:lnSpc>
                <a:spcPct val="90000"/>
              </a:lnSpc>
            </a:pPr>
            <a:r>
              <a:rPr lang="cs-CZ" altLang="en-US" sz="2400" dirty="0" smtClean="0">
                <a:latin typeface="Arial" charset="0"/>
                <a:ea typeface="MS Mincho" pitchFamily="49" charset="-128"/>
              </a:rPr>
              <a:t>Změna </a:t>
            </a:r>
            <a:r>
              <a:rPr lang="cs-CZ" altLang="en-US" sz="2400" dirty="0" smtClean="0">
                <a:latin typeface="Arial" charset="0"/>
              </a:rPr>
              <a:t>m</a:t>
            </a:r>
            <a:r>
              <a:rPr lang="cs-CZ" altLang="en-US" sz="2400" dirty="0" smtClean="0">
                <a:latin typeface="Arial" charset="0"/>
                <a:ea typeface="MS Mincho" pitchFamily="49" charset="-128"/>
              </a:rPr>
              <a:t>ana</a:t>
            </a:r>
            <a:r>
              <a:rPr lang="cs-CZ" altLang="en-US" sz="2400" dirty="0" smtClean="0">
                <a:latin typeface="Arial" charset="0"/>
              </a:rPr>
              <a:t>ž</a:t>
            </a:r>
            <a:r>
              <a:rPr lang="cs-CZ" altLang="en-US" sz="2400" dirty="0" smtClean="0">
                <a:latin typeface="Arial" charset="0"/>
                <a:ea typeface="MS Mincho" pitchFamily="49" charset="-128"/>
              </a:rPr>
              <a:t>era</a:t>
            </a:r>
            <a:r>
              <a:rPr lang="cs-CZ" altLang="en-US" sz="2400" dirty="0" smtClean="0">
                <a:latin typeface="Arial" charset="0"/>
              </a:rPr>
              <a:t> během řešení</a:t>
            </a:r>
            <a:r>
              <a:rPr lang="cs-CZ" altLang="en-US" sz="2400" dirty="0" smtClean="0">
                <a:latin typeface="Arial" charset="0"/>
                <a:ea typeface="MS Mincho" pitchFamily="49" charset="-128"/>
              </a:rPr>
              <a:t>,</a:t>
            </a:r>
            <a:endParaRPr lang="cs-CZ" altLang="en-US" sz="2400" dirty="0" smtClean="0">
              <a:latin typeface="Arial" charset="0"/>
            </a:endParaRPr>
          </a:p>
          <a:p>
            <a:pPr lvl="1" eaLnBrk="1" hangingPunct="1">
              <a:lnSpc>
                <a:spcPct val="90000"/>
              </a:lnSpc>
            </a:pPr>
            <a:r>
              <a:rPr lang="cs-CZ" altLang="en-US" sz="2400" dirty="0" smtClean="0">
                <a:latin typeface="Arial" charset="0"/>
                <a:ea typeface="MS Mincho" pitchFamily="49" charset="-128"/>
              </a:rPr>
              <a:t>Organiza</a:t>
            </a:r>
            <a:r>
              <a:rPr lang="cs-CZ" altLang="en-US" sz="2400" dirty="0" smtClean="0">
                <a:latin typeface="Arial" charset="0"/>
              </a:rPr>
              <a:t>č</a:t>
            </a:r>
            <a:r>
              <a:rPr lang="cs-CZ" altLang="en-US" sz="2400" dirty="0" smtClean="0">
                <a:latin typeface="Arial" charset="0"/>
                <a:ea typeface="MS Mincho" pitchFamily="49" charset="-128"/>
              </a:rPr>
              <a:t>ní neschopnost vést projekt, </a:t>
            </a:r>
            <a:endParaRPr lang="cs-CZ" altLang="en-US" sz="2400" dirty="0" smtClean="0">
              <a:latin typeface="Arial" charset="0"/>
            </a:endParaRPr>
          </a:p>
          <a:p>
            <a:pPr lvl="1" eaLnBrk="1" hangingPunct="1">
              <a:lnSpc>
                <a:spcPct val="90000"/>
              </a:lnSpc>
            </a:pPr>
            <a:r>
              <a:rPr lang="cs-CZ" altLang="en-US" sz="2400" dirty="0" smtClean="0">
                <a:latin typeface="Arial" charset="0"/>
                <a:ea typeface="MS Mincho" pitchFamily="49" charset="-128"/>
              </a:rPr>
              <a:t>Špatn</a:t>
            </a:r>
            <a:r>
              <a:rPr lang="cs-CZ" altLang="en-US" sz="2400" dirty="0" smtClean="0">
                <a:latin typeface="Arial" charset="0"/>
              </a:rPr>
              <a:t>ě</a:t>
            </a:r>
            <a:r>
              <a:rPr lang="cs-CZ" altLang="en-US" sz="2400" dirty="0" smtClean="0">
                <a:latin typeface="Arial" charset="0"/>
                <a:ea typeface="MS Mincho" pitchFamily="49" charset="-128"/>
              </a:rPr>
              <a:t> zvolený partner, chyby v hospodářské smlouvě,</a:t>
            </a:r>
            <a:endParaRPr lang="cs-CZ" altLang="en-US" sz="2400" dirty="0" smtClean="0">
              <a:latin typeface="Arial" charset="0"/>
            </a:endParaRPr>
          </a:p>
          <a:p>
            <a:pPr lvl="1" eaLnBrk="1" hangingPunct="1">
              <a:lnSpc>
                <a:spcPct val="90000"/>
              </a:lnSpc>
            </a:pPr>
            <a:r>
              <a:rPr lang="cs-CZ" altLang="en-US" sz="2400" dirty="0" smtClean="0">
                <a:latin typeface="Arial" charset="0"/>
                <a:ea typeface="MS Mincho" pitchFamily="49" charset="-128"/>
              </a:rPr>
              <a:t> </a:t>
            </a:r>
            <a:r>
              <a:rPr lang="cs-CZ" altLang="en-US" sz="2400" dirty="0" smtClean="0">
                <a:latin typeface="Arial" charset="0"/>
              </a:rPr>
              <a:t>N</a:t>
            </a:r>
            <a:r>
              <a:rPr lang="cs-CZ" altLang="en-US" sz="2400" dirty="0" smtClean="0">
                <a:latin typeface="Arial" charset="0"/>
                <a:ea typeface="MS Mincho" pitchFamily="49" charset="-128"/>
              </a:rPr>
              <a:t>evhodné stanovení cílů, nekvalitní plán realizace</a:t>
            </a:r>
            <a:r>
              <a:rPr lang="cs-CZ" altLang="en-US" sz="2400" dirty="0" smtClean="0">
                <a:latin typeface="Arial" charset="0"/>
              </a:rPr>
              <a:t>, nedostatečná kontrola</a:t>
            </a:r>
            <a:r>
              <a:rPr lang="cs-CZ" altLang="en-US" sz="2400" dirty="0" smtClean="0">
                <a:latin typeface="Arial" charset="0"/>
                <a:ea typeface="MS Mincho" pitchFamily="49" charset="-128"/>
              </a:rPr>
              <a:t>.</a:t>
            </a:r>
            <a:endParaRPr lang="cs-CZ" altLang="en-US" sz="2400" dirty="0" smtClean="0">
              <a:latin typeface="Arial" charset="0"/>
            </a:endParaRPr>
          </a:p>
          <a:p>
            <a:pPr lvl="1" eaLnBrk="1" hangingPunct="1">
              <a:lnSpc>
                <a:spcPct val="90000"/>
              </a:lnSpc>
            </a:pPr>
            <a:r>
              <a:rPr lang="cs-CZ" altLang="en-US" sz="2400" dirty="0" smtClean="0">
                <a:solidFill>
                  <a:srgbClr val="FF0000"/>
                </a:solidFill>
                <a:latin typeface="Arial" charset="0"/>
              </a:rPr>
              <a:t>Restart (selhání projektu a jeho znovuzahájení)</a:t>
            </a:r>
          </a:p>
        </p:txBody>
      </p:sp>
    </p:spTree>
    <p:extLst>
      <p:ext uri="{BB962C8B-B14F-4D97-AF65-F5344CB8AC3E}">
        <p14:creationId xmlns:p14="http://schemas.microsoft.com/office/powerpoint/2010/main" val="143236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EB22B42C-6FCB-4AAE-B0F4-C9671865B79B}" type="slidenum">
              <a:rPr lang="cs-CZ" altLang="en-US" sz="1400" smtClean="0"/>
              <a:pPr eaLnBrk="1" hangingPunct="1">
                <a:spcBef>
                  <a:spcPct val="0"/>
                </a:spcBef>
                <a:buFontTx/>
                <a:buNone/>
              </a:pPr>
              <a:t>25</a:t>
            </a:fld>
            <a:endParaRPr lang="cs-CZ" altLang="en-US" sz="1400" smtClean="0"/>
          </a:p>
        </p:txBody>
      </p:sp>
      <p:sp>
        <p:nvSpPr>
          <p:cNvPr id="26627" name="Rectangle 2"/>
          <p:cNvSpPr>
            <a:spLocks noGrp="1" noChangeArrowheads="1"/>
          </p:cNvSpPr>
          <p:nvPr>
            <p:ph type="title"/>
          </p:nvPr>
        </p:nvSpPr>
        <p:spPr>
          <a:xfrm>
            <a:off x="762000" y="228600"/>
            <a:ext cx="7772400" cy="1143000"/>
          </a:xfrm>
        </p:spPr>
        <p:txBody>
          <a:bodyPr/>
          <a:lstStyle/>
          <a:p>
            <a:pPr eaLnBrk="1" hangingPunct="1"/>
            <a:r>
              <a:rPr lang="cs-CZ" altLang="en-US" smtClean="0"/>
              <a:t>Příklady rizik (zkušenosti)</a:t>
            </a:r>
          </a:p>
        </p:txBody>
      </p:sp>
      <p:sp>
        <p:nvSpPr>
          <p:cNvPr id="26628" name="Rectangle 3"/>
          <p:cNvSpPr>
            <a:spLocks noGrp="1" noChangeArrowheads="1"/>
          </p:cNvSpPr>
          <p:nvPr>
            <p:ph type="body" idx="1"/>
          </p:nvPr>
        </p:nvSpPr>
        <p:spPr>
          <a:xfrm>
            <a:off x="228600" y="1524000"/>
            <a:ext cx="8686800" cy="4572000"/>
          </a:xfrm>
        </p:spPr>
        <p:txBody>
          <a:bodyPr/>
          <a:lstStyle/>
          <a:p>
            <a:pPr eaLnBrk="1" hangingPunct="1">
              <a:buFontTx/>
              <a:buNone/>
            </a:pPr>
            <a:r>
              <a:rPr lang="cs-CZ" altLang="en-US" b="1" dirty="0" smtClean="0"/>
              <a:t>6.  Lidé</a:t>
            </a:r>
          </a:p>
          <a:p>
            <a:pPr lvl="1" eaLnBrk="1" hangingPunct="1"/>
            <a:r>
              <a:rPr lang="cs-CZ" altLang="en-US" dirty="0" smtClean="0">
                <a:latin typeface="Arial" charset="0"/>
                <a:ea typeface="MS Mincho" pitchFamily="49" charset="-128"/>
              </a:rPr>
              <a:t>Fluktuace, nemoci, </a:t>
            </a:r>
            <a:endParaRPr lang="cs-CZ" altLang="en-US" dirty="0" smtClean="0">
              <a:latin typeface="Arial" charset="0"/>
            </a:endParaRPr>
          </a:p>
          <a:p>
            <a:pPr lvl="1" eaLnBrk="1" hangingPunct="1"/>
            <a:r>
              <a:rPr lang="cs-CZ" altLang="en-US" dirty="0" smtClean="0">
                <a:latin typeface="Arial" charset="0"/>
                <a:ea typeface="MS Mincho" pitchFamily="49" charset="-128"/>
              </a:rPr>
              <a:t>nedostate</a:t>
            </a:r>
            <a:r>
              <a:rPr lang="cs-CZ" altLang="en-US" dirty="0" smtClean="0">
                <a:latin typeface="Arial" charset="0"/>
              </a:rPr>
              <a:t>č</a:t>
            </a:r>
            <a:r>
              <a:rPr lang="cs-CZ" altLang="en-US" dirty="0" smtClean="0">
                <a:latin typeface="Arial" charset="0"/>
                <a:ea typeface="MS Mincho" pitchFamily="49" charset="-128"/>
              </a:rPr>
              <a:t>né schopnosti, </a:t>
            </a:r>
            <a:endParaRPr lang="cs-CZ" altLang="en-US" dirty="0" smtClean="0">
              <a:latin typeface="Arial" charset="0"/>
            </a:endParaRPr>
          </a:p>
          <a:p>
            <a:pPr lvl="1" eaLnBrk="1" hangingPunct="1"/>
            <a:r>
              <a:rPr lang="cs-CZ" altLang="en-US" dirty="0" smtClean="0">
                <a:latin typeface="Arial" charset="0"/>
                <a:ea typeface="MS Mincho" pitchFamily="49" charset="-128"/>
              </a:rPr>
              <a:t>nedostate</a:t>
            </a:r>
            <a:r>
              <a:rPr lang="cs-CZ" altLang="en-US" dirty="0" smtClean="0">
                <a:latin typeface="Arial" charset="0"/>
              </a:rPr>
              <a:t>č</a:t>
            </a:r>
            <a:r>
              <a:rPr lang="cs-CZ" altLang="en-US" dirty="0" smtClean="0">
                <a:latin typeface="Arial" charset="0"/>
                <a:ea typeface="MS Mincho" pitchFamily="49" charset="-128"/>
              </a:rPr>
              <a:t>né nebo p</a:t>
            </a:r>
            <a:r>
              <a:rPr lang="cs-CZ" altLang="en-US" dirty="0" smtClean="0">
                <a:latin typeface="Arial" charset="0"/>
              </a:rPr>
              <a:t>ř</a:t>
            </a:r>
            <a:r>
              <a:rPr lang="cs-CZ" altLang="en-US" dirty="0" smtClean="0">
                <a:latin typeface="Arial" charset="0"/>
                <a:ea typeface="MS Mincho" pitchFamily="49" charset="-128"/>
              </a:rPr>
              <a:t>íliš pozdní školení,</a:t>
            </a:r>
            <a:endParaRPr lang="cs-CZ" altLang="en-US" dirty="0" smtClean="0">
              <a:latin typeface="Arial" charset="0"/>
            </a:endParaRPr>
          </a:p>
          <a:p>
            <a:pPr lvl="1" eaLnBrk="1" hangingPunct="1"/>
            <a:r>
              <a:rPr lang="cs-CZ" altLang="en-US" dirty="0" smtClean="0">
                <a:latin typeface="Arial" charset="0"/>
                <a:ea typeface="MS Mincho" pitchFamily="49" charset="-128"/>
              </a:rPr>
              <a:t> nedostate</a:t>
            </a:r>
            <a:r>
              <a:rPr lang="cs-CZ" altLang="en-US" dirty="0" smtClean="0">
                <a:latin typeface="Arial" charset="0"/>
              </a:rPr>
              <a:t>č</a:t>
            </a:r>
            <a:r>
              <a:rPr lang="cs-CZ" altLang="en-US" dirty="0" smtClean="0">
                <a:latin typeface="Arial" charset="0"/>
                <a:ea typeface="MS Mincho" pitchFamily="49" charset="-128"/>
              </a:rPr>
              <a:t>né kvalifikace a  zkušenosti,</a:t>
            </a:r>
            <a:endParaRPr lang="cs-CZ" altLang="en-US" dirty="0" smtClean="0">
              <a:latin typeface="Arial" charset="0"/>
            </a:endParaRPr>
          </a:p>
          <a:p>
            <a:pPr lvl="1" eaLnBrk="1" hangingPunct="1"/>
            <a:r>
              <a:rPr lang="cs-CZ" altLang="en-US" dirty="0" smtClean="0">
                <a:latin typeface="Arial" charset="0"/>
                <a:ea typeface="MS Mincho" pitchFamily="49" charset="-128"/>
              </a:rPr>
              <a:t> neschopnost týmové práce</a:t>
            </a:r>
            <a:r>
              <a:rPr lang="cs-CZ" altLang="en-US" dirty="0" smtClean="0">
                <a:latin typeface="Arial" charset="0"/>
                <a:ea typeface="MS Mincho" pitchFamily="49" charset="-128"/>
              </a:rPr>
              <a:t>.</a:t>
            </a:r>
          </a:p>
          <a:p>
            <a:pPr lvl="1" eaLnBrk="1" hangingPunct="1"/>
            <a:r>
              <a:rPr lang="cs-CZ" altLang="en-US" dirty="0" smtClean="0">
                <a:latin typeface="Arial" charset="0"/>
                <a:ea typeface="MS Mincho" pitchFamily="49" charset="-128"/>
              </a:rPr>
              <a:t>Neschopnost </a:t>
            </a:r>
            <a:r>
              <a:rPr lang="cs-CZ" altLang="en-US" dirty="0" err="1" smtClean="0">
                <a:latin typeface="Arial" charset="0"/>
                <a:ea typeface="MS Mincho" pitchFamily="49" charset="-128"/>
              </a:rPr>
              <a:t>ajťáků</a:t>
            </a:r>
            <a:r>
              <a:rPr lang="cs-CZ" altLang="en-US" dirty="0" smtClean="0">
                <a:latin typeface="Arial" charset="0"/>
                <a:ea typeface="MS Mincho" pitchFamily="49" charset="-128"/>
              </a:rPr>
              <a:t> spolupracovat s uživateli a porozumět znalostnímu oboru uživatel </a:t>
            </a:r>
            <a:r>
              <a:rPr lang="cs-CZ" altLang="en-US" dirty="0" smtClean="0">
                <a:latin typeface="Arial" charset="0"/>
                <a:ea typeface="MS Mincho" pitchFamily="49" charset="-128"/>
              </a:rPr>
              <a:t/>
            </a:r>
            <a:br>
              <a:rPr lang="cs-CZ" altLang="en-US" dirty="0" smtClean="0">
                <a:latin typeface="Arial" charset="0"/>
                <a:ea typeface="MS Mincho" pitchFamily="49" charset="-128"/>
              </a:rPr>
            </a:br>
            <a:endParaRPr lang="cs-CZ" altLang="en-US" dirty="0" smtClean="0">
              <a:latin typeface="Arial" charset="0"/>
              <a:cs typeface="Courier New" pitchFamily="49" charset="0"/>
            </a:endParaRPr>
          </a:p>
          <a:p>
            <a:pPr eaLnBrk="1" hangingPunct="1"/>
            <a:endParaRPr lang="cs-CZ" altLang="en-US" dirty="0" smtClean="0">
              <a:latin typeface="Arial" charset="0"/>
            </a:endParaRPr>
          </a:p>
        </p:txBody>
      </p:sp>
    </p:spTree>
    <p:extLst>
      <p:ext uri="{BB962C8B-B14F-4D97-AF65-F5344CB8AC3E}">
        <p14:creationId xmlns:p14="http://schemas.microsoft.com/office/powerpoint/2010/main" val="3392166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1D307E1-7482-4B85-A992-5E6970F0623A}" type="slidenum">
              <a:rPr lang="cs-CZ" altLang="en-US" sz="1400" smtClean="0"/>
              <a:pPr eaLnBrk="1" hangingPunct="1">
                <a:spcBef>
                  <a:spcPct val="0"/>
                </a:spcBef>
                <a:buFontTx/>
                <a:buNone/>
              </a:pPr>
              <a:t>26</a:t>
            </a:fld>
            <a:endParaRPr lang="cs-CZ" altLang="en-US" sz="1400" smtClean="0"/>
          </a:p>
        </p:txBody>
      </p:sp>
      <p:sp>
        <p:nvSpPr>
          <p:cNvPr id="27651" name="Rectangle 2"/>
          <p:cNvSpPr>
            <a:spLocks noGrp="1" noChangeArrowheads="1"/>
          </p:cNvSpPr>
          <p:nvPr>
            <p:ph type="title"/>
          </p:nvPr>
        </p:nvSpPr>
        <p:spPr>
          <a:xfrm>
            <a:off x="762000" y="228600"/>
            <a:ext cx="7772400" cy="1143000"/>
          </a:xfrm>
        </p:spPr>
        <p:txBody>
          <a:bodyPr/>
          <a:lstStyle/>
          <a:p>
            <a:pPr eaLnBrk="1" hangingPunct="1"/>
            <a:r>
              <a:rPr lang="cs-CZ" altLang="en-US" smtClean="0"/>
              <a:t>Příklady rizik (zkušenosti)</a:t>
            </a:r>
            <a:endParaRPr lang="cs-CZ" altLang="en-US" sz="4000" b="1" smtClean="0"/>
          </a:p>
        </p:txBody>
      </p:sp>
      <p:sp>
        <p:nvSpPr>
          <p:cNvPr id="27652" name="Rectangle 3"/>
          <p:cNvSpPr>
            <a:spLocks noGrp="1" noChangeArrowheads="1"/>
          </p:cNvSpPr>
          <p:nvPr>
            <p:ph type="body" idx="1"/>
          </p:nvPr>
        </p:nvSpPr>
        <p:spPr>
          <a:xfrm>
            <a:off x="609600" y="1676400"/>
            <a:ext cx="7924800" cy="4419600"/>
          </a:xfrm>
        </p:spPr>
        <p:txBody>
          <a:bodyPr/>
          <a:lstStyle/>
          <a:p>
            <a:pPr eaLnBrk="1" hangingPunct="1">
              <a:buFontTx/>
              <a:buNone/>
            </a:pPr>
            <a:r>
              <a:rPr lang="cs-CZ" altLang="en-US" dirty="0" smtClean="0"/>
              <a:t>7. </a:t>
            </a:r>
            <a:r>
              <a:rPr lang="cs-CZ" altLang="en-US" sz="2800" b="1" dirty="0" smtClean="0"/>
              <a:t>Uživatel </a:t>
            </a:r>
            <a:endParaRPr lang="cs-CZ" altLang="en-US" sz="2800" b="1" dirty="0" smtClean="0"/>
          </a:p>
          <a:p>
            <a:pPr lvl="1"/>
            <a:r>
              <a:rPr lang="cs-CZ" altLang="en-US" sz="2400" dirty="0"/>
              <a:t> </a:t>
            </a:r>
            <a:r>
              <a:rPr lang="cs-CZ" altLang="en-US" b="1" dirty="0" smtClean="0"/>
              <a:t>Management nezajišťuje dostatečnou podporu</a:t>
            </a:r>
            <a:endParaRPr lang="cs-CZ" altLang="en-US" b="1" dirty="0" smtClean="0"/>
          </a:p>
          <a:p>
            <a:pPr lvl="1" eaLnBrk="1" hangingPunct="1"/>
            <a:r>
              <a:rPr lang="cs-CZ" altLang="en-US" sz="2400" b="1" dirty="0" smtClean="0">
                <a:latin typeface="Arial" charset="0"/>
                <a:ea typeface="MS Mincho" pitchFamily="49" charset="-128"/>
              </a:rPr>
              <a:t>slabá podpora spolupráce</a:t>
            </a:r>
            <a:r>
              <a:rPr lang="cs-CZ" altLang="en-US" sz="2400" b="1" dirty="0" smtClean="0">
                <a:latin typeface="Arial" charset="0"/>
              </a:rPr>
              <a:t>, </a:t>
            </a:r>
            <a:r>
              <a:rPr lang="cs-CZ" altLang="en-US" sz="2400" b="1" dirty="0" smtClean="0">
                <a:latin typeface="Arial" charset="0"/>
                <a:ea typeface="MS Mincho" pitchFamily="49" charset="-128"/>
              </a:rPr>
              <a:t>nevst</a:t>
            </a:r>
            <a:r>
              <a:rPr lang="cs-CZ" altLang="en-US" sz="2400" b="1" dirty="0" smtClean="0">
                <a:latin typeface="Arial" charset="0"/>
              </a:rPr>
              <a:t>ř</a:t>
            </a:r>
            <a:r>
              <a:rPr lang="cs-CZ" altLang="en-US" sz="2400" b="1" dirty="0" smtClean="0">
                <a:latin typeface="Arial" charset="0"/>
                <a:ea typeface="MS Mincho" pitchFamily="49" charset="-128"/>
              </a:rPr>
              <a:t>ícnost, žádá stále zm</a:t>
            </a:r>
            <a:r>
              <a:rPr lang="cs-CZ" altLang="en-US" sz="2400" b="1" dirty="0" smtClean="0">
                <a:latin typeface="Arial" charset="0"/>
              </a:rPr>
              <a:t>ě</a:t>
            </a:r>
            <a:r>
              <a:rPr lang="cs-CZ" altLang="en-US" sz="2400" b="1" dirty="0" smtClean="0">
                <a:latin typeface="Arial" charset="0"/>
                <a:ea typeface="MS Mincho" pitchFamily="49" charset="-128"/>
              </a:rPr>
              <a:t>ny</a:t>
            </a:r>
            <a:endParaRPr lang="cs-CZ" altLang="en-US" sz="2400" b="1" dirty="0" smtClean="0">
              <a:latin typeface="Arial" charset="0"/>
            </a:endParaRPr>
          </a:p>
          <a:p>
            <a:pPr lvl="1" eaLnBrk="1" hangingPunct="1"/>
            <a:r>
              <a:rPr lang="cs-CZ" altLang="en-US" sz="2400" b="1" dirty="0" smtClean="0">
                <a:latin typeface="Arial" charset="0"/>
                <a:ea typeface="MS Mincho" pitchFamily="49" charset="-128"/>
              </a:rPr>
              <a:t>není zajišt</a:t>
            </a:r>
            <a:r>
              <a:rPr lang="cs-CZ" altLang="en-US" sz="2400" b="1" dirty="0" smtClean="0">
                <a:latin typeface="Arial" charset="0"/>
              </a:rPr>
              <a:t>ě</a:t>
            </a:r>
            <a:r>
              <a:rPr lang="cs-CZ" altLang="en-US" sz="2400" b="1" dirty="0" smtClean="0">
                <a:latin typeface="Arial" charset="0"/>
                <a:ea typeface="MS Mincho" pitchFamily="49" charset="-128"/>
              </a:rPr>
              <a:t>na spolupráce s koncovými</a:t>
            </a:r>
            <a:r>
              <a:rPr lang="cs-CZ" altLang="en-US" sz="2400" b="1" dirty="0" smtClean="0">
                <a:latin typeface="Arial" charset="0"/>
              </a:rPr>
              <a:t> </a:t>
            </a:r>
            <a:r>
              <a:rPr lang="cs-CZ" altLang="en-US" sz="2400" b="1" dirty="0" smtClean="0">
                <a:latin typeface="Arial" charset="0"/>
                <a:ea typeface="MS Mincho" pitchFamily="49" charset="-128"/>
              </a:rPr>
              <a:t>uživateli</a:t>
            </a:r>
            <a:r>
              <a:rPr lang="cs-CZ" altLang="en-US" sz="2400" b="1" dirty="0" smtClean="0">
                <a:latin typeface="Arial" charset="0"/>
              </a:rPr>
              <a:t>, </a:t>
            </a:r>
            <a:r>
              <a:rPr lang="cs-CZ" altLang="en-US" sz="2400" b="1" dirty="0" smtClean="0">
                <a:latin typeface="Arial" charset="0"/>
                <a:ea typeface="MS Mincho" pitchFamily="49" charset="-128"/>
              </a:rPr>
              <a:t>neúčast na společných pracích,  ……</a:t>
            </a:r>
            <a:endParaRPr lang="cs-CZ" altLang="en-US" sz="2400" b="1" dirty="0" smtClean="0">
              <a:latin typeface="Arial" charset="0"/>
            </a:endParaRPr>
          </a:p>
          <a:p>
            <a:pPr lvl="1" eaLnBrk="1" hangingPunct="1"/>
            <a:r>
              <a:rPr lang="cs-CZ" altLang="en-US" sz="2400" dirty="0" smtClean="0">
                <a:latin typeface="Arial" charset="0"/>
                <a:ea typeface="MS Mincho" pitchFamily="49" charset="-128"/>
              </a:rPr>
              <a:t>neplatí, </a:t>
            </a:r>
            <a:r>
              <a:rPr lang="cs-CZ" altLang="en-US" sz="2400" dirty="0" smtClean="0">
                <a:latin typeface="Arial" charset="0"/>
              </a:rPr>
              <a:t> </a:t>
            </a:r>
            <a:r>
              <a:rPr lang="cs-CZ" altLang="en-US" sz="2400" dirty="0" smtClean="0">
                <a:latin typeface="Arial" charset="0"/>
                <a:ea typeface="MS Mincho" pitchFamily="49" charset="-128"/>
              </a:rPr>
              <a:t>odstoupí od smlouvy, nezvládne systém</a:t>
            </a:r>
            <a:endParaRPr lang="cs-CZ" altLang="en-US" sz="2400" dirty="0" smtClean="0">
              <a:latin typeface="Arial" charset="0"/>
            </a:endParaRPr>
          </a:p>
          <a:p>
            <a:pPr lvl="1" eaLnBrk="1" hangingPunct="1"/>
            <a:endParaRPr lang="cs-CZ" altLang="en-US" sz="2400" dirty="0" smtClean="0"/>
          </a:p>
        </p:txBody>
      </p:sp>
    </p:spTree>
    <p:extLst>
      <p:ext uri="{BB962C8B-B14F-4D97-AF65-F5344CB8AC3E}">
        <p14:creationId xmlns:p14="http://schemas.microsoft.com/office/powerpoint/2010/main" val="2242230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99942C0-1D1F-4CF8-93B7-30932A50F09B}" type="slidenum">
              <a:rPr lang="cs-CZ" altLang="en-US" sz="1400" smtClean="0"/>
              <a:pPr eaLnBrk="1" hangingPunct="1">
                <a:spcBef>
                  <a:spcPct val="0"/>
                </a:spcBef>
                <a:buFontTx/>
                <a:buNone/>
              </a:pPr>
              <a:t>27</a:t>
            </a:fld>
            <a:endParaRPr lang="cs-CZ" altLang="en-US" sz="1400" smtClean="0"/>
          </a:p>
        </p:txBody>
      </p:sp>
      <p:sp>
        <p:nvSpPr>
          <p:cNvPr id="28675" name="Rectangle 2"/>
          <p:cNvSpPr>
            <a:spLocks noGrp="1" noChangeArrowheads="1"/>
          </p:cNvSpPr>
          <p:nvPr>
            <p:ph type="title"/>
          </p:nvPr>
        </p:nvSpPr>
        <p:spPr>
          <a:xfrm>
            <a:off x="762000" y="228600"/>
            <a:ext cx="7772400" cy="1143000"/>
          </a:xfrm>
        </p:spPr>
        <p:txBody>
          <a:bodyPr/>
          <a:lstStyle/>
          <a:p>
            <a:pPr eaLnBrk="1" hangingPunct="1"/>
            <a:r>
              <a:rPr lang="cs-CZ" altLang="en-US" smtClean="0"/>
              <a:t>Příklady rizik (zkušenosti)</a:t>
            </a:r>
            <a:endParaRPr lang="cs-CZ" altLang="en-US" sz="4000" b="1" smtClean="0"/>
          </a:p>
        </p:txBody>
      </p:sp>
      <p:sp>
        <p:nvSpPr>
          <p:cNvPr id="28676" name="Rectangle 3"/>
          <p:cNvSpPr>
            <a:spLocks noGrp="1" noChangeArrowheads="1"/>
          </p:cNvSpPr>
          <p:nvPr>
            <p:ph type="body" idx="1"/>
          </p:nvPr>
        </p:nvSpPr>
        <p:spPr>
          <a:xfrm>
            <a:off x="457200" y="1524000"/>
            <a:ext cx="8229600" cy="4572000"/>
          </a:xfrm>
        </p:spPr>
        <p:txBody>
          <a:bodyPr/>
          <a:lstStyle/>
          <a:p>
            <a:pPr eaLnBrk="1" hangingPunct="1">
              <a:lnSpc>
                <a:spcPct val="90000"/>
              </a:lnSpc>
            </a:pPr>
            <a:r>
              <a:rPr lang="cs-CZ" altLang="en-US" sz="3600" smtClean="0"/>
              <a:t>7. </a:t>
            </a:r>
            <a:r>
              <a:rPr lang="cs-CZ" altLang="en-US" b="1" smtClean="0"/>
              <a:t>Uživatel </a:t>
            </a:r>
          </a:p>
          <a:p>
            <a:pPr lvl="1" eaLnBrk="1" hangingPunct="1">
              <a:lnSpc>
                <a:spcPct val="90000"/>
              </a:lnSpc>
            </a:pPr>
            <a:r>
              <a:rPr lang="cs-CZ" altLang="en-US" smtClean="0">
                <a:ea typeface="MS Mincho" pitchFamily="49" charset="-128"/>
              </a:rPr>
              <a:t>změny u uživatele (změna cílů, odstoupení od smlouvy atd.), změna majitele (je třeba se před následky bránit ve smlouvě), </a:t>
            </a:r>
            <a:endParaRPr lang="cs-CZ" altLang="en-US" smtClean="0"/>
          </a:p>
          <a:p>
            <a:pPr lvl="1" eaLnBrk="1" hangingPunct="1">
              <a:lnSpc>
                <a:spcPct val="90000"/>
              </a:lnSpc>
            </a:pPr>
            <a:r>
              <a:rPr lang="cs-CZ" altLang="en-US" smtClean="0">
                <a:ea typeface="MS Mincho" pitchFamily="49" charset="-128"/>
              </a:rPr>
              <a:t>nebezpečí bankrotu, </a:t>
            </a:r>
            <a:endParaRPr lang="cs-CZ" altLang="en-US" smtClean="0"/>
          </a:p>
          <a:p>
            <a:pPr lvl="1" eaLnBrk="1" hangingPunct="1">
              <a:lnSpc>
                <a:spcPct val="90000"/>
              </a:lnSpc>
            </a:pPr>
            <a:r>
              <a:rPr lang="cs-CZ" altLang="en-US" smtClean="0">
                <a:ea typeface="MS Mincho" pitchFamily="49" charset="-128"/>
              </a:rPr>
              <a:t>přechod na IS klade na uživatele příliš</a:t>
            </a:r>
            <a:r>
              <a:rPr lang="cs-CZ" altLang="en-US" smtClean="0"/>
              <a:t> </a:t>
            </a:r>
            <a:r>
              <a:rPr lang="cs-CZ" altLang="en-US" smtClean="0">
                <a:ea typeface="MS Mincho" pitchFamily="49" charset="-128"/>
              </a:rPr>
              <a:t>velké požadavky, </a:t>
            </a:r>
            <a:endParaRPr lang="cs-CZ" altLang="en-US" smtClean="0"/>
          </a:p>
          <a:p>
            <a:pPr lvl="1" eaLnBrk="1" hangingPunct="1">
              <a:lnSpc>
                <a:spcPct val="90000"/>
              </a:lnSpc>
            </a:pPr>
            <a:r>
              <a:rPr lang="cs-CZ" altLang="en-US" smtClean="0">
                <a:ea typeface="MS Mincho" pitchFamily="49" charset="-128"/>
              </a:rPr>
              <a:t>nedodrží se kvalitativní požadavky na IS, </a:t>
            </a:r>
            <a:endParaRPr lang="cs-CZ" altLang="en-US" smtClean="0"/>
          </a:p>
          <a:p>
            <a:pPr lvl="1" eaLnBrk="1" hangingPunct="1">
              <a:lnSpc>
                <a:spcPct val="90000"/>
              </a:lnSpc>
            </a:pPr>
            <a:r>
              <a:rPr lang="cs-CZ" altLang="en-US" smtClean="0"/>
              <a:t>Kvalita dat: </a:t>
            </a:r>
            <a:r>
              <a:rPr lang="cs-CZ" altLang="en-US" smtClean="0">
                <a:ea typeface="MS Mincho" pitchFamily="49" charset="-128"/>
              </a:rPr>
              <a:t>nepřesnost</a:t>
            </a:r>
            <a:r>
              <a:rPr lang="cs-CZ" altLang="en-US" smtClean="0"/>
              <a:t> nedostupnost</a:t>
            </a:r>
            <a:r>
              <a:rPr lang="cs-CZ" altLang="en-US" smtClean="0">
                <a:ea typeface="MS Mincho" pitchFamily="49" charset="-128"/>
              </a:rPr>
              <a:t> či nespolehlivost dat.</a:t>
            </a:r>
          </a:p>
        </p:txBody>
      </p:sp>
    </p:spTree>
    <p:extLst>
      <p:ext uri="{BB962C8B-B14F-4D97-AF65-F5344CB8AC3E}">
        <p14:creationId xmlns:p14="http://schemas.microsoft.com/office/powerpoint/2010/main" val="495902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D124FBAB-9E97-4127-A3B7-DF2B242E8690}" type="slidenum">
              <a:rPr lang="cs-CZ" altLang="en-US" sz="1400" smtClean="0"/>
              <a:pPr eaLnBrk="1" hangingPunct="1">
                <a:spcBef>
                  <a:spcPct val="0"/>
                </a:spcBef>
                <a:buFontTx/>
                <a:buNone/>
              </a:pPr>
              <a:t>28</a:t>
            </a:fld>
            <a:endParaRPr lang="cs-CZ" altLang="en-US" sz="1400" smtClean="0"/>
          </a:p>
        </p:txBody>
      </p:sp>
      <p:sp>
        <p:nvSpPr>
          <p:cNvPr id="29699" name="Rectangle 2"/>
          <p:cNvSpPr>
            <a:spLocks noGrp="1" noChangeArrowheads="1"/>
          </p:cNvSpPr>
          <p:nvPr>
            <p:ph type="title"/>
          </p:nvPr>
        </p:nvSpPr>
        <p:spPr>
          <a:xfrm>
            <a:off x="684213" y="404813"/>
            <a:ext cx="7772400" cy="1143000"/>
          </a:xfrm>
        </p:spPr>
        <p:txBody>
          <a:bodyPr>
            <a:normAutofit fontScale="90000"/>
          </a:bodyPr>
          <a:lstStyle/>
          <a:p>
            <a:pPr eaLnBrk="1" hangingPunct="1"/>
            <a:r>
              <a:rPr lang="cs-CZ" altLang="en-US" smtClean="0"/>
              <a:t>Z čeho vychází identifikace rizik shrnutí</a:t>
            </a:r>
          </a:p>
        </p:txBody>
      </p:sp>
      <p:sp>
        <p:nvSpPr>
          <p:cNvPr id="29700" name="Rectangle 3"/>
          <p:cNvSpPr>
            <a:spLocks noGrp="1" noChangeArrowheads="1"/>
          </p:cNvSpPr>
          <p:nvPr>
            <p:ph type="body" idx="1"/>
          </p:nvPr>
        </p:nvSpPr>
        <p:spPr>
          <a:xfrm>
            <a:off x="762000" y="1844675"/>
            <a:ext cx="7620000" cy="4538663"/>
          </a:xfrm>
        </p:spPr>
        <p:txBody>
          <a:bodyPr/>
          <a:lstStyle/>
          <a:p>
            <a:pPr eaLnBrk="1" hangingPunct="1">
              <a:lnSpc>
                <a:spcPct val="80000"/>
              </a:lnSpc>
            </a:pPr>
            <a:r>
              <a:rPr lang="cs-CZ" altLang="en-US" sz="2800" smtClean="0">
                <a:cs typeface="Times New Roman" pitchFamily="18" charset="0"/>
              </a:rPr>
              <a:t>Rizika mohou souviset (viz kapitola o specifikacích):  </a:t>
            </a:r>
          </a:p>
          <a:p>
            <a:pPr lvl="1" eaLnBrk="1" hangingPunct="1">
              <a:lnSpc>
                <a:spcPct val="80000"/>
              </a:lnSpc>
            </a:pPr>
            <a:r>
              <a:rPr lang="cs-CZ" altLang="en-US" i="1" smtClean="0"/>
              <a:t>S projektem</a:t>
            </a:r>
            <a:r>
              <a:rPr lang="cs-CZ" altLang="en-US" smtClean="0"/>
              <a:t> (kvalita organizace prací a managementu, zajištění zdrojů, realistické termíny, organizace spolupráce se zákazníkem, monitorování prací, subdodavatelé, týmová spolupráce);</a:t>
            </a:r>
          </a:p>
          <a:p>
            <a:pPr lvl="1" eaLnBrk="1" hangingPunct="1">
              <a:lnSpc>
                <a:spcPct val="80000"/>
              </a:lnSpc>
            </a:pPr>
            <a:r>
              <a:rPr lang="cs-CZ" altLang="en-US" smtClean="0"/>
              <a:t>Se </a:t>
            </a:r>
            <a:r>
              <a:rPr lang="cs-CZ" altLang="en-US" i="1" smtClean="0"/>
              <a:t>SW procesy</a:t>
            </a:r>
            <a:r>
              <a:rPr lang="cs-CZ" altLang="en-US" smtClean="0"/>
              <a:t> (síťové metody, vyladění SW procesů, podpůrné techniky jako správa konfigurace atd.).</a:t>
            </a:r>
          </a:p>
        </p:txBody>
      </p:sp>
    </p:spTree>
    <p:extLst>
      <p:ext uri="{BB962C8B-B14F-4D97-AF65-F5344CB8AC3E}">
        <p14:creationId xmlns:p14="http://schemas.microsoft.com/office/powerpoint/2010/main" val="1068322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E5C74C3D-2B0A-456E-8086-CA187A241FEE}" type="slidenum">
              <a:rPr lang="cs-CZ" altLang="en-US" sz="1400" smtClean="0"/>
              <a:pPr eaLnBrk="1" hangingPunct="1">
                <a:spcBef>
                  <a:spcPct val="0"/>
                </a:spcBef>
                <a:buFontTx/>
                <a:buNone/>
              </a:pPr>
              <a:t>29</a:t>
            </a:fld>
            <a:endParaRPr lang="cs-CZ" altLang="en-US" sz="1400" smtClean="0"/>
          </a:p>
        </p:txBody>
      </p:sp>
      <p:sp>
        <p:nvSpPr>
          <p:cNvPr id="30723" name="Rectangle 1026"/>
          <p:cNvSpPr>
            <a:spLocks noGrp="1" noChangeArrowheads="1"/>
          </p:cNvSpPr>
          <p:nvPr>
            <p:ph type="title"/>
          </p:nvPr>
        </p:nvSpPr>
        <p:spPr>
          <a:xfrm>
            <a:off x="684213" y="188913"/>
            <a:ext cx="7772400" cy="1143000"/>
          </a:xfrm>
        </p:spPr>
        <p:txBody>
          <a:bodyPr>
            <a:normAutofit fontScale="90000"/>
          </a:bodyPr>
          <a:lstStyle/>
          <a:p>
            <a:pPr eaLnBrk="1" hangingPunct="1"/>
            <a:r>
              <a:rPr lang="cs-CZ" altLang="en-US" sz="4000" smtClean="0"/>
              <a:t>Z čeho vychází identifikace rizik, shrnutí</a:t>
            </a:r>
          </a:p>
        </p:txBody>
      </p:sp>
      <p:sp>
        <p:nvSpPr>
          <p:cNvPr id="30724" name="Rectangle 1027"/>
          <p:cNvSpPr>
            <a:spLocks noGrp="1" noChangeArrowheads="1"/>
          </p:cNvSpPr>
          <p:nvPr>
            <p:ph type="body" idx="1"/>
          </p:nvPr>
        </p:nvSpPr>
        <p:spPr>
          <a:xfrm>
            <a:off x="685800" y="1295400"/>
            <a:ext cx="7467600" cy="5087938"/>
          </a:xfrm>
        </p:spPr>
        <p:txBody>
          <a:bodyPr/>
          <a:lstStyle/>
          <a:p>
            <a:pPr eaLnBrk="1" hangingPunct="1">
              <a:lnSpc>
                <a:spcPct val="80000"/>
              </a:lnSpc>
            </a:pPr>
            <a:r>
              <a:rPr lang="cs-CZ" altLang="en-US" sz="2800" smtClean="0">
                <a:cs typeface="Times New Roman" pitchFamily="18" charset="0"/>
              </a:rPr>
              <a:t>Rizika mohou souviset (viz kapitola o specifikacích):  </a:t>
            </a:r>
          </a:p>
          <a:p>
            <a:pPr lvl="1" eaLnBrk="1" hangingPunct="1">
              <a:lnSpc>
                <a:spcPct val="80000"/>
              </a:lnSpc>
            </a:pPr>
            <a:r>
              <a:rPr lang="cs-CZ" altLang="en-US" smtClean="0">
                <a:cs typeface="Times New Roman" pitchFamily="18" charset="0"/>
              </a:rPr>
              <a:t>S </a:t>
            </a:r>
            <a:r>
              <a:rPr lang="cs-CZ" altLang="en-US" i="1" smtClean="0">
                <a:cs typeface="Times New Roman" pitchFamily="18" charset="0"/>
              </a:rPr>
              <a:t>vlastnostmi produktu</a:t>
            </a:r>
            <a:r>
              <a:rPr lang="cs-CZ" altLang="en-US" smtClean="0">
                <a:cs typeface="Times New Roman" pitchFamily="18" charset="0"/>
              </a:rPr>
              <a:t> (kvalita specifikací, architektura produktu, novost problému, rozsah systému)</a:t>
            </a:r>
            <a:r>
              <a:rPr lang="cs-CZ" altLang="en-US" smtClean="0"/>
              <a:t> </a:t>
            </a:r>
          </a:p>
          <a:p>
            <a:pPr lvl="1" eaLnBrk="1" hangingPunct="1">
              <a:lnSpc>
                <a:spcPct val="80000"/>
              </a:lnSpc>
            </a:pPr>
            <a:r>
              <a:rPr lang="cs-CZ" altLang="en-US" i="1" smtClean="0"/>
              <a:t>S problémy spolupráce se zákazníky</a:t>
            </a:r>
            <a:r>
              <a:rPr lang="cs-CZ" altLang="en-US" smtClean="0"/>
              <a:t> (nezájem, nejasné cíle, změny požadavků, nespolupráce, málo školení, odpor, obavy ze ztráty zaměstnání, nevhodní partneři, restart)</a:t>
            </a:r>
          </a:p>
          <a:p>
            <a:pPr lvl="1" eaLnBrk="1" hangingPunct="1">
              <a:lnSpc>
                <a:spcPct val="80000"/>
              </a:lnSpc>
            </a:pPr>
            <a:r>
              <a:rPr lang="cs-CZ" altLang="en-US" i="1" smtClean="0"/>
              <a:t>S kvalitou řízení</a:t>
            </a:r>
            <a:r>
              <a:rPr lang="cs-CZ" altLang="en-US" smtClean="0"/>
              <a:t> (chybějící zdroje, nezájem, nezajištění podmínek spolupráce, nereálné termíny , změny manažera, restart)</a:t>
            </a:r>
          </a:p>
        </p:txBody>
      </p:sp>
    </p:spTree>
    <p:extLst>
      <p:ext uri="{BB962C8B-B14F-4D97-AF65-F5344CB8AC3E}">
        <p14:creationId xmlns:p14="http://schemas.microsoft.com/office/powerpoint/2010/main" val="2455860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FB4B676-170E-4EAD-9B76-A208C7A914D4}" type="slidenum">
              <a:rPr lang="cs-CZ" altLang="en-US" sz="1400" smtClean="0"/>
              <a:pPr eaLnBrk="1" hangingPunct="1">
                <a:spcBef>
                  <a:spcPct val="0"/>
                </a:spcBef>
                <a:buFontTx/>
                <a:buNone/>
              </a:pPr>
              <a:t>3</a:t>
            </a:fld>
            <a:endParaRPr lang="cs-CZ" altLang="en-US" sz="1400" smtClean="0"/>
          </a:p>
        </p:txBody>
      </p:sp>
      <p:sp>
        <p:nvSpPr>
          <p:cNvPr id="4099" name="Rectangle 2"/>
          <p:cNvSpPr>
            <a:spLocks noGrp="1" noChangeArrowheads="1"/>
          </p:cNvSpPr>
          <p:nvPr>
            <p:ph type="title"/>
          </p:nvPr>
        </p:nvSpPr>
        <p:spPr>
          <a:xfrm>
            <a:off x="107504" y="115888"/>
            <a:ext cx="9211568" cy="1143000"/>
          </a:xfrm>
        </p:spPr>
        <p:txBody>
          <a:bodyPr>
            <a:normAutofit fontScale="90000"/>
          </a:bodyPr>
          <a:lstStyle/>
          <a:p>
            <a:pPr eaLnBrk="1" hangingPunct="1"/>
            <a:r>
              <a:rPr lang="en-US" altLang="en-US" dirty="0" smtClean="0"/>
              <a:t>Standish CHAOS Report 2009</a:t>
            </a:r>
            <a:r>
              <a:rPr lang="cs-CZ" altLang="en-US" dirty="0" smtClean="0"/>
              <a:t> </a:t>
            </a:r>
            <a:br>
              <a:rPr lang="cs-CZ" altLang="en-US" dirty="0" smtClean="0"/>
            </a:br>
            <a:r>
              <a:rPr lang="cs-CZ" altLang="en-US" sz="3600" dirty="0" smtClean="0"/>
              <a:t>Vývoj SW  je riskantní </a:t>
            </a:r>
            <a:r>
              <a:rPr lang="cs-CZ" altLang="en-US" sz="3600" dirty="0" smtClean="0"/>
              <a:t>podnik a moc se to nelepší</a:t>
            </a:r>
            <a:endParaRPr lang="en-US" altLang="en-US" sz="3600" dirty="0" smtClean="0"/>
          </a:p>
        </p:txBody>
      </p:sp>
      <p:sp>
        <p:nvSpPr>
          <p:cNvPr id="4100" name="Rectangle 3"/>
          <p:cNvSpPr>
            <a:spLocks noGrp="1" noChangeArrowheads="1"/>
          </p:cNvSpPr>
          <p:nvPr>
            <p:ph type="body" idx="1"/>
          </p:nvPr>
        </p:nvSpPr>
        <p:spPr>
          <a:xfrm>
            <a:off x="107950" y="1773238"/>
            <a:ext cx="4176713" cy="4124325"/>
          </a:xfrm>
        </p:spPr>
        <p:txBody>
          <a:bodyPr>
            <a:normAutofit lnSpcReduction="10000"/>
          </a:bodyPr>
          <a:lstStyle/>
          <a:p>
            <a:pPr eaLnBrk="1" hangingPunct="1">
              <a:lnSpc>
                <a:spcPct val="80000"/>
              </a:lnSpc>
              <a:buFontTx/>
              <a:buNone/>
            </a:pPr>
            <a:r>
              <a:rPr lang="en-US" altLang="en-US" sz="1800" b="1" smtClean="0"/>
              <a:t>Is Project Success Really that Rare?</a:t>
            </a:r>
            <a:r>
              <a:rPr lang="en-US" altLang="en-US" sz="1800" smtClean="0"/>
              <a:t> </a:t>
            </a:r>
          </a:p>
          <a:p>
            <a:pPr eaLnBrk="1" hangingPunct="1">
              <a:lnSpc>
                <a:spcPct val="80000"/>
              </a:lnSpc>
              <a:buFontTx/>
              <a:buNone/>
            </a:pPr>
            <a:endParaRPr lang="en-US" altLang="en-US" sz="1800" smtClean="0"/>
          </a:p>
          <a:p>
            <a:pPr eaLnBrk="1" hangingPunct="1">
              <a:lnSpc>
                <a:spcPct val="80000"/>
              </a:lnSpc>
            </a:pPr>
            <a:r>
              <a:rPr lang="en-US" altLang="en-US" sz="2000" smtClean="0"/>
              <a:t>Specifically, 32 percent of IT projects were considered successful, having been completed on time, on budget and with the required features and functions. </a:t>
            </a:r>
          </a:p>
          <a:p>
            <a:pPr eaLnBrk="1" hangingPunct="1">
              <a:lnSpc>
                <a:spcPct val="80000"/>
              </a:lnSpc>
            </a:pPr>
            <a:r>
              <a:rPr lang="en-US" altLang="en-US" sz="2000" smtClean="0"/>
              <a:t>Nearly one-in-four (24 percent) IT projects were considered failures, having been cancelled before they were completed, or having been delivered but never used. </a:t>
            </a:r>
          </a:p>
          <a:p>
            <a:pPr eaLnBrk="1" hangingPunct="1">
              <a:lnSpc>
                <a:spcPct val="80000"/>
              </a:lnSpc>
            </a:pPr>
            <a:r>
              <a:rPr lang="en-US" altLang="en-US" sz="2000" smtClean="0"/>
              <a:t>The rest (44 percent) were considered challenged: They were finished late, over budget, or with fewer than the required features and functions. </a:t>
            </a:r>
          </a:p>
        </p:txBody>
      </p:sp>
      <p:pic>
        <p:nvPicPr>
          <p:cNvPr id="410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2060575"/>
            <a:ext cx="5076825"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5"/>
          <p:cNvSpPr txBox="1">
            <a:spLocks noChangeArrowheads="1"/>
          </p:cNvSpPr>
          <p:nvPr/>
        </p:nvSpPr>
        <p:spPr bwMode="auto">
          <a:xfrm>
            <a:off x="457200" y="6400800"/>
            <a:ext cx="6629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en-US" altLang="en-US" sz="1200">
                <a:latin typeface="Arial" charset="0"/>
                <a:cs typeface="Arial" charset="0"/>
              </a:rPr>
              <a:t>http://www.cio.com/article/495306/Recession_Causes_Rising_IT_Project_Failure_Rates_</a:t>
            </a:r>
          </a:p>
        </p:txBody>
      </p:sp>
    </p:spTree>
    <p:extLst>
      <p:ext uri="{BB962C8B-B14F-4D97-AF65-F5344CB8AC3E}">
        <p14:creationId xmlns:p14="http://schemas.microsoft.com/office/powerpoint/2010/main" val="821235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596BF87-9179-4557-98C0-77C4B7601086}" type="slidenum">
              <a:rPr lang="cs-CZ" altLang="en-US" sz="1400" smtClean="0"/>
              <a:pPr eaLnBrk="1" hangingPunct="1">
                <a:spcBef>
                  <a:spcPct val="0"/>
                </a:spcBef>
                <a:buFontTx/>
                <a:buNone/>
              </a:pPr>
              <a:t>30</a:t>
            </a:fld>
            <a:endParaRPr lang="cs-CZ" altLang="en-US" sz="1400" smtClean="0"/>
          </a:p>
        </p:txBody>
      </p:sp>
      <p:sp>
        <p:nvSpPr>
          <p:cNvPr id="31747" name="Rectangle 2"/>
          <p:cNvSpPr>
            <a:spLocks noGrp="1" noChangeArrowheads="1"/>
          </p:cNvSpPr>
          <p:nvPr>
            <p:ph type="title"/>
          </p:nvPr>
        </p:nvSpPr>
        <p:spPr>
          <a:xfrm>
            <a:off x="684213" y="476250"/>
            <a:ext cx="7772400" cy="720725"/>
          </a:xfrm>
        </p:spPr>
        <p:txBody>
          <a:bodyPr>
            <a:normAutofit fontScale="90000"/>
          </a:bodyPr>
          <a:lstStyle/>
          <a:p>
            <a:pPr eaLnBrk="1" hangingPunct="1"/>
            <a:r>
              <a:rPr lang="cs-CZ" altLang="en-US" sz="4000" smtClean="0">
                <a:cs typeface="Times New Roman" pitchFamily="18" charset="0"/>
              </a:rPr>
              <a:t>Rizika často souvisí s uživatelem  </a:t>
            </a:r>
            <a:br>
              <a:rPr lang="cs-CZ" altLang="en-US" sz="4000" smtClean="0">
                <a:cs typeface="Times New Roman" pitchFamily="18" charset="0"/>
              </a:rPr>
            </a:br>
            <a:endParaRPr lang="cs-CZ" altLang="en-US" sz="4000" smtClean="0">
              <a:cs typeface="Times New Roman" pitchFamily="18" charset="0"/>
            </a:endParaRPr>
          </a:p>
        </p:txBody>
      </p:sp>
      <p:sp>
        <p:nvSpPr>
          <p:cNvPr id="31748" name="Rectangle 3"/>
          <p:cNvSpPr>
            <a:spLocks noGrp="1" noChangeArrowheads="1"/>
          </p:cNvSpPr>
          <p:nvPr>
            <p:ph type="body" idx="1"/>
          </p:nvPr>
        </p:nvSpPr>
        <p:spPr>
          <a:xfrm>
            <a:off x="685800" y="981075"/>
            <a:ext cx="7772400" cy="5114925"/>
          </a:xfrm>
        </p:spPr>
        <p:txBody>
          <a:bodyPr>
            <a:normAutofit lnSpcReduction="10000"/>
          </a:bodyPr>
          <a:lstStyle/>
          <a:p>
            <a:pPr eaLnBrk="1" hangingPunct="1">
              <a:lnSpc>
                <a:spcPct val="90000"/>
              </a:lnSpc>
            </a:pPr>
            <a:r>
              <a:rPr lang="cs-CZ" altLang="en-US" sz="2800" smtClean="0">
                <a:cs typeface="Times New Roman" pitchFamily="18" charset="0"/>
              </a:rPr>
              <a:t>Není schopen zformulovat co potřebuje (to obvykle neznamená  co chce), mění zadání</a:t>
            </a:r>
            <a:r>
              <a:rPr lang="cs-CZ" altLang="en-US" sz="2800" smtClean="0"/>
              <a:t>, má přehnaná očekávání, </a:t>
            </a:r>
          </a:p>
          <a:p>
            <a:pPr eaLnBrk="1" hangingPunct="1">
              <a:lnSpc>
                <a:spcPct val="90000"/>
              </a:lnSpc>
            </a:pPr>
            <a:r>
              <a:rPr lang="cs-CZ" altLang="en-US" sz="2800" smtClean="0">
                <a:cs typeface="Times New Roman" pitchFamily="18" charset="0"/>
              </a:rPr>
              <a:t>neposkytne koncové uživatele, neposkytne prostředky</a:t>
            </a:r>
            <a:r>
              <a:rPr lang="cs-CZ" altLang="en-US" sz="2800" smtClean="0"/>
              <a:t>, nezajistí manažersky</a:t>
            </a:r>
          </a:p>
          <a:p>
            <a:pPr eaLnBrk="1" hangingPunct="1">
              <a:lnSpc>
                <a:spcPct val="90000"/>
              </a:lnSpc>
            </a:pPr>
            <a:r>
              <a:rPr lang="cs-CZ" altLang="en-US" sz="2800" smtClean="0">
                <a:cs typeface="Times New Roman" pitchFamily="18" charset="0"/>
              </a:rPr>
              <a:t>nezajistí spolupráci s vhodnými lidmi, </a:t>
            </a:r>
          </a:p>
          <a:p>
            <a:pPr eaLnBrk="1" hangingPunct="1">
              <a:lnSpc>
                <a:spcPct val="90000"/>
              </a:lnSpc>
            </a:pPr>
            <a:r>
              <a:rPr lang="cs-CZ" altLang="en-US" sz="2800" smtClean="0">
                <a:cs typeface="Times New Roman" pitchFamily="18" charset="0"/>
              </a:rPr>
              <a:t>neplatí, mění majitele (ošetřit ve smlouvě), </a:t>
            </a:r>
          </a:p>
          <a:p>
            <a:pPr eaLnBrk="1" hangingPunct="1">
              <a:lnSpc>
                <a:spcPct val="90000"/>
              </a:lnSpc>
            </a:pPr>
            <a:r>
              <a:rPr lang="cs-CZ" altLang="en-US" sz="2800" smtClean="0">
                <a:cs typeface="Times New Roman" pitchFamily="18" charset="0"/>
              </a:rPr>
              <a:t>je před bankrotem (ochranou může být rámcová smlouva a postupné platby), </a:t>
            </a:r>
          </a:p>
          <a:p>
            <a:pPr eaLnBrk="1" hangingPunct="1">
              <a:lnSpc>
                <a:spcPct val="90000"/>
              </a:lnSpc>
            </a:pPr>
            <a:r>
              <a:rPr lang="cs-CZ" altLang="en-US" sz="2800" smtClean="0">
                <a:cs typeface="Times New Roman" pitchFamily="18" charset="0"/>
              </a:rPr>
              <a:t>je jiný než uživatelé našich dřívějších produktů, má jinou velikost, než jsme zvyklí, </a:t>
            </a:r>
          </a:p>
          <a:p>
            <a:pPr eaLnBrk="1" hangingPunct="1">
              <a:lnSpc>
                <a:spcPct val="90000"/>
              </a:lnSpc>
            </a:pPr>
            <a:r>
              <a:rPr lang="cs-CZ" altLang="en-US" sz="2800" b="1" smtClean="0">
                <a:solidFill>
                  <a:srgbClr val="FF0000"/>
                </a:solidFill>
                <a:cs typeface="Times New Roman" pitchFamily="18" charset="0"/>
              </a:rPr>
              <a:t>restart</a:t>
            </a:r>
            <a:r>
              <a:rPr lang="cs-CZ" altLang="en-US" sz="2800" b="1" smtClean="0">
                <a:solidFill>
                  <a:srgbClr val="FF0000"/>
                </a:solidFill>
              </a:rPr>
              <a:t>, nebo snaha o  velký třesk</a:t>
            </a:r>
          </a:p>
        </p:txBody>
      </p:sp>
    </p:spTree>
    <p:extLst>
      <p:ext uri="{BB962C8B-B14F-4D97-AF65-F5344CB8AC3E}">
        <p14:creationId xmlns:p14="http://schemas.microsoft.com/office/powerpoint/2010/main" val="6823717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BBA1F85E-4B97-4293-A579-52DB43E76905}" type="slidenum">
              <a:rPr lang="cs-CZ" altLang="en-US" sz="1400" smtClean="0"/>
              <a:pPr eaLnBrk="1" hangingPunct="1">
                <a:spcBef>
                  <a:spcPct val="0"/>
                </a:spcBef>
                <a:buFontTx/>
                <a:buNone/>
              </a:pPr>
              <a:t>31</a:t>
            </a:fld>
            <a:endParaRPr lang="cs-CZ" altLang="en-US" sz="1400" smtClean="0"/>
          </a:p>
        </p:txBody>
      </p:sp>
      <p:sp>
        <p:nvSpPr>
          <p:cNvPr id="32771" name="Rectangle 2"/>
          <p:cNvSpPr>
            <a:spLocks noGrp="1" noChangeArrowheads="1"/>
          </p:cNvSpPr>
          <p:nvPr>
            <p:ph type="title"/>
          </p:nvPr>
        </p:nvSpPr>
        <p:spPr>
          <a:xfrm>
            <a:off x="685800" y="381000"/>
            <a:ext cx="7772400" cy="762000"/>
          </a:xfrm>
        </p:spPr>
        <p:txBody>
          <a:bodyPr/>
          <a:lstStyle/>
          <a:p>
            <a:pPr eaLnBrk="1" hangingPunct="1"/>
            <a:r>
              <a:rPr lang="cs-CZ" altLang="en-US" smtClean="0"/>
              <a:t>Včasnost identifikace rizik</a:t>
            </a:r>
          </a:p>
        </p:txBody>
      </p:sp>
      <p:sp>
        <p:nvSpPr>
          <p:cNvPr id="32772" name="Rectangle 3"/>
          <p:cNvSpPr>
            <a:spLocks noGrp="1" noChangeArrowheads="1"/>
          </p:cNvSpPr>
          <p:nvPr>
            <p:ph type="body" idx="1"/>
          </p:nvPr>
        </p:nvSpPr>
        <p:spPr>
          <a:xfrm>
            <a:off x="685800" y="1447800"/>
            <a:ext cx="7696200" cy="4648200"/>
          </a:xfrm>
        </p:spPr>
        <p:txBody>
          <a:bodyPr>
            <a:normAutofit lnSpcReduction="10000"/>
          </a:bodyPr>
          <a:lstStyle/>
          <a:p>
            <a:pPr algn="just" eaLnBrk="1" hangingPunct="1">
              <a:lnSpc>
                <a:spcPct val="80000"/>
              </a:lnSpc>
            </a:pPr>
            <a:r>
              <a:rPr lang="cs-CZ" altLang="en-US" sz="2800" smtClean="0">
                <a:cs typeface="Times New Roman" pitchFamily="18" charset="0"/>
              </a:rPr>
              <a:t>Pro úspěch řízení rizik je důležitá </a:t>
            </a:r>
            <a:r>
              <a:rPr lang="cs-CZ" altLang="en-US" sz="2800" i="1" smtClean="0">
                <a:cs typeface="Times New Roman" pitchFamily="18" charset="0"/>
              </a:rPr>
              <a:t>včasná identifikace rizik</a:t>
            </a:r>
            <a:r>
              <a:rPr lang="cs-CZ" altLang="en-US" sz="2800" smtClean="0">
                <a:cs typeface="Times New Roman" pitchFamily="18" charset="0"/>
              </a:rPr>
              <a:t>. Do seznamu rizik je třeba zahrnout příčiny neúspěchu softwarových projektů, které jsme uvedli </a:t>
            </a:r>
            <a:r>
              <a:rPr lang="cs-CZ" altLang="en-US" sz="2800" smtClean="0"/>
              <a:t>v úvodních přednáškách a v oddíle o cílech projektů</a:t>
            </a:r>
            <a:r>
              <a:rPr lang="cs-CZ" altLang="en-US" sz="2800" smtClean="0">
                <a:cs typeface="Times New Roman" pitchFamily="18" charset="0"/>
              </a:rPr>
              <a:t>. Všechna tam uvedená rizika jsou natolik významná, že je třeba je i bez odhadů metrik zahrnout do těch rizik, které je třeba analyzovat. U většiny těchto rizik není obtížné porozumět procesům, které vedou k uskutečnění rizika a včas detekovat problémy. Většinou lze nebezpečí rozpoznat při jednání s uživateli, během interview, a ze způsobu, jak se k věci staví management obou stran.</a:t>
            </a:r>
          </a:p>
          <a:p>
            <a:pPr algn="just" eaLnBrk="1" hangingPunct="1">
              <a:lnSpc>
                <a:spcPct val="80000"/>
              </a:lnSpc>
              <a:buFontTx/>
              <a:buNone/>
            </a:pPr>
            <a:endParaRPr lang="cs-CZ" altLang="en-US" sz="2800" smtClean="0">
              <a:cs typeface="Times New Roman" pitchFamily="18" charset="0"/>
            </a:endParaRPr>
          </a:p>
          <a:p>
            <a:pPr eaLnBrk="1" hangingPunct="1">
              <a:lnSpc>
                <a:spcPct val="80000"/>
              </a:lnSpc>
            </a:pPr>
            <a:endParaRPr lang="cs-CZ" altLang="en-US" sz="2800" smtClean="0"/>
          </a:p>
        </p:txBody>
      </p:sp>
    </p:spTree>
    <p:extLst>
      <p:ext uri="{BB962C8B-B14F-4D97-AF65-F5344CB8AC3E}">
        <p14:creationId xmlns:p14="http://schemas.microsoft.com/office/powerpoint/2010/main" val="56134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605580D-4DF8-435F-ABCA-DB7467985E7E}" type="slidenum">
              <a:rPr lang="cs-CZ" altLang="en-US" sz="1400" smtClean="0"/>
              <a:pPr eaLnBrk="1" hangingPunct="1">
                <a:spcBef>
                  <a:spcPct val="0"/>
                </a:spcBef>
                <a:buFontTx/>
                <a:buNone/>
              </a:pPr>
              <a:t>32</a:t>
            </a:fld>
            <a:endParaRPr lang="cs-CZ" altLang="en-US" sz="1400" smtClean="0"/>
          </a:p>
        </p:txBody>
      </p:sp>
      <p:sp>
        <p:nvSpPr>
          <p:cNvPr id="33795" name="Rectangle 2"/>
          <p:cNvSpPr>
            <a:spLocks noGrp="1" noChangeArrowheads="1"/>
          </p:cNvSpPr>
          <p:nvPr>
            <p:ph type="title"/>
          </p:nvPr>
        </p:nvSpPr>
        <p:spPr/>
        <p:txBody>
          <a:bodyPr/>
          <a:lstStyle/>
          <a:p>
            <a:pPr eaLnBrk="1" hangingPunct="1"/>
            <a:r>
              <a:rPr lang="cs-CZ" altLang="en-US" smtClean="0"/>
              <a:t>Indikace rizik</a:t>
            </a:r>
          </a:p>
        </p:txBody>
      </p:sp>
      <p:sp>
        <p:nvSpPr>
          <p:cNvPr id="33796" name="Rectangle 3"/>
          <p:cNvSpPr>
            <a:spLocks noGrp="1" noChangeArrowheads="1"/>
          </p:cNvSpPr>
          <p:nvPr>
            <p:ph type="body" idx="1"/>
          </p:nvPr>
        </p:nvSpPr>
        <p:spPr/>
        <p:txBody>
          <a:bodyPr/>
          <a:lstStyle/>
          <a:p>
            <a:pPr eaLnBrk="1" hangingPunct="1"/>
            <a:r>
              <a:rPr lang="cs-CZ" altLang="en-US" smtClean="0">
                <a:cs typeface="Times New Roman" pitchFamily="18" charset="0"/>
              </a:rPr>
              <a:t>Důležitým zdrojem indikací rizik je </a:t>
            </a:r>
            <a:r>
              <a:rPr lang="cs-CZ" altLang="en-US" i="1" smtClean="0">
                <a:cs typeface="Times New Roman" pitchFamily="18" charset="0"/>
              </a:rPr>
              <a:t>operativa</a:t>
            </a:r>
            <a:r>
              <a:rPr lang="cs-CZ" altLang="en-US" i="1" smtClean="0"/>
              <a:t> řízení projektu</a:t>
            </a:r>
            <a:r>
              <a:rPr lang="cs-CZ" altLang="en-US" smtClean="0">
                <a:cs typeface="Times New Roman" pitchFamily="18" charset="0"/>
              </a:rPr>
              <a:t> jako je pravidelná analýza odchylek od plánu, reakce uživatelů na předvedení (prototypových) řešení a modelů, změny v přístupu k jednání a spoluúčasti</a:t>
            </a:r>
            <a:r>
              <a:rPr lang="cs-CZ" altLang="en-US" smtClean="0"/>
              <a:t> na pracích </a:t>
            </a:r>
            <a:r>
              <a:rPr lang="cs-CZ" altLang="en-US" smtClean="0">
                <a:cs typeface="Times New Roman" pitchFamily="18" charset="0"/>
              </a:rPr>
              <a:t> (a intuice čili „čuch“), skluzy …</a:t>
            </a:r>
          </a:p>
        </p:txBody>
      </p:sp>
    </p:spTree>
    <p:extLst>
      <p:ext uri="{BB962C8B-B14F-4D97-AF65-F5344CB8AC3E}">
        <p14:creationId xmlns:p14="http://schemas.microsoft.com/office/powerpoint/2010/main" val="30073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782EF4F-A4C3-4AAC-9176-EE7000D37D70}" type="slidenum">
              <a:rPr lang="cs-CZ" altLang="en-US" sz="1400" smtClean="0"/>
              <a:pPr eaLnBrk="1" hangingPunct="1">
                <a:spcBef>
                  <a:spcPct val="0"/>
                </a:spcBef>
                <a:buFontTx/>
                <a:buNone/>
              </a:pPr>
              <a:t>33</a:t>
            </a:fld>
            <a:endParaRPr lang="cs-CZ" altLang="en-US" sz="1400" smtClean="0"/>
          </a:p>
        </p:txBody>
      </p:sp>
      <p:sp>
        <p:nvSpPr>
          <p:cNvPr id="34819" name="Rectangle 2"/>
          <p:cNvSpPr>
            <a:spLocks noGrp="1" noChangeArrowheads="1"/>
          </p:cNvSpPr>
          <p:nvPr>
            <p:ph type="title"/>
          </p:nvPr>
        </p:nvSpPr>
        <p:spPr>
          <a:xfrm>
            <a:off x="684213" y="0"/>
            <a:ext cx="7772400" cy="1371600"/>
          </a:xfrm>
        </p:spPr>
        <p:txBody>
          <a:bodyPr/>
          <a:lstStyle/>
          <a:p>
            <a:pPr eaLnBrk="1" hangingPunct="1"/>
            <a:r>
              <a:rPr lang="cs-CZ" altLang="en-US" smtClean="0"/>
              <a:t>Udržování seznamu rizik</a:t>
            </a:r>
          </a:p>
        </p:txBody>
      </p:sp>
      <p:sp>
        <p:nvSpPr>
          <p:cNvPr id="34820" name="Rectangle 3"/>
          <p:cNvSpPr>
            <a:spLocks noGrp="1" noChangeArrowheads="1"/>
          </p:cNvSpPr>
          <p:nvPr>
            <p:ph type="body" idx="1"/>
          </p:nvPr>
        </p:nvSpPr>
        <p:spPr>
          <a:xfrm>
            <a:off x="685800" y="1219200"/>
            <a:ext cx="7772400" cy="4876800"/>
          </a:xfrm>
        </p:spPr>
        <p:txBody>
          <a:bodyPr>
            <a:normAutofit fontScale="92500" lnSpcReduction="20000"/>
          </a:bodyPr>
          <a:lstStyle/>
          <a:p>
            <a:pPr eaLnBrk="1" hangingPunct="1">
              <a:lnSpc>
                <a:spcPct val="90000"/>
              </a:lnSpc>
            </a:pPr>
            <a:r>
              <a:rPr lang="cs-CZ" altLang="en-US" sz="2400" dirty="0" smtClean="0"/>
              <a:t>Výběr pravděpodobných rizik ze seznamů rizik z literatury nebo vlastní DB rizik a také zkušenost</a:t>
            </a:r>
          </a:p>
          <a:p>
            <a:pPr eaLnBrk="1" hangingPunct="1">
              <a:lnSpc>
                <a:spcPct val="90000"/>
              </a:lnSpc>
            </a:pPr>
            <a:r>
              <a:rPr lang="cs-CZ" altLang="en-US" sz="2400" dirty="0" smtClean="0"/>
              <a:t>Indikace rizik během interview při zjišťování požadavků (názory respondentů)</a:t>
            </a:r>
          </a:p>
          <a:p>
            <a:pPr eaLnBrk="1" hangingPunct="1">
              <a:lnSpc>
                <a:spcPct val="90000"/>
              </a:lnSpc>
            </a:pPr>
            <a:r>
              <a:rPr lang="cs-CZ" altLang="en-US" sz="2400" dirty="0" smtClean="0"/>
              <a:t>Kontrolní dny a oponentury (</a:t>
            </a:r>
            <a:r>
              <a:rPr lang="cs-CZ" altLang="en-US" sz="2400" dirty="0" err="1" smtClean="0"/>
              <a:t>review</a:t>
            </a:r>
            <a:r>
              <a:rPr lang="cs-CZ" altLang="en-US" sz="2400" dirty="0" smtClean="0"/>
              <a:t>, inspekce, standardní oponentury)</a:t>
            </a:r>
          </a:p>
          <a:p>
            <a:pPr eaLnBrk="1" hangingPunct="1">
              <a:lnSpc>
                <a:spcPct val="90000"/>
              </a:lnSpc>
            </a:pPr>
            <a:r>
              <a:rPr lang="cs-CZ" altLang="en-US" sz="2400" dirty="0" smtClean="0"/>
              <a:t>Řízení projektu (odchylky od plánu, nové skutečnosti).</a:t>
            </a:r>
          </a:p>
          <a:p>
            <a:pPr eaLnBrk="1" hangingPunct="1">
              <a:lnSpc>
                <a:spcPct val="90000"/>
              </a:lnSpc>
            </a:pPr>
            <a:r>
              <a:rPr lang="cs-CZ" altLang="en-US" sz="2400" dirty="0" smtClean="0"/>
              <a:t>Iniciativa pracovníků (cítím-li průšvih, hned na to upozorním), zainteresovat všechny</a:t>
            </a:r>
          </a:p>
          <a:p>
            <a:pPr eaLnBrk="1" hangingPunct="1">
              <a:lnSpc>
                <a:spcPct val="90000"/>
              </a:lnSpc>
            </a:pPr>
            <a:r>
              <a:rPr lang="cs-CZ" altLang="en-US" sz="2400" i="1" dirty="0" smtClean="0"/>
              <a:t>Je důležité stále seznam aktualizovat včetně hodnot atributů rizik, K tomu je žádoucí  použít vhodné nástroje, např. IS a organizační opatření, např. zainteresovat všechny, aby upozorňovali na </a:t>
            </a:r>
            <a:r>
              <a:rPr lang="cs-CZ" altLang="en-US" sz="2400" i="1" dirty="0" smtClean="0"/>
              <a:t>rizika</a:t>
            </a:r>
          </a:p>
          <a:p>
            <a:pPr eaLnBrk="1" hangingPunct="1">
              <a:lnSpc>
                <a:spcPct val="90000"/>
              </a:lnSpc>
            </a:pPr>
            <a:r>
              <a:rPr lang="cs-CZ" altLang="en-US" sz="2400" i="1" dirty="0" smtClean="0"/>
              <a:t>Pozitivně oceňovat spolupracovníky schopné detekovat průšvihy ve fázi zrodu</a:t>
            </a:r>
            <a:endParaRPr lang="cs-CZ" altLang="en-US" sz="2400" i="1" dirty="0" smtClean="0"/>
          </a:p>
          <a:p>
            <a:pPr eaLnBrk="1" hangingPunct="1">
              <a:lnSpc>
                <a:spcPct val="90000"/>
              </a:lnSpc>
              <a:buFontTx/>
              <a:buNone/>
            </a:pPr>
            <a:r>
              <a:rPr lang="cs-CZ" altLang="en-US" sz="2800" i="1" dirty="0" smtClean="0"/>
              <a:t> </a:t>
            </a:r>
          </a:p>
        </p:txBody>
      </p:sp>
    </p:spTree>
    <p:extLst>
      <p:ext uri="{BB962C8B-B14F-4D97-AF65-F5344CB8AC3E}">
        <p14:creationId xmlns:p14="http://schemas.microsoft.com/office/powerpoint/2010/main" val="29626656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3847FFB-7CBF-4255-B2F0-949866D75AEE}" type="slidenum">
              <a:rPr lang="cs-CZ" altLang="en-US" sz="1400" smtClean="0"/>
              <a:pPr eaLnBrk="1" hangingPunct="1">
                <a:spcBef>
                  <a:spcPct val="0"/>
                </a:spcBef>
                <a:buFontTx/>
                <a:buNone/>
              </a:pPr>
              <a:t>34</a:t>
            </a:fld>
            <a:endParaRPr lang="cs-CZ" altLang="en-US" sz="1400" smtClean="0"/>
          </a:p>
        </p:txBody>
      </p:sp>
      <p:sp>
        <p:nvSpPr>
          <p:cNvPr id="35843" name="Rectangle 2"/>
          <p:cNvSpPr>
            <a:spLocks noGrp="1" noChangeArrowheads="1"/>
          </p:cNvSpPr>
          <p:nvPr>
            <p:ph type="title"/>
          </p:nvPr>
        </p:nvSpPr>
        <p:spPr>
          <a:xfrm>
            <a:off x="611188" y="333375"/>
            <a:ext cx="7772400" cy="1143000"/>
          </a:xfrm>
        </p:spPr>
        <p:txBody>
          <a:bodyPr/>
          <a:lstStyle/>
          <a:p>
            <a:pPr eaLnBrk="1" hangingPunct="1"/>
            <a:r>
              <a:rPr lang="cs-CZ" altLang="en-US" smtClean="0"/>
              <a:t>Velké a malé projekty a rizika</a:t>
            </a:r>
          </a:p>
        </p:txBody>
      </p:sp>
      <p:sp>
        <p:nvSpPr>
          <p:cNvPr id="35844" name="Rectangle 3"/>
          <p:cNvSpPr>
            <a:spLocks noGrp="1" noChangeArrowheads="1"/>
          </p:cNvSpPr>
          <p:nvPr>
            <p:ph type="body" idx="1"/>
          </p:nvPr>
        </p:nvSpPr>
        <p:spPr>
          <a:xfrm>
            <a:off x="200025" y="1627188"/>
            <a:ext cx="8562975" cy="4468812"/>
          </a:xfrm>
        </p:spPr>
        <p:txBody>
          <a:bodyPr/>
          <a:lstStyle/>
          <a:p>
            <a:pPr algn="just" eaLnBrk="1" hangingPunct="1">
              <a:lnSpc>
                <a:spcPct val="90000"/>
              </a:lnSpc>
            </a:pPr>
            <a:r>
              <a:rPr lang="cs-CZ" altLang="en-US" dirty="0" smtClean="0">
                <a:cs typeface="Times New Roman" pitchFamily="18" charset="0"/>
              </a:rPr>
              <a:t>U větších projektů je rizikem sama neexistence systému řízení rizik, malá účast řešitelů a koncových uživatelů na identifikaci a analýze rizik (indikuje to špatnou motivaci) případně záporná motivace (strach o místo při detekci rizik, postavení, strach z nového) a chybná </a:t>
            </a:r>
            <a:r>
              <a:rPr lang="cs-CZ" altLang="en-US" dirty="0" smtClean="0">
                <a:cs typeface="Times New Roman" pitchFamily="18" charset="0"/>
              </a:rPr>
              <a:t>výběr klíčových </a:t>
            </a:r>
            <a:r>
              <a:rPr lang="cs-CZ" altLang="en-US" dirty="0" smtClean="0">
                <a:cs typeface="Times New Roman" pitchFamily="18" charset="0"/>
              </a:rPr>
              <a:t>pracovníků uživatele (</a:t>
            </a:r>
            <a:r>
              <a:rPr lang="cs-CZ" altLang="en-US" dirty="0" err="1" smtClean="0">
                <a:cs typeface="Times New Roman" pitchFamily="18" charset="0"/>
              </a:rPr>
              <a:t>stakeholders</a:t>
            </a:r>
            <a:r>
              <a:rPr lang="cs-CZ" altLang="en-US" dirty="0" smtClean="0">
                <a:cs typeface="Times New Roman" pitchFamily="18" charset="0"/>
              </a:rPr>
              <a:t>) pro detekci a analýzu rizik.</a:t>
            </a:r>
            <a:endParaRPr lang="cs-CZ" altLang="en-US" dirty="0" smtClean="0"/>
          </a:p>
        </p:txBody>
      </p:sp>
    </p:spTree>
    <p:extLst>
      <p:ext uri="{BB962C8B-B14F-4D97-AF65-F5344CB8AC3E}">
        <p14:creationId xmlns:p14="http://schemas.microsoft.com/office/powerpoint/2010/main" val="3308421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020D3761-23EE-4A4A-9DED-87AF61723366}" type="slidenum">
              <a:rPr lang="cs-CZ" altLang="en-US" sz="1400" smtClean="0"/>
              <a:pPr eaLnBrk="1" hangingPunct="1">
                <a:spcBef>
                  <a:spcPct val="0"/>
                </a:spcBef>
                <a:buFontTx/>
                <a:buNone/>
              </a:pPr>
              <a:t>35</a:t>
            </a:fld>
            <a:endParaRPr lang="cs-CZ" altLang="en-US" sz="1400" smtClean="0"/>
          </a:p>
        </p:txBody>
      </p:sp>
      <p:sp>
        <p:nvSpPr>
          <p:cNvPr id="36867" name="Rectangle 2"/>
          <p:cNvSpPr>
            <a:spLocks noGrp="1" noChangeArrowheads="1"/>
          </p:cNvSpPr>
          <p:nvPr>
            <p:ph type="title"/>
          </p:nvPr>
        </p:nvSpPr>
        <p:spPr>
          <a:xfrm>
            <a:off x="684213" y="-171450"/>
            <a:ext cx="7772400" cy="1143000"/>
          </a:xfrm>
        </p:spPr>
        <p:txBody>
          <a:bodyPr/>
          <a:lstStyle/>
          <a:p>
            <a:pPr eaLnBrk="1" hangingPunct="1"/>
            <a:r>
              <a:rPr lang="cs-CZ" altLang="en-US" smtClean="0"/>
              <a:t>Velké a malé projekty (2)</a:t>
            </a:r>
          </a:p>
        </p:txBody>
      </p:sp>
      <p:sp>
        <p:nvSpPr>
          <p:cNvPr id="36868" name="Rectangle 3"/>
          <p:cNvSpPr>
            <a:spLocks noGrp="1" noChangeArrowheads="1"/>
          </p:cNvSpPr>
          <p:nvPr>
            <p:ph type="body" idx="1"/>
          </p:nvPr>
        </p:nvSpPr>
        <p:spPr>
          <a:xfrm>
            <a:off x="581025" y="914400"/>
            <a:ext cx="8239125" cy="5181600"/>
          </a:xfrm>
        </p:spPr>
        <p:txBody>
          <a:bodyPr/>
          <a:lstStyle/>
          <a:p>
            <a:pPr algn="just" eaLnBrk="1" hangingPunct="1">
              <a:lnSpc>
                <a:spcPct val="90000"/>
              </a:lnSpc>
            </a:pPr>
            <a:r>
              <a:rPr lang="en-US" altLang="en-US" sz="2600" smtClean="0">
                <a:cs typeface="Times New Roman" pitchFamily="18" charset="0"/>
              </a:rPr>
              <a:t>Kl</a:t>
            </a:r>
            <a:r>
              <a:rPr lang="cs-CZ" altLang="en-US" sz="2600" smtClean="0"/>
              <a:t>íč</a:t>
            </a:r>
            <a:r>
              <a:rPr lang="en-US" altLang="en-US" sz="2600" smtClean="0">
                <a:cs typeface="Times New Roman" pitchFamily="18" charset="0"/>
              </a:rPr>
              <a:t>ov</a:t>
            </a:r>
            <a:r>
              <a:rPr lang="cs-CZ" altLang="en-US" sz="2600" smtClean="0"/>
              <a:t>á</a:t>
            </a:r>
            <a:r>
              <a:rPr lang="en-US" altLang="en-US" sz="2600" smtClean="0">
                <a:cs typeface="Times New Roman" pitchFamily="18" charset="0"/>
              </a:rPr>
              <a:t> ri</a:t>
            </a:r>
            <a:r>
              <a:rPr lang="cs-CZ" altLang="en-US" sz="2600" smtClean="0"/>
              <a:t>z</a:t>
            </a:r>
            <a:r>
              <a:rPr lang="en-US" altLang="en-US" sz="2600" smtClean="0">
                <a:cs typeface="Times New Roman" pitchFamily="18" charset="0"/>
              </a:rPr>
              <a:t>ik</a:t>
            </a:r>
            <a:r>
              <a:rPr lang="cs-CZ" altLang="en-US" sz="2600" smtClean="0"/>
              <a:t>a</a:t>
            </a:r>
          </a:p>
          <a:p>
            <a:pPr algn="just" eaLnBrk="1" hangingPunct="1">
              <a:lnSpc>
                <a:spcPct val="90000"/>
              </a:lnSpc>
            </a:pPr>
            <a:r>
              <a:rPr lang="cs-CZ" altLang="en-US" sz="2600" smtClean="0"/>
              <a:t>U</a:t>
            </a:r>
            <a:r>
              <a:rPr lang="cs-CZ" altLang="en-US" sz="2600" smtClean="0">
                <a:cs typeface="Times New Roman" pitchFamily="18" charset="0"/>
              </a:rPr>
              <a:t> menších projektů může být hrozbou malá účast řadových řešitelů a koncových uživatelů na identifikaci a analýze rizik. </a:t>
            </a:r>
          </a:p>
          <a:p>
            <a:pPr lvl="1" algn="just" eaLnBrk="1" hangingPunct="1">
              <a:lnSpc>
                <a:spcPct val="90000"/>
              </a:lnSpc>
            </a:pPr>
            <a:r>
              <a:rPr lang="cs-CZ" altLang="en-US" sz="2200" smtClean="0">
                <a:cs typeface="Times New Roman" pitchFamily="18" charset="0"/>
              </a:rPr>
              <a:t>Snižuje to nejen účinnost řízení rizik, ale je to pravděpodobně příznak dalších skrytých problémů (např. špatných vztahů v týmu). </a:t>
            </a:r>
          </a:p>
          <a:p>
            <a:pPr lvl="1" algn="just" eaLnBrk="1" hangingPunct="1">
              <a:lnSpc>
                <a:spcPct val="90000"/>
              </a:lnSpc>
            </a:pPr>
            <a:r>
              <a:rPr lang="cs-CZ" altLang="en-US" sz="2200" smtClean="0">
                <a:cs typeface="Times New Roman" pitchFamily="18" charset="0"/>
              </a:rPr>
              <a:t>Často k tomu dochází proto, že ten, kdo riziko zjistí, je v jistém smyslu nositelem špatných zpráv a nemusí se proto vždy setkat s uznáním. Je nelehký úkol managementu, aby k takovým jevům nedocházelo. Ostatně ve stejné situaci jsou kvalitní testéři</a:t>
            </a:r>
            <a:r>
              <a:rPr lang="cs-CZ" altLang="en-US" sz="2300" smtClean="0">
                <a:cs typeface="Times New Roman" pitchFamily="18" charset="0"/>
              </a:rPr>
              <a:t>.</a:t>
            </a:r>
          </a:p>
          <a:p>
            <a:pPr lvl="1" algn="just" eaLnBrk="1" hangingPunct="1">
              <a:lnSpc>
                <a:spcPct val="90000"/>
              </a:lnSpc>
            </a:pPr>
            <a:r>
              <a:rPr lang="cs-CZ" altLang="en-US" sz="2300" smtClean="0">
                <a:cs typeface="Times New Roman" pitchFamily="18" charset="0"/>
              </a:rPr>
              <a:t>Boj s těmito riziky</a:t>
            </a:r>
            <a:r>
              <a:rPr lang="cs-CZ" altLang="en-US" sz="2200" smtClean="0">
                <a:cs typeface="Times New Roman" pitchFamily="18" charset="0"/>
              </a:rPr>
              <a:t> třeba chápat všemi členy týmu jako obecně prospěšné opatření</a:t>
            </a:r>
            <a:r>
              <a:rPr lang="cs-CZ" altLang="en-US" sz="2000" smtClean="0">
                <a:cs typeface="Times New Roman" pitchFamily="18" charset="0"/>
              </a:rPr>
              <a:t>. </a:t>
            </a:r>
          </a:p>
          <a:p>
            <a:pPr algn="just" eaLnBrk="1" hangingPunct="1">
              <a:lnSpc>
                <a:spcPct val="90000"/>
              </a:lnSpc>
            </a:pPr>
            <a:endParaRPr lang="cs-CZ" altLang="en-US" sz="2400" smtClean="0"/>
          </a:p>
        </p:txBody>
      </p:sp>
    </p:spTree>
    <p:extLst>
      <p:ext uri="{BB962C8B-B14F-4D97-AF65-F5344CB8AC3E}">
        <p14:creationId xmlns:p14="http://schemas.microsoft.com/office/powerpoint/2010/main" val="4157583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ctrTitle"/>
          </p:nvPr>
        </p:nvSpPr>
        <p:spPr>
          <a:xfrm>
            <a:off x="900113" y="1052513"/>
            <a:ext cx="7772400" cy="1470025"/>
          </a:xfrm>
        </p:spPr>
        <p:txBody>
          <a:bodyPr/>
          <a:lstStyle/>
          <a:p>
            <a:r>
              <a:rPr lang="cs-CZ" altLang="en-US" smtClean="0"/>
              <a:t>Pozorování</a:t>
            </a:r>
          </a:p>
        </p:txBody>
      </p:sp>
      <p:sp>
        <p:nvSpPr>
          <p:cNvPr id="45059" name="Podnadpis 2"/>
          <p:cNvSpPr>
            <a:spLocks noGrp="1"/>
          </p:cNvSpPr>
          <p:nvPr>
            <p:ph type="subTitle" idx="1"/>
          </p:nvPr>
        </p:nvSpPr>
        <p:spPr>
          <a:xfrm>
            <a:off x="1187450" y="2492375"/>
            <a:ext cx="6913563" cy="3240088"/>
          </a:xfrm>
        </p:spPr>
        <p:txBody>
          <a:bodyPr>
            <a:normAutofit fontScale="92500"/>
          </a:bodyPr>
          <a:lstStyle/>
          <a:p>
            <a:r>
              <a:rPr lang="cs-CZ" altLang="en-US" smtClean="0"/>
              <a:t>Každých deset let nové paradigma</a:t>
            </a:r>
          </a:p>
          <a:p>
            <a:r>
              <a:rPr lang="cs-CZ" altLang="en-US" smtClean="0"/>
              <a:t>Každých deset let se podle Moorova zákona zestonásobí kapacity IT</a:t>
            </a:r>
          </a:p>
          <a:p>
            <a:r>
              <a:rPr lang="cs-CZ" altLang="en-US" smtClean="0"/>
              <a:t>Riziko: Špatný odhad optimálního postupu (použité technologie, profesní růst) s uvážením Moorova zákona, viz osud Nokie</a:t>
            </a:r>
          </a:p>
        </p:txBody>
      </p:sp>
    </p:spTree>
    <p:extLst>
      <p:ext uri="{BB962C8B-B14F-4D97-AF65-F5344CB8AC3E}">
        <p14:creationId xmlns:p14="http://schemas.microsoft.com/office/powerpoint/2010/main" val="37743448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609600"/>
            <a:ext cx="7772400" cy="731838"/>
          </a:xfrm>
        </p:spPr>
        <p:txBody>
          <a:bodyPr>
            <a:normAutofit fontScale="90000"/>
          </a:bodyPr>
          <a:lstStyle/>
          <a:p>
            <a:pPr eaLnBrk="1" hangingPunct="1"/>
            <a:r>
              <a:rPr lang="cs-CZ" altLang="en-US" smtClean="0"/>
              <a:t>Změny v informatice</a:t>
            </a:r>
          </a:p>
        </p:txBody>
      </p:sp>
      <p:graphicFrame>
        <p:nvGraphicFramePr>
          <p:cNvPr id="34945" name="Group 129"/>
          <p:cNvGraphicFramePr>
            <a:graphicFrameLocks noGrp="1"/>
          </p:cNvGraphicFramePr>
          <p:nvPr>
            <p:ph idx="1"/>
          </p:nvPr>
        </p:nvGraphicFramePr>
        <p:xfrm>
          <a:off x="323850" y="1341438"/>
          <a:ext cx="8515350" cy="5222875"/>
        </p:xfrm>
        <a:graphic>
          <a:graphicData uri="http://schemas.openxmlformats.org/drawingml/2006/table">
            <a:tbl>
              <a:tblPr/>
              <a:tblGrid>
                <a:gridCol w="1276350"/>
                <a:gridCol w="3455988"/>
                <a:gridCol w="3783012"/>
              </a:tblGrid>
              <a:tr h="533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rPr>
                        <a:t>Roky</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Typické úlohy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Technologie</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    </a:t>
                      </a:r>
                      <a:r>
                        <a:rPr kumimoji="0" lang="cs-CZ" sz="1800" b="0" i="0" u="none" strike="noStrike" cap="none" normalizeH="0" baseline="0" smtClean="0">
                          <a:ln>
                            <a:noFill/>
                          </a:ln>
                          <a:solidFill>
                            <a:schemeClr val="tx1"/>
                          </a:solidFill>
                          <a:effectLst/>
                          <a:latin typeface="Arial" charset="0"/>
                        </a:rPr>
                        <a:t>-1960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Vědecko technické úlohy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Sálové počítače, děrné štítky, tiskové sestavy, FORTRAN,Algol</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1960-1970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Ekonomické výpočty v dávce, postupný nástup terminálů</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Sálové počítače, děrné štítky, tiskové sestavy, COBOL, datové systémy</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1970-1980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Ekonomické výpočty v dávce, často interaktivní vstup dat, řízení technologií, </a:t>
                      </a:r>
                      <a:r>
                        <a:rPr kumimoji="0" lang="cs-CZ" sz="1800" b="0" i="0" u="none" strike="noStrike" cap="none" normalizeH="0" baseline="0" smtClean="0">
                          <a:ln>
                            <a:noFill/>
                          </a:ln>
                          <a:solidFill>
                            <a:srgbClr val="FF0000"/>
                          </a:solidFill>
                          <a:effectLst/>
                          <a:latin typeface="Arial" charset="0"/>
                        </a:rPr>
                        <a:t>krize IT 1980</a:t>
                      </a:r>
                      <a:endParaRPr kumimoji="0" lang="cs-CZ" sz="1800" b="0" i="0" u="none" strike="noStrike" cap="none" normalizeH="0" baseline="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Sálové počítače s terminály, minipočítače děrné štítky, tiskové sestavy, COBOL, C, Pascal, DB ….</a:t>
                      </a:r>
                      <a:endParaRPr kumimoji="0" lang="cs-CZ" sz="2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44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1980-1990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Ekonomické výpočty v dávce, interaktivní vstup výstup, úlohy na PC, </a:t>
                      </a:r>
                      <a:r>
                        <a:rPr kumimoji="0" lang="cs-CZ" sz="1800" b="0" i="0" u="none" strike="noStrike" cap="none" normalizeH="0" baseline="0" smtClean="0">
                          <a:ln>
                            <a:noFill/>
                          </a:ln>
                          <a:solidFill>
                            <a:srgbClr val="FF0000"/>
                          </a:solidFill>
                          <a:effectLst/>
                          <a:latin typeface="Arial" charset="0"/>
                        </a:rPr>
                        <a:t>krize IT 1990 (meze PC)</a:t>
                      </a:r>
                      <a:endParaRPr kumimoji="0" lang="cs-CZ" sz="1800" b="0" i="0" u="none" strike="noStrike" cap="none" normalizeH="0" baseline="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Sálové počítače s PC místo terminálů, kancelářské úlohy pro PC, datové báze</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984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1990-2009</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Interaktivní výpočty na síti, e-komerce, Internet, sociální  SW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FF0000"/>
                          </a:solidFill>
                          <a:effectLst/>
                          <a:latin typeface="Arial" charset="0"/>
                        </a:rPr>
                        <a:t>2002 krize, Internetová bublina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rgbClr val="FF0000"/>
                          </a:solidFill>
                          <a:effectLst/>
                          <a:latin typeface="Arial" charset="0"/>
                        </a:rPr>
                        <a:t>2008 krize, IT nepomohlo</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Servery, počítačové sítě, Internet, grafika, vývojová prostředí, databáze, globalizace, webové služby, podpora sociálních sítí</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566064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609600"/>
            <a:ext cx="7772400" cy="731838"/>
          </a:xfrm>
        </p:spPr>
        <p:txBody>
          <a:bodyPr>
            <a:normAutofit fontScale="90000"/>
          </a:bodyPr>
          <a:lstStyle/>
          <a:p>
            <a:pPr eaLnBrk="1" hangingPunct="1"/>
            <a:r>
              <a:rPr lang="cs-CZ" altLang="en-US" smtClean="0"/>
              <a:t>Změny v informatice</a:t>
            </a:r>
          </a:p>
        </p:txBody>
      </p:sp>
      <p:graphicFrame>
        <p:nvGraphicFramePr>
          <p:cNvPr id="34945" name="Group 129"/>
          <p:cNvGraphicFramePr>
            <a:graphicFrameLocks noGrp="1"/>
          </p:cNvGraphicFramePr>
          <p:nvPr>
            <p:ph idx="1"/>
            <p:extLst>
              <p:ext uri="{D42A27DB-BD31-4B8C-83A1-F6EECF244321}">
                <p14:modId xmlns:p14="http://schemas.microsoft.com/office/powerpoint/2010/main" val="3852027059"/>
              </p:ext>
            </p:extLst>
          </p:nvPr>
        </p:nvGraphicFramePr>
        <p:xfrm>
          <a:off x="467544" y="1186248"/>
          <a:ext cx="8371656" cy="4402993"/>
        </p:xfrm>
        <a:graphic>
          <a:graphicData uri="http://schemas.openxmlformats.org/drawingml/2006/table">
            <a:tbl>
              <a:tblPr/>
              <a:tblGrid>
                <a:gridCol w="1273955"/>
                <a:gridCol w="3378526"/>
                <a:gridCol w="3719175"/>
              </a:tblGrid>
              <a:tr h="4205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dirty="0" smtClean="0">
                          <a:ln>
                            <a:noFill/>
                          </a:ln>
                          <a:solidFill>
                            <a:schemeClr val="tx1"/>
                          </a:solidFill>
                          <a:effectLst/>
                          <a:latin typeface="Arial" charset="0"/>
                        </a:rPr>
                        <a:t>Roky</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Typické úlohy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charset="0"/>
                        </a:rPr>
                        <a:t>Technologie</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711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2000-2010</a:t>
                      </a:r>
                      <a:r>
                        <a:rPr kumimoji="0" lang="cs-CZ" sz="2800" b="0" i="0" u="none" strike="noStrike" cap="none" normalizeH="0" baseline="0" dirty="0" smtClean="0">
                          <a:ln>
                            <a:noFill/>
                          </a:ln>
                          <a:solidFill>
                            <a:schemeClr val="tx1"/>
                          </a:solidFill>
                          <a:effectLst/>
                          <a:latin typeface="Arial" charset="0"/>
                        </a:rPr>
                        <a:t>    </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IT pro celosvětovou ekonomiku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cs-CZ" sz="1800" b="0" i="0" u="none" strike="noStrike" cap="none" normalizeH="0" baseline="0" dirty="0" smtClean="0">
                          <a:ln>
                            <a:noFill/>
                          </a:ln>
                          <a:solidFill>
                            <a:schemeClr val="tx1"/>
                          </a:solidFill>
                          <a:effectLst/>
                          <a:latin typeface="Arial" charset="0"/>
                        </a:rPr>
                        <a:t>Servisní SW architektury, internet, </a:t>
                      </a:r>
                      <a:r>
                        <a:rPr kumimoji="0" lang="cs-CZ" sz="1800" b="0" i="0" u="none" strike="noStrike" cap="none" normalizeH="0" baseline="0" dirty="0" smtClean="0">
                          <a:ln>
                            <a:noFill/>
                          </a:ln>
                          <a:solidFill>
                            <a:srgbClr val="FF0000"/>
                          </a:solidFill>
                          <a:effectLst/>
                          <a:latin typeface="Arial" charset="0"/>
                        </a:rPr>
                        <a:t>krize IT 2009</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Pokročilé PC, mobily, servery , PC a notebooky</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7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2010 </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Sociální sítě, SOA řízené dokumenty</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Pokročilé sítě, nové paměti, </a:t>
                      </a:r>
                      <a:r>
                        <a:rPr kumimoji="0" lang="cs-CZ" sz="1800" b="0" i="0" u="none" strike="noStrike" cap="none" normalizeH="0" baseline="0" dirty="0" err="1" smtClean="0">
                          <a:ln>
                            <a:noFill/>
                          </a:ln>
                          <a:solidFill>
                            <a:schemeClr val="tx1"/>
                          </a:solidFill>
                          <a:effectLst/>
                          <a:latin typeface="Arial" charset="0"/>
                        </a:rPr>
                        <a:t>WiFi</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372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2012</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cs-CZ" sz="1800" b="0" i="0" u="none" strike="noStrike" cap="none" normalizeH="0" baseline="0" dirty="0" err="1" smtClean="0">
                          <a:ln>
                            <a:noFill/>
                          </a:ln>
                          <a:solidFill>
                            <a:schemeClr val="tx1"/>
                          </a:solidFill>
                          <a:effectLst/>
                          <a:latin typeface="Arial" charset="0"/>
                        </a:rPr>
                        <a:t>Cloudy</a:t>
                      </a:r>
                      <a:r>
                        <a:rPr kumimoji="0" lang="cs-CZ" sz="1800" b="0" i="0" u="none" strike="noStrike" cap="none" normalizeH="0" baseline="0" dirty="0" smtClean="0">
                          <a:ln>
                            <a:noFill/>
                          </a:ln>
                          <a:solidFill>
                            <a:schemeClr val="tx1"/>
                          </a:solidFill>
                          <a:effectLst/>
                          <a:latin typeface="Arial" charset="0"/>
                        </a:rPr>
                        <a:t>, Internet pro všechny a na všem, IT ve všem Internet věcí, propojování autonomních systémů na globální úrovni, </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dirty="0" smtClean="0">
                          <a:ln>
                            <a:noFill/>
                          </a:ln>
                          <a:solidFill>
                            <a:schemeClr val="tx1"/>
                          </a:solidFill>
                          <a:effectLst/>
                          <a:latin typeface="Arial" charset="0"/>
                        </a:rPr>
                        <a:t>Datové a počítačové globální sítě, Chytré mobily chytré spotřebiče</a:t>
                      </a: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209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000" b="0" i="0" u="none" strike="noStrike" cap="none" normalizeH="0" baseline="0" dirty="0" smtClean="0">
                        <a:ln>
                          <a:noFill/>
                        </a:ln>
                        <a:solidFill>
                          <a:schemeClr val="tx1"/>
                        </a:solidFill>
                        <a:effectLst/>
                        <a:latin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2105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smtClean="0">
                        <a:ln>
                          <a:noFill/>
                        </a:ln>
                        <a:solidFill>
                          <a:srgbClr val="FF0000"/>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TextovéPole 1"/>
          <p:cNvSpPr txBox="1"/>
          <p:nvPr/>
        </p:nvSpPr>
        <p:spPr>
          <a:xfrm>
            <a:off x="539552" y="4725144"/>
            <a:ext cx="8208912" cy="830997"/>
          </a:xfrm>
          <a:prstGeom prst="rect">
            <a:avLst/>
          </a:prstGeom>
          <a:solidFill>
            <a:schemeClr val="bg1"/>
          </a:solidFill>
        </p:spPr>
        <p:txBody>
          <a:bodyPr wrap="square" rtlCol="0">
            <a:spAutoFit/>
          </a:bodyPr>
          <a:lstStyle/>
          <a:p>
            <a:pPr algn="ctr"/>
            <a:r>
              <a:rPr lang="cs-CZ" sz="2400" dirty="0" smtClean="0"/>
              <a:t>Digitalizace uživatelských procesů,</a:t>
            </a:r>
          </a:p>
          <a:p>
            <a:pPr algn="ctr"/>
            <a:r>
              <a:rPr lang="cs-CZ" sz="2400" dirty="0" smtClean="0"/>
              <a:t> zapojení uživatelů</a:t>
            </a:r>
            <a:endParaRPr lang="en-US" sz="2400" dirty="0"/>
          </a:p>
        </p:txBody>
      </p:sp>
    </p:spTree>
    <p:extLst>
      <p:ext uri="{BB962C8B-B14F-4D97-AF65-F5344CB8AC3E}">
        <p14:creationId xmlns:p14="http://schemas.microsoft.com/office/powerpoint/2010/main" val="19823378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ctrTitle"/>
          </p:nvPr>
        </p:nvSpPr>
        <p:spPr/>
        <p:txBody>
          <a:bodyPr/>
          <a:lstStyle/>
          <a:p>
            <a:r>
              <a:rPr lang="cs-CZ" altLang="en-US" smtClean="0"/>
              <a:t>Konkrétní příklady rizik</a:t>
            </a:r>
          </a:p>
        </p:txBody>
      </p:sp>
      <p:sp>
        <p:nvSpPr>
          <p:cNvPr id="37891" name="Podnadpis 2"/>
          <p:cNvSpPr>
            <a:spLocks noGrp="1"/>
          </p:cNvSpPr>
          <p:nvPr>
            <p:ph type="subTitle" idx="1"/>
          </p:nvPr>
        </p:nvSpPr>
        <p:spPr/>
        <p:txBody>
          <a:bodyPr/>
          <a:lstStyle/>
          <a:p>
            <a:endParaRPr lang="en-US" altLang="en-US" smtClean="0"/>
          </a:p>
        </p:txBody>
      </p:sp>
    </p:spTree>
    <p:extLst>
      <p:ext uri="{BB962C8B-B14F-4D97-AF65-F5344CB8AC3E}">
        <p14:creationId xmlns:p14="http://schemas.microsoft.com/office/powerpoint/2010/main" val="3714908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CE316407-9CDC-4084-BA9B-4AD55341BE9D}" type="slidenum">
              <a:rPr lang="cs-CZ" altLang="en-US" sz="1400" smtClean="0"/>
              <a:pPr eaLnBrk="1" hangingPunct="1">
                <a:spcBef>
                  <a:spcPct val="0"/>
                </a:spcBef>
                <a:buFontTx/>
                <a:buNone/>
              </a:pPr>
              <a:t>4</a:t>
            </a:fld>
            <a:endParaRPr lang="cs-CZ" altLang="en-US" sz="1400" smtClean="0"/>
          </a:p>
        </p:txBody>
      </p:sp>
      <p:sp>
        <p:nvSpPr>
          <p:cNvPr id="5123" name="Rectangle 2"/>
          <p:cNvSpPr>
            <a:spLocks noGrp="1" noChangeArrowheads="1"/>
          </p:cNvSpPr>
          <p:nvPr>
            <p:ph type="title"/>
          </p:nvPr>
        </p:nvSpPr>
        <p:spPr>
          <a:xfrm>
            <a:off x="684213" y="333375"/>
            <a:ext cx="7772400" cy="1143000"/>
          </a:xfrm>
        </p:spPr>
        <p:txBody>
          <a:bodyPr/>
          <a:lstStyle/>
          <a:p>
            <a:pPr eaLnBrk="1" hangingPunct="1"/>
            <a:r>
              <a:rPr lang="cs-CZ" altLang="en-US" smtClean="0"/>
              <a:t>Co je riziko</a:t>
            </a:r>
          </a:p>
        </p:txBody>
      </p:sp>
      <p:sp>
        <p:nvSpPr>
          <p:cNvPr id="5124" name="Rectangle 3"/>
          <p:cNvSpPr>
            <a:spLocks noGrp="1" noChangeArrowheads="1"/>
          </p:cNvSpPr>
          <p:nvPr>
            <p:ph type="body" idx="1"/>
          </p:nvPr>
        </p:nvSpPr>
        <p:spPr>
          <a:xfrm>
            <a:off x="685800" y="1557338"/>
            <a:ext cx="7772400" cy="4538662"/>
          </a:xfrm>
        </p:spPr>
        <p:txBody>
          <a:bodyPr>
            <a:normAutofit lnSpcReduction="10000"/>
          </a:bodyPr>
          <a:lstStyle/>
          <a:p>
            <a:pPr eaLnBrk="1" hangingPunct="1"/>
            <a:r>
              <a:rPr lang="cs-CZ" altLang="en-US" b="1" smtClean="0">
                <a:latin typeface="Times New Roman" pitchFamily="18" charset="0"/>
                <a:cs typeface="Times New Roman" pitchFamily="18" charset="0"/>
              </a:rPr>
              <a:t>Riziko</a:t>
            </a:r>
            <a:r>
              <a:rPr lang="cs-CZ" altLang="en-US" smtClean="0">
                <a:latin typeface="Times New Roman" pitchFamily="18" charset="0"/>
                <a:cs typeface="Times New Roman" pitchFamily="18" charset="0"/>
              </a:rPr>
              <a:t> je jev nebo událost, která může  někdy nastat a pokud nastane  způsobí škodu, </a:t>
            </a:r>
            <a:r>
              <a:rPr lang="cs-CZ" altLang="en-US" smtClean="0">
                <a:latin typeface="Times New Roman" pitchFamily="18" charset="0"/>
              </a:rPr>
              <a:t>č</a:t>
            </a:r>
            <a:r>
              <a:rPr lang="cs-CZ" altLang="en-US" smtClean="0">
                <a:latin typeface="Times New Roman" pitchFamily="18" charset="0"/>
                <a:cs typeface="Times New Roman" pitchFamily="18" charset="0"/>
              </a:rPr>
              <a:t>ili </a:t>
            </a:r>
          </a:p>
          <a:p>
            <a:pPr lvl="1" eaLnBrk="1" hangingPunct="1"/>
            <a:r>
              <a:rPr lang="cs-CZ" altLang="en-US" smtClean="0">
                <a:latin typeface="Times New Roman" pitchFamily="18" charset="0"/>
                <a:cs typeface="Times New Roman" pitchFamily="18" charset="0"/>
              </a:rPr>
              <a:t>nastává s určitou pravděpodobností</a:t>
            </a:r>
            <a:r>
              <a:rPr lang="cs-CZ" altLang="en-US" smtClean="0">
                <a:latin typeface="Times New Roman" pitchFamily="18" charset="0"/>
              </a:rPr>
              <a:t> </a:t>
            </a:r>
            <a:r>
              <a:rPr lang="cs-CZ" altLang="en-US" i="1" smtClean="0">
                <a:latin typeface="Times New Roman" pitchFamily="18" charset="0"/>
              </a:rPr>
              <a:t>p</a:t>
            </a:r>
            <a:r>
              <a:rPr lang="cs-CZ" altLang="en-US" smtClean="0">
                <a:latin typeface="Times New Roman" pitchFamily="18" charset="0"/>
                <a:cs typeface="Times New Roman" pitchFamily="18" charset="0"/>
              </a:rPr>
              <a:t>, </a:t>
            </a:r>
          </a:p>
          <a:p>
            <a:pPr lvl="1" eaLnBrk="1" hangingPunct="1"/>
            <a:r>
              <a:rPr lang="cs-CZ" altLang="en-US" smtClean="0">
                <a:latin typeface="Times New Roman" pitchFamily="18" charset="0"/>
                <a:cs typeface="Times New Roman" pitchFamily="18" charset="0"/>
              </a:rPr>
              <a:t>do určité doby</a:t>
            </a:r>
            <a:r>
              <a:rPr lang="cs-CZ" altLang="en-US" i="1" smtClean="0">
                <a:latin typeface="Times New Roman" pitchFamily="18" charset="0"/>
                <a:cs typeface="Times New Roman" pitchFamily="18" charset="0"/>
              </a:rPr>
              <a:t> T,</a:t>
            </a:r>
            <a:r>
              <a:rPr lang="cs-CZ" altLang="en-US" smtClean="0">
                <a:latin typeface="Times New Roman" pitchFamily="18" charset="0"/>
                <a:cs typeface="Times New Roman" pitchFamily="18" charset="0"/>
              </a:rPr>
              <a:t> </a:t>
            </a:r>
          </a:p>
          <a:p>
            <a:pPr lvl="1" eaLnBrk="1" hangingPunct="1"/>
            <a:r>
              <a:rPr lang="cs-CZ" altLang="en-US" smtClean="0">
                <a:latin typeface="Times New Roman" pitchFamily="18" charset="0"/>
                <a:cs typeface="Times New Roman" pitchFamily="18" charset="0"/>
              </a:rPr>
              <a:t>pokud nastane zp</a:t>
            </a:r>
            <a:r>
              <a:rPr lang="cs-CZ" altLang="en-US" smtClean="0">
                <a:latin typeface="Times New Roman" pitchFamily="18" charset="0"/>
              </a:rPr>
              <a:t>ů</a:t>
            </a:r>
            <a:r>
              <a:rPr lang="cs-CZ" altLang="en-US" smtClean="0">
                <a:latin typeface="Times New Roman" pitchFamily="18" charset="0"/>
                <a:cs typeface="Times New Roman" pitchFamily="18" charset="0"/>
              </a:rPr>
              <a:t>sobí určitou ztrátu</a:t>
            </a:r>
            <a:r>
              <a:rPr lang="cs-CZ" altLang="en-US" smtClean="0">
                <a:latin typeface="Times New Roman" pitchFamily="18" charset="0"/>
              </a:rPr>
              <a:t> </a:t>
            </a:r>
            <a:r>
              <a:rPr lang="cs-CZ" altLang="en-US" i="1" smtClean="0">
                <a:latin typeface="Times New Roman" pitchFamily="18" charset="0"/>
              </a:rPr>
              <a:t>Z</a:t>
            </a:r>
            <a:r>
              <a:rPr lang="cs-CZ" altLang="en-US" smtClean="0">
                <a:latin typeface="Times New Roman" pitchFamily="18" charset="0"/>
                <a:cs typeface="Times New Roman" pitchFamily="18" charset="0"/>
              </a:rPr>
              <a:t> </a:t>
            </a:r>
          </a:p>
          <a:p>
            <a:pPr lvl="1" eaLnBrk="1" hangingPunct="1"/>
            <a:r>
              <a:rPr lang="cs-CZ" altLang="en-US" smtClean="0">
                <a:latin typeface="Times New Roman" pitchFamily="18" charset="0"/>
                <a:cs typeface="Times New Roman" pitchFamily="18" charset="0"/>
              </a:rPr>
              <a:t>(srv Hall 1998)</a:t>
            </a:r>
          </a:p>
          <a:p>
            <a:pPr eaLnBrk="1" hangingPunct="1"/>
            <a:r>
              <a:rPr lang="cs-CZ" altLang="en-US" smtClean="0">
                <a:cs typeface="Times New Roman" pitchFamily="18" charset="0"/>
              </a:rPr>
              <a:t>Riziko se </a:t>
            </a:r>
            <a:r>
              <a:rPr lang="cs-CZ" altLang="en-US" b="1" smtClean="0">
                <a:cs typeface="Times New Roman" pitchFamily="18" charset="0"/>
              </a:rPr>
              <a:t>uskuteční, </a:t>
            </a:r>
            <a:r>
              <a:rPr lang="cs-CZ" altLang="en-US" smtClean="0">
                <a:cs typeface="Times New Roman" pitchFamily="18" charset="0"/>
              </a:rPr>
              <a:t> dojde-li k rizikové události</a:t>
            </a:r>
          </a:p>
          <a:p>
            <a:pPr eaLnBrk="1" hangingPunct="1"/>
            <a:endParaRPr lang="cs-CZ" altLang="en-US" smtClean="0">
              <a:latin typeface="Times New Roman" pitchFamily="18" charset="0"/>
              <a:cs typeface="Times New Roman" pitchFamily="18" charset="0"/>
            </a:endParaRPr>
          </a:p>
        </p:txBody>
      </p:sp>
    </p:spTree>
    <p:extLst>
      <p:ext uri="{BB962C8B-B14F-4D97-AF65-F5344CB8AC3E}">
        <p14:creationId xmlns:p14="http://schemas.microsoft.com/office/powerpoint/2010/main" val="18772629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idx="4294967295"/>
          </p:nvPr>
        </p:nvSpPr>
        <p:spPr/>
        <p:txBody>
          <a:bodyPr lIns="90000" tIns="46800" rIns="90000" bIns="46800">
            <a:normAutofit fontScale="90000"/>
          </a:bodyPr>
          <a:lstStyle/>
          <a:p>
            <a:r>
              <a:rPr lang="cs-CZ" altLang="en-US" smtClean="0">
                <a:latin typeface="Comic Sans MS" pitchFamily="66" charset="0"/>
                <a:cs typeface="Arial" charset="0"/>
              </a:rPr>
              <a:t>Registr vozidel a změna paradigmatu</a:t>
            </a:r>
          </a:p>
        </p:txBody>
      </p:sp>
      <p:sp>
        <p:nvSpPr>
          <p:cNvPr id="46083" name="Zástupný symbol pro obsah 2"/>
          <p:cNvSpPr>
            <a:spLocks noGrp="1"/>
          </p:cNvSpPr>
          <p:nvPr>
            <p:ph idx="4294967295"/>
          </p:nvPr>
        </p:nvSpPr>
        <p:spPr>
          <a:xfrm>
            <a:off x="-1588" y="1773238"/>
            <a:ext cx="9145588" cy="4751387"/>
          </a:xfrm>
        </p:spPr>
        <p:txBody>
          <a:bodyPr lIns="90000" tIns="46800" rIns="90000" bIns="46800"/>
          <a:lstStyle/>
          <a:p>
            <a:r>
              <a:rPr lang="cs-CZ" altLang="en-US" sz="2800" smtClean="0"/>
              <a:t>Registr propojuje nezávislé subsystémy používané jako služby, ty mohou mít různou architekturu</a:t>
            </a:r>
          </a:p>
          <a:p>
            <a:r>
              <a:rPr lang="cs-CZ" altLang="en-US" sz="2800" smtClean="0"/>
              <a:t>Výkon závisí na různých skutečnostech</a:t>
            </a:r>
          </a:p>
          <a:p>
            <a:pPr lvl="1">
              <a:buFont typeface="Arial" charset="0"/>
              <a:buChar char="•"/>
            </a:pPr>
            <a:r>
              <a:rPr lang="cs-CZ" altLang="en-US" sz="2400" smtClean="0"/>
              <a:t>Kapacita sítě</a:t>
            </a:r>
          </a:p>
          <a:p>
            <a:pPr lvl="1">
              <a:buFont typeface="Arial" charset="0"/>
              <a:buChar char="•"/>
            </a:pPr>
            <a:r>
              <a:rPr lang="cs-CZ" altLang="en-US" sz="2400" smtClean="0"/>
              <a:t>Databáze</a:t>
            </a:r>
          </a:p>
          <a:p>
            <a:pPr lvl="1">
              <a:buFont typeface="Arial" charset="0"/>
              <a:buChar char="•"/>
            </a:pPr>
            <a:r>
              <a:rPr lang="cs-CZ" altLang="en-US" sz="2400" smtClean="0"/>
              <a:t>Logika řešení </a:t>
            </a:r>
          </a:p>
          <a:p>
            <a:pPr lvl="1">
              <a:buFont typeface="Arial" charset="0"/>
              <a:buChar char="•"/>
            </a:pPr>
            <a:r>
              <a:rPr lang="cs-CZ" altLang="en-US" sz="2400" smtClean="0"/>
              <a:t>Pravidla pro programování klientů a pro rozhraní klientů na systém</a:t>
            </a:r>
          </a:p>
          <a:p>
            <a:r>
              <a:rPr lang="cs-CZ" altLang="en-US" sz="2800" smtClean="0"/>
              <a:t>Je třeba orchestrace a hrubozrnné komunikační protokoly komunikace a možná dávkové rozhraní na celoevropské databáze. </a:t>
            </a:r>
          </a:p>
        </p:txBody>
      </p:sp>
    </p:spTree>
    <p:extLst>
      <p:ext uri="{BB962C8B-B14F-4D97-AF65-F5344CB8AC3E}">
        <p14:creationId xmlns:p14="http://schemas.microsoft.com/office/powerpoint/2010/main" val="40421806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cs-CZ" altLang="en-US" smtClean="0"/>
              <a:t>Co se relativně málo změnilo</a:t>
            </a:r>
          </a:p>
        </p:txBody>
      </p:sp>
      <p:sp>
        <p:nvSpPr>
          <p:cNvPr id="47107" name="Rectangle 3"/>
          <p:cNvSpPr>
            <a:spLocks noGrp="1" noChangeArrowheads="1"/>
          </p:cNvSpPr>
          <p:nvPr>
            <p:ph type="body" idx="1"/>
          </p:nvPr>
        </p:nvSpPr>
        <p:spPr/>
        <p:txBody>
          <a:bodyPr/>
          <a:lstStyle/>
          <a:p>
            <a:r>
              <a:rPr lang="cs-CZ" altLang="en-US" smtClean="0"/>
              <a:t>Lidé</a:t>
            </a:r>
          </a:p>
          <a:p>
            <a:pPr lvl="1"/>
            <a:r>
              <a:rPr lang="cs-CZ" altLang="en-US" smtClean="0"/>
              <a:t>Postoje </a:t>
            </a:r>
          </a:p>
          <a:p>
            <a:pPr lvl="1"/>
            <a:r>
              <a:rPr lang="cs-CZ" altLang="en-US" smtClean="0"/>
              <a:t>Cíle</a:t>
            </a:r>
          </a:p>
          <a:p>
            <a:pPr lvl="1"/>
            <a:r>
              <a:rPr lang="cs-CZ" altLang="en-US" smtClean="0"/>
              <a:t>Předsudky</a:t>
            </a:r>
          </a:p>
          <a:p>
            <a:pPr lvl="1"/>
            <a:r>
              <a:rPr lang="cs-CZ" altLang="en-US" smtClean="0"/>
              <a:t>Klínopisná destička z Uru (Sumerové, Abraham, 2000 let před Kr.): „Všude jsou lidé stejní pitomci“</a:t>
            </a:r>
          </a:p>
          <a:p>
            <a:r>
              <a:rPr lang="cs-CZ" altLang="en-US" smtClean="0"/>
              <a:t>Potřeba a dovednost a zásady spolupráce a mezilidské komunikace</a:t>
            </a:r>
          </a:p>
        </p:txBody>
      </p:sp>
    </p:spTree>
    <p:extLst>
      <p:ext uri="{BB962C8B-B14F-4D97-AF65-F5344CB8AC3E}">
        <p14:creationId xmlns:p14="http://schemas.microsoft.com/office/powerpoint/2010/main" val="15563947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5B16AE89-8F7B-4DD9-ABCE-01B0FE97D3E4}" type="slidenum">
              <a:rPr lang="cs-CZ" altLang="en-US" sz="1400" smtClean="0"/>
              <a:pPr eaLnBrk="1" hangingPunct="1">
                <a:spcBef>
                  <a:spcPct val="0"/>
                </a:spcBef>
                <a:buFontTx/>
                <a:buNone/>
              </a:pPr>
              <a:t>42</a:t>
            </a:fld>
            <a:endParaRPr lang="cs-CZ" altLang="en-US" sz="1400" smtClean="0"/>
          </a:p>
        </p:txBody>
      </p:sp>
      <p:sp>
        <p:nvSpPr>
          <p:cNvPr id="48131" name="Rectangle 2"/>
          <p:cNvSpPr>
            <a:spLocks noGrp="1" noChangeArrowheads="1"/>
          </p:cNvSpPr>
          <p:nvPr>
            <p:ph type="title"/>
          </p:nvPr>
        </p:nvSpPr>
        <p:spPr>
          <a:xfrm>
            <a:off x="609600" y="0"/>
            <a:ext cx="7772400" cy="1143000"/>
          </a:xfrm>
        </p:spPr>
        <p:txBody>
          <a:bodyPr/>
          <a:lstStyle/>
          <a:p>
            <a:pPr eaLnBrk="1" hangingPunct="1"/>
            <a:r>
              <a:rPr lang="cs-CZ" altLang="en-US" smtClean="0"/>
              <a:t>Jak reagov</a:t>
            </a:r>
            <a:r>
              <a:rPr lang="en-US" altLang="en-US" smtClean="0"/>
              <a:t>a</a:t>
            </a:r>
            <a:r>
              <a:rPr lang="cs-CZ" altLang="en-US" smtClean="0"/>
              <a:t>t na riziko</a:t>
            </a:r>
          </a:p>
        </p:txBody>
      </p:sp>
      <p:sp>
        <p:nvSpPr>
          <p:cNvPr id="48132" name="Rectangle 3"/>
          <p:cNvSpPr>
            <a:spLocks noGrp="1" noChangeArrowheads="1"/>
          </p:cNvSpPr>
          <p:nvPr>
            <p:ph type="body" idx="1"/>
          </p:nvPr>
        </p:nvSpPr>
        <p:spPr>
          <a:xfrm>
            <a:off x="609600" y="1295400"/>
            <a:ext cx="7924800" cy="4800600"/>
          </a:xfrm>
        </p:spPr>
        <p:txBody>
          <a:bodyPr/>
          <a:lstStyle/>
          <a:p>
            <a:pPr marL="609600" indent="-609600" eaLnBrk="1" hangingPunct="1">
              <a:lnSpc>
                <a:spcPct val="80000"/>
              </a:lnSpc>
              <a:buFontTx/>
              <a:buAutoNum type="arabicPeriod"/>
            </a:pPr>
            <a:r>
              <a:rPr lang="cs-CZ" altLang="en-US" sz="2800" i="1" smtClean="0">
                <a:cs typeface="Times New Roman" pitchFamily="18" charset="0"/>
              </a:rPr>
              <a:t>Přijetí rizika -</a:t>
            </a:r>
            <a:r>
              <a:rPr lang="cs-CZ" altLang="en-US" sz="2800" smtClean="0">
                <a:cs typeface="Times New Roman" pitchFamily="18" charset="0"/>
              </a:rPr>
              <a:t> žádná opatření (tak to risknem nebo madam Pompadour – po nás potopa). </a:t>
            </a:r>
          </a:p>
          <a:p>
            <a:pPr marL="609600" indent="-609600" eaLnBrk="1" hangingPunct="1">
              <a:lnSpc>
                <a:spcPct val="80000"/>
              </a:lnSpc>
              <a:buFontTx/>
              <a:buAutoNum type="arabicPeriod"/>
            </a:pPr>
            <a:r>
              <a:rPr lang="cs-CZ" altLang="en-US" sz="2800" i="1" smtClean="0">
                <a:cs typeface="Times New Roman" pitchFamily="18" charset="0"/>
              </a:rPr>
              <a:t>Vytvoření rezerv -</a:t>
            </a:r>
            <a:r>
              <a:rPr lang="cs-CZ" altLang="en-US" sz="2800" smtClean="0">
                <a:cs typeface="Times New Roman" pitchFamily="18" charset="0"/>
              </a:rPr>
              <a:t> vytvoření rezerv na krytí případných ztrát. Tím se mohou omezit následné škody (např. v důsledku insolventnosti).</a:t>
            </a:r>
          </a:p>
          <a:p>
            <a:pPr marL="609600" indent="-609600" eaLnBrk="1" hangingPunct="1">
              <a:lnSpc>
                <a:spcPct val="80000"/>
              </a:lnSpc>
              <a:buFontTx/>
              <a:buAutoNum type="arabicPeriod"/>
            </a:pPr>
            <a:r>
              <a:rPr lang="cs-CZ" altLang="en-US" sz="2800" i="1" smtClean="0">
                <a:cs typeface="Times New Roman" pitchFamily="18" charset="0"/>
              </a:rPr>
              <a:t>Omezení rizika </a:t>
            </a:r>
            <a:r>
              <a:rPr lang="cs-CZ" altLang="en-US" sz="2800" smtClean="0">
                <a:cs typeface="Times New Roman" pitchFamily="18" charset="0"/>
              </a:rPr>
              <a:t>– přijetí opatření snižující velikost ztráty </a:t>
            </a:r>
            <a:r>
              <a:rPr lang="cs-CZ" altLang="en-US" sz="2800" i="1" smtClean="0">
                <a:cs typeface="Times New Roman" pitchFamily="18" charset="0"/>
              </a:rPr>
              <a:t>Z</a:t>
            </a:r>
            <a:r>
              <a:rPr lang="cs-CZ" altLang="en-US" sz="2800" smtClean="0">
                <a:cs typeface="Times New Roman" pitchFamily="18" charset="0"/>
              </a:rPr>
              <a:t>.</a:t>
            </a:r>
          </a:p>
          <a:p>
            <a:pPr marL="609600" indent="-609600" eaLnBrk="1" hangingPunct="1">
              <a:lnSpc>
                <a:spcPct val="80000"/>
              </a:lnSpc>
              <a:buFontTx/>
              <a:buAutoNum type="arabicPeriod"/>
            </a:pPr>
            <a:r>
              <a:rPr lang="cs-CZ" altLang="en-US" sz="2800" i="1" smtClean="0">
                <a:cs typeface="Times New Roman" pitchFamily="18" charset="0"/>
              </a:rPr>
              <a:t>Prevence rizika </a:t>
            </a:r>
            <a:r>
              <a:rPr lang="cs-CZ" altLang="en-US" sz="2800" smtClean="0">
                <a:cs typeface="Times New Roman" pitchFamily="18" charset="0"/>
              </a:rPr>
              <a:t>– přijetí opatření snižující pravděpodobnost </a:t>
            </a:r>
            <a:r>
              <a:rPr lang="cs-CZ" altLang="en-US" sz="2800" i="1" smtClean="0">
                <a:latin typeface="Arial" charset="0"/>
                <a:cs typeface="Times New Roman" pitchFamily="18" charset="0"/>
              </a:rPr>
              <a:t>p</a:t>
            </a:r>
            <a:r>
              <a:rPr lang="cs-CZ" altLang="en-US" sz="2800" smtClean="0">
                <a:latin typeface="Arial" charset="0"/>
                <a:cs typeface="Times New Roman" pitchFamily="18" charset="0"/>
              </a:rPr>
              <a:t> </a:t>
            </a:r>
            <a:r>
              <a:rPr lang="cs-CZ" altLang="en-US" sz="2800" smtClean="0">
                <a:cs typeface="Times New Roman" pitchFamily="18" charset="0"/>
              </a:rPr>
              <a:t>uskutečnění rizika; pokud se </a:t>
            </a:r>
            <a:r>
              <a:rPr lang="cs-CZ" altLang="en-US" sz="2800" i="1" smtClean="0">
                <a:latin typeface="Arial" charset="0"/>
                <a:cs typeface="Times New Roman" pitchFamily="18" charset="0"/>
              </a:rPr>
              <a:t>p</a:t>
            </a:r>
            <a:r>
              <a:rPr lang="cs-CZ" altLang="en-US" sz="2800" smtClean="0">
                <a:latin typeface="Arial" charset="0"/>
                <a:cs typeface="Times New Roman" pitchFamily="18" charset="0"/>
              </a:rPr>
              <a:t> </a:t>
            </a:r>
            <a:r>
              <a:rPr lang="cs-CZ" altLang="en-US" sz="2800" smtClean="0">
                <a:cs typeface="Times New Roman" pitchFamily="18" charset="0"/>
              </a:rPr>
              <a:t>sníží na nulu hovoříme o </a:t>
            </a:r>
            <a:r>
              <a:rPr lang="cs-CZ" altLang="en-US" sz="2800" i="1" smtClean="0">
                <a:cs typeface="Times New Roman" pitchFamily="18" charset="0"/>
              </a:rPr>
              <a:t>vyloučení  </a:t>
            </a:r>
            <a:r>
              <a:rPr lang="cs-CZ" altLang="en-US" sz="2800" smtClean="0">
                <a:cs typeface="Times New Roman" pitchFamily="18" charset="0"/>
              </a:rPr>
              <a:t>rizika. Při prevenci jsou důležité informace o </a:t>
            </a:r>
            <a:r>
              <a:rPr lang="cs-CZ" altLang="en-US" sz="2800" i="1" smtClean="0">
                <a:cs typeface="Times New Roman" pitchFamily="18" charset="0"/>
              </a:rPr>
              <a:t>triggerech</a:t>
            </a:r>
            <a:r>
              <a:rPr lang="cs-CZ" altLang="en-US" sz="2800" smtClean="0">
                <a:cs typeface="Times New Roman" pitchFamily="18" charset="0"/>
              </a:rPr>
              <a:t> (bezprostředních příčinách) a procesech, které k riziku vedou.</a:t>
            </a:r>
            <a:r>
              <a:rPr lang="cs-CZ" altLang="en-US" sz="2800" i="1" smtClean="0">
                <a:cs typeface="Times New Roman" pitchFamily="18" charset="0"/>
              </a:rPr>
              <a:t> </a:t>
            </a:r>
            <a:endParaRPr lang="cs-CZ" altLang="en-US" sz="2800" smtClean="0">
              <a:cs typeface="Times New Roman" pitchFamily="18" charset="0"/>
            </a:endParaRPr>
          </a:p>
        </p:txBody>
      </p:sp>
    </p:spTree>
    <p:extLst>
      <p:ext uri="{BB962C8B-B14F-4D97-AF65-F5344CB8AC3E}">
        <p14:creationId xmlns:p14="http://schemas.microsoft.com/office/powerpoint/2010/main" val="2301886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9C9DBFE-A1F1-484A-BF6F-F57DA787E09A}" type="slidenum">
              <a:rPr lang="cs-CZ" altLang="en-US" sz="1400" smtClean="0"/>
              <a:pPr eaLnBrk="1" hangingPunct="1">
                <a:spcBef>
                  <a:spcPct val="0"/>
                </a:spcBef>
                <a:buFontTx/>
                <a:buNone/>
              </a:pPr>
              <a:t>43</a:t>
            </a:fld>
            <a:endParaRPr lang="cs-CZ" altLang="en-US" sz="1400" smtClean="0"/>
          </a:p>
        </p:txBody>
      </p:sp>
      <p:sp>
        <p:nvSpPr>
          <p:cNvPr id="49155" name="Rectangle 2"/>
          <p:cNvSpPr>
            <a:spLocks noGrp="1" noChangeArrowheads="1"/>
          </p:cNvSpPr>
          <p:nvPr>
            <p:ph type="title"/>
          </p:nvPr>
        </p:nvSpPr>
        <p:spPr>
          <a:xfrm>
            <a:off x="685800" y="0"/>
            <a:ext cx="7772400" cy="1143000"/>
          </a:xfrm>
        </p:spPr>
        <p:txBody>
          <a:bodyPr/>
          <a:lstStyle/>
          <a:p>
            <a:pPr eaLnBrk="1" hangingPunct="1"/>
            <a:r>
              <a:rPr lang="cs-CZ" altLang="en-US" smtClean="0"/>
              <a:t>Jak reagovat na riziko (2)</a:t>
            </a:r>
          </a:p>
        </p:txBody>
      </p:sp>
      <p:sp>
        <p:nvSpPr>
          <p:cNvPr id="49156" name="Rectangle 3"/>
          <p:cNvSpPr>
            <a:spLocks noGrp="1" noChangeArrowheads="1"/>
          </p:cNvSpPr>
          <p:nvPr>
            <p:ph type="body" idx="1"/>
          </p:nvPr>
        </p:nvSpPr>
        <p:spPr>
          <a:xfrm>
            <a:off x="457200" y="1447800"/>
            <a:ext cx="8305800" cy="4800600"/>
          </a:xfrm>
        </p:spPr>
        <p:txBody>
          <a:bodyPr/>
          <a:lstStyle/>
          <a:p>
            <a:pPr marL="609600" indent="-609600" eaLnBrk="1" hangingPunct="1">
              <a:buFontTx/>
              <a:buAutoNum type="arabicPeriod" startAt="5"/>
            </a:pPr>
            <a:r>
              <a:rPr lang="cs-CZ" altLang="en-US" i="1" smtClean="0">
                <a:cs typeface="Times New Roman" pitchFamily="18" charset="0"/>
              </a:rPr>
              <a:t>Odmítnutí rizika </a:t>
            </a:r>
            <a:r>
              <a:rPr lang="cs-CZ" altLang="en-US" smtClean="0">
                <a:cs typeface="Times New Roman" pitchFamily="18" charset="0"/>
              </a:rPr>
              <a:t>– riziko je natolik závažné, že se projekt se zastaví, nelze-li riziko vyloučit. Riziko tedy není přípustné. Atomky a zelení.</a:t>
            </a:r>
            <a:endParaRPr lang="cs-CZ" altLang="en-US" smtClean="0">
              <a:latin typeface="Arial" charset="0"/>
              <a:cs typeface="Times New Roman" pitchFamily="18" charset="0"/>
            </a:endParaRPr>
          </a:p>
          <a:p>
            <a:pPr marL="990600" lvl="1" indent="-533400" eaLnBrk="1" hangingPunct="1"/>
            <a:r>
              <a:rPr lang="cs-CZ" altLang="en-US" smtClean="0">
                <a:cs typeface="Times New Roman" pitchFamily="18" charset="0"/>
              </a:rPr>
              <a:t>Často se zapomíná, že i s odmítnutím rizika mohou být spojeny značné skryté náklady (ztráta výnosů v důsledku zrušení projektu) a další rizika (např. ztráta zastoupení na trhu, ztráta znalostí, u zákazníka náklady na alternativní řešení, jiné škody).</a:t>
            </a:r>
          </a:p>
        </p:txBody>
      </p:sp>
    </p:spTree>
    <p:extLst>
      <p:ext uri="{BB962C8B-B14F-4D97-AF65-F5344CB8AC3E}">
        <p14:creationId xmlns:p14="http://schemas.microsoft.com/office/powerpoint/2010/main" val="1547644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0154A67-11D6-488B-878B-8F9AB4878B05}" type="slidenum">
              <a:rPr lang="cs-CZ" altLang="en-US" sz="1400" smtClean="0"/>
              <a:pPr eaLnBrk="1" hangingPunct="1">
                <a:spcBef>
                  <a:spcPct val="0"/>
                </a:spcBef>
                <a:buFontTx/>
                <a:buNone/>
              </a:pPr>
              <a:t>44</a:t>
            </a:fld>
            <a:endParaRPr lang="cs-CZ" altLang="en-US" sz="1400" smtClean="0"/>
          </a:p>
        </p:txBody>
      </p:sp>
      <p:sp>
        <p:nvSpPr>
          <p:cNvPr id="50179" name="Rectangle 2"/>
          <p:cNvSpPr>
            <a:spLocks noGrp="1" noChangeArrowheads="1"/>
          </p:cNvSpPr>
          <p:nvPr>
            <p:ph type="title"/>
          </p:nvPr>
        </p:nvSpPr>
        <p:spPr>
          <a:xfrm>
            <a:off x="685800" y="0"/>
            <a:ext cx="7772400" cy="1143000"/>
          </a:xfrm>
        </p:spPr>
        <p:txBody>
          <a:bodyPr/>
          <a:lstStyle/>
          <a:p>
            <a:pPr eaLnBrk="1" hangingPunct="1"/>
            <a:r>
              <a:rPr lang="cs-CZ" altLang="en-US" smtClean="0"/>
              <a:t>Jak reagovat na riziko (3)</a:t>
            </a:r>
          </a:p>
        </p:txBody>
      </p:sp>
      <p:sp>
        <p:nvSpPr>
          <p:cNvPr id="50180" name="Rectangle 3"/>
          <p:cNvSpPr>
            <a:spLocks noGrp="1" noChangeArrowheads="1"/>
          </p:cNvSpPr>
          <p:nvPr>
            <p:ph type="body" idx="1"/>
          </p:nvPr>
        </p:nvSpPr>
        <p:spPr>
          <a:xfrm>
            <a:off x="685800" y="1447800"/>
            <a:ext cx="7620000" cy="4800600"/>
          </a:xfrm>
        </p:spPr>
        <p:txBody>
          <a:bodyPr/>
          <a:lstStyle/>
          <a:p>
            <a:pPr marL="609600" indent="-609600" eaLnBrk="1" hangingPunct="1">
              <a:lnSpc>
                <a:spcPct val="90000"/>
              </a:lnSpc>
              <a:buFontTx/>
              <a:buAutoNum type="arabicPeriod" startAt="6"/>
            </a:pPr>
            <a:r>
              <a:rPr lang="cs-CZ" altLang="en-US" i="1" smtClean="0"/>
              <a:t>Studium rizika – </a:t>
            </a:r>
            <a:r>
              <a:rPr lang="cs-CZ" altLang="en-US" smtClean="0"/>
              <a:t>hodnocení variant řešení a aspektů rizika nad obvyklý rámec</a:t>
            </a:r>
            <a:endParaRPr lang="cs-CZ" altLang="en-US" i="1" smtClean="0"/>
          </a:p>
          <a:p>
            <a:pPr marL="609600" indent="-609600" eaLnBrk="1" hangingPunct="1">
              <a:lnSpc>
                <a:spcPct val="90000"/>
              </a:lnSpc>
              <a:buFontTx/>
              <a:buAutoNum type="arabicPeriod" startAt="6"/>
            </a:pPr>
            <a:r>
              <a:rPr lang="cs-CZ" altLang="en-US" i="1" smtClean="0">
                <a:cs typeface="Times New Roman" pitchFamily="18" charset="0"/>
              </a:rPr>
              <a:t>Přenesení rizika</a:t>
            </a:r>
            <a:r>
              <a:rPr lang="cs-CZ" altLang="en-US" smtClean="0">
                <a:cs typeface="Times New Roman" pitchFamily="18" charset="0"/>
              </a:rPr>
              <a:t> -  ztráta z rizika se (částečně) přenese na jiný subjekt. Typickým příkladem je pojištění</a:t>
            </a:r>
            <a:r>
              <a:rPr lang="cs-CZ" altLang="en-US" smtClean="0"/>
              <a:t>, ale také někdy outsourcing (přenos na někoho, kdo to umí lépe, nebo se může snáze vyrovnat s případnými ztrátami)</a:t>
            </a:r>
            <a:r>
              <a:rPr lang="cs-CZ" altLang="en-US" smtClean="0">
                <a:cs typeface="Times New Roman" pitchFamily="18" charset="0"/>
              </a:rPr>
              <a:t>.</a:t>
            </a:r>
          </a:p>
        </p:txBody>
      </p:sp>
    </p:spTree>
    <p:extLst>
      <p:ext uri="{BB962C8B-B14F-4D97-AF65-F5344CB8AC3E}">
        <p14:creationId xmlns:p14="http://schemas.microsoft.com/office/powerpoint/2010/main" val="973967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9281F5B-BBB9-4D21-A316-1417F3510B78}" type="slidenum">
              <a:rPr lang="cs-CZ" altLang="en-US" sz="1400" smtClean="0"/>
              <a:pPr eaLnBrk="1" hangingPunct="1">
                <a:spcBef>
                  <a:spcPct val="0"/>
                </a:spcBef>
                <a:buFontTx/>
                <a:buNone/>
              </a:pPr>
              <a:t>45</a:t>
            </a:fld>
            <a:endParaRPr lang="cs-CZ" altLang="en-US" sz="1400" smtClean="0"/>
          </a:p>
        </p:txBody>
      </p:sp>
      <p:sp>
        <p:nvSpPr>
          <p:cNvPr id="51203" name="Rectangle 2"/>
          <p:cNvSpPr>
            <a:spLocks noGrp="1" noChangeArrowheads="1"/>
          </p:cNvSpPr>
          <p:nvPr>
            <p:ph type="title"/>
          </p:nvPr>
        </p:nvSpPr>
        <p:spPr/>
        <p:txBody>
          <a:bodyPr/>
          <a:lstStyle/>
          <a:p>
            <a:pPr eaLnBrk="1" hangingPunct="1"/>
            <a:r>
              <a:rPr lang="cs-CZ" altLang="en-US" smtClean="0"/>
              <a:t>Jak reagovat na riziko 4</a:t>
            </a:r>
          </a:p>
        </p:txBody>
      </p:sp>
      <p:sp>
        <p:nvSpPr>
          <p:cNvPr id="51204" name="Rectangle 3"/>
          <p:cNvSpPr>
            <a:spLocks noGrp="1" noChangeArrowheads="1"/>
          </p:cNvSpPr>
          <p:nvPr>
            <p:ph type="body" idx="1"/>
          </p:nvPr>
        </p:nvSpPr>
        <p:spPr/>
        <p:txBody>
          <a:bodyPr/>
          <a:lstStyle/>
          <a:p>
            <a:pPr eaLnBrk="1" hangingPunct="1"/>
            <a:r>
              <a:rPr lang="cs-CZ" altLang="en-US" sz="2800" smtClean="0"/>
              <a:t>Minimalizovat maximální riziko</a:t>
            </a:r>
          </a:p>
          <a:p>
            <a:pPr eaLnBrk="1" hangingPunct="1"/>
            <a:r>
              <a:rPr lang="cs-CZ" altLang="en-US" sz="2800" smtClean="0"/>
              <a:t>Místo jedné rizikové události s velmi velkým Z ale malou pravděpodobností </a:t>
            </a:r>
            <a:r>
              <a:rPr lang="cs-CZ" altLang="en-US" sz="2800" i="1" smtClean="0"/>
              <a:t>p</a:t>
            </a:r>
            <a:r>
              <a:rPr lang="cs-CZ" altLang="en-US" sz="2800" smtClean="0"/>
              <a:t> zvolím riziko s podstatně větší pravděpodobností ale menší ztrátou, nebo řadu rizik s malou ztrátou tak, aby úhrnná očekávaná ztráta příliš nevzrostla </a:t>
            </a:r>
          </a:p>
          <a:p>
            <a:pPr lvl="1" eaLnBrk="1" hangingPunct="1"/>
            <a:r>
              <a:rPr lang="cs-CZ" altLang="en-US" sz="2400" smtClean="0"/>
              <a:t>Pět Sullivanů (pět bratrů zahynulo společně na jedné lodi - sourozenci nemají sloužit na jedné válečné lodi)</a:t>
            </a:r>
          </a:p>
          <a:p>
            <a:pPr lvl="1" eaLnBrk="1" hangingPunct="1"/>
            <a:r>
              <a:rPr lang="cs-CZ" altLang="en-US" sz="2400" smtClean="0"/>
              <a:t>Pojištění je vlastně extrémní případ tohoto přístupu </a:t>
            </a:r>
          </a:p>
        </p:txBody>
      </p:sp>
    </p:spTree>
    <p:extLst>
      <p:ext uri="{BB962C8B-B14F-4D97-AF65-F5344CB8AC3E}">
        <p14:creationId xmlns:p14="http://schemas.microsoft.com/office/powerpoint/2010/main" val="11359495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E9F8604B-70D3-46F1-9A44-3584EF5181BA}" type="slidenum">
              <a:rPr lang="cs-CZ" altLang="en-US" sz="1400" smtClean="0"/>
              <a:pPr eaLnBrk="1" hangingPunct="1">
                <a:spcBef>
                  <a:spcPct val="0"/>
                </a:spcBef>
                <a:buFontTx/>
                <a:buNone/>
              </a:pPr>
              <a:t>46</a:t>
            </a:fld>
            <a:endParaRPr lang="cs-CZ" altLang="en-US" sz="1400" smtClean="0"/>
          </a:p>
        </p:txBody>
      </p:sp>
      <p:sp>
        <p:nvSpPr>
          <p:cNvPr id="55299" name="Rectangle 2"/>
          <p:cNvSpPr>
            <a:spLocks noGrp="1" noChangeArrowheads="1"/>
          </p:cNvSpPr>
          <p:nvPr>
            <p:ph type="title"/>
          </p:nvPr>
        </p:nvSpPr>
        <p:spPr/>
        <p:txBody>
          <a:bodyPr/>
          <a:lstStyle/>
          <a:p>
            <a:pPr eaLnBrk="1" hangingPunct="1"/>
            <a:r>
              <a:rPr lang="cs-CZ" altLang="en-US" sz="4000" smtClean="0"/>
              <a:t>Samozřejmost, na kterou se zapomíná</a:t>
            </a:r>
          </a:p>
        </p:txBody>
      </p:sp>
      <p:sp>
        <p:nvSpPr>
          <p:cNvPr id="55300" name="Rectangle 3"/>
          <p:cNvSpPr>
            <a:spLocks noGrp="1" noChangeArrowheads="1"/>
          </p:cNvSpPr>
          <p:nvPr>
            <p:ph type="body" idx="1"/>
          </p:nvPr>
        </p:nvSpPr>
        <p:spPr>
          <a:xfrm>
            <a:off x="685800" y="1752600"/>
            <a:ext cx="7772400" cy="4343400"/>
          </a:xfrm>
        </p:spPr>
        <p:txBody>
          <a:bodyPr/>
          <a:lstStyle/>
          <a:p>
            <a:pPr eaLnBrk="1" hangingPunct="1"/>
            <a:r>
              <a:rPr lang="cs-CZ" altLang="en-US" sz="3600" i="1" smtClean="0">
                <a:cs typeface="Times New Roman" pitchFamily="18" charset="0"/>
              </a:rPr>
              <a:t>U každého opatření při řešení rizik je třeba vyhodnotit přínos opatření (měřený hodnotou rizika O</a:t>
            </a:r>
            <a:r>
              <a:rPr lang="cs-CZ" altLang="en-US" sz="3600" i="1" smtClean="0"/>
              <a:t> = p</a:t>
            </a:r>
            <a:r>
              <a:rPr lang="en-US" altLang="en-US" sz="3600" i="1" smtClean="0"/>
              <a:t>*</a:t>
            </a:r>
            <a:r>
              <a:rPr lang="cs-CZ" altLang="en-US" sz="3600" i="1" smtClean="0"/>
              <a:t>Z, tj. očekávané ztráty</a:t>
            </a:r>
            <a:r>
              <a:rPr lang="cs-CZ" altLang="en-US" sz="3600" i="1" smtClean="0">
                <a:cs typeface="Times New Roman" pitchFamily="18" charset="0"/>
              </a:rPr>
              <a:t>) proti nákladům a spotřebě jiných zdrojů (např. času špičkových pracovníků)</a:t>
            </a:r>
            <a:r>
              <a:rPr lang="cs-CZ" altLang="en-US" sz="3600" i="1" smtClean="0"/>
              <a:t> vynaložených na řízení rizika</a:t>
            </a:r>
            <a:r>
              <a:rPr lang="cs-CZ" altLang="en-US" sz="3600" i="1" smtClean="0">
                <a:cs typeface="Times New Roman" pitchFamily="18" charset="0"/>
              </a:rPr>
              <a:t>. </a:t>
            </a:r>
            <a:endParaRPr lang="cs-CZ" altLang="en-US" smtClean="0"/>
          </a:p>
        </p:txBody>
      </p:sp>
    </p:spTree>
    <p:extLst>
      <p:ext uri="{BB962C8B-B14F-4D97-AF65-F5344CB8AC3E}">
        <p14:creationId xmlns:p14="http://schemas.microsoft.com/office/powerpoint/2010/main" val="4031857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C01119E1-81C2-4ED2-AB6D-1AEECB278378}" type="slidenum">
              <a:rPr lang="cs-CZ" altLang="en-US" sz="1400" smtClean="0"/>
              <a:pPr eaLnBrk="1" hangingPunct="1">
                <a:spcBef>
                  <a:spcPct val="0"/>
                </a:spcBef>
                <a:buFontTx/>
                <a:buNone/>
              </a:pPr>
              <a:t>47</a:t>
            </a:fld>
            <a:endParaRPr lang="cs-CZ" altLang="en-US" sz="1400" smtClean="0"/>
          </a:p>
        </p:txBody>
      </p:sp>
      <p:sp>
        <p:nvSpPr>
          <p:cNvPr id="56323" name="Rectangle 2"/>
          <p:cNvSpPr>
            <a:spLocks noGrp="1" noChangeArrowheads="1"/>
          </p:cNvSpPr>
          <p:nvPr>
            <p:ph type="title"/>
          </p:nvPr>
        </p:nvSpPr>
        <p:spPr/>
        <p:txBody>
          <a:bodyPr/>
          <a:lstStyle/>
          <a:p>
            <a:pPr eaLnBrk="1" hangingPunct="1"/>
            <a:r>
              <a:rPr lang="cs-CZ" altLang="en-US" smtClean="0"/>
              <a:t>Lidé při řízení rizik</a:t>
            </a:r>
          </a:p>
        </p:txBody>
      </p:sp>
      <p:sp>
        <p:nvSpPr>
          <p:cNvPr id="56324" name="Rectangle 3"/>
          <p:cNvSpPr>
            <a:spLocks noGrp="1" noChangeArrowheads="1"/>
          </p:cNvSpPr>
          <p:nvPr>
            <p:ph type="body" idx="1"/>
          </p:nvPr>
        </p:nvSpPr>
        <p:spPr/>
        <p:txBody>
          <a:bodyPr/>
          <a:lstStyle/>
          <a:p>
            <a:pPr marL="92075" indent="-92075" eaLnBrk="1" hangingPunct="1">
              <a:lnSpc>
                <a:spcPct val="90000"/>
              </a:lnSpc>
              <a:buFontTx/>
              <a:buNone/>
            </a:pPr>
            <a:r>
              <a:rPr lang="cs-CZ" altLang="en-US" sz="2800" smtClean="0">
                <a:cs typeface="Times New Roman" pitchFamily="18" charset="0"/>
              </a:rPr>
              <a:t>Základní činnosti lidí při řízení rizik</a:t>
            </a:r>
          </a:p>
          <a:p>
            <a:pPr marL="92075" indent="-92075" eaLnBrk="1" hangingPunct="1">
              <a:lnSpc>
                <a:spcPct val="90000"/>
              </a:lnSpc>
            </a:pPr>
            <a:r>
              <a:rPr lang="cs-CZ" altLang="en-US" sz="2400" smtClean="0"/>
              <a:t> identifikace rizik, </a:t>
            </a:r>
          </a:p>
          <a:p>
            <a:pPr marL="92075" indent="-92075" eaLnBrk="1" hangingPunct="1">
              <a:lnSpc>
                <a:spcPct val="90000"/>
              </a:lnSpc>
            </a:pPr>
            <a:r>
              <a:rPr lang="cs-CZ" altLang="en-US" sz="2400" smtClean="0"/>
              <a:t> změny v hodnocení atributů  rizik, </a:t>
            </a:r>
          </a:p>
          <a:p>
            <a:pPr marL="92075" indent="-92075" eaLnBrk="1" hangingPunct="1">
              <a:lnSpc>
                <a:spcPct val="90000"/>
              </a:lnSpc>
            </a:pPr>
            <a:r>
              <a:rPr lang="cs-CZ" altLang="en-US" sz="2400" smtClean="0"/>
              <a:t>  navrhování a provádění opatření pro snižování   následků rizik</a:t>
            </a:r>
            <a:r>
              <a:rPr lang="cs-CZ" altLang="en-US" sz="2400" smtClean="0">
                <a:latin typeface="Arial" charset="0"/>
              </a:rPr>
              <a:t> </a:t>
            </a:r>
            <a:r>
              <a:rPr lang="cs-CZ" altLang="en-US" sz="2400" smtClean="0"/>
              <a:t>nebo jejich prevenci,</a:t>
            </a:r>
            <a:r>
              <a:rPr lang="cs-CZ" altLang="en-US" sz="2800" smtClean="0"/>
              <a:t> </a:t>
            </a:r>
          </a:p>
          <a:p>
            <a:pPr marL="92075" indent="-92075" eaLnBrk="1" hangingPunct="1">
              <a:lnSpc>
                <a:spcPct val="90000"/>
              </a:lnSpc>
              <a:buFontTx/>
              <a:buNone/>
            </a:pPr>
            <a:r>
              <a:rPr lang="cs-CZ" altLang="en-US" sz="2800" smtClean="0">
                <a:cs typeface="Times New Roman" pitchFamily="18" charset="0"/>
              </a:rPr>
              <a:t>Těchto činností byse měli účastnit všichni členové vývojového týmu</a:t>
            </a:r>
            <a:r>
              <a:rPr lang="cs-CZ" altLang="en-US" sz="2800" smtClean="0"/>
              <a:t>  a pracovníci uživatele včetně těch, kteří budou systém používat</a:t>
            </a:r>
            <a:r>
              <a:rPr lang="cs-CZ" altLang="en-US" sz="2800" smtClean="0">
                <a:cs typeface="Times New Roman" pitchFamily="18" charset="0"/>
              </a:rPr>
              <a:t>.</a:t>
            </a:r>
            <a:endParaRPr lang="cs-CZ" altLang="en-US" sz="2800" smtClean="0"/>
          </a:p>
          <a:p>
            <a:pPr marL="92075" indent="-92075" eaLnBrk="1" hangingPunct="1">
              <a:lnSpc>
                <a:spcPct val="90000"/>
              </a:lnSpc>
            </a:pPr>
            <a:r>
              <a:rPr lang="cs-CZ" altLang="en-US" sz="2800" smtClean="0"/>
              <a:t> Pracovníky je nutné motivovat a vyškolit. Pomáhá týmová loajalita a pocit vlastnictví projektu.</a:t>
            </a:r>
            <a:endParaRPr lang="cs-CZ" altLang="en-US" sz="2800" smtClean="0">
              <a:cs typeface="Times New Roman" pitchFamily="18" charset="0"/>
            </a:endParaRPr>
          </a:p>
          <a:p>
            <a:pPr marL="92075" indent="-92075" eaLnBrk="1" hangingPunct="1">
              <a:lnSpc>
                <a:spcPct val="90000"/>
              </a:lnSpc>
            </a:pPr>
            <a:endParaRPr lang="cs-CZ" altLang="en-US" sz="2800" smtClean="0"/>
          </a:p>
        </p:txBody>
      </p:sp>
    </p:spTree>
    <p:extLst>
      <p:ext uri="{BB962C8B-B14F-4D97-AF65-F5344CB8AC3E}">
        <p14:creationId xmlns:p14="http://schemas.microsoft.com/office/powerpoint/2010/main" val="35554450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9CC494EE-46E4-4151-B829-D1A269F469CD}" type="slidenum">
              <a:rPr lang="cs-CZ" altLang="en-US" sz="1400" smtClean="0"/>
              <a:pPr eaLnBrk="1" hangingPunct="1">
                <a:spcBef>
                  <a:spcPct val="0"/>
                </a:spcBef>
                <a:buFontTx/>
                <a:buNone/>
              </a:pPr>
              <a:t>48</a:t>
            </a:fld>
            <a:endParaRPr lang="cs-CZ" altLang="en-US" sz="1400" smtClean="0"/>
          </a:p>
        </p:txBody>
      </p:sp>
      <p:sp>
        <p:nvSpPr>
          <p:cNvPr id="57347" name="Rectangle 2"/>
          <p:cNvSpPr>
            <a:spLocks noGrp="1" noChangeArrowheads="1"/>
          </p:cNvSpPr>
          <p:nvPr>
            <p:ph type="title"/>
          </p:nvPr>
        </p:nvSpPr>
        <p:spPr/>
        <p:txBody>
          <a:bodyPr/>
          <a:lstStyle/>
          <a:p>
            <a:pPr eaLnBrk="1" hangingPunct="1"/>
            <a:r>
              <a:rPr lang="cs-CZ" altLang="en-US" smtClean="0"/>
              <a:t>Soutěž rizik</a:t>
            </a:r>
          </a:p>
        </p:txBody>
      </p:sp>
      <p:sp>
        <p:nvSpPr>
          <p:cNvPr id="57348" name="Rectangle 3"/>
          <p:cNvSpPr>
            <a:spLocks noGrp="1" noChangeArrowheads="1"/>
          </p:cNvSpPr>
          <p:nvPr>
            <p:ph type="body" idx="1"/>
          </p:nvPr>
        </p:nvSpPr>
        <p:spPr/>
        <p:txBody>
          <a:bodyPr/>
          <a:lstStyle/>
          <a:p>
            <a:pPr eaLnBrk="1" hangingPunct="1"/>
            <a:r>
              <a:rPr lang="cs-CZ" altLang="en-US" sz="2800" smtClean="0"/>
              <a:t>Při identifikaci rizik je obvykle identifikováno mnoho rizik. Osvědčuje se řešit jen  několik nejzávažnějších (nejvýše do 12). Jako kriterium závažnosti se obvykle volí očekávaná ztráta (může být fuzzy)</a:t>
            </a:r>
            <a:r>
              <a:rPr lang="cs-CZ" altLang="en-US" sz="2800" i="1" smtClean="0"/>
              <a:t> </a:t>
            </a:r>
          </a:p>
          <a:p>
            <a:pPr eaLnBrk="1" hangingPunct="1">
              <a:buFontTx/>
              <a:buNone/>
            </a:pPr>
            <a:r>
              <a:rPr lang="cs-CZ" altLang="en-US" sz="2800" i="1" smtClean="0"/>
              <a:t>                      O = p</a:t>
            </a:r>
            <a:r>
              <a:rPr lang="en-US" altLang="en-US" sz="2800" i="1" smtClean="0"/>
              <a:t> * </a:t>
            </a:r>
            <a:r>
              <a:rPr lang="cs-CZ" altLang="en-US" sz="2800" i="1" smtClean="0"/>
              <a:t>Z.</a:t>
            </a:r>
          </a:p>
          <a:p>
            <a:pPr eaLnBrk="1" hangingPunct="1">
              <a:buFontTx/>
              <a:buNone/>
            </a:pPr>
            <a:r>
              <a:rPr lang="cs-CZ" altLang="en-US" sz="2800" smtClean="0"/>
              <a:t>   Seznam rizik se uspořádá podle </a:t>
            </a:r>
            <a:r>
              <a:rPr lang="cs-CZ" altLang="en-US" sz="2800" i="1" smtClean="0"/>
              <a:t>O </a:t>
            </a:r>
            <a:r>
              <a:rPr lang="cs-CZ" altLang="en-US" sz="2800" smtClean="0"/>
              <a:t>a řeší se</a:t>
            </a:r>
            <a:r>
              <a:rPr lang="cs-CZ" altLang="en-US" sz="2800" i="1" smtClean="0"/>
              <a:t> </a:t>
            </a:r>
            <a:r>
              <a:rPr lang="cs-CZ" altLang="en-US" sz="2800" smtClean="0"/>
              <a:t>většinou nejvýše 10 prvých rizik. Ostatní rizika se tedy přijímají. Hodnocení rizik je třeba pravidelně opakovat a aktualizovat.     </a:t>
            </a:r>
          </a:p>
        </p:txBody>
      </p:sp>
    </p:spTree>
    <p:extLst>
      <p:ext uri="{BB962C8B-B14F-4D97-AF65-F5344CB8AC3E}">
        <p14:creationId xmlns:p14="http://schemas.microsoft.com/office/powerpoint/2010/main" val="39737857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67B5901-FAB7-4B27-BBEE-DF7BB3CDC616}" type="slidenum">
              <a:rPr lang="cs-CZ" altLang="en-US" sz="1400" smtClean="0"/>
              <a:pPr eaLnBrk="1" hangingPunct="1">
                <a:spcBef>
                  <a:spcPct val="0"/>
                </a:spcBef>
                <a:buFontTx/>
                <a:buNone/>
              </a:pPr>
              <a:t>49</a:t>
            </a:fld>
            <a:endParaRPr lang="cs-CZ" altLang="en-US" sz="1400" smtClean="0"/>
          </a:p>
        </p:txBody>
      </p:sp>
      <p:sp>
        <p:nvSpPr>
          <p:cNvPr id="58371" name="Rectangle 2"/>
          <p:cNvSpPr>
            <a:spLocks noGrp="1" noChangeArrowheads="1"/>
          </p:cNvSpPr>
          <p:nvPr>
            <p:ph type="title"/>
          </p:nvPr>
        </p:nvSpPr>
        <p:spPr>
          <a:xfrm>
            <a:off x="685800" y="0"/>
            <a:ext cx="7772400" cy="1143000"/>
          </a:xfrm>
        </p:spPr>
        <p:txBody>
          <a:bodyPr/>
          <a:lstStyle/>
          <a:p>
            <a:pPr eaLnBrk="1" hangingPunct="1"/>
            <a:r>
              <a:rPr lang="cs-CZ" altLang="en-US" smtClean="0"/>
              <a:t>Zabezpečení řízení rizik</a:t>
            </a:r>
          </a:p>
        </p:txBody>
      </p:sp>
      <p:sp>
        <p:nvSpPr>
          <p:cNvPr id="58372" name="Rectangle 3"/>
          <p:cNvSpPr>
            <a:spLocks noGrp="1" noChangeArrowheads="1"/>
          </p:cNvSpPr>
          <p:nvPr>
            <p:ph type="body" idx="1"/>
          </p:nvPr>
        </p:nvSpPr>
        <p:spPr>
          <a:xfrm>
            <a:off x="611188" y="1196975"/>
            <a:ext cx="7772400" cy="4827588"/>
          </a:xfrm>
        </p:spPr>
        <p:txBody>
          <a:bodyPr>
            <a:normAutofit fontScale="92500"/>
          </a:bodyPr>
          <a:lstStyle/>
          <a:p>
            <a:pPr marL="92075" indent="-92075" eaLnBrk="1" hangingPunct="1">
              <a:buFontTx/>
              <a:buNone/>
              <a:tabLst>
                <a:tab pos="0" algn="l"/>
              </a:tabLst>
            </a:pPr>
            <a:r>
              <a:rPr lang="cs-CZ" altLang="en-US" sz="2800" smtClean="0"/>
              <a:t>Pro správu rizik je nutno vytvořit vhodný informačnísystém</a:t>
            </a:r>
          </a:p>
          <a:p>
            <a:pPr marL="282575" lvl="1" indent="103188" eaLnBrk="1" hangingPunct="1">
              <a:buFontTx/>
              <a:buAutoNum type="arabicPeriod"/>
              <a:tabLst>
                <a:tab pos="0" algn="l"/>
              </a:tabLst>
            </a:pPr>
            <a:r>
              <a:rPr lang="cs-CZ" altLang="en-US" smtClean="0"/>
              <a:t>Připravit prostředí (nástroje, pravidla) – </a:t>
            </a:r>
            <a:r>
              <a:rPr lang="cs-CZ" altLang="en-US" i="1" smtClean="0"/>
              <a:t>infrastrukturu </a:t>
            </a:r>
          </a:p>
          <a:p>
            <a:pPr marL="282575" lvl="1" indent="103188" eaLnBrk="1" hangingPunct="1">
              <a:buFontTx/>
              <a:buAutoNum type="arabicPeriod"/>
              <a:tabLst>
                <a:tab pos="0" algn="l"/>
              </a:tabLst>
            </a:pPr>
            <a:r>
              <a:rPr lang="cs-CZ" altLang="en-US" smtClean="0"/>
              <a:t>Připravit </a:t>
            </a:r>
            <a:r>
              <a:rPr lang="cs-CZ" altLang="en-US" i="1" smtClean="0"/>
              <a:t>procesy</a:t>
            </a:r>
            <a:r>
              <a:rPr lang="cs-CZ" altLang="en-US" smtClean="0"/>
              <a:t>  vhodné pro daný účel – kdy, kdo, jaké akce a jejich souběh, podmíněnost a návaznost</a:t>
            </a:r>
          </a:p>
          <a:p>
            <a:pPr marL="282575" lvl="1" indent="103188" eaLnBrk="1" hangingPunct="1">
              <a:buFontTx/>
              <a:buAutoNum type="arabicPeriod"/>
              <a:tabLst>
                <a:tab pos="0" algn="l"/>
              </a:tabLst>
            </a:pPr>
            <a:r>
              <a:rPr lang="cs-CZ" altLang="en-US" smtClean="0"/>
              <a:t>To vše </a:t>
            </a:r>
            <a:r>
              <a:rPr lang="cs-CZ" altLang="en-US" i="1" smtClean="0"/>
              <a:t>implementovat</a:t>
            </a:r>
            <a:r>
              <a:rPr lang="cs-CZ" altLang="en-US" smtClean="0"/>
              <a:t> – plánovat podle vhodné metodologie, stanovit odpovědnosti a pravidla kontroly</a:t>
            </a:r>
          </a:p>
          <a:p>
            <a:pPr marL="282575" lvl="1" indent="103188" eaLnBrk="1" hangingPunct="1">
              <a:buFontTx/>
              <a:buAutoNum type="arabicPeriod"/>
              <a:tabLst>
                <a:tab pos="0" algn="l"/>
              </a:tabLst>
            </a:pPr>
            <a:r>
              <a:rPr lang="cs-CZ" altLang="en-US" smtClean="0"/>
              <a:t>Připravit </a:t>
            </a:r>
            <a:r>
              <a:rPr lang="cs-CZ" altLang="en-US" i="1" smtClean="0"/>
              <a:t>lidi</a:t>
            </a:r>
            <a:r>
              <a:rPr lang="cs-CZ" altLang="en-US" smtClean="0"/>
              <a:t> – kdo, co, jaké akce a role, školení a zainteresovanost</a:t>
            </a:r>
          </a:p>
        </p:txBody>
      </p:sp>
    </p:spTree>
    <p:extLst>
      <p:ext uri="{BB962C8B-B14F-4D97-AF65-F5344CB8AC3E}">
        <p14:creationId xmlns:p14="http://schemas.microsoft.com/office/powerpoint/2010/main" val="5046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B7ACEC8-05C6-49A4-BE61-102484308790}" type="slidenum">
              <a:rPr lang="cs-CZ" altLang="en-US" sz="1400" smtClean="0"/>
              <a:pPr eaLnBrk="1" hangingPunct="1">
                <a:spcBef>
                  <a:spcPct val="0"/>
                </a:spcBef>
                <a:buFontTx/>
                <a:buNone/>
              </a:pPr>
              <a:t>5</a:t>
            </a:fld>
            <a:endParaRPr lang="cs-CZ" altLang="en-US" sz="1400" smtClean="0"/>
          </a:p>
        </p:txBody>
      </p:sp>
      <p:sp>
        <p:nvSpPr>
          <p:cNvPr id="6147" name="Rectangle 2"/>
          <p:cNvSpPr>
            <a:spLocks noGrp="1" noChangeArrowheads="1"/>
          </p:cNvSpPr>
          <p:nvPr>
            <p:ph type="title"/>
          </p:nvPr>
        </p:nvSpPr>
        <p:spPr>
          <a:xfrm>
            <a:off x="684213" y="333375"/>
            <a:ext cx="7772400" cy="1143000"/>
          </a:xfrm>
        </p:spPr>
        <p:txBody>
          <a:bodyPr/>
          <a:lstStyle/>
          <a:p>
            <a:pPr eaLnBrk="1" hangingPunct="1"/>
            <a:r>
              <a:rPr lang="cs-CZ" altLang="en-US" smtClean="0"/>
              <a:t>Co je riziko</a:t>
            </a:r>
          </a:p>
        </p:txBody>
      </p:sp>
      <p:sp>
        <p:nvSpPr>
          <p:cNvPr id="6148" name="Rectangle 3"/>
          <p:cNvSpPr>
            <a:spLocks noGrp="1" noChangeArrowheads="1"/>
          </p:cNvSpPr>
          <p:nvPr>
            <p:ph type="body" idx="1"/>
          </p:nvPr>
        </p:nvSpPr>
        <p:spPr>
          <a:xfrm>
            <a:off x="685800" y="1557338"/>
            <a:ext cx="7772400" cy="4538662"/>
          </a:xfrm>
        </p:spPr>
        <p:txBody>
          <a:bodyPr/>
          <a:lstStyle/>
          <a:p>
            <a:pPr marL="457200" lvl="1" indent="0" eaLnBrk="1" hangingPunct="1">
              <a:buFontTx/>
              <a:buNone/>
            </a:pPr>
            <a:r>
              <a:rPr lang="cs-CZ" altLang="en-US" dirty="0" err="1" smtClean="0">
                <a:latin typeface="Times New Roman" pitchFamily="18" charset="0"/>
                <a:cs typeface="Times New Roman" pitchFamily="18" charset="0"/>
              </a:rPr>
              <a:t>Hall</a:t>
            </a:r>
            <a:r>
              <a:rPr lang="cs-CZ" altLang="en-US" dirty="0" smtClean="0">
                <a:latin typeface="Times New Roman" pitchFamily="18" charset="0"/>
                <a:cs typeface="Times New Roman" pitchFamily="18" charset="0"/>
              </a:rPr>
              <a:t> ,  </a:t>
            </a:r>
            <a:r>
              <a:rPr lang="cs-CZ" altLang="en-US" dirty="0" err="1" smtClean="0">
                <a:latin typeface="Times New Roman" pitchFamily="18" charset="0"/>
                <a:cs typeface="Times New Roman" pitchFamily="18" charset="0"/>
              </a:rPr>
              <a:t>Managing</a:t>
            </a:r>
            <a:r>
              <a:rPr lang="cs-CZ" altLang="en-US" dirty="0" smtClean="0">
                <a:latin typeface="Times New Roman" pitchFamily="18" charset="0"/>
                <a:cs typeface="Times New Roman" pitchFamily="18" charset="0"/>
              </a:rPr>
              <a:t> </a:t>
            </a:r>
            <a:r>
              <a:rPr lang="cs-CZ" altLang="en-US" dirty="0" err="1" smtClean="0">
                <a:latin typeface="Times New Roman" pitchFamily="18" charset="0"/>
                <a:cs typeface="Times New Roman" pitchFamily="18" charset="0"/>
              </a:rPr>
              <a:t>Risks</a:t>
            </a:r>
            <a:r>
              <a:rPr lang="cs-CZ" altLang="en-US" dirty="0" smtClean="0">
                <a:latin typeface="Times New Roman" pitchFamily="18" charset="0"/>
                <a:cs typeface="Times New Roman" pitchFamily="18" charset="0"/>
              </a:rPr>
              <a:t>. </a:t>
            </a:r>
            <a:r>
              <a:rPr lang="cs-CZ" altLang="en-US" dirty="0" err="1" smtClean="0">
                <a:latin typeface="Times New Roman" pitchFamily="18" charset="0"/>
                <a:cs typeface="Times New Roman" pitchFamily="18" charset="0"/>
              </a:rPr>
              <a:t>Methods</a:t>
            </a:r>
            <a:r>
              <a:rPr lang="cs-CZ" altLang="en-US" dirty="0" smtClean="0">
                <a:latin typeface="Times New Roman" pitchFamily="18" charset="0"/>
                <a:cs typeface="Times New Roman" pitchFamily="18" charset="0"/>
              </a:rPr>
              <a:t> </a:t>
            </a:r>
            <a:r>
              <a:rPr lang="cs-CZ" altLang="en-US" dirty="0" err="1" smtClean="0">
                <a:latin typeface="Times New Roman" pitchFamily="18" charset="0"/>
                <a:cs typeface="Times New Roman" pitchFamily="18" charset="0"/>
              </a:rPr>
              <a:t>for</a:t>
            </a:r>
            <a:r>
              <a:rPr lang="cs-CZ" altLang="en-US" dirty="0" smtClean="0">
                <a:latin typeface="Times New Roman" pitchFamily="18" charset="0"/>
                <a:cs typeface="Times New Roman" pitchFamily="18" charset="0"/>
              </a:rPr>
              <a:t> Software Systems </a:t>
            </a:r>
            <a:r>
              <a:rPr lang="cs-CZ" altLang="en-US" dirty="0" err="1" smtClean="0">
                <a:latin typeface="Times New Roman" pitchFamily="18" charset="0"/>
                <a:cs typeface="Times New Roman" pitchFamily="18" charset="0"/>
              </a:rPr>
              <a:t>Development</a:t>
            </a:r>
            <a:r>
              <a:rPr lang="cs-CZ" altLang="en-US" dirty="0" smtClean="0">
                <a:latin typeface="Times New Roman" pitchFamily="18" charset="0"/>
                <a:cs typeface="Times New Roman" pitchFamily="18" charset="0"/>
              </a:rPr>
              <a:t>, SEI </a:t>
            </a:r>
            <a:r>
              <a:rPr lang="cs-CZ" altLang="en-US" dirty="0" err="1" smtClean="0">
                <a:latin typeface="Times New Roman" pitchFamily="18" charset="0"/>
                <a:cs typeface="Times New Roman" pitchFamily="18" charset="0"/>
              </a:rPr>
              <a:t>Series</a:t>
            </a:r>
            <a:r>
              <a:rPr lang="cs-CZ" altLang="en-US" dirty="0" smtClean="0">
                <a:latin typeface="Times New Roman" pitchFamily="18" charset="0"/>
                <a:cs typeface="Times New Roman" pitchFamily="18" charset="0"/>
              </a:rPr>
              <a:t> in Software </a:t>
            </a:r>
            <a:r>
              <a:rPr lang="cs-CZ" altLang="en-US" dirty="0" err="1" smtClean="0">
                <a:latin typeface="Times New Roman" pitchFamily="18" charset="0"/>
                <a:cs typeface="Times New Roman" pitchFamily="18" charset="0"/>
              </a:rPr>
              <a:t>Engineering</a:t>
            </a:r>
            <a:r>
              <a:rPr lang="cs-CZ" altLang="en-US" dirty="0" smtClean="0">
                <a:latin typeface="Times New Roman" pitchFamily="18" charset="0"/>
                <a:cs typeface="Times New Roman" pitchFamily="18" charset="0"/>
              </a:rPr>
              <a:t>, </a:t>
            </a:r>
            <a:r>
              <a:rPr lang="cs-CZ" altLang="en-US" dirty="0" err="1" smtClean="0">
                <a:latin typeface="Times New Roman" pitchFamily="18" charset="0"/>
                <a:cs typeface="Times New Roman" pitchFamily="18" charset="0"/>
              </a:rPr>
              <a:t>Addison</a:t>
            </a:r>
            <a:r>
              <a:rPr lang="cs-CZ" altLang="en-US" dirty="0" smtClean="0">
                <a:latin typeface="Times New Roman" pitchFamily="18" charset="0"/>
                <a:cs typeface="Times New Roman" pitchFamily="18" charset="0"/>
              </a:rPr>
              <a:t> </a:t>
            </a:r>
            <a:r>
              <a:rPr lang="cs-CZ" altLang="en-US" dirty="0" err="1" smtClean="0">
                <a:latin typeface="Times New Roman" pitchFamily="18" charset="0"/>
                <a:cs typeface="Times New Roman" pitchFamily="18" charset="0"/>
              </a:rPr>
              <a:t>Wesley</a:t>
            </a:r>
            <a:r>
              <a:rPr lang="cs-CZ" altLang="en-US" dirty="0" smtClean="0">
                <a:latin typeface="Times New Roman" pitchFamily="18" charset="0"/>
                <a:cs typeface="Times New Roman" pitchFamily="18" charset="0"/>
              </a:rPr>
              <a:t>, 1998</a:t>
            </a:r>
            <a:r>
              <a:rPr lang="cs-CZ" altLang="en-US" dirty="0" smtClean="0">
                <a:latin typeface="Times New Roman" pitchFamily="18" charset="0"/>
                <a:cs typeface="Times New Roman" pitchFamily="18" charset="0"/>
              </a:rPr>
              <a:t>).</a:t>
            </a:r>
          </a:p>
          <a:p>
            <a:pPr marL="457200" lvl="1" indent="0" eaLnBrk="1" hangingPunct="1">
              <a:buFontTx/>
              <a:buNone/>
            </a:pPr>
            <a:r>
              <a:rPr lang="cs-CZ" altLang="en-US" dirty="0" smtClean="0">
                <a:latin typeface="Times New Roman" pitchFamily="18" charset="0"/>
                <a:cs typeface="Times New Roman" pitchFamily="18" charset="0"/>
              </a:rPr>
              <a:t>Mnoho studií o řízení rizik</a:t>
            </a:r>
            <a:endParaRPr lang="cs-CZ" altLang="en-US" dirty="0" smtClean="0">
              <a:latin typeface="Times New Roman" pitchFamily="18" charset="0"/>
              <a:cs typeface="Times New Roman" pitchFamily="18" charset="0"/>
            </a:endParaRPr>
          </a:p>
          <a:p>
            <a:pPr eaLnBrk="1" hangingPunct="1"/>
            <a:endParaRPr lang="cs-CZ" altLang="en-US" dirty="0" smtClean="0">
              <a:latin typeface="Times New Roman" pitchFamily="18" charset="0"/>
              <a:cs typeface="Times New Roman" pitchFamily="18" charset="0"/>
            </a:endParaRPr>
          </a:p>
          <a:p>
            <a:pPr eaLnBrk="1" hangingPunct="1"/>
            <a:endParaRPr lang="cs-CZ" altLang="en-US" dirty="0" smtClean="0">
              <a:cs typeface="Times New Roman" pitchFamily="18" charset="0"/>
            </a:endParaRPr>
          </a:p>
        </p:txBody>
      </p:sp>
    </p:spTree>
    <p:extLst>
      <p:ext uri="{BB962C8B-B14F-4D97-AF65-F5344CB8AC3E}">
        <p14:creationId xmlns:p14="http://schemas.microsoft.com/office/powerpoint/2010/main" val="630371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5FF22556-F4E5-4D4A-8F4A-07AB3D0CC715}" type="slidenum">
              <a:rPr lang="cs-CZ" altLang="en-US" sz="1400" smtClean="0"/>
              <a:pPr eaLnBrk="1" hangingPunct="1">
                <a:spcBef>
                  <a:spcPct val="0"/>
                </a:spcBef>
                <a:buFontTx/>
                <a:buNone/>
              </a:pPr>
              <a:t>50</a:t>
            </a:fld>
            <a:endParaRPr lang="cs-CZ" altLang="en-US" sz="1400" smtClean="0"/>
          </a:p>
        </p:txBody>
      </p:sp>
      <p:sp>
        <p:nvSpPr>
          <p:cNvPr id="59395" name="Rectangle 3"/>
          <p:cNvSpPr>
            <a:spLocks noGrp="1" noChangeArrowheads="1"/>
          </p:cNvSpPr>
          <p:nvPr>
            <p:ph type="body" idx="1"/>
          </p:nvPr>
        </p:nvSpPr>
        <p:spPr>
          <a:xfrm>
            <a:off x="558800" y="1143000"/>
            <a:ext cx="8204200" cy="5165725"/>
          </a:xfrm>
        </p:spPr>
        <p:txBody>
          <a:bodyPr>
            <a:normAutofit lnSpcReduction="10000"/>
          </a:bodyPr>
          <a:lstStyle/>
          <a:p>
            <a:pPr marL="355600" indent="-355600" eaLnBrk="1" hangingPunct="1">
              <a:lnSpc>
                <a:spcPct val="80000"/>
              </a:lnSpc>
              <a:buFontTx/>
              <a:buAutoNum type="arabicPeriod"/>
            </a:pPr>
            <a:r>
              <a:rPr lang="cs-CZ" altLang="en-US" sz="2800" smtClean="0"/>
              <a:t>Definovat procesy jako síť činností pří řízení rizik (identifikace, analýza, hodnocení, stanovení opatření, monitorování rizik i účinků opatření, pravidla dokumentace, zásady plánování včetně požadavků na zdroje, plánování a kontrola, zapojení všech pracovníků).  </a:t>
            </a:r>
          </a:p>
          <a:p>
            <a:pPr marL="355600" indent="-355600" eaLnBrk="1" hangingPunct="1">
              <a:lnSpc>
                <a:spcPct val="80000"/>
              </a:lnSpc>
              <a:buFontTx/>
              <a:buAutoNum type="arabicPeriod"/>
            </a:pPr>
            <a:r>
              <a:rPr lang="cs-CZ" altLang="en-US" sz="2800" smtClean="0"/>
              <a:t>Zabezpečit přípravu pracovníků a jejich účast na řízení rizik (míra a způsob účasti, motivace, školení, vybudování postojů). Jmenovat pracovníka vyčleněného (ne nutně na plný úvazek) pro činnosti spojené s řízením rizik.</a:t>
            </a:r>
          </a:p>
          <a:p>
            <a:pPr marL="355600" indent="-355600" eaLnBrk="1" hangingPunct="1">
              <a:lnSpc>
                <a:spcPct val="80000"/>
              </a:lnSpc>
              <a:buFontTx/>
              <a:buAutoNum type="arabicPeriod"/>
            </a:pPr>
            <a:r>
              <a:rPr lang="cs-CZ" altLang="en-US" sz="2800" smtClean="0"/>
              <a:t>Zabezpečení infrastruktury  a implementace řízení (zabezpečení zdrojů, prostředky spolupráce, např. informační systém rizik, organizační zabezpečení, konkretizace plánu, operativní opatření při provádění plánu).</a:t>
            </a:r>
          </a:p>
          <a:p>
            <a:pPr marL="355600" indent="-355600" eaLnBrk="1" hangingPunct="1">
              <a:lnSpc>
                <a:spcPct val="80000"/>
              </a:lnSpc>
              <a:buFontTx/>
              <a:buNone/>
            </a:pPr>
            <a:endParaRPr lang="cs-CZ" altLang="en-US" sz="2800" smtClean="0"/>
          </a:p>
          <a:p>
            <a:pPr marL="355600" indent="-355600" eaLnBrk="1" hangingPunct="1">
              <a:lnSpc>
                <a:spcPct val="80000"/>
              </a:lnSpc>
            </a:pPr>
            <a:endParaRPr lang="cs-CZ" altLang="en-US" sz="2800" i="1" smtClean="0"/>
          </a:p>
        </p:txBody>
      </p:sp>
      <p:sp>
        <p:nvSpPr>
          <p:cNvPr id="59396" name="Rectangle 4"/>
          <p:cNvSpPr>
            <a:spLocks noGrp="1" noChangeArrowheads="1"/>
          </p:cNvSpPr>
          <p:nvPr>
            <p:ph type="title"/>
          </p:nvPr>
        </p:nvSpPr>
        <p:spPr>
          <a:xfrm>
            <a:off x="533400" y="0"/>
            <a:ext cx="8077200" cy="1143000"/>
          </a:xfrm>
          <a:noFill/>
        </p:spPr>
        <p:txBody>
          <a:bodyPr>
            <a:normAutofit fontScale="90000"/>
          </a:bodyPr>
          <a:lstStyle/>
          <a:p>
            <a:pPr eaLnBrk="1" hangingPunct="1"/>
            <a:r>
              <a:rPr lang="cs-CZ" altLang="en-US" smtClean="0"/>
              <a:t>Zabezpečení řízení rizik,větší projekty</a:t>
            </a:r>
          </a:p>
        </p:txBody>
      </p:sp>
    </p:spTree>
    <p:extLst>
      <p:ext uri="{BB962C8B-B14F-4D97-AF65-F5344CB8AC3E}">
        <p14:creationId xmlns:p14="http://schemas.microsoft.com/office/powerpoint/2010/main" val="28370630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E57408B0-D84D-48BA-9949-FC448FA0F96C}" type="slidenum">
              <a:rPr lang="cs-CZ" altLang="en-US" sz="1400" smtClean="0"/>
              <a:pPr eaLnBrk="1" hangingPunct="1">
                <a:spcBef>
                  <a:spcPct val="0"/>
                </a:spcBef>
                <a:buFontTx/>
                <a:buNone/>
              </a:pPr>
              <a:t>51</a:t>
            </a:fld>
            <a:endParaRPr lang="cs-CZ" altLang="en-US" sz="1400" smtClean="0"/>
          </a:p>
        </p:txBody>
      </p:sp>
      <p:sp>
        <p:nvSpPr>
          <p:cNvPr id="60419" name="Rectangle 2"/>
          <p:cNvSpPr>
            <a:spLocks noGrp="1" noChangeArrowheads="1"/>
          </p:cNvSpPr>
          <p:nvPr>
            <p:ph type="body" idx="1"/>
          </p:nvPr>
        </p:nvSpPr>
        <p:spPr>
          <a:xfrm>
            <a:off x="179388" y="1050925"/>
            <a:ext cx="8278812" cy="5257800"/>
          </a:xfrm>
        </p:spPr>
        <p:txBody>
          <a:bodyPr/>
          <a:lstStyle/>
          <a:p>
            <a:pPr marL="355600" indent="-355600" eaLnBrk="1" hangingPunct="1">
              <a:lnSpc>
                <a:spcPct val="80000"/>
              </a:lnSpc>
              <a:buFontTx/>
              <a:buNone/>
            </a:pPr>
            <a:r>
              <a:rPr lang="cs-CZ" altLang="en-US" sz="2800" i="1" smtClean="0"/>
              <a:t>Rozsah činností souvisejících s řízením rizik závisí na velikosti projektu a znalostech lidí. Systém řízení rizik je žádoucí budovat postupně tak, že se zdokonalují potřebné procesy, postupně zapojují pracovníci, buduje infrastruktura (především oběh informaci, které mohou být zprvu pouze na papírových dokumentech) a buduje se organizace řízení rizik. </a:t>
            </a:r>
          </a:p>
          <a:p>
            <a:pPr marL="355600" indent="-355600" eaLnBrk="1" hangingPunct="1">
              <a:lnSpc>
                <a:spcPct val="80000"/>
              </a:lnSpc>
              <a:buFontTx/>
              <a:buNone/>
            </a:pPr>
            <a:r>
              <a:rPr lang="cs-CZ" altLang="en-US" sz="2800" i="1" smtClean="0"/>
              <a:t>Naše diskuse má význam i pro specifikaci požadavků pro informační systémy. Dobrý informační systém by měl uživateli poskytovat prostředky pro identifikaci a analýzu rizik. </a:t>
            </a:r>
          </a:p>
          <a:p>
            <a:pPr marL="355600" indent="-355600" eaLnBrk="1" hangingPunct="1">
              <a:lnSpc>
                <a:spcPct val="80000"/>
              </a:lnSpc>
              <a:buFontTx/>
              <a:buNone/>
            </a:pPr>
            <a:r>
              <a:rPr lang="cs-CZ" altLang="en-US" sz="2800" i="1" smtClean="0"/>
              <a:t>Je třeba stanovit postupy, vyškolit a zapojit lidi, vytvořit infrastrukturu (často včetně dedikovaného IS) a vše implemetovat</a:t>
            </a:r>
          </a:p>
        </p:txBody>
      </p:sp>
    </p:spTree>
    <p:extLst>
      <p:ext uri="{BB962C8B-B14F-4D97-AF65-F5344CB8AC3E}">
        <p14:creationId xmlns:p14="http://schemas.microsoft.com/office/powerpoint/2010/main" val="28831195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číslo snímk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60C87840-ADE2-4A13-90BB-C555589429C2}" type="slidenum">
              <a:rPr lang="cs-CZ" altLang="en-US" sz="1400" smtClean="0"/>
              <a:pPr eaLnBrk="1" hangingPunct="1">
                <a:spcBef>
                  <a:spcPct val="0"/>
                </a:spcBef>
                <a:buFontTx/>
                <a:buNone/>
              </a:pPr>
              <a:t>52</a:t>
            </a:fld>
            <a:endParaRPr lang="cs-CZ" altLang="en-US" sz="1400" smtClean="0"/>
          </a:p>
        </p:txBody>
      </p:sp>
      <p:sp>
        <p:nvSpPr>
          <p:cNvPr id="61443" name="Line 2"/>
          <p:cNvSpPr>
            <a:spLocks noChangeShapeType="1"/>
          </p:cNvSpPr>
          <p:nvPr/>
        </p:nvSpPr>
        <p:spPr bwMode="auto">
          <a:xfrm>
            <a:off x="685800" y="3683000"/>
            <a:ext cx="6934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44" name="Text Box 3"/>
          <p:cNvSpPr txBox="1">
            <a:spLocks noChangeArrowheads="1"/>
          </p:cNvSpPr>
          <p:nvPr/>
        </p:nvSpPr>
        <p:spPr bwMode="auto">
          <a:xfrm>
            <a:off x="7696200" y="3378200"/>
            <a:ext cx="1143000" cy="539750"/>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400" b="1"/>
              <a:t>Schopnost řídit rizika</a:t>
            </a:r>
          </a:p>
        </p:txBody>
      </p:sp>
      <p:sp>
        <p:nvSpPr>
          <p:cNvPr id="61445" name="Line 4"/>
          <p:cNvSpPr>
            <a:spLocks noChangeShapeType="1"/>
          </p:cNvSpPr>
          <p:nvPr/>
        </p:nvSpPr>
        <p:spPr bwMode="auto">
          <a:xfrm>
            <a:off x="1219200" y="1092200"/>
            <a:ext cx="2514600" cy="259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46" name="Line 5"/>
          <p:cNvSpPr>
            <a:spLocks noChangeShapeType="1"/>
          </p:cNvSpPr>
          <p:nvPr/>
        </p:nvSpPr>
        <p:spPr bwMode="auto">
          <a:xfrm flipV="1">
            <a:off x="2209800" y="3683000"/>
            <a:ext cx="1600200" cy="2514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47" name="Line 6"/>
          <p:cNvSpPr>
            <a:spLocks noChangeShapeType="1"/>
          </p:cNvSpPr>
          <p:nvPr/>
        </p:nvSpPr>
        <p:spPr bwMode="auto">
          <a:xfrm>
            <a:off x="838200" y="2082800"/>
            <a:ext cx="1295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48" name="Line 7"/>
          <p:cNvSpPr>
            <a:spLocks noChangeShapeType="1"/>
          </p:cNvSpPr>
          <p:nvPr/>
        </p:nvSpPr>
        <p:spPr bwMode="auto">
          <a:xfrm flipV="1">
            <a:off x="457200" y="2082800"/>
            <a:ext cx="53340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49" name="Line 8"/>
          <p:cNvSpPr>
            <a:spLocks noChangeShapeType="1"/>
          </p:cNvSpPr>
          <p:nvPr/>
        </p:nvSpPr>
        <p:spPr bwMode="auto">
          <a:xfrm flipV="1">
            <a:off x="1447800" y="2082800"/>
            <a:ext cx="53340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0" name="Line 9"/>
          <p:cNvSpPr>
            <a:spLocks noChangeShapeType="1"/>
          </p:cNvSpPr>
          <p:nvPr/>
        </p:nvSpPr>
        <p:spPr bwMode="auto">
          <a:xfrm>
            <a:off x="4876800" y="1092200"/>
            <a:ext cx="2514600" cy="259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1" name="Line 10"/>
          <p:cNvSpPr>
            <a:spLocks noChangeShapeType="1"/>
          </p:cNvSpPr>
          <p:nvPr/>
        </p:nvSpPr>
        <p:spPr bwMode="auto">
          <a:xfrm flipV="1">
            <a:off x="5867400" y="3683000"/>
            <a:ext cx="1600200" cy="2514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2" name="Text Box 11"/>
          <p:cNvSpPr txBox="1">
            <a:spLocks noChangeArrowheads="1"/>
          </p:cNvSpPr>
          <p:nvPr/>
        </p:nvSpPr>
        <p:spPr bwMode="auto">
          <a:xfrm>
            <a:off x="685800" y="558800"/>
            <a:ext cx="914400" cy="3270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sz="1400" b="1"/>
              <a:t>Proces</a:t>
            </a:r>
          </a:p>
        </p:txBody>
      </p:sp>
      <p:sp>
        <p:nvSpPr>
          <p:cNvPr id="61453" name="Text Box 12"/>
          <p:cNvSpPr txBox="1">
            <a:spLocks noChangeArrowheads="1"/>
          </p:cNvSpPr>
          <p:nvPr/>
        </p:nvSpPr>
        <p:spPr bwMode="auto">
          <a:xfrm>
            <a:off x="4419600" y="635000"/>
            <a:ext cx="914400" cy="3270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sz="1400" b="1"/>
              <a:t>Lidé</a:t>
            </a:r>
          </a:p>
        </p:txBody>
      </p:sp>
      <p:sp>
        <p:nvSpPr>
          <p:cNvPr id="61454" name="Text Box 13"/>
          <p:cNvSpPr txBox="1">
            <a:spLocks noChangeArrowheads="1"/>
          </p:cNvSpPr>
          <p:nvPr/>
        </p:nvSpPr>
        <p:spPr bwMode="auto">
          <a:xfrm>
            <a:off x="1143000" y="6197600"/>
            <a:ext cx="1447800" cy="3270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sz="1400" b="1"/>
              <a:t>Infrastruktura</a:t>
            </a:r>
          </a:p>
        </p:txBody>
      </p:sp>
      <p:sp>
        <p:nvSpPr>
          <p:cNvPr id="61455" name="Text Box 14"/>
          <p:cNvSpPr txBox="1">
            <a:spLocks noChangeArrowheads="1"/>
          </p:cNvSpPr>
          <p:nvPr/>
        </p:nvSpPr>
        <p:spPr bwMode="auto">
          <a:xfrm>
            <a:off x="4648200" y="6273800"/>
            <a:ext cx="1447800" cy="3270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sz="1400" b="1"/>
              <a:t>Implementace</a:t>
            </a:r>
          </a:p>
        </p:txBody>
      </p:sp>
      <p:sp>
        <p:nvSpPr>
          <p:cNvPr id="61456" name="Text Box 16"/>
          <p:cNvSpPr txBox="1">
            <a:spLocks noChangeArrowheads="1"/>
          </p:cNvSpPr>
          <p:nvPr/>
        </p:nvSpPr>
        <p:spPr bwMode="auto">
          <a:xfrm>
            <a:off x="762000" y="1854200"/>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Provedení</a:t>
            </a:r>
          </a:p>
        </p:txBody>
      </p:sp>
      <p:sp>
        <p:nvSpPr>
          <p:cNvPr id="61457" name="Line 17"/>
          <p:cNvSpPr>
            <a:spLocks noChangeShapeType="1"/>
          </p:cNvSpPr>
          <p:nvPr/>
        </p:nvSpPr>
        <p:spPr bwMode="auto">
          <a:xfrm flipH="1">
            <a:off x="838200" y="2462213"/>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8" name="Line 18"/>
          <p:cNvSpPr>
            <a:spLocks noChangeShapeType="1"/>
          </p:cNvSpPr>
          <p:nvPr/>
        </p:nvSpPr>
        <p:spPr bwMode="auto">
          <a:xfrm flipH="1">
            <a:off x="533400" y="29210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9" name="Text Box 20"/>
          <p:cNvSpPr txBox="1">
            <a:spLocks noChangeArrowheads="1"/>
          </p:cNvSpPr>
          <p:nvPr/>
        </p:nvSpPr>
        <p:spPr bwMode="auto">
          <a:xfrm>
            <a:off x="685800" y="26924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Analýza</a:t>
            </a:r>
          </a:p>
        </p:txBody>
      </p:sp>
      <p:sp>
        <p:nvSpPr>
          <p:cNvPr id="61460" name="Text Box 21"/>
          <p:cNvSpPr txBox="1">
            <a:spLocks noChangeArrowheads="1"/>
          </p:cNvSpPr>
          <p:nvPr/>
        </p:nvSpPr>
        <p:spPr bwMode="auto">
          <a:xfrm>
            <a:off x="762000" y="2235200"/>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Indentifikace</a:t>
            </a:r>
          </a:p>
        </p:txBody>
      </p:sp>
      <p:sp>
        <p:nvSpPr>
          <p:cNvPr id="61461" name="Text Box 22"/>
          <p:cNvSpPr txBox="1">
            <a:spLocks noChangeArrowheads="1"/>
          </p:cNvSpPr>
          <p:nvPr/>
        </p:nvSpPr>
        <p:spPr bwMode="auto">
          <a:xfrm>
            <a:off x="0" y="31496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Hodnocení</a:t>
            </a:r>
          </a:p>
        </p:txBody>
      </p:sp>
      <p:sp>
        <p:nvSpPr>
          <p:cNvPr id="61462" name="Text Box 23"/>
          <p:cNvSpPr txBox="1">
            <a:spLocks noChangeArrowheads="1"/>
          </p:cNvSpPr>
          <p:nvPr/>
        </p:nvSpPr>
        <p:spPr bwMode="auto">
          <a:xfrm>
            <a:off x="1066800" y="3302000"/>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Řízení</a:t>
            </a:r>
          </a:p>
        </p:txBody>
      </p:sp>
      <p:sp>
        <p:nvSpPr>
          <p:cNvPr id="61463" name="Line 24"/>
          <p:cNvSpPr>
            <a:spLocks noChangeShapeType="1"/>
          </p:cNvSpPr>
          <p:nvPr/>
        </p:nvSpPr>
        <p:spPr bwMode="auto">
          <a:xfrm flipH="1">
            <a:off x="1752600" y="26162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64" name="Line 25"/>
          <p:cNvSpPr>
            <a:spLocks noChangeShapeType="1"/>
          </p:cNvSpPr>
          <p:nvPr/>
        </p:nvSpPr>
        <p:spPr bwMode="auto">
          <a:xfrm flipH="1">
            <a:off x="1676400" y="29210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65" name="Line 26"/>
          <p:cNvSpPr>
            <a:spLocks noChangeShapeType="1"/>
          </p:cNvSpPr>
          <p:nvPr/>
        </p:nvSpPr>
        <p:spPr bwMode="auto">
          <a:xfrm flipH="1">
            <a:off x="1524000" y="32258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66" name="Text Box 27"/>
          <p:cNvSpPr txBox="1">
            <a:spLocks noChangeArrowheads="1"/>
          </p:cNvSpPr>
          <p:nvPr/>
        </p:nvSpPr>
        <p:spPr bwMode="auto">
          <a:xfrm>
            <a:off x="1828800" y="23876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Plán</a:t>
            </a:r>
          </a:p>
        </p:txBody>
      </p:sp>
      <p:sp>
        <p:nvSpPr>
          <p:cNvPr id="61467" name="Text Box 28"/>
          <p:cNvSpPr txBox="1">
            <a:spLocks noChangeArrowheads="1"/>
          </p:cNvSpPr>
          <p:nvPr/>
        </p:nvSpPr>
        <p:spPr bwMode="auto">
          <a:xfrm>
            <a:off x="1676400" y="26924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Sledování</a:t>
            </a:r>
          </a:p>
        </p:txBody>
      </p:sp>
      <p:sp>
        <p:nvSpPr>
          <p:cNvPr id="61468" name="Text Box 29"/>
          <p:cNvSpPr txBox="1">
            <a:spLocks noChangeArrowheads="1"/>
          </p:cNvSpPr>
          <p:nvPr/>
        </p:nvSpPr>
        <p:spPr bwMode="auto">
          <a:xfrm>
            <a:off x="1600200" y="2997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Řešení</a:t>
            </a:r>
          </a:p>
        </p:txBody>
      </p:sp>
      <p:sp>
        <p:nvSpPr>
          <p:cNvPr id="61469" name="Line 30"/>
          <p:cNvSpPr>
            <a:spLocks noChangeShapeType="1"/>
          </p:cNvSpPr>
          <p:nvPr/>
        </p:nvSpPr>
        <p:spPr bwMode="auto">
          <a:xfrm flipH="1">
            <a:off x="1295400" y="1168400"/>
            <a:ext cx="1371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70" name="Text Box 31"/>
          <p:cNvSpPr txBox="1">
            <a:spLocks noChangeArrowheads="1"/>
          </p:cNvSpPr>
          <p:nvPr/>
        </p:nvSpPr>
        <p:spPr bwMode="auto">
          <a:xfrm>
            <a:off x="1524000" y="939800"/>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Definice</a:t>
            </a:r>
          </a:p>
        </p:txBody>
      </p:sp>
      <p:sp>
        <p:nvSpPr>
          <p:cNvPr id="61471" name="Line 32"/>
          <p:cNvSpPr>
            <a:spLocks noChangeShapeType="1"/>
          </p:cNvSpPr>
          <p:nvPr/>
        </p:nvSpPr>
        <p:spPr bwMode="auto">
          <a:xfrm flipH="1" flipV="1">
            <a:off x="2514600" y="11684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72" name="Line 33"/>
          <p:cNvSpPr>
            <a:spLocks noChangeShapeType="1"/>
          </p:cNvSpPr>
          <p:nvPr/>
        </p:nvSpPr>
        <p:spPr bwMode="auto">
          <a:xfrm flipH="1" flipV="1">
            <a:off x="2133600" y="1168400"/>
            <a:ext cx="8382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73" name="Line 34"/>
          <p:cNvSpPr>
            <a:spLocks noChangeShapeType="1"/>
          </p:cNvSpPr>
          <p:nvPr/>
        </p:nvSpPr>
        <p:spPr bwMode="auto">
          <a:xfrm flipH="1" flipV="1">
            <a:off x="1676400" y="1168400"/>
            <a:ext cx="1371600" cy="12938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74" name="Text Box 35"/>
          <p:cNvSpPr txBox="1">
            <a:spLocks noChangeArrowheads="1"/>
          </p:cNvSpPr>
          <p:nvPr/>
        </p:nvSpPr>
        <p:spPr bwMode="auto">
          <a:xfrm>
            <a:off x="2667000" y="14732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Oponována</a:t>
            </a:r>
          </a:p>
        </p:txBody>
      </p:sp>
      <p:sp>
        <p:nvSpPr>
          <p:cNvPr id="61475" name="Text Box 36"/>
          <p:cNvSpPr txBox="1">
            <a:spLocks noChangeArrowheads="1"/>
          </p:cNvSpPr>
          <p:nvPr/>
        </p:nvSpPr>
        <p:spPr bwMode="auto">
          <a:xfrm>
            <a:off x="2743200" y="1930400"/>
            <a:ext cx="8382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Na míru</a:t>
            </a:r>
          </a:p>
        </p:txBody>
      </p:sp>
      <p:sp>
        <p:nvSpPr>
          <p:cNvPr id="61476" name="Text Box 37"/>
          <p:cNvSpPr txBox="1">
            <a:spLocks noChangeArrowheads="1"/>
          </p:cNvSpPr>
          <p:nvPr/>
        </p:nvSpPr>
        <p:spPr bwMode="auto">
          <a:xfrm>
            <a:off x="2743200" y="2462213"/>
            <a:ext cx="1295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Dokumentována</a:t>
            </a:r>
          </a:p>
        </p:txBody>
      </p:sp>
      <p:sp>
        <p:nvSpPr>
          <p:cNvPr id="61477" name="Line 38"/>
          <p:cNvSpPr>
            <a:spLocks noChangeShapeType="1"/>
          </p:cNvSpPr>
          <p:nvPr/>
        </p:nvSpPr>
        <p:spPr bwMode="auto">
          <a:xfrm flipV="1">
            <a:off x="3429000" y="1168400"/>
            <a:ext cx="152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78" name="Text Box 39"/>
          <p:cNvSpPr txBox="1">
            <a:spLocks noChangeArrowheads="1"/>
          </p:cNvSpPr>
          <p:nvPr/>
        </p:nvSpPr>
        <p:spPr bwMode="auto">
          <a:xfrm>
            <a:off x="3200400" y="9398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Účast</a:t>
            </a:r>
          </a:p>
        </p:txBody>
      </p:sp>
      <p:sp>
        <p:nvSpPr>
          <p:cNvPr id="61479" name="Line 40"/>
          <p:cNvSpPr>
            <a:spLocks noChangeShapeType="1"/>
          </p:cNvSpPr>
          <p:nvPr/>
        </p:nvSpPr>
        <p:spPr bwMode="auto">
          <a:xfrm flipV="1">
            <a:off x="3505200" y="1168400"/>
            <a:ext cx="3048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80" name="Text Box 41"/>
          <p:cNvSpPr txBox="1">
            <a:spLocks noChangeArrowheads="1"/>
          </p:cNvSpPr>
          <p:nvPr/>
        </p:nvSpPr>
        <p:spPr bwMode="auto">
          <a:xfrm>
            <a:off x="3276600" y="21590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Zapojení</a:t>
            </a:r>
          </a:p>
        </p:txBody>
      </p:sp>
      <p:sp>
        <p:nvSpPr>
          <p:cNvPr id="61481" name="Line 42"/>
          <p:cNvSpPr>
            <a:spLocks noChangeShapeType="1"/>
          </p:cNvSpPr>
          <p:nvPr/>
        </p:nvSpPr>
        <p:spPr bwMode="auto">
          <a:xfrm flipH="1">
            <a:off x="3733800" y="14732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82" name="Line 43"/>
          <p:cNvSpPr>
            <a:spLocks noChangeShapeType="1"/>
          </p:cNvSpPr>
          <p:nvPr/>
        </p:nvSpPr>
        <p:spPr bwMode="auto">
          <a:xfrm flipH="1">
            <a:off x="3657600" y="17780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83" name="Line 44"/>
          <p:cNvSpPr>
            <a:spLocks noChangeShapeType="1"/>
          </p:cNvSpPr>
          <p:nvPr/>
        </p:nvSpPr>
        <p:spPr bwMode="auto">
          <a:xfrm flipH="1">
            <a:off x="3505200" y="20828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84" name="Text Box 45"/>
          <p:cNvSpPr txBox="1">
            <a:spLocks noChangeArrowheads="1"/>
          </p:cNvSpPr>
          <p:nvPr/>
        </p:nvSpPr>
        <p:spPr bwMode="auto">
          <a:xfrm>
            <a:off x="3810000" y="12446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Management</a:t>
            </a:r>
          </a:p>
        </p:txBody>
      </p:sp>
      <p:sp>
        <p:nvSpPr>
          <p:cNvPr id="61485" name="Text Box 46"/>
          <p:cNvSpPr txBox="1">
            <a:spLocks noChangeArrowheads="1"/>
          </p:cNvSpPr>
          <p:nvPr/>
        </p:nvSpPr>
        <p:spPr bwMode="auto">
          <a:xfrm>
            <a:off x="3733800" y="15494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Uživatel</a:t>
            </a:r>
          </a:p>
        </p:txBody>
      </p:sp>
      <p:sp>
        <p:nvSpPr>
          <p:cNvPr id="61486" name="Text Box 48"/>
          <p:cNvSpPr txBox="1">
            <a:spLocks noChangeArrowheads="1"/>
          </p:cNvSpPr>
          <p:nvPr/>
        </p:nvSpPr>
        <p:spPr bwMode="auto">
          <a:xfrm>
            <a:off x="3581400" y="18542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Týmové</a:t>
            </a:r>
          </a:p>
        </p:txBody>
      </p:sp>
      <p:sp>
        <p:nvSpPr>
          <p:cNvPr id="61487" name="Line 49"/>
          <p:cNvSpPr>
            <a:spLocks noChangeShapeType="1"/>
          </p:cNvSpPr>
          <p:nvPr/>
        </p:nvSpPr>
        <p:spPr bwMode="auto">
          <a:xfrm>
            <a:off x="4800600" y="1168400"/>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88" name="Line 50"/>
          <p:cNvSpPr>
            <a:spLocks noChangeShapeType="1"/>
          </p:cNvSpPr>
          <p:nvPr/>
        </p:nvSpPr>
        <p:spPr bwMode="auto">
          <a:xfrm flipV="1">
            <a:off x="4495800" y="1168400"/>
            <a:ext cx="3048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89" name="Text Box 51"/>
          <p:cNvSpPr txBox="1">
            <a:spLocks noChangeArrowheads="1"/>
          </p:cNvSpPr>
          <p:nvPr/>
        </p:nvSpPr>
        <p:spPr bwMode="auto">
          <a:xfrm>
            <a:off x="4572000" y="21590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Motivace</a:t>
            </a:r>
          </a:p>
        </p:txBody>
      </p:sp>
      <p:sp>
        <p:nvSpPr>
          <p:cNvPr id="61490" name="Line 52"/>
          <p:cNvSpPr>
            <a:spLocks noChangeShapeType="1"/>
          </p:cNvSpPr>
          <p:nvPr/>
        </p:nvSpPr>
        <p:spPr bwMode="auto">
          <a:xfrm flipH="1">
            <a:off x="4495800" y="18542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91" name="Line 53"/>
          <p:cNvSpPr>
            <a:spLocks noChangeShapeType="1"/>
          </p:cNvSpPr>
          <p:nvPr/>
        </p:nvSpPr>
        <p:spPr bwMode="auto">
          <a:xfrm flipH="1">
            <a:off x="4572000" y="1625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92" name="Text Box 55"/>
          <p:cNvSpPr txBox="1">
            <a:spLocks noChangeArrowheads="1"/>
          </p:cNvSpPr>
          <p:nvPr/>
        </p:nvSpPr>
        <p:spPr bwMode="auto">
          <a:xfrm>
            <a:off x="4648200" y="1398588"/>
            <a:ext cx="8382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Slovní</a:t>
            </a:r>
          </a:p>
        </p:txBody>
      </p:sp>
      <p:sp>
        <p:nvSpPr>
          <p:cNvPr id="61493" name="Text Box 56"/>
          <p:cNvSpPr txBox="1">
            <a:spLocks noChangeArrowheads="1"/>
          </p:cNvSpPr>
          <p:nvPr/>
        </p:nvSpPr>
        <p:spPr bwMode="auto">
          <a:xfrm>
            <a:off x="4572000" y="16256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Psaná</a:t>
            </a:r>
          </a:p>
        </p:txBody>
      </p:sp>
      <p:sp>
        <p:nvSpPr>
          <p:cNvPr id="61494" name="Line 57"/>
          <p:cNvSpPr>
            <a:spLocks noChangeShapeType="1"/>
          </p:cNvSpPr>
          <p:nvPr/>
        </p:nvSpPr>
        <p:spPr bwMode="auto">
          <a:xfrm flipV="1">
            <a:off x="4495800" y="2387600"/>
            <a:ext cx="1600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95" name="Text Box 58"/>
          <p:cNvSpPr txBox="1">
            <a:spLocks noChangeArrowheads="1"/>
          </p:cNvSpPr>
          <p:nvPr/>
        </p:nvSpPr>
        <p:spPr bwMode="auto">
          <a:xfrm>
            <a:off x="4267200" y="18542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Komunikace</a:t>
            </a:r>
          </a:p>
        </p:txBody>
      </p:sp>
      <p:sp>
        <p:nvSpPr>
          <p:cNvPr id="61496" name="Line 59"/>
          <p:cNvSpPr>
            <a:spLocks noChangeShapeType="1"/>
          </p:cNvSpPr>
          <p:nvPr/>
        </p:nvSpPr>
        <p:spPr bwMode="auto">
          <a:xfrm flipV="1">
            <a:off x="5257800" y="2387600"/>
            <a:ext cx="533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97" name="Text Box 60"/>
          <p:cNvSpPr txBox="1">
            <a:spLocks noChangeArrowheads="1"/>
          </p:cNvSpPr>
          <p:nvPr/>
        </p:nvSpPr>
        <p:spPr bwMode="auto">
          <a:xfrm>
            <a:off x="4876800" y="3302000"/>
            <a:ext cx="914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Externí</a:t>
            </a:r>
          </a:p>
        </p:txBody>
      </p:sp>
      <p:sp>
        <p:nvSpPr>
          <p:cNvPr id="61498" name="Line 61"/>
          <p:cNvSpPr>
            <a:spLocks noChangeShapeType="1"/>
          </p:cNvSpPr>
          <p:nvPr/>
        </p:nvSpPr>
        <p:spPr bwMode="auto">
          <a:xfrm flipV="1">
            <a:off x="4191000" y="2387600"/>
            <a:ext cx="533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99" name="Text Box 62"/>
          <p:cNvSpPr txBox="1">
            <a:spLocks noChangeArrowheads="1"/>
          </p:cNvSpPr>
          <p:nvPr/>
        </p:nvSpPr>
        <p:spPr bwMode="auto">
          <a:xfrm>
            <a:off x="3810000" y="3302000"/>
            <a:ext cx="914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Interní</a:t>
            </a:r>
          </a:p>
        </p:txBody>
      </p:sp>
      <p:sp>
        <p:nvSpPr>
          <p:cNvPr id="61500" name="Line 63"/>
          <p:cNvSpPr>
            <a:spLocks noChangeShapeType="1"/>
          </p:cNvSpPr>
          <p:nvPr/>
        </p:nvSpPr>
        <p:spPr bwMode="auto">
          <a:xfrm flipH="1">
            <a:off x="4572000" y="26162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01" name="Line 64"/>
          <p:cNvSpPr>
            <a:spLocks noChangeShapeType="1"/>
          </p:cNvSpPr>
          <p:nvPr/>
        </p:nvSpPr>
        <p:spPr bwMode="auto">
          <a:xfrm flipH="1">
            <a:off x="4419600" y="29210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02" name="Line 65"/>
          <p:cNvSpPr>
            <a:spLocks noChangeShapeType="1"/>
          </p:cNvSpPr>
          <p:nvPr/>
        </p:nvSpPr>
        <p:spPr bwMode="auto">
          <a:xfrm flipH="1">
            <a:off x="4191000" y="3225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03" name="Text Box 66"/>
          <p:cNvSpPr txBox="1">
            <a:spLocks noChangeArrowheads="1"/>
          </p:cNvSpPr>
          <p:nvPr/>
        </p:nvSpPr>
        <p:spPr bwMode="auto">
          <a:xfrm>
            <a:off x="4724400" y="23876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Záporná</a:t>
            </a:r>
          </a:p>
        </p:txBody>
      </p:sp>
      <p:sp>
        <p:nvSpPr>
          <p:cNvPr id="61504" name="Text Box 67"/>
          <p:cNvSpPr txBox="1">
            <a:spLocks noChangeArrowheads="1"/>
          </p:cNvSpPr>
          <p:nvPr/>
        </p:nvSpPr>
        <p:spPr bwMode="auto">
          <a:xfrm>
            <a:off x="4572000" y="26924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Vstřícná</a:t>
            </a:r>
          </a:p>
        </p:txBody>
      </p:sp>
      <p:sp>
        <p:nvSpPr>
          <p:cNvPr id="61505" name="Text Box 68"/>
          <p:cNvSpPr txBox="1">
            <a:spLocks noChangeArrowheads="1"/>
          </p:cNvSpPr>
          <p:nvPr/>
        </p:nvSpPr>
        <p:spPr bwMode="auto">
          <a:xfrm>
            <a:off x="4343400" y="2997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Neutrální</a:t>
            </a:r>
          </a:p>
        </p:txBody>
      </p:sp>
      <p:sp>
        <p:nvSpPr>
          <p:cNvPr id="61506" name="Line 69"/>
          <p:cNvSpPr>
            <a:spLocks noChangeShapeType="1"/>
          </p:cNvSpPr>
          <p:nvPr/>
        </p:nvSpPr>
        <p:spPr bwMode="auto">
          <a:xfrm flipH="1">
            <a:off x="5562600" y="28448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07" name="Line 70"/>
          <p:cNvSpPr>
            <a:spLocks noChangeShapeType="1"/>
          </p:cNvSpPr>
          <p:nvPr/>
        </p:nvSpPr>
        <p:spPr bwMode="auto">
          <a:xfrm flipH="1">
            <a:off x="5334000" y="3225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08" name="Text Box 71"/>
          <p:cNvSpPr txBox="1">
            <a:spLocks noChangeArrowheads="1"/>
          </p:cNvSpPr>
          <p:nvPr/>
        </p:nvSpPr>
        <p:spPr bwMode="auto">
          <a:xfrm>
            <a:off x="5486400" y="2997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Odměny</a:t>
            </a:r>
          </a:p>
        </p:txBody>
      </p:sp>
      <p:sp>
        <p:nvSpPr>
          <p:cNvPr id="61509" name="Text Box 72"/>
          <p:cNvSpPr txBox="1">
            <a:spLocks noChangeArrowheads="1"/>
          </p:cNvSpPr>
          <p:nvPr/>
        </p:nvSpPr>
        <p:spPr bwMode="auto">
          <a:xfrm>
            <a:off x="5638800" y="2616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Podpora</a:t>
            </a:r>
          </a:p>
        </p:txBody>
      </p:sp>
      <p:sp>
        <p:nvSpPr>
          <p:cNvPr id="61510" name="Line 73"/>
          <p:cNvSpPr>
            <a:spLocks noChangeShapeType="1"/>
          </p:cNvSpPr>
          <p:nvPr/>
        </p:nvSpPr>
        <p:spPr bwMode="auto">
          <a:xfrm flipH="1">
            <a:off x="5181600" y="1398588"/>
            <a:ext cx="2438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11" name="Text Box 74"/>
          <p:cNvSpPr txBox="1">
            <a:spLocks noChangeArrowheads="1"/>
          </p:cNvSpPr>
          <p:nvPr/>
        </p:nvSpPr>
        <p:spPr bwMode="auto">
          <a:xfrm>
            <a:off x="5410200" y="1168400"/>
            <a:ext cx="2057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Předpoklady, schopnosti</a:t>
            </a:r>
          </a:p>
        </p:txBody>
      </p:sp>
      <p:sp>
        <p:nvSpPr>
          <p:cNvPr id="61512" name="Line 75"/>
          <p:cNvSpPr>
            <a:spLocks noChangeShapeType="1"/>
          </p:cNvSpPr>
          <p:nvPr/>
        </p:nvSpPr>
        <p:spPr bwMode="auto">
          <a:xfrm flipH="1" flipV="1">
            <a:off x="5791200" y="1398588"/>
            <a:ext cx="533400" cy="4556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13" name="Line 76"/>
          <p:cNvSpPr>
            <a:spLocks noChangeShapeType="1"/>
          </p:cNvSpPr>
          <p:nvPr/>
        </p:nvSpPr>
        <p:spPr bwMode="auto">
          <a:xfrm flipH="1" flipV="1">
            <a:off x="6324600" y="1398588"/>
            <a:ext cx="762000" cy="6842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14" name="Line 77"/>
          <p:cNvSpPr>
            <a:spLocks noChangeShapeType="1"/>
          </p:cNvSpPr>
          <p:nvPr/>
        </p:nvSpPr>
        <p:spPr bwMode="auto">
          <a:xfrm flipH="1" flipV="1">
            <a:off x="6858000" y="1398588"/>
            <a:ext cx="914400" cy="8366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15" name="Text Box 78"/>
          <p:cNvSpPr txBox="1">
            <a:spLocks noChangeArrowheads="1"/>
          </p:cNvSpPr>
          <p:nvPr/>
        </p:nvSpPr>
        <p:spPr bwMode="auto">
          <a:xfrm>
            <a:off x="5943600" y="1854200"/>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Zkušenost</a:t>
            </a:r>
          </a:p>
        </p:txBody>
      </p:sp>
      <p:sp>
        <p:nvSpPr>
          <p:cNvPr id="61516" name="Text Box 79"/>
          <p:cNvSpPr txBox="1">
            <a:spLocks noChangeArrowheads="1"/>
          </p:cNvSpPr>
          <p:nvPr/>
        </p:nvSpPr>
        <p:spPr bwMode="auto">
          <a:xfrm>
            <a:off x="6781800" y="2006600"/>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Školení</a:t>
            </a:r>
          </a:p>
        </p:txBody>
      </p:sp>
      <p:sp>
        <p:nvSpPr>
          <p:cNvPr id="61517" name="Text Box 80"/>
          <p:cNvSpPr txBox="1">
            <a:spLocks noChangeArrowheads="1"/>
          </p:cNvSpPr>
          <p:nvPr/>
        </p:nvSpPr>
        <p:spPr bwMode="auto">
          <a:xfrm>
            <a:off x="7391400" y="2235200"/>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Vzdělání</a:t>
            </a:r>
          </a:p>
        </p:txBody>
      </p:sp>
      <p:sp>
        <p:nvSpPr>
          <p:cNvPr id="61518" name="Line 81"/>
          <p:cNvSpPr>
            <a:spLocks noChangeShapeType="1"/>
          </p:cNvSpPr>
          <p:nvPr/>
        </p:nvSpPr>
        <p:spPr bwMode="auto">
          <a:xfrm>
            <a:off x="990600" y="4064000"/>
            <a:ext cx="2590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19" name="Text Box 82"/>
          <p:cNvSpPr txBox="1">
            <a:spLocks noChangeArrowheads="1"/>
          </p:cNvSpPr>
          <p:nvPr/>
        </p:nvSpPr>
        <p:spPr bwMode="auto">
          <a:xfrm>
            <a:off x="914400" y="38354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Zdroje</a:t>
            </a:r>
          </a:p>
        </p:txBody>
      </p:sp>
      <p:sp>
        <p:nvSpPr>
          <p:cNvPr id="61520" name="Line 83"/>
          <p:cNvSpPr>
            <a:spLocks noChangeShapeType="1"/>
          </p:cNvSpPr>
          <p:nvPr/>
        </p:nvSpPr>
        <p:spPr bwMode="auto">
          <a:xfrm flipV="1">
            <a:off x="990600" y="40640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21" name="Text Box 84"/>
          <p:cNvSpPr txBox="1">
            <a:spLocks noChangeArrowheads="1"/>
          </p:cNvSpPr>
          <p:nvPr/>
        </p:nvSpPr>
        <p:spPr bwMode="auto">
          <a:xfrm>
            <a:off x="685800" y="43688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Řešení</a:t>
            </a:r>
          </a:p>
        </p:txBody>
      </p:sp>
      <p:sp>
        <p:nvSpPr>
          <p:cNvPr id="61522" name="Line 85"/>
          <p:cNvSpPr>
            <a:spLocks noChangeShapeType="1"/>
          </p:cNvSpPr>
          <p:nvPr/>
        </p:nvSpPr>
        <p:spPr bwMode="auto">
          <a:xfrm flipV="1">
            <a:off x="1600200" y="40640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23" name="Text Box 86"/>
          <p:cNvSpPr txBox="1">
            <a:spLocks noChangeArrowheads="1"/>
          </p:cNvSpPr>
          <p:nvPr/>
        </p:nvSpPr>
        <p:spPr bwMode="auto">
          <a:xfrm>
            <a:off x="1295400" y="43688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Termíny</a:t>
            </a:r>
          </a:p>
        </p:txBody>
      </p:sp>
      <p:sp>
        <p:nvSpPr>
          <p:cNvPr id="61524" name="Line 87"/>
          <p:cNvSpPr>
            <a:spLocks noChangeShapeType="1"/>
          </p:cNvSpPr>
          <p:nvPr/>
        </p:nvSpPr>
        <p:spPr bwMode="auto">
          <a:xfrm flipV="1">
            <a:off x="2362200" y="40640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25" name="Text Box 88"/>
          <p:cNvSpPr txBox="1">
            <a:spLocks noChangeArrowheads="1"/>
          </p:cNvSpPr>
          <p:nvPr/>
        </p:nvSpPr>
        <p:spPr bwMode="auto">
          <a:xfrm>
            <a:off x="2057400" y="43688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Rozpočet</a:t>
            </a:r>
          </a:p>
        </p:txBody>
      </p:sp>
      <p:sp>
        <p:nvSpPr>
          <p:cNvPr id="61526" name="Line 89"/>
          <p:cNvSpPr>
            <a:spLocks noChangeShapeType="1"/>
          </p:cNvSpPr>
          <p:nvPr/>
        </p:nvSpPr>
        <p:spPr bwMode="auto">
          <a:xfrm>
            <a:off x="1143000" y="4927600"/>
            <a:ext cx="1828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27" name="Text Box 90"/>
          <p:cNvSpPr txBox="1">
            <a:spLocks noChangeArrowheads="1"/>
          </p:cNvSpPr>
          <p:nvPr/>
        </p:nvSpPr>
        <p:spPr bwMode="auto">
          <a:xfrm>
            <a:off x="1219200" y="4724400"/>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Organizace</a:t>
            </a:r>
          </a:p>
        </p:txBody>
      </p:sp>
      <p:sp>
        <p:nvSpPr>
          <p:cNvPr id="61528" name="Line 91"/>
          <p:cNvSpPr>
            <a:spLocks noChangeShapeType="1"/>
          </p:cNvSpPr>
          <p:nvPr/>
        </p:nvSpPr>
        <p:spPr bwMode="auto">
          <a:xfrm flipV="1">
            <a:off x="1219200" y="49784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29" name="Text Box 92"/>
          <p:cNvSpPr txBox="1">
            <a:spLocks noChangeArrowheads="1"/>
          </p:cNvSpPr>
          <p:nvPr/>
        </p:nvSpPr>
        <p:spPr bwMode="auto">
          <a:xfrm>
            <a:off x="914400" y="5283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Kultura</a:t>
            </a:r>
          </a:p>
        </p:txBody>
      </p:sp>
      <p:sp>
        <p:nvSpPr>
          <p:cNvPr id="61530" name="Line 93"/>
          <p:cNvSpPr>
            <a:spLocks noChangeShapeType="1"/>
          </p:cNvSpPr>
          <p:nvPr/>
        </p:nvSpPr>
        <p:spPr bwMode="auto">
          <a:xfrm flipV="1">
            <a:off x="1981200" y="49784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31" name="Text Box 94"/>
          <p:cNvSpPr txBox="1">
            <a:spLocks noChangeArrowheads="1"/>
          </p:cNvSpPr>
          <p:nvPr/>
        </p:nvSpPr>
        <p:spPr bwMode="auto">
          <a:xfrm>
            <a:off x="1676400" y="5283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Politika</a:t>
            </a:r>
          </a:p>
        </p:txBody>
      </p:sp>
      <p:sp>
        <p:nvSpPr>
          <p:cNvPr id="61532" name="Line 95"/>
          <p:cNvSpPr>
            <a:spLocks noChangeShapeType="1"/>
          </p:cNvSpPr>
          <p:nvPr/>
        </p:nvSpPr>
        <p:spPr bwMode="auto">
          <a:xfrm>
            <a:off x="3657600" y="3987800"/>
            <a:ext cx="14478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61533" name="Text Box 96"/>
          <p:cNvSpPr txBox="1">
            <a:spLocks noChangeArrowheads="1"/>
          </p:cNvSpPr>
          <p:nvPr/>
        </p:nvSpPr>
        <p:spPr bwMode="auto">
          <a:xfrm>
            <a:off x="3886200" y="3759200"/>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Požadavky</a:t>
            </a:r>
          </a:p>
        </p:txBody>
      </p:sp>
      <p:sp>
        <p:nvSpPr>
          <p:cNvPr id="61534" name="Line 97"/>
          <p:cNvSpPr>
            <a:spLocks noChangeShapeType="1"/>
          </p:cNvSpPr>
          <p:nvPr/>
        </p:nvSpPr>
        <p:spPr bwMode="auto">
          <a:xfrm flipV="1">
            <a:off x="3810000" y="39878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35" name="Text Box 98"/>
          <p:cNvSpPr txBox="1">
            <a:spLocks noChangeArrowheads="1"/>
          </p:cNvSpPr>
          <p:nvPr/>
        </p:nvSpPr>
        <p:spPr bwMode="auto">
          <a:xfrm>
            <a:off x="3505200" y="4292600"/>
            <a:ext cx="8382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Smlouva</a:t>
            </a:r>
          </a:p>
        </p:txBody>
      </p:sp>
      <p:sp>
        <p:nvSpPr>
          <p:cNvPr id="61536" name="Line 99"/>
          <p:cNvSpPr>
            <a:spLocks noChangeShapeType="1"/>
          </p:cNvSpPr>
          <p:nvPr/>
        </p:nvSpPr>
        <p:spPr bwMode="auto">
          <a:xfrm flipV="1">
            <a:off x="4419600" y="39878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37" name="Text Box 100"/>
          <p:cNvSpPr txBox="1">
            <a:spLocks noChangeArrowheads="1"/>
          </p:cNvSpPr>
          <p:nvPr/>
        </p:nvSpPr>
        <p:spPr bwMode="auto">
          <a:xfrm>
            <a:off x="4114800" y="4292600"/>
            <a:ext cx="8382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Normy</a:t>
            </a:r>
          </a:p>
        </p:txBody>
      </p:sp>
      <p:sp>
        <p:nvSpPr>
          <p:cNvPr id="61538" name="Line 101"/>
          <p:cNvSpPr>
            <a:spLocks noChangeShapeType="1"/>
          </p:cNvSpPr>
          <p:nvPr/>
        </p:nvSpPr>
        <p:spPr bwMode="auto">
          <a:xfrm>
            <a:off x="2895600" y="5130800"/>
            <a:ext cx="12192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61539" name="Text Box 102"/>
          <p:cNvSpPr txBox="1">
            <a:spLocks noChangeArrowheads="1"/>
          </p:cNvSpPr>
          <p:nvPr/>
        </p:nvSpPr>
        <p:spPr bwMode="auto">
          <a:xfrm>
            <a:off x="3124200" y="4902200"/>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Výsledky</a:t>
            </a:r>
          </a:p>
        </p:txBody>
      </p:sp>
      <p:sp>
        <p:nvSpPr>
          <p:cNvPr id="61540" name="Line 103"/>
          <p:cNvSpPr>
            <a:spLocks noChangeShapeType="1"/>
          </p:cNvSpPr>
          <p:nvPr/>
        </p:nvSpPr>
        <p:spPr bwMode="auto">
          <a:xfrm flipV="1">
            <a:off x="3048000" y="51308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41" name="Text Box 104"/>
          <p:cNvSpPr txBox="1">
            <a:spLocks noChangeArrowheads="1"/>
          </p:cNvSpPr>
          <p:nvPr/>
        </p:nvSpPr>
        <p:spPr bwMode="auto">
          <a:xfrm>
            <a:off x="2743200" y="54356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Náklady</a:t>
            </a:r>
          </a:p>
        </p:txBody>
      </p:sp>
      <p:sp>
        <p:nvSpPr>
          <p:cNvPr id="61542" name="Line 105"/>
          <p:cNvSpPr>
            <a:spLocks noChangeShapeType="1"/>
          </p:cNvSpPr>
          <p:nvPr/>
        </p:nvSpPr>
        <p:spPr bwMode="auto">
          <a:xfrm flipV="1">
            <a:off x="3657600" y="51308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43" name="Text Box 106"/>
          <p:cNvSpPr txBox="1">
            <a:spLocks noChangeArrowheads="1"/>
          </p:cNvSpPr>
          <p:nvPr/>
        </p:nvSpPr>
        <p:spPr bwMode="auto">
          <a:xfrm>
            <a:off x="3352800" y="54356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Přínosy</a:t>
            </a:r>
          </a:p>
        </p:txBody>
      </p:sp>
      <p:sp>
        <p:nvSpPr>
          <p:cNvPr id="61544" name="Line 107"/>
          <p:cNvSpPr>
            <a:spLocks noChangeShapeType="1"/>
          </p:cNvSpPr>
          <p:nvPr/>
        </p:nvSpPr>
        <p:spPr bwMode="auto">
          <a:xfrm>
            <a:off x="4800600" y="4216400"/>
            <a:ext cx="2286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45" name="Text Box 108"/>
          <p:cNvSpPr txBox="1">
            <a:spLocks noChangeArrowheads="1"/>
          </p:cNvSpPr>
          <p:nvPr/>
        </p:nvSpPr>
        <p:spPr bwMode="auto">
          <a:xfrm>
            <a:off x="5181600" y="3987800"/>
            <a:ext cx="1371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Plán řízení rizik</a:t>
            </a:r>
          </a:p>
        </p:txBody>
      </p:sp>
      <p:sp>
        <p:nvSpPr>
          <p:cNvPr id="61546" name="Line 109"/>
          <p:cNvSpPr>
            <a:spLocks noChangeShapeType="1"/>
          </p:cNvSpPr>
          <p:nvPr/>
        </p:nvSpPr>
        <p:spPr bwMode="auto">
          <a:xfrm flipV="1">
            <a:off x="4038600" y="4216400"/>
            <a:ext cx="914400" cy="1447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47" name="Text Box 110"/>
          <p:cNvSpPr txBox="1">
            <a:spLocks noChangeArrowheads="1"/>
          </p:cNvSpPr>
          <p:nvPr/>
        </p:nvSpPr>
        <p:spPr bwMode="auto">
          <a:xfrm>
            <a:off x="3581400" y="5664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Přístup</a:t>
            </a:r>
          </a:p>
        </p:txBody>
      </p:sp>
      <p:sp>
        <p:nvSpPr>
          <p:cNvPr id="61548" name="Line 111"/>
          <p:cNvSpPr>
            <a:spLocks noChangeShapeType="1"/>
          </p:cNvSpPr>
          <p:nvPr/>
        </p:nvSpPr>
        <p:spPr bwMode="auto">
          <a:xfrm flipH="1">
            <a:off x="4800600" y="44450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49" name="Text Box 112"/>
          <p:cNvSpPr txBox="1">
            <a:spLocks noChangeArrowheads="1"/>
          </p:cNvSpPr>
          <p:nvPr/>
        </p:nvSpPr>
        <p:spPr bwMode="auto">
          <a:xfrm>
            <a:off x="4953000" y="42164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Aktivní</a:t>
            </a:r>
          </a:p>
        </p:txBody>
      </p:sp>
      <p:sp>
        <p:nvSpPr>
          <p:cNvPr id="61550" name="Line 115"/>
          <p:cNvSpPr>
            <a:spLocks noChangeShapeType="1"/>
          </p:cNvSpPr>
          <p:nvPr/>
        </p:nvSpPr>
        <p:spPr bwMode="auto">
          <a:xfrm flipH="1">
            <a:off x="4419600" y="5130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51" name="Text Box 116"/>
          <p:cNvSpPr txBox="1">
            <a:spLocks noChangeArrowheads="1"/>
          </p:cNvSpPr>
          <p:nvPr/>
        </p:nvSpPr>
        <p:spPr bwMode="auto">
          <a:xfrm>
            <a:off x="4419600" y="4902200"/>
            <a:ext cx="106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Systematický</a:t>
            </a:r>
          </a:p>
        </p:txBody>
      </p:sp>
      <p:sp>
        <p:nvSpPr>
          <p:cNvPr id="61552" name="Line 117"/>
          <p:cNvSpPr>
            <a:spLocks noChangeShapeType="1"/>
          </p:cNvSpPr>
          <p:nvPr/>
        </p:nvSpPr>
        <p:spPr bwMode="auto">
          <a:xfrm flipH="1">
            <a:off x="4038600" y="55880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53" name="Text Box 118"/>
          <p:cNvSpPr txBox="1">
            <a:spLocks noChangeArrowheads="1"/>
          </p:cNvSpPr>
          <p:nvPr/>
        </p:nvSpPr>
        <p:spPr bwMode="auto">
          <a:xfrm>
            <a:off x="4191000" y="5359400"/>
            <a:ext cx="9906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Realistický</a:t>
            </a:r>
          </a:p>
        </p:txBody>
      </p:sp>
      <p:sp>
        <p:nvSpPr>
          <p:cNvPr id="61554" name="Line 119"/>
          <p:cNvSpPr>
            <a:spLocks noChangeShapeType="1"/>
          </p:cNvSpPr>
          <p:nvPr/>
        </p:nvSpPr>
        <p:spPr bwMode="auto">
          <a:xfrm flipH="1">
            <a:off x="4572000" y="4749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55" name="Text Box 120"/>
          <p:cNvSpPr txBox="1">
            <a:spLocks noChangeArrowheads="1"/>
          </p:cNvSpPr>
          <p:nvPr/>
        </p:nvSpPr>
        <p:spPr bwMode="auto">
          <a:xfrm>
            <a:off x="4724400" y="4521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Jednotný</a:t>
            </a:r>
          </a:p>
        </p:txBody>
      </p:sp>
      <p:sp>
        <p:nvSpPr>
          <p:cNvPr id="61556" name="Line 121"/>
          <p:cNvSpPr>
            <a:spLocks noChangeShapeType="1"/>
          </p:cNvSpPr>
          <p:nvPr/>
        </p:nvSpPr>
        <p:spPr bwMode="auto">
          <a:xfrm flipV="1">
            <a:off x="5105400" y="4216400"/>
            <a:ext cx="914400" cy="1447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57" name="Text Box 122"/>
          <p:cNvSpPr txBox="1">
            <a:spLocks noChangeArrowheads="1"/>
          </p:cNvSpPr>
          <p:nvPr/>
        </p:nvSpPr>
        <p:spPr bwMode="auto">
          <a:xfrm>
            <a:off x="4724400" y="5664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Projekt</a:t>
            </a:r>
          </a:p>
        </p:txBody>
      </p:sp>
      <p:sp>
        <p:nvSpPr>
          <p:cNvPr id="61558" name="Text Box 123"/>
          <p:cNvSpPr txBox="1">
            <a:spLocks noChangeArrowheads="1"/>
          </p:cNvSpPr>
          <p:nvPr/>
        </p:nvSpPr>
        <p:spPr bwMode="auto">
          <a:xfrm>
            <a:off x="5334000" y="5283200"/>
            <a:ext cx="838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endParaRPr lang="en-US" altLang="en-US" sz="1200"/>
          </a:p>
        </p:txBody>
      </p:sp>
      <p:sp>
        <p:nvSpPr>
          <p:cNvPr id="61559" name="Text Box 124"/>
          <p:cNvSpPr txBox="1">
            <a:spLocks noChangeArrowheads="1"/>
          </p:cNvSpPr>
          <p:nvPr/>
        </p:nvSpPr>
        <p:spPr bwMode="auto">
          <a:xfrm>
            <a:off x="5486400" y="49022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 0dpovědnosti</a:t>
            </a:r>
          </a:p>
        </p:txBody>
      </p:sp>
      <p:sp>
        <p:nvSpPr>
          <p:cNvPr id="61560" name="Text Box 135"/>
          <p:cNvSpPr txBox="1">
            <a:spLocks noChangeArrowheads="1"/>
          </p:cNvSpPr>
          <p:nvPr/>
        </p:nvSpPr>
        <p:spPr bwMode="auto">
          <a:xfrm>
            <a:off x="4191000" y="5359400"/>
            <a:ext cx="9906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Realistický</a:t>
            </a:r>
          </a:p>
        </p:txBody>
      </p:sp>
      <p:sp>
        <p:nvSpPr>
          <p:cNvPr id="61561" name="Line 136"/>
          <p:cNvSpPr>
            <a:spLocks noChangeShapeType="1"/>
          </p:cNvSpPr>
          <p:nvPr/>
        </p:nvSpPr>
        <p:spPr bwMode="auto">
          <a:xfrm flipH="1">
            <a:off x="5486400" y="5130800"/>
            <a:ext cx="990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2" name="Line 137"/>
          <p:cNvSpPr>
            <a:spLocks noChangeShapeType="1"/>
          </p:cNvSpPr>
          <p:nvPr/>
        </p:nvSpPr>
        <p:spPr bwMode="auto">
          <a:xfrm flipH="1">
            <a:off x="5257800" y="5511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3" name="Text Box 138"/>
          <p:cNvSpPr txBox="1">
            <a:spLocks noChangeArrowheads="1"/>
          </p:cNvSpPr>
          <p:nvPr/>
        </p:nvSpPr>
        <p:spPr bwMode="auto">
          <a:xfrm>
            <a:off x="5257800" y="52832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 Autorita</a:t>
            </a:r>
          </a:p>
        </p:txBody>
      </p:sp>
      <p:sp>
        <p:nvSpPr>
          <p:cNvPr id="61564" name="Line 139"/>
          <p:cNvSpPr>
            <a:spLocks noChangeShapeType="1"/>
          </p:cNvSpPr>
          <p:nvPr/>
        </p:nvSpPr>
        <p:spPr bwMode="auto">
          <a:xfrm flipH="1">
            <a:off x="6629400" y="4978400"/>
            <a:ext cx="152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5" name="Text Box 141"/>
          <p:cNvSpPr txBox="1">
            <a:spLocks noChangeArrowheads="1"/>
          </p:cNvSpPr>
          <p:nvPr/>
        </p:nvSpPr>
        <p:spPr bwMode="auto">
          <a:xfrm>
            <a:off x="6858000" y="47498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 Metodologie</a:t>
            </a:r>
          </a:p>
        </p:txBody>
      </p:sp>
      <p:sp>
        <p:nvSpPr>
          <p:cNvPr id="61566" name="Line 143"/>
          <p:cNvSpPr>
            <a:spLocks noChangeShapeType="1"/>
          </p:cNvSpPr>
          <p:nvPr/>
        </p:nvSpPr>
        <p:spPr bwMode="auto">
          <a:xfrm flipH="1" flipV="1">
            <a:off x="6781800" y="4978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7" name="Line 144"/>
          <p:cNvSpPr>
            <a:spLocks noChangeShapeType="1"/>
          </p:cNvSpPr>
          <p:nvPr/>
        </p:nvSpPr>
        <p:spPr bwMode="auto">
          <a:xfrm flipH="1" flipV="1">
            <a:off x="7162800" y="4978400"/>
            <a:ext cx="457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8" name="Line 145"/>
          <p:cNvSpPr>
            <a:spLocks noChangeShapeType="1"/>
          </p:cNvSpPr>
          <p:nvPr/>
        </p:nvSpPr>
        <p:spPr bwMode="auto">
          <a:xfrm flipH="1" flipV="1">
            <a:off x="7543800" y="4978400"/>
            <a:ext cx="609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69" name="Text Box 146"/>
          <p:cNvSpPr txBox="1">
            <a:spLocks noChangeArrowheads="1"/>
          </p:cNvSpPr>
          <p:nvPr/>
        </p:nvSpPr>
        <p:spPr bwMode="auto">
          <a:xfrm>
            <a:off x="6705600" y="52832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 Principy</a:t>
            </a:r>
          </a:p>
        </p:txBody>
      </p:sp>
      <p:sp>
        <p:nvSpPr>
          <p:cNvPr id="61570" name="Text Box 148"/>
          <p:cNvSpPr txBox="1">
            <a:spLocks noChangeArrowheads="1"/>
          </p:cNvSpPr>
          <p:nvPr/>
        </p:nvSpPr>
        <p:spPr bwMode="auto">
          <a:xfrm>
            <a:off x="7391400" y="55118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Metody</a:t>
            </a:r>
          </a:p>
        </p:txBody>
      </p:sp>
      <p:sp>
        <p:nvSpPr>
          <p:cNvPr id="61571" name="Text Box 149"/>
          <p:cNvSpPr txBox="1">
            <a:spLocks noChangeArrowheads="1"/>
          </p:cNvSpPr>
          <p:nvPr/>
        </p:nvSpPr>
        <p:spPr bwMode="auto">
          <a:xfrm>
            <a:off x="7924800" y="5816600"/>
            <a:ext cx="1219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a:t>Nástroje</a:t>
            </a:r>
          </a:p>
        </p:txBody>
      </p:sp>
      <p:sp>
        <p:nvSpPr>
          <p:cNvPr id="61572" name="Text Box 150"/>
          <p:cNvSpPr txBox="1">
            <a:spLocks noChangeArrowheads="1"/>
          </p:cNvSpPr>
          <p:nvPr/>
        </p:nvSpPr>
        <p:spPr bwMode="auto">
          <a:xfrm>
            <a:off x="5940425" y="254000"/>
            <a:ext cx="3203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400"/>
              <a:t>Rybí kostra, použitelná i při specifikacích </a:t>
            </a:r>
          </a:p>
        </p:txBody>
      </p:sp>
      <p:sp>
        <p:nvSpPr>
          <p:cNvPr id="61573" name="Text Box 151"/>
          <p:cNvSpPr txBox="1">
            <a:spLocks noChangeArrowheads="1"/>
          </p:cNvSpPr>
          <p:nvPr/>
        </p:nvSpPr>
        <p:spPr bwMode="auto">
          <a:xfrm>
            <a:off x="1692275" y="0"/>
            <a:ext cx="3384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400"/>
              <a:t>Činnosti při řízení rizik</a:t>
            </a:r>
          </a:p>
        </p:txBody>
      </p:sp>
      <p:sp>
        <p:nvSpPr>
          <p:cNvPr id="61574" name="Line 152"/>
          <p:cNvSpPr>
            <a:spLocks noChangeShapeType="1"/>
          </p:cNvSpPr>
          <p:nvPr/>
        </p:nvSpPr>
        <p:spPr bwMode="auto">
          <a:xfrm>
            <a:off x="685800" y="5791200"/>
            <a:ext cx="1828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75" name="Text Box 153"/>
          <p:cNvSpPr txBox="1">
            <a:spLocks noChangeArrowheads="1"/>
          </p:cNvSpPr>
          <p:nvPr/>
        </p:nvSpPr>
        <p:spPr bwMode="auto">
          <a:xfrm>
            <a:off x="762000" y="5588000"/>
            <a:ext cx="152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Softwarová podpora</a:t>
            </a:r>
          </a:p>
        </p:txBody>
      </p:sp>
      <p:sp>
        <p:nvSpPr>
          <p:cNvPr id="61576" name="Line 154"/>
          <p:cNvSpPr>
            <a:spLocks noChangeShapeType="1"/>
          </p:cNvSpPr>
          <p:nvPr/>
        </p:nvSpPr>
        <p:spPr bwMode="auto">
          <a:xfrm>
            <a:off x="2362200" y="6096000"/>
            <a:ext cx="121920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61577" name="Text Box 155"/>
          <p:cNvSpPr txBox="1">
            <a:spLocks noChangeArrowheads="1"/>
          </p:cNvSpPr>
          <p:nvPr/>
        </p:nvSpPr>
        <p:spPr bwMode="auto">
          <a:xfrm>
            <a:off x="2590800" y="5867400"/>
            <a:ext cx="1143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200" b="1"/>
              <a:t>Databáze rizik</a:t>
            </a:r>
          </a:p>
        </p:txBody>
      </p:sp>
    </p:spTree>
    <p:extLst>
      <p:ext uri="{BB962C8B-B14F-4D97-AF65-F5344CB8AC3E}">
        <p14:creationId xmlns:p14="http://schemas.microsoft.com/office/powerpoint/2010/main" val="25927565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E538D7C-CC67-4C1D-A35C-9CDD33F1642E}" type="slidenum">
              <a:rPr lang="cs-CZ" altLang="en-US" sz="1400" smtClean="0"/>
              <a:pPr eaLnBrk="1" hangingPunct="1">
                <a:spcBef>
                  <a:spcPct val="0"/>
                </a:spcBef>
                <a:buFontTx/>
                <a:buNone/>
              </a:pPr>
              <a:t>53</a:t>
            </a:fld>
            <a:endParaRPr lang="cs-CZ" altLang="en-US" sz="1400" smtClean="0"/>
          </a:p>
        </p:txBody>
      </p:sp>
      <p:sp>
        <p:nvSpPr>
          <p:cNvPr id="62467" name="Rectangle 2"/>
          <p:cNvSpPr>
            <a:spLocks noGrp="1" noChangeArrowheads="1"/>
          </p:cNvSpPr>
          <p:nvPr>
            <p:ph type="title"/>
          </p:nvPr>
        </p:nvSpPr>
        <p:spPr>
          <a:xfrm>
            <a:off x="684213" y="188913"/>
            <a:ext cx="7772400" cy="1143000"/>
          </a:xfrm>
        </p:spPr>
        <p:txBody>
          <a:bodyPr/>
          <a:lstStyle/>
          <a:p>
            <a:pPr eaLnBrk="1" hangingPunct="1"/>
            <a:r>
              <a:rPr lang="cs-CZ" altLang="en-US" smtClean="0"/>
              <a:t>Stupně řízení rizik (Hall, 99)</a:t>
            </a:r>
          </a:p>
        </p:txBody>
      </p:sp>
      <p:sp>
        <p:nvSpPr>
          <p:cNvPr id="62468" name="Rectangle 3"/>
          <p:cNvSpPr>
            <a:spLocks noGrp="1" noChangeArrowheads="1"/>
          </p:cNvSpPr>
          <p:nvPr>
            <p:ph type="body" idx="1"/>
          </p:nvPr>
        </p:nvSpPr>
        <p:spPr>
          <a:xfrm>
            <a:off x="304800" y="1917700"/>
            <a:ext cx="8534400" cy="4391025"/>
          </a:xfrm>
        </p:spPr>
        <p:txBody>
          <a:bodyPr/>
          <a:lstStyle/>
          <a:p>
            <a:pPr marL="381000" indent="-381000" eaLnBrk="1" hangingPunct="1">
              <a:buFontTx/>
              <a:buAutoNum type="arabicPeriod"/>
            </a:pPr>
            <a:r>
              <a:rPr lang="cs-CZ" altLang="en-US" i="1" smtClean="0"/>
              <a:t>Řízení na průšvih (přijetí rizika).</a:t>
            </a:r>
            <a:r>
              <a:rPr lang="cs-CZ" altLang="en-US" smtClean="0"/>
              <a:t> Neprovádí se žádné řízení rizik nebo až v případě akutního nebezpečí. Problémy se řeší až když nastanou nebo akutně hrozí.</a:t>
            </a:r>
          </a:p>
          <a:p>
            <a:pPr marL="800100" lvl="1" indent="-342900" eaLnBrk="1" hangingPunct="1">
              <a:buFontTx/>
              <a:buChar char="•"/>
            </a:pPr>
            <a:r>
              <a:rPr lang="cs-CZ" altLang="en-US" smtClean="0"/>
              <a:t> Jsou situace, kdy je takový přístup optimální, např. </a:t>
            </a:r>
          </a:p>
          <a:p>
            <a:pPr marL="1219200" lvl="2" indent="-304800" eaLnBrk="1" hangingPunct="1"/>
            <a:r>
              <a:rPr lang="cs-CZ" altLang="en-US" smtClean="0"/>
              <a:t>není-li dostatek zkušeností použitelných při identifikaci,  analýze rizik  a řízení rizik nebo </a:t>
            </a:r>
          </a:p>
          <a:p>
            <a:pPr marL="1219200" lvl="2" indent="-304800" eaLnBrk="1" hangingPunct="1"/>
            <a:r>
              <a:rPr lang="cs-CZ" altLang="en-US" smtClean="0"/>
              <a:t>není dostatek zdrojů či času  na jejich řešení. </a:t>
            </a:r>
          </a:p>
          <a:p>
            <a:pPr marL="800100" lvl="1" indent="-342900" eaLnBrk="1" hangingPunct="1">
              <a:buFontTx/>
              <a:buChar char="•"/>
            </a:pPr>
            <a:r>
              <a:rPr lang="cs-CZ" altLang="en-US" smtClean="0"/>
              <a:t>Jinými slovy – všechna rizika se (téměř) přijmou.</a:t>
            </a:r>
            <a:endParaRPr lang="cs-CZ" altLang="en-US" i="1" smtClean="0"/>
          </a:p>
        </p:txBody>
      </p:sp>
    </p:spTree>
    <p:extLst>
      <p:ext uri="{BB962C8B-B14F-4D97-AF65-F5344CB8AC3E}">
        <p14:creationId xmlns:p14="http://schemas.microsoft.com/office/powerpoint/2010/main" val="25048613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B4EE3DC-F003-4B64-8B2E-158D57BDE77E}" type="slidenum">
              <a:rPr lang="cs-CZ" altLang="en-US" sz="1400" smtClean="0"/>
              <a:pPr eaLnBrk="1" hangingPunct="1">
                <a:spcBef>
                  <a:spcPct val="0"/>
                </a:spcBef>
                <a:buFontTx/>
                <a:buNone/>
              </a:pPr>
              <a:t>54</a:t>
            </a:fld>
            <a:endParaRPr lang="cs-CZ" altLang="en-US" sz="1400" smtClean="0"/>
          </a:p>
        </p:txBody>
      </p:sp>
      <p:sp>
        <p:nvSpPr>
          <p:cNvPr id="63491" name="Rectangle 2"/>
          <p:cNvSpPr>
            <a:spLocks noGrp="1" noChangeArrowheads="1"/>
          </p:cNvSpPr>
          <p:nvPr>
            <p:ph type="title"/>
          </p:nvPr>
        </p:nvSpPr>
        <p:spPr>
          <a:xfrm>
            <a:off x="684213" y="-315913"/>
            <a:ext cx="7772400" cy="1143001"/>
          </a:xfrm>
        </p:spPr>
        <p:txBody>
          <a:bodyPr/>
          <a:lstStyle/>
          <a:p>
            <a:pPr eaLnBrk="1" hangingPunct="1"/>
            <a:r>
              <a:rPr lang="cs-CZ" altLang="en-US" smtClean="0"/>
              <a:t>Stupně řízení rizik (Hall, 99)</a:t>
            </a:r>
          </a:p>
        </p:txBody>
      </p:sp>
      <p:sp>
        <p:nvSpPr>
          <p:cNvPr id="63492" name="Rectangle 3"/>
          <p:cNvSpPr>
            <a:spLocks noGrp="1" noChangeArrowheads="1"/>
          </p:cNvSpPr>
          <p:nvPr>
            <p:ph type="body" idx="1"/>
          </p:nvPr>
        </p:nvSpPr>
        <p:spPr>
          <a:xfrm>
            <a:off x="304800" y="765175"/>
            <a:ext cx="8534400" cy="5543550"/>
          </a:xfrm>
        </p:spPr>
        <p:txBody>
          <a:bodyPr/>
          <a:lstStyle/>
          <a:p>
            <a:pPr marL="609600" indent="-609600" eaLnBrk="1" hangingPunct="1">
              <a:buFontTx/>
              <a:buAutoNum type="arabicPeriod" startAt="2"/>
            </a:pPr>
            <a:r>
              <a:rPr lang="cs-CZ" altLang="en-US" i="1" smtClean="0"/>
              <a:t>Omezování rizik.</a:t>
            </a:r>
            <a:r>
              <a:rPr lang="cs-CZ" altLang="en-US" smtClean="0"/>
              <a:t> Identifikují se rizika a hledají se cesty, jak omezit jejich následky </a:t>
            </a:r>
            <a:r>
              <a:rPr lang="cs-CZ" altLang="en-US" i="1" smtClean="0"/>
              <a:t>Z</a:t>
            </a:r>
            <a:r>
              <a:rPr lang="cs-CZ" altLang="en-US" smtClean="0"/>
              <a:t> a jak snížit pravděpodobnost </a:t>
            </a:r>
            <a:r>
              <a:rPr lang="cs-CZ" altLang="en-US" i="1" smtClean="0"/>
              <a:t>p</a:t>
            </a:r>
            <a:r>
              <a:rPr lang="cs-CZ" altLang="en-US" smtClean="0"/>
              <a:t>, že se uskuteční. </a:t>
            </a:r>
          </a:p>
          <a:p>
            <a:pPr marL="990600" lvl="1" indent="-533400" eaLnBrk="1" hangingPunct="1">
              <a:buFontTx/>
              <a:buChar char="•"/>
            </a:pPr>
            <a:r>
              <a:rPr lang="cs-CZ" altLang="en-US" smtClean="0"/>
              <a:t>Nevyžaduje se kvantitativní vyhodnocování atributů (metrik). Hodnocení  rizik je spíše subjektivní a slovní (fuzzy). </a:t>
            </a:r>
          </a:p>
          <a:p>
            <a:pPr marL="990600" lvl="1" indent="-533400" eaLnBrk="1" hangingPunct="1">
              <a:buFontTx/>
              <a:buChar char="•"/>
            </a:pPr>
            <a:r>
              <a:rPr lang="cs-CZ" altLang="en-US" smtClean="0"/>
              <a:t>Opatření proti rizikům se často provádějí v podstatě jen  v počátečních etapách vývoje a jsou záležitostí spíše manažerů. </a:t>
            </a:r>
          </a:p>
          <a:p>
            <a:pPr marL="990600" lvl="1" indent="-533400" eaLnBrk="1" hangingPunct="1">
              <a:buFontTx/>
              <a:buChar char="•"/>
            </a:pPr>
            <a:r>
              <a:rPr lang="cs-CZ" altLang="en-US" smtClean="0"/>
              <a:t>Sledují se spíše následky než příčiny rizik. </a:t>
            </a:r>
            <a:endParaRPr lang="cs-CZ" altLang="en-US" i="1" smtClean="0"/>
          </a:p>
        </p:txBody>
      </p:sp>
    </p:spTree>
    <p:extLst>
      <p:ext uri="{BB962C8B-B14F-4D97-AF65-F5344CB8AC3E}">
        <p14:creationId xmlns:p14="http://schemas.microsoft.com/office/powerpoint/2010/main" val="27753850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92976008-A2DD-448D-B4B0-89B1721AA11F}" type="slidenum">
              <a:rPr lang="cs-CZ" altLang="en-US" sz="1400" smtClean="0"/>
              <a:pPr eaLnBrk="1" hangingPunct="1">
                <a:spcBef>
                  <a:spcPct val="0"/>
                </a:spcBef>
                <a:buFontTx/>
                <a:buNone/>
              </a:pPr>
              <a:t>55</a:t>
            </a:fld>
            <a:endParaRPr lang="cs-CZ" altLang="en-US" sz="1400" smtClean="0"/>
          </a:p>
        </p:txBody>
      </p:sp>
      <p:sp>
        <p:nvSpPr>
          <p:cNvPr id="64515" name="Rectangle 2"/>
          <p:cNvSpPr>
            <a:spLocks noGrp="1" noChangeArrowheads="1"/>
          </p:cNvSpPr>
          <p:nvPr>
            <p:ph type="title"/>
          </p:nvPr>
        </p:nvSpPr>
        <p:spPr>
          <a:xfrm>
            <a:off x="611188" y="260350"/>
            <a:ext cx="7772400" cy="1143000"/>
          </a:xfrm>
        </p:spPr>
        <p:txBody>
          <a:bodyPr/>
          <a:lstStyle/>
          <a:p>
            <a:pPr eaLnBrk="1" hangingPunct="1"/>
            <a:r>
              <a:rPr lang="cs-CZ" altLang="en-US" smtClean="0"/>
              <a:t>Stupně řízení rizik (Hall, 99)</a:t>
            </a:r>
          </a:p>
        </p:txBody>
      </p:sp>
      <p:sp>
        <p:nvSpPr>
          <p:cNvPr id="64516" name="Rectangle 3"/>
          <p:cNvSpPr>
            <a:spLocks noGrp="1" noChangeArrowheads="1"/>
          </p:cNvSpPr>
          <p:nvPr>
            <p:ph type="body" idx="1"/>
          </p:nvPr>
        </p:nvSpPr>
        <p:spPr>
          <a:xfrm>
            <a:off x="762000" y="1600200"/>
            <a:ext cx="7620000" cy="4708525"/>
          </a:xfrm>
        </p:spPr>
        <p:txBody>
          <a:bodyPr/>
          <a:lstStyle/>
          <a:p>
            <a:pPr marL="609600" indent="-609600" eaLnBrk="1" hangingPunct="1">
              <a:buFontTx/>
              <a:buAutoNum type="arabicPeriod" startAt="3"/>
            </a:pPr>
            <a:r>
              <a:rPr lang="cs-CZ" altLang="en-US" i="1" smtClean="0"/>
              <a:t>Prevence.</a:t>
            </a:r>
            <a:r>
              <a:rPr lang="cs-CZ" altLang="en-US" smtClean="0"/>
              <a:t> Činnosti související s omezováním rizik jsou úkolem celého týmu a provádí se ve všech etapách řešení projektu. </a:t>
            </a:r>
          </a:p>
          <a:p>
            <a:pPr marL="990600" lvl="1" indent="-533400" eaLnBrk="1" hangingPunct="1">
              <a:buFontTx/>
              <a:buChar char="•"/>
            </a:pPr>
            <a:r>
              <a:rPr lang="cs-CZ" altLang="en-US" smtClean="0"/>
              <a:t>Identifikace rizik je dobře zvládnuta. </a:t>
            </a:r>
          </a:p>
          <a:p>
            <a:pPr marL="990600" lvl="1" indent="-533400" eaLnBrk="1" hangingPunct="1">
              <a:buFontTx/>
              <a:buChar char="•"/>
            </a:pPr>
            <a:r>
              <a:rPr lang="cs-CZ" altLang="en-US" smtClean="0"/>
              <a:t>Hledají se prapříčiny rizik a detekují se procesy vedoucí k uskutečnění rizik. Mezery bývají v kvantifikaci atributů rizik.</a:t>
            </a:r>
            <a:endParaRPr lang="cs-CZ" altLang="en-US" i="1" smtClean="0"/>
          </a:p>
        </p:txBody>
      </p:sp>
    </p:spTree>
    <p:extLst>
      <p:ext uri="{BB962C8B-B14F-4D97-AF65-F5344CB8AC3E}">
        <p14:creationId xmlns:p14="http://schemas.microsoft.com/office/powerpoint/2010/main" val="2738729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BE77F937-BA06-48F2-A6C2-B5548300EA0A}" type="slidenum">
              <a:rPr lang="cs-CZ" altLang="en-US" sz="1400" smtClean="0"/>
              <a:pPr eaLnBrk="1" hangingPunct="1">
                <a:spcBef>
                  <a:spcPct val="0"/>
                </a:spcBef>
                <a:buFontTx/>
                <a:buNone/>
              </a:pPr>
              <a:t>56</a:t>
            </a:fld>
            <a:endParaRPr lang="cs-CZ" altLang="en-US" sz="1400" smtClean="0"/>
          </a:p>
        </p:txBody>
      </p:sp>
      <p:sp>
        <p:nvSpPr>
          <p:cNvPr id="65539" name="Rectangle 2"/>
          <p:cNvSpPr>
            <a:spLocks noGrp="1" noChangeArrowheads="1"/>
          </p:cNvSpPr>
          <p:nvPr>
            <p:ph type="title"/>
          </p:nvPr>
        </p:nvSpPr>
        <p:spPr>
          <a:xfrm>
            <a:off x="684213" y="260350"/>
            <a:ext cx="7772400" cy="1143000"/>
          </a:xfrm>
        </p:spPr>
        <p:txBody>
          <a:bodyPr/>
          <a:lstStyle/>
          <a:p>
            <a:pPr eaLnBrk="1" hangingPunct="1"/>
            <a:r>
              <a:rPr lang="cs-CZ" altLang="en-US" smtClean="0"/>
              <a:t>Stupně řízení rizik (Hall, 99)</a:t>
            </a:r>
          </a:p>
        </p:txBody>
      </p:sp>
      <p:sp>
        <p:nvSpPr>
          <p:cNvPr id="65540" name="Rectangle 3"/>
          <p:cNvSpPr>
            <a:spLocks noGrp="1" noChangeArrowheads="1"/>
          </p:cNvSpPr>
          <p:nvPr>
            <p:ph type="body" idx="1"/>
          </p:nvPr>
        </p:nvSpPr>
        <p:spPr>
          <a:xfrm>
            <a:off x="304800" y="1676400"/>
            <a:ext cx="8534400" cy="4632325"/>
          </a:xfrm>
        </p:spPr>
        <p:txBody>
          <a:bodyPr/>
          <a:lstStyle/>
          <a:p>
            <a:pPr marL="609600" indent="-609600" eaLnBrk="1" hangingPunct="1">
              <a:buFontTx/>
              <a:buAutoNum type="arabicPeriod" startAt="4"/>
            </a:pPr>
            <a:r>
              <a:rPr lang="cs-CZ" altLang="en-US" i="1" smtClean="0"/>
              <a:t>Analýza a předpověď</a:t>
            </a:r>
            <a:r>
              <a:rPr lang="cs-CZ" altLang="en-US" smtClean="0"/>
              <a:t> </a:t>
            </a:r>
            <a:r>
              <a:rPr lang="cs-CZ" altLang="en-US" i="1" smtClean="0"/>
              <a:t>rizik</a:t>
            </a:r>
            <a:r>
              <a:rPr lang="cs-CZ" altLang="en-US" smtClean="0"/>
              <a:t>. Činnosti z 3. jsou založeny na dobré kvantifikaci (metrikách) atributů.</a:t>
            </a:r>
          </a:p>
          <a:p>
            <a:pPr marL="990600" lvl="1" indent="-533400" eaLnBrk="1" hangingPunct="1">
              <a:buFontTx/>
              <a:buChar char="•"/>
            </a:pPr>
            <a:r>
              <a:rPr lang="cs-CZ" altLang="en-US" smtClean="0"/>
              <a:t> Proto je k činnostem popsaným v předchozím bodě prováděna statistická analýza metrik. To umožňuje předvídat vývoj rizika a lépe odhadnout, kdy se uskuteční. Lze také hodnotit kvalitu práce členů týmu řízení rizik.</a:t>
            </a:r>
          </a:p>
        </p:txBody>
      </p:sp>
    </p:spTree>
    <p:extLst>
      <p:ext uri="{BB962C8B-B14F-4D97-AF65-F5344CB8AC3E}">
        <p14:creationId xmlns:p14="http://schemas.microsoft.com/office/powerpoint/2010/main" val="28166094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BBBD235D-AA0B-4176-B646-01933D2307B5}" type="slidenum">
              <a:rPr lang="cs-CZ" altLang="en-US" sz="1400" smtClean="0"/>
              <a:pPr eaLnBrk="1" hangingPunct="1">
                <a:spcBef>
                  <a:spcPct val="0"/>
                </a:spcBef>
                <a:buFontTx/>
                <a:buNone/>
              </a:pPr>
              <a:t>57</a:t>
            </a:fld>
            <a:endParaRPr lang="cs-CZ" altLang="en-US" sz="1400" smtClean="0"/>
          </a:p>
        </p:txBody>
      </p:sp>
      <p:sp>
        <p:nvSpPr>
          <p:cNvPr id="66563" name="Rectangle 1026"/>
          <p:cNvSpPr>
            <a:spLocks noGrp="1" noChangeArrowheads="1"/>
          </p:cNvSpPr>
          <p:nvPr>
            <p:ph type="title"/>
          </p:nvPr>
        </p:nvSpPr>
        <p:spPr>
          <a:xfrm>
            <a:off x="684213" y="188913"/>
            <a:ext cx="7772400" cy="1143000"/>
          </a:xfrm>
        </p:spPr>
        <p:txBody>
          <a:bodyPr/>
          <a:lstStyle/>
          <a:p>
            <a:pPr eaLnBrk="1" hangingPunct="1"/>
            <a:r>
              <a:rPr lang="cs-CZ" altLang="en-US" smtClean="0"/>
              <a:t>Stupně řízení rizik (Hall, 99)</a:t>
            </a:r>
          </a:p>
        </p:txBody>
      </p:sp>
      <p:sp>
        <p:nvSpPr>
          <p:cNvPr id="66564" name="Rectangle 1027"/>
          <p:cNvSpPr>
            <a:spLocks noGrp="1" noChangeArrowheads="1"/>
          </p:cNvSpPr>
          <p:nvPr>
            <p:ph type="body" idx="1"/>
          </p:nvPr>
        </p:nvSpPr>
        <p:spPr>
          <a:xfrm>
            <a:off x="609600" y="1700213"/>
            <a:ext cx="7924800" cy="4608512"/>
          </a:xfrm>
        </p:spPr>
        <p:txBody>
          <a:bodyPr/>
          <a:lstStyle/>
          <a:p>
            <a:pPr marL="609600" indent="-609600" eaLnBrk="1" hangingPunct="1">
              <a:buFontTx/>
              <a:buAutoNum type="arabicPeriod" startAt="5"/>
            </a:pPr>
            <a:r>
              <a:rPr lang="cs-CZ" altLang="en-US" i="1" smtClean="0"/>
              <a:t>Příležitosti.</a:t>
            </a:r>
            <a:r>
              <a:rPr lang="cs-CZ" altLang="en-US" smtClean="0"/>
              <a:t> Do řízení rizik jsou zapojeni všichni členové týmu, management a do jisté míry i obchodní partneři (např. možnost ohrožení termínů u dodavatelů). Rizika jsou chápána spíše jako výzva a příležitost ke zlepšení práce a nikoliv jako hrozba.</a:t>
            </a:r>
          </a:p>
        </p:txBody>
      </p:sp>
    </p:spTree>
    <p:extLst>
      <p:ext uri="{BB962C8B-B14F-4D97-AF65-F5344CB8AC3E}">
        <p14:creationId xmlns:p14="http://schemas.microsoft.com/office/powerpoint/2010/main" val="2588895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BDFF29C-2872-47E7-A127-2AA13119E001}" type="slidenum">
              <a:rPr lang="cs-CZ" altLang="en-US" sz="1400" smtClean="0"/>
              <a:pPr eaLnBrk="1" hangingPunct="1">
                <a:spcBef>
                  <a:spcPct val="0"/>
                </a:spcBef>
                <a:buFontTx/>
                <a:buNone/>
              </a:pPr>
              <a:t>58</a:t>
            </a:fld>
            <a:endParaRPr lang="cs-CZ" altLang="en-US" sz="1400" smtClean="0"/>
          </a:p>
        </p:txBody>
      </p:sp>
      <p:sp>
        <p:nvSpPr>
          <p:cNvPr id="67587" name="Rectangle 2"/>
          <p:cNvSpPr>
            <a:spLocks noGrp="1" noChangeArrowheads="1"/>
          </p:cNvSpPr>
          <p:nvPr>
            <p:ph type="title"/>
          </p:nvPr>
        </p:nvSpPr>
        <p:spPr/>
        <p:txBody>
          <a:bodyPr>
            <a:normAutofit fontScale="90000"/>
          </a:bodyPr>
          <a:lstStyle/>
          <a:p>
            <a:pPr eaLnBrk="1" hangingPunct="1"/>
            <a:r>
              <a:rPr lang="cs-CZ" altLang="en-US" smtClean="0"/>
              <a:t>Co dělat, když máme jen hrubé odhady</a:t>
            </a:r>
          </a:p>
        </p:txBody>
      </p:sp>
      <p:sp>
        <p:nvSpPr>
          <p:cNvPr id="67588" name="Rectangle 3"/>
          <p:cNvSpPr>
            <a:spLocks noGrp="1" noChangeArrowheads="1"/>
          </p:cNvSpPr>
          <p:nvPr>
            <p:ph type="body" idx="1"/>
          </p:nvPr>
        </p:nvSpPr>
        <p:spPr/>
        <p:txBody>
          <a:bodyPr/>
          <a:lstStyle/>
          <a:p>
            <a:pPr eaLnBrk="1" hangingPunct="1"/>
            <a:r>
              <a:rPr lang="cs-CZ" altLang="en-US" smtClean="0"/>
              <a:t>V tom případě nedělat složité procesy hodnocení rizik. Důvody:</a:t>
            </a:r>
          </a:p>
          <a:p>
            <a:pPr lvl="1" eaLnBrk="1" hangingPunct="1"/>
            <a:r>
              <a:rPr lang="cs-CZ" altLang="en-US" smtClean="0"/>
              <a:t>Zbytečná práce, výsledky jsou stejně jen hrubé odhady</a:t>
            </a:r>
          </a:p>
          <a:p>
            <a:pPr lvl="1" eaLnBrk="1" hangingPunct="1"/>
            <a:r>
              <a:rPr lang="cs-CZ" altLang="en-US" smtClean="0"/>
              <a:t>Odvádění od klíčových problémů</a:t>
            </a:r>
          </a:p>
          <a:p>
            <a:pPr lvl="1" eaLnBrk="1" hangingPunct="1"/>
            <a:r>
              <a:rPr lang="cs-CZ" altLang="en-US" smtClean="0"/>
              <a:t>Oslabování „zdravého úsudku“</a:t>
            </a:r>
          </a:p>
          <a:p>
            <a:pPr lvl="1" eaLnBrk="1" hangingPunct="1"/>
            <a:r>
              <a:rPr lang="cs-CZ" altLang="en-US" smtClean="0"/>
              <a:t>Zmenšení ostražitosti (provedl jsem analýzu, jsem za vodou)</a:t>
            </a:r>
          </a:p>
          <a:p>
            <a:pPr eaLnBrk="1" hangingPunct="1"/>
            <a:endParaRPr lang="cs-CZ" altLang="en-US" smtClean="0"/>
          </a:p>
        </p:txBody>
      </p:sp>
    </p:spTree>
    <p:extLst>
      <p:ext uri="{BB962C8B-B14F-4D97-AF65-F5344CB8AC3E}">
        <p14:creationId xmlns:p14="http://schemas.microsoft.com/office/powerpoint/2010/main" val="1902955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BD14ABA2-63FA-4743-A907-2519FEB714EC}" type="slidenum">
              <a:rPr lang="cs-CZ" altLang="en-US" sz="1400" smtClean="0"/>
              <a:pPr eaLnBrk="1" hangingPunct="1">
                <a:spcBef>
                  <a:spcPct val="0"/>
                </a:spcBef>
                <a:buFontTx/>
                <a:buNone/>
              </a:pPr>
              <a:t>59</a:t>
            </a:fld>
            <a:endParaRPr lang="cs-CZ" altLang="en-US" sz="1400" smtClean="0"/>
          </a:p>
        </p:txBody>
      </p:sp>
      <p:sp>
        <p:nvSpPr>
          <p:cNvPr id="68611" name="Rectangle 2"/>
          <p:cNvSpPr>
            <a:spLocks noGrp="1" noChangeArrowheads="1"/>
          </p:cNvSpPr>
          <p:nvPr>
            <p:ph type="title"/>
          </p:nvPr>
        </p:nvSpPr>
        <p:spPr>
          <a:xfrm>
            <a:off x="250825" y="609600"/>
            <a:ext cx="8642350" cy="1143000"/>
          </a:xfrm>
        </p:spPr>
        <p:txBody>
          <a:bodyPr>
            <a:normAutofit fontScale="90000"/>
          </a:bodyPr>
          <a:lstStyle/>
          <a:p>
            <a:pPr eaLnBrk="1" hangingPunct="1"/>
            <a:r>
              <a:rPr lang="cs-CZ" altLang="en-US" smtClean="0"/>
              <a:t>Co dělat, když máme jen hrubé odhady jak je v menších podnicích obvyklé</a:t>
            </a:r>
          </a:p>
        </p:txBody>
      </p:sp>
      <p:sp>
        <p:nvSpPr>
          <p:cNvPr id="68612" name="Rectangle 3"/>
          <p:cNvSpPr>
            <a:spLocks noGrp="1" noChangeArrowheads="1"/>
          </p:cNvSpPr>
          <p:nvPr>
            <p:ph type="body" idx="1"/>
          </p:nvPr>
        </p:nvSpPr>
        <p:spPr/>
        <p:txBody>
          <a:bodyPr/>
          <a:lstStyle/>
          <a:p>
            <a:pPr eaLnBrk="1" hangingPunct="1">
              <a:lnSpc>
                <a:spcPct val="90000"/>
              </a:lnSpc>
            </a:pPr>
            <a:r>
              <a:rPr lang="cs-CZ" altLang="en-US" smtClean="0"/>
              <a:t>Odhadneme velikost ztráty a pravděpodobnost rizika dvoustupňovým hodnocením (nízká,  vysoká)</a:t>
            </a:r>
          </a:p>
          <a:p>
            <a:pPr eaLnBrk="1" hangingPunct="1">
              <a:lnSpc>
                <a:spcPct val="90000"/>
              </a:lnSpc>
            </a:pPr>
            <a:r>
              <a:rPr lang="cs-CZ" altLang="en-US" smtClean="0"/>
              <a:t>O většinu rizik se staráme až když jejich řešení považujeme za aktuální</a:t>
            </a:r>
          </a:p>
          <a:p>
            <a:pPr eaLnBrk="1" hangingPunct="1">
              <a:lnSpc>
                <a:spcPct val="90000"/>
              </a:lnSpc>
            </a:pPr>
            <a:r>
              <a:rPr lang="cs-CZ" altLang="en-US" smtClean="0"/>
              <a:t>Je ale žádoucí se o rizika starat a sledovat možnost průšvihů a hned reagovat na nově zjištěné skutečnosti</a:t>
            </a:r>
          </a:p>
        </p:txBody>
      </p:sp>
    </p:spTree>
    <p:extLst>
      <p:ext uri="{BB962C8B-B14F-4D97-AF65-F5344CB8AC3E}">
        <p14:creationId xmlns:p14="http://schemas.microsoft.com/office/powerpoint/2010/main" val="76822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EAB333F-59DD-4EC1-8684-0549D6C94EAC}" type="slidenum">
              <a:rPr lang="cs-CZ" altLang="en-US" sz="1400" smtClean="0"/>
              <a:pPr eaLnBrk="1" hangingPunct="1">
                <a:spcBef>
                  <a:spcPct val="0"/>
                </a:spcBef>
                <a:buFontTx/>
                <a:buNone/>
              </a:pPr>
              <a:t>6</a:t>
            </a:fld>
            <a:endParaRPr lang="cs-CZ" altLang="en-US" sz="1400" smtClean="0"/>
          </a:p>
        </p:txBody>
      </p:sp>
      <p:sp>
        <p:nvSpPr>
          <p:cNvPr id="7171" name="Rectangle 2"/>
          <p:cNvSpPr>
            <a:spLocks noGrp="1" noChangeArrowheads="1"/>
          </p:cNvSpPr>
          <p:nvPr>
            <p:ph type="title"/>
          </p:nvPr>
        </p:nvSpPr>
        <p:spPr>
          <a:xfrm>
            <a:off x="685800" y="152400"/>
            <a:ext cx="7772400" cy="1066800"/>
          </a:xfrm>
        </p:spPr>
        <p:txBody>
          <a:bodyPr/>
          <a:lstStyle/>
          <a:p>
            <a:pPr eaLnBrk="1" hangingPunct="1"/>
            <a:r>
              <a:rPr lang="cs-CZ" altLang="en-US" dirty="0"/>
              <a:t>O</a:t>
            </a:r>
            <a:r>
              <a:rPr lang="cs-CZ" altLang="en-US" dirty="0" smtClean="0"/>
              <a:t>dhady atributů </a:t>
            </a:r>
            <a:r>
              <a:rPr lang="cs-CZ" altLang="en-US" dirty="0" smtClean="0"/>
              <a:t>rizika</a:t>
            </a:r>
          </a:p>
        </p:txBody>
      </p:sp>
      <p:sp>
        <p:nvSpPr>
          <p:cNvPr id="7172" name="Rectangle 3"/>
          <p:cNvSpPr>
            <a:spLocks noGrp="1" noChangeArrowheads="1"/>
          </p:cNvSpPr>
          <p:nvPr>
            <p:ph type="body" idx="1"/>
          </p:nvPr>
        </p:nvSpPr>
        <p:spPr>
          <a:xfrm>
            <a:off x="304800" y="1295400"/>
            <a:ext cx="8229600" cy="4800600"/>
          </a:xfrm>
        </p:spPr>
        <p:txBody>
          <a:bodyPr>
            <a:normAutofit fontScale="92500"/>
          </a:bodyPr>
          <a:lstStyle/>
          <a:p>
            <a:pPr eaLnBrk="1" hangingPunct="1"/>
            <a:r>
              <a:rPr lang="cs-CZ" altLang="en-US" sz="2800" b="1" dirty="0" smtClean="0"/>
              <a:t>Pravděpodobnost </a:t>
            </a:r>
            <a:r>
              <a:rPr lang="cs-CZ" altLang="en-US" sz="2800" i="1" dirty="0" smtClean="0"/>
              <a:t>p </a:t>
            </a:r>
            <a:r>
              <a:rPr lang="cs-CZ" altLang="en-US" sz="2800" dirty="0" smtClean="0"/>
              <a:t>uskutečnění rizika</a:t>
            </a:r>
            <a:r>
              <a:rPr lang="cs-CZ" altLang="en-US" sz="2400" dirty="0" smtClean="0"/>
              <a:t>. </a:t>
            </a:r>
          </a:p>
          <a:p>
            <a:pPr eaLnBrk="1" hangingPunct="1"/>
            <a:r>
              <a:rPr lang="cs-CZ" altLang="en-US" sz="2400" dirty="0" smtClean="0"/>
              <a:t>Hodnota pravděpodobnosti </a:t>
            </a:r>
            <a:r>
              <a:rPr lang="cs-CZ" altLang="en-US" sz="2400" i="1" dirty="0" smtClean="0"/>
              <a:t>p </a:t>
            </a:r>
            <a:r>
              <a:rPr lang="cs-CZ" altLang="en-US" sz="2400" dirty="0" smtClean="0"/>
              <a:t>se obvykle odvodí ze slovního hodnocení (vyloučeno, velmi nepravděpodobné, dosti nepravděpodobné, nepravděpodobné, spíše nepravděpodobné, tak napůl, spíše pravděpodobné, pravděpodobné, dosti pravděpodobné,  velmi pravděpodobné, určitě nastane). </a:t>
            </a:r>
          </a:p>
          <a:p>
            <a:pPr eaLnBrk="1" hangingPunct="1"/>
            <a:r>
              <a:rPr lang="cs-CZ" altLang="en-US" sz="2400" dirty="0" smtClean="0"/>
              <a:t>Jednotlivým hodnocením se přiřadí hodnoty </a:t>
            </a:r>
            <a:r>
              <a:rPr lang="cs-CZ" altLang="en-US" sz="2400" i="1" dirty="0" smtClean="0"/>
              <a:t>p </a:t>
            </a:r>
            <a:r>
              <a:rPr lang="cs-CZ" altLang="en-US" sz="2400" dirty="0" smtClean="0"/>
              <a:t>po desetině  v rozmezí 0 až 1.   Někdy je snazší odhadnout  přímo číselnou hodnotu </a:t>
            </a:r>
            <a:r>
              <a:rPr lang="cs-CZ" altLang="en-US" sz="2400" i="1" dirty="0" smtClean="0"/>
              <a:t>p</a:t>
            </a:r>
            <a:r>
              <a:rPr lang="cs-CZ" altLang="en-US" sz="2400" dirty="0" smtClean="0"/>
              <a:t>. Např. hodnota pravděpodobnosti havárie </a:t>
            </a:r>
            <a:r>
              <a:rPr lang="cs-CZ" altLang="en-US" sz="2400" dirty="0" err="1" smtClean="0"/>
              <a:t>lehkovodního</a:t>
            </a:r>
            <a:r>
              <a:rPr lang="cs-CZ" altLang="en-US" sz="2400" dirty="0" smtClean="0"/>
              <a:t> atomového reaktoru se dá odhadnout shora z toho kolik reaktorů je v provozu a jak dlouho. Odhad lze dále </a:t>
            </a:r>
            <a:r>
              <a:rPr lang="cs-CZ" altLang="en-US" sz="2400" dirty="0" smtClean="0"/>
              <a:t>zpřesnit analýzou </a:t>
            </a:r>
            <a:r>
              <a:rPr lang="cs-CZ" altLang="en-US" sz="2400" dirty="0" smtClean="0"/>
              <a:t>přínosů modernizace elektrárny pro bezpečnost provozu. </a:t>
            </a:r>
          </a:p>
        </p:txBody>
      </p:sp>
    </p:spTree>
    <p:extLst>
      <p:ext uri="{BB962C8B-B14F-4D97-AF65-F5344CB8AC3E}">
        <p14:creationId xmlns:p14="http://schemas.microsoft.com/office/powerpoint/2010/main" val="28705414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číslo snímk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5F94FCA-CF2F-4EA2-9AD1-B5239EEE4013}" type="slidenum">
              <a:rPr lang="cs-CZ" altLang="en-US" sz="1400" smtClean="0"/>
              <a:pPr eaLnBrk="1" hangingPunct="1">
                <a:spcBef>
                  <a:spcPct val="0"/>
                </a:spcBef>
                <a:buFontTx/>
                <a:buNone/>
              </a:pPr>
              <a:t>60</a:t>
            </a:fld>
            <a:endParaRPr lang="cs-CZ" altLang="en-US" sz="1400" smtClean="0"/>
          </a:p>
        </p:txBody>
      </p:sp>
      <p:graphicFrame>
        <p:nvGraphicFramePr>
          <p:cNvPr id="74772" name="Group 20"/>
          <p:cNvGraphicFramePr>
            <a:graphicFrameLocks noGrp="1"/>
          </p:cNvGraphicFramePr>
          <p:nvPr/>
        </p:nvGraphicFramePr>
        <p:xfrm>
          <a:off x="1524000" y="1371600"/>
          <a:ext cx="6096000" cy="3456110"/>
        </p:xfrm>
        <a:graphic>
          <a:graphicData uri="http://schemas.openxmlformats.org/drawingml/2006/table">
            <a:tbl>
              <a:tblPr/>
              <a:tblGrid>
                <a:gridCol w="3048000"/>
                <a:gridCol w="3048000"/>
              </a:tblGrid>
              <a:tr h="1700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Narrow" pitchFamily="34" charset="0"/>
                        </a:rPr>
                        <a:t>Prevence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Narrow" pitchFamily="34" charset="0"/>
                        </a:rPr>
                        <a:t>Přijetí</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Times New Roman" pitchFamily="18" charset="0"/>
                        </a:rPr>
                        <a:t>Aktuální během specifikací</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Narrow" pitchFamily="34" charset="0"/>
                        </a:rPr>
                        <a:t>Odmítnutí</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Narrow" pitchFamily="34" charset="0"/>
                        </a:rPr>
                        <a:t>Prevence, redukce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Times New Roman" pitchFamily="18" charset="0"/>
                        </a:rPr>
                        <a:t>Aktuální během vizí a specifikací</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55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Narrow" pitchFamily="34" charset="0"/>
                        </a:rPr>
                        <a:t>Přijetí</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Times New Roman" pitchFamily="18" charset="0"/>
                        </a:rPr>
                        <a:t>Aktuální v operativě po specifikacích</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400" b="0" i="0" u="none" strike="noStrike" cap="none" normalizeH="0" baseline="0" smtClean="0">
                        <a:ln>
                          <a:noFill/>
                        </a:ln>
                        <a:solidFill>
                          <a:schemeClr val="tx1"/>
                        </a:solidFill>
                        <a:effectLst/>
                        <a:latin typeface="Times New Roman" pitchFamily="18" charset="0"/>
                      </a:endParaRP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Narrow" pitchFamily="34" charset="0"/>
                        </a:rPr>
                        <a:t>Redukce </a:t>
                      </a:r>
                      <a:r>
                        <a:rPr kumimoji="0" lang="cs-CZ" sz="2400" b="0" i="1" u="none" strike="noStrike" cap="none" normalizeH="0" baseline="0" smtClean="0">
                          <a:ln>
                            <a:noFill/>
                          </a:ln>
                          <a:solidFill>
                            <a:schemeClr val="tx1"/>
                          </a:solidFill>
                          <a:effectLst/>
                          <a:latin typeface="Arial Narrow" pitchFamily="34" charset="0"/>
                        </a:rPr>
                        <a:t>resp.</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1" u="none" strike="noStrike" cap="none" normalizeH="0" baseline="0" smtClean="0">
                          <a:ln>
                            <a:noFill/>
                          </a:ln>
                          <a:solidFill>
                            <a:schemeClr val="tx1"/>
                          </a:solidFill>
                          <a:effectLst/>
                          <a:latin typeface="Arial Narrow" pitchFamily="34" charset="0"/>
                        </a:rPr>
                        <a:t>Přijetí</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smtClean="0">
                          <a:ln>
                            <a:noFill/>
                          </a:ln>
                          <a:solidFill>
                            <a:schemeClr val="tx1"/>
                          </a:solidFill>
                          <a:effectLst/>
                          <a:latin typeface="Times New Roman" pitchFamily="18" charset="0"/>
                        </a:rPr>
                        <a:t>Aktuální během specifikací a později</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9646" name="Text Box 15"/>
          <p:cNvSpPr txBox="1">
            <a:spLocks noChangeArrowheads="1"/>
          </p:cNvSpPr>
          <p:nvPr/>
        </p:nvSpPr>
        <p:spPr bwMode="auto">
          <a:xfrm rot="-5400000">
            <a:off x="-914400" y="2820988"/>
            <a:ext cx="3935413"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2800"/>
              <a:t>Pravděpodobnost</a:t>
            </a:r>
            <a:r>
              <a:rPr lang="cs-CZ" altLang="en-US" sz="2400"/>
              <a:t>                                                      Nízká                         Vysoká               </a:t>
            </a:r>
          </a:p>
        </p:txBody>
      </p:sp>
      <p:sp>
        <p:nvSpPr>
          <p:cNvPr id="69647" name="Text Box 16"/>
          <p:cNvSpPr txBox="1">
            <a:spLocks noChangeArrowheads="1"/>
          </p:cNvSpPr>
          <p:nvPr/>
        </p:nvSpPr>
        <p:spPr bwMode="auto">
          <a:xfrm>
            <a:off x="1524000" y="531813"/>
            <a:ext cx="60960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2800"/>
              <a:t>Ztráta     </a:t>
            </a:r>
            <a:r>
              <a:rPr lang="cs-CZ" altLang="en-US" sz="2400"/>
              <a:t>                                                               Nízká                                                            Vysoká               </a:t>
            </a:r>
          </a:p>
        </p:txBody>
      </p:sp>
      <p:sp>
        <p:nvSpPr>
          <p:cNvPr id="69648" name="Text Box 21"/>
          <p:cNvSpPr txBox="1">
            <a:spLocks noChangeArrowheads="1"/>
          </p:cNvSpPr>
          <p:nvPr/>
        </p:nvSpPr>
        <p:spPr bwMode="auto">
          <a:xfrm>
            <a:off x="1763713" y="5375275"/>
            <a:ext cx="5976937"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400" i="1"/>
              <a:t>Kurzivou</a:t>
            </a:r>
            <a:r>
              <a:rPr lang="cs-CZ" altLang="en-US" sz="2400"/>
              <a:t> jsou vypsány možné reakce, </a:t>
            </a:r>
            <a:r>
              <a:rPr lang="cs-CZ" altLang="en-US" sz="2400">
                <a:latin typeface="Times New Roman" pitchFamily="18" charset="0"/>
              </a:rPr>
              <a:t>patkovým písmem – kdy je řešení aktuální </a:t>
            </a:r>
          </a:p>
        </p:txBody>
      </p:sp>
    </p:spTree>
    <p:extLst>
      <p:ext uri="{BB962C8B-B14F-4D97-AF65-F5344CB8AC3E}">
        <p14:creationId xmlns:p14="http://schemas.microsoft.com/office/powerpoint/2010/main" val="207388350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684213" y="1412875"/>
            <a:ext cx="7772400" cy="1470025"/>
          </a:xfrm>
        </p:spPr>
        <p:txBody>
          <a:bodyPr/>
          <a:lstStyle/>
          <a:p>
            <a:pPr eaLnBrk="1" hangingPunct="1"/>
            <a:r>
              <a:rPr lang="cs-CZ" altLang="en-US" smtClean="0"/>
              <a:t>Antipattern</a:t>
            </a:r>
          </a:p>
        </p:txBody>
      </p:sp>
      <p:sp>
        <p:nvSpPr>
          <p:cNvPr id="70659" name="Rectangle 3"/>
          <p:cNvSpPr>
            <a:spLocks noGrp="1" noChangeArrowheads="1"/>
          </p:cNvSpPr>
          <p:nvPr>
            <p:ph type="subTitle" idx="1"/>
          </p:nvPr>
        </p:nvSpPr>
        <p:spPr>
          <a:xfrm>
            <a:off x="611188" y="3657600"/>
            <a:ext cx="7848600" cy="2514600"/>
          </a:xfrm>
        </p:spPr>
        <p:txBody>
          <a:bodyPr/>
          <a:lstStyle/>
          <a:p>
            <a:pPr eaLnBrk="1" hangingPunct="1">
              <a:lnSpc>
                <a:spcPct val="90000"/>
              </a:lnSpc>
            </a:pPr>
            <a:r>
              <a:rPr lang="cs-CZ" altLang="en-US" sz="2800" smtClean="0"/>
              <a:t>An antipattern is a seemingly good </a:t>
            </a:r>
          </a:p>
          <a:p>
            <a:pPr eaLnBrk="1" hangingPunct="1">
              <a:lnSpc>
                <a:spcPct val="90000"/>
              </a:lnSpc>
            </a:pPr>
            <a:r>
              <a:rPr lang="cs-CZ" altLang="en-US" sz="2800" smtClean="0"/>
              <a:t>solution that is commonly used but known</a:t>
            </a:r>
          </a:p>
          <a:p>
            <a:pPr eaLnBrk="1" hangingPunct="1">
              <a:lnSpc>
                <a:spcPct val="90000"/>
              </a:lnSpc>
            </a:pPr>
            <a:r>
              <a:rPr lang="cs-CZ" altLang="en-US" sz="2800" smtClean="0"/>
              <a:t>not to provide any satisfactory results. </a:t>
            </a:r>
          </a:p>
          <a:p>
            <a:pPr eaLnBrk="1" hangingPunct="1">
              <a:lnSpc>
                <a:spcPct val="90000"/>
              </a:lnSpc>
            </a:pPr>
            <a:r>
              <a:rPr lang="cs-CZ" altLang="en-US" sz="2800" b="1" smtClean="0"/>
              <a:t>It usually causes loses</a:t>
            </a:r>
          </a:p>
          <a:p>
            <a:pPr eaLnBrk="1" hangingPunct="1">
              <a:lnSpc>
                <a:spcPct val="90000"/>
              </a:lnSpc>
            </a:pPr>
            <a:r>
              <a:rPr lang="cs-CZ" altLang="en-US" sz="2800" b="1" smtClean="0"/>
              <a:t>It is risky to apply it</a:t>
            </a:r>
            <a:endParaRPr lang="cs-CZ" altLang="en-US" sz="2800" smtClean="0">
              <a:solidFill>
                <a:schemeClr val="hlink"/>
              </a:solidFill>
            </a:endParaRPr>
          </a:p>
        </p:txBody>
      </p:sp>
    </p:spTree>
    <p:extLst>
      <p:ext uri="{BB962C8B-B14F-4D97-AF65-F5344CB8AC3E}">
        <p14:creationId xmlns:p14="http://schemas.microsoft.com/office/powerpoint/2010/main" val="11690090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B742008-26D0-43A5-8473-CB0E4D155299}" type="slidenum">
              <a:rPr lang="cs-CZ" altLang="en-US" sz="1400" smtClean="0"/>
              <a:pPr eaLnBrk="1" hangingPunct="1">
                <a:spcBef>
                  <a:spcPct val="0"/>
                </a:spcBef>
                <a:buFontTx/>
                <a:buNone/>
              </a:pPr>
              <a:t>62</a:t>
            </a:fld>
            <a:endParaRPr lang="cs-CZ" altLang="en-US" sz="1400" smtClean="0"/>
          </a:p>
        </p:txBody>
      </p:sp>
      <p:sp>
        <p:nvSpPr>
          <p:cNvPr id="71683" name="Rectangle 2"/>
          <p:cNvSpPr>
            <a:spLocks noGrp="1" noChangeArrowheads="1"/>
          </p:cNvSpPr>
          <p:nvPr>
            <p:ph type="title"/>
          </p:nvPr>
        </p:nvSpPr>
        <p:spPr/>
        <p:txBody>
          <a:bodyPr>
            <a:normAutofit fontScale="90000"/>
          </a:bodyPr>
          <a:lstStyle/>
          <a:p>
            <a:pPr eaLnBrk="1" hangingPunct="1"/>
            <a:r>
              <a:rPr lang="cs-CZ" altLang="en-US" sz="4000" smtClean="0"/>
              <a:t>The leading antipatterns are difficult to avoid</a:t>
            </a:r>
          </a:p>
        </p:txBody>
      </p:sp>
      <p:sp>
        <p:nvSpPr>
          <p:cNvPr id="71684" name="Rectangle 3"/>
          <p:cNvSpPr>
            <a:spLocks noGrp="1" noChangeArrowheads="1"/>
          </p:cNvSpPr>
          <p:nvPr>
            <p:ph type="body" idx="1"/>
          </p:nvPr>
        </p:nvSpPr>
        <p:spPr/>
        <p:txBody>
          <a:bodyPr/>
          <a:lstStyle/>
          <a:p>
            <a:pPr eaLnBrk="1" hangingPunct="1"/>
            <a:r>
              <a:rPr lang="cs-CZ" altLang="en-US" sz="2800" smtClean="0"/>
              <a:t>It often requires an paradigm change</a:t>
            </a:r>
          </a:p>
          <a:p>
            <a:pPr eaLnBrk="1" hangingPunct="1"/>
            <a:r>
              <a:rPr lang="cs-CZ" altLang="en-US" sz="2800" smtClean="0"/>
              <a:t>Business attitudes </a:t>
            </a:r>
          </a:p>
          <a:p>
            <a:pPr eaLnBrk="1" hangingPunct="1"/>
            <a:r>
              <a:rPr lang="cs-CZ" altLang="en-US" sz="2800" smtClean="0"/>
              <a:t>New  ways of requirements specifications</a:t>
            </a:r>
          </a:p>
          <a:p>
            <a:pPr eaLnBrk="1" hangingPunct="1"/>
            <a:r>
              <a:rPr lang="cs-CZ" altLang="en-US" sz="2800" smtClean="0"/>
              <a:t>Marketing issues</a:t>
            </a:r>
          </a:p>
          <a:p>
            <a:pPr eaLnBrk="1" hangingPunct="1"/>
            <a:r>
              <a:rPr lang="cs-CZ" altLang="en-US" sz="2800" smtClean="0"/>
              <a:t>Etc.</a:t>
            </a:r>
          </a:p>
          <a:p>
            <a:pPr eaLnBrk="1" hangingPunct="1"/>
            <a:r>
              <a:rPr lang="cs-CZ" altLang="en-US" b="1" smtClean="0"/>
              <a:t>Is is practically impossible to avoid all antipatterns at once</a:t>
            </a:r>
          </a:p>
        </p:txBody>
      </p:sp>
    </p:spTree>
    <p:extLst>
      <p:ext uri="{BB962C8B-B14F-4D97-AF65-F5344CB8AC3E}">
        <p14:creationId xmlns:p14="http://schemas.microsoft.com/office/powerpoint/2010/main" val="20357608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08BB7494-2552-4251-95CD-3652D5219340}" type="slidenum">
              <a:rPr lang="cs-CZ" altLang="en-US" sz="1400" smtClean="0"/>
              <a:pPr eaLnBrk="1" hangingPunct="1">
                <a:spcBef>
                  <a:spcPct val="0"/>
                </a:spcBef>
                <a:buFontTx/>
                <a:buNone/>
              </a:pPr>
              <a:t>63</a:t>
            </a:fld>
            <a:endParaRPr lang="cs-CZ" altLang="en-US" sz="1400" smtClean="0"/>
          </a:p>
        </p:txBody>
      </p:sp>
      <p:sp>
        <p:nvSpPr>
          <p:cNvPr id="72707" name="Rectangle 2"/>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Leading antipattern </a:t>
            </a:r>
            <a:br>
              <a:rPr lang="en-US" altLang="en-US" sz="4000" smtClean="0"/>
            </a:br>
            <a:r>
              <a:rPr lang="en-US" altLang="en-US" sz="4000" smtClean="0"/>
              <a:t>No legacies, no 3rd party products</a:t>
            </a:r>
          </a:p>
        </p:txBody>
      </p:sp>
      <p:sp>
        <p:nvSpPr>
          <p:cNvPr id="72708" name="Rectangle 3"/>
          <p:cNvSpPr>
            <a:spLocks noGrp="1" noChangeArrowheads="1"/>
          </p:cNvSpPr>
          <p:nvPr>
            <p:ph type="body" idx="1"/>
          </p:nvPr>
        </p:nvSpPr>
        <p:spPr>
          <a:xfrm>
            <a:off x="762000" y="2017713"/>
            <a:ext cx="8193088" cy="4114800"/>
          </a:xfrm>
        </p:spPr>
        <p:txBody>
          <a:bodyPr/>
          <a:lstStyle/>
          <a:p>
            <a:pPr eaLnBrk="1" hangingPunct="1">
              <a:lnSpc>
                <a:spcPct val="90000"/>
              </a:lnSpc>
            </a:pPr>
            <a:r>
              <a:rPr lang="en-US" altLang="en-US" smtClean="0"/>
              <a:t>Known also as </a:t>
            </a:r>
            <a:r>
              <a:rPr lang="en-US" altLang="en-US" i="1" smtClean="0"/>
              <a:t>All From Scratch</a:t>
            </a:r>
            <a:r>
              <a:rPr lang="en-US" altLang="en-US" smtClean="0"/>
              <a:t>. Implies often the antipattern </a:t>
            </a:r>
            <a:r>
              <a:rPr lang="en-US" altLang="en-US" i="1" smtClean="0"/>
              <a:t>Reinvent the wheel</a:t>
            </a:r>
            <a:r>
              <a:rPr lang="en-US" altLang="en-US" smtClean="0"/>
              <a:t> . Can be partly a consequence of  the antipattern </a:t>
            </a:r>
            <a:r>
              <a:rPr lang="en-US" altLang="en-US" i="1" smtClean="0"/>
              <a:t>Standardization Paralysis</a:t>
            </a:r>
          </a:p>
          <a:p>
            <a:pPr eaLnBrk="1" hangingPunct="1">
              <a:lnSpc>
                <a:spcPct val="90000"/>
              </a:lnSpc>
            </a:pPr>
            <a:r>
              <a:rPr lang="en-US" altLang="en-US" smtClean="0"/>
              <a:t>A hot candidate on the leading position in the list of antipatterns in many areas</a:t>
            </a:r>
          </a:p>
          <a:p>
            <a:pPr lvl="1" eaLnBrk="1" hangingPunct="1">
              <a:lnSpc>
                <a:spcPct val="90000"/>
              </a:lnSpc>
            </a:pPr>
            <a:r>
              <a:rPr lang="en-US" altLang="en-US" i="1" smtClean="0"/>
              <a:t>Z </a:t>
            </a:r>
            <a:r>
              <a:rPr lang="en-US" altLang="en-US" smtClean="0"/>
              <a:t>and </a:t>
            </a:r>
            <a:r>
              <a:rPr lang="en-US" altLang="en-US" i="1" smtClean="0"/>
              <a:t> p </a:t>
            </a:r>
            <a:r>
              <a:rPr lang="en-US" altLang="en-US" smtClean="0"/>
              <a:t>are especially high in global enterprises, e-government, global information (for example health care) systems</a:t>
            </a:r>
            <a:endParaRPr lang="en-US" altLang="en-US" i="1" smtClean="0"/>
          </a:p>
        </p:txBody>
      </p:sp>
    </p:spTree>
    <p:extLst>
      <p:ext uri="{BB962C8B-B14F-4D97-AF65-F5344CB8AC3E}">
        <p14:creationId xmlns:p14="http://schemas.microsoft.com/office/powerpoint/2010/main" val="2933274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1D26BEE4-ECF8-4D81-96AF-33BEDB3BFC63}" type="slidenum">
              <a:rPr lang="cs-CZ" altLang="en-US" sz="1400" smtClean="0"/>
              <a:pPr eaLnBrk="1" hangingPunct="1">
                <a:spcBef>
                  <a:spcPct val="0"/>
                </a:spcBef>
                <a:buFontTx/>
                <a:buNone/>
              </a:pPr>
              <a:t>64</a:t>
            </a:fld>
            <a:endParaRPr lang="cs-CZ" altLang="en-US" sz="1400" smtClean="0"/>
          </a:p>
        </p:txBody>
      </p:sp>
      <p:sp>
        <p:nvSpPr>
          <p:cNvPr id="73731" name="Rectangle 1026"/>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3732" name="Rectangle 1027"/>
          <p:cNvSpPr>
            <a:spLocks noGrp="1" noChangeArrowheads="1"/>
          </p:cNvSpPr>
          <p:nvPr>
            <p:ph type="body" idx="1"/>
          </p:nvPr>
        </p:nvSpPr>
        <p:spPr>
          <a:xfrm>
            <a:off x="533400" y="2017713"/>
            <a:ext cx="8421688" cy="4114800"/>
          </a:xfrm>
        </p:spPr>
        <p:txBody>
          <a:bodyPr/>
          <a:lstStyle/>
          <a:p>
            <a:pPr eaLnBrk="1" hangingPunct="1">
              <a:lnSpc>
                <a:spcPct val="80000"/>
              </a:lnSpc>
            </a:pPr>
            <a:r>
              <a:rPr lang="cs-CZ" altLang="en-US" sz="2800" i="1" smtClean="0"/>
              <a:t>Z</a:t>
            </a:r>
            <a:r>
              <a:rPr lang="en-US" altLang="en-US" sz="2800" i="1" smtClean="0"/>
              <a:t> </a:t>
            </a:r>
            <a:r>
              <a:rPr lang="en-US" altLang="en-US" sz="2800" smtClean="0"/>
              <a:t> is for great systems usually </a:t>
            </a:r>
            <a:r>
              <a:rPr lang="en-US" altLang="en-US" sz="2800" i="1" smtClean="0"/>
              <a:t>very large</a:t>
            </a:r>
            <a:endParaRPr lang="en-US" altLang="en-US" sz="2800" smtClean="0"/>
          </a:p>
          <a:p>
            <a:pPr lvl="1" eaLnBrk="1" hangingPunct="1">
              <a:lnSpc>
                <a:spcPct val="80000"/>
              </a:lnSpc>
            </a:pPr>
            <a:r>
              <a:rPr lang="en-US" altLang="en-US" sz="2000" smtClean="0"/>
              <a:t>Unnecessary redevelopment costs, transfer costs and errors</a:t>
            </a:r>
          </a:p>
          <a:p>
            <a:pPr lvl="1" eaLnBrk="1" hangingPunct="1">
              <a:lnSpc>
                <a:spcPct val="80000"/>
              </a:lnSpc>
            </a:pPr>
            <a:r>
              <a:rPr lang="en-US" altLang="en-US" sz="2000" smtClean="0"/>
              <a:t>Losses due staff errors, lost staff knowledge </a:t>
            </a:r>
          </a:p>
          <a:p>
            <a:pPr lvl="1" eaLnBrk="1" hangingPunct="1">
              <a:lnSpc>
                <a:spcPct val="80000"/>
              </a:lnSpc>
            </a:pPr>
            <a:r>
              <a:rPr lang="en-US" altLang="en-US" sz="2000" smtClean="0"/>
              <a:t>Obstacle for a wider use of techniques like Mashup Programming</a:t>
            </a:r>
          </a:p>
          <a:p>
            <a:pPr eaLnBrk="1" hangingPunct="1">
              <a:lnSpc>
                <a:spcPct val="80000"/>
              </a:lnSpc>
            </a:pPr>
            <a:r>
              <a:rPr lang="en-US" altLang="en-US" sz="2800" i="1" smtClean="0"/>
              <a:t>p </a:t>
            </a:r>
            <a:r>
              <a:rPr lang="en-US" altLang="en-US" sz="2800" smtClean="0"/>
              <a:t>is high </a:t>
            </a:r>
          </a:p>
          <a:p>
            <a:pPr lvl="1" eaLnBrk="1" hangingPunct="1">
              <a:lnSpc>
                <a:spcPct val="80000"/>
              </a:lnSpc>
            </a:pPr>
            <a:r>
              <a:rPr lang="en-US" altLang="en-US" sz="2000" smtClean="0"/>
              <a:t>The use of legacies is in OO world an important antipattern (see e.g. </a:t>
            </a:r>
            <a:r>
              <a:rPr lang="cs-CZ" altLang="en-US" sz="2000" smtClean="0"/>
              <a:t>The OO antipatterns </a:t>
            </a:r>
            <a:r>
              <a:rPr lang="en-US" altLang="en-US" sz="2000" smtClean="0"/>
              <a:t>Stovepipe Systems, of Islands of Automation) </a:t>
            </a:r>
          </a:p>
          <a:p>
            <a:pPr lvl="1" eaLnBrk="1" hangingPunct="1">
              <a:lnSpc>
                <a:spcPct val="80000"/>
              </a:lnSpc>
            </a:pPr>
            <a:r>
              <a:rPr lang="en-US" altLang="en-US" sz="2000" smtClean="0"/>
              <a:t>Interests of software vendors are against reuse</a:t>
            </a:r>
          </a:p>
          <a:p>
            <a:pPr lvl="1" eaLnBrk="1" hangingPunct="1">
              <a:lnSpc>
                <a:spcPct val="80000"/>
              </a:lnSpc>
            </a:pPr>
            <a:r>
              <a:rPr lang="en-US" altLang="en-US" sz="2000" smtClean="0"/>
              <a:t>Bad habits or missing skills of developers</a:t>
            </a:r>
          </a:p>
          <a:p>
            <a:pPr lvl="1" eaLnBrk="1" hangingPunct="1">
              <a:lnSpc>
                <a:spcPct val="80000"/>
              </a:lnSpc>
            </a:pPr>
            <a:r>
              <a:rPr lang="en-US" altLang="en-US" sz="2000" smtClean="0"/>
              <a:t>Existing software development tools</a:t>
            </a:r>
          </a:p>
          <a:p>
            <a:pPr lvl="1" eaLnBrk="1" hangingPunct="1">
              <a:lnSpc>
                <a:spcPct val="80000"/>
              </a:lnSpc>
            </a:pPr>
            <a:r>
              <a:rPr lang="en-US" altLang="en-US" sz="2000" smtClean="0"/>
              <a:t>Necessity to change paradigm</a:t>
            </a:r>
          </a:p>
          <a:p>
            <a:pPr lvl="1" eaLnBrk="1" hangingPunct="1">
              <a:lnSpc>
                <a:spcPct val="80000"/>
              </a:lnSpc>
            </a:pPr>
            <a:endParaRPr lang="en-US" altLang="en-US" sz="2000" smtClean="0"/>
          </a:p>
          <a:p>
            <a:pPr lvl="1" eaLnBrk="1" hangingPunct="1">
              <a:lnSpc>
                <a:spcPct val="80000"/>
              </a:lnSpc>
            </a:pPr>
            <a:endParaRPr lang="en-US" altLang="en-US" sz="2400" smtClean="0"/>
          </a:p>
        </p:txBody>
      </p:sp>
    </p:spTree>
    <p:extLst>
      <p:ext uri="{BB962C8B-B14F-4D97-AF65-F5344CB8AC3E}">
        <p14:creationId xmlns:p14="http://schemas.microsoft.com/office/powerpoint/2010/main" val="16066046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EA36697-D70C-49EB-9DB8-8985F56DBE5E}" type="slidenum">
              <a:rPr lang="cs-CZ" altLang="en-US" sz="1400" smtClean="0"/>
              <a:pPr eaLnBrk="1" hangingPunct="1">
                <a:spcBef>
                  <a:spcPct val="0"/>
                </a:spcBef>
                <a:buFontTx/>
                <a:buNone/>
              </a:pPr>
              <a:t>65</a:t>
            </a:fld>
            <a:endParaRPr lang="cs-CZ" altLang="en-US" sz="1400" smtClean="0"/>
          </a:p>
        </p:txBody>
      </p:sp>
      <p:sp>
        <p:nvSpPr>
          <p:cNvPr id="74755" name="Rectangle 1026"/>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4756" name="Rectangle 1027"/>
          <p:cNvSpPr>
            <a:spLocks noGrp="1" noChangeArrowheads="1"/>
          </p:cNvSpPr>
          <p:nvPr>
            <p:ph type="body" idx="1"/>
          </p:nvPr>
        </p:nvSpPr>
        <p:spPr>
          <a:xfrm>
            <a:off x="533400" y="2017713"/>
            <a:ext cx="8421688" cy="4114800"/>
          </a:xfrm>
        </p:spPr>
        <p:txBody>
          <a:bodyPr/>
          <a:lstStyle/>
          <a:p>
            <a:pPr eaLnBrk="1" hangingPunct="1"/>
            <a:r>
              <a:rPr lang="en-US" altLang="en-US" sz="3600" i="1" smtClean="0"/>
              <a:t>In the case of e-government it is always very costly to rewrite existing applications, so we reduce p</a:t>
            </a:r>
            <a:r>
              <a:rPr lang="cs-CZ" altLang="en-US" sz="3600" i="1" smtClean="0"/>
              <a:t> (prevent the use of the antipattern)</a:t>
            </a:r>
            <a:r>
              <a:rPr lang="en-US" altLang="en-US" sz="3600" i="1" smtClean="0"/>
              <a:t>, it is we should try to use existing applications.</a:t>
            </a:r>
            <a:endParaRPr lang="en-US" altLang="en-US" sz="3600" smtClean="0"/>
          </a:p>
        </p:txBody>
      </p:sp>
    </p:spTree>
    <p:extLst>
      <p:ext uri="{BB962C8B-B14F-4D97-AF65-F5344CB8AC3E}">
        <p14:creationId xmlns:p14="http://schemas.microsoft.com/office/powerpoint/2010/main" val="20333611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88096117-630F-49C7-AEE9-6080CE81B043}" type="slidenum">
              <a:rPr lang="cs-CZ" altLang="en-US" sz="1400" smtClean="0"/>
              <a:pPr eaLnBrk="1" hangingPunct="1">
                <a:spcBef>
                  <a:spcPct val="0"/>
                </a:spcBef>
                <a:buFontTx/>
                <a:buNone/>
              </a:pPr>
              <a:t>66</a:t>
            </a:fld>
            <a:endParaRPr lang="cs-CZ" altLang="en-US" sz="1400" smtClean="0"/>
          </a:p>
        </p:txBody>
      </p:sp>
      <p:sp>
        <p:nvSpPr>
          <p:cNvPr id="75779" name="Rectangle 1026"/>
          <p:cNvSpPr>
            <a:spLocks noGrp="1" noChangeArrowheads="1"/>
          </p:cNvSpPr>
          <p:nvPr>
            <p:ph type="title"/>
          </p:nvPr>
        </p:nvSpPr>
        <p:spPr>
          <a:xfrm>
            <a:off x="1219200" y="685800"/>
            <a:ext cx="7793038" cy="1143000"/>
          </a:xfrm>
        </p:spPr>
        <p:txBody>
          <a:bodyPr/>
          <a:lstStyle/>
          <a:p>
            <a:pPr eaLnBrk="1" hangingPunct="1"/>
            <a:r>
              <a:rPr lang="cs-CZ" altLang="en-US" smtClean="0"/>
              <a:t>Scales of </a:t>
            </a:r>
            <a:r>
              <a:rPr lang="cs-CZ" altLang="en-US" i="1" smtClean="0"/>
              <a:t>p </a:t>
            </a:r>
            <a:r>
              <a:rPr lang="cs-CZ" altLang="en-US" smtClean="0"/>
              <a:t>and </a:t>
            </a:r>
            <a:r>
              <a:rPr lang="cs-CZ" altLang="en-US" i="1" smtClean="0"/>
              <a:t>O</a:t>
            </a:r>
            <a:r>
              <a:rPr lang="cs-CZ" altLang="en-US" smtClean="0"/>
              <a:t> and </a:t>
            </a:r>
            <a:r>
              <a:rPr lang="cs-CZ" altLang="en-US" i="1" smtClean="0"/>
              <a:t>p</a:t>
            </a:r>
            <a:r>
              <a:rPr lang="en-US" altLang="en-US" i="1" smtClean="0"/>
              <a:t>*</a:t>
            </a:r>
            <a:r>
              <a:rPr lang="cs-CZ" altLang="en-US" i="1" smtClean="0"/>
              <a:t>Z</a:t>
            </a:r>
            <a:r>
              <a:rPr lang="cs-CZ" altLang="en-US" smtClean="0"/>
              <a:t> </a:t>
            </a:r>
          </a:p>
        </p:txBody>
      </p:sp>
      <p:graphicFrame>
        <p:nvGraphicFramePr>
          <p:cNvPr id="88101" name="Group 37"/>
          <p:cNvGraphicFramePr>
            <a:graphicFrameLocks noGrp="1"/>
          </p:cNvGraphicFramePr>
          <p:nvPr>
            <p:ph type="tbl" idx="1"/>
          </p:nvPr>
        </p:nvGraphicFramePr>
        <p:xfrm>
          <a:off x="906463" y="2816225"/>
          <a:ext cx="6545262" cy="2305250"/>
        </p:xfrm>
        <a:graphic>
          <a:graphicData uri="http://schemas.openxmlformats.org/drawingml/2006/table">
            <a:tbl>
              <a:tblPr/>
              <a:tblGrid>
                <a:gridCol w="1936750"/>
                <a:gridCol w="1223962"/>
                <a:gridCol w="1009650"/>
                <a:gridCol w="2374900"/>
              </a:tblGrid>
              <a:tr h="756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    </a:t>
                      </a:r>
                    </a:p>
                  </a:txBody>
                  <a:tcPr marT="45702" marB="45702"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large</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ver</a:t>
                      </a:r>
                      <a:r>
                        <a:rPr kumimoji="0" lang="cs-CZ" sz="2800" b="0" i="0" u="none" strike="noStrike" cap="none" normalizeH="0" baseline="0" smtClean="0">
                          <a:ln>
                            <a:noFill/>
                          </a:ln>
                          <a:solidFill>
                            <a:schemeClr val="tx1"/>
                          </a:solidFill>
                          <a:effectLst/>
                          <a:latin typeface="Arial Narrow" pitchFamily="34" charset="0"/>
                        </a:rPr>
                        <a:t>y</a:t>
                      </a:r>
                      <a:r>
                        <a:rPr kumimoji="0" lang="en-US" sz="2800" b="0" i="0" u="none" strike="noStrike" cap="none" normalizeH="0" baseline="0" smtClean="0">
                          <a:ln>
                            <a:noFill/>
                          </a:ln>
                          <a:solidFill>
                            <a:schemeClr val="tx1"/>
                          </a:solidFill>
                          <a:effectLst/>
                          <a:latin typeface="Arial Narrow" pitchFamily="34" charset="0"/>
                        </a:rPr>
                        <a:t> large</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180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low</a:t>
                      </a:r>
                    </a:p>
                  </a:txBody>
                  <a:tcPr marT="45702" marB="45702"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l</a:t>
                      </a:r>
                      <a:r>
                        <a:rPr kumimoji="0" lang="en-US" sz="2800" b="0" i="0" u="none" strike="noStrike" cap="none" normalizeH="0" baseline="0" smtClean="0">
                          <a:ln>
                            <a:noFill/>
                          </a:ln>
                          <a:solidFill>
                            <a:schemeClr val="tx1"/>
                          </a:solidFill>
                          <a:effectLst/>
                          <a:latin typeface="Arial Narrow" pitchFamily="34" charset="0"/>
                        </a:rPr>
                        <a:t>arge</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30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high</a:t>
                      </a:r>
                    </a:p>
                  </a:txBody>
                  <a:tcPr marT="45702" marB="45702"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small</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0" i="0" u="none" strike="noStrike" cap="none" normalizeH="0" baseline="0" smtClean="0">
                          <a:ln>
                            <a:noFill/>
                          </a:ln>
                          <a:solidFill>
                            <a:schemeClr val="tx1"/>
                          </a:solidFill>
                          <a:effectLst/>
                          <a:latin typeface="Arial Narrow" pitchFamily="34" charset="0"/>
                        </a:rPr>
                        <a:t>l</a:t>
                      </a:r>
                      <a:r>
                        <a:rPr kumimoji="0" lang="en-US" sz="2800" b="0" i="0" u="none" strike="noStrike" cap="none" normalizeH="0" baseline="0" smtClean="0">
                          <a:ln>
                            <a:noFill/>
                          </a:ln>
                          <a:solidFill>
                            <a:schemeClr val="tx1"/>
                          </a:solidFill>
                          <a:effectLst/>
                          <a:latin typeface="Arial Narrow" pitchFamily="34" charset="0"/>
                        </a:rPr>
                        <a:t>arge</a:t>
                      </a:r>
                      <a:endParaRPr kumimoji="0" lang="cs-CZ" sz="2800" b="0" i="0" u="none" strike="noStrike" cap="none" normalizeH="0" baseline="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Narrow" pitchFamily="34" charset="0"/>
                        </a:rPr>
                        <a:t>ver</a:t>
                      </a:r>
                      <a:r>
                        <a:rPr kumimoji="0" lang="cs-CZ" sz="2800" b="0" i="0" u="none" strike="noStrike" cap="none" normalizeH="0" baseline="0" smtClean="0">
                          <a:ln>
                            <a:noFill/>
                          </a:ln>
                          <a:solidFill>
                            <a:schemeClr val="tx1"/>
                          </a:solidFill>
                          <a:effectLst/>
                          <a:latin typeface="Arial Narrow" pitchFamily="34" charset="0"/>
                        </a:rPr>
                        <a:t>y</a:t>
                      </a:r>
                      <a:r>
                        <a:rPr kumimoji="0" lang="en-US" sz="2800" b="0" i="0" u="none" strike="noStrike" cap="none" normalizeH="0" baseline="0" smtClean="0">
                          <a:ln>
                            <a:noFill/>
                          </a:ln>
                          <a:solidFill>
                            <a:schemeClr val="tx1"/>
                          </a:solidFill>
                          <a:effectLst/>
                          <a:latin typeface="Arial Narrow" pitchFamily="34" charset="0"/>
                        </a:rPr>
                        <a:t> large</a:t>
                      </a:r>
                      <a:endParaRPr kumimoji="0" lang="cs-CZ" sz="2800" b="0" i="0" u="none" strike="noStrike" cap="none" normalizeH="0" baseline="0" smtClean="0">
                        <a:ln>
                          <a:noFill/>
                        </a:ln>
                        <a:solidFill>
                          <a:schemeClr val="tx1"/>
                        </a:solidFill>
                        <a:effectLst/>
                        <a:latin typeface="Arial Narrow" pitchFamily="34" charset="0"/>
                      </a:endParaRPr>
                    </a:p>
                  </a:txBody>
                  <a:tcPr marT="45702" marB="45702"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75804" name="Text Box 1051"/>
          <p:cNvSpPr txBox="1">
            <a:spLocks noChangeArrowheads="1"/>
          </p:cNvSpPr>
          <p:nvPr/>
        </p:nvSpPr>
        <p:spPr bwMode="auto">
          <a:xfrm>
            <a:off x="900113" y="2925763"/>
            <a:ext cx="609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800" i="1">
                <a:solidFill>
                  <a:schemeClr val="tx2"/>
                </a:solidFill>
                <a:latin typeface="Tahoma" pitchFamily="34" charset="0"/>
              </a:rPr>
              <a:t>p</a:t>
            </a:r>
          </a:p>
        </p:txBody>
      </p:sp>
      <p:sp>
        <p:nvSpPr>
          <p:cNvPr id="75805" name="Text Box 1052"/>
          <p:cNvSpPr txBox="1">
            <a:spLocks noChangeArrowheads="1"/>
          </p:cNvSpPr>
          <p:nvPr/>
        </p:nvSpPr>
        <p:spPr bwMode="auto">
          <a:xfrm>
            <a:off x="2430463" y="2887663"/>
            <a:ext cx="609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800" i="1">
                <a:solidFill>
                  <a:schemeClr val="tx2"/>
                </a:solidFill>
                <a:latin typeface="Tahoma" pitchFamily="34" charset="0"/>
              </a:rPr>
              <a:t>Z</a:t>
            </a:r>
          </a:p>
        </p:txBody>
      </p:sp>
      <p:sp>
        <p:nvSpPr>
          <p:cNvPr id="75806" name="Line 1053"/>
          <p:cNvSpPr>
            <a:spLocks noChangeShapeType="1"/>
          </p:cNvSpPr>
          <p:nvPr/>
        </p:nvSpPr>
        <p:spPr bwMode="auto">
          <a:xfrm>
            <a:off x="900113" y="2852738"/>
            <a:ext cx="1944687" cy="711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5807" name="Line 1054"/>
          <p:cNvSpPr>
            <a:spLocks noChangeShapeType="1"/>
          </p:cNvSpPr>
          <p:nvPr/>
        </p:nvSpPr>
        <p:spPr bwMode="auto">
          <a:xfrm>
            <a:off x="2811463" y="3573463"/>
            <a:ext cx="4648200" cy="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5808" name="Line 1055"/>
          <p:cNvSpPr>
            <a:spLocks noChangeShapeType="1"/>
          </p:cNvSpPr>
          <p:nvPr/>
        </p:nvSpPr>
        <p:spPr bwMode="auto">
          <a:xfrm>
            <a:off x="2844800" y="3517900"/>
            <a:ext cx="0" cy="153035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5809" name="Line 1056"/>
          <p:cNvSpPr>
            <a:spLocks noChangeShapeType="1"/>
          </p:cNvSpPr>
          <p:nvPr/>
        </p:nvSpPr>
        <p:spPr bwMode="auto">
          <a:xfrm>
            <a:off x="900113" y="2852738"/>
            <a:ext cx="6608762" cy="7937"/>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30724854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9DCB39A-CB66-451D-9790-6C3D0A2F68C7}" type="slidenum">
              <a:rPr lang="cs-CZ" altLang="en-US" sz="1400" smtClean="0"/>
              <a:pPr eaLnBrk="1" hangingPunct="1">
                <a:spcBef>
                  <a:spcPct val="0"/>
                </a:spcBef>
                <a:buFontTx/>
                <a:buNone/>
              </a:pPr>
              <a:t>67</a:t>
            </a:fld>
            <a:endParaRPr lang="cs-CZ" altLang="en-US" sz="1400" smtClean="0"/>
          </a:p>
        </p:txBody>
      </p:sp>
      <p:sp>
        <p:nvSpPr>
          <p:cNvPr id="76803" name="Rectangle 2"/>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6804" name="Rectangle 3"/>
          <p:cNvSpPr>
            <a:spLocks noGrp="1" noChangeArrowheads="1"/>
          </p:cNvSpPr>
          <p:nvPr>
            <p:ph type="body" idx="1"/>
          </p:nvPr>
        </p:nvSpPr>
        <p:spPr>
          <a:xfrm>
            <a:off x="533400" y="2017713"/>
            <a:ext cx="8421688" cy="4114800"/>
          </a:xfrm>
        </p:spPr>
        <p:txBody>
          <a:bodyPr/>
          <a:lstStyle/>
          <a:p>
            <a:pPr eaLnBrk="1" hangingPunct="1"/>
            <a:r>
              <a:rPr lang="en-US" altLang="en-US" smtClean="0"/>
              <a:t>The assessment of the antipattern is the highest possible:</a:t>
            </a:r>
          </a:p>
          <a:p>
            <a:pPr lvl="1" algn="ctr" eaLnBrk="1" hangingPunct="1">
              <a:buFontTx/>
              <a:buNone/>
            </a:pPr>
            <a:r>
              <a:rPr lang="en-US" altLang="en-US" sz="4400" i="1" smtClean="0"/>
              <a:t>very large</a:t>
            </a:r>
          </a:p>
          <a:p>
            <a:pPr lvl="1" eaLnBrk="1" hangingPunct="1">
              <a:buFontTx/>
              <a:buNone/>
            </a:pPr>
            <a:r>
              <a:rPr lang="en-US" altLang="en-US" sz="3200" i="1" smtClean="0"/>
              <a:t>It is the use of existing systems is crucial. We add that it surprisingly requires a specific way of thinking, it is a specific paradigm</a:t>
            </a:r>
          </a:p>
          <a:p>
            <a:pPr lvl="1" algn="ctr" eaLnBrk="1" hangingPunct="1">
              <a:buFontTx/>
              <a:buNone/>
            </a:pPr>
            <a:endParaRPr lang="en-US" altLang="en-US" sz="4400" i="1" smtClean="0"/>
          </a:p>
        </p:txBody>
      </p:sp>
    </p:spTree>
    <p:extLst>
      <p:ext uri="{BB962C8B-B14F-4D97-AF65-F5344CB8AC3E}">
        <p14:creationId xmlns:p14="http://schemas.microsoft.com/office/powerpoint/2010/main" val="14668998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B31E06F-0F49-4B46-A941-203D7AE05875}" type="slidenum">
              <a:rPr lang="cs-CZ" altLang="en-US" sz="1400" smtClean="0"/>
              <a:pPr eaLnBrk="1" hangingPunct="1">
                <a:spcBef>
                  <a:spcPct val="0"/>
                </a:spcBef>
                <a:buFontTx/>
                <a:buNone/>
              </a:pPr>
              <a:t>68</a:t>
            </a:fld>
            <a:endParaRPr lang="cs-CZ" altLang="en-US" sz="1400" smtClean="0"/>
          </a:p>
        </p:txBody>
      </p:sp>
      <p:sp>
        <p:nvSpPr>
          <p:cNvPr id="77827" name="Rectangle 2"/>
          <p:cNvSpPr>
            <a:spLocks noGrp="1" noChangeArrowheads="1"/>
          </p:cNvSpPr>
          <p:nvPr>
            <p:ph type="title"/>
          </p:nvPr>
        </p:nvSpPr>
        <p:spPr>
          <a:xfrm>
            <a:off x="990600" y="617538"/>
            <a:ext cx="7953375" cy="1143000"/>
          </a:xfrm>
        </p:spPr>
        <p:txBody>
          <a:bodyPr>
            <a:normAutofit fontScale="90000"/>
          </a:bodyPr>
          <a:lstStyle/>
          <a:p>
            <a:pPr eaLnBrk="1" hangingPunct="1"/>
            <a:r>
              <a:rPr lang="en-US" altLang="en-US" sz="4000" smtClean="0"/>
              <a:t/>
            </a:r>
            <a:br>
              <a:rPr lang="en-US" altLang="en-US" sz="4000" smtClean="0"/>
            </a:br>
            <a:r>
              <a:rPr lang="en-US" altLang="en-US" sz="4000" smtClean="0"/>
              <a:t>No legacies, no 3rd party products</a:t>
            </a:r>
          </a:p>
        </p:txBody>
      </p:sp>
      <p:sp>
        <p:nvSpPr>
          <p:cNvPr id="77828" name="Rectangle 3"/>
          <p:cNvSpPr>
            <a:spLocks noGrp="1" noChangeArrowheads="1"/>
          </p:cNvSpPr>
          <p:nvPr>
            <p:ph type="body" idx="1"/>
          </p:nvPr>
        </p:nvSpPr>
        <p:spPr>
          <a:xfrm>
            <a:off x="533400" y="2017713"/>
            <a:ext cx="8421688" cy="4114800"/>
          </a:xfrm>
        </p:spPr>
        <p:txBody>
          <a:bodyPr/>
          <a:lstStyle/>
          <a:p>
            <a:pPr lvl="1" algn="ctr" eaLnBrk="1" hangingPunct="1">
              <a:buFontTx/>
              <a:buNone/>
            </a:pPr>
            <a:r>
              <a:rPr lang="en-US" altLang="en-US" sz="3200" smtClean="0"/>
              <a:t>The refactorization of this  antipattern can be based on the use of specific </a:t>
            </a:r>
            <a:r>
              <a:rPr lang="en-US" altLang="en-US" sz="3200" i="1" smtClean="0"/>
              <a:t>architecture services</a:t>
            </a:r>
            <a:r>
              <a:rPr lang="en-US" altLang="en-US" sz="3200" smtClean="0"/>
              <a:t> serving as front-end gates (or generalized adapters) of legacies as well as third party products or flexible portals of the whole system or a specific services. They the can be used as heads of composite services </a:t>
            </a:r>
          </a:p>
        </p:txBody>
      </p:sp>
    </p:spTree>
    <p:extLst>
      <p:ext uri="{BB962C8B-B14F-4D97-AF65-F5344CB8AC3E}">
        <p14:creationId xmlns:p14="http://schemas.microsoft.com/office/powerpoint/2010/main" val="36356091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979CC125-F4F9-4C64-AF61-CBDA23376FA3}" type="slidenum">
              <a:rPr lang="cs-CZ" altLang="en-US" sz="1400" smtClean="0"/>
              <a:pPr eaLnBrk="1" hangingPunct="1">
                <a:spcBef>
                  <a:spcPct val="0"/>
                </a:spcBef>
                <a:buFontTx/>
                <a:buNone/>
              </a:pPr>
              <a:t>69</a:t>
            </a:fld>
            <a:endParaRPr lang="cs-CZ" altLang="en-US" sz="1400" smtClean="0"/>
          </a:p>
        </p:txBody>
      </p:sp>
      <p:sp>
        <p:nvSpPr>
          <p:cNvPr id="78851" name="Rectangle 1026"/>
          <p:cNvSpPr>
            <a:spLocks noGrp="1" noChangeArrowheads="1"/>
          </p:cNvSpPr>
          <p:nvPr>
            <p:ph type="title"/>
          </p:nvPr>
        </p:nvSpPr>
        <p:spPr/>
        <p:txBody>
          <a:bodyPr/>
          <a:lstStyle/>
          <a:p>
            <a:pPr eaLnBrk="1" hangingPunct="1"/>
            <a:r>
              <a:rPr lang="en-US" altLang="en-US" smtClean="0"/>
              <a:t>SOA with legacies, simplified</a:t>
            </a:r>
          </a:p>
        </p:txBody>
      </p:sp>
      <p:pic>
        <p:nvPicPr>
          <p:cNvPr id="78852" name="Picture 10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46313"/>
            <a:ext cx="6629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366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49404A42-E8EB-48C0-ACD8-828E8F1BD7DC}" type="slidenum">
              <a:rPr lang="cs-CZ" altLang="en-US" sz="1400" smtClean="0"/>
              <a:pPr eaLnBrk="1" hangingPunct="1">
                <a:spcBef>
                  <a:spcPct val="0"/>
                </a:spcBef>
                <a:buFontTx/>
                <a:buNone/>
              </a:pPr>
              <a:t>7</a:t>
            </a:fld>
            <a:endParaRPr lang="cs-CZ" altLang="en-US" sz="1400" smtClean="0"/>
          </a:p>
        </p:txBody>
      </p:sp>
      <p:sp>
        <p:nvSpPr>
          <p:cNvPr id="8195" name="Rectangle 2"/>
          <p:cNvSpPr>
            <a:spLocks noGrp="1" noChangeArrowheads="1"/>
          </p:cNvSpPr>
          <p:nvPr>
            <p:ph type="title"/>
          </p:nvPr>
        </p:nvSpPr>
        <p:spPr>
          <a:xfrm>
            <a:off x="685800" y="152400"/>
            <a:ext cx="7772400" cy="1066800"/>
          </a:xfrm>
        </p:spPr>
        <p:txBody>
          <a:bodyPr/>
          <a:lstStyle/>
          <a:p>
            <a:pPr eaLnBrk="1" hangingPunct="1"/>
            <a:r>
              <a:rPr lang="cs-CZ" altLang="en-US" smtClean="0"/>
              <a:t>Atributy rizika (2)</a:t>
            </a:r>
          </a:p>
        </p:txBody>
      </p:sp>
      <p:sp>
        <p:nvSpPr>
          <p:cNvPr id="8196" name="Rectangle 3"/>
          <p:cNvSpPr>
            <a:spLocks noGrp="1" noChangeArrowheads="1"/>
          </p:cNvSpPr>
          <p:nvPr>
            <p:ph type="body" idx="1"/>
          </p:nvPr>
        </p:nvSpPr>
        <p:spPr>
          <a:xfrm>
            <a:off x="381000" y="1295400"/>
            <a:ext cx="8382000" cy="4800600"/>
          </a:xfrm>
        </p:spPr>
        <p:txBody>
          <a:bodyPr>
            <a:normAutofit fontScale="92500" lnSpcReduction="10000"/>
          </a:bodyPr>
          <a:lstStyle/>
          <a:p>
            <a:pPr eaLnBrk="1" hangingPunct="1"/>
            <a:r>
              <a:rPr lang="cs-CZ" altLang="en-US" b="1" dirty="0" smtClean="0"/>
              <a:t>Velikost</a:t>
            </a:r>
            <a:r>
              <a:rPr lang="cs-CZ" altLang="en-US" dirty="0" smtClean="0"/>
              <a:t> ztráty </a:t>
            </a:r>
            <a:r>
              <a:rPr lang="cs-CZ" altLang="en-US" i="1" dirty="0" smtClean="0"/>
              <a:t>Z</a:t>
            </a:r>
            <a:r>
              <a:rPr lang="cs-CZ" altLang="en-US" dirty="0" smtClean="0"/>
              <a:t> v korunách (velikost rizika) dojde-li k uskutečnění rizika (k rizikové události), lze také použít  fuzzy </a:t>
            </a:r>
            <a:r>
              <a:rPr lang="cs-CZ" altLang="en-US" dirty="0" smtClean="0"/>
              <a:t>ohodnocení, jako že uskutečnění rizika není přípustné.</a:t>
            </a:r>
            <a:endParaRPr lang="cs-CZ" altLang="en-US" dirty="0" smtClean="0"/>
          </a:p>
          <a:p>
            <a:pPr eaLnBrk="1" hangingPunct="1"/>
            <a:r>
              <a:rPr lang="cs-CZ" altLang="en-US" b="1" dirty="0" smtClean="0"/>
              <a:t>Moment uskutečnění</a:t>
            </a:r>
            <a:r>
              <a:rPr lang="cs-CZ" altLang="en-US" dirty="0" smtClean="0"/>
              <a:t> rizika, případně etapa prací, kdy může dojít k uskutečnění rizika.</a:t>
            </a:r>
          </a:p>
          <a:p>
            <a:pPr eaLnBrk="1" hangingPunct="1"/>
            <a:r>
              <a:rPr lang="cs-CZ" altLang="en-US" dirty="0" smtClean="0"/>
              <a:t>Události (</a:t>
            </a:r>
            <a:r>
              <a:rPr lang="cs-CZ" altLang="en-US" b="1" dirty="0" err="1" smtClean="0"/>
              <a:t>trigger</a:t>
            </a:r>
            <a:r>
              <a:rPr lang="cs-CZ" altLang="en-US" dirty="0" err="1" smtClean="0"/>
              <a:t>y</a:t>
            </a:r>
            <a:r>
              <a:rPr lang="cs-CZ" altLang="en-US" dirty="0" smtClean="0"/>
              <a:t>), které způsobí, každý s určitou pravděpodobností, </a:t>
            </a:r>
            <a:r>
              <a:rPr lang="cs-CZ" altLang="en-US" dirty="0" smtClean="0"/>
              <a:t>že dojde k uskutečnění rizika. </a:t>
            </a:r>
            <a:r>
              <a:rPr lang="cs-CZ" altLang="en-US" dirty="0" smtClean="0"/>
              <a:t>Z  pravděpodobností </a:t>
            </a:r>
            <a:r>
              <a:rPr lang="cs-CZ" altLang="en-US" dirty="0" smtClean="0"/>
              <a:t>uskutečnění </a:t>
            </a:r>
            <a:r>
              <a:rPr lang="cs-CZ" altLang="en-US" dirty="0" err="1" smtClean="0"/>
              <a:t>triggerů</a:t>
            </a:r>
            <a:r>
              <a:rPr lang="cs-CZ" altLang="en-US" dirty="0" smtClean="0"/>
              <a:t>  </a:t>
            </a:r>
            <a:r>
              <a:rPr lang="cs-CZ" altLang="en-US" dirty="0" smtClean="0"/>
              <a:t>se určí celková pravděpodobnost </a:t>
            </a:r>
            <a:r>
              <a:rPr lang="cs-CZ" altLang="en-US" dirty="0" smtClean="0"/>
              <a:t>(uskutečnění) rizika</a:t>
            </a:r>
            <a:r>
              <a:rPr lang="cs-CZ" altLang="en-US" dirty="0" smtClean="0"/>
              <a:t>.</a:t>
            </a:r>
          </a:p>
          <a:p>
            <a:pPr eaLnBrk="1" hangingPunct="1"/>
            <a:endParaRPr lang="cs-CZ" altLang="en-US" dirty="0" smtClean="0"/>
          </a:p>
        </p:txBody>
      </p:sp>
    </p:spTree>
    <p:extLst>
      <p:ext uri="{BB962C8B-B14F-4D97-AF65-F5344CB8AC3E}">
        <p14:creationId xmlns:p14="http://schemas.microsoft.com/office/powerpoint/2010/main" val="230276249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Grp="1" noChangeArrowheads="1"/>
          </p:cNvSpPr>
          <p:nvPr>
            <p:ph type="ctrTitle"/>
          </p:nvPr>
        </p:nvSpPr>
        <p:spPr/>
        <p:txBody>
          <a:bodyPr/>
          <a:lstStyle/>
          <a:p>
            <a:pPr eaLnBrk="1" hangingPunct="1"/>
            <a:r>
              <a:rPr lang="en-US" altLang="en-US" smtClean="0"/>
              <a:t>Antipattern </a:t>
            </a:r>
            <a:br>
              <a:rPr lang="en-US" altLang="en-US" smtClean="0"/>
            </a:br>
            <a:r>
              <a:rPr lang="en-US" altLang="en-US" smtClean="0"/>
              <a:t>No Businessmen Involvement</a:t>
            </a:r>
          </a:p>
        </p:txBody>
      </p:sp>
      <p:sp>
        <p:nvSpPr>
          <p:cNvPr id="79875" name="Rectangle 1027"/>
          <p:cNvSpPr>
            <a:spLocks noGrp="1" noChangeArrowheads="1"/>
          </p:cNvSpPr>
          <p:nvPr>
            <p:ph type="subTitle" idx="1"/>
          </p:nvPr>
        </p:nvSpPr>
        <p:spPr>
          <a:xfrm>
            <a:off x="762000" y="3581400"/>
            <a:ext cx="7620000" cy="2057400"/>
          </a:xfrm>
        </p:spPr>
        <p:txBody>
          <a:bodyPr/>
          <a:lstStyle/>
          <a:p>
            <a:pPr eaLnBrk="1" hangingPunct="1"/>
            <a:r>
              <a:rPr lang="en-US" altLang="en-US" smtClean="0"/>
              <a:t>A wrong practice believing that well designed business processes should not be exceptionally changed by their users (i.e. no agility)</a:t>
            </a:r>
          </a:p>
        </p:txBody>
      </p:sp>
    </p:spTree>
    <p:extLst>
      <p:ext uri="{BB962C8B-B14F-4D97-AF65-F5344CB8AC3E}">
        <p14:creationId xmlns:p14="http://schemas.microsoft.com/office/powerpoint/2010/main" val="41162441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C46C4ED-7ACA-469A-9FBD-325A050810D5}" type="slidenum">
              <a:rPr lang="cs-CZ" altLang="en-US" sz="1400" smtClean="0"/>
              <a:pPr eaLnBrk="1" hangingPunct="1">
                <a:spcBef>
                  <a:spcPct val="0"/>
                </a:spcBef>
                <a:buFontTx/>
                <a:buNone/>
              </a:pPr>
              <a:t>71</a:t>
            </a:fld>
            <a:endParaRPr lang="cs-CZ" altLang="en-US" sz="1400" smtClean="0"/>
          </a:p>
        </p:txBody>
      </p:sp>
      <p:sp>
        <p:nvSpPr>
          <p:cNvPr id="80899" name="Rectangle 1026"/>
          <p:cNvSpPr>
            <a:spLocks noGrp="1" noChangeArrowheads="1"/>
          </p:cNvSpPr>
          <p:nvPr>
            <p:ph type="title"/>
          </p:nvPr>
        </p:nvSpPr>
        <p:spPr/>
        <p:txBody>
          <a:bodyPr>
            <a:normAutofit fontScale="90000"/>
          </a:bodyPr>
          <a:lstStyle/>
          <a:p>
            <a:pPr eaLnBrk="1" hangingPunct="1"/>
            <a:r>
              <a:rPr lang="en-US" altLang="en-US" smtClean="0"/>
              <a:t>Business antipattern </a:t>
            </a:r>
            <a:r>
              <a:rPr lang="cs-CZ" altLang="en-US" smtClean="0"/>
              <a:t>          </a:t>
            </a:r>
            <a:r>
              <a:rPr lang="en-US" altLang="en-US" smtClean="0"/>
              <a:t>            No Businessmen Involvement</a:t>
            </a:r>
          </a:p>
        </p:txBody>
      </p:sp>
      <p:sp>
        <p:nvSpPr>
          <p:cNvPr id="80900" name="Rectangle 1027"/>
          <p:cNvSpPr>
            <a:spLocks noGrp="1" noChangeArrowheads="1"/>
          </p:cNvSpPr>
          <p:nvPr>
            <p:ph type="body" idx="1"/>
          </p:nvPr>
        </p:nvSpPr>
        <p:spPr>
          <a:xfrm>
            <a:off x="838200" y="2017713"/>
            <a:ext cx="8116888" cy="4114800"/>
          </a:xfrm>
        </p:spPr>
        <p:txBody>
          <a:bodyPr/>
          <a:lstStyle/>
          <a:p>
            <a:pPr eaLnBrk="1" hangingPunct="1">
              <a:lnSpc>
                <a:spcPct val="90000"/>
              </a:lnSpc>
            </a:pPr>
            <a:r>
              <a:rPr lang="en-US" altLang="en-US" smtClean="0"/>
              <a:t>Consequences</a:t>
            </a:r>
          </a:p>
          <a:p>
            <a:pPr lvl="1" eaLnBrk="1" hangingPunct="1">
              <a:lnSpc>
                <a:spcPct val="90000"/>
              </a:lnSpc>
            </a:pPr>
            <a:r>
              <a:rPr lang="en-US" altLang="en-US" sz="2400" smtClean="0"/>
              <a:t>Losses due necessary deficiencies in process models (data missing, obsolete, expensive ot get, changing business conditions), very important for small enterprises</a:t>
            </a:r>
          </a:p>
          <a:p>
            <a:pPr lvl="1" eaLnBrk="1" hangingPunct="1">
              <a:lnSpc>
                <a:spcPct val="90000"/>
              </a:lnSpc>
            </a:pPr>
            <a:r>
              <a:rPr lang="en-US" altLang="en-US" sz="2400" smtClean="0"/>
              <a:t>No agile actions based on human experience and intuition</a:t>
            </a:r>
          </a:p>
          <a:p>
            <a:pPr lvl="1" eaLnBrk="1" hangingPunct="1">
              <a:lnSpc>
                <a:spcPct val="90000"/>
              </a:lnSpc>
            </a:pPr>
            <a:r>
              <a:rPr lang="en-US" altLang="en-US" sz="2400" smtClean="0"/>
              <a:t>Limited business responsibility and agility only possible </a:t>
            </a:r>
          </a:p>
          <a:p>
            <a:pPr lvl="1" eaLnBrk="1" hangingPunct="1">
              <a:lnSpc>
                <a:spcPct val="90000"/>
              </a:lnSpc>
            </a:pPr>
            <a:r>
              <a:rPr lang="en-US" altLang="en-US" sz="2400" smtClean="0"/>
              <a:t>Difficulties to use old models in “obsolete“ languages</a:t>
            </a:r>
          </a:p>
          <a:p>
            <a:pPr eaLnBrk="1" hangingPunct="1">
              <a:lnSpc>
                <a:spcPct val="90000"/>
              </a:lnSpc>
            </a:pPr>
            <a:endParaRPr lang="en-US" altLang="en-US" smtClean="0"/>
          </a:p>
        </p:txBody>
      </p:sp>
    </p:spTree>
    <p:extLst>
      <p:ext uri="{BB962C8B-B14F-4D97-AF65-F5344CB8AC3E}">
        <p14:creationId xmlns:p14="http://schemas.microsoft.com/office/powerpoint/2010/main" val="16376112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2164EEC3-E060-4854-A8F7-47F6900DDFD1}" type="slidenum">
              <a:rPr lang="cs-CZ" altLang="en-US" sz="1400" smtClean="0"/>
              <a:pPr eaLnBrk="1" hangingPunct="1">
                <a:spcBef>
                  <a:spcPct val="0"/>
                </a:spcBef>
                <a:buFontTx/>
                <a:buNone/>
              </a:pPr>
              <a:t>72</a:t>
            </a:fld>
            <a:endParaRPr lang="cs-CZ" altLang="en-US" sz="1400" smtClean="0"/>
          </a:p>
        </p:txBody>
      </p:sp>
      <p:sp>
        <p:nvSpPr>
          <p:cNvPr id="81923" name="Rectangle 1026"/>
          <p:cNvSpPr>
            <a:spLocks noGrp="1" noChangeArrowheads="1"/>
          </p:cNvSpPr>
          <p:nvPr>
            <p:ph type="title"/>
          </p:nvPr>
        </p:nvSpPr>
        <p:spPr/>
        <p:txBody>
          <a:bodyPr>
            <a:normAutofit fontScale="90000"/>
          </a:bodyPr>
          <a:lstStyle/>
          <a:p>
            <a:pPr eaLnBrk="1" hangingPunct="1"/>
            <a:r>
              <a:rPr lang="en-US" altLang="en-US" smtClean="0"/>
              <a:t>Business antipattern  </a:t>
            </a:r>
            <a:r>
              <a:rPr lang="cs-CZ" altLang="en-US" smtClean="0"/>
              <a:t>          </a:t>
            </a:r>
            <a:r>
              <a:rPr lang="en-US" altLang="en-US" smtClean="0"/>
              <a:t>           No Businessmen Involvement</a:t>
            </a:r>
          </a:p>
        </p:txBody>
      </p:sp>
      <p:sp>
        <p:nvSpPr>
          <p:cNvPr id="81924" name="Rectangle 1027"/>
          <p:cNvSpPr>
            <a:spLocks noGrp="1" noChangeArrowheads="1"/>
          </p:cNvSpPr>
          <p:nvPr>
            <p:ph type="body" idx="1"/>
          </p:nvPr>
        </p:nvSpPr>
        <p:spPr>
          <a:xfrm>
            <a:off x="838200" y="2017713"/>
            <a:ext cx="8116888" cy="4114800"/>
          </a:xfrm>
        </p:spPr>
        <p:txBody>
          <a:bodyPr/>
          <a:lstStyle/>
          <a:p>
            <a:pPr eaLnBrk="1" hangingPunct="1"/>
            <a:r>
              <a:rPr lang="en-US" altLang="en-US" smtClean="0"/>
              <a:t>  </a:t>
            </a:r>
            <a:r>
              <a:rPr lang="cs-CZ" altLang="en-US" smtClean="0"/>
              <a:t>Loss </a:t>
            </a:r>
            <a:r>
              <a:rPr lang="cs-CZ" altLang="en-US" i="1" smtClean="0"/>
              <a:t>Z</a:t>
            </a:r>
            <a:r>
              <a:rPr lang="en-US" altLang="en-US" i="1" smtClean="0"/>
              <a:t> </a:t>
            </a:r>
            <a:r>
              <a:rPr lang="cs-CZ" altLang="en-US" i="1" smtClean="0"/>
              <a:t> of the antippatern </a:t>
            </a:r>
            <a:r>
              <a:rPr lang="en-US" altLang="en-US" smtClean="0"/>
              <a:t>in business</a:t>
            </a:r>
            <a:r>
              <a:rPr lang="cs-CZ" altLang="en-US" smtClean="0"/>
              <a:t> is</a:t>
            </a:r>
            <a:r>
              <a:rPr lang="en-US" altLang="en-US" smtClean="0"/>
              <a:t> </a:t>
            </a:r>
            <a:r>
              <a:rPr lang="en-US" altLang="en-US" i="1" smtClean="0"/>
              <a:t>large</a:t>
            </a:r>
            <a:r>
              <a:rPr lang="en-US" altLang="en-US" smtClean="0"/>
              <a:t> to</a:t>
            </a:r>
            <a:r>
              <a:rPr lang="en-US" altLang="en-US" i="1" smtClean="0"/>
              <a:t> very large, p </a:t>
            </a:r>
            <a:endParaRPr lang="en-US" altLang="en-US" smtClean="0"/>
          </a:p>
          <a:p>
            <a:pPr eaLnBrk="1" hangingPunct="1"/>
            <a:r>
              <a:rPr lang="en-US" altLang="en-US" smtClean="0"/>
              <a:t>Probability </a:t>
            </a:r>
            <a:r>
              <a:rPr lang="en-US" altLang="en-US" i="1" smtClean="0"/>
              <a:t>p </a:t>
            </a:r>
            <a:r>
              <a:rPr lang="en-US" altLang="en-US" smtClean="0"/>
              <a:t>is  rather</a:t>
            </a:r>
            <a:r>
              <a:rPr lang="en-US" altLang="en-US" i="1" smtClean="0"/>
              <a:t> high </a:t>
            </a:r>
          </a:p>
          <a:p>
            <a:pPr lvl="1" eaLnBrk="1" hangingPunct="1"/>
            <a:r>
              <a:rPr lang="en-US" altLang="en-US" smtClean="0"/>
              <a:t>Agility sometimes desirable </a:t>
            </a:r>
          </a:p>
          <a:p>
            <a:pPr lvl="1" eaLnBrk="1" hangingPunct="1"/>
            <a:r>
              <a:rPr lang="en-US" altLang="en-US" smtClean="0"/>
              <a:t>Effective impleme</a:t>
            </a:r>
            <a:r>
              <a:rPr lang="cs-CZ" altLang="en-US" smtClean="0"/>
              <a:t>n</a:t>
            </a:r>
            <a:r>
              <a:rPr lang="en-US" altLang="en-US" smtClean="0"/>
              <a:t>tation not known fully </a:t>
            </a:r>
            <a:r>
              <a:rPr lang="cs-CZ" altLang="en-US" smtClean="0"/>
              <a:t>yet</a:t>
            </a:r>
            <a:endParaRPr lang="en-US" altLang="en-US" smtClean="0"/>
          </a:p>
          <a:p>
            <a:pPr eaLnBrk="1" hangingPunct="1"/>
            <a:r>
              <a:rPr lang="en-US" altLang="en-US" sz="3600" smtClean="0"/>
              <a:t>Level </a:t>
            </a:r>
            <a:r>
              <a:rPr lang="cs-CZ" altLang="en-US" sz="3600" i="1" smtClean="0"/>
              <a:t>O= p*Z </a:t>
            </a:r>
            <a:r>
              <a:rPr lang="en-US" altLang="en-US" sz="3600" smtClean="0"/>
              <a:t>is  </a:t>
            </a:r>
            <a:r>
              <a:rPr lang="cs-CZ" altLang="en-US" sz="3600" smtClean="0"/>
              <a:t>therefore </a:t>
            </a:r>
            <a:r>
              <a:rPr lang="en-US" altLang="en-US" sz="3600" i="1" smtClean="0"/>
              <a:t>large  </a:t>
            </a:r>
            <a:r>
              <a:rPr lang="en-US" altLang="en-US" sz="3600" smtClean="0"/>
              <a:t> to </a:t>
            </a:r>
            <a:r>
              <a:rPr lang="en-US" altLang="en-US" sz="3600" i="1" smtClean="0"/>
              <a:t>very large</a:t>
            </a:r>
            <a:endParaRPr lang="en-US" altLang="en-US" i="1" smtClean="0"/>
          </a:p>
          <a:p>
            <a:pPr eaLnBrk="1" hangingPunct="1"/>
            <a:endParaRPr lang="en-US" altLang="en-US" smtClean="0"/>
          </a:p>
        </p:txBody>
      </p:sp>
    </p:spTree>
    <p:extLst>
      <p:ext uri="{BB962C8B-B14F-4D97-AF65-F5344CB8AC3E}">
        <p14:creationId xmlns:p14="http://schemas.microsoft.com/office/powerpoint/2010/main" val="27613884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číslo snímk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71CD59BD-1CCB-4055-BEEF-71CF4016F18C}" type="slidenum">
              <a:rPr lang="cs-CZ" altLang="en-US" sz="1400" smtClean="0"/>
              <a:pPr eaLnBrk="1" hangingPunct="1">
                <a:spcBef>
                  <a:spcPct val="0"/>
                </a:spcBef>
                <a:buFontTx/>
                <a:buNone/>
              </a:pPr>
              <a:t>73</a:t>
            </a:fld>
            <a:endParaRPr lang="cs-CZ" altLang="en-US" sz="1400" smtClean="0"/>
          </a:p>
        </p:txBody>
      </p:sp>
      <p:sp>
        <p:nvSpPr>
          <p:cNvPr id="82947" name="Rectangle 1026"/>
          <p:cNvSpPr>
            <a:spLocks noGrp="1" noChangeArrowheads="1"/>
          </p:cNvSpPr>
          <p:nvPr>
            <p:ph type="title"/>
          </p:nvPr>
        </p:nvSpPr>
        <p:spPr/>
        <p:txBody>
          <a:bodyPr>
            <a:normAutofit fontScale="90000"/>
          </a:bodyPr>
          <a:lstStyle/>
          <a:p>
            <a:pPr eaLnBrk="1" hangingPunct="1"/>
            <a:r>
              <a:rPr lang="cs-CZ" altLang="en-US" sz="3600" smtClean="0"/>
              <a:t>Implemetation </a:t>
            </a:r>
            <a:r>
              <a:rPr lang="en-US" altLang="en-US" sz="3600" smtClean="0"/>
              <a:t>of business processes </a:t>
            </a:r>
            <a:r>
              <a:rPr lang="cs-CZ" altLang="en-US" sz="3600" smtClean="0"/>
              <a:t>enabling user involvement</a:t>
            </a:r>
          </a:p>
        </p:txBody>
      </p:sp>
      <p:pic>
        <p:nvPicPr>
          <p:cNvPr id="82948" name="Picture 10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667000"/>
            <a:ext cx="61722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9" name="Text Box 1028"/>
          <p:cNvSpPr txBox="1">
            <a:spLocks noChangeArrowheads="1"/>
          </p:cNvSpPr>
          <p:nvPr/>
        </p:nvSpPr>
        <p:spPr bwMode="auto">
          <a:xfrm>
            <a:off x="1600200" y="2362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600" i="1">
                <a:latin typeface="Tahoma" pitchFamily="34" charset="0"/>
              </a:rPr>
              <a:t>System interface</a:t>
            </a:r>
          </a:p>
        </p:txBody>
      </p:sp>
      <p:sp>
        <p:nvSpPr>
          <p:cNvPr id="82950" name="Text Box 1029"/>
          <p:cNvSpPr txBox="1">
            <a:spLocks noChangeArrowheads="1"/>
          </p:cNvSpPr>
          <p:nvPr/>
        </p:nvSpPr>
        <p:spPr bwMode="auto">
          <a:xfrm>
            <a:off x="4800600" y="2209800"/>
            <a:ext cx="2057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600" i="1">
                <a:latin typeface="Tahoma" pitchFamily="34" charset="0"/>
              </a:rPr>
              <a:t>Business process interface</a:t>
            </a:r>
          </a:p>
        </p:txBody>
      </p:sp>
      <p:sp>
        <p:nvSpPr>
          <p:cNvPr id="82951" name="Text Box 1030"/>
          <p:cNvSpPr txBox="1">
            <a:spLocks noChangeArrowheads="1"/>
          </p:cNvSpPr>
          <p:nvPr/>
        </p:nvSpPr>
        <p:spPr bwMode="auto">
          <a:xfrm>
            <a:off x="1447800" y="5486400"/>
            <a:ext cx="609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en-US" altLang="en-US" sz="2400" i="1">
                <a:latin typeface="Tahoma" pitchFamily="34" charset="0"/>
              </a:rPr>
              <a:t>Usable in mashup development</a:t>
            </a:r>
            <a:endParaRPr lang="cs-CZ" altLang="en-US" sz="2400" i="1">
              <a:latin typeface="Tahoma" pitchFamily="34" charset="0"/>
            </a:endParaRPr>
          </a:p>
        </p:txBody>
      </p:sp>
    </p:spTree>
    <p:extLst>
      <p:ext uri="{BB962C8B-B14F-4D97-AF65-F5344CB8AC3E}">
        <p14:creationId xmlns:p14="http://schemas.microsoft.com/office/powerpoint/2010/main" val="251403044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3A4A8F7E-9913-484C-BE49-98A310081704}" type="slidenum">
              <a:rPr lang="cs-CZ" altLang="en-US" sz="1400" smtClean="0"/>
              <a:pPr eaLnBrk="1" hangingPunct="1">
                <a:spcBef>
                  <a:spcPct val="0"/>
                </a:spcBef>
                <a:buFontTx/>
                <a:buNone/>
              </a:pPr>
              <a:t>74</a:t>
            </a:fld>
            <a:endParaRPr lang="cs-CZ" altLang="en-US" sz="1400" smtClean="0"/>
          </a:p>
        </p:txBody>
      </p:sp>
      <p:sp>
        <p:nvSpPr>
          <p:cNvPr id="83971" name="Rectangle 1026"/>
          <p:cNvSpPr>
            <a:spLocks noGrp="1" noChangeArrowheads="1"/>
          </p:cNvSpPr>
          <p:nvPr>
            <p:ph type="title"/>
          </p:nvPr>
        </p:nvSpPr>
        <p:spPr/>
        <p:txBody>
          <a:bodyPr/>
          <a:lstStyle/>
          <a:p>
            <a:pPr eaLnBrk="1" hangingPunct="1"/>
            <a:r>
              <a:rPr lang="en-US" altLang="en-US" smtClean="0"/>
              <a:t>No Batch Services</a:t>
            </a:r>
          </a:p>
        </p:txBody>
      </p:sp>
      <p:sp>
        <p:nvSpPr>
          <p:cNvPr id="83972" name="Rectangle 1027"/>
          <p:cNvSpPr>
            <a:spLocks noGrp="1" noChangeArrowheads="1"/>
          </p:cNvSpPr>
          <p:nvPr>
            <p:ph type="body" idx="1"/>
          </p:nvPr>
        </p:nvSpPr>
        <p:spPr/>
        <p:txBody>
          <a:bodyPr/>
          <a:lstStyle/>
          <a:p>
            <a:pPr eaLnBrk="1" hangingPunct="1">
              <a:lnSpc>
                <a:spcPct val="90000"/>
              </a:lnSpc>
            </a:pPr>
            <a:r>
              <a:rPr lang="en-US" altLang="en-US" sz="2800" smtClean="0"/>
              <a:t>First systems constructed from autonomous units</a:t>
            </a:r>
          </a:p>
          <a:p>
            <a:pPr lvl="1" eaLnBrk="1" hangingPunct="1">
              <a:lnSpc>
                <a:spcPct val="90000"/>
              </a:lnSpc>
            </a:pPr>
            <a:r>
              <a:rPr lang="en-US" altLang="en-US" sz="2400" smtClean="0"/>
              <a:t>Stability, reusability, security (Y2K)</a:t>
            </a:r>
          </a:p>
          <a:p>
            <a:pPr lvl="1" eaLnBrk="1" hangingPunct="1">
              <a:lnSpc>
                <a:spcPct val="90000"/>
              </a:lnSpc>
            </a:pPr>
            <a:r>
              <a:rPr lang="en-US" altLang="en-US" sz="2400" smtClean="0"/>
              <a:t>Lower development effort </a:t>
            </a:r>
          </a:p>
          <a:p>
            <a:pPr lvl="1" eaLnBrk="1" hangingPunct="1">
              <a:lnSpc>
                <a:spcPct val="90000"/>
              </a:lnSpc>
            </a:pPr>
            <a:r>
              <a:rPr lang="en-US" altLang="en-US" sz="2400" smtClean="0"/>
              <a:t>Used for decades</a:t>
            </a:r>
          </a:p>
          <a:p>
            <a:pPr eaLnBrk="1" hangingPunct="1">
              <a:lnSpc>
                <a:spcPct val="90000"/>
              </a:lnSpc>
            </a:pPr>
            <a:r>
              <a:rPr lang="en-US" altLang="en-US" sz="2800" smtClean="0"/>
              <a:t>Avoidance of batch mode is usuall</a:t>
            </a:r>
            <a:r>
              <a:rPr lang="cs-CZ" altLang="en-US" sz="2800" smtClean="0"/>
              <a:t>y</a:t>
            </a:r>
            <a:r>
              <a:rPr lang="en-US" altLang="en-US" sz="2800" smtClean="0"/>
              <a:t> costly, sometimes not needed, </a:t>
            </a:r>
            <a:r>
              <a:rPr lang="en-US" altLang="en-US" sz="2800" i="1" smtClean="0"/>
              <a:t>p </a:t>
            </a:r>
            <a:r>
              <a:rPr lang="en-US" altLang="en-US" sz="2800" smtClean="0"/>
              <a:t>is</a:t>
            </a:r>
            <a:r>
              <a:rPr lang="en-US" altLang="en-US" sz="2800" i="1" smtClean="0"/>
              <a:t> low, E large to very large , L  </a:t>
            </a:r>
            <a:r>
              <a:rPr lang="en-US" altLang="en-US" sz="2800" smtClean="0"/>
              <a:t>is </a:t>
            </a:r>
            <a:r>
              <a:rPr lang="cs-CZ" altLang="en-US" sz="2800" smtClean="0"/>
              <a:t>therefore </a:t>
            </a:r>
            <a:r>
              <a:rPr lang="en-US" altLang="en-US" sz="2800" smtClean="0"/>
              <a:t>large </a:t>
            </a:r>
          </a:p>
          <a:p>
            <a:pPr lvl="1" eaLnBrk="1" hangingPunct="1">
              <a:lnSpc>
                <a:spcPct val="90000"/>
              </a:lnSpc>
            </a:pPr>
            <a:r>
              <a:rPr lang="en-US" altLang="en-US" sz="2400" smtClean="0"/>
              <a:t>Batch services can be integrated via services having the capabilities of data stores</a:t>
            </a:r>
          </a:p>
          <a:p>
            <a:pPr eaLnBrk="1" hangingPunct="1">
              <a:lnSpc>
                <a:spcPct val="90000"/>
              </a:lnSpc>
            </a:pPr>
            <a:endParaRPr lang="en-US" altLang="en-US" sz="2800" smtClean="0"/>
          </a:p>
        </p:txBody>
      </p:sp>
    </p:spTree>
    <p:extLst>
      <p:ext uri="{BB962C8B-B14F-4D97-AF65-F5344CB8AC3E}">
        <p14:creationId xmlns:p14="http://schemas.microsoft.com/office/powerpoint/2010/main" val="8607717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A3C5CBE5-2846-4216-AE7E-45C5C1C99899}" type="slidenum">
              <a:rPr lang="cs-CZ" altLang="en-US" sz="1400" smtClean="0"/>
              <a:pPr eaLnBrk="1" hangingPunct="1">
                <a:spcBef>
                  <a:spcPct val="0"/>
                </a:spcBef>
                <a:buFontTx/>
                <a:buNone/>
              </a:pPr>
              <a:t>75</a:t>
            </a:fld>
            <a:endParaRPr lang="cs-CZ" altLang="en-US" sz="1400" smtClean="0"/>
          </a:p>
        </p:txBody>
      </p:sp>
      <p:sp>
        <p:nvSpPr>
          <p:cNvPr id="84995" name="Rectangle 1026"/>
          <p:cNvSpPr>
            <a:spLocks noGrp="1" noChangeArrowheads="1"/>
          </p:cNvSpPr>
          <p:nvPr>
            <p:ph type="title"/>
          </p:nvPr>
        </p:nvSpPr>
        <p:spPr/>
        <p:txBody>
          <a:bodyPr>
            <a:normAutofit fontScale="90000"/>
          </a:bodyPr>
          <a:lstStyle/>
          <a:p>
            <a:pPr eaLnBrk="1" hangingPunct="1"/>
            <a:r>
              <a:rPr lang="en-US" altLang="en-US" smtClean="0"/>
              <a:t>Antipattern </a:t>
            </a:r>
            <a:br>
              <a:rPr lang="en-US" altLang="en-US" smtClean="0"/>
            </a:br>
            <a:r>
              <a:rPr lang="en-US" altLang="en-US" smtClean="0"/>
              <a:t>Standardization paralysis</a:t>
            </a:r>
          </a:p>
        </p:txBody>
      </p:sp>
      <p:sp>
        <p:nvSpPr>
          <p:cNvPr id="84996" name="Rectangle 1027"/>
          <p:cNvSpPr>
            <a:spLocks noGrp="1" noChangeArrowheads="1"/>
          </p:cNvSpPr>
          <p:nvPr>
            <p:ph type="body" idx="1"/>
          </p:nvPr>
        </p:nvSpPr>
        <p:spPr>
          <a:xfrm>
            <a:off x="914400" y="2017713"/>
            <a:ext cx="8040688" cy="4114800"/>
          </a:xfrm>
        </p:spPr>
        <p:txBody>
          <a:bodyPr/>
          <a:lstStyle/>
          <a:p>
            <a:pPr eaLnBrk="1" hangingPunct="1">
              <a:lnSpc>
                <a:spcPct val="90000"/>
              </a:lnSpc>
            </a:pPr>
            <a:r>
              <a:rPr lang="en-US" altLang="en-US" sz="2800" smtClean="0"/>
              <a:t>Tendency to use premature and cumbersome standards. </a:t>
            </a:r>
          </a:p>
          <a:p>
            <a:pPr lvl="1" eaLnBrk="1" hangingPunct="1">
              <a:lnSpc>
                <a:spcPct val="90000"/>
              </a:lnSpc>
            </a:pPr>
            <a:r>
              <a:rPr lang="en-US" altLang="en-US" sz="2400" smtClean="0"/>
              <a:t>Typical for the standardization of user interfaces reflecting user domain knowledge an habits</a:t>
            </a:r>
          </a:p>
          <a:p>
            <a:pPr lvl="1" eaLnBrk="1" hangingPunct="1">
              <a:lnSpc>
                <a:spcPct val="90000"/>
              </a:lnSpc>
            </a:pPr>
            <a:r>
              <a:rPr lang="en-US" altLang="en-US" sz="2400" smtClean="0"/>
              <a:t>Obstacle for the above implementation of business processes</a:t>
            </a:r>
          </a:p>
          <a:p>
            <a:pPr lvl="2" eaLnBrk="1" hangingPunct="1">
              <a:lnSpc>
                <a:spcPct val="90000"/>
              </a:lnSpc>
            </a:pPr>
            <a:r>
              <a:rPr lang="en-US" altLang="en-US" sz="2000" smtClean="0"/>
              <a:t>Note the tendency to use SOAP in the massage encoding form</a:t>
            </a:r>
          </a:p>
          <a:p>
            <a:pPr lvl="1" eaLnBrk="1" hangingPunct="1">
              <a:lnSpc>
                <a:spcPct val="90000"/>
              </a:lnSpc>
            </a:pPr>
            <a:r>
              <a:rPr lang="en-US" altLang="en-US" sz="2400" smtClean="0"/>
              <a:t>Standardization can be used to “implement” Vendor Lock In antipattern known from object oriented world   </a:t>
            </a:r>
          </a:p>
          <a:p>
            <a:pPr lvl="1" eaLnBrk="1" hangingPunct="1">
              <a:lnSpc>
                <a:spcPct val="90000"/>
              </a:lnSpc>
            </a:pPr>
            <a:endParaRPr lang="en-US" altLang="en-US" sz="2400" smtClean="0"/>
          </a:p>
        </p:txBody>
      </p:sp>
    </p:spTree>
    <p:extLst>
      <p:ext uri="{BB962C8B-B14F-4D97-AF65-F5344CB8AC3E}">
        <p14:creationId xmlns:p14="http://schemas.microsoft.com/office/powerpoint/2010/main" val="40986042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93008785-2B3E-4745-BE81-197BB6122BA8}" type="slidenum">
              <a:rPr lang="cs-CZ" altLang="en-US" sz="1400" smtClean="0"/>
              <a:pPr eaLnBrk="1" hangingPunct="1">
                <a:spcBef>
                  <a:spcPct val="0"/>
                </a:spcBef>
                <a:buFontTx/>
                <a:buNone/>
              </a:pPr>
              <a:t>76</a:t>
            </a:fld>
            <a:endParaRPr lang="cs-CZ" altLang="en-US" sz="1400" smtClean="0"/>
          </a:p>
        </p:txBody>
      </p:sp>
      <p:sp>
        <p:nvSpPr>
          <p:cNvPr id="86019" name="Rectangle 2"/>
          <p:cNvSpPr>
            <a:spLocks noGrp="1" noChangeArrowheads="1"/>
          </p:cNvSpPr>
          <p:nvPr>
            <p:ph type="title"/>
          </p:nvPr>
        </p:nvSpPr>
        <p:spPr/>
        <p:txBody>
          <a:bodyPr>
            <a:normAutofit fontScale="90000"/>
          </a:bodyPr>
          <a:lstStyle/>
          <a:p>
            <a:pPr eaLnBrk="1" hangingPunct="1"/>
            <a:r>
              <a:rPr lang="en-US" altLang="en-US" smtClean="0"/>
              <a:t>Antipattern </a:t>
            </a:r>
            <a:br>
              <a:rPr lang="en-US" altLang="en-US" smtClean="0"/>
            </a:br>
            <a:r>
              <a:rPr lang="en-US" altLang="en-US" smtClean="0"/>
              <a:t>Standardization paralysis</a:t>
            </a:r>
          </a:p>
        </p:txBody>
      </p:sp>
      <p:sp>
        <p:nvSpPr>
          <p:cNvPr id="86020" name="Rectangle 3"/>
          <p:cNvSpPr>
            <a:spLocks noGrp="1" noChangeArrowheads="1"/>
          </p:cNvSpPr>
          <p:nvPr>
            <p:ph type="body" idx="1"/>
          </p:nvPr>
        </p:nvSpPr>
        <p:spPr>
          <a:xfrm>
            <a:off x="914400" y="2017713"/>
            <a:ext cx="8040688" cy="4114800"/>
          </a:xfrm>
        </p:spPr>
        <p:txBody>
          <a:bodyPr/>
          <a:lstStyle/>
          <a:p>
            <a:pPr eaLnBrk="1" hangingPunct="1">
              <a:lnSpc>
                <a:spcPct val="90000"/>
              </a:lnSpc>
            </a:pPr>
            <a:r>
              <a:rPr lang="en-US" altLang="en-US" sz="2800" i="1" smtClean="0"/>
              <a:t>p</a:t>
            </a:r>
            <a:r>
              <a:rPr lang="en-US" altLang="en-US" sz="2800" smtClean="0"/>
              <a:t>  is rather </a:t>
            </a:r>
            <a:r>
              <a:rPr lang="en-US" altLang="en-US" sz="2800" i="1" smtClean="0"/>
              <a:t>high</a:t>
            </a:r>
          </a:p>
          <a:p>
            <a:pPr eaLnBrk="1" hangingPunct="1">
              <a:lnSpc>
                <a:spcPct val="90000"/>
              </a:lnSpc>
            </a:pPr>
            <a:r>
              <a:rPr lang="cs-CZ" altLang="en-US" sz="2800" smtClean="0"/>
              <a:t>Z</a:t>
            </a:r>
            <a:r>
              <a:rPr lang="en-US" altLang="en-US" sz="2800" smtClean="0"/>
              <a:t>  is often </a:t>
            </a:r>
            <a:r>
              <a:rPr lang="en-US" altLang="en-US" sz="2800" i="1" smtClean="0"/>
              <a:t>large</a:t>
            </a:r>
          </a:p>
          <a:p>
            <a:pPr eaLnBrk="1" hangingPunct="1">
              <a:lnSpc>
                <a:spcPct val="90000"/>
              </a:lnSpc>
            </a:pPr>
            <a:r>
              <a:rPr lang="cs-CZ" altLang="en-US" sz="3600" i="1" smtClean="0"/>
              <a:t>O</a:t>
            </a:r>
            <a:r>
              <a:rPr lang="en-US" altLang="en-US" sz="3600" i="1" smtClean="0"/>
              <a:t> = large</a:t>
            </a:r>
          </a:p>
          <a:p>
            <a:pPr eaLnBrk="1" hangingPunct="1">
              <a:lnSpc>
                <a:spcPct val="90000"/>
              </a:lnSpc>
              <a:buFontTx/>
              <a:buNone/>
            </a:pPr>
            <a:r>
              <a:rPr lang="en-US" altLang="en-US" smtClean="0"/>
              <a:t>Refactorization</a:t>
            </a:r>
          </a:p>
          <a:p>
            <a:pPr lvl="1" eaLnBrk="1" hangingPunct="1">
              <a:lnSpc>
                <a:spcPct val="90000"/>
              </a:lnSpc>
            </a:pPr>
            <a:r>
              <a:rPr lang="en-US" altLang="en-US" sz="3200" smtClean="0"/>
              <a:t>Use a proper ballance between standards and proprietary solutions to be standardized later using experience anf tool like SOAP – message encoded</a:t>
            </a:r>
          </a:p>
          <a:p>
            <a:pPr eaLnBrk="1" hangingPunct="1">
              <a:lnSpc>
                <a:spcPct val="90000"/>
              </a:lnSpc>
            </a:pPr>
            <a:endParaRPr lang="en-US" altLang="en-US" sz="3600" smtClean="0"/>
          </a:p>
        </p:txBody>
      </p:sp>
    </p:spTree>
    <p:extLst>
      <p:ext uri="{BB962C8B-B14F-4D97-AF65-F5344CB8AC3E}">
        <p14:creationId xmlns:p14="http://schemas.microsoft.com/office/powerpoint/2010/main" val="41839291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dpis 1"/>
          <p:cNvSpPr>
            <a:spLocks noGrp="1"/>
          </p:cNvSpPr>
          <p:nvPr>
            <p:ph type="title"/>
          </p:nvPr>
        </p:nvSpPr>
        <p:spPr/>
        <p:txBody>
          <a:bodyPr/>
          <a:lstStyle/>
          <a:p>
            <a:r>
              <a:rPr lang="cs-CZ" altLang="en-US" smtClean="0"/>
              <a:t>SW metriky pro texty zákonů</a:t>
            </a:r>
          </a:p>
        </p:txBody>
      </p:sp>
      <p:sp>
        <p:nvSpPr>
          <p:cNvPr id="88067" name="Zástupný symbol pro obsah 2"/>
          <p:cNvSpPr>
            <a:spLocks noGrp="1"/>
          </p:cNvSpPr>
          <p:nvPr>
            <p:ph idx="1"/>
          </p:nvPr>
        </p:nvSpPr>
        <p:spPr/>
        <p:txBody>
          <a:bodyPr/>
          <a:lstStyle/>
          <a:p>
            <a:r>
              <a:rPr lang="cs-CZ" altLang="en-US" b="1" smtClean="0"/>
              <a:t>Délka v počtu slov </a:t>
            </a:r>
          </a:p>
          <a:p>
            <a:r>
              <a:rPr lang="cs-CZ" altLang="en-US" smtClean="0"/>
              <a:t>Roste o cca 4% ročně </a:t>
            </a:r>
          </a:p>
          <a:p>
            <a:pPr lvl="1"/>
            <a:r>
              <a:rPr lang="cs-CZ" altLang="en-US" smtClean="0"/>
              <a:t>V období 1925 až 2010 vzrostla 18krát</a:t>
            </a:r>
          </a:p>
          <a:p>
            <a:r>
              <a:rPr lang="cs-CZ" altLang="en-US" b="1" smtClean="0"/>
              <a:t>Metrika McCab</a:t>
            </a:r>
            <a:r>
              <a:rPr lang="cs-CZ" altLang="en-US" smtClean="0"/>
              <a:t>e</a:t>
            </a:r>
          </a:p>
          <a:p>
            <a:pPr lvl="1"/>
            <a:r>
              <a:rPr lang="cs-CZ" altLang="en-US" smtClean="0"/>
              <a:t>Počet uzlů + počet odkazů</a:t>
            </a:r>
          </a:p>
          <a:p>
            <a:pPr lvl="1"/>
            <a:r>
              <a:rPr lang="cs-CZ" altLang="en-US" smtClean="0"/>
              <a:t>Roste o něco pomaleji než délka</a:t>
            </a:r>
          </a:p>
          <a:p>
            <a:pPr lvl="1"/>
            <a:endParaRPr lang="cs-CZ" altLang="en-US" smtClean="0"/>
          </a:p>
        </p:txBody>
      </p:sp>
    </p:spTree>
    <p:extLst>
      <p:ext uri="{BB962C8B-B14F-4D97-AF65-F5344CB8AC3E}">
        <p14:creationId xmlns:p14="http://schemas.microsoft.com/office/powerpoint/2010/main" val="9061638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dpis 1"/>
          <p:cNvSpPr>
            <a:spLocks noGrp="1"/>
          </p:cNvSpPr>
          <p:nvPr>
            <p:ph type="title"/>
          </p:nvPr>
        </p:nvSpPr>
        <p:spPr>
          <a:xfrm>
            <a:off x="457200" y="274638"/>
            <a:ext cx="8229600" cy="417512"/>
          </a:xfrm>
        </p:spPr>
        <p:txBody>
          <a:bodyPr>
            <a:normAutofit fontScale="90000"/>
          </a:bodyPr>
          <a:lstStyle/>
          <a:p>
            <a:r>
              <a:rPr lang="cs-CZ" altLang="en-US" smtClean="0"/>
              <a:t>Možný průšvih,viz SSHD projekt</a:t>
            </a:r>
          </a:p>
        </p:txBody>
      </p:sp>
      <p:pic>
        <p:nvPicPr>
          <p:cNvPr id="890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765175"/>
            <a:ext cx="813752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88550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11188" y="1600200"/>
            <a:ext cx="7489825" cy="4924425"/>
          </a:xfrm>
          <a:noFill/>
        </p:spPr>
      </p:pic>
      <p:sp>
        <p:nvSpPr>
          <p:cNvPr id="91139" name="Nadpis 1"/>
          <p:cNvSpPr>
            <a:spLocks noGrp="1"/>
          </p:cNvSpPr>
          <p:nvPr>
            <p:ph type="title"/>
          </p:nvPr>
        </p:nvSpPr>
        <p:spPr/>
        <p:txBody>
          <a:bodyPr>
            <a:normAutofit fontScale="90000"/>
          </a:bodyPr>
          <a:lstStyle/>
          <a:p>
            <a:r>
              <a:rPr lang="cs-CZ" altLang="en-US" smtClean="0"/>
              <a:t>Metrika McCabe pro legislatuivu USA</a:t>
            </a:r>
          </a:p>
        </p:txBody>
      </p:sp>
      <p:sp>
        <p:nvSpPr>
          <p:cNvPr id="91140" name="TextovéPole 4"/>
          <p:cNvSpPr txBox="1">
            <a:spLocks noChangeArrowheads="1"/>
          </p:cNvSpPr>
          <p:nvPr/>
        </p:nvSpPr>
        <p:spPr bwMode="auto">
          <a:xfrm rot="-5400000">
            <a:off x="-2272506" y="4237832"/>
            <a:ext cx="5140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2400"/>
              <a:t>                          Thousands of conditional statements</a:t>
            </a:r>
          </a:p>
        </p:txBody>
      </p:sp>
      <p:sp>
        <p:nvSpPr>
          <p:cNvPr id="91141" name="TextovéPole 6"/>
          <p:cNvSpPr txBox="1">
            <a:spLocks noChangeArrowheads="1"/>
          </p:cNvSpPr>
          <p:nvPr/>
        </p:nvSpPr>
        <p:spPr bwMode="auto">
          <a:xfrm>
            <a:off x="468313" y="3716338"/>
            <a:ext cx="719137" cy="3397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2400">
                <a:solidFill>
                  <a:schemeClr val="bg1"/>
                </a:solidFill>
              </a:rPr>
              <a:t> 100</a:t>
            </a:r>
          </a:p>
        </p:txBody>
      </p:sp>
      <p:sp>
        <p:nvSpPr>
          <p:cNvPr id="91142" name="TextovéPole 7"/>
          <p:cNvSpPr txBox="1">
            <a:spLocks noChangeArrowheads="1"/>
          </p:cNvSpPr>
          <p:nvPr/>
        </p:nvSpPr>
        <p:spPr bwMode="auto">
          <a:xfrm>
            <a:off x="684213" y="5876925"/>
            <a:ext cx="431800" cy="33813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2400">
                <a:solidFill>
                  <a:schemeClr val="bg1"/>
                </a:solidFill>
              </a:rPr>
              <a:t> 0</a:t>
            </a:r>
          </a:p>
        </p:txBody>
      </p:sp>
      <p:sp>
        <p:nvSpPr>
          <p:cNvPr id="91143" name="TextovéPole 8"/>
          <p:cNvSpPr txBox="1">
            <a:spLocks noChangeArrowheads="1"/>
          </p:cNvSpPr>
          <p:nvPr/>
        </p:nvSpPr>
        <p:spPr bwMode="auto">
          <a:xfrm>
            <a:off x="468313" y="1628775"/>
            <a:ext cx="719137" cy="33813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2400">
                <a:solidFill>
                  <a:schemeClr val="bg1"/>
                </a:solidFill>
              </a:rPr>
              <a:t> 200</a:t>
            </a:r>
          </a:p>
        </p:txBody>
      </p:sp>
    </p:spTree>
    <p:extLst>
      <p:ext uri="{BB962C8B-B14F-4D97-AF65-F5344CB8AC3E}">
        <p14:creationId xmlns:p14="http://schemas.microsoft.com/office/powerpoint/2010/main" val="1056280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fld id="{F7D27B63-5AEF-4147-A4B6-8458A98E51EC}" type="slidenum">
              <a:rPr lang="cs-CZ" altLang="en-US" sz="1400" smtClean="0"/>
              <a:pPr eaLnBrk="1" hangingPunct="1">
                <a:spcBef>
                  <a:spcPct val="0"/>
                </a:spcBef>
                <a:buFontTx/>
                <a:buNone/>
              </a:pPr>
              <a:t>8</a:t>
            </a:fld>
            <a:endParaRPr lang="cs-CZ" altLang="en-US" sz="1400" smtClean="0"/>
          </a:p>
        </p:txBody>
      </p:sp>
      <p:sp>
        <p:nvSpPr>
          <p:cNvPr id="9219" name="Rectangle 2"/>
          <p:cNvSpPr>
            <a:spLocks noGrp="1" noChangeArrowheads="1"/>
          </p:cNvSpPr>
          <p:nvPr>
            <p:ph type="title"/>
          </p:nvPr>
        </p:nvSpPr>
        <p:spPr/>
        <p:txBody>
          <a:bodyPr/>
          <a:lstStyle/>
          <a:p>
            <a:pPr eaLnBrk="1" hangingPunct="1"/>
            <a:r>
              <a:rPr lang="cs-CZ" altLang="en-US" smtClean="0"/>
              <a:t>Atributy rizika (3)</a:t>
            </a:r>
          </a:p>
        </p:txBody>
      </p:sp>
      <p:sp>
        <p:nvSpPr>
          <p:cNvPr id="9220" name="Rectangle 3"/>
          <p:cNvSpPr>
            <a:spLocks noGrp="1" noChangeArrowheads="1"/>
          </p:cNvSpPr>
          <p:nvPr>
            <p:ph type="body" idx="1"/>
          </p:nvPr>
        </p:nvSpPr>
        <p:spPr>
          <a:xfrm>
            <a:off x="395288" y="1752600"/>
            <a:ext cx="8353425" cy="4343400"/>
          </a:xfrm>
        </p:spPr>
        <p:txBody>
          <a:bodyPr/>
          <a:lstStyle/>
          <a:p>
            <a:pPr eaLnBrk="1" hangingPunct="1"/>
            <a:r>
              <a:rPr lang="cs-CZ" altLang="en-US" sz="2800" dirty="0" smtClean="0"/>
              <a:t>U  </a:t>
            </a:r>
            <a:r>
              <a:rPr lang="cs-CZ" altLang="en-US" sz="2800" dirty="0" err="1" smtClean="0"/>
              <a:t>triggerů</a:t>
            </a:r>
            <a:r>
              <a:rPr lang="cs-CZ" altLang="en-US" sz="2800" dirty="0" smtClean="0"/>
              <a:t> sledovat dva atributy</a:t>
            </a:r>
          </a:p>
          <a:p>
            <a:pPr lvl="1" eaLnBrk="1" hangingPunct="1"/>
            <a:r>
              <a:rPr lang="cs-CZ" altLang="en-US" sz="2400" dirty="0" smtClean="0"/>
              <a:t>Pravděpodobnost</a:t>
            </a:r>
          </a:p>
          <a:p>
            <a:pPr lvl="1" eaLnBrk="1" hangingPunct="1"/>
            <a:r>
              <a:rPr lang="cs-CZ" altLang="en-US" sz="2400" dirty="0" smtClean="0"/>
              <a:t>Doba kdy je daný </a:t>
            </a:r>
            <a:r>
              <a:rPr lang="cs-CZ" altLang="en-US" sz="2400" dirty="0" err="1" smtClean="0"/>
              <a:t>trigger</a:t>
            </a:r>
            <a:r>
              <a:rPr lang="cs-CZ" altLang="en-US" sz="2400" dirty="0" smtClean="0"/>
              <a:t> aktuální</a:t>
            </a:r>
          </a:p>
          <a:p>
            <a:pPr eaLnBrk="1" hangingPunct="1"/>
            <a:r>
              <a:rPr lang="cs-CZ" altLang="en-US" sz="2800" dirty="0" smtClean="0"/>
              <a:t>Z atributů </a:t>
            </a:r>
            <a:r>
              <a:rPr lang="cs-CZ" altLang="en-US" sz="2800" dirty="0" err="1" smtClean="0"/>
              <a:t>triggerů</a:t>
            </a:r>
            <a:r>
              <a:rPr lang="cs-CZ" altLang="en-US" sz="2800" dirty="0" smtClean="0"/>
              <a:t> se pak určí  příslušné atributy rizik.</a:t>
            </a:r>
          </a:p>
          <a:p>
            <a:pPr eaLnBrk="1" hangingPunct="1"/>
            <a:r>
              <a:rPr lang="cs-CZ" altLang="en-US" sz="2800" dirty="0" smtClean="0"/>
              <a:t> Pro dané riziko nemusí být známy všechny </a:t>
            </a:r>
            <a:r>
              <a:rPr lang="cs-CZ" altLang="en-US" sz="2800" dirty="0" err="1" smtClean="0"/>
              <a:t>triggery</a:t>
            </a:r>
            <a:r>
              <a:rPr lang="cs-CZ" altLang="en-US" sz="2800" dirty="0" smtClean="0"/>
              <a:t>. Pak je asi </a:t>
            </a:r>
            <a:r>
              <a:rPr lang="cs-CZ" altLang="en-US" sz="2800" dirty="0" smtClean="0"/>
              <a:t>nejlépe, pokud </a:t>
            </a:r>
            <a:r>
              <a:rPr lang="cs-CZ" altLang="en-US" sz="2800" dirty="0" err="1" smtClean="0"/>
              <a:t>triggery</a:t>
            </a:r>
            <a:r>
              <a:rPr lang="cs-CZ" altLang="en-US" sz="2800" dirty="0" smtClean="0"/>
              <a:t> vyhodnocujeme, </a:t>
            </a:r>
            <a:r>
              <a:rPr lang="cs-CZ" altLang="en-US" sz="2800" dirty="0" smtClean="0"/>
              <a:t>neznámé </a:t>
            </a:r>
            <a:r>
              <a:rPr lang="cs-CZ" altLang="en-US" sz="2800" dirty="0" err="1" smtClean="0"/>
              <a:t>trigery</a:t>
            </a:r>
            <a:r>
              <a:rPr lang="cs-CZ" altLang="en-US" sz="2800" dirty="0" smtClean="0"/>
              <a:t> specifikovat jako fiktivní </a:t>
            </a:r>
            <a:r>
              <a:rPr lang="cs-CZ" altLang="en-US" sz="2800" dirty="0" err="1" smtClean="0"/>
              <a:t>trigger</a:t>
            </a:r>
            <a:r>
              <a:rPr lang="cs-CZ" altLang="en-US" sz="2800" dirty="0" smtClean="0"/>
              <a:t> s určitou pravděpodobností</a:t>
            </a:r>
          </a:p>
        </p:txBody>
      </p:sp>
    </p:spTree>
    <p:extLst>
      <p:ext uri="{BB962C8B-B14F-4D97-AF65-F5344CB8AC3E}">
        <p14:creationId xmlns:p14="http://schemas.microsoft.com/office/powerpoint/2010/main" val="390089612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Něco podobného platí pro SW normy</a:t>
            </a:r>
            <a:endParaRPr lang="en-US" dirty="0"/>
          </a:p>
        </p:txBody>
      </p:sp>
      <p:sp>
        <p:nvSpPr>
          <p:cNvPr id="3" name="Zástupný symbol pro obsah 2"/>
          <p:cNvSpPr>
            <a:spLocks noGrp="1"/>
          </p:cNvSpPr>
          <p:nvPr>
            <p:ph idx="1"/>
          </p:nvPr>
        </p:nvSpPr>
        <p:spPr>
          <a:xfrm>
            <a:off x="457200" y="1600200"/>
            <a:ext cx="8435280" cy="4525963"/>
          </a:xfrm>
        </p:spPr>
        <p:txBody>
          <a:bodyPr>
            <a:normAutofit fontScale="92500" lnSpcReduction="10000"/>
          </a:bodyPr>
          <a:lstStyle/>
          <a:p>
            <a:r>
              <a:rPr lang="cs-CZ" dirty="0" smtClean="0"/>
              <a:t>SW norem se urodí každý rok spousty </a:t>
            </a:r>
          </a:p>
          <a:p>
            <a:r>
              <a:rPr lang="cs-CZ" dirty="0" smtClean="0"/>
              <a:t>Jsou zpravidla obrovské (ISO 250xx), desetitisíce stránek nejsou výjimkou</a:t>
            </a:r>
          </a:p>
          <a:p>
            <a:r>
              <a:rPr lang="cs-CZ" dirty="0" smtClean="0"/>
              <a:t>Každý 5 až deset let se modernizují (často sepisují od začátku</a:t>
            </a:r>
          </a:p>
          <a:p>
            <a:r>
              <a:rPr lang="cs-CZ" dirty="0" smtClean="0"/>
              <a:t>Velké firmy si je definují k obrazu svému</a:t>
            </a:r>
          </a:p>
          <a:p>
            <a:r>
              <a:rPr lang="cs-CZ" dirty="0" smtClean="0"/>
              <a:t>                nedají se snadno použít, </a:t>
            </a:r>
          </a:p>
          <a:p>
            <a:r>
              <a:rPr lang="cs-CZ" b="1" dirty="0" smtClean="0"/>
              <a:t>úniková cesta</a:t>
            </a:r>
            <a:r>
              <a:rPr lang="cs-CZ" dirty="0" smtClean="0"/>
              <a:t>“ autonomní komponenty a dokumentově orientovaná SOA</a:t>
            </a:r>
            <a:endParaRPr lang="en-US" dirty="0"/>
          </a:p>
        </p:txBody>
      </p:sp>
      <p:sp>
        <p:nvSpPr>
          <p:cNvPr id="4" name="Šipka doprava 3"/>
          <p:cNvSpPr/>
          <p:nvPr/>
        </p:nvSpPr>
        <p:spPr>
          <a:xfrm>
            <a:off x="1080986" y="435191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7361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dpis 1"/>
          <p:cNvSpPr>
            <a:spLocks noGrp="1"/>
          </p:cNvSpPr>
          <p:nvPr>
            <p:ph type="title"/>
          </p:nvPr>
        </p:nvSpPr>
        <p:spPr/>
        <p:txBody>
          <a:bodyPr>
            <a:normAutofit fontScale="90000"/>
          </a:bodyPr>
          <a:lstStyle/>
          <a:p>
            <a:r>
              <a:rPr lang="cs-CZ" altLang="en-US" dirty="0" smtClean="0"/>
              <a:t>Normy i </a:t>
            </a:r>
            <a:r>
              <a:rPr lang="cs-CZ" altLang="en-US" dirty="0" err="1" smtClean="0"/>
              <a:t>zákoony</a:t>
            </a:r>
            <a:r>
              <a:rPr lang="cs-CZ" altLang="en-US" dirty="0" smtClean="0"/>
              <a:t>  </a:t>
            </a:r>
            <a:r>
              <a:rPr lang="cs-CZ" altLang="en-US" dirty="0" smtClean="0"/>
              <a:t>musí být zaplevelené</a:t>
            </a:r>
          </a:p>
        </p:txBody>
      </p:sp>
      <p:sp>
        <p:nvSpPr>
          <p:cNvPr id="90115" name="Zástupný symbol pro obsah 2"/>
          <p:cNvSpPr>
            <a:spLocks noGrp="1"/>
          </p:cNvSpPr>
          <p:nvPr>
            <p:ph idx="1"/>
          </p:nvPr>
        </p:nvSpPr>
        <p:spPr/>
        <p:txBody>
          <a:bodyPr>
            <a:normAutofit fontScale="92500" lnSpcReduction="10000"/>
          </a:bodyPr>
          <a:lstStyle/>
          <a:p>
            <a:r>
              <a:rPr lang="cs-CZ" altLang="en-US" dirty="0" smtClean="0"/>
              <a:t>Jsou důvody se domnívat, že pro </a:t>
            </a:r>
            <a:r>
              <a:rPr lang="cs-CZ" altLang="en-US" dirty="0" smtClean="0"/>
              <a:t>normy je </a:t>
            </a:r>
            <a:r>
              <a:rPr lang="cs-CZ" altLang="en-US" dirty="0" smtClean="0"/>
              <a:t>problém růstu ostřejší než u zákonů</a:t>
            </a:r>
          </a:p>
          <a:p>
            <a:r>
              <a:rPr lang="cs-CZ" altLang="en-US" dirty="0" smtClean="0"/>
              <a:t>Problém nedosažitelné oblasti</a:t>
            </a:r>
          </a:p>
          <a:p>
            <a:pPr lvl="1"/>
            <a:r>
              <a:rPr lang="cs-CZ" altLang="en-US" dirty="0" smtClean="0"/>
              <a:t>Veliký text určité kvality nemohu udělat pod jistou dobu</a:t>
            </a:r>
          </a:p>
          <a:p>
            <a:r>
              <a:rPr lang="cs-CZ" altLang="en-US" dirty="0" smtClean="0"/>
              <a:t>Doba </a:t>
            </a:r>
            <a:r>
              <a:rPr lang="en-US" altLang="en-US" dirty="0" smtClean="0"/>
              <a:t> &gt; c*Delka</a:t>
            </a:r>
            <a:r>
              <a:rPr lang="en-US" altLang="en-US" baseline="30000" dirty="0" smtClean="0"/>
              <a:t>1/3</a:t>
            </a:r>
          </a:p>
          <a:p>
            <a:r>
              <a:rPr lang="cs-CZ" altLang="en-US" dirty="0" smtClean="0"/>
              <a:t>V SW není času nikdy dost (dynamika </a:t>
            </a:r>
            <a:r>
              <a:rPr lang="cs-CZ" altLang="en-US" dirty="0" smtClean="0"/>
              <a:t>oboru, nadměrná plodnost – </a:t>
            </a:r>
            <a:r>
              <a:rPr lang="cs-CZ" altLang="en-US" dirty="0" err="1" smtClean="0"/>
              <a:t>antipattern</a:t>
            </a:r>
            <a:r>
              <a:rPr lang="cs-CZ" altLang="en-US" dirty="0" smtClean="0"/>
              <a:t> </a:t>
            </a:r>
            <a:r>
              <a:rPr lang="cs-CZ" altLang="en-US" i="1" dirty="0" smtClean="0"/>
              <a:t>ještě by se hodilo tohle a tamto“</a:t>
            </a:r>
            <a:r>
              <a:rPr lang="cs-CZ" altLang="en-US" dirty="0" smtClean="0"/>
              <a:t>)   </a:t>
            </a:r>
            <a:r>
              <a:rPr lang="cs-CZ" altLang="en-US" dirty="0" smtClean="0"/>
              <a:t>nelze </a:t>
            </a:r>
            <a:r>
              <a:rPr lang="cs-CZ" altLang="en-US" dirty="0" smtClean="0"/>
              <a:t>tedy udělat normu bez závad</a:t>
            </a:r>
            <a:endParaRPr lang="cs-CZ" altLang="en-US" dirty="0" smtClean="0"/>
          </a:p>
        </p:txBody>
      </p:sp>
    </p:spTree>
    <p:extLst>
      <p:ext uri="{BB962C8B-B14F-4D97-AF65-F5344CB8AC3E}">
        <p14:creationId xmlns:p14="http://schemas.microsoft.com/office/powerpoint/2010/main" val="42319470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Nadpis 1"/>
          <p:cNvSpPr>
            <a:spLocks noGrp="1"/>
          </p:cNvSpPr>
          <p:nvPr>
            <p:ph type="title"/>
          </p:nvPr>
        </p:nvSpPr>
        <p:spPr/>
        <p:txBody>
          <a:bodyPr/>
          <a:lstStyle/>
          <a:p>
            <a:r>
              <a:rPr lang="cs-CZ" altLang="en-US" dirty="0" smtClean="0"/>
              <a:t>Co s </a:t>
            </a:r>
            <a:r>
              <a:rPr lang="cs-CZ" altLang="en-US" dirty="0" err="1" smtClean="0"/>
              <a:t>noarmami</a:t>
            </a:r>
            <a:endParaRPr lang="cs-CZ" altLang="en-US" dirty="0" smtClean="0"/>
          </a:p>
        </p:txBody>
      </p:sp>
      <p:sp>
        <p:nvSpPr>
          <p:cNvPr id="92163" name="Zástupný symbol pro obsah 2"/>
          <p:cNvSpPr>
            <a:spLocks noGrp="1"/>
          </p:cNvSpPr>
          <p:nvPr>
            <p:ph idx="1"/>
          </p:nvPr>
        </p:nvSpPr>
        <p:spPr/>
        <p:txBody>
          <a:bodyPr/>
          <a:lstStyle/>
          <a:p>
            <a:r>
              <a:rPr lang="cs-CZ" altLang="en-US" dirty="0" smtClean="0"/>
              <a:t>Pro SW normy ještě </a:t>
            </a:r>
            <a:r>
              <a:rPr lang="cs-CZ" altLang="en-US" dirty="0" smtClean="0"/>
              <a:t>horší výskyt chyb a nedodělků než pro kód</a:t>
            </a:r>
            <a:endParaRPr lang="cs-CZ" altLang="en-US" dirty="0" smtClean="0"/>
          </a:p>
          <a:p>
            <a:r>
              <a:rPr lang="cs-CZ" altLang="en-US" dirty="0" smtClean="0"/>
              <a:t>Něco </a:t>
            </a:r>
            <a:r>
              <a:rPr lang="cs-CZ" altLang="en-US" dirty="0" smtClean="0"/>
              <a:t>se s tím musí udělat, jsou nutné ad hoc dohody nebo použití použitelné implementace podle  normy (ne nutně přesná </a:t>
            </a:r>
            <a:r>
              <a:rPr lang="cs-CZ" altLang="en-US" dirty="0" err="1" smtClean="0"/>
              <a:t>implemetace</a:t>
            </a:r>
            <a:r>
              <a:rPr lang="cs-CZ" altLang="en-US" dirty="0" smtClean="0"/>
              <a:t>)</a:t>
            </a:r>
          </a:p>
          <a:p>
            <a:r>
              <a:rPr lang="cs-CZ" altLang="en-US" dirty="0" smtClean="0"/>
              <a:t>Inspirací </a:t>
            </a:r>
            <a:r>
              <a:rPr lang="cs-CZ" altLang="en-US" dirty="0" smtClean="0"/>
              <a:t>může být SW sám, vývoj </a:t>
            </a:r>
            <a:r>
              <a:rPr lang="cs-CZ" altLang="en-US" dirty="0" smtClean="0"/>
              <a:t>využívající a autonomní komponenty</a:t>
            </a:r>
            <a:endParaRPr lang="cs-CZ" altLang="en-US" dirty="0" smtClean="0"/>
          </a:p>
        </p:txBody>
      </p:sp>
    </p:spTree>
    <p:extLst>
      <p:ext uri="{BB962C8B-B14F-4D97-AF65-F5344CB8AC3E}">
        <p14:creationId xmlns:p14="http://schemas.microsoft.com/office/powerpoint/2010/main" val="7609913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idx="4294967295"/>
          </p:nvPr>
        </p:nvSpPr>
        <p:spPr>
          <a:xfrm>
            <a:off x="685800" y="2130425"/>
            <a:ext cx="7772400" cy="1470025"/>
          </a:xfrm>
        </p:spPr>
        <p:txBody>
          <a:bodyPr/>
          <a:lstStyle/>
          <a:p>
            <a:r>
              <a:rPr lang="cs-CZ" altLang="en-US" smtClean="0"/>
              <a:t>Kauzálni diagramy, </a:t>
            </a:r>
          </a:p>
        </p:txBody>
      </p:sp>
      <p:sp>
        <p:nvSpPr>
          <p:cNvPr id="104451" name="Rectangle 3"/>
          <p:cNvSpPr>
            <a:spLocks noGrp="1" noChangeArrowheads="1"/>
          </p:cNvSpPr>
          <p:nvPr>
            <p:ph type="subTitle" idx="4294967295"/>
          </p:nvPr>
        </p:nvSpPr>
        <p:spPr>
          <a:xfrm>
            <a:off x="1371600" y="3886200"/>
            <a:ext cx="6400800" cy="1752600"/>
          </a:xfrm>
        </p:spPr>
        <p:txBody>
          <a:bodyPr/>
          <a:lstStyle/>
          <a:p>
            <a:pPr marL="0" indent="0" algn="ctr">
              <a:buFontTx/>
              <a:buNone/>
            </a:pPr>
            <a:r>
              <a:rPr lang="cs-CZ" altLang="en-US" smtClean="0"/>
              <a:t>Stát, Podnik</a:t>
            </a:r>
          </a:p>
        </p:txBody>
      </p:sp>
    </p:spTree>
    <p:extLst>
      <p:ext uri="{BB962C8B-B14F-4D97-AF65-F5344CB8AC3E}">
        <p14:creationId xmlns:p14="http://schemas.microsoft.com/office/powerpoint/2010/main" val="306431272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85800" y="609600"/>
            <a:ext cx="7772400" cy="922338"/>
          </a:xfrm>
        </p:spPr>
        <p:txBody>
          <a:bodyPr/>
          <a:lstStyle/>
          <a:p>
            <a:r>
              <a:rPr lang="cs-CZ" altLang="en-US" smtClean="0"/>
              <a:t>Notace kauzálních diagramů</a:t>
            </a:r>
          </a:p>
        </p:txBody>
      </p:sp>
      <p:sp>
        <p:nvSpPr>
          <p:cNvPr id="105475" name="Text Box 3"/>
          <p:cNvSpPr txBox="1">
            <a:spLocks noChangeArrowheads="1"/>
          </p:cNvSpPr>
          <p:nvPr/>
        </p:nvSpPr>
        <p:spPr bwMode="auto">
          <a:xfrm>
            <a:off x="395288" y="1917700"/>
            <a:ext cx="360362"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476" name="Text Box 4"/>
          <p:cNvSpPr txBox="1">
            <a:spLocks noChangeArrowheads="1"/>
          </p:cNvSpPr>
          <p:nvPr/>
        </p:nvSpPr>
        <p:spPr bwMode="auto">
          <a:xfrm>
            <a:off x="1258888" y="1917700"/>
            <a:ext cx="360362"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477" name="Line 5"/>
          <p:cNvSpPr>
            <a:spLocks noChangeShapeType="1"/>
          </p:cNvSpPr>
          <p:nvPr/>
        </p:nvSpPr>
        <p:spPr bwMode="auto">
          <a:xfrm>
            <a:off x="684213" y="2133600"/>
            <a:ext cx="5746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78" name="Text Box 6"/>
          <p:cNvSpPr txBox="1">
            <a:spLocks noChangeArrowheads="1"/>
          </p:cNvSpPr>
          <p:nvPr/>
        </p:nvSpPr>
        <p:spPr bwMode="auto">
          <a:xfrm>
            <a:off x="1763713" y="1917700"/>
            <a:ext cx="5256212"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 a B se vyvíjejí synchronně. Roste-li A má B tendenci růst, klesá-li A má B tendenci růst</a:t>
            </a:r>
          </a:p>
        </p:txBody>
      </p:sp>
      <p:sp>
        <p:nvSpPr>
          <p:cNvPr id="105479" name="Rectangle 7"/>
          <p:cNvSpPr>
            <a:spLocks noChangeArrowheads="1"/>
          </p:cNvSpPr>
          <p:nvPr/>
        </p:nvSpPr>
        <p:spPr bwMode="auto">
          <a:xfrm>
            <a:off x="755650" y="1844675"/>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480" name="Text Box 8"/>
          <p:cNvSpPr txBox="1">
            <a:spLocks noChangeArrowheads="1"/>
          </p:cNvSpPr>
          <p:nvPr/>
        </p:nvSpPr>
        <p:spPr bwMode="auto">
          <a:xfrm>
            <a:off x="466725" y="2565400"/>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481" name="Text Box 9"/>
          <p:cNvSpPr txBox="1">
            <a:spLocks noChangeArrowheads="1"/>
          </p:cNvSpPr>
          <p:nvPr/>
        </p:nvSpPr>
        <p:spPr bwMode="auto">
          <a:xfrm>
            <a:off x="1330325" y="2565400"/>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482" name="Line 10"/>
          <p:cNvSpPr>
            <a:spLocks noChangeShapeType="1"/>
          </p:cNvSpPr>
          <p:nvPr/>
        </p:nvSpPr>
        <p:spPr bwMode="auto">
          <a:xfrm>
            <a:off x="755650" y="2782888"/>
            <a:ext cx="5746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83" name="Text Box 11"/>
          <p:cNvSpPr txBox="1">
            <a:spLocks noChangeArrowheads="1"/>
          </p:cNvSpPr>
          <p:nvPr/>
        </p:nvSpPr>
        <p:spPr bwMode="auto">
          <a:xfrm>
            <a:off x="1835150" y="2565400"/>
            <a:ext cx="58324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 a B se vyvíjejí opačně, růst A stimuluje pokles B pokles A stimuluje růst B </a:t>
            </a:r>
          </a:p>
        </p:txBody>
      </p:sp>
      <p:sp>
        <p:nvSpPr>
          <p:cNvPr id="105484" name="Rectangle 12"/>
          <p:cNvSpPr>
            <a:spLocks noChangeArrowheads="1"/>
          </p:cNvSpPr>
          <p:nvPr/>
        </p:nvSpPr>
        <p:spPr bwMode="auto">
          <a:xfrm>
            <a:off x="827088" y="24939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5485" name="Text Box 13"/>
          <p:cNvSpPr txBox="1">
            <a:spLocks noChangeArrowheads="1"/>
          </p:cNvSpPr>
          <p:nvPr/>
        </p:nvSpPr>
        <p:spPr bwMode="auto">
          <a:xfrm>
            <a:off x="539750" y="3211513"/>
            <a:ext cx="3603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486" name="Text Box 14"/>
          <p:cNvSpPr txBox="1">
            <a:spLocks noChangeArrowheads="1"/>
          </p:cNvSpPr>
          <p:nvPr/>
        </p:nvSpPr>
        <p:spPr bwMode="auto">
          <a:xfrm>
            <a:off x="1403350" y="3211513"/>
            <a:ext cx="36036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487" name="Line 15"/>
          <p:cNvSpPr>
            <a:spLocks noChangeShapeType="1"/>
          </p:cNvSpPr>
          <p:nvPr/>
        </p:nvSpPr>
        <p:spPr bwMode="auto">
          <a:xfrm>
            <a:off x="827088" y="3429000"/>
            <a:ext cx="576262"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88" name="Text Box 16"/>
          <p:cNvSpPr txBox="1">
            <a:spLocks noChangeArrowheads="1"/>
          </p:cNvSpPr>
          <p:nvPr/>
        </p:nvSpPr>
        <p:spPr bwMode="auto">
          <a:xfrm>
            <a:off x="1763713" y="3284538"/>
            <a:ext cx="61198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Zkratka pro</a:t>
            </a:r>
          </a:p>
        </p:txBody>
      </p:sp>
      <p:sp>
        <p:nvSpPr>
          <p:cNvPr id="105489" name="Rectangle 17"/>
          <p:cNvSpPr>
            <a:spLocks noChangeArrowheads="1"/>
          </p:cNvSpPr>
          <p:nvPr/>
        </p:nvSpPr>
        <p:spPr bwMode="auto">
          <a:xfrm>
            <a:off x="900113" y="3141663"/>
            <a:ext cx="298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490" name="Text Box 18"/>
          <p:cNvSpPr txBox="1">
            <a:spLocks noChangeArrowheads="1"/>
          </p:cNvSpPr>
          <p:nvPr/>
        </p:nvSpPr>
        <p:spPr bwMode="auto">
          <a:xfrm>
            <a:off x="611188" y="4005263"/>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491" name="Text Box 19"/>
          <p:cNvSpPr txBox="1">
            <a:spLocks noChangeArrowheads="1"/>
          </p:cNvSpPr>
          <p:nvPr/>
        </p:nvSpPr>
        <p:spPr bwMode="auto">
          <a:xfrm>
            <a:off x="1474788" y="4005263"/>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492" name="Line 20"/>
          <p:cNvSpPr>
            <a:spLocks noChangeShapeType="1"/>
          </p:cNvSpPr>
          <p:nvPr/>
        </p:nvSpPr>
        <p:spPr bwMode="auto">
          <a:xfrm>
            <a:off x="900113" y="4222750"/>
            <a:ext cx="576262"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493" name="Rectangle 21"/>
          <p:cNvSpPr>
            <a:spLocks noChangeArrowheads="1"/>
          </p:cNvSpPr>
          <p:nvPr/>
        </p:nvSpPr>
        <p:spPr bwMode="auto">
          <a:xfrm>
            <a:off x="971550" y="3932238"/>
            <a:ext cx="311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5494" name="Text Box 22"/>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495" name="Text Box 23"/>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496" name="Line 24"/>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497" name="Rectangle 25"/>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498" name="Text Box 26"/>
          <p:cNvSpPr txBox="1">
            <a:spLocks noChangeArrowheads="1"/>
          </p:cNvSpPr>
          <p:nvPr/>
        </p:nvSpPr>
        <p:spPr bwMode="auto">
          <a:xfrm>
            <a:off x="53641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499" name="Text Box 27"/>
          <p:cNvSpPr txBox="1">
            <a:spLocks noChangeArrowheads="1"/>
          </p:cNvSpPr>
          <p:nvPr/>
        </p:nvSpPr>
        <p:spPr bwMode="auto">
          <a:xfrm>
            <a:off x="62277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00" name="Line 28"/>
          <p:cNvSpPr>
            <a:spLocks noChangeShapeType="1"/>
          </p:cNvSpPr>
          <p:nvPr/>
        </p:nvSpPr>
        <p:spPr bwMode="auto">
          <a:xfrm>
            <a:off x="5651500" y="3502025"/>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501" name="Rectangle 29"/>
          <p:cNvSpPr>
            <a:spLocks noChangeArrowheads="1"/>
          </p:cNvSpPr>
          <p:nvPr/>
        </p:nvSpPr>
        <p:spPr bwMode="auto">
          <a:xfrm>
            <a:off x="572452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02" name="Text Box 30"/>
          <p:cNvSpPr txBox="1">
            <a:spLocks noChangeArrowheads="1"/>
          </p:cNvSpPr>
          <p:nvPr/>
        </p:nvSpPr>
        <p:spPr bwMode="auto">
          <a:xfrm>
            <a:off x="4787900" y="3284538"/>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03" name="Text Box 31"/>
          <p:cNvSpPr txBox="1">
            <a:spLocks noChangeArrowheads="1"/>
          </p:cNvSpPr>
          <p:nvPr/>
        </p:nvSpPr>
        <p:spPr bwMode="auto">
          <a:xfrm>
            <a:off x="1835150" y="3932238"/>
            <a:ext cx="61198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Zkratka pro</a:t>
            </a:r>
          </a:p>
        </p:txBody>
      </p:sp>
      <p:sp>
        <p:nvSpPr>
          <p:cNvPr id="105504" name="Text Box 32"/>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05" name="Rectangle 33"/>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06" name="Line 34"/>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07" name="Text Box 35"/>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08" name="Rectangle 36"/>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09" name="Text Box 37"/>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10" name="Line 38"/>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11" name="Text Box 39"/>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12" name="Rectangle 40"/>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13" name="Text Box 41"/>
          <p:cNvSpPr txBox="1">
            <a:spLocks noChangeArrowheads="1"/>
          </p:cNvSpPr>
          <p:nvPr/>
        </p:nvSpPr>
        <p:spPr bwMode="auto">
          <a:xfrm>
            <a:off x="4787900" y="3284538"/>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14" name="Text Box 42"/>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15" name="Line 43"/>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16" name="Text Box 44"/>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17" name="Rectangle 45"/>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18" name="Text Box 46"/>
          <p:cNvSpPr txBox="1">
            <a:spLocks noChangeArrowheads="1"/>
          </p:cNvSpPr>
          <p:nvPr/>
        </p:nvSpPr>
        <p:spPr bwMode="auto">
          <a:xfrm>
            <a:off x="53641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19" name="Text Box 47"/>
          <p:cNvSpPr txBox="1">
            <a:spLocks noChangeArrowheads="1"/>
          </p:cNvSpPr>
          <p:nvPr/>
        </p:nvSpPr>
        <p:spPr bwMode="auto">
          <a:xfrm>
            <a:off x="4787900" y="3284538"/>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20" name="Text Box 48"/>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21" name="Line 49"/>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22" name="Text Box 50"/>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23" name="Rectangle 51"/>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24" name="Rectangle 52"/>
          <p:cNvSpPr>
            <a:spLocks noChangeArrowheads="1"/>
          </p:cNvSpPr>
          <p:nvPr/>
        </p:nvSpPr>
        <p:spPr bwMode="auto">
          <a:xfrm>
            <a:off x="572452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25" name="Text Box 53"/>
          <p:cNvSpPr txBox="1">
            <a:spLocks noChangeArrowheads="1"/>
          </p:cNvSpPr>
          <p:nvPr/>
        </p:nvSpPr>
        <p:spPr bwMode="auto">
          <a:xfrm>
            <a:off x="53641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26" name="Text Box 54"/>
          <p:cNvSpPr txBox="1">
            <a:spLocks noChangeArrowheads="1"/>
          </p:cNvSpPr>
          <p:nvPr/>
        </p:nvSpPr>
        <p:spPr bwMode="auto">
          <a:xfrm>
            <a:off x="4787900" y="3284538"/>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27" name="Text Box 55"/>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28" name="Line 56"/>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29" name="Text Box 57"/>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30" name="Rectangle 58"/>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31" name="Line 59"/>
          <p:cNvSpPr>
            <a:spLocks noChangeShapeType="1"/>
          </p:cNvSpPr>
          <p:nvPr/>
        </p:nvSpPr>
        <p:spPr bwMode="auto">
          <a:xfrm>
            <a:off x="5651500" y="3502025"/>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532" name="Rectangle 60"/>
          <p:cNvSpPr>
            <a:spLocks noChangeArrowheads="1"/>
          </p:cNvSpPr>
          <p:nvPr/>
        </p:nvSpPr>
        <p:spPr bwMode="auto">
          <a:xfrm>
            <a:off x="572452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33" name="Text Box 61"/>
          <p:cNvSpPr txBox="1">
            <a:spLocks noChangeArrowheads="1"/>
          </p:cNvSpPr>
          <p:nvPr/>
        </p:nvSpPr>
        <p:spPr bwMode="auto">
          <a:xfrm>
            <a:off x="53641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34" name="Text Box 62"/>
          <p:cNvSpPr txBox="1">
            <a:spLocks noChangeArrowheads="1"/>
          </p:cNvSpPr>
          <p:nvPr/>
        </p:nvSpPr>
        <p:spPr bwMode="auto">
          <a:xfrm>
            <a:off x="4787900" y="3284538"/>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35" name="Text Box 63"/>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36" name="Line 64"/>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37" name="Text Box 65"/>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38" name="Rectangle 66"/>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39" name="Text Box 67"/>
          <p:cNvSpPr txBox="1">
            <a:spLocks noChangeArrowheads="1"/>
          </p:cNvSpPr>
          <p:nvPr/>
        </p:nvSpPr>
        <p:spPr bwMode="auto">
          <a:xfrm>
            <a:off x="62277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40" name="Line 68"/>
          <p:cNvSpPr>
            <a:spLocks noChangeShapeType="1"/>
          </p:cNvSpPr>
          <p:nvPr/>
        </p:nvSpPr>
        <p:spPr bwMode="auto">
          <a:xfrm>
            <a:off x="5651500" y="3502025"/>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541" name="Rectangle 69"/>
          <p:cNvSpPr>
            <a:spLocks noChangeArrowheads="1"/>
          </p:cNvSpPr>
          <p:nvPr/>
        </p:nvSpPr>
        <p:spPr bwMode="auto">
          <a:xfrm>
            <a:off x="572452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42" name="Text Box 70"/>
          <p:cNvSpPr txBox="1">
            <a:spLocks noChangeArrowheads="1"/>
          </p:cNvSpPr>
          <p:nvPr/>
        </p:nvSpPr>
        <p:spPr bwMode="auto">
          <a:xfrm>
            <a:off x="5364163"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43" name="Text Box 71"/>
          <p:cNvSpPr txBox="1">
            <a:spLocks noChangeArrowheads="1"/>
          </p:cNvSpPr>
          <p:nvPr/>
        </p:nvSpPr>
        <p:spPr bwMode="auto">
          <a:xfrm>
            <a:off x="4787900" y="3284538"/>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44" name="Text Box 72"/>
          <p:cNvSpPr txBox="1">
            <a:spLocks noChangeArrowheads="1"/>
          </p:cNvSpPr>
          <p:nvPr/>
        </p:nvSpPr>
        <p:spPr bwMode="auto">
          <a:xfrm>
            <a:off x="4356100" y="3284538"/>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45" name="Line 73"/>
          <p:cNvSpPr>
            <a:spLocks noChangeShapeType="1"/>
          </p:cNvSpPr>
          <p:nvPr/>
        </p:nvSpPr>
        <p:spPr bwMode="auto">
          <a:xfrm>
            <a:off x="3779838" y="3502025"/>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46" name="Text Box 74"/>
          <p:cNvSpPr txBox="1">
            <a:spLocks noChangeArrowheads="1"/>
          </p:cNvSpPr>
          <p:nvPr/>
        </p:nvSpPr>
        <p:spPr bwMode="auto">
          <a:xfrm>
            <a:off x="3348038" y="3284538"/>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47" name="Rectangle 75"/>
          <p:cNvSpPr>
            <a:spLocks noChangeArrowheads="1"/>
          </p:cNvSpPr>
          <p:nvPr/>
        </p:nvSpPr>
        <p:spPr bwMode="auto">
          <a:xfrm>
            <a:off x="3851275" y="3211513"/>
            <a:ext cx="2984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5548" name="Text Box 76"/>
          <p:cNvSpPr txBox="1">
            <a:spLocks noChangeArrowheads="1"/>
          </p:cNvSpPr>
          <p:nvPr/>
        </p:nvSpPr>
        <p:spPr bwMode="auto">
          <a:xfrm>
            <a:off x="6227763" y="4005263"/>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49" name="Line 77"/>
          <p:cNvSpPr>
            <a:spLocks noChangeShapeType="1"/>
          </p:cNvSpPr>
          <p:nvPr/>
        </p:nvSpPr>
        <p:spPr bwMode="auto">
          <a:xfrm>
            <a:off x="5651500" y="4222750"/>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5550" name="Rectangle 78"/>
          <p:cNvSpPr>
            <a:spLocks noChangeArrowheads="1"/>
          </p:cNvSpPr>
          <p:nvPr/>
        </p:nvSpPr>
        <p:spPr bwMode="auto">
          <a:xfrm>
            <a:off x="5724525" y="3932238"/>
            <a:ext cx="311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5551" name="Text Box 79"/>
          <p:cNvSpPr txBox="1">
            <a:spLocks noChangeArrowheads="1"/>
          </p:cNvSpPr>
          <p:nvPr/>
        </p:nvSpPr>
        <p:spPr bwMode="auto">
          <a:xfrm>
            <a:off x="5364163" y="4005263"/>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52" name="Text Box 80"/>
          <p:cNvSpPr txBox="1">
            <a:spLocks noChangeArrowheads="1"/>
          </p:cNvSpPr>
          <p:nvPr/>
        </p:nvSpPr>
        <p:spPr bwMode="auto">
          <a:xfrm>
            <a:off x="4787900" y="40052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1800" b="1">
                <a:latin typeface="Arial" charset="0"/>
                <a:cs typeface="Arial" charset="0"/>
              </a:rPr>
              <a:t>a</a:t>
            </a:r>
          </a:p>
        </p:txBody>
      </p:sp>
      <p:sp>
        <p:nvSpPr>
          <p:cNvPr id="105553" name="Text Box 81"/>
          <p:cNvSpPr txBox="1">
            <a:spLocks noChangeArrowheads="1"/>
          </p:cNvSpPr>
          <p:nvPr/>
        </p:nvSpPr>
        <p:spPr bwMode="auto">
          <a:xfrm>
            <a:off x="4356100" y="4005263"/>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a:latin typeface="Arial" charset="0"/>
                <a:cs typeface="Arial" charset="0"/>
              </a:rPr>
              <a:t>B</a:t>
            </a:r>
          </a:p>
        </p:txBody>
      </p:sp>
      <p:sp>
        <p:nvSpPr>
          <p:cNvPr id="105554" name="Line 82"/>
          <p:cNvSpPr>
            <a:spLocks noChangeShapeType="1"/>
          </p:cNvSpPr>
          <p:nvPr/>
        </p:nvSpPr>
        <p:spPr bwMode="auto">
          <a:xfrm>
            <a:off x="3779838" y="4222750"/>
            <a:ext cx="57626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555" name="Text Box 83"/>
          <p:cNvSpPr txBox="1">
            <a:spLocks noChangeArrowheads="1"/>
          </p:cNvSpPr>
          <p:nvPr/>
        </p:nvSpPr>
        <p:spPr bwMode="auto">
          <a:xfrm>
            <a:off x="3348038" y="4005263"/>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50000"/>
              </a:spcBef>
              <a:buFontTx/>
              <a:buNone/>
            </a:pPr>
            <a:r>
              <a:rPr lang="cs-CZ" altLang="en-US" sz="2000" b="1">
                <a:latin typeface="Arial" charset="0"/>
                <a:cs typeface="Arial" charset="0"/>
              </a:rPr>
              <a:t>A</a:t>
            </a:r>
          </a:p>
        </p:txBody>
      </p:sp>
      <p:sp>
        <p:nvSpPr>
          <p:cNvPr id="105556" name="Rectangle 84"/>
          <p:cNvSpPr>
            <a:spLocks noChangeArrowheads="1"/>
          </p:cNvSpPr>
          <p:nvPr/>
        </p:nvSpPr>
        <p:spPr bwMode="auto">
          <a:xfrm>
            <a:off x="3851275" y="3932238"/>
            <a:ext cx="311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Tree>
    <p:extLst>
      <p:ext uri="{BB962C8B-B14F-4D97-AF65-F5344CB8AC3E}">
        <p14:creationId xmlns:p14="http://schemas.microsoft.com/office/powerpoint/2010/main" val="424131794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idx="4294967295"/>
          </p:nvPr>
        </p:nvSpPr>
        <p:spPr>
          <a:xfrm>
            <a:off x="685800" y="609600"/>
            <a:ext cx="7772400" cy="533400"/>
          </a:xfrm>
        </p:spPr>
        <p:txBody>
          <a:bodyPr>
            <a:normAutofit fontScale="90000"/>
          </a:bodyPr>
          <a:lstStyle/>
          <a:p>
            <a:r>
              <a:rPr lang="cs-CZ" altLang="en-US" sz="4000" smtClean="0"/>
              <a:t>Kauzální závislosti pro podniky</a:t>
            </a:r>
          </a:p>
        </p:txBody>
      </p:sp>
      <p:sp>
        <p:nvSpPr>
          <p:cNvPr id="106499" name="Oval 3"/>
          <p:cNvSpPr>
            <a:spLocks noChangeArrowheads="1"/>
          </p:cNvSpPr>
          <p:nvPr/>
        </p:nvSpPr>
        <p:spPr bwMode="auto">
          <a:xfrm>
            <a:off x="2916238" y="3787775"/>
            <a:ext cx="1368425" cy="7937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00" name="Text Box 4"/>
          <p:cNvSpPr txBox="1">
            <a:spLocks noChangeArrowheads="1"/>
          </p:cNvSpPr>
          <p:nvPr/>
        </p:nvSpPr>
        <p:spPr bwMode="auto">
          <a:xfrm>
            <a:off x="2987675" y="3932238"/>
            <a:ext cx="1368425"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Prosperita podniku</a:t>
            </a:r>
          </a:p>
        </p:txBody>
      </p:sp>
      <p:sp>
        <p:nvSpPr>
          <p:cNvPr id="106501" name="Oval 5"/>
          <p:cNvSpPr>
            <a:spLocks noChangeArrowheads="1"/>
          </p:cNvSpPr>
          <p:nvPr/>
        </p:nvSpPr>
        <p:spPr bwMode="auto">
          <a:xfrm>
            <a:off x="2916238" y="4940300"/>
            <a:ext cx="1368425" cy="7937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02" name="Text Box 6"/>
          <p:cNvSpPr txBox="1">
            <a:spLocks noChangeArrowheads="1"/>
          </p:cNvSpPr>
          <p:nvPr/>
        </p:nvSpPr>
        <p:spPr bwMode="auto">
          <a:xfrm>
            <a:off x="2843213" y="5084763"/>
            <a:ext cx="15128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Spokojenost partnerů</a:t>
            </a:r>
          </a:p>
        </p:txBody>
      </p:sp>
      <p:sp>
        <p:nvSpPr>
          <p:cNvPr id="106503" name="Oval 7"/>
          <p:cNvSpPr>
            <a:spLocks noChangeArrowheads="1"/>
          </p:cNvSpPr>
          <p:nvPr/>
        </p:nvSpPr>
        <p:spPr bwMode="auto">
          <a:xfrm>
            <a:off x="5003800" y="4724400"/>
            <a:ext cx="1655763" cy="7921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04" name="Text Box 8"/>
          <p:cNvSpPr txBox="1">
            <a:spLocks noChangeArrowheads="1"/>
          </p:cNvSpPr>
          <p:nvPr/>
        </p:nvSpPr>
        <p:spPr bwMode="auto">
          <a:xfrm>
            <a:off x="4932363" y="4868863"/>
            <a:ext cx="18716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Věrnost kvalita partnerů</a:t>
            </a:r>
          </a:p>
        </p:txBody>
      </p:sp>
      <p:sp>
        <p:nvSpPr>
          <p:cNvPr id="106505" name="Oval 9"/>
          <p:cNvSpPr>
            <a:spLocks noChangeArrowheads="1"/>
          </p:cNvSpPr>
          <p:nvPr/>
        </p:nvSpPr>
        <p:spPr bwMode="auto">
          <a:xfrm>
            <a:off x="5148263" y="3502025"/>
            <a:ext cx="1439862" cy="7905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06" name="Text Box 10"/>
          <p:cNvSpPr txBox="1">
            <a:spLocks noChangeArrowheads="1"/>
          </p:cNvSpPr>
          <p:nvPr/>
        </p:nvSpPr>
        <p:spPr bwMode="auto">
          <a:xfrm>
            <a:off x="5076825" y="3573463"/>
            <a:ext cx="15113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Pravděp. krachu </a:t>
            </a:r>
          </a:p>
        </p:txBody>
      </p:sp>
      <p:sp>
        <p:nvSpPr>
          <p:cNvPr id="106507" name="Oval 11"/>
          <p:cNvSpPr>
            <a:spLocks noChangeArrowheads="1"/>
          </p:cNvSpPr>
          <p:nvPr/>
        </p:nvSpPr>
        <p:spPr bwMode="auto">
          <a:xfrm>
            <a:off x="4787900" y="2276475"/>
            <a:ext cx="1368425" cy="7937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08" name="Text Box 12"/>
          <p:cNvSpPr txBox="1">
            <a:spLocks noChangeArrowheads="1"/>
          </p:cNvSpPr>
          <p:nvPr/>
        </p:nvSpPr>
        <p:spPr bwMode="auto">
          <a:xfrm>
            <a:off x="4787900" y="2349500"/>
            <a:ext cx="13684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Benefity majitelů</a:t>
            </a:r>
          </a:p>
        </p:txBody>
      </p:sp>
      <p:sp>
        <p:nvSpPr>
          <p:cNvPr id="106509" name="Oval 13"/>
          <p:cNvSpPr>
            <a:spLocks noChangeArrowheads="1"/>
          </p:cNvSpPr>
          <p:nvPr/>
        </p:nvSpPr>
        <p:spPr bwMode="auto">
          <a:xfrm>
            <a:off x="2627313" y="1268413"/>
            <a:ext cx="1512887" cy="7905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10" name="Text Box 14"/>
          <p:cNvSpPr txBox="1">
            <a:spLocks noChangeArrowheads="1"/>
          </p:cNvSpPr>
          <p:nvPr/>
        </p:nvSpPr>
        <p:spPr bwMode="auto">
          <a:xfrm>
            <a:off x="2700338" y="1341438"/>
            <a:ext cx="14398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Kvalita a věrnost zam.</a:t>
            </a:r>
          </a:p>
        </p:txBody>
      </p:sp>
      <p:sp>
        <p:nvSpPr>
          <p:cNvPr id="106511" name="Oval 15"/>
          <p:cNvSpPr>
            <a:spLocks noChangeArrowheads="1"/>
          </p:cNvSpPr>
          <p:nvPr/>
        </p:nvSpPr>
        <p:spPr bwMode="auto">
          <a:xfrm>
            <a:off x="2627313" y="2420938"/>
            <a:ext cx="1584325" cy="7905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12" name="Text Box 16"/>
          <p:cNvSpPr txBox="1">
            <a:spLocks noChangeArrowheads="1"/>
          </p:cNvSpPr>
          <p:nvPr/>
        </p:nvSpPr>
        <p:spPr bwMode="auto">
          <a:xfrm>
            <a:off x="2697163" y="2590800"/>
            <a:ext cx="150971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Benefity zaměstnanců</a:t>
            </a:r>
          </a:p>
        </p:txBody>
      </p:sp>
      <p:cxnSp>
        <p:nvCxnSpPr>
          <p:cNvPr id="106513" name="AutoShape 17"/>
          <p:cNvCxnSpPr>
            <a:cxnSpLocks noChangeShapeType="1"/>
          </p:cNvCxnSpPr>
          <p:nvPr/>
        </p:nvCxnSpPr>
        <p:spPr bwMode="auto">
          <a:xfrm rot="10800000">
            <a:off x="2827338" y="1511300"/>
            <a:ext cx="360362" cy="2559050"/>
          </a:xfrm>
          <a:prstGeom prst="curvedConnector3">
            <a:avLst>
              <a:gd name="adj1" fmla="val 219819"/>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06514" name="AutoShape 18"/>
          <p:cNvCxnSpPr>
            <a:cxnSpLocks noChangeShapeType="1"/>
          </p:cNvCxnSpPr>
          <p:nvPr/>
        </p:nvCxnSpPr>
        <p:spPr bwMode="auto">
          <a:xfrm flipH="1" flipV="1">
            <a:off x="3475038" y="3024188"/>
            <a:ext cx="144462" cy="5762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06515" name="AutoShape 19"/>
          <p:cNvCxnSpPr>
            <a:cxnSpLocks noChangeShapeType="1"/>
          </p:cNvCxnSpPr>
          <p:nvPr/>
        </p:nvCxnSpPr>
        <p:spPr bwMode="auto">
          <a:xfrm>
            <a:off x="4410075" y="1584325"/>
            <a:ext cx="2447925" cy="2163763"/>
          </a:xfrm>
          <a:prstGeom prst="curvedConnector3">
            <a:avLst>
              <a:gd name="adj1" fmla="val 109338"/>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06516" name="Line 20"/>
          <p:cNvSpPr>
            <a:spLocks noChangeShapeType="1"/>
          </p:cNvSpPr>
          <p:nvPr/>
        </p:nvSpPr>
        <p:spPr bwMode="auto">
          <a:xfrm flipH="1" flipV="1">
            <a:off x="3348038" y="2058988"/>
            <a:ext cx="71437" cy="3619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17" name="Line 21"/>
          <p:cNvSpPr>
            <a:spLocks noChangeShapeType="1"/>
          </p:cNvSpPr>
          <p:nvPr/>
        </p:nvSpPr>
        <p:spPr bwMode="auto">
          <a:xfrm flipH="1">
            <a:off x="4211638" y="2635250"/>
            <a:ext cx="576262" cy="14446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18" name="Line 22"/>
          <p:cNvSpPr>
            <a:spLocks noChangeShapeType="1"/>
          </p:cNvSpPr>
          <p:nvPr/>
        </p:nvSpPr>
        <p:spPr bwMode="auto">
          <a:xfrm flipH="1">
            <a:off x="3995738" y="2925763"/>
            <a:ext cx="1008062" cy="935037"/>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6519" name="Line 23"/>
          <p:cNvSpPr>
            <a:spLocks noChangeShapeType="1"/>
          </p:cNvSpPr>
          <p:nvPr/>
        </p:nvSpPr>
        <p:spPr bwMode="auto">
          <a:xfrm flipV="1">
            <a:off x="4284663" y="3932238"/>
            <a:ext cx="863600" cy="2174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20" name="Line 24"/>
          <p:cNvSpPr>
            <a:spLocks noChangeShapeType="1"/>
          </p:cNvSpPr>
          <p:nvPr/>
        </p:nvSpPr>
        <p:spPr bwMode="auto">
          <a:xfrm>
            <a:off x="3563938" y="4581525"/>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21" name="Line 25"/>
          <p:cNvSpPr>
            <a:spLocks noChangeShapeType="1"/>
          </p:cNvSpPr>
          <p:nvPr/>
        </p:nvSpPr>
        <p:spPr bwMode="auto">
          <a:xfrm flipV="1">
            <a:off x="4284663" y="5157788"/>
            <a:ext cx="719137"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22" name="Line 26"/>
          <p:cNvSpPr>
            <a:spLocks noChangeShapeType="1"/>
          </p:cNvSpPr>
          <p:nvPr/>
        </p:nvSpPr>
        <p:spPr bwMode="auto">
          <a:xfrm flipV="1">
            <a:off x="5795963" y="4292600"/>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23" name="Line 27"/>
          <p:cNvSpPr>
            <a:spLocks noChangeShapeType="1"/>
          </p:cNvSpPr>
          <p:nvPr/>
        </p:nvSpPr>
        <p:spPr bwMode="auto">
          <a:xfrm>
            <a:off x="5580063" y="3070225"/>
            <a:ext cx="144462"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24" name="Line 28"/>
          <p:cNvSpPr>
            <a:spLocks noChangeShapeType="1"/>
          </p:cNvSpPr>
          <p:nvPr/>
        </p:nvSpPr>
        <p:spPr bwMode="auto">
          <a:xfrm flipH="1" flipV="1">
            <a:off x="4211638" y="4364038"/>
            <a:ext cx="936625" cy="5048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25" name="Text Box 29"/>
          <p:cNvSpPr txBox="1">
            <a:spLocks noChangeArrowheads="1"/>
          </p:cNvSpPr>
          <p:nvPr/>
        </p:nvSpPr>
        <p:spPr bwMode="auto">
          <a:xfrm>
            <a:off x="4500563" y="4940300"/>
            <a:ext cx="150812"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26" name="Text Box 30"/>
          <p:cNvSpPr txBox="1">
            <a:spLocks noChangeArrowheads="1"/>
          </p:cNvSpPr>
          <p:nvPr/>
        </p:nvSpPr>
        <p:spPr bwMode="auto">
          <a:xfrm>
            <a:off x="2051050" y="2852738"/>
            <a:ext cx="150813"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27" name="Text Box 31"/>
          <p:cNvSpPr txBox="1">
            <a:spLocks noChangeArrowheads="1"/>
          </p:cNvSpPr>
          <p:nvPr/>
        </p:nvSpPr>
        <p:spPr bwMode="auto">
          <a:xfrm>
            <a:off x="5364163" y="1557338"/>
            <a:ext cx="16351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28" name="Text Box 32"/>
          <p:cNvSpPr txBox="1">
            <a:spLocks noChangeArrowheads="1"/>
          </p:cNvSpPr>
          <p:nvPr/>
        </p:nvSpPr>
        <p:spPr bwMode="auto">
          <a:xfrm flipH="1">
            <a:off x="3419475" y="2058988"/>
            <a:ext cx="144463"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29" name="Text Box 36"/>
          <p:cNvSpPr txBox="1">
            <a:spLocks noChangeArrowheads="1"/>
          </p:cNvSpPr>
          <p:nvPr/>
        </p:nvSpPr>
        <p:spPr bwMode="auto">
          <a:xfrm>
            <a:off x="4356100" y="2420938"/>
            <a:ext cx="163513"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30" name="Text Box 37"/>
          <p:cNvSpPr txBox="1">
            <a:spLocks noChangeArrowheads="1"/>
          </p:cNvSpPr>
          <p:nvPr/>
        </p:nvSpPr>
        <p:spPr bwMode="auto">
          <a:xfrm>
            <a:off x="4427538" y="3070225"/>
            <a:ext cx="150812"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31" name="Text Box 38"/>
          <p:cNvSpPr txBox="1">
            <a:spLocks noChangeArrowheads="1"/>
          </p:cNvSpPr>
          <p:nvPr/>
        </p:nvSpPr>
        <p:spPr bwMode="auto">
          <a:xfrm>
            <a:off x="5651500" y="3070225"/>
            <a:ext cx="15081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32" name="Text Box 39"/>
          <p:cNvSpPr txBox="1">
            <a:spLocks noChangeArrowheads="1"/>
          </p:cNvSpPr>
          <p:nvPr/>
        </p:nvSpPr>
        <p:spPr bwMode="auto">
          <a:xfrm>
            <a:off x="3563938" y="4654550"/>
            <a:ext cx="150812"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33" name="Rectangle 40"/>
          <p:cNvSpPr>
            <a:spLocks noChangeArrowheads="1"/>
          </p:cNvSpPr>
          <p:nvPr/>
        </p:nvSpPr>
        <p:spPr bwMode="auto">
          <a:xfrm>
            <a:off x="4725988" y="4397375"/>
            <a:ext cx="1143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s</a:t>
            </a:r>
          </a:p>
        </p:txBody>
      </p:sp>
      <p:sp>
        <p:nvSpPr>
          <p:cNvPr id="106534" name="Text Box 41"/>
          <p:cNvSpPr txBox="1">
            <a:spLocks noChangeArrowheads="1"/>
          </p:cNvSpPr>
          <p:nvPr/>
        </p:nvSpPr>
        <p:spPr bwMode="auto">
          <a:xfrm>
            <a:off x="5795963" y="4364038"/>
            <a:ext cx="163512"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35" name="Text Box 42"/>
          <p:cNvSpPr txBox="1">
            <a:spLocks noChangeArrowheads="1"/>
          </p:cNvSpPr>
          <p:nvPr/>
        </p:nvSpPr>
        <p:spPr bwMode="auto">
          <a:xfrm>
            <a:off x="4643438" y="3716338"/>
            <a:ext cx="16351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36" name="Line 43"/>
          <p:cNvSpPr>
            <a:spLocks noChangeShapeType="1"/>
          </p:cNvSpPr>
          <p:nvPr/>
        </p:nvSpPr>
        <p:spPr bwMode="auto">
          <a:xfrm flipH="1">
            <a:off x="4067175" y="2997200"/>
            <a:ext cx="1009650" cy="9350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37" name="Text Box 44"/>
          <p:cNvSpPr txBox="1">
            <a:spLocks noChangeArrowheads="1"/>
          </p:cNvSpPr>
          <p:nvPr/>
        </p:nvSpPr>
        <p:spPr bwMode="auto">
          <a:xfrm>
            <a:off x="4643438" y="3284538"/>
            <a:ext cx="16351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38" name="Line 45"/>
          <p:cNvSpPr>
            <a:spLocks noChangeShapeType="1"/>
          </p:cNvSpPr>
          <p:nvPr/>
        </p:nvSpPr>
        <p:spPr bwMode="auto">
          <a:xfrm>
            <a:off x="3419475" y="3211513"/>
            <a:ext cx="144463"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39" name="Text Box 46"/>
          <p:cNvSpPr txBox="1">
            <a:spLocks noChangeArrowheads="1"/>
          </p:cNvSpPr>
          <p:nvPr/>
        </p:nvSpPr>
        <p:spPr bwMode="auto">
          <a:xfrm>
            <a:off x="3500438" y="3352800"/>
            <a:ext cx="16351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40" name="Oval 47"/>
          <p:cNvSpPr>
            <a:spLocks noChangeArrowheads="1"/>
          </p:cNvSpPr>
          <p:nvPr/>
        </p:nvSpPr>
        <p:spPr bwMode="auto">
          <a:xfrm>
            <a:off x="1189038" y="4364038"/>
            <a:ext cx="1368425" cy="79375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endParaRPr lang="en-US" altLang="en-US" sz="1800"/>
          </a:p>
        </p:txBody>
      </p:sp>
      <p:sp>
        <p:nvSpPr>
          <p:cNvPr id="106541" name="Text Box 48"/>
          <p:cNvSpPr txBox="1">
            <a:spLocks noChangeArrowheads="1"/>
          </p:cNvSpPr>
          <p:nvPr/>
        </p:nvSpPr>
        <p:spPr bwMode="auto">
          <a:xfrm>
            <a:off x="1116013" y="4437063"/>
            <a:ext cx="14398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50000"/>
              </a:spcBef>
              <a:buFontTx/>
              <a:buNone/>
            </a:pPr>
            <a:r>
              <a:rPr lang="cs-CZ" altLang="en-US" sz="1600">
                <a:latin typeface="Arial" charset="0"/>
                <a:cs typeface="Arial" charset="0"/>
              </a:rPr>
              <a:t>Vzestup konkurence</a:t>
            </a:r>
          </a:p>
        </p:txBody>
      </p:sp>
      <p:sp>
        <p:nvSpPr>
          <p:cNvPr id="106542" name="Line 49"/>
          <p:cNvSpPr>
            <a:spLocks noChangeShapeType="1"/>
          </p:cNvSpPr>
          <p:nvPr/>
        </p:nvSpPr>
        <p:spPr bwMode="auto">
          <a:xfrm flipV="1">
            <a:off x="2484438" y="4437063"/>
            <a:ext cx="574675" cy="2174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43" name="Text Box 50"/>
          <p:cNvSpPr txBox="1">
            <a:spLocks noChangeArrowheads="1"/>
          </p:cNvSpPr>
          <p:nvPr/>
        </p:nvSpPr>
        <p:spPr bwMode="auto">
          <a:xfrm>
            <a:off x="2771775" y="4437063"/>
            <a:ext cx="163513"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44" name="Line 51"/>
          <p:cNvSpPr>
            <a:spLocks noChangeShapeType="1"/>
          </p:cNvSpPr>
          <p:nvPr/>
        </p:nvSpPr>
        <p:spPr bwMode="auto">
          <a:xfrm>
            <a:off x="2484438" y="4868863"/>
            <a:ext cx="43180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6545" name="Text Box 52"/>
          <p:cNvSpPr txBox="1">
            <a:spLocks noChangeArrowheads="1"/>
          </p:cNvSpPr>
          <p:nvPr/>
        </p:nvSpPr>
        <p:spPr bwMode="auto">
          <a:xfrm>
            <a:off x="2700338" y="4799013"/>
            <a:ext cx="163512"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10800" rIns="0" bIns="0">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eaLnBrk="1" hangingPunct="1">
              <a:spcBef>
                <a:spcPct val="0"/>
              </a:spcBef>
              <a:buFontTx/>
              <a:buNone/>
            </a:pPr>
            <a:r>
              <a:rPr lang="cs-CZ" altLang="en-US" sz="1800">
                <a:latin typeface="Arial" charset="0"/>
                <a:cs typeface="Arial" charset="0"/>
              </a:rPr>
              <a:t>o</a:t>
            </a:r>
          </a:p>
        </p:txBody>
      </p:sp>
      <p:sp>
        <p:nvSpPr>
          <p:cNvPr id="106546" name="TextovéPole 52"/>
          <p:cNvSpPr txBox="1">
            <a:spLocks noChangeArrowheads="1"/>
          </p:cNvSpPr>
          <p:nvPr/>
        </p:nvSpPr>
        <p:spPr bwMode="auto">
          <a:xfrm>
            <a:off x="6475413" y="4267200"/>
            <a:ext cx="26685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sz="1800"/>
              <a:t>Vývoj</a:t>
            </a:r>
            <a:r>
              <a:rPr lang="cs-CZ" altLang="en-US" sz="1800">
                <a:latin typeface="Arial" charset="0"/>
              </a:rPr>
              <a:t> a dlouhodobé efekty</a:t>
            </a:r>
            <a:r>
              <a:rPr lang="cs-CZ" altLang="en-US" sz="1800"/>
              <a:t>?</a:t>
            </a:r>
          </a:p>
        </p:txBody>
      </p:sp>
      <p:sp>
        <p:nvSpPr>
          <p:cNvPr id="106547" name="Rectangle 53"/>
          <p:cNvSpPr>
            <a:spLocks noChangeArrowheads="1"/>
          </p:cNvSpPr>
          <p:nvPr/>
        </p:nvSpPr>
        <p:spPr bwMode="auto">
          <a:xfrm>
            <a:off x="3089275" y="33528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sz="1800">
                <a:latin typeface="Arial" charset="0"/>
              </a:rPr>
              <a:t>s</a:t>
            </a:r>
          </a:p>
        </p:txBody>
      </p:sp>
    </p:spTree>
    <p:extLst>
      <p:ext uri="{BB962C8B-B14F-4D97-AF65-F5344CB8AC3E}">
        <p14:creationId xmlns:p14="http://schemas.microsoft.com/office/powerpoint/2010/main" val="331952358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88654A40-D07E-4FEF-BF7E-129C57565939}" type="slidenum">
              <a:rPr lang="cs-CZ" altLang="en-US" sz="1400">
                <a:latin typeface="Arial" charset="0"/>
              </a:rPr>
              <a:pPr algn="r" eaLnBrk="1" hangingPunct="1">
                <a:spcBef>
                  <a:spcPct val="0"/>
                </a:spcBef>
                <a:buFontTx/>
                <a:buNone/>
              </a:pPr>
              <a:t>86</a:t>
            </a:fld>
            <a:endParaRPr lang="cs-CZ" altLang="en-US" sz="1400">
              <a:latin typeface="Arial" charset="0"/>
            </a:endParaRPr>
          </a:p>
        </p:txBody>
      </p:sp>
      <p:sp>
        <p:nvSpPr>
          <p:cNvPr id="107523" name="Rectangle 3074"/>
          <p:cNvSpPr>
            <a:spLocks noGrp="1" noChangeArrowheads="1"/>
          </p:cNvSpPr>
          <p:nvPr>
            <p:ph type="title" idx="4294967295"/>
          </p:nvPr>
        </p:nvSpPr>
        <p:spPr/>
        <p:txBody>
          <a:bodyPr/>
          <a:lstStyle/>
          <a:p>
            <a:pPr eaLnBrk="1" hangingPunct="1"/>
            <a:r>
              <a:rPr lang="cs-CZ" altLang="en-US" smtClean="0"/>
              <a:t>Shrnutí hlavních požadavků</a:t>
            </a:r>
          </a:p>
        </p:txBody>
      </p:sp>
      <p:sp>
        <p:nvSpPr>
          <p:cNvPr id="107524" name="Rectangle 3075"/>
          <p:cNvSpPr>
            <a:spLocks noGrp="1" noChangeArrowheads="1"/>
          </p:cNvSpPr>
          <p:nvPr>
            <p:ph type="body" idx="4294967295"/>
          </p:nvPr>
        </p:nvSpPr>
        <p:spPr/>
        <p:txBody>
          <a:bodyPr>
            <a:normAutofit lnSpcReduction="10000"/>
          </a:bodyPr>
          <a:lstStyle/>
          <a:p>
            <a:pPr eaLnBrk="1" hangingPunct="1">
              <a:lnSpc>
                <a:spcPct val="80000"/>
              </a:lnSpc>
            </a:pPr>
            <a:r>
              <a:rPr lang="cs-CZ" altLang="en-US" sz="2800" smtClean="0"/>
              <a:t>Hlavní strategické přínosy</a:t>
            </a:r>
          </a:p>
          <a:p>
            <a:pPr lvl="1" eaLnBrk="1" hangingPunct="1">
              <a:lnSpc>
                <a:spcPct val="80000"/>
              </a:lnSpc>
            </a:pPr>
            <a:r>
              <a:rPr lang="cs-CZ" altLang="en-US" smtClean="0"/>
              <a:t>Pozice na trhu</a:t>
            </a:r>
          </a:p>
          <a:p>
            <a:pPr lvl="2" eaLnBrk="1" hangingPunct="1">
              <a:lnSpc>
                <a:spcPct val="80000"/>
              </a:lnSpc>
            </a:pPr>
            <a:r>
              <a:rPr lang="cs-CZ" altLang="en-US" smtClean="0"/>
              <a:t>Kvalitní služby a výrobky (montáž aut pro jednotlivé zákazníky na míru)</a:t>
            </a:r>
          </a:p>
          <a:p>
            <a:pPr lvl="2" eaLnBrk="1" hangingPunct="1">
              <a:lnSpc>
                <a:spcPct val="80000"/>
              </a:lnSpc>
            </a:pPr>
            <a:r>
              <a:rPr lang="cs-CZ" altLang="en-US" smtClean="0"/>
              <a:t>Inovace – tempo, vhodnost</a:t>
            </a:r>
          </a:p>
          <a:p>
            <a:pPr lvl="2" eaLnBrk="1" hangingPunct="1">
              <a:lnSpc>
                <a:spcPct val="80000"/>
              </a:lnSpc>
            </a:pPr>
            <a:r>
              <a:rPr lang="cs-CZ" altLang="en-US" smtClean="0"/>
              <a:t>Vyhledávání a spolupráce se zákazníky. Znalost jejich požadavků a potřeb</a:t>
            </a:r>
          </a:p>
          <a:p>
            <a:pPr lvl="2" eaLnBrk="1" hangingPunct="1">
              <a:lnSpc>
                <a:spcPct val="80000"/>
              </a:lnSpc>
            </a:pPr>
            <a:r>
              <a:rPr lang="cs-CZ" altLang="en-US" smtClean="0"/>
              <a:t>Spolupráce a kontrola dodavatelů</a:t>
            </a:r>
          </a:p>
          <a:p>
            <a:pPr lvl="1" eaLnBrk="1" hangingPunct="1">
              <a:lnSpc>
                <a:spcPct val="80000"/>
              </a:lnSpc>
            </a:pPr>
            <a:r>
              <a:rPr lang="cs-CZ" altLang="en-US" sz="2400" smtClean="0"/>
              <a:t>Podklady pro management, podpora rozhodování</a:t>
            </a:r>
          </a:p>
          <a:p>
            <a:pPr lvl="1" eaLnBrk="1" hangingPunct="1">
              <a:lnSpc>
                <a:spcPct val="80000"/>
              </a:lnSpc>
            </a:pPr>
            <a:r>
              <a:rPr lang="cs-CZ" altLang="en-US" sz="2400" smtClean="0"/>
              <a:t>Zlepšování kvality zaměstnanců (školení, zajímavá a perspektivní práce), lepší využívání jejich znalostí  a schopností</a:t>
            </a:r>
          </a:p>
          <a:p>
            <a:pPr lvl="1" eaLnBrk="1" hangingPunct="1">
              <a:lnSpc>
                <a:spcPct val="80000"/>
              </a:lnSpc>
            </a:pPr>
            <a:r>
              <a:rPr lang="cs-CZ" altLang="en-US" sz="2400" smtClean="0"/>
              <a:t>Zkvalitňování byznys procesů a byznys inteligence</a:t>
            </a:r>
          </a:p>
        </p:txBody>
      </p:sp>
    </p:spTree>
    <p:extLst>
      <p:ext uri="{BB962C8B-B14F-4D97-AF65-F5344CB8AC3E}">
        <p14:creationId xmlns:p14="http://schemas.microsoft.com/office/powerpoint/2010/main" val="292494027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80EC2516-9C24-4E4E-8AF5-4E444CFEECB3}" type="slidenum">
              <a:rPr lang="cs-CZ" altLang="en-US" sz="1400">
                <a:latin typeface="Arial" charset="0"/>
              </a:rPr>
              <a:pPr algn="r" eaLnBrk="1" hangingPunct="1">
                <a:spcBef>
                  <a:spcPct val="0"/>
                </a:spcBef>
                <a:buFontTx/>
                <a:buNone/>
              </a:pPr>
              <a:t>87</a:t>
            </a:fld>
            <a:endParaRPr lang="cs-CZ" altLang="en-US" sz="1400">
              <a:latin typeface="Arial" charset="0"/>
            </a:endParaRPr>
          </a:p>
        </p:txBody>
      </p:sp>
      <p:sp>
        <p:nvSpPr>
          <p:cNvPr id="108547" name="Rectangle 2050"/>
          <p:cNvSpPr>
            <a:spLocks noGrp="1" noChangeArrowheads="1"/>
          </p:cNvSpPr>
          <p:nvPr>
            <p:ph type="title" idx="4294967295"/>
          </p:nvPr>
        </p:nvSpPr>
        <p:spPr/>
        <p:txBody>
          <a:bodyPr/>
          <a:lstStyle/>
          <a:p>
            <a:pPr eaLnBrk="1" hangingPunct="1"/>
            <a:r>
              <a:rPr lang="cs-CZ" altLang="en-US" smtClean="0"/>
              <a:t>Shrnutí hlavních požadavků</a:t>
            </a:r>
          </a:p>
        </p:txBody>
      </p:sp>
      <p:sp>
        <p:nvSpPr>
          <p:cNvPr id="108548" name="Rectangle 2051"/>
          <p:cNvSpPr>
            <a:spLocks noGrp="1" noChangeArrowheads="1"/>
          </p:cNvSpPr>
          <p:nvPr>
            <p:ph type="body" idx="4294967295"/>
          </p:nvPr>
        </p:nvSpPr>
        <p:spPr>
          <a:xfrm>
            <a:off x="539750" y="2276475"/>
            <a:ext cx="8229600" cy="3916363"/>
          </a:xfrm>
        </p:spPr>
        <p:txBody>
          <a:bodyPr/>
          <a:lstStyle/>
          <a:p>
            <a:pPr eaLnBrk="1" hangingPunct="1">
              <a:lnSpc>
                <a:spcPct val="80000"/>
              </a:lnSpc>
            </a:pPr>
            <a:r>
              <a:rPr lang="cs-CZ" altLang="en-US" smtClean="0"/>
              <a:t>Taktické přínosy, </a:t>
            </a:r>
          </a:p>
          <a:p>
            <a:pPr lvl="1" eaLnBrk="1" hangingPunct="1">
              <a:lnSpc>
                <a:spcPct val="80000"/>
              </a:lnSpc>
            </a:pPr>
            <a:r>
              <a:rPr lang="cs-CZ" altLang="en-US" smtClean="0"/>
              <a:t>důležité, dlouhodobě nestačí</a:t>
            </a:r>
          </a:p>
          <a:p>
            <a:pPr lvl="2" eaLnBrk="1" hangingPunct="1">
              <a:lnSpc>
                <a:spcPct val="80000"/>
              </a:lnSpc>
            </a:pPr>
            <a:r>
              <a:rPr lang="cs-CZ" altLang="en-US" smtClean="0"/>
              <a:t>Plynulost a včasnost a efektivnost procesů</a:t>
            </a:r>
          </a:p>
          <a:p>
            <a:pPr lvl="2" eaLnBrk="1" hangingPunct="1">
              <a:lnSpc>
                <a:spcPct val="80000"/>
              </a:lnSpc>
            </a:pPr>
            <a:r>
              <a:rPr lang="cs-CZ" altLang="en-US" smtClean="0"/>
              <a:t>Zlepšování kvality</a:t>
            </a:r>
          </a:p>
          <a:p>
            <a:pPr lvl="2" eaLnBrk="1" hangingPunct="1">
              <a:lnSpc>
                <a:spcPct val="80000"/>
              </a:lnSpc>
            </a:pPr>
            <a:r>
              <a:rPr lang="cs-CZ" altLang="en-US" smtClean="0"/>
              <a:t>Úspory lidí ??? Ztráta znalostí, stres ve firmě????</a:t>
            </a:r>
          </a:p>
          <a:p>
            <a:pPr lvl="2" eaLnBrk="1" hangingPunct="1">
              <a:lnSpc>
                <a:spcPct val="80000"/>
              </a:lnSpc>
            </a:pPr>
            <a:r>
              <a:rPr lang="cs-CZ" altLang="en-US" smtClean="0"/>
              <a:t>Efektivnější vnitropodnikové procesy, lepší využití prostředků</a:t>
            </a:r>
          </a:p>
          <a:p>
            <a:pPr lvl="2" eaLnBrk="1" hangingPunct="1">
              <a:lnSpc>
                <a:spcPct val="80000"/>
              </a:lnSpc>
            </a:pPr>
            <a:r>
              <a:rPr lang="cs-CZ" altLang="en-US" smtClean="0"/>
              <a:t>Úspory zdrojů (zásoby, energie) </a:t>
            </a:r>
          </a:p>
          <a:p>
            <a:pPr lvl="1" eaLnBrk="1" hangingPunct="1">
              <a:lnSpc>
                <a:spcPct val="80000"/>
              </a:lnSpc>
            </a:pPr>
            <a:endParaRPr lang="cs-CZ" altLang="en-US" smtClean="0"/>
          </a:p>
        </p:txBody>
      </p:sp>
    </p:spTree>
    <p:extLst>
      <p:ext uri="{BB962C8B-B14F-4D97-AF65-F5344CB8AC3E}">
        <p14:creationId xmlns:p14="http://schemas.microsoft.com/office/powerpoint/2010/main" val="24990407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636403BF-C891-454E-BEE1-2104ECFAC656}" type="slidenum">
              <a:rPr lang="cs-CZ" altLang="en-US" sz="1400">
                <a:latin typeface="Arial" charset="0"/>
              </a:rPr>
              <a:pPr algn="r" eaLnBrk="1" hangingPunct="1">
                <a:spcBef>
                  <a:spcPct val="0"/>
                </a:spcBef>
                <a:buFontTx/>
                <a:buNone/>
              </a:pPr>
              <a:t>88</a:t>
            </a:fld>
            <a:endParaRPr lang="cs-CZ" altLang="en-US" sz="1400">
              <a:latin typeface="Arial" charset="0"/>
            </a:endParaRPr>
          </a:p>
        </p:txBody>
      </p:sp>
      <p:sp>
        <p:nvSpPr>
          <p:cNvPr id="109571" name="Rectangle 1026"/>
          <p:cNvSpPr>
            <a:spLocks noGrp="1" noChangeArrowheads="1"/>
          </p:cNvSpPr>
          <p:nvPr>
            <p:ph type="title" idx="4294967295"/>
          </p:nvPr>
        </p:nvSpPr>
        <p:spPr>
          <a:xfrm>
            <a:off x="685800" y="404813"/>
            <a:ext cx="7772400" cy="1347787"/>
          </a:xfrm>
        </p:spPr>
        <p:txBody>
          <a:bodyPr/>
          <a:lstStyle/>
          <a:p>
            <a:pPr eaLnBrk="1" hangingPunct="1"/>
            <a:r>
              <a:rPr lang="cs-CZ" altLang="en-US" smtClean="0"/>
              <a:t>Překážky přínosů IS 1</a:t>
            </a:r>
          </a:p>
        </p:txBody>
      </p:sp>
      <p:sp>
        <p:nvSpPr>
          <p:cNvPr id="109572" name="Rectangle 1027"/>
          <p:cNvSpPr>
            <a:spLocks noGrp="1" noChangeArrowheads="1"/>
          </p:cNvSpPr>
          <p:nvPr>
            <p:ph type="body" idx="4294967295"/>
          </p:nvPr>
        </p:nvSpPr>
        <p:spPr>
          <a:xfrm>
            <a:off x="179388" y="1628775"/>
            <a:ext cx="8496300" cy="4497388"/>
          </a:xfrm>
        </p:spPr>
        <p:txBody>
          <a:bodyPr>
            <a:normAutofit lnSpcReduction="10000"/>
          </a:bodyPr>
          <a:lstStyle/>
          <a:p>
            <a:pPr eaLnBrk="1" hangingPunct="1">
              <a:buFontTx/>
              <a:buNone/>
            </a:pPr>
            <a:r>
              <a:rPr lang="cs-CZ" altLang="en-US" sz="2800" smtClean="0">
                <a:cs typeface="Arial" charset="0"/>
              </a:rPr>
              <a:t>Skrytým zdrojem růstu nákladů na IS bývá</a:t>
            </a:r>
            <a:endParaRPr lang="cs-CZ" altLang="en-US" sz="2800" smtClean="0"/>
          </a:p>
          <a:p>
            <a:pPr eaLnBrk="1" hangingPunct="1"/>
            <a:r>
              <a:rPr lang="cs-CZ" altLang="en-US" sz="2800" b="1" smtClean="0">
                <a:cs typeface="Arial" charset="0"/>
              </a:rPr>
              <a:t>nutnost příliš velkých organizačních změn</a:t>
            </a:r>
            <a:r>
              <a:rPr lang="cs-CZ" altLang="en-US" sz="2800" smtClean="0">
                <a:cs typeface="Arial" charset="0"/>
              </a:rPr>
              <a:t> </a:t>
            </a:r>
            <a:r>
              <a:rPr lang="cs-CZ" altLang="en-US" sz="2400" smtClean="0">
                <a:cs typeface="Arial" charset="0"/>
              </a:rPr>
              <a:t>(prodlužuje to dobu zavádění IS a snižuje </a:t>
            </a:r>
            <a:r>
              <a:rPr lang="cs-CZ" altLang="en-US" sz="2400" smtClean="0"/>
              <a:t>po jistou  dobu </a:t>
            </a:r>
            <a:r>
              <a:rPr lang="cs-CZ" altLang="en-US" sz="2400" smtClean="0">
                <a:cs typeface="Arial" charset="0"/>
              </a:rPr>
              <a:t>výkon, zvyšuje rizika</a:t>
            </a:r>
            <a:r>
              <a:rPr lang="cs-CZ" altLang="en-US" sz="2400" smtClean="0">
                <a:latin typeface="Times New Roman" pitchFamily="18" charset="0"/>
              </a:rPr>
              <a:t>, </a:t>
            </a:r>
            <a:r>
              <a:rPr lang="cs-CZ" altLang="en-US" sz="2400" smtClean="0"/>
              <a:t>zvyšuje náklady</a:t>
            </a:r>
            <a:r>
              <a:rPr lang="cs-CZ" altLang="en-US" sz="2400" smtClean="0">
                <a:cs typeface="Arial" charset="0"/>
              </a:rPr>
              <a:t>), </a:t>
            </a:r>
            <a:endParaRPr lang="cs-CZ" altLang="en-US" sz="2400" smtClean="0"/>
          </a:p>
          <a:p>
            <a:pPr eaLnBrk="1" hangingPunct="1"/>
            <a:r>
              <a:rPr lang="cs-CZ" altLang="en-US" sz="2800" smtClean="0">
                <a:cs typeface="Arial" charset="0"/>
              </a:rPr>
              <a:t>snaha o </a:t>
            </a:r>
            <a:r>
              <a:rPr lang="cs-CZ" altLang="en-US" sz="2800" b="1" smtClean="0">
                <a:cs typeface="Arial" charset="0"/>
              </a:rPr>
              <a:t>naprostou úplnost a dokonalost  </a:t>
            </a:r>
            <a:r>
              <a:rPr lang="cs-CZ" altLang="en-US" sz="2800" smtClean="0">
                <a:cs typeface="Arial" charset="0"/>
              </a:rPr>
              <a:t>oproti </a:t>
            </a:r>
            <a:r>
              <a:rPr lang="cs-CZ" altLang="en-US" sz="2800" b="1" i="1" smtClean="0">
                <a:cs typeface="Arial" charset="0"/>
              </a:rPr>
              <a:t>včasnosti</a:t>
            </a:r>
            <a:r>
              <a:rPr lang="cs-CZ" altLang="en-US" sz="2800" smtClean="0">
                <a:cs typeface="Arial" charset="0"/>
              </a:rPr>
              <a:t>. </a:t>
            </a:r>
            <a:r>
              <a:rPr lang="cs-CZ" altLang="en-US" sz="2400" smtClean="0">
                <a:cs typeface="Arial" charset="0"/>
              </a:rPr>
              <a:t>Specifikace mohou být</a:t>
            </a:r>
            <a:r>
              <a:rPr lang="cs-CZ" altLang="en-US" sz="2400" smtClean="0"/>
              <a:t>, jak víme, </a:t>
            </a:r>
            <a:r>
              <a:rPr lang="cs-CZ" altLang="en-US" sz="2400" smtClean="0">
                <a:cs typeface="Arial" charset="0"/>
              </a:rPr>
              <a:t>dokonal</a:t>
            </a:r>
            <a:r>
              <a:rPr lang="cs-CZ" altLang="en-US" sz="2400" smtClean="0">
                <a:latin typeface="Times New Roman" pitchFamily="18" charset="0"/>
              </a:rPr>
              <a:t>é</a:t>
            </a:r>
            <a:r>
              <a:rPr lang="cs-CZ" altLang="en-US" sz="2400" smtClean="0">
                <a:cs typeface="Arial" charset="0"/>
              </a:rPr>
              <a:t>  jen postupně</a:t>
            </a:r>
            <a:r>
              <a:rPr lang="cs-CZ" altLang="en-US" sz="2400" smtClean="0"/>
              <a:t> při postupném budování systému využíváním zkušeností s dosavadním provozem</a:t>
            </a:r>
            <a:r>
              <a:rPr lang="cs-CZ" altLang="en-US" sz="2400" smtClean="0">
                <a:cs typeface="Arial" charset="0"/>
              </a:rPr>
              <a:t>.</a:t>
            </a:r>
            <a:r>
              <a:rPr lang="cs-CZ" altLang="en-US" sz="2400" smtClean="0">
                <a:latin typeface="Times New Roman" pitchFamily="18" charset="0"/>
              </a:rPr>
              <a:t> </a:t>
            </a:r>
          </a:p>
          <a:p>
            <a:pPr lvl="1" eaLnBrk="1" hangingPunct="1"/>
            <a:r>
              <a:rPr lang="cs-CZ" altLang="en-US" sz="2000" smtClean="0"/>
              <a:t>Přesné postupy mají smysl jen pro kvalitní data, jinak jsou kontraproduktivní</a:t>
            </a:r>
          </a:p>
          <a:p>
            <a:pPr lvl="1" eaLnBrk="1" hangingPunct="1"/>
            <a:r>
              <a:rPr lang="cs-CZ" altLang="en-US" sz="2000" smtClean="0"/>
              <a:t>Podnik není počítač, vždy existuje náhodnost a vždy je nutné využívat znalostí a dovedností lidí</a:t>
            </a:r>
          </a:p>
        </p:txBody>
      </p:sp>
    </p:spTree>
    <p:extLst>
      <p:ext uri="{BB962C8B-B14F-4D97-AF65-F5344CB8AC3E}">
        <p14:creationId xmlns:p14="http://schemas.microsoft.com/office/powerpoint/2010/main" val="239628026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D0EB190B-ED7F-4E12-B9F5-9298A13306BB}" type="slidenum">
              <a:rPr lang="cs-CZ" altLang="en-US" sz="1400">
                <a:latin typeface="Arial" charset="0"/>
              </a:rPr>
              <a:pPr algn="r" eaLnBrk="1" hangingPunct="1">
                <a:spcBef>
                  <a:spcPct val="0"/>
                </a:spcBef>
                <a:buFontTx/>
                <a:buNone/>
              </a:pPr>
              <a:t>89</a:t>
            </a:fld>
            <a:endParaRPr lang="cs-CZ" altLang="en-US" sz="1400">
              <a:latin typeface="Arial" charset="0"/>
            </a:endParaRPr>
          </a:p>
        </p:txBody>
      </p:sp>
      <p:sp>
        <p:nvSpPr>
          <p:cNvPr id="110595" name="Rectangle 2050"/>
          <p:cNvSpPr>
            <a:spLocks noGrp="1" noChangeArrowheads="1"/>
          </p:cNvSpPr>
          <p:nvPr>
            <p:ph type="title" idx="4294967295"/>
          </p:nvPr>
        </p:nvSpPr>
        <p:spPr/>
        <p:txBody>
          <a:bodyPr/>
          <a:lstStyle/>
          <a:p>
            <a:pPr eaLnBrk="1" hangingPunct="1"/>
            <a:r>
              <a:rPr lang="cs-CZ" altLang="en-US" smtClean="0"/>
              <a:t>Překážky 2</a:t>
            </a:r>
          </a:p>
        </p:txBody>
      </p:sp>
      <p:sp>
        <p:nvSpPr>
          <p:cNvPr id="110596" name="Rectangle 2051"/>
          <p:cNvSpPr>
            <a:spLocks noGrp="1" noChangeArrowheads="1"/>
          </p:cNvSpPr>
          <p:nvPr>
            <p:ph type="body" idx="4294967295"/>
          </p:nvPr>
        </p:nvSpPr>
        <p:spPr>
          <a:xfrm>
            <a:off x="381000" y="1752600"/>
            <a:ext cx="7620000" cy="4373563"/>
          </a:xfrm>
        </p:spPr>
        <p:txBody>
          <a:bodyPr/>
          <a:lstStyle/>
          <a:p>
            <a:pPr eaLnBrk="1" hangingPunct="1">
              <a:lnSpc>
                <a:spcPct val="80000"/>
              </a:lnSpc>
            </a:pPr>
            <a:r>
              <a:rPr lang="cs-CZ" altLang="en-US" sz="2800" smtClean="0">
                <a:cs typeface="Arial" charset="0"/>
              </a:rPr>
              <a:t>IS je drahé zboží, které poměrně rychle zastarává. </a:t>
            </a:r>
            <a:endParaRPr lang="cs-CZ" altLang="en-US" sz="2800" smtClean="0"/>
          </a:p>
          <a:p>
            <a:pPr eaLnBrk="1" hangingPunct="1">
              <a:lnSpc>
                <a:spcPct val="80000"/>
              </a:lnSpc>
            </a:pPr>
            <a:r>
              <a:rPr lang="cs-CZ" altLang="en-US" sz="2800" smtClean="0">
                <a:cs typeface="Arial" charset="0"/>
              </a:rPr>
              <a:t>Je tedy důležité, aby IS byl uvedeno do provozu včas i za </a:t>
            </a:r>
            <a:r>
              <a:rPr lang="cs-CZ" altLang="en-US" sz="2800" smtClean="0"/>
              <a:t>tu </a:t>
            </a:r>
            <a:r>
              <a:rPr lang="cs-CZ" altLang="en-US" sz="2800" smtClean="0">
                <a:cs typeface="Arial" charset="0"/>
              </a:rPr>
              <a:t>cenu, že budou zprvu zprovozněny jen hlavní funkce. </a:t>
            </a:r>
            <a:endParaRPr lang="cs-CZ" altLang="en-US" sz="2800" smtClean="0"/>
          </a:p>
          <a:p>
            <a:pPr eaLnBrk="1" hangingPunct="1">
              <a:lnSpc>
                <a:spcPct val="80000"/>
              </a:lnSpc>
            </a:pPr>
            <a:r>
              <a:rPr lang="cs-CZ" altLang="en-US" sz="2800" smtClean="0">
                <a:cs typeface="Arial" charset="0"/>
              </a:rPr>
              <a:t>Cenu IS při metodě velkého třesku </a:t>
            </a:r>
            <a:r>
              <a:rPr lang="cs-CZ" altLang="en-US" sz="2800" smtClean="0"/>
              <a:t>(všechno naráz) </a:t>
            </a:r>
            <a:r>
              <a:rPr lang="cs-CZ" altLang="en-US" sz="2800" smtClean="0">
                <a:cs typeface="Arial" charset="0"/>
              </a:rPr>
              <a:t>zvyšují ztráty vzniklé tím, že IS nepracuje během </a:t>
            </a:r>
            <a:r>
              <a:rPr lang="cs-CZ" altLang="en-US" sz="2800" smtClean="0"/>
              <a:t>vývoje a uvádění</a:t>
            </a:r>
            <a:r>
              <a:rPr lang="cs-CZ" altLang="en-US" sz="2800" smtClean="0">
                <a:cs typeface="Arial" charset="0"/>
              </a:rPr>
              <a:t> do provozu</a:t>
            </a:r>
            <a:r>
              <a:rPr lang="cs-CZ" altLang="en-US" sz="2800" smtClean="0"/>
              <a:t> a že vývoj nelze příliš zkracovat a že se mohu při formulaci požadavků zmýlit</a:t>
            </a:r>
            <a:r>
              <a:rPr lang="cs-CZ" altLang="en-US" sz="2400" smtClean="0">
                <a:cs typeface="Arial" charset="0"/>
              </a:rPr>
              <a:t> </a:t>
            </a:r>
          </a:p>
        </p:txBody>
      </p:sp>
    </p:spTree>
    <p:extLst>
      <p:ext uri="{BB962C8B-B14F-4D97-AF65-F5344CB8AC3E}">
        <p14:creationId xmlns:p14="http://schemas.microsoft.com/office/powerpoint/2010/main" val="3640172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755650" y="692150"/>
            <a:ext cx="7772400" cy="1143000"/>
          </a:xfrm>
        </p:spPr>
        <p:txBody>
          <a:bodyPr/>
          <a:lstStyle/>
          <a:p>
            <a:pPr eaLnBrk="1" hangingPunct="1"/>
            <a:r>
              <a:rPr lang="cs-CZ" altLang="en-US" smtClean="0"/>
              <a:t>Rizika</a:t>
            </a:r>
          </a:p>
        </p:txBody>
      </p:sp>
      <p:sp>
        <p:nvSpPr>
          <p:cNvPr id="10243" name="Rectangle 3"/>
          <p:cNvSpPr>
            <a:spLocks noGrp="1" noChangeArrowheads="1"/>
          </p:cNvSpPr>
          <p:nvPr>
            <p:ph type="subTitle" idx="1"/>
          </p:nvPr>
        </p:nvSpPr>
        <p:spPr>
          <a:xfrm>
            <a:off x="323850" y="1844675"/>
            <a:ext cx="8496300" cy="4098925"/>
          </a:xfrm>
        </p:spPr>
        <p:txBody>
          <a:bodyPr>
            <a:normAutofit lnSpcReduction="10000"/>
          </a:bodyPr>
          <a:lstStyle/>
          <a:p>
            <a:pPr algn="l" eaLnBrk="1" hangingPunct="1">
              <a:lnSpc>
                <a:spcPct val="90000"/>
              </a:lnSpc>
            </a:pPr>
            <a:r>
              <a:rPr lang="cs-CZ" altLang="en-US" dirty="0" smtClean="0">
                <a:solidFill>
                  <a:schemeClr val="tx1"/>
                </a:solidFill>
              </a:rPr>
              <a:t>Rizika nelze vyloučit. Boj s riziky je permanentní činnost</a:t>
            </a:r>
          </a:p>
          <a:p>
            <a:pPr algn="l" eaLnBrk="1" hangingPunct="1">
              <a:lnSpc>
                <a:spcPct val="90000"/>
              </a:lnSpc>
            </a:pPr>
            <a:r>
              <a:rPr lang="cs-CZ" altLang="en-US" dirty="0" smtClean="0">
                <a:solidFill>
                  <a:schemeClr val="tx1"/>
                </a:solidFill>
              </a:rPr>
              <a:t>Existenci rizik brát nejen jako hrozbu ale především jako výzvu </a:t>
            </a:r>
          </a:p>
          <a:p>
            <a:pPr lvl="1" algn="l" eaLnBrk="1" hangingPunct="1">
              <a:lnSpc>
                <a:spcPct val="90000"/>
              </a:lnSpc>
            </a:pPr>
            <a:r>
              <a:rPr lang="cs-CZ" altLang="en-US" dirty="0" smtClean="0">
                <a:solidFill>
                  <a:schemeClr val="tx1"/>
                </a:solidFill>
              </a:rPr>
              <a:t>Jak minimalizovat škody, </a:t>
            </a:r>
          </a:p>
          <a:p>
            <a:pPr lvl="1" algn="l" eaLnBrk="1" hangingPunct="1">
              <a:lnSpc>
                <a:spcPct val="90000"/>
              </a:lnSpc>
            </a:pPr>
            <a:r>
              <a:rPr lang="cs-CZ" altLang="en-US" dirty="0" smtClean="0">
                <a:solidFill>
                  <a:schemeClr val="tx1"/>
                </a:solidFill>
              </a:rPr>
              <a:t>jak rozhodnout zda uzavřít smlouvu</a:t>
            </a:r>
          </a:p>
          <a:p>
            <a:pPr lvl="1" algn="l" eaLnBrk="1" hangingPunct="1">
              <a:lnSpc>
                <a:spcPct val="90000"/>
              </a:lnSpc>
            </a:pPr>
            <a:r>
              <a:rPr lang="cs-CZ" altLang="en-US" dirty="0" err="1" smtClean="0">
                <a:solidFill>
                  <a:schemeClr val="tx1"/>
                </a:solidFill>
              </a:rPr>
              <a:t>atd</a:t>
            </a:r>
            <a:endParaRPr lang="cs-CZ" altLang="en-US" dirty="0" smtClean="0">
              <a:solidFill>
                <a:schemeClr val="tx1"/>
              </a:solidFill>
            </a:endParaRPr>
          </a:p>
          <a:p>
            <a:pPr algn="l" eaLnBrk="1" hangingPunct="1">
              <a:lnSpc>
                <a:spcPct val="90000"/>
              </a:lnSpc>
            </a:pPr>
            <a:r>
              <a:rPr lang="cs-CZ" altLang="en-US" dirty="0" smtClean="0">
                <a:solidFill>
                  <a:schemeClr val="tx1"/>
                </a:solidFill>
              </a:rPr>
              <a:t>Aparát vyhodnocování rizik lze použít i pro vyhodnocování výhodnosti alternativ řešení</a:t>
            </a:r>
          </a:p>
        </p:txBody>
      </p:sp>
    </p:spTree>
    <p:extLst>
      <p:ext uri="{BB962C8B-B14F-4D97-AF65-F5344CB8AC3E}">
        <p14:creationId xmlns:p14="http://schemas.microsoft.com/office/powerpoint/2010/main" val="206649375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r" eaLnBrk="1" hangingPunct="1">
              <a:spcBef>
                <a:spcPct val="0"/>
              </a:spcBef>
              <a:buFontTx/>
              <a:buNone/>
            </a:pPr>
            <a:fld id="{9D045D91-D578-4982-8FD8-6BDDCC55E298}" type="slidenum">
              <a:rPr lang="cs-CZ" altLang="en-US" sz="1400">
                <a:latin typeface="Arial" charset="0"/>
              </a:rPr>
              <a:pPr algn="r" eaLnBrk="1" hangingPunct="1">
                <a:spcBef>
                  <a:spcPct val="0"/>
                </a:spcBef>
                <a:buFontTx/>
                <a:buNone/>
              </a:pPr>
              <a:t>90</a:t>
            </a:fld>
            <a:endParaRPr lang="cs-CZ" altLang="en-US" sz="1400">
              <a:latin typeface="Arial" charset="0"/>
            </a:endParaRPr>
          </a:p>
        </p:txBody>
      </p:sp>
      <p:sp>
        <p:nvSpPr>
          <p:cNvPr id="111619" name="Rectangle 1026"/>
          <p:cNvSpPr>
            <a:spLocks noGrp="1" noChangeArrowheads="1"/>
          </p:cNvSpPr>
          <p:nvPr>
            <p:ph type="title" idx="4294967295"/>
          </p:nvPr>
        </p:nvSpPr>
        <p:spPr/>
        <p:txBody>
          <a:bodyPr/>
          <a:lstStyle/>
          <a:p>
            <a:pPr eaLnBrk="1" hangingPunct="1"/>
            <a:r>
              <a:rPr lang="cs-CZ" altLang="en-US" smtClean="0"/>
              <a:t>Překážky 3</a:t>
            </a:r>
          </a:p>
        </p:txBody>
      </p:sp>
      <p:sp>
        <p:nvSpPr>
          <p:cNvPr id="111620" name="Rectangle 1027"/>
          <p:cNvSpPr>
            <a:spLocks noGrp="1" noChangeArrowheads="1"/>
          </p:cNvSpPr>
          <p:nvPr>
            <p:ph type="body" idx="4294967295"/>
          </p:nvPr>
        </p:nvSpPr>
        <p:spPr>
          <a:xfrm>
            <a:off x="381000" y="1905000"/>
            <a:ext cx="7620000" cy="4221163"/>
          </a:xfrm>
        </p:spPr>
        <p:txBody>
          <a:bodyPr/>
          <a:lstStyle/>
          <a:p>
            <a:pPr eaLnBrk="1" hangingPunct="1">
              <a:lnSpc>
                <a:spcPct val="80000"/>
              </a:lnSpc>
            </a:pPr>
            <a:r>
              <a:rPr lang="cs-CZ" altLang="en-US" sz="2800" smtClean="0">
                <a:cs typeface="Arial" charset="0"/>
              </a:rPr>
              <a:t>Dlouhá doba zavádění IS do provozu zkracuje vlastně i dobu, kdy  bude IS v provozu (od optimální doby provozu je nutné odečíst dobu zavádění). Je tedy důležité IS oživit co nejrychleji. </a:t>
            </a:r>
          </a:p>
          <a:p>
            <a:pPr eaLnBrk="1" hangingPunct="1">
              <a:lnSpc>
                <a:spcPct val="80000"/>
              </a:lnSpc>
            </a:pPr>
            <a:r>
              <a:rPr lang="cs-CZ" altLang="en-US" sz="2800" smtClean="0">
                <a:cs typeface="Arial" charset="0"/>
              </a:rPr>
              <a:t>Jsou známy případy, kdy odkládání uvedení IS do provozu pro nepodstatné maličkosti způsobilo ztráty z přínosů ve výši několikanásobně převyšující cenu IS. Stalo se dokonce, že kvůli odkladům nebyl vcelku vyhovující IS vůbec uveden do provozu</a:t>
            </a:r>
            <a:r>
              <a:rPr lang="cs-CZ" altLang="en-US" sz="2400" smtClean="0">
                <a:cs typeface="Arial" charset="0"/>
              </a:rPr>
              <a:t>. </a:t>
            </a:r>
          </a:p>
        </p:txBody>
      </p:sp>
    </p:spTree>
    <p:extLst>
      <p:ext uri="{BB962C8B-B14F-4D97-AF65-F5344CB8AC3E}">
        <p14:creationId xmlns:p14="http://schemas.microsoft.com/office/powerpoint/2010/main" val="208278997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Nadpis 1"/>
          <p:cNvSpPr>
            <a:spLocks noGrp="1"/>
          </p:cNvSpPr>
          <p:nvPr>
            <p:ph type="title" idx="4294967295"/>
          </p:nvPr>
        </p:nvSpPr>
        <p:spPr>
          <a:xfrm>
            <a:off x="455613" y="274638"/>
            <a:ext cx="8232775" cy="2867025"/>
          </a:xfrm>
        </p:spPr>
        <p:txBody>
          <a:bodyPr/>
          <a:lstStyle/>
          <a:p>
            <a:pPr eaLnBrk="1" hangingPunct="1"/>
            <a:r>
              <a:rPr lang="cs-CZ" altLang="en-US" sz="3600" smtClean="0"/>
              <a:t>Ničení dat jako ochrana před Velkým bratrem </a:t>
            </a:r>
            <a:br>
              <a:rPr lang="cs-CZ" altLang="en-US" sz="3600" smtClean="0"/>
            </a:br>
            <a:r>
              <a:rPr lang="cs-CZ" altLang="en-US" sz="2900" smtClean="0"/>
              <a:t>Prý nutné pro splnění zásad Deklarace základních lidských práv a svobod, především práva na soukromí</a:t>
            </a:r>
          </a:p>
        </p:txBody>
      </p:sp>
      <p:sp>
        <p:nvSpPr>
          <p:cNvPr id="112643" name="Zástupný symbol pro obsah 2"/>
          <p:cNvSpPr>
            <a:spLocks noGrp="1"/>
          </p:cNvSpPr>
          <p:nvPr>
            <p:ph idx="4294967295"/>
          </p:nvPr>
        </p:nvSpPr>
        <p:spPr>
          <a:xfrm>
            <a:off x="685800" y="2708275"/>
            <a:ext cx="7772400" cy="3387725"/>
          </a:xfrm>
        </p:spPr>
        <p:txBody>
          <a:bodyPr/>
          <a:lstStyle/>
          <a:p>
            <a:pPr eaLnBrk="1" hangingPunct="1">
              <a:lnSpc>
                <a:spcPct val="80000"/>
              </a:lnSpc>
            </a:pPr>
            <a:r>
              <a:rPr lang="cs-CZ" altLang="en-US" sz="2500" smtClean="0"/>
              <a:t>Data se de facto smí bez explicitního souhlasu dotčených osob používat a shromažďovat pouze k účelům, pro které byla legálně pořízena a to jen pověřenými institucemi</a:t>
            </a:r>
          </a:p>
          <a:p>
            <a:pPr eaLnBrk="1" hangingPunct="1">
              <a:lnSpc>
                <a:spcPct val="80000"/>
              </a:lnSpc>
            </a:pPr>
            <a:r>
              <a:rPr lang="cs-CZ" altLang="en-US" sz="2500" smtClean="0"/>
              <a:t>Každá data nevyhovující této podmínce musí být zničena</a:t>
            </a:r>
          </a:p>
          <a:p>
            <a:pPr eaLnBrk="1" hangingPunct="1">
              <a:lnSpc>
                <a:spcPct val="80000"/>
              </a:lnSpc>
            </a:pPr>
            <a:r>
              <a:rPr lang="cs-CZ" altLang="en-US" sz="2500" smtClean="0"/>
              <a:t>To nazveme </a:t>
            </a:r>
            <a:r>
              <a:rPr lang="cs-CZ" altLang="en-US" sz="2500" b="1" smtClean="0"/>
              <a:t>brutální proces ochrany dat (BPOD)</a:t>
            </a:r>
          </a:p>
          <a:p>
            <a:pPr eaLnBrk="1" hangingPunct="1">
              <a:lnSpc>
                <a:spcPct val="80000"/>
              </a:lnSpc>
            </a:pPr>
            <a:endParaRPr lang="cs-CZ" altLang="en-US" sz="2500" b="1" smtClean="0"/>
          </a:p>
        </p:txBody>
      </p:sp>
    </p:spTree>
    <p:extLst>
      <p:ext uri="{BB962C8B-B14F-4D97-AF65-F5344CB8AC3E}">
        <p14:creationId xmlns:p14="http://schemas.microsoft.com/office/powerpoint/2010/main" val="418172901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Nadpis 1"/>
          <p:cNvSpPr>
            <a:spLocks noGrp="1"/>
          </p:cNvSpPr>
          <p:nvPr>
            <p:ph type="ctrTitle" idx="4294967295"/>
          </p:nvPr>
        </p:nvSpPr>
        <p:spPr>
          <a:xfrm>
            <a:off x="395288" y="908050"/>
            <a:ext cx="8307387" cy="1828800"/>
          </a:xfrm>
        </p:spPr>
        <p:txBody>
          <a:bodyPr/>
          <a:lstStyle/>
          <a:p>
            <a:pPr eaLnBrk="1" hangingPunct="1"/>
            <a:r>
              <a:rPr lang="cs-CZ" altLang="en-US" sz="3600" smtClean="0"/>
              <a:t>Špatně nastavená pravidla  ochrany osobních dat - úzké místo IS,     především veřejných informačních systémů</a:t>
            </a:r>
          </a:p>
        </p:txBody>
      </p:sp>
      <p:sp>
        <p:nvSpPr>
          <p:cNvPr id="113667" name="Podnadpis 2"/>
          <p:cNvSpPr>
            <a:spLocks noGrp="1"/>
          </p:cNvSpPr>
          <p:nvPr>
            <p:ph type="subTitle" idx="4294967295"/>
          </p:nvPr>
        </p:nvSpPr>
        <p:spPr>
          <a:xfrm>
            <a:off x="611188" y="2924175"/>
            <a:ext cx="7921625" cy="3384550"/>
          </a:xfrm>
        </p:spPr>
        <p:txBody>
          <a:bodyPr/>
          <a:lstStyle/>
          <a:p>
            <a:pPr marL="0" indent="0" algn="ctr" eaLnBrk="1" hangingPunct="1">
              <a:buFontTx/>
              <a:buNone/>
            </a:pPr>
            <a:r>
              <a:rPr lang="cs-CZ" altLang="en-US" smtClean="0">
                <a:solidFill>
                  <a:srgbClr val="254061"/>
                </a:solidFill>
              </a:rPr>
              <a:t>Brutální metody ochrany (osobních) dat: nemilosrdně mazat                                                         mají chránit základní lidská práva</a:t>
            </a:r>
            <a:endParaRPr lang="cs-CZ" altLang="en-US" smtClean="0">
              <a:solidFill>
                <a:srgbClr val="898989"/>
              </a:solidFill>
            </a:endParaRPr>
          </a:p>
        </p:txBody>
      </p:sp>
      <p:sp>
        <p:nvSpPr>
          <p:cNvPr id="4" name="TextovéPole 3"/>
          <p:cNvSpPr txBox="1">
            <a:spLocks noChangeArrowheads="1"/>
          </p:cNvSpPr>
          <p:nvPr/>
        </p:nvSpPr>
        <p:spPr bwMode="auto">
          <a:xfrm>
            <a:off x="971550" y="4724400"/>
            <a:ext cx="7343775"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Narrow" pitchFamily="34" charset="0"/>
              </a:defRPr>
            </a:lvl1pPr>
            <a:lvl2pPr marL="742950" indent="-285750" eaLnBrk="0" hangingPunct="0">
              <a:spcBef>
                <a:spcPct val="20000"/>
              </a:spcBef>
              <a:buChar char="–"/>
              <a:defRPr sz="2800">
                <a:solidFill>
                  <a:schemeClr val="tx1"/>
                </a:solidFill>
                <a:latin typeface="Arial Narrow" pitchFamily="34" charset="0"/>
              </a:defRPr>
            </a:lvl2pPr>
            <a:lvl3pPr marL="1143000" indent="-228600" eaLnBrk="0" hangingPunct="0">
              <a:spcBef>
                <a:spcPct val="20000"/>
              </a:spcBef>
              <a:buChar char="•"/>
              <a:defRPr sz="2400">
                <a:solidFill>
                  <a:schemeClr val="tx1"/>
                </a:solidFill>
                <a:latin typeface="Arial Narrow" pitchFamily="34" charset="0"/>
              </a:defRPr>
            </a:lvl3pPr>
            <a:lvl4pPr marL="1600200" indent="-228600" eaLnBrk="0" hangingPunct="0">
              <a:spcBef>
                <a:spcPct val="20000"/>
              </a:spcBef>
              <a:buChar char="–"/>
              <a:defRPr sz="2000">
                <a:solidFill>
                  <a:schemeClr val="tx1"/>
                </a:solidFill>
                <a:latin typeface="Arial Narrow" pitchFamily="34" charset="0"/>
              </a:defRPr>
            </a:lvl4pPr>
            <a:lvl5pPr marL="2057400" indent="-228600" eaLnBrk="0" hangingPunct="0">
              <a:spcBef>
                <a:spcPct val="20000"/>
              </a:spcBef>
              <a:buChar char="»"/>
              <a:defRPr sz="2000">
                <a:solidFill>
                  <a:schemeClr val="tx1"/>
                </a:solidFill>
                <a:latin typeface="Arial Narrow" pitchFamily="34" charset="0"/>
              </a:defRPr>
            </a:lvl5pPr>
            <a:lvl6pPr marL="2514600" indent="-228600" eaLnBrk="0" fontAlgn="base" hangingPunct="0">
              <a:spcBef>
                <a:spcPct val="20000"/>
              </a:spcBef>
              <a:spcAft>
                <a:spcPct val="0"/>
              </a:spcAft>
              <a:buChar char="»"/>
              <a:defRPr sz="2000">
                <a:solidFill>
                  <a:schemeClr val="tx1"/>
                </a:solidFill>
                <a:latin typeface="Arial Narrow" pitchFamily="34" charset="0"/>
              </a:defRPr>
            </a:lvl6pPr>
            <a:lvl7pPr marL="2971800" indent="-228600" eaLnBrk="0" fontAlgn="base" hangingPunct="0">
              <a:spcBef>
                <a:spcPct val="20000"/>
              </a:spcBef>
              <a:spcAft>
                <a:spcPct val="0"/>
              </a:spcAft>
              <a:buChar char="»"/>
              <a:defRPr sz="2000">
                <a:solidFill>
                  <a:schemeClr val="tx1"/>
                </a:solidFill>
                <a:latin typeface="Arial Narrow" pitchFamily="34" charset="0"/>
              </a:defRPr>
            </a:lvl7pPr>
            <a:lvl8pPr marL="3429000" indent="-228600" eaLnBrk="0" fontAlgn="base" hangingPunct="0">
              <a:spcBef>
                <a:spcPct val="20000"/>
              </a:spcBef>
              <a:spcAft>
                <a:spcPct val="0"/>
              </a:spcAft>
              <a:buChar char="»"/>
              <a:defRPr sz="2000">
                <a:solidFill>
                  <a:schemeClr val="tx1"/>
                </a:solidFill>
                <a:latin typeface="Arial Narrow" pitchFamily="34" charset="0"/>
              </a:defRPr>
            </a:lvl8pPr>
            <a:lvl9pPr marL="3886200" indent="-228600" eaLnBrk="0" fontAlgn="base" hangingPunct="0">
              <a:spcBef>
                <a:spcPct val="20000"/>
              </a:spcBef>
              <a:spcAft>
                <a:spcPct val="0"/>
              </a:spcAft>
              <a:buChar char="»"/>
              <a:defRPr sz="2000">
                <a:solidFill>
                  <a:schemeClr val="tx1"/>
                </a:solidFill>
                <a:latin typeface="Arial Narrow" pitchFamily="34" charset="0"/>
              </a:defRPr>
            </a:lvl9pPr>
          </a:lstStyle>
          <a:p>
            <a:pPr algn="ctr" eaLnBrk="1" hangingPunct="1">
              <a:spcBef>
                <a:spcPct val="0"/>
              </a:spcBef>
              <a:buFontTx/>
              <a:buNone/>
            </a:pPr>
            <a:r>
              <a:rPr lang="cs-CZ" altLang="en-US">
                <a:latin typeface="Arial" charset="0"/>
                <a:cs typeface="Arial" charset="0"/>
              </a:rPr>
              <a:t>Dosahují ale opaku.</a:t>
            </a:r>
          </a:p>
          <a:p>
            <a:pPr algn="ctr" eaLnBrk="1" hangingPunct="1">
              <a:spcBef>
                <a:spcPct val="0"/>
              </a:spcBef>
              <a:buFontTx/>
              <a:buNone/>
            </a:pPr>
            <a:r>
              <a:rPr lang="cs-CZ" altLang="en-US">
                <a:latin typeface="Arial" charset="0"/>
                <a:cs typeface="Arial" charset="0"/>
              </a:rPr>
              <a:t>Ohrožují budoucnost IT, především  ohrožují lidská práva</a:t>
            </a:r>
          </a:p>
          <a:p>
            <a:pPr eaLnBrk="1" hangingPunct="1">
              <a:spcBef>
                <a:spcPct val="0"/>
              </a:spcBef>
              <a:buFontTx/>
              <a:buNone/>
            </a:pPr>
            <a:endParaRPr lang="cs-CZ" altLang="en-US" sz="2000">
              <a:latin typeface="Arial" charset="0"/>
              <a:cs typeface="Arial" charset="0"/>
            </a:endParaRPr>
          </a:p>
        </p:txBody>
      </p:sp>
    </p:spTree>
    <p:extLst>
      <p:ext uri="{BB962C8B-B14F-4D97-AF65-F5344CB8AC3E}">
        <p14:creationId xmlns:p14="http://schemas.microsoft.com/office/powerpoint/2010/main" val="1618481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Nadpis 1"/>
          <p:cNvSpPr>
            <a:spLocks noGrp="1"/>
          </p:cNvSpPr>
          <p:nvPr>
            <p:ph type="title" idx="4294967295"/>
          </p:nvPr>
        </p:nvSpPr>
        <p:spPr>
          <a:xfrm>
            <a:off x="179388" y="609600"/>
            <a:ext cx="8785225" cy="1143000"/>
          </a:xfrm>
        </p:spPr>
        <p:txBody>
          <a:bodyPr>
            <a:normAutofit fontScale="90000"/>
          </a:bodyPr>
          <a:lstStyle/>
          <a:p>
            <a:pPr eaLnBrk="1" hangingPunct="1"/>
            <a:r>
              <a:rPr lang="cs-CZ" altLang="en-US" sz="4000" smtClean="0"/>
              <a:t>Riziko chybných mlčky činěných předpokladů, vlastně uplatnění předsudků</a:t>
            </a:r>
          </a:p>
        </p:txBody>
      </p:sp>
      <p:sp>
        <p:nvSpPr>
          <p:cNvPr id="114691" name="Zástupný symbol pro obsah 2"/>
          <p:cNvSpPr>
            <a:spLocks noGrp="1"/>
          </p:cNvSpPr>
          <p:nvPr>
            <p:ph idx="4294967295"/>
          </p:nvPr>
        </p:nvSpPr>
        <p:spPr>
          <a:xfrm>
            <a:off x="485775" y="1981200"/>
            <a:ext cx="8307388" cy="4114800"/>
          </a:xfrm>
        </p:spPr>
        <p:txBody>
          <a:bodyPr/>
          <a:lstStyle/>
          <a:p>
            <a:pPr marL="514350" indent="-514350" eaLnBrk="1" hangingPunct="1">
              <a:lnSpc>
                <a:spcPct val="90000"/>
              </a:lnSpc>
              <a:buFont typeface="Calibri" pitchFamily="34" charset="0"/>
              <a:buAutoNum type="arabicPeriod"/>
            </a:pPr>
            <a:r>
              <a:rPr lang="cs-CZ" altLang="en-US" sz="2400" smtClean="0"/>
              <a:t>BPOD jsou v plném souhlasu s Deklarací základních lidských práv a jsou jejím důsledkem</a:t>
            </a:r>
          </a:p>
          <a:p>
            <a:pPr marL="514350" indent="-514350" eaLnBrk="1" hangingPunct="1">
              <a:lnSpc>
                <a:spcPct val="90000"/>
              </a:lnSpc>
              <a:buFont typeface="Calibri" pitchFamily="34" charset="0"/>
              <a:buAutoNum type="arabicPeriod"/>
            </a:pPr>
            <a:r>
              <a:rPr lang="cs-CZ" altLang="en-US" sz="2400" smtClean="0"/>
              <a:t>BPOD umožňují efektivně chránit osobní data, </a:t>
            </a:r>
          </a:p>
          <a:p>
            <a:pPr lvl="1" eaLnBrk="1" hangingPunct="1">
              <a:lnSpc>
                <a:spcPct val="90000"/>
              </a:lnSpc>
              <a:buFont typeface="Calibri" pitchFamily="34" charset="0"/>
              <a:buChar char="•"/>
            </a:pPr>
            <a:r>
              <a:rPr lang="cs-CZ" altLang="en-US" sz="1800" smtClean="0"/>
              <a:t>podstatně omezí počet případů, kdy mohou moje osobní data uniknout</a:t>
            </a:r>
          </a:p>
          <a:p>
            <a:pPr marL="514350" indent="-514350" eaLnBrk="1" hangingPunct="1">
              <a:lnSpc>
                <a:spcPct val="90000"/>
              </a:lnSpc>
              <a:buFont typeface="Calibri" pitchFamily="34" charset="0"/>
              <a:buAutoNum type="arabicPeriod"/>
            </a:pPr>
            <a:r>
              <a:rPr lang="cs-CZ" altLang="en-US" sz="2400" smtClean="0"/>
              <a:t>BPOD nemají zásadní negativní sociální, celospolečenské a ekonomické efekty a nemají ani podstané negativní dopady na informatiku </a:t>
            </a:r>
          </a:p>
          <a:p>
            <a:pPr lvl="1" eaLnBrk="1" hangingPunct="1">
              <a:lnSpc>
                <a:spcPct val="90000"/>
              </a:lnSpc>
            </a:pPr>
            <a:r>
              <a:rPr lang="cs-CZ" altLang="en-US" sz="2000" smtClean="0"/>
              <a:t>Předpokládá se tedy, že škody, ke kterým by došlo kompromitováním osobních dat pokud by se BPOD nepoužívala, jsou podstatně závažnější než důsledky nedostupnosti </a:t>
            </a:r>
            <a:r>
              <a:rPr lang="cs-CZ" altLang="en-US" sz="2000" i="1" smtClean="0"/>
              <a:t>zveřejnitelných</a:t>
            </a:r>
            <a:r>
              <a:rPr lang="cs-CZ" altLang="en-US" sz="2000" smtClean="0"/>
              <a:t> informací vypočitatelných z osobních dat  </a:t>
            </a:r>
          </a:p>
        </p:txBody>
      </p:sp>
    </p:spTree>
    <p:extLst>
      <p:ext uri="{BB962C8B-B14F-4D97-AF65-F5344CB8AC3E}">
        <p14:creationId xmlns:p14="http://schemas.microsoft.com/office/powerpoint/2010/main" val="267241178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Nadpis 1"/>
          <p:cNvSpPr>
            <a:spLocks noGrp="1"/>
          </p:cNvSpPr>
          <p:nvPr>
            <p:ph type="title" idx="4294967295"/>
          </p:nvPr>
        </p:nvSpPr>
        <p:spPr>
          <a:xfrm>
            <a:off x="455613" y="274638"/>
            <a:ext cx="8232775" cy="1858962"/>
          </a:xfrm>
        </p:spPr>
        <p:txBody>
          <a:bodyPr/>
          <a:lstStyle/>
          <a:p>
            <a:pPr eaLnBrk="1" hangingPunct="1"/>
            <a:r>
              <a:rPr lang="cs-CZ" altLang="en-US" smtClean="0"/>
              <a:t>Brutální procesy ochrany dat nezlepšují podstatně ochranu dat </a:t>
            </a:r>
          </a:p>
        </p:txBody>
      </p:sp>
      <p:sp>
        <p:nvSpPr>
          <p:cNvPr id="115715" name="Zástupný symbol pro obsah 2"/>
          <p:cNvSpPr>
            <a:spLocks noGrp="1"/>
          </p:cNvSpPr>
          <p:nvPr>
            <p:ph idx="4294967295"/>
          </p:nvPr>
        </p:nvSpPr>
        <p:spPr>
          <a:xfrm>
            <a:off x="384175" y="2286000"/>
            <a:ext cx="8375650" cy="3810000"/>
          </a:xfrm>
        </p:spPr>
        <p:txBody>
          <a:bodyPr/>
          <a:lstStyle/>
          <a:p>
            <a:pPr eaLnBrk="1" hangingPunct="1"/>
            <a:r>
              <a:rPr lang="cs-CZ" altLang="en-US" smtClean="0"/>
              <a:t>Pro každého je důležité, aby jeho osobní data nepřišla (neunikala) do nežádoucích rukou </a:t>
            </a:r>
          </a:p>
          <a:p>
            <a:pPr lvl="1" eaLnBrk="1" hangingPunct="1"/>
            <a:r>
              <a:rPr lang="cs-CZ" altLang="en-US" smtClean="0"/>
              <a:t> jako osobě je mi jedno jakým způsobem a za jakým účelem. </a:t>
            </a:r>
          </a:p>
          <a:p>
            <a:pPr eaLnBrk="1" hangingPunct="1"/>
            <a:r>
              <a:rPr lang="cs-CZ" altLang="en-US" i="1" smtClean="0"/>
              <a:t>Existuje ale mnoho kanálů úniku osobních dat a to BPOD nezmění!!</a:t>
            </a:r>
            <a:r>
              <a:rPr lang="cs-CZ" altLang="en-US" smtClean="0"/>
              <a:t> </a:t>
            </a:r>
          </a:p>
          <a:p>
            <a:pPr eaLnBrk="1" hangingPunct="1"/>
            <a:r>
              <a:rPr lang="cs-CZ" altLang="en-US" smtClean="0"/>
              <a:t>Některé existují ze zákona!!!!</a:t>
            </a:r>
          </a:p>
        </p:txBody>
      </p:sp>
    </p:spTree>
    <p:extLst>
      <p:ext uri="{BB962C8B-B14F-4D97-AF65-F5344CB8AC3E}">
        <p14:creationId xmlns:p14="http://schemas.microsoft.com/office/powerpoint/2010/main" val="37179492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fontScale="90000"/>
          </a:bodyPr>
          <a:lstStyle/>
          <a:p>
            <a:pPr eaLnBrk="1" hangingPunct="1">
              <a:defRPr/>
            </a:pPr>
            <a:r>
              <a:rPr lang="cs-CZ" sz="3600" smtClean="0"/>
              <a:t>Kanály úniků dat, některé je obtížné jiné nemožné uzavřít</a:t>
            </a:r>
          </a:p>
        </p:txBody>
      </p:sp>
      <p:sp>
        <p:nvSpPr>
          <p:cNvPr id="116739" name="Zástupný symbol pro obsah 2"/>
          <p:cNvSpPr>
            <a:spLocks noGrp="1"/>
          </p:cNvSpPr>
          <p:nvPr>
            <p:ph idx="4294967295"/>
          </p:nvPr>
        </p:nvSpPr>
        <p:spPr>
          <a:xfrm>
            <a:off x="384175" y="1981200"/>
            <a:ext cx="8375650" cy="4114800"/>
          </a:xfrm>
        </p:spPr>
        <p:txBody>
          <a:bodyPr/>
          <a:lstStyle/>
          <a:p>
            <a:pPr eaLnBrk="1" hangingPunct="1">
              <a:lnSpc>
                <a:spcPct val="80000"/>
              </a:lnSpc>
            </a:pPr>
            <a:r>
              <a:rPr lang="cs-CZ" altLang="en-US" sz="2800" smtClean="0"/>
              <a:t>Mnohé údaje jsou veřejné ze zákona (obchodní rejstříky, registry nemovitostí, ..) a mnohé se z nich dá zjistit, jiné nejsou dostatečně zabezpečeny</a:t>
            </a:r>
          </a:p>
          <a:p>
            <a:pPr eaLnBrk="1" hangingPunct="1">
              <a:lnSpc>
                <a:spcPct val="80000"/>
              </a:lnSpc>
            </a:pPr>
            <a:r>
              <a:rPr lang="cs-CZ" altLang="en-US" sz="2800" smtClean="0"/>
              <a:t>Některá data pacienta jsou např. pro léčbu natolik potřebná, že lékař považuje za správné je i přes zákazy využívat (jinak poruší Hippokratovu přísahu, de facto i zákon)</a:t>
            </a:r>
          </a:p>
          <a:p>
            <a:pPr lvl="1" eaLnBrk="1" hangingPunct="1">
              <a:lnSpc>
                <a:spcPct val="80000"/>
              </a:lnSpc>
            </a:pPr>
            <a:r>
              <a:rPr lang="cs-CZ" altLang="en-US" sz="2400" smtClean="0"/>
              <a:t>To oslabuje celý systém ochrany dat (legislativní disciplinu)</a:t>
            </a:r>
          </a:p>
          <a:p>
            <a:pPr lvl="1" eaLnBrk="1" hangingPunct="1">
              <a:lnSpc>
                <a:spcPct val="80000"/>
              </a:lnSpc>
            </a:pPr>
            <a:r>
              <a:rPr lang="cs-CZ" altLang="en-US" sz="2400" smtClean="0"/>
              <a:t>Ukazuje to, že není vše v pořádku</a:t>
            </a:r>
          </a:p>
          <a:p>
            <a:pPr eaLnBrk="1" hangingPunct="1">
              <a:lnSpc>
                <a:spcPct val="80000"/>
              </a:lnSpc>
              <a:buFontTx/>
              <a:buNone/>
            </a:pPr>
            <a:endParaRPr lang="cs-CZ" altLang="en-US" sz="2400" smtClean="0"/>
          </a:p>
        </p:txBody>
      </p:sp>
    </p:spTree>
    <p:extLst>
      <p:ext uri="{BB962C8B-B14F-4D97-AF65-F5344CB8AC3E}">
        <p14:creationId xmlns:p14="http://schemas.microsoft.com/office/powerpoint/2010/main" val="3811028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ormAutofit fontScale="90000"/>
          </a:bodyPr>
          <a:lstStyle/>
          <a:p>
            <a:pPr eaLnBrk="1" hangingPunct="1">
              <a:defRPr/>
            </a:pPr>
            <a:r>
              <a:rPr lang="cs-CZ" sz="3600" smtClean="0"/>
              <a:t>Kanály úniků dat, některé je obtížné jiné nemožné uzavřít</a:t>
            </a:r>
          </a:p>
        </p:txBody>
      </p:sp>
      <p:sp>
        <p:nvSpPr>
          <p:cNvPr id="117763" name="Zástupný symbol pro obsah 2"/>
          <p:cNvSpPr>
            <a:spLocks noGrp="1"/>
          </p:cNvSpPr>
          <p:nvPr>
            <p:ph idx="4294967295"/>
          </p:nvPr>
        </p:nvSpPr>
        <p:spPr/>
        <p:txBody>
          <a:bodyPr/>
          <a:lstStyle/>
          <a:p>
            <a:pPr eaLnBrk="1" hangingPunct="1">
              <a:lnSpc>
                <a:spcPct val="60000"/>
              </a:lnSpc>
            </a:pPr>
            <a:r>
              <a:rPr lang="cs-CZ" altLang="en-US" sz="2600" smtClean="0"/>
              <a:t> Registry  a rejstříky </a:t>
            </a:r>
          </a:p>
          <a:p>
            <a:pPr lvl="1" eaLnBrk="1" hangingPunct="1">
              <a:lnSpc>
                <a:spcPct val="60000"/>
              </a:lnSpc>
            </a:pPr>
            <a:r>
              <a:rPr lang="cs-CZ" altLang="en-US" sz="2200" smtClean="0"/>
              <a:t>(katastrální, obchodní, občanů,spolků, …)</a:t>
            </a:r>
          </a:p>
          <a:p>
            <a:pPr eaLnBrk="1" hangingPunct="1">
              <a:lnSpc>
                <a:spcPct val="60000"/>
              </a:lnSpc>
            </a:pPr>
            <a:r>
              <a:rPr lang="cs-CZ" altLang="en-US" sz="2600" smtClean="0"/>
              <a:t>Mobilní telefony</a:t>
            </a:r>
          </a:p>
          <a:p>
            <a:pPr eaLnBrk="1" hangingPunct="1">
              <a:lnSpc>
                <a:spcPct val="60000"/>
              </a:lnSpc>
            </a:pPr>
            <a:r>
              <a:rPr lang="cs-CZ" altLang="en-US" sz="2600" smtClean="0"/>
              <a:t>Webové služby</a:t>
            </a:r>
          </a:p>
          <a:p>
            <a:pPr eaLnBrk="1" hangingPunct="1">
              <a:lnSpc>
                <a:spcPct val="60000"/>
              </a:lnSpc>
            </a:pPr>
            <a:r>
              <a:rPr lang="cs-CZ" altLang="en-US" sz="2600" smtClean="0"/>
              <a:t>Sociální software a sítě</a:t>
            </a:r>
          </a:p>
          <a:p>
            <a:pPr eaLnBrk="1" hangingPunct="1">
              <a:lnSpc>
                <a:spcPct val="60000"/>
              </a:lnSpc>
            </a:pPr>
            <a:r>
              <a:rPr lang="cs-CZ" altLang="en-US" sz="2600" smtClean="0"/>
              <a:t>Serverové stanice, cloudy (DATA JSOU LECKDE)</a:t>
            </a:r>
          </a:p>
          <a:p>
            <a:pPr eaLnBrk="1" hangingPunct="1">
              <a:lnSpc>
                <a:spcPct val="60000"/>
              </a:lnSpc>
            </a:pPr>
            <a:r>
              <a:rPr lang="cs-CZ" altLang="en-US" sz="2600" smtClean="0"/>
              <a:t>Finanční instituce</a:t>
            </a:r>
          </a:p>
          <a:p>
            <a:pPr eaLnBrk="1" hangingPunct="1">
              <a:lnSpc>
                <a:spcPct val="60000"/>
              </a:lnSpc>
            </a:pPr>
            <a:r>
              <a:rPr lang="cs-CZ" altLang="en-US" sz="2600" smtClean="0"/>
              <a:t>Zdravotní instituce </a:t>
            </a:r>
          </a:p>
          <a:p>
            <a:pPr lvl="1" eaLnBrk="1" hangingPunct="1">
              <a:lnSpc>
                <a:spcPct val="60000"/>
              </a:lnSpc>
            </a:pPr>
            <a:r>
              <a:rPr lang="cs-CZ" altLang="en-US" sz="2200" smtClean="0"/>
              <a:t>(nesmí porušit Hippokratovu přísahu)</a:t>
            </a:r>
          </a:p>
          <a:p>
            <a:pPr eaLnBrk="1" hangingPunct="1">
              <a:lnSpc>
                <a:spcPct val="60000"/>
              </a:lnSpc>
            </a:pPr>
            <a:r>
              <a:rPr lang="cs-CZ" altLang="en-US" sz="2600" smtClean="0"/>
              <a:t>Obchodování na webu </a:t>
            </a:r>
          </a:p>
          <a:p>
            <a:pPr lvl="1" eaLnBrk="1" hangingPunct="1">
              <a:lnSpc>
                <a:spcPct val="60000"/>
              </a:lnSpc>
            </a:pPr>
            <a:r>
              <a:rPr lang="cs-CZ" altLang="en-US" sz="2200" smtClean="0"/>
              <a:t>(často partneři nejsou dostatečně profesionální a opatrní, někdy ani nemohou být)</a:t>
            </a:r>
          </a:p>
          <a:p>
            <a:pPr eaLnBrk="1" hangingPunct="1">
              <a:lnSpc>
                <a:spcPct val="60000"/>
              </a:lnSpc>
            </a:pPr>
            <a:r>
              <a:rPr lang="cs-CZ" altLang="en-US" sz="2600" smtClean="0"/>
              <a:t>Sledování z družic</a:t>
            </a:r>
          </a:p>
        </p:txBody>
      </p:sp>
    </p:spTree>
    <p:extLst>
      <p:ext uri="{BB962C8B-B14F-4D97-AF65-F5344CB8AC3E}">
        <p14:creationId xmlns:p14="http://schemas.microsoft.com/office/powerpoint/2010/main" val="321060434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Nadpis 1"/>
          <p:cNvSpPr>
            <a:spLocks noGrp="1"/>
          </p:cNvSpPr>
          <p:nvPr>
            <p:ph type="title" idx="4294967295"/>
          </p:nvPr>
        </p:nvSpPr>
        <p:spPr>
          <a:xfrm>
            <a:off x="0" y="609600"/>
            <a:ext cx="9144000" cy="1143000"/>
          </a:xfrm>
        </p:spPr>
        <p:txBody>
          <a:bodyPr/>
          <a:lstStyle/>
          <a:p>
            <a:pPr eaLnBrk="1" hangingPunct="1"/>
            <a:r>
              <a:rPr lang="cs-CZ" altLang="en-US" sz="3200" b="1" smtClean="0"/>
              <a:t>BPOD ohrožuje základní lidská práva, např. právo na informace, život a dobrou zdravotní péči</a:t>
            </a:r>
          </a:p>
        </p:txBody>
      </p:sp>
      <p:sp>
        <p:nvSpPr>
          <p:cNvPr id="118787" name="Zástupný symbol pro obsah 2"/>
          <p:cNvSpPr>
            <a:spLocks noGrp="1"/>
          </p:cNvSpPr>
          <p:nvPr>
            <p:ph idx="4294967295"/>
          </p:nvPr>
        </p:nvSpPr>
        <p:spPr>
          <a:xfrm>
            <a:off x="384175" y="1981200"/>
            <a:ext cx="8375650" cy="4114800"/>
          </a:xfrm>
        </p:spPr>
        <p:txBody>
          <a:bodyPr>
            <a:normAutofit lnSpcReduction="10000"/>
          </a:bodyPr>
          <a:lstStyle/>
          <a:p>
            <a:pPr eaLnBrk="1" hangingPunct="1">
              <a:lnSpc>
                <a:spcPct val="80000"/>
              </a:lnSpc>
            </a:pPr>
            <a:r>
              <a:rPr lang="cs-CZ" altLang="en-US" sz="3000" smtClean="0"/>
              <a:t>Příklad zákazu SOA systému  na  online monitorování výdeje léků jako prevence výroby pervitinu</a:t>
            </a:r>
          </a:p>
          <a:p>
            <a:pPr lvl="1" eaLnBrk="1" hangingPunct="1">
              <a:lnSpc>
                <a:spcPct val="80000"/>
              </a:lnSpc>
            </a:pPr>
            <a:r>
              <a:rPr lang="cs-CZ" altLang="en-US" sz="2600" smtClean="0"/>
              <a:t>Blokoval se nadměrný výdej léků s pseudoefedrinem  jedné osobě za krátkou dobu jako prevence výroby Pervitinu</a:t>
            </a:r>
          </a:p>
          <a:p>
            <a:pPr lvl="1" eaLnBrk="1" hangingPunct="1">
              <a:lnSpc>
                <a:spcPct val="80000"/>
              </a:lnSpc>
            </a:pPr>
            <a:r>
              <a:rPr lang="cs-CZ" altLang="en-US" sz="2600" smtClean="0"/>
              <a:t>Výroba Pervitinu skutečně významně klesla</a:t>
            </a:r>
          </a:p>
          <a:p>
            <a:pPr lvl="1" eaLnBrk="1" hangingPunct="1">
              <a:lnSpc>
                <a:spcPct val="80000"/>
              </a:lnSpc>
            </a:pPr>
            <a:r>
              <a:rPr lang="cs-CZ" altLang="en-US" sz="2600" smtClean="0"/>
              <a:t>Systém byl zakázán ÚOOÚ, neboť  používal zdravotní data jednotlivých osob (léky, které používají)</a:t>
            </a:r>
          </a:p>
          <a:p>
            <a:pPr eaLnBrk="1" hangingPunct="1">
              <a:lnSpc>
                <a:spcPct val="80000"/>
              </a:lnSpc>
            </a:pPr>
            <a:r>
              <a:rPr lang="cs-CZ" altLang="en-US" sz="3000" smtClean="0"/>
              <a:t>Ponecháváme stranou podezření, že někteří zúčastnění s takovým výsledkem předem počítali</a:t>
            </a:r>
          </a:p>
          <a:p>
            <a:pPr lvl="1" eaLnBrk="1" hangingPunct="1">
              <a:lnSpc>
                <a:spcPct val="80000"/>
              </a:lnSpc>
            </a:pPr>
            <a:endParaRPr lang="cs-CZ" altLang="en-US" sz="2600" smtClean="0"/>
          </a:p>
        </p:txBody>
      </p:sp>
    </p:spTree>
    <p:extLst>
      <p:ext uri="{BB962C8B-B14F-4D97-AF65-F5344CB8AC3E}">
        <p14:creationId xmlns:p14="http://schemas.microsoft.com/office/powerpoint/2010/main" val="324747150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Nadpis 1"/>
          <p:cNvSpPr>
            <a:spLocks noGrp="1"/>
          </p:cNvSpPr>
          <p:nvPr>
            <p:ph type="title" idx="4294967295"/>
          </p:nvPr>
        </p:nvSpPr>
        <p:spPr/>
        <p:txBody>
          <a:bodyPr/>
          <a:lstStyle/>
          <a:p>
            <a:pPr eaLnBrk="1" hangingPunct="1"/>
            <a:r>
              <a:rPr lang="cs-CZ" altLang="en-US" sz="3200" b="1" smtClean="0"/>
              <a:t>BPOD ohrožuje základní lidská práva, např. právo na život a na dobrou zdravotní péči</a:t>
            </a:r>
          </a:p>
        </p:txBody>
      </p:sp>
      <p:sp>
        <p:nvSpPr>
          <p:cNvPr id="119811" name="Zástupný symbol pro obsah 2"/>
          <p:cNvSpPr>
            <a:spLocks noGrp="1"/>
          </p:cNvSpPr>
          <p:nvPr>
            <p:ph idx="4294967295"/>
          </p:nvPr>
        </p:nvSpPr>
        <p:spPr/>
        <p:txBody>
          <a:bodyPr/>
          <a:lstStyle/>
          <a:p>
            <a:pPr eaLnBrk="1" hangingPunct="1">
              <a:lnSpc>
                <a:spcPct val="70000"/>
              </a:lnSpc>
              <a:buFontTx/>
              <a:buNone/>
            </a:pPr>
            <a:r>
              <a:rPr lang="cs-CZ" altLang="en-US" sz="3600" smtClean="0"/>
              <a:t>Důsledky:</a:t>
            </a:r>
          </a:p>
          <a:p>
            <a:pPr lvl="1" eaLnBrk="1" hangingPunct="1">
              <a:lnSpc>
                <a:spcPct val="70000"/>
              </a:lnSpc>
            </a:pPr>
            <a:r>
              <a:rPr lang="cs-CZ" altLang="en-US" sz="3600" smtClean="0"/>
              <a:t>Výroba Pervitinu se po uplatnění BPOD (skartace a zákaz sběru dat o výdejích léků) zase rozjela</a:t>
            </a:r>
          </a:p>
          <a:p>
            <a:pPr lvl="2" eaLnBrk="1" hangingPunct="1">
              <a:lnSpc>
                <a:spcPct val="70000"/>
              </a:lnSpc>
            </a:pPr>
            <a:r>
              <a:rPr lang="cs-CZ" altLang="en-US" smtClean="0"/>
              <a:t>Tragédie narkomanů a jejich rodin</a:t>
            </a:r>
          </a:p>
          <a:p>
            <a:pPr lvl="2" eaLnBrk="1" hangingPunct="1">
              <a:lnSpc>
                <a:spcPct val="70000"/>
              </a:lnSpc>
            </a:pPr>
            <a:r>
              <a:rPr lang="cs-CZ" altLang="en-US" smtClean="0"/>
              <a:t>Posílení podsvětí</a:t>
            </a:r>
          </a:p>
          <a:p>
            <a:pPr lvl="2" eaLnBrk="1" hangingPunct="1">
              <a:lnSpc>
                <a:spcPct val="70000"/>
              </a:lnSpc>
            </a:pPr>
            <a:r>
              <a:rPr lang="cs-CZ" altLang="en-US" smtClean="0"/>
              <a:t>Znemožnění optimalizace spotřeby léků, kontroly kvality zdravotní péče a podpory zdravotního výzkumu</a:t>
            </a:r>
          </a:p>
        </p:txBody>
      </p:sp>
    </p:spTree>
    <p:extLst>
      <p:ext uri="{BB962C8B-B14F-4D97-AF65-F5344CB8AC3E}">
        <p14:creationId xmlns:p14="http://schemas.microsoft.com/office/powerpoint/2010/main" val="422309206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idx="4294967295"/>
          </p:nvPr>
        </p:nvSpPr>
        <p:spPr/>
        <p:txBody>
          <a:bodyPr/>
          <a:lstStyle/>
          <a:p>
            <a:pPr eaLnBrk="1" hangingPunct="1"/>
            <a:r>
              <a:rPr lang="cs-CZ" altLang="en-US" sz="3200" b="1" smtClean="0"/>
              <a:t>BPOD ohrožuje základní lidská práva, např. právo na život a na dobrou zdravotní péči</a:t>
            </a:r>
          </a:p>
        </p:txBody>
      </p:sp>
      <p:sp>
        <p:nvSpPr>
          <p:cNvPr id="120835" name="Zástupný symbol pro obsah 2"/>
          <p:cNvSpPr>
            <a:spLocks noGrp="1"/>
          </p:cNvSpPr>
          <p:nvPr>
            <p:ph idx="4294967295"/>
          </p:nvPr>
        </p:nvSpPr>
        <p:spPr/>
        <p:txBody>
          <a:bodyPr/>
          <a:lstStyle/>
          <a:p>
            <a:pPr eaLnBrk="1" hangingPunct="1">
              <a:lnSpc>
                <a:spcPct val="60000"/>
              </a:lnSpc>
              <a:buFontTx/>
              <a:buNone/>
            </a:pPr>
            <a:r>
              <a:rPr lang="cs-CZ" altLang="en-US" sz="2800" smtClean="0"/>
              <a:t>Důsledky 2:</a:t>
            </a:r>
          </a:p>
          <a:p>
            <a:pPr eaLnBrk="1" hangingPunct="1">
              <a:lnSpc>
                <a:spcPct val="60000"/>
              </a:lnSpc>
              <a:buFontTx/>
              <a:buNone/>
            </a:pPr>
            <a:r>
              <a:rPr lang="cs-CZ" altLang="en-US" sz="3600" smtClean="0"/>
              <a:t>Ztráta budoucích příležitostí</a:t>
            </a:r>
            <a:r>
              <a:rPr lang="cs-CZ" altLang="en-US" sz="2800" smtClean="0"/>
              <a:t>:</a:t>
            </a:r>
          </a:p>
          <a:p>
            <a:pPr eaLnBrk="1" hangingPunct="1">
              <a:lnSpc>
                <a:spcPct val="60000"/>
              </a:lnSpc>
            </a:pPr>
            <a:r>
              <a:rPr lang="cs-CZ" altLang="en-US" sz="2800" smtClean="0"/>
              <a:t>Nelze pomýšlet na on-line prevenci chybných medikací (ohrožení životů a zdraví), </a:t>
            </a:r>
          </a:p>
          <a:p>
            <a:pPr lvl="1" eaLnBrk="1" hangingPunct="1">
              <a:lnSpc>
                <a:spcPct val="60000"/>
              </a:lnSpc>
            </a:pPr>
            <a:r>
              <a:rPr lang="cs-CZ" altLang="en-US" sz="2500" smtClean="0"/>
              <a:t>To způsobuje ztráty životů na úrovni ztrát životů v dopravě (více než tisíc ročně), </a:t>
            </a:r>
          </a:p>
          <a:p>
            <a:pPr lvl="2" eaLnBrk="1" hangingPunct="1">
              <a:lnSpc>
                <a:spcPct val="60000"/>
              </a:lnSpc>
            </a:pPr>
            <a:r>
              <a:rPr lang="cs-CZ" altLang="en-US" sz="2100" smtClean="0"/>
              <a:t>v USA jsou kvalifikované odhady na úrovní cca 50000 ročně, takže u nás nějaký ten tisíc ročně, jistě existují kvalitnější odhady, základní zjištění platí a dá se použít i ve veřejných debatách.</a:t>
            </a:r>
          </a:p>
          <a:p>
            <a:pPr lvl="1" eaLnBrk="1" hangingPunct="1">
              <a:lnSpc>
                <a:spcPct val="60000"/>
              </a:lnSpc>
            </a:pPr>
            <a:r>
              <a:rPr lang="cs-CZ" altLang="en-US" sz="2500" smtClean="0"/>
              <a:t> Prevence chybných medikací by to mohla podstatně  omezit počet vážných poškození zdraví.  </a:t>
            </a:r>
          </a:p>
          <a:p>
            <a:pPr lvl="2" eaLnBrk="1" hangingPunct="1">
              <a:lnSpc>
                <a:spcPct val="60000"/>
              </a:lnSpc>
            </a:pPr>
            <a:r>
              <a:rPr lang="cs-CZ" altLang="en-US" sz="2100" smtClean="0"/>
              <a:t>V USA se odhaduje na cca 1,2 mil. ročně, takže u nás tak asi 50000 ročně. Počet postižených jde do statisíců </a:t>
            </a:r>
          </a:p>
        </p:txBody>
      </p:sp>
    </p:spTree>
    <p:extLst>
      <p:ext uri="{BB962C8B-B14F-4D97-AF65-F5344CB8AC3E}">
        <p14:creationId xmlns:p14="http://schemas.microsoft.com/office/powerpoint/2010/main" val="2149607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7099</Words>
  <Application>Microsoft Office PowerPoint</Application>
  <PresentationFormat>Předvádění na obrazovce (4:3)</PresentationFormat>
  <Paragraphs>959</Paragraphs>
  <Slides>140</Slides>
  <Notes>10</Notes>
  <HiddenSlides>0</HiddenSlides>
  <MMClips>0</MMClips>
  <ScaleCrop>false</ScaleCrop>
  <HeadingPairs>
    <vt:vector size="4" baseType="variant">
      <vt:variant>
        <vt:lpstr>Motiv</vt:lpstr>
      </vt:variant>
      <vt:variant>
        <vt:i4>1</vt:i4>
      </vt:variant>
      <vt:variant>
        <vt:lpstr>Nadpisy snímků</vt:lpstr>
      </vt:variant>
      <vt:variant>
        <vt:i4>140</vt:i4>
      </vt:variant>
    </vt:vector>
  </HeadingPairs>
  <TitlesOfParts>
    <vt:vector size="141" baseType="lpstr">
      <vt:lpstr>Motiv systému Office</vt:lpstr>
      <vt:lpstr>Řízení rizik</vt:lpstr>
      <vt:lpstr>Vývoj SW je riskantní činnost</vt:lpstr>
      <vt:lpstr>Standish CHAOS Report 2009  Vývoj SW  je riskantní podnik a moc se to nelepší</vt:lpstr>
      <vt:lpstr>Co je riziko</vt:lpstr>
      <vt:lpstr>Co je riziko</vt:lpstr>
      <vt:lpstr>Odhady atributů rizika</vt:lpstr>
      <vt:lpstr>Atributy rizika (2)</vt:lpstr>
      <vt:lpstr>Atributy rizika (3)</vt:lpstr>
      <vt:lpstr>Rizika</vt:lpstr>
      <vt:lpstr>Řízení (správa) rizik</vt:lpstr>
      <vt:lpstr>Rizika jako výzva</vt:lpstr>
      <vt:lpstr>Rizika jako výzvy</vt:lpstr>
      <vt:lpstr>Rizika spalování biomasy</vt:lpstr>
      <vt:lpstr>Proč řízení rizik</vt:lpstr>
      <vt:lpstr>Proč řízení rizik</vt:lpstr>
      <vt:lpstr>Rizika u malé firmy</vt:lpstr>
      <vt:lpstr>Proč a jak řízení rizik</vt:lpstr>
      <vt:lpstr>Proč a jak řízení (správa) rizik</vt:lpstr>
      <vt:lpstr>Oblasti rizik (návrh SEI pro identifikaci rizik)</vt:lpstr>
      <vt:lpstr>Oblasti rizik (návrh SEI pro identifikaci rizik)</vt:lpstr>
      <vt:lpstr>Oblasti rizik (SEI)</vt:lpstr>
      <vt:lpstr>Příklady rizik</vt:lpstr>
      <vt:lpstr>Příklady rizik (zkušenosti)</vt:lpstr>
      <vt:lpstr>Příklady rizik (zkušenosti)</vt:lpstr>
      <vt:lpstr>Příklady rizik (zkušenosti)</vt:lpstr>
      <vt:lpstr>Příklady rizik (zkušenosti)</vt:lpstr>
      <vt:lpstr>Příklady rizik (zkušenosti)</vt:lpstr>
      <vt:lpstr>Z čeho vychází identifikace rizik shrnutí</vt:lpstr>
      <vt:lpstr>Z čeho vychází identifikace rizik, shrnutí</vt:lpstr>
      <vt:lpstr>Rizika často souvisí s uživatelem   </vt:lpstr>
      <vt:lpstr>Včasnost identifikace rizik</vt:lpstr>
      <vt:lpstr>Indikace rizik</vt:lpstr>
      <vt:lpstr>Udržování seznamu rizik</vt:lpstr>
      <vt:lpstr>Velké a malé projekty a rizika</vt:lpstr>
      <vt:lpstr>Velké a malé projekty (2)</vt:lpstr>
      <vt:lpstr>Pozorování</vt:lpstr>
      <vt:lpstr>Změny v informatice</vt:lpstr>
      <vt:lpstr>Změny v informatice</vt:lpstr>
      <vt:lpstr>Konkrétní příklady rizik</vt:lpstr>
      <vt:lpstr>Registr vozidel a změna paradigmatu</vt:lpstr>
      <vt:lpstr>Co se relativně málo změnilo</vt:lpstr>
      <vt:lpstr>Jak reagovat na riziko</vt:lpstr>
      <vt:lpstr>Jak reagovat na riziko (2)</vt:lpstr>
      <vt:lpstr>Jak reagovat na riziko (3)</vt:lpstr>
      <vt:lpstr>Jak reagovat na riziko 4</vt:lpstr>
      <vt:lpstr>Samozřejmost, na kterou se zapomíná</vt:lpstr>
      <vt:lpstr>Lidé při řízení rizik</vt:lpstr>
      <vt:lpstr>Soutěž rizik</vt:lpstr>
      <vt:lpstr>Zabezpečení řízení rizik</vt:lpstr>
      <vt:lpstr>Zabezpečení řízení rizik,větší projekty</vt:lpstr>
      <vt:lpstr>Prezentace aplikace PowerPoint</vt:lpstr>
      <vt:lpstr>Prezentace aplikace PowerPoint</vt:lpstr>
      <vt:lpstr>Stupně řízení rizik (Hall, 99)</vt:lpstr>
      <vt:lpstr>Stupně řízení rizik (Hall, 99)</vt:lpstr>
      <vt:lpstr>Stupně řízení rizik (Hall, 99)</vt:lpstr>
      <vt:lpstr>Stupně řízení rizik (Hall, 99)</vt:lpstr>
      <vt:lpstr>Stupně řízení rizik (Hall, 99)</vt:lpstr>
      <vt:lpstr>Co dělat, když máme jen hrubé odhady</vt:lpstr>
      <vt:lpstr>Co dělat, když máme jen hrubé odhady jak je v menších podnicích obvyklé</vt:lpstr>
      <vt:lpstr>Prezentace aplikace PowerPoint</vt:lpstr>
      <vt:lpstr>Antipattern</vt:lpstr>
      <vt:lpstr>The leading antipatterns are difficult to avoid</vt:lpstr>
      <vt:lpstr>Leading antipattern  No legacies, no 3rd party products</vt:lpstr>
      <vt:lpstr> No legacies, no 3rd party products</vt:lpstr>
      <vt:lpstr> No legacies, no 3rd party products</vt:lpstr>
      <vt:lpstr>Scales of p and O and p*Z </vt:lpstr>
      <vt:lpstr> No legacies, no 3rd party products</vt:lpstr>
      <vt:lpstr> No legacies, no 3rd party products</vt:lpstr>
      <vt:lpstr>SOA with legacies, simplified</vt:lpstr>
      <vt:lpstr>Antipattern  No Businessmen Involvement</vt:lpstr>
      <vt:lpstr>Business antipattern                       No Businessmen Involvement</vt:lpstr>
      <vt:lpstr>Business antipattern                       No Businessmen Involvement</vt:lpstr>
      <vt:lpstr>Implemetation of business processes enabling user involvement</vt:lpstr>
      <vt:lpstr>No Batch Services</vt:lpstr>
      <vt:lpstr>Antipattern  Standardization paralysis</vt:lpstr>
      <vt:lpstr>Antipattern  Standardization paralysis</vt:lpstr>
      <vt:lpstr>SW metriky pro texty zákonů</vt:lpstr>
      <vt:lpstr>Možný průšvih,viz SSHD projekt</vt:lpstr>
      <vt:lpstr>Metrika McCabe pro legislatuivu USA</vt:lpstr>
      <vt:lpstr>Něco podobného platí pro SW normy</vt:lpstr>
      <vt:lpstr>Normy i zákoony  musí být zaplevelené</vt:lpstr>
      <vt:lpstr>Co s noarmami</vt:lpstr>
      <vt:lpstr>Kauzálni diagramy, </vt:lpstr>
      <vt:lpstr>Notace kauzálních diagramů</vt:lpstr>
      <vt:lpstr>Kauzální závislosti pro podniky</vt:lpstr>
      <vt:lpstr>Shrnutí hlavních požadavků</vt:lpstr>
      <vt:lpstr>Shrnutí hlavních požadavků</vt:lpstr>
      <vt:lpstr>Překážky přínosů IS 1</vt:lpstr>
      <vt:lpstr>Překážky 2</vt:lpstr>
      <vt:lpstr>Překážky 3</vt:lpstr>
      <vt:lpstr>Ničení dat jako ochrana před Velkým bratrem  Prý nutné pro splnění zásad Deklarace základních lidských práv a svobod, především práva na soukromí</vt:lpstr>
      <vt:lpstr>Špatně nastavená pravidla  ochrany osobních dat - úzké místo IS,     především veřejných informačních systémů</vt:lpstr>
      <vt:lpstr>Riziko chybných mlčky činěných předpokladů, vlastně uplatnění předsudků</vt:lpstr>
      <vt:lpstr>Brutální procesy ochrany dat nezlepšují podstatně ochranu dat </vt:lpstr>
      <vt:lpstr>Kanály úniků dat, některé je obtížné jiné nemožné uzavřít</vt:lpstr>
      <vt:lpstr>Kanály úniků dat, některé je obtížné jiné nemožné uzavřít</vt:lpstr>
      <vt:lpstr>BPOD ohrožuje základní lidská práva, např. právo na informace, život a dobrou zdravotní péči</vt:lpstr>
      <vt:lpstr>BPOD ohrožuje základní lidská práva, např. právo na život a na dobrou zdravotní péči</vt:lpstr>
      <vt:lpstr>BPOD ohrožuje základní lidská práva, např. právo na život a na dobrou zdravotní péči</vt:lpstr>
      <vt:lpstr>BPOD ohrožuje základní lidská práva, např. právo na život a na dobrou zdravotní péči</vt:lpstr>
      <vt:lpstr>BPOD ohrožuje základní lidská práva, např. právo na život a na dobrou zdravotní péči</vt:lpstr>
      <vt:lpstr>Kde se ÚOOÚ chová nepatřičně</vt:lpstr>
      <vt:lpstr>Omezování práva na kvalitní vzdělání</vt:lpstr>
      <vt:lpstr>Rizika restrukturalizace podnikových procesů</vt:lpstr>
      <vt:lpstr>Restrukturalizace podnikových procesů</vt:lpstr>
      <vt:lpstr>Restrukturalizace podnikových procesů</vt:lpstr>
      <vt:lpstr>Restrukturalizace podnikových procesů</vt:lpstr>
      <vt:lpstr>Důvody selhání restrukturalizace podnikových procesů</vt:lpstr>
      <vt:lpstr>Kritické požadavky</vt:lpstr>
      <vt:lpstr>Kritické požadavky</vt:lpstr>
      <vt:lpstr>Kritické požadavky</vt:lpstr>
      <vt:lpstr>Prezentace aplikace PowerPoint</vt:lpstr>
      <vt:lpstr>Kritické požadavky, příklad</vt:lpstr>
      <vt:lpstr>Kritické požadavky, příklad</vt:lpstr>
      <vt:lpstr>Kritické požadavky, příklad</vt:lpstr>
      <vt:lpstr>Kritické požadavky, příklad</vt:lpstr>
      <vt:lpstr>Kritické požadavky</vt:lpstr>
      <vt:lpstr>Kritické požadavky</vt:lpstr>
      <vt:lpstr>Kritické požadavky</vt:lpstr>
      <vt:lpstr>Prezentace aplikace PowerPoint</vt:lpstr>
      <vt:lpstr>Kritické požadavky, příklad</vt:lpstr>
      <vt:lpstr>Kritické požadavky, příklad</vt:lpstr>
      <vt:lpstr>Kritické požadavky, příklad</vt:lpstr>
      <vt:lpstr>Kritické požadavky, příklad</vt:lpstr>
      <vt:lpstr>Kritické požadavky, příklad</vt:lpstr>
      <vt:lpstr>Kritické požadavky, příklad</vt:lpstr>
      <vt:lpstr>Kritické požadavky, příklad</vt:lpstr>
      <vt:lpstr>Kritické požadavky, příklad</vt:lpstr>
      <vt:lpstr>Kritické požadavky, příklad</vt:lpstr>
      <vt:lpstr>Prezentace aplikace PowerPoint</vt:lpstr>
      <vt:lpstr>Příklad analýzy rizik, atomová elekrárna</vt:lpstr>
      <vt:lpstr>Příklad analýzy rizik, atomová elektrárna</vt:lpstr>
      <vt:lpstr>Příklad atomové elektrárny</vt:lpstr>
      <vt:lpstr>Příklad analýzy rizik</vt:lpstr>
      <vt:lpstr>Příklad analýzy rizik</vt:lpstr>
      <vt:lpstr>Příklad analýzy rizik</vt:lpstr>
      <vt:lpstr>Příklad analýzy rizik</vt:lpstr>
      <vt:lpstr>Příklad analýzy rizik</vt:lpstr>
      <vt:lpstr>Příklad analýzy rizik</vt:lpstr>
      <vt:lpstr>Příklad analýzy rizik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rizik</dc:title>
  <dc:creator>Květa</dc:creator>
  <cp:lastModifiedBy>Květa</cp:lastModifiedBy>
  <cp:revision>12</cp:revision>
  <dcterms:created xsi:type="dcterms:W3CDTF">2016-04-02T11:27:50Z</dcterms:created>
  <dcterms:modified xsi:type="dcterms:W3CDTF">2016-04-02T13:49:01Z</dcterms:modified>
</cp:coreProperties>
</file>