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21.3.2016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21.3.2016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21.3.2016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21.3.2016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C3EDE16-9573-4C84-AD48-40988B3CA932}" type="datetimeFigureOut">
              <a:rPr lang="cs-CZ" smtClean="0"/>
              <a:t>21.3.2016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C3EDE16-9573-4C84-AD48-40988B3CA932}" type="datetimeFigureOut">
              <a:rPr lang="cs-CZ" smtClean="0"/>
              <a:t>21.3.2016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C3EDE16-9573-4C84-AD48-40988B3CA932}" type="datetimeFigureOut">
              <a:rPr lang="cs-CZ" smtClean="0"/>
              <a:t>21.3.2016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C3EDE16-9573-4C84-AD48-40988B3CA932}" type="datetimeFigureOut">
              <a:rPr lang="cs-CZ" smtClean="0"/>
              <a:t>21.3.2016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C3EDE16-9573-4C84-AD48-40988B3CA932}" type="datetimeFigureOut">
              <a:rPr lang="cs-CZ" smtClean="0"/>
              <a:t>21.3.2016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C3EDE16-9573-4C84-AD48-40988B3CA932}" type="datetimeFigureOut">
              <a:rPr lang="cs-CZ" smtClean="0"/>
              <a:t>21.3.2016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C3EDE16-9573-4C84-AD48-40988B3CA932}" type="datetimeFigureOut">
              <a:rPr lang="cs-CZ" smtClean="0"/>
              <a:t>21.3.2016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EDE16-9573-4C84-AD48-40988B3CA932}" type="datetimeFigureOut">
              <a:rPr lang="cs-CZ" smtClean="0"/>
              <a:t>21.3.2016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D5FC7-3C51-444F-AE9B-95C47D4C758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Kódování a testování</a:t>
            </a:r>
            <a:endParaRPr lang="cs-CZ" dirty="0"/>
          </a:p>
        </p:txBody>
      </p:sp>
      <p:sp>
        <p:nvSpPr>
          <p:cNvPr id="3" name="Podnadpis 2"/>
          <p:cNvSpPr>
            <a:spLocks noGrp="1"/>
          </p:cNvSpPr>
          <p:nvPr>
            <p:ph type="subTitle" idx="1"/>
          </p:nvPr>
        </p:nvSpPr>
        <p:spPr/>
        <p:txBody>
          <a:bodyPr/>
          <a:lstStyle/>
          <a:p>
            <a:r>
              <a:rPr lang="cs-CZ" dirty="0" smtClean="0"/>
              <a:t>Před předáním</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číslo snímku 5"/>
          <p:cNvSpPr>
            <a:spLocks noGrp="1"/>
          </p:cNvSpPr>
          <p:nvPr>
            <p:ph type="sldNum" sz="quarter" idx="12"/>
          </p:nvPr>
        </p:nvSpPr>
        <p:spPr/>
        <p:txBody>
          <a:bodyPr/>
          <a:lstStyle/>
          <a:p>
            <a:pPr>
              <a:defRPr/>
            </a:pPr>
            <a:fld id="{04396934-5356-44FC-87C2-49899A607273}" type="slidenum">
              <a:rPr lang="cs-CZ" smtClean="0"/>
              <a:pPr>
                <a:defRPr/>
              </a:pPr>
              <a:t>10</a:t>
            </a:fld>
            <a:endParaRPr lang="cs-CZ" smtClean="0"/>
          </a:p>
        </p:txBody>
      </p:sp>
      <p:sp>
        <p:nvSpPr>
          <p:cNvPr id="96259" name="Rectangle 2"/>
          <p:cNvSpPr>
            <a:spLocks noGrp="1" noChangeArrowheads="1"/>
          </p:cNvSpPr>
          <p:nvPr>
            <p:ph type="title"/>
          </p:nvPr>
        </p:nvSpPr>
        <p:spPr/>
        <p:txBody>
          <a:bodyPr/>
          <a:lstStyle/>
          <a:p>
            <a:pPr eaLnBrk="1" hangingPunct="1"/>
            <a:r>
              <a:rPr lang="cs-CZ" smtClean="0"/>
              <a:t>Nelze zero defect software</a:t>
            </a:r>
          </a:p>
        </p:txBody>
      </p:sp>
      <p:sp>
        <p:nvSpPr>
          <p:cNvPr id="96260" name="Rectangle 3"/>
          <p:cNvSpPr>
            <a:spLocks noGrp="1" noChangeArrowheads="1"/>
          </p:cNvSpPr>
          <p:nvPr>
            <p:ph type="body" idx="1"/>
          </p:nvPr>
        </p:nvSpPr>
        <p:spPr/>
        <p:txBody>
          <a:bodyPr/>
          <a:lstStyle/>
          <a:p>
            <a:pPr eaLnBrk="1" hangingPunct="1">
              <a:buFontTx/>
              <a:buNone/>
            </a:pPr>
            <a:r>
              <a:rPr lang="cs-CZ" sz="3600" smtClean="0"/>
              <a:t>Ale jak řídit, když průběh funkcí neznám</a:t>
            </a:r>
            <a:r>
              <a:rPr lang="cs-CZ" smtClean="0"/>
              <a:t>?</a:t>
            </a:r>
          </a:p>
          <a:p>
            <a:pPr eaLnBrk="1" hangingPunct="1"/>
            <a:r>
              <a:rPr lang="cs-CZ" smtClean="0"/>
              <a:t>Intuice manažera - odhadne nejvhodnější dobu</a:t>
            </a:r>
          </a:p>
          <a:p>
            <a:pPr eaLnBrk="1" hangingPunct="1"/>
            <a:r>
              <a:rPr lang="cs-CZ" smtClean="0"/>
              <a:t>Obecně je pocit, že lépe předat před minimem než po minimu </a:t>
            </a:r>
          </a:p>
          <a:p>
            <a:pPr eaLnBrk="1" hangingPunct="1"/>
            <a:r>
              <a:rPr lang="cs-CZ" smtClean="0"/>
              <a:t>Proč?</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číslo snímku 5"/>
          <p:cNvSpPr>
            <a:spLocks noGrp="1"/>
          </p:cNvSpPr>
          <p:nvPr>
            <p:ph type="sldNum" sz="quarter" idx="12"/>
          </p:nvPr>
        </p:nvSpPr>
        <p:spPr/>
        <p:txBody>
          <a:bodyPr/>
          <a:lstStyle/>
          <a:p>
            <a:pPr>
              <a:defRPr/>
            </a:pPr>
            <a:fld id="{32987DF2-7793-43E4-816A-2D95E5933E35}" type="slidenum">
              <a:rPr lang="cs-CZ" smtClean="0"/>
              <a:pPr>
                <a:defRPr/>
              </a:pPr>
              <a:t>11</a:t>
            </a:fld>
            <a:endParaRPr lang="cs-CZ" smtClean="0"/>
          </a:p>
        </p:txBody>
      </p:sp>
      <p:sp>
        <p:nvSpPr>
          <p:cNvPr id="97283" name="Rectangle 2"/>
          <p:cNvSpPr>
            <a:spLocks noGrp="1" noChangeArrowheads="1"/>
          </p:cNvSpPr>
          <p:nvPr>
            <p:ph type="title"/>
          </p:nvPr>
        </p:nvSpPr>
        <p:spPr/>
        <p:txBody>
          <a:bodyPr>
            <a:normAutofit fontScale="90000"/>
          </a:bodyPr>
          <a:lstStyle/>
          <a:p>
            <a:pPr eaLnBrk="1" hangingPunct="1"/>
            <a:r>
              <a:rPr lang="cs-CZ" sz="4000" smtClean="0"/>
              <a:t>Obecně je pocit, že lépe před minimem než po minimu</a:t>
            </a:r>
          </a:p>
        </p:txBody>
      </p:sp>
      <p:sp>
        <p:nvSpPr>
          <p:cNvPr id="97284" name="Rectangle 3"/>
          <p:cNvSpPr>
            <a:spLocks noGrp="1" noChangeArrowheads="1"/>
          </p:cNvSpPr>
          <p:nvPr>
            <p:ph type="body" idx="1"/>
          </p:nvPr>
        </p:nvSpPr>
        <p:spPr/>
        <p:txBody>
          <a:bodyPr/>
          <a:lstStyle/>
          <a:p>
            <a:pPr eaLnBrk="1" hangingPunct="1"/>
            <a:endParaRPr lang="cs-CZ" smtClean="0"/>
          </a:p>
          <a:p>
            <a:pPr eaLnBrk="1" hangingPunct="1"/>
            <a:endParaRPr lang="cs-CZ" smtClean="0"/>
          </a:p>
          <a:p>
            <a:pPr lvl="1" eaLnBrk="1" hangingPunct="1"/>
            <a:r>
              <a:rPr lang="cs-CZ" smtClean="0"/>
              <a:t>Po minimu z dlouhodobého hlediska zvětším možnost, že vyroste konkurence</a:t>
            </a:r>
          </a:p>
          <a:p>
            <a:pPr lvl="1" eaLnBrk="1" hangingPunct="1"/>
            <a:r>
              <a:rPr lang="cs-CZ" smtClean="0"/>
              <a:t>Také ne zcela správný pocit, že už je to dobré</a:t>
            </a:r>
          </a:p>
          <a:p>
            <a:pPr eaLnBrk="1" hangingPunct="1"/>
            <a:endParaRPr lang="cs-CZ"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číslo snímku 3"/>
          <p:cNvSpPr>
            <a:spLocks noGrp="1"/>
          </p:cNvSpPr>
          <p:nvPr>
            <p:ph type="sldNum" sz="quarter" idx="12"/>
          </p:nvPr>
        </p:nvSpPr>
        <p:spPr/>
        <p:txBody>
          <a:bodyPr/>
          <a:lstStyle/>
          <a:p>
            <a:pPr>
              <a:defRPr/>
            </a:pPr>
            <a:fld id="{503B8BA9-4DBD-4A09-8EDB-B4D56974EB30}" type="slidenum">
              <a:rPr lang="cs-CZ" smtClean="0"/>
              <a:pPr>
                <a:defRPr/>
              </a:pPr>
              <a:t>12</a:t>
            </a:fld>
            <a:endParaRPr lang="cs-CZ" smtClean="0"/>
          </a:p>
        </p:txBody>
      </p:sp>
      <p:pic>
        <p:nvPicPr>
          <p:cNvPr id="98307" name="Picture 1026"/>
          <p:cNvPicPr>
            <a:picLocks noChangeAspect="1" noChangeArrowheads="1"/>
          </p:cNvPicPr>
          <p:nvPr/>
        </p:nvPicPr>
        <p:blipFill>
          <a:blip r:embed="rId2" cstate="print"/>
          <a:srcRect/>
          <a:stretch>
            <a:fillRect/>
          </a:stretch>
        </p:blipFill>
        <p:spPr bwMode="auto">
          <a:xfrm>
            <a:off x="179512" y="-247650"/>
            <a:ext cx="8568952" cy="7105650"/>
          </a:xfrm>
          <a:prstGeom prst="rect">
            <a:avLst/>
          </a:prstGeom>
          <a:noFill/>
          <a:ln w="9525">
            <a:noFill/>
            <a:miter lim="800000"/>
            <a:headEnd/>
            <a:tailEnd/>
          </a:ln>
        </p:spPr>
      </p:pic>
      <p:sp>
        <p:nvSpPr>
          <p:cNvPr id="98308" name="Text Box 1027"/>
          <p:cNvSpPr txBox="1">
            <a:spLocks noChangeArrowheads="1"/>
          </p:cNvSpPr>
          <p:nvPr/>
        </p:nvSpPr>
        <p:spPr bwMode="auto">
          <a:xfrm>
            <a:off x="457200" y="381000"/>
            <a:ext cx="8458200" cy="884238"/>
          </a:xfrm>
          <a:prstGeom prst="rect">
            <a:avLst/>
          </a:prstGeom>
          <a:noFill/>
          <a:ln w="9525">
            <a:noFill/>
            <a:miter lim="800000"/>
            <a:headEnd/>
            <a:tailEnd/>
          </a:ln>
        </p:spPr>
        <p:txBody>
          <a:bodyPr>
            <a:spAutoFit/>
          </a:bodyPr>
          <a:lstStyle/>
          <a:p>
            <a:pPr>
              <a:spcBef>
                <a:spcPct val="50000"/>
              </a:spcBef>
            </a:pPr>
            <a:r>
              <a:rPr lang="cs-CZ" i="0">
                <a:latin typeface="Arial" charset="0"/>
              </a:rPr>
              <a:t>Jak poznat, že je produkt dostatečně spolehlivý, </a:t>
            </a:r>
            <a:r>
              <a:rPr lang="cs-CZ" sz="2400" i="0">
                <a:latin typeface="Arial" charset="0"/>
              </a:rPr>
              <a:t>použitelné jako test ukončení testování u kritických aplikací </a:t>
            </a:r>
          </a:p>
        </p:txBody>
      </p:sp>
      <p:sp>
        <p:nvSpPr>
          <p:cNvPr id="98309" name="Text Box 1028"/>
          <p:cNvSpPr txBox="1">
            <a:spLocks noChangeArrowheads="1"/>
          </p:cNvSpPr>
          <p:nvPr/>
        </p:nvSpPr>
        <p:spPr bwMode="auto">
          <a:xfrm>
            <a:off x="4191000" y="2667000"/>
            <a:ext cx="1905000" cy="336550"/>
          </a:xfrm>
          <a:prstGeom prst="rect">
            <a:avLst/>
          </a:prstGeom>
          <a:noFill/>
          <a:ln w="9525">
            <a:noFill/>
            <a:miter lim="800000"/>
            <a:headEnd/>
            <a:tailEnd/>
          </a:ln>
        </p:spPr>
        <p:txBody>
          <a:bodyPr>
            <a:spAutoFit/>
          </a:bodyPr>
          <a:lstStyle/>
          <a:p>
            <a:pPr>
              <a:spcBef>
                <a:spcPct val="50000"/>
              </a:spcBef>
            </a:pPr>
            <a:endParaRPr lang="en-US" sz="1600" i="0">
              <a:latin typeface="Arial" charset="0"/>
            </a:endParaRPr>
          </a:p>
        </p:txBody>
      </p:sp>
      <p:sp>
        <p:nvSpPr>
          <p:cNvPr id="98310" name="Text Box 1029"/>
          <p:cNvSpPr txBox="1">
            <a:spLocks noChangeArrowheads="1"/>
          </p:cNvSpPr>
          <p:nvPr/>
        </p:nvSpPr>
        <p:spPr bwMode="auto">
          <a:xfrm>
            <a:off x="4067175" y="2636838"/>
            <a:ext cx="2514600" cy="581025"/>
          </a:xfrm>
          <a:prstGeom prst="rect">
            <a:avLst/>
          </a:prstGeom>
          <a:solidFill>
            <a:schemeClr val="bg1"/>
          </a:solidFill>
          <a:ln w="9525">
            <a:noFill/>
            <a:miter lim="800000"/>
            <a:headEnd/>
            <a:tailEnd/>
          </a:ln>
        </p:spPr>
        <p:txBody>
          <a:bodyPr>
            <a:spAutoFit/>
          </a:bodyPr>
          <a:lstStyle/>
          <a:p>
            <a:pPr>
              <a:spcBef>
                <a:spcPct val="50000"/>
              </a:spcBef>
            </a:pPr>
            <a:r>
              <a:rPr lang="cs-CZ" sz="1600" i="0">
                <a:latin typeface="Arial" charset="0"/>
              </a:rPr>
              <a:t>Hranice konfidenčního intervalu </a:t>
            </a:r>
          </a:p>
        </p:txBody>
      </p:sp>
      <p:sp>
        <p:nvSpPr>
          <p:cNvPr id="98311" name="Text Box 1030"/>
          <p:cNvSpPr txBox="1">
            <a:spLocks noChangeArrowheads="1"/>
          </p:cNvSpPr>
          <p:nvPr/>
        </p:nvSpPr>
        <p:spPr bwMode="auto">
          <a:xfrm>
            <a:off x="1131888" y="5257800"/>
            <a:ext cx="7327900" cy="1062038"/>
          </a:xfrm>
          <a:prstGeom prst="rect">
            <a:avLst/>
          </a:prstGeom>
          <a:noFill/>
          <a:ln w="9525">
            <a:noFill/>
            <a:miter lim="800000"/>
            <a:headEnd/>
            <a:tailEnd/>
          </a:ln>
        </p:spPr>
        <p:txBody>
          <a:bodyPr>
            <a:spAutoFit/>
          </a:bodyPr>
          <a:lstStyle/>
          <a:p>
            <a:pPr>
              <a:spcBef>
                <a:spcPct val="50000"/>
              </a:spcBef>
            </a:pPr>
            <a:r>
              <a:rPr lang="cs-CZ" sz="1800" i="0" dirty="0">
                <a:latin typeface="Arial" charset="0"/>
              </a:rPr>
              <a:t>Existují účinnější postupy z teorie spolehlivosti.</a:t>
            </a:r>
          </a:p>
          <a:p>
            <a:pPr>
              <a:spcBef>
                <a:spcPct val="50000"/>
              </a:spcBef>
            </a:pPr>
            <a:r>
              <a:rPr lang="cs-CZ" sz="1800" i="0" dirty="0">
                <a:latin typeface="Arial" charset="0"/>
              </a:rPr>
              <a:t>Exponenciální model poklesu frekvence selhání je zpravidla správný (podmínkou je nezávislost detekce </a:t>
            </a:r>
            <a:r>
              <a:rPr lang="cs-CZ" sz="1800" i="0" dirty="0" smtClean="0">
                <a:latin typeface="Arial" charset="0"/>
              </a:rPr>
              <a:t>jednotlivých selhání</a:t>
            </a:r>
            <a:r>
              <a:rPr lang="cs-CZ" sz="1800" i="0" dirty="0">
                <a:latin typeface="Arial" charset="0"/>
              </a:rPr>
              <a:t>)</a:t>
            </a:r>
          </a:p>
        </p:txBody>
      </p:sp>
      <p:sp>
        <p:nvSpPr>
          <p:cNvPr id="8" name="Elipsa 7"/>
          <p:cNvSpPr/>
          <p:nvPr/>
        </p:nvSpPr>
        <p:spPr bwMode="auto">
          <a:xfrm>
            <a:off x="7596336" y="4221088"/>
            <a:ext cx="432048" cy="216024"/>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90000"/>
              </a:lnSpc>
              <a:spcBef>
                <a:spcPct val="20000"/>
              </a:spcBef>
              <a:spcAft>
                <a:spcPct val="0"/>
              </a:spcAft>
              <a:buClrTx/>
              <a:buSzTx/>
              <a:buFontTx/>
              <a:buChar char="–"/>
              <a:tabLst/>
            </a:pPr>
            <a:endParaRPr kumimoji="0" lang="cs-CZ" sz="2800" b="0" i="1" u="none" strike="noStrike" cap="none" normalizeH="0" baseline="0" smtClean="0">
              <a:ln>
                <a:noFill/>
              </a:ln>
              <a:solidFill>
                <a:schemeClr val="tx1"/>
              </a:solidFill>
              <a:effectLst/>
              <a:latin typeface="Arial" charset="0"/>
            </a:endParaRPr>
          </a:p>
        </p:txBody>
      </p:sp>
      <p:sp>
        <p:nvSpPr>
          <p:cNvPr id="9" name="Elipsa 8"/>
          <p:cNvSpPr/>
          <p:nvPr/>
        </p:nvSpPr>
        <p:spPr bwMode="auto">
          <a:xfrm>
            <a:off x="7524328" y="4077072"/>
            <a:ext cx="360040" cy="216024"/>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90000"/>
              </a:lnSpc>
              <a:spcBef>
                <a:spcPct val="20000"/>
              </a:spcBef>
              <a:spcAft>
                <a:spcPct val="0"/>
              </a:spcAft>
              <a:buClrTx/>
              <a:buSzTx/>
              <a:buFontTx/>
              <a:buChar char="–"/>
              <a:tabLst/>
            </a:pPr>
            <a:endParaRPr kumimoji="0" lang="cs-CZ" sz="2800" b="0" i="1"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Zástupný symbol pro číslo snímku 5"/>
          <p:cNvSpPr>
            <a:spLocks noGrp="1"/>
          </p:cNvSpPr>
          <p:nvPr>
            <p:ph type="sldNum" sz="quarter" idx="12"/>
          </p:nvPr>
        </p:nvSpPr>
        <p:spPr/>
        <p:txBody>
          <a:bodyPr/>
          <a:lstStyle/>
          <a:p>
            <a:pPr>
              <a:defRPr/>
            </a:pPr>
            <a:fld id="{1EEDBB08-2CEA-4860-B365-9F85ACC7A5B6}" type="slidenum">
              <a:rPr lang="cs-CZ" smtClean="0"/>
              <a:pPr>
                <a:defRPr/>
              </a:pPr>
              <a:t>13</a:t>
            </a:fld>
            <a:endParaRPr lang="cs-CZ" smtClean="0"/>
          </a:p>
        </p:txBody>
      </p:sp>
      <p:sp>
        <p:nvSpPr>
          <p:cNvPr id="99331" name="Rectangle 2"/>
          <p:cNvSpPr>
            <a:spLocks noGrp="1" noChangeArrowheads="1"/>
          </p:cNvSpPr>
          <p:nvPr>
            <p:ph type="title"/>
          </p:nvPr>
        </p:nvSpPr>
        <p:spPr/>
        <p:txBody>
          <a:bodyPr/>
          <a:lstStyle/>
          <a:p>
            <a:pPr eaLnBrk="1" hangingPunct="1"/>
            <a:r>
              <a:rPr lang="cs-CZ" smtClean="0"/>
              <a:t>Druhy testů</a:t>
            </a:r>
          </a:p>
        </p:txBody>
      </p:sp>
      <p:sp>
        <p:nvSpPr>
          <p:cNvPr id="99332" name="Rectangle 3"/>
          <p:cNvSpPr>
            <a:spLocks noGrp="1" noChangeArrowheads="1"/>
          </p:cNvSpPr>
          <p:nvPr>
            <p:ph type="body" idx="1"/>
          </p:nvPr>
        </p:nvSpPr>
        <p:spPr>
          <a:xfrm>
            <a:off x="457200" y="1295400"/>
            <a:ext cx="8229600" cy="4830763"/>
          </a:xfrm>
        </p:spPr>
        <p:txBody>
          <a:bodyPr/>
          <a:lstStyle/>
          <a:p>
            <a:pPr eaLnBrk="1" hangingPunct="1">
              <a:lnSpc>
                <a:spcPct val="90000"/>
              </a:lnSpc>
            </a:pPr>
            <a:r>
              <a:rPr lang="cs-CZ" b="1" smtClean="0"/>
              <a:t>Částí, (unit tests)</a:t>
            </a:r>
          </a:p>
          <a:p>
            <a:pPr lvl="1" eaLnBrk="1" hangingPunct="1">
              <a:lnSpc>
                <a:spcPct val="90000"/>
              </a:lnSpc>
            </a:pPr>
            <a:r>
              <a:rPr lang="cs-CZ" smtClean="0"/>
              <a:t>samostatných kusů programů</a:t>
            </a:r>
          </a:p>
          <a:p>
            <a:pPr lvl="1" eaLnBrk="1" hangingPunct="1">
              <a:lnSpc>
                <a:spcPct val="90000"/>
              </a:lnSpc>
            </a:pPr>
            <a:r>
              <a:rPr lang="cs-CZ" smtClean="0"/>
              <a:t> dost často testují programátoři sami</a:t>
            </a:r>
          </a:p>
          <a:p>
            <a:pPr eaLnBrk="1" hangingPunct="1">
              <a:lnSpc>
                <a:spcPct val="90000"/>
              </a:lnSpc>
            </a:pPr>
            <a:r>
              <a:rPr lang="cs-CZ" b="1" smtClean="0"/>
              <a:t>Integrační </a:t>
            </a:r>
          </a:p>
          <a:p>
            <a:pPr lvl="1" eaLnBrk="1" hangingPunct="1">
              <a:lnSpc>
                <a:spcPct val="90000"/>
              </a:lnSpc>
            </a:pPr>
            <a:r>
              <a:rPr lang="cs-CZ" smtClean="0"/>
              <a:t>Shora</a:t>
            </a:r>
          </a:p>
          <a:p>
            <a:pPr lvl="1" eaLnBrk="1" hangingPunct="1">
              <a:lnSpc>
                <a:spcPct val="90000"/>
              </a:lnSpc>
            </a:pPr>
            <a:r>
              <a:rPr lang="cs-CZ" smtClean="0"/>
              <a:t>Zdola </a:t>
            </a:r>
          </a:p>
          <a:p>
            <a:pPr lvl="1" eaLnBrk="1" hangingPunct="1">
              <a:lnSpc>
                <a:spcPct val="90000"/>
              </a:lnSpc>
            </a:pPr>
            <a:r>
              <a:rPr lang="cs-CZ" smtClean="0"/>
              <a:t>Selektivní, sendvič, jádro a programy</a:t>
            </a:r>
          </a:p>
          <a:p>
            <a:pPr eaLnBrk="1" hangingPunct="1">
              <a:lnSpc>
                <a:spcPct val="90000"/>
              </a:lnSpc>
            </a:pPr>
            <a:r>
              <a:rPr lang="cs-CZ" b="1" smtClean="0"/>
              <a:t>Regresní (zopakování většiny testů)</a:t>
            </a:r>
          </a:p>
          <a:p>
            <a:pPr lvl="1" eaLnBrk="1" hangingPunct="1">
              <a:lnSpc>
                <a:spcPct val="90000"/>
              </a:lnSpc>
            </a:pPr>
            <a:r>
              <a:rPr lang="cs-CZ" smtClean="0"/>
              <a:t>Může být příliš náročné na uživatele a na provoz, v agilním vývoji spíše pravidlo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číslo snímku 5"/>
          <p:cNvSpPr>
            <a:spLocks noGrp="1"/>
          </p:cNvSpPr>
          <p:nvPr>
            <p:ph type="sldNum" sz="quarter" idx="12"/>
          </p:nvPr>
        </p:nvSpPr>
        <p:spPr/>
        <p:txBody>
          <a:bodyPr/>
          <a:lstStyle/>
          <a:p>
            <a:pPr>
              <a:defRPr/>
            </a:pPr>
            <a:fld id="{9560B394-A986-46A9-A956-916BA3957438}" type="slidenum">
              <a:rPr lang="cs-CZ" smtClean="0"/>
              <a:pPr>
                <a:defRPr/>
              </a:pPr>
              <a:t>14</a:t>
            </a:fld>
            <a:endParaRPr lang="cs-CZ" smtClean="0"/>
          </a:p>
        </p:txBody>
      </p:sp>
      <p:sp>
        <p:nvSpPr>
          <p:cNvPr id="100355" name="Rectangle 2"/>
          <p:cNvSpPr>
            <a:spLocks noGrp="1" noChangeArrowheads="1"/>
          </p:cNvSpPr>
          <p:nvPr>
            <p:ph type="title"/>
          </p:nvPr>
        </p:nvSpPr>
        <p:spPr/>
        <p:txBody>
          <a:bodyPr/>
          <a:lstStyle/>
          <a:p>
            <a:pPr eaLnBrk="1" hangingPunct="1"/>
            <a:r>
              <a:rPr lang="cs-CZ" smtClean="0"/>
              <a:t>Druhy testů</a:t>
            </a:r>
          </a:p>
        </p:txBody>
      </p:sp>
      <p:sp>
        <p:nvSpPr>
          <p:cNvPr id="100356" name="Rectangle 3"/>
          <p:cNvSpPr>
            <a:spLocks noGrp="1" noChangeArrowheads="1"/>
          </p:cNvSpPr>
          <p:nvPr>
            <p:ph type="body" idx="1"/>
          </p:nvPr>
        </p:nvSpPr>
        <p:spPr>
          <a:xfrm>
            <a:off x="457200" y="1295400"/>
            <a:ext cx="8229600" cy="4830763"/>
          </a:xfrm>
        </p:spPr>
        <p:txBody>
          <a:bodyPr/>
          <a:lstStyle/>
          <a:p>
            <a:pPr eaLnBrk="1" hangingPunct="1">
              <a:lnSpc>
                <a:spcPct val="90000"/>
              </a:lnSpc>
            </a:pPr>
            <a:r>
              <a:rPr lang="cs-CZ" b="1" smtClean="0"/>
              <a:t>Funkcí</a:t>
            </a:r>
          </a:p>
          <a:p>
            <a:pPr lvl="1" eaLnBrk="1" hangingPunct="1">
              <a:lnSpc>
                <a:spcPct val="90000"/>
              </a:lnSpc>
            </a:pPr>
            <a:r>
              <a:rPr lang="cs-CZ" smtClean="0"/>
              <a:t>Ucelených akcí systému</a:t>
            </a:r>
          </a:p>
          <a:p>
            <a:pPr eaLnBrk="1" hangingPunct="1">
              <a:lnSpc>
                <a:spcPct val="90000"/>
              </a:lnSpc>
            </a:pPr>
            <a:r>
              <a:rPr lang="cs-CZ" b="1" smtClean="0"/>
              <a:t>Systému</a:t>
            </a:r>
          </a:p>
          <a:p>
            <a:pPr lvl="1" eaLnBrk="1" hangingPunct="1">
              <a:lnSpc>
                <a:spcPct val="90000"/>
              </a:lnSpc>
            </a:pPr>
            <a:r>
              <a:rPr lang="cs-CZ" smtClean="0"/>
              <a:t>V simulovaném provozu jako celek</a:t>
            </a:r>
          </a:p>
          <a:p>
            <a:pPr eaLnBrk="1" hangingPunct="1">
              <a:lnSpc>
                <a:spcPct val="90000"/>
              </a:lnSpc>
            </a:pPr>
            <a:r>
              <a:rPr lang="cs-CZ" b="1" smtClean="0"/>
              <a:t>Předávací</a:t>
            </a:r>
          </a:p>
          <a:p>
            <a:pPr lvl="1" eaLnBrk="1" hangingPunct="1">
              <a:lnSpc>
                <a:spcPct val="90000"/>
              </a:lnSpc>
            </a:pPr>
            <a:r>
              <a:rPr lang="cs-CZ" b="1" smtClean="0"/>
              <a:t> </a:t>
            </a:r>
            <a:r>
              <a:rPr lang="cs-CZ" smtClean="0"/>
              <a:t>Podle smlouvy</a:t>
            </a:r>
          </a:p>
          <a:p>
            <a:pPr eaLnBrk="1" hangingPunct="1">
              <a:lnSpc>
                <a:spcPct val="90000"/>
              </a:lnSpc>
            </a:pPr>
            <a:r>
              <a:rPr lang="cs-CZ" b="1" smtClean="0"/>
              <a:t>Test užíváním</a:t>
            </a:r>
          </a:p>
          <a:p>
            <a:pPr lvl="1" eaLnBrk="1" hangingPunct="1">
              <a:lnSpc>
                <a:spcPct val="90000"/>
              </a:lnSpc>
            </a:pPr>
            <a:r>
              <a:rPr lang="cs-CZ" smtClean="0"/>
              <a:t>Zkušební provoz </a:t>
            </a:r>
          </a:p>
          <a:p>
            <a:pPr eaLnBrk="1" hangingPunct="1">
              <a:lnSpc>
                <a:spcPct val="90000"/>
              </a:lnSpc>
            </a:pPr>
            <a:r>
              <a:rPr lang="cs-CZ" b="1" smtClean="0"/>
              <a:t>Test simulací nebo prototypem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číslo snímku 5"/>
          <p:cNvSpPr>
            <a:spLocks noGrp="1"/>
          </p:cNvSpPr>
          <p:nvPr>
            <p:ph type="sldNum" sz="quarter" idx="12"/>
          </p:nvPr>
        </p:nvSpPr>
        <p:spPr/>
        <p:txBody>
          <a:bodyPr/>
          <a:lstStyle/>
          <a:p>
            <a:pPr>
              <a:defRPr/>
            </a:pPr>
            <a:fld id="{7FD5139A-29F7-4C4D-9188-8ECFFCFDE0B9}" type="slidenum">
              <a:rPr lang="cs-CZ" smtClean="0"/>
              <a:pPr>
                <a:defRPr/>
              </a:pPr>
              <a:t>15</a:t>
            </a:fld>
            <a:endParaRPr lang="cs-CZ" smtClean="0"/>
          </a:p>
        </p:txBody>
      </p:sp>
      <p:sp>
        <p:nvSpPr>
          <p:cNvPr id="101379" name="Rectangle 2"/>
          <p:cNvSpPr>
            <a:spLocks noGrp="1" noChangeArrowheads="1"/>
          </p:cNvSpPr>
          <p:nvPr>
            <p:ph type="title"/>
          </p:nvPr>
        </p:nvSpPr>
        <p:spPr/>
        <p:txBody>
          <a:bodyPr/>
          <a:lstStyle/>
          <a:p>
            <a:pPr eaLnBrk="1" hangingPunct="1"/>
            <a:r>
              <a:rPr lang="cs-CZ" smtClean="0"/>
              <a:t>Integrace zdola</a:t>
            </a:r>
          </a:p>
        </p:txBody>
      </p:sp>
      <p:sp>
        <p:nvSpPr>
          <p:cNvPr id="101380" name="Rectangle 3"/>
          <p:cNvSpPr>
            <a:spLocks noGrp="1" noChangeArrowheads="1"/>
          </p:cNvSpPr>
          <p:nvPr>
            <p:ph type="body" idx="1"/>
          </p:nvPr>
        </p:nvSpPr>
        <p:spPr/>
        <p:txBody>
          <a:bodyPr/>
          <a:lstStyle/>
          <a:p>
            <a:pPr eaLnBrk="1" hangingPunct="1">
              <a:buFontTx/>
              <a:buChar char="-"/>
            </a:pPr>
            <a:r>
              <a:rPr lang="cs-CZ" smtClean="0"/>
              <a:t>Je třeba mnoho pomocných dat a programů</a:t>
            </a:r>
          </a:p>
          <a:p>
            <a:pPr eaLnBrk="1" hangingPunct="1">
              <a:buFontTx/>
              <a:buChar char="-"/>
            </a:pPr>
            <a:r>
              <a:rPr lang="cs-CZ" smtClean="0"/>
              <a:t>Funkce systému se testují a mohou předvádět poměrně pozdě</a:t>
            </a:r>
          </a:p>
          <a:p>
            <a:pPr eaLnBrk="1" hangingPunct="1">
              <a:buFontTx/>
              <a:buNone/>
            </a:pPr>
            <a:r>
              <a:rPr lang="cs-CZ" smtClean="0"/>
              <a:t>+ Moduly jsou obecněji použitelné (méně závisí na změnách funkcí systému) </a:t>
            </a:r>
          </a:p>
          <a:p>
            <a:pPr eaLnBrk="1" hangingPunct="1">
              <a:buFontTx/>
              <a:buNone/>
            </a:pPr>
            <a:r>
              <a:rPr lang="cs-CZ" smtClean="0"/>
              <a:t>+ Ověřují se možnosti implementace</a:t>
            </a:r>
          </a:p>
          <a:p>
            <a:pPr eaLnBrk="1" hangingPunct="1">
              <a:buFontTx/>
              <a:buNone/>
            </a:pPr>
            <a:endParaRPr lang="cs-CZ" smtClean="0"/>
          </a:p>
          <a:p>
            <a:pPr eaLnBrk="1" hangingPunct="1">
              <a:buFontTx/>
              <a:buChar char="-"/>
            </a:pPr>
            <a:endParaRPr lang="cs-CZ"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číslo snímku 5"/>
          <p:cNvSpPr>
            <a:spLocks noGrp="1"/>
          </p:cNvSpPr>
          <p:nvPr>
            <p:ph type="sldNum" sz="quarter" idx="12"/>
          </p:nvPr>
        </p:nvSpPr>
        <p:spPr/>
        <p:txBody>
          <a:bodyPr/>
          <a:lstStyle/>
          <a:p>
            <a:pPr>
              <a:defRPr/>
            </a:pPr>
            <a:fld id="{D85CFD25-091B-482D-A00F-33482C4286C6}" type="slidenum">
              <a:rPr lang="cs-CZ" smtClean="0"/>
              <a:pPr>
                <a:defRPr/>
              </a:pPr>
              <a:t>16</a:t>
            </a:fld>
            <a:endParaRPr lang="cs-CZ" smtClean="0"/>
          </a:p>
        </p:txBody>
      </p:sp>
      <p:sp>
        <p:nvSpPr>
          <p:cNvPr id="102403" name="Rectangle 2"/>
          <p:cNvSpPr>
            <a:spLocks noGrp="1" noChangeArrowheads="1"/>
          </p:cNvSpPr>
          <p:nvPr>
            <p:ph type="title"/>
          </p:nvPr>
        </p:nvSpPr>
        <p:spPr/>
        <p:txBody>
          <a:bodyPr/>
          <a:lstStyle/>
          <a:p>
            <a:pPr eaLnBrk="1" hangingPunct="1"/>
            <a:r>
              <a:rPr lang="cs-CZ" smtClean="0"/>
              <a:t>Integrace shora</a:t>
            </a:r>
          </a:p>
        </p:txBody>
      </p:sp>
      <p:sp>
        <p:nvSpPr>
          <p:cNvPr id="102404" name="Rectangle 3"/>
          <p:cNvSpPr>
            <a:spLocks noGrp="1" noChangeArrowheads="1"/>
          </p:cNvSpPr>
          <p:nvPr>
            <p:ph type="body" idx="1"/>
          </p:nvPr>
        </p:nvSpPr>
        <p:spPr/>
        <p:txBody>
          <a:bodyPr/>
          <a:lstStyle/>
          <a:p>
            <a:pPr eaLnBrk="1" hangingPunct="1">
              <a:lnSpc>
                <a:spcPct val="90000"/>
              </a:lnSpc>
              <a:buFontTx/>
              <a:buNone/>
            </a:pPr>
            <a:r>
              <a:rPr lang="cs-CZ" smtClean="0"/>
              <a:t>+ Je třeba méně  pomocných dat a programů</a:t>
            </a:r>
          </a:p>
          <a:p>
            <a:pPr eaLnBrk="1" hangingPunct="1">
              <a:lnSpc>
                <a:spcPct val="90000"/>
              </a:lnSpc>
              <a:buFontTx/>
              <a:buNone/>
            </a:pPr>
            <a:r>
              <a:rPr lang="cs-CZ" smtClean="0"/>
              <a:t>+ Funkce systému  a rozhraní se testují a mohou předvádět poměrně brzy</a:t>
            </a:r>
          </a:p>
          <a:p>
            <a:pPr eaLnBrk="1" hangingPunct="1">
              <a:lnSpc>
                <a:spcPct val="90000"/>
              </a:lnSpc>
              <a:buFontTx/>
              <a:buChar char="-"/>
            </a:pPr>
            <a:r>
              <a:rPr lang="cs-CZ" smtClean="0"/>
              <a:t>Moduly jsou  použitelné jen v daném prostředí (někdy je to výhoda)</a:t>
            </a:r>
          </a:p>
          <a:p>
            <a:pPr eaLnBrk="1" hangingPunct="1">
              <a:lnSpc>
                <a:spcPct val="90000"/>
              </a:lnSpc>
              <a:buFontTx/>
              <a:buChar char="-"/>
            </a:pPr>
            <a:r>
              <a:rPr lang="cs-CZ" smtClean="0"/>
              <a:t>Chyby na vyšších úrovních mohou být fatální (až příliš pozdě se zjistí problémy s implementací)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číslo snímku 5"/>
          <p:cNvSpPr>
            <a:spLocks noGrp="1"/>
          </p:cNvSpPr>
          <p:nvPr>
            <p:ph type="sldNum" sz="quarter" idx="12"/>
          </p:nvPr>
        </p:nvSpPr>
        <p:spPr/>
        <p:txBody>
          <a:bodyPr/>
          <a:lstStyle/>
          <a:p>
            <a:pPr>
              <a:defRPr/>
            </a:pPr>
            <a:fld id="{AE825A6B-00A3-4490-AF9B-C16BBBFB1F47}" type="slidenum">
              <a:rPr lang="cs-CZ" smtClean="0"/>
              <a:pPr>
                <a:defRPr/>
              </a:pPr>
              <a:t>17</a:t>
            </a:fld>
            <a:endParaRPr lang="cs-CZ" smtClean="0"/>
          </a:p>
        </p:txBody>
      </p:sp>
      <p:sp>
        <p:nvSpPr>
          <p:cNvPr id="103427" name="Rectangle 2"/>
          <p:cNvSpPr>
            <a:spLocks noGrp="1" noChangeArrowheads="1"/>
          </p:cNvSpPr>
          <p:nvPr>
            <p:ph type="title"/>
          </p:nvPr>
        </p:nvSpPr>
        <p:spPr/>
        <p:txBody>
          <a:bodyPr/>
          <a:lstStyle/>
          <a:p>
            <a:pPr eaLnBrk="1" hangingPunct="1"/>
            <a:r>
              <a:rPr lang="cs-CZ" smtClean="0"/>
              <a:t>Podpora testů</a:t>
            </a:r>
          </a:p>
        </p:txBody>
      </p:sp>
      <p:sp>
        <p:nvSpPr>
          <p:cNvPr id="103428" name="Rectangle 3"/>
          <p:cNvSpPr>
            <a:spLocks noGrp="1" noChangeArrowheads="1"/>
          </p:cNvSpPr>
          <p:nvPr>
            <p:ph type="body" idx="1"/>
          </p:nvPr>
        </p:nvSpPr>
        <p:spPr>
          <a:xfrm>
            <a:off x="457200" y="1268413"/>
            <a:ext cx="8229600" cy="4968875"/>
          </a:xfrm>
        </p:spPr>
        <p:txBody>
          <a:bodyPr/>
          <a:lstStyle/>
          <a:p>
            <a:pPr eaLnBrk="1" hangingPunct="1">
              <a:lnSpc>
                <a:spcPct val="80000"/>
              </a:lnSpc>
              <a:tabLst>
                <a:tab pos="3238500" algn="l"/>
              </a:tabLst>
            </a:pPr>
            <a:r>
              <a:rPr lang="cs-CZ" sz="2800" smtClean="0"/>
              <a:t> CASE systémy mají testovací roboty</a:t>
            </a:r>
          </a:p>
          <a:p>
            <a:pPr lvl="1" eaLnBrk="1" hangingPunct="1">
              <a:lnSpc>
                <a:spcPct val="80000"/>
              </a:lnSpc>
              <a:tabLst>
                <a:tab pos="3238500" algn="l"/>
              </a:tabLst>
            </a:pPr>
            <a:r>
              <a:rPr lang="cs-CZ" sz="2400" smtClean="0"/>
              <a:t>IBM Rose, RRrobot</a:t>
            </a:r>
          </a:p>
          <a:p>
            <a:pPr lvl="1" eaLnBrk="1" hangingPunct="1">
              <a:lnSpc>
                <a:spcPct val="80000"/>
              </a:lnSpc>
              <a:tabLst>
                <a:tab pos="3238500" algn="l"/>
              </a:tabLst>
            </a:pPr>
            <a:r>
              <a:rPr lang="cs-CZ" sz="2400" smtClean="0"/>
              <a:t>Agilní přístup, buduje se testovací podsystém</a:t>
            </a:r>
          </a:p>
          <a:p>
            <a:pPr lvl="1" eaLnBrk="1" hangingPunct="1">
              <a:lnSpc>
                <a:spcPct val="80000"/>
              </a:lnSpc>
              <a:tabLst>
                <a:tab pos="3238500" algn="l"/>
              </a:tabLst>
            </a:pPr>
            <a:r>
              <a:rPr lang="cs-CZ" sz="2400" smtClean="0"/>
              <a:t>Generátory (power builder)</a:t>
            </a:r>
          </a:p>
          <a:p>
            <a:pPr lvl="1" eaLnBrk="1" hangingPunct="1">
              <a:lnSpc>
                <a:spcPct val="80000"/>
              </a:lnSpc>
              <a:tabLst>
                <a:tab pos="3238500" algn="l"/>
              </a:tabLst>
            </a:pPr>
            <a:r>
              <a:rPr lang="cs-CZ" sz="2400" smtClean="0"/>
              <a:t>Systémy podpory programování usnadňují testování, spíše detailů  </a:t>
            </a:r>
          </a:p>
          <a:p>
            <a:pPr eaLnBrk="1" hangingPunct="1">
              <a:lnSpc>
                <a:spcPct val="80000"/>
              </a:lnSpc>
              <a:tabLst>
                <a:tab pos="3238500" algn="l"/>
              </a:tabLst>
            </a:pPr>
            <a:r>
              <a:rPr lang="cs-CZ" sz="2800" smtClean="0"/>
              <a:t>Pracnost testování závisí na architektuře systému, v SOA  a při agilním vývoji je menší</a:t>
            </a:r>
          </a:p>
          <a:p>
            <a:pPr lvl="1" eaLnBrk="1" hangingPunct="1">
              <a:lnSpc>
                <a:spcPct val="80000"/>
              </a:lnSpc>
              <a:tabLst>
                <a:tab pos="3238500" algn="l"/>
              </a:tabLst>
            </a:pPr>
            <a:r>
              <a:rPr lang="cs-CZ" sz="2400" smtClean="0"/>
              <a:t>Znovupoužitelnost a produkty třetích stran</a:t>
            </a:r>
          </a:p>
          <a:p>
            <a:pPr lvl="1" eaLnBrk="1" hangingPunct="1">
              <a:lnSpc>
                <a:spcPct val="80000"/>
              </a:lnSpc>
              <a:tabLst>
                <a:tab pos="3238500" algn="l"/>
              </a:tabLst>
            </a:pPr>
            <a:r>
              <a:rPr lang="cs-CZ" sz="2400" smtClean="0"/>
              <a:t>Možnost testování služeb přesměrováním zpráv</a:t>
            </a:r>
          </a:p>
          <a:p>
            <a:pPr lvl="1" eaLnBrk="1" hangingPunct="1">
              <a:lnSpc>
                <a:spcPct val="80000"/>
              </a:lnSpc>
              <a:tabLst>
                <a:tab pos="3238500" algn="l"/>
              </a:tabLst>
            </a:pPr>
            <a:r>
              <a:rPr lang="cs-CZ" sz="2400" smtClean="0"/>
              <a:t>Využívání prototypů a žurnálů</a:t>
            </a:r>
          </a:p>
          <a:p>
            <a:pPr lvl="1" eaLnBrk="1" hangingPunct="1">
              <a:lnSpc>
                <a:spcPct val="80000"/>
              </a:lnSpc>
              <a:tabLst>
                <a:tab pos="3238500" algn="l"/>
              </a:tabLst>
            </a:pPr>
            <a:r>
              <a:rPr lang="cs-CZ" sz="2400" smtClean="0"/>
              <a:t>Mentálně zvládnutelné</a:t>
            </a:r>
          </a:p>
          <a:p>
            <a:pPr lvl="1" eaLnBrk="1" hangingPunct="1">
              <a:lnSpc>
                <a:spcPct val="80000"/>
              </a:lnSpc>
              <a:tabLst>
                <a:tab pos="3238500" algn="l"/>
              </a:tabLst>
            </a:pPr>
            <a:r>
              <a:rPr lang="cs-CZ" sz="2400" smtClean="0"/>
              <a:t>Použití ISO norem u kritických aplikací výhodiu i nutnosti </a:t>
            </a:r>
          </a:p>
          <a:p>
            <a:pPr eaLnBrk="1" hangingPunct="1">
              <a:lnSpc>
                <a:spcPct val="80000"/>
              </a:lnSpc>
              <a:tabLst>
                <a:tab pos="3238500" algn="l"/>
              </a:tabLst>
            </a:pPr>
            <a:endParaRPr lang="cs-CZ" sz="2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číslo snímku 5"/>
          <p:cNvSpPr>
            <a:spLocks noGrp="1"/>
          </p:cNvSpPr>
          <p:nvPr>
            <p:ph type="sldNum" sz="quarter" idx="12"/>
          </p:nvPr>
        </p:nvSpPr>
        <p:spPr/>
        <p:txBody>
          <a:bodyPr/>
          <a:lstStyle/>
          <a:p>
            <a:pPr>
              <a:defRPr/>
            </a:pPr>
            <a:fld id="{BEDAA61E-AFBB-49C3-B84A-B050A11FCBAB}" type="slidenum">
              <a:rPr lang="cs-CZ" smtClean="0"/>
              <a:pPr>
                <a:defRPr/>
              </a:pPr>
              <a:t>18</a:t>
            </a:fld>
            <a:endParaRPr lang="cs-CZ" smtClean="0"/>
          </a:p>
        </p:txBody>
      </p:sp>
      <p:sp>
        <p:nvSpPr>
          <p:cNvPr id="104451" name="Rectangle 2"/>
          <p:cNvSpPr>
            <a:spLocks noGrp="1" noChangeArrowheads="1"/>
          </p:cNvSpPr>
          <p:nvPr>
            <p:ph type="title"/>
          </p:nvPr>
        </p:nvSpPr>
        <p:spPr/>
        <p:txBody>
          <a:bodyPr/>
          <a:lstStyle/>
          <a:p>
            <a:pPr eaLnBrk="1" hangingPunct="1"/>
            <a:r>
              <a:rPr lang="cs-CZ" smtClean="0"/>
              <a:t>Programátoři a testéři</a:t>
            </a:r>
          </a:p>
        </p:txBody>
      </p:sp>
      <p:sp>
        <p:nvSpPr>
          <p:cNvPr id="104452" name="Rectangle 3"/>
          <p:cNvSpPr>
            <a:spLocks noGrp="1" noChangeArrowheads="1"/>
          </p:cNvSpPr>
          <p:nvPr>
            <p:ph type="body" idx="1"/>
          </p:nvPr>
        </p:nvSpPr>
        <p:spPr/>
        <p:txBody>
          <a:bodyPr/>
          <a:lstStyle/>
          <a:p>
            <a:pPr marL="609600" indent="-609600" eaLnBrk="1" hangingPunct="1"/>
            <a:r>
              <a:rPr lang="cs-CZ" sz="2800" smtClean="0"/>
              <a:t>Tři varianty „spolupráce“</a:t>
            </a:r>
          </a:p>
          <a:p>
            <a:pPr marL="990600" lvl="1" indent="-533400" eaLnBrk="1" hangingPunct="1">
              <a:buFontTx/>
              <a:buAutoNum type="arabicPeriod"/>
            </a:pPr>
            <a:r>
              <a:rPr lang="cs-CZ" sz="2400" smtClean="0"/>
              <a:t>Programátor je  současně testér</a:t>
            </a:r>
          </a:p>
          <a:p>
            <a:pPr marL="1371600" lvl="2" indent="-457200" eaLnBrk="1" hangingPunct="1"/>
            <a:r>
              <a:rPr lang="cs-CZ" sz="2000" smtClean="0"/>
              <a:t>Populární, rychlé, málo účinné (vadí u kritických aplikací)</a:t>
            </a:r>
          </a:p>
          <a:p>
            <a:pPr marL="1371600" lvl="2" indent="-457200" eaLnBrk="1" hangingPunct="1">
              <a:buFontTx/>
              <a:buNone/>
            </a:pPr>
            <a:r>
              <a:rPr lang="cs-CZ" sz="2000" smtClean="0"/>
              <a:t>        Kompromis: Unit tests. Testy částí.</a:t>
            </a:r>
          </a:p>
          <a:p>
            <a:pPr marL="990600" lvl="1" indent="-533400" eaLnBrk="1" hangingPunct="1">
              <a:buFontTx/>
              <a:buAutoNum type="arabicPeriod"/>
            </a:pPr>
            <a:r>
              <a:rPr lang="cs-CZ" sz="2400" smtClean="0"/>
              <a:t>Testér je specifická role, bílé skříňky</a:t>
            </a:r>
          </a:p>
          <a:p>
            <a:pPr marL="1371600" lvl="2" indent="-457200" eaLnBrk="1" hangingPunct="1"/>
            <a:r>
              <a:rPr lang="cs-CZ" sz="2000" smtClean="0"/>
              <a:t>Testér spolupracuje s programátorem při nápravě  selhání</a:t>
            </a:r>
          </a:p>
          <a:p>
            <a:pPr marL="990600" lvl="1" indent="-533400" eaLnBrk="1" hangingPunct="1">
              <a:buFontTx/>
              <a:buAutoNum type="arabicPeriod"/>
            </a:pPr>
            <a:r>
              <a:rPr lang="cs-CZ" sz="2400" smtClean="0"/>
              <a:t>Testér testuje černé skříňky, testéři nemají zdrojové kódy ani kontakt s programátory</a:t>
            </a:r>
          </a:p>
          <a:p>
            <a:pPr marL="609600" indent="-609600" eaLnBrk="1" hangingPunct="1"/>
            <a:r>
              <a:rPr lang="cs-CZ" sz="2800" smtClean="0"/>
              <a:t>Nejúčinnější je 3, ale je to velmi drahé a vyžaduje to kvalitní profesionály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číslo snímku 5"/>
          <p:cNvSpPr>
            <a:spLocks noGrp="1"/>
          </p:cNvSpPr>
          <p:nvPr>
            <p:ph type="sldNum" sz="quarter" idx="12"/>
          </p:nvPr>
        </p:nvSpPr>
        <p:spPr/>
        <p:txBody>
          <a:bodyPr/>
          <a:lstStyle/>
          <a:p>
            <a:pPr>
              <a:defRPr/>
            </a:pPr>
            <a:fld id="{8E732C4B-4085-46BB-8310-96C3E0BB96F2}" type="slidenum">
              <a:rPr lang="cs-CZ" smtClean="0"/>
              <a:pPr>
                <a:defRPr/>
              </a:pPr>
              <a:t>19</a:t>
            </a:fld>
            <a:endParaRPr lang="cs-CZ" smtClean="0"/>
          </a:p>
        </p:txBody>
      </p:sp>
      <p:sp>
        <p:nvSpPr>
          <p:cNvPr id="105475" name="Rectangle 2"/>
          <p:cNvSpPr>
            <a:spLocks noGrp="1" noChangeArrowheads="1"/>
          </p:cNvSpPr>
          <p:nvPr>
            <p:ph type="title"/>
          </p:nvPr>
        </p:nvSpPr>
        <p:spPr/>
        <p:txBody>
          <a:bodyPr/>
          <a:lstStyle/>
          <a:p>
            <a:pPr eaLnBrk="1" hangingPunct="1"/>
            <a:r>
              <a:rPr lang="cs-CZ" smtClean="0"/>
              <a:t>Terminologie testování</a:t>
            </a:r>
          </a:p>
        </p:txBody>
      </p:sp>
      <p:sp>
        <p:nvSpPr>
          <p:cNvPr id="105476" name="Rectangle 3"/>
          <p:cNvSpPr>
            <a:spLocks noGrp="1" noChangeArrowheads="1"/>
          </p:cNvSpPr>
          <p:nvPr>
            <p:ph type="body" idx="1"/>
          </p:nvPr>
        </p:nvSpPr>
        <p:spPr>
          <a:xfrm>
            <a:off x="285750" y="1617663"/>
            <a:ext cx="8572500" cy="4525962"/>
          </a:xfrm>
        </p:spPr>
        <p:txBody>
          <a:bodyPr/>
          <a:lstStyle/>
          <a:p>
            <a:pPr eaLnBrk="1" hangingPunct="1">
              <a:lnSpc>
                <a:spcPct val="90000"/>
              </a:lnSpc>
            </a:pPr>
            <a:r>
              <a:rPr lang="cs-CZ" b="1" smtClean="0"/>
              <a:t>Selhání</a:t>
            </a:r>
            <a:r>
              <a:rPr lang="cs-CZ" smtClean="0"/>
              <a:t> – jiný než očekávaný výsledek</a:t>
            </a:r>
          </a:p>
          <a:p>
            <a:pPr eaLnBrk="1" hangingPunct="1">
              <a:lnSpc>
                <a:spcPct val="90000"/>
              </a:lnSpc>
            </a:pPr>
            <a:r>
              <a:rPr lang="cs-CZ" b="1" smtClean="0"/>
              <a:t>Neúspěch testu</a:t>
            </a:r>
            <a:r>
              <a:rPr lang="cs-CZ" smtClean="0"/>
              <a:t> – nedetekuje selhání</a:t>
            </a:r>
          </a:p>
          <a:p>
            <a:pPr eaLnBrk="1" hangingPunct="1">
              <a:lnSpc>
                <a:spcPct val="90000"/>
              </a:lnSpc>
            </a:pPr>
            <a:r>
              <a:rPr lang="cs-CZ" b="1" smtClean="0"/>
              <a:t>Testový případ</a:t>
            </a:r>
            <a:r>
              <a:rPr lang="cs-CZ" smtClean="0"/>
              <a:t>: Data, scénář, výsledky</a:t>
            </a:r>
          </a:p>
          <a:p>
            <a:pPr eaLnBrk="1" hangingPunct="1">
              <a:lnSpc>
                <a:spcPct val="90000"/>
              </a:lnSpc>
            </a:pPr>
            <a:r>
              <a:rPr lang="cs-CZ" b="1" smtClean="0"/>
              <a:t>Testová procedura</a:t>
            </a:r>
            <a:r>
              <a:rPr lang="cs-CZ" smtClean="0"/>
              <a:t>: Síť testových případů</a:t>
            </a:r>
          </a:p>
          <a:p>
            <a:pPr eaLnBrk="1" hangingPunct="1">
              <a:lnSpc>
                <a:spcPct val="90000"/>
              </a:lnSpc>
            </a:pPr>
            <a:r>
              <a:rPr lang="cs-CZ" b="1" smtClean="0"/>
              <a:t>Test</a:t>
            </a:r>
            <a:r>
              <a:rPr lang="cs-CZ" smtClean="0"/>
              <a:t>: Síť testových procedur</a:t>
            </a:r>
          </a:p>
          <a:p>
            <a:pPr eaLnBrk="1" hangingPunct="1">
              <a:lnSpc>
                <a:spcPct val="90000"/>
              </a:lnSpc>
            </a:pPr>
            <a:r>
              <a:rPr lang="cs-CZ" b="1" smtClean="0"/>
              <a:t>Položka k testování</a:t>
            </a:r>
            <a:r>
              <a:rPr lang="cs-CZ" smtClean="0"/>
              <a:t>: Vše, co potřebuje testový případ (prostředí, SW, data, scénáře, očekávané chování systému, výstupy)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číslo snímku 5"/>
          <p:cNvSpPr>
            <a:spLocks noGrp="1"/>
          </p:cNvSpPr>
          <p:nvPr>
            <p:ph type="sldNum" sz="quarter" idx="12"/>
          </p:nvPr>
        </p:nvSpPr>
        <p:spPr/>
        <p:txBody>
          <a:bodyPr/>
          <a:lstStyle/>
          <a:p>
            <a:pPr>
              <a:defRPr/>
            </a:pPr>
            <a:fld id="{77E57B9E-AD90-43E9-B865-A4B4FE886818}" type="slidenum">
              <a:rPr lang="cs-CZ" smtClean="0"/>
              <a:pPr>
                <a:defRPr/>
              </a:pPr>
              <a:t>2</a:t>
            </a:fld>
            <a:endParaRPr lang="cs-CZ" smtClean="0"/>
          </a:p>
        </p:txBody>
      </p:sp>
      <p:sp>
        <p:nvSpPr>
          <p:cNvPr id="89091" name="Rectangle 2"/>
          <p:cNvSpPr>
            <a:spLocks noGrp="1" noChangeArrowheads="1"/>
          </p:cNvSpPr>
          <p:nvPr>
            <p:ph type="ctrTitle"/>
          </p:nvPr>
        </p:nvSpPr>
        <p:spPr>
          <a:xfrm>
            <a:off x="685800" y="2286000"/>
            <a:ext cx="7772400" cy="1143000"/>
          </a:xfrm>
        </p:spPr>
        <p:txBody>
          <a:bodyPr/>
          <a:lstStyle/>
          <a:p>
            <a:pPr eaLnBrk="1" hangingPunct="1"/>
            <a:r>
              <a:rPr lang="cs-CZ" smtClean="0"/>
              <a:t>Kódování</a:t>
            </a:r>
          </a:p>
        </p:txBody>
      </p:sp>
      <p:sp>
        <p:nvSpPr>
          <p:cNvPr id="89092" name="Rectangle 3"/>
          <p:cNvSpPr>
            <a:spLocks noGrp="1" noChangeArrowheads="1"/>
          </p:cNvSpPr>
          <p:nvPr>
            <p:ph type="subTitle" idx="1"/>
          </p:nvPr>
        </p:nvSpPr>
        <p:spPr/>
        <p:txBody>
          <a:bodyPr/>
          <a:lstStyle/>
          <a:p>
            <a:pPr eaLnBrk="1" hangingPunct="1"/>
            <a:r>
              <a:rPr lang="cs-CZ" smtClean="0"/>
              <a:t>Psaní programu podle přesných specifikací</a:t>
            </a:r>
          </a:p>
          <a:p>
            <a:pPr eaLnBrk="1" hangingPunct="1"/>
            <a:r>
              <a:rPr lang="cs-CZ" smtClean="0"/>
              <a:t>Člověk jako kompilátor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číslo snímku 5"/>
          <p:cNvSpPr>
            <a:spLocks noGrp="1"/>
          </p:cNvSpPr>
          <p:nvPr>
            <p:ph type="sldNum" sz="quarter" idx="12"/>
          </p:nvPr>
        </p:nvSpPr>
        <p:spPr/>
        <p:txBody>
          <a:bodyPr/>
          <a:lstStyle/>
          <a:p>
            <a:pPr>
              <a:defRPr/>
            </a:pPr>
            <a:fld id="{B933438B-75FA-4BDA-9A06-A144832C4931}" type="slidenum">
              <a:rPr lang="cs-CZ" smtClean="0"/>
              <a:pPr>
                <a:defRPr/>
              </a:pPr>
              <a:t>20</a:t>
            </a:fld>
            <a:endParaRPr lang="cs-CZ" smtClean="0"/>
          </a:p>
        </p:txBody>
      </p:sp>
      <p:sp>
        <p:nvSpPr>
          <p:cNvPr id="106499" name="Rectangle 2"/>
          <p:cNvSpPr>
            <a:spLocks noGrp="1" noChangeArrowheads="1"/>
          </p:cNvSpPr>
          <p:nvPr>
            <p:ph type="title"/>
          </p:nvPr>
        </p:nvSpPr>
        <p:spPr/>
        <p:txBody>
          <a:bodyPr/>
          <a:lstStyle/>
          <a:p>
            <a:pPr eaLnBrk="1" hangingPunct="1"/>
            <a:r>
              <a:rPr lang="cs-CZ" smtClean="0"/>
              <a:t>Terminologie testování</a:t>
            </a:r>
          </a:p>
        </p:txBody>
      </p:sp>
      <p:sp>
        <p:nvSpPr>
          <p:cNvPr id="106500" name="Rectangle 3"/>
          <p:cNvSpPr>
            <a:spLocks noGrp="1" noChangeArrowheads="1"/>
          </p:cNvSpPr>
          <p:nvPr>
            <p:ph type="body" idx="1"/>
          </p:nvPr>
        </p:nvSpPr>
        <p:spPr>
          <a:xfrm>
            <a:off x="0" y="1484313"/>
            <a:ext cx="9144000" cy="4786312"/>
          </a:xfrm>
        </p:spPr>
        <p:txBody>
          <a:bodyPr/>
          <a:lstStyle/>
          <a:p>
            <a:pPr eaLnBrk="1" hangingPunct="1"/>
            <a:r>
              <a:rPr lang="cs-CZ" sz="2800" smtClean="0"/>
              <a:t>U agilního programování se nejprve definují testové případy pro nově vyvíjenou část</a:t>
            </a:r>
          </a:p>
          <a:p>
            <a:pPr eaLnBrk="1" hangingPunct="1"/>
            <a:r>
              <a:rPr lang="cs-CZ" sz="2800" smtClean="0"/>
              <a:t>Naprogramuje se část</a:t>
            </a:r>
          </a:p>
          <a:p>
            <a:pPr eaLnBrk="1" hangingPunct="1"/>
            <a:r>
              <a:rPr lang="cs-CZ" sz="2800" smtClean="0"/>
              <a:t>Testové případy se použijí k otestování části (fakultativně), provádí programátor</a:t>
            </a:r>
          </a:p>
          <a:p>
            <a:pPr eaLnBrk="1" hangingPunct="1"/>
            <a:r>
              <a:rPr lang="cs-CZ" sz="2800" smtClean="0"/>
              <a:t>Testové případy se integrují s ostatními testy, systém se integruje </a:t>
            </a:r>
          </a:p>
          <a:p>
            <a:pPr eaLnBrk="1" hangingPunct="1"/>
            <a:r>
              <a:rPr lang="cs-CZ" sz="2800" smtClean="0"/>
              <a:t>Systém se při agilních postupech integruje a testuje jako celek, to lze u menších a nekritických aplikací či u nepříliš složitých služeb v SOA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číslo snímku 5"/>
          <p:cNvSpPr>
            <a:spLocks noGrp="1"/>
          </p:cNvSpPr>
          <p:nvPr>
            <p:ph type="sldNum" sz="quarter" idx="12"/>
          </p:nvPr>
        </p:nvSpPr>
        <p:spPr/>
        <p:txBody>
          <a:bodyPr/>
          <a:lstStyle/>
          <a:p>
            <a:pPr>
              <a:defRPr/>
            </a:pPr>
            <a:fld id="{BDB85D3B-62C7-4DD1-B75A-B0040A8CC97A}" type="slidenum">
              <a:rPr lang="cs-CZ" smtClean="0"/>
              <a:pPr>
                <a:defRPr/>
              </a:pPr>
              <a:t>21</a:t>
            </a:fld>
            <a:endParaRPr lang="cs-CZ" smtClean="0"/>
          </a:p>
        </p:txBody>
      </p:sp>
      <p:sp>
        <p:nvSpPr>
          <p:cNvPr id="107523" name="Rectangle 2"/>
          <p:cNvSpPr>
            <a:spLocks noGrp="1" noChangeArrowheads="1"/>
          </p:cNvSpPr>
          <p:nvPr>
            <p:ph type="title"/>
          </p:nvPr>
        </p:nvSpPr>
        <p:spPr/>
        <p:txBody>
          <a:bodyPr>
            <a:normAutofit fontScale="90000"/>
          </a:bodyPr>
          <a:lstStyle/>
          <a:p>
            <a:pPr eaLnBrk="1" hangingPunct="1"/>
            <a:r>
              <a:rPr lang="cs-CZ" smtClean="0"/>
              <a:t>Specifikace testů, neagilní případ, složité či kritické části </a:t>
            </a:r>
          </a:p>
        </p:txBody>
      </p:sp>
      <p:sp>
        <p:nvSpPr>
          <p:cNvPr id="107524" name="Rectangle 3"/>
          <p:cNvSpPr>
            <a:spLocks noGrp="1" noChangeArrowheads="1"/>
          </p:cNvSpPr>
          <p:nvPr>
            <p:ph type="body" idx="1"/>
          </p:nvPr>
        </p:nvSpPr>
        <p:spPr/>
        <p:txBody>
          <a:bodyPr/>
          <a:lstStyle/>
          <a:p>
            <a:pPr eaLnBrk="1" hangingPunct="1"/>
            <a:r>
              <a:rPr lang="cs-CZ" smtClean="0"/>
              <a:t>Id</a:t>
            </a:r>
          </a:p>
          <a:p>
            <a:pPr eaLnBrk="1" hangingPunct="1"/>
            <a:r>
              <a:rPr lang="cs-CZ" smtClean="0"/>
              <a:t>Podmínky a způsob provedení                             </a:t>
            </a:r>
          </a:p>
          <a:p>
            <a:pPr eaLnBrk="1" hangingPunct="1"/>
            <a:r>
              <a:rPr lang="cs-CZ" smtClean="0"/>
              <a:t>Popis testu, testové procedury </a:t>
            </a:r>
          </a:p>
          <a:p>
            <a:pPr eaLnBrk="1" hangingPunct="1"/>
            <a:r>
              <a:rPr lang="cs-CZ" smtClean="0"/>
              <a:t>Kriterium přijetí/zamítnutí testů</a:t>
            </a:r>
          </a:p>
          <a:p>
            <a:pPr eaLnBrk="1" hangingPunct="1"/>
            <a:r>
              <a:rPr lang="cs-CZ" smtClean="0"/>
              <a:t>Kriteria pro přerušení testu</a:t>
            </a:r>
          </a:p>
          <a:p>
            <a:pPr eaLnBrk="1" hangingPunct="1"/>
            <a:r>
              <a:rPr lang="cs-CZ" smtClean="0"/>
              <a:t>Rizika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číslo snímku 5"/>
          <p:cNvSpPr>
            <a:spLocks noGrp="1"/>
          </p:cNvSpPr>
          <p:nvPr>
            <p:ph type="sldNum" sz="quarter" idx="12"/>
          </p:nvPr>
        </p:nvSpPr>
        <p:spPr/>
        <p:txBody>
          <a:bodyPr/>
          <a:lstStyle/>
          <a:p>
            <a:pPr>
              <a:defRPr/>
            </a:pPr>
            <a:fld id="{880152C9-1F90-4435-9BED-94A29D3CDEA1}" type="slidenum">
              <a:rPr lang="cs-CZ" smtClean="0"/>
              <a:pPr>
                <a:defRPr/>
              </a:pPr>
              <a:t>22</a:t>
            </a:fld>
            <a:endParaRPr lang="cs-CZ" smtClean="0"/>
          </a:p>
        </p:txBody>
      </p:sp>
      <p:sp>
        <p:nvSpPr>
          <p:cNvPr id="108547" name="Rectangle 2"/>
          <p:cNvSpPr>
            <a:spLocks noGrp="1" noChangeArrowheads="1"/>
          </p:cNvSpPr>
          <p:nvPr>
            <p:ph type="title"/>
          </p:nvPr>
        </p:nvSpPr>
        <p:spPr/>
        <p:txBody>
          <a:bodyPr/>
          <a:lstStyle/>
          <a:p>
            <a:pPr eaLnBrk="1" hangingPunct="1"/>
            <a:r>
              <a:rPr lang="cs-CZ" smtClean="0"/>
              <a:t>Popis problému (selhání)</a:t>
            </a:r>
          </a:p>
        </p:txBody>
      </p:sp>
      <p:sp>
        <p:nvSpPr>
          <p:cNvPr id="108548" name="Rectangle 3"/>
          <p:cNvSpPr>
            <a:spLocks noGrp="1" noChangeArrowheads="1"/>
          </p:cNvSpPr>
          <p:nvPr>
            <p:ph type="body" idx="1"/>
          </p:nvPr>
        </p:nvSpPr>
        <p:spPr>
          <a:xfrm>
            <a:off x="285750" y="1600200"/>
            <a:ext cx="8858250" cy="4525963"/>
          </a:xfrm>
        </p:spPr>
        <p:txBody>
          <a:bodyPr/>
          <a:lstStyle/>
          <a:p>
            <a:pPr eaLnBrk="1" hangingPunct="1"/>
            <a:r>
              <a:rPr lang="cs-CZ" sz="2800" smtClean="0"/>
              <a:t>Prováděný testový případ, procedura, test („místo“) </a:t>
            </a:r>
          </a:p>
          <a:p>
            <a:pPr eaLnBrk="1" hangingPunct="1"/>
            <a:r>
              <a:rPr lang="cs-CZ" sz="2800" smtClean="0"/>
              <a:t>Skutečné výsledky ve srovnání s očekávanými</a:t>
            </a:r>
          </a:p>
          <a:p>
            <a:pPr eaLnBrk="1" hangingPunct="1"/>
            <a:r>
              <a:rPr lang="cs-CZ" sz="2800" smtClean="0"/>
              <a:t>Popis anomálie</a:t>
            </a:r>
          </a:p>
          <a:p>
            <a:pPr eaLnBrk="1" hangingPunct="1"/>
            <a:r>
              <a:rPr lang="cs-CZ" sz="2800" smtClean="0"/>
              <a:t>Doba</a:t>
            </a:r>
          </a:p>
          <a:p>
            <a:pPr eaLnBrk="1" hangingPunct="1"/>
            <a:r>
              <a:rPr lang="cs-CZ" sz="2800" smtClean="0"/>
              <a:t>Pokusy o opakování</a:t>
            </a:r>
          </a:p>
          <a:p>
            <a:pPr eaLnBrk="1" hangingPunct="1"/>
            <a:r>
              <a:rPr lang="cs-CZ" sz="2800" smtClean="0"/>
              <a:t>Kdo testoval</a:t>
            </a:r>
          </a:p>
          <a:p>
            <a:pPr eaLnBrk="1" hangingPunct="1"/>
            <a:r>
              <a:rPr lang="cs-CZ" b="1" smtClean="0"/>
              <a:t>Nemá být spojováno s návrhy oprav</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číslo snímku 5"/>
          <p:cNvSpPr>
            <a:spLocks noGrp="1"/>
          </p:cNvSpPr>
          <p:nvPr>
            <p:ph type="sldNum" sz="quarter" idx="12"/>
          </p:nvPr>
        </p:nvSpPr>
        <p:spPr/>
        <p:txBody>
          <a:bodyPr/>
          <a:lstStyle/>
          <a:p>
            <a:pPr>
              <a:defRPr/>
            </a:pPr>
            <a:fld id="{277C23CE-264B-4608-A84D-55DDF62626F2}" type="slidenum">
              <a:rPr lang="cs-CZ" smtClean="0"/>
              <a:pPr>
                <a:defRPr/>
              </a:pPr>
              <a:t>23</a:t>
            </a:fld>
            <a:endParaRPr lang="cs-CZ" smtClean="0"/>
          </a:p>
        </p:txBody>
      </p:sp>
      <p:sp>
        <p:nvSpPr>
          <p:cNvPr id="109571" name="Rectangle 2"/>
          <p:cNvSpPr>
            <a:spLocks noGrp="1" noChangeArrowheads="1"/>
          </p:cNvSpPr>
          <p:nvPr>
            <p:ph type="title"/>
          </p:nvPr>
        </p:nvSpPr>
        <p:spPr/>
        <p:txBody>
          <a:bodyPr/>
          <a:lstStyle/>
          <a:p>
            <a:pPr eaLnBrk="1" hangingPunct="1"/>
            <a:r>
              <a:rPr lang="cs-CZ" smtClean="0"/>
              <a:t>Proces testování</a:t>
            </a:r>
          </a:p>
        </p:txBody>
      </p:sp>
      <p:pic>
        <p:nvPicPr>
          <p:cNvPr id="109572" name="Picture 3"/>
          <p:cNvPicPr>
            <a:picLocks noGrp="1" noChangeAspect="1" noChangeArrowheads="1"/>
          </p:cNvPicPr>
          <p:nvPr>
            <p:ph idx="1"/>
          </p:nvPr>
        </p:nvPicPr>
        <p:blipFill>
          <a:blip r:embed="rId2" cstate="print"/>
          <a:srcRect/>
          <a:stretch>
            <a:fillRect/>
          </a:stretch>
        </p:blipFill>
        <p:spPr>
          <a:xfrm>
            <a:off x="76200" y="476250"/>
            <a:ext cx="9067800" cy="5576888"/>
          </a:xfrm>
        </p:spPr>
      </p:pic>
      <p:sp>
        <p:nvSpPr>
          <p:cNvPr id="109573" name="Line 4"/>
          <p:cNvSpPr>
            <a:spLocks noChangeShapeType="1"/>
          </p:cNvSpPr>
          <p:nvPr/>
        </p:nvSpPr>
        <p:spPr bwMode="auto">
          <a:xfrm flipV="1">
            <a:off x="4724400" y="1752600"/>
            <a:ext cx="1143000" cy="1066800"/>
          </a:xfrm>
          <a:prstGeom prst="line">
            <a:avLst/>
          </a:prstGeom>
          <a:noFill/>
          <a:ln w="19050">
            <a:solidFill>
              <a:schemeClr val="tx1"/>
            </a:solidFill>
            <a:prstDash val="dash"/>
            <a:round/>
            <a:headEnd/>
            <a:tailEnd type="triangle" w="med" len="med"/>
          </a:ln>
        </p:spPr>
        <p:txBody>
          <a:bodyPr/>
          <a:lstStyle/>
          <a:p>
            <a:endParaRPr lang="cs-CZ"/>
          </a:p>
        </p:txBody>
      </p:sp>
      <p:sp>
        <p:nvSpPr>
          <p:cNvPr id="109574" name="Text Box 6"/>
          <p:cNvSpPr txBox="1">
            <a:spLocks noChangeArrowheads="1"/>
          </p:cNvSpPr>
          <p:nvPr/>
        </p:nvSpPr>
        <p:spPr bwMode="auto">
          <a:xfrm>
            <a:off x="2438400" y="2743200"/>
            <a:ext cx="2590800" cy="476250"/>
          </a:xfrm>
          <a:prstGeom prst="rect">
            <a:avLst/>
          </a:prstGeom>
          <a:solidFill>
            <a:schemeClr val="bg1"/>
          </a:solidFill>
          <a:ln w="9525">
            <a:noFill/>
            <a:miter lim="800000"/>
            <a:headEnd/>
            <a:tailEnd/>
          </a:ln>
        </p:spPr>
        <p:txBody>
          <a:bodyPr>
            <a:spAutoFit/>
          </a:bodyPr>
          <a:lstStyle/>
          <a:p>
            <a:pPr lvl="1" algn="ctr">
              <a:lnSpc>
                <a:spcPct val="90000"/>
              </a:lnSpc>
              <a:spcBef>
                <a:spcPct val="50000"/>
              </a:spcBef>
            </a:pPr>
            <a:r>
              <a:rPr lang="cs-CZ" sz="1400" i="0">
                <a:latin typeface="Arial" charset="0"/>
              </a:rPr>
              <a:t>Specifikace testových případů</a:t>
            </a:r>
          </a:p>
        </p:txBody>
      </p:sp>
      <p:sp>
        <p:nvSpPr>
          <p:cNvPr id="109575" name="Text Box 7"/>
          <p:cNvSpPr txBox="1">
            <a:spLocks noChangeArrowheads="1"/>
          </p:cNvSpPr>
          <p:nvPr/>
        </p:nvSpPr>
        <p:spPr bwMode="auto">
          <a:xfrm>
            <a:off x="5868988" y="3779838"/>
            <a:ext cx="2895600" cy="822325"/>
          </a:xfrm>
          <a:prstGeom prst="rect">
            <a:avLst/>
          </a:prstGeom>
          <a:noFill/>
          <a:ln w="9525">
            <a:noFill/>
            <a:miter lim="800000"/>
            <a:headEnd/>
            <a:tailEnd/>
          </a:ln>
        </p:spPr>
        <p:txBody>
          <a:bodyPr wrap="none">
            <a:spAutoFit/>
          </a:bodyPr>
          <a:lstStyle/>
          <a:p>
            <a:pPr>
              <a:lnSpc>
                <a:spcPct val="90000"/>
              </a:lnSpc>
              <a:spcBef>
                <a:spcPct val="20000"/>
              </a:spcBef>
            </a:pPr>
            <a:r>
              <a:rPr lang="cs-CZ" sz="2400">
                <a:latin typeface="Arial" charset="0"/>
              </a:rPr>
              <a:t>Nebývá nutné</a:t>
            </a:r>
          </a:p>
          <a:p>
            <a:pPr>
              <a:lnSpc>
                <a:spcPct val="90000"/>
              </a:lnSpc>
              <a:spcBef>
                <a:spcPct val="20000"/>
              </a:spcBef>
            </a:pPr>
            <a:r>
              <a:rPr lang="cs-CZ" sz="2400">
                <a:latin typeface="Arial" charset="0"/>
              </a:rPr>
              <a:t> u agilních forem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číslo snímku 5"/>
          <p:cNvSpPr>
            <a:spLocks noGrp="1"/>
          </p:cNvSpPr>
          <p:nvPr>
            <p:ph type="sldNum" sz="quarter" idx="12"/>
          </p:nvPr>
        </p:nvSpPr>
        <p:spPr/>
        <p:txBody>
          <a:bodyPr/>
          <a:lstStyle/>
          <a:p>
            <a:pPr>
              <a:defRPr/>
            </a:pPr>
            <a:fld id="{CC1F2334-0AE0-4009-B017-16B3759C7587}" type="slidenum">
              <a:rPr lang="cs-CZ" smtClean="0"/>
              <a:pPr>
                <a:defRPr/>
              </a:pPr>
              <a:t>24</a:t>
            </a:fld>
            <a:endParaRPr lang="cs-CZ" smtClean="0"/>
          </a:p>
        </p:txBody>
      </p:sp>
      <p:sp>
        <p:nvSpPr>
          <p:cNvPr id="110595" name="Rectangle 2"/>
          <p:cNvSpPr>
            <a:spLocks noGrp="1" noChangeArrowheads="1"/>
          </p:cNvSpPr>
          <p:nvPr>
            <p:ph type="title"/>
          </p:nvPr>
        </p:nvSpPr>
        <p:spPr/>
        <p:txBody>
          <a:bodyPr/>
          <a:lstStyle/>
          <a:p>
            <a:pPr eaLnBrk="1" hangingPunct="1"/>
            <a:r>
              <a:rPr lang="cs-CZ" smtClean="0"/>
              <a:t>Souhrnná zpráva o testech </a:t>
            </a:r>
          </a:p>
        </p:txBody>
      </p:sp>
      <p:sp>
        <p:nvSpPr>
          <p:cNvPr id="110596" name="Rectangle 3"/>
          <p:cNvSpPr>
            <a:spLocks noGrp="1" noChangeArrowheads="1"/>
          </p:cNvSpPr>
          <p:nvPr>
            <p:ph type="body" idx="1"/>
          </p:nvPr>
        </p:nvSpPr>
        <p:spPr/>
        <p:txBody>
          <a:bodyPr/>
          <a:lstStyle/>
          <a:p>
            <a:pPr eaLnBrk="1" hangingPunct="1"/>
            <a:r>
              <a:rPr lang="cs-CZ" smtClean="0"/>
              <a:t>Zprávy o předání položek</a:t>
            </a:r>
          </a:p>
          <a:p>
            <a:pPr eaLnBrk="1" hangingPunct="1"/>
            <a:r>
              <a:rPr lang="cs-CZ" smtClean="0"/>
              <a:t>Žurnál testů</a:t>
            </a:r>
          </a:p>
          <a:p>
            <a:pPr eaLnBrk="1" hangingPunct="1"/>
            <a:r>
              <a:rPr lang="cs-CZ" smtClean="0"/>
              <a:t>Zprávy o selháních (incidentech)</a:t>
            </a:r>
          </a:p>
          <a:p>
            <a:pPr eaLnBrk="1" hangingPunct="1"/>
            <a:r>
              <a:rPr lang="cs-CZ" smtClean="0"/>
              <a:t>Souhrnné hodnocení </a:t>
            </a:r>
          </a:p>
          <a:p>
            <a:pPr lvl="1" eaLnBrk="1" hangingPunct="1"/>
            <a:r>
              <a:rPr lang="cs-CZ" smtClean="0"/>
              <a:t>Co se vše testovalo</a:t>
            </a:r>
          </a:p>
          <a:p>
            <a:pPr lvl="1" eaLnBrk="1" hangingPunct="1"/>
            <a:r>
              <a:rPr lang="cs-CZ" smtClean="0"/>
              <a:t>Hodnocení výsledku (přijmout/nepřijmout testovaný produkt, případná opatření)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číslo snímku 5"/>
          <p:cNvSpPr>
            <a:spLocks noGrp="1"/>
          </p:cNvSpPr>
          <p:nvPr>
            <p:ph type="sldNum" sz="quarter" idx="12"/>
          </p:nvPr>
        </p:nvSpPr>
        <p:spPr/>
        <p:txBody>
          <a:bodyPr/>
          <a:lstStyle/>
          <a:p>
            <a:pPr>
              <a:defRPr/>
            </a:pPr>
            <a:fld id="{3E744CBB-D801-4F3E-977E-08A0969CAB0E}" type="slidenum">
              <a:rPr lang="cs-CZ" smtClean="0"/>
              <a:pPr>
                <a:defRPr/>
              </a:pPr>
              <a:t>25</a:t>
            </a:fld>
            <a:endParaRPr lang="cs-CZ" smtClean="0"/>
          </a:p>
        </p:txBody>
      </p:sp>
      <p:sp>
        <p:nvSpPr>
          <p:cNvPr id="111619" name="Rectangle 2"/>
          <p:cNvSpPr>
            <a:spLocks noGrp="1" noChangeArrowheads="1"/>
          </p:cNvSpPr>
          <p:nvPr>
            <p:ph type="title"/>
          </p:nvPr>
        </p:nvSpPr>
        <p:spPr/>
        <p:txBody>
          <a:bodyPr/>
          <a:lstStyle/>
          <a:p>
            <a:pPr eaLnBrk="1" hangingPunct="1"/>
            <a:r>
              <a:rPr lang="cs-CZ" smtClean="0"/>
              <a:t>Testové metriky (Příklady)</a:t>
            </a:r>
          </a:p>
        </p:txBody>
      </p:sp>
      <p:sp>
        <p:nvSpPr>
          <p:cNvPr id="111620" name="Rectangle 3"/>
          <p:cNvSpPr>
            <a:spLocks noGrp="1" noChangeArrowheads="1"/>
          </p:cNvSpPr>
          <p:nvPr>
            <p:ph type="body" idx="1"/>
          </p:nvPr>
        </p:nvSpPr>
        <p:spPr/>
        <p:txBody>
          <a:bodyPr/>
          <a:lstStyle/>
          <a:p>
            <a:pPr marL="457200" indent="-457200" eaLnBrk="1" hangingPunct="1">
              <a:lnSpc>
                <a:spcPct val="80000"/>
              </a:lnSpc>
              <a:buFontTx/>
              <a:buAutoNum type="arabicPeriod"/>
            </a:pPr>
            <a:r>
              <a:rPr lang="cs-CZ" sz="2800" smtClean="0"/>
              <a:t>Počet modulů modifikovaných při vývoji/změně.</a:t>
            </a:r>
          </a:p>
          <a:p>
            <a:pPr marL="457200" indent="-457200" eaLnBrk="1" hangingPunct="1">
              <a:lnSpc>
                <a:spcPct val="80000"/>
              </a:lnSpc>
              <a:buFontTx/>
              <a:buAutoNum type="arabicPeriod"/>
            </a:pPr>
            <a:r>
              <a:rPr lang="cs-CZ" sz="2800" smtClean="0"/>
              <a:t>Počet defektů odstraněných v dané etapě.</a:t>
            </a:r>
          </a:p>
          <a:p>
            <a:pPr marL="457200" indent="-457200" eaLnBrk="1" hangingPunct="1">
              <a:lnSpc>
                <a:spcPct val="80000"/>
              </a:lnSpc>
              <a:buFontTx/>
              <a:buAutoNum type="arabicPeriod"/>
            </a:pPr>
            <a:r>
              <a:rPr lang="cs-CZ" sz="2800" smtClean="0"/>
              <a:t>Pro modul počet defektů na tisíc řádků.</a:t>
            </a:r>
          </a:p>
          <a:p>
            <a:pPr marL="457200" indent="-457200" eaLnBrk="1" hangingPunct="1">
              <a:lnSpc>
                <a:spcPct val="80000"/>
              </a:lnSpc>
              <a:buFontTx/>
              <a:buAutoNum type="arabicPeriod"/>
            </a:pPr>
            <a:r>
              <a:rPr lang="cs-CZ" sz="2800" smtClean="0"/>
              <a:t> Počet změněných příkazů/míst.</a:t>
            </a:r>
          </a:p>
          <a:p>
            <a:pPr marL="457200" indent="-457200" eaLnBrk="1" hangingPunct="1">
              <a:lnSpc>
                <a:spcPct val="80000"/>
              </a:lnSpc>
              <a:buFontTx/>
              <a:buAutoNum type="arabicPeriod"/>
            </a:pPr>
            <a:r>
              <a:rPr lang="cs-CZ" sz="2800" smtClean="0"/>
              <a:t> Doba na lokalizaci a odstranění chyby.</a:t>
            </a:r>
          </a:p>
          <a:p>
            <a:pPr marL="457200" indent="-457200" eaLnBrk="1" hangingPunct="1">
              <a:lnSpc>
                <a:spcPct val="80000"/>
              </a:lnSpc>
              <a:buFontTx/>
              <a:buAutoNum type="arabicPeriod"/>
            </a:pPr>
            <a:r>
              <a:rPr lang="cs-CZ" sz="2800" smtClean="0"/>
              <a:t> Druhy a frekvence selhání systému.</a:t>
            </a:r>
          </a:p>
          <a:p>
            <a:pPr marL="457200" indent="-457200" eaLnBrk="1" hangingPunct="1">
              <a:lnSpc>
                <a:spcPct val="80000"/>
              </a:lnSpc>
              <a:buFontTx/>
              <a:buAutoNum type="arabicPeriod"/>
            </a:pPr>
            <a:r>
              <a:rPr lang="cs-CZ" sz="2800" smtClean="0"/>
              <a:t>  Výčet modulů s největším (nejmenším) počtem defektů.</a:t>
            </a:r>
          </a:p>
          <a:p>
            <a:pPr marL="457200" indent="-457200" eaLnBrk="1" hangingPunct="1">
              <a:lnSpc>
                <a:spcPct val="80000"/>
              </a:lnSpc>
              <a:buFontTx/>
              <a:buAutoNum type="arabicPeriod"/>
            </a:pPr>
            <a:r>
              <a:rPr lang="cs-CZ" sz="2800" smtClean="0"/>
              <a:t>Výčet modulů, které jsou nejsložitější, tj. těch, pro něž nějaká metrika nabývá extrémních hodnot nebo překračuje nějakou hodnotu.</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číslo snímku 5"/>
          <p:cNvSpPr>
            <a:spLocks noGrp="1"/>
          </p:cNvSpPr>
          <p:nvPr>
            <p:ph type="sldNum" sz="quarter" idx="12"/>
          </p:nvPr>
        </p:nvSpPr>
        <p:spPr/>
        <p:txBody>
          <a:bodyPr/>
          <a:lstStyle/>
          <a:p>
            <a:pPr>
              <a:defRPr/>
            </a:pPr>
            <a:fld id="{3A06B5EC-FCCB-4D73-84C6-55D85E1D0B74}" type="slidenum">
              <a:rPr lang="cs-CZ" smtClean="0"/>
              <a:pPr>
                <a:defRPr/>
              </a:pPr>
              <a:t>26</a:t>
            </a:fld>
            <a:endParaRPr lang="cs-CZ" smtClean="0"/>
          </a:p>
        </p:txBody>
      </p:sp>
      <p:sp>
        <p:nvSpPr>
          <p:cNvPr id="112643" name="Rectangle 2"/>
          <p:cNvSpPr>
            <a:spLocks noGrp="1" noChangeArrowheads="1"/>
          </p:cNvSpPr>
          <p:nvPr>
            <p:ph type="title"/>
          </p:nvPr>
        </p:nvSpPr>
        <p:spPr/>
        <p:txBody>
          <a:bodyPr/>
          <a:lstStyle/>
          <a:p>
            <a:pPr eaLnBrk="1" hangingPunct="1"/>
            <a:r>
              <a:rPr lang="cs-CZ" smtClean="0"/>
              <a:t>Evidence příčin selhání</a:t>
            </a:r>
          </a:p>
        </p:txBody>
      </p:sp>
      <p:sp>
        <p:nvSpPr>
          <p:cNvPr id="112644" name="Rectangle 3"/>
          <p:cNvSpPr>
            <a:spLocks noGrp="1" noChangeArrowheads="1"/>
          </p:cNvSpPr>
          <p:nvPr>
            <p:ph type="body" idx="1"/>
          </p:nvPr>
        </p:nvSpPr>
        <p:spPr/>
        <p:txBody>
          <a:bodyPr/>
          <a:lstStyle/>
          <a:p>
            <a:pPr eaLnBrk="1" hangingPunct="1"/>
            <a:r>
              <a:rPr lang="cs-CZ" smtClean="0"/>
              <a:t> chyba specifikací</a:t>
            </a:r>
          </a:p>
          <a:p>
            <a:pPr eaLnBrk="1" hangingPunct="1"/>
            <a:r>
              <a:rPr lang="cs-CZ" smtClean="0"/>
              <a:t> chyba návrhu,</a:t>
            </a:r>
          </a:p>
          <a:p>
            <a:pPr eaLnBrk="1" hangingPunct="1"/>
            <a:r>
              <a:rPr lang="cs-CZ" smtClean="0"/>
              <a:t> kódovací chyby,</a:t>
            </a:r>
          </a:p>
          <a:p>
            <a:pPr eaLnBrk="1" hangingPunct="1"/>
            <a:r>
              <a:rPr lang="cs-CZ" smtClean="0"/>
              <a:t> selhání hardwaru,</a:t>
            </a:r>
          </a:p>
          <a:p>
            <a:pPr eaLnBrk="1" hangingPunct="1"/>
            <a:r>
              <a:rPr lang="cs-CZ" smtClean="0"/>
              <a:t> chyba v reakci softwaru na selhání hardwaru (př. Škoda Plzeň)</a:t>
            </a:r>
          </a:p>
          <a:p>
            <a:pPr eaLnBrk="1" hangingPunct="1"/>
            <a:r>
              <a:rPr lang="cs-CZ" smtClean="0"/>
              <a:t>chyba obsluhy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Zástupný symbol pro číslo snímku 5"/>
          <p:cNvSpPr>
            <a:spLocks noGrp="1"/>
          </p:cNvSpPr>
          <p:nvPr>
            <p:ph type="sldNum" sz="quarter" idx="12"/>
          </p:nvPr>
        </p:nvSpPr>
        <p:spPr/>
        <p:txBody>
          <a:bodyPr/>
          <a:lstStyle/>
          <a:p>
            <a:pPr>
              <a:defRPr/>
            </a:pPr>
            <a:fld id="{A89AEE5E-21E7-40E2-9D75-16A06B2D52B1}" type="slidenum">
              <a:rPr lang="cs-CZ" smtClean="0"/>
              <a:pPr>
                <a:defRPr/>
              </a:pPr>
              <a:t>27</a:t>
            </a:fld>
            <a:endParaRPr lang="cs-CZ" smtClean="0"/>
          </a:p>
        </p:txBody>
      </p:sp>
      <p:sp>
        <p:nvSpPr>
          <p:cNvPr id="113667" name="Rectangle 2"/>
          <p:cNvSpPr>
            <a:spLocks noGrp="1" noChangeArrowheads="1"/>
          </p:cNvSpPr>
          <p:nvPr>
            <p:ph type="title"/>
          </p:nvPr>
        </p:nvSpPr>
        <p:spPr/>
        <p:txBody>
          <a:bodyPr/>
          <a:lstStyle/>
          <a:p>
            <a:pPr eaLnBrk="1" hangingPunct="1"/>
            <a:r>
              <a:rPr lang="cs-CZ" smtClean="0"/>
              <a:t>Využití testovacích metrik</a:t>
            </a:r>
          </a:p>
        </p:txBody>
      </p:sp>
      <p:sp>
        <p:nvSpPr>
          <p:cNvPr id="113668" name="Rectangle 3"/>
          <p:cNvSpPr>
            <a:spLocks noGrp="1" noChangeArrowheads="1"/>
          </p:cNvSpPr>
          <p:nvPr>
            <p:ph type="body" idx="1"/>
          </p:nvPr>
        </p:nvSpPr>
        <p:spPr/>
        <p:txBody>
          <a:bodyPr/>
          <a:lstStyle/>
          <a:p>
            <a:pPr eaLnBrk="1" hangingPunct="1"/>
            <a:r>
              <a:rPr lang="cs-CZ" smtClean="0"/>
              <a:t>Kdy ukončit testování</a:t>
            </a:r>
          </a:p>
          <a:p>
            <a:pPr eaLnBrk="1" hangingPunct="1"/>
            <a:r>
              <a:rPr lang="cs-CZ" smtClean="0"/>
              <a:t>Dodatečná kontrola efektivnosti oponentur</a:t>
            </a:r>
          </a:p>
          <a:p>
            <a:pPr eaLnBrk="1" hangingPunct="1"/>
            <a:r>
              <a:rPr lang="cs-CZ" smtClean="0"/>
              <a:t> Ověřování kvality nástrojů a jejich efektů</a:t>
            </a:r>
          </a:p>
          <a:p>
            <a:pPr eaLnBrk="1" hangingPunct="1"/>
            <a:r>
              <a:rPr lang="cs-CZ" smtClean="0"/>
              <a:t>Skrytě hodnocení členů týmu</a:t>
            </a:r>
          </a:p>
          <a:p>
            <a:pPr eaLnBrk="1" hangingPunct="1"/>
            <a:r>
              <a:rPr lang="cs-CZ" smtClean="0"/>
              <a:t>Lze použít technologie hodnocení kvality technických výrobků (střední doba mezi poruchami, kritické části)</a:t>
            </a:r>
          </a:p>
          <a:p>
            <a:pPr eaLnBrk="1" hangingPunct="1"/>
            <a:endParaRPr lang="cs-CZ"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číslo snímku 5"/>
          <p:cNvSpPr>
            <a:spLocks noGrp="1"/>
          </p:cNvSpPr>
          <p:nvPr>
            <p:ph type="sldNum" sz="quarter" idx="12"/>
          </p:nvPr>
        </p:nvSpPr>
        <p:spPr/>
        <p:txBody>
          <a:bodyPr/>
          <a:lstStyle/>
          <a:p>
            <a:pPr>
              <a:defRPr/>
            </a:pPr>
            <a:fld id="{7C3A5291-F564-43A9-A1B6-3D5946BFAB6C}" type="slidenum">
              <a:rPr lang="cs-CZ" smtClean="0"/>
              <a:pPr>
                <a:defRPr/>
              </a:pPr>
              <a:t>28</a:t>
            </a:fld>
            <a:endParaRPr lang="cs-CZ" smtClean="0"/>
          </a:p>
        </p:txBody>
      </p:sp>
      <p:sp>
        <p:nvSpPr>
          <p:cNvPr id="114691" name="Rectangle 2"/>
          <p:cNvSpPr>
            <a:spLocks noGrp="1" noChangeArrowheads="1"/>
          </p:cNvSpPr>
          <p:nvPr>
            <p:ph type="ctrTitle"/>
          </p:nvPr>
        </p:nvSpPr>
        <p:spPr>
          <a:xfrm>
            <a:off x="395288" y="765175"/>
            <a:ext cx="8575675" cy="3273425"/>
          </a:xfrm>
        </p:spPr>
        <p:txBody>
          <a:bodyPr>
            <a:normAutofit fontScale="90000"/>
          </a:bodyPr>
          <a:lstStyle/>
          <a:p>
            <a:pPr eaLnBrk="1" hangingPunct="1"/>
            <a:r>
              <a:rPr lang="cs-CZ" sz="4000" smtClean="0"/>
              <a:t>Datová báze výsledků testů (selhání) by měla být stejná jako  u oponentur a u reklamací, </a:t>
            </a:r>
            <a:br>
              <a:rPr lang="cs-CZ" sz="4000" smtClean="0"/>
            </a:br>
            <a:r>
              <a:rPr lang="cs-CZ" sz="4000" i="1" smtClean="0"/>
              <a:t>Cíl je identifikovat (možnost) selhání defekty se detekují v následných aktivitách</a:t>
            </a:r>
            <a:endParaRPr lang="cs-CZ" sz="4000" smtClean="0"/>
          </a:p>
        </p:txBody>
      </p:sp>
      <p:sp>
        <p:nvSpPr>
          <p:cNvPr id="114692" name="Rectangle 3"/>
          <p:cNvSpPr>
            <a:spLocks noGrp="1" noChangeArrowheads="1"/>
          </p:cNvSpPr>
          <p:nvPr>
            <p:ph type="subTitle" idx="1"/>
          </p:nvPr>
        </p:nvSpPr>
        <p:spPr>
          <a:xfrm>
            <a:off x="1403350" y="4868863"/>
            <a:ext cx="6400800" cy="1066800"/>
          </a:xfrm>
        </p:spPr>
        <p:txBody>
          <a:bodyPr/>
          <a:lstStyle/>
          <a:p>
            <a:pPr eaLnBrk="1" hangingPunct="1"/>
            <a:r>
              <a:rPr lang="cs-CZ" smtClean="0"/>
              <a:t>Je třeba dohledat prapříčiny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Zástupný symbol pro číslo snímku 5"/>
          <p:cNvSpPr>
            <a:spLocks noGrp="1"/>
          </p:cNvSpPr>
          <p:nvPr>
            <p:ph type="sldNum" sz="quarter" idx="12"/>
          </p:nvPr>
        </p:nvSpPr>
        <p:spPr/>
        <p:txBody>
          <a:bodyPr/>
          <a:lstStyle/>
          <a:p>
            <a:pPr>
              <a:defRPr/>
            </a:pPr>
            <a:fld id="{7258F10D-ECC4-4A90-8B74-A329B9F00925}" type="slidenum">
              <a:rPr lang="cs-CZ" smtClean="0"/>
              <a:pPr>
                <a:defRPr/>
              </a:pPr>
              <a:t>29</a:t>
            </a:fld>
            <a:endParaRPr lang="cs-CZ" smtClean="0"/>
          </a:p>
        </p:txBody>
      </p:sp>
      <p:sp>
        <p:nvSpPr>
          <p:cNvPr id="115715" name="Rectangle 2"/>
          <p:cNvSpPr>
            <a:spLocks noGrp="1" noChangeArrowheads="1"/>
          </p:cNvSpPr>
          <p:nvPr>
            <p:ph type="title"/>
          </p:nvPr>
        </p:nvSpPr>
        <p:spPr/>
        <p:txBody>
          <a:bodyPr/>
          <a:lstStyle/>
          <a:p>
            <a:pPr eaLnBrk="1" hangingPunct="1"/>
            <a:r>
              <a:rPr lang="cs-CZ" sz="4000" smtClean="0"/>
              <a:t>Konceptuální schéma, opakování</a:t>
            </a:r>
          </a:p>
        </p:txBody>
      </p:sp>
      <p:sp>
        <p:nvSpPr>
          <p:cNvPr id="115716" name="Text Box 3"/>
          <p:cNvSpPr txBox="1">
            <a:spLocks noChangeArrowheads="1"/>
          </p:cNvSpPr>
          <p:nvPr/>
        </p:nvSpPr>
        <p:spPr bwMode="auto">
          <a:xfrm>
            <a:off x="2133600" y="2924175"/>
            <a:ext cx="9271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17" name="Text Box 4"/>
          <p:cNvSpPr txBox="1">
            <a:spLocks noChangeArrowheads="1"/>
          </p:cNvSpPr>
          <p:nvPr/>
        </p:nvSpPr>
        <p:spPr bwMode="auto">
          <a:xfrm>
            <a:off x="4284663" y="2924175"/>
            <a:ext cx="1223962" cy="376238"/>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Dokument</a:t>
            </a:r>
          </a:p>
        </p:txBody>
      </p:sp>
      <p:sp>
        <p:nvSpPr>
          <p:cNvPr id="115718" name="Text Box 5"/>
          <p:cNvSpPr txBox="1">
            <a:spLocks noChangeArrowheads="1"/>
          </p:cNvSpPr>
          <p:nvPr/>
        </p:nvSpPr>
        <p:spPr bwMode="auto">
          <a:xfrm>
            <a:off x="4356100" y="4005263"/>
            <a:ext cx="1223963" cy="376237"/>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Defekt</a:t>
            </a:r>
          </a:p>
        </p:txBody>
      </p:sp>
      <p:sp>
        <p:nvSpPr>
          <p:cNvPr id="115719" name="Text Box 6"/>
          <p:cNvSpPr txBox="1">
            <a:spLocks noChangeArrowheads="1"/>
          </p:cNvSpPr>
          <p:nvPr/>
        </p:nvSpPr>
        <p:spPr bwMode="auto">
          <a:xfrm>
            <a:off x="1908175" y="4005263"/>
            <a:ext cx="1223963" cy="376237"/>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Selhání</a:t>
            </a:r>
          </a:p>
        </p:txBody>
      </p:sp>
      <p:sp>
        <p:nvSpPr>
          <p:cNvPr id="115720" name="Text Box 7"/>
          <p:cNvSpPr txBox="1">
            <a:spLocks noChangeArrowheads="1"/>
          </p:cNvSpPr>
          <p:nvPr/>
        </p:nvSpPr>
        <p:spPr bwMode="auto">
          <a:xfrm>
            <a:off x="1331913" y="5229225"/>
            <a:ext cx="1223962" cy="376238"/>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Proces</a:t>
            </a:r>
          </a:p>
        </p:txBody>
      </p:sp>
      <p:sp>
        <p:nvSpPr>
          <p:cNvPr id="115721" name="Text Box 8"/>
          <p:cNvSpPr txBox="1">
            <a:spLocks noChangeArrowheads="1"/>
          </p:cNvSpPr>
          <p:nvPr/>
        </p:nvSpPr>
        <p:spPr bwMode="auto">
          <a:xfrm>
            <a:off x="5486400" y="5181600"/>
            <a:ext cx="9144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22" name="Text Box 9"/>
          <p:cNvSpPr txBox="1">
            <a:spLocks noChangeArrowheads="1"/>
          </p:cNvSpPr>
          <p:nvPr/>
        </p:nvSpPr>
        <p:spPr bwMode="auto">
          <a:xfrm>
            <a:off x="3276600" y="5300663"/>
            <a:ext cx="914400" cy="376237"/>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23" name="Line 10"/>
          <p:cNvSpPr>
            <a:spLocks noChangeShapeType="1"/>
          </p:cNvSpPr>
          <p:nvPr/>
        </p:nvSpPr>
        <p:spPr bwMode="auto">
          <a:xfrm>
            <a:off x="3059113" y="3141663"/>
            <a:ext cx="1225550" cy="0"/>
          </a:xfrm>
          <a:prstGeom prst="line">
            <a:avLst/>
          </a:prstGeom>
          <a:noFill/>
          <a:ln w="9525">
            <a:solidFill>
              <a:schemeClr val="tx1"/>
            </a:solidFill>
            <a:round/>
            <a:headEnd/>
            <a:tailEnd/>
          </a:ln>
        </p:spPr>
        <p:txBody>
          <a:bodyPr/>
          <a:lstStyle/>
          <a:p>
            <a:endParaRPr lang="cs-CZ"/>
          </a:p>
        </p:txBody>
      </p:sp>
      <p:sp>
        <p:nvSpPr>
          <p:cNvPr id="115724" name="Line 11"/>
          <p:cNvSpPr>
            <a:spLocks noChangeShapeType="1"/>
          </p:cNvSpPr>
          <p:nvPr/>
        </p:nvSpPr>
        <p:spPr bwMode="auto">
          <a:xfrm>
            <a:off x="2700338" y="3284538"/>
            <a:ext cx="0" cy="0"/>
          </a:xfrm>
          <a:prstGeom prst="line">
            <a:avLst/>
          </a:prstGeom>
          <a:noFill/>
          <a:ln w="9525">
            <a:solidFill>
              <a:schemeClr val="tx1"/>
            </a:solidFill>
            <a:round/>
            <a:headEnd/>
            <a:tailEnd/>
          </a:ln>
        </p:spPr>
        <p:txBody>
          <a:bodyPr/>
          <a:lstStyle/>
          <a:p>
            <a:endParaRPr lang="cs-CZ"/>
          </a:p>
        </p:txBody>
      </p:sp>
      <p:sp>
        <p:nvSpPr>
          <p:cNvPr id="115725" name="Line 12"/>
          <p:cNvSpPr>
            <a:spLocks noChangeShapeType="1"/>
          </p:cNvSpPr>
          <p:nvPr/>
        </p:nvSpPr>
        <p:spPr bwMode="auto">
          <a:xfrm>
            <a:off x="3132138" y="4221163"/>
            <a:ext cx="1223962" cy="0"/>
          </a:xfrm>
          <a:prstGeom prst="line">
            <a:avLst/>
          </a:prstGeom>
          <a:noFill/>
          <a:ln w="9525">
            <a:solidFill>
              <a:schemeClr val="tx1"/>
            </a:solidFill>
            <a:round/>
            <a:headEnd/>
            <a:tailEnd/>
          </a:ln>
        </p:spPr>
        <p:txBody>
          <a:bodyPr/>
          <a:lstStyle/>
          <a:p>
            <a:endParaRPr lang="cs-CZ"/>
          </a:p>
        </p:txBody>
      </p:sp>
      <p:sp>
        <p:nvSpPr>
          <p:cNvPr id="115726" name="Line 13"/>
          <p:cNvSpPr>
            <a:spLocks noChangeShapeType="1"/>
          </p:cNvSpPr>
          <p:nvPr/>
        </p:nvSpPr>
        <p:spPr bwMode="auto">
          <a:xfrm>
            <a:off x="2411413" y="4365625"/>
            <a:ext cx="1152525" cy="935038"/>
          </a:xfrm>
          <a:prstGeom prst="line">
            <a:avLst/>
          </a:prstGeom>
          <a:noFill/>
          <a:ln w="9525">
            <a:solidFill>
              <a:schemeClr val="tx1"/>
            </a:solidFill>
            <a:round/>
            <a:headEnd/>
            <a:tailEnd/>
          </a:ln>
        </p:spPr>
        <p:txBody>
          <a:bodyPr/>
          <a:lstStyle/>
          <a:p>
            <a:endParaRPr lang="cs-CZ"/>
          </a:p>
        </p:txBody>
      </p:sp>
      <p:sp>
        <p:nvSpPr>
          <p:cNvPr id="115727" name="Line 14"/>
          <p:cNvSpPr>
            <a:spLocks noChangeShapeType="1"/>
          </p:cNvSpPr>
          <p:nvPr/>
        </p:nvSpPr>
        <p:spPr bwMode="auto">
          <a:xfrm flipH="1">
            <a:off x="1908175" y="4365625"/>
            <a:ext cx="360363" cy="863600"/>
          </a:xfrm>
          <a:prstGeom prst="line">
            <a:avLst/>
          </a:prstGeom>
          <a:noFill/>
          <a:ln w="9525">
            <a:solidFill>
              <a:schemeClr val="tx1"/>
            </a:solidFill>
            <a:round/>
            <a:headEnd/>
            <a:tailEnd/>
          </a:ln>
        </p:spPr>
        <p:txBody>
          <a:bodyPr/>
          <a:lstStyle/>
          <a:p>
            <a:endParaRPr lang="cs-CZ"/>
          </a:p>
        </p:txBody>
      </p:sp>
      <p:sp>
        <p:nvSpPr>
          <p:cNvPr id="115728" name="Line 15"/>
          <p:cNvSpPr>
            <a:spLocks noChangeShapeType="1"/>
          </p:cNvSpPr>
          <p:nvPr/>
        </p:nvSpPr>
        <p:spPr bwMode="auto">
          <a:xfrm>
            <a:off x="5076825" y="4365625"/>
            <a:ext cx="647700" cy="792163"/>
          </a:xfrm>
          <a:prstGeom prst="line">
            <a:avLst/>
          </a:prstGeom>
          <a:noFill/>
          <a:ln w="9525">
            <a:solidFill>
              <a:schemeClr val="tx1"/>
            </a:solidFill>
            <a:round/>
            <a:headEnd/>
            <a:tailEnd/>
          </a:ln>
        </p:spPr>
        <p:txBody>
          <a:bodyPr/>
          <a:lstStyle/>
          <a:p>
            <a:endParaRPr lang="cs-CZ"/>
          </a:p>
        </p:txBody>
      </p:sp>
      <p:sp>
        <p:nvSpPr>
          <p:cNvPr id="115729" name="Line 16"/>
          <p:cNvSpPr>
            <a:spLocks noChangeShapeType="1"/>
          </p:cNvSpPr>
          <p:nvPr/>
        </p:nvSpPr>
        <p:spPr bwMode="auto">
          <a:xfrm>
            <a:off x="4859338" y="3284538"/>
            <a:ext cx="0" cy="720725"/>
          </a:xfrm>
          <a:prstGeom prst="line">
            <a:avLst/>
          </a:prstGeom>
          <a:noFill/>
          <a:ln w="9525">
            <a:solidFill>
              <a:schemeClr val="tx1"/>
            </a:solidFill>
            <a:round/>
            <a:headEnd/>
            <a:tailEnd/>
          </a:ln>
        </p:spPr>
        <p:txBody>
          <a:bodyPr/>
          <a:lstStyle/>
          <a:p>
            <a:endParaRPr lang="cs-CZ"/>
          </a:p>
        </p:txBody>
      </p:sp>
      <p:sp>
        <p:nvSpPr>
          <p:cNvPr id="115730" name="Text Box 17"/>
          <p:cNvSpPr txBox="1">
            <a:spLocks noChangeArrowheads="1"/>
          </p:cNvSpPr>
          <p:nvPr/>
        </p:nvSpPr>
        <p:spPr bwMode="auto">
          <a:xfrm>
            <a:off x="4067175" y="292417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31" name="Text Box 18"/>
          <p:cNvSpPr txBox="1">
            <a:spLocks noChangeArrowheads="1"/>
          </p:cNvSpPr>
          <p:nvPr/>
        </p:nvSpPr>
        <p:spPr bwMode="auto">
          <a:xfrm>
            <a:off x="4859338" y="3789363"/>
            <a:ext cx="18415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2" name="Text Box 19"/>
          <p:cNvSpPr txBox="1">
            <a:spLocks noChangeArrowheads="1"/>
          </p:cNvSpPr>
          <p:nvPr/>
        </p:nvSpPr>
        <p:spPr bwMode="auto">
          <a:xfrm>
            <a:off x="5003800" y="43656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3" name="Text Box 20"/>
          <p:cNvSpPr txBox="1">
            <a:spLocks noChangeArrowheads="1"/>
          </p:cNvSpPr>
          <p:nvPr/>
        </p:nvSpPr>
        <p:spPr bwMode="auto">
          <a:xfrm>
            <a:off x="4140200" y="4005263"/>
            <a:ext cx="18415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4" name="Text Box 21"/>
          <p:cNvSpPr txBox="1">
            <a:spLocks noChangeArrowheads="1"/>
          </p:cNvSpPr>
          <p:nvPr/>
        </p:nvSpPr>
        <p:spPr bwMode="auto">
          <a:xfrm>
            <a:off x="1692275" y="50133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35" name="Text Box 22"/>
          <p:cNvSpPr txBox="1">
            <a:spLocks noChangeArrowheads="1"/>
          </p:cNvSpPr>
          <p:nvPr/>
        </p:nvSpPr>
        <p:spPr bwMode="auto">
          <a:xfrm>
            <a:off x="2916238" y="2924175"/>
            <a:ext cx="1296987" cy="234950"/>
          </a:xfrm>
          <a:prstGeom prst="rect">
            <a:avLst/>
          </a:prstGeom>
          <a:noFill/>
          <a:ln w="9525">
            <a:noFill/>
            <a:miter lim="800000"/>
            <a:headEnd/>
            <a:tailEnd/>
          </a:ln>
        </p:spPr>
        <p:txBody>
          <a:bodyPr lIns="18000" tIns="10800" rIns="18000" bIns="10800">
            <a:spAutoFit/>
          </a:bodyPr>
          <a:lstStyle/>
          <a:p>
            <a:pPr algn="ctr">
              <a:spcBef>
                <a:spcPct val="50000"/>
              </a:spcBef>
            </a:pPr>
            <a:r>
              <a:rPr lang="cs-CZ" sz="1400" i="0">
                <a:latin typeface="Arial" charset="0"/>
              </a:rPr>
              <a:t>Odpovídá za</a:t>
            </a:r>
          </a:p>
        </p:txBody>
      </p:sp>
      <p:sp>
        <p:nvSpPr>
          <p:cNvPr id="115736" name="Text Box 23"/>
          <p:cNvSpPr txBox="1">
            <a:spLocks noChangeArrowheads="1"/>
          </p:cNvSpPr>
          <p:nvPr/>
        </p:nvSpPr>
        <p:spPr bwMode="auto">
          <a:xfrm>
            <a:off x="4140200" y="3500438"/>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Obsahuje</a:t>
            </a:r>
          </a:p>
        </p:txBody>
      </p:sp>
      <p:sp>
        <p:nvSpPr>
          <p:cNvPr id="115737" name="Text Box 24"/>
          <p:cNvSpPr txBox="1">
            <a:spLocks noChangeArrowheads="1"/>
          </p:cNvSpPr>
          <p:nvPr/>
        </p:nvSpPr>
        <p:spPr bwMode="auto">
          <a:xfrm>
            <a:off x="2916238" y="4005263"/>
            <a:ext cx="1296987" cy="234950"/>
          </a:xfrm>
          <a:prstGeom prst="rect">
            <a:avLst/>
          </a:prstGeom>
          <a:noFill/>
          <a:ln w="9525">
            <a:noFill/>
            <a:miter lim="800000"/>
            <a:headEnd/>
            <a:tailEnd/>
          </a:ln>
        </p:spPr>
        <p:txBody>
          <a:bodyPr lIns="18000" tIns="10800" rIns="18000" bIns="10800">
            <a:spAutoFit/>
          </a:bodyPr>
          <a:lstStyle/>
          <a:p>
            <a:pPr algn="ctr">
              <a:spcBef>
                <a:spcPct val="50000"/>
              </a:spcBef>
            </a:pPr>
            <a:r>
              <a:rPr lang="cs-CZ" sz="1400" i="0">
                <a:latin typeface="Arial" charset="0"/>
              </a:rPr>
              <a:t>Způsobeno</a:t>
            </a:r>
          </a:p>
        </p:txBody>
      </p:sp>
      <p:sp>
        <p:nvSpPr>
          <p:cNvPr id="115738" name="Text Box 25"/>
          <p:cNvSpPr txBox="1">
            <a:spLocks noChangeArrowheads="1"/>
          </p:cNvSpPr>
          <p:nvPr/>
        </p:nvSpPr>
        <p:spPr bwMode="auto">
          <a:xfrm>
            <a:off x="4953000" y="4724400"/>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Má opravit</a:t>
            </a:r>
          </a:p>
        </p:txBody>
      </p:sp>
      <p:sp>
        <p:nvSpPr>
          <p:cNvPr id="115739" name="Text Box 26"/>
          <p:cNvSpPr txBox="1">
            <a:spLocks noChangeArrowheads="1"/>
          </p:cNvSpPr>
          <p:nvPr/>
        </p:nvSpPr>
        <p:spPr bwMode="auto">
          <a:xfrm>
            <a:off x="2484438" y="4868863"/>
            <a:ext cx="1296987"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Má řešit</a:t>
            </a:r>
          </a:p>
        </p:txBody>
      </p:sp>
      <p:sp>
        <p:nvSpPr>
          <p:cNvPr id="115740" name="Text Box 27"/>
          <p:cNvSpPr txBox="1">
            <a:spLocks noChangeArrowheads="1"/>
          </p:cNvSpPr>
          <p:nvPr/>
        </p:nvSpPr>
        <p:spPr bwMode="auto">
          <a:xfrm>
            <a:off x="1187450" y="4724400"/>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Zjištěno v</a:t>
            </a:r>
          </a:p>
        </p:txBody>
      </p:sp>
      <p:sp>
        <p:nvSpPr>
          <p:cNvPr id="115741" name="Line 28"/>
          <p:cNvSpPr>
            <a:spLocks noChangeShapeType="1"/>
          </p:cNvSpPr>
          <p:nvPr/>
        </p:nvSpPr>
        <p:spPr bwMode="auto">
          <a:xfrm flipV="1">
            <a:off x="3635375" y="4365625"/>
            <a:ext cx="1008063" cy="935038"/>
          </a:xfrm>
          <a:prstGeom prst="line">
            <a:avLst/>
          </a:prstGeom>
          <a:noFill/>
          <a:ln w="9525">
            <a:solidFill>
              <a:schemeClr val="tx1"/>
            </a:solidFill>
            <a:round/>
            <a:headEnd/>
            <a:tailEnd/>
          </a:ln>
        </p:spPr>
        <p:txBody>
          <a:bodyPr/>
          <a:lstStyle/>
          <a:p>
            <a:endParaRPr lang="cs-CZ"/>
          </a:p>
        </p:txBody>
      </p:sp>
      <p:sp>
        <p:nvSpPr>
          <p:cNvPr id="115742" name="Text Box 29"/>
          <p:cNvSpPr txBox="1">
            <a:spLocks noChangeArrowheads="1"/>
          </p:cNvSpPr>
          <p:nvPr/>
        </p:nvSpPr>
        <p:spPr bwMode="auto">
          <a:xfrm>
            <a:off x="3348038" y="4724400"/>
            <a:ext cx="1296987"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Našla</a:t>
            </a:r>
          </a:p>
        </p:txBody>
      </p:sp>
      <p:sp>
        <p:nvSpPr>
          <p:cNvPr id="115743" name="Text Box 30"/>
          <p:cNvSpPr txBox="1">
            <a:spLocks noChangeArrowheads="1"/>
          </p:cNvSpPr>
          <p:nvPr/>
        </p:nvSpPr>
        <p:spPr bwMode="auto">
          <a:xfrm>
            <a:off x="4284663" y="43656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44" name="Text Box 31"/>
          <p:cNvSpPr txBox="1">
            <a:spLocks noChangeArrowheads="1"/>
          </p:cNvSpPr>
          <p:nvPr/>
        </p:nvSpPr>
        <p:spPr bwMode="auto">
          <a:xfrm>
            <a:off x="6084888" y="2924175"/>
            <a:ext cx="2303462" cy="846138"/>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V procesu odstraňování selhání  se </a:t>
            </a:r>
            <a:r>
              <a:rPr lang="cs-CZ" sz="1800" i="0">
                <a:solidFill>
                  <a:srgbClr val="FF0000"/>
                </a:solidFill>
                <a:latin typeface="Arial" charset="0"/>
              </a:rPr>
              <a:t>*</a:t>
            </a:r>
            <a:r>
              <a:rPr lang="cs-CZ" sz="1800" i="0">
                <a:latin typeface="Arial" charset="0"/>
              </a:rPr>
              <a:t> změní na +</a:t>
            </a:r>
          </a:p>
        </p:txBody>
      </p:sp>
      <p:sp>
        <p:nvSpPr>
          <p:cNvPr id="115745" name="Line 32"/>
          <p:cNvSpPr>
            <a:spLocks noChangeShapeType="1"/>
          </p:cNvSpPr>
          <p:nvPr/>
        </p:nvSpPr>
        <p:spPr bwMode="auto">
          <a:xfrm>
            <a:off x="5580063" y="4149725"/>
            <a:ext cx="0" cy="0"/>
          </a:xfrm>
          <a:prstGeom prst="line">
            <a:avLst/>
          </a:prstGeom>
          <a:noFill/>
          <a:ln w="9525">
            <a:solidFill>
              <a:schemeClr val="tx1"/>
            </a:solidFill>
            <a:round/>
            <a:headEnd/>
            <a:tailEnd/>
          </a:ln>
        </p:spPr>
        <p:txBody>
          <a:bodyPr/>
          <a:lstStyle/>
          <a:p>
            <a:endParaRPr lang="cs-CZ"/>
          </a:p>
        </p:txBody>
      </p:sp>
      <p:sp>
        <p:nvSpPr>
          <p:cNvPr id="115746" name="Line 33"/>
          <p:cNvSpPr>
            <a:spLocks noChangeShapeType="1"/>
          </p:cNvSpPr>
          <p:nvPr/>
        </p:nvSpPr>
        <p:spPr bwMode="auto">
          <a:xfrm>
            <a:off x="5580063" y="4221163"/>
            <a:ext cx="431800" cy="0"/>
          </a:xfrm>
          <a:prstGeom prst="line">
            <a:avLst/>
          </a:prstGeom>
          <a:noFill/>
          <a:ln w="9525">
            <a:solidFill>
              <a:schemeClr val="tx1"/>
            </a:solidFill>
            <a:round/>
            <a:headEnd/>
            <a:tailEnd/>
          </a:ln>
        </p:spPr>
        <p:txBody>
          <a:bodyPr/>
          <a:lstStyle/>
          <a:p>
            <a:endParaRPr lang="cs-CZ"/>
          </a:p>
        </p:txBody>
      </p:sp>
      <p:sp>
        <p:nvSpPr>
          <p:cNvPr id="115747" name="Line 34"/>
          <p:cNvSpPr>
            <a:spLocks noChangeShapeType="1"/>
          </p:cNvSpPr>
          <p:nvPr/>
        </p:nvSpPr>
        <p:spPr bwMode="auto">
          <a:xfrm flipV="1">
            <a:off x="6011863" y="3789363"/>
            <a:ext cx="0" cy="431800"/>
          </a:xfrm>
          <a:prstGeom prst="line">
            <a:avLst/>
          </a:prstGeom>
          <a:noFill/>
          <a:ln w="9525">
            <a:solidFill>
              <a:schemeClr val="tx1"/>
            </a:solidFill>
            <a:round/>
            <a:headEnd/>
            <a:tailEnd/>
          </a:ln>
        </p:spPr>
        <p:txBody>
          <a:bodyPr/>
          <a:lstStyle/>
          <a:p>
            <a:endParaRPr lang="cs-CZ"/>
          </a:p>
        </p:txBody>
      </p:sp>
      <p:sp>
        <p:nvSpPr>
          <p:cNvPr id="115748" name="Line 35"/>
          <p:cNvSpPr>
            <a:spLocks noChangeShapeType="1"/>
          </p:cNvSpPr>
          <p:nvPr/>
        </p:nvSpPr>
        <p:spPr bwMode="auto">
          <a:xfrm flipH="1">
            <a:off x="5364163" y="3789363"/>
            <a:ext cx="647700" cy="0"/>
          </a:xfrm>
          <a:prstGeom prst="line">
            <a:avLst/>
          </a:prstGeom>
          <a:noFill/>
          <a:ln w="9525">
            <a:solidFill>
              <a:schemeClr val="tx1"/>
            </a:solidFill>
            <a:round/>
            <a:headEnd/>
            <a:tailEnd/>
          </a:ln>
        </p:spPr>
        <p:txBody>
          <a:bodyPr/>
          <a:lstStyle/>
          <a:p>
            <a:endParaRPr lang="cs-CZ"/>
          </a:p>
        </p:txBody>
      </p:sp>
      <p:sp>
        <p:nvSpPr>
          <p:cNvPr id="115749" name="Line 36"/>
          <p:cNvSpPr>
            <a:spLocks noChangeShapeType="1"/>
          </p:cNvSpPr>
          <p:nvPr/>
        </p:nvSpPr>
        <p:spPr bwMode="auto">
          <a:xfrm>
            <a:off x="5364163" y="3789363"/>
            <a:ext cx="0" cy="215900"/>
          </a:xfrm>
          <a:prstGeom prst="line">
            <a:avLst/>
          </a:prstGeom>
          <a:noFill/>
          <a:ln w="9525">
            <a:solidFill>
              <a:schemeClr val="tx1"/>
            </a:solidFill>
            <a:round/>
            <a:headEnd/>
            <a:tailEnd type="triangle" w="med" len="med"/>
          </a:ln>
        </p:spPr>
        <p:txBody>
          <a:bodyPr/>
          <a:lstStyle/>
          <a:p>
            <a:endParaRPr lang="cs-CZ"/>
          </a:p>
        </p:txBody>
      </p:sp>
      <p:sp>
        <p:nvSpPr>
          <p:cNvPr id="115750" name="Text Box 37"/>
          <p:cNvSpPr txBox="1">
            <a:spLocks noChangeArrowheads="1"/>
          </p:cNvSpPr>
          <p:nvPr/>
        </p:nvSpPr>
        <p:spPr bwMode="auto">
          <a:xfrm>
            <a:off x="5076825" y="3500438"/>
            <a:ext cx="1352550" cy="304800"/>
          </a:xfrm>
          <a:prstGeom prst="rect">
            <a:avLst/>
          </a:prstGeom>
          <a:noFill/>
          <a:ln w="9525">
            <a:noFill/>
            <a:miter lim="800000"/>
            <a:headEnd/>
            <a:tailEnd/>
          </a:ln>
        </p:spPr>
        <p:txBody>
          <a:bodyPr>
            <a:spAutoFit/>
          </a:bodyPr>
          <a:lstStyle/>
          <a:p>
            <a:pPr algn="ctr">
              <a:spcBef>
                <a:spcPct val="50000"/>
              </a:spcBef>
            </a:pPr>
            <a:r>
              <a:rPr lang="cs-CZ" sz="1400" i="0">
                <a:latin typeface="Arial" charset="0"/>
              </a:rPr>
              <a:t>Způsoben</a:t>
            </a:r>
          </a:p>
        </p:txBody>
      </p:sp>
      <p:sp>
        <p:nvSpPr>
          <p:cNvPr id="115751" name="Text Box 38"/>
          <p:cNvSpPr txBox="1">
            <a:spLocks noChangeArrowheads="1"/>
          </p:cNvSpPr>
          <p:nvPr/>
        </p:nvSpPr>
        <p:spPr bwMode="auto">
          <a:xfrm>
            <a:off x="5148263" y="3789363"/>
            <a:ext cx="21590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52" name="Text Box 39"/>
          <p:cNvSpPr txBox="1">
            <a:spLocks noChangeArrowheads="1"/>
          </p:cNvSpPr>
          <p:nvPr/>
        </p:nvSpPr>
        <p:spPr bwMode="auto">
          <a:xfrm>
            <a:off x="6443663" y="4365625"/>
            <a:ext cx="2449512" cy="1681163"/>
          </a:xfrm>
          <a:prstGeom prst="rect">
            <a:avLst/>
          </a:prstGeom>
          <a:noFill/>
          <a:ln w="9525">
            <a:noFill/>
            <a:miter lim="800000"/>
            <a:headEnd/>
            <a:tailEnd/>
          </a:ln>
        </p:spPr>
        <p:txBody>
          <a:bodyPr>
            <a:spAutoFit/>
          </a:bodyPr>
          <a:lstStyle/>
          <a:p>
            <a:pPr>
              <a:spcBef>
                <a:spcPct val="50000"/>
              </a:spcBef>
            </a:pPr>
            <a:r>
              <a:rPr lang="cs-CZ" sz="1600" i="0">
                <a:latin typeface="Arial" charset="0"/>
              </a:rPr>
              <a:t>Proces je oponentura, test, nebo stížnost uživatele, technicky odkaz na zápis</a:t>
            </a:r>
          </a:p>
          <a:p>
            <a:pPr>
              <a:spcBef>
                <a:spcPct val="50000"/>
              </a:spcBef>
            </a:pPr>
            <a:r>
              <a:rPr lang="cs-CZ" sz="1600" i="0">
                <a:latin typeface="Arial" charset="0"/>
              </a:rPr>
              <a:t>Jak se dá zjistit, kdo udělal opomenutí</a:t>
            </a:r>
          </a:p>
        </p:txBody>
      </p:sp>
      <p:sp>
        <p:nvSpPr>
          <p:cNvPr id="115753" name="AutoShape 40"/>
          <p:cNvSpPr>
            <a:spLocks noChangeArrowheads="1"/>
          </p:cNvSpPr>
          <p:nvPr/>
        </p:nvSpPr>
        <p:spPr bwMode="auto">
          <a:xfrm>
            <a:off x="8458200" y="0"/>
            <a:ext cx="76200" cy="304800"/>
          </a:xfrm>
          <a:prstGeom prst="upArrow">
            <a:avLst>
              <a:gd name="adj1" fmla="val 50000"/>
              <a:gd name="adj2" fmla="val 100000"/>
            </a:avLst>
          </a:prstGeom>
          <a:solidFill>
            <a:schemeClr val="accent1"/>
          </a:solidFill>
          <a:ln w="9525">
            <a:solidFill>
              <a:schemeClr val="tx1"/>
            </a:solidFill>
            <a:miter lim="800000"/>
            <a:headEnd/>
            <a:tailEnd/>
          </a:ln>
        </p:spPr>
        <p:txBody>
          <a:bodyPr wrap="none" anchor="ctr"/>
          <a:lstStyle/>
          <a:p>
            <a:pPr>
              <a:lnSpc>
                <a:spcPct val="90000"/>
              </a:lnSpc>
              <a:spcBef>
                <a:spcPct val="20000"/>
              </a:spcBef>
              <a:buFontTx/>
              <a:buChar char="–"/>
            </a:pPr>
            <a:endParaRPr lang="cs-CZ">
              <a:latin typeface="Arial" charset="0"/>
            </a:endParaRPr>
          </a:p>
        </p:txBody>
      </p:sp>
      <p:sp>
        <p:nvSpPr>
          <p:cNvPr id="115754" name="Text Box 41"/>
          <p:cNvSpPr txBox="1">
            <a:spLocks noChangeArrowheads="1"/>
          </p:cNvSpPr>
          <p:nvPr/>
        </p:nvSpPr>
        <p:spPr bwMode="auto">
          <a:xfrm>
            <a:off x="3132138" y="41497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55" name="Text Box 43"/>
          <p:cNvSpPr txBox="1">
            <a:spLocks noChangeArrowheads="1"/>
          </p:cNvSpPr>
          <p:nvPr/>
        </p:nvSpPr>
        <p:spPr bwMode="auto">
          <a:xfrm>
            <a:off x="4267200" y="5715000"/>
            <a:ext cx="11430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Oprava</a:t>
            </a:r>
          </a:p>
        </p:txBody>
      </p:sp>
      <p:sp>
        <p:nvSpPr>
          <p:cNvPr id="115756" name="Line 44"/>
          <p:cNvSpPr>
            <a:spLocks noChangeShapeType="1"/>
          </p:cNvSpPr>
          <p:nvPr/>
        </p:nvSpPr>
        <p:spPr bwMode="auto">
          <a:xfrm flipH="1">
            <a:off x="4648200" y="5257800"/>
            <a:ext cx="838200" cy="457200"/>
          </a:xfrm>
          <a:prstGeom prst="line">
            <a:avLst/>
          </a:prstGeom>
          <a:noFill/>
          <a:ln w="9525">
            <a:solidFill>
              <a:schemeClr val="tx1"/>
            </a:solidFill>
            <a:round/>
            <a:headEnd/>
            <a:tailEnd/>
          </a:ln>
        </p:spPr>
        <p:txBody>
          <a:bodyPr/>
          <a:lstStyle/>
          <a:p>
            <a:endParaRPr lang="cs-CZ"/>
          </a:p>
        </p:txBody>
      </p:sp>
      <p:sp>
        <p:nvSpPr>
          <p:cNvPr id="115757" name="Line 45"/>
          <p:cNvSpPr>
            <a:spLocks noChangeShapeType="1"/>
          </p:cNvSpPr>
          <p:nvPr/>
        </p:nvSpPr>
        <p:spPr bwMode="auto">
          <a:xfrm flipH="1">
            <a:off x="4648200" y="4343400"/>
            <a:ext cx="76200" cy="1371600"/>
          </a:xfrm>
          <a:prstGeom prst="line">
            <a:avLst/>
          </a:prstGeom>
          <a:noFill/>
          <a:ln w="9525">
            <a:solidFill>
              <a:schemeClr val="tx1"/>
            </a:solidFill>
            <a:round/>
            <a:headEnd/>
            <a:tailEnd/>
          </a:ln>
        </p:spPr>
        <p:txBody>
          <a:bodyPr/>
          <a:lstStyle/>
          <a:p>
            <a:endParaRPr lang="cs-CZ"/>
          </a:p>
        </p:txBody>
      </p:sp>
      <p:sp>
        <p:nvSpPr>
          <p:cNvPr id="115758" name="Text Box 46"/>
          <p:cNvSpPr txBox="1">
            <a:spLocks noChangeArrowheads="1"/>
          </p:cNvSpPr>
          <p:nvPr/>
        </p:nvSpPr>
        <p:spPr bwMode="auto">
          <a:xfrm>
            <a:off x="4343400" y="4876800"/>
            <a:ext cx="685800"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Řeší</a:t>
            </a:r>
          </a:p>
        </p:txBody>
      </p:sp>
      <p:sp>
        <p:nvSpPr>
          <p:cNvPr id="115759" name="Text Box 47"/>
          <p:cNvSpPr txBox="1">
            <a:spLocks noChangeArrowheads="1"/>
          </p:cNvSpPr>
          <p:nvPr/>
        </p:nvSpPr>
        <p:spPr bwMode="auto">
          <a:xfrm>
            <a:off x="4419600" y="5486400"/>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60" name="Text Box 48"/>
          <p:cNvSpPr txBox="1">
            <a:spLocks noChangeArrowheads="1"/>
          </p:cNvSpPr>
          <p:nvPr/>
        </p:nvSpPr>
        <p:spPr bwMode="auto">
          <a:xfrm>
            <a:off x="4724400" y="5410200"/>
            <a:ext cx="838200"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Provedla</a:t>
            </a:r>
          </a:p>
        </p:txBody>
      </p:sp>
      <p:sp>
        <p:nvSpPr>
          <p:cNvPr id="115761" name="Rectangle 49"/>
          <p:cNvSpPr>
            <a:spLocks noGrp="1" noChangeArrowheads="1"/>
          </p:cNvSpPr>
          <p:nvPr>
            <p:ph type="body" idx="1"/>
          </p:nvPr>
        </p:nvSpPr>
        <p:spPr/>
        <p:txBody>
          <a:bodyPr/>
          <a:lstStyle/>
          <a:p>
            <a:pPr eaLnBrk="1" hangingPunct="1"/>
            <a:r>
              <a:rPr lang="cs-CZ" sz="2000" smtClean="0"/>
              <a:t>Jednoduchá datová struktura pro vyhledání zdrojů problémů + integrace s oponenturami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číslo snímku 5"/>
          <p:cNvSpPr>
            <a:spLocks noGrp="1"/>
          </p:cNvSpPr>
          <p:nvPr>
            <p:ph type="sldNum" sz="quarter" idx="12"/>
          </p:nvPr>
        </p:nvSpPr>
        <p:spPr/>
        <p:txBody>
          <a:bodyPr/>
          <a:lstStyle/>
          <a:p>
            <a:pPr>
              <a:defRPr/>
            </a:pPr>
            <a:fld id="{140BF912-9D54-487C-958A-DCE3FD524897}" type="slidenum">
              <a:rPr lang="cs-CZ" smtClean="0"/>
              <a:pPr>
                <a:defRPr/>
              </a:pPr>
              <a:t>3</a:t>
            </a:fld>
            <a:endParaRPr lang="cs-CZ" smtClean="0"/>
          </a:p>
        </p:txBody>
      </p:sp>
      <p:sp>
        <p:nvSpPr>
          <p:cNvPr id="90115" name="Rectangle 1026"/>
          <p:cNvSpPr>
            <a:spLocks noGrp="1" noChangeArrowheads="1"/>
          </p:cNvSpPr>
          <p:nvPr>
            <p:ph type="title"/>
          </p:nvPr>
        </p:nvSpPr>
        <p:spPr/>
        <p:txBody>
          <a:bodyPr/>
          <a:lstStyle/>
          <a:p>
            <a:pPr eaLnBrk="1" hangingPunct="1"/>
            <a:r>
              <a:rPr lang="cs-CZ" smtClean="0"/>
              <a:t>Kódování </a:t>
            </a:r>
          </a:p>
        </p:txBody>
      </p:sp>
      <p:sp>
        <p:nvSpPr>
          <p:cNvPr id="90116" name="Rectangle 1027"/>
          <p:cNvSpPr>
            <a:spLocks noGrp="1" noChangeArrowheads="1"/>
          </p:cNvSpPr>
          <p:nvPr>
            <p:ph type="body" idx="1"/>
          </p:nvPr>
        </p:nvSpPr>
        <p:spPr>
          <a:xfrm>
            <a:off x="-34925" y="1285875"/>
            <a:ext cx="9070975" cy="4840288"/>
          </a:xfrm>
        </p:spPr>
        <p:txBody>
          <a:bodyPr/>
          <a:lstStyle/>
          <a:p>
            <a:pPr eaLnBrk="1" hangingPunct="1"/>
            <a:r>
              <a:rPr lang="cs-CZ" sz="2800" smtClean="0"/>
              <a:t>Kódování není dnes hlavní problém</a:t>
            </a:r>
          </a:p>
          <a:p>
            <a:pPr eaLnBrk="1" hangingPunct="1"/>
            <a:r>
              <a:rPr lang="cs-CZ" sz="2800" smtClean="0"/>
              <a:t>Jedna sedmina pracnosti vývoje a pracnost kódování se dále zmenšuje</a:t>
            </a:r>
          </a:p>
          <a:p>
            <a:pPr lvl="1" eaLnBrk="1" hangingPunct="1"/>
            <a:r>
              <a:rPr lang="cs-CZ" sz="2400" smtClean="0"/>
              <a:t>Ví se, jak na věc a jak to učit a standardizoat</a:t>
            </a:r>
          </a:p>
          <a:p>
            <a:pPr lvl="1" eaLnBrk="1" hangingPunct="1"/>
            <a:r>
              <a:rPr lang="cs-CZ" sz="2400" smtClean="0"/>
              <a:t>Systémy podpory programování (vizuálnost, CASE, Delphi, Power Builder, …)</a:t>
            </a:r>
            <a:r>
              <a:rPr lang="en-US" sz="2400" smtClean="0"/>
              <a:t>, </a:t>
            </a:r>
            <a:r>
              <a:rPr lang="en-US" sz="2000" smtClean="0"/>
              <a:t>asi nevhodn</a:t>
            </a:r>
            <a:r>
              <a:rPr lang="cs-CZ" sz="2000" smtClean="0"/>
              <a:t>é pro SOA</a:t>
            </a:r>
          </a:p>
          <a:p>
            <a:pPr lvl="1" eaLnBrk="1" hangingPunct="1"/>
            <a:r>
              <a:rPr lang="cs-CZ" sz="2400" smtClean="0"/>
              <a:t>Servisní orientace, objektová orientace, komponent</a:t>
            </a:r>
          </a:p>
          <a:p>
            <a:pPr lvl="1" eaLnBrk="1" hangingPunct="1"/>
            <a:r>
              <a:rPr lang="cs-CZ" sz="2400" smtClean="0"/>
              <a:t>Problém je ve specifikacích, to je úzké místo, kódování nikoliv</a:t>
            </a:r>
          </a:p>
          <a:p>
            <a:pPr eaLnBrk="1" hangingPunct="1"/>
            <a:r>
              <a:rPr lang="cs-CZ" sz="2800" smtClean="0"/>
              <a:t>Při kódování je výhoda mládí. Nebezpečí, že se mladí omezí na kódování a nic dlouhodobějšího se nenaučí</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Nadpis 1"/>
          <p:cNvSpPr>
            <a:spLocks noGrp="1"/>
          </p:cNvSpPr>
          <p:nvPr>
            <p:ph type="title"/>
          </p:nvPr>
        </p:nvSpPr>
        <p:spPr/>
        <p:txBody>
          <a:bodyPr/>
          <a:lstStyle/>
          <a:p>
            <a:r>
              <a:rPr lang="cs-CZ" smtClean="0"/>
              <a:t>Permanent obsolence</a:t>
            </a:r>
          </a:p>
        </p:txBody>
      </p:sp>
      <p:sp>
        <p:nvSpPr>
          <p:cNvPr id="116739" name="Zástupný symbol pro obsah 2"/>
          <p:cNvSpPr>
            <a:spLocks noGrp="1"/>
          </p:cNvSpPr>
          <p:nvPr>
            <p:ph idx="1"/>
          </p:nvPr>
        </p:nvSpPr>
        <p:spPr>
          <a:xfrm>
            <a:off x="457200" y="1125538"/>
            <a:ext cx="8686800" cy="5000625"/>
          </a:xfrm>
        </p:spPr>
        <p:txBody>
          <a:bodyPr>
            <a:normAutofit lnSpcReduction="10000"/>
          </a:bodyPr>
          <a:lstStyle/>
          <a:p>
            <a:r>
              <a:rPr lang="cs-CZ" sz="2800" dirty="0" smtClean="0"/>
              <a:t>Dříve než systém otestuji se změní požadavky a všeobecné podmínky</a:t>
            </a:r>
          </a:p>
          <a:p>
            <a:pPr lvl="1"/>
            <a:r>
              <a:rPr lang="cs-CZ" sz="2400" dirty="0" smtClean="0"/>
              <a:t>Použité normy zastarají</a:t>
            </a:r>
          </a:p>
          <a:p>
            <a:pPr lvl="1"/>
            <a:r>
              <a:rPr lang="cs-CZ" sz="2400" dirty="0" smtClean="0"/>
              <a:t>Požadavky se změní</a:t>
            </a:r>
          </a:p>
          <a:p>
            <a:pPr lvl="1"/>
            <a:r>
              <a:rPr lang="cs-CZ" sz="2400" dirty="0" smtClean="0"/>
              <a:t>Trh se změní, mám jiné obchodní </a:t>
            </a:r>
            <a:r>
              <a:rPr lang="cs-CZ" sz="2400" dirty="0" err="1" smtClean="0"/>
              <a:t>parnery</a:t>
            </a:r>
            <a:endParaRPr lang="cs-CZ" sz="2400" dirty="0" smtClean="0"/>
          </a:p>
          <a:p>
            <a:pPr lvl="1"/>
            <a:r>
              <a:rPr lang="cs-CZ" sz="2400" dirty="0" smtClean="0"/>
              <a:t>Změní se paradigma</a:t>
            </a:r>
          </a:p>
          <a:p>
            <a:r>
              <a:rPr lang="cs-CZ" dirty="0" smtClean="0"/>
              <a:t> </a:t>
            </a:r>
            <a:r>
              <a:rPr lang="cs-CZ" sz="2800" dirty="0" smtClean="0"/>
              <a:t>Řešení </a:t>
            </a:r>
          </a:p>
          <a:p>
            <a:pPr lvl="1"/>
            <a:r>
              <a:rPr lang="cs-CZ" sz="2400" dirty="0" smtClean="0"/>
              <a:t>Dělám po částech (komponenty, služby)</a:t>
            </a:r>
          </a:p>
          <a:p>
            <a:pPr lvl="1"/>
            <a:r>
              <a:rPr lang="cs-CZ" sz="2400" dirty="0" smtClean="0"/>
              <a:t>Koupím, znovu </a:t>
            </a:r>
            <a:r>
              <a:rPr lang="cs-CZ" sz="2400" dirty="0" smtClean="0"/>
              <a:t>použiji, </a:t>
            </a:r>
            <a:r>
              <a:rPr lang="cs-CZ" sz="2400" dirty="0" err="1" smtClean="0"/>
              <a:t>outsourcuji</a:t>
            </a:r>
            <a:endParaRPr lang="cs-CZ" sz="2400" dirty="0" smtClean="0"/>
          </a:p>
          <a:p>
            <a:pPr lvl="1"/>
            <a:r>
              <a:rPr lang="cs-CZ" sz="2400" dirty="0" smtClean="0"/>
              <a:t>Zlepším své procesy vývoje a </a:t>
            </a:r>
            <a:r>
              <a:rPr lang="cs-CZ" sz="2400" dirty="0" smtClean="0"/>
              <a:t>údržb</a:t>
            </a:r>
            <a:r>
              <a:rPr lang="cs-CZ" dirty="0" smtClean="0"/>
              <a:t>y</a:t>
            </a:r>
          </a:p>
          <a:p>
            <a:pPr lvl="1"/>
            <a:r>
              <a:rPr lang="cs-CZ" b="1" dirty="0" smtClean="0"/>
              <a:t>Použiji dokumentově orientované SOA </a:t>
            </a:r>
            <a:endParaRPr lang="cs-CZ" b="1" dirty="0" smtClean="0"/>
          </a:p>
          <a:p>
            <a:pPr lvl="2"/>
            <a:endParaRPr lang="cs-CZ" b="1" dirty="0" smtClean="0"/>
          </a:p>
          <a:p>
            <a:pPr lvl="1"/>
            <a:endParaRPr lang="cs-CZ" dirty="0" smtClean="0"/>
          </a:p>
        </p:txBody>
      </p:sp>
      <p:sp>
        <p:nvSpPr>
          <p:cNvPr id="115716" name="Zástupný symbol pro číslo snímku 3"/>
          <p:cNvSpPr>
            <a:spLocks noGrp="1"/>
          </p:cNvSpPr>
          <p:nvPr>
            <p:ph type="sldNum" sz="quarter" idx="12"/>
          </p:nvPr>
        </p:nvSpPr>
        <p:spPr/>
        <p:txBody>
          <a:bodyPr/>
          <a:lstStyle/>
          <a:p>
            <a:pPr>
              <a:defRPr/>
            </a:pPr>
            <a:fld id="{72CDB613-E3B3-41A0-8154-45688E505468}" type="slidenum">
              <a:rPr lang="cs-CZ" smtClean="0"/>
              <a:pPr>
                <a:defRPr/>
              </a:pPr>
              <a:t>30</a:t>
            </a:fld>
            <a:endParaRPr lang="cs-CZ"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číslo snímku 5"/>
          <p:cNvSpPr>
            <a:spLocks noGrp="1"/>
          </p:cNvSpPr>
          <p:nvPr>
            <p:ph type="sldNum" sz="quarter" idx="12"/>
          </p:nvPr>
        </p:nvSpPr>
        <p:spPr/>
        <p:txBody>
          <a:bodyPr/>
          <a:lstStyle/>
          <a:p>
            <a:pPr>
              <a:defRPr/>
            </a:pPr>
            <a:fld id="{AAA6E7F6-FEA9-43F8-AB56-AD429BAD3ECC}" type="slidenum">
              <a:rPr lang="cs-CZ" smtClean="0"/>
              <a:pPr>
                <a:defRPr/>
              </a:pPr>
              <a:t>4</a:t>
            </a:fld>
            <a:endParaRPr lang="cs-CZ" smtClean="0"/>
          </a:p>
        </p:txBody>
      </p:sp>
      <p:sp>
        <p:nvSpPr>
          <p:cNvPr id="91139" name="Rectangle 2"/>
          <p:cNvSpPr>
            <a:spLocks noGrp="1" noChangeArrowheads="1"/>
          </p:cNvSpPr>
          <p:nvPr>
            <p:ph type="title"/>
          </p:nvPr>
        </p:nvSpPr>
        <p:spPr/>
        <p:txBody>
          <a:bodyPr/>
          <a:lstStyle/>
          <a:p>
            <a:pPr eaLnBrk="1" hangingPunct="1"/>
            <a:r>
              <a:rPr lang="cs-CZ" smtClean="0"/>
              <a:t>Programovací jazyky</a:t>
            </a:r>
          </a:p>
        </p:txBody>
      </p:sp>
      <p:sp>
        <p:nvSpPr>
          <p:cNvPr id="91140" name="Rectangle 3"/>
          <p:cNvSpPr>
            <a:spLocks noGrp="1" noChangeArrowheads="1"/>
          </p:cNvSpPr>
          <p:nvPr>
            <p:ph type="body" idx="1"/>
          </p:nvPr>
        </p:nvSpPr>
        <p:spPr>
          <a:xfrm>
            <a:off x="0" y="1412875"/>
            <a:ext cx="9144000" cy="4713288"/>
          </a:xfrm>
        </p:spPr>
        <p:txBody>
          <a:bodyPr/>
          <a:lstStyle/>
          <a:p>
            <a:pPr eaLnBrk="1" hangingPunct="1">
              <a:lnSpc>
                <a:spcPct val="90000"/>
              </a:lnSpc>
            </a:pPr>
            <a:r>
              <a:rPr lang="cs-CZ" sz="2400" smtClean="0"/>
              <a:t>Jsou méně důležité, než se má za to, úzké hrdlo je jinde </a:t>
            </a:r>
            <a:r>
              <a:rPr lang="cs-CZ" sz="2000" smtClean="0"/>
              <a:t>(Prof.Malík simuloval lidské srdce ve Fortranu, ač se tento jazyk pro to nehodí, stálo ho to dva měsíce práce, koncepce byla dobrá díky jazyce Simula, jazyka pro programování simulací. Simulátor  byl totiž nejprve  napsán v jazyce Simula .Simulátor se používal při testech správnosti aplikace kardiostimulátorů a jejich vylepšování)  </a:t>
            </a:r>
          </a:p>
          <a:p>
            <a:pPr eaLnBrk="1" hangingPunct="1">
              <a:lnSpc>
                <a:spcPct val="90000"/>
              </a:lnSpc>
            </a:pPr>
            <a:r>
              <a:rPr lang="cs-CZ" sz="2400" smtClean="0"/>
              <a:t>Nejen vlastnosti jazyka, ale také vývojového prostředí, včetně knihoven a hotových částí, zásuvné moduly</a:t>
            </a:r>
          </a:p>
          <a:p>
            <a:pPr eaLnBrk="1" hangingPunct="1">
              <a:lnSpc>
                <a:spcPct val="90000"/>
              </a:lnSpc>
            </a:pPr>
            <a:r>
              <a:rPr lang="cs-CZ" sz="2400" smtClean="0"/>
              <a:t> Důležité, jak se jazyk uplatní v podpoře SW architektur (COBOL a dataflow diagramy pro dávkové výpočty)</a:t>
            </a:r>
          </a:p>
          <a:p>
            <a:pPr eaLnBrk="1" hangingPunct="1">
              <a:lnSpc>
                <a:spcPct val="90000"/>
              </a:lnSpc>
            </a:pPr>
            <a:r>
              <a:rPr lang="cs-CZ" sz="2400" smtClean="0"/>
              <a:t>Nový jazyk se zpravidla uplatní jen, je-li určen pro volnou niku na trhu (Java pro webové stránky, srv. FORTRAN kontra Algol či PL/1)</a:t>
            </a:r>
          </a:p>
          <a:p>
            <a:pPr eaLnBrk="1" hangingPunct="1">
              <a:lnSpc>
                <a:spcPct val="90000"/>
              </a:lnSpc>
            </a:pPr>
            <a:r>
              <a:rPr lang="cs-CZ" sz="2400" smtClean="0"/>
              <a:t>Znalosti vývojářů závisí na jazyce a s ním spojenými nástroji a metodikami  </a:t>
            </a:r>
          </a:p>
          <a:p>
            <a:pPr eaLnBrk="1" hangingPunct="1">
              <a:lnSpc>
                <a:spcPct val="90000"/>
              </a:lnSpc>
            </a:pPr>
            <a:endParaRPr lang="cs-CZ"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číslo snímku 5"/>
          <p:cNvSpPr>
            <a:spLocks noGrp="1"/>
          </p:cNvSpPr>
          <p:nvPr>
            <p:ph type="sldNum" sz="quarter" idx="12"/>
          </p:nvPr>
        </p:nvSpPr>
        <p:spPr/>
        <p:txBody>
          <a:bodyPr/>
          <a:lstStyle/>
          <a:p>
            <a:pPr>
              <a:defRPr/>
            </a:pPr>
            <a:fld id="{DB8CB8A4-76A6-4C8F-86C5-7A8CD5E8EF0D}" type="slidenum">
              <a:rPr lang="cs-CZ" smtClean="0"/>
              <a:pPr>
                <a:defRPr/>
              </a:pPr>
              <a:t>5</a:t>
            </a:fld>
            <a:endParaRPr lang="cs-CZ" smtClean="0"/>
          </a:p>
        </p:txBody>
      </p:sp>
      <p:sp>
        <p:nvSpPr>
          <p:cNvPr id="92163" name="Rectangle 2"/>
          <p:cNvSpPr>
            <a:spLocks noGrp="1" noChangeArrowheads="1"/>
          </p:cNvSpPr>
          <p:nvPr>
            <p:ph type="title"/>
          </p:nvPr>
        </p:nvSpPr>
        <p:spPr/>
        <p:txBody>
          <a:bodyPr/>
          <a:lstStyle/>
          <a:p>
            <a:pPr eaLnBrk="1" hangingPunct="1"/>
            <a:r>
              <a:rPr lang="cs-CZ" smtClean="0"/>
              <a:t>Testování</a:t>
            </a:r>
          </a:p>
        </p:txBody>
      </p:sp>
      <p:sp>
        <p:nvSpPr>
          <p:cNvPr id="92164" name="Rectangle 3"/>
          <p:cNvSpPr>
            <a:spLocks noGrp="1" noChangeArrowheads="1"/>
          </p:cNvSpPr>
          <p:nvPr>
            <p:ph type="body" idx="1"/>
          </p:nvPr>
        </p:nvSpPr>
        <p:spPr>
          <a:xfrm>
            <a:off x="457200" y="1295400"/>
            <a:ext cx="8229600" cy="4830763"/>
          </a:xfrm>
        </p:spPr>
        <p:txBody>
          <a:bodyPr/>
          <a:lstStyle/>
          <a:p>
            <a:pPr eaLnBrk="1" hangingPunct="1"/>
            <a:r>
              <a:rPr lang="cs-CZ" smtClean="0"/>
              <a:t>Součást evaluace (ověřování), zda produkt odpovídá potřebám uživatelů</a:t>
            </a:r>
          </a:p>
          <a:p>
            <a:pPr eaLnBrk="1" hangingPunct="1"/>
            <a:r>
              <a:rPr lang="cs-CZ" smtClean="0"/>
              <a:t>Nejpracnější etapa vývoje</a:t>
            </a:r>
          </a:p>
          <a:p>
            <a:pPr eaLnBrk="1" hangingPunct="1"/>
            <a:r>
              <a:rPr lang="cs-CZ" smtClean="0"/>
              <a:t>Jde automatizovat jen zčásti. Důvody:</a:t>
            </a:r>
          </a:p>
          <a:p>
            <a:pPr lvl="1" eaLnBrk="1" hangingPunct="1"/>
            <a:r>
              <a:rPr lang="cs-CZ" smtClean="0"/>
              <a:t>Testuje se i správnost specifikace</a:t>
            </a:r>
            <a:r>
              <a:rPr lang="en-US" smtClean="0"/>
              <a:t> a ta je fu</a:t>
            </a:r>
            <a:r>
              <a:rPr lang="cs-CZ" smtClean="0"/>
              <a:t>zzy a mění se v čase, blokované znalosti</a:t>
            </a:r>
          </a:p>
          <a:p>
            <a:pPr lvl="1" eaLnBrk="1" hangingPunct="1"/>
            <a:r>
              <a:rPr lang="cs-CZ" smtClean="0"/>
              <a:t>Nutné testovat předpoklady o schopnostech a potřebách uživatelů</a:t>
            </a:r>
          </a:p>
          <a:p>
            <a:pPr eaLnBrk="1" hangingPunct="1"/>
            <a:r>
              <a:rPr lang="cs-CZ" smtClean="0"/>
              <a:t>To vyžaduje spoluúčast uživatelů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číslo snímku 5"/>
          <p:cNvSpPr>
            <a:spLocks noGrp="1"/>
          </p:cNvSpPr>
          <p:nvPr>
            <p:ph type="sldNum" sz="quarter" idx="12"/>
          </p:nvPr>
        </p:nvSpPr>
        <p:spPr/>
        <p:txBody>
          <a:bodyPr/>
          <a:lstStyle/>
          <a:p>
            <a:pPr>
              <a:defRPr/>
            </a:pPr>
            <a:fld id="{DFA30C3B-AED4-4F26-BD85-B9A898378354}" type="slidenum">
              <a:rPr lang="cs-CZ" smtClean="0"/>
              <a:pPr>
                <a:defRPr/>
              </a:pPr>
              <a:t>6</a:t>
            </a:fld>
            <a:endParaRPr lang="cs-CZ" smtClean="0"/>
          </a:p>
        </p:txBody>
      </p:sp>
      <p:sp>
        <p:nvSpPr>
          <p:cNvPr id="93187" name="Rectangle 2"/>
          <p:cNvSpPr>
            <a:spLocks noGrp="1" noChangeArrowheads="1"/>
          </p:cNvSpPr>
          <p:nvPr>
            <p:ph type="title"/>
          </p:nvPr>
        </p:nvSpPr>
        <p:spPr/>
        <p:txBody>
          <a:bodyPr/>
          <a:lstStyle/>
          <a:p>
            <a:pPr eaLnBrk="1" hangingPunct="1"/>
            <a:r>
              <a:rPr lang="cs-CZ" smtClean="0"/>
              <a:t>Testování</a:t>
            </a:r>
          </a:p>
        </p:txBody>
      </p:sp>
      <p:sp>
        <p:nvSpPr>
          <p:cNvPr id="93188" name="Rectangle 3"/>
          <p:cNvSpPr>
            <a:spLocks noGrp="1" noChangeArrowheads="1"/>
          </p:cNvSpPr>
          <p:nvPr>
            <p:ph type="body" idx="1"/>
          </p:nvPr>
        </p:nvSpPr>
        <p:spPr>
          <a:xfrm>
            <a:off x="285750" y="1295400"/>
            <a:ext cx="8858250" cy="4830763"/>
          </a:xfrm>
        </p:spPr>
        <p:txBody>
          <a:bodyPr/>
          <a:lstStyle/>
          <a:p>
            <a:pPr eaLnBrk="1" hangingPunct="1">
              <a:lnSpc>
                <a:spcPct val="90000"/>
              </a:lnSpc>
              <a:buFontTx/>
              <a:buNone/>
            </a:pPr>
            <a:r>
              <a:rPr lang="cs-CZ" sz="2400" smtClean="0"/>
              <a:t>Mnohé problémy lze automatizovat jen zčásti i v případě dokonalých specifikací, jaké bývají u kritických aplikaci. </a:t>
            </a:r>
          </a:p>
          <a:p>
            <a:pPr lvl="1" eaLnBrk="1" hangingPunct="1">
              <a:lnSpc>
                <a:spcPct val="90000"/>
              </a:lnSpc>
              <a:buFontTx/>
              <a:buNone/>
            </a:pPr>
            <a:r>
              <a:rPr lang="cs-CZ" sz="2000" smtClean="0"/>
              <a:t>Důvody: Churchova téze, co nejde algoritmizovat na Turingově stroji, nelze vůbec, složitost reálného světa – ten není počítačem, je náhodný v principu (kvantová mechanika)</a:t>
            </a:r>
          </a:p>
          <a:p>
            <a:pPr lvl="1" eaLnBrk="1" hangingPunct="1">
              <a:lnSpc>
                <a:spcPct val="90000"/>
              </a:lnSpc>
            </a:pPr>
            <a:r>
              <a:rPr lang="cs-CZ" smtClean="0"/>
              <a:t> </a:t>
            </a:r>
            <a:r>
              <a:rPr lang="cs-CZ" sz="2400" smtClean="0"/>
              <a:t>Algoritmicky nerozhodnutelné  problémy při testování, na příklad</a:t>
            </a:r>
          </a:p>
          <a:p>
            <a:pPr lvl="2" eaLnBrk="1" hangingPunct="1">
              <a:lnSpc>
                <a:spcPct val="90000"/>
              </a:lnSpc>
            </a:pPr>
            <a:r>
              <a:rPr lang="cs-CZ" smtClean="0"/>
              <a:t>Detekce mrtvého kódu </a:t>
            </a:r>
          </a:p>
          <a:p>
            <a:pPr lvl="2" eaLnBrk="1" hangingPunct="1">
              <a:lnSpc>
                <a:spcPct val="90000"/>
              </a:lnSpc>
            </a:pPr>
            <a:r>
              <a:rPr lang="cs-CZ" smtClean="0"/>
              <a:t>Otestování všech kombinací návazností větví programu</a:t>
            </a:r>
          </a:p>
          <a:p>
            <a:pPr lvl="2" eaLnBrk="1" hangingPunct="1">
              <a:lnSpc>
                <a:spcPct val="90000"/>
              </a:lnSpc>
            </a:pPr>
            <a:r>
              <a:rPr lang="cs-CZ" smtClean="0"/>
              <a:t>Detekce nekonečného cyklu</a:t>
            </a:r>
          </a:p>
          <a:p>
            <a:pPr lvl="1" eaLnBrk="1" hangingPunct="1">
              <a:lnSpc>
                <a:spcPct val="90000"/>
              </a:lnSpc>
            </a:pPr>
            <a:r>
              <a:rPr lang="cs-CZ" sz="2400" smtClean="0"/>
              <a:t>Důsledek: Nelze plně automatizovat, tvůrčí problém, </a:t>
            </a:r>
          </a:p>
          <a:p>
            <a:pPr lvl="2" eaLnBrk="1" hangingPunct="1">
              <a:lnSpc>
                <a:spcPct val="90000"/>
              </a:lnSpc>
            </a:pPr>
            <a:r>
              <a:rPr lang="cs-CZ" smtClean="0"/>
              <a:t>Řeší se heuristicky, vždy ale nějaký problém zůstane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číslo snímku 5"/>
          <p:cNvSpPr>
            <a:spLocks noGrp="1"/>
          </p:cNvSpPr>
          <p:nvPr>
            <p:ph type="sldNum" sz="quarter" idx="12"/>
          </p:nvPr>
        </p:nvSpPr>
        <p:spPr/>
        <p:txBody>
          <a:bodyPr/>
          <a:lstStyle/>
          <a:p>
            <a:pPr>
              <a:defRPr/>
            </a:pPr>
            <a:fld id="{1B270CAC-742C-4FCC-93A6-CF208CBBDCF9}" type="slidenum">
              <a:rPr lang="cs-CZ" smtClean="0"/>
              <a:pPr>
                <a:defRPr/>
              </a:pPr>
              <a:t>7</a:t>
            </a:fld>
            <a:endParaRPr lang="cs-CZ" smtClean="0"/>
          </a:p>
        </p:txBody>
      </p:sp>
      <p:sp>
        <p:nvSpPr>
          <p:cNvPr id="94211" name="Rectangle 2"/>
          <p:cNvSpPr>
            <a:spLocks noGrp="1" noChangeArrowheads="1"/>
          </p:cNvSpPr>
          <p:nvPr>
            <p:ph type="title"/>
          </p:nvPr>
        </p:nvSpPr>
        <p:spPr/>
        <p:txBody>
          <a:bodyPr/>
          <a:lstStyle/>
          <a:p>
            <a:pPr eaLnBrk="1" hangingPunct="1"/>
            <a:r>
              <a:rPr lang="cs-CZ" smtClean="0"/>
              <a:t>Testování</a:t>
            </a:r>
          </a:p>
        </p:txBody>
      </p:sp>
      <p:sp>
        <p:nvSpPr>
          <p:cNvPr id="94212" name="Rectangle 3"/>
          <p:cNvSpPr>
            <a:spLocks noGrp="1" noChangeArrowheads="1"/>
          </p:cNvSpPr>
          <p:nvPr>
            <p:ph type="body" idx="1"/>
          </p:nvPr>
        </p:nvSpPr>
        <p:spPr>
          <a:xfrm>
            <a:off x="457200" y="1295400"/>
            <a:ext cx="8229600" cy="4830763"/>
          </a:xfrm>
        </p:spPr>
        <p:txBody>
          <a:bodyPr/>
          <a:lstStyle/>
          <a:p>
            <a:pPr eaLnBrk="1" hangingPunct="1"/>
            <a:r>
              <a:rPr lang="cs-CZ" smtClean="0"/>
              <a:t>Součást evaluace (ověřování), zda produkt odpovídá potřebám uživatelů</a:t>
            </a:r>
          </a:p>
          <a:p>
            <a:pPr eaLnBrk="1" hangingPunct="1"/>
            <a:r>
              <a:rPr lang="cs-CZ" smtClean="0"/>
              <a:t>Většinou zahrnuje i testování s uživatelem</a:t>
            </a:r>
          </a:p>
          <a:p>
            <a:pPr lvl="1" eaLnBrk="1" hangingPunct="1"/>
            <a:r>
              <a:rPr lang="cs-CZ" smtClean="0"/>
              <a:t>To je největší problém </a:t>
            </a:r>
          </a:p>
          <a:p>
            <a:pPr eaLnBrk="1" hangingPunct="1"/>
            <a:r>
              <a:rPr lang="cs-CZ" smtClean="0"/>
              <a:t>Výše uvedené problémy indikují, že nelze prakticky nikdy odstranit všechny problémy, nelze zero defect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Zástupný symbol pro číslo snímku 5"/>
          <p:cNvSpPr>
            <a:spLocks noGrp="1"/>
          </p:cNvSpPr>
          <p:nvPr>
            <p:ph type="sldNum" sz="quarter" idx="12"/>
          </p:nvPr>
        </p:nvSpPr>
        <p:spPr/>
        <p:txBody>
          <a:bodyPr/>
          <a:lstStyle/>
          <a:p>
            <a:pPr>
              <a:defRPr/>
            </a:pPr>
            <a:fld id="{FF7D0AEC-B293-46A7-AA69-BA36A78A6711}" type="slidenum">
              <a:rPr lang="cs-CZ" smtClean="0"/>
              <a:pPr>
                <a:defRPr/>
              </a:pPr>
              <a:t>8</a:t>
            </a:fld>
            <a:endParaRPr lang="cs-CZ" smtClean="0"/>
          </a:p>
        </p:txBody>
      </p:sp>
      <p:sp>
        <p:nvSpPr>
          <p:cNvPr id="95235" name="Rectangle 2"/>
          <p:cNvSpPr>
            <a:spLocks noGrp="1" noChangeArrowheads="1"/>
          </p:cNvSpPr>
          <p:nvPr>
            <p:ph type="title"/>
          </p:nvPr>
        </p:nvSpPr>
        <p:spPr>
          <a:xfrm>
            <a:off x="468313" y="0"/>
            <a:ext cx="8229600" cy="1143000"/>
          </a:xfrm>
        </p:spPr>
        <p:txBody>
          <a:bodyPr>
            <a:normAutofit fontScale="90000"/>
          </a:bodyPr>
          <a:lstStyle/>
          <a:p>
            <a:pPr eaLnBrk="1" hangingPunct="1"/>
            <a:r>
              <a:rPr lang="cs-CZ" sz="4000" smtClean="0"/>
              <a:t>Pravděpodobnost neúspěchu</a:t>
            </a:r>
            <a:br>
              <a:rPr lang="cs-CZ" sz="4000" smtClean="0"/>
            </a:br>
            <a:r>
              <a:rPr lang="cs-CZ" sz="4000" smtClean="0"/>
              <a:t>v závislosti na době testování</a:t>
            </a:r>
          </a:p>
        </p:txBody>
      </p:sp>
      <p:pic>
        <p:nvPicPr>
          <p:cNvPr id="95236" name="Picture 3"/>
          <p:cNvPicPr>
            <a:picLocks noGrp="1" noChangeAspect="1" noChangeArrowheads="1"/>
          </p:cNvPicPr>
          <p:nvPr>
            <p:ph type="body" idx="1"/>
          </p:nvPr>
        </p:nvPicPr>
        <p:blipFill>
          <a:blip r:embed="rId2" cstate="print"/>
          <a:srcRect/>
          <a:stretch>
            <a:fillRect/>
          </a:stretch>
        </p:blipFill>
        <p:spPr>
          <a:xfrm>
            <a:off x="395288" y="1125538"/>
            <a:ext cx="8331200" cy="539908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E49D26E-8F43-4CE0-BB24-F8A83CDD61C4}" type="slidenum">
              <a:rPr lang="cs-CZ" sz="1400" i="0">
                <a:latin typeface="Arial" charset="0"/>
              </a:rPr>
              <a:pPr algn="r"/>
              <a:t>9</a:t>
            </a:fld>
            <a:endParaRPr lang="cs-CZ" sz="1400" i="0">
              <a:latin typeface="Arial" charset="0"/>
            </a:endParaRPr>
          </a:p>
        </p:txBody>
      </p:sp>
      <p:sp>
        <p:nvSpPr>
          <p:cNvPr id="9220" name="Rectangle 1026"/>
          <p:cNvSpPr>
            <a:spLocks noGrp="1" noChangeArrowheads="1"/>
          </p:cNvSpPr>
          <p:nvPr>
            <p:ph type="title" idx="4294967295"/>
          </p:nvPr>
        </p:nvSpPr>
        <p:spPr/>
        <p:txBody>
          <a:bodyPr>
            <a:normAutofit fontScale="90000"/>
          </a:bodyPr>
          <a:lstStyle/>
          <a:p>
            <a:pPr eaLnBrk="1" hangingPunct="1"/>
            <a:r>
              <a:rPr lang="cs-CZ" smtClean="0"/>
              <a:t>Najímaný tým, vrchol a odhad doby řešení</a:t>
            </a:r>
          </a:p>
        </p:txBody>
      </p:sp>
      <p:graphicFrame>
        <p:nvGraphicFramePr>
          <p:cNvPr id="9218" name="Object 1024"/>
          <p:cNvGraphicFramePr>
            <a:graphicFrameLocks noGrp="1" noChangeAspect="1"/>
          </p:cNvGraphicFramePr>
          <p:nvPr>
            <p:ph type="body" idx="4294967295"/>
          </p:nvPr>
        </p:nvGraphicFramePr>
        <p:xfrm>
          <a:off x="333375" y="1341438"/>
          <a:ext cx="8210550" cy="3943350"/>
        </p:xfrm>
        <a:graphic>
          <a:graphicData uri="http://schemas.openxmlformats.org/presentationml/2006/ole">
            <mc:AlternateContent xmlns:mc="http://schemas.openxmlformats.org/markup-compatibility/2006">
              <mc:Choice xmlns:v="urn:schemas-microsoft-com:vml" Requires="v">
                <p:oleObj spid="_x0000_s1027" name="Worksheet" r:id="rId4" imgW="4997520" imgH="2400300" progId="Excel.Sheet.8">
                  <p:embed/>
                </p:oleObj>
              </mc:Choice>
              <mc:Fallback>
                <p:oleObj name="Worksheet" r:id="rId4" imgW="4997520" imgH="2400300" progId="Excel.Sheet.8">
                  <p:embed/>
                  <p:pic>
                    <p:nvPicPr>
                      <p:cNvPr id="0" name="Object 1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375" y="1341438"/>
                        <a:ext cx="8210550" cy="3943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1" name="Text Box 1028"/>
          <p:cNvSpPr txBox="1">
            <a:spLocks noChangeArrowheads="1"/>
          </p:cNvSpPr>
          <p:nvPr/>
        </p:nvSpPr>
        <p:spPr bwMode="auto">
          <a:xfrm>
            <a:off x="7315200" y="5105400"/>
            <a:ext cx="609600" cy="366713"/>
          </a:xfrm>
          <a:prstGeom prst="rect">
            <a:avLst/>
          </a:prstGeom>
          <a:noFill/>
          <a:ln w="9525">
            <a:noFill/>
            <a:miter lim="800000"/>
            <a:headEnd/>
            <a:tailEnd/>
          </a:ln>
        </p:spPr>
        <p:txBody>
          <a:bodyPr>
            <a:spAutoFit/>
          </a:bodyPr>
          <a:lstStyle/>
          <a:p>
            <a:pPr>
              <a:spcBef>
                <a:spcPct val="50000"/>
              </a:spcBef>
            </a:pPr>
            <a:r>
              <a:rPr lang="cs-CZ" sz="1800" i="0">
                <a:latin typeface="Arial" charset="0"/>
              </a:rPr>
              <a:t>čas</a:t>
            </a:r>
          </a:p>
        </p:txBody>
      </p:sp>
      <p:sp>
        <p:nvSpPr>
          <p:cNvPr id="9222" name="Text Box 1029"/>
          <p:cNvSpPr txBox="1">
            <a:spLocks noChangeArrowheads="1"/>
          </p:cNvSpPr>
          <p:nvPr/>
        </p:nvSpPr>
        <p:spPr bwMode="auto">
          <a:xfrm>
            <a:off x="971550" y="1700213"/>
            <a:ext cx="1752600" cy="641350"/>
          </a:xfrm>
          <a:prstGeom prst="rect">
            <a:avLst/>
          </a:prstGeom>
          <a:noFill/>
          <a:ln w="9525">
            <a:noFill/>
            <a:miter lim="800000"/>
            <a:headEnd/>
            <a:tailEnd/>
          </a:ln>
        </p:spPr>
        <p:txBody>
          <a:bodyPr>
            <a:spAutoFit/>
          </a:bodyPr>
          <a:lstStyle/>
          <a:p>
            <a:pPr>
              <a:spcBef>
                <a:spcPct val="50000"/>
              </a:spcBef>
            </a:pPr>
            <a:r>
              <a:rPr lang="cs-CZ" sz="1800" i="0">
                <a:latin typeface="Arial" charset="0"/>
              </a:rPr>
              <a:t>Osoby/max. velikost týmu</a:t>
            </a:r>
          </a:p>
        </p:txBody>
      </p:sp>
      <p:sp>
        <p:nvSpPr>
          <p:cNvPr id="9223" name="Text Box 1030"/>
          <p:cNvSpPr txBox="1">
            <a:spLocks noChangeArrowheads="1"/>
          </p:cNvSpPr>
          <p:nvPr/>
        </p:nvSpPr>
        <p:spPr bwMode="auto">
          <a:xfrm>
            <a:off x="3276600" y="2205038"/>
            <a:ext cx="3657600" cy="396875"/>
          </a:xfrm>
          <a:prstGeom prst="rect">
            <a:avLst/>
          </a:prstGeom>
          <a:noFill/>
          <a:ln w="9525">
            <a:noFill/>
            <a:miter lim="800000"/>
            <a:headEnd/>
            <a:tailEnd/>
          </a:ln>
        </p:spPr>
        <p:txBody>
          <a:bodyPr>
            <a:spAutoFit/>
          </a:bodyPr>
          <a:lstStyle/>
          <a:p>
            <a:pPr>
              <a:spcBef>
                <a:spcPct val="50000"/>
              </a:spcBef>
            </a:pPr>
            <a:r>
              <a:rPr lang="cs-CZ" sz="2000" i="0">
                <a:latin typeface="Arial" charset="0"/>
              </a:rPr>
              <a:t>Vlevo sešikmená funkce</a:t>
            </a:r>
          </a:p>
        </p:txBody>
      </p:sp>
      <p:sp>
        <p:nvSpPr>
          <p:cNvPr id="9224" name="Text Box 1031"/>
          <p:cNvSpPr txBox="1">
            <a:spLocks noChangeArrowheads="1"/>
          </p:cNvSpPr>
          <p:nvPr/>
        </p:nvSpPr>
        <p:spPr bwMode="auto">
          <a:xfrm>
            <a:off x="1706563" y="1401763"/>
            <a:ext cx="5529262" cy="336550"/>
          </a:xfrm>
          <a:prstGeom prst="rect">
            <a:avLst/>
          </a:prstGeom>
          <a:noFill/>
          <a:ln w="9525">
            <a:noFill/>
            <a:miter lim="800000"/>
            <a:headEnd/>
            <a:tailEnd/>
          </a:ln>
        </p:spPr>
        <p:txBody>
          <a:bodyPr>
            <a:spAutoFit/>
          </a:bodyPr>
          <a:lstStyle/>
          <a:p>
            <a:pPr>
              <a:spcBef>
                <a:spcPct val="50000"/>
              </a:spcBef>
            </a:pPr>
            <a:endParaRPr lang="cs-CZ" sz="1600" i="0">
              <a:latin typeface="Arial" charset="0"/>
            </a:endParaRPr>
          </a:p>
        </p:txBody>
      </p:sp>
      <p:sp>
        <p:nvSpPr>
          <p:cNvPr id="9225" name="Text Box 1032"/>
          <p:cNvSpPr txBox="1">
            <a:spLocks noChangeArrowheads="1"/>
          </p:cNvSpPr>
          <p:nvPr/>
        </p:nvSpPr>
        <p:spPr bwMode="auto">
          <a:xfrm>
            <a:off x="538163" y="5876925"/>
            <a:ext cx="7489825" cy="581025"/>
          </a:xfrm>
          <a:prstGeom prst="rect">
            <a:avLst/>
          </a:prstGeom>
          <a:noFill/>
          <a:ln w="9525">
            <a:noFill/>
            <a:miter lim="800000"/>
            <a:headEnd/>
            <a:tailEnd/>
          </a:ln>
        </p:spPr>
        <p:txBody>
          <a:bodyPr>
            <a:spAutoFit/>
          </a:bodyPr>
          <a:lstStyle/>
          <a:p>
            <a:pPr>
              <a:spcBef>
                <a:spcPct val="50000"/>
              </a:spcBef>
            </a:pPr>
            <a:r>
              <a:rPr lang="cs-CZ" sz="1600" i="0">
                <a:latin typeface="Arial" charset="0"/>
              </a:rPr>
              <a:t>Transformace proměnných tak, aby max bylo v bodě 1 a mělo hodnotu 1 a v nule byla hodnota funkce prakticky nula. U pevného týmu odpovídá intensitě práce</a:t>
            </a:r>
          </a:p>
        </p:txBody>
      </p:sp>
      <p:sp>
        <p:nvSpPr>
          <p:cNvPr id="9226" name="Line 1033"/>
          <p:cNvSpPr>
            <a:spLocks noChangeShapeType="1"/>
          </p:cNvSpPr>
          <p:nvPr/>
        </p:nvSpPr>
        <p:spPr bwMode="auto">
          <a:xfrm flipV="1">
            <a:off x="3635375" y="3429000"/>
            <a:ext cx="0" cy="1368425"/>
          </a:xfrm>
          <a:prstGeom prst="line">
            <a:avLst/>
          </a:prstGeom>
          <a:noFill/>
          <a:ln w="9525">
            <a:solidFill>
              <a:schemeClr val="tx1"/>
            </a:solidFill>
            <a:round/>
            <a:headEnd/>
            <a:tailEnd/>
          </a:ln>
        </p:spPr>
        <p:txBody>
          <a:bodyPr/>
          <a:lstStyle/>
          <a:p>
            <a:endParaRPr lang="cs-CZ"/>
          </a:p>
        </p:txBody>
      </p:sp>
      <p:sp>
        <p:nvSpPr>
          <p:cNvPr id="9227" name="Text Box 1034"/>
          <p:cNvSpPr txBox="1">
            <a:spLocks noChangeArrowheads="1"/>
          </p:cNvSpPr>
          <p:nvPr/>
        </p:nvSpPr>
        <p:spPr bwMode="auto">
          <a:xfrm>
            <a:off x="3203575" y="3068638"/>
            <a:ext cx="1368425" cy="336550"/>
          </a:xfrm>
          <a:prstGeom prst="rect">
            <a:avLst/>
          </a:prstGeom>
          <a:noFill/>
          <a:ln w="9525">
            <a:noFill/>
            <a:miter lim="800000"/>
            <a:headEnd/>
            <a:tailEnd/>
          </a:ln>
        </p:spPr>
        <p:txBody>
          <a:bodyPr>
            <a:spAutoFit/>
          </a:bodyPr>
          <a:lstStyle/>
          <a:p>
            <a:pPr>
              <a:spcBef>
                <a:spcPct val="50000"/>
              </a:spcBef>
            </a:pPr>
            <a:r>
              <a:rPr lang="cs-CZ" sz="1600" i="0">
                <a:latin typeface="Arial" charset="0"/>
              </a:rPr>
              <a:t>Předání</a:t>
            </a:r>
          </a:p>
        </p:txBody>
      </p:sp>
      <p:sp>
        <p:nvSpPr>
          <p:cNvPr id="9228" name="Line 1035"/>
          <p:cNvSpPr>
            <a:spLocks noChangeShapeType="1"/>
          </p:cNvSpPr>
          <p:nvPr/>
        </p:nvSpPr>
        <p:spPr bwMode="auto">
          <a:xfrm flipV="1">
            <a:off x="1955800" y="2457450"/>
            <a:ext cx="0" cy="2089150"/>
          </a:xfrm>
          <a:prstGeom prst="line">
            <a:avLst/>
          </a:prstGeom>
          <a:noFill/>
          <a:ln w="9525">
            <a:solidFill>
              <a:schemeClr val="tx1"/>
            </a:solidFill>
            <a:round/>
            <a:headEnd/>
            <a:tailEnd/>
          </a:ln>
        </p:spPr>
        <p:txBody>
          <a:bodyPr/>
          <a:lstStyle/>
          <a:p>
            <a:endParaRPr lang="cs-CZ"/>
          </a:p>
        </p:txBody>
      </p:sp>
      <p:sp>
        <p:nvSpPr>
          <p:cNvPr id="9229" name="Text Box 13"/>
          <p:cNvSpPr txBox="1">
            <a:spLocks noChangeArrowheads="1"/>
          </p:cNvSpPr>
          <p:nvPr/>
        </p:nvSpPr>
        <p:spPr bwMode="auto">
          <a:xfrm>
            <a:off x="3779838" y="4149725"/>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0" name="Text Box 14"/>
          <p:cNvSpPr txBox="1">
            <a:spLocks noChangeArrowheads="1"/>
          </p:cNvSpPr>
          <p:nvPr/>
        </p:nvSpPr>
        <p:spPr bwMode="auto">
          <a:xfrm>
            <a:off x="1331913"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1" name="Text Box 15"/>
          <p:cNvSpPr txBox="1">
            <a:spLocks noChangeArrowheads="1"/>
          </p:cNvSpPr>
          <p:nvPr/>
        </p:nvSpPr>
        <p:spPr bwMode="auto">
          <a:xfrm>
            <a:off x="2124075"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2" name="Text Box 16"/>
          <p:cNvSpPr txBox="1">
            <a:spLocks noChangeArrowheads="1"/>
          </p:cNvSpPr>
          <p:nvPr/>
        </p:nvSpPr>
        <p:spPr bwMode="auto">
          <a:xfrm>
            <a:off x="2843213"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3" name="Text Box 17"/>
          <p:cNvSpPr txBox="1">
            <a:spLocks noChangeArrowheads="1"/>
          </p:cNvSpPr>
          <p:nvPr/>
        </p:nvSpPr>
        <p:spPr bwMode="auto">
          <a:xfrm>
            <a:off x="4284663" y="3500438"/>
            <a:ext cx="4175125" cy="581025"/>
          </a:xfrm>
          <a:prstGeom prst="rect">
            <a:avLst/>
          </a:prstGeom>
          <a:noFill/>
          <a:ln w="9525">
            <a:noFill/>
            <a:miter lim="800000"/>
            <a:headEnd/>
            <a:tailEnd/>
          </a:ln>
        </p:spPr>
        <p:txBody>
          <a:bodyPr>
            <a:spAutoFit/>
          </a:bodyPr>
          <a:lstStyle/>
          <a:p>
            <a:pPr>
              <a:spcBef>
                <a:spcPct val="50000"/>
              </a:spcBef>
            </a:pPr>
            <a:r>
              <a:rPr lang="cs-CZ" sz="1600" i="0">
                <a:latin typeface="Arial" charset="0"/>
              </a:rPr>
              <a:t>Zákon třetin: maximum třetina doby do předání a třetina spotřeby práce do předání</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1470</Words>
  <Application>Microsoft Office PowerPoint</Application>
  <PresentationFormat>Předvádění na obrazovce (4:3)</PresentationFormat>
  <Paragraphs>252</Paragraphs>
  <Slides>30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30</vt:i4>
      </vt:variant>
    </vt:vector>
  </HeadingPairs>
  <TitlesOfParts>
    <vt:vector size="32" baseType="lpstr">
      <vt:lpstr>Motiv sady Office</vt:lpstr>
      <vt:lpstr>Worksheet</vt:lpstr>
      <vt:lpstr>Kódování a testování</vt:lpstr>
      <vt:lpstr>Kódování</vt:lpstr>
      <vt:lpstr>Kódování </vt:lpstr>
      <vt:lpstr>Programovací jazyky</vt:lpstr>
      <vt:lpstr>Testování</vt:lpstr>
      <vt:lpstr>Testování</vt:lpstr>
      <vt:lpstr>Testování</vt:lpstr>
      <vt:lpstr>Pravděpodobnost neúspěchu v závislosti na době testování</vt:lpstr>
      <vt:lpstr>Najímaný tým, vrchol a odhad doby řešení</vt:lpstr>
      <vt:lpstr>Nelze zero defect software</vt:lpstr>
      <vt:lpstr>Obecně je pocit, že lépe před minimem než po minimu</vt:lpstr>
      <vt:lpstr>Prezentace aplikace PowerPoint</vt:lpstr>
      <vt:lpstr>Druhy testů</vt:lpstr>
      <vt:lpstr>Druhy testů</vt:lpstr>
      <vt:lpstr>Integrace zdola</vt:lpstr>
      <vt:lpstr>Integrace shora</vt:lpstr>
      <vt:lpstr>Podpora testů</vt:lpstr>
      <vt:lpstr>Programátoři a testéři</vt:lpstr>
      <vt:lpstr>Terminologie testování</vt:lpstr>
      <vt:lpstr>Terminologie testování</vt:lpstr>
      <vt:lpstr>Specifikace testů, neagilní případ, složité či kritické části </vt:lpstr>
      <vt:lpstr>Popis problému (selhání)</vt:lpstr>
      <vt:lpstr>Proces testování</vt:lpstr>
      <vt:lpstr>Souhrnná zpráva o testech </vt:lpstr>
      <vt:lpstr>Testové metriky (Příklady)</vt:lpstr>
      <vt:lpstr>Evidence příčin selhání</vt:lpstr>
      <vt:lpstr>Využití testovacích metrik</vt:lpstr>
      <vt:lpstr>Datová báze výsledků testů (selhání) by měla být stejná jako  u oponentur a u reklamací,  Cíl je identifikovat (možnost) selhání defekty se detekují v následných aktivitách</vt:lpstr>
      <vt:lpstr>Konceptuální schéma, opakování</vt:lpstr>
      <vt:lpstr>Permanent obsolence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Kódování a testování</dc:title>
  <dc:creator>kral</dc:creator>
  <cp:lastModifiedBy>Květa</cp:lastModifiedBy>
  <cp:revision>2</cp:revision>
  <dcterms:created xsi:type="dcterms:W3CDTF">2015-04-06T11:14:53Z</dcterms:created>
  <dcterms:modified xsi:type="dcterms:W3CDTF">2016-03-21T13:22:08Z</dcterms:modified>
</cp:coreProperties>
</file>