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85" r:id="rId2"/>
    <p:sldId id="286" r:id="rId3"/>
    <p:sldId id="287" r:id="rId4"/>
    <p:sldId id="288" r:id="rId5"/>
    <p:sldId id="289" r:id="rId6"/>
    <p:sldId id="290" r:id="rId7"/>
    <p:sldId id="298" r:id="rId8"/>
    <p:sldId id="304" r:id="rId9"/>
    <p:sldId id="291" r:id="rId10"/>
    <p:sldId id="301" r:id="rId11"/>
    <p:sldId id="302" r:id="rId12"/>
    <p:sldId id="292" r:id="rId13"/>
    <p:sldId id="303" r:id="rId14"/>
    <p:sldId id="272" r:id="rId15"/>
    <p:sldId id="257" r:id="rId16"/>
    <p:sldId id="258" r:id="rId17"/>
    <p:sldId id="259" r:id="rId18"/>
    <p:sldId id="267" r:id="rId19"/>
    <p:sldId id="260" r:id="rId20"/>
    <p:sldId id="261" r:id="rId21"/>
    <p:sldId id="268" r:id="rId22"/>
    <p:sldId id="262" r:id="rId23"/>
    <p:sldId id="263" r:id="rId24"/>
    <p:sldId id="264" r:id="rId25"/>
    <p:sldId id="265" r:id="rId26"/>
    <p:sldId id="269" r:id="rId27"/>
    <p:sldId id="273" r:id="rId28"/>
    <p:sldId id="274" r:id="rId29"/>
    <p:sldId id="266" r:id="rId30"/>
    <p:sldId id="296" r:id="rId31"/>
    <p:sldId id="300" r:id="rId32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1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1" d="100"/>
        <a:sy n="91" d="100"/>
      </p:scale>
      <p:origin x="0" y="836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1C2E2EB-4E0E-4FB2-A53F-C6F5D04D11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A9743-6ECE-43EB-BE56-D6BEE54072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0E565-E79B-4D8F-ABFC-19D6D2C0F8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A7EC3-C6F7-4569-BC20-6D8C423E7B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D64F6-C7FC-40AF-9276-D3523F885D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F4E15-C2FA-44BB-B759-E6FC35BACA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035CB-CB5A-4EC6-AB5F-9CD1E4C6B2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5CE61-1A3A-4283-9CFD-45DA983796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8186B-63AB-4491-A9E3-483711FCFE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C6DAE-7BFE-4C09-A4A5-818DA7886C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7386D-9331-4B0F-864A-4844F33262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ABF8D-3BCC-463F-8EE0-415C408CF8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7C70B-AF48-46F9-AF57-52A209B85D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6B3D4-8A8B-4A1F-AE80-0CAE026B2D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496DCD6-2D81-4843-B8FD-CA313F89AE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so.org/iso/en/CatalogueDetailPage.CatalogueDetail?CSNUMBER=24902&amp;ICS1=35&amp;ICS2=80&amp;ICS3=&amp;scopelist=" TargetMode="External"/><Relationship Id="rId3" Type="http://schemas.openxmlformats.org/officeDocument/2006/relationships/hyperlink" Target="http://www.iso.org/iso/en/CatalogueDetailPage.CatalogueDetail?CSNUMBER=31919&amp;ICS1=35&amp;ICS2=80&amp;ICS3=&amp;scopelist=" TargetMode="External"/><Relationship Id="rId7" Type="http://schemas.openxmlformats.org/officeDocument/2006/relationships/hyperlink" Target="http://www.iso.org/iso/en/CatalogueDetailPage.CatalogueDetail?CSNUMBER=40183&amp;ICS1=35&amp;ICS2=80&amp;ICS3=&amp;scopelist=" TargetMode="External"/><Relationship Id="rId2" Type="http://schemas.openxmlformats.org/officeDocument/2006/relationships/hyperlink" Target="http://www.iso.org/iso/en/CatalogueDetailPage.CatalogueDetail?CSNUMBER=31918&amp;ICS1=35&amp;ICS2=80&amp;ICS3=&amp;scopelist=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o.org/iso/en/CatalogueDetailPage.CatalogueDetail?CSNUMBER=35263&amp;ICS1=35&amp;ICS2=80&amp;ICS3=&amp;scopelist=" TargetMode="External"/><Relationship Id="rId11" Type="http://schemas.openxmlformats.org/officeDocument/2006/relationships/hyperlink" Target="http://www.iso.org/iso/en/CatalogueDetailPage.CatalogueDetail?CSNUMBER=24905&amp;ICS1=35&amp;ICS2=80&amp;ICS3=&amp;scopelist=" TargetMode="External"/><Relationship Id="rId5" Type="http://schemas.openxmlformats.org/officeDocument/2006/relationships/hyperlink" Target="http://www.iso.org/iso/en/CatalogueDetailPage.CatalogueDetail?CSNUMBER=21208&amp;ICS1=35&amp;ICS2=80&amp;ICS3=&amp;scopelist=" TargetMode="External"/><Relationship Id="rId10" Type="http://schemas.openxmlformats.org/officeDocument/2006/relationships/hyperlink" Target="http://www.iso.org/iso/en/CatalogueDetailPage.CatalogueDetail?CSNUMBER=24904&amp;ICS1=35&amp;ICS2=80&amp;ICS3=&amp;scopelist=" TargetMode="External"/><Relationship Id="rId4" Type="http://schemas.openxmlformats.org/officeDocument/2006/relationships/hyperlink" Target="http://www.iso.org/iso/en/CatalogueDetailPage.CatalogueDetail?CSNUMBER=39986&amp;ICS1=35&amp;ICS2=80&amp;ICS3=&amp;scopelist=" TargetMode="External"/><Relationship Id="rId9" Type="http://schemas.openxmlformats.org/officeDocument/2006/relationships/hyperlink" Target="http://www.iso.org/iso/en/CatalogueDetailPage.CatalogueDetail?CSNUMBER=24903&amp;ICS1=35&amp;ICS2=80&amp;ICS3=&amp;scopelist=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so.org/iso/en/CatalogueDetailPage.CatalogueDetail?CSNUMBER=37454&amp;ICS1=35&amp;ICS2=80&amp;ICS3=&amp;scopelist=" TargetMode="External"/><Relationship Id="rId3" Type="http://schemas.openxmlformats.org/officeDocument/2006/relationships/hyperlink" Target="http://www.iso.org/iso/en/CatalogueDetailPage.CatalogueDetail?CSNUMBER=24907&amp;ICS1=35&amp;ICS2=80&amp;ICS3=&amp;scopelist=" TargetMode="External"/><Relationship Id="rId7" Type="http://schemas.openxmlformats.org/officeDocument/2006/relationships/hyperlink" Target="http://www.iso.org/iso/en/CatalogueDetailPage.CatalogueDetail?CSNUMBER=40192&amp;ICS1=35&amp;ICS2=80&amp;ICS3=&amp;scopelist=" TargetMode="External"/><Relationship Id="rId2" Type="http://schemas.openxmlformats.org/officeDocument/2006/relationships/hyperlink" Target="http://www.iso.org/iso/en/CatalogueDetailPage.CatalogueDetail?CSNUMBER=24906&amp;ICS1=35&amp;ICS2=80&amp;ICS3=&amp;scopelist=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o.org/iso/en/CatalogueDetailPage.CatalogueDetail?CSNUMBER=37458&amp;ICS1=35&amp;ICS2=80&amp;ICS3=&amp;scopelist=" TargetMode="External"/><Relationship Id="rId5" Type="http://schemas.openxmlformats.org/officeDocument/2006/relationships/hyperlink" Target="http://www.iso.org/iso/en/CatalogueDetailPage.CatalogueDetail?CSNUMBER=38932&amp;ICS1=35&amp;ICS2=80&amp;ICS3=&amp;scopelist=" TargetMode="External"/><Relationship Id="rId4" Type="http://schemas.openxmlformats.org/officeDocument/2006/relationships/hyperlink" Target="http://www.iso.org/iso/en/CatalogueDetailPage.CatalogueDetail?CSNUMBER=37717&amp;ICS1=35&amp;ICS2=80&amp;ICS3=&amp;scopelist=" TargetMode="External"/><Relationship Id="rId9" Type="http://schemas.openxmlformats.org/officeDocument/2006/relationships/hyperlink" Target="http://www.iso.org/iso/en/CatalogueDetailPage.CatalogueDetail?CSNUMBER=37462&amp;ICS1=35&amp;ICS2=80&amp;ICS3=&amp;scopelist=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.org/iso/en/CatalogueDetailPage.CatalogueDetail?CSNUMBER=16949&amp;ICS1=35&amp;ICS2=80&amp;ICS3=&amp;scopelist=" TargetMode="External"/><Relationship Id="rId7" Type="http://schemas.openxmlformats.org/officeDocument/2006/relationships/hyperlink" Target="http://www.iso.org/iso/en/CatalogueDetailPage.CatalogueDetail?CSNUMBER=25500&amp;ICS1=35&amp;ICS2=80&amp;ICS3=&amp;scopelist=" TargetMode="External"/><Relationship Id="rId2" Type="http://schemas.openxmlformats.org/officeDocument/2006/relationships/hyperlink" Target="http://www.iso.org/iso/en/CatalogueDetailPage.CatalogueDetail?CSNUMBER=27951&amp;ICS1=35&amp;ICS2=80&amp;ICS3=&amp;scopelist=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o.org/iso/en/CatalogueDetailPage.CatalogueDetail?CSNUMBER=25495&amp;ICS1=35&amp;ICS2=80&amp;ICS3=&amp;scopelist=" TargetMode="External"/><Relationship Id="rId5" Type="http://schemas.openxmlformats.org/officeDocument/2006/relationships/hyperlink" Target="http://www.iso.org/iso/en/CatalogueDetailPage.CatalogueDetail?CSNUMBER=1308&amp;ICS1=35&amp;ICS2=80&amp;ICS3=&amp;scopelist=" TargetMode="External"/><Relationship Id="rId4" Type="http://schemas.openxmlformats.org/officeDocument/2006/relationships/hyperlink" Target="http://www.iso.org/iso/en/CatalogueDetailPage.CatalogueDetail?CSNUMBER=20696&amp;ICS1=35&amp;ICS2=80&amp;ICS3=&amp;scopelist=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.org/iso/en/CatalogueDetailPage.CatalogueDetail?CSNUMBER=27148&amp;ICS1=35&amp;ICS2=80&amp;ICS3=&amp;scopelist=" TargetMode="External"/><Relationship Id="rId7" Type="http://schemas.openxmlformats.org/officeDocument/2006/relationships/hyperlink" Target="http://www.iso.org/iso/en/CatalogueDetailPage.CatalogueDetail?CSNUMBER=33899&amp;ICS1=35&amp;ICS2=80&amp;ICS3=&amp;scopelist=" TargetMode="External"/><Relationship Id="rId2" Type="http://schemas.openxmlformats.org/officeDocument/2006/relationships/hyperlink" Target="http://www.iso.org/iso/en/CatalogueDetailPage.CatalogueDetail?CSNUMBER=25500&amp;ICS1=35&amp;ICS2=80&amp;ICS3=&amp;scopelist=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o.org/iso/en/CatalogueDetailPage.CatalogueDetail?CSNUMBER=30804&amp;ICS1=35&amp;ICS2=80&amp;ICS3=&amp;scopelist=" TargetMode="External"/><Relationship Id="rId5" Type="http://schemas.openxmlformats.org/officeDocument/2006/relationships/hyperlink" Target="http://www.iso.org/iso/en/CatalogueDetailPage.CatalogueDetail?CSNUMBER=30930&amp;ICS1=35&amp;ICS2=80&amp;ICS3=&amp;scopelist=" TargetMode="External"/><Relationship Id="rId4" Type="http://schemas.openxmlformats.org/officeDocument/2006/relationships/hyperlink" Target="http://www.iso.org/iso/en/CatalogueDetailPage.CatalogueDetail?CSNUMBER=29572&amp;ICS1=35&amp;ICS2=80&amp;ICS3=&amp;scopelist=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.org/iso/en/CatalogueDetailPage.CatalogueDetail?CSNUMBER=35582&amp;ICS1=35&amp;ICS2=80&amp;ICS3=&amp;scopelist=" TargetMode="External"/><Relationship Id="rId2" Type="http://schemas.openxmlformats.org/officeDocument/2006/relationships/hyperlink" Target="http://www.iso.org/iso/en/CatalogueDetailPage.CatalogueDetail?CSNUMBER=33899&amp;ICS1=35&amp;ICS2=80&amp;ICS3=&amp;scopelist=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IFPUG" TargetMode="External"/><Relationship Id="rId4" Type="http://schemas.openxmlformats.org/officeDocument/2006/relationships/hyperlink" Target="http://www.iso.org/iso/en/CatalogueDetailPage.CatalogueDetail?CSNUMBER=35603&amp;ICS1=35&amp;ICS2=80&amp;ICS3=&amp;scopelist=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20000.fwtk.org/Contact.htm" TargetMode="External"/><Relationship Id="rId3" Type="http://schemas.openxmlformats.org/officeDocument/2006/relationships/hyperlink" Target="http://20000.fwtk.org/iso-20000.htm" TargetMode="External"/><Relationship Id="rId7" Type="http://schemas.openxmlformats.org/officeDocument/2006/relationships/hyperlink" Target="http://20000.fwtk.org/20000-itil.htm" TargetMode="External"/><Relationship Id="rId2" Type="http://schemas.openxmlformats.org/officeDocument/2006/relationships/hyperlink" Target="http://20000.fwtk.org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20000.fwtk.org/standards.htm" TargetMode="External"/><Relationship Id="rId5" Type="http://schemas.openxmlformats.org/officeDocument/2006/relationships/hyperlink" Target="http://20000.fwtk.org/benefits.htm" TargetMode="External"/><Relationship Id="rId4" Type="http://schemas.openxmlformats.org/officeDocument/2006/relationships/hyperlink" Target="http://20000.fwtk.org/20000-contents.htm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20000.fwtk.org/Contact.htm" TargetMode="External"/><Relationship Id="rId3" Type="http://schemas.openxmlformats.org/officeDocument/2006/relationships/hyperlink" Target="http://20000.fwtk.org/iso-20000.htm" TargetMode="External"/><Relationship Id="rId7" Type="http://schemas.openxmlformats.org/officeDocument/2006/relationships/hyperlink" Target="http://20000.fwtk.org/20000-itil.htm" TargetMode="External"/><Relationship Id="rId2" Type="http://schemas.openxmlformats.org/officeDocument/2006/relationships/hyperlink" Target="http://20000.fwtk.org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20000.fwtk.org/standards.htm" TargetMode="External"/><Relationship Id="rId5" Type="http://schemas.openxmlformats.org/officeDocument/2006/relationships/hyperlink" Target="http://20000.fwtk.org/benefits.htm" TargetMode="External"/><Relationship Id="rId4" Type="http://schemas.openxmlformats.org/officeDocument/2006/relationships/hyperlink" Target="http://20000.fwtk.org/20000-contents.htm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o.org/iso/rss.xml?csnumber=43073&amp;rss=detai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Softwarové normy</a:t>
            </a:r>
            <a:endParaRPr lang="cs-CZ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 </a:t>
            </a:r>
            <a:endParaRPr lang="cs-CZ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Příběhy norem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se navrhují zjevně předčasně, nebo se jejich specifikace schválně zdržuje tak, aby nakonec uspěli hlavně velcí hráči.  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na normy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dirty="0" smtClean="0"/>
              <a:t>Nelze plně zvládnout v menší firmě</a:t>
            </a:r>
          </a:p>
          <a:p>
            <a:r>
              <a:rPr lang="cs-CZ" dirty="0" smtClean="0"/>
              <a:t>Problém usnadní vhodná SW architektura</a:t>
            </a:r>
          </a:p>
          <a:p>
            <a:pPr lvl="1"/>
            <a:r>
              <a:rPr lang="cs-CZ" dirty="0" smtClean="0"/>
              <a:t>Zvážit, zda jsou (ty nejnovější) potřeba (?poslední verze Javy), Věc dohody!</a:t>
            </a:r>
          </a:p>
          <a:p>
            <a:pPr lvl="1"/>
            <a:r>
              <a:rPr lang="cs-CZ" dirty="0" smtClean="0"/>
              <a:t>Řešit pomocí knihoven, vývojových nástrojů, a podpůrných systémů</a:t>
            </a:r>
          </a:p>
          <a:p>
            <a:pPr lvl="1"/>
            <a:r>
              <a:rPr lang="cs-CZ" dirty="0" smtClean="0"/>
              <a:t>Co zbude to případně </a:t>
            </a:r>
            <a:r>
              <a:rPr lang="cs-CZ" dirty="0" err="1" smtClean="0"/>
              <a:t>outsourcovat</a:t>
            </a:r>
            <a:endParaRPr lang="cs-CZ" dirty="0" smtClean="0"/>
          </a:p>
          <a:p>
            <a:pPr lvl="1"/>
            <a:r>
              <a:rPr lang="cs-CZ" dirty="0" smtClean="0"/>
              <a:t>Naučit se a případně vyvinout vlastní nástroje </a:t>
            </a:r>
          </a:p>
          <a:p>
            <a:r>
              <a:rPr lang="cs-CZ" dirty="0" smtClean="0"/>
              <a:t>Nemusíme vše, lze dohodnout jen část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Instituce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INMZ Úřad pro technickou normalizaci, metrologii a státní zkušebnictví</a:t>
            </a:r>
            <a:r>
              <a:rPr lang="cs-CZ" dirty="0" smtClean="0"/>
              <a:t> </a:t>
            </a:r>
          </a:p>
          <a:p>
            <a:pPr eaLnBrk="1" hangingPunct="1"/>
            <a:r>
              <a:rPr lang="cs-CZ" dirty="0" smtClean="0"/>
              <a:t>ISO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Standards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, Ženeva</a:t>
            </a:r>
          </a:p>
          <a:p>
            <a:r>
              <a:rPr lang="cs-CZ" sz="3600" b="1" dirty="0" smtClean="0"/>
              <a:t>IEC </a:t>
            </a:r>
            <a:r>
              <a:rPr lang="cs-CZ" sz="3600" b="1" dirty="0" err="1" smtClean="0"/>
              <a:t>International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Electrotechnical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Commission</a:t>
            </a:r>
            <a:endParaRPr lang="cs-CZ" sz="3600" b="1" dirty="0" smtClean="0"/>
          </a:p>
          <a:p>
            <a:pPr lvl="1"/>
            <a:r>
              <a:rPr lang="cs-CZ" b="1" dirty="0" smtClean="0"/>
              <a:t>Doporučení a normy pro elektrotechniku 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ISO má složitou strukturu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Vrcholové instituce</a:t>
            </a:r>
          </a:p>
          <a:p>
            <a:r>
              <a:rPr lang="cs-CZ" smtClean="0"/>
              <a:t>Pro určitou oblast se jmenuje výbor </a:t>
            </a:r>
          </a:p>
          <a:p>
            <a:r>
              <a:rPr lang="cs-CZ" smtClean="0"/>
              <a:t>Ten jmenuje pracovní skupiny WG, které to odpracují</a:t>
            </a:r>
          </a:p>
          <a:p>
            <a:r>
              <a:rPr lang="cs-CZ" smtClean="0"/>
              <a:t>WG může jmenovat „study groups“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ISO/IEC 15288</a:t>
            </a:r>
            <a:br>
              <a:rPr lang="cs-CZ" sz="4000" smtClean="0"/>
            </a:br>
            <a:endParaRPr lang="cs-CZ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600200"/>
            <a:ext cx="8856663" cy="4525963"/>
          </a:xfrm>
        </p:spPr>
        <p:txBody>
          <a:bodyPr/>
          <a:lstStyle/>
          <a:p>
            <a:endParaRPr lang="cs-CZ" dirty="0" smtClean="0"/>
          </a:p>
          <a:p>
            <a:r>
              <a:rPr lang="cs-CZ" sz="3600" b="1" dirty="0" smtClean="0"/>
              <a:t>IEC </a:t>
            </a:r>
            <a:r>
              <a:rPr lang="cs-CZ" sz="3600" b="1" dirty="0" err="1" smtClean="0"/>
              <a:t>International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Electrotechnical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Commission</a:t>
            </a:r>
            <a:endParaRPr lang="cs-CZ" sz="3600" b="1" dirty="0" smtClean="0"/>
          </a:p>
          <a:p>
            <a:pPr lvl="1"/>
            <a:r>
              <a:rPr lang="cs-CZ" b="1" dirty="0" smtClean="0"/>
              <a:t>Doporučení a normy pro elektrotechniku </a:t>
            </a:r>
            <a:endParaRPr lang="cs-CZ" dirty="0" smtClean="0"/>
          </a:p>
          <a:p>
            <a:pPr eaLnBrk="1" hangingPunct="1"/>
            <a:r>
              <a:rPr lang="cs-CZ" dirty="0" smtClean="0"/>
              <a:t>ISO/IEC 15288 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Cycle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</a:p>
          <a:p>
            <a:pPr lvl="1" eaLnBrk="1" hangingPunct="1"/>
            <a:r>
              <a:rPr lang="cs-CZ" dirty="0" smtClean="0"/>
              <a:t>standard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21 </a:t>
            </a:r>
            <a:r>
              <a:rPr lang="cs-CZ" dirty="0" err="1" smtClean="0"/>
              <a:t>substandards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21st </a:t>
            </a:r>
            <a:r>
              <a:rPr lang="cs-CZ" dirty="0" err="1" smtClean="0"/>
              <a:t>century</a:t>
            </a:r>
            <a:r>
              <a:rPr lang="cs-CZ" dirty="0" smtClean="0"/>
              <a:t> 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mtClean="0"/>
              <a:t>ISOnormy, historie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>
                <a:hlinkClick r:id="rId2"/>
              </a:rPr>
              <a:t>ISO/IEC TR 14143-3:2003</a:t>
            </a:r>
            <a:r>
              <a:rPr lang="cs-CZ" sz="1800" smtClean="0"/>
              <a:t>Information technology -- Software measurement -- Functional size measurement -- Part 3: Verification of functional size measurement methods</a:t>
            </a:r>
            <a:endParaRPr lang="cs-CZ" sz="1800" smtClean="0">
              <a:hlinkClick r:id="rId3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smtClean="0">
                <a:hlinkClick r:id="rId3"/>
              </a:rPr>
              <a:t>ISO/IEC TR 14143-4:2002</a:t>
            </a:r>
            <a:r>
              <a:rPr lang="cs-CZ" sz="1800" smtClean="0"/>
              <a:t>Information technology -- Software measurement -- Functional size measurement -- Part 4: Reference model</a:t>
            </a:r>
            <a:endParaRPr lang="cs-CZ" sz="1800" smtClean="0">
              <a:hlinkClick r:id="rId4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smtClean="0">
                <a:hlinkClick r:id="rId4"/>
              </a:rPr>
              <a:t>ISO/IEC TR 14143-5:2004</a:t>
            </a:r>
            <a:r>
              <a:rPr lang="cs-CZ" sz="1800" smtClean="0"/>
              <a:t>Information technology -- Software measurement -- Functional size measurement -- Part 5: Determination of functional domains for use with functional size measurement</a:t>
            </a:r>
            <a:endParaRPr lang="cs-CZ" sz="1800" smtClean="0">
              <a:hlinkClick r:id="rId5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smtClean="0">
                <a:hlinkClick r:id="rId5"/>
              </a:rPr>
              <a:t>ISO/IEC 12207:1995</a:t>
            </a:r>
            <a:r>
              <a:rPr lang="cs-CZ" sz="1800" smtClean="0"/>
              <a:t>Information technology -- Software life cycle processes</a:t>
            </a:r>
            <a:endParaRPr lang="cs-CZ" sz="1800" smtClean="0">
              <a:hlinkClick r:id="rId6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smtClean="0">
                <a:hlinkClick r:id="rId6"/>
              </a:rPr>
              <a:t>ISO/IEC 12207:1995/Amd 1:2002</a:t>
            </a:r>
            <a:endParaRPr lang="cs-CZ" sz="1800" smtClean="0">
              <a:hlinkClick r:id="rId7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smtClean="0">
                <a:hlinkClick r:id="rId7"/>
              </a:rPr>
              <a:t>ISO/IEC 12207:1995/Amd 2:2004</a:t>
            </a:r>
            <a:endParaRPr lang="cs-CZ" sz="1800" smtClean="0">
              <a:hlinkClick r:id="rId8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smtClean="0">
                <a:hlinkClick r:id="rId8"/>
              </a:rPr>
              <a:t>ISO/IEC 14598-1:1999</a:t>
            </a:r>
            <a:r>
              <a:rPr lang="cs-CZ" sz="1800" smtClean="0"/>
              <a:t>Information technology -- Software product evaluation -- Part 1: General overview</a:t>
            </a:r>
            <a:endParaRPr lang="cs-CZ" sz="1800" smtClean="0">
              <a:hlinkClick r:id="rId9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smtClean="0">
                <a:hlinkClick r:id="rId9"/>
              </a:rPr>
              <a:t>ISO/IEC 14598-2:2000</a:t>
            </a:r>
            <a:r>
              <a:rPr lang="cs-CZ" sz="1800" smtClean="0"/>
              <a:t>Software engineering -- Product evaluation -- Part 2: Planning and management</a:t>
            </a:r>
            <a:endParaRPr lang="cs-CZ" sz="1800" smtClean="0">
              <a:hlinkClick r:id="rId1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smtClean="0">
                <a:hlinkClick r:id="rId10"/>
              </a:rPr>
              <a:t>ISO/IEC 14598-3:2000</a:t>
            </a:r>
            <a:r>
              <a:rPr lang="cs-CZ" sz="1800" smtClean="0"/>
              <a:t>Software engineering -- Product evaluation -- Part 3: Process for developers</a:t>
            </a:r>
            <a:endParaRPr lang="cs-CZ" sz="1800" smtClean="0">
              <a:hlinkClick r:id="rId11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800" smtClean="0">
                <a:hlinkClick r:id="rId11"/>
              </a:rPr>
              <a:t>ISO/IEC 14598-4:1999</a:t>
            </a:r>
            <a:r>
              <a:rPr lang="cs-CZ" sz="1800" smtClean="0"/>
              <a:t>Software engineering -- Product evaluation -- Part 4: Process for acquirers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ISO normy, korekce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>
                <a:hlinkClick r:id="rId2"/>
              </a:rPr>
              <a:t>ISO/IEC 14598-5:1998</a:t>
            </a:r>
            <a:r>
              <a:rPr lang="cs-CZ" sz="2000" smtClean="0"/>
              <a:t>Information technology -- Software product evaluation -- Part 5: Process for evaluators</a:t>
            </a:r>
            <a:endParaRPr lang="cs-CZ" sz="2000" smtClean="0">
              <a:hlinkClick r:id="rId3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hlinkClick r:id="rId3"/>
              </a:rPr>
              <a:t>ISO/IEC 14598-6:2001</a:t>
            </a:r>
            <a:r>
              <a:rPr lang="cs-CZ" sz="2000" smtClean="0"/>
              <a:t>Software engineering -- Product evaluation -- Part 6: Documentation of evaluation modules</a:t>
            </a:r>
            <a:endParaRPr lang="cs-CZ" sz="2000" smtClean="0">
              <a:hlinkClick r:id="rId4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hlinkClick r:id="rId4"/>
              </a:rPr>
              <a:t>ISO/IEC 16085:2004</a:t>
            </a:r>
            <a:r>
              <a:rPr lang="cs-CZ" sz="2000" smtClean="0"/>
              <a:t>Information technology -- Software life cycle processes -- Risk management</a:t>
            </a:r>
            <a:endParaRPr lang="cs-CZ" sz="2000" smtClean="0">
              <a:hlinkClick r:id="rId5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hlinkClick r:id="rId5"/>
              </a:rPr>
              <a:t>ISO/IEC 15504-1:2004</a:t>
            </a:r>
            <a:r>
              <a:rPr lang="cs-CZ" sz="2000" smtClean="0"/>
              <a:t>Information technology -- Process assessment -- Part 1: Concepts and vocabulary</a:t>
            </a:r>
            <a:endParaRPr lang="cs-CZ" sz="2000" smtClean="0">
              <a:hlinkClick r:id="rId6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hlinkClick r:id="rId6"/>
              </a:rPr>
              <a:t>ISO/IEC 15504-2:2003</a:t>
            </a:r>
            <a:r>
              <a:rPr lang="cs-CZ" sz="2000" smtClean="0"/>
              <a:t>Information technology -- Process assessment -- Part 2: Performing an assessment</a:t>
            </a:r>
            <a:endParaRPr lang="cs-CZ" sz="2000" smtClean="0">
              <a:hlinkClick r:id="rId7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hlinkClick r:id="rId7"/>
              </a:rPr>
              <a:t>ISO/IEC 15504-2:2003/Cor 1:2004</a:t>
            </a:r>
            <a:endParaRPr lang="cs-CZ" sz="2000" smtClean="0">
              <a:hlinkClick r:id="rId8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hlinkClick r:id="rId8"/>
              </a:rPr>
              <a:t>ISO/IEC 15504-3:2004</a:t>
            </a:r>
            <a:r>
              <a:rPr lang="cs-CZ" sz="2000" smtClean="0"/>
              <a:t>Information technology -- Process assessment -- Part 3: Guidance on performing an assessment</a:t>
            </a:r>
            <a:endParaRPr lang="cs-CZ" sz="2000" smtClean="0">
              <a:hlinkClick r:id="rId9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smtClean="0">
                <a:hlinkClick r:id="rId9"/>
              </a:rPr>
              <a:t>ISO/IEC 15504-4:2004</a:t>
            </a:r>
            <a:r>
              <a:rPr lang="cs-CZ" sz="2000" smtClean="0"/>
              <a:t>Information technology -- Process assessment -- Part 4: Guidance on use for process improvement and process capability determination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ISO normy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>
                <a:hlinkClick r:id="rId2"/>
              </a:rPr>
              <a:t>ISO/IEC TR 15504-5:1999</a:t>
            </a:r>
            <a:r>
              <a:rPr lang="cs-CZ" sz="2400" smtClean="0"/>
              <a:t>Information technology -- Software Process Assessment -- Part 5: An assessment model and indicator guidance</a:t>
            </a:r>
            <a:endParaRPr lang="cs-CZ" sz="2400" smtClean="0">
              <a:hlinkClick r:id="rId3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smtClean="0">
                <a:hlinkClick r:id="rId3"/>
              </a:rPr>
              <a:t>ISO/IEC TR 9294:1990</a:t>
            </a:r>
            <a:r>
              <a:rPr lang="cs-CZ" sz="2400" smtClean="0"/>
              <a:t>Information technology -- Guidelines for the management of software documentation</a:t>
            </a:r>
            <a:endParaRPr lang="cs-CZ" sz="2400" smtClean="0">
              <a:hlinkClick r:id="rId4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smtClean="0">
                <a:hlinkClick r:id="rId4"/>
              </a:rPr>
              <a:t>ISO/IEC 10746-1:1998</a:t>
            </a:r>
            <a:r>
              <a:rPr lang="cs-CZ" sz="2400" smtClean="0"/>
              <a:t>Information technology -- Open Distributed Processing -- Reference model: Overview</a:t>
            </a:r>
            <a:endParaRPr lang="cs-CZ" sz="2400" smtClean="0">
              <a:hlinkClick r:id="rId5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smtClean="0">
                <a:hlinkClick r:id="rId5"/>
              </a:rPr>
              <a:t>ISO/IEC 12119:1994</a:t>
            </a:r>
            <a:r>
              <a:rPr lang="cs-CZ" sz="2400" smtClean="0"/>
              <a:t>Information technology -- Software packages -- Quality requirements and trstiny</a:t>
            </a:r>
            <a:endParaRPr lang="cs-CZ" sz="2400" smtClean="0">
              <a:hlinkClick r:id="rId6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smtClean="0">
                <a:hlinkClick r:id="rId6"/>
              </a:rPr>
              <a:t>ISO/IEC TR 14759:1999</a:t>
            </a:r>
            <a:r>
              <a:rPr lang="cs-CZ" sz="2400" smtClean="0"/>
              <a:t>Software engineering -- Mock up and prototype -- A categorization of software mock up and prototype models and their use</a:t>
            </a:r>
            <a:endParaRPr lang="cs-CZ" sz="2400" smtClean="0">
              <a:hlinkClick r:id="rId7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ISO normy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>
                <a:hlinkClick r:id="rId2"/>
              </a:rPr>
              <a:t>ISO/IEC 14764:1999</a:t>
            </a:r>
            <a:r>
              <a:rPr lang="cs-CZ" sz="2400" smtClean="0"/>
              <a:t>Information technology -- Software maintenance</a:t>
            </a:r>
            <a:endParaRPr lang="cs-CZ" sz="2400" smtClean="0">
              <a:hlinkClick r:id="rId3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hlinkClick r:id="rId3"/>
              </a:rPr>
              <a:t>ISO/IEC TR 15271:1998</a:t>
            </a:r>
            <a:r>
              <a:rPr lang="cs-CZ" sz="2400" smtClean="0"/>
              <a:t>Information technology -- Guide for ISO/IEC 12207 (Software Life Cycle Processes)</a:t>
            </a:r>
            <a:endParaRPr lang="cs-CZ" sz="2400" smtClean="0">
              <a:hlinkClick r:id="rId4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hlinkClick r:id="rId4"/>
              </a:rPr>
              <a:t>ISO/IEC 15939:2002</a:t>
            </a:r>
            <a:r>
              <a:rPr lang="cs-CZ" sz="2400" smtClean="0"/>
              <a:t>Software engineering -- Software measurement process</a:t>
            </a:r>
            <a:endParaRPr lang="cs-CZ" sz="2400" smtClean="0">
              <a:hlinkClick r:id="rId5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hlinkClick r:id="rId5"/>
              </a:rPr>
              <a:t>ISO/IEC TR 16326:1999</a:t>
            </a:r>
            <a:r>
              <a:rPr lang="cs-CZ" sz="2400" smtClean="0"/>
              <a:t>Software engineering -- Guide for the application of ISO/IEC 12207 to project management</a:t>
            </a:r>
            <a:endParaRPr lang="cs-CZ" sz="2400" smtClean="0">
              <a:hlinkClick r:id="rId6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hlinkClick r:id="rId6"/>
              </a:rPr>
              <a:t>ISO/IEC 18019:2004</a:t>
            </a:r>
            <a:r>
              <a:rPr lang="cs-CZ" sz="2400" smtClean="0"/>
              <a:t>Software and system engineering -- Guidelines for the design and preparation of user documentation for application software</a:t>
            </a:r>
            <a:endParaRPr lang="cs-CZ" sz="2400" smtClean="0">
              <a:hlinkClick r:id="rId7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ISO normy, příklady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>
                <a:hlinkClick r:id="rId2"/>
              </a:rPr>
              <a:t>ISO/IEC 19761:2003</a:t>
            </a:r>
            <a:r>
              <a:rPr lang="cs-CZ" sz="2400" smtClean="0"/>
              <a:t>Software engineering -- COSMIC-FFP -- A functional size measurement Metod</a:t>
            </a:r>
            <a:endParaRPr lang="cs-CZ" sz="2400" smtClean="0">
              <a:hlinkClick r:id="rId3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smtClean="0">
                <a:hlinkClick r:id="rId3"/>
              </a:rPr>
              <a:t>ISO/IEC 20926:2003</a:t>
            </a:r>
            <a:r>
              <a:rPr lang="cs-CZ" sz="2400" smtClean="0"/>
              <a:t>Software engineering -- IFPUG 4.1 Unadjusted functional size measurement method -- Counting practices manual</a:t>
            </a:r>
            <a:endParaRPr lang="cs-CZ" sz="2400" smtClean="0">
              <a:hlinkClick r:id="rId4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smtClean="0">
                <a:hlinkClick r:id="rId4"/>
              </a:rPr>
              <a:t>ISO/IEC 20968:2002</a:t>
            </a:r>
            <a:r>
              <a:rPr lang="cs-CZ" sz="2400" smtClean="0"/>
              <a:t>Software engineering -- Mk II Function Point Analysis -- Counting Practices Manual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>
                <a:hlinkClick r:id="rId2"/>
              </a:rPr>
              <a:t>ISO 20000 IT Service management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hlinkClick r:id="rId5" tooltip="IFPUG"/>
              </a:rPr>
              <a:t>IFPUG</a:t>
            </a:r>
            <a:r>
              <a:rPr lang="en-US" sz="2400" smtClean="0"/>
              <a:t> FSM Method: ISO/IEC 20926:2009 Software and systems engineering - Software measurement - IFPUG functional size measurement method</a:t>
            </a:r>
            <a:endParaRPr lang="cs-CZ" sz="2400" smtClean="0">
              <a:hlinkClick r:id="rId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Normotvorná činnost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11238" y="3886200"/>
            <a:ext cx="7377112" cy="2206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b="1" smtClean="0"/>
              <a:t>Norma</a:t>
            </a:r>
            <a:r>
              <a:rPr lang="cs-CZ" sz="28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Dohoda o vlastnostech výrobků nebo procesů s cílem zaručení určitých vlastností výrobků či procesů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Cílem je kompatibilita, interoperabilita nebo záruka jistých vlastností (kvality)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ISO 20000, IT service management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6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   </a:t>
            </a:r>
            <a:r>
              <a:rPr lang="cs-CZ" sz="1600" b="1" smtClean="0">
                <a:hlinkClick r:id="rId2"/>
              </a:rPr>
              <a:t>Home</a:t>
            </a:r>
            <a:r>
              <a:rPr lang="cs-CZ" sz="1600" smtClean="0"/>
              <a:t> </a:t>
            </a:r>
            <a:r>
              <a:rPr lang="cs-CZ" sz="1600" b="1" smtClean="0">
                <a:hlinkClick r:id="rId3"/>
              </a:rPr>
              <a:t>ISO 20000</a:t>
            </a:r>
            <a:r>
              <a:rPr lang="cs-CZ" sz="1600" smtClean="0"/>
              <a:t> </a:t>
            </a:r>
            <a:r>
              <a:rPr lang="cs-CZ" sz="1600" b="1" smtClean="0">
                <a:hlinkClick r:id="rId4"/>
              </a:rPr>
              <a:t>The Contents</a:t>
            </a:r>
            <a:r>
              <a:rPr lang="cs-CZ" sz="1600" smtClean="0"/>
              <a:t> </a:t>
            </a:r>
            <a:r>
              <a:rPr lang="cs-CZ" sz="1600" b="1" smtClean="0">
                <a:hlinkClick r:id="rId5"/>
              </a:rPr>
              <a:t>The Benefits</a:t>
            </a:r>
            <a:r>
              <a:rPr lang="cs-CZ" sz="1600" smtClean="0"/>
              <a:t> </a:t>
            </a:r>
            <a:r>
              <a:rPr lang="cs-CZ" sz="1600" b="1" smtClean="0">
                <a:hlinkClick r:id="rId6"/>
              </a:rPr>
              <a:t>ISO 20000 Download</a:t>
            </a:r>
            <a:r>
              <a:rPr lang="cs-CZ" sz="1600" smtClean="0"/>
              <a:t> </a:t>
            </a:r>
            <a:r>
              <a:rPr lang="cs-CZ" sz="1600" b="1" smtClean="0">
                <a:hlinkClick r:id="rId7"/>
              </a:rPr>
              <a:t>ISO 20000 &amp; ITIL</a:t>
            </a:r>
            <a:r>
              <a:rPr lang="cs-CZ" sz="1600" smtClean="0"/>
              <a:t> </a:t>
            </a:r>
            <a:r>
              <a:rPr lang="cs-CZ" sz="1600" b="1" smtClean="0">
                <a:hlinkClick r:id="rId8"/>
              </a:rPr>
              <a:t>Contact Page</a:t>
            </a:r>
            <a:endParaRPr 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sz="1600" b="1" smtClean="0"/>
              <a:t>What Is ISO 20000? </a:t>
            </a:r>
            <a:endParaRPr 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ISO 20000 is the international standard for IT Service management.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The standard actually comprises two parts: ISO/IEC 20000-1 and ISO/IEC 20000-2. ISO 20000-1 is the 'Specification for Service Management, and it is this which is certifiable against. ISO 20000-2 is the ' Code of practice for Service Management', and descibes best practices, and the requirements of Part 1.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/>
            </a:r>
            <a:br>
              <a:rPr lang="cs-CZ" sz="1600" smtClean="0"/>
            </a:br>
            <a:r>
              <a:rPr lang="cs-CZ" sz="1600" b="1" smtClean="0"/>
              <a:t>What Was BS15000?</a:t>
            </a:r>
            <a:r>
              <a:rPr lang="cs-CZ" sz="16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ISO 20000 is in fact based upon an original pair of documents, BS15000-1/2, which were published by BSI in 2002 and 2003 respectively. An earlier version of BS15000-1 was first published in 2000. Even this, however, was not the earliest iteration. As far back as the 1980's a BSI group called the 'Service Management Group' was at work defining ITSM processes.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An example fo this work is provided by the following diagram, which illustrates the state of play in 1998: 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ISO 20000, IT service management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The Standard Evolves</a:t>
            </a:r>
            <a:r>
              <a:rPr lang="cs-CZ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By the time the new release of BS15000 was published in 2002, the framework had been harmonized with other international standards, to embrace the familiar PDCA (Plan-Do-Check-Act). This approach is illustrated below: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The scene was thus set for ISO 20000, which was published at the end of 2005.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 </a:t>
            </a:r>
            <a:r>
              <a:rPr lang="cs-CZ" sz="2000" b="1" smtClean="0"/>
              <a:t>ISO 20000 Resources</a:t>
            </a:r>
            <a:r>
              <a:rPr lang="cs-CZ" sz="2000" smtClean="0"/>
              <a:t>ISO 20000 Central is designed to provide a range of information to support the standard. In addition, a number of support resources have been identified. These, as well as several sources of the standards themselves, can be viewed via the selections on the right hand side.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  (c) ISO 20000 Central 2005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ISO 20000, IT service management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435975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   </a:t>
            </a:r>
            <a:r>
              <a:rPr lang="cs-CZ" sz="1800" b="1" smtClean="0">
                <a:hlinkClick r:id="rId2"/>
              </a:rPr>
              <a:t>Home</a:t>
            </a:r>
            <a:r>
              <a:rPr lang="cs-CZ" sz="1800" smtClean="0"/>
              <a:t> </a:t>
            </a:r>
            <a:r>
              <a:rPr lang="cs-CZ" sz="1800" b="1" smtClean="0">
                <a:hlinkClick r:id="rId3"/>
              </a:rPr>
              <a:t>ISO 20000</a:t>
            </a:r>
            <a:r>
              <a:rPr lang="cs-CZ" sz="1800" smtClean="0"/>
              <a:t> </a:t>
            </a:r>
            <a:r>
              <a:rPr lang="cs-CZ" sz="1800" b="1" smtClean="0">
                <a:hlinkClick r:id="rId4"/>
              </a:rPr>
              <a:t>The Contents</a:t>
            </a:r>
            <a:r>
              <a:rPr lang="cs-CZ" sz="1800" smtClean="0"/>
              <a:t> </a:t>
            </a:r>
            <a:r>
              <a:rPr lang="cs-CZ" sz="1800" b="1" smtClean="0">
                <a:hlinkClick r:id="rId5"/>
              </a:rPr>
              <a:t>The Benefits</a:t>
            </a:r>
            <a:r>
              <a:rPr lang="cs-CZ" sz="1800" smtClean="0"/>
              <a:t> </a:t>
            </a:r>
            <a:r>
              <a:rPr lang="cs-CZ" sz="1800" b="1" smtClean="0">
                <a:hlinkClick r:id="rId6"/>
              </a:rPr>
              <a:t>ISO 20000 Download</a:t>
            </a:r>
            <a:r>
              <a:rPr lang="cs-CZ" sz="1800" smtClean="0"/>
              <a:t> </a:t>
            </a:r>
            <a:r>
              <a:rPr lang="cs-CZ" sz="1800" b="1" smtClean="0">
                <a:hlinkClick r:id="rId7"/>
              </a:rPr>
              <a:t>ISO 20000 &amp; ITIL</a:t>
            </a:r>
            <a:r>
              <a:rPr lang="cs-CZ" sz="1800" smtClean="0"/>
              <a:t> </a:t>
            </a:r>
            <a:r>
              <a:rPr lang="cs-CZ" sz="1800" b="1" smtClean="0">
                <a:hlinkClick r:id="rId8"/>
              </a:rPr>
              <a:t>Contact Page</a:t>
            </a: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b="1" smtClean="0"/>
              <a:t>What Is ISO 20000? </a:t>
            </a: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ISO 20000 is the international standard for IT Service management.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The standard actually comprises two parts: ISO/IEC 20000-1 and ISO/IEC 20000-2. ISO 20000-1 is the 'Specification for Service Management, and it is this which is certifiable against. ISO 20000-2 is the ' Code of practice for Service Management', and descibes best practices, and the requirements of Part 1. </a:t>
            </a:r>
            <a:br>
              <a:rPr lang="cs-CZ" sz="1800" smtClean="0"/>
            </a:br>
            <a:r>
              <a:rPr lang="cs-CZ" sz="1800" b="1" smtClean="0"/>
              <a:t>What Was BS15000?</a:t>
            </a:r>
            <a:r>
              <a:rPr lang="cs-CZ" sz="18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ISO 20000 is in fact based upon an original pair of documents, BS15000-1/2, which were published by BSI in 2002 and 2003 respectively. An earlier version of BS15000-1 was first published in 2000. Even this, however, was not the earliest iteration. As far back as the 1980's a BSI group called the 'Service Management Group' was at work defining ITSM processes.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An example fo this work is provided by the following diagram, which illustrates the state of play in 1998: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smtClean="0"/>
              <a:t/>
            </a:r>
            <a:br>
              <a:rPr lang="cs-CZ" sz="1800" smtClean="0"/>
            </a:br>
            <a:endParaRPr lang="cs-CZ" sz="18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ISO 20000, IT service management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435975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   </a:t>
            </a:r>
            <a:r>
              <a:rPr lang="cs-CZ" sz="2000" b="1" smtClean="0"/>
              <a:t>The Standard Evolves</a:t>
            </a:r>
            <a:r>
              <a:rPr lang="cs-CZ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By the time the new release of BS15000 was published in 2002, the framework had been harmonized with other international standards, to embrace the familiar PDCA (Plan-Do-Check-Act). This approach is illustrated below: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The scene was thus set for ISO 20000, which was published at the end of 2005.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 </a:t>
            </a:r>
            <a:r>
              <a:rPr lang="cs-CZ" sz="2000" b="1" smtClean="0"/>
              <a:t>ISO 20000 Resources</a:t>
            </a:r>
            <a:r>
              <a:rPr lang="cs-CZ" sz="2000" smtClean="0"/>
              <a:t>ISO 20000 Central is designed to provide a range of information to support the standard. In addition, a number of support resources have been identified. These, as well as several sources of the standards themselves, can be viewed via the selections on the right hand side.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/>
              <a:t>  (c) ISO 20000 Central 2005 </a:t>
            </a:r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ISO 20000, IT service management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435975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   </a:t>
            </a:r>
            <a:endParaRPr lang="cs-CZ" sz="2000" smtClean="0"/>
          </a:p>
        </p:txBody>
      </p:sp>
      <p:pic>
        <p:nvPicPr>
          <p:cNvPr id="23556" name="Picture 5" descr="process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570038"/>
            <a:ext cx="7848600" cy="430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ISO 20000, IT service management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sz="1600" smtClean="0"/>
              <a:t>   </a:t>
            </a:r>
            <a:endParaRPr lang="cs-CZ" sz="1800" smtClean="0"/>
          </a:p>
        </p:txBody>
      </p:sp>
      <p:pic>
        <p:nvPicPr>
          <p:cNvPr id="24580" name="Picture 6" descr="pdc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42988" y="1304925"/>
            <a:ext cx="7121525" cy="4572000"/>
          </a:xfr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Vyšel český materiál pro  ISO 20000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Vydal ÚNMZ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Požadavky na dokumentaci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b="1" smtClean="0"/>
              <a:t>ISO/IEC 26513:2009</a:t>
            </a:r>
            <a:r>
              <a:rPr lang="cs-CZ" sz="20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b="1" i="1" smtClean="0"/>
              <a:t>Systems and software engineering – Requirements for testers and reviewers of user documentation</a:t>
            </a:r>
            <a:r>
              <a:rPr lang="cs-CZ" sz="2400" i="1" smtClean="0"/>
              <a:t>,</a:t>
            </a:r>
            <a:r>
              <a:rPr lang="cs-CZ" sz="2400" smtClean="0"/>
              <a:t> </a:t>
            </a:r>
            <a:endParaRPr lang="cs-CZ" sz="1800" b="1" smtClean="0"/>
          </a:p>
          <a:p>
            <a:pPr eaLnBrk="1" hangingPunct="1">
              <a:lnSpc>
                <a:spcPct val="90000"/>
              </a:lnSpc>
            </a:pPr>
            <a:r>
              <a:rPr lang="cs-CZ" sz="2000" b="1" smtClean="0"/>
              <a:t>ISO/IEC 26514:2008</a:t>
            </a:r>
            <a:r>
              <a:rPr lang="cs-CZ" sz="2000" b="1" smtClean="0">
                <a:hlinkClick r:id="rId2"/>
              </a:rPr>
              <a:t> </a:t>
            </a:r>
            <a:endParaRPr lang="cs-CZ" sz="2000" b="1" smtClean="0"/>
          </a:p>
          <a:p>
            <a:pPr lvl="1" eaLnBrk="1" hangingPunct="1">
              <a:lnSpc>
                <a:spcPct val="90000"/>
              </a:lnSpc>
            </a:pPr>
            <a:r>
              <a:rPr lang="cs-CZ" sz="1800" b="1" smtClean="0"/>
              <a:t>Systems and software engineering -- Requirements for designers and developers of user documentation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smtClean="0"/>
              <a:t>ISO/IEC 15910:1999</a:t>
            </a:r>
            <a:r>
              <a:rPr lang="cs-CZ" sz="1200" b="1" smtClean="0"/>
              <a:t>, modernizuje se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b="1" smtClean="0"/>
              <a:t>Software user documentation process (1999)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ISO/IEC 18019:2003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Guidelines for the design and preparation of user documentation for application software. 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ISO/IEC TR 9294:2005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Guidelines for the management of software documentation. 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 </a:t>
            </a:r>
            <a:endParaRPr lang="cs-CZ" sz="2000" b="1" smtClean="0"/>
          </a:p>
          <a:p>
            <a:pPr eaLnBrk="1" hangingPunct="1">
              <a:lnSpc>
                <a:spcPct val="90000"/>
              </a:lnSpc>
            </a:pPr>
            <a:endParaRPr lang="cs-CZ" sz="20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Dokumentace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ISO/IEC 15289:2006</a:t>
            </a:r>
          </a:p>
          <a:p>
            <a:pPr lvl="1" eaLnBrk="1" hangingPunct="1"/>
            <a:r>
              <a:rPr lang="cs-CZ" smtClean="0"/>
              <a:t> Systems and Software Engineering — Content of systems and software life cycle process information products (Documentation). 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Připravované normy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ISO 250xx </a:t>
            </a:r>
          </a:p>
          <a:p>
            <a:pPr lvl="1" eaLnBrk="1" hangingPunct="1"/>
            <a:r>
              <a:rPr lang="cs-CZ" smtClean="0"/>
              <a:t>Sada norem ke kvalitě softwaru, náhrada ISO 9126, ne vše je hotovo a přijato</a:t>
            </a:r>
          </a:p>
          <a:p>
            <a:pPr eaLnBrk="1" hangingPunct="1"/>
            <a:r>
              <a:rPr lang="cs-CZ" smtClean="0"/>
              <a:t>ISO 2700xx Bezpečnost SW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196975"/>
            <a:ext cx="7772400" cy="1470025"/>
          </a:xfrm>
        </p:spPr>
        <p:txBody>
          <a:bodyPr/>
          <a:lstStyle/>
          <a:p>
            <a:pPr eaLnBrk="1" hangingPunct="1"/>
            <a:r>
              <a:rPr lang="cs-CZ" smtClean="0"/>
              <a:t>Příklady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708275"/>
            <a:ext cx="7775575" cy="2930525"/>
          </a:xfrm>
        </p:spPr>
        <p:txBody>
          <a:bodyPr/>
          <a:lstStyle/>
          <a:p>
            <a:pPr eaLnBrk="1" hangingPunct="1"/>
            <a:r>
              <a:rPr lang="cs-CZ" smtClean="0"/>
              <a:t>Norma – tvar jazyka (pravopis) </a:t>
            </a:r>
          </a:p>
          <a:p>
            <a:pPr eaLnBrk="1" hangingPunct="1"/>
            <a:r>
              <a:rPr lang="cs-CZ" smtClean="0"/>
              <a:t>Jednotky délky, </a:t>
            </a:r>
          </a:p>
          <a:p>
            <a:pPr eaLnBrk="1" hangingPunct="1"/>
            <a:r>
              <a:rPr lang="cs-CZ" smtClean="0"/>
              <a:t>Definice šroubení, tvar konektorů</a:t>
            </a:r>
          </a:p>
          <a:p>
            <a:pPr eaLnBrk="1" hangingPunct="1"/>
            <a:r>
              <a:rPr lang="cs-CZ" smtClean="0"/>
              <a:t>Vlastnosti komunikačního protokolu</a:t>
            </a:r>
          </a:p>
          <a:p>
            <a:pPr eaLnBrk="1" hangingPunct="1"/>
            <a:r>
              <a:rPr lang="cs-CZ" smtClean="0"/>
              <a:t>Definice postupu zajišťujícího kvalitu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Hodnocení SW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ISO/IEC 14598: Software Engineering - Product evaluation – (</a:t>
            </a:r>
            <a:endParaRPr lang="cs-CZ" b="1" smtClean="0"/>
          </a:p>
          <a:p>
            <a:pPr eaLnBrk="1" hangingPunct="1"/>
            <a:r>
              <a:rPr lang="en-US" b="1" smtClean="0"/>
              <a:t>Part 1: General</a:t>
            </a:r>
            <a:r>
              <a:rPr lang="cs-CZ" b="1" smtClean="0"/>
              <a:t> </a:t>
            </a:r>
            <a:r>
              <a:rPr lang="en-US" smtClean="0"/>
              <a:t>overview, Part 2: Planning and management, Part 3: Process for developers, Part 4:</a:t>
            </a:r>
          </a:p>
          <a:p>
            <a:pPr eaLnBrk="1" hangingPunct="1"/>
            <a:r>
              <a:rPr lang="en-US" smtClean="0"/>
              <a:t>Process for acquirers, Part 5: Process for evaluators, Part 6: Evaluation module).</a:t>
            </a:r>
            <a:endParaRPr lang="cs-CZ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na normy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dirty="0" smtClean="0"/>
              <a:t>Nelze plně zvládnout v menší firmě</a:t>
            </a:r>
          </a:p>
          <a:p>
            <a:r>
              <a:rPr lang="cs-CZ" dirty="0" smtClean="0"/>
              <a:t>Problém usnadní vhodná SW architektura</a:t>
            </a:r>
          </a:p>
          <a:p>
            <a:pPr lvl="1"/>
            <a:r>
              <a:rPr lang="cs-CZ" dirty="0" smtClean="0"/>
              <a:t>Zvážit, zda jsou (ty nejnovější) potřeba (?poslední verze Javy), Věc dohody!</a:t>
            </a:r>
          </a:p>
          <a:p>
            <a:pPr lvl="1"/>
            <a:r>
              <a:rPr lang="cs-CZ" dirty="0" smtClean="0"/>
              <a:t>Řešit pomocí knihoven, vývojových nástrojů, a podpůrných systémů</a:t>
            </a:r>
          </a:p>
          <a:p>
            <a:pPr lvl="1"/>
            <a:r>
              <a:rPr lang="cs-CZ" dirty="0" smtClean="0"/>
              <a:t>Co zbude to případně </a:t>
            </a:r>
            <a:r>
              <a:rPr lang="cs-CZ" dirty="0" err="1" smtClean="0"/>
              <a:t>outsourcovat</a:t>
            </a:r>
            <a:endParaRPr lang="cs-CZ" dirty="0" smtClean="0"/>
          </a:p>
          <a:p>
            <a:pPr lvl="1"/>
            <a:r>
              <a:rPr lang="cs-CZ" dirty="0" smtClean="0"/>
              <a:t>Naučit se a případně vyvinout vlastní nástroje </a:t>
            </a:r>
          </a:p>
          <a:p>
            <a:r>
              <a:rPr lang="cs-CZ" dirty="0" smtClean="0"/>
              <a:t>Nemusíme vše, lze dohodnout jen část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7772400" cy="1470025"/>
          </a:xfrm>
        </p:spPr>
        <p:txBody>
          <a:bodyPr/>
          <a:lstStyle/>
          <a:p>
            <a:pPr eaLnBrk="1" hangingPunct="1"/>
            <a:r>
              <a:rPr lang="cs-CZ" smtClean="0"/>
              <a:t>Dodržování norem není apriorní povinnost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49500"/>
            <a:ext cx="6400800" cy="3289300"/>
          </a:xfrm>
        </p:spPr>
        <p:txBody>
          <a:bodyPr/>
          <a:lstStyle/>
          <a:p>
            <a:pPr eaLnBrk="1" hangingPunct="1"/>
            <a:r>
              <a:rPr lang="cs-CZ" smtClean="0"/>
              <a:t>V soukromém sektoru je dodržování norem věcí obchodní dohody</a:t>
            </a:r>
          </a:p>
          <a:p>
            <a:pPr eaLnBrk="1" hangingPunct="1"/>
            <a:r>
              <a:rPr lang="cs-CZ" smtClean="0"/>
              <a:t>Norma se stane povinnou, jestliže se stane zákonem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Druhy norem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64235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000" smtClean="0"/>
              <a:t>Proprietální – stanovena podnikem (př. zprvu C# u Microsoftu), protiváha k C++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/>
              <a:t>De Facto – obecně se dodržuje, neexistuje oficiální definice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/>
              <a:t>Oborová – definována nějakýcm oborovým orgánem, v SW dnes obvykle IEEE nebo IEC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/>
              <a:t>Národní – přijatá (definována) národním úřadem (DIN, ANSI, ČSN, BS..)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/>
              <a:t>Mezinárodní – přijatá ISO.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116013" y="404813"/>
            <a:ext cx="66246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/>
              <a:t>Evoluce norem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067175" y="1341438"/>
            <a:ext cx="12954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/>
              <a:t>Podniková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692275" y="1700213"/>
            <a:ext cx="1855788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/>
              <a:t>De facto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708400" y="2276475"/>
            <a:ext cx="208915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/>
              <a:t>Oborová (IEEE)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205163" y="3357563"/>
            <a:ext cx="2089150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/>
              <a:t>Národní (ČSN,DIN)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084888" y="2924175"/>
            <a:ext cx="208915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/>
              <a:t>ISO+IEC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843213" y="2060575"/>
            <a:ext cx="86518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2197100" y="2060575"/>
            <a:ext cx="317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 flipV="1">
            <a:off x="2916238" y="2565400"/>
            <a:ext cx="80168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4787900" y="1700213"/>
            <a:ext cx="317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2268538" y="1125538"/>
            <a:ext cx="317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H="1">
            <a:off x="3492500" y="1557338"/>
            <a:ext cx="57467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2987675" y="3573463"/>
            <a:ext cx="2333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4427538" y="2636838"/>
            <a:ext cx="317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flipV="1">
            <a:off x="5219700" y="3213100"/>
            <a:ext cx="865188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4716463" y="2636838"/>
            <a:ext cx="1392237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H="1">
            <a:off x="5292725" y="3284538"/>
            <a:ext cx="10668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1116013" y="4365625"/>
            <a:ext cx="7200900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/>
              <a:t>Po pěti létech se norma považuje za možná zastaralou a měla by se aktualizovat nebo znovu potvrdit. Proto se za kódem normy (autorská resp. odpovědná  instituce, číslo) uvádí datum přijetí např. ISO 20000:2010. Mnoho norem se používá i bez toho </a:t>
            </a:r>
          </a:p>
          <a:p>
            <a:pPr>
              <a:spcBef>
                <a:spcPct val="50000"/>
              </a:spcBef>
            </a:pPr>
            <a:r>
              <a:rPr lang="cs-CZ" sz="1800"/>
              <a:t>Definice a postup přijímání normy je komplikovaný proces. Pracovní skupiny schvalovací orgány a řada dalších institucí</a:t>
            </a:r>
          </a:p>
        </p:txBody>
      </p:sp>
      <p:cxnSp>
        <p:nvCxnSpPr>
          <p:cNvPr id="21" name="Přímá spojovací šipka 20"/>
          <p:cNvCxnSpPr/>
          <p:nvPr/>
        </p:nvCxnSpPr>
        <p:spPr>
          <a:xfrm>
            <a:off x="2771775" y="2060575"/>
            <a:ext cx="1079500" cy="129698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9" name="TextovéPole 24"/>
          <p:cNvSpPr txBox="1">
            <a:spLocks noChangeArrowheads="1"/>
          </p:cNvSpPr>
          <p:nvPr/>
        </p:nvSpPr>
        <p:spPr bwMode="auto">
          <a:xfrm>
            <a:off x="1403350" y="2924175"/>
            <a:ext cx="460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 </a:t>
            </a:r>
          </a:p>
        </p:txBody>
      </p:sp>
      <p:sp>
        <p:nvSpPr>
          <p:cNvPr id="7190" name="TextovéPole 26"/>
          <p:cNvSpPr txBox="1">
            <a:spLocks noChangeArrowheads="1"/>
          </p:cNvSpPr>
          <p:nvPr/>
        </p:nvSpPr>
        <p:spPr bwMode="auto">
          <a:xfrm>
            <a:off x="1403350" y="2781300"/>
            <a:ext cx="15128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/>
              <a:t>Technická praxe a spolupráce</a:t>
            </a:r>
          </a:p>
        </p:txBody>
      </p:sp>
      <p:sp>
        <p:nvSpPr>
          <p:cNvPr id="7191" name="TextovéPole 23"/>
          <p:cNvSpPr txBox="1">
            <a:spLocks noChangeArrowheads="1"/>
          </p:cNvSpPr>
          <p:nvPr/>
        </p:nvSpPr>
        <p:spPr bwMode="auto">
          <a:xfrm>
            <a:off x="5795963" y="1341438"/>
            <a:ext cx="2160587" cy="5842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dirty="0"/>
              <a:t>Skupinová  w3c,OMG,OASIS,OG</a:t>
            </a:r>
          </a:p>
        </p:txBody>
      </p:sp>
      <p:cxnSp>
        <p:nvCxnSpPr>
          <p:cNvPr id="26" name="Přímá spojovací šipka 25"/>
          <p:cNvCxnSpPr/>
          <p:nvPr/>
        </p:nvCxnSpPr>
        <p:spPr>
          <a:xfrm flipH="1">
            <a:off x="5148263" y="1916113"/>
            <a:ext cx="1008062" cy="3603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7191" idx="1"/>
          </p:cNvCxnSpPr>
          <p:nvPr/>
        </p:nvCxnSpPr>
        <p:spPr>
          <a:xfrm flipH="1" flipV="1">
            <a:off x="5364163" y="1557338"/>
            <a:ext cx="431800" cy="7620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/>
          <p:nvPr/>
        </p:nvCxnSpPr>
        <p:spPr>
          <a:xfrm>
            <a:off x="11196638" y="27813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Národní a ISO normy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4713288"/>
          </a:xfrm>
        </p:spPr>
        <p:txBody>
          <a:bodyPr/>
          <a:lstStyle/>
          <a:p>
            <a:r>
              <a:rPr lang="cs-CZ" sz="2800" smtClean="0"/>
              <a:t> Osvědčené národní normy jsou transformovány do ISO normy následujícími opatřeními </a:t>
            </a:r>
          </a:p>
          <a:p>
            <a:pPr lvl="1"/>
            <a:r>
              <a:rPr lang="cs-CZ" smtClean="0"/>
              <a:t>Převod do formátu ISO</a:t>
            </a:r>
          </a:p>
          <a:p>
            <a:pPr lvl="2"/>
            <a:r>
              <a:rPr lang="cs-CZ" smtClean="0"/>
              <a:t>Editace, grafika, jazyk (angličtina), provádí akreditované nadnárodní instituce</a:t>
            </a:r>
          </a:p>
          <a:p>
            <a:pPr lvl="2"/>
            <a:r>
              <a:rPr lang="cs-CZ" smtClean="0"/>
              <a:t>Věcná doplnění </a:t>
            </a:r>
          </a:p>
          <a:p>
            <a:pPr lvl="1"/>
            <a:r>
              <a:rPr lang="cs-CZ" smtClean="0"/>
              <a:t>Oficiální přijetí výborem pro danou oblast</a:t>
            </a:r>
          </a:p>
          <a:p>
            <a:r>
              <a:rPr lang="cs-CZ" sz="2800" smtClean="0"/>
              <a:t>ISO norma je přijata jako národní po „překladu“ provedeném národní standardizační institucí, značí se ISO ČSN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Přijetí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Mnohastupňový proces přes výbory, pracovní skupiny, až ke schválení</a:t>
            </a:r>
          </a:p>
          <a:p>
            <a:r>
              <a:rPr lang="cs-CZ" sz="2800" dirty="0" smtClean="0"/>
              <a:t>Platná norma má číslo a rok schválení.  Považuje se za platnou pět let od schválení. Pak se musí znovu potvrdit (s případnými menšími úpravami).</a:t>
            </a:r>
          </a:p>
          <a:p>
            <a:r>
              <a:rPr lang="cs-CZ" sz="2800" dirty="0" smtClean="0"/>
              <a:t>ISO /IEC číslo:datum schválení, resp. datum aktualizace schválení</a:t>
            </a:r>
          </a:p>
          <a:p>
            <a:r>
              <a:rPr lang="cs-CZ" sz="2800" dirty="0" smtClean="0"/>
              <a:t>U čísla může být za pomlčkou číslo </a:t>
            </a:r>
            <a:r>
              <a:rPr lang="cs-CZ" sz="2800" dirty="0" err="1" smtClean="0"/>
              <a:t>podnorm</a:t>
            </a:r>
            <a:r>
              <a:rPr lang="cs-CZ" dirty="0" err="1" smtClean="0"/>
              <a:t>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Nevýhody norem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569325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Zastaralost, někdy naopak tlak na zbytečné inovace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Norma se aktualizuje nbo znovu potvrzuje každých pět let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Nedotaženost, nekvalita (definována příliš brzy)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Rozsáhlost, příliš pravidel pro každou drobnost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Časté změny, konkurující si normy (UML, normy Work flow managemet group, BPEL)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Skrytě podporuje výrobky těch, co jsou u toho a to jsou hlavně velké podniky (malé se nemohou ůčastnit vleklých jednání)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V informatice jsou hory norem a to může ztěžovat spolupráci s uživateli a nemusí být to být zvládnutelné v menší firmě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1574</Words>
  <Application>Microsoft Office PowerPoint</Application>
  <PresentationFormat>Předvádění na obrazovce (4:3)</PresentationFormat>
  <Paragraphs>193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Výchozí návrh</vt:lpstr>
      <vt:lpstr>Softwarové normy</vt:lpstr>
      <vt:lpstr>Normotvorná činnost</vt:lpstr>
      <vt:lpstr>Příklady</vt:lpstr>
      <vt:lpstr>Dodržování norem není apriorní povinnost</vt:lpstr>
      <vt:lpstr>Druhy norem</vt:lpstr>
      <vt:lpstr>Snímek 6</vt:lpstr>
      <vt:lpstr>Národní a ISO normy</vt:lpstr>
      <vt:lpstr>Přijetí normy</vt:lpstr>
      <vt:lpstr>Nevýhody norem</vt:lpstr>
      <vt:lpstr>Příběhy norem</vt:lpstr>
      <vt:lpstr>Jak na normy</vt:lpstr>
      <vt:lpstr>Instituce</vt:lpstr>
      <vt:lpstr>ISO má složitou strukturu</vt:lpstr>
      <vt:lpstr>ISO/IEC 15288 </vt:lpstr>
      <vt:lpstr>ISOnormy, historie</vt:lpstr>
      <vt:lpstr>ISO normy, korekce</vt:lpstr>
      <vt:lpstr>ISO normy</vt:lpstr>
      <vt:lpstr>ISO normy</vt:lpstr>
      <vt:lpstr>ISO normy, příklady</vt:lpstr>
      <vt:lpstr>ISO 20000, IT service management</vt:lpstr>
      <vt:lpstr>ISO 20000, IT service management</vt:lpstr>
      <vt:lpstr>ISO 20000, IT service management</vt:lpstr>
      <vt:lpstr>ISO 20000, IT service management</vt:lpstr>
      <vt:lpstr>ISO 20000, IT service management</vt:lpstr>
      <vt:lpstr>ISO 20000, IT service management</vt:lpstr>
      <vt:lpstr>Vyšel český materiál pro  ISO 20000</vt:lpstr>
      <vt:lpstr>Požadavky na dokumentaci</vt:lpstr>
      <vt:lpstr>Dokumentace</vt:lpstr>
      <vt:lpstr>Připravované normy</vt:lpstr>
      <vt:lpstr>Hodnocení SW</vt:lpstr>
      <vt:lpstr>Jak na normy</vt:lpstr>
    </vt:vector>
  </TitlesOfParts>
  <Company>MFF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ISOnormy</dc:title>
  <dc:creator>kral</dc:creator>
  <cp:lastModifiedBy>kral</cp:lastModifiedBy>
  <cp:revision>52</cp:revision>
  <dcterms:created xsi:type="dcterms:W3CDTF">2006-06-14T07:39:07Z</dcterms:created>
  <dcterms:modified xsi:type="dcterms:W3CDTF">2017-03-23T14:38:12Z</dcterms:modified>
</cp:coreProperties>
</file>